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3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4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1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19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0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1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9.xml" ContentType="application/vnd.openxmlformats-officedocument.presentationml.notesSlide+xml"/>
  <Override PartName="/ppt/charts/chart22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3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4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5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26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27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28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29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10.xml" ContentType="application/vnd.openxmlformats-officedocument.presentationml.notesSlide+xml"/>
  <Override PartName="/ppt/charts/chart30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1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2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3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4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5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36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37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11.xml" ContentType="application/vnd.openxmlformats-officedocument.presentationml.notesSlide+xml"/>
  <Override PartName="/ppt/charts/chart38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39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0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1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2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3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4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5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12.xml" ContentType="application/vnd.openxmlformats-officedocument.presentationml.notesSlide+xml"/>
  <Override PartName="/ppt/charts/chart46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47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48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49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0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1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2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3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13.xml" ContentType="application/vnd.openxmlformats-officedocument.presentationml.notesSlide+xml"/>
  <Override PartName="/ppt/charts/chart54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5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56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57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58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59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0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1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notesSlides/notesSlide14.xml" ContentType="application/vnd.openxmlformats-officedocument.presentationml.notesSlide+xml"/>
  <Override PartName="/ppt/charts/chart62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notesSlides/notesSlide15.xml" ContentType="application/vnd.openxmlformats-officedocument.presentationml.notesSlide+xml"/>
  <Override PartName="/ppt/charts/chart63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64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theme/themeOverride1.xml" ContentType="application/vnd.openxmlformats-officedocument.themeOverride+xml"/>
  <Override PartName="/ppt/charts/chartEx5.xml" ContentType="application/vnd.ms-office.chartex+xml"/>
  <Override PartName="/ppt/charts/style69.xml" ContentType="application/vnd.ms-office.chartstyle+xml"/>
  <Override PartName="/ppt/charts/colors69.xml" ContentType="application/vnd.ms-office.chartcolorstyle+xml"/>
  <Override PartName="/ppt/theme/themeOverride2.xml" ContentType="application/vnd.openxmlformats-officedocument.themeOverride+xml"/>
  <Override PartName="/ppt/charts/chartEx6.xml" ContentType="application/vnd.ms-office.chartex+xml"/>
  <Override PartName="/ppt/charts/style70.xml" ContentType="application/vnd.ms-office.chartstyle+xml"/>
  <Override PartName="/ppt/charts/colors70.xml" ContentType="application/vnd.ms-office.chartcolorstyle+xml"/>
  <Override PartName="/ppt/charts/chartEx7.xml" ContentType="application/vnd.ms-office.chartex+xml"/>
  <Override PartName="/ppt/charts/style71.xml" ContentType="application/vnd.ms-office.chartstyle+xml"/>
  <Override PartName="/ppt/charts/colors71.xml" ContentType="application/vnd.ms-office.chartcolorstyle+xml"/>
  <Override PartName="/ppt/charts/chartEx8.xml" ContentType="application/vnd.ms-office.chartex+xml"/>
  <Override PartName="/ppt/charts/style72.xml" ContentType="application/vnd.ms-office.chartstyle+xml"/>
  <Override PartName="/ppt/charts/colors72.xml" ContentType="application/vnd.ms-office.chartcolorstyle+xml"/>
  <Override PartName="/ppt/charts/chart65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66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67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68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69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0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1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72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73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74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75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76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77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78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79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80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81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notesSlides/notesSlide17.xml" ContentType="application/vnd.openxmlformats-officedocument.presentationml.notesSlide+xml"/>
  <Override PartName="/ppt/charts/chart82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1167" r:id="rId2"/>
    <p:sldId id="1247" r:id="rId3"/>
    <p:sldId id="1259" r:id="rId4"/>
    <p:sldId id="1252" r:id="rId5"/>
    <p:sldId id="1254" r:id="rId6"/>
    <p:sldId id="1257" r:id="rId7"/>
    <p:sldId id="1066" r:id="rId8"/>
    <p:sldId id="1001" r:id="rId9"/>
    <p:sldId id="1071" r:id="rId10"/>
    <p:sldId id="1069" r:id="rId11"/>
    <p:sldId id="1258" r:id="rId12"/>
    <p:sldId id="1072" r:id="rId13"/>
    <p:sldId id="1070" r:id="rId14"/>
    <p:sldId id="1260" r:id="rId15"/>
    <p:sldId id="1250" r:id="rId16"/>
    <p:sldId id="1261" r:id="rId17"/>
    <p:sldId id="1262" r:id="rId18"/>
    <p:sldId id="1263" r:id="rId19"/>
    <p:sldId id="1267" r:id="rId20"/>
    <p:sldId id="1264" r:id="rId21"/>
    <p:sldId id="1265" r:id="rId22"/>
    <p:sldId id="1269" r:id="rId23"/>
    <p:sldId id="1268" r:id="rId24"/>
    <p:sldId id="126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C0BF"/>
    <a:srgbClr val="EF6236"/>
    <a:srgbClr val="56CDE3"/>
    <a:srgbClr val="FFE666"/>
    <a:srgbClr val="D8CD3E"/>
    <a:srgbClr val="EF973B"/>
    <a:srgbClr val="206C45"/>
    <a:srgbClr val="418282"/>
    <a:srgbClr val="9A38BB"/>
    <a:srgbClr val="43C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17"/>
    <p:restoredTop sz="94689"/>
  </p:normalViewPr>
  <p:slideViewPr>
    <p:cSldViewPr snapToGrid="0" snapToObjects="1">
      <p:cViewPr>
        <p:scale>
          <a:sx n="90" d="100"/>
          <a:sy n="90" d="100"/>
        </p:scale>
        <p:origin x="144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2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3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4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5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6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7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8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9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0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1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2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3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4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5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6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7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8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9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0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1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2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3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4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5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6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7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8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9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0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1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2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3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4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5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6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7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8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9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0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1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2.xlsx"/><Relationship Id="rId2" Type="http://schemas.microsoft.com/office/2011/relationships/chartColorStyle" Target="colors67.xml"/><Relationship Id="rId1" Type="http://schemas.microsoft.com/office/2011/relationships/chartStyle" Target="style67.xml"/><Relationship Id="rId4" Type="http://schemas.openxmlformats.org/officeDocument/2006/relationships/chartUserShapes" Target="../drawings/drawing1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8.xml"/><Relationship Id="rId1" Type="http://schemas.microsoft.com/office/2011/relationships/chartStyle" Target="style68.xml"/><Relationship Id="rId4" Type="http://schemas.openxmlformats.org/officeDocument/2006/relationships/oleObject" Target="file:////Users/elia/Desktop/ARCHIVOS%202025/B/BAC/REPORTE%20ENE-DIC2025/Data%20Sec%20Finan%20ENE-DIC%202024.xlsx" TargetMode="Externa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3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4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5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6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7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8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9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0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1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2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3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4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5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6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7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8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9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0.xlsx"/><Relationship Id="rId2" Type="http://schemas.microsoft.com/office/2011/relationships/chartColorStyle" Target="colors90.xml"/><Relationship Id="rId1" Type="http://schemas.microsoft.com/office/2011/relationships/chartStyle" Target="style90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2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/Users/elia/Desktop/REPORTE%20COMPE%20BAC/Data%20Sec%20Finan%202024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/Users/elia/Desktop/ARCHIVOS%202025/B/BAC/REPORTE%20ENE-DIC2025/Data%20Sec%20Finan%20ENE-DIC%202024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69.xml"/><Relationship Id="rId2" Type="http://schemas.microsoft.com/office/2011/relationships/chartStyle" Target="style69.xml"/><Relationship Id="rId1" Type="http://schemas.openxmlformats.org/officeDocument/2006/relationships/oleObject" Target="file:////Users/elia/Desktop/REPORTE%20COMPE%20BAC%202024/Data%20Sec%20Finan%202024.xlsx" TargetMode="External"/><Relationship Id="rId4" Type="http://schemas.openxmlformats.org/officeDocument/2006/relationships/themeOverride" Target="../theme/themeOverride2.xm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70.xml"/><Relationship Id="rId2" Type="http://schemas.microsoft.com/office/2011/relationships/chartStyle" Target="style70.xml"/><Relationship Id="rId1" Type="http://schemas.openxmlformats.org/officeDocument/2006/relationships/oleObject" Target="file:////Users/elia/Desktop/REPORTE%20COMPE%20BAC%202024/Data%20Sec%20Finan%202024.xlsx" TargetMode="External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71.xml"/><Relationship Id="rId2" Type="http://schemas.microsoft.com/office/2011/relationships/chartStyle" Target="style71.xml"/><Relationship Id="rId1" Type="http://schemas.openxmlformats.org/officeDocument/2006/relationships/oleObject" Target="file:////Users/elia/Desktop/REPORTE%20COMPE%20BAC%202024/Data%20Sec%20Finan%202024.xlsx" TargetMode="External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72.xml"/><Relationship Id="rId2" Type="http://schemas.microsoft.com/office/2011/relationships/chartStyle" Target="style72.xml"/><Relationship Id="rId1" Type="http://schemas.openxmlformats.org/officeDocument/2006/relationships/oleObject" Target="file:////Users/elia/Desktop/ARCHIVOS%202025/B/BAC/REPORTE%20ENE-DIC2025/Data%20Sec%20Finan%20ENE-DIC%20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Bancos</c:v>
                </c:pt>
                <c:pt idx="1">
                  <c:v>Remesas</c:v>
                </c:pt>
                <c:pt idx="2">
                  <c:v>Tarjeta de Crédito</c:v>
                </c:pt>
                <c:pt idx="3">
                  <c:v>Regulatorios</c:v>
                </c:pt>
                <c:pt idx="4">
                  <c:v>Seguros</c:v>
                </c:pt>
                <c:pt idx="5">
                  <c:v>Pensiones</c:v>
                </c:pt>
                <c:pt idx="6">
                  <c:v>Tarjeta de Débito</c:v>
                </c:pt>
              </c:strCache>
            </c:strRef>
          </c:cat>
          <c:val>
            <c:numRef>
              <c:f>Hoja1!$B$2:$B$8</c:f>
              <c:numCache>
                <c:formatCode>\$0.0,,"M"</c:formatCode>
                <c:ptCount val="7"/>
                <c:pt idx="0">
                  <c:v>29351934</c:v>
                </c:pt>
                <c:pt idx="1">
                  <c:v>6267965</c:v>
                </c:pt>
                <c:pt idx="2">
                  <c:v>5618315</c:v>
                </c:pt>
                <c:pt idx="3">
                  <c:v>5287933</c:v>
                </c:pt>
                <c:pt idx="4">
                  <c:v>3431960</c:v>
                </c:pt>
                <c:pt idx="5">
                  <c:v>2410452.2400000002</c:v>
                </c:pt>
                <c:pt idx="6">
                  <c:v>1459879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6-9949-97C7-EA9273AD6E9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Bancos</c:v>
                </c:pt>
                <c:pt idx="1">
                  <c:v>Remesas</c:v>
                </c:pt>
                <c:pt idx="2">
                  <c:v>Tarjeta de Crédito</c:v>
                </c:pt>
                <c:pt idx="3">
                  <c:v>Regulatorios</c:v>
                </c:pt>
                <c:pt idx="4">
                  <c:v>Seguros</c:v>
                </c:pt>
                <c:pt idx="5">
                  <c:v>Pensiones</c:v>
                </c:pt>
                <c:pt idx="6">
                  <c:v>Tarjeta de Débito</c:v>
                </c:pt>
              </c:strCache>
            </c:strRef>
          </c:cat>
          <c:val>
            <c:numRef>
              <c:f>Hoja1!$C$2:$C$8</c:f>
              <c:numCache>
                <c:formatCode>\$0.0,,"M"</c:formatCode>
                <c:ptCount val="7"/>
                <c:pt idx="0">
                  <c:v>24951486</c:v>
                </c:pt>
                <c:pt idx="1">
                  <c:v>6392607</c:v>
                </c:pt>
                <c:pt idx="2">
                  <c:v>6395376</c:v>
                </c:pt>
                <c:pt idx="3">
                  <c:v>3691808.2134722574</c:v>
                </c:pt>
                <c:pt idx="4">
                  <c:v>3346079</c:v>
                </c:pt>
                <c:pt idx="5">
                  <c:v>1300951</c:v>
                </c:pt>
                <c:pt idx="6">
                  <c:v>719797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6-9949-97C7-EA9273AD6E9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Bancos</c:v>
                </c:pt>
                <c:pt idx="1">
                  <c:v>Remesas</c:v>
                </c:pt>
                <c:pt idx="2">
                  <c:v>Tarjeta de Crédito</c:v>
                </c:pt>
                <c:pt idx="3">
                  <c:v>Regulatorios</c:v>
                </c:pt>
                <c:pt idx="4">
                  <c:v>Seguros</c:v>
                </c:pt>
                <c:pt idx="5">
                  <c:v>Pensiones</c:v>
                </c:pt>
                <c:pt idx="6">
                  <c:v>Tarjeta de Débito</c:v>
                </c:pt>
              </c:strCache>
            </c:strRef>
          </c:cat>
          <c:val>
            <c:numRef>
              <c:f>Hoja1!$D$2:$D$8</c:f>
              <c:numCache>
                <c:formatCode>\$0.0,,"M"</c:formatCode>
                <c:ptCount val="7"/>
                <c:pt idx="0">
                  <c:v>31442060</c:v>
                </c:pt>
                <c:pt idx="1">
                  <c:v>7609894</c:v>
                </c:pt>
                <c:pt idx="2">
                  <c:v>4951355</c:v>
                </c:pt>
                <c:pt idx="3">
                  <c:v>4018498.78</c:v>
                </c:pt>
                <c:pt idx="4">
                  <c:v>2203097</c:v>
                </c:pt>
                <c:pt idx="5">
                  <c:v>1280193</c:v>
                </c:pt>
                <c:pt idx="6">
                  <c:v>364737.23740274966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26-9949-97C7-EA9273AD6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30"/>
        <c:axId val="959999807"/>
        <c:axId val="959985055"/>
      </c:barChart>
      <c:catAx>
        <c:axId val="9599998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959985055"/>
        <c:crosses val="autoZero"/>
        <c:auto val="1"/>
        <c:lblAlgn val="ctr"/>
        <c:lblOffset val="100"/>
        <c:noMultiLvlLbl val="0"/>
      </c:catAx>
      <c:valAx>
        <c:axId val="959985055"/>
        <c:scaling>
          <c:orientation val="minMax"/>
        </c:scaling>
        <c:delete val="1"/>
        <c:axPos val="l"/>
        <c:numFmt formatCode="\$0.0,,&quot;M&quot;" sourceLinked="1"/>
        <c:majorTickMark val="none"/>
        <c:minorTickMark val="none"/>
        <c:tickLblPos val="nextTo"/>
        <c:crossAx val="959999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21-4644-97C5-A813C2E9EAE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21-4644-97C5-A813C2E9EAE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R.GLOBO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21-4644-97C5-A813C2E9EAE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G.AMERICA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21-4644-97C5-A813C2E9EAE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Otras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4F-6244-968C-223B9E3C77F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34630001552585E-2"/>
          <c:y val="8.1589491787407344E-3"/>
          <c:w val="0.92081193332988309"/>
          <c:h val="0.743156279853241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0.7</c:v>
                </c:pt>
                <c:pt idx="1">
                  <c:v>0.46</c:v>
                </c:pt>
                <c:pt idx="2">
                  <c:v>0.68899999999999995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1-AF46-BA6D-DFD230E9660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0.17</c:v>
                </c:pt>
                <c:pt idx="1">
                  <c:v>0.22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A1-AF46-BA6D-DFD230E9660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6.730985666959932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A1-AF46-BA6D-DFD230E966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0.17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A1-AF46-BA6D-DFD230E9660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T. Débito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A1-AF46-BA6D-DFD230E966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1">
                  <c:v>0.06</c:v>
                </c:pt>
                <c:pt idx="2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A1-AF46-BA6D-DFD230E9660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T. Crédito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0.06</c:v>
                </c:pt>
                <c:pt idx="1">
                  <c:v>0.08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A1-AF46-BA6D-DFD230E9660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Pensiones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1">
                  <c:v>2.9999999999999997E-4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2A1-AF46-BA6D-DFD230E96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22661048"/>
        <c:axId val="-2122657368"/>
      </c:barChart>
      <c:catAx>
        <c:axId val="-212266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57368"/>
        <c:crosses val="autoZero"/>
        <c:auto val="1"/>
        <c:lblAlgn val="ctr"/>
        <c:lblOffset val="100"/>
        <c:noMultiLvlLbl val="0"/>
      </c:catAx>
      <c:valAx>
        <c:axId val="-2122657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266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67002145560133E-2"/>
          <c:y val="0.85191507240585573"/>
          <c:w val="0.98443299785443983"/>
          <c:h val="0.115530720370968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0" i="0">
          <a:solidFill>
            <a:schemeClr val="tx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 formatCode="0,\K">
                  <c:v>216650.42915191734</c:v>
                </c:pt>
                <c:pt idx="1">
                  <c:v>419189.52704197099</c:v>
                </c:pt>
                <c:pt idx="2" formatCode="0,\K">
                  <c:v>628949.70457286725</c:v>
                </c:pt>
                <c:pt idx="3" formatCode="0,\K">
                  <c:v>1422480.5085669695</c:v>
                </c:pt>
                <c:pt idx="4" formatCode="0,\K">
                  <c:v>418775.65185209748</c:v>
                </c:pt>
                <c:pt idx="5" formatCode="0,\K">
                  <c:v>489164.82840612193</c:v>
                </c:pt>
                <c:pt idx="6">
                  <c:v>545157.30967198941</c:v>
                </c:pt>
                <c:pt idx="7">
                  <c:v>208807.76727723333</c:v>
                </c:pt>
                <c:pt idx="8">
                  <c:v>739893.70762001211</c:v>
                </c:pt>
                <c:pt idx="9" formatCode="0,\K">
                  <c:v>673155.13089301973</c:v>
                </c:pt>
                <c:pt idx="10" formatCode="0,\K">
                  <c:v>481032.49693776557</c:v>
                </c:pt>
                <c:pt idx="11" formatCode="0,\K">
                  <c:v>473630.98105038231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AA-5B43-97D3-2C912AD3100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Tarj Crédito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21999.515550203167</c:v>
                </c:pt>
                <c:pt idx="1">
                  <c:v>169084.86211888577</c:v>
                </c:pt>
                <c:pt idx="2" formatCode="0,\K">
                  <c:v>183846.06235462317</c:v>
                </c:pt>
                <c:pt idx="3" formatCode="0,\K">
                  <c:v>226851.52455920918</c:v>
                </c:pt>
                <c:pt idx="4" formatCode="0,\K">
                  <c:v>104246.02471317799</c:v>
                </c:pt>
                <c:pt idx="5" formatCode="0,\K">
                  <c:v>125319.51955843317</c:v>
                </c:pt>
                <c:pt idx="6">
                  <c:v>164100.23766433139</c:v>
                </c:pt>
                <c:pt idx="7">
                  <c:v>207290.68428443949</c:v>
                </c:pt>
                <c:pt idx="8">
                  <c:v>56174.514638880915</c:v>
                </c:pt>
                <c:pt idx="9" formatCode="_(* #,##0.00_);_(* \(#,##0.00\);_(* &quot;-&quot;??_);_(@_)">
                  <c:v>13955.549870199195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AA-5B43-97D3-2C912AD3100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Seguros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Sheet1!$B$4:$M$4</c:f>
              <c:numCache>
                <c:formatCode>0,\k</c:formatCode>
                <c:ptCount val="12"/>
                <c:pt idx="0">
                  <c:v>14097.724616442347</c:v>
                </c:pt>
                <c:pt idx="1">
                  <c:v>5877.557515551639</c:v>
                </c:pt>
                <c:pt idx="2" formatCode="0,\K">
                  <c:v>309457.19671646389</c:v>
                </c:pt>
                <c:pt idx="3" formatCode="0,\K">
                  <c:v>166981.51955721449</c:v>
                </c:pt>
                <c:pt idx="4" formatCode="0,\K">
                  <c:v>161669.60832631279</c:v>
                </c:pt>
                <c:pt idx="5" formatCode="0,\K">
                  <c:v>33564.319681177098</c:v>
                </c:pt>
                <c:pt idx="6">
                  <c:v>19514.958746061322</c:v>
                </c:pt>
                <c:pt idx="7">
                  <c:v>22774.609098250723</c:v>
                </c:pt>
                <c:pt idx="8">
                  <c:v>17431.493750808433</c:v>
                </c:pt>
                <c:pt idx="9" formatCode="0,\K">
                  <c:v>77554.746285081987</c:v>
                </c:pt>
                <c:pt idx="10" formatCode="0,\K">
                  <c:v>196328.68366349081</c:v>
                </c:pt>
                <c:pt idx="11" formatCode="0,\K">
                  <c:v>331518.02445095161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AA-5B43-97D3-2C912AD3100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Sheet1!$B$5:$M$5</c:f>
              <c:numCache>
                <c:formatCode>0,\k</c:formatCode>
                <c:ptCount val="12"/>
                <c:pt idx="0">
                  <c:v>53737.271551744307</c:v>
                </c:pt>
                <c:pt idx="1">
                  <c:v>6453.4756697064195</c:v>
                </c:pt>
                <c:pt idx="2" formatCode="0,\K">
                  <c:v>9655.432398249488</c:v>
                </c:pt>
                <c:pt idx="3" formatCode="0,\K">
                  <c:v>72677.735752725683</c:v>
                </c:pt>
                <c:pt idx="4" formatCode="0,\K">
                  <c:v>82229.138696622205</c:v>
                </c:pt>
                <c:pt idx="5" formatCode="0,\K">
                  <c:v>10239.194630289414</c:v>
                </c:pt>
                <c:pt idx="6">
                  <c:v>9827.2039976099259</c:v>
                </c:pt>
                <c:pt idx="7">
                  <c:v>5985.1941620430889</c:v>
                </c:pt>
                <c:pt idx="8">
                  <c:v>2749.8397744017179</c:v>
                </c:pt>
                <c:pt idx="9" formatCode="0,\K">
                  <c:v>3551.0799802140964</c:v>
                </c:pt>
                <c:pt idx="10" formatCode="0,\K">
                  <c:v>61338.73777444275</c:v>
                </c:pt>
                <c:pt idx="11" formatCode="0,\K">
                  <c:v>38441.254246304015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AA-5B43-97D3-2C912AD3100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Tarj Débito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Sheet1!$B$6:$M$6</c:f>
              <c:numCache>
                <c:formatCode>0,\k</c:formatCode>
                <c:ptCount val="12"/>
                <c:pt idx="0">
                  <c:v>26124.124946536871</c:v>
                </c:pt>
                <c:pt idx="1">
                  <c:v>995.89448553190994</c:v>
                </c:pt>
                <c:pt idx="2" formatCode="0,\K">
                  <c:v>1405.5688865991722</c:v>
                </c:pt>
                <c:pt idx="3" formatCode="0,\K">
                  <c:v>174.55206570986519</c:v>
                </c:pt>
                <c:pt idx="5" formatCode="0,\K">
                  <c:v>479.06940585802499</c:v>
                </c:pt>
                <c:pt idx="6">
                  <c:v>1278.2038029721359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AA-5B43-97D3-2C912AD31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2615528"/>
        <c:axId val="-2122611800"/>
      </c:lineChart>
      <c:catAx>
        <c:axId val="-21226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11800"/>
        <c:crosses val="autoZero"/>
        <c:auto val="1"/>
        <c:lblAlgn val="ctr"/>
        <c:lblOffset val="100"/>
        <c:noMultiLvlLbl val="0"/>
      </c:catAx>
      <c:valAx>
        <c:axId val="-212261180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261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865313070459799"/>
          <c:y val="9.3085458765848061E-2"/>
          <c:w val="0.81604687028673639"/>
          <c:h val="0.1067618607845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Valla Espec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3F-1A4D-9C43-3741110AE21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Puente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3F-1A4D-9C43-3741110AE21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Mupi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3F-1A4D-9C43-3741110AE21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Minivalla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3F-1A4D-9C43-3741110AE21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 formatCode="0,\K">
                  <c:v>269792.0897841655</c:v>
                </c:pt>
                <c:pt idx="1">
                  <c:v>256145.96844215773</c:v>
                </c:pt>
                <c:pt idx="2" formatCode="0,\K">
                  <c:v>601654.93816415838</c:v>
                </c:pt>
                <c:pt idx="3" formatCode="0,\K">
                  <c:v>680568.50156811986</c:v>
                </c:pt>
                <c:pt idx="4" formatCode="0,\K">
                  <c:v>586496.10975290113</c:v>
                </c:pt>
                <c:pt idx="5" formatCode="0,\K">
                  <c:v>428742.31088140007</c:v>
                </c:pt>
                <c:pt idx="6">
                  <c:v>587125.02819657186</c:v>
                </c:pt>
                <c:pt idx="7">
                  <c:v>458715.55186025135</c:v>
                </c:pt>
                <c:pt idx="8">
                  <c:v>483964.98404346051</c:v>
                </c:pt>
                <c:pt idx="9" formatCode="0,\K">
                  <c:v>527982.82736697234</c:v>
                </c:pt>
                <c:pt idx="10" formatCode="0,\K">
                  <c:v>603351.59872405906</c:v>
                </c:pt>
                <c:pt idx="11" formatCode="0,\K">
                  <c:v>632522.96675497352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BB-2F47-BA1C-1226C022525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Tarj Crédito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107890.73235013209</c:v>
                </c:pt>
                <c:pt idx="1">
                  <c:v>202838.77316127252</c:v>
                </c:pt>
                <c:pt idx="2" formatCode="0,\K">
                  <c:v>172686.43554684435</c:v>
                </c:pt>
                <c:pt idx="3" formatCode="0,\K">
                  <c:v>54769.74415520941</c:v>
                </c:pt>
                <c:pt idx="4" formatCode="0,\K">
                  <c:v>114395.62719124011</c:v>
                </c:pt>
                <c:pt idx="5" formatCode="0,\K">
                  <c:v>11742.029717816173</c:v>
                </c:pt>
                <c:pt idx="6">
                  <c:v>33506.218279834335</c:v>
                </c:pt>
                <c:pt idx="7">
                  <c:v>79430.706908010092</c:v>
                </c:pt>
                <c:pt idx="8">
                  <c:v>68819.117812799057</c:v>
                </c:pt>
                <c:pt idx="9" formatCode="0,\K">
                  <c:v>76954.56978905166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BB-2F47-BA1C-1226C022525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Tarj Débito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Sheet1!$B$4:$M$4</c:f>
              <c:numCache>
                <c:formatCode>0,\k</c:formatCode>
                <c:ptCount val="12"/>
                <c:pt idx="0">
                  <c:v>70106.260675284779</c:v>
                </c:pt>
                <c:pt idx="1">
                  <c:v>1944.9796413175586</c:v>
                </c:pt>
                <c:pt idx="2" formatCode="0,\K">
                  <c:v>3641.3086440084508</c:v>
                </c:pt>
                <c:pt idx="3" formatCode="0,\K">
                  <c:v>4292.1724917124639</c:v>
                </c:pt>
                <c:pt idx="4" formatCode="0,\K">
                  <c:v>39432.617111368476</c:v>
                </c:pt>
                <c:pt idx="5" formatCode="0,\K">
                  <c:v>5841.7087181121624</c:v>
                </c:pt>
                <c:pt idx="6">
                  <c:v>4155.3230870527623</c:v>
                </c:pt>
                <c:pt idx="7">
                  <c:v>4984.7224500332104</c:v>
                </c:pt>
                <c:pt idx="8">
                  <c:v>7028.6305811098919</c:v>
                </c:pt>
                <c:pt idx="9" formatCode="0,\K">
                  <c:v>3841.4054500782722</c:v>
                </c:pt>
                <c:pt idx="10" formatCode="0,\K">
                  <c:v>2571.1046604537955</c:v>
                </c:pt>
                <c:pt idx="11" formatCode="0,\K">
                  <c:v>9063.0018508078974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BB-2F47-BA1C-1226C022525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Seguros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Sheet1!$B$5:$M$5</c:f>
              <c:numCache>
                <c:formatCode>0,\k</c:formatCode>
                <c:ptCount val="12"/>
                <c:pt idx="0">
                  <c:v>37177.036928025911</c:v>
                </c:pt>
                <c:pt idx="1">
                  <c:v>28143.665003609796</c:v>
                </c:pt>
                <c:pt idx="2" formatCode="0,\K">
                  <c:v>2182.0323441156465</c:v>
                </c:pt>
                <c:pt idx="3" formatCode="0,\K">
                  <c:v>1193.81918390277</c:v>
                </c:pt>
                <c:pt idx="4" formatCode="0,\K">
                  <c:v>2974.03004134509</c:v>
                </c:pt>
                <c:pt idx="5" formatCode="0,\K">
                  <c:v>2611.3154132453819</c:v>
                </c:pt>
                <c:pt idx="6">
                  <c:v>3742.4010652994039</c:v>
                </c:pt>
                <c:pt idx="7">
                  <c:v>3828.1684677274416</c:v>
                </c:pt>
                <c:pt idx="8">
                  <c:v>2173.9404873506755</c:v>
                </c:pt>
                <c:pt idx="9" formatCode="0,\K">
                  <c:v>14928.613601936473</c:v>
                </c:pt>
                <c:pt idx="10" formatCode="0,\K">
                  <c:v>100148.7388422763</c:v>
                </c:pt>
                <c:pt idx="11" formatCode="0,\K">
                  <c:v>105981.95662106335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BB-2F47-BA1C-1226C022525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Sheet1!$B$6:$M$6</c:f>
              <c:numCache>
                <c:formatCode>0,\k</c:formatCode>
                <c:ptCount val="12"/>
                <c:pt idx="0">
                  <c:v>7409.6886999458993</c:v>
                </c:pt>
                <c:pt idx="1">
                  <c:v>5960.7285883203303</c:v>
                </c:pt>
                <c:pt idx="2" formatCode="0,\K">
                  <c:v>8507.9694649335597</c:v>
                </c:pt>
                <c:pt idx="3" formatCode="0,\K">
                  <c:v>9130.4157448237347</c:v>
                </c:pt>
                <c:pt idx="4" formatCode="0,\K">
                  <c:v>229337.80152685675</c:v>
                </c:pt>
                <c:pt idx="5" formatCode="0,\K">
                  <c:v>99636.224796566574</c:v>
                </c:pt>
                <c:pt idx="6">
                  <c:v>839.2328990201861</c:v>
                </c:pt>
                <c:pt idx="7">
                  <c:v>11288.054238858587</c:v>
                </c:pt>
                <c:pt idx="8">
                  <c:v>485.20415700980618</c:v>
                </c:pt>
                <c:pt idx="9" formatCode="0,\K">
                  <c:v>1641.1377383631141</c:v>
                </c:pt>
                <c:pt idx="10" formatCode="0,\K">
                  <c:v>3422.4139815831995</c:v>
                </c:pt>
                <c:pt idx="11" formatCode="0,\K">
                  <c:v>6323.0922208382071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1F-2F45-BACC-3C9DC61DD80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Pensiones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Sheet1!$B$7:$M$7</c:f>
              <c:numCache>
                <c:formatCode>0,\k</c:formatCode>
                <c:ptCount val="12"/>
                <c:pt idx="0">
                  <c:v>4446.6253889883501</c:v>
                </c:pt>
                <c:pt idx="1">
                  <c:v>3884.2876069470358</c:v>
                </c:pt>
                <c:pt idx="2" formatCode="0,\K">
                  <c:v>4216.7066597975199</c:v>
                </c:pt>
                <c:pt idx="3" formatCode="0,\K">
                  <c:v>5286.9135287122499</c:v>
                </c:pt>
                <c:pt idx="4" formatCode="0,\K">
                  <c:v>4214.6254300204801</c:v>
                </c:pt>
                <c:pt idx="5" formatCode="0,\K">
                  <c:v>4215.2280211329598</c:v>
                </c:pt>
                <c:pt idx="6">
                  <c:v>17572.872861439049</c:v>
                </c:pt>
                <c:pt idx="7">
                  <c:v>7055.5226676261409</c:v>
                </c:pt>
                <c:pt idx="8">
                  <c:v>6651.6932314262085</c:v>
                </c:pt>
                <c:pt idx="9" formatCode="0,\K">
                  <c:v>7846.3809582275235</c:v>
                </c:pt>
                <c:pt idx="10" formatCode="0,\K">
                  <c:v>6188.3639112868077</c:v>
                </c:pt>
                <c:pt idx="11" formatCode="0,\K">
                  <c:v>6514.6500028777064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F3-C246-A216-CECBDEBA8375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Sheet1!$B$8:$M$8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DA-0B42-8741-32B35AE91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2615528"/>
        <c:axId val="-2122611800"/>
      </c:lineChart>
      <c:catAx>
        <c:axId val="-21226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11800"/>
        <c:crosses val="autoZero"/>
        <c:auto val="1"/>
        <c:lblAlgn val="ctr"/>
        <c:lblOffset val="100"/>
        <c:noMultiLvlLbl val="0"/>
      </c:catAx>
      <c:valAx>
        <c:axId val="-212261180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261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865313070459799"/>
          <c:y val="9.3085458765848061E-2"/>
          <c:w val="0.85134686929540204"/>
          <c:h val="0.1067618607845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FBA-F34E-88A5-0ABF0FE6425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FBA-F34E-88A5-0ABF0FE642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Variacion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-0.1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A-F34E-88A5-0ABF0FE6425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Variacion</c:v>
                </c:pt>
              </c:strCache>
            </c:strRef>
          </c:cat>
          <c:val>
            <c:numRef>
              <c:f>Hoja1!$C$2</c:f>
              <c:numCache>
                <c:formatCode>0%</c:formatCode>
                <c:ptCount val="1"/>
                <c:pt idx="0">
                  <c:v>-0.23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A-F34E-88A5-0ABF0FE64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9"/>
        <c:axId val="746556623"/>
        <c:axId val="746558271"/>
      </c:barChart>
      <c:catAx>
        <c:axId val="746556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6558271"/>
        <c:crosses val="autoZero"/>
        <c:auto val="1"/>
        <c:lblAlgn val="ctr"/>
        <c:lblOffset val="100"/>
        <c:noMultiLvlLbl val="0"/>
      </c:catAx>
      <c:valAx>
        <c:axId val="7465582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4655662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34630001552585E-2"/>
          <c:y val="8.1589491787407344E-3"/>
          <c:w val="0.92081193332988309"/>
          <c:h val="0.743156279853241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0.46860000000000002</c:v>
                </c:pt>
                <c:pt idx="1">
                  <c:v>0.57999999999999996</c:v>
                </c:pt>
                <c:pt idx="2">
                  <c:v>0.7681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9-5247-B40A-CC092CE4C1E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0.1389</c:v>
                </c:pt>
                <c:pt idx="1">
                  <c:v>0.1</c:v>
                </c:pt>
                <c:pt idx="2">
                  <c:v>3.8300000000000001E-2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9-5247-B40A-CC092CE4C1E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6.730985666959932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78-6B4F-AE96-22BFD6D72B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6.83E-2</c:v>
                </c:pt>
                <c:pt idx="1">
                  <c:v>0.09</c:v>
                </c:pt>
                <c:pt idx="2">
                  <c:v>4.82E-2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79-5247-B40A-CC092CE4C1E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T. Débito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1878210000517529E-2"/>
                  <c:y val="-4.07947458937038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F-4B1D-A140-CCFA61825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0.12280000000000001</c:v>
                </c:pt>
                <c:pt idx="1">
                  <c:v>0.02</c:v>
                </c:pt>
                <c:pt idx="2">
                  <c:v>1.9699999999999999E-2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79-5247-B40A-CC092CE4C1E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T. Crédito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0.20050000000000001</c:v>
                </c:pt>
                <c:pt idx="1">
                  <c:v>0.21</c:v>
                </c:pt>
                <c:pt idx="2">
                  <c:v>0.1159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79-5247-B40A-CC092CE4C1E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Pensiones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1">
                  <c:v>0.01</c:v>
                </c:pt>
                <c:pt idx="2">
                  <c:v>9.7999999999999997E-3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AE-6145-BF44-684B90C10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22661048"/>
        <c:axId val="-2122657368"/>
      </c:barChart>
      <c:catAx>
        <c:axId val="-212266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57368"/>
        <c:crosses val="autoZero"/>
        <c:auto val="1"/>
        <c:lblAlgn val="ctr"/>
        <c:lblOffset val="100"/>
        <c:noMultiLvlLbl val="0"/>
      </c:catAx>
      <c:valAx>
        <c:axId val="-2122657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266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67002145560133E-2"/>
          <c:y val="0.85191507240585573"/>
          <c:w val="0.98443299785443983"/>
          <c:h val="0.115530720370968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0" i="0">
          <a:solidFill>
            <a:schemeClr val="tx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Atlántida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0.0,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Hoja1!$B$2:$D$2</c:f>
              <c:numCache>
                <c:formatCode>0.0,,"M"</c:formatCode>
                <c:ptCount val="3"/>
                <c:pt idx="0">
                  <c:v>11921933</c:v>
                </c:pt>
                <c:pt idx="1">
                  <c:v>10702553.623338761</c:v>
                </c:pt>
                <c:pt idx="2">
                  <c:v>8287695.5355844423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5-9941-8F69-EE2C6D9B1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39851551"/>
        <c:axId val="1741161807"/>
      </c:barChart>
      <c:catAx>
        <c:axId val="1739851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741161807"/>
        <c:crosses val="autoZero"/>
        <c:auto val="1"/>
        <c:lblAlgn val="ctr"/>
        <c:lblOffset val="100"/>
        <c:noMultiLvlLbl val="0"/>
      </c:catAx>
      <c:valAx>
        <c:axId val="1741161807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1739851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8C-8F4A-9221-7A773474C2C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8C-8F4A-9221-7A773474C2C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8C-8F4A-9221-7A773474C2C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8C-8F4A-9221-7A773474C2C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HONDURED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8C-8F4A-9221-7A773474C2C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Otros(5 canales)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8C-8F4A-9221-7A773474C2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6634557385955329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A-FF41-AA78-8C69C3E6CD3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3A-FF41-AA78-8C69C3E6CD3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3A-FF41-AA78-8C69C3E6CD3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3D-1143-9BE8-61F1C46348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3A-FF41-AA78-8C69C3E6C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863208"/>
        <c:axId val="-2120860184"/>
      </c:barChart>
      <c:catAx>
        <c:axId val="-212086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860184"/>
        <c:crosses val="autoZero"/>
        <c:auto val="1"/>
        <c:lblAlgn val="ctr"/>
        <c:lblOffset val="100"/>
        <c:noMultiLvlLbl val="0"/>
      </c:catAx>
      <c:valAx>
        <c:axId val="-2120860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86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5B-8E43-B158-DCC9767F5D58}"/>
              </c:ext>
            </c:extLst>
          </c:dPt>
          <c:dPt>
            <c:idx val="1"/>
            <c:bubble3D val="0"/>
            <c:spPr>
              <a:solidFill>
                <a:srgbClr val="EF62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5B-8E43-B158-DCC9767F5D58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5B-8E43-B158-DCC9767F5D58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5B-8E43-B158-DCC9767F5D58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35B-8E43-B158-DCC9767F5D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35B-8E43-B158-DCC9767F5D5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35B-8E43-B158-DCC9767F5D5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35B-8E43-B158-DCC9767F5D5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5B-8E43-B158-DCC9767F5D58}"/>
                </c:ext>
              </c:extLst>
            </c:dLbl>
            <c:dLbl>
              <c:idx val="3"/>
              <c:layout>
                <c:manualLayout>
                  <c:x val="-0.11583644235900184"/>
                  <c:y val="-4.55183815275080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5B-8E43-B158-DCC9767F5D58}"/>
                </c:ext>
              </c:extLst>
            </c:dLbl>
            <c:dLbl>
              <c:idx val="4"/>
              <c:layout>
                <c:manualLayout>
                  <c:x val="3.9401468465811225E-2"/>
                  <c:y val="1.194197487715172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35B-8E43-B158-DCC9767F5D58}"/>
                </c:ext>
              </c:extLst>
            </c:dLbl>
            <c:dLbl>
              <c:idx val="5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B35B-8E43-B158-DCC9767F5D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Bancos</c:v>
                </c:pt>
                <c:pt idx="1">
                  <c:v>Tarjetas Crédito</c:v>
                </c:pt>
                <c:pt idx="2">
                  <c:v>Remesas</c:v>
                </c:pt>
                <c:pt idx="3">
                  <c:v>Seguros</c:v>
                </c:pt>
                <c:pt idx="4">
                  <c:v>Tarjetas Débito</c:v>
                </c:pt>
                <c:pt idx="5">
                  <c:v>AFP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0.75349999999999995</c:v>
                </c:pt>
                <c:pt idx="1">
                  <c:v>0.11840000000000001</c:v>
                </c:pt>
                <c:pt idx="2">
                  <c:v>7.0599999999999996E-2</c:v>
                </c:pt>
                <c:pt idx="3">
                  <c:v>4.9399999999999999E-2</c:v>
                </c:pt>
                <c:pt idx="4">
                  <c:v>5.7000000000000002E-3</c:v>
                </c:pt>
                <c:pt idx="5">
                  <c:v>2.3999999999999998E-3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35B-8E43-B158-DCC9767F5D5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4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5-6A4C-B2C0-4AB944480F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Globo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15-6A4C-B2C0-4AB944480FE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 America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15-6A4C-B2C0-4AB944480FE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AudioSisema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15-6A4C-B2C0-4AB944480FE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Romántica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15-6A4C-B2C0-4AB944480FE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Logos y St.Luz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6.93E-2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15-6A4C-B2C0-4AB944480FE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Otras (9 emisoras)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9C-B74B-9B9D-45D6850E1D6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974764767295314E-2"/>
          <c:y val="0.56632504753297896"/>
          <c:w val="0.93554791072484889"/>
          <c:h val="0.347487849541296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Valla Espec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24-E14D-82F5-13736660A1B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Mupis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24-E14D-82F5-13736660A1B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Murales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24-E14D-82F5-13736660A1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4711022.5642083818</c:v>
                </c:pt>
                <c:pt idx="1">
                  <c:v>7066252.7582751457</c:v>
                </c:pt>
                <c:pt idx="2">
                  <c:v>7433700.8925488042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3-5A4D-AC98-68D647F7B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24810328"/>
        <c:axId val="-2124806648"/>
      </c:barChart>
      <c:catAx>
        <c:axId val="-212481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4806648"/>
        <c:crosses val="autoZero"/>
        <c:auto val="1"/>
        <c:lblAlgn val="ctr"/>
        <c:lblOffset val="100"/>
        <c:noMultiLvlLbl val="0"/>
      </c:catAx>
      <c:valAx>
        <c:axId val="-2124806648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24810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49144946698904E-2"/>
          <c:y val="3.6480974357992302E-2"/>
          <c:w val="0.86210171010660197"/>
          <c:h val="0.96351902564200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38-CB49-97C8-88F6E431D99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38-CB49-97C8-88F6E431D99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338-CB49-97C8-88F6E431D99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338-CB49-97C8-88F6E431D9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2022-2023</c:v>
                </c:pt>
                <c:pt idx="1">
                  <c:v>2023-2024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38-CB49-97C8-88F6E431D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6945480"/>
        <c:axId val="-2129580968"/>
      </c:barChart>
      <c:catAx>
        <c:axId val="-2126945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9580968"/>
        <c:crosses val="autoZero"/>
        <c:auto val="1"/>
        <c:lblAlgn val="ctr"/>
        <c:lblOffset val="100"/>
        <c:noMultiLvlLbl val="0"/>
      </c:catAx>
      <c:valAx>
        <c:axId val="-21295809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6945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34630001552585E-2"/>
          <c:y val="8.1589491787407344E-3"/>
          <c:w val="0.92081193332988309"/>
          <c:h val="0.743156279853241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0.26829999999999998</c:v>
                </c:pt>
                <c:pt idx="1">
                  <c:v>0.62150000000000005</c:v>
                </c:pt>
                <c:pt idx="2">
                  <c:v>0.78959999999999997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2-F941-B108-4554C9C44F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0.35610000000000003</c:v>
                </c:pt>
                <c:pt idx="1">
                  <c:v>8.9899999999999994E-2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12-F941-B108-4554C9C44F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T. Crédito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1.187821000051760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12-F941-B108-4554C9C44F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0.37159999999999999</c:v>
                </c:pt>
                <c:pt idx="1">
                  <c:v>0.2878</c:v>
                </c:pt>
                <c:pt idx="2">
                  <c:v>0.18920000000000001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12-F941-B108-4554C9C44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22661048"/>
        <c:axId val="-2122657368"/>
      </c:barChart>
      <c:catAx>
        <c:axId val="-212266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57368"/>
        <c:crosses val="autoZero"/>
        <c:auto val="1"/>
        <c:lblAlgn val="ctr"/>
        <c:lblOffset val="100"/>
        <c:noMultiLvlLbl val="0"/>
      </c:catAx>
      <c:valAx>
        <c:axId val="-2122657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266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67002145560133E-2"/>
          <c:y val="0.85191507240585573"/>
          <c:w val="0.98443299785443983"/>
          <c:h val="0.115530720370968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0" i="0">
          <a:solidFill>
            <a:schemeClr val="tx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 formatCode="0,\K">
                  <c:v>281556.63328579377</c:v>
                </c:pt>
                <c:pt idx="1">
                  <c:v>756017.97537681891</c:v>
                </c:pt>
                <c:pt idx="2" formatCode="0,\K">
                  <c:v>469090.39631472289</c:v>
                </c:pt>
                <c:pt idx="3" formatCode="0,\K">
                  <c:v>460218.93046660518</c:v>
                </c:pt>
                <c:pt idx="4" formatCode="0,\K">
                  <c:v>767094.99577970803</c:v>
                </c:pt>
                <c:pt idx="5" formatCode="0,\K">
                  <c:v>625642.25132620952</c:v>
                </c:pt>
                <c:pt idx="6">
                  <c:v>366583.41416921973</c:v>
                </c:pt>
                <c:pt idx="7">
                  <c:v>324128.08615914208</c:v>
                </c:pt>
                <c:pt idx="8">
                  <c:v>294629.44606288761</c:v>
                </c:pt>
                <c:pt idx="9" formatCode="0,\K">
                  <c:v>396075.23863764881</c:v>
                </c:pt>
                <c:pt idx="10" formatCode="0,\K">
                  <c:v>442262.85912763519</c:v>
                </c:pt>
                <c:pt idx="11" formatCode="0,\K">
                  <c:v>402689.62110363226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BA-054B-B829-C5AC21C008B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Tarj Crédito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31258.11379412056</c:v>
                </c:pt>
                <c:pt idx="1">
                  <c:v>207611.96539375791</c:v>
                </c:pt>
                <c:pt idx="2" formatCode="0,\K">
                  <c:v>226158.03776106218</c:v>
                </c:pt>
                <c:pt idx="3" formatCode="0,\K">
                  <c:v>223080.88321233782</c:v>
                </c:pt>
                <c:pt idx="4" formatCode="0,\K">
                  <c:v>240913.1850283684</c:v>
                </c:pt>
                <c:pt idx="5" formatCode="0,\K">
                  <c:v>83328.885140040918</c:v>
                </c:pt>
                <c:pt idx="6">
                  <c:v>88031.279605718533</c:v>
                </c:pt>
                <c:pt idx="7">
                  <c:v>68944.246229219658</c:v>
                </c:pt>
                <c:pt idx="8">
                  <c:v>83089.067524863553</c:v>
                </c:pt>
                <c:pt idx="9" formatCode="0,\K">
                  <c:v>85244.989752966751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BA-054B-B829-C5AC21C008B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Sheet1!$B$4:$M$4</c:f>
              <c:numCache>
                <c:formatCode>0,\k</c:formatCode>
                <c:ptCount val="12"/>
                <c:pt idx="0">
                  <c:v>22519.642127286515</c:v>
                </c:pt>
                <c:pt idx="1">
                  <c:v>486.14363040638818</c:v>
                </c:pt>
                <c:pt idx="3" formatCode="0,\K">
                  <c:v>30446.449798989699</c:v>
                </c:pt>
                <c:pt idx="4" formatCode="0,\K">
                  <c:v>41958.775762450874</c:v>
                </c:pt>
                <c:pt idx="5" formatCode="0,\K">
                  <c:v>21591.442558325023</c:v>
                </c:pt>
                <c:pt idx="6">
                  <c:v>1701.4104093033861</c:v>
                </c:pt>
                <c:pt idx="7">
                  <c:v>146.42825288644678</c:v>
                </c:pt>
                <c:pt idx="8">
                  <c:v>634.03236477092116</c:v>
                </c:pt>
                <c:pt idx="9" formatCode="0,\K">
                  <c:v>4359.1005323486161</c:v>
                </c:pt>
                <c:pt idx="10" formatCode="0,\K">
                  <c:v>13240.97577792616</c:v>
                </c:pt>
                <c:pt idx="11" formatCode="0,\K">
                  <c:v>11981.341471457928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BA-054B-B829-C5AC21C00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2615528"/>
        <c:axId val="-2122611800"/>
      </c:lineChart>
      <c:catAx>
        <c:axId val="-21226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11800"/>
        <c:crosses val="autoZero"/>
        <c:auto val="1"/>
        <c:lblAlgn val="ctr"/>
        <c:lblOffset val="100"/>
        <c:noMultiLvlLbl val="0"/>
      </c:catAx>
      <c:valAx>
        <c:axId val="-212261180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261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865313070459799"/>
          <c:y val="9.3085458765848061E-2"/>
          <c:w val="0.40370688226771972"/>
          <c:h val="0.1067618607845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5-4A4A-A6DD-9E548F1ABA2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C5-4A4A-A6DD-9E548F1ABA2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07-BF4C-8B25-B9202B939CB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Otros(4 canales)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07-BF4C-8B25-B9202B939C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48451649916203249"/>
          <c:h val="0.251782588607426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B-DE40-A6A9-9E5D2A04ACE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3B-DE40-A6A9-9E5D2A04ACE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3B-DE40-A6A9-9E5D2A04ACE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3B-DE40-A6A9-9E5D2A04A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863208"/>
        <c:axId val="-2120860184"/>
      </c:barChart>
      <c:catAx>
        <c:axId val="-212086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860184"/>
        <c:crosses val="autoZero"/>
        <c:auto val="1"/>
        <c:lblAlgn val="ctr"/>
        <c:lblOffset val="100"/>
        <c:noMultiLvlLbl val="0"/>
      </c:catAx>
      <c:valAx>
        <c:axId val="-2120860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86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50-9740-9C89-9C74E1167C8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Musiquera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50-9740-9C89-9C74E1167C8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Globo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50-9740-9C89-9C74E1167C8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G.America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50-9740-9C89-9C74E1167C8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AudioSistema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50-9740-9C89-9C74E1167C88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50-9740-9C89-9C74E1167C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Valla Espec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C-9045-9ABD-C053FCDE731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Murales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6.8200808958256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1D-264F-8606-D6ED7216C5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2C-9045-9ABD-C053FCDE731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Mupi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9685900162149713E-3"/>
                  <c:y val="-8.1840970749908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1D-264F-8606-D6ED7216C5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2C-9045-9ABD-C053FCDE731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Occidente</c:v>
                </c:pt>
                <c:pt idx="4">
                  <c:v>BAC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0.69</c:v>
                </c:pt>
                <c:pt idx="1">
                  <c:v>0.76</c:v>
                </c:pt>
                <c:pt idx="2">
                  <c:v>0.79</c:v>
                </c:pt>
                <c:pt idx="3">
                  <c:v>0.91</c:v>
                </c:pt>
                <c:pt idx="4">
                  <c:v>0.77</c:v>
                </c:pt>
                <c:pt idx="5">
                  <c:v>0.53</c:v>
                </c:pt>
                <c:pt idx="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29-6F49-BF22-900549880B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Tarjetas Crédito</c:v>
                </c:pt>
              </c:strCache>
            </c:strRef>
          </c:tx>
          <c:spPr>
            <a:solidFill>
              <a:srgbClr val="EF62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Occidente</c:v>
                </c:pt>
                <c:pt idx="4">
                  <c:v>BAC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0.13</c:v>
                </c:pt>
                <c:pt idx="1">
                  <c:v>0.12</c:v>
                </c:pt>
                <c:pt idx="2">
                  <c:v>0.19</c:v>
                </c:pt>
                <c:pt idx="4">
                  <c:v>0.08</c:v>
                </c:pt>
                <c:pt idx="5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29-6F49-BF22-900549880B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Tarjetas Débito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Occidente</c:v>
                </c:pt>
                <c:pt idx="4">
                  <c:v>BAC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1">
                  <c:v>0.02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29-6F49-BF22-900549880B0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Occidente</c:v>
                </c:pt>
                <c:pt idx="4">
                  <c:v>BAC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0.14000000000000001</c:v>
                </c:pt>
                <c:pt idx="1">
                  <c:v>0.04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29-6F49-BF22-900549880B0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Occidente</c:v>
                </c:pt>
                <c:pt idx="4">
                  <c:v>BAC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0.04</c:v>
                </c:pt>
                <c:pt idx="1">
                  <c:v>0.05</c:v>
                </c:pt>
                <c:pt idx="2">
                  <c:v>0.02</c:v>
                </c:pt>
                <c:pt idx="3">
                  <c:v>0.09</c:v>
                </c:pt>
                <c:pt idx="4">
                  <c:v>0.14000000000000001</c:v>
                </c:pt>
                <c:pt idx="5">
                  <c:v>0.19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29-6F49-BF22-900549880B0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AFP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Occidente</c:v>
                </c:pt>
                <c:pt idx="4">
                  <c:v>BAC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Sheet1!$G$2:$G$8</c:f>
              <c:numCache>
                <c:formatCode>0%</c:formatCode>
                <c:ptCount val="7"/>
                <c:pt idx="1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1-A244-86BE-CDA483851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100"/>
        <c:axId val="1345664912"/>
        <c:axId val="1346349392"/>
      </c:barChart>
      <c:catAx>
        <c:axId val="134566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346349392"/>
        <c:crosses val="autoZero"/>
        <c:auto val="1"/>
        <c:lblAlgn val="ctr"/>
        <c:lblOffset val="100"/>
        <c:noMultiLvlLbl val="0"/>
      </c:catAx>
      <c:valAx>
        <c:axId val="13463493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4566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22053842405886"/>
          <c:y val="0.93962435520052501"/>
          <c:w val="0.72474816406318787"/>
          <c:h val="6.0375644799475041E-2"/>
        </c:manualLayout>
      </c:layout>
      <c:overlay val="0"/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04781316145528E-2"/>
          <c:y val="0.1782079129970191"/>
          <c:w val="0.95959043736770899"/>
          <c:h val="0.64528415694965457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Hoja1!$B$2:$M$2</c:f>
              <c:numCache>
                <c:formatCode>0,\k</c:formatCode>
                <c:ptCount val="12"/>
                <c:pt idx="0">
                  <c:v>326288.90411434631</c:v>
                </c:pt>
                <c:pt idx="1">
                  <c:v>265906.76475478947</c:v>
                </c:pt>
                <c:pt idx="2">
                  <c:v>296300.01173376053</c:v>
                </c:pt>
                <c:pt idx="3">
                  <c:v>252193.30098245916</c:v>
                </c:pt>
                <c:pt idx="4">
                  <c:v>34084.771590446522</c:v>
                </c:pt>
                <c:pt idx="5">
                  <c:v>94275.028870765105</c:v>
                </c:pt>
                <c:pt idx="6">
                  <c:v>388792.63714443141</c:v>
                </c:pt>
                <c:pt idx="7">
                  <c:v>351773.15513042128</c:v>
                </c:pt>
                <c:pt idx="8">
                  <c:v>263239.19740806066</c:v>
                </c:pt>
                <c:pt idx="9">
                  <c:v>522636.27606233512</c:v>
                </c:pt>
                <c:pt idx="10">
                  <c:v>598229.04160420876</c:v>
                </c:pt>
                <c:pt idx="11">
                  <c:v>629840.55211092718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38-FA4E-872C-7A14870CE189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Hoja1!$B$3:$M$3</c:f>
              <c:numCache>
                <c:formatCode>General</c:formatCode>
                <c:ptCount val="12"/>
                <c:pt idx="3" formatCode="0,\k">
                  <c:v>5639.3338245317291</c:v>
                </c:pt>
                <c:pt idx="4" formatCode="0,\k">
                  <c:v>216663.87472009679</c:v>
                </c:pt>
                <c:pt idx="5" formatCode="0,\k">
                  <c:v>169050.0416821673</c:v>
                </c:pt>
                <c:pt idx="6" formatCode="0,\k">
                  <c:v>11753.755030724107</c:v>
                </c:pt>
                <c:pt idx="7" formatCode="0,\k">
                  <c:v>910.12035633841197</c:v>
                </c:pt>
                <c:pt idx="8" formatCode="0,\k">
                  <c:v>2244.9666320301531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38-FA4E-872C-7A14870CE189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Pensiones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Hoja1!$B$4:$M$4</c:f>
              <c:numCache>
                <c:formatCode>General</c:formatCode>
                <c:ptCount val="12"/>
                <c:pt idx="6" formatCode="0,\k">
                  <c:v>3271.6316295029401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38-FA4E-872C-7A14870CE189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Tarjeta Crédito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Hoja1!$B$5:$M$5</c:f>
              <c:numCache>
                <c:formatCode>General</c:formatCode>
                <c:ptCount val="12"/>
                <c:pt idx="0" formatCode="0,\k">
                  <c:v>1640.5814220559801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38-FA4E-872C-7A14870CE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845097263"/>
        <c:axId val="1870378831"/>
      </c:lineChart>
      <c:catAx>
        <c:axId val="18450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870378831"/>
        <c:crosses val="autoZero"/>
        <c:auto val="1"/>
        <c:lblAlgn val="ctr"/>
        <c:lblOffset val="100"/>
        <c:noMultiLvlLbl val="0"/>
      </c:catAx>
      <c:valAx>
        <c:axId val="1870378831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18450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0.93799999999999994</c:v>
                </c:pt>
                <c:pt idx="1">
                  <c:v>0.72870000000000001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F9-D948-A3ED-AB828E745A0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2.3756420001035058E-2"/>
                  <c:y val="-9.3486879371329534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AE-AF46-8AE2-26EE15CC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4.2299999999999997E-2</c:v>
                </c:pt>
                <c:pt idx="1">
                  <c:v>0.26550000000000001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F9-D948-A3ED-AB828E745A0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Tar Crédito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9C-B449-BF4B-19FDA9A8C1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AE-AF46-8AE2-26EE15CC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1.9699999999999999E-2</c:v>
                </c:pt>
                <c:pt idx="1">
                  <c:v>4.3E-3</c:v>
                </c:pt>
                <c:pt idx="2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F9-D948-A3ED-AB828E745A0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Pensiones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1">
                  <c:v>1.5E-3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37-A346-997D-4DFDC86908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21403272"/>
        <c:axId val="-2121399640"/>
      </c:barChart>
      <c:catAx>
        <c:axId val="-212140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399640"/>
        <c:crosses val="autoZero"/>
        <c:auto val="1"/>
        <c:lblAlgn val="ctr"/>
        <c:lblOffset val="100"/>
        <c:noMultiLvlLbl val="0"/>
      </c:catAx>
      <c:valAx>
        <c:axId val="-2121399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403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FF9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6068870.7966238139</c:v>
                </c:pt>
                <c:pt idx="1">
                  <c:v>3034838.4170273952</c:v>
                </c:pt>
                <c:pt idx="2">
                  <c:v>4692272.9001285695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E-6F4E-8397-FFF3CD03A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21943464"/>
        <c:axId val="-2121939816"/>
      </c:barChart>
      <c:catAx>
        <c:axId val="-212194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939816"/>
        <c:crosses val="autoZero"/>
        <c:auto val="1"/>
        <c:lblAlgn val="ctr"/>
        <c:lblOffset val="100"/>
        <c:noMultiLvlLbl val="0"/>
      </c:catAx>
      <c:valAx>
        <c:axId val="-2121939816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2194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49144946698904E-2"/>
          <c:y val="0.133763572645972"/>
          <c:w val="0.86210171010660197"/>
          <c:h val="0.73247285470805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D4-464A-A6C2-C073F50F5C6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D4-464A-A6C2-C073F50F5C66}"/>
              </c:ext>
            </c:extLst>
          </c:dPt>
          <c:dLbls>
            <c:dLbl>
              <c:idx val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1D4-464A-A6C2-C073F50F5C66}"/>
                </c:ext>
              </c:extLst>
            </c:dLbl>
            <c:dLbl>
              <c:idx val="1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1D4-464A-A6C2-C073F50F5C66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2019-2020</c:v>
                </c:pt>
                <c:pt idx="1">
                  <c:v>2020-2021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-0.5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D4-464A-A6C2-C073F50F5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1166840"/>
        <c:axId val="-2121163784"/>
      </c:barChart>
      <c:catAx>
        <c:axId val="-2121166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163784"/>
        <c:crosses val="autoZero"/>
        <c:auto val="1"/>
        <c:lblAlgn val="ctr"/>
        <c:lblOffset val="100"/>
        <c:noMultiLvlLbl val="0"/>
      </c:catAx>
      <c:valAx>
        <c:axId val="-21211637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166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50-A941-9D36-BAEB1C114A3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50-A941-9D36-BAEB1C114A3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50-A941-9D36-BAEB1C114A3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0B-D245-AFCD-E2E3F367D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863208"/>
        <c:axId val="-2120860184"/>
      </c:barChart>
      <c:catAx>
        <c:axId val="-212086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860184"/>
        <c:crosses val="autoZero"/>
        <c:auto val="1"/>
        <c:lblAlgn val="ctr"/>
        <c:lblOffset val="100"/>
        <c:noMultiLvlLbl val="0"/>
      </c:catAx>
      <c:valAx>
        <c:axId val="-2120860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86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B-DC49-85C7-788B309B9FE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FB-DC49-85C7-788B309B9FE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AudioSistema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FB-DC49-85C7-788B309B9FE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G.América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FB-DC49-85C7-788B309B9FE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St.Azul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FB-DC49-85C7-788B309B9FE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Fama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FB-DC49-85C7-788B309B9FE4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Otras (10 emisoras)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FB-DC49-85C7-788B309B9F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Valla Espec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C2-BB48-897A-CF7036E28D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Puentes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C2-BB48-897A-CF7036E28DA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Buses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C5-A34F-AF03-FC964A7B3DC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B-0F42-B29F-0EA83C76088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9B-0F42-B29F-0EA83C76088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9B-0F42-B29F-0EA83C76088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C10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9B-0F42-B29F-0EA83C76088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Otros(4 canales)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9B-0F42-B29F-0EA83C76088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56267536074322055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982538532697239E-2"/>
          <c:y val="0.17159141943470529"/>
          <c:w val="0.95803492293460557"/>
          <c:h val="0.62705155067428908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Hoja1!$B$2:$M$2</c:f>
              <c:numCache>
                <c:formatCode>0,\k</c:formatCode>
                <c:ptCount val="12"/>
                <c:pt idx="0">
                  <c:v>218453.57973964192</c:v>
                </c:pt>
                <c:pt idx="1">
                  <c:v>199271.34204410689</c:v>
                </c:pt>
                <c:pt idx="2">
                  <c:v>227370.51477763909</c:v>
                </c:pt>
                <c:pt idx="3">
                  <c:v>324945.42710065661</c:v>
                </c:pt>
                <c:pt idx="4">
                  <c:v>240912.35688576213</c:v>
                </c:pt>
                <c:pt idx="5">
                  <c:v>160730.06135970663</c:v>
                </c:pt>
                <c:pt idx="6">
                  <c:v>205159.38062560486</c:v>
                </c:pt>
                <c:pt idx="7">
                  <c:v>270758.68239651289</c:v>
                </c:pt>
                <c:pt idx="8">
                  <c:v>200367.35560951423</c:v>
                </c:pt>
                <c:pt idx="9">
                  <c:v>290039.30663222802</c:v>
                </c:pt>
                <c:pt idx="10">
                  <c:v>324234.50022914616</c:v>
                </c:pt>
                <c:pt idx="11">
                  <c:v>182075.42164997567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90-E741-9398-B55A737D3484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Hoja1!$B$3:$M$3</c:f>
              <c:numCache>
                <c:formatCode>0,\k</c:formatCode>
                <c:ptCount val="12"/>
                <c:pt idx="0">
                  <c:v>8692.5773490824577</c:v>
                </c:pt>
                <c:pt idx="1">
                  <c:v>27259.153676064889</c:v>
                </c:pt>
                <c:pt idx="2">
                  <c:v>22353.799087439947</c:v>
                </c:pt>
                <c:pt idx="3">
                  <c:v>18367.490165034673</c:v>
                </c:pt>
                <c:pt idx="4">
                  <c:v>143286.55541501445</c:v>
                </c:pt>
                <c:pt idx="5">
                  <c:v>84001.671846197991</c:v>
                </c:pt>
                <c:pt idx="6">
                  <c:v>4129.976040022194</c:v>
                </c:pt>
                <c:pt idx="7">
                  <c:v>33196.606289282237</c:v>
                </c:pt>
                <c:pt idx="8">
                  <c:v>97791.412252105612</c:v>
                </c:pt>
                <c:pt idx="9">
                  <c:v>57078.115938628674</c:v>
                </c:pt>
                <c:pt idx="10">
                  <c:v>1381.0011629983785</c:v>
                </c:pt>
                <c:pt idx="11">
                  <c:v>12925.640489732234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90-E741-9398-B55A737D3484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Tarj Crédito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Hoja1!$B$4:$M$4</c:f>
              <c:numCache>
                <c:formatCode>General</c:formatCode>
                <c:ptCount val="12"/>
                <c:pt idx="0" formatCode="0,\k">
                  <c:v>25440.991534924848</c:v>
                </c:pt>
                <c:pt idx="2" formatCode="0,\k">
                  <c:v>8954.6721036921426</c:v>
                </c:pt>
                <c:pt idx="3" formatCode="0,\k">
                  <c:v>3177.4269095371305</c:v>
                </c:pt>
                <c:pt idx="4" formatCode="0,\k">
                  <c:v>674.38322932995186</c:v>
                </c:pt>
                <c:pt idx="5" formatCode="0,\k">
                  <c:v>222.57828452602979</c:v>
                </c:pt>
                <c:pt idx="6" formatCode="0,\k">
                  <c:v>154182.13926404595</c:v>
                </c:pt>
                <c:pt idx="7" formatCode="0,\k">
                  <c:v>74862.435308139291</c:v>
                </c:pt>
                <c:pt idx="8" formatCode="0,\k">
                  <c:v>1556.0076509260862</c:v>
                </c:pt>
                <c:pt idx="9" formatCode="0,\k">
                  <c:v>3948.2603291799865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90-E741-9398-B55A737D3484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Pensiones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Hoja1!$B$5:$M$5</c:f>
              <c:numCache>
                <c:formatCode>General</c:formatCode>
                <c:ptCount val="12"/>
                <c:pt idx="0" formatCode="0,\k">
                  <c:v>1790.8326909076361</c:v>
                </c:pt>
                <c:pt idx="2" formatCode="0,\k">
                  <c:v>1909.9867531609721</c:v>
                </c:pt>
                <c:pt idx="3" formatCode="0,\k">
                  <c:v>1672.9711012514999</c:v>
                </c:pt>
                <c:pt idx="4" formatCode="0,\k">
                  <c:v>978.79981904949204</c:v>
                </c:pt>
                <c:pt idx="7" formatCode="0,\k">
                  <c:v>736.18624379373796</c:v>
                </c:pt>
                <c:pt idx="8" formatCode="0,\k">
                  <c:v>927.65549552997095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A90-E741-9398-B55A737D3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3485327"/>
        <c:axId val="1863529743"/>
      </c:lineChart>
      <c:catAx>
        <c:axId val="1863485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863529743"/>
        <c:crosses val="autoZero"/>
        <c:auto val="1"/>
        <c:lblAlgn val="ctr"/>
        <c:lblOffset val="100"/>
        <c:noMultiLvlLbl val="0"/>
      </c:catAx>
      <c:valAx>
        <c:axId val="1863529743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1863485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4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19-6E45-BEB5-D1278E1BAE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Variacion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-0.04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19-6E45-BEB5-D1278E1BAEB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Variacion</c:v>
                </c:pt>
              </c:strCache>
            </c:strRef>
          </c:cat>
          <c:val>
            <c:numRef>
              <c:f>Hoja1!$C$2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19-6E45-BEB5-D1278E1BA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9"/>
        <c:axId val="746556623"/>
        <c:axId val="746558271"/>
      </c:barChart>
      <c:catAx>
        <c:axId val="746556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6558271"/>
        <c:crosses val="autoZero"/>
        <c:auto val="1"/>
        <c:lblAlgn val="ctr"/>
        <c:lblOffset val="100"/>
        <c:noMultiLvlLbl val="0"/>
      </c:catAx>
      <c:valAx>
        <c:axId val="7465582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4655662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,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Ficohsa</c:v>
                </c:pt>
                <c:pt idx="1">
                  <c:v>Atlantida</c:v>
                </c:pt>
                <c:pt idx="2">
                  <c:v>Banpais</c:v>
                </c:pt>
                <c:pt idx="3">
                  <c:v>Occidente</c:v>
                </c:pt>
                <c:pt idx="4">
                  <c:v>BAC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Hoja1!$B$2:$B$8</c:f>
              <c:numCache>
                <c:formatCode>\$0.00,,"M"</c:formatCode>
                <c:ptCount val="7"/>
                <c:pt idx="0">
                  <c:v>9943080.5051549952</c:v>
                </c:pt>
                <c:pt idx="1">
                  <c:v>8287695.5355827091</c:v>
                </c:pt>
                <c:pt idx="2">
                  <c:v>7433700.8925482435</c:v>
                </c:pt>
                <c:pt idx="3">
                  <c:v>4692272.9001284065</c:v>
                </c:pt>
                <c:pt idx="4">
                  <c:v>4465875.3348562736</c:v>
                </c:pt>
                <c:pt idx="5">
                  <c:v>3117771.7886356441</c:v>
                </c:pt>
                <c:pt idx="6">
                  <c:v>1514618.367891015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9-4443-BAC1-35D13CE67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1824019296"/>
        <c:axId val="1824007696"/>
      </c:barChart>
      <c:catAx>
        <c:axId val="1824019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824007696"/>
        <c:crosses val="autoZero"/>
        <c:auto val="1"/>
        <c:lblAlgn val="ctr"/>
        <c:lblOffset val="100"/>
        <c:noMultiLvlLbl val="0"/>
      </c:catAx>
      <c:valAx>
        <c:axId val="182400769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0.00,,&quot;M&quot;" sourceLinked="1"/>
        <c:majorTickMark val="none"/>
        <c:minorTickMark val="none"/>
        <c:tickLblPos val="nextTo"/>
        <c:crossAx val="182401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BAC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numFmt formatCode="0.0,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Hoja1!$B$2:$D$2</c:f>
              <c:numCache>
                <c:formatCode>0.0,,"M"</c:formatCode>
                <c:ptCount val="3"/>
                <c:pt idx="0">
                  <c:v>4295644.200732897</c:v>
                </c:pt>
                <c:pt idx="1">
                  <c:v>4105632</c:v>
                </c:pt>
                <c:pt idx="2">
                  <c:v>4465875.3348563807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8D-5D4E-863C-9A52695B5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39851551"/>
        <c:axId val="1741161807"/>
      </c:barChart>
      <c:catAx>
        <c:axId val="1739851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741161807"/>
        <c:crosses val="autoZero"/>
        <c:auto val="1"/>
        <c:lblAlgn val="ctr"/>
        <c:lblOffset val="100"/>
        <c:noMultiLvlLbl val="0"/>
      </c:catAx>
      <c:valAx>
        <c:axId val="1741161807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1739851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0.92</c:v>
                </c:pt>
                <c:pt idx="1">
                  <c:v>0.61</c:v>
                </c:pt>
                <c:pt idx="2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A-2A4E-9FF1-54486F5DA1A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9A-2A4E-9FF1-54486F5DA1A2}"/>
              </c:ext>
            </c:extLst>
          </c:dPt>
          <c:dLbls>
            <c:dLbl>
              <c:idx val="2"/>
              <c:layout>
                <c:manualLayout>
                  <c:x val="-2.3756420001035058E-2"/>
                  <c:y val="-9.3486879371329534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9A-2A4E-9FF1-54486F5DA1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1">
                  <c:v>0.1196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9A-2A4E-9FF1-54486F5DA1A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Tar Crédito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5.147224333557595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9A-2A4E-9FF1-54486F5DA1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0.2601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9A-2A4E-9FF1-54486F5DA1A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Pensiones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1">
                  <c:v>0.01</c:v>
                </c:pt>
                <c:pt idx="2">
                  <c:v>3.7000000000000002E-3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9A-2A4E-9FF1-54486F5DA1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21403272"/>
        <c:axId val="-2121399640"/>
      </c:barChart>
      <c:catAx>
        <c:axId val="-212140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399640"/>
        <c:crosses val="autoZero"/>
        <c:auto val="1"/>
        <c:lblAlgn val="ctr"/>
        <c:lblOffset val="100"/>
        <c:noMultiLvlLbl val="0"/>
      </c:catAx>
      <c:valAx>
        <c:axId val="-2121399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403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4B-EA4E-A081-7CEADF50B3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4B-EA4E-A081-7CEADF50B39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4B-EA4E-A081-7CEADF50B39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Q'Hubo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4B-EA4E-A081-7CEADF50B39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4B-EA4E-A081-7CEADF50B39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Otros(3 canales)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4B-EA4E-A081-7CEADF50B3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6634557385955329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FA-B648-9E99-8C5F9F3490F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FA-B648-9E99-8C5F9F3490F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FA-B648-9E99-8C5F9F3490F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FA-B648-9E99-8C5F9F349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863208"/>
        <c:axId val="-2120860184"/>
      </c:barChart>
      <c:catAx>
        <c:axId val="-212086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860184"/>
        <c:crosses val="autoZero"/>
        <c:auto val="1"/>
        <c:lblAlgn val="ctr"/>
        <c:lblOffset val="100"/>
        <c:noMultiLvlLbl val="0"/>
      </c:catAx>
      <c:valAx>
        <c:axId val="-2120860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86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51-BA46-A518-BCF982FD7AA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Globo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51-BA46-A518-BCF982FD7AA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R.America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51-BA46-A518-BCF982FD7AA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AudioSistema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51-BA46-A518-BCF982FD7AA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RCV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51-BA46-A518-BCF982FD7AA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Otras (6 emisoras)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951-BA46-A518-BCF982FD7A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Vallas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B3-E549-8927-E7B8B4698BD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Buses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B3-E549-8927-E7B8B4698BD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Pantallas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49-3B49-9834-6797648E91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>
                  <c:v>27392.071941715203</c:v>
                </c:pt>
                <c:pt idx="1">
                  <c:v>247653.11124023647</c:v>
                </c:pt>
                <c:pt idx="2">
                  <c:v>109840.16161019604</c:v>
                </c:pt>
                <c:pt idx="3">
                  <c:v>51251.029787480365</c:v>
                </c:pt>
                <c:pt idx="4">
                  <c:v>35314.414995477571</c:v>
                </c:pt>
                <c:pt idx="5">
                  <c:v>207632.07178254862</c:v>
                </c:pt>
                <c:pt idx="6">
                  <c:v>68677.742948307641</c:v>
                </c:pt>
                <c:pt idx="7">
                  <c:v>12166.650722706378</c:v>
                </c:pt>
                <c:pt idx="8">
                  <c:v>17898.501071395025</c:v>
                </c:pt>
                <c:pt idx="9" formatCode="_(* #,##0_);_(* \(#,##0\);_(* &quot;-&quot;??_);_(@_)">
                  <c:v>84635.612943370739</c:v>
                </c:pt>
                <c:pt idx="10" formatCode="_(* #,##0_);_(* \(#,##0\);_(* &quot;-&quot;??_);_(@_)">
                  <c:v>363545.1762712007</c:v>
                </c:pt>
                <c:pt idx="11" formatCode="_(* #,##0_);_(* \(#,##0\);_(* &quot;-&quot;??_);_(@_)">
                  <c:v>242339.23258355266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72-F046-8684-8BB23383B80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 Crédito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C972-F046-8684-8BB23383B807}"/>
              </c:ext>
            </c:extLst>
          </c:dPt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7382.6163992518896</c:v>
                </c:pt>
                <c:pt idx="1">
                  <c:v>7105.7993977733704</c:v>
                </c:pt>
                <c:pt idx="2">
                  <c:v>115481.47764909199</c:v>
                </c:pt>
                <c:pt idx="3">
                  <c:v>80137.278377857569</c:v>
                </c:pt>
                <c:pt idx="4">
                  <c:v>37161.213468997681</c:v>
                </c:pt>
                <c:pt idx="5">
                  <c:v>93293.222568125741</c:v>
                </c:pt>
                <c:pt idx="6">
                  <c:v>138534.94014175888</c:v>
                </c:pt>
                <c:pt idx="7">
                  <c:v>78367.308800400948</c:v>
                </c:pt>
                <c:pt idx="8">
                  <c:v>13523.119816750122</c:v>
                </c:pt>
                <c:pt idx="9" formatCode="_(* #,##0_);_(* \(#,##0\);_(* &quot;-&quot;??_);_(@_)">
                  <c:v>6126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72-F046-8684-8BB23383B80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 formatCode="0,\k">
                  <c:v>544.5593284596705</c:v>
                </c:pt>
                <c:pt idx="2" formatCode="0,\k">
                  <c:v>0</c:v>
                </c:pt>
                <c:pt idx="3" formatCode="0,\k">
                  <c:v>32240.670698987458</c:v>
                </c:pt>
                <c:pt idx="4" formatCode="0,\k">
                  <c:v>86409.087340990707</c:v>
                </c:pt>
                <c:pt idx="5" formatCode="0,\k">
                  <c:v>1510.0520197825938</c:v>
                </c:pt>
                <c:pt idx="10" formatCode="_(* #,##0_);_(* \(#,##0\);_(* &quot;-&quot;??_);_(@_)">
                  <c:v>90864.15316005284</c:v>
                </c:pt>
                <c:pt idx="11" formatCode="_(* #,##0_);_(* \(#,##0\);_(* &quot;-&quot;??_);_(@_)">
                  <c:v>319155.29233083001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972-F046-8684-8BB23383B80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Seguros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Sheet1!$B$5:$M$5</c:f>
              <c:numCache>
                <c:formatCode>0,\k</c:formatCode>
                <c:ptCount val="12"/>
                <c:pt idx="0">
                  <c:v>1614.5243326380103</c:v>
                </c:pt>
                <c:pt idx="1">
                  <c:v>2177.4508245799461</c:v>
                </c:pt>
                <c:pt idx="2">
                  <c:v>6846.4807056927548</c:v>
                </c:pt>
                <c:pt idx="3">
                  <c:v>4170.2459247215793</c:v>
                </c:pt>
                <c:pt idx="4">
                  <c:v>32089.62229413852</c:v>
                </c:pt>
                <c:pt idx="5">
                  <c:v>33350.860361520397</c:v>
                </c:pt>
                <c:pt idx="6">
                  <c:v>7868.8814263115446</c:v>
                </c:pt>
                <c:pt idx="7">
                  <c:v>9091.0506651867818</c:v>
                </c:pt>
                <c:pt idx="8">
                  <c:v>27816.220583355356</c:v>
                </c:pt>
                <c:pt idx="9" formatCode="_(* #,##0_);_(* \(#,##0\);_(* &quot;-&quot;??_);_(@_)">
                  <c:v>18770.139580140018</c:v>
                </c:pt>
                <c:pt idx="10" formatCode="_(* #,##0_);_(* \(#,##0\);_(* &quot;-&quot;??_);_(@_)">
                  <c:v>14182.565079481741</c:v>
                </c:pt>
                <c:pt idx="11" formatCode="_(* #,##0_);_(* \(#,##0\);_(* &quot;-&quot;??_);_(@_)">
                  <c:v>9312.0809533615466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0A-124C-AC76-DD8EF67CD87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 Débito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3" formatCode="0,\k">
                  <c:v>0</c:v>
                </c:pt>
                <c:pt idx="4" formatCode="0,\k">
                  <c:v>4483.2997085855304</c:v>
                </c:pt>
                <c:pt idx="5" formatCode="0,\k">
                  <c:v>0</c:v>
                </c:pt>
                <c:pt idx="6" formatCode="0,\k">
                  <c:v>3012.4924905324096</c:v>
                </c:pt>
                <c:pt idx="7" formatCode="0,\k">
                  <c:v>9076.9336872150998</c:v>
                </c:pt>
                <c:pt idx="8" formatCode="0,\k">
                  <c:v>3266.9606581707703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0A-124C-AC76-DD8EF67CD8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2122448440"/>
        <c:axId val="-2122409976"/>
      </c:lineChart>
      <c:catAx>
        <c:axId val="-212244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409976"/>
        <c:crosses val="autoZero"/>
        <c:auto val="1"/>
        <c:lblAlgn val="ctr"/>
        <c:lblOffset val="100"/>
        <c:noMultiLvlLbl val="0"/>
      </c:catAx>
      <c:valAx>
        <c:axId val="-2122409976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2448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03777396510903E-2"/>
          <c:y val="0.13553542830729501"/>
          <c:w val="0.91139244520697804"/>
          <c:h val="0.66271355000770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2545123.4446669309</c:v>
                </c:pt>
                <c:pt idx="1">
                  <c:v>1802181.7545432481</c:v>
                </c:pt>
                <c:pt idx="2">
                  <c:v>3117771.7886356059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E-8A42-83F9-E80F5360E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19922872"/>
        <c:axId val="-2119919240"/>
      </c:barChart>
      <c:catAx>
        <c:axId val="-211992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919240"/>
        <c:crosses val="autoZero"/>
        <c:auto val="1"/>
        <c:lblAlgn val="ctr"/>
        <c:lblOffset val="100"/>
        <c:noMultiLvlLbl val="0"/>
      </c:catAx>
      <c:valAx>
        <c:axId val="-2119919240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19922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0.7</c:v>
                </c:pt>
                <c:pt idx="1">
                  <c:v>0.67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93-5341-B3A9-0FCC399C71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0.04</c:v>
                </c:pt>
                <c:pt idx="1">
                  <c:v>0.09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93-5341-B3A9-0FCC399C71E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Tarj Crédito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F80-7B4B-B302-8B1CCB5D7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0.17</c:v>
                </c:pt>
                <c:pt idx="1">
                  <c:v>0.12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93-5341-B3A9-0FCC399C71E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0.09</c:v>
                </c:pt>
                <c:pt idx="1">
                  <c:v>0.1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C-B344-BCC1-FAAB05F060C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Tarj Débito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1">
                  <c:v>0.01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E0-474E-A161-EF818A252A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8"/>
        <c:overlap val="100"/>
        <c:axId val="-2118677416"/>
        <c:axId val="-2118673784"/>
      </c:barChart>
      <c:catAx>
        <c:axId val="-2118677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8673784"/>
        <c:crosses val="autoZero"/>
        <c:auto val="1"/>
        <c:lblAlgn val="ctr"/>
        <c:lblOffset val="100"/>
        <c:noMultiLvlLbl val="0"/>
      </c:catAx>
      <c:valAx>
        <c:axId val="-21186737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18677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85353118826001E-2"/>
          <c:y val="1.2160324785997399E-2"/>
          <c:w val="0.86210171010660197"/>
          <c:h val="0.73247285470805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87-7C4E-A7AF-18225586899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87-7C4E-A7AF-18225586899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E87-7C4E-A7AF-18225586899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E87-7C4E-A7AF-182255868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-0.28999999999999998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87-7C4E-A7AF-182255868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1895576"/>
        <c:axId val="-2121892520"/>
      </c:barChart>
      <c:catAx>
        <c:axId val="-2121895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892520"/>
        <c:crosses val="autoZero"/>
        <c:auto val="1"/>
        <c:lblAlgn val="ctr"/>
        <c:lblOffset val="100"/>
        <c:noMultiLvlLbl val="0"/>
      </c:catAx>
      <c:valAx>
        <c:axId val="-2121892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89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Ficohsa</c:v>
                </c:pt>
              </c:strCache>
            </c:strRef>
          </c:tx>
          <c:spPr>
            <a:ln w="28575" cap="rnd">
              <a:solidFill>
                <a:srgbClr val="6BB6DA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Hoja1!$B$2:$M$2</c:f>
              <c:numCache>
                <c:formatCode>0.0,,"M"</c:formatCode>
                <c:ptCount val="12"/>
                <c:pt idx="0">
                  <c:v>332609.06581684266</c:v>
                </c:pt>
                <c:pt idx="1">
                  <c:v>601601.31683165138</c:v>
                </c:pt>
                <c:pt idx="2">
                  <c:v>1133313.9649288412</c:v>
                </c:pt>
                <c:pt idx="3">
                  <c:v>1889165.8405017997</c:v>
                </c:pt>
                <c:pt idx="4">
                  <c:v>766920.42358824809</c:v>
                </c:pt>
                <c:pt idx="5">
                  <c:v>658766.93168188632</c:v>
                </c:pt>
                <c:pt idx="6">
                  <c:v>739877.91388296464</c:v>
                </c:pt>
                <c:pt idx="7">
                  <c:v>444858.2548219692</c:v>
                </c:pt>
                <c:pt idx="8">
                  <c:v>816249.55578408309</c:v>
                </c:pt>
                <c:pt idx="9">
                  <c:v>673155.13089301973</c:v>
                </c:pt>
                <c:pt idx="10">
                  <c:v>481032.49693776557</c:v>
                </c:pt>
                <c:pt idx="11">
                  <c:v>473630.98105038231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CA-8948-B3E0-AE23A5A9E0E2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Atlántida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Hoja1!$B$3:$M$3</c:f>
              <c:numCache>
                <c:formatCode>0.0,,"M"</c:formatCode>
                <c:ptCount val="12"/>
                <c:pt idx="0">
                  <c:v>496822.43382653617</c:v>
                </c:pt>
                <c:pt idx="1">
                  <c:v>498918.40244362206</c:v>
                </c:pt>
                <c:pt idx="2">
                  <c:v>792889.39082386845</c:v>
                </c:pt>
                <c:pt idx="3">
                  <c:v>756301.38574404549</c:v>
                </c:pt>
                <c:pt idx="4">
                  <c:v>976850.8110536685</c:v>
                </c:pt>
                <c:pt idx="5">
                  <c:v>552788.817548263</c:v>
                </c:pt>
                <c:pt idx="6">
                  <c:v>646941.07638922019</c:v>
                </c:pt>
                <c:pt idx="7">
                  <c:v>565302.72659249557</c:v>
                </c:pt>
                <c:pt idx="8">
                  <c:v>569123.57031316019</c:v>
                </c:pt>
                <c:pt idx="9">
                  <c:v>527982.82736697234</c:v>
                </c:pt>
                <c:pt idx="10">
                  <c:v>603351.59872405906</c:v>
                </c:pt>
                <c:pt idx="11">
                  <c:v>632522.96675497352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CA-8948-B3E0-AE23A5A9E0E2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Banpais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Hoja1!$B$4:$M$4</c:f>
              <c:numCache>
                <c:formatCode>0.0,,"M"</c:formatCode>
                <c:ptCount val="12"/>
                <c:pt idx="0">
                  <c:v>335334.38920720119</c:v>
                </c:pt>
                <c:pt idx="1">
                  <c:v>969325.92364016129</c:v>
                </c:pt>
                <c:pt idx="2">
                  <c:v>695248.43407588743</c:v>
                </c:pt>
                <c:pt idx="3">
                  <c:v>713746.26347788807</c:v>
                </c:pt>
                <c:pt idx="4">
                  <c:v>1056780.9247197141</c:v>
                </c:pt>
                <c:pt idx="5">
                  <c:v>736235.49246548512</c:v>
                </c:pt>
                <c:pt idx="6">
                  <c:v>456316.10418424592</c:v>
                </c:pt>
                <c:pt idx="7">
                  <c:v>393218.76064124238</c:v>
                </c:pt>
                <c:pt idx="8">
                  <c:v>378352.54595253413</c:v>
                </c:pt>
                <c:pt idx="9">
                  <c:v>396075.23863764881</c:v>
                </c:pt>
                <c:pt idx="10">
                  <c:v>442262.85912763519</c:v>
                </c:pt>
                <c:pt idx="11">
                  <c:v>402689.62110363226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CA-8948-B3E0-AE23A5A9E0E2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BAC</c:v>
                </c:pt>
              </c:strCache>
            </c:strRef>
          </c:tx>
          <c:spPr>
            <a:ln w="28575" cap="rnd">
              <a:solidFill>
                <a:srgbClr val="FF9300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Hoja1!$B$5:$M$5</c:f>
              <c:numCache>
                <c:formatCode>0.0,,"M"</c:formatCode>
                <c:ptCount val="12"/>
                <c:pt idx="0">
                  <c:v>254377.98131455676</c:v>
                </c:pt>
                <c:pt idx="1">
                  <c:v>226530.49572017093</c:v>
                </c:pt>
                <c:pt idx="2">
                  <c:v>260588.97272193141</c:v>
                </c:pt>
                <c:pt idx="3">
                  <c:v>348170.92891923065</c:v>
                </c:pt>
                <c:pt idx="4">
                  <c:v>385852.09534915845</c:v>
                </c:pt>
                <c:pt idx="5">
                  <c:v>244954.31149043489</c:v>
                </c:pt>
                <c:pt idx="6">
                  <c:v>363471.49592967756</c:v>
                </c:pt>
                <c:pt idx="7">
                  <c:v>379553.91023772705</c:v>
                </c:pt>
                <c:pt idx="8">
                  <c:v>300642.43100807699</c:v>
                </c:pt>
                <c:pt idx="9">
                  <c:v>290039.30663222802</c:v>
                </c:pt>
                <c:pt idx="10">
                  <c:v>324234.50022914616</c:v>
                </c:pt>
                <c:pt idx="11">
                  <c:v>182075.42164997567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3CA-8948-B3E0-AE23A5A9E0E2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Occidente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/>
                </a:solidFill>
              </a:ln>
              <a:effectLst/>
            </c:spPr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Hoja1!$B$6:$M$6</c:f>
              <c:numCache>
                <c:formatCode>0.0,,"M"</c:formatCode>
                <c:ptCount val="12"/>
                <c:pt idx="0">
                  <c:v>327929.48553640227</c:v>
                </c:pt>
                <c:pt idx="1">
                  <c:v>265906.76475478779</c:v>
                </c:pt>
                <c:pt idx="2">
                  <c:v>296300.01173375489</c:v>
                </c:pt>
                <c:pt idx="3">
                  <c:v>257832.63480699522</c:v>
                </c:pt>
                <c:pt idx="4">
                  <c:v>250748.64631054612</c:v>
                </c:pt>
                <c:pt idx="5">
                  <c:v>263325.07055293105</c:v>
                </c:pt>
                <c:pt idx="6">
                  <c:v>403818.02380465902</c:v>
                </c:pt>
                <c:pt idx="7">
                  <c:v>352683.27548675938</c:v>
                </c:pt>
                <c:pt idx="8">
                  <c:v>265484.16404009057</c:v>
                </c:pt>
                <c:pt idx="9">
                  <c:v>522636.27606233512</c:v>
                </c:pt>
                <c:pt idx="10">
                  <c:v>598229.04160420876</c:v>
                </c:pt>
                <c:pt idx="11">
                  <c:v>629840.55211092718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3CA-8948-B3E0-AE23A5A9E0E2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Davivienda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Hoja1!$B$7:$M$7</c:f>
              <c:numCache>
                <c:formatCode>0.0,,"M"</c:formatCode>
                <c:ptCount val="12"/>
                <c:pt idx="0">
                  <c:v>36933.772002064798</c:v>
                </c:pt>
                <c:pt idx="1">
                  <c:v>256936.36146258964</c:v>
                </c:pt>
                <c:pt idx="2">
                  <c:v>232168.1199649761</c:v>
                </c:pt>
                <c:pt idx="3">
                  <c:v>167799.22478904921</c:v>
                </c:pt>
                <c:pt idx="4">
                  <c:v>195457.63780818926</c:v>
                </c:pt>
                <c:pt idx="5">
                  <c:v>335786.20673198428</c:v>
                </c:pt>
                <c:pt idx="6">
                  <c:v>218094.05700690916</c:v>
                </c:pt>
                <c:pt idx="7">
                  <c:v>108701.94387550931</c:v>
                </c:pt>
                <c:pt idx="8">
                  <c:v>62504.802129671065</c:v>
                </c:pt>
                <c:pt idx="9">
                  <c:v>84635.612943370739</c:v>
                </c:pt>
                <c:pt idx="10">
                  <c:v>363545.1762712007</c:v>
                </c:pt>
                <c:pt idx="11">
                  <c:v>242339.23258355266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3CA-8948-B3E0-AE23A5A9E0E2}"/>
            </c:ext>
          </c:extLst>
        </c:ser>
        <c:ser>
          <c:idx val="6"/>
          <c:order val="6"/>
          <c:tx>
            <c:strRef>
              <c:f>Hoja1!$A$8</c:f>
              <c:strCache>
                <c:ptCount val="1"/>
                <c:pt idx="0">
                  <c:v>Azteca</c:v>
                </c:pt>
              </c:strCache>
            </c:strRef>
          </c:tx>
          <c:spPr>
            <a:ln w="28575" cap="rnd">
              <a:solidFill>
                <a:srgbClr val="008F00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Hoja1!$B$8:$M$8</c:f>
              <c:numCache>
                <c:formatCode>0.0,,"M"</c:formatCode>
                <c:ptCount val="12"/>
                <c:pt idx="0">
                  <c:v>138983.51334788941</c:v>
                </c:pt>
                <c:pt idx="1">
                  <c:v>36884.563488955864</c:v>
                </c:pt>
                <c:pt idx="2">
                  <c:v>98641.340535596741</c:v>
                </c:pt>
                <c:pt idx="3">
                  <c:v>108737.11187933345</c:v>
                </c:pt>
                <c:pt idx="4">
                  <c:v>219722.24312810501</c:v>
                </c:pt>
                <c:pt idx="5">
                  <c:v>128964.5357385926</c:v>
                </c:pt>
                <c:pt idx="6">
                  <c:v>139094.00584042846</c:v>
                </c:pt>
                <c:pt idx="7">
                  <c:v>89332.101771950547</c:v>
                </c:pt>
                <c:pt idx="8">
                  <c:v>113029.10158810478</c:v>
                </c:pt>
                <c:pt idx="9">
                  <c:v>55069.996842699024</c:v>
                </c:pt>
                <c:pt idx="10">
                  <c:v>81699.249844393256</c:v>
                </c:pt>
                <c:pt idx="11">
                  <c:v>78700.506136268348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3CA-8948-B3E0-AE23A5A9E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2907663"/>
        <c:axId val="832909311"/>
      </c:lineChart>
      <c:catAx>
        <c:axId val="832907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832909311"/>
        <c:crosses val="autoZero"/>
        <c:auto val="1"/>
        <c:lblAlgn val="ctr"/>
        <c:lblOffset val="100"/>
        <c:noMultiLvlLbl val="0"/>
      </c:catAx>
      <c:valAx>
        <c:axId val="832909311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832907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283601480123898"/>
          <c:w val="0.99004625278201319"/>
          <c:h val="4.9874271956653143E-2"/>
        </c:manualLayout>
      </c:layout>
      <c:overlay val="0"/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67-E648-8A7C-A83E30A71A8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67-E648-8A7C-A83E30A71A8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67-E648-8A7C-A83E30A71A8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TDTV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67-E648-8A7C-A83E30A71A8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VTV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67-E648-8A7C-A83E30A71A8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Otros(6 canales)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67-E648-8A7C-A83E30A71A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6634557385955329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B-B54F-BB92-1D71431234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4B-B54F-BB92-1D71431234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4B-B54F-BB92-1D714312344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39-C942-A874-E36FF7E56A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4B-B54F-BB92-1D7143123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863208"/>
        <c:axId val="-2120860184"/>
      </c:barChart>
      <c:catAx>
        <c:axId val="-212086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860184"/>
        <c:crosses val="autoZero"/>
        <c:auto val="1"/>
        <c:lblAlgn val="ctr"/>
        <c:lblOffset val="100"/>
        <c:noMultiLvlLbl val="0"/>
      </c:catAx>
      <c:valAx>
        <c:axId val="-2120860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86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33-E247-8D81-9C277CC292E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R.America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33-E247-8D81-9C277CC292E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AudioSistema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33-E247-8D81-9C277CC292E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RCV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33-E247-8D81-9C277CC292E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Musiquera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33-E247-8D81-9C277CC292E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 (9 emisoras)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33-E247-8D81-9C277CC292E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Valla espect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D9-0E4B-B0B3-856CF186F25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Gigantografias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D9-0E4B-B0B3-856CF186F2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0.88</c:v>
                </c:pt>
                <c:pt idx="1">
                  <c:v>0.96889999999999998</c:v>
                </c:pt>
                <c:pt idx="2">
                  <c:v>0.80500000000000005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E-BE4E-B402-E9A84DDAF6D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0.09</c:v>
                </c:pt>
                <c:pt idx="1">
                  <c:v>2.7300000000000001E-2</c:v>
                </c:pt>
                <c:pt idx="2">
                  <c:v>0.19289999999999999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EE-BE4E-B402-E9A84DDAF6D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0.03</c:v>
                </c:pt>
                <c:pt idx="1">
                  <c:v>4.1000000000000003E-3</c:v>
                </c:pt>
                <c:pt idx="2">
                  <c:v>2.0999999999999999E-3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EE-BE4E-B402-E9A84DDAF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21970696"/>
        <c:axId val="-2121966904"/>
      </c:barChart>
      <c:catAx>
        <c:axId val="-2121970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966904"/>
        <c:crosses val="autoZero"/>
        <c:auto val="1"/>
        <c:lblAlgn val="ctr"/>
        <c:lblOffset val="100"/>
        <c:noMultiLvlLbl val="0"/>
      </c:catAx>
      <c:valAx>
        <c:axId val="-212196690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2121970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57911667270451"/>
          <c:y val="0.91734984481935633"/>
          <c:w val="0.66432427949771067"/>
          <c:h val="6.48636459709888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0093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4813787</c:v>
                </c:pt>
                <c:pt idx="1">
                  <c:v>2437531</c:v>
                </c:pt>
                <c:pt idx="2">
                  <c:v>1514618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2-C149-A20E-58CE58A56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21943464"/>
        <c:axId val="-2121939816"/>
      </c:barChart>
      <c:catAx>
        <c:axId val="-212194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939816"/>
        <c:crosses val="autoZero"/>
        <c:auto val="1"/>
        <c:lblAlgn val="ctr"/>
        <c:lblOffset val="100"/>
        <c:noMultiLvlLbl val="0"/>
      </c:catAx>
      <c:valAx>
        <c:axId val="-2121939816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2194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>
                  <c:v>138983.51334788933</c:v>
                </c:pt>
                <c:pt idx="1">
                  <c:v>36884.563488956002</c:v>
                </c:pt>
                <c:pt idx="2">
                  <c:v>98560.374585907732</c:v>
                </c:pt>
                <c:pt idx="3">
                  <c:v>108737.11187933314</c:v>
                </c:pt>
                <c:pt idx="4">
                  <c:v>159654.07916881633</c:v>
                </c:pt>
                <c:pt idx="5">
                  <c:v>121234.15584912577</c:v>
                </c:pt>
                <c:pt idx="6" formatCode="_(* #,##0_);_(* \(#,##0\);_(* &quot;-&quot;??_);_(@_)">
                  <c:v>109790.39679209466</c:v>
                </c:pt>
                <c:pt idx="7" formatCode="_(* #,##0_);_(* \(#,##0\);_(* &quot;-&quot;??_);_(@_)">
                  <c:v>82868.764082848546</c:v>
                </c:pt>
                <c:pt idx="8" formatCode="_(* #,##0_);_(* \(#,##0\);_(* &quot;-&quot;??_);_(@_)">
                  <c:v>89535.923667451047</c:v>
                </c:pt>
                <c:pt idx="9" formatCode="_(* #,##0_);_(* \(#,##0\);_(* &quot;-&quot;??_);_(@_)">
                  <c:v>55069.996842699024</c:v>
                </c:pt>
                <c:pt idx="10" formatCode="_(* #,##0_);_(* \(#,##0\);_(* &quot;-&quot;??_);_(@_)">
                  <c:v>81699.249844393256</c:v>
                </c:pt>
                <c:pt idx="11" formatCode="_(* #,##0_);_(* \(#,##0\);_(* &quot;-&quot;??_);_(@_)">
                  <c:v>78700.506136268348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0C-4341-9A60-FFF06386251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3" formatCode="0,\k">
                  <c:v>0</c:v>
                </c:pt>
                <c:pt idx="4" formatCode="0,\k">
                  <c:v>60068.163959288016</c:v>
                </c:pt>
                <c:pt idx="5" formatCode="0,\k">
                  <c:v>7730.3798894665142</c:v>
                </c:pt>
                <c:pt idx="6" formatCode="_(* #,##0_);_(* \(#,##0\);_(* &quot;-&quot;??_);_(@_)">
                  <c:v>29303.609048334212</c:v>
                </c:pt>
                <c:pt idx="7" formatCode="_(* #,##0_);_(* \(#,##0\);_(* &quot;-&quot;??_);_(@_)">
                  <c:v>6443.1127922944297</c:v>
                </c:pt>
                <c:pt idx="8" formatCode="_(* #,##0_);_(* \(#,##0\);_(* &quot;-&quot;??_);_(@_)">
                  <c:v>23493.177920653761</c:v>
                </c:pt>
                <c:pt idx="9" formatCode="_(* #,##0_);_(* \(#,##0\);_(* &quot;-&quot;??_);_(@_)">
                  <c:v>60257.614404493164</c:v>
                </c:pt>
                <c:pt idx="10" formatCode="_(* #,##0_);_(* \(#,##0\);_(* &quot;-&quot;??_);_(@_)">
                  <c:v>36941.99235321438</c:v>
                </c:pt>
                <c:pt idx="11" formatCode="_(* #,##0_);_(* \(#,##0\);_(* &quot;-&quot;??_);_(@_)">
                  <c:v>54142.553567149524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0C-4341-9A60-FFF0638625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1654984"/>
        <c:axId val="-2121651256"/>
      </c:lineChart>
      <c:catAx>
        <c:axId val="-212165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651256"/>
        <c:crosses val="autoZero"/>
        <c:auto val="1"/>
        <c:lblAlgn val="ctr"/>
        <c:lblOffset val="100"/>
        <c:noMultiLvlLbl val="0"/>
      </c:catAx>
      <c:valAx>
        <c:axId val="-2121651256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165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583877967257"/>
          <c:y val="0.15093438772104101"/>
          <c:w val="0.31654631331467642"/>
          <c:h val="0.11733508054140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5-3A4F-8B9E-3C0C3BA0926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AZTECA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35-3A4F-8B9E-3C0C3BA0926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35-3A4F-8B9E-3C0C3BA0926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86-E247-A713-9D8F8050F2F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86-E247-A713-9D8F8050F2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44340543231314483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4-024F-A7FB-051C53F6881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74-024F-A7FB-051C53F6881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53-1E44-88D0-6DB543D4DCA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53-1E44-88D0-6DB543D4D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863208"/>
        <c:axId val="-2120860184"/>
      </c:barChart>
      <c:catAx>
        <c:axId val="-212086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860184"/>
        <c:crosses val="autoZero"/>
        <c:auto val="1"/>
        <c:lblAlgn val="ctr"/>
        <c:lblOffset val="100"/>
        <c:noMultiLvlLbl val="0"/>
      </c:catAx>
      <c:valAx>
        <c:axId val="-2120860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86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DF-1149-BABB-BA610ECA319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AudioSistema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DF-1149-BABB-BA610ECA319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G.América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65-584E-B864-BBA3760EB18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Otros (6 emisoras)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65-584E-B864-BBA3760EB1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C-CE43-B21F-D7629D740F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C-CE43-B21F-D7629D740F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0C-CE43-B21F-D7629D740F4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TDTV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0C-CE43-B21F-D7629D740F4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Otros(8 canales)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0F-E649-9139-A94405D474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58015960121339827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Mupis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4-C544-B17C-E55DB72CF4B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Pantalla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94-C544-B17C-E55DB72CF4B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Traseras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94-C544-B17C-E55DB72CF4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85353118826001E-2"/>
          <c:y val="1.2160324785997399E-2"/>
          <c:w val="0.86210171010660197"/>
          <c:h val="0.73247285470805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21-8A41-9BA0-2FB6B6C0B15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21-8A41-9BA0-2FB6B6C0B15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321-8A41-9BA0-2FB6B6C0B15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321-8A41-9BA0-2FB6B6C0B1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-0.49</c:v>
                </c:pt>
                <c:pt idx="1">
                  <c:v>-0.38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21-8A41-9BA0-2FB6B6C0B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1895576"/>
        <c:axId val="-2121892520"/>
      </c:barChart>
      <c:catAx>
        <c:axId val="-2121895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892520"/>
        <c:crosses val="autoZero"/>
        <c:auto val="1"/>
        <c:lblAlgn val="ctr"/>
        <c:lblOffset val="100"/>
        <c:noMultiLvlLbl val="0"/>
      </c:catAx>
      <c:valAx>
        <c:axId val="-2121892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89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Occidente</c:v>
                </c:pt>
                <c:pt idx="4">
                  <c:v>BAC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Hoja1!$B$2:$B$8</c:f>
              <c:numCache>
                <c:formatCode>0%</c:formatCode>
                <c:ptCount val="7"/>
                <c:pt idx="0">
                  <c:v>0.68744262790635291</c:v>
                </c:pt>
                <c:pt idx="1">
                  <c:v>0.77070108607067311</c:v>
                </c:pt>
                <c:pt idx="2">
                  <c:v>0.74717957549785208</c:v>
                </c:pt>
                <c:pt idx="3">
                  <c:v>0.86246508005644063</c:v>
                </c:pt>
                <c:pt idx="4">
                  <c:v>0.84696443897920903</c:v>
                </c:pt>
                <c:pt idx="5">
                  <c:v>0.57450136776114047</c:v>
                </c:pt>
                <c:pt idx="6">
                  <c:v>0.85945509294792821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09-5B4E-B0A1-E60BD414E38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Occidente</c:v>
                </c:pt>
                <c:pt idx="4">
                  <c:v>BAC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Hoja1!$C$2:$C$8</c:f>
              <c:numCache>
                <c:formatCode>0%</c:formatCode>
                <c:ptCount val="7"/>
                <c:pt idx="0">
                  <c:v>0.1140999546578859</c:v>
                </c:pt>
                <c:pt idx="1">
                  <c:v>6.1595207118786653E-2</c:v>
                </c:pt>
                <c:pt idx="2">
                  <c:v>0.12196755849810223</c:v>
                </c:pt>
                <c:pt idx="3">
                  <c:v>7.9551445541232113E-2</c:v>
                </c:pt>
                <c:pt idx="4">
                  <c:v>7.9574443447575291E-2</c:v>
                </c:pt>
                <c:pt idx="5">
                  <c:v>0.21849934609015698</c:v>
                </c:pt>
                <c:pt idx="6">
                  <c:v>9.4345988355407667E-2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09-5B4E-B0A1-E60BD414E38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PRE2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Occidente</c:v>
                </c:pt>
                <c:pt idx="4">
                  <c:v>BAC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Hoja1!$D$2:$D$8</c:f>
              <c:numCache>
                <c:formatCode>0%</c:formatCode>
                <c:ptCount val="7"/>
                <c:pt idx="0">
                  <c:v>9.7282039052055444E-2</c:v>
                </c:pt>
                <c:pt idx="1">
                  <c:v>0.10743604177717833</c:v>
                </c:pt>
                <c:pt idx="2">
                  <c:v>1.3740890406289105E-2</c:v>
                </c:pt>
                <c:pt idx="3">
                  <c:v>2.7608468450307962E-2</c:v>
                </c:pt>
                <c:pt idx="4">
                  <c:v>5.2298178387333201E-2</c:v>
                </c:pt>
                <c:pt idx="5">
                  <c:v>0.1758983972134491</c:v>
                </c:pt>
                <c:pt idx="6">
                  <c:v>1.9373323987693081E-2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09-5B4E-B0A1-E60BD414E385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OOH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Occidente</c:v>
                </c:pt>
                <c:pt idx="4">
                  <c:v>BAC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Hoja1!$E$2:$E$8</c:f>
              <c:numCache>
                <c:formatCode>0%</c:formatCode>
                <c:ptCount val="7"/>
                <c:pt idx="0">
                  <c:v>9.8790090773800798E-2</c:v>
                </c:pt>
                <c:pt idx="1">
                  <c:v>5.9054434960496865E-2</c:v>
                </c:pt>
                <c:pt idx="2">
                  <c:v>0.10699529597800446</c:v>
                </c:pt>
                <c:pt idx="3">
                  <c:v>2.3098141900291313E-2</c:v>
                </c:pt>
                <c:pt idx="4">
                  <c:v>1.8760511578456283E-2</c:v>
                </c:pt>
                <c:pt idx="5">
                  <c:v>2.5246851867366318E-2</c:v>
                </c:pt>
                <c:pt idx="6">
                  <c:v>2.6744285786441228E-2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09-5B4E-B0A1-E60BD414E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100"/>
        <c:axId val="5758463"/>
        <c:axId val="5760111"/>
      </c:barChart>
      <c:catAx>
        <c:axId val="575846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5760111"/>
        <c:crosses val="autoZero"/>
        <c:auto val="1"/>
        <c:lblAlgn val="ctr"/>
        <c:lblOffset val="100"/>
        <c:noMultiLvlLbl val="0"/>
      </c:catAx>
      <c:valAx>
        <c:axId val="5760111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758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72646670214303E-2"/>
          <c:y val="2.4005669820386599E-2"/>
          <c:w val="0.84678285209089899"/>
          <c:h val="0.70757805735798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Occidente</c:v>
                </c:pt>
                <c:pt idx="4">
                  <c:v>BAC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0.24014903336126756</c:v>
                </c:pt>
                <c:pt idx="1">
                  <c:v>0.22031429097334793</c:v>
                </c:pt>
                <c:pt idx="2">
                  <c:v>0.19014170482988357</c:v>
                </c:pt>
                <c:pt idx="3">
                  <c:v>0.13726756655670777</c:v>
                </c:pt>
                <c:pt idx="4">
                  <c:v>0.11063865127313723</c:v>
                </c:pt>
                <c:pt idx="5">
                  <c:v>5.6974423358638393E-2</c:v>
                </c:pt>
                <c:pt idx="6">
                  <c:v>4.4514329647017521E-2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2-FD43-A6E0-F14C6DFEBD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Occidente</c:v>
                </c:pt>
                <c:pt idx="4">
                  <c:v>BAC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0.21910839180803621</c:v>
                </c:pt>
                <c:pt idx="1">
                  <c:v>0.23400741459825913</c:v>
                </c:pt>
                <c:pt idx="2">
                  <c:v>0.14000000000000001</c:v>
                </c:pt>
                <c:pt idx="3">
                  <c:v>0.12798216547384181</c:v>
                </c:pt>
                <c:pt idx="4">
                  <c:v>0.14713839523637437</c:v>
                </c:pt>
                <c:pt idx="5">
                  <c:v>7.3484797022458637E-2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2-FD43-A6E0-F14C6DFEBD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-2119868168"/>
        <c:axId val="-211985269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s-H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Occidente</c:v>
                </c:pt>
                <c:pt idx="4">
                  <c:v>BAC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Sheet1!$D$2:$D$8</c:f>
              <c:numCache>
                <c:formatCode>0.0</c:formatCode>
                <c:ptCount val="7"/>
                <c:pt idx="0">
                  <c:v>0.91238506664493246</c:v>
                </c:pt>
                <c:pt idx="1">
                  <c:v>1.0621526799937264</c:v>
                </c:pt>
                <c:pt idx="2">
                  <c:v>0.73629296700192914</c:v>
                </c:pt>
                <c:pt idx="3">
                  <c:v>0.93235546228591448</c:v>
                </c:pt>
                <c:pt idx="4">
                  <c:v>1.329900478207467</c:v>
                </c:pt>
                <c:pt idx="5">
                  <c:v>1.289785708929285</c:v>
                </c:pt>
                <c:pt idx="6">
                  <c:v>1.3478805696003562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62-FD43-A6E0-F14C6DFEBD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2119772984"/>
        <c:axId val="-2119776440"/>
      </c:lineChart>
      <c:catAx>
        <c:axId val="-2119868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852696"/>
        <c:crosses val="autoZero"/>
        <c:auto val="1"/>
        <c:lblAlgn val="ctr"/>
        <c:lblOffset val="100"/>
        <c:noMultiLvlLbl val="0"/>
      </c:catAx>
      <c:valAx>
        <c:axId val="-2119852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-2119868168"/>
        <c:crosses val="autoZero"/>
        <c:crossBetween val="between"/>
      </c:valAx>
      <c:valAx>
        <c:axId val="-211977644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-2119772984"/>
        <c:crosses val="max"/>
        <c:crossBetween val="between"/>
      </c:valAx>
      <c:catAx>
        <c:axId val="-2119772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9776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  <c:userShapes r:id="rId4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Fintech!$A$5</c:f>
              <c:strCache>
                <c:ptCount val="1"/>
                <c:pt idx="0">
                  <c:v>DILO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Fintech!$B$4:$AK$4</c:f>
              <c:strCache>
                <c:ptCount val="36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Ene</c:v>
                </c:pt>
                <c:pt idx="13">
                  <c:v>Feb</c:v>
                </c:pt>
                <c:pt idx="14">
                  <c:v>Mar</c:v>
                </c:pt>
                <c:pt idx="15">
                  <c:v>Abr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Ago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Dic</c:v>
                </c:pt>
                <c:pt idx="24">
                  <c:v>Ene</c:v>
                </c:pt>
                <c:pt idx="25">
                  <c:v>Feb</c:v>
                </c:pt>
                <c:pt idx="26">
                  <c:v>Mar</c:v>
                </c:pt>
                <c:pt idx="27">
                  <c:v>Abr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Ago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Dic</c:v>
                </c:pt>
              </c:strCache>
            </c:strRef>
          </c:cat>
          <c:val>
            <c:numRef>
              <c:f>Fintech!$B$5:$AK$5</c:f>
              <c:numCache>
                <c:formatCode>General</c:formatCode>
                <c:ptCount val="36"/>
                <c:pt idx="0" formatCode="_-* #,##0_-;\-* #,##0_-;_-* &quot;-&quot;??_-;_-@_-">
                  <c:v>3443.3060108500017</c:v>
                </c:pt>
                <c:pt idx="2" formatCode="_-* #,##0_-;\-* #,##0_-;_-* &quot;-&quot;??_-;_-@_-">
                  <c:v>33241.668767400006</c:v>
                </c:pt>
                <c:pt idx="3" formatCode="_-* #,##0_-;\-* #,##0_-;_-* &quot;-&quot;??_-;_-@_-">
                  <c:v>64527.825060044976</c:v>
                </c:pt>
                <c:pt idx="4" formatCode="_-* #,##0_-;\-* #,##0_-;_-* &quot;-&quot;??_-;_-@_-">
                  <c:v>54280.313032759994</c:v>
                </c:pt>
                <c:pt idx="5" formatCode="_-* #,##0_-;\-* #,##0_-;_-* &quot;-&quot;??_-;_-@_-">
                  <c:v>38148.10475113002</c:v>
                </c:pt>
                <c:pt idx="6" formatCode="_-* #,##0_-;\-* #,##0_-;_-* &quot;-&quot;??_-;_-@_-">
                  <c:v>74824.480324431686</c:v>
                </c:pt>
                <c:pt idx="7" formatCode="_-* #,##0_-;\-* #,##0_-;_-* &quot;-&quot;??_-;_-@_-">
                  <c:v>55902.737233830579</c:v>
                </c:pt>
                <c:pt idx="8" formatCode="_-* #,##0_-;\-* #,##0_-;_-* &quot;-&quot;??_-;_-@_-">
                  <c:v>103019.96635112412</c:v>
                </c:pt>
                <c:pt idx="9" formatCode="_-* #,##0_-;\-* #,##0_-;_-* &quot;-&quot;??_-;_-@_-">
                  <c:v>14810.302004503434</c:v>
                </c:pt>
                <c:pt idx="10" formatCode="_-* #,##0_-;\-* #,##0_-;_-* &quot;-&quot;??_-;_-@_-">
                  <c:v>100680.20189614994</c:v>
                </c:pt>
                <c:pt idx="11" formatCode="_-* #,##0_-;\-* #,##0_-;_-* &quot;-&quot;??_-;_-@_-">
                  <c:v>77828.425588882892</c:v>
                </c:pt>
                <c:pt idx="12" formatCode="_(* #,##0.00_);_(* \(#,##0.00\);_(* &quot;-&quot;??_);_(@_)">
                  <c:v>6532.7349006831137</c:v>
                </c:pt>
                <c:pt idx="13" formatCode="_(* #,##0.00_);_(* \(#,##0.00\);_(* &quot;-&quot;??_);_(@_)">
                  <c:v>2232.3839710156699</c:v>
                </c:pt>
                <c:pt idx="14" formatCode="_(* #,##0.00_);_(* \(#,##0.00\);_(* &quot;-&quot;??_);_(@_)">
                  <c:v>4512.6844359481138</c:v>
                </c:pt>
                <c:pt idx="15" formatCode="_(* #,##0.00_);_(* \(#,##0.00\);_(* &quot;-&quot;??_);_(@_)">
                  <c:v>39599.01083397786</c:v>
                </c:pt>
                <c:pt idx="16" formatCode="_(* #,##0.00_);_(* \(#,##0.00\);_(* &quot;-&quot;??_);_(@_)">
                  <c:v>22391.109147080788</c:v>
                </c:pt>
                <c:pt idx="17" formatCode="_(* #,##0.00_);_(* \(#,##0.00\);_(* &quot;-&quot;??_);_(@_)">
                  <c:v>27816.038029509713</c:v>
                </c:pt>
                <c:pt idx="18" formatCode="_(* #,##0.00_);_(* \(#,##0.00\);_(* &quot;-&quot;??_);_(@_)">
                  <c:v>153676.47775208228</c:v>
                </c:pt>
                <c:pt idx="19" formatCode="_(* #,##0.00_);_(* \(#,##0.00\);_(* &quot;-&quot;??_);_(@_)">
                  <c:v>149632.87365990464</c:v>
                </c:pt>
                <c:pt idx="20" formatCode="_(* #,##0.00_);_(* \(#,##0.00\);_(* &quot;-&quot;??_);_(@_)">
                  <c:v>17917.108031982145</c:v>
                </c:pt>
                <c:pt idx="21" formatCode="_(* #,##0.00_);_(* \(#,##0.00\);_(* &quot;-&quot;??_);_(@_)">
                  <c:v>19072.390323954998</c:v>
                </c:pt>
                <c:pt idx="22" formatCode="_(* #,##0.00_);_(* \(#,##0.00\);_(* &quot;-&quot;??_);_(@_)">
                  <c:v>29994.987559213587</c:v>
                </c:pt>
                <c:pt idx="23" formatCode="_(* #,##0.00_);_(* \(#,##0.00\);_(* &quot;-&quot;??_);_(@_)">
                  <c:v>94352.103609773083</c:v>
                </c:pt>
                <c:pt idx="24" formatCode="_-* #,##0_-;\-* #,##0_-;_-* &quot;-&quot;??_-;_-@_-">
                  <c:v>182469.69806407348</c:v>
                </c:pt>
                <c:pt idx="25" formatCode="_-* #,##0_-;\-* #,##0_-;_-* &quot;-&quot;??_-;_-@_-">
                  <c:v>168813.02905621516</c:v>
                </c:pt>
                <c:pt idx="26" formatCode="_-* #,##0_-;\-* #,##0_-;_-* &quot;-&quot;??_-;_-@_-">
                  <c:v>5541.9168413304542</c:v>
                </c:pt>
                <c:pt idx="27" formatCode="_-* #,##0_-;\-* #,##0_-;_-* &quot;-&quot;??_-;_-@_-">
                  <c:v>939.89573843773542</c:v>
                </c:pt>
                <c:pt idx="28" formatCode="_-* #,##0_-;\-* #,##0_-;_-* &quot;-&quot;??_-;_-@_-">
                  <c:v>2539.2686610606534</c:v>
                </c:pt>
                <c:pt idx="29" formatCode="_-* #,##0_-;\-* #,##0_-;_-* &quot;-&quot;??_-;_-@_-">
                  <c:v>903.26314738563349</c:v>
                </c:pt>
                <c:pt idx="30" formatCode="_-* #,##0_-;\-* #,##0_-;_-* &quot;-&quot;??_-;_-@_-">
                  <c:v>33205.792337420302</c:v>
                </c:pt>
                <c:pt idx="31" formatCode="_-* #,##0_-;\-* #,##0_-;_-* &quot;-&quot;??_-;_-@_-">
                  <c:v>180515.64453071912</c:v>
                </c:pt>
                <c:pt idx="32" formatCode="_-* #,##0_-;\-* #,##0_-;_-* &quot;-&quot;??_-;_-@_-">
                  <c:v>42830.849105526941</c:v>
                </c:pt>
                <c:pt idx="33" formatCode="_-* #,##0_-;\-* #,##0_-;_-* &quot;-&quot;??_-;_-@_-">
                  <c:v>215859.57819870114</c:v>
                </c:pt>
                <c:pt idx="34" formatCode="_-* #,##0_-;\-* #,##0_-;_-* &quot;-&quot;??_-;_-@_-">
                  <c:v>144097.19966763014</c:v>
                </c:pt>
                <c:pt idx="35" formatCode="_-* #,##0_-;\-* #,##0_-;_-* &quot;-&quot;??_-;_-@_-">
                  <c:v>17736.581004075364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0C-9145-908C-F7D1183165A8}"/>
            </c:ext>
          </c:extLst>
        </c:ser>
        <c:ser>
          <c:idx val="1"/>
          <c:order val="1"/>
          <c:tx>
            <c:strRef>
              <c:f>Fintech!$A$6</c:f>
              <c:strCache>
                <c:ptCount val="1"/>
                <c:pt idx="0">
                  <c:v>TENGO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Fintech!$B$4:$AK$4</c:f>
              <c:strCache>
                <c:ptCount val="36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Ene</c:v>
                </c:pt>
                <c:pt idx="13">
                  <c:v>Feb</c:v>
                </c:pt>
                <c:pt idx="14">
                  <c:v>Mar</c:v>
                </c:pt>
                <c:pt idx="15">
                  <c:v>Abr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Ago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Dic</c:v>
                </c:pt>
                <c:pt idx="24">
                  <c:v>Ene</c:v>
                </c:pt>
                <c:pt idx="25">
                  <c:v>Feb</c:v>
                </c:pt>
                <c:pt idx="26">
                  <c:v>Mar</c:v>
                </c:pt>
                <c:pt idx="27">
                  <c:v>Abr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Ago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Dic</c:v>
                </c:pt>
              </c:strCache>
            </c:strRef>
          </c:cat>
          <c:val>
            <c:numRef>
              <c:f>Fintech!$B$6:$AK$6</c:f>
              <c:numCache>
                <c:formatCode>_-* #,##0_-;\-* #,##0_-;_-* "-"??_-;_-@_-</c:formatCode>
                <c:ptCount val="36"/>
                <c:pt idx="0">
                  <c:v>6442.9644809799947</c:v>
                </c:pt>
                <c:pt idx="1">
                  <c:v>4818.9657929200075</c:v>
                </c:pt>
                <c:pt idx="2">
                  <c:v>14746.375889259998</c:v>
                </c:pt>
                <c:pt idx="3">
                  <c:v>12931.17534629</c:v>
                </c:pt>
                <c:pt idx="4">
                  <c:v>34373.359464889916</c:v>
                </c:pt>
                <c:pt idx="5">
                  <c:v>18312.070012459997</c:v>
                </c:pt>
                <c:pt idx="6">
                  <c:v>20575.110839278354</c:v>
                </c:pt>
                <c:pt idx="7">
                  <c:v>19337.300683355104</c:v>
                </c:pt>
                <c:pt idx="8">
                  <c:v>31354.265907202102</c:v>
                </c:pt>
                <c:pt idx="9">
                  <c:v>23742.980510044807</c:v>
                </c:pt>
                <c:pt idx="10">
                  <c:v>46298.953231386135</c:v>
                </c:pt>
                <c:pt idx="11">
                  <c:v>34216.830196583986</c:v>
                </c:pt>
                <c:pt idx="12" formatCode="_(* #,##0.00_);_(* \(#,##0.00\);_(* &quot;-&quot;??_);_(@_)">
                  <c:v>23817.798813464047</c:v>
                </c:pt>
                <c:pt idx="13" formatCode="_(* #,##0.00_);_(* \(#,##0.00\);_(* &quot;-&quot;??_);_(@_)">
                  <c:v>15147.789087442487</c:v>
                </c:pt>
                <c:pt idx="14" formatCode="_(* #,##0.00_);_(* \(#,##0.00\);_(* &quot;-&quot;??_);_(@_)">
                  <c:v>9143.0028931478955</c:v>
                </c:pt>
                <c:pt idx="15" formatCode="_(* #,##0.00_);_(* \(#,##0.00\);_(* &quot;-&quot;??_);_(@_)">
                  <c:v>26523.71880862609</c:v>
                </c:pt>
                <c:pt idx="16" formatCode="_(* #,##0.00_);_(* \(#,##0.00\);_(* &quot;-&quot;??_);_(@_)">
                  <c:v>24529.856270342523</c:v>
                </c:pt>
                <c:pt idx="17" formatCode="_(* #,##0.00_);_(* \(#,##0.00\);_(* &quot;-&quot;??_);_(@_)">
                  <c:v>19776.388639119177</c:v>
                </c:pt>
                <c:pt idx="18" formatCode="_(* #,##0.00_);_(* \(#,##0.00\);_(* &quot;-&quot;??_);_(@_)">
                  <c:v>21000.273327749688</c:v>
                </c:pt>
                <c:pt idx="19" formatCode="_(* #,##0.00_);_(* \(#,##0.00\);_(* &quot;-&quot;??_);_(@_)">
                  <c:v>19031.626220973652</c:v>
                </c:pt>
                <c:pt idx="20" formatCode="_(* #,##0.00_);_(* \(#,##0.00\);_(* &quot;-&quot;??_);_(@_)">
                  <c:v>56489.470153665585</c:v>
                </c:pt>
                <c:pt idx="21" formatCode="_(* #,##0.00_);_(* \(#,##0.00\);_(* &quot;-&quot;??_);_(@_)">
                  <c:v>70362.96257217841</c:v>
                </c:pt>
                <c:pt idx="22" formatCode="_(* #,##0.00_);_(* \(#,##0.00\);_(* &quot;-&quot;??_);_(@_)">
                  <c:v>32427.166821559727</c:v>
                </c:pt>
                <c:pt idx="23" formatCode="_(* #,##0.00_);_(* \(#,##0.00\);_(* &quot;-&quot;??_);_(@_)">
                  <c:v>22855.287870281045</c:v>
                </c:pt>
                <c:pt idx="24">
                  <c:v>24420.568841016411</c:v>
                </c:pt>
                <c:pt idx="25">
                  <c:v>27441.390017518574</c:v>
                </c:pt>
                <c:pt idx="26">
                  <c:v>30465.935020561159</c:v>
                </c:pt>
                <c:pt idx="27">
                  <c:v>32491.914142202662</c:v>
                </c:pt>
                <c:pt idx="28">
                  <c:v>33858.893671614751</c:v>
                </c:pt>
                <c:pt idx="29">
                  <c:v>33419.657285828303</c:v>
                </c:pt>
                <c:pt idx="30">
                  <c:v>6207.4621247565683</c:v>
                </c:pt>
                <c:pt idx="31">
                  <c:v>6214.706291014807</c:v>
                </c:pt>
                <c:pt idx="32">
                  <c:v>26067.388310043119</c:v>
                </c:pt>
                <c:pt idx="33">
                  <c:v>43680.46397650033</c:v>
                </c:pt>
                <c:pt idx="34">
                  <c:v>25972.327799717179</c:v>
                </c:pt>
                <c:pt idx="35">
                  <c:v>34893.327083082622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0C-9145-908C-F7D1183165A8}"/>
            </c:ext>
          </c:extLst>
        </c:ser>
        <c:ser>
          <c:idx val="2"/>
          <c:order val="2"/>
          <c:tx>
            <c:strRef>
              <c:f>Fintech!$A$7</c:f>
              <c:strCache>
                <c:ptCount val="1"/>
                <c:pt idx="0">
                  <c:v>KASH APP</c:v>
                </c:pt>
              </c:strCache>
            </c:strRef>
          </c:tx>
          <c:spPr>
            <a:ln w="28575" cap="rnd">
              <a:solidFill>
                <a:srgbClr val="56CDE3"/>
              </a:solidFill>
              <a:round/>
            </a:ln>
            <a:effectLst/>
          </c:spPr>
          <c:marker>
            <c:symbol val="none"/>
          </c:marker>
          <c:cat>
            <c:strRef>
              <c:f>Fintech!$B$4:$AK$4</c:f>
              <c:strCache>
                <c:ptCount val="36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Ene</c:v>
                </c:pt>
                <c:pt idx="13">
                  <c:v>Feb</c:v>
                </c:pt>
                <c:pt idx="14">
                  <c:v>Mar</c:v>
                </c:pt>
                <c:pt idx="15">
                  <c:v>Abr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Ago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Dic</c:v>
                </c:pt>
                <c:pt idx="24">
                  <c:v>Ene</c:v>
                </c:pt>
                <c:pt idx="25">
                  <c:v>Feb</c:v>
                </c:pt>
                <c:pt idx="26">
                  <c:v>Mar</c:v>
                </c:pt>
                <c:pt idx="27">
                  <c:v>Abr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Ago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Dic</c:v>
                </c:pt>
              </c:strCache>
            </c:strRef>
          </c:cat>
          <c:val>
            <c:numRef>
              <c:f>Fintech!$B$7:$AK$7</c:f>
              <c:numCache>
                <c:formatCode>_-* #,##0_-;\-* #,##0_-;_-* "-"??_-;_-@_-</c:formatCode>
                <c:ptCount val="36"/>
                <c:pt idx="0">
                  <c:v>12266.88524602705</c:v>
                </c:pt>
                <c:pt idx="1">
                  <c:v>5026.7091946599712</c:v>
                </c:pt>
                <c:pt idx="2">
                  <c:v>5494.6426924699854</c:v>
                </c:pt>
                <c:pt idx="3">
                  <c:v>3050.7629379399991</c:v>
                </c:pt>
                <c:pt idx="4">
                  <c:v>2801.4708559649998</c:v>
                </c:pt>
                <c:pt idx="5">
                  <c:v>6234.2092035899977</c:v>
                </c:pt>
                <c:pt idx="6">
                  <c:v>4314.2514956877858</c:v>
                </c:pt>
                <c:pt idx="7">
                  <c:v>3033.7330027619792</c:v>
                </c:pt>
                <c:pt idx="8">
                  <c:v>1911.4994020229922</c:v>
                </c:pt>
                <c:pt idx="9">
                  <c:v>5253.7228244354073</c:v>
                </c:pt>
                <c:pt idx="10">
                  <c:v>1413.5119365319767</c:v>
                </c:pt>
                <c:pt idx="11">
                  <c:v>1089.96127867058</c:v>
                </c:pt>
                <c:pt idx="15" formatCode="_(* #,##0.00_);_(* \(#,##0.00\);_(* &quot;-&quot;??_);_(@_)">
                  <c:v>4022.5416734301598</c:v>
                </c:pt>
                <c:pt idx="16" formatCode="_(* #,##0.00_);_(* \(#,##0.00\);_(* &quot;-&quot;??_);_(@_)">
                  <c:v>2407.9146140987168</c:v>
                </c:pt>
                <c:pt idx="17" formatCode="_(* #,##0.00_);_(* \(#,##0.00\);_(* &quot;-&quot;??_);_(@_)">
                  <c:v>12375.546886842416</c:v>
                </c:pt>
                <c:pt idx="18" formatCode="_(* #,##0.00_);_(* \(#,##0.00\);_(* &quot;-&quot;??_);_(@_)">
                  <c:v>13805.863095006989</c:v>
                </c:pt>
                <c:pt idx="19" formatCode="_(* #,##0.00_);_(* \(#,##0.00\);_(* &quot;-&quot;??_);_(@_)">
                  <c:v>6126.0222202937139</c:v>
                </c:pt>
                <c:pt idx="20" formatCode="_(* #,##0.00_);_(* \(#,##0.00\);_(* &quot;-&quot;??_);_(@_)">
                  <c:v>10388.058762874454</c:v>
                </c:pt>
                <c:pt idx="21" formatCode="_(* #,##0.00_);_(* \(#,##0.00\);_(* &quot;-&quot;??_);_(@_)">
                  <c:v>3442.7757854519336</c:v>
                </c:pt>
                <c:pt idx="22" formatCode="_(* #,##0.00_);_(* \(#,##0.00\);_(* &quot;-&quot;??_);_(@_)">
                  <c:v>2091.1607579765168</c:v>
                </c:pt>
                <c:pt idx="23" formatCode="_(* #,##0.00_);_(* \(#,##0.00\);_(* &quot;-&quot;??_);_(@_)">
                  <c:v>2007.9336500838499</c:v>
                </c:pt>
                <c:pt idx="24">
                  <c:v>48.730141249187398</c:v>
                </c:pt>
                <c:pt idx="33">
                  <c:v>13035.786353880565</c:v>
                </c:pt>
                <c:pt idx="34">
                  <c:v>16615.820474707314</c:v>
                </c:pt>
                <c:pt idx="35">
                  <c:v>19664.562414701544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0C-9145-908C-F7D1183165A8}"/>
            </c:ext>
          </c:extLst>
        </c:ser>
        <c:ser>
          <c:idx val="3"/>
          <c:order val="3"/>
          <c:tx>
            <c:strRef>
              <c:f>Fintech!$A$8</c:f>
              <c:strCache>
                <c:ptCount val="1"/>
                <c:pt idx="0">
                  <c:v>USPAY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Fintech!$B$4:$AK$4</c:f>
              <c:strCache>
                <c:ptCount val="36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Ene</c:v>
                </c:pt>
                <c:pt idx="13">
                  <c:v>Feb</c:v>
                </c:pt>
                <c:pt idx="14">
                  <c:v>Mar</c:v>
                </c:pt>
                <c:pt idx="15">
                  <c:v>Abr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Ago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Dic</c:v>
                </c:pt>
                <c:pt idx="24">
                  <c:v>Ene</c:v>
                </c:pt>
                <c:pt idx="25">
                  <c:v>Feb</c:v>
                </c:pt>
                <c:pt idx="26">
                  <c:v>Mar</c:v>
                </c:pt>
                <c:pt idx="27">
                  <c:v>Abr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Ago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Dic</c:v>
                </c:pt>
              </c:strCache>
            </c:strRef>
          </c:cat>
          <c:val>
            <c:numRef>
              <c:f>Fintech!$B$8:$AK$8</c:f>
              <c:numCache>
                <c:formatCode>General</c:formatCode>
                <c:ptCount val="36"/>
                <c:pt idx="25" formatCode="_-* #,##0_-;\-* #,##0_-;_-* &quot;-&quot;??_-;_-@_-">
                  <c:v>0</c:v>
                </c:pt>
                <c:pt idx="26" formatCode="_-* #,##0_-;\-* #,##0_-;_-* &quot;-&quot;??_-;_-@_-">
                  <c:v>104571.45986798119</c:v>
                </c:pt>
                <c:pt idx="27" formatCode="_-* #,##0_-;\-* #,##0_-;_-* &quot;-&quot;??_-;_-@_-">
                  <c:v>270791.89396774466</c:v>
                </c:pt>
                <c:pt idx="28" formatCode="_-* #,##0_-;\-* #,##0_-;_-* &quot;-&quot;??_-;_-@_-">
                  <c:v>394821.03352736036</c:v>
                </c:pt>
                <c:pt idx="29" formatCode="_-* #,##0_-;\-* #,##0_-;_-* &quot;-&quot;??_-;_-@_-">
                  <c:v>370147.68716678594</c:v>
                </c:pt>
                <c:pt idx="30" formatCode="_-* #,##0_-;\-* #,##0_-;_-* &quot;-&quot;??_-;_-@_-">
                  <c:v>372380.91817613511</c:v>
                </c:pt>
                <c:pt idx="31" formatCode="_-* #,##0_-;\-* #,##0_-;_-* &quot;-&quot;??_-;_-@_-">
                  <c:v>225436.81226502455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0C-9145-908C-F7D118316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7192208"/>
        <c:axId val="1897196928"/>
      </c:lineChart>
      <c:catAx>
        <c:axId val="189719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897196928"/>
        <c:crosses val="autoZero"/>
        <c:auto val="1"/>
        <c:lblAlgn val="ctr"/>
        <c:lblOffset val="100"/>
        <c:noMultiLvlLbl val="0"/>
      </c:catAx>
      <c:valAx>
        <c:axId val="189719692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89719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4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Usplay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1">
                  <c:v>0</c:v>
                </c:pt>
                <c:pt idx="2">
                  <c:v>104571.45986798119</c:v>
                </c:pt>
                <c:pt idx="3">
                  <c:v>270791.89396774466</c:v>
                </c:pt>
                <c:pt idx="4">
                  <c:v>394821.03352736036</c:v>
                </c:pt>
                <c:pt idx="5">
                  <c:v>370147.68716678594</c:v>
                </c:pt>
                <c:pt idx="6" formatCode="_(* #,##0_);_(* \(#,##0\);_(* &quot;-&quot;??_);_(@_)">
                  <c:v>372380.91817613511</c:v>
                </c:pt>
                <c:pt idx="7" formatCode="_(* #,##0_);_(* \(#,##0\);_(* &quot;-&quot;??_);_(@_)">
                  <c:v>225436.81226502455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A-8F4C-9B7B-150330DC43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1654984"/>
        <c:axId val="-2121651256"/>
      </c:lineChart>
      <c:catAx>
        <c:axId val="-212165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651256"/>
        <c:crosses val="autoZero"/>
        <c:auto val="1"/>
        <c:lblAlgn val="ctr"/>
        <c:lblOffset val="100"/>
        <c:noMultiLvlLbl val="0"/>
      </c:catAx>
      <c:valAx>
        <c:axId val="-2121651256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165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583877967257"/>
          <c:y val="0.15093438772104101"/>
          <c:w val="0.63912968794389335"/>
          <c:h val="0.11733508054140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03777396510903E-2"/>
          <c:y val="0.13553542830729501"/>
          <c:w val="0.91139244520697804"/>
          <c:h val="0.66271355000770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0,\k</c:formatCode>
                <c:ptCount val="3"/>
                <c:pt idx="0">
                  <c:v>0</c:v>
                </c:pt>
                <c:pt idx="1">
                  <c:v>0</c:v>
                </c:pt>
                <c:pt idx="2" formatCode="0.0,,&quot;M&quot;">
                  <c:v>1738149.8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F-C543-B9F0-5BD25ED1D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19922872"/>
        <c:axId val="-2119919240"/>
      </c:barChart>
      <c:catAx>
        <c:axId val="-211992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919240"/>
        <c:crosses val="autoZero"/>
        <c:auto val="1"/>
        <c:lblAlgn val="ctr"/>
        <c:lblOffset val="100"/>
        <c:noMultiLvlLbl val="0"/>
      </c:catAx>
      <c:valAx>
        <c:axId val="-211991924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19922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909800628656013E-2"/>
          <c:y val="6.6717682390467936E-2"/>
          <c:w val="0.95618039874268801"/>
          <c:h val="0.5219041822527477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C-E34B-9882-42752DAA7B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6634557385955329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Dilo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>
                  <c:v>182469.69806407348</c:v>
                </c:pt>
                <c:pt idx="1">
                  <c:v>168813.02905621516</c:v>
                </c:pt>
                <c:pt idx="2">
                  <c:v>5541.9168413304542</c:v>
                </c:pt>
                <c:pt idx="3">
                  <c:v>939.89573843773542</c:v>
                </c:pt>
                <c:pt idx="4">
                  <c:v>2539.2686610606534</c:v>
                </c:pt>
                <c:pt idx="5">
                  <c:v>903.26314738563349</c:v>
                </c:pt>
                <c:pt idx="6" formatCode="_(* #,##0_);_(* \(#,##0\);_(* &quot;-&quot;??_);_(@_)">
                  <c:v>33205.792337420302</c:v>
                </c:pt>
                <c:pt idx="7" formatCode="_(* #,##0_);_(* \(#,##0\);_(* &quot;-&quot;??_);_(@_)">
                  <c:v>180515.64453071912</c:v>
                </c:pt>
                <c:pt idx="8" formatCode="_(* #,##0_);_(* \(#,##0\);_(* &quot;-&quot;??_);_(@_)">
                  <c:v>42830.849105526941</c:v>
                </c:pt>
                <c:pt idx="9" formatCode="_(* #,##0_);_(* \(#,##0\);_(* &quot;-&quot;??_);_(@_)">
                  <c:v>215859.57819870114</c:v>
                </c:pt>
                <c:pt idx="10" formatCode="_(* #,##0_);_(* \(#,##0\);_(* &quot;-&quot;??_);_(@_)">
                  <c:v>144097.19966763014</c:v>
                </c:pt>
                <c:pt idx="11" formatCode="_(* #,##0_);_(* \(#,##0\);_(* &quot;-&quot;??_);_(@_)">
                  <c:v>17736.581004075364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A-8F4C-9B7B-150330DC43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1654984"/>
        <c:axId val="-2121651256"/>
      </c:lineChart>
      <c:catAx>
        <c:axId val="-212165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651256"/>
        <c:crosses val="autoZero"/>
        <c:auto val="1"/>
        <c:lblAlgn val="ctr"/>
        <c:lblOffset val="100"/>
        <c:noMultiLvlLbl val="0"/>
      </c:catAx>
      <c:valAx>
        <c:axId val="-2121651256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165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583877967257"/>
          <c:y val="0.15093438772104101"/>
          <c:w val="0.10193995556068727"/>
          <c:h val="0.11733508054140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03777396510903E-2"/>
          <c:y val="0.13553542830729501"/>
          <c:w val="0.91139244520697804"/>
          <c:h val="0.66271355000770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0,\k</c:formatCode>
                <c:ptCount val="3"/>
                <c:pt idx="0">
                  <c:v>620777</c:v>
                </c:pt>
                <c:pt idx="1">
                  <c:v>567730</c:v>
                </c:pt>
                <c:pt idx="2">
                  <c:v>995453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F-C543-B9F0-5BD25ED1D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19922872"/>
        <c:axId val="-2119919240"/>
      </c:barChart>
      <c:catAx>
        <c:axId val="-211992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919240"/>
        <c:crosses val="autoZero"/>
        <c:auto val="1"/>
        <c:lblAlgn val="ctr"/>
        <c:lblOffset val="100"/>
        <c:noMultiLvlLbl val="0"/>
      </c:catAx>
      <c:valAx>
        <c:axId val="-211991924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19922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4-D440-BC79-789E3562C81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E4-D440-BC79-789E3562C81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E4-D440-BC79-789E3562C81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84-2D42-AA8D-B017C48D3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863208"/>
        <c:axId val="-2120860184"/>
      </c:barChart>
      <c:catAx>
        <c:axId val="-212086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860184"/>
        <c:crosses val="autoZero"/>
        <c:auto val="1"/>
        <c:lblAlgn val="ctr"/>
        <c:lblOffset val="100"/>
        <c:noMultiLvlLbl val="0"/>
      </c:catAx>
      <c:valAx>
        <c:axId val="-2120860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86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85353118826001E-2"/>
          <c:y val="1.2160324785997399E-2"/>
          <c:w val="0.86210171010660197"/>
          <c:h val="0.73247285470805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A5-EA49-96DD-E69B92E342C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A5-EA49-96DD-E69B92E342C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AA5-EA49-96DD-E69B92E342C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AA5-EA49-96DD-E69B92E342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-0.09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A5-EA49-96DD-E69B92E34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1895576"/>
        <c:axId val="-2121892520"/>
      </c:barChart>
      <c:catAx>
        <c:axId val="-2121895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892520"/>
        <c:crosses val="autoZero"/>
        <c:auto val="1"/>
        <c:lblAlgn val="ctr"/>
        <c:lblOffset val="100"/>
        <c:noMultiLvlLbl val="0"/>
      </c:catAx>
      <c:valAx>
        <c:axId val="-2121892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89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C-E34B-9882-42752DAA7B4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2C-E34B-9882-42752DAA7B4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2C-E34B-9882-42752DAA7B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6634557385955329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E-FE4A-816B-2C248BC451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FE-FE4A-816B-2C248BC4518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Tengo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>
                  <c:v>24420.56884101636</c:v>
                </c:pt>
                <c:pt idx="1">
                  <c:v>27441.390017518632</c:v>
                </c:pt>
                <c:pt idx="2">
                  <c:v>30465.935020561159</c:v>
                </c:pt>
                <c:pt idx="3">
                  <c:v>32491.914142202662</c:v>
                </c:pt>
                <c:pt idx="4">
                  <c:v>33858.893671614751</c:v>
                </c:pt>
                <c:pt idx="5">
                  <c:v>33419.657285828303</c:v>
                </c:pt>
                <c:pt idx="6">
                  <c:v>39214.230204715474</c:v>
                </c:pt>
                <c:pt idx="7">
                  <c:v>41974.48116903675</c:v>
                </c:pt>
                <c:pt idx="8">
                  <c:v>49460.224827930433</c:v>
                </c:pt>
                <c:pt idx="9" formatCode="_(* #,##0_);_(* \(#,##0\);_(* &quot;-&quot;??_);_(@_)">
                  <c:v>51917.08822048096</c:v>
                </c:pt>
                <c:pt idx="10" formatCode="_(* #,##0_);_(* \(#,##0\);_(* &quot;-&quot;??_);_(@_)">
                  <c:v>25972.327799717179</c:v>
                </c:pt>
                <c:pt idx="11" formatCode="_(* #,##0_);_(* \(#,##0\);_(* &quot;-&quot;??_);_(@_)">
                  <c:v>34893.327083082622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A-8F4C-9B7B-150330DC43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1654984"/>
        <c:axId val="-2121651256"/>
      </c:lineChart>
      <c:catAx>
        <c:axId val="-212165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651256"/>
        <c:crosses val="autoZero"/>
        <c:auto val="1"/>
        <c:lblAlgn val="ctr"/>
        <c:lblOffset val="100"/>
        <c:noMultiLvlLbl val="0"/>
      </c:catAx>
      <c:valAx>
        <c:axId val="-2121651256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165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583877967257"/>
          <c:y val="0.15093438772104101"/>
          <c:w val="0.13239722341904156"/>
          <c:h val="0.11733508054140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03777396510903E-2"/>
          <c:y val="0.13553542830729501"/>
          <c:w val="0.91139244520697804"/>
          <c:h val="0.66271355000770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0,\k</c:formatCode>
                <c:ptCount val="3"/>
                <c:pt idx="0">
                  <c:v>267000</c:v>
                </c:pt>
                <c:pt idx="1">
                  <c:v>341105</c:v>
                </c:pt>
                <c:pt idx="2">
                  <c:v>425000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F-C543-B9F0-5BD25ED1D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19922872"/>
        <c:axId val="-2119919240"/>
      </c:barChart>
      <c:catAx>
        <c:axId val="-211992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919240"/>
        <c:crosses val="autoZero"/>
        <c:auto val="1"/>
        <c:lblAlgn val="ctr"/>
        <c:lblOffset val="100"/>
        <c:noMultiLvlLbl val="0"/>
      </c:catAx>
      <c:valAx>
        <c:axId val="-211991924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19922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85353118826001E-2"/>
          <c:y val="1.2160324785997399E-2"/>
          <c:w val="0.86210171010660197"/>
          <c:h val="0.73247285470805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A5-EA49-96DD-E69B92E342C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rgbClr val="EF623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A5-EA49-96DD-E69B92E342C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AA5-EA49-96DD-E69B92E342C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AA5-EA49-96DD-E69B92E342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A5-EA49-96DD-E69B92E34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1895576"/>
        <c:axId val="-2121892520"/>
      </c:barChart>
      <c:catAx>
        <c:axId val="-2121895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892520"/>
        <c:crosses val="autoZero"/>
        <c:auto val="1"/>
        <c:lblAlgn val="ctr"/>
        <c:lblOffset val="100"/>
        <c:noMultiLvlLbl val="0"/>
      </c:catAx>
      <c:valAx>
        <c:axId val="-2121892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89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A-F344-A596-161327F1E90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0A-F344-A596-161327F1E9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6634557385955329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Kash</c:v>
                </c:pt>
              </c:strCache>
            </c:strRef>
          </c:tx>
          <c:spPr>
            <a:ln w="28575" cap="rnd">
              <a:solidFill>
                <a:srgbClr val="63C0BF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>
                  <c:v>48.730141249187398</c:v>
                </c:pt>
                <c:pt idx="9" formatCode="_(* #,##0_);_(* \(#,##0\);_(* &quot;-&quot;??_);_(@_)">
                  <c:v>13035.786353880565</c:v>
                </c:pt>
                <c:pt idx="10" formatCode="_(* #,##0_);_(* \(#,##0\);_(* &quot;-&quot;??_);_(@_)">
                  <c:v>16615.820474707314</c:v>
                </c:pt>
                <c:pt idx="11" formatCode="_(* #,##0_);_(* \(#,##0\);_(* &quot;-&quot;??_);_(@_)">
                  <c:v>19664.562414701544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A-8F4C-9B7B-150330DC43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1654984"/>
        <c:axId val="-2121651256"/>
      </c:lineChart>
      <c:catAx>
        <c:axId val="-212165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651256"/>
        <c:crosses val="autoZero"/>
        <c:auto val="1"/>
        <c:lblAlgn val="ctr"/>
        <c:lblOffset val="100"/>
        <c:noMultiLvlLbl val="0"/>
      </c:catAx>
      <c:valAx>
        <c:axId val="-2121651256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165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583877967257"/>
          <c:y val="0.15093438772104101"/>
          <c:w val="0.13239722341904156"/>
          <c:h val="0.11733508054140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03777396510903E-2"/>
          <c:y val="0.13553542830729501"/>
          <c:w val="0.91139244520697804"/>
          <c:h val="0.66271355000770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63C0BF"/>
            </a:solidFill>
            <a:ln>
              <a:solidFill>
                <a:srgbClr val="63C0BF"/>
              </a:solidFill>
            </a:ln>
            <a:effectLst/>
          </c:spPr>
          <c:invertIfNegative val="0"/>
          <c:dLbls>
            <c:spPr>
              <a:solidFill>
                <a:srgbClr val="63C0B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0,\k</c:formatCode>
                <c:ptCount val="3"/>
                <c:pt idx="0">
                  <c:v>51891</c:v>
                </c:pt>
                <c:pt idx="1">
                  <c:v>56667.82</c:v>
                </c:pt>
                <c:pt idx="2">
                  <c:v>49364.9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F-C543-B9F0-5BD25ED1D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19922872"/>
        <c:axId val="-2119919240"/>
      </c:barChart>
      <c:catAx>
        <c:axId val="-211992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919240"/>
        <c:crosses val="autoZero"/>
        <c:auto val="1"/>
        <c:lblAlgn val="ctr"/>
        <c:lblOffset val="100"/>
        <c:noMultiLvlLbl val="0"/>
      </c:catAx>
      <c:valAx>
        <c:axId val="-211991924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19922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85353118826001E-2"/>
          <c:y val="1.2160324785997399E-2"/>
          <c:w val="0.86210171010660197"/>
          <c:h val="0.73247285470805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A5-EA49-96DD-E69B92E342C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EF623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A5-EA49-96DD-E69B92E342C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AA5-EA49-96DD-E69B92E342C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AA5-EA49-96DD-E69B92E342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0.09</c:v>
                </c:pt>
                <c:pt idx="1">
                  <c:v>-0.13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A5-EA49-96DD-E69B92E34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1895576"/>
        <c:axId val="-2121892520"/>
      </c:barChart>
      <c:catAx>
        <c:axId val="-2121895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892520"/>
        <c:crosses val="autoZero"/>
        <c:auto val="1"/>
        <c:lblAlgn val="ctr"/>
        <c:lblOffset val="100"/>
        <c:noMultiLvlLbl val="0"/>
      </c:catAx>
      <c:valAx>
        <c:axId val="-2121892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89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6BB6D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BB6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83-FE44-8FD2-911CF4A9DE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8707017.599858975</c:v>
                </c:pt>
                <c:pt idx="1">
                  <c:v>7947722.0405828394</c:v>
                </c:pt>
                <c:pt idx="2">
                  <c:v>9943080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D2-3D42-828C-C0105E8C5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20799928"/>
        <c:axId val="-2120796248"/>
      </c:barChart>
      <c:catAx>
        <c:axId val="-212079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0796248"/>
        <c:crosses val="autoZero"/>
        <c:auto val="1"/>
        <c:lblAlgn val="ctr"/>
        <c:lblOffset val="100"/>
        <c:noMultiLvlLbl val="0"/>
      </c:catAx>
      <c:valAx>
        <c:axId val="-2120796248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20799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AudioSistema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A-F344-A596-161327F1E90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El Progreso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0A-F344-A596-161327F1E90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HCJ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6E-5E44-A142-8DC7719CA81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XY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6E-5E44-A142-8DC7719CA81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Top music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6E-5E44-A142-8DC7719CA81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RCV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6E-5E44-A142-8DC7719CA8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7600762341867543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3E-3B4B-B112-9163BFB3CA1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3E-3B4B-B112-9163BFB3CA1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6634557385955329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72646670214303E-2"/>
          <c:y val="2.4005669820386599E-2"/>
          <c:w val="0.84678285209089899"/>
          <c:h val="0.70757805735798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Uspay</c:v>
                </c:pt>
                <c:pt idx="1">
                  <c:v>Dilo</c:v>
                </c:pt>
                <c:pt idx="2">
                  <c:v>Tengo</c:v>
                </c:pt>
                <c:pt idx="3">
                  <c:v>Kash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0.54910967240656638</c:v>
                </c:pt>
                <c:pt idx="1">
                  <c:v>0.31243449365213816</c:v>
                </c:pt>
                <c:pt idx="2">
                  <c:v>0.13443183047447979</c:v>
                </c:pt>
                <c:pt idx="3">
                  <c:v>4.0240034668157813E-3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2-FD43-A6E0-F14C6DFEBD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Uspay</c:v>
                </c:pt>
                <c:pt idx="1">
                  <c:v>Dilo</c:v>
                </c:pt>
                <c:pt idx="2">
                  <c:v>Tengo</c:v>
                </c:pt>
                <c:pt idx="3">
                  <c:v>Kash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0.50566918705972386</c:v>
                </c:pt>
                <c:pt idx="1">
                  <c:v>0.27009504791871519</c:v>
                </c:pt>
                <c:pt idx="2">
                  <c:v>0.21575324448034594</c:v>
                </c:pt>
                <c:pt idx="3">
                  <c:v>8.4825205412151494E-3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2-FD43-A6E0-F14C6DFEBD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-2119868168"/>
        <c:axId val="-211985269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s-H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Uspay</c:v>
                </c:pt>
                <c:pt idx="1">
                  <c:v>Dilo</c:v>
                </c:pt>
                <c:pt idx="2">
                  <c:v>Tengo</c:v>
                </c:pt>
                <c:pt idx="3">
                  <c:v>Kash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0.92088923665019917</c:v>
                </c:pt>
                <c:pt idx="1">
                  <c:v>0.86448536703324652</c:v>
                </c:pt>
                <c:pt idx="2">
                  <c:v>1.6049267775261307</c:v>
                </c:pt>
                <c:pt idx="3">
                  <c:v>2.10798042575431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62-FD43-A6E0-F14C6DFEBD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2119772984"/>
        <c:axId val="-2119776440"/>
      </c:lineChart>
      <c:catAx>
        <c:axId val="-2119868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852696"/>
        <c:crosses val="autoZero"/>
        <c:auto val="1"/>
        <c:lblAlgn val="ctr"/>
        <c:lblOffset val="100"/>
        <c:noMultiLvlLbl val="0"/>
      </c:catAx>
      <c:valAx>
        <c:axId val="-2119852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-2119868168"/>
        <c:crosses val="autoZero"/>
        <c:crossBetween val="between"/>
      </c:valAx>
      <c:valAx>
        <c:axId val="-211977644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-2119772984"/>
        <c:crosses val="max"/>
        <c:crossBetween val="between"/>
      </c:valAx>
      <c:catAx>
        <c:axId val="-2119772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9776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47-1E4F-94BF-D638D6CCEFB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B23-0041-B80B-29853484F8F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247-1E4F-94BF-D638D6CCEF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2022-2023</c:v>
                </c:pt>
                <c:pt idx="1">
                  <c:v>2023-2024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-0.09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47-1E4F-94BF-D638D6CCE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0752296"/>
        <c:axId val="-2120749240"/>
      </c:barChart>
      <c:catAx>
        <c:axId val="-2120752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0749240"/>
        <c:crosses val="autoZero"/>
        <c:auto val="1"/>
        <c:lblAlgn val="ctr"/>
        <c:lblOffset val="100"/>
        <c:noMultiLvlLbl val="0"/>
      </c:catAx>
      <c:valAx>
        <c:axId val="-21207492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0752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Hoja2!$A$3:$B$9</cx:f>
        <cx:lvl ptCount="0"/>
        <cx:lvl ptCount="0"/>
      </cx:strDim>
      <cx:numDim type="size">
        <cx:f>Hoja2!$C$3:$C$9</cx:f>
        <cx:lvl ptCount="0" formatCode="General"/>
      </cx:numDim>
    </cx:data>
  </cx:chartData>
  <cx:chart>
    <cx:plotArea>
      <cx:plotAreaRegion>
        <cx:series layoutId="treemap" uniqueId="{834DCF3D-1305-DD44-AEE5-157C5E159252}">
          <cx:dataPt idx="0">
            <cx:spPr>
              <a:solidFill>
                <a:srgbClr val="6BB6DA"/>
              </a:solidFill>
            </cx:spPr>
          </cx:dataPt>
          <cx:dataPt idx="2">
            <cx:spPr>
              <a:solidFill>
                <a:srgbClr val="E5C243"/>
              </a:solidFill>
            </cx:spPr>
          </cx:dataPt>
          <cx:dataPt idx="4">
            <cx:spPr>
              <a:solidFill>
                <a:srgbClr val="000000">
                  <a:lumMod val="50000"/>
                  <a:lumOff val="50000"/>
                </a:srgbClr>
              </a:solidFill>
            </cx:spPr>
          </cx:dataPt>
          <cx:dataPt idx="7">
            <cx:spPr>
              <a:solidFill>
                <a:srgbClr val="FF9300"/>
              </a:solidFill>
            </cx:spPr>
          </cx:dataPt>
          <cx:dataPt idx="8">
            <cx:spPr>
              <a:solidFill>
                <a:srgbClr val="C00000"/>
              </a:solidFill>
            </cx:spPr>
          </cx:dataPt>
          <cx:dataPt idx="10"/>
          <cx:dataPt idx="11">
            <cx:spPr>
              <a:solidFill>
                <a:srgbClr val="FF0000"/>
              </a:solidFill>
            </cx:spPr>
          </cx:dataPt>
          <cx:dataPt idx="12">
            <cx:spPr>
              <a:solidFill>
                <a:srgbClr val="008F00"/>
              </a:solidFill>
              <a:ln>
                <a:noFill/>
              </a:ln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00" b="0" i="0">
                    <a:latin typeface="Helvetica Light" panose="020B0403020202020204" pitchFamily="34" charset="0"/>
                    <a:ea typeface="Helvetica Light" panose="020B0403020202020204" pitchFamily="34" charset="0"/>
                    <a:cs typeface="Helvetica Light" panose="020B0403020202020204" pitchFamily="34" charset="0"/>
                  </a:defRPr>
                </a:pPr>
                <a:endParaRPr lang="es-ES" sz="1000" b="0" i="0" u="none" strike="noStrike" baseline="0">
                  <a:solidFill>
                    <a:srgbClr val="FFFFFF"/>
                  </a:solidFill>
                  <a:latin typeface="Helvetica Light" panose="020B0403020202020204" pitchFamily="34" charset="0"/>
                </a:endParaRPr>
              </a:p>
            </cx:txPr>
            <cx:visibility seriesName="0" categoryName="1" value="1"/>
            <cx:separator>| </cx:separator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Hoja3!$A$59:$B$65</cx:f>
        <cx:lvl ptCount="7">
          <cx:pt idx="0">Ficohsa</cx:pt>
          <cx:pt idx="1">Atlántida</cx:pt>
          <cx:pt idx="2">Banpais</cx:pt>
          <cx:pt idx="3">Occidente</cx:pt>
          <cx:pt idx="4">BAC</cx:pt>
          <cx:pt idx="5">Davivienda</cx:pt>
          <cx:pt idx="6">Azteca</cx:pt>
        </cx:lvl>
        <cx:lvl ptCount="7">
          <cx:pt idx="0">25%</cx:pt>
          <cx:pt idx="1">21%</cx:pt>
          <cx:pt idx="2">19%</cx:pt>
          <cx:pt idx="3">12%</cx:pt>
          <cx:pt idx="4">11%</cx:pt>
          <cx:pt idx="5">8%</cx:pt>
          <cx:pt idx="6">4%</cx:pt>
        </cx:lvl>
      </cx:strDim>
      <cx:numDim type="size">
        <cx:f>Hoja3!$C$59:$C$65</cx:f>
        <cx:lvl ptCount="7" formatCode="\$0.0,,&quot;M&quot;">
          <cx:pt idx="0">9943080.5051549952</cx:pt>
          <cx:pt idx="1">8287695.5355827091</cx:pt>
          <cx:pt idx="2">7433700.8925482435</cx:pt>
          <cx:pt idx="3">4692272.9001284065</cx:pt>
          <cx:pt idx="4">4465875.3348562736</cx:pt>
          <cx:pt idx="5">3117771.7886356441</cx:pt>
          <cx:pt idx="6">1514618.367891015</cx:pt>
        </cx:lvl>
      </cx:numDim>
    </cx:data>
  </cx:chartData>
  <cx:chart>
    <cx:plotArea>
      <cx:plotAreaRegion>
        <cx:series layoutId="treemap" uniqueId="{6AB13350-4350-F14D-A6CF-6F837189DF96}">
          <cx:dataPt idx="0">
            <cx:spPr>
              <a:solidFill>
                <a:srgbClr val="63C0BF"/>
              </a:solidFill>
            </cx:spPr>
          </cx:dataPt>
          <cx:dataPt idx="2">
            <cx:spPr>
              <a:solidFill>
                <a:prstClr val="black">
                  <a:lumMod val="50000"/>
                  <a:lumOff val="50000"/>
                </a:prstClr>
              </a:solidFill>
            </cx:spPr>
          </cx:dataPt>
          <cx:dataPt idx="4">
            <cx:spPr>
              <a:solidFill>
                <a:srgbClr val="FFE666"/>
              </a:solidFill>
            </cx:spPr>
          </cx:dataPt>
          <cx:dataPt idx="6">
            <cx:spPr>
              <a:solidFill>
                <a:srgbClr val="EF973B"/>
              </a:solidFill>
            </cx:spPr>
          </cx:dataPt>
          <cx:dataPt idx="8">
            <cx:spPr>
              <a:solidFill>
                <a:srgbClr val="C00000"/>
              </a:solidFill>
            </cx:spPr>
          </cx:dataPt>
          <cx:dataPt idx="10">
            <cx:spPr>
              <a:solidFill>
                <a:srgbClr val="FF0000"/>
              </a:solidFill>
            </cx:spPr>
          </cx:dataPt>
          <cx:dataPt idx="12">
            <cx:spPr>
              <a:solidFill>
                <a:srgbClr val="206C45"/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00" b="0" i="0">
                    <a:latin typeface="Helvetica Light" panose="020B0403020202020204" pitchFamily="34" charset="0"/>
                    <a:ea typeface="Helvetica Light" panose="020B0403020202020204" pitchFamily="34" charset="0"/>
                    <a:cs typeface="Helvetica Light" panose="020B0403020202020204" pitchFamily="34" charset="0"/>
                  </a:defRPr>
                </a:pPr>
                <a:endParaRPr lang="es-ES" sz="1000" b="0" i="0" u="none" strike="noStrike" baseline="0">
                  <a:solidFill>
                    <a:prstClr val="white"/>
                  </a:solidFill>
                  <a:latin typeface="Helvetica Light" panose="020B0403020202020204" pitchFamily="34" charset="0"/>
                </a:endParaRPr>
              </a:p>
            </cx:txPr>
            <cx:visibility seriesName="0" categoryName="1" value="1"/>
            <cx:separator>| </cx:separator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Hoja3!$B$41:$C$43</cx:f>
        <cx:lvl ptCount="0"/>
        <cx:lvl ptCount="0"/>
      </cx:strDim>
      <cx:numDim type="size">
        <cx:f>Hoja3!$D$41:$D$43</cx:f>
        <cx:lvl ptCount="0" formatCode="General"/>
      </cx:numDim>
    </cx:data>
  </cx:chartData>
  <cx:chart>
    <cx:plotArea>
      <cx:plotAreaRegion>
        <cx:series layoutId="treemap" uniqueId="{D8D4EB80-F50D-6842-9958-01282906EA15}">
          <cx:dataPt idx="0">
            <cx:spPr>
              <a:solidFill>
                <a:srgbClr val="FF0000"/>
              </a:solidFill>
            </cx:spPr>
          </cx:dataPt>
          <cx:dataPt idx="2">
            <cx:spPr>
              <a:solidFill>
                <a:srgbClr val="7030A0"/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0" i="0">
                    <a:latin typeface="Helvetica Light" panose="020B0403020202020204" pitchFamily="34" charset="0"/>
                    <a:ea typeface="Helvetica Light" panose="020B0403020202020204" pitchFamily="34" charset="0"/>
                    <a:cs typeface="Helvetica Light" panose="020B0403020202020204" pitchFamily="34" charset="0"/>
                  </a:defRPr>
                </a:pPr>
                <a:endParaRPr lang="es-ES" sz="1200" b="0" i="0" u="none" strike="noStrike" baseline="0">
                  <a:solidFill>
                    <a:prstClr val="white"/>
                  </a:solidFill>
                  <a:latin typeface="Helvetica Light" panose="020B0403020202020204" pitchFamily="34" charset="0"/>
                </a:endParaRPr>
              </a:p>
            </cx:txPr>
            <cx:visibility seriesName="0" categoryName="1" value="1"/>
            <cx:separator>| </cx:separator>
          </cx:dataLabels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Hoja3!$A$4:$B$5</cx:f>
        <cx:lvl ptCount="0"/>
        <cx:lvl ptCount="0"/>
      </cx:strDim>
      <cx:numDim type="size">
        <cx:f>Hoja3!$C$4:$C$5</cx:f>
        <cx:lvl ptCount="0" formatCode="General"/>
      </cx:numDim>
    </cx:data>
  </cx:chartData>
  <cx:chart>
    <cx:plotArea>
      <cx:plotAreaRegion>
        <cx:series layoutId="treemap" uniqueId="{8341D3B5-C1F3-DA41-8D29-6F64096714E8}">
          <cx:dataPt idx="0">
            <cx:spPr>
              <a:solidFill>
                <a:srgbClr val="FF0000"/>
              </a:solidFill>
            </cx:spPr>
          </cx:dataPt>
          <cx:dataPt idx="2">
            <cx:spPr>
              <a:solidFill>
                <a:srgbClr val="7030A0"/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0" i="0">
                    <a:latin typeface="Helvetica Light" panose="020B0403020202020204" pitchFamily="34" charset="0"/>
                    <a:ea typeface="Helvetica Light" panose="020B0403020202020204" pitchFamily="34" charset="0"/>
                    <a:cs typeface="Helvetica Light" panose="020B0403020202020204" pitchFamily="34" charset="0"/>
                  </a:defRPr>
                </a:pPr>
                <a:endParaRPr lang="es-ES" sz="1200" b="0" i="0" u="none" strike="noStrike" baseline="0">
                  <a:solidFill>
                    <a:prstClr val="white"/>
                  </a:solidFill>
                  <a:latin typeface="Helvetica Light" panose="020B0403020202020204" pitchFamily="34" charset="0"/>
                </a:endParaRPr>
              </a:p>
            </cx:txPr>
            <cx:visibility seriesName="0" categoryName="1" value="1"/>
            <cx:separator>| </cx:separator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Fintech!$B$38:$C$41</cx:f>
        <cx:lvl ptCount="0"/>
        <cx:lvl ptCount="0"/>
      </cx:strDim>
      <cx:numDim type="size">
        <cx:f>Fintech!$D$38:$D$41</cx:f>
        <cx:lvl ptCount="0" formatCode="General"/>
      </cx:numDim>
    </cx:data>
  </cx:chartData>
  <cx:chart>
    <cx:plotArea>
      <cx:plotAreaRegion>
        <cx:series layoutId="treemap" uniqueId="{5A679C0B-B75B-CA46-AC94-E15AEBE567F1}">
          <cx:dataPt idx="0">
            <cx:spPr>
              <a:solidFill>
                <a:srgbClr val="A5300F">
                  <a:lumMod val="60000"/>
                  <a:lumOff val="40000"/>
                </a:srgbClr>
              </a:solidFill>
            </cx:spPr>
          </cx:dataPt>
          <cx:dataPt idx="2">
            <cx:spPr>
              <a:solidFill>
                <a:srgbClr val="FF0000"/>
              </a:solidFill>
            </cx:spPr>
          </cx:dataPt>
          <cx:dataPt idx="4">
            <cx:spPr>
              <a:solidFill>
                <a:srgbClr val="7030A0"/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0" i="0">
                    <a:latin typeface="Helvetica Light" panose="020B0403020202020204" pitchFamily="34" charset="0"/>
                    <a:ea typeface="Helvetica Light" panose="020B0403020202020204" pitchFamily="34" charset="0"/>
                    <a:cs typeface="Helvetica Light" panose="020B0403020202020204" pitchFamily="34" charset="0"/>
                  </a:defRPr>
                </a:pPr>
                <a:endParaRPr lang="es-ES" sz="1400" b="0" i="0" u="none" strike="noStrike" baseline="0">
                  <a:solidFill>
                    <a:prstClr val="white"/>
                  </a:solidFill>
                  <a:latin typeface="Helvetica Light" panose="020B0403020202020204" pitchFamily="34" charset="0"/>
                </a:endParaRPr>
              </a:p>
            </cx:txPr>
            <cx:visibility seriesName="0" categoryName="1" value="1"/>
            <cx:separator>| </cx:separator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es-ES" sz="1200" b="0" i="0" u="none" strike="noStrike" baseline="0">
                      <a:solidFill>
                        <a:prstClr val="white"/>
                      </a:solidFill>
                      <a:latin typeface="Helvetica Light" panose="020B0403020202020204" pitchFamily="34" charset="0"/>
                    </a:rPr>
                    <a:t>Tengo| $110k</a:t>
                  </a:r>
                </a:p>
              </cx:txPr>
              <cx:visibility seriesName="0" categoryName="1" value="1"/>
              <cx:separator>|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Fintech!$A$38:$B$41</cx:f>
        <cx:lvl ptCount="4">
          <cx:pt idx="0">Uspay</cx:pt>
          <cx:pt idx="1">Dilo</cx:pt>
          <cx:pt idx="2">Tengo</cx:pt>
          <cx:pt idx="3">Kash </cx:pt>
        </cx:lvl>
        <cx:lvl ptCount="4">
          <cx:pt idx="0">54%</cx:pt>
          <cx:pt idx="1">31%</cx:pt>
          <cx:pt idx="2">13%</cx:pt>
          <cx:pt idx="3">2%</cx:pt>
        </cx:lvl>
      </cx:strDim>
      <cx:numDim type="size">
        <cx:f>Fintech!$C$38:$C$41</cx:f>
        <cx:lvl ptCount="4" formatCode="_-* #,##0.00_-;\-* #,##0.00_-;_-* &quot;-&quot;??_-;_-@_-">
          <cx:pt idx="0">1738149.8049710407</cx:pt>
          <cx:pt idx="1">995452.7163525857</cx:pt>
          <cx:pt idx="2">425530.03828370129</cx:pt>
          <cx:pt idx="3">49364.899384538439</cx:pt>
        </cx:lvl>
      </cx:numDim>
    </cx:data>
  </cx:chartData>
  <cx:chart>
    <cx:plotArea>
      <cx:plotAreaRegion>
        <cx:series layoutId="treemap" uniqueId="{05AF9A92-8F87-734C-A32B-DE69571AEE09}">
          <cx:dataPt idx="0">
            <cx:spPr>
              <a:solidFill>
                <a:srgbClr val="EF6236"/>
              </a:solidFill>
            </cx:spPr>
          </cx:dataPt>
          <cx:dataPt idx="2">
            <cx:spPr>
              <a:solidFill>
                <a:srgbClr val="C00000"/>
              </a:solidFill>
            </cx:spPr>
          </cx:dataPt>
          <cx:dataPt idx="4">
            <cx:spPr>
              <a:solidFill>
                <a:srgbClr val="7030A0"/>
              </a:solidFill>
            </cx:spPr>
          </cx:dataPt>
          <cx:dataPt idx="6">
            <cx:spPr>
              <a:solidFill>
                <a:srgbClr val="63C0BF"/>
              </a:solidFill>
            </cx:spPr>
          </cx:dataPt>
          <cx:dataLabels pos="inEnd">
            <cx:numFmt formatCode="$0.00,,&quot;M&quot;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0" i="0">
                    <a:latin typeface="Helvetica Light" panose="020B0403020202020204" pitchFamily="34" charset="0"/>
                    <a:ea typeface="Helvetica Light" panose="020B0403020202020204" pitchFamily="34" charset="0"/>
                    <a:cs typeface="Helvetica Light" panose="020B0403020202020204" pitchFamily="34" charset="0"/>
                  </a:defRPr>
                </a:pPr>
                <a:endParaRPr lang="es-ES" sz="1200" b="0" i="0" u="none" strike="noStrike" baseline="0">
                  <a:solidFill>
                    <a:prstClr val="white"/>
                  </a:solidFill>
                  <a:latin typeface="Helvetica Light" panose="020B0403020202020204" pitchFamily="34" charset="0"/>
                </a:endParaRPr>
              </a:p>
            </cx:txPr>
            <cx:visibility seriesName="0" categoryName="1" value="1"/>
            <cx:separator>| </cx:separator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es-ES" sz="1200" b="0" i="0" u="none" strike="noStrike" baseline="0">
                      <a:solidFill>
                        <a:prstClr val="white"/>
                      </a:solidFill>
                      <a:latin typeface="Helvetica Light" panose="020B0403020202020204" pitchFamily="34" charset="0"/>
                    </a:rPr>
                    <a:t>31%</a:t>
                  </a:r>
                </a:p>
              </cx:txPr>
              <cx:visibility seriesName="0" categoryName="1" value="1"/>
              <cx:separator>|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0.07673</cdr:x>
      <cdr:y>0.33862</cdr:y>
    </cdr:from>
    <cdr:to>
      <cdr:x>0.9351</cdr:x>
      <cdr:y>0.33862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CB7E136-23AA-A743-B4E4-D93DD5B8A7CB}"/>
            </a:ext>
          </a:extLst>
        </cdr:cNvPr>
        <cdr:cNvCxnSpPr/>
      </cdr:nvCxnSpPr>
      <cdr:spPr>
        <a:xfrm xmlns:a="http://schemas.openxmlformats.org/drawingml/2006/main" flipH="1">
          <a:off x="417703" y="1487326"/>
          <a:ext cx="4672965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  <a:prstDash val="sysDash"/>
          <a:headEnd type="oval"/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0.07673</cdr:x>
      <cdr:y>0.33862</cdr:y>
    </cdr:from>
    <cdr:to>
      <cdr:x>0.9351</cdr:x>
      <cdr:y>0.33862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CB7E136-23AA-A743-B4E4-D93DD5B8A7CB}"/>
            </a:ext>
          </a:extLst>
        </cdr:cNvPr>
        <cdr:cNvCxnSpPr/>
      </cdr:nvCxnSpPr>
      <cdr:spPr>
        <a:xfrm xmlns:a="http://schemas.openxmlformats.org/drawingml/2006/main" flipH="1">
          <a:off x="417703" y="1487326"/>
          <a:ext cx="4672965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  <a:prstDash val="sysDash"/>
          <a:headEnd type="oval"/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1F539-D65C-E642-A83F-6884C1F00710}" type="datetimeFigureOut">
              <a:rPr lang="es-HN" smtClean="0"/>
              <a:t>23/1/25</a:t>
            </a:fld>
            <a:endParaRPr lang="es-HN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C93C8-4113-2747-92A9-D09D590BEAE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82265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224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0441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969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8024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7874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906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5091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9772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863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939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928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1825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6976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3001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7617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4484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58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23/1/25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9668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23/1/25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5268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23/1/25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3100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23/1/25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8705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23/1/25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3312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23/1/25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7510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23/1/25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1870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23/1/25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22606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23/1/25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6387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23/1/25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3164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23/1/25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13802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D829F-81F3-1C47-8DC3-E84F42B6B49F}" type="datetimeFigureOut">
              <a:rPr lang="es-HN" smtClean="0"/>
              <a:t>23/1/25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64297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5.xml"/><Relationship Id="rId3" Type="http://schemas.openxmlformats.org/officeDocument/2006/relationships/chart" Target="../charts/chart30.xml"/><Relationship Id="rId7" Type="http://schemas.openxmlformats.org/officeDocument/2006/relationships/chart" Target="../charts/chart3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10" Type="http://schemas.openxmlformats.org/officeDocument/2006/relationships/chart" Target="../charts/chart37.xml"/><Relationship Id="rId4" Type="http://schemas.openxmlformats.org/officeDocument/2006/relationships/chart" Target="../charts/chart31.xml"/><Relationship Id="rId9" Type="http://schemas.openxmlformats.org/officeDocument/2006/relationships/chart" Target="../charts/chart3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3.xml"/><Relationship Id="rId3" Type="http://schemas.openxmlformats.org/officeDocument/2006/relationships/chart" Target="../charts/chart38.xml"/><Relationship Id="rId7" Type="http://schemas.openxmlformats.org/officeDocument/2006/relationships/chart" Target="../charts/chart4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1.xml"/><Relationship Id="rId5" Type="http://schemas.openxmlformats.org/officeDocument/2006/relationships/chart" Target="../charts/chart40.xml"/><Relationship Id="rId10" Type="http://schemas.openxmlformats.org/officeDocument/2006/relationships/chart" Target="../charts/chart45.xml"/><Relationship Id="rId4" Type="http://schemas.openxmlformats.org/officeDocument/2006/relationships/chart" Target="../charts/chart39.xml"/><Relationship Id="rId9" Type="http://schemas.openxmlformats.org/officeDocument/2006/relationships/chart" Target="../charts/chart4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1.xml"/><Relationship Id="rId3" Type="http://schemas.openxmlformats.org/officeDocument/2006/relationships/chart" Target="../charts/chart46.xml"/><Relationship Id="rId7" Type="http://schemas.openxmlformats.org/officeDocument/2006/relationships/chart" Target="../charts/chart5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9.xml"/><Relationship Id="rId5" Type="http://schemas.openxmlformats.org/officeDocument/2006/relationships/chart" Target="../charts/chart48.xml"/><Relationship Id="rId10" Type="http://schemas.openxmlformats.org/officeDocument/2006/relationships/chart" Target="../charts/chart53.xml"/><Relationship Id="rId4" Type="http://schemas.openxmlformats.org/officeDocument/2006/relationships/chart" Target="../charts/chart47.xml"/><Relationship Id="rId9" Type="http://schemas.openxmlformats.org/officeDocument/2006/relationships/chart" Target="../charts/chart5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9.xml"/><Relationship Id="rId3" Type="http://schemas.openxmlformats.org/officeDocument/2006/relationships/chart" Target="../charts/chart54.xml"/><Relationship Id="rId7" Type="http://schemas.openxmlformats.org/officeDocument/2006/relationships/chart" Target="../charts/chart5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7.xml"/><Relationship Id="rId5" Type="http://schemas.openxmlformats.org/officeDocument/2006/relationships/chart" Target="../charts/chart56.xml"/><Relationship Id="rId10" Type="http://schemas.openxmlformats.org/officeDocument/2006/relationships/chart" Target="../charts/chart61.xml"/><Relationship Id="rId4" Type="http://schemas.openxmlformats.org/officeDocument/2006/relationships/chart" Target="../charts/chart55.xml"/><Relationship Id="rId9" Type="http://schemas.openxmlformats.org/officeDocument/2006/relationships/chart" Target="../charts/chart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14/relationships/chartEx" Target="../charts/chartEx7.xml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microsoft.com/office/2014/relationships/chartEx" Target="../charts/chartEx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14/relationships/chartEx" Target="../charts/chartEx8.xml"/><Relationship Id="rId4" Type="http://schemas.microsoft.com/office/2014/relationships/chartEx" Target="../charts/chartEx6.xml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69.xml"/><Relationship Id="rId7" Type="http://schemas.openxmlformats.org/officeDocument/2006/relationships/image" Target="../media/image2.png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2.xml"/><Relationship Id="rId5" Type="http://schemas.openxmlformats.org/officeDocument/2006/relationships/chart" Target="../charts/chart71.xml"/><Relationship Id="rId4" Type="http://schemas.openxmlformats.org/officeDocument/2006/relationships/chart" Target="../charts/chart7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7" Type="http://schemas.openxmlformats.org/officeDocument/2006/relationships/chart" Target="../charts/chart76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7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1.xml"/><Relationship Id="rId3" Type="http://schemas.openxmlformats.org/officeDocument/2006/relationships/chart" Target="../charts/chart78.xml"/><Relationship Id="rId7" Type="http://schemas.openxmlformats.org/officeDocument/2006/relationships/chart" Target="../charts/chart80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7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.png"/><Relationship Id="rId3" Type="http://schemas.microsoft.com/office/2014/relationships/chartEx" Target="../charts/chartEx1.xml"/><Relationship Id="rId7" Type="http://schemas.openxmlformats.org/officeDocument/2006/relationships/image" Target="../media/image11.png"/><Relationship Id="rId12" Type="http://schemas.microsoft.com/office/2014/relationships/chartEx" Target="../charts/chartEx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0.png"/><Relationship Id="rId5" Type="http://schemas.microsoft.com/office/2014/relationships/chartEx" Target="../charts/chartEx2.xml"/><Relationship Id="rId10" Type="http://schemas.microsoft.com/office/2014/relationships/chartEx" Target="../charts/chartEx3.xml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10" Type="http://schemas.openxmlformats.org/officeDocument/2006/relationships/chart" Target="../charts/chart13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10" Type="http://schemas.openxmlformats.org/officeDocument/2006/relationships/chart" Target="../charts/chart21.xml"/><Relationship Id="rId4" Type="http://schemas.openxmlformats.org/officeDocument/2006/relationships/chart" Target="../charts/chart15.xml"/><Relationship Id="rId9" Type="http://schemas.openxmlformats.org/officeDocument/2006/relationships/chart" Target="../charts/char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chart" Target="../charts/chart22.xml"/><Relationship Id="rId7" Type="http://schemas.openxmlformats.org/officeDocument/2006/relationships/chart" Target="../charts/chart2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10" Type="http://schemas.openxmlformats.org/officeDocument/2006/relationships/chart" Target="../charts/chart29.xml"/><Relationship Id="rId4" Type="http://schemas.openxmlformats.org/officeDocument/2006/relationships/chart" Target="../charts/chart23.xml"/><Relationship Id="rId9" Type="http://schemas.openxmlformats.org/officeDocument/2006/relationships/chart" Target="../charts/char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336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>
            <a:extLst>
              <a:ext uri="{FF2B5EF4-FFF2-40B4-BE49-F238E27FC236}">
                <a16:creationId xmlns:a16="http://schemas.microsoft.com/office/drawing/2014/main" id="{5292D692-7DE5-426C-81F6-1C7BAE48CE9F}"/>
              </a:ext>
            </a:extLst>
          </p:cNvPr>
          <p:cNvGrpSpPr/>
          <p:nvPr/>
        </p:nvGrpSpPr>
        <p:grpSpPr>
          <a:xfrm>
            <a:off x="3173298" y="2671561"/>
            <a:ext cx="5968407" cy="1805302"/>
            <a:chOff x="349352" y="913224"/>
            <a:chExt cx="10083800" cy="3056965"/>
          </a:xfrm>
        </p:grpSpPr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6F62951C-AFDF-4595-A708-85E648BA9280}"/>
                </a:ext>
              </a:extLst>
            </p:cNvPr>
            <p:cNvSpPr/>
            <p:nvPr/>
          </p:nvSpPr>
          <p:spPr>
            <a:xfrm>
              <a:off x="349352" y="913224"/>
              <a:ext cx="10083800" cy="3056965"/>
            </a:xfrm>
            <a:prstGeom prst="rect">
              <a:avLst/>
            </a:prstGeom>
            <a:solidFill>
              <a:srgbClr val="CD2E2E"/>
            </a:solidFill>
          </p:spPr>
          <p:txBody>
            <a:bodyPr anchor="ctr"/>
            <a:lstStyle/>
            <a:p>
              <a:pPr algn="ctr"/>
              <a:r>
                <a:rPr lang="x-none" sz="5000" dirty="0">
                  <a:solidFill>
                    <a:schemeClr val="bg1"/>
                  </a:solidFill>
                  <a:latin typeface="Helvetica" pitchFamily="2" charset="0"/>
                </a:rPr>
                <a:t>SECTOR FINANCIERO</a:t>
              </a:r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1AD543C8-673F-4B5B-AF24-F4CD376364D9}"/>
                </a:ext>
              </a:extLst>
            </p:cNvPr>
            <p:cNvSpPr txBox="1"/>
            <p:nvPr/>
          </p:nvSpPr>
          <p:spPr>
            <a:xfrm>
              <a:off x="870492" y="987169"/>
              <a:ext cx="9275600" cy="521167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1C1A46-9390-6A46-B677-57876D3B4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642" y="88064"/>
            <a:ext cx="9144000" cy="2387600"/>
          </a:xfrm>
        </p:spPr>
        <p:txBody>
          <a:bodyPr/>
          <a:lstStyle/>
          <a:p>
            <a:r>
              <a:rPr lang="en-US" sz="6000" b="1" dirty="0"/>
              <a:t>ACTIVIDAD COMPETITIVA</a:t>
            </a:r>
            <a:br>
              <a:rPr lang="en-US" sz="6000" b="1" dirty="0">
                <a:latin typeface="Helvetica Light" panose="020B0403020202020204" pitchFamily="34" charset="0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C6A0E-CC87-9E43-95D3-47B98141FA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sp>
        <p:nvSpPr>
          <p:cNvPr id="10" name="CuadroTexto 1">
            <a:extLst>
              <a:ext uri="{FF2B5EF4-FFF2-40B4-BE49-F238E27FC236}">
                <a16:creationId xmlns:a16="http://schemas.microsoft.com/office/drawing/2014/main" id="{73C5F0E2-1017-4095-807D-40ABE710D06D}"/>
              </a:ext>
            </a:extLst>
          </p:cNvPr>
          <p:cNvSpPr txBox="1"/>
          <p:nvPr/>
        </p:nvSpPr>
        <p:spPr>
          <a:xfrm>
            <a:off x="4577614" y="5504843"/>
            <a:ext cx="32983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000" b="1" dirty="0">
                <a:latin typeface="Helvetica Light" panose="020B0403020202020204" pitchFamily="34" charset="0"/>
              </a:rPr>
              <a:t>enero-diciembre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000" b="1" dirty="0">
                <a:latin typeface="Helvetica Light" panose="020B0403020202020204" pitchFamily="34" charset="0"/>
              </a:rPr>
              <a:t> 2024</a:t>
            </a:r>
            <a:endParaRPr lang="es-MX" sz="3000" b="1" dirty="0">
              <a:latin typeface="Helvetica Light" panose="020B0403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5DE652-15D3-8443-BFD4-1ADB58E2E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93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Gráfico 45">
            <a:extLst>
              <a:ext uri="{FF2B5EF4-FFF2-40B4-BE49-F238E27FC236}">
                <a16:creationId xmlns:a16="http://schemas.microsoft.com/office/drawing/2014/main" id="{79A3809B-6907-3446-91D8-E2B31B0A1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9720798"/>
              </p:ext>
            </p:extLst>
          </p:nvPr>
        </p:nvGraphicFramePr>
        <p:xfrm>
          <a:off x="5155090" y="881811"/>
          <a:ext cx="6914205" cy="1770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62284" y="3103353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B1F05C80-89C8-7041-A281-785D538AAC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537053"/>
              </p:ext>
            </p:extLst>
          </p:nvPr>
        </p:nvGraphicFramePr>
        <p:xfrm>
          <a:off x="573475" y="3438604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2FA4252-829F-DF44-A04B-D0210E08A2BD}"/>
              </a:ext>
            </a:extLst>
          </p:cNvPr>
          <p:cNvCxnSpPr>
            <a:cxnSpLocks/>
          </p:cNvCxnSpPr>
          <p:nvPr/>
        </p:nvCxnSpPr>
        <p:spPr>
          <a:xfrm>
            <a:off x="1078928" y="1706657"/>
            <a:ext cx="2561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utoShape 4">
            <a:extLst>
              <a:ext uri="{FF2B5EF4-FFF2-40B4-BE49-F238E27FC236}">
                <a16:creationId xmlns:a16="http://schemas.microsoft.com/office/drawing/2014/main" id="{ACC4C1D3-7C0D-4113-8B76-563C0D631AC5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FF9300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6DA442A9-85E3-4619-8121-FBE53D61D9AC}"/>
              </a:ext>
            </a:extLst>
          </p:cNvPr>
          <p:cNvSpPr txBox="1">
            <a:spLocks/>
          </p:cNvSpPr>
          <p:nvPr/>
        </p:nvSpPr>
        <p:spPr>
          <a:xfrm>
            <a:off x="413995" y="-76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OCCIDENTE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49A61AF-19DE-4C7D-B783-EA0DEA73C0CF}"/>
              </a:ext>
            </a:extLst>
          </p:cNvPr>
          <p:cNvCxnSpPr>
            <a:cxnSpLocks/>
          </p:cNvCxnSpPr>
          <p:nvPr/>
        </p:nvCxnSpPr>
        <p:spPr>
          <a:xfrm flipV="1">
            <a:off x="551098" y="3435885"/>
            <a:ext cx="3153438" cy="15544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C91BACC-40B3-BD4A-9C19-6D77A0FBE9A0}"/>
              </a:ext>
            </a:extLst>
          </p:cNvPr>
          <p:cNvCxnSpPr/>
          <p:nvPr/>
        </p:nvCxnSpPr>
        <p:spPr>
          <a:xfrm>
            <a:off x="3484310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96CC110C-934E-4AA8-B668-C3859E40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D09C0D9-92A4-5C4E-8FEF-3B3B407D79AC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B0BD83-5416-C241-8EF4-8490AA976811}"/>
              </a:ext>
            </a:extLst>
          </p:cNvPr>
          <p:cNvCxnSpPr/>
          <p:nvPr/>
        </p:nvCxnSpPr>
        <p:spPr>
          <a:xfrm>
            <a:off x="495095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53496F7-7748-8466-55A8-C1818C1ED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7868640"/>
              </p:ext>
            </p:extLst>
          </p:nvPr>
        </p:nvGraphicFramePr>
        <p:xfrm>
          <a:off x="567081" y="1658874"/>
          <a:ext cx="3153230" cy="149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D7EFF3F5-335F-8349-B6F3-6DFAA00E7A24}"/>
              </a:ext>
            </a:extLst>
          </p:cNvPr>
          <p:cNvSpPr txBox="1"/>
          <p:nvPr/>
        </p:nvSpPr>
        <p:spPr>
          <a:xfrm>
            <a:off x="3602291" y="1088559"/>
            <a:ext cx="1620628" cy="4278094"/>
          </a:xfrm>
          <a:prstGeom prst="rect">
            <a:avLst/>
          </a:prstGeom>
          <a:solidFill>
            <a:schemeClr val="bg1"/>
          </a:solidFill>
          <a:ln>
            <a:solidFill>
              <a:srgbClr val="FF9300"/>
            </a:solidFill>
          </a:ln>
        </p:spPr>
        <p:txBody>
          <a:bodyPr wrap="square" rtlCol="0">
            <a:spAutoFit/>
          </a:bodyPr>
          <a:lstStyle/>
          <a:p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Occidente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 refleja un 26% de incremento en relación a lo realizado en el 2023.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Durante este primer trimestre tiene vigente 2 campañas institucionales: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1) “Seguimos avanzando al mismo nivel”, campaña lanzada en el 2023 y que extiende hasta este primer Q y campaña de 2)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aniversario 73 años,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lanzada en el mes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de febrero y que se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extiende hasta mayo.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 mayo sobresale la campaña de remesas “nuestra esencia es conectarte con tus familiares” </a:t>
            </a:r>
          </a:p>
          <a:p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“Pedido numero 7”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es la campaña promocional de cuenta de ahorro que lanza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Banco de Occidente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 el Q3 (a partir de Julio), conmemorando su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73 aniversario .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 el último trimestre da continuidad a la promo de ahorro con un nuevo mensaje “El 7 de la suerte te sigue hasta diciembre”.</a:t>
            </a:r>
          </a:p>
        </p:txBody>
      </p:sp>
      <p:cxnSp>
        <p:nvCxnSpPr>
          <p:cNvPr id="43" name="Straight Connector 45">
            <a:extLst>
              <a:ext uri="{FF2B5EF4-FFF2-40B4-BE49-F238E27FC236}">
                <a16:creationId xmlns:a16="http://schemas.microsoft.com/office/drawing/2014/main" id="{313DBD5B-1074-D643-B6FE-9676A89F4040}"/>
              </a:ext>
            </a:extLst>
          </p:cNvPr>
          <p:cNvCxnSpPr>
            <a:cxnSpLocks/>
          </p:cNvCxnSpPr>
          <p:nvPr/>
        </p:nvCxnSpPr>
        <p:spPr>
          <a:xfrm>
            <a:off x="928478" y="1665222"/>
            <a:ext cx="23885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1">
            <a:extLst>
              <a:ext uri="{FF2B5EF4-FFF2-40B4-BE49-F238E27FC236}">
                <a16:creationId xmlns:a16="http://schemas.microsoft.com/office/drawing/2014/main" id="{D8B64169-E006-664A-B240-F7BF17F3E087}"/>
              </a:ext>
            </a:extLst>
          </p:cNvPr>
          <p:cNvSpPr txBox="1"/>
          <p:nvPr/>
        </p:nvSpPr>
        <p:spPr>
          <a:xfrm>
            <a:off x="5503969" y="1387860"/>
            <a:ext cx="2006131" cy="282951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800" dirty="0">
                <a:solidFill>
                  <a:schemeClr val="bg1"/>
                </a:solidFill>
                <a:latin typeface="Helvetica Light" panose="020B0403020202020204" pitchFamily="34" charset="0"/>
              </a:rPr>
              <a:t>Institucional “Seguimos avanzando al mismo nivel”</a:t>
            </a:r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D86CC74A-BF6F-D044-9A00-A1854F8D11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3822643"/>
              </p:ext>
            </p:extLst>
          </p:nvPr>
        </p:nvGraphicFramePr>
        <p:xfrm>
          <a:off x="1164186" y="1143114"/>
          <a:ext cx="2026131" cy="104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CuadroTexto 49">
            <a:extLst>
              <a:ext uri="{FF2B5EF4-FFF2-40B4-BE49-F238E27FC236}">
                <a16:creationId xmlns:a16="http://schemas.microsoft.com/office/drawing/2014/main" id="{EBC6F143-D1A3-C742-851C-1FCC96349E13}"/>
              </a:ext>
            </a:extLst>
          </p:cNvPr>
          <p:cNvSpPr txBox="1"/>
          <p:nvPr/>
        </p:nvSpPr>
        <p:spPr>
          <a:xfrm>
            <a:off x="5678680" y="288847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6FB686A-189D-234D-BA8E-458B055E4CA6}"/>
              </a:ext>
            </a:extLst>
          </p:cNvPr>
          <p:cNvSpPr txBox="1"/>
          <p:nvPr/>
        </p:nvSpPr>
        <p:spPr>
          <a:xfrm>
            <a:off x="9757317" y="2704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sp>
        <p:nvSpPr>
          <p:cNvPr id="57" name="TextBox 32">
            <a:extLst>
              <a:ext uri="{FF2B5EF4-FFF2-40B4-BE49-F238E27FC236}">
                <a16:creationId xmlns:a16="http://schemas.microsoft.com/office/drawing/2014/main" id="{54E82B1D-D86A-1C4C-9A2A-3E782D6649E6}"/>
              </a:ext>
            </a:extLst>
          </p:cNvPr>
          <p:cNvSpPr txBox="1"/>
          <p:nvPr/>
        </p:nvSpPr>
        <p:spPr>
          <a:xfrm>
            <a:off x="5228367" y="303081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58" name="TextBox 33">
            <a:extLst>
              <a:ext uri="{FF2B5EF4-FFF2-40B4-BE49-F238E27FC236}">
                <a16:creationId xmlns:a16="http://schemas.microsoft.com/office/drawing/2014/main" id="{D6CD9053-3D5F-EC4F-9310-C8413F9C3D72}"/>
              </a:ext>
            </a:extLst>
          </p:cNvPr>
          <p:cNvSpPr txBox="1"/>
          <p:nvPr/>
        </p:nvSpPr>
        <p:spPr>
          <a:xfrm>
            <a:off x="5155090" y="3325302"/>
            <a:ext cx="182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 12,669 spots|50,791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graphicFrame>
        <p:nvGraphicFramePr>
          <p:cNvPr id="59" name="Chart 8">
            <a:extLst>
              <a:ext uri="{FF2B5EF4-FFF2-40B4-BE49-F238E27FC236}">
                <a16:creationId xmlns:a16="http://schemas.microsoft.com/office/drawing/2014/main" id="{95FCF62C-7A1D-7F47-8D77-5155EFC12E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645573"/>
              </p:ext>
            </p:extLst>
          </p:nvPr>
        </p:nvGraphicFramePr>
        <p:xfrm>
          <a:off x="5607529" y="3915155"/>
          <a:ext cx="6376137" cy="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0" name="TextBox 35">
            <a:extLst>
              <a:ext uri="{FF2B5EF4-FFF2-40B4-BE49-F238E27FC236}">
                <a16:creationId xmlns:a16="http://schemas.microsoft.com/office/drawing/2014/main" id="{B2D51509-846F-B744-8BD4-378DEFE768FF}"/>
              </a:ext>
            </a:extLst>
          </p:cNvPr>
          <p:cNvSpPr txBox="1"/>
          <p:nvPr/>
        </p:nvSpPr>
        <p:spPr>
          <a:xfrm>
            <a:off x="5265148" y="412436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id="{6DCEDBD0-9025-8440-A167-BF32D8C1BDE5}"/>
              </a:ext>
            </a:extLst>
          </p:cNvPr>
          <p:cNvSpPr txBox="1"/>
          <p:nvPr/>
        </p:nvSpPr>
        <p:spPr>
          <a:xfrm>
            <a:off x="5244805" y="4352016"/>
            <a:ext cx="1292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469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(362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65" name="Table 9">
            <a:extLst>
              <a:ext uri="{FF2B5EF4-FFF2-40B4-BE49-F238E27FC236}">
                <a16:creationId xmlns:a16="http://schemas.microsoft.com/office/drawing/2014/main" id="{5C5E0D03-314E-934D-A002-17776E5B4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330365"/>
              </p:ext>
            </p:extLst>
          </p:nvPr>
        </p:nvGraphicFramePr>
        <p:xfrm>
          <a:off x="5703087" y="270275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$3.8M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82%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66" name="TextBox 41">
            <a:extLst>
              <a:ext uri="{FF2B5EF4-FFF2-40B4-BE49-F238E27FC236}">
                <a16:creationId xmlns:a16="http://schemas.microsoft.com/office/drawing/2014/main" id="{4A19A25A-546A-6948-AD65-671F9D555EF5}"/>
              </a:ext>
            </a:extLst>
          </p:cNvPr>
          <p:cNvSpPr txBox="1"/>
          <p:nvPr/>
        </p:nvSpPr>
        <p:spPr>
          <a:xfrm>
            <a:off x="5240095" y="50535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67" name="Table 46">
            <a:extLst>
              <a:ext uri="{FF2B5EF4-FFF2-40B4-BE49-F238E27FC236}">
                <a16:creationId xmlns:a16="http://schemas.microsoft.com/office/drawing/2014/main" id="{7034916B-2BE8-184C-9D7C-07A4941E9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639840"/>
              </p:ext>
            </p:extLst>
          </p:nvPr>
        </p:nvGraphicFramePr>
        <p:xfrm>
          <a:off x="5716338" y="374803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$380k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68" name="Table 47">
            <a:extLst>
              <a:ext uri="{FF2B5EF4-FFF2-40B4-BE49-F238E27FC236}">
                <a16:creationId xmlns:a16="http://schemas.microsoft.com/office/drawing/2014/main" id="{36463D12-7D2B-CC4F-B061-C7D6EB16D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316768"/>
              </p:ext>
            </p:extLst>
          </p:nvPr>
        </p:nvGraphicFramePr>
        <p:xfrm>
          <a:off x="5716337" y="476880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$353K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69" name="TextBox 49">
            <a:extLst>
              <a:ext uri="{FF2B5EF4-FFF2-40B4-BE49-F238E27FC236}">
                <a16:creationId xmlns:a16="http://schemas.microsoft.com/office/drawing/2014/main" id="{520D3536-FBC4-FB4D-941A-DD34F1E32A60}"/>
              </a:ext>
            </a:extLst>
          </p:cNvPr>
          <p:cNvSpPr txBox="1"/>
          <p:nvPr/>
        </p:nvSpPr>
        <p:spPr>
          <a:xfrm>
            <a:off x="5202097" y="5381898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23,013 spots</a:t>
            </a:r>
          </a:p>
        </p:txBody>
      </p:sp>
      <p:cxnSp>
        <p:nvCxnSpPr>
          <p:cNvPr id="70" name="Straight Connector 60">
            <a:extLst>
              <a:ext uri="{FF2B5EF4-FFF2-40B4-BE49-F238E27FC236}">
                <a16:creationId xmlns:a16="http://schemas.microsoft.com/office/drawing/2014/main" id="{23E872FA-025F-4A4B-9E53-EFAA0D14E52F}"/>
              </a:ext>
            </a:extLst>
          </p:cNvPr>
          <p:cNvCxnSpPr>
            <a:cxnSpLocks/>
          </p:cNvCxnSpPr>
          <p:nvPr/>
        </p:nvCxnSpPr>
        <p:spPr>
          <a:xfrm flipV="1">
            <a:off x="5358954" y="365271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61">
            <a:extLst>
              <a:ext uri="{FF2B5EF4-FFF2-40B4-BE49-F238E27FC236}">
                <a16:creationId xmlns:a16="http://schemas.microsoft.com/office/drawing/2014/main" id="{EC1C4F84-0824-ED46-B288-9740A26CE106}"/>
              </a:ext>
            </a:extLst>
          </p:cNvPr>
          <p:cNvCxnSpPr>
            <a:cxnSpLocks/>
          </p:cNvCxnSpPr>
          <p:nvPr/>
        </p:nvCxnSpPr>
        <p:spPr>
          <a:xfrm flipV="1">
            <a:off x="5358954" y="4709419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Chart 38">
            <a:extLst>
              <a:ext uri="{FF2B5EF4-FFF2-40B4-BE49-F238E27FC236}">
                <a16:creationId xmlns:a16="http://schemas.microsoft.com/office/drawing/2014/main" id="{4B827B26-C0E4-304C-A898-22393582F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7198954"/>
              </p:ext>
            </p:extLst>
          </p:nvPr>
        </p:nvGraphicFramePr>
        <p:xfrm>
          <a:off x="5583408" y="4926403"/>
          <a:ext cx="6400258" cy="8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3" name="TextBox 41">
            <a:extLst>
              <a:ext uri="{FF2B5EF4-FFF2-40B4-BE49-F238E27FC236}">
                <a16:creationId xmlns:a16="http://schemas.microsoft.com/office/drawing/2014/main" id="{8DBB0FEC-BC3C-A949-A5D1-C1E2B34699D9}"/>
              </a:ext>
            </a:extLst>
          </p:cNvPr>
          <p:cNvSpPr txBox="1"/>
          <p:nvPr/>
        </p:nvSpPr>
        <p:spPr>
          <a:xfrm>
            <a:off x="5158521" y="60888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OOH</a:t>
            </a:r>
          </a:p>
        </p:txBody>
      </p:sp>
      <p:graphicFrame>
        <p:nvGraphicFramePr>
          <p:cNvPr id="74" name="Table 47">
            <a:extLst>
              <a:ext uri="{FF2B5EF4-FFF2-40B4-BE49-F238E27FC236}">
                <a16:creationId xmlns:a16="http://schemas.microsoft.com/office/drawing/2014/main" id="{EE0AB9CA-0D8D-0F47-B11D-CFD9C7350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482452"/>
              </p:ext>
            </p:extLst>
          </p:nvPr>
        </p:nvGraphicFramePr>
        <p:xfrm>
          <a:off x="5691913" y="57898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$102K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5" name="TextBox 49">
            <a:extLst>
              <a:ext uri="{FF2B5EF4-FFF2-40B4-BE49-F238E27FC236}">
                <a16:creationId xmlns:a16="http://schemas.microsoft.com/office/drawing/2014/main" id="{65F649EF-6525-FC4F-93F9-5588429EF522}"/>
              </a:ext>
            </a:extLst>
          </p:cNvPr>
          <p:cNvSpPr txBox="1"/>
          <p:nvPr/>
        </p:nvSpPr>
        <p:spPr>
          <a:xfrm>
            <a:off x="5265148" y="6476040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81 </a:t>
            </a:r>
            <a:r>
              <a:rPr lang="en-US" sz="1200" i="1" dirty="0" err="1"/>
              <a:t>modulos</a:t>
            </a:r>
            <a:endParaRPr lang="en-US" sz="1200" i="1" dirty="0"/>
          </a:p>
        </p:txBody>
      </p:sp>
      <p:cxnSp>
        <p:nvCxnSpPr>
          <p:cNvPr id="76" name="Straight Connector 61">
            <a:extLst>
              <a:ext uri="{FF2B5EF4-FFF2-40B4-BE49-F238E27FC236}">
                <a16:creationId xmlns:a16="http://schemas.microsoft.com/office/drawing/2014/main" id="{9CBC3F6B-9E2E-2E4C-8C4B-E63894209994}"/>
              </a:ext>
            </a:extLst>
          </p:cNvPr>
          <p:cNvCxnSpPr>
            <a:cxnSpLocks/>
          </p:cNvCxnSpPr>
          <p:nvPr/>
        </p:nvCxnSpPr>
        <p:spPr>
          <a:xfrm flipV="1">
            <a:off x="5377392" y="5730417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Chart 38">
            <a:extLst>
              <a:ext uri="{FF2B5EF4-FFF2-40B4-BE49-F238E27FC236}">
                <a16:creationId xmlns:a16="http://schemas.microsoft.com/office/drawing/2014/main" id="{0B9F245F-E591-A343-9D3F-975A82F9D7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873714"/>
              </p:ext>
            </p:extLst>
          </p:nvPr>
        </p:nvGraphicFramePr>
        <p:xfrm>
          <a:off x="5587562" y="5947402"/>
          <a:ext cx="6400258" cy="93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2" name="CuadroTexto 1">
            <a:extLst>
              <a:ext uri="{FF2B5EF4-FFF2-40B4-BE49-F238E27FC236}">
                <a16:creationId xmlns:a16="http://schemas.microsoft.com/office/drawing/2014/main" id="{3DAA4058-ECBA-A644-B787-90B97CBEAFB9}"/>
              </a:ext>
            </a:extLst>
          </p:cNvPr>
          <p:cNvSpPr txBox="1"/>
          <p:nvPr/>
        </p:nvSpPr>
        <p:spPr>
          <a:xfrm>
            <a:off x="5969526" y="1682206"/>
            <a:ext cx="1540574" cy="282951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800" dirty="0">
                <a:solidFill>
                  <a:schemeClr val="bg1"/>
                </a:solidFill>
                <a:latin typeface="Helvetica Light" panose="020B0403020202020204" pitchFamily="34" charset="0"/>
              </a:rPr>
              <a:t>73 años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8E6FF54-E623-EE45-8AA0-72526BCBF25E}"/>
              </a:ext>
            </a:extLst>
          </p:cNvPr>
          <p:cNvSpPr txBox="1"/>
          <p:nvPr/>
        </p:nvSpPr>
        <p:spPr>
          <a:xfrm>
            <a:off x="7504456" y="1743540"/>
            <a:ext cx="1041233" cy="415498"/>
          </a:xfrm>
          <a:prstGeom prst="rect">
            <a:avLst/>
          </a:prstGeom>
          <a:solidFill>
            <a:schemeClr val="accent4">
              <a:lumMod val="75000"/>
              <a:alpha val="17539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latin typeface="Helvetica Light" panose="020B0403020202020204" pitchFamily="34" charset="0"/>
              </a:rPr>
              <a:t>Remesas “nuestra esencia es conectarte”</a:t>
            </a:r>
          </a:p>
        </p:txBody>
      </p:sp>
      <p:sp>
        <p:nvSpPr>
          <p:cNvPr id="47" name="CuadroTexto 1">
            <a:extLst>
              <a:ext uri="{FF2B5EF4-FFF2-40B4-BE49-F238E27FC236}">
                <a16:creationId xmlns:a16="http://schemas.microsoft.com/office/drawing/2014/main" id="{D8BE8429-4867-364D-AAF5-4933C8C4B4D1}"/>
              </a:ext>
            </a:extLst>
          </p:cNvPr>
          <p:cNvSpPr txBox="1"/>
          <p:nvPr/>
        </p:nvSpPr>
        <p:spPr>
          <a:xfrm>
            <a:off x="8612193" y="1382491"/>
            <a:ext cx="1329856" cy="282951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800" dirty="0">
                <a:solidFill>
                  <a:schemeClr val="bg1"/>
                </a:solidFill>
                <a:latin typeface="Helvetica Light" panose="020B0403020202020204" pitchFamily="34" charset="0"/>
              </a:rPr>
              <a:t>Promoción”Pedido No.7”</a:t>
            </a:r>
          </a:p>
        </p:txBody>
      </p:sp>
      <p:graphicFrame>
        <p:nvGraphicFramePr>
          <p:cNvPr id="44" name="Chart 29">
            <a:extLst>
              <a:ext uri="{FF2B5EF4-FFF2-40B4-BE49-F238E27FC236}">
                <a16:creationId xmlns:a16="http://schemas.microsoft.com/office/drawing/2014/main" id="{04DE3FBE-1463-C746-BF60-79E777B6DA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115424"/>
              </p:ext>
            </p:extLst>
          </p:nvPr>
        </p:nvGraphicFramePr>
        <p:xfrm>
          <a:off x="5583408" y="2844348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9" name="TextBox 27">
            <a:extLst>
              <a:ext uri="{FF2B5EF4-FFF2-40B4-BE49-F238E27FC236}">
                <a16:creationId xmlns:a16="http://schemas.microsoft.com/office/drawing/2014/main" id="{920A1099-1AD4-6549-B59C-66DBAFE157AF}"/>
              </a:ext>
            </a:extLst>
          </p:cNvPr>
          <p:cNvSpPr txBox="1"/>
          <p:nvPr/>
        </p:nvSpPr>
        <p:spPr>
          <a:xfrm>
            <a:off x="158259" y="6572049"/>
            <a:ext cx="1991251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p:sp>
        <p:nvSpPr>
          <p:cNvPr id="56" name="CuadroTexto 1">
            <a:extLst>
              <a:ext uri="{FF2B5EF4-FFF2-40B4-BE49-F238E27FC236}">
                <a16:creationId xmlns:a16="http://schemas.microsoft.com/office/drawing/2014/main" id="{25C32310-F6C0-374A-88CA-D7467A809433}"/>
              </a:ext>
            </a:extLst>
          </p:cNvPr>
          <p:cNvSpPr txBox="1"/>
          <p:nvPr/>
        </p:nvSpPr>
        <p:spPr>
          <a:xfrm>
            <a:off x="10328744" y="1265947"/>
            <a:ext cx="1329856" cy="41625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800" dirty="0">
                <a:solidFill>
                  <a:schemeClr val="bg1"/>
                </a:solidFill>
                <a:latin typeface="Helvetica Light" panose="020B0403020202020204" pitchFamily="34" charset="0"/>
              </a:rPr>
              <a:t>El 7 de la suerte te sigue hasta diciembre  promoción ahorro)</a:t>
            </a:r>
          </a:p>
        </p:txBody>
      </p:sp>
    </p:spTree>
    <p:extLst>
      <p:ext uri="{BB962C8B-B14F-4D97-AF65-F5344CB8AC3E}">
        <p14:creationId xmlns:p14="http://schemas.microsoft.com/office/powerpoint/2010/main" val="1930115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FFF8F26-17BB-AF45-A4BC-9C8181732A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06966"/>
              </p:ext>
            </p:extLst>
          </p:nvPr>
        </p:nvGraphicFramePr>
        <p:xfrm>
          <a:off x="5329891" y="877467"/>
          <a:ext cx="6657917" cy="1810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AutoShape 4">
            <a:extLst>
              <a:ext uri="{FF2B5EF4-FFF2-40B4-BE49-F238E27FC236}">
                <a16:creationId xmlns:a16="http://schemas.microsoft.com/office/drawing/2014/main" id="{C056B045-254E-4CD2-BAAB-F9A6B7D79FA9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003C90F5-BD97-4D90-8238-6DA6BE277589}"/>
              </a:ext>
            </a:extLst>
          </p:cNvPr>
          <p:cNvSpPr txBox="1">
            <a:spLocks/>
          </p:cNvSpPr>
          <p:nvPr/>
        </p:nvSpPr>
        <p:spPr>
          <a:xfrm>
            <a:off x="413995" y="0"/>
            <a:ext cx="10515600" cy="978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BC 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5F12C74-0021-479F-A34E-96B10D75E9F6}"/>
              </a:ext>
            </a:extLst>
          </p:cNvPr>
          <p:cNvSpPr txBox="1">
            <a:spLocks/>
          </p:cNvSpPr>
          <p:nvPr/>
        </p:nvSpPr>
        <p:spPr>
          <a:xfrm>
            <a:off x="8130328" y="-171893"/>
            <a:ext cx="4061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dirty="0" err="1">
                <a:solidFill>
                  <a:schemeClr val="bg1"/>
                </a:solidFill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0B7795B-AFDA-BD46-A814-A19F409A9E57}"/>
              </a:ext>
            </a:extLst>
          </p:cNvPr>
          <p:cNvCxnSpPr/>
          <p:nvPr/>
        </p:nvCxnSpPr>
        <p:spPr>
          <a:xfrm>
            <a:off x="3484310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63758C-8D7C-CD4B-8F66-E4F6129B929B}"/>
              </a:ext>
            </a:extLst>
          </p:cNvPr>
          <p:cNvCxnSpPr/>
          <p:nvPr/>
        </p:nvCxnSpPr>
        <p:spPr>
          <a:xfrm>
            <a:off x="5273684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57D55BE-CA03-C54A-BF34-5B0EDA6419D5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TextBox 38">
            <a:extLst>
              <a:ext uri="{FF2B5EF4-FFF2-40B4-BE49-F238E27FC236}">
                <a16:creationId xmlns:a16="http://schemas.microsoft.com/office/drawing/2014/main" id="{60FDD199-22F6-2A4D-9CAE-243E42055200}"/>
              </a:ext>
            </a:extLst>
          </p:cNvPr>
          <p:cNvSpPr txBox="1"/>
          <p:nvPr/>
        </p:nvSpPr>
        <p:spPr>
          <a:xfrm>
            <a:off x="3659157" y="805919"/>
            <a:ext cx="1574458" cy="596778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s-HN" sz="830" b="1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BAC </a:t>
            </a:r>
            <a:r>
              <a:rPr lang="es-HN" sz="83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 mantiene sus niveles de inversión muy similares de un año a otro con un crecimiento en su ruido publicitario de un 9 y un 12%.</a:t>
            </a:r>
          </a:p>
          <a:p>
            <a:r>
              <a:rPr lang="es-HN" sz="83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 este primer semestre, son varias las campañas que se comunican :</a:t>
            </a:r>
          </a:p>
          <a:p>
            <a:r>
              <a:rPr lang="es-HN" sz="83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 la categoría de </a:t>
            </a:r>
            <a:r>
              <a:rPr lang="es-HN" sz="83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bancos</a:t>
            </a:r>
            <a:r>
              <a:rPr lang="es-HN" sz="83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BAC comunica su campaña de Auto de FDA que es una extención del 2023. También su campaña de Casa BAC inicio de año. En marzo inicia su </a:t>
            </a:r>
            <a:r>
              <a:rPr lang="es-HN" sz="83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promo de ahorro </a:t>
            </a:r>
            <a:r>
              <a:rPr lang="es-HN" sz="83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“Pasaporte” extendida hasta mayo, lanzando en este mismo mes la campaña institucional “Vale la pena ahorrar”</a:t>
            </a:r>
          </a:p>
          <a:p>
            <a:r>
              <a:rPr lang="es-HN" sz="83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En </a:t>
            </a:r>
            <a:r>
              <a:rPr lang="es-HN" sz="830" b="1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remesas</a:t>
            </a:r>
            <a:r>
              <a:rPr lang="es-HN" sz="83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 mantiene activa su campaña institucional </a:t>
            </a:r>
            <a:r>
              <a:rPr lang="es-HN" sz="83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durante el primer trimestre, teniendo el mayor pico en mayo y junio  con “promo dia de la madre” En </a:t>
            </a:r>
            <a:r>
              <a:rPr lang="es-HN" sz="83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tarjetas, finaliza en enero, la campaña de promo FDA.</a:t>
            </a:r>
          </a:p>
          <a:p>
            <a:r>
              <a:rPr lang="es-HN" sz="83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BAC </a:t>
            </a:r>
            <a:r>
              <a:rPr lang="es-HN" sz="83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es la institución bancaria, con mayor número de campañas lanzadas en el </a:t>
            </a:r>
            <a:r>
              <a:rPr lang="es-HN" sz="83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Q3</a:t>
            </a:r>
            <a:r>
              <a:rPr lang="es-HN" sz="83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entre ellas, </a:t>
            </a:r>
            <a:r>
              <a:rPr lang="es-HN" sz="83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Cuenta de Ahorro Elite, promo Ahorro Acelera, Instituiconal Nosotros, Mi Remesa Duplica </a:t>
            </a:r>
            <a:r>
              <a:rPr lang="es-HN" sz="83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y en tarjeta de crédito</a:t>
            </a:r>
            <a:r>
              <a:rPr lang="es-HN" sz="83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“Fulea”.</a:t>
            </a:r>
          </a:p>
          <a:p>
            <a:r>
              <a:rPr lang="es-HN" sz="83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Para el </a:t>
            </a:r>
            <a:r>
              <a:rPr lang="es-HN" sz="83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ú</a:t>
            </a:r>
            <a:r>
              <a:rPr lang="es-HN" sz="83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ltimo trimestre mantiene las campañas del Q3 y en la segunda quincena de diciembre lanza dos campañas simultáneamente “La magia de ahorrar” y ”mi remesa duplica”.</a:t>
            </a:r>
          </a:p>
        </p:txBody>
      </p:sp>
      <p:graphicFrame>
        <p:nvGraphicFramePr>
          <p:cNvPr id="55" name="Gráfico 54">
            <a:extLst>
              <a:ext uri="{FF2B5EF4-FFF2-40B4-BE49-F238E27FC236}">
                <a16:creationId xmlns:a16="http://schemas.microsoft.com/office/drawing/2014/main" id="{46B46563-7F34-5241-B4A9-953DCE2784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3288187"/>
              </p:ext>
            </p:extLst>
          </p:nvPr>
        </p:nvGraphicFramePr>
        <p:xfrm>
          <a:off x="646585" y="1065512"/>
          <a:ext cx="2921935" cy="95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6" name="Straight Connector 16">
            <a:extLst>
              <a:ext uri="{FF2B5EF4-FFF2-40B4-BE49-F238E27FC236}">
                <a16:creationId xmlns:a16="http://schemas.microsoft.com/office/drawing/2014/main" id="{DDAE9EF1-E33D-AD44-BA6C-00041CA191CC}"/>
              </a:ext>
            </a:extLst>
          </p:cNvPr>
          <p:cNvCxnSpPr>
            <a:cxnSpLocks/>
          </p:cNvCxnSpPr>
          <p:nvPr/>
        </p:nvCxnSpPr>
        <p:spPr>
          <a:xfrm>
            <a:off x="701143" y="1543738"/>
            <a:ext cx="2921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28">
            <a:extLst>
              <a:ext uri="{FF2B5EF4-FFF2-40B4-BE49-F238E27FC236}">
                <a16:creationId xmlns:a16="http://schemas.microsoft.com/office/drawing/2014/main" id="{F051F9E0-F53C-3F4E-8E98-63CDC6F916B1}"/>
              </a:ext>
            </a:extLst>
          </p:cNvPr>
          <p:cNvCxnSpPr/>
          <p:nvPr/>
        </p:nvCxnSpPr>
        <p:spPr>
          <a:xfrm>
            <a:off x="3484310" y="39912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Gráfico 59">
            <a:extLst>
              <a:ext uri="{FF2B5EF4-FFF2-40B4-BE49-F238E27FC236}">
                <a16:creationId xmlns:a16="http://schemas.microsoft.com/office/drawing/2014/main" id="{8CA7F133-6884-5D41-91F0-4AC4F2C2E4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2900930"/>
              </p:ext>
            </p:extLst>
          </p:nvPr>
        </p:nvGraphicFramePr>
        <p:xfrm>
          <a:off x="554875" y="1540994"/>
          <a:ext cx="3217221" cy="147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EBEB634-B859-40F8-AC8C-75741652C2DC}"/>
              </a:ext>
            </a:extLst>
          </p:cNvPr>
          <p:cNvCxnSpPr>
            <a:cxnSpLocks/>
          </p:cNvCxnSpPr>
          <p:nvPr/>
        </p:nvCxnSpPr>
        <p:spPr>
          <a:xfrm flipV="1">
            <a:off x="302296" y="3361367"/>
            <a:ext cx="3217221" cy="16029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Chart 24">
            <a:extLst>
              <a:ext uri="{FF2B5EF4-FFF2-40B4-BE49-F238E27FC236}">
                <a16:creationId xmlns:a16="http://schemas.microsoft.com/office/drawing/2014/main" id="{CF57B333-2256-904A-85AA-AFF3323B8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0169677"/>
              </p:ext>
            </p:extLst>
          </p:nvPr>
        </p:nvGraphicFramePr>
        <p:xfrm>
          <a:off x="573475" y="3438604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2" name="CuadroTexto 61">
            <a:extLst>
              <a:ext uri="{FF2B5EF4-FFF2-40B4-BE49-F238E27FC236}">
                <a16:creationId xmlns:a16="http://schemas.microsoft.com/office/drawing/2014/main" id="{A2F9AF78-E1DD-C343-B6A9-87C5E333029D}"/>
              </a:ext>
            </a:extLst>
          </p:cNvPr>
          <p:cNvSpPr txBox="1"/>
          <p:nvPr/>
        </p:nvSpPr>
        <p:spPr>
          <a:xfrm>
            <a:off x="5678680" y="288847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CDAA0BF5-B29A-0D4D-B0DF-DDF006FE086E}"/>
              </a:ext>
            </a:extLst>
          </p:cNvPr>
          <p:cNvSpPr txBox="1"/>
          <p:nvPr/>
        </p:nvSpPr>
        <p:spPr>
          <a:xfrm>
            <a:off x="9757317" y="2704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67" name="Chart 29">
            <a:extLst>
              <a:ext uri="{FF2B5EF4-FFF2-40B4-BE49-F238E27FC236}">
                <a16:creationId xmlns:a16="http://schemas.microsoft.com/office/drawing/2014/main" id="{ECAE0742-6322-6F40-8C83-1AC13BD18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2544198"/>
              </p:ext>
            </p:extLst>
          </p:nvPr>
        </p:nvGraphicFramePr>
        <p:xfrm>
          <a:off x="5583408" y="2844348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8" name="TextBox 32">
            <a:extLst>
              <a:ext uri="{FF2B5EF4-FFF2-40B4-BE49-F238E27FC236}">
                <a16:creationId xmlns:a16="http://schemas.microsoft.com/office/drawing/2014/main" id="{DCF044CB-48E5-D14E-A627-EB40844056D8}"/>
              </a:ext>
            </a:extLst>
          </p:cNvPr>
          <p:cNvSpPr txBox="1"/>
          <p:nvPr/>
        </p:nvSpPr>
        <p:spPr>
          <a:xfrm>
            <a:off x="5228367" y="303081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69" name="TextBox 33">
            <a:extLst>
              <a:ext uri="{FF2B5EF4-FFF2-40B4-BE49-F238E27FC236}">
                <a16:creationId xmlns:a16="http://schemas.microsoft.com/office/drawing/2014/main" id="{9276E7A1-1AAC-9C49-B839-7AE90E0598F3}"/>
              </a:ext>
            </a:extLst>
          </p:cNvPr>
          <p:cNvSpPr txBox="1"/>
          <p:nvPr/>
        </p:nvSpPr>
        <p:spPr>
          <a:xfrm>
            <a:off x="5155090" y="3325302"/>
            <a:ext cx="1857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  17,355 spots|58,393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graphicFrame>
        <p:nvGraphicFramePr>
          <p:cNvPr id="70" name="Chart 8">
            <a:extLst>
              <a:ext uri="{FF2B5EF4-FFF2-40B4-BE49-F238E27FC236}">
                <a16:creationId xmlns:a16="http://schemas.microsoft.com/office/drawing/2014/main" id="{28E72EBA-A573-2249-9FEF-2F2C706B9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525414"/>
              </p:ext>
            </p:extLst>
          </p:nvPr>
        </p:nvGraphicFramePr>
        <p:xfrm>
          <a:off x="5607529" y="3915155"/>
          <a:ext cx="6376137" cy="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1" name="TextBox 35">
            <a:extLst>
              <a:ext uri="{FF2B5EF4-FFF2-40B4-BE49-F238E27FC236}">
                <a16:creationId xmlns:a16="http://schemas.microsoft.com/office/drawing/2014/main" id="{D8E80CFF-FCEE-6441-97AC-0A0DCBB90BA1}"/>
              </a:ext>
            </a:extLst>
          </p:cNvPr>
          <p:cNvSpPr txBox="1"/>
          <p:nvPr/>
        </p:nvSpPr>
        <p:spPr>
          <a:xfrm>
            <a:off x="5265148" y="412436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72" name="TextBox 36">
            <a:extLst>
              <a:ext uri="{FF2B5EF4-FFF2-40B4-BE49-F238E27FC236}">
                <a16:creationId xmlns:a16="http://schemas.microsoft.com/office/drawing/2014/main" id="{52472538-3177-AF4D-A66F-E890DC6876E2}"/>
              </a:ext>
            </a:extLst>
          </p:cNvPr>
          <p:cNvSpPr txBox="1"/>
          <p:nvPr/>
        </p:nvSpPr>
        <p:spPr>
          <a:xfrm>
            <a:off x="5244805" y="4340865"/>
            <a:ext cx="1292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828 </a:t>
            </a:r>
            <a:r>
              <a:rPr lang="en-US" sz="1200" i="1" dirty="0" err="1"/>
              <a:t>publicaciones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(639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73" name="Table 9">
            <a:extLst>
              <a:ext uri="{FF2B5EF4-FFF2-40B4-BE49-F238E27FC236}">
                <a16:creationId xmlns:a16="http://schemas.microsoft.com/office/drawing/2014/main" id="{F2BEA637-6AC0-E244-A4C5-B0853E14D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901195"/>
              </p:ext>
            </p:extLst>
          </p:nvPr>
        </p:nvGraphicFramePr>
        <p:xfrm>
          <a:off x="5703087" y="269139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$3.0M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69%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4" name="TextBox 41">
            <a:extLst>
              <a:ext uri="{FF2B5EF4-FFF2-40B4-BE49-F238E27FC236}">
                <a16:creationId xmlns:a16="http://schemas.microsoft.com/office/drawing/2014/main" id="{3E6FE5FF-8FCF-F749-B8C5-C064030E165C}"/>
              </a:ext>
            </a:extLst>
          </p:cNvPr>
          <p:cNvSpPr txBox="1"/>
          <p:nvPr/>
        </p:nvSpPr>
        <p:spPr>
          <a:xfrm>
            <a:off x="5240095" y="50535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75" name="Table 46">
            <a:extLst>
              <a:ext uri="{FF2B5EF4-FFF2-40B4-BE49-F238E27FC236}">
                <a16:creationId xmlns:a16="http://schemas.microsoft.com/office/drawing/2014/main" id="{F7BE7911-13B3-734A-9723-91BAABFE8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332123"/>
              </p:ext>
            </p:extLst>
          </p:nvPr>
        </p:nvGraphicFramePr>
        <p:xfrm>
          <a:off x="5716338" y="374803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$1.0M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23%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76" name="Table 47">
            <a:extLst>
              <a:ext uri="{FF2B5EF4-FFF2-40B4-BE49-F238E27FC236}">
                <a16:creationId xmlns:a16="http://schemas.microsoft.com/office/drawing/2014/main" id="{6ECF77F7-33A9-2E4A-8144-C1FD53D9F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537189"/>
              </p:ext>
            </p:extLst>
          </p:nvPr>
        </p:nvGraphicFramePr>
        <p:xfrm>
          <a:off x="5716337" y="476880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$290k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6%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7" name="TextBox 49">
            <a:extLst>
              <a:ext uri="{FF2B5EF4-FFF2-40B4-BE49-F238E27FC236}">
                <a16:creationId xmlns:a16="http://schemas.microsoft.com/office/drawing/2014/main" id="{65463D04-E914-684E-98A8-2B2487DF3558}"/>
              </a:ext>
            </a:extLst>
          </p:cNvPr>
          <p:cNvSpPr txBox="1"/>
          <p:nvPr/>
        </p:nvSpPr>
        <p:spPr>
          <a:xfrm>
            <a:off x="5202097" y="5381898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14,679 spots</a:t>
            </a:r>
          </a:p>
        </p:txBody>
      </p:sp>
      <p:cxnSp>
        <p:nvCxnSpPr>
          <p:cNvPr id="78" name="Straight Connector 60">
            <a:extLst>
              <a:ext uri="{FF2B5EF4-FFF2-40B4-BE49-F238E27FC236}">
                <a16:creationId xmlns:a16="http://schemas.microsoft.com/office/drawing/2014/main" id="{267469C2-40B6-1543-9B3B-CDA09A338124}"/>
              </a:ext>
            </a:extLst>
          </p:cNvPr>
          <p:cNvCxnSpPr>
            <a:cxnSpLocks/>
          </p:cNvCxnSpPr>
          <p:nvPr/>
        </p:nvCxnSpPr>
        <p:spPr>
          <a:xfrm flipV="1">
            <a:off x="5358954" y="365271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1">
            <a:extLst>
              <a:ext uri="{FF2B5EF4-FFF2-40B4-BE49-F238E27FC236}">
                <a16:creationId xmlns:a16="http://schemas.microsoft.com/office/drawing/2014/main" id="{8EB1BD4F-C492-8D4C-88C7-99D302B06A40}"/>
              </a:ext>
            </a:extLst>
          </p:cNvPr>
          <p:cNvCxnSpPr>
            <a:cxnSpLocks/>
          </p:cNvCxnSpPr>
          <p:nvPr/>
        </p:nvCxnSpPr>
        <p:spPr>
          <a:xfrm flipV="1">
            <a:off x="5358954" y="4709419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Chart 38">
            <a:extLst>
              <a:ext uri="{FF2B5EF4-FFF2-40B4-BE49-F238E27FC236}">
                <a16:creationId xmlns:a16="http://schemas.microsoft.com/office/drawing/2014/main" id="{94AC6AC2-CF49-7443-AC04-4AF1CAFAE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119658"/>
              </p:ext>
            </p:extLst>
          </p:nvPr>
        </p:nvGraphicFramePr>
        <p:xfrm>
          <a:off x="5583408" y="4926403"/>
          <a:ext cx="6400258" cy="8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1" name="TextBox 41">
            <a:extLst>
              <a:ext uri="{FF2B5EF4-FFF2-40B4-BE49-F238E27FC236}">
                <a16:creationId xmlns:a16="http://schemas.microsoft.com/office/drawing/2014/main" id="{8B3063CD-8DB7-B24A-A8E4-6DF2C2084B11}"/>
              </a:ext>
            </a:extLst>
          </p:cNvPr>
          <p:cNvSpPr txBox="1"/>
          <p:nvPr/>
        </p:nvSpPr>
        <p:spPr>
          <a:xfrm>
            <a:off x="5158521" y="60888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OOH</a:t>
            </a:r>
          </a:p>
        </p:txBody>
      </p:sp>
      <p:graphicFrame>
        <p:nvGraphicFramePr>
          <p:cNvPr id="82" name="Table 47">
            <a:extLst>
              <a:ext uri="{FF2B5EF4-FFF2-40B4-BE49-F238E27FC236}">
                <a16:creationId xmlns:a16="http://schemas.microsoft.com/office/drawing/2014/main" id="{1427B31B-E703-8842-BB46-C126DDA1D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29758"/>
              </p:ext>
            </p:extLst>
          </p:nvPr>
        </p:nvGraphicFramePr>
        <p:xfrm>
          <a:off x="5691913" y="57898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$60K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83" name="TextBox 49">
            <a:extLst>
              <a:ext uri="{FF2B5EF4-FFF2-40B4-BE49-F238E27FC236}">
                <a16:creationId xmlns:a16="http://schemas.microsoft.com/office/drawing/2014/main" id="{186A2A85-7AA7-674B-8D2C-92CB63558616}"/>
              </a:ext>
            </a:extLst>
          </p:cNvPr>
          <p:cNvSpPr txBox="1"/>
          <p:nvPr/>
        </p:nvSpPr>
        <p:spPr>
          <a:xfrm>
            <a:off x="5265148" y="6476040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50 </a:t>
            </a:r>
            <a:r>
              <a:rPr lang="en-US" sz="1200" i="1" dirty="0" err="1"/>
              <a:t>módulos</a:t>
            </a:r>
            <a:endParaRPr lang="en-US" sz="1200" i="1" dirty="0"/>
          </a:p>
        </p:txBody>
      </p:sp>
      <p:cxnSp>
        <p:nvCxnSpPr>
          <p:cNvPr id="84" name="Straight Connector 61">
            <a:extLst>
              <a:ext uri="{FF2B5EF4-FFF2-40B4-BE49-F238E27FC236}">
                <a16:creationId xmlns:a16="http://schemas.microsoft.com/office/drawing/2014/main" id="{A1CEEC6D-0DAD-FD45-8389-10BDCA58FEE5}"/>
              </a:ext>
            </a:extLst>
          </p:cNvPr>
          <p:cNvCxnSpPr>
            <a:cxnSpLocks/>
          </p:cNvCxnSpPr>
          <p:nvPr/>
        </p:nvCxnSpPr>
        <p:spPr>
          <a:xfrm flipV="1">
            <a:off x="5377392" y="5730417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Chart 38">
            <a:extLst>
              <a:ext uri="{FF2B5EF4-FFF2-40B4-BE49-F238E27FC236}">
                <a16:creationId xmlns:a16="http://schemas.microsoft.com/office/drawing/2014/main" id="{130BBEB8-F845-0640-83B7-3D9E92EEC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209600"/>
              </p:ext>
            </p:extLst>
          </p:nvPr>
        </p:nvGraphicFramePr>
        <p:xfrm>
          <a:off x="5587562" y="5947402"/>
          <a:ext cx="6400258" cy="93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3" name="TextBox 5">
            <a:extLst>
              <a:ext uri="{FF2B5EF4-FFF2-40B4-BE49-F238E27FC236}">
                <a16:creationId xmlns:a16="http://schemas.microsoft.com/office/drawing/2014/main" id="{7F7A3446-A587-C34F-8C6B-0C4550856236}"/>
              </a:ext>
            </a:extLst>
          </p:cNvPr>
          <p:cNvSpPr txBox="1"/>
          <p:nvPr/>
        </p:nvSpPr>
        <p:spPr>
          <a:xfrm>
            <a:off x="246468" y="3085692"/>
            <a:ext cx="6367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3F5AC3-6547-674E-833F-735CB916347B}"/>
              </a:ext>
            </a:extLst>
          </p:cNvPr>
          <p:cNvSpPr txBox="1"/>
          <p:nvPr/>
        </p:nvSpPr>
        <p:spPr>
          <a:xfrm>
            <a:off x="5409655" y="1202836"/>
            <a:ext cx="841659" cy="230832"/>
          </a:xfrm>
          <a:prstGeom prst="rect">
            <a:avLst/>
          </a:prstGeom>
          <a:solidFill>
            <a:schemeClr val="accent1">
              <a:alpha val="30023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AhorroFDA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0D369C9D-1D31-594C-8142-8EA5FED87F2C}"/>
              </a:ext>
            </a:extLst>
          </p:cNvPr>
          <p:cNvSpPr txBox="1"/>
          <p:nvPr/>
        </p:nvSpPr>
        <p:spPr>
          <a:xfrm>
            <a:off x="6447823" y="1209425"/>
            <a:ext cx="1166202" cy="369332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Ahorro</a:t>
            </a:r>
          </a:p>
          <a:p>
            <a:pPr algn="ctr"/>
            <a:r>
              <a:rPr lang="es-HN" sz="900" dirty="0">
                <a:latin typeface="Helvetica Light" panose="020B0403020202020204" pitchFamily="34" charset="0"/>
              </a:rPr>
              <a:t>Pasaporte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B2B13C4D-0059-7842-9CB6-7E5E2FAF68DB}"/>
              </a:ext>
            </a:extLst>
          </p:cNvPr>
          <p:cNvSpPr txBox="1"/>
          <p:nvPr/>
        </p:nvSpPr>
        <p:spPr>
          <a:xfrm>
            <a:off x="5445733" y="1590647"/>
            <a:ext cx="1791265" cy="230832"/>
          </a:xfrm>
          <a:prstGeom prst="rect">
            <a:avLst/>
          </a:prstGeom>
          <a:solidFill>
            <a:schemeClr val="accent1">
              <a:alpha val="28137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Casa BAC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5FBE39D3-2630-FC45-B500-8614559A0D31}"/>
              </a:ext>
            </a:extLst>
          </p:cNvPr>
          <p:cNvSpPr txBox="1"/>
          <p:nvPr/>
        </p:nvSpPr>
        <p:spPr>
          <a:xfrm>
            <a:off x="5445734" y="1837628"/>
            <a:ext cx="805582" cy="230832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AutoBAC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F1C09BFC-BBC8-B041-8EE2-F55CA9A531F9}"/>
              </a:ext>
            </a:extLst>
          </p:cNvPr>
          <p:cNvSpPr txBox="1"/>
          <p:nvPr/>
        </p:nvSpPr>
        <p:spPr>
          <a:xfrm>
            <a:off x="6070796" y="2018318"/>
            <a:ext cx="1166202" cy="230832"/>
          </a:xfrm>
          <a:prstGeom prst="rect">
            <a:avLst/>
          </a:prstGeom>
          <a:solidFill>
            <a:schemeClr val="bg2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Remesas Instit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655081F3-D35A-4E4B-AAA4-7645B4CBBE46}"/>
              </a:ext>
            </a:extLst>
          </p:cNvPr>
          <p:cNvSpPr txBox="1"/>
          <p:nvPr/>
        </p:nvSpPr>
        <p:spPr>
          <a:xfrm>
            <a:off x="5458487" y="2086982"/>
            <a:ext cx="770975" cy="369332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Tarj Cre y Deb FDA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2107F18-2E82-B948-86F7-C98750BE9C48}"/>
              </a:ext>
            </a:extLst>
          </p:cNvPr>
          <p:cNvSpPr txBox="1"/>
          <p:nvPr/>
        </p:nvSpPr>
        <p:spPr>
          <a:xfrm>
            <a:off x="7623444" y="1220949"/>
            <a:ext cx="1166202" cy="369332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Inst Ahorro “Vale la pena ahorrar”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3885F29-EF55-C641-A702-B53FEADA0E51}"/>
              </a:ext>
            </a:extLst>
          </p:cNvPr>
          <p:cNvSpPr txBox="1"/>
          <p:nvPr/>
        </p:nvSpPr>
        <p:spPr>
          <a:xfrm>
            <a:off x="7439092" y="1787317"/>
            <a:ext cx="1166202" cy="369332"/>
          </a:xfrm>
          <a:prstGeom prst="rect">
            <a:avLst/>
          </a:prstGeom>
          <a:solidFill>
            <a:schemeClr val="bg2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Remesas dia Madre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684DE2D0-D5F8-0441-A9F9-FE11CEADB202}"/>
              </a:ext>
            </a:extLst>
          </p:cNvPr>
          <p:cNvSpPr txBox="1"/>
          <p:nvPr/>
        </p:nvSpPr>
        <p:spPr>
          <a:xfrm>
            <a:off x="8819719" y="1226607"/>
            <a:ext cx="1627453" cy="369332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“Ahorro Acelera” |</a:t>
            </a:r>
          </a:p>
          <a:p>
            <a:pPr algn="ctr"/>
            <a:r>
              <a:rPr lang="es-HN" sz="900" dirty="0">
                <a:latin typeface="Helvetica Light" panose="020B0403020202020204" pitchFamily="34" charset="0"/>
              </a:rPr>
              <a:t>”Cuenta Elite” |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895B8A0-075A-A145-ADF5-2F56C72FFF80}"/>
              </a:ext>
            </a:extLst>
          </p:cNvPr>
          <p:cNvSpPr txBox="1"/>
          <p:nvPr/>
        </p:nvSpPr>
        <p:spPr>
          <a:xfrm>
            <a:off x="9218781" y="1894130"/>
            <a:ext cx="1495713" cy="230832"/>
          </a:xfrm>
          <a:prstGeom prst="rect">
            <a:avLst/>
          </a:prstGeom>
          <a:solidFill>
            <a:schemeClr val="bg2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Mi Remesa Duplica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F15DD855-0781-2647-8393-E3BEBE051C4C}"/>
              </a:ext>
            </a:extLst>
          </p:cNvPr>
          <p:cNvSpPr txBox="1"/>
          <p:nvPr/>
        </p:nvSpPr>
        <p:spPr>
          <a:xfrm>
            <a:off x="9715182" y="1619501"/>
            <a:ext cx="1587982" cy="230832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Inst. Nosotros”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6F370B8-CEDE-EA40-88F9-C311D7174D63}"/>
              </a:ext>
            </a:extLst>
          </p:cNvPr>
          <p:cNvSpPr txBox="1"/>
          <p:nvPr/>
        </p:nvSpPr>
        <p:spPr>
          <a:xfrm>
            <a:off x="8594381" y="1816537"/>
            <a:ext cx="624401" cy="369332"/>
          </a:xfrm>
          <a:prstGeom prst="rect">
            <a:avLst/>
          </a:prstGeom>
          <a:solidFill>
            <a:schemeClr val="accent5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TC Fulea</a:t>
            </a:r>
          </a:p>
        </p:txBody>
      </p:sp>
      <p:sp>
        <p:nvSpPr>
          <p:cNvPr id="65" name="TextBox 27">
            <a:extLst>
              <a:ext uri="{FF2B5EF4-FFF2-40B4-BE49-F238E27FC236}">
                <a16:creationId xmlns:a16="http://schemas.microsoft.com/office/drawing/2014/main" id="{B3D77210-A34F-1D49-AD7E-C5880B3C2E93}"/>
              </a:ext>
            </a:extLst>
          </p:cNvPr>
          <p:cNvSpPr txBox="1"/>
          <p:nvPr/>
        </p:nvSpPr>
        <p:spPr>
          <a:xfrm>
            <a:off x="158259" y="6572049"/>
            <a:ext cx="1991251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8E9981F-33D2-E146-9A17-8EB4F3751EB4}"/>
              </a:ext>
            </a:extLst>
          </p:cNvPr>
          <p:cNvSpPr txBox="1"/>
          <p:nvPr/>
        </p:nvSpPr>
        <p:spPr>
          <a:xfrm>
            <a:off x="11103853" y="1270326"/>
            <a:ext cx="855697" cy="369332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La Magia de ahorrar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B9FB240D-752D-CD40-A398-B6D60D9853A7}"/>
              </a:ext>
            </a:extLst>
          </p:cNvPr>
          <p:cNvSpPr txBox="1"/>
          <p:nvPr/>
        </p:nvSpPr>
        <p:spPr>
          <a:xfrm>
            <a:off x="11117566" y="1982291"/>
            <a:ext cx="855697" cy="369332"/>
          </a:xfrm>
          <a:prstGeom prst="rect">
            <a:avLst/>
          </a:prstGeom>
          <a:solidFill>
            <a:schemeClr val="bg2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Mi remesa BAC</a:t>
            </a:r>
          </a:p>
        </p:txBody>
      </p:sp>
    </p:spTree>
    <p:extLst>
      <p:ext uri="{BB962C8B-B14F-4D97-AF65-F5344CB8AC3E}">
        <p14:creationId xmlns:p14="http://schemas.microsoft.com/office/powerpoint/2010/main" val="296442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3B4FF432-B20F-4445-890D-0B3E677DB0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865948"/>
              </p:ext>
            </p:extLst>
          </p:nvPr>
        </p:nvGraphicFramePr>
        <p:xfrm>
          <a:off x="4968631" y="930475"/>
          <a:ext cx="6689965" cy="165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3" name="Chart 72">
            <a:extLst>
              <a:ext uri="{FF2B5EF4-FFF2-40B4-BE49-F238E27FC236}">
                <a16:creationId xmlns:a16="http://schemas.microsoft.com/office/drawing/2014/main" id="{75551144-73B7-BA45-8EBE-AE64933A2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151810"/>
              </p:ext>
            </p:extLst>
          </p:nvPr>
        </p:nvGraphicFramePr>
        <p:xfrm>
          <a:off x="675026" y="1532107"/>
          <a:ext cx="3153230" cy="156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95B6C38-B407-7343-992B-17C06C3A572A}"/>
              </a:ext>
            </a:extLst>
          </p:cNvPr>
          <p:cNvCxnSpPr>
            <a:cxnSpLocks/>
          </p:cNvCxnSpPr>
          <p:nvPr/>
        </p:nvCxnSpPr>
        <p:spPr>
          <a:xfrm>
            <a:off x="946767" y="1725111"/>
            <a:ext cx="2530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utoShape 4">
            <a:extLst>
              <a:ext uri="{FF2B5EF4-FFF2-40B4-BE49-F238E27FC236}">
                <a16:creationId xmlns:a16="http://schemas.microsoft.com/office/drawing/2014/main" id="{4F7A8353-17B9-4CC8-95B5-5C50B8D04415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en-CA" dirty="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08D6FA1F-B630-49B8-B3E9-470FE3D31C5D}"/>
              </a:ext>
            </a:extLst>
          </p:cNvPr>
          <p:cNvSpPr txBox="1">
            <a:spLocks/>
          </p:cNvSpPr>
          <p:nvPr/>
        </p:nvSpPr>
        <p:spPr>
          <a:xfrm>
            <a:off x="413995" y="-1161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DAVIVIENDA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7C159398-71CD-49A8-A6C2-0A5E62AE113B}"/>
              </a:ext>
            </a:extLst>
          </p:cNvPr>
          <p:cNvSpPr txBox="1">
            <a:spLocks/>
          </p:cNvSpPr>
          <p:nvPr/>
        </p:nvSpPr>
        <p:spPr>
          <a:xfrm>
            <a:off x="8130328" y="-171893"/>
            <a:ext cx="4061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dirty="0">
                <a:solidFill>
                  <a:schemeClr val="bg1"/>
                </a:solidFill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DFC9EE6-FAB1-1247-A304-4BC006661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4602182"/>
              </p:ext>
            </p:extLst>
          </p:nvPr>
        </p:nvGraphicFramePr>
        <p:xfrm>
          <a:off x="644140" y="3556408"/>
          <a:ext cx="3193511" cy="2598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729F15-D697-D049-8DC0-3A48866AF9B0}"/>
              </a:ext>
            </a:extLst>
          </p:cNvPr>
          <p:cNvCxnSpPr/>
          <p:nvPr/>
        </p:nvCxnSpPr>
        <p:spPr>
          <a:xfrm>
            <a:off x="3470022" y="-8313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B6B11DF-AAAD-9249-A35E-B14555417C1A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5B7D7E-68D5-1343-B825-67754915F888}"/>
              </a:ext>
            </a:extLst>
          </p:cNvPr>
          <p:cNvCxnSpPr/>
          <p:nvPr/>
        </p:nvCxnSpPr>
        <p:spPr>
          <a:xfrm>
            <a:off x="517263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C23D556-DE8C-2F46-BB35-6BB269973FCD}"/>
              </a:ext>
            </a:extLst>
          </p:cNvPr>
          <p:cNvSpPr txBox="1"/>
          <p:nvPr/>
        </p:nvSpPr>
        <p:spPr>
          <a:xfrm>
            <a:off x="3581390" y="1093091"/>
            <a:ext cx="1620628" cy="427809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DaVivienda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mantiene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actividad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publicitaria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con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presupuestos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conservadores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y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este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primer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semestre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enfoca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actividad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préstamos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para Vivienda y Auto,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denominada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“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frases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celebres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”.</a:t>
            </a:r>
          </a:p>
          <a:p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junio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lanza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institucional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del banco 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“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lugar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equivocado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 con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diferentes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mensajes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15”.</a:t>
            </a:r>
          </a:p>
          <a:p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lo que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respecta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tarjeta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crédito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tiene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activa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la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Mastercard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DaVivienda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con promo UEFA  y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junio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promo “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vive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la final de la Copa América.</a:t>
            </a:r>
          </a:p>
          <a:p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Remesas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se active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abril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-mayo con promo del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la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madre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“doble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remesas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para mama”</a:t>
            </a:r>
          </a:p>
          <a:p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Davivienda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no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tiene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lanzamiento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nuevas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actividad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pubicitaria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va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bajada</a:t>
            </a:r>
          </a:p>
          <a:p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el ultimo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trimestre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el mayor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apoyo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se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destina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 la campana “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ACH es gratis” y a la campana de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remesas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institucional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“Abuelita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indiscreta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</a:t>
            </a:r>
          </a:p>
        </p:txBody>
      </p:sp>
      <p:graphicFrame>
        <p:nvGraphicFramePr>
          <p:cNvPr id="36" name="Chart 24">
            <a:extLst>
              <a:ext uri="{FF2B5EF4-FFF2-40B4-BE49-F238E27FC236}">
                <a16:creationId xmlns:a16="http://schemas.microsoft.com/office/drawing/2014/main" id="{E03BCAC5-5605-774F-9CBF-5D9F5360D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055202"/>
              </p:ext>
            </p:extLst>
          </p:nvPr>
        </p:nvGraphicFramePr>
        <p:xfrm>
          <a:off x="1169960" y="1335176"/>
          <a:ext cx="2026131" cy="104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6F4376A-522B-6A45-B40B-C342A522E81B}"/>
              </a:ext>
            </a:extLst>
          </p:cNvPr>
          <p:cNvSpPr txBox="1"/>
          <p:nvPr/>
        </p:nvSpPr>
        <p:spPr>
          <a:xfrm>
            <a:off x="5714254" y="1274376"/>
            <a:ext cx="1075728" cy="415498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”Frases celebres” prestamos vivienda y auto </a:t>
            </a: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id="{826DFA27-9D34-4B49-8727-5E1022C29880}"/>
              </a:ext>
            </a:extLst>
          </p:cNvPr>
          <p:cNvSpPr txBox="1"/>
          <p:nvPr/>
        </p:nvSpPr>
        <p:spPr>
          <a:xfrm>
            <a:off x="523549" y="3176182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cxnSp>
        <p:nvCxnSpPr>
          <p:cNvPr id="57" name="Straight Connector 29">
            <a:extLst>
              <a:ext uri="{FF2B5EF4-FFF2-40B4-BE49-F238E27FC236}">
                <a16:creationId xmlns:a16="http://schemas.microsoft.com/office/drawing/2014/main" id="{53ADDEE0-5B9E-BB4D-9FA1-4D756E441F9B}"/>
              </a:ext>
            </a:extLst>
          </p:cNvPr>
          <p:cNvCxnSpPr>
            <a:cxnSpLocks/>
          </p:cNvCxnSpPr>
          <p:nvPr/>
        </p:nvCxnSpPr>
        <p:spPr>
          <a:xfrm flipV="1">
            <a:off x="606409" y="3422403"/>
            <a:ext cx="2908563" cy="13195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34">
            <a:extLst>
              <a:ext uri="{FF2B5EF4-FFF2-40B4-BE49-F238E27FC236}">
                <a16:creationId xmlns:a16="http://schemas.microsoft.com/office/drawing/2014/main" id="{0A103A6E-F95F-0045-A9CA-DEC5C5FF74FA}"/>
              </a:ext>
            </a:extLst>
          </p:cNvPr>
          <p:cNvCxnSpPr/>
          <p:nvPr/>
        </p:nvCxnSpPr>
        <p:spPr>
          <a:xfrm>
            <a:off x="5273684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Texto 57">
            <a:extLst>
              <a:ext uri="{FF2B5EF4-FFF2-40B4-BE49-F238E27FC236}">
                <a16:creationId xmlns:a16="http://schemas.microsoft.com/office/drawing/2014/main" id="{9F32367E-6E58-8749-84DE-F2B224B9F721}"/>
              </a:ext>
            </a:extLst>
          </p:cNvPr>
          <p:cNvSpPr txBox="1"/>
          <p:nvPr/>
        </p:nvSpPr>
        <p:spPr>
          <a:xfrm>
            <a:off x="5678680" y="288847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068CA31-424E-494E-B1A3-A6A7C2C4DA3E}"/>
              </a:ext>
            </a:extLst>
          </p:cNvPr>
          <p:cNvSpPr txBox="1"/>
          <p:nvPr/>
        </p:nvSpPr>
        <p:spPr>
          <a:xfrm>
            <a:off x="9757317" y="2704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62" name="Chart 29">
            <a:extLst>
              <a:ext uri="{FF2B5EF4-FFF2-40B4-BE49-F238E27FC236}">
                <a16:creationId xmlns:a16="http://schemas.microsoft.com/office/drawing/2014/main" id="{CCB5E5C3-7FCC-8A4F-A35D-82330AFCB5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965406"/>
              </p:ext>
            </p:extLst>
          </p:nvPr>
        </p:nvGraphicFramePr>
        <p:xfrm>
          <a:off x="5583408" y="2844348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3" name="TextBox 32">
            <a:extLst>
              <a:ext uri="{FF2B5EF4-FFF2-40B4-BE49-F238E27FC236}">
                <a16:creationId xmlns:a16="http://schemas.microsoft.com/office/drawing/2014/main" id="{A7636241-3D82-4346-9FD7-A64C90B9024F}"/>
              </a:ext>
            </a:extLst>
          </p:cNvPr>
          <p:cNvSpPr txBox="1"/>
          <p:nvPr/>
        </p:nvSpPr>
        <p:spPr>
          <a:xfrm>
            <a:off x="5228367" y="303081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64" name="TextBox 33">
            <a:extLst>
              <a:ext uri="{FF2B5EF4-FFF2-40B4-BE49-F238E27FC236}">
                <a16:creationId xmlns:a16="http://schemas.microsoft.com/office/drawing/2014/main" id="{B394DDDF-BA2E-5446-8F81-9212B3498B0F}"/>
              </a:ext>
            </a:extLst>
          </p:cNvPr>
          <p:cNvSpPr txBox="1"/>
          <p:nvPr/>
        </p:nvSpPr>
        <p:spPr>
          <a:xfrm>
            <a:off x="5155090" y="3325302"/>
            <a:ext cx="1670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6215 spots|29,163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graphicFrame>
        <p:nvGraphicFramePr>
          <p:cNvPr id="65" name="Chart 8">
            <a:extLst>
              <a:ext uri="{FF2B5EF4-FFF2-40B4-BE49-F238E27FC236}">
                <a16:creationId xmlns:a16="http://schemas.microsoft.com/office/drawing/2014/main" id="{90C351A0-FF87-A44D-8959-BF99097EB5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6533750"/>
              </p:ext>
            </p:extLst>
          </p:nvPr>
        </p:nvGraphicFramePr>
        <p:xfrm>
          <a:off x="5607529" y="3915155"/>
          <a:ext cx="6376137" cy="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6" name="TextBox 35">
            <a:extLst>
              <a:ext uri="{FF2B5EF4-FFF2-40B4-BE49-F238E27FC236}">
                <a16:creationId xmlns:a16="http://schemas.microsoft.com/office/drawing/2014/main" id="{218DE2F9-18DF-AE4C-A3CF-0CEDF5C2E7A4}"/>
              </a:ext>
            </a:extLst>
          </p:cNvPr>
          <p:cNvSpPr txBox="1"/>
          <p:nvPr/>
        </p:nvSpPr>
        <p:spPr>
          <a:xfrm>
            <a:off x="5265148" y="412436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67" name="TextBox 36">
            <a:extLst>
              <a:ext uri="{FF2B5EF4-FFF2-40B4-BE49-F238E27FC236}">
                <a16:creationId xmlns:a16="http://schemas.microsoft.com/office/drawing/2014/main" id="{EF70C775-8F73-5A40-B72E-59DC50B1EDA3}"/>
              </a:ext>
            </a:extLst>
          </p:cNvPr>
          <p:cNvSpPr txBox="1"/>
          <p:nvPr/>
        </p:nvSpPr>
        <p:spPr>
          <a:xfrm>
            <a:off x="5244805" y="4352013"/>
            <a:ext cx="1292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753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(450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68" name="Table 9">
            <a:extLst>
              <a:ext uri="{FF2B5EF4-FFF2-40B4-BE49-F238E27FC236}">
                <a16:creationId xmlns:a16="http://schemas.microsoft.com/office/drawing/2014/main" id="{166D6BBB-DEFA-BC42-AC38-DB9318EB6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821778"/>
              </p:ext>
            </p:extLst>
          </p:nvPr>
        </p:nvGraphicFramePr>
        <p:xfrm>
          <a:off x="5703087" y="269139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$1.5M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51%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69" name="TextBox 41">
            <a:extLst>
              <a:ext uri="{FF2B5EF4-FFF2-40B4-BE49-F238E27FC236}">
                <a16:creationId xmlns:a16="http://schemas.microsoft.com/office/drawing/2014/main" id="{8ADA42B2-14BE-B242-AD38-863AB1899EDE}"/>
              </a:ext>
            </a:extLst>
          </p:cNvPr>
          <p:cNvSpPr txBox="1"/>
          <p:nvPr/>
        </p:nvSpPr>
        <p:spPr>
          <a:xfrm>
            <a:off x="5240095" y="50535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70" name="Table 46">
            <a:extLst>
              <a:ext uri="{FF2B5EF4-FFF2-40B4-BE49-F238E27FC236}">
                <a16:creationId xmlns:a16="http://schemas.microsoft.com/office/drawing/2014/main" id="{5213929C-4D0A-B74B-9A65-EC795AE9B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588654"/>
              </p:ext>
            </p:extLst>
          </p:nvPr>
        </p:nvGraphicFramePr>
        <p:xfrm>
          <a:off x="5716338" y="374803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$840k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27%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71" name="Table 47">
            <a:extLst>
              <a:ext uri="{FF2B5EF4-FFF2-40B4-BE49-F238E27FC236}">
                <a16:creationId xmlns:a16="http://schemas.microsoft.com/office/drawing/2014/main" id="{11CD70C3-4DF3-5E4A-BAFE-B2CF1D417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749714"/>
              </p:ext>
            </p:extLst>
          </p:nvPr>
        </p:nvGraphicFramePr>
        <p:xfrm>
          <a:off x="5716337" y="476880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$604K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19%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2" name="TextBox 49">
            <a:extLst>
              <a:ext uri="{FF2B5EF4-FFF2-40B4-BE49-F238E27FC236}">
                <a16:creationId xmlns:a16="http://schemas.microsoft.com/office/drawing/2014/main" id="{CE7605A1-0A91-0B40-83CB-954E14650A2B}"/>
              </a:ext>
            </a:extLst>
          </p:cNvPr>
          <p:cNvSpPr txBox="1"/>
          <p:nvPr/>
        </p:nvSpPr>
        <p:spPr>
          <a:xfrm>
            <a:off x="5202097" y="5381898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34,441 spots</a:t>
            </a:r>
          </a:p>
        </p:txBody>
      </p:sp>
      <p:cxnSp>
        <p:nvCxnSpPr>
          <p:cNvPr id="74" name="Straight Connector 60">
            <a:extLst>
              <a:ext uri="{FF2B5EF4-FFF2-40B4-BE49-F238E27FC236}">
                <a16:creationId xmlns:a16="http://schemas.microsoft.com/office/drawing/2014/main" id="{56470C72-B097-4940-B65E-D2AA283A6A11}"/>
              </a:ext>
            </a:extLst>
          </p:cNvPr>
          <p:cNvCxnSpPr>
            <a:cxnSpLocks/>
          </p:cNvCxnSpPr>
          <p:nvPr/>
        </p:nvCxnSpPr>
        <p:spPr>
          <a:xfrm flipV="1">
            <a:off x="5358954" y="365271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61">
            <a:extLst>
              <a:ext uri="{FF2B5EF4-FFF2-40B4-BE49-F238E27FC236}">
                <a16:creationId xmlns:a16="http://schemas.microsoft.com/office/drawing/2014/main" id="{202BE403-32AF-0047-8533-11F6852B3DB9}"/>
              </a:ext>
            </a:extLst>
          </p:cNvPr>
          <p:cNvCxnSpPr>
            <a:cxnSpLocks/>
          </p:cNvCxnSpPr>
          <p:nvPr/>
        </p:nvCxnSpPr>
        <p:spPr>
          <a:xfrm flipV="1">
            <a:off x="5358954" y="4709419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Chart 38">
            <a:extLst>
              <a:ext uri="{FF2B5EF4-FFF2-40B4-BE49-F238E27FC236}">
                <a16:creationId xmlns:a16="http://schemas.microsoft.com/office/drawing/2014/main" id="{4FD95CE6-89C5-DE48-8620-40AB119ED0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696855"/>
              </p:ext>
            </p:extLst>
          </p:nvPr>
        </p:nvGraphicFramePr>
        <p:xfrm>
          <a:off x="5583408" y="4926403"/>
          <a:ext cx="6400258" cy="8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9" name="TextBox 41">
            <a:extLst>
              <a:ext uri="{FF2B5EF4-FFF2-40B4-BE49-F238E27FC236}">
                <a16:creationId xmlns:a16="http://schemas.microsoft.com/office/drawing/2014/main" id="{4C70E298-5ECC-7A47-BA18-89CF79939A93}"/>
              </a:ext>
            </a:extLst>
          </p:cNvPr>
          <p:cNvSpPr txBox="1"/>
          <p:nvPr/>
        </p:nvSpPr>
        <p:spPr>
          <a:xfrm>
            <a:off x="5158521" y="60888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OOH</a:t>
            </a:r>
          </a:p>
        </p:txBody>
      </p:sp>
      <p:graphicFrame>
        <p:nvGraphicFramePr>
          <p:cNvPr id="80" name="Table 47">
            <a:extLst>
              <a:ext uri="{FF2B5EF4-FFF2-40B4-BE49-F238E27FC236}">
                <a16:creationId xmlns:a16="http://schemas.microsoft.com/office/drawing/2014/main" id="{254E92E0-A27F-B34D-9AF0-317E590E6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059246"/>
              </p:ext>
            </p:extLst>
          </p:nvPr>
        </p:nvGraphicFramePr>
        <p:xfrm>
          <a:off x="5691913" y="57898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$36K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81" name="TextBox 49">
            <a:extLst>
              <a:ext uri="{FF2B5EF4-FFF2-40B4-BE49-F238E27FC236}">
                <a16:creationId xmlns:a16="http://schemas.microsoft.com/office/drawing/2014/main" id="{8488394B-24D5-F248-AE40-C837222495B3}"/>
              </a:ext>
            </a:extLst>
          </p:cNvPr>
          <p:cNvSpPr txBox="1"/>
          <p:nvPr/>
        </p:nvSpPr>
        <p:spPr>
          <a:xfrm>
            <a:off x="5265148" y="6476040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72 </a:t>
            </a:r>
            <a:r>
              <a:rPr lang="en-US" sz="1200" i="1" dirty="0" err="1"/>
              <a:t>modulos</a:t>
            </a:r>
            <a:endParaRPr lang="en-US" sz="1200" i="1" dirty="0"/>
          </a:p>
        </p:txBody>
      </p:sp>
      <p:cxnSp>
        <p:nvCxnSpPr>
          <p:cNvPr id="82" name="Straight Connector 61">
            <a:extLst>
              <a:ext uri="{FF2B5EF4-FFF2-40B4-BE49-F238E27FC236}">
                <a16:creationId xmlns:a16="http://schemas.microsoft.com/office/drawing/2014/main" id="{1AEA6A67-BD72-C149-89BB-A85C62AE941E}"/>
              </a:ext>
            </a:extLst>
          </p:cNvPr>
          <p:cNvCxnSpPr>
            <a:cxnSpLocks/>
          </p:cNvCxnSpPr>
          <p:nvPr/>
        </p:nvCxnSpPr>
        <p:spPr>
          <a:xfrm flipV="1">
            <a:off x="5377392" y="5730417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Chart 38">
            <a:extLst>
              <a:ext uri="{FF2B5EF4-FFF2-40B4-BE49-F238E27FC236}">
                <a16:creationId xmlns:a16="http://schemas.microsoft.com/office/drawing/2014/main" id="{AD4737B8-BED2-AC43-86A6-6F336A276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4295438"/>
              </p:ext>
            </p:extLst>
          </p:nvPr>
        </p:nvGraphicFramePr>
        <p:xfrm>
          <a:off x="5587562" y="5947402"/>
          <a:ext cx="6400258" cy="93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1" name="CuadroTexto 40">
            <a:extLst>
              <a:ext uri="{FF2B5EF4-FFF2-40B4-BE49-F238E27FC236}">
                <a16:creationId xmlns:a16="http://schemas.microsoft.com/office/drawing/2014/main" id="{3E77C55F-C41E-5346-B6ED-51188732E9C5}"/>
              </a:ext>
            </a:extLst>
          </p:cNvPr>
          <p:cNvSpPr txBox="1"/>
          <p:nvPr/>
        </p:nvSpPr>
        <p:spPr>
          <a:xfrm>
            <a:off x="5958293" y="1827724"/>
            <a:ext cx="1209094" cy="292388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650" dirty="0">
                <a:solidFill>
                  <a:schemeClr val="bg1"/>
                </a:solidFill>
                <a:latin typeface="Helvetica Light" panose="020B0403020202020204" pitchFamily="34" charset="0"/>
              </a:rPr>
              <a:t>Mastercard DaVivienda promo UEFA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74AE37C-3D34-A440-AD1B-11EE23CD57BB}"/>
              </a:ext>
            </a:extLst>
          </p:cNvPr>
          <p:cNvSpPr txBox="1"/>
          <p:nvPr/>
        </p:nvSpPr>
        <p:spPr>
          <a:xfrm>
            <a:off x="7468808" y="1339817"/>
            <a:ext cx="1075728" cy="307777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Inst. Banco “ Lugar equivocado” 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A7B08BD-9CE8-F043-88D5-F57926D80280}"/>
              </a:ext>
            </a:extLst>
          </p:cNvPr>
          <p:cNvSpPr txBox="1"/>
          <p:nvPr/>
        </p:nvSpPr>
        <p:spPr>
          <a:xfrm>
            <a:off x="7200214" y="1815761"/>
            <a:ext cx="806357" cy="300082"/>
          </a:xfrm>
          <a:prstGeom prst="rect">
            <a:avLst/>
          </a:prstGeom>
          <a:solidFill>
            <a:schemeClr val="accent5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650" dirty="0">
                <a:solidFill>
                  <a:schemeClr val="bg1"/>
                </a:solidFill>
                <a:latin typeface="Helvetica Light" panose="020B0403020202020204" pitchFamily="34" charset="0"/>
              </a:rPr>
              <a:t>“Doble remesas para mamá</a:t>
            </a:r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” 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B754BB1-4B24-EC41-9C93-C49B693F7335}"/>
              </a:ext>
            </a:extLst>
          </p:cNvPr>
          <p:cNvSpPr txBox="1"/>
          <p:nvPr/>
        </p:nvSpPr>
        <p:spPr>
          <a:xfrm>
            <a:off x="8006673" y="1790828"/>
            <a:ext cx="806358" cy="292388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650" dirty="0">
                <a:solidFill>
                  <a:schemeClr val="bg1"/>
                </a:solidFill>
                <a:latin typeface="Helvetica Light" panose="020B0403020202020204" pitchFamily="34" charset="0"/>
              </a:rPr>
              <a:t>Viva la final Copa América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29D82C0A-9133-4349-A40B-2C7756337A13}"/>
              </a:ext>
            </a:extLst>
          </p:cNvPr>
          <p:cNvSpPr txBox="1"/>
          <p:nvPr/>
        </p:nvSpPr>
        <p:spPr>
          <a:xfrm>
            <a:off x="158259" y="6572049"/>
            <a:ext cx="1991251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8B7DA92B-3E68-C948-8FFD-5A31F595C501}"/>
              </a:ext>
            </a:extLst>
          </p:cNvPr>
          <p:cNvSpPr txBox="1"/>
          <p:nvPr/>
        </p:nvSpPr>
        <p:spPr>
          <a:xfrm>
            <a:off x="10688166" y="1758694"/>
            <a:ext cx="806357" cy="292388"/>
          </a:xfrm>
          <a:prstGeom prst="rect">
            <a:avLst/>
          </a:prstGeom>
          <a:solidFill>
            <a:schemeClr val="accent5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650" dirty="0">
                <a:solidFill>
                  <a:schemeClr val="bg1"/>
                </a:solidFill>
                <a:latin typeface="Helvetica Light" panose="020B0403020202020204" pitchFamily="34" charset="0"/>
              </a:rPr>
              <a:t>“Abuelita indiscreta </a:t>
            </a:r>
            <a:endParaRPr lang="es-HN" sz="7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2A1992ED-D984-7343-8F88-ECFFF881C7D9}"/>
              </a:ext>
            </a:extLst>
          </p:cNvPr>
          <p:cNvSpPr txBox="1"/>
          <p:nvPr/>
        </p:nvSpPr>
        <p:spPr>
          <a:xfrm>
            <a:off x="10216925" y="1321736"/>
            <a:ext cx="1075728" cy="200055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Su ACH es grátis</a:t>
            </a:r>
          </a:p>
        </p:txBody>
      </p:sp>
    </p:spTree>
    <p:extLst>
      <p:ext uri="{BB962C8B-B14F-4D97-AF65-F5344CB8AC3E}">
        <p14:creationId xmlns:p14="http://schemas.microsoft.com/office/powerpoint/2010/main" val="176019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523549" y="3176182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AB9180DB-E249-2042-AC02-91C1EC33E5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7421505"/>
              </p:ext>
            </p:extLst>
          </p:nvPr>
        </p:nvGraphicFramePr>
        <p:xfrm>
          <a:off x="544180" y="3490269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6022633A-ACF0-3F47-8417-1BC53D1AA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4438702"/>
              </p:ext>
            </p:extLst>
          </p:nvPr>
        </p:nvGraphicFramePr>
        <p:xfrm>
          <a:off x="606409" y="1658874"/>
          <a:ext cx="3153230" cy="149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09B0907-8EA3-6944-849E-4BCF4F83D77C}"/>
              </a:ext>
            </a:extLst>
          </p:cNvPr>
          <p:cNvCxnSpPr>
            <a:cxnSpLocks/>
          </p:cNvCxnSpPr>
          <p:nvPr/>
        </p:nvCxnSpPr>
        <p:spPr>
          <a:xfrm flipV="1">
            <a:off x="851076" y="1598982"/>
            <a:ext cx="2663895" cy="11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4BB0218E-4675-4042-BFBF-73039D8C3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071594"/>
              </p:ext>
            </p:extLst>
          </p:nvPr>
        </p:nvGraphicFramePr>
        <p:xfrm>
          <a:off x="4950956" y="778793"/>
          <a:ext cx="6677421" cy="193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3" name="AutoShape 4">
            <a:extLst>
              <a:ext uri="{FF2B5EF4-FFF2-40B4-BE49-F238E27FC236}">
                <a16:creationId xmlns:a16="http://schemas.microsoft.com/office/drawing/2014/main" id="{FB331648-87DF-4508-99D9-A88BC53E4262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009343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BC5E1DB8-BCBB-4DE3-8C2F-0BAC8739A0E3}"/>
              </a:ext>
            </a:extLst>
          </p:cNvPr>
          <p:cNvSpPr txBox="1">
            <a:spLocks/>
          </p:cNvSpPr>
          <p:nvPr/>
        </p:nvSpPr>
        <p:spPr>
          <a:xfrm>
            <a:off x="413995" y="-76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AZTECA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E4A8682-03AE-4604-88AA-6330FF1D6E93}"/>
              </a:ext>
            </a:extLst>
          </p:cNvPr>
          <p:cNvCxnSpPr/>
          <p:nvPr/>
        </p:nvCxnSpPr>
        <p:spPr>
          <a:xfrm>
            <a:off x="4458423" y="1184471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1DBA030-4322-D449-BDA8-F00EF2292A54}"/>
              </a:ext>
            </a:extLst>
          </p:cNvPr>
          <p:cNvCxnSpPr/>
          <p:nvPr/>
        </p:nvCxnSpPr>
        <p:spPr>
          <a:xfrm>
            <a:off x="3470022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CFB4A713-B343-4967-97AB-B9E21AC4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721B57-B728-C748-A008-52FACE6D2AE5}"/>
              </a:ext>
            </a:extLst>
          </p:cNvPr>
          <p:cNvCxnSpPr>
            <a:cxnSpLocks/>
          </p:cNvCxnSpPr>
          <p:nvPr/>
        </p:nvCxnSpPr>
        <p:spPr>
          <a:xfrm flipV="1">
            <a:off x="606409" y="3422403"/>
            <a:ext cx="2908563" cy="13195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BF4991-B7A7-6F42-9267-6F036170282F}"/>
              </a:ext>
            </a:extLst>
          </p:cNvPr>
          <p:cNvCxnSpPr/>
          <p:nvPr/>
        </p:nvCxnSpPr>
        <p:spPr>
          <a:xfrm>
            <a:off x="495095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CA49D1C-1174-A446-A669-1F3E5DD86191}"/>
              </a:ext>
            </a:extLst>
          </p:cNvPr>
          <p:cNvSpPr txBox="1"/>
          <p:nvPr/>
        </p:nvSpPr>
        <p:spPr>
          <a:xfrm>
            <a:off x="3592731" y="1195992"/>
            <a:ext cx="1620628" cy="5324535"/>
          </a:xfrm>
          <a:prstGeom prst="rect">
            <a:avLst/>
          </a:prstGeom>
          <a:solidFill>
            <a:schemeClr val="bg1"/>
          </a:solidFill>
          <a:ln>
            <a:solidFill>
              <a:srgbClr val="0A9369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Azteca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ha reducido significativamente su ruido publicitario, primero en un 62% de 2022 a 2023 y luego en un 37% de 2023 a 2024. A pesar de esta disminución en la inversión publicitaria, actualmente tiene varias campañas activas.</a:t>
            </a:r>
          </a:p>
          <a:p>
            <a:pPr algn="l"/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Concentra sus esfuerzos en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campaña de cuenta de ahorro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1)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 "Bóveda millonaria”, misma que comenzó en septiembre del 2023 y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se extendió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 hasta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enero’24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. 2)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Institucional de ahorro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“Haz crecer tu dinero” simultáneo con cuenta Guardadito”.</a:t>
            </a:r>
          </a:p>
          <a:p>
            <a:pPr algn="l"/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También tiene al aire campaña de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institucional del banco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“somos tu banco”</a:t>
            </a:r>
          </a:p>
          <a:p>
            <a:pPr algn="l"/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En r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emesas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 al igual que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el resto de sus competidores, tiene al aire campaña del dia de la madre “el amor a mamá no tiene fronteras”</a:t>
            </a:r>
          </a:p>
          <a:p>
            <a:pPr algn="l"/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“Ahorrando siempre ganas” se lanza en julio y se mantiene durante el Q3.</a:t>
            </a:r>
          </a:p>
          <a:p>
            <a:pPr algn="l"/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Y en remesas lanza su campaña “Tu remesa llega de forma rápida y segura”</a:t>
            </a:r>
          </a:p>
          <a:p>
            <a:pPr algn="l"/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En el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Q4, no hay nada relevante, continua con su campaña de ahorro “siempre ganas”.</a:t>
            </a:r>
          </a:p>
          <a:p>
            <a:pPr algn="l"/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En remesas, con la campaña “todas las remesas traen premios”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EA89330-227A-9F4B-BDF6-1091F45B9D35}"/>
              </a:ext>
            </a:extLst>
          </p:cNvPr>
          <p:cNvSpPr txBox="1"/>
          <p:nvPr/>
        </p:nvSpPr>
        <p:spPr>
          <a:xfrm>
            <a:off x="5678680" y="288847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F6159D90-CCF3-FF47-BA3C-1EF55B896051}"/>
              </a:ext>
            </a:extLst>
          </p:cNvPr>
          <p:cNvSpPr txBox="1"/>
          <p:nvPr/>
        </p:nvSpPr>
        <p:spPr>
          <a:xfrm>
            <a:off x="9757317" y="2704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56" name="Chart 29">
            <a:extLst>
              <a:ext uri="{FF2B5EF4-FFF2-40B4-BE49-F238E27FC236}">
                <a16:creationId xmlns:a16="http://schemas.microsoft.com/office/drawing/2014/main" id="{7E2B0253-E8B3-6A41-BD78-60A07D926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865839"/>
              </p:ext>
            </p:extLst>
          </p:nvPr>
        </p:nvGraphicFramePr>
        <p:xfrm>
          <a:off x="5583408" y="2844348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7" name="TextBox 32">
            <a:extLst>
              <a:ext uri="{FF2B5EF4-FFF2-40B4-BE49-F238E27FC236}">
                <a16:creationId xmlns:a16="http://schemas.microsoft.com/office/drawing/2014/main" id="{675906C8-7052-8440-8249-4782A913D4D3}"/>
              </a:ext>
            </a:extLst>
          </p:cNvPr>
          <p:cNvSpPr txBox="1"/>
          <p:nvPr/>
        </p:nvSpPr>
        <p:spPr>
          <a:xfrm>
            <a:off x="5228367" y="303081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59" name="TextBox 33">
            <a:extLst>
              <a:ext uri="{FF2B5EF4-FFF2-40B4-BE49-F238E27FC236}">
                <a16:creationId xmlns:a16="http://schemas.microsoft.com/office/drawing/2014/main" id="{DD37A4DD-BDB8-2C49-9407-F7EA11748403}"/>
              </a:ext>
            </a:extLst>
          </p:cNvPr>
          <p:cNvSpPr txBox="1"/>
          <p:nvPr/>
        </p:nvSpPr>
        <p:spPr>
          <a:xfrm>
            <a:off x="5155090" y="3325302"/>
            <a:ext cx="1708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7,168 spots|31,536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graphicFrame>
        <p:nvGraphicFramePr>
          <p:cNvPr id="60" name="Chart 8">
            <a:extLst>
              <a:ext uri="{FF2B5EF4-FFF2-40B4-BE49-F238E27FC236}">
                <a16:creationId xmlns:a16="http://schemas.microsoft.com/office/drawing/2014/main" id="{E7FBF28F-6A5E-0D47-A91D-9A26F0EE73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042208"/>
              </p:ext>
            </p:extLst>
          </p:nvPr>
        </p:nvGraphicFramePr>
        <p:xfrm>
          <a:off x="5607529" y="3915155"/>
          <a:ext cx="6376137" cy="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1" name="TextBox 35">
            <a:extLst>
              <a:ext uri="{FF2B5EF4-FFF2-40B4-BE49-F238E27FC236}">
                <a16:creationId xmlns:a16="http://schemas.microsoft.com/office/drawing/2014/main" id="{27F4DC13-4FC4-B443-83B3-4BD649A15678}"/>
              </a:ext>
            </a:extLst>
          </p:cNvPr>
          <p:cNvSpPr txBox="1"/>
          <p:nvPr/>
        </p:nvSpPr>
        <p:spPr>
          <a:xfrm>
            <a:off x="5265148" y="412436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64" name="TextBox 36">
            <a:extLst>
              <a:ext uri="{FF2B5EF4-FFF2-40B4-BE49-F238E27FC236}">
                <a16:creationId xmlns:a16="http://schemas.microsoft.com/office/drawing/2014/main" id="{634DB7E2-56E9-3847-A28B-F0FFA05A9180}"/>
              </a:ext>
            </a:extLst>
          </p:cNvPr>
          <p:cNvSpPr txBox="1"/>
          <p:nvPr/>
        </p:nvSpPr>
        <p:spPr>
          <a:xfrm>
            <a:off x="5244805" y="4326993"/>
            <a:ext cx="1292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132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(112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65" name="Table 9">
            <a:extLst>
              <a:ext uri="{FF2B5EF4-FFF2-40B4-BE49-F238E27FC236}">
                <a16:creationId xmlns:a16="http://schemas.microsoft.com/office/drawing/2014/main" id="{8CFC73F7-F773-2245-985B-0F929391E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19982"/>
              </p:ext>
            </p:extLst>
          </p:nvPr>
        </p:nvGraphicFramePr>
        <p:xfrm>
          <a:off x="5703087" y="269139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$1.2M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82%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66" name="TextBox 41">
            <a:extLst>
              <a:ext uri="{FF2B5EF4-FFF2-40B4-BE49-F238E27FC236}">
                <a16:creationId xmlns:a16="http://schemas.microsoft.com/office/drawing/2014/main" id="{4EE0F7F7-3009-504E-BBFA-C8A1917C208B}"/>
              </a:ext>
            </a:extLst>
          </p:cNvPr>
          <p:cNvSpPr txBox="1"/>
          <p:nvPr/>
        </p:nvSpPr>
        <p:spPr>
          <a:xfrm>
            <a:off x="5240095" y="50535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67" name="Table 46">
            <a:extLst>
              <a:ext uri="{FF2B5EF4-FFF2-40B4-BE49-F238E27FC236}">
                <a16:creationId xmlns:a16="http://schemas.microsoft.com/office/drawing/2014/main" id="{D06721A1-7AD7-3B42-9847-36F7FBD89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979101"/>
              </p:ext>
            </p:extLst>
          </p:nvPr>
        </p:nvGraphicFramePr>
        <p:xfrm>
          <a:off x="5716338" y="374803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$99k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68" name="Table 47">
            <a:extLst>
              <a:ext uri="{FF2B5EF4-FFF2-40B4-BE49-F238E27FC236}">
                <a16:creationId xmlns:a16="http://schemas.microsoft.com/office/drawing/2014/main" id="{3C32E779-5E5A-9641-8107-07FF7CD8B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500796"/>
              </p:ext>
            </p:extLst>
          </p:nvPr>
        </p:nvGraphicFramePr>
        <p:xfrm>
          <a:off x="5716337" y="476880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$136K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69" name="TextBox 49">
            <a:extLst>
              <a:ext uri="{FF2B5EF4-FFF2-40B4-BE49-F238E27FC236}">
                <a16:creationId xmlns:a16="http://schemas.microsoft.com/office/drawing/2014/main" id="{59A80EEE-0D2C-0140-B468-382700338447}"/>
              </a:ext>
            </a:extLst>
          </p:cNvPr>
          <p:cNvSpPr txBox="1"/>
          <p:nvPr/>
        </p:nvSpPr>
        <p:spPr>
          <a:xfrm>
            <a:off x="5202097" y="5381898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3,722 spots</a:t>
            </a:r>
          </a:p>
        </p:txBody>
      </p:sp>
      <p:cxnSp>
        <p:nvCxnSpPr>
          <p:cNvPr id="70" name="Straight Connector 60">
            <a:extLst>
              <a:ext uri="{FF2B5EF4-FFF2-40B4-BE49-F238E27FC236}">
                <a16:creationId xmlns:a16="http://schemas.microsoft.com/office/drawing/2014/main" id="{1794D265-CF28-8A49-9A7D-687C3FE5AA61}"/>
              </a:ext>
            </a:extLst>
          </p:cNvPr>
          <p:cNvCxnSpPr>
            <a:cxnSpLocks/>
          </p:cNvCxnSpPr>
          <p:nvPr/>
        </p:nvCxnSpPr>
        <p:spPr>
          <a:xfrm flipV="1">
            <a:off x="5358954" y="365271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61">
            <a:extLst>
              <a:ext uri="{FF2B5EF4-FFF2-40B4-BE49-F238E27FC236}">
                <a16:creationId xmlns:a16="http://schemas.microsoft.com/office/drawing/2014/main" id="{25F208EC-B626-8842-B445-C97EBDC101BD}"/>
              </a:ext>
            </a:extLst>
          </p:cNvPr>
          <p:cNvCxnSpPr>
            <a:cxnSpLocks/>
          </p:cNvCxnSpPr>
          <p:nvPr/>
        </p:nvCxnSpPr>
        <p:spPr>
          <a:xfrm flipV="1">
            <a:off x="5358954" y="4709419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Chart 38">
            <a:extLst>
              <a:ext uri="{FF2B5EF4-FFF2-40B4-BE49-F238E27FC236}">
                <a16:creationId xmlns:a16="http://schemas.microsoft.com/office/drawing/2014/main" id="{48006ADD-5916-3A4E-A49B-DB44EFAAC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134574"/>
              </p:ext>
            </p:extLst>
          </p:nvPr>
        </p:nvGraphicFramePr>
        <p:xfrm>
          <a:off x="5583408" y="4926403"/>
          <a:ext cx="6400258" cy="8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3" name="TextBox 41">
            <a:extLst>
              <a:ext uri="{FF2B5EF4-FFF2-40B4-BE49-F238E27FC236}">
                <a16:creationId xmlns:a16="http://schemas.microsoft.com/office/drawing/2014/main" id="{DCFBDE72-E623-2F49-AD70-CBE045BE3D34}"/>
              </a:ext>
            </a:extLst>
          </p:cNvPr>
          <p:cNvSpPr txBox="1"/>
          <p:nvPr/>
        </p:nvSpPr>
        <p:spPr>
          <a:xfrm>
            <a:off x="5158521" y="60888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OOH</a:t>
            </a:r>
          </a:p>
        </p:txBody>
      </p:sp>
      <p:graphicFrame>
        <p:nvGraphicFramePr>
          <p:cNvPr id="74" name="Table 47">
            <a:extLst>
              <a:ext uri="{FF2B5EF4-FFF2-40B4-BE49-F238E27FC236}">
                <a16:creationId xmlns:a16="http://schemas.microsoft.com/office/drawing/2014/main" id="{9FFD4FD4-BB12-7B46-8487-C1EBA6865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089322"/>
              </p:ext>
            </p:extLst>
          </p:nvPr>
        </p:nvGraphicFramePr>
        <p:xfrm>
          <a:off x="5691913" y="57898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$39K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3%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5" name="TextBox 49">
            <a:extLst>
              <a:ext uri="{FF2B5EF4-FFF2-40B4-BE49-F238E27FC236}">
                <a16:creationId xmlns:a16="http://schemas.microsoft.com/office/drawing/2014/main" id="{6F37CB8A-FB63-DB42-A27D-520F62FF80BD}"/>
              </a:ext>
            </a:extLst>
          </p:cNvPr>
          <p:cNvSpPr txBox="1"/>
          <p:nvPr/>
        </p:nvSpPr>
        <p:spPr>
          <a:xfrm>
            <a:off x="5265148" y="6476040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41 </a:t>
            </a:r>
            <a:r>
              <a:rPr lang="en-US" sz="1200" i="1" dirty="0" err="1"/>
              <a:t>modulos</a:t>
            </a:r>
            <a:endParaRPr lang="en-US" sz="1200" i="1" dirty="0"/>
          </a:p>
        </p:txBody>
      </p:sp>
      <p:cxnSp>
        <p:nvCxnSpPr>
          <p:cNvPr id="76" name="Straight Connector 61">
            <a:extLst>
              <a:ext uri="{FF2B5EF4-FFF2-40B4-BE49-F238E27FC236}">
                <a16:creationId xmlns:a16="http://schemas.microsoft.com/office/drawing/2014/main" id="{32E36C37-1A59-6D46-9468-B8ED44241A78}"/>
              </a:ext>
            </a:extLst>
          </p:cNvPr>
          <p:cNvCxnSpPr>
            <a:cxnSpLocks/>
          </p:cNvCxnSpPr>
          <p:nvPr/>
        </p:nvCxnSpPr>
        <p:spPr>
          <a:xfrm flipV="1">
            <a:off x="5377392" y="5730417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Chart 38">
            <a:extLst>
              <a:ext uri="{FF2B5EF4-FFF2-40B4-BE49-F238E27FC236}">
                <a16:creationId xmlns:a16="http://schemas.microsoft.com/office/drawing/2014/main" id="{3C6A591B-546A-F549-BD87-185192ACB7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144400"/>
              </p:ext>
            </p:extLst>
          </p:nvPr>
        </p:nvGraphicFramePr>
        <p:xfrm>
          <a:off x="5587562" y="5947402"/>
          <a:ext cx="6400258" cy="93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8" name="Chart 24">
            <a:extLst>
              <a:ext uri="{FF2B5EF4-FFF2-40B4-BE49-F238E27FC236}">
                <a16:creationId xmlns:a16="http://schemas.microsoft.com/office/drawing/2014/main" id="{3B216142-E979-9B49-A8F7-64F130A73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2078893"/>
              </p:ext>
            </p:extLst>
          </p:nvPr>
        </p:nvGraphicFramePr>
        <p:xfrm>
          <a:off x="1133754" y="1597431"/>
          <a:ext cx="2026131" cy="104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9" name="CuadroTexto 78">
            <a:extLst>
              <a:ext uri="{FF2B5EF4-FFF2-40B4-BE49-F238E27FC236}">
                <a16:creationId xmlns:a16="http://schemas.microsoft.com/office/drawing/2014/main" id="{3BC0C49A-69D7-5540-9482-C79FF5A463D9}"/>
              </a:ext>
            </a:extLst>
          </p:cNvPr>
          <p:cNvSpPr txBox="1"/>
          <p:nvPr/>
        </p:nvSpPr>
        <p:spPr>
          <a:xfrm>
            <a:off x="5228367" y="1316484"/>
            <a:ext cx="1075728" cy="307777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“Promo bóvega millonaria”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F25FCDF-58F9-CE49-BDD7-228833DBEFD9}"/>
              </a:ext>
            </a:extLst>
          </p:cNvPr>
          <p:cNvSpPr txBox="1"/>
          <p:nvPr/>
        </p:nvSpPr>
        <p:spPr>
          <a:xfrm>
            <a:off x="6424045" y="1264967"/>
            <a:ext cx="1643862" cy="200055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>
                <a:solidFill>
                  <a:schemeClr val="bg1"/>
                </a:solidFill>
                <a:latin typeface="Helvetica Light" panose="020B0403020202020204" pitchFamily="34" charset="0"/>
              </a:rPr>
              <a:t>Regalos inolvidables para mamá”</a:t>
            </a:r>
            <a:endParaRPr lang="es-HN" sz="7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CD6E288-9226-474E-9E44-4F4BC5F5CB7D}"/>
              </a:ext>
            </a:extLst>
          </p:cNvPr>
          <p:cNvSpPr txBox="1"/>
          <p:nvPr/>
        </p:nvSpPr>
        <p:spPr>
          <a:xfrm>
            <a:off x="6959356" y="1972857"/>
            <a:ext cx="1311023" cy="338554"/>
          </a:xfrm>
          <a:prstGeom prst="rect">
            <a:avLst/>
          </a:prstGeom>
          <a:solidFill>
            <a:schemeClr val="accent3">
              <a:alpha val="1934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800" dirty="0">
                <a:latin typeface="Helvetica" pitchFamily="2" charset="0"/>
              </a:rPr>
              <a:t>Remesas : El amor a mamá no tiene fronteras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8C82512-1A9A-6B45-93F8-87B797539174}"/>
              </a:ext>
            </a:extLst>
          </p:cNvPr>
          <p:cNvSpPr txBox="1"/>
          <p:nvPr/>
        </p:nvSpPr>
        <p:spPr>
          <a:xfrm>
            <a:off x="6319103" y="1469597"/>
            <a:ext cx="1951276" cy="307777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Inst ahorro  “Haz creer tu dinero” / Tu dinero siempre a la mano (Cta. Guardadito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803FCB3-31ED-6845-872C-EB3DF7E7EF02}"/>
              </a:ext>
            </a:extLst>
          </p:cNvPr>
          <p:cNvSpPr txBox="1"/>
          <p:nvPr/>
        </p:nvSpPr>
        <p:spPr>
          <a:xfrm>
            <a:off x="6091421" y="1765699"/>
            <a:ext cx="2120629" cy="200055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Institucional “somos tu banco”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069F4962-0E7D-6847-9E0C-1658E9E77AF0}"/>
              </a:ext>
            </a:extLst>
          </p:cNvPr>
          <p:cNvSpPr txBox="1"/>
          <p:nvPr/>
        </p:nvSpPr>
        <p:spPr>
          <a:xfrm>
            <a:off x="8285386" y="1489866"/>
            <a:ext cx="2982381" cy="200055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Ahorrando siempre ganas.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995A4724-F0B5-074C-90E1-D1C9048BE96C}"/>
              </a:ext>
            </a:extLst>
          </p:cNvPr>
          <p:cNvSpPr txBox="1"/>
          <p:nvPr/>
        </p:nvSpPr>
        <p:spPr>
          <a:xfrm>
            <a:off x="8538659" y="1986910"/>
            <a:ext cx="1311023" cy="338554"/>
          </a:xfrm>
          <a:prstGeom prst="rect">
            <a:avLst/>
          </a:prstGeom>
          <a:solidFill>
            <a:schemeClr val="accent3">
              <a:alpha val="1934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800" dirty="0">
                <a:latin typeface="Helvetica" pitchFamily="2" charset="0"/>
              </a:rPr>
              <a:t>Tu remesa llega de forma rápida y segura”</a:t>
            </a:r>
          </a:p>
        </p:txBody>
      </p:sp>
      <p:sp>
        <p:nvSpPr>
          <p:cNvPr id="49" name="TextBox 27">
            <a:extLst>
              <a:ext uri="{FF2B5EF4-FFF2-40B4-BE49-F238E27FC236}">
                <a16:creationId xmlns:a16="http://schemas.microsoft.com/office/drawing/2014/main" id="{23C97309-A2DF-5240-8554-088E49F5C8DA}"/>
              </a:ext>
            </a:extLst>
          </p:cNvPr>
          <p:cNvSpPr txBox="1"/>
          <p:nvPr/>
        </p:nvSpPr>
        <p:spPr>
          <a:xfrm>
            <a:off x="158259" y="6572049"/>
            <a:ext cx="1991251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9B0D08CD-FB9D-D647-AFC6-31A809AA6C47}"/>
              </a:ext>
            </a:extLst>
          </p:cNvPr>
          <p:cNvSpPr txBox="1"/>
          <p:nvPr/>
        </p:nvSpPr>
        <p:spPr>
          <a:xfrm>
            <a:off x="10083518" y="2081260"/>
            <a:ext cx="1311023" cy="338554"/>
          </a:xfrm>
          <a:prstGeom prst="rect">
            <a:avLst/>
          </a:prstGeom>
          <a:solidFill>
            <a:schemeClr val="accent3">
              <a:alpha val="1934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800" dirty="0">
                <a:latin typeface="Helvetica" pitchFamily="2" charset="0"/>
              </a:rPr>
              <a:t>“Esta navidad todas las remesas traen premios”</a:t>
            </a:r>
          </a:p>
        </p:txBody>
      </p:sp>
    </p:spTree>
    <p:extLst>
      <p:ext uri="{BB962C8B-B14F-4D97-AF65-F5344CB8AC3E}">
        <p14:creationId xmlns:p14="http://schemas.microsoft.com/office/powerpoint/2010/main" val="4160251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4">
            <a:extLst>
              <a:ext uri="{FF2B5EF4-FFF2-40B4-BE49-F238E27FC236}">
                <a16:creationId xmlns:a16="http://schemas.microsoft.com/office/drawing/2014/main" id="{D0A926BA-544E-4526-A951-98853D3325E0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CuadroTexto 18">
            <a:extLst>
              <a:ext uri="{FF2B5EF4-FFF2-40B4-BE49-F238E27FC236}">
                <a16:creationId xmlns:a16="http://schemas.microsoft.com/office/drawing/2014/main" id="{F5220182-9C77-7E41-9C04-82268171844E}"/>
              </a:ext>
            </a:extLst>
          </p:cNvPr>
          <p:cNvSpPr txBox="1"/>
          <p:nvPr/>
        </p:nvSpPr>
        <p:spPr>
          <a:xfrm>
            <a:off x="256746" y="177641"/>
            <a:ext cx="13325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Inversion Acumulada</a:t>
            </a:r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: </a:t>
            </a:r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Grupo Financiero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18FCA8-5B08-C640-A212-B27E9F9CD6D3}"/>
              </a:ext>
            </a:extLst>
          </p:cNvPr>
          <p:cNvSpPr txBox="1"/>
          <p:nvPr/>
        </p:nvSpPr>
        <p:spPr>
          <a:xfrm>
            <a:off x="9753024" y="131474"/>
            <a:ext cx="26450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2024</a:t>
            </a:r>
            <a:endParaRPr lang="en-CA" sz="2200" b="1" dirty="0">
              <a:solidFill>
                <a:schemeClr val="bg1"/>
              </a:solidFill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5E27765D-C64E-7048-8785-4A3A83FE17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5E085583-346B-6B44-819A-A67DFE1B3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AD5D9A7-C946-F644-897D-1CE6B5CBB3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3440074"/>
              </p:ext>
            </p:extLst>
          </p:nvPr>
        </p:nvGraphicFramePr>
        <p:xfrm>
          <a:off x="405219" y="1378307"/>
          <a:ext cx="8128000" cy="417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F0958854-55AB-8444-B093-6D0491120959}"/>
              </a:ext>
            </a:extLst>
          </p:cNvPr>
          <p:cNvSpPr txBox="1"/>
          <p:nvPr/>
        </p:nvSpPr>
        <p:spPr>
          <a:xfrm>
            <a:off x="274727" y="1018376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28BBB465-B58B-A24E-979C-F57EE92E6D9F}"/>
              </a:ext>
            </a:extLst>
          </p:cNvPr>
          <p:cNvSpPr txBox="1"/>
          <p:nvPr/>
        </p:nvSpPr>
        <p:spPr>
          <a:xfrm>
            <a:off x="9313818" y="1949012"/>
            <a:ext cx="2673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600" dirty="0">
                <a:latin typeface="Helvetica" pitchFamily="2" charset="0"/>
              </a:rPr>
              <a:t>TV sigue siendo el medio principal utilizado por la mayoria de anunciantes del  sector, representando el 71% de la mezcla. Le sigue en importancia la radio, con un 13%, seguido de prensa con un 10% y por último exteriores con un 6%</a:t>
            </a:r>
          </a:p>
        </p:txBody>
      </p:sp>
      <p:graphicFrame>
        <p:nvGraphicFramePr>
          <p:cNvPr id="13" name="Tabla 13">
            <a:extLst>
              <a:ext uri="{FF2B5EF4-FFF2-40B4-BE49-F238E27FC236}">
                <a16:creationId xmlns:a16="http://schemas.microsoft.com/office/drawing/2014/main" id="{C7990F02-CDC6-5C4D-BB58-894A00D62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16909"/>
              </p:ext>
            </p:extLst>
          </p:nvPr>
        </p:nvGraphicFramePr>
        <p:xfrm>
          <a:off x="8382641" y="1523869"/>
          <a:ext cx="718830" cy="36116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8830">
                  <a:extLst>
                    <a:ext uri="{9D8B030D-6E8A-4147-A177-3AD203B41FA5}">
                      <a16:colId xmlns:a16="http://schemas.microsoft.com/office/drawing/2014/main" val="896817301"/>
                    </a:ext>
                  </a:extLst>
                </a:gridCol>
              </a:tblGrid>
              <a:tr h="51595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$9.9M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8460109"/>
                  </a:ext>
                </a:extLst>
              </a:tr>
              <a:tr h="51595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$8.3M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5706319"/>
                  </a:ext>
                </a:extLst>
              </a:tr>
              <a:tr h="51595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$7.4M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8883485"/>
                  </a:ext>
                </a:extLst>
              </a:tr>
              <a:tr h="51595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$4.7M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7596183"/>
                  </a:ext>
                </a:extLst>
              </a:tr>
              <a:tr h="51595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$4.5M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8524352"/>
                  </a:ext>
                </a:extLst>
              </a:tr>
              <a:tr h="51595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$3.1M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3669581"/>
                  </a:ext>
                </a:extLst>
              </a:tr>
              <a:tr h="51595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$1.5M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9172542"/>
                  </a:ext>
                </a:extLst>
              </a:tr>
            </a:tbl>
          </a:graphicData>
        </a:graphic>
      </p:graphicFrame>
      <p:graphicFrame>
        <p:nvGraphicFramePr>
          <p:cNvPr id="31" name="Table 20">
            <a:extLst>
              <a:ext uri="{FF2B5EF4-FFF2-40B4-BE49-F238E27FC236}">
                <a16:creationId xmlns:a16="http://schemas.microsoft.com/office/drawing/2014/main" id="{8E9CF133-0767-D844-9AFB-D30E32CD0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490966"/>
              </p:ext>
            </p:extLst>
          </p:nvPr>
        </p:nvGraphicFramePr>
        <p:xfrm>
          <a:off x="8382641" y="1102017"/>
          <a:ext cx="9311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176">
                  <a:extLst>
                    <a:ext uri="{9D8B030D-6E8A-4147-A177-3AD203B41FA5}">
                      <a16:colId xmlns:a16="http://schemas.microsoft.com/office/drawing/2014/main" val="3461937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$39,5</a:t>
                      </a:r>
                      <a:r>
                        <a:rPr lang="en-US" sz="1300" b="0" i="0" baseline="0" dirty="0">
                          <a:latin typeface="Helvetica Light" panose="020B0403020202020204" pitchFamily="34" charset="0"/>
                        </a:rPr>
                        <a:t> M 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593006"/>
                  </a:ext>
                </a:extLst>
              </a:tr>
            </a:tbl>
          </a:graphicData>
        </a:graphic>
      </p:graphicFrame>
      <p:sp>
        <p:nvSpPr>
          <p:cNvPr id="15" name="TextBox 27">
            <a:extLst>
              <a:ext uri="{FF2B5EF4-FFF2-40B4-BE49-F238E27FC236}">
                <a16:creationId xmlns:a16="http://schemas.microsoft.com/office/drawing/2014/main" id="{7D2FF806-16E4-2046-A0EA-5820BFB64FF0}"/>
              </a:ext>
            </a:extLst>
          </p:cNvPr>
          <p:cNvSpPr txBox="1"/>
          <p:nvPr/>
        </p:nvSpPr>
        <p:spPr>
          <a:xfrm>
            <a:off x="5399332" y="6501940"/>
            <a:ext cx="1991251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747061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AA6AA4DB-53C8-4A9F-BF68-AFA8207B4310}"/>
              </a:ext>
            </a:extLst>
          </p:cNvPr>
          <p:cNvSpPr/>
          <p:nvPr/>
        </p:nvSpPr>
        <p:spPr>
          <a:xfrm>
            <a:off x="0" y="0"/>
            <a:ext cx="12192000" cy="842083"/>
          </a:xfrm>
          <a:prstGeom prst="rect">
            <a:avLst/>
          </a:prstGeom>
          <a:solidFill>
            <a:srgbClr val="C00000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B9608-9528-074C-A615-967BDB5534DB}"/>
              </a:ext>
            </a:extLst>
          </p:cNvPr>
          <p:cNvSpPr txBox="1"/>
          <p:nvPr/>
        </p:nvSpPr>
        <p:spPr>
          <a:xfrm>
            <a:off x="763792" y="1687140"/>
            <a:ext cx="5963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Helvetica Light" panose="020B0403020202020204" pitchFamily="34" charset="0"/>
              </a:rPr>
              <a:t>COE – TV </a:t>
            </a:r>
            <a:r>
              <a:rPr lang="en-US" sz="3000" dirty="0" err="1">
                <a:latin typeface="Helvetica Light" panose="020B0403020202020204" pitchFamily="34" charset="0"/>
              </a:rPr>
              <a:t>Abierta</a:t>
            </a:r>
            <a:r>
              <a:rPr lang="en-US" sz="3000" dirty="0">
                <a:latin typeface="Helvetica Light" panose="020B0403020202020204" pitchFamily="34" charset="0"/>
              </a:rPr>
              <a:t>  </a:t>
            </a:r>
            <a:r>
              <a:rPr lang="en-US" sz="1600" dirty="0" err="1">
                <a:latin typeface="Helvetica Light" panose="020B0403020202020204" pitchFamily="34" charset="0"/>
              </a:rPr>
              <a:t>Acumulado</a:t>
            </a:r>
            <a:r>
              <a:rPr lang="en-US" sz="1600" dirty="0"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latin typeface="Helvetica Light" panose="020B0403020202020204" pitchFamily="34" charset="0"/>
              </a:rPr>
              <a:t>ene-dic</a:t>
            </a:r>
            <a:endParaRPr lang="en-US" sz="1600" dirty="0">
              <a:latin typeface="Helvetica Light" panose="020B0403020202020204" pitchFamily="34" charset="0"/>
            </a:endParaRPr>
          </a:p>
        </p:txBody>
      </p:sp>
      <p:sp>
        <p:nvSpPr>
          <p:cNvPr id="13" name="CuadroTexto 18">
            <a:extLst>
              <a:ext uri="{FF2B5EF4-FFF2-40B4-BE49-F238E27FC236}">
                <a16:creationId xmlns:a16="http://schemas.microsoft.com/office/drawing/2014/main" id="{3181200B-935D-1C41-B2A4-24CF1407BB4D}"/>
              </a:ext>
            </a:extLst>
          </p:cNvPr>
          <p:cNvSpPr txBox="1"/>
          <p:nvPr/>
        </p:nvSpPr>
        <p:spPr>
          <a:xfrm>
            <a:off x="189939" y="66099"/>
            <a:ext cx="118121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</a:t>
            </a:r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: </a:t>
            </a:r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SECTOR FINANCIERO</a:t>
            </a:r>
            <a:endParaRPr lang="es-MX" sz="38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17" name="Conector recto 3">
            <a:extLst>
              <a:ext uri="{FF2B5EF4-FFF2-40B4-BE49-F238E27FC236}">
                <a16:creationId xmlns:a16="http://schemas.microsoft.com/office/drawing/2014/main" id="{8A6BAAE9-C470-9F41-99AD-52EE777E1EF6}"/>
              </a:ext>
            </a:extLst>
          </p:cNvPr>
          <p:cNvCxnSpPr>
            <a:cxnSpLocks/>
          </p:cNvCxnSpPr>
          <p:nvPr/>
        </p:nvCxnSpPr>
        <p:spPr>
          <a:xfrm>
            <a:off x="1727447" y="6441807"/>
            <a:ext cx="793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6DFD5-B318-5941-9DC8-B9B809E9BCFD}"/>
              </a:ext>
            </a:extLst>
          </p:cNvPr>
          <p:cNvSpPr txBox="1"/>
          <p:nvPr/>
        </p:nvSpPr>
        <p:spPr>
          <a:xfrm>
            <a:off x="5910115" y="1140220"/>
            <a:ext cx="581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" pitchFamily="2" charset="0"/>
              </a:rPr>
              <a:t>Azteca, BAC y </a:t>
            </a:r>
            <a:r>
              <a:rPr lang="en-US" sz="1200" b="1" dirty="0" err="1">
                <a:latin typeface="Helvetica" pitchFamily="2" charset="0"/>
              </a:rPr>
              <a:t>DaVivienda</a:t>
            </a:r>
            <a:r>
              <a:rPr lang="en-US" sz="1200" dirty="0">
                <a:latin typeface="Helvetica" pitchFamily="2" charset="0"/>
              </a:rPr>
              <a:t>, </a:t>
            </a:r>
            <a:r>
              <a:rPr lang="en-US" sz="1200" dirty="0" err="1">
                <a:latin typeface="Helvetica" pitchFamily="2" charset="0"/>
              </a:rPr>
              <a:t>siguien</a:t>
            </a:r>
            <a:r>
              <a:rPr lang="en-US" sz="1200" dirty="0">
                <a:latin typeface="Helvetica" pitchFamily="2" charset="0"/>
              </a:rPr>
              <a:t> </a:t>
            </a:r>
            <a:r>
              <a:rPr lang="en-US" sz="1200" dirty="0" err="1">
                <a:latin typeface="Helvetica" pitchFamily="2" charset="0"/>
              </a:rPr>
              <a:t>ocupando</a:t>
            </a:r>
            <a:r>
              <a:rPr lang="en-US" sz="1200" dirty="0">
                <a:latin typeface="Helvetica" pitchFamily="2" charset="0"/>
              </a:rPr>
              <a:t> las </a:t>
            </a:r>
            <a:r>
              <a:rPr lang="en-US" sz="1200" dirty="0" err="1">
                <a:latin typeface="Helvetica" pitchFamily="2" charset="0"/>
              </a:rPr>
              <a:t>primeras</a:t>
            </a:r>
            <a:r>
              <a:rPr lang="en-US" sz="1200" dirty="0">
                <a:latin typeface="Helvetica" pitchFamily="2" charset="0"/>
              </a:rPr>
              <a:t> </a:t>
            </a:r>
            <a:r>
              <a:rPr lang="en-US" sz="1200" dirty="0" err="1">
                <a:latin typeface="Helvetica" pitchFamily="2" charset="0"/>
              </a:rPr>
              <a:t>posiciones</a:t>
            </a:r>
            <a:r>
              <a:rPr lang="en-US" sz="1200" dirty="0">
                <a:latin typeface="Helvetica" pitchFamily="2" charset="0"/>
              </a:rPr>
              <a:t> </a:t>
            </a:r>
            <a:r>
              <a:rPr lang="en-US" sz="1200" dirty="0" err="1">
                <a:latin typeface="Helvetica" pitchFamily="2" charset="0"/>
              </a:rPr>
              <a:t>en</a:t>
            </a:r>
            <a:r>
              <a:rPr lang="en-US" sz="1200" dirty="0">
                <a:latin typeface="Helvetica" pitchFamily="2" charset="0"/>
              </a:rPr>
              <a:t> el COE. </a:t>
            </a:r>
            <a:r>
              <a:rPr lang="en-US" sz="1200" dirty="0" err="1">
                <a:latin typeface="Helvetica" pitchFamily="2" charset="0"/>
              </a:rPr>
              <a:t>Esto</a:t>
            </a:r>
            <a:r>
              <a:rPr lang="en-US" sz="1200" dirty="0">
                <a:latin typeface="Helvetica" pitchFamily="2" charset="0"/>
              </a:rPr>
              <a:t> se debe a </a:t>
            </a:r>
            <a:r>
              <a:rPr lang="en-US" sz="1200" dirty="0" err="1">
                <a:latin typeface="Helvetica" pitchFamily="2" charset="0"/>
              </a:rPr>
              <a:t>su</a:t>
            </a:r>
            <a:r>
              <a:rPr lang="en-US" sz="1200" dirty="0">
                <a:latin typeface="Helvetica" pitchFamily="2" charset="0"/>
              </a:rPr>
              <a:t> </a:t>
            </a:r>
            <a:r>
              <a:rPr lang="en-US" sz="1200" dirty="0" err="1">
                <a:latin typeface="Helvetica" pitchFamily="2" charset="0"/>
              </a:rPr>
              <a:t>mezcla</a:t>
            </a:r>
            <a:r>
              <a:rPr lang="en-US" sz="1200" dirty="0">
                <a:latin typeface="Helvetica" pitchFamily="2" charset="0"/>
              </a:rPr>
              <a:t> de </a:t>
            </a:r>
            <a:r>
              <a:rPr lang="en-US" sz="1200" dirty="0" err="1">
                <a:latin typeface="Helvetica" pitchFamily="2" charset="0"/>
              </a:rPr>
              <a:t>canales</a:t>
            </a:r>
            <a:r>
              <a:rPr lang="en-US" sz="1200" dirty="0">
                <a:latin typeface="Helvetica" pitchFamily="2" charset="0"/>
              </a:rPr>
              <a:t> / </a:t>
            </a:r>
            <a:r>
              <a:rPr lang="en-US" sz="1200" dirty="0" err="1">
                <a:latin typeface="Helvetica" pitchFamily="2" charset="0"/>
              </a:rPr>
              <a:t>espacios</a:t>
            </a:r>
            <a:r>
              <a:rPr lang="en-US" sz="1200" dirty="0">
                <a:latin typeface="Helvetica" pitchFamily="2" charset="0"/>
              </a:rPr>
              <a:t> que se </a:t>
            </a:r>
            <a:r>
              <a:rPr lang="en-US" sz="1200" dirty="0" err="1">
                <a:latin typeface="Helvetica" pitchFamily="2" charset="0"/>
              </a:rPr>
              <a:t>utiizan</a:t>
            </a:r>
            <a:r>
              <a:rPr lang="en-US" sz="1200" dirty="0">
                <a:latin typeface="Helvetica" pitchFamily="2" charset="0"/>
              </a:rPr>
              <a:t> para </a:t>
            </a:r>
            <a:r>
              <a:rPr lang="en-US" sz="1200" dirty="0" err="1">
                <a:latin typeface="Helvetica" pitchFamily="2" charset="0"/>
              </a:rPr>
              <a:t>canalizar</a:t>
            </a:r>
            <a:r>
              <a:rPr lang="en-US" sz="1200" dirty="0">
                <a:latin typeface="Helvetica" pitchFamily="2" charset="0"/>
              </a:rPr>
              <a:t> </a:t>
            </a:r>
            <a:r>
              <a:rPr lang="en-US" sz="1200" dirty="0" err="1">
                <a:latin typeface="Helvetica" pitchFamily="2" charset="0"/>
              </a:rPr>
              <a:t>su</a:t>
            </a:r>
            <a:r>
              <a:rPr lang="en-US" sz="1200" dirty="0">
                <a:latin typeface="Helvetica" pitchFamily="2" charset="0"/>
              </a:rPr>
              <a:t> </a:t>
            </a:r>
            <a:r>
              <a:rPr lang="en-US" sz="1200" dirty="0" err="1">
                <a:latin typeface="Helvetica" pitchFamily="2" charset="0"/>
              </a:rPr>
              <a:t>pauta</a:t>
            </a:r>
            <a:r>
              <a:rPr lang="en-US" sz="1200" dirty="0">
                <a:latin typeface="Helvetica" pitchFamily="2" charset="0"/>
              </a:rPr>
              <a:t>. </a:t>
            </a:r>
            <a:endParaRPr lang="x-none" sz="1200" dirty="0">
              <a:latin typeface="Helvetica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A03660-598D-99C4-EDDD-CBD41926C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281011"/>
              </p:ext>
            </p:extLst>
          </p:nvPr>
        </p:nvGraphicFramePr>
        <p:xfrm>
          <a:off x="912040" y="2241138"/>
          <a:ext cx="4982371" cy="376612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15474">
                  <a:extLst>
                    <a:ext uri="{9D8B030D-6E8A-4147-A177-3AD203B41FA5}">
                      <a16:colId xmlns:a16="http://schemas.microsoft.com/office/drawing/2014/main" val="275498591"/>
                    </a:ext>
                  </a:extLst>
                </a:gridCol>
                <a:gridCol w="959470">
                  <a:extLst>
                    <a:ext uri="{9D8B030D-6E8A-4147-A177-3AD203B41FA5}">
                      <a16:colId xmlns:a16="http://schemas.microsoft.com/office/drawing/2014/main" val="4142595681"/>
                    </a:ext>
                  </a:extLst>
                </a:gridCol>
                <a:gridCol w="757633">
                  <a:extLst>
                    <a:ext uri="{9D8B030D-6E8A-4147-A177-3AD203B41FA5}">
                      <a16:colId xmlns:a16="http://schemas.microsoft.com/office/drawing/2014/main" val="3747898839"/>
                    </a:ext>
                  </a:extLst>
                </a:gridCol>
                <a:gridCol w="944218">
                  <a:extLst>
                    <a:ext uri="{9D8B030D-6E8A-4147-A177-3AD203B41FA5}">
                      <a16:colId xmlns:a16="http://schemas.microsoft.com/office/drawing/2014/main" val="1471216243"/>
                    </a:ext>
                  </a:extLst>
                </a:gridCol>
                <a:gridCol w="805576">
                  <a:extLst>
                    <a:ext uri="{9D8B030D-6E8A-4147-A177-3AD203B41FA5}">
                      <a16:colId xmlns:a16="http://schemas.microsoft.com/office/drawing/2014/main" val="904589830"/>
                    </a:ext>
                  </a:extLst>
                </a:gridCol>
              </a:tblGrid>
              <a:tr h="418458">
                <a:tc>
                  <a:txBody>
                    <a:bodyPr/>
                    <a:lstStyle/>
                    <a:p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err="1"/>
                        <a:t>Inv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/>
                        <a:t>SOI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err="1"/>
                        <a:t>Trp’s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/>
                        <a:t>SOV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55903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Ficohsa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6.7M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89,955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3272527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Atlántida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6.1M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92,868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530330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Banpais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5.3M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47,153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345735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Occidente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3.8M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50,791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1799116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BAC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3.1M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58,393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252842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Davivienda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1.6M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29,163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6407396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Azteca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1.2M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31,536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8644525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Totales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$27.9M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396,860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141585"/>
                  </a:ext>
                </a:extLst>
              </a:tr>
            </a:tbl>
          </a:graphicData>
        </a:graphic>
      </p:graphicFrame>
      <p:graphicFrame>
        <p:nvGraphicFramePr>
          <p:cNvPr id="15" name="Chart 1">
            <a:extLst>
              <a:ext uri="{FF2B5EF4-FFF2-40B4-BE49-F238E27FC236}">
                <a16:creationId xmlns:a16="http://schemas.microsoft.com/office/drawing/2014/main" id="{0E021758-CC99-B042-89AD-301D81B12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571616"/>
              </p:ext>
            </p:extLst>
          </p:nvPr>
        </p:nvGraphicFramePr>
        <p:xfrm>
          <a:off x="6095999" y="1941674"/>
          <a:ext cx="5443999" cy="439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4">
            <a:extLst>
              <a:ext uri="{FF2B5EF4-FFF2-40B4-BE49-F238E27FC236}">
                <a16:creationId xmlns:a16="http://schemas.microsoft.com/office/drawing/2014/main" id="{05701321-2466-B542-8EBF-75DD8A62C8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0DB0806-3EFA-0145-8847-4B8C062BB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14" name="TextBox 27">
            <a:extLst>
              <a:ext uri="{FF2B5EF4-FFF2-40B4-BE49-F238E27FC236}">
                <a16:creationId xmlns:a16="http://schemas.microsoft.com/office/drawing/2014/main" id="{EEDCF79F-8320-D542-940A-7CDD6C1D5B98}"/>
              </a:ext>
            </a:extLst>
          </p:cNvPr>
          <p:cNvSpPr txBox="1"/>
          <p:nvPr/>
        </p:nvSpPr>
        <p:spPr>
          <a:xfrm>
            <a:off x="5399332" y="6501940"/>
            <a:ext cx="1991251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095974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148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>
            <a:extLst>
              <a:ext uri="{FF2B5EF4-FFF2-40B4-BE49-F238E27FC236}">
                <a16:creationId xmlns:a16="http://schemas.microsoft.com/office/drawing/2014/main" id="{6F62951C-AFDF-4595-A708-85E648BA9280}"/>
              </a:ext>
            </a:extLst>
          </p:cNvPr>
          <p:cNvSpPr/>
          <p:nvPr/>
        </p:nvSpPr>
        <p:spPr>
          <a:xfrm>
            <a:off x="3111796" y="3479686"/>
            <a:ext cx="5968407" cy="1805302"/>
          </a:xfrm>
          <a:prstGeom prst="rect">
            <a:avLst/>
          </a:prstGeom>
          <a:solidFill>
            <a:srgbClr val="63C0BF"/>
          </a:solidFill>
        </p:spPr>
        <p:txBody>
          <a:bodyPr anchor="ctr"/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Helvetica" pitchFamily="2" charset="0"/>
              </a:rPr>
              <a:t>PRODUCTOS </a:t>
            </a:r>
            <a:r>
              <a:rPr lang="es-HN" sz="5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"Fintech"</a:t>
            </a:r>
            <a:endParaRPr lang="x-none" sz="50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C1A46-9390-6A46-B677-57876D3B4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862" y="88064"/>
            <a:ext cx="9144000" cy="2387600"/>
          </a:xfrm>
        </p:spPr>
        <p:txBody>
          <a:bodyPr/>
          <a:lstStyle/>
          <a:p>
            <a:r>
              <a:rPr lang="en-US" sz="6000" b="1" dirty="0"/>
              <a:t>ACTIVIDAD COMPETITIVA</a:t>
            </a:r>
            <a:br>
              <a:rPr lang="en-US" sz="6000" b="1" dirty="0">
                <a:latin typeface="Helvetica Light" panose="020B0403020202020204" pitchFamily="34" charset="0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C6A0E-CC87-9E43-95D3-47B98141FA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sp>
        <p:nvSpPr>
          <p:cNvPr id="10" name="CuadroTexto 1">
            <a:extLst>
              <a:ext uri="{FF2B5EF4-FFF2-40B4-BE49-F238E27FC236}">
                <a16:creationId xmlns:a16="http://schemas.microsoft.com/office/drawing/2014/main" id="{73C5F0E2-1017-4095-807D-40ABE710D06D}"/>
              </a:ext>
            </a:extLst>
          </p:cNvPr>
          <p:cNvSpPr txBox="1"/>
          <p:nvPr/>
        </p:nvSpPr>
        <p:spPr>
          <a:xfrm>
            <a:off x="4577614" y="5504843"/>
            <a:ext cx="32983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000" b="1" dirty="0">
                <a:latin typeface="Helvetica Light" panose="020B0403020202020204" pitchFamily="34" charset="0"/>
              </a:rPr>
              <a:t>enero- diciembre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000" b="1" dirty="0">
                <a:latin typeface="Helvetica Light" panose="020B0403020202020204" pitchFamily="34" charset="0"/>
              </a:rPr>
              <a:t> 2024</a:t>
            </a:r>
            <a:endParaRPr lang="es-MX" sz="3000" b="1" dirty="0">
              <a:latin typeface="Helvetica Light" panose="020B0403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5DE652-15D3-8443-BFD4-1ADB58E2E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07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666EF3E2-0091-F340-ABF2-4F30863CED5C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63C0BF"/>
          </a:solidFill>
        </p:spPr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CuadroTexto 18">
            <a:extLst>
              <a:ext uri="{FF2B5EF4-FFF2-40B4-BE49-F238E27FC236}">
                <a16:creationId xmlns:a16="http://schemas.microsoft.com/office/drawing/2014/main" id="{0FF8FA9B-BDD6-264D-861A-BF95E8C2F046}"/>
              </a:ext>
            </a:extLst>
          </p:cNvPr>
          <p:cNvSpPr txBox="1"/>
          <p:nvPr/>
        </p:nvSpPr>
        <p:spPr>
          <a:xfrm>
            <a:off x="189939" y="66099"/>
            <a:ext cx="118121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</a:t>
            </a:r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: </a:t>
            </a:r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PRODUCTOS FINTECH</a:t>
            </a:r>
            <a:endParaRPr lang="es-MX" sz="38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ACA2D32-C93A-C748-807B-07627E354B03}"/>
              </a:ext>
            </a:extLst>
          </p:cNvPr>
          <p:cNvSpPr/>
          <p:nvPr/>
        </p:nvSpPr>
        <p:spPr>
          <a:xfrm>
            <a:off x="436099" y="1510344"/>
            <a:ext cx="3779062" cy="291285"/>
          </a:xfrm>
          <a:prstGeom prst="rect">
            <a:avLst/>
          </a:prstGeom>
          <a:solidFill>
            <a:srgbClr val="5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/>
              <a:t>$940K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28DED4F-7AFC-D145-BE65-D0FB05EF7AA4}"/>
              </a:ext>
            </a:extLst>
          </p:cNvPr>
          <p:cNvSpPr/>
          <p:nvPr/>
        </p:nvSpPr>
        <p:spPr>
          <a:xfrm>
            <a:off x="4237982" y="1494592"/>
            <a:ext cx="3842930" cy="307038"/>
          </a:xfrm>
          <a:prstGeom prst="rect">
            <a:avLst/>
          </a:prstGeom>
          <a:solidFill>
            <a:srgbClr val="41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/>
              <a:t>$966K</a:t>
            </a:r>
          </a:p>
        </p:txBody>
      </p:sp>
      <p:graphicFrame>
        <p:nvGraphicFramePr>
          <p:cNvPr id="17" name="Tabla 17">
            <a:extLst>
              <a:ext uri="{FF2B5EF4-FFF2-40B4-BE49-F238E27FC236}">
                <a16:creationId xmlns:a16="http://schemas.microsoft.com/office/drawing/2014/main" id="{6D25D970-1686-5644-AA2C-477F029B3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933358"/>
              </p:ext>
            </p:extLst>
          </p:nvPr>
        </p:nvGraphicFramePr>
        <p:xfrm>
          <a:off x="4549941" y="5189286"/>
          <a:ext cx="3456000" cy="1112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165345425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42160402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HN" sz="1400" b="1" i="0" dirty="0">
                          <a:latin typeface="HELVETICA LIGHT" panose="020B0403020202020204" pitchFamily="34" charset="0"/>
                        </a:rPr>
                        <a:t>Variación Total año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HN" sz="1400" b="1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79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HN" sz="1400" b="0" i="0" dirty="0">
                          <a:latin typeface="Helvetica Light" panose="020B0403020202020204" pitchFamily="34" charset="0"/>
                        </a:rPr>
                        <a:t>Del 2022 vrs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400" b="0" i="0" dirty="0">
                          <a:latin typeface="Helvetica Light" panose="020B0403020202020204" pitchFamily="34" charset="0"/>
                        </a:rPr>
                        <a:t>2023 vrs.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91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HN" sz="1400" b="0" i="0" dirty="0">
                          <a:latin typeface="Helvetica Light" panose="020B0403020202020204" pitchFamily="34" charset="0"/>
                        </a:rPr>
                        <a:t>3%+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400" b="0" i="0" dirty="0">
                          <a:latin typeface="Helvetica Light" panose="020B0403020202020204" pitchFamily="34" charset="0"/>
                        </a:rPr>
                        <a:t>232+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455035"/>
                  </a:ext>
                </a:extLst>
              </a:tr>
            </a:tbl>
          </a:graphicData>
        </a:graphic>
      </p:graphicFrame>
      <p:pic>
        <p:nvPicPr>
          <p:cNvPr id="15" name="Picture 4">
            <a:extLst>
              <a:ext uri="{FF2B5EF4-FFF2-40B4-BE49-F238E27FC236}">
                <a16:creationId xmlns:a16="http://schemas.microsoft.com/office/drawing/2014/main" id="{CBD4108B-ABC8-CD40-B14F-6EE6423358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DA2E03-FBC8-694C-AC09-D83EB9F5A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86351B78-993A-AC47-84F4-7D0D8B2663D8}"/>
              </a:ext>
            </a:extLst>
          </p:cNvPr>
          <p:cNvSpPr/>
          <p:nvPr/>
        </p:nvSpPr>
        <p:spPr>
          <a:xfrm>
            <a:off x="448798" y="1029838"/>
            <a:ext cx="3766363" cy="3653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/>
              <a:t>2022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0A57347-8DF9-A34B-A0DE-56377B781442}"/>
              </a:ext>
            </a:extLst>
          </p:cNvPr>
          <p:cNvSpPr/>
          <p:nvPr/>
        </p:nvSpPr>
        <p:spPr>
          <a:xfrm>
            <a:off x="4237983" y="1029838"/>
            <a:ext cx="3842930" cy="3653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/>
              <a:t>2023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0BE1D3D-D24E-E14B-89E0-FD0148DE109D}"/>
              </a:ext>
            </a:extLst>
          </p:cNvPr>
          <p:cNvSpPr/>
          <p:nvPr/>
        </p:nvSpPr>
        <p:spPr>
          <a:xfrm>
            <a:off x="8103736" y="1029838"/>
            <a:ext cx="3813914" cy="3653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/>
              <a:t>2024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3B8C190D-E801-E248-9231-E058FE48D6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523488"/>
              </p:ext>
            </p:extLst>
          </p:nvPr>
        </p:nvGraphicFramePr>
        <p:xfrm>
          <a:off x="418948" y="1668714"/>
          <a:ext cx="11583112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32471FB7-2832-0E4D-8DCB-7ED27F99F6C3}"/>
              </a:ext>
            </a:extLst>
          </p:cNvPr>
          <p:cNvCxnSpPr/>
          <p:nvPr/>
        </p:nvCxnSpPr>
        <p:spPr>
          <a:xfrm flipV="1">
            <a:off x="4215161" y="1510344"/>
            <a:ext cx="0" cy="3005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0E3CF3F-4475-BC4D-BCC9-07A116CC779D}"/>
              </a:ext>
            </a:extLst>
          </p:cNvPr>
          <p:cNvCxnSpPr/>
          <p:nvPr/>
        </p:nvCxnSpPr>
        <p:spPr>
          <a:xfrm flipV="1">
            <a:off x="8080912" y="1495477"/>
            <a:ext cx="0" cy="3005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090406C-B7C9-4049-95CF-64A54199817F}"/>
              </a:ext>
            </a:extLst>
          </p:cNvPr>
          <p:cNvSpPr/>
          <p:nvPr/>
        </p:nvSpPr>
        <p:spPr>
          <a:xfrm>
            <a:off x="8092581" y="1502467"/>
            <a:ext cx="3842930" cy="307038"/>
          </a:xfrm>
          <a:prstGeom prst="rect">
            <a:avLst/>
          </a:prstGeom>
          <a:solidFill>
            <a:srgbClr val="41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/>
              <a:t>$3.2M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C69C14-4ACD-0644-9074-88E9E52F0861}"/>
              </a:ext>
            </a:extLst>
          </p:cNvPr>
          <p:cNvSpPr txBox="1"/>
          <p:nvPr/>
        </p:nvSpPr>
        <p:spPr>
          <a:xfrm>
            <a:off x="418948" y="1801203"/>
            <a:ext cx="521876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HN" sz="1400" dirty="0">
                <a:latin typeface="Helvetica Light" panose="020B0403020202020204" pitchFamily="34" charset="0"/>
              </a:rPr>
              <a:t>En 2024, se observa un crecimiento del 232% en esta categoría en comparación con el año anterior. Este aumento se atribuye al lanzamiento de USPAY en marzo, que se mantuvo vigente hasta agosto, así como a la fuerte presencia de Dilo durante tres oleadas clave: enero-febrero, agosto-septiembre y octubre-noviembre."</a:t>
            </a: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373CB9C1-F43D-AC4B-9510-F0F146D35F23}"/>
              </a:ext>
            </a:extLst>
          </p:cNvPr>
          <p:cNvSpPr txBox="1"/>
          <p:nvPr/>
        </p:nvSpPr>
        <p:spPr>
          <a:xfrm>
            <a:off x="5399332" y="6501940"/>
            <a:ext cx="1991251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158032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666EF3E2-0091-F340-ABF2-4F30863CED5C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63C0BF"/>
          </a:solidFill>
        </p:spPr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CuadroTexto 18">
            <a:extLst>
              <a:ext uri="{FF2B5EF4-FFF2-40B4-BE49-F238E27FC236}">
                <a16:creationId xmlns:a16="http://schemas.microsoft.com/office/drawing/2014/main" id="{0FF8FA9B-BDD6-264D-861A-BF95E8C2F046}"/>
              </a:ext>
            </a:extLst>
          </p:cNvPr>
          <p:cNvSpPr txBox="1"/>
          <p:nvPr/>
        </p:nvSpPr>
        <p:spPr>
          <a:xfrm>
            <a:off x="189939" y="66099"/>
            <a:ext cx="118121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SOI</a:t>
            </a:r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: </a:t>
            </a:r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PRODUCTOS FINTECH</a:t>
            </a:r>
            <a:endParaRPr lang="es-MX" sz="38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6" name="Gráfico 15">
                <a:extLst>
                  <a:ext uri="{FF2B5EF4-FFF2-40B4-BE49-F238E27FC236}">
                    <a16:creationId xmlns:a16="http://schemas.microsoft.com/office/drawing/2014/main" id="{09E02E01-A55E-6F4F-8FFE-820B2D82471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19737028"/>
                  </p:ext>
                </p:extLst>
              </p:nvPr>
            </p:nvGraphicFramePr>
            <p:xfrm>
              <a:off x="731519" y="1719773"/>
              <a:ext cx="6724357" cy="371035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6" name="Gráfico 15">
                <a:extLst>
                  <a:ext uri="{FF2B5EF4-FFF2-40B4-BE49-F238E27FC236}">
                    <a16:creationId xmlns:a16="http://schemas.microsoft.com/office/drawing/2014/main" id="{09E02E01-A55E-6F4F-8FFE-820B2D8247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1519" y="1719773"/>
                <a:ext cx="6724357" cy="371035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3FCEECC8-15AB-DA4D-8CB2-7B0AF4C0ED6B}"/>
              </a:ext>
            </a:extLst>
          </p:cNvPr>
          <p:cNvSpPr txBox="1"/>
          <p:nvPr/>
        </p:nvSpPr>
        <p:spPr>
          <a:xfrm>
            <a:off x="403274" y="1005351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dirty="0">
                <a:latin typeface="Helvetica Light" panose="020B0403020202020204" pitchFamily="34" charset="0"/>
              </a:rPr>
              <a:t>Iversión total $3.2M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1AA4F87-6279-964D-B27D-A9899E92D6D8}"/>
              </a:ext>
            </a:extLst>
          </p:cNvPr>
          <p:cNvSpPr txBox="1"/>
          <p:nvPr/>
        </p:nvSpPr>
        <p:spPr>
          <a:xfrm>
            <a:off x="397124" y="5367482"/>
            <a:ext cx="11270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400" dirty="0">
                <a:latin typeface="Helvetica" pitchFamily="2" charset="0"/>
              </a:rPr>
              <a:t>Durante el 2024 Esta categoría ha experimentado un crecimiento de más del 222% vrs. El 2023. </a:t>
            </a:r>
          </a:p>
          <a:p>
            <a:pPr algn="ctr"/>
            <a:r>
              <a:rPr lang="es-HN" sz="1400" b="1" dirty="0">
                <a:latin typeface="Helvetica" pitchFamily="2" charset="0"/>
              </a:rPr>
              <a:t>USPAY</a:t>
            </a:r>
            <a:r>
              <a:rPr lang="es-HN" sz="1400" dirty="0">
                <a:latin typeface="Helvetica" pitchFamily="2" charset="0"/>
              </a:rPr>
              <a:t>, es un nuevo competidor que ingresó al mercado en marzo y se mantuvo hasta agosto capturando el 57% del SOI.</a:t>
            </a:r>
          </a:p>
          <a:p>
            <a:pPr algn="ctr"/>
            <a:r>
              <a:rPr lang="es-HN" sz="1400" b="1" dirty="0">
                <a:latin typeface="Helvetica" pitchFamily="2" charset="0"/>
              </a:rPr>
              <a:t>Dilo</a:t>
            </a:r>
            <a:r>
              <a:rPr lang="es-HN" sz="1400" dirty="0">
                <a:latin typeface="Helvetica" pitchFamily="2" charset="0"/>
              </a:rPr>
              <a:t> es el segundo competidor con un importante 33% de partipación.</a:t>
            </a:r>
          </a:p>
          <a:p>
            <a:pPr algn="ctr"/>
            <a:r>
              <a:rPr lang="es-HN" sz="1400" b="1" dirty="0">
                <a:latin typeface="Helvetica" pitchFamily="2" charset="0"/>
              </a:rPr>
              <a:t>Tengo</a:t>
            </a:r>
            <a:r>
              <a:rPr lang="es-HN" sz="1400" dirty="0">
                <a:latin typeface="Helvetica" pitchFamily="2" charset="0"/>
              </a:rPr>
              <a:t> se mantienen activo con el 8%, y</a:t>
            </a:r>
            <a:r>
              <a:rPr lang="es-HN" sz="1400" b="1" dirty="0">
                <a:latin typeface="Helvetica" pitchFamily="2" charset="0"/>
              </a:rPr>
              <a:t> Kash</a:t>
            </a:r>
            <a:r>
              <a:rPr lang="es-HN" sz="1400" dirty="0">
                <a:latin typeface="Helvetica" pitchFamily="2" charset="0"/>
              </a:rPr>
              <a:t>, muestra actividad en el último trimestre del año logrando un 2% del SOI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Gráfico 6">
                <a:extLst>
                  <a:ext uri="{FF2B5EF4-FFF2-40B4-BE49-F238E27FC236}">
                    <a16:creationId xmlns:a16="http://schemas.microsoft.com/office/drawing/2014/main" id="{F6EFDD9A-CE7E-DA45-83B0-A9719825813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01121318"/>
                  </p:ext>
                </p:extLst>
              </p:nvPr>
            </p:nvGraphicFramePr>
            <p:xfrm>
              <a:off x="731518" y="1719773"/>
              <a:ext cx="6873613" cy="360098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7" name="Gráfico 6">
                <a:extLst>
                  <a:ext uri="{FF2B5EF4-FFF2-40B4-BE49-F238E27FC236}">
                    <a16:creationId xmlns:a16="http://schemas.microsoft.com/office/drawing/2014/main" id="{F6EFDD9A-CE7E-DA45-83B0-A9719825813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1518" y="1719773"/>
                <a:ext cx="6873613" cy="3600986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7CA53787-3F32-FD4C-9AD6-239B9CD07E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1F19797-A89A-C943-82E9-C1BC831F95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2" name="Gráfico 11">
                <a:extLst>
                  <a:ext uri="{FF2B5EF4-FFF2-40B4-BE49-F238E27FC236}">
                    <a16:creationId xmlns:a16="http://schemas.microsoft.com/office/drawing/2014/main" id="{3A4758FC-D083-C74A-8005-372ADED50D6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83662656"/>
                  </p:ext>
                </p:extLst>
              </p:nvPr>
            </p:nvGraphicFramePr>
            <p:xfrm>
              <a:off x="672503" y="1833585"/>
              <a:ext cx="7241007" cy="371035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8"/>
              </a:graphicData>
            </a:graphic>
          </p:graphicFrame>
        </mc:Choice>
        <mc:Fallback xmlns="">
          <p:pic>
            <p:nvPicPr>
              <p:cNvPr id="12" name="Gráfico 11">
                <a:extLst>
                  <a:ext uri="{FF2B5EF4-FFF2-40B4-BE49-F238E27FC236}">
                    <a16:creationId xmlns:a16="http://schemas.microsoft.com/office/drawing/2014/main" id="{3A4758FC-D083-C74A-8005-372ADED50D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2503" y="1833585"/>
                <a:ext cx="7241007" cy="3710353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27">
            <a:extLst>
              <a:ext uri="{FF2B5EF4-FFF2-40B4-BE49-F238E27FC236}">
                <a16:creationId xmlns:a16="http://schemas.microsoft.com/office/drawing/2014/main" id="{FB741D9F-7B7E-2E4C-9D11-91ACE224FD0B}"/>
              </a:ext>
            </a:extLst>
          </p:cNvPr>
          <p:cNvSpPr txBox="1"/>
          <p:nvPr/>
        </p:nvSpPr>
        <p:spPr>
          <a:xfrm>
            <a:off x="5399332" y="6501940"/>
            <a:ext cx="1991251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8" name="Gráfico 17">
                <a:extLst>
                  <a:ext uri="{FF2B5EF4-FFF2-40B4-BE49-F238E27FC236}">
                    <a16:creationId xmlns:a16="http://schemas.microsoft.com/office/drawing/2014/main" id="{8BDEA42C-09BC-714E-BDB9-6434ACAFCC6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99955567"/>
                  </p:ext>
                </p:extLst>
              </p:nvPr>
            </p:nvGraphicFramePr>
            <p:xfrm>
              <a:off x="397124" y="1327857"/>
              <a:ext cx="10912426" cy="40300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0"/>
              </a:graphicData>
            </a:graphic>
          </p:graphicFrame>
        </mc:Choice>
        <mc:Fallback>
          <p:pic>
            <p:nvPicPr>
              <p:cNvPr id="18" name="Gráfico 17">
                <a:extLst>
                  <a:ext uri="{FF2B5EF4-FFF2-40B4-BE49-F238E27FC236}">
                    <a16:creationId xmlns:a16="http://schemas.microsoft.com/office/drawing/2014/main" id="{8BDEA42C-09BC-714E-BDB9-6434ACAFCC6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7124" y="1327857"/>
                <a:ext cx="10912426" cy="40300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3886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Chart 51">
            <a:extLst>
              <a:ext uri="{FF2B5EF4-FFF2-40B4-BE49-F238E27FC236}">
                <a16:creationId xmlns:a16="http://schemas.microsoft.com/office/drawing/2014/main" id="{D6F85995-977F-644E-BBD2-6E6398618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628359"/>
              </p:ext>
            </p:extLst>
          </p:nvPr>
        </p:nvGraphicFramePr>
        <p:xfrm>
          <a:off x="4950956" y="778793"/>
          <a:ext cx="6677421" cy="193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72">
            <a:extLst>
              <a:ext uri="{FF2B5EF4-FFF2-40B4-BE49-F238E27FC236}">
                <a16:creationId xmlns:a16="http://schemas.microsoft.com/office/drawing/2014/main" id="{C256181F-EFD0-984D-BB5C-88A060F29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464259"/>
              </p:ext>
            </p:extLst>
          </p:nvPr>
        </p:nvGraphicFramePr>
        <p:xfrm>
          <a:off x="675026" y="1529854"/>
          <a:ext cx="3153230" cy="156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4">
            <a:extLst>
              <a:ext uri="{FF2B5EF4-FFF2-40B4-BE49-F238E27FC236}">
                <a16:creationId xmlns:a16="http://schemas.microsoft.com/office/drawing/2014/main" id="{72D5E9A0-F1A7-AE46-A40E-D410A67ED35D}"/>
              </a:ext>
            </a:extLst>
          </p:cNvPr>
          <p:cNvCxnSpPr>
            <a:cxnSpLocks/>
          </p:cNvCxnSpPr>
          <p:nvPr/>
        </p:nvCxnSpPr>
        <p:spPr>
          <a:xfrm>
            <a:off x="946767" y="1722858"/>
            <a:ext cx="2530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4">
            <a:extLst>
              <a:ext uri="{FF2B5EF4-FFF2-40B4-BE49-F238E27FC236}">
                <a16:creationId xmlns:a16="http://schemas.microsoft.com/office/drawing/2014/main" id="{52F72F66-1739-4542-9D42-735F35701D72}"/>
              </a:ext>
            </a:extLst>
          </p:cNvPr>
          <p:cNvSpPr/>
          <p:nvPr/>
        </p:nvSpPr>
        <p:spPr>
          <a:xfrm>
            <a:off x="0" y="1"/>
            <a:ext cx="12192000" cy="928222"/>
          </a:xfrm>
          <a:prstGeom prst="rect">
            <a:avLst/>
          </a:prstGeom>
          <a:solidFill>
            <a:srgbClr val="EF6236"/>
          </a:solidFill>
        </p:spPr>
        <p:txBody>
          <a:bodyPr/>
          <a:lstStyle/>
          <a:p>
            <a:endParaRPr lang="en-CA" dirty="0"/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D988AA69-6F55-1647-BD44-43CE2E2C057F}"/>
              </a:ext>
            </a:extLst>
          </p:cNvPr>
          <p:cNvCxnSpPr/>
          <p:nvPr/>
        </p:nvCxnSpPr>
        <p:spPr>
          <a:xfrm>
            <a:off x="4398443" y="1067650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9">
            <a:extLst>
              <a:ext uri="{FF2B5EF4-FFF2-40B4-BE49-F238E27FC236}">
                <a16:creationId xmlns:a16="http://schemas.microsoft.com/office/drawing/2014/main" id="{919B71B4-1766-6B4D-A212-B1E3F320BA88}"/>
              </a:ext>
            </a:extLst>
          </p:cNvPr>
          <p:cNvSpPr txBox="1"/>
          <p:nvPr/>
        </p:nvSpPr>
        <p:spPr>
          <a:xfrm>
            <a:off x="312211" y="3447990"/>
            <a:ext cx="4070648" cy="286232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Helvetica" pitchFamily="2" charset="0"/>
              </a:rPr>
              <a:t>USPAY, 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es un nuevo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aplicación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que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ofrece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los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siguientes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servicios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>
                <a:latin typeface="Helvetica" pitchFamily="2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HN" sz="1200" b="1" dirty="0">
                <a:effectLst/>
                <a:latin typeface="Helvetica" pitchFamily="2" charset="0"/>
              </a:rPr>
              <a:t>Pago</a:t>
            </a:r>
            <a:r>
              <a:rPr lang="es-HN" sz="1200" dirty="0">
                <a:effectLst/>
                <a:latin typeface="Helvetica" pitchFamily="2" charset="0"/>
              </a:rPr>
              <a:t>s</a:t>
            </a:r>
            <a:r>
              <a:rPr lang="es-HN" sz="1200" dirty="0">
                <a:latin typeface="Helvetica" pitchFamily="2" charset="0"/>
              </a:rPr>
              <a:t> : </a:t>
            </a:r>
            <a:r>
              <a:rPr lang="es-HN" sz="1200" dirty="0">
                <a:effectLst/>
                <a:latin typeface="Helvetica" pitchFamily="2" charset="0"/>
              </a:rPr>
              <a:t>Genera un enlace de pago personalizado con un monto definido, para un cliente específico.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HN" sz="1200" dirty="0">
                <a:effectLst/>
                <a:latin typeface="Helvetica" pitchFamily="2" charset="0"/>
              </a:rPr>
              <a:t>Productos : Genera distintos links para vender productos. </a:t>
            </a:r>
            <a:r>
              <a:rPr lang="es-HN" sz="1200" dirty="0">
                <a:latin typeface="Helvetica" pitchFamily="2" charset="0"/>
              </a:rPr>
              <a:t>A</a:t>
            </a:r>
            <a:r>
              <a:rPr lang="es-HN" sz="1200" dirty="0">
                <a:effectLst/>
                <a:latin typeface="Helvetica" pitchFamily="2" charset="0"/>
              </a:rPr>
              <a:t>grega descripciones y múltiples fotografías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HN" sz="1200" dirty="0">
                <a:effectLst/>
                <a:latin typeface="Helvetica" pitchFamily="2" charset="0"/>
              </a:rPr>
              <a:t>Masivo</a:t>
            </a:r>
            <a:r>
              <a:rPr lang="es-HN" sz="1200" dirty="0">
                <a:latin typeface="Helvetica" pitchFamily="2" charset="0"/>
              </a:rPr>
              <a:t> : </a:t>
            </a:r>
            <a:r>
              <a:rPr lang="es-HN" sz="1200" dirty="0">
                <a:effectLst/>
                <a:latin typeface="Helvetica" pitchFamily="2" charset="0"/>
              </a:rPr>
              <a:t>Genera un enlace con un monto definido para que las personas puedan pagar por boletos o entradas a un evento.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HN" sz="1200" dirty="0">
                <a:effectLst/>
                <a:latin typeface="Helvetica" pitchFamily="2" charset="0"/>
              </a:rPr>
              <a:t>Abierto</a:t>
            </a:r>
            <a:r>
              <a:rPr lang="es-HN" sz="1200" dirty="0">
                <a:latin typeface="Helvetica" pitchFamily="2" charset="0"/>
              </a:rPr>
              <a:t> : </a:t>
            </a:r>
            <a:r>
              <a:rPr lang="es-HN" sz="1200" dirty="0">
                <a:effectLst/>
                <a:latin typeface="Helvetica" pitchFamily="2" charset="0"/>
              </a:rPr>
              <a:t>Genera un enlace sin monto específico para muchas personas. Como para aportaciones o campañas de donación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HN" sz="1200" dirty="0">
                <a:effectLst/>
                <a:latin typeface="Helvetica" pitchFamily="2" charset="0"/>
              </a:rPr>
              <a:t>Botón web : Personaliza un botón que permite a los clientes pagar en tu propio sitio.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5CC08DF8-D197-C148-A5DB-43F115A31E91}"/>
              </a:ext>
            </a:extLst>
          </p:cNvPr>
          <p:cNvSpPr txBox="1"/>
          <p:nvPr/>
        </p:nvSpPr>
        <p:spPr>
          <a:xfrm>
            <a:off x="523549" y="3173929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cxnSp>
        <p:nvCxnSpPr>
          <p:cNvPr id="19" name="Straight Connector 29">
            <a:extLst>
              <a:ext uri="{FF2B5EF4-FFF2-40B4-BE49-F238E27FC236}">
                <a16:creationId xmlns:a16="http://schemas.microsoft.com/office/drawing/2014/main" id="{D8C47017-A4E9-1249-89CF-54A38AB08ECC}"/>
              </a:ext>
            </a:extLst>
          </p:cNvPr>
          <p:cNvCxnSpPr>
            <a:cxnSpLocks/>
          </p:cNvCxnSpPr>
          <p:nvPr/>
        </p:nvCxnSpPr>
        <p:spPr>
          <a:xfrm flipV="1">
            <a:off x="606409" y="3420150"/>
            <a:ext cx="2908563" cy="13195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4">
            <a:extLst>
              <a:ext uri="{FF2B5EF4-FFF2-40B4-BE49-F238E27FC236}">
                <a16:creationId xmlns:a16="http://schemas.microsoft.com/office/drawing/2014/main" id="{4676FCE7-D401-864D-B87F-CD77D65EB119}"/>
              </a:ext>
            </a:extLst>
          </p:cNvPr>
          <p:cNvCxnSpPr/>
          <p:nvPr/>
        </p:nvCxnSpPr>
        <p:spPr>
          <a:xfrm>
            <a:off x="5162844" y="2726106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3264D21-C18E-4441-ABBF-87566A8AAEBE}"/>
              </a:ext>
            </a:extLst>
          </p:cNvPr>
          <p:cNvSpPr txBox="1"/>
          <p:nvPr/>
        </p:nvSpPr>
        <p:spPr>
          <a:xfrm>
            <a:off x="5678680" y="32326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480985A-9176-0A4A-A79D-789AB837CB75}"/>
              </a:ext>
            </a:extLst>
          </p:cNvPr>
          <p:cNvSpPr txBox="1"/>
          <p:nvPr/>
        </p:nvSpPr>
        <p:spPr>
          <a:xfrm>
            <a:off x="9757317" y="30482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23" name="Chart 29">
            <a:extLst>
              <a:ext uri="{FF2B5EF4-FFF2-40B4-BE49-F238E27FC236}">
                <a16:creationId xmlns:a16="http://schemas.microsoft.com/office/drawing/2014/main" id="{F12CF082-2940-D749-9603-7EC73E124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704308"/>
              </p:ext>
            </p:extLst>
          </p:nvPr>
        </p:nvGraphicFramePr>
        <p:xfrm>
          <a:off x="5583408" y="3188470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32">
            <a:extLst>
              <a:ext uri="{FF2B5EF4-FFF2-40B4-BE49-F238E27FC236}">
                <a16:creationId xmlns:a16="http://schemas.microsoft.com/office/drawing/2014/main" id="{7AB0904E-C56A-F547-A31E-8D93DB09906E}"/>
              </a:ext>
            </a:extLst>
          </p:cNvPr>
          <p:cNvSpPr txBox="1"/>
          <p:nvPr/>
        </p:nvSpPr>
        <p:spPr>
          <a:xfrm>
            <a:off x="5228367" y="337493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25" name="TextBox 33">
            <a:extLst>
              <a:ext uri="{FF2B5EF4-FFF2-40B4-BE49-F238E27FC236}">
                <a16:creationId xmlns:a16="http://schemas.microsoft.com/office/drawing/2014/main" id="{BECA13B4-45A8-EE4B-89F9-3081D24E5400}"/>
              </a:ext>
            </a:extLst>
          </p:cNvPr>
          <p:cNvSpPr txBox="1"/>
          <p:nvPr/>
        </p:nvSpPr>
        <p:spPr>
          <a:xfrm>
            <a:off x="5155090" y="3738699"/>
            <a:ext cx="1751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12,177 spots|17,934trp’s</a:t>
            </a:r>
          </a:p>
        </p:txBody>
      </p:sp>
      <p:graphicFrame>
        <p:nvGraphicFramePr>
          <p:cNvPr id="29" name="Table 9">
            <a:extLst>
              <a:ext uri="{FF2B5EF4-FFF2-40B4-BE49-F238E27FC236}">
                <a16:creationId xmlns:a16="http://schemas.microsoft.com/office/drawing/2014/main" id="{71302FD6-BD44-C546-BDFE-6318C65BF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347044"/>
              </p:ext>
            </p:extLst>
          </p:nvPr>
        </p:nvGraphicFramePr>
        <p:xfrm>
          <a:off x="5703086" y="3035521"/>
          <a:ext cx="160232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537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604792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$1,7M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100%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43" name="TextBox 27">
            <a:extLst>
              <a:ext uri="{FF2B5EF4-FFF2-40B4-BE49-F238E27FC236}">
                <a16:creationId xmlns:a16="http://schemas.microsoft.com/office/drawing/2014/main" id="{19A3C4C2-1C74-BF4E-B94A-A78927250563}"/>
              </a:ext>
            </a:extLst>
          </p:cNvPr>
          <p:cNvSpPr txBox="1"/>
          <p:nvPr/>
        </p:nvSpPr>
        <p:spPr>
          <a:xfrm>
            <a:off x="407558" y="6473787"/>
            <a:ext cx="1843774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Marzo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BBDCF0DC-C84D-2645-A497-7D0A2CFD5666}"/>
              </a:ext>
            </a:extLst>
          </p:cNvPr>
          <p:cNvSpPr txBox="1">
            <a:spLocks/>
          </p:cNvSpPr>
          <p:nvPr/>
        </p:nvSpPr>
        <p:spPr>
          <a:xfrm>
            <a:off x="413995" y="-76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USPAY</a:t>
            </a:r>
          </a:p>
        </p:txBody>
      </p:sp>
      <p:cxnSp>
        <p:nvCxnSpPr>
          <p:cNvPr id="45" name="Straight Connector 31">
            <a:extLst>
              <a:ext uri="{FF2B5EF4-FFF2-40B4-BE49-F238E27FC236}">
                <a16:creationId xmlns:a16="http://schemas.microsoft.com/office/drawing/2014/main" id="{4538A7B2-AF3E-5D4C-9831-D93E7250D31F}"/>
              </a:ext>
            </a:extLst>
          </p:cNvPr>
          <p:cNvCxnSpPr/>
          <p:nvPr/>
        </p:nvCxnSpPr>
        <p:spPr>
          <a:xfrm>
            <a:off x="3470022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>
            <a:extLst>
              <a:ext uri="{FF2B5EF4-FFF2-40B4-BE49-F238E27FC236}">
                <a16:creationId xmlns:a16="http://schemas.microsoft.com/office/drawing/2014/main" id="{4E30674A-A8CA-8B48-AB1C-63D21E14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1193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EE10D66-19E7-9346-8FD5-2C160A9EC3E9}"/>
              </a:ext>
            </a:extLst>
          </p:cNvPr>
          <p:cNvSpPr txBox="1"/>
          <p:nvPr/>
        </p:nvSpPr>
        <p:spPr>
          <a:xfrm>
            <a:off x="6197681" y="1624423"/>
            <a:ext cx="3247402" cy="200055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“Los negocios exitosos facturan”</a:t>
            </a: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F7811736-B634-D34A-9458-6EDC2D36B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399C062B-B105-F540-AAD5-514A6917A3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39" name="TextBox 29">
            <a:extLst>
              <a:ext uri="{FF2B5EF4-FFF2-40B4-BE49-F238E27FC236}">
                <a16:creationId xmlns:a16="http://schemas.microsoft.com/office/drawing/2014/main" id="{5FDB5F7A-ACA0-2C47-AD37-2B9AC7F70D2E}"/>
              </a:ext>
            </a:extLst>
          </p:cNvPr>
          <p:cNvSpPr txBox="1"/>
          <p:nvPr/>
        </p:nvSpPr>
        <p:spPr>
          <a:xfrm>
            <a:off x="6593080" y="4179446"/>
            <a:ext cx="4192469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Desde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su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lanzamiento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ha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utilizado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a la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televisión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como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unico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medio de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comunicación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para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canalizar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sus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mensajes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concentrándo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Canal 10 con una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distribución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todos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los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espacios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del canal.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EA69DEB-7EEA-D441-919A-1DCF99D740C3}"/>
              </a:ext>
            </a:extLst>
          </p:cNvPr>
          <p:cNvSpPr txBox="1"/>
          <p:nvPr/>
        </p:nvSpPr>
        <p:spPr>
          <a:xfrm>
            <a:off x="4670853" y="5814649"/>
            <a:ext cx="76916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https://s3.us-east-2.wasabisys.com/sarv-multimedia/job-video/504/50406124073220000-3522-3540.mp4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23E0872-2868-4E49-B6DC-85678964A376}"/>
              </a:ext>
            </a:extLst>
          </p:cNvPr>
          <p:cNvSpPr txBox="1"/>
          <p:nvPr/>
        </p:nvSpPr>
        <p:spPr>
          <a:xfrm>
            <a:off x="4670853" y="5626303"/>
            <a:ext cx="130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Muestra de spot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CA2E25-DAD2-A445-A8C8-68DE7E5958A7}"/>
              </a:ext>
            </a:extLst>
          </p:cNvPr>
          <p:cNvSpPr txBox="1"/>
          <p:nvPr/>
        </p:nvSpPr>
        <p:spPr>
          <a:xfrm>
            <a:off x="5399332" y="6501940"/>
            <a:ext cx="1991251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41832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37D172-C4A9-69BA-8408-CE826E586B6E}"/>
              </a:ext>
            </a:extLst>
          </p:cNvPr>
          <p:cNvCxnSpPr>
            <a:cxnSpLocks/>
          </p:cNvCxnSpPr>
          <p:nvPr/>
        </p:nvCxnSpPr>
        <p:spPr>
          <a:xfrm flipV="1">
            <a:off x="1458444" y="3960078"/>
            <a:ext cx="10289819" cy="9053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61AC9A5-C3AA-354C-9501-5A7CF80CC3C4}"/>
              </a:ext>
            </a:extLst>
          </p:cNvPr>
          <p:cNvSpPr txBox="1"/>
          <p:nvPr/>
        </p:nvSpPr>
        <p:spPr>
          <a:xfrm>
            <a:off x="8848150" y="1943202"/>
            <a:ext cx="30380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latin typeface="Helvetica" pitchFamily="2" charset="0"/>
              </a:rPr>
              <a:t>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5E465-9941-054D-A90B-26966B36078E}"/>
              </a:ext>
            </a:extLst>
          </p:cNvPr>
          <p:cNvSpPr txBox="1"/>
          <p:nvPr/>
        </p:nvSpPr>
        <p:spPr>
          <a:xfrm>
            <a:off x="5222501" y="1955708"/>
            <a:ext cx="30380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latin typeface="Helvetica" pitchFamily="2" charset="0"/>
              </a:rPr>
              <a:t>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BB6C-F9A1-8547-A7B7-6B237BA1C1B0}"/>
              </a:ext>
            </a:extLst>
          </p:cNvPr>
          <p:cNvSpPr txBox="1"/>
          <p:nvPr/>
        </p:nvSpPr>
        <p:spPr>
          <a:xfrm>
            <a:off x="1595373" y="1955708"/>
            <a:ext cx="30380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latin typeface="Helvetica" pitchFamily="2" charset="0"/>
              </a:rPr>
              <a:t>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6E431-4917-1E44-9C8A-148F5CC279E1}"/>
              </a:ext>
            </a:extLst>
          </p:cNvPr>
          <p:cNvSpPr txBox="1"/>
          <p:nvPr/>
        </p:nvSpPr>
        <p:spPr>
          <a:xfrm>
            <a:off x="272376" y="297278"/>
            <a:ext cx="5955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941100"/>
                </a:solidFill>
                <a:latin typeface="Helvetica Light" panose="020B0403020202020204" pitchFamily="34" charset="0"/>
              </a:rPr>
              <a:t>SECTOR FINANCIERO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6938287-9C1D-CD4F-BE32-EBE957CA8BB2}"/>
              </a:ext>
            </a:extLst>
          </p:cNvPr>
          <p:cNvGraphicFramePr>
            <a:graphicFrameLocks noGrp="1"/>
          </p:cNvGraphicFramePr>
          <p:nvPr/>
        </p:nvGraphicFramePr>
        <p:xfrm>
          <a:off x="1139725" y="5229108"/>
          <a:ext cx="10608538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08538">
                  <a:extLst>
                    <a:ext uri="{9D8B030D-6E8A-4147-A177-3AD203B41FA5}">
                      <a16:colId xmlns:a16="http://schemas.microsoft.com/office/drawing/2014/main" val="6817947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Bancos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 -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Tarjetas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Crédito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Tarjeta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Débito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Seguros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Transferencia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Fontos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(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remesas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) -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Administradoras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Pensiones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344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637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967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973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444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376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279748"/>
                  </a:ext>
                </a:extLst>
              </a:tr>
            </a:tbl>
          </a:graphicData>
        </a:graphic>
      </p:graphicFrame>
      <p:sp>
        <p:nvSpPr>
          <p:cNvPr id="2" name="Down Arrow 1">
            <a:extLst>
              <a:ext uri="{FF2B5EF4-FFF2-40B4-BE49-F238E27FC236}">
                <a16:creationId xmlns:a16="http://schemas.microsoft.com/office/drawing/2014/main" id="{56D47392-DBC7-E547-94AB-60CD82B350C8}"/>
              </a:ext>
            </a:extLst>
          </p:cNvPr>
          <p:cNvSpPr/>
          <p:nvPr/>
        </p:nvSpPr>
        <p:spPr>
          <a:xfrm rot="10800000">
            <a:off x="8185340" y="3291891"/>
            <a:ext cx="681894" cy="680693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569793-8221-3943-8865-1A80D5E1952A}"/>
              </a:ext>
            </a:extLst>
          </p:cNvPr>
          <p:cNvSpPr txBox="1"/>
          <p:nvPr/>
        </p:nvSpPr>
        <p:spPr>
          <a:xfrm>
            <a:off x="4310629" y="3994677"/>
            <a:ext cx="10230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-10%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BA189F-9FD2-A740-A2C4-10C5F6DF3DB3}"/>
              </a:ext>
            </a:extLst>
          </p:cNvPr>
          <p:cNvSpPr/>
          <p:nvPr/>
        </p:nvSpPr>
        <p:spPr>
          <a:xfrm>
            <a:off x="2642769" y="5340500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BBEBA4-A13D-4B4D-A281-85138F383AC8}"/>
              </a:ext>
            </a:extLst>
          </p:cNvPr>
          <p:cNvSpPr/>
          <p:nvPr/>
        </p:nvSpPr>
        <p:spPr>
          <a:xfrm>
            <a:off x="4089118" y="5335793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A9053F-0CAC-8545-B27A-79DF32D7E821}"/>
              </a:ext>
            </a:extLst>
          </p:cNvPr>
          <p:cNvSpPr/>
          <p:nvPr/>
        </p:nvSpPr>
        <p:spPr>
          <a:xfrm>
            <a:off x="5420062" y="5345322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034D19-11F6-C842-86FC-F925B1669D9E}"/>
              </a:ext>
            </a:extLst>
          </p:cNvPr>
          <p:cNvSpPr/>
          <p:nvPr/>
        </p:nvSpPr>
        <p:spPr>
          <a:xfrm>
            <a:off x="6145232" y="5345322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B96681-DDAC-EE49-B641-D92F7D6D12C7}"/>
              </a:ext>
            </a:extLst>
          </p:cNvPr>
          <p:cNvSpPr/>
          <p:nvPr/>
        </p:nvSpPr>
        <p:spPr>
          <a:xfrm>
            <a:off x="8672532" y="5355482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ector recto 3">
            <a:extLst>
              <a:ext uri="{FF2B5EF4-FFF2-40B4-BE49-F238E27FC236}">
                <a16:creationId xmlns:a16="http://schemas.microsoft.com/office/drawing/2014/main" id="{11EFE2D8-F740-8D4C-B176-ABBC4307F80A}"/>
              </a:ext>
            </a:extLst>
          </p:cNvPr>
          <p:cNvCxnSpPr>
            <a:cxnSpLocks/>
          </p:cNvCxnSpPr>
          <p:nvPr/>
        </p:nvCxnSpPr>
        <p:spPr>
          <a:xfrm>
            <a:off x="2578246" y="5600336"/>
            <a:ext cx="793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E52BB9-7183-2942-948D-92A45FDE44B4}"/>
              </a:ext>
            </a:extLst>
          </p:cNvPr>
          <p:cNvCxnSpPr/>
          <p:nvPr/>
        </p:nvCxnSpPr>
        <p:spPr>
          <a:xfrm>
            <a:off x="1736904" y="6595025"/>
            <a:ext cx="8981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880CB8F-27A0-005B-806D-F1CF348FF697}"/>
              </a:ext>
            </a:extLst>
          </p:cNvPr>
          <p:cNvSpPr/>
          <p:nvPr/>
        </p:nvSpPr>
        <p:spPr>
          <a:xfrm>
            <a:off x="1530240" y="3260148"/>
            <a:ext cx="2894737" cy="13712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elvetica Light" panose="020B0403020202020204" pitchFamily="34" charset="0"/>
              </a:rPr>
              <a:t>$ 51.8M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71826B-7CEE-9FB3-0D63-456D2D52B645}"/>
              </a:ext>
            </a:extLst>
          </p:cNvPr>
          <p:cNvSpPr/>
          <p:nvPr/>
        </p:nvSpPr>
        <p:spPr>
          <a:xfrm>
            <a:off x="5256552" y="3260147"/>
            <a:ext cx="2894737" cy="13998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$ 46.8M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C57EAB-8346-4C21-987B-F35D287462DF}"/>
              </a:ext>
            </a:extLst>
          </p:cNvPr>
          <p:cNvSpPr/>
          <p:nvPr/>
        </p:nvSpPr>
        <p:spPr>
          <a:xfrm>
            <a:off x="8887128" y="3260148"/>
            <a:ext cx="2894737" cy="139985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$ 51.9M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088743-DD9F-AAA8-91C0-2FD4392A0A4E}"/>
              </a:ext>
            </a:extLst>
          </p:cNvPr>
          <p:cNvSpPr txBox="1"/>
          <p:nvPr/>
        </p:nvSpPr>
        <p:spPr>
          <a:xfrm>
            <a:off x="145800" y="3812089"/>
            <a:ext cx="12698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250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ene-</a:t>
            </a:r>
            <a:r>
              <a:rPr lang="en-US" sz="2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</a:t>
            </a:r>
            <a:endParaRPr lang="en-HN" sz="25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2A4D08-08F1-2B37-143D-E6F4C25BBE0F}"/>
              </a:ext>
            </a:extLst>
          </p:cNvPr>
          <p:cNvSpPr txBox="1"/>
          <p:nvPr/>
        </p:nvSpPr>
        <p:spPr>
          <a:xfrm>
            <a:off x="8118277" y="3973701"/>
            <a:ext cx="8258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11%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74E410-DD14-3ECB-BDE2-80796BC03F24}"/>
              </a:ext>
            </a:extLst>
          </p:cNvPr>
          <p:cNvCxnSpPr>
            <a:cxnSpLocks/>
          </p:cNvCxnSpPr>
          <p:nvPr/>
        </p:nvCxnSpPr>
        <p:spPr>
          <a:xfrm>
            <a:off x="317428" y="1044619"/>
            <a:ext cx="11574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6787750-21D9-82BC-A040-BE05A2D65F1A}"/>
              </a:ext>
            </a:extLst>
          </p:cNvPr>
          <p:cNvSpPr txBox="1"/>
          <p:nvPr/>
        </p:nvSpPr>
        <p:spPr>
          <a:xfrm>
            <a:off x="8958418" y="431885"/>
            <a:ext cx="3047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I</a:t>
            </a:r>
            <a:r>
              <a:rPr lang="en-H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nversión total en medios</a:t>
            </a:r>
          </a:p>
        </p:txBody>
      </p:sp>
      <p:sp>
        <p:nvSpPr>
          <p:cNvPr id="9" name="Flecha abajo 8">
            <a:extLst>
              <a:ext uri="{FF2B5EF4-FFF2-40B4-BE49-F238E27FC236}">
                <a16:creationId xmlns:a16="http://schemas.microsoft.com/office/drawing/2014/main" id="{B9C56E77-B967-3C42-AAE4-D1035BE40100}"/>
              </a:ext>
            </a:extLst>
          </p:cNvPr>
          <p:cNvSpPr/>
          <p:nvPr/>
        </p:nvSpPr>
        <p:spPr>
          <a:xfrm>
            <a:off x="4510233" y="3272130"/>
            <a:ext cx="664203" cy="713554"/>
          </a:xfrm>
          <a:prstGeom prst="downArrow">
            <a:avLst>
              <a:gd name="adj1" fmla="val 50000"/>
              <a:gd name="adj2" fmla="val 477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id="{4225BDC7-541D-AF4F-9C77-0C524C074C43}"/>
              </a:ext>
            </a:extLst>
          </p:cNvPr>
          <p:cNvSpPr txBox="1"/>
          <p:nvPr/>
        </p:nvSpPr>
        <p:spPr>
          <a:xfrm>
            <a:off x="5342023" y="6520506"/>
            <a:ext cx="1991251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D370C6BC-00B1-8742-92E7-B141443B9B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5FD0384-7B98-4041-B6CD-BFE08DAC9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11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Chart 51">
            <a:extLst>
              <a:ext uri="{FF2B5EF4-FFF2-40B4-BE49-F238E27FC236}">
                <a16:creationId xmlns:a16="http://schemas.microsoft.com/office/drawing/2014/main" id="{D6F85995-977F-644E-BBD2-6E6398618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986993"/>
              </p:ext>
            </p:extLst>
          </p:nvPr>
        </p:nvGraphicFramePr>
        <p:xfrm>
          <a:off x="4950956" y="778793"/>
          <a:ext cx="6677421" cy="193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72">
            <a:extLst>
              <a:ext uri="{FF2B5EF4-FFF2-40B4-BE49-F238E27FC236}">
                <a16:creationId xmlns:a16="http://schemas.microsoft.com/office/drawing/2014/main" id="{C256181F-EFD0-984D-BB5C-88A060F29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948801"/>
              </p:ext>
            </p:extLst>
          </p:nvPr>
        </p:nvGraphicFramePr>
        <p:xfrm>
          <a:off x="675026" y="1529854"/>
          <a:ext cx="3153230" cy="156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4">
            <a:extLst>
              <a:ext uri="{FF2B5EF4-FFF2-40B4-BE49-F238E27FC236}">
                <a16:creationId xmlns:a16="http://schemas.microsoft.com/office/drawing/2014/main" id="{72D5E9A0-F1A7-AE46-A40E-D410A67ED35D}"/>
              </a:ext>
            </a:extLst>
          </p:cNvPr>
          <p:cNvCxnSpPr>
            <a:cxnSpLocks/>
          </p:cNvCxnSpPr>
          <p:nvPr/>
        </p:nvCxnSpPr>
        <p:spPr>
          <a:xfrm>
            <a:off x="946767" y="1705125"/>
            <a:ext cx="2530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4">
            <a:extLst>
              <a:ext uri="{FF2B5EF4-FFF2-40B4-BE49-F238E27FC236}">
                <a16:creationId xmlns:a16="http://schemas.microsoft.com/office/drawing/2014/main" id="{52F72F66-1739-4542-9D42-735F35701D72}"/>
              </a:ext>
            </a:extLst>
          </p:cNvPr>
          <p:cNvSpPr/>
          <p:nvPr/>
        </p:nvSpPr>
        <p:spPr>
          <a:xfrm>
            <a:off x="0" y="-2253"/>
            <a:ext cx="12192000" cy="930476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endParaRPr lang="en-CA" dirty="0"/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D988AA69-6F55-1647-BD44-43CE2E2C057F}"/>
              </a:ext>
            </a:extLst>
          </p:cNvPr>
          <p:cNvCxnSpPr/>
          <p:nvPr/>
        </p:nvCxnSpPr>
        <p:spPr>
          <a:xfrm>
            <a:off x="4398443" y="1067650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2">
            <a:extLst>
              <a:ext uri="{FF2B5EF4-FFF2-40B4-BE49-F238E27FC236}">
                <a16:creationId xmlns:a16="http://schemas.microsoft.com/office/drawing/2014/main" id="{131002DA-51C8-D84A-B5A4-DDC3A4EA8524}"/>
              </a:ext>
            </a:extLst>
          </p:cNvPr>
          <p:cNvCxnSpPr/>
          <p:nvPr/>
        </p:nvCxnSpPr>
        <p:spPr>
          <a:xfrm>
            <a:off x="5172636" y="3020665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9">
            <a:extLst>
              <a:ext uri="{FF2B5EF4-FFF2-40B4-BE49-F238E27FC236}">
                <a16:creationId xmlns:a16="http://schemas.microsoft.com/office/drawing/2014/main" id="{919B71B4-1766-6B4D-A212-B1E3F320BA88}"/>
              </a:ext>
            </a:extLst>
          </p:cNvPr>
          <p:cNvSpPr txBox="1"/>
          <p:nvPr/>
        </p:nvSpPr>
        <p:spPr>
          <a:xfrm>
            <a:off x="760565" y="3561504"/>
            <a:ext cx="3637876" cy="26776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Helvetica" pitchFamily="2" charset="0"/>
              </a:rPr>
              <a:t>DILO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refleja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un alto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incremento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el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ruido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publicitario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versus el primer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trimestre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del 2023.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Este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ruido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se debe a un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patrocinio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conjunto con TVC,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donde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se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premian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a los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suscriptores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Dilo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usando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para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dicha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campaña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la Plataforma de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Deportes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TVC (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sorteo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 10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ganadores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presenciar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la semifinal y final de Liga Nacional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posición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VIP).</a:t>
            </a:r>
          </a:p>
          <a:p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otros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canales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(C10 y HCH) la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comunicación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va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dirigida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impulsar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la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campaña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 “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buscamos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expertos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”</a:t>
            </a:r>
          </a:p>
          <a:p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el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segundo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semestre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apoyo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su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campaña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“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ya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actualizaste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tu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billetera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”,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misma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que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divulga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exclusivamente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los canals de TVC</a:t>
            </a:r>
          </a:p>
        </p:txBody>
      </p:sp>
      <p:graphicFrame>
        <p:nvGraphicFramePr>
          <p:cNvPr id="14" name="Chart 24">
            <a:extLst>
              <a:ext uri="{FF2B5EF4-FFF2-40B4-BE49-F238E27FC236}">
                <a16:creationId xmlns:a16="http://schemas.microsoft.com/office/drawing/2014/main" id="{2AFB2F50-7678-534A-A1D4-2749B87D6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6200145"/>
              </p:ext>
            </p:extLst>
          </p:nvPr>
        </p:nvGraphicFramePr>
        <p:xfrm>
          <a:off x="1169960" y="1210262"/>
          <a:ext cx="2026131" cy="104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ED60EB44-3D27-0545-A40E-B4CF05253C63}"/>
              </a:ext>
            </a:extLst>
          </p:cNvPr>
          <p:cNvSpPr txBox="1"/>
          <p:nvPr/>
        </p:nvSpPr>
        <p:spPr>
          <a:xfrm>
            <a:off x="5299735" y="1032820"/>
            <a:ext cx="1075728" cy="415498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Club de deportes TVC y DILO premiaron a sus suscriptores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5CC08DF8-D197-C148-A5DB-43F115A31E91}"/>
              </a:ext>
            </a:extLst>
          </p:cNvPr>
          <p:cNvSpPr txBox="1"/>
          <p:nvPr/>
        </p:nvSpPr>
        <p:spPr>
          <a:xfrm>
            <a:off x="523549" y="3173929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cxnSp>
        <p:nvCxnSpPr>
          <p:cNvPr id="19" name="Straight Connector 29">
            <a:extLst>
              <a:ext uri="{FF2B5EF4-FFF2-40B4-BE49-F238E27FC236}">
                <a16:creationId xmlns:a16="http://schemas.microsoft.com/office/drawing/2014/main" id="{D8C47017-A4E9-1249-89CF-54A38AB08ECC}"/>
              </a:ext>
            </a:extLst>
          </p:cNvPr>
          <p:cNvCxnSpPr>
            <a:cxnSpLocks/>
          </p:cNvCxnSpPr>
          <p:nvPr/>
        </p:nvCxnSpPr>
        <p:spPr>
          <a:xfrm flipV="1">
            <a:off x="606409" y="3420150"/>
            <a:ext cx="2908563" cy="13195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3264D21-C18E-4441-ABBF-87566A8AAEBE}"/>
              </a:ext>
            </a:extLst>
          </p:cNvPr>
          <p:cNvSpPr txBox="1"/>
          <p:nvPr/>
        </p:nvSpPr>
        <p:spPr>
          <a:xfrm>
            <a:off x="5678680" y="350245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480985A-9176-0A4A-A79D-789AB837CB75}"/>
              </a:ext>
            </a:extLst>
          </p:cNvPr>
          <p:cNvSpPr txBox="1"/>
          <p:nvPr/>
        </p:nvSpPr>
        <p:spPr>
          <a:xfrm>
            <a:off x="9757317" y="3318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23" name="Chart 29">
            <a:extLst>
              <a:ext uri="{FF2B5EF4-FFF2-40B4-BE49-F238E27FC236}">
                <a16:creationId xmlns:a16="http://schemas.microsoft.com/office/drawing/2014/main" id="{F12CF082-2940-D749-9603-7EC73E124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6953627"/>
              </p:ext>
            </p:extLst>
          </p:nvPr>
        </p:nvGraphicFramePr>
        <p:xfrm>
          <a:off x="5583408" y="3458320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32">
            <a:extLst>
              <a:ext uri="{FF2B5EF4-FFF2-40B4-BE49-F238E27FC236}">
                <a16:creationId xmlns:a16="http://schemas.microsoft.com/office/drawing/2014/main" id="{7AB0904E-C56A-F547-A31E-8D93DB09906E}"/>
              </a:ext>
            </a:extLst>
          </p:cNvPr>
          <p:cNvSpPr txBox="1"/>
          <p:nvPr/>
        </p:nvSpPr>
        <p:spPr>
          <a:xfrm>
            <a:off x="5228367" y="364478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25" name="TextBox 33">
            <a:extLst>
              <a:ext uri="{FF2B5EF4-FFF2-40B4-BE49-F238E27FC236}">
                <a16:creationId xmlns:a16="http://schemas.microsoft.com/office/drawing/2014/main" id="{BECA13B4-45A8-EE4B-89F9-3081D24E5400}"/>
              </a:ext>
            </a:extLst>
          </p:cNvPr>
          <p:cNvSpPr txBox="1"/>
          <p:nvPr/>
        </p:nvSpPr>
        <p:spPr>
          <a:xfrm>
            <a:off x="5155090" y="3939274"/>
            <a:ext cx="1594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1,826 spots|9,579trp’s</a:t>
            </a:r>
          </a:p>
        </p:txBody>
      </p:sp>
      <p:graphicFrame>
        <p:nvGraphicFramePr>
          <p:cNvPr id="29" name="Table 9">
            <a:extLst>
              <a:ext uri="{FF2B5EF4-FFF2-40B4-BE49-F238E27FC236}">
                <a16:creationId xmlns:a16="http://schemas.microsoft.com/office/drawing/2014/main" id="{71302FD6-BD44-C546-BDFE-6318C65BF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658851"/>
              </p:ext>
            </p:extLst>
          </p:nvPr>
        </p:nvGraphicFramePr>
        <p:xfrm>
          <a:off x="5703087" y="3305371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$988K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99%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0" name="TextBox 41">
            <a:extLst>
              <a:ext uri="{FF2B5EF4-FFF2-40B4-BE49-F238E27FC236}">
                <a16:creationId xmlns:a16="http://schemas.microsoft.com/office/drawing/2014/main" id="{F3752443-DC50-DA40-8D9B-3E6D16DFC0ED}"/>
              </a:ext>
            </a:extLst>
          </p:cNvPr>
          <p:cNvSpPr txBox="1"/>
          <p:nvPr/>
        </p:nvSpPr>
        <p:spPr>
          <a:xfrm>
            <a:off x="5240095" y="50512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32" name="Table 47">
            <a:extLst>
              <a:ext uri="{FF2B5EF4-FFF2-40B4-BE49-F238E27FC236}">
                <a16:creationId xmlns:a16="http://schemas.microsoft.com/office/drawing/2014/main" id="{66CC84E5-BF63-1D46-B8B7-009B80627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578518"/>
              </p:ext>
            </p:extLst>
          </p:nvPr>
        </p:nvGraphicFramePr>
        <p:xfrm>
          <a:off x="5716337" y="4766552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$6.5K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3" name="TextBox 49">
            <a:extLst>
              <a:ext uri="{FF2B5EF4-FFF2-40B4-BE49-F238E27FC236}">
                <a16:creationId xmlns:a16="http://schemas.microsoft.com/office/drawing/2014/main" id="{929D4FAF-5CB7-4B46-82A9-2017E416C671}"/>
              </a:ext>
            </a:extLst>
          </p:cNvPr>
          <p:cNvSpPr txBox="1"/>
          <p:nvPr/>
        </p:nvSpPr>
        <p:spPr>
          <a:xfrm>
            <a:off x="5202097" y="5379645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91 spots</a:t>
            </a:r>
          </a:p>
        </p:txBody>
      </p:sp>
      <p:cxnSp>
        <p:nvCxnSpPr>
          <p:cNvPr id="35" name="Straight Connector 61">
            <a:extLst>
              <a:ext uri="{FF2B5EF4-FFF2-40B4-BE49-F238E27FC236}">
                <a16:creationId xmlns:a16="http://schemas.microsoft.com/office/drawing/2014/main" id="{648A7753-B52A-1441-8100-027CABC52221}"/>
              </a:ext>
            </a:extLst>
          </p:cNvPr>
          <p:cNvCxnSpPr>
            <a:cxnSpLocks/>
          </p:cNvCxnSpPr>
          <p:nvPr/>
        </p:nvCxnSpPr>
        <p:spPr>
          <a:xfrm flipV="1">
            <a:off x="5358954" y="4369240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Chart 38">
            <a:extLst>
              <a:ext uri="{FF2B5EF4-FFF2-40B4-BE49-F238E27FC236}">
                <a16:creationId xmlns:a16="http://schemas.microsoft.com/office/drawing/2014/main" id="{5A5862EE-93E7-8749-8C1E-D8DE132DC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693758"/>
              </p:ext>
            </p:extLst>
          </p:nvPr>
        </p:nvGraphicFramePr>
        <p:xfrm>
          <a:off x="5583408" y="4924150"/>
          <a:ext cx="6400258" cy="8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0" name="Straight Connector 61">
            <a:extLst>
              <a:ext uri="{FF2B5EF4-FFF2-40B4-BE49-F238E27FC236}">
                <a16:creationId xmlns:a16="http://schemas.microsoft.com/office/drawing/2014/main" id="{4A717077-826E-CB48-A8AB-110E33D1F7A5}"/>
              </a:ext>
            </a:extLst>
          </p:cNvPr>
          <p:cNvCxnSpPr>
            <a:cxnSpLocks/>
          </p:cNvCxnSpPr>
          <p:nvPr/>
        </p:nvCxnSpPr>
        <p:spPr>
          <a:xfrm flipV="1">
            <a:off x="5377392" y="5728164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BBDCF0DC-C84D-2645-A497-7D0A2CFD5666}"/>
              </a:ext>
            </a:extLst>
          </p:cNvPr>
          <p:cNvSpPr txBox="1">
            <a:spLocks/>
          </p:cNvSpPr>
          <p:nvPr/>
        </p:nvSpPr>
        <p:spPr>
          <a:xfrm>
            <a:off x="413995" y="-76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DILO</a:t>
            </a:r>
          </a:p>
        </p:txBody>
      </p:sp>
      <p:cxnSp>
        <p:nvCxnSpPr>
          <p:cNvPr id="45" name="Straight Connector 31">
            <a:extLst>
              <a:ext uri="{FF2B5EF4-FFF2-40B4-BE49-F238E27FC236}">
                <a16:creationId xmlns:a16="http://schemas.microsoft.com/office/drawing/2014/main" id="{4538A7B2-AF3E-5D4C-9831-D93E7250D31F}"/>
              </a:ext>
            </a:extLst>
          </p:cNvPr>
          <p:cNvCxnSpPr/>
          <p:nvPr/>
        </p:nvCxnSpPr>
        <p:spPr>
          <a:xfrm>
            <a:off x="3470022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>
            <a:extLst>
              <a:ext uri="{FF2B5EF4-FFF2-40B4-BE49-F238E27FC236}">
                <a16:creationId xmlns:a16="http://schemas.microsoft.com/office/drawing/2014/main" id="{4E30674A-A8CA-8B48-AB1C-63D21E14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EE10D66-19E7-9346-8FD5-2C160A9EC3E9}"/>
              </a:ext>
            </a:extLst>
          </p:cNvPr>
          <p:cNvSpPr txBox="1"/>
          <p:nvPr/>
        </p:nvSpPr>
        <p:spPr>
          <a:xfrm>
            <a:off x="5299734" y="1555061"/>
            <a:ext cx="1373203" cy="200055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“Buscamos expertos”</a:t>
            </a: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F7811736-B634-D34A-9458-6EDC2D36B74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399C062B-B105-F540-AAD5-514A6917A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D9CA55E4-D7B4-A744-8945-D7FB53FF234E}"/>
              </a:ext>
            </a:extLst>
          </p:cNvPr>
          <p:cNvSpPr txBox="1"/>
          <p:nvPr/>
        </p:nvSpPr>
        <p:spPr>
          <a:xfrm>
            <a:off x="8384114" y="1360236"/>
            <a:ext cx="1373203" cy="215444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800" dirty="0">
                <a:solidFill>
                  <a:schemeClr val="bg1"/>
                </a:solidFill>
                <a:latin typeface="Helvetica Light" panose="020B0403020202020204" pitchFamily="34" charset="0"/>
              </a:rPr>
              <a:t>“Olimpia Pass”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8EE150F-18A1-BC45-B4BA-148519F5E15C}"/>
              </a:ext>
            </a:extLst>
          </p:cNvPr>
          <p:cNvSpPr txBox="1"/>
          <p:nvPr/>
        </p:nvSpPr>
        <p:spPr>
          <a:xfrm>
            <a:off x="9805320" y="1192005"/>
            <a:ext cx="1663174" cy="215444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800" dirty="0">
                <a:solidFill>
                  <a:schemeClr val="bg1"/>
                </a:solidFill>
                <a:latin typeface="Helvetica Light" panose="020B0403020202020204" pitchFamily="34" charset="0"/>
              </a:rPr>
              <a:t>“ya actualizaste tu billetera”</a:t>
            </a:r>
          </a:p>
        </p:txBody>
      </p:sp>
      <p:sp>
        <p:nvSpPr>
          <p:cNvPr id="42" name="TextBox 27">
            <a:extLst>
              <a:ext uri="{FF2B5EF4-FFF2-40B4-BE49-F238E27FC236}">
                <a16:creationId xmlns:a16="http://schemas.microsoft.com/office/drawing/2014/main" id="{365BE8A2-6067-E040-A310-2EFA40CBA05E}"/>
              </a:ext>
            </a:extLst>
          </p:cNvPr>
          <p:cNvSpPr txBox="1"/>
          <p:nvPr/>
        </p:nvSpPr>
        <p:spPr>
          <a:xfrm>
            <a:off x="5399332" y="6501940"/>
            <a:ext cx="1991251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477824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Chart 51">
            <a:extLst>
              <a:ext uri="{FF2B5EF4-FFF2-40B4-BE49-F238E27FC236}">
                <a16:creationId xmlns:a16="http://schemas.microsoft.com/office/drawing/2014/main" id="{D6F85995-977F-644E-BBD2-6E6398618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715633"/>
              </p:ext>
            </p:extLst>
          </p:nvPr>
        </p:nvGraphicFramePr>
        <p:xfrm>
          <a:off x="4950956" y="778793"/>
          <a:ext cx="6677421" cy="193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72">
            <a:extLst>
              <a:ext uri="{FF2B5EF4-FFF2-40B4-BE49-F238E27FC236}">
                <a16:creationId xmlns:a16="http://schemas.microsoft.com/office/drawing/2014/main" id="{C256181F-EFD0-984D-BB5C-88A060F29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060551"/>
              </p:ext>
            </p:extLst>
          </p:nvPr>
        </p:nvGraphicFramePr>
        <p:xfrm>
          <a:off x="675026" y="1529854"/>
          <a:ext cx="3153230" cy="156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4">
            <a:extLst>
              <a:ext uri="{FF2B5EF4-FFF2-40B4-BE49-F238E27FC236}">
                <a16:creationId xmlns:a16="http://schemas.microsoft.com/office/drawing/2014/main" id="{72D5E9A0-F1A7-AE46-A40E-D410A67ED35D}"/>
              </a:ext>
            </a:extLst>
          </p:cNvPr>
          <p:cNvCxnSpPr>
            <a:cxnSpLocks/>
          </p:cNvCxnSpPr>
          <p:nvPr/>
        </p:nvCxnSpPr>
        <p:spPr>
          <a:xfrm>
            <a:off x="946767" y="1700553"/>
            <a:ext cx="2530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4">
            <a:extLst>
              <a:ext uri="{FF2B5EF4-FFF2-40B4-BE49-F238E27FC236}">
                <a16:creationId xmlns:a16="http://schemas.microsoft.com/office/drawing/2014/main" id="{52F72F66-1739-4542-9D42-735F35701D72}"/>
              </a:ext>
            </a:extLst>
          </p:cNvPr>
          <p:cNvSpPr/>
          <p:nvPr/>
        </p:nvSpPr>
        <p:spPr>
          <a:xfrm>
            <a:off x="0" y="-2253"/>
            <a:ext cx="12192000" cy="930476"/>
          </a:xfrm>
          <a:prstGeom prst="rect">
            <a:avLst/>
          </a:prstGeom>
          <a:solidFill>
            <a:srgbClr val="7030A0"/>
          </a:solidFill>
        </p:spPr>
        <p:txBody>
          <a:bodyPr/>
          <a:lstStyle/>
          <a:p>
            <a:endParaRPr lang="en-CA" dirty="0"/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D988AA69-6F55-1647-BD44-43CE2E2C057F}"/>
              </a:ext>
            </a:extLst>
          </p:cNvPr>
          <p:cNvCxnSpPr/>
          <p:nvPr/>
        </p:nvCxnSpPr>
        <p:spPr>
          <a:xfrm>
            <a:off x="4398443" y="1067650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2">
            <a:extLst>
              <a:ext uri="{FF2B5EF4-FFF2-40B4-BE49-F238E27FC236}">
                <a16:creationId xmlns:a16="http://schemas.microsoft.com/office/drawing/2014/main" id="{131002DA-51C8-D84A-B5A4-DDC3A4EA8524}"/>
              </a:ext>
            </a:extLst>
          </p:cNvPr>
          <p:cNvCxnSpPr/>
          <p:nvPr/>
        </p:nvCxnSpPr>
        <p:spPr>
          <a:xfrm>
            <a:off x="5172636" y="2642976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9">
            <a:extLst>
              <a:ext uri="{FF2B5EF4-FFF2-40B4-BE49-F238E27FC236}">
                <a16:creationId xmlns:a16="http://schemas.microsoft.com/office/drawing/2014/main" id="{919B71B4-1766-6B4D-A212-B1E3F320BA88}"/>
              </a:ext>
            </a:extLst>
          </p:cNvPr>
          <p:cNvSpPr txBox="1"/>
          <p:nvPr/>
        </p:nvSpPr>
        <p:spPr>
          <a:xfrm>
            <a:off x="606409" y="3561504"/>
            <a:ext cx="3792034" cy="249299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Helvetica" pitchFamily="2" charset="0"/>
              </a:rPr>
              <a:t>TENGO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ha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ido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incremento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gradualmente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la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inversión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publicitaria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. 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Durante el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período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análisis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tiene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activa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dos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campañas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: “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Tarjeta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débito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recargable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Tengo” y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marzo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lanza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la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campaña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 “Como el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efectivo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pero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mejor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”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dos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versiones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“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Asdrubal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” y “Abel”,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mismas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que se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rotán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y se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extiende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hasta el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mes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septiembre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.</a:t>
            </a:r>
          </a:p>
          <a:p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el ultimo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trimestre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, da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apoyo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exclusivamente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a la campana “es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momento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despegar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tus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remesas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”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El 72% se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concentra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HCH, y el 28% restante 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X-O Da Dinero de TVC,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principalmente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con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pauta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cintillos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y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menciones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dentro de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este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espacio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.</a:t>
            </a:r>
          </a:p>
        </p:txBody>
      </p:sp>
      <p:graphicFrame>
        <p:nvGraphicFramePr>
          <p:cNvPr id="14" name="Chart 24">
            <a:extLst>
              <a:ext uri="{FF2B5EF4-FFF2-40B4-BE49-F238E27FC236}">
                <a16:creationId xmlns:a16="http://schemas.microsoft.com/office/drawing/2014/main" id="{2AFB2F50-7678-534A-A1D4-2749B87D6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0000688"/>
              </p:ext>
            </p:extLst>
          </p:nvPr>
        </p:nvGraphicFramePr>
        <p:xfrm>
          <a:off x="1250854" y="928632"/>
          <a:ext cx="2026131" cy="104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5">
            <a:extLst>
              <a:ext uri="{FF2B5EF4-FFF2-40B4-BE49-F238E27FC236}">
                <a16:creationId xmlns:a16="http://schemas.microsoft.com/office/drawing/2014/main" id="{5CC08DF8-D197-C148-A5DB-43F115A31E91}"/>
              </a:ext>
            </a:extLst>
          </p:cNvPr>
          <p:cNvSpPr txBox="1"/>
          <p:nvPr/>
        </p:nvSpPr>
        <p:spPr>
          <a:xfrm>
            <a:off x="523549" y="3173929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cxnSp>
        <p:nvCxnSpPr>
          <p:cNvPr id="19" name="Straight Connector 29">
            <a:extLst>
              <a:ext uri="{FF2B5EF4-FFF2-40B4-BE49-F238E27FC236}">
                <a16:creationId xmlns:a16="http://schemas.microsoft.com/office/drawing/2014/main" id="{D8C47017-A4E9-1249-89CF-54A38AB08ECC}"/>
              </a:ext>
            </a:extLst>
          </p:cNvPr>
          <p:cNvCxnSpPr>
            <a:cxnSpLocks/>
          </p:cNvCxnSpPr>
          <p:nvPr/>
        </p:nvCxnSpPr>
        <p:spPr>
          <a:xfrm flipV="1">
            <a:off x="606409" y="3420150"/>
            <a:ext cx="2908563" cy="13195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4">
            <a:extLst>
              <a:ext uri="{FF2B5EF4-FFF2-40B4-BE49-F238E27FC236}">
                <a16:creationId xmlns:a16="http://schemas.microsoft.com/office/drawing/2014/main" id="{4676FCE7-D401-864D-B87F-CD77D65EB119}"/>
              </a:ext>
            </a:extLst>
          </p:cNvPr>
          <p:cNvCxnSpPr/>
          <p:nvPr/>
        </p:nvCxnSpPr>
        <p:spPr>
          <a:xfrm>
            <a:off x="5273684" y="2642976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3264D21-C18E-4441-ABBF-87566A8AAEBE}"/>
              </a:ext>
            </a:extLst>
          </p:cNvPr>
          <p:cNvSpPr txBox="1"/>
          <p:nvPr/>
        </p:nvSpPr>
        <p:spPr>
          <a:xfrm>
            <a:off x="5678680" y="35434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480985A-9176-0A4A-A79D-789AB837CB75}"/>
              </a:ext>
            </a:extLst>
          </p:cNvPr>
          <p:cNvSpPr txBox="1"/>
          <p:nvPr/>
        </p:nvSpPr>
        <p:spPr>
          <a:xfrm>
            <a:off x="9757317" y="3359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29" name="Table 9">
            <a:extLst>
              <a:ext uri="{FF2B5EF4-FFF2-40B4-BE49-F238E27FC236}">
                <a16:creationId xmlns:a16="http://schemas.microsoft.com/office/drawing/2014/main" id="{71302FD6-BD44-C546-BDFE-6318C65BF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611682"/>
              </p:ext>
            </p:extLst>
          </p:nvPr>
        </p:nvGraphicFramePr>
        <p:xfrm>
          <a:off x="5703086" y="3346379"/>
          <a:ext cx="1579453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295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96158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$425K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100%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34" name="Straight Connector 60">
            <a:extLst>
              <a:ext uri="{FF2B5EF4-FFF2-40B4-BE49-F238E27FC236}">
                <a16:creationId xmlns:a16="http://schemas.microsoft.com/office/drawing/2014/main" id="{62008A54-237A-0A43-8273-AD9F37FD5072}"/>
              </a:ext>
            </a:extLst>
          </p:cNvPr>
          <p:cNvCxnSpPr>
            <a:cxnSpLocks/>
          </p:cNvCxnSpPr>
          <p:nvPr/>
        </p:nvCxnSpPr>
        <p:spPr>
          <a:xfrm flipV="1">
            <a:off x="5358954" y="444260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BBDCF0DC-C84D-2645-A497-7D0A2CFD5666}"/>
              </a:ext>
            </a:extLst>
          </p:cNvPr>
          <p:cNvSpPr txBox="1">
            <a:spLocks/>
          </p:cNvSpPr>
          <p:nvPr/>
        </p:nvSpPr>
        <p:spPr>
          <a:xfrm>
            <a:off x="413995" y="-76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TENGO</a:t>
            </a:r>
          </a:p>
        </p:txBody>
      </p:sp>
      <p:cxnSp>
        <p:nvCxnSpPr>
          <p:cNvPr id="45" name="Straight Connector 31">
            <a:extLst>
              <a:ext uri="{FF2B5EF4-FFF2-40B4-BE49-F238E27FC236}">
                <a16:creationId xmlns:a16="http://schemas.microsoft.com/office/drawing/2014/main" id="{4538A7B2-AF3E-5D4C-9831-D93E7250D31F}"/>
              </a:ext>
            </a:extLst>
          </p:cNvPr>
          <p:cNvCxnSpPr/>
          <p:nvPr/>
        </p:nvCxnSpPr>
        <p:spPr>
          <a:xfrm>
            <a:off x="3470022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>
            <a:extLst>
              <a:ext uri="{FF2B5EF4-FFF2-40B4-BE49-F238E27FC236}">
                <a16:creationId xmlns:a16="http://schemas.microsoft.com/office/drawing/2014/main" id="{4E30674A-A8CA-8B48-AB1C-63D21E14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38" name="TextBox 32">
            <a:extLst>
              <a:ext uri="{FF2B5EF4-FFF2-40B4-BE49-F238E27FC236}">
                <a16:creationId xmlns:a16="http://schemas.microsoft.com/office/drawing/2014/main" id="{9D9DDE07-C939-924F-9ACF-8E4DC14FE8FD}"/>
              </a:ext>
            </a:extLst>
          </p:cNvPr>
          <p:cNvSpPr txBox="1"/>
          <p:nvPr/>
        </p:nvSpPr>
        <p:spPr>
          <a:xfrm>
            <a:off x="5228367" y="368579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39" name="TextBox 33">
            <a:extLst>
              <a:ext uri="{FF2B5EF4-FFF2-40B4-BE49-F238E27FC236}">
                <a16:creationId xmlns:a16="http://schemas.microsoft.com/office/drawing/2014/main" id="{7F849D77-9D16-954A-8DBF-82CE1E97047C}"/>
              </a:ext>
            </a:extLst>
          </p:cNvPr>
          <p:cNvSpPr txBox="1"/>
          <p:nvPr/>
        </p:nvSpPr>
        <p:spPr>
          <a:xfrm>
            <a:off x="5155090" y="4115192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1,105 spots|7,651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079BF5C-FF30-FB4D-B8D4-A3C0A4AC3891}"/>
              </a:ext>
            </a:extLst>
          </p:cNvPr>
          <p:cNvSpPr txBox="1"/>
          <p:nvPr/>
        </p:nvSpPr>
        <p:spPr>
          <a:xfrm>
            <a:off x="6396680" y="1422716"/>
            <a:ext cx="3234999" cy="200055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“Es como el efectivo pero mejor”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CD62CDB-1E43-8949-8B83-97E0F3883870}"/>
              </a:ext>
            </a:extLst>
          </p:cNvPr>
          <p:cNvSpPr txBox="1"/>
          <p:nvPr/>
        </p:nvSpPr>
        <p:spPr>
          <a:xfrm>
            <a:off x="5273683" y="1681453"/>
            <a:ext cx="1394321" cy="200055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Tarj Debito  recargable Tengo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B7B21A09-7692-3841-AA68-075D09FA3D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7924C85-7A85-F64F-BC70-8B2D552A6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graphicFrame>
        <p:nvGraphicFramePr>
          <p:cNvPr id="31" name="Chart 29">
            <a:extLst>
              <a:ext uri="{FF2B5EF4-FFF2-40B4-BE49-F238E27FC236}">
                <a16:creationId xmlns:a16="http://schemas.microsoft.com/office/drawing/2014/main" id="{F5B84D7A-C51C-9B48-B77E-678167F8EE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540836"/>
              </p:ext>
            </p:extLst>
          </p:nvPr>
        </p:nvGraphicFramePr>
        <p:xfrm>
          <a:off x="5545226" y="3535974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2" name="CuadroTexto 31">
            <a:extLst>
              <a:ext uri="{FF2B5EF4-FFF2-40B4-BE49-F238E27FC236}">
                <a16:creationId xmlns:a16="http://schemas.microsoft.com/office/drawing/2014/main" id="{13A1ECAF-589C-3448-9DE9-0B08548C331B}"/>
              </a:ext>
            </a:extLst>
          </p:cNvPr>
          <p:cNvSpPr txBox="1"/>
          <p:nvPr/>
        </p:nvSpPr>
        <p:spPr>
          <a:xfrm>
            <a:off x="9477174" y="1635035"/>
            <a:ext cx="1929284" cy="200055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“Es momento de despegar tus remesas”</a:t>
            </a:r>
          </a:p>
        </p:txBody>
      </p:sp>
      <p:sp>
        <p:nvSpPr>
          <p:cNvPr id="33" name="TextBox 27">
            <a:extLst>
              <a:ext uri="{FF2B5EF4-FFF2-40B4-BE49-F238E27FC236}">
                <a16:creationId xmlns:a16="http://schemas.microsoft.com/office/drawing/2014/main" id="{87B433D1-FE04-024D-A6FF-330CC224542D}"/>
              </a:ext>
            </a:extLst>
          </p:cNvPr>
          <p:cNvSpPr txBox="1"/>
          <p:nvPr/>
        </p:nvSpPr>
        <p:spPr>
          <a:xfrm>
            <a:off x="5399332" y="6501940"/>
            <a:ext cx="1991251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965147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Chart 51">
            <a:extLst>
              <a:ext uri="{FF2B5EF4-FFF2-40B4-BE49-F238E27FC236}">
                <a16:creationId xmlns:a16="http://schemas.microsoft.com/office/drawing/2014/main" id="{D6F85995-977F-644E-BBD2-6E6398618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508391"/>
              </p:ext>
            </p:extLst>
          </p:nvPr>
        </p:nvGraphicFramePr>
        <p:xfrm>
          <a:off x="4950956" y="778793"/>
          <a:ext cx="6677421" cy="193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72">
            <a:extLst>
              <a:ext uri="{FF2B5EF4-FFF2-40B4-BE49-F238E27FC236}">
                <a16:creationId xmlns:a16="http://schemas.microsoft.com/office/drawing/2014/main" id="{C256181F-EFD0-984D-BB5C-88A060F29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902673"/>
              </p:ext>
            </p:extLst>
          </p:nvPr>
        </p:nvGraphicFramePr>
        <p:xfrm>
          <a:off x="675026" y="1529854"/>
          <a:ext cx="3153230" cy="156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4">
            <a:extLst>
              <a:ext uri="{FF2B5EF4-FFF2-40B4-BE49-F238E27FC236}">
                <a16:creationId xmlns:a16="http://schemas.microsoft.com/office/drawing/2014/main" id="{72D5E9A0-F1A7-AE46-A40E-D410A67ED35D}"/>
              </a:ext>
            </a:extLst>
          </p:cNvPr>
          <p:cNvCxnSpPr>
            <a:cxnSpLocks/>
          </p:cNvCxnSpPr>
          <p:nvPr/>
        </p:nvCxnSpPr>
        <p:spPr>
          <a:xfrm>
            <a:off x="946767" y="1700553"/>
            <a:ext cx="2530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4">
            <a:extLst>
              <a:ext uri="{FF2B5EF4-FFF2-40B4-BE49-F238E27FC236}">
                <a16:creationId xmlns:a16="http://schemas.microsoft.com/office/drawing/2014/main" id="{52F72F66-1739-4542-9D42-735F35701D72}"/>
              </a:ext>
            </a:extLst>
          </p:cNvPr>
          <p:cNvSpPr/>
          <p:nvPr/>
        </p:nvSpPr>
        <p:spPr>
          <a:xfrm>
            <a:off x="0" y="-2253"/>
            <a:ext cx="12192000" cy="930476"/>
          </a:xfrm>
          <a:prstGeom prst="rect">
            <a:avLst/>
          </a:prstGeom>
          <a:solidFill>
            <a:srgbClr val="63C0BF"/>
          </a:solidFill>
          <a:ln>
            <a:solidFill>
              <a:srgbClr val="63C0BF"/>
            </a:solidFill>
          </a:ln>
        </p:spPr>
        <p:txBody>
          <a:bodyPr/>
          <a:lstStyle/>
          <a:p>
            <a:endParaRPr lang="en-CA" dirty="0"/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D988AA69-6F55-1647-BD44-43CE2E2C057F}"/>
              </a:ext>
            </a:extLst>
          </p:cNvPr>
          <p:cNvCxnSpPr/>
          <p:nvPr/>
        </p:nvCxnSpPr>
        <p:spPr>
          <a:xfrm>
            <a:off x="4398443" y="1067650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2">
            <a:extLst>
              <a:ext uri="{FF2B5EF4-FFF2-40B4-BE49-F238E27FC236}">
                <a16:creationId xmlns:a16="http://schemas.microsoft.com/office/drawing/2014/main" id="{131002DA-51C8-D84A-B5A4-DDC3A4EA8524}"/>
              </a:ext>
            </a:extLst>
          </p:cNvPr>
          <p:cNvCxnSpPr/>
          <p:nvPr/>
        </p:nvCxnSpPr>
        <p:spPr>
          <a:xfrm>
            <a:off x="5172636" y="2642976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9">
            <a:extLst>
              <a:ext uri="{FF2B5EF4-FFF2-40B4-BE49-F238E27FC236}">
                <a16:creationId xmlns:a16="http://schemas.microsoft.com/office/drawing/2014/main" id="{919B71B4-1766-6B4D-A212-B1E3F320BA88}"/>
              </a:ext>
            </a:extLst>
          </p:cNvPr>
          <p:cNvSpPr txBox="1"/>
          <p:nvPr/>
        </p:nvSpPr>
        <p:spPr>
          <a:xfrm>
            <a:off x="606409" y="3561504"/>
            <a:ext cx="3792034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Helvetica" pitchFamily="2" charset="0"/>
              </a:rPr>
              <a:t>KASH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tiene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actividad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unicamente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el ultimo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trimestre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del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año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con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su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campana “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mandale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Kash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”,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colocado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radio y TV.</a:t>
            </a:r>
          </a:p>
        </p:txBody>
      </p:sp>
      <p:graphicFrame>
        <p:nvGraphicFramePr>
          <p:cNvPr id="14" name="Chart 24">
            <a:extLst>
              <a:ext uri="{FF2B5EF4-FFF2-40B4-BE49-F238E27FC236}">
                <a16:creationId xmlns:a16="http://schemas.microsoft.com/office/drawing/2014/main" id="{2AFB2F50-7678-534A-A1D4-2749B87D6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659594"/>
              </p:ext>
            </p:extLst>
          </p:nvPr>
        </p:nvGraphicFramePr>
        <p:xfrm>
          <a:off x="1250854" y="1307771"/>
          <a:ext cx="2026131" cy="104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5">
            <a:extLst>
              <a:ext uri="{FF2B5EF4-FFF2-40B4-BE49-F238E27FC236}">
                <a16:creationId xmlns:a16="http://schemas.microsoft.com/office/drawing/2014/main" id="{5CC08DF8-D197-C148-A5DB-43F115A31E91}"/>
              </a:ext>
            </a:extLst>
          </p:cNvPr>
          <p:cNvSpPr txBox="1"/>
          <p:nvPr/>
        </p:nvSpPr>
        <p:spPr>
          <a:xfrm>
            <a:off x="523549" y="3173929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cxnSp>
        <p:nvCxnSpPr>
          <p:cNvPr id="19" name="Straight Connector 29">
            <a:extLst>
              <a:ext uri="{FF2B5EF4-FFF2-40B4-BE49-F238E27FC236}">
                <a16:creationId xmlns:a16="http://schemas.microsoft.com/office/drawing/2014/main" id="{D8C47017-A4E9-1249-89CF-54A38AB08ECC}"/>
              </a:ext>
            </a:extLst>
          </p:cNvPr>
          <p:cNvCxnSpPr>
            <a:cxnSpLocks/>
          </p:cNvCxnSpPr>
          <p:nvPr/>
        </p:nvCxnSpPr>
        <p:spPr>
          <a:xfrm flipV="1">
            <a:off x="606409" y="3420150"/>
            <a:ext cx="2908563" cy="13195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4">
            <a:extLst>
              <a:ext uri="{FF2B5EF4-FFF2-40B4-BE49-F238E27FC236}">
                <a16:creationId xmlns:a16="http://schemas.microsoft.com/office/drawing/2014/main" id="{4676FCE7-D401-864D-B87F-CD77D65EB119}"/>
              </a:ext>
            </a:extLst>
          </p:cNvPr>
          <p:cNvCxnSpPr/>
          <p:nvPr/>
        </p:nvCxnSpPr>
        <p:spPr>
          <a:xfrm>
            <a:off x="5273684" y="2642976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3264D21-C18E-4441-ABBF-87566A8AAEBE}"/>
              </a:ext>
            </a:extLst>
          </p:cNvPr>
          <p:cNvSpPr txBox="1"/>
          <p:nvPr/>
        </p:nvSpPr>
        <p:spPr>
          <a:xfrm>
            <a:off x="5678680" y="35434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480985A-9176-0A4A-A79D-789AB837CB75}"/>
              </a:ext>
            </a:extLst>
          </p:cNvPr>
          <p:cNvSpPr txBox="1"/>
          <p:nvPr/>
        </p:nvSpPr>
        <p:spPr>
          <a:xfrm>
            <a:off x="9757317" y="3359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29" name="Table 9">
            <a:extLst>
              <a:ext uri="{FF2B5EF4-FFF2-40B4-BE49-F238E27FC236}">
                <a16:creationId xmlns:a16="http://schemas.microsoft.com/office/drawing/2014/main" id="{71302FD6-BD44-C546-BDFE-6318C65BF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12611"/>
              </p:ext>
            </p:extLst>
          </p:nvPr>
        </p:nvGraphicFramePr>
        <p:xfrm>
          <a:off x="5703086" y="3346379"/>
          <a:ext cx="1579453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295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96158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$12K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26%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34" name="Straight Connector 60">
            <a:extLst>
              <a:ext uri="{FF2B5EF4-FFF2-40B4-BE49-F238E27FC236}">
                <a16:creationId xmlns:a16="http://schemas.microsoft.com/office/drawing/2014/main" id="{62008A54-237A-0A43-8273-AD9F37FD5072}"/>
              </a:ext>
            </a:extLst>
          </p:cNvPr>
          <p:cNvCxnSpPr>
            <a:cxnSpLocks/>
          </p:cNvCxnSpPr>
          <p:nvPr/>
        </p:nvCxnSpPr>
        <p:spPr>
          <a:xfrm flipV="1">
            <a:off x="5358954" y="4576414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BBDCF0DC-C84D-2645-A497-7D0A2CFD5666}"/>
              </a:ext>
            </a:extLst>
          </p:cNvPr>
          <p:cNvSpPr txBox="1">
            <a:spLocks/>
          </p:cNvSpPr>
          <p:nvPr/>
        </p:nvSpPr>
        <p:spPr>
          <a:xfrm>
            <a:off x="413995" y="-76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KASH</a:t>
            </a:r>
          </a:p>
        </p:txBody>
      </p:sp>
      <p:cxnSp>
        <p:nvCxnSpPr>
          <p:cNvPr id="45" name="Straight Connector 31">
            <a:extLst>
              <a:ext uri="{FF2B5EF4-FFF2-40B4-BE49-F238E27FC236}">
                <a16:creationId xmlns:a16="http://schemas.microsoft.com/office/drawing/2014/main" id="{4538A7B2-AF3E-5D4C-9831-D93E7250D31F}"/>
              </a:ext>
            </a:extLst>
          </p:cNvPr>
          <p:cNvCxnSpPr/>
          <p:nvPr/>
        </p:nvCxnSpPr>
        <p:spPr>
          <a:xfrm>
            <a:off x="3470022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>
            <a:extLst>
              <a:ext uri="{FF2B5EF4-FFF2-40B4-BE49-F238E27FC236}">
                <a16:creationId xmlns:a16="http://schemas.microsoft.com/office/drawing/2014/main" id="{4E30674A-A8CA-8B48-AB1C-63D21E14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38" name="TextBox 32">
            <a:extLst>
              <a:ext uri="{FF2B5EF4-FFF2-40B4-BE49-F238E27FC236}">
                <a16:creationId xmlns:a16="http://schemas.microsoft.com/office/drawing/2014/main" id="{9D9DDE07-C939-924F-9ACF-8E4DC14FE8FD}"/>
              </a:ext>
            </a:extLst>
          </p:cNvPr>
          <p:cNvSpPr txBox="1"/>
          <p:nvPr/>
        </p:nvSpPr>
        <p:spPr>
          <a:xfrm>
            <a:off x="5094555" y="384191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39" name="TextBox 33">
            <a:extLst>
              <a:ext uri="{FF2B5EF4-FFF2-40B4-BE49-F238E27FC236}">
                <a16:creationId xmlns:a16="http://schemas.microsoft.com/office/drawing/2014/main" id="{7F849D77-9D16-954A-8DBF-82CE1E97047C}"/>
              </a:ext>
            </a:extLst>
          </p:cNvPr>
          <p:cNvSpPr txBox="1"/>
          <p:nvPr/>
        </p:nvSpPr>
        <p:spPr>
          <a:xfrm>
            <a:off x="5155090" y="4115192"/>
            <a:ext cx="1317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60 spots|300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B7B21A09-7692-3841-AA68-075D09FA3D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7924C85-7A85-F64F-BC70-8B2D552A6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graphicFrame>
        <p:nvGraphicFramePr>
          <p:cNvPr id="31" name="Chart 29">
            <a:extLst>
              <a:ext uri="{FF2B5EF4-FFF2-40B4-BE49-F238E27FC236}">
                <a16:creationId xmlns:a16="http://schemas.microsoft.com/office/drawing/2014/main" id="{F5B84D7A-C51C-9B48-B77E-678167F8EE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896950"/>
              </p:ext>
            </p:extLst>
          </p:nvPr>
        </p:nvGraphicFramePr>
        <p:xfrm>
          <a:off x="5586116" y="4785302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2" name="CuadroTexto 31">
            <a:extLst>
              <a:ext uri="{FF2B5EF4-FFF2-40B4-BE49-F238E27FC236}">
                <a16:creationId xmlns:a16="http://schemas.microsoft.com/office/drawing/2014/main" id="{13A1ECAF-589C-3448-9DE9-0B08548C331B}"/>
              </a:ext>
            </a:extLst>
          </p:cNvPr>
          <p:cNvSpPr txBox="1"/>
          <p:nvPr/>
        </p:nvSpPr>
        <p:spPr>
          <a:xfrm>
            <a:off x="9477174" y="1635035"/>
            <a:ext cx="1929284" cy="200055"/>
          </a:xfrm>
          <a:prstGeom prst="rect">
            <a:avLst/>
          </a:prstGeom>
          <a:solidFill>
            <a:srgbClr val="63C0B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“Polache “mandale kash”</a:t>
            </a:r>
          </a:p>
        </p:txBody>
      </p:sp>
      <p:graphicFrame>
        <p:nvGraphicFramePr>
          <p:cNvPr id="33" name="Table 9">
            <a:extLst>
              <a:ext uri="{FF2B5EF4-FFF2-40B4-BE49-F238E27FC236}">
                <a16:creationId xmlns:a16="http://schemas.microsoft.com/office/drawing/2014/main" id="{2CF55405-FAA9-754C-B446-8891D49F8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792875"/>
              </p:ext>
            </p:extLst>
          </p:nvPr>
        </p:nvGraphicFramePr>
        <p:xfrm>
          <a:off x="5697626" y="4648675"/>
          <a:ext cx="1579453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295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96158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$37K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74%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35" name="Chart 29">
            <a:extLst>
              <a:ext uri="{FF2B5EF4-FFF2-40B4-BE49-F238E27FC236}">
                <a16:creationId xmlns:a16="http://schemas.microsoft.com/office/drawing/2014/main" id="{ACF8C844-07E8-274E-9225-C18851C515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7730224"/>
              </p:ext>
            </p:extLst>
          </p:nvPr>
        </p:nvGraphicFramePr>
        <p:xfrm>
          <a:off x="5586116" y="3497568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6" name="TextBox 32">
            <a:extLst>
              <a:ext uri="{FF2B5EF4-FFF2-40B4-BE49-F238E27FC236}">
                <a16:creationId xmlns:a16="http://schemas.microsoft.com/office/drawing/2014/main" id="{FBBF43E5-43FB-8346-9967-8888B80EFDC8}"/>
              </a:ext>
            </a:extLst>
          </p:cNvPr>
          <p:cNvSpPr txBox="1"/>
          <p:nvPr/>
        </p:nvSpPr>
        <p:spPr>
          <a:xfrm>
            <a:off x="5179320" y="4930519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</a:t>
            </a:r>
          </a:p>
        </p:txBody>
      </p:sp>
      <p:sp>
        <p:nvSpPr>
          <p:cNvPr id="37" name="TextBox 33">
            <a:extLst>
              <a:ext uri="{FF2B5EF4-FFF2-40B4-BE49-F238E27FC236}">
                <a16:creationId xmlns:a16="http://schemas.microsoft.com/office/drawing/2014/main" id="{833D38DE-10F7-804F-9F6A-67F1FE6B772C}"/>
              </a:ext>
            </a:extLst>
          </p:cNvPr>
          <p:cNvSpPr txBox="1"/>
          <p:nvPr/>
        </p:nvSpPr>
        <p:spPr>
          <a:xfrm>
            <a:off x="5155090" y="5361540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1,725 spots</a:t>
            </a:r>
          </a:p>
        </p:txBody>
      </p:sp>
      <p:sp>
        <p:nvSpPr>
          <p:cNvPr id="40" name="TextBox 27">
            <a:extLst>
              <a:ext uri="{FF2B5EF4-FFF2-40B4-BE49-F238E27FC236}">
                <a16:creationId xmlns:a16="http://schemas.microsoft.com/office/drawing/2014/main" id="{AC75896B-B953-4E44-BECE-EC0523476182}"/>
              </a:ext>
            </a:extLst>
          </p:cNvPr>
          <p:cNvSpPr txBox="1"/>
          <p:nvPr/>
        </p:nvSpPr>
        <p:spPr>
          <a:xfrm>
            <a:off x="5399332" y="6501940"/>
            <a:ext cx="1991251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0606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AA6AA4DB-53C8-4A9F-BF68-AFA8207B4310}"/>
              </a:ext>
            </a:extLst>
          </p:cNvPr>
          <p:cNvSpPr/>
          <p:nvPr/>
        </p:nvSpPr>
        <p:spPr>
          <a:xfrm>
            <a:off x="0" y="0"/>
            <a:ext cx="12192000" cy="842083"/>
          </a:xfrm>
          <a:prstGeom prst="rect">
            <a:avLst/>
          </a:prstGeom>
          <a:solidFill>
            <a:srgbClr val="C00000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B9608-9528-074C-A615-967BDB5534DB}"/>
              </a:ext>
            </a:extLst>
          </p:cNvPr>
          <p:cNvSpPr txBox="1"/>
          <p:nvPr/>
        </p:nvSpPr>
        <p:spPr>
          <a:xfrm>
            <a:off x="763792" y="1854780"/>
            <a:ext cx="5963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Helvetica Light" panose="020B0403020202020204" pitchFamily="34" charset="0"/>
              </a:rPr>
              <a:t>COE – TV </a:t>
            </a:r>
            <a:r>
              <a:rPr lang="en-US" sz="3000" dirty="0" err="1">
                <a:latin typeface="Helvetica Light" panose="020B0403020202020204" pitchFamily="34" charset="0"/>
              </a:rPr>
              <a:t>Abierta</a:t>
            </a:r>
            <a:r>
              <a:rPr lang="en-US" sz="3000" dirty="0">
                <a:latin typeface="Helvetica Light" panose="020B0403020202020204" pitchFamily="34" charset="0"/>
              </a:rPr>
              <a:t>  </a:t>
            </a:r>
            <a:r>
              <a:rPr lang="en-US" sz="1600" dirty="0" err="1">
                <a:latin typeface="Helvetica Light" panose="020B0403020202020204" pitchFamily="34" charset="0"/>
              </a:rPr>
              <a:t>Acumulado</a:t>
            </a:r>
            <a:r>
              <a:rPr lang="en-US" sz="1600" dirty="0"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latin typeface="Helvetica Light" panose="020B0403020202020204" pitchFamily="34" charset="0"/>
              </a:rPr>
              <a:t>ene-dic</a:t>
            </a:r>
            <a:endParaRPr lang="en-US" sz="1600" dirty="0">
              <a:latin typeface="Helvetica Light" panose="020B0403020202020204" pitchFamily="34" charset="0"/>
            </a:endParaRPr>
          </a:p>
        </p:txBody>
      </p:sp>
      <p:sp>
        <p:nvSpPr>
          <p:cNvPr id="13" name="CuadroTexto 18">
            <a:extLst>
              <a:ext uri="{FF2B5EF4-FFF2-40B4-BE49-F238E27FC236}">
                <a16:creationId xmlns:a16="http://schemas.microsoft.com/office/drawing/2014/main" id="{3181200B-935D-1C41-B2A4-24CF1407BB4D}"/>
              </a:ext>
            </a:extLst>
          </p:cNvPr>
          <p:cNvSpPr txBox="1"/>
          <p:nvPr/>
        </p:nvSpPr>
        <p:spPr>
          <a:xfrm>
            <a:off x="189939" y="66099"/>
            <a:ext cx="118121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</a:t>
            </a:r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: </a:t>
            </a:r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SECTOR FINANCIERO</a:t>
            </a:r>
            <a:endParaRPr lang="es-MX" sz="38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17" name="Conector recto 3">
            <a:extLst>
              <a:ext uri="{FF2B5EF4-FFF2-40B4-BE49-F238E27FC236}">
                <a16:creationId xmlns:a16="http://schemas.microsoft.com/office/drawing/2014/main" id="{8A6BAAE9-C470-9F41-99AD-52EE777E1EF6}"/>
              </a:ext>
            </a:extLst>
          </p:cNvPr>
          <p:cNvCxnSpPr>
            <a:cxnSpLocks/>
          </p:cNvCxnSpPr>
          <p:nvPr/>
        </p:nvCxnSpPr>
        <p:spPr>
          <a:xfrm>
            <a:off x="1727447" y="6441807"/>
            <a:ext cx="793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A03660-598D-99C4-EDDD-CBD41926C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647692"/>
              </p:ext>
            </p:extLst>
          </p:nvPr>
        </p:nvGraphicFramePr>
        <p:xfrm>
          <a:off x="912040" y="2408778"/>
          <a:ext cx="4982371" cy="25107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15474">
                  <a:extLst>
                    <a:ext uri="{9D8B030D-6E8A-4147-A177-3AD203B41FA5}">
                      <a16:colId xmlns:a16="http://schemas.microsoft.com/office/drawing/2014/main" val="275498591"/>
                    </a:ext>
                  </a:extLst>
                </a:gridCol>
                <a:gridCol w="959470">
                  <a:extLst>
                    <a:ext uri="{9D8B030D-6E8A-4147-A177-3AD203B41FA5}">
                      <a16:colId xmlns:a16="http://schemas.microsoft.com/office/drawing/2014/main" val="4142595681"/>
                    </a:ext>
                  </a:extLst>
                </a:gridCol>
                <a:gridCol w="757633">
                  <a:extLst>
                    <a:ext uri="{9D8B030D-6E8A-4147-A177-3AD203B41FA5}">
                      <a16:colId xmlns:a16="http://schemas.microsoft.com/office/drawing/2014/main" val="3747898839"/>
                    </a:ext>
                  </a:extLst>
                </a:gridCol>
                <a:gridCol w="944218">
                  <a:extLst>
                    <a:ext uri="{9D8B030D-6E8A-4147-A177-3AD203B41FA5}">
                      <a16:colId xmlns:a16="http://schemas.microsoft.com/office/drawing/2014/main" val="1471216243"/>
                    </a:ext>
                  </a:extLst>
                </a:gridCol>
                <a:gridCol w="805576">
                  <a:extLst>
                    <a:ext uri="{9D8B030D-6E8A-4147-A177-3AD203B41FA5}">
                      <a16:colId xmlns:a16="http://schemas.microsoft.com/office/drawing/2014/main" val="904589830"/>
                    </a:ext>
                  </a:extLst>
                </a:gridCol>
              </a:tblGrid>
              <a:tr h="418458">
                <a:tc>
                  <a:txBody>
                    <a:bodyPr/>
                    <a:lstStyle/>
                    <a:p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err="1"/>
                        <a:t>Inv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/>
                        <a:t>SOI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err="1"/>
                        <a:t>Trp’s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/>
                        <a:t>SOV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55903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Uspay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1.7M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55%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17,934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51%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3272527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Dilo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989K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31%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9,579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530330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Tengo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425K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7,651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345735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Kash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12.7K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8129728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Totales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$3.1M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35,466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141585"/>
                  </a:ext>
                </a:extLst>
              </a:tr>
            </a:tbl>
          </a:graphicData>
        </a:graphic>
      </p:graphicFrame>
      <p:graphicFrame>
        <p:nvGraphicFramePr>
          <p:cNvPr id="15" name="Chart 1">
            <a:extLst>
              <a:ext uri="{FF2B5EF4-FFF2-40B4-BE49-F238E27FC236}">
                <a16:creationId xmlns:a16="http://schemas.microsoft.com/office/drawing/2014/main" id="{0E021758-CC99-B042-89AD-301D81B12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3819905"/>
              </p:ext>
            </p:extLst>
          </p:nvPr>
        </p:nvGraphicFramePr>
        <p:xfrm>
          <a:off x="6095999" y="2109314"/>
          <a:ext cx="5443999" cy="439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4">
            <a:extLst>
              <a:ext uri="{FF2B5EF4-FFF2-40B4-BE49-F238E27FC236}">
                <a16:creationId xmlns:a16="http://schemas.microsoft.com/office/drawing/2014/main" id="{05701321-2466-B542-8EBF-75DD8A62C8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0DB0806-3EFA-0145-8847-4B8C062BB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3E5B7E6-D64F-DD40-8DF0-0FCB3ECF5AB5}"/>
              </a:ext>
            </a:extLst>
          </p:cNvPr>
          <p:cNvSpPr txBox="1"/>
          <p:nvPr/>
        </p:nvSpPr>
        <p:spPr>
          <a:xfrm>
            <a:off x="2408664" y="930213"/>
            <a:ext cx="9437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200" dirty="0">
                <a:latin typeface="Helvetica Light" panose="020B0403020202020204" pitchFamily="34" charset="0"/>
              </a:rPr>
              <a:t>USPay tiene el mayor porcentaje de inversión y TRP, pero su nivel de eficiencia (COE) es bajo debido a su concentración en un canal de baja audiencia (C10). En cambio, el anunciante con el mejor COE es Kash, que, aunque ocupa el último lugar en términos de SOI y SOV, ha logrado una compra eficiente al centrarse en un canal de alto rating. La estrategia de Tengo incluye una combinación de canales de alto alcance como TVC y HCH, por lo que ha demostrado ser efectiva, lo que le permite obtener un COE elevado.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CFC3EEAF-3F47-A243-A48F-47BF7A786EB9}"/>
              </a:ext>
            </a:extLst>
          </p:cNvPr>
          <p:cNvSpPr txBox="1"/>
          <p:nvPr/>
        </p:nvSpPr>
        <p:spPr>
          <a:xfrm>
            <a:off x="5399332" y="6501940"/>
            <a:ext cx="1991251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631210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3">
            <a:extLst>
              <a:ext uri="{FF2B5EF4-FFF2-40B4-BE49-F238E27FC236}">
                <a16:creationId xmlns:a16="http://schemas.microsoft.com/office/drawing/2014/main" id="{0457D677-7527-6E41-A577-139EBCEB4ECA}"/>
              </a:ext>
            </a:extLst>
          </p:cNvPr>
          <p:cNvGrpSpPr/>
          <p:nvPr/>
        </p:nvGrpSpPr>
        <p:grpSpPr>
          <a:xfrm>
            <a:off x="3165424" y="1759503"/>
            <a:ext cx="5968407" cy="2850414"/>
            <a:chOff x="822927" y="-2735293"/>
            <a:chExt cx="10083800" cy="4399978"/>
          </a:xfrm>
        </p:grpSpPr>
        <p:sp>
          <p:nvSpPr>
            <p:cNvPr id="30" name="AutoShape 4">
              <a:extLst>
                <a:ext uri="{FF2B5EF4-FFF2-40B4-BE49-F238E27FC236}">
                  <a16:creationId xmlns:a16="http://schemas.microsoft.com/office/drawing/2014/main" id="{DF351DDC-3102-414A-8AFA-7739E4C0787D}"/>
                </a:ext>
              </a:extLst>
            </p:cNvPr>
            <p:cNvSpPr/>
            <p:nvPr/>
          </p:nvSpPr>
          <p:spPr>
            <a:xfrm>
              <a:off x="822927" y="-2735293"/>
              <a:ext cx="10083800" cy="3056965"/>
            </a:xfrm>
            <a:prstGeom prst="rect">
              <a:avLst/>
            </a:prstGeom>
            <a:solidFill>
              <a:srgbClr val="CD2E2E"/>
            </a:solidFill>
          </p:spPr>
        </p:sp>
        <p:sp>
          <p:nvSpPr>
            <p:cNvPr id="31" name="TextBox 5">
              <a:extLst>
                <a:ext uri="{FF2B5EF4-FFF2-40B4-BE49-F238E27FC236}">
                  <a16:creationId xmlns:a16="http://schemas.microsoft.com/office/drawing/2014/main" id="{E514A01A-4B53-F742-9B1A-E5FA477C93D4}"/>
                </a:ext>
              </a:extLst>
            </p:cNvPr>
            <p:cNvSpPr txBox="1"/>
            <p:nvPr/>
          </p:nvSpPr>
          <p:spPr>
            <a:xfrm>
              <a:off x="870492" y="830819"/>
              <a:ext cx="9275600" cy="8338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endParaRPr lang="en-US" sz="3200" dirty="0">
                <a:solidFill>
                  <a:schemeClr val="bg1"/>
                </a:solidFill>
                <a:latin typeface="Helvetica Light" panose="020B0403020202020204" pitchFamily="34" charset="0"/>
              </a:endParaRPr>
            </a:p>
          </p:txBody>
        </p:sp>
      </p:grpSp>
      <p:sp>
        <p:nvSpPr>
          <p:cNvPr id="43" name="TextBox 27">
            <a:extLst>
              <a:ext uri="{FF2B5EF4-FFF2-40B4-BE49-F238E27FC236}">
                <a16:creationId xmlns:a16="http://schemas.microsoft.com/office/drawing/2014/main" id="{19A3C4C2-1C74-BF4E-B94A-A78927250563}"/>
              </a:ext>
            </a:extLst>
          </p:cNvPr>
          <p:cNvSpPr txBox="1"/>
          <p:nvPr/>
        </p:nvSpPr>
        <p:spPr>
          <a:xfrm>
            <a:off x="407558" y="6473787"/>
            <a:ext cx="1843774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Marzo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BBDCF0DC-C84D-2645-A497-7D0A2CFD5666}"/>
              </a:ext>
            </a:extLst>
          </p:cNvPr>
          <p:cNvSpPr txBox="1">
            <a:spLocks/>
          </p:cNvSpPr>
          <p:nvPr/>
        </p:nvSpPr>
        <p:spPr>
          <a:xfrm>
            <a:off x="413995" y="-76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TENGO</a:t>
            </a:r>
          </a:p>
        </p:txBody>
      </p:sp>
      <p:cxnSp>
        <p:nvCxnSpPr>
          <p:cNvPr id="45" name="Straight Connector 31">
            <a:extLst>
              <a:ext uri="{FF2B5EF4-FFF2-40B4-BE49-F238E27FC236}">
                <a16:creationId xmlns:a16="http://schemas.microsoft.com/office/drawing/2014/main" id="{4538A7B2-AF3E-5D4C-9831-D93E7250D31F}"/>
              </a:ext>
            </a:extLst>
          </p:cNvPr>
          <p:cNvCxnSpPr/>
          <p:nvPr/>
        </p:nvCxnSpPr>
        <p:spPr>
          <a:xfrm>
            <a:off x="3470022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">
            <a:extLst>
              <a:ext uri="{FF2B5EF4-FFF2-40B4-BE49-F238E27FC236}">
                <a16:creationId xmlns:a16="http://schemas.microsoft.com/office/drawing/2014/main" id="{09EB9EAC-6939-E842-9FA7-2F0ADAA09C61}"/>
              </a:ext>
            </a:extLst>
          </p:cNvPr>
          <p:cNvSpPr txBox="1"/>
          <p:nvPr/>
        </p:nvSpPr>
        <p:spPr>
          <a:xfrm>
            <a:off x="4318166" y="2011027"/>
            <a:ext cx="37064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Presentado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por</a:t>
            </a:r>
            <a:b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Departamento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Medios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MASS PUBLICIDAD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23, 2024</a:t>
            </a:r>
            <a:endParaRPr lang="en-US" sz="20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E9F0F8F6-8F76-2C42-ACF0-A706412B33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9EBFA630-23DD-4244-A511-CBA8D5EF6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9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95FE8036-0A2F-4D41-B1FA-97ECC1450CCF}"/>
              </a:ext>
            </a:extLst>
          </p:cNvPr>
          <p:cNvSpPr/>
          <p:nvPr/>
        </p:nvSpPr>
        <p:spPr>
          <a:xfrm>
            <a:off x="5433996" y="1075923"/>
            <a:ext cx="6248064" cy="225203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6E431-4917-1E44-9C8A-148F5CC279E1}"/>
              </a:ext>
            </a:extLst>
          </p:cNvPr>
          <p:cNvSpPr txBox="1"/>
          <p:nvPr/>
        </p:nvSpPr>
        <p:spPr>
          <a:xfrm>
            <a:off x="272376" y="297278"/>
            <a:ext cx="5955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941100"/>
                </a:solidFill>
                <a:latin typeface="Helvetica Light" panose="020B0403020202020204" pitchFamily="34" charset="0"/>
              </a:rPr>
              <a:t>SECTOR FINANCIERO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6938287-9C1D-CD4F-BE32-EBE957CA8BB2}"/>
              </a:ext>
            </a:extLst>
          </p:cNvPr>
          <p:cNvGraphicFramePr>
            <a:graphicFrameLocks noGrp="1"/>
          </p:cNvGraphicFramePr>
          <p:nvPr/>
        </p:nvGraphicFramePr>
        <p:xfrm>
          <a:off x="341825" y="5897880"/>
          <a:ext cx="10608538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08538">
                  <a:extLst>
                    <a:ext uri="{9D8B030D-6E8A-4147-A177-3AD203B41FA5}">
                      <a16:colId xmlns:a16="http://schemas.microsoft.com/office/drawing/2014/main" val="6817947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Bancos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 -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Tarjetas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Crédito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Tarjeta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Débito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Seguros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Transferencia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Fontos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(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remesas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) -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Administradoras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Pensiones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344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637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967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973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444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376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279748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973BB53B-548A-0B4A-96EC-6E42CFEF9F4E}"/>
              </a:ext>
            </a:extLst>
          </p:cNvPr>
          <p:cNvGrpSpPr/>
          <p:nvPr/>
        </p:nvGrpSpPr>
        <p:grpSpPr>
          <a:xfrm>
            <a:off x="1727447" y="6001515"/>
            <a:ext cx="7938655" cy="230454"/>
            <a:chOff x="1727447" y="6001515"/>
            <a:chExt cx="7938655" cy="23045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CBA189F-9FD2-A740-A2C4-10C5F6DF3DB3}"/>
                </a:ext>
              </a:extLst>
            </p:cNvPr>
            <p:cNvSpPr/>
            <p:nvPr/>
          </p:nvSpPr>
          <p:spPr>
            <a:xfrm>
              <a:off x="1847850" y="6001515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BBEBA4-A13D-4B4D-A281-85138F383AC8}"/>
                </a:ext>
              </a:extLst>
            </p:cNvPr>
            <p:cNvSpPr/>
            <p:nvPr/>
          </p:nvSpPr>
          <p:spPr>
            <a:xfrm>
              <a:off x="3290575" y="6008715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A9053F-0CAC-8545-B27A-79DF32D7E821}"/>
                </a:ext>
              </a:extLst>
            </p:cNvPr>
            <p:cNvSpPr/>
            <p:nvPr/>
          </p:nvSpPr>
          <p:spPr>
            <a:xfrm>
              <a:off x="4628059" y="6008562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4034D19-11F6-C842-86FC-F925B1669D9E}"/>
                </a:ext>
              </a:extLst>
            </p:cNvPr>
            <p:cNvSpPr/>
            <p:nvPr/>
          </p:nvSpPr>
          <p:spPr>
            <a:xfrm>
              <a:off x="5356033" y="6008481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B96681-DDAC-EE49-B641-D92F7D6D12C7}"/>
                </a:ext>
              </a:extLst>
            </p:cNvPr>
            <p:cNvSpPr/>
            <p:nvPr/>
          </p:nvSpPr>
          <p:spPr>
            <a:xfrm>
              <a:off x="7871371" y="6011934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Conector recto 3">
              <a:extLst>
                <a:ext uri="{FF2B5EF4-FFF2-40B4-BE49-F238E27FC236}">
                  <a16:creationId xmlns:a16="http://schemas.microsoft.com/office/drawing/2014/main" id="{11EFE2D8-F740-8D4C-B176-ABBC4307F80A}"/>
                </a:ext>
              </a:extLst>
            </p:cNvPr>
            <p:cNvCxnSpPr>
              <a:cxnSpLocks/>
            </p:cNvCxnSpPr>
            <p:nvPr/>
          </p:nvCxnSpPr>
          <p:spPr>
            <a:xfrm>
              <a:off x="1727447" y="6231969"/>
              <a:ext cx="793865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E52BB9-7183-2942-948D-92A45FDE44B4}"/>
              </a:ext>
            </a:extLst>
          </p:cNvPr>
          <p:cNvCxnSpPr/>
          <p:nvPr/>
        </p:nvCxnSpPr>
        <p:spPr>
          <a:xfrm>
            <a:off x="1736904" y="6595025"/>
            <a:ext cx="8981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74E410-DD14-3ECB-BDE2-80796BC03F24}"/>
              </a:ext>
            </a:extLst>
          </p:cNvPr>
          <p:cNvCxnSpPr>
            <a:cxnSpLocks/>
          </p:cNvCxnSpPr>
          <p:nvPr/>
        </p:nvCxnSpPr>
        <p:spPr>
          <a:xfrm>
            <a:off x="317428" y="1044619"/>
            <a:ext cx="11574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DF040652-95F0-D14D-BD29-10E2BEF4A644}"/>
              </a:ext>
            </a:extLst>
          </p:cNvPr>
          <p:cNvSpPr txBox="1"/>
          <p:nvPr/>
        </p:nvSpPr>
        <p:spPr>
          <a:xfrm>
            <a:off x="5198195" y="982445"/>
            <a:ext cx="562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dirty="0"/>
              <a:t>Datos relevantes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F830BC0-62C8-914C-8F99-D8B40D204FBC}"/>
              </a:ext>
            </a:extLst>
          </p:cNvPr>
          <p:cNvSpPr/>
          <p:nvPr/>
        </p:nvSpPr>
        <p:spPr>
          <a:xfrm>
            <a:off x="5407957" y="1370853"/>
            <a:ext cx="1589526" cy="147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614B92A-E333-D245-B064-BFCBC9A82B5D}"/>
              </a:ext>
            </a:extLst>
          </p:cNvPr>
          <p:cNvSpPr/>
          <p:nvPr/>
        </p:nvSpPr>
        <p:spPr>
          <a:xfrm>
            <a:off x="7006803" y="1363741"/>
            <a:ext cx="1525227" cy="14305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2F5A437-01AF-9F41-8B80-B0DE2514397D}"/>
              </a:ext>
            </a:extLst>
          </p:cNvPr>
          <p:cNvSpPr/>
          <p:nvPr/>
        </p:nvSpPr>
        <p:spPr>
          <a:xfrm>
            <a:off x="8561790" y="1364365"/>
            <a:ext cx="1551658" cy="1608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4663757-26F5-984A-AF72-04C473769A73}"/>
              </a:ext>
            </a:extLst>
          </p:cNvPr>
          <p:cNvSpPr txBox="1"/>
          <p:nvPr/>
        </p:nvSpPr>
        <p:spPr>
          <a:xfrm>
            <a:off x="5398544" y="1486123"/>
            <a:ext cx="1597626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Al cierre del 2024, el sector financiero ha experimentado un incremento en el ruido publicitario de un </a:t>
            </a:r>
            <a:r>
              <a:rPr lang="es-HN" sz="900" dirty="0">
                <a:solidFill>
                  <a:srgbClr val="374151"/>
                </a:solidFill>
                <a:latin typeface="Helvetica Light" panose="020B0403020202020204" pitchFamily="34" charset="0"/>
              </a:rPr>
              <a:t>11</a:t>
            </a:r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% en relación a lo realizado durante el mismo periodo del 2023</a:t>
            </a:r>
          </a:p>
          <a:p>
            <a:pPr algn="ctr"/>
            <a:r>
              <a:rPr lang="es-HN" sz="700" i="1" dirty="0">
                <a:latin typeface="Helvetica Light" panose="020B0403020202020204" pitchFamily="34" charset="0"/>
              </a:rPr>
              <a:t>($46.8M 2023 vrs. $51.9M 2024)</a:t>
            </a:r>
            <a:endParaRPr lang="es-HN" sz="700" i="1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AB28DDA-321D-A649-842B-BF1F571CDF74}"/>
              </a:ext>
            </a:extLst>
          </p:cNvPr>
          <p:cNvSpPr txBox="1"/>
          <p:nvPr/>
        </p:nvSpPr>
        <p:spPr>
          <a:xfrm>
            <a:off x="6917399" y="1485571"/>
            <a:ext cx="173824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900" b="1" dirty="0">
                <a:latin typeface="Helvetica Light" panose="020B0403020202020204" pitchFamily="34" charset="0"/>
              </a:rPr>
              <a:t>Bancos</a:t>
            </a:r>
            <a:r>
              <a:rPr lang="es-HN" sz="900" dirty="0">
                <a:latin typeface="Helvetica Light" panose="020B0403020202020204" pitchFamily="34" charset="0"/>
              </a:rPr>
              <a:t> es la categoría mas fuerte del sector con un crecimiento, en cuanto a actividad publicitaria se refiere, de un 26% y una participación del 61% en la inversión total de la categoría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5C1863F-71A8-4D4E-B11B-BCF54CC495E2}"/>
              </a:ext>
            </a:extLst>
          </p:cNvPr>
          <p:cNvCxnSpPr>
            <a:cxnSpLocks/>
          </p:cNvCxnSpPr>
          <p:nvPr/>
        </p:nvCxnSpPr>
        <p:spPr>
          <a:xfrm flipV="1">
            <a:off x="7006064" y="1421912"/>
            <a:ext cx="0" cy="19060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C406961A-970A-A74A-8654-6C9059DA37F0}"/>
              </a:ext>
            </a:extLst>
          </p:cNvPr>
          <p:cNvCxnSpPr>
            <a:cxnSpLocks/>
          </p:cNvCxnSpPr>
          <p:nvPr/>
        </p:nvCxnSpPr>
        <p:spPr>
          <a:xfrm flipV="1">
            <a:off x="8524036" y="1421912"/>
            <a:ext cx="0" cy="19060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8AA53AA-AE48-CB44-B968-D140128D587A}"/>
              </a:ext>
            </a:extLst>
          </p:cNvPr>
          <p:cNvSpPr txBox="1"/>
          <p:nvPr/>
        </p:nvSpPr>
        <p:spPr>
          <a:xfrm>
            <a:off x="10094965" y="1500375"/>
            <a:ext cx="16167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El resto de categorias del sector (</a:t>
            </a:r>
            <a:r>
              <a:rPr lang="es-HN" sz="900" b="1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pensiones</a:t>
            </a:r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, t</a:t>
            </a:r>
            <a:r>
              <a:rPr lang="es-HN" sz="900" b="1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arjeta de débito</a:t>
            </a:r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, </a:t>
            </a:r>
            <a:r>
              <a:rPr lang="es-HN" sz="900" b="1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seguros</a:t>
            </a:r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 y pauta de </a:t>
            </a:r>
            <a:r>
              <a:rPr lang="es-HN" sz="900" b="1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regulatorios</a:t>
            </a:r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, respresentan el 10% de la inversión total del sector</a:t>
            </a:r>
            <a:endParaRPr lang="es-HN" sz="900" dirty="0">
              <a:latin typeface="Helvetica Light" panose="020B040302020202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5BB9A78-3958-3A46-B9F1-39C8613BF3EA}"/>
              </a:ext>
            </a:extLst>
          </p:cNvPr>
          <p:cNvSpPr/>
          <p:nvPr/>
        </p:nvSpPr>
        <p:spPr>
          <a:xfrm>
            <a:off x="10119788" y="1352509"/>
            <a:ext cx="1588312" cy="17274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75D403E0-AF73-4B4D-ACFD-1BB434DE8B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6EA9ACEE-9D91-BD4D-9CAC-5F0B43B86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891CA37A-8F1A-7247-8CF3-E9DB3B01823D}"/>
              </a:ext>
            </a:extLst>
          </p:cNvPr>
          <p:cNvCxnSpPr>
            <a:cxnSpLocks/>
          </p:cNvCxnSpPr>
          <p:nvPr/>
        </p:nvCxnSpPr>
        <p:spPr>
          <a:xfrm flipV="1">
            <a:off x="10094965" y="1467761"/>
            <a:ext cx="0" cy="19060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66B0E50-A0A7-D94D-AD1E-78374C2E2ED3}"/>
              </a:ext>
            </a:extLst>
          </p:cNvPr>
          <p:cNvSpPr txBox="1"/>
          <p:nvPr/>
        </p:nvSpPr>
        <p:spPr>
          <a:xfrm>
            <a:off x="8521898" y="1481293"/>
            <a:ext cx="1591549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900" dirty="0">
                <a:solidFill>
                  <a:srgbClr val="0D0D0D"/>
                </a:solidFill>
                <a:effectLst/>
                <a:latin typeface="Helvetica Light" panose="020B0403020202020204" pitchFamily="34" charset="0"/>
              </a:rPr>
              <a:t>La segunda categoría de mayor inversión en el 2024 es </a:t>
            </a:r>
            <a:r>
              <a:rPr lang="es-HN" sz="900" b="1" dirty="0">
                <a:solidFill>
                  <a:srgbClr val="0D0D0D"/>
                </a:solidFill>
                <a:effectLst/>
                <a:latin typeface="Helvetica Light" panose="020B0403020202020204" pitchFamily="34" charset="0"/>
              </a:rPr>
              <a:t>Remesas </a:t>
            </a:r>
            <a:r>
              <a:rPr lang="es-HN" sz="900" dirty="0">
                <a:solidFill>
                  <a:srgbClr val="0D0D0D"/>
                </a:solidFill>
                <a:effectLst/>
                <a:latin typeface="Helvetica Light" panose="020B0403020202020204" pitchFamily="34" charset="0"/>
              </a:rPr>
              <a:t>con el 15% de participación  y un crecimiento </a:t>
            </a:r>
            <a:r>
              <a:rPr lang="es-HN" sz="900" dirty="0">
                <a:solidFill>
                  <a:srgbClr val="0D0D0D"/>
                </a:solidFill>
                <a:latin typeface="Helvetica Light" panose="020B0403020202020204" pitchFamily="34" charset="0"/>
              </a:rPr>
              <a:t>de</a:t>
            </a:r>
            <a:r>
              <a:rPr lang="es-HN" sz="900" dirty="0">
                <a:solidFill>
                  <a:srgbClr val="0D0D0D"/>
                </a:solidFill>
                <a:effectLst/>
                <a:latin typeface="Helvetica Light" panose="020B0403020202020204" pitchFamily="34" charset="0"/>
              </a:rPr>
              <a:t> un </a:t>
            </a:r>
            <a:r>
              <a:rPr lang="es-HN" sz="900" dirty="0">
                <a:solidFill>
                  <a:srgbClr val="0D0D0D"/>
                </a:solidFill>
                <a:latin typeface="Helvetica Light" panose="020B0403020202020204" pitchFamily="34" charset="0"/>
              </a:rPr>
              <a:t>19</a:t>
            </a:r>
            <a:r>
              <a:rPr lang="es-HN" sz="900" dirty="0">
                <a:solidFill>
                  <a:srgbClr val="0D0D0D"/>
                </a:solidFill>
                <a:effectLst/>
                <a:latin typeface="Helvetica Light" panose="020B0403020202020204" pitchFamily="34" charset="0"/>
              </a:rPr>
              <a:t>% contra lo invertido en el 2023.</a:t>
            </a:r>
          </a:p>
          <a:p>
            <a:pPr algn="ctr"/>
            <a:r>
              <a:rPr lang="es-HN" sz="900" b="1" dirty="0">
                <a:solidFill>
                  <a:srgbClr val="0D0D0D"/>
                </a:solidFill>
                <a:latin typeface="Helvetica Light" panose="020B0403020202020204" pitchFamily="34" charset="0"/>
              </a:rPr>
              <a:t>Tarjetas de Crédito</a:t>
            </a:r>
            <a:r>
              <a:rPr lang="es-HN" sz="900" dirty="0">
                <a:solidFill>
                  <a:srgbClr val="0D0D0D"/>
                </a:solidFill>
                <a:latin typeface="Helvetica Light" panose="020B0403020202020204" pitchFamily="34" charset="0"/>
              </a:rPr>
              <a:t> es la tercera categoría de importancia con una participación del 10%, sin embargo presenta un decrecimiento del 23%</a:t>
            </a:r>
            <a:endParaRPr lang="es-HN" sz="900" dirty="0">
              <a:latin typeface="Helvetica Light" panose="020B0403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A59D7B5-7A60-3B4E-9A4F-F8CEAAFAF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888082"/>
              </p:ext>
            </p:extLst>
          </p:nvPr>
        </p:nvGraphicFramePr>
        <p:xfrm>
          <a:off x="685798" y="1813955"/>
          <a:ext cx="11103587" cy="3831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Box 27">
            <a:extLst>
              <a:ext uri="{FF2B5EF4-FFF2-40B4-BE49-F238E27FC236}">
                <a16:creationId xmlns:a16="http://schemas.microsoft.com/office/drawing/2014/main" id="{C216EC2B-6A0A-7A44-9D5A-FDDDB510078A}"/>
              </a:ext>
            </a:extLst>
          </p:cNvPr>
          <p:cNvSpPr txBox="1"/>
          <p:nvPr/>
        </p:nvSpPr>
        <p:spPr>
          <a:xfrm>
            <a:off x="5342023" y="6520506"/>
            <a:ext cx="1991251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65612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029C75B6-E0B4-7273-D86F-1BE9B466C12C}"/>
                  </a:ext>
                </a:extLst>
              </p:cNvPr>
              <p:cNvGraphicFramePr/>
              <p:nvPr/>
            </p:nvGraphicFramePr>
            <p:xfrm>
              <a:off x="790057" y="1470024"/>
              <a:ext cx="7779786" cy="424733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029C75B6-E0B4-7273-D86F-1BE9B466C1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057" y="1470024"/>
                <a:ext cx="7779786" cy="424733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E438337-E4DA-E914-FBAC-8275025FAE63}"/>
              </a:ext>
            </a:extLst>
          </p:cNvPr>
          <p:cNvSpPr txBox="1"/>
          <p:nvPr/>
        </p:nvSpPr>
        <p:spPr>
          <a:xfrm>
            <a:off x="272376" y="297278"/>
            <a:ext cx="11255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941100"/>
                </a:solidFill>
                <a:latin typeface="Helvetica Light" panose="020B0403020202020204" pitchFamily="34" charset="0"/>
              </a:rPr>
              <a:t>SOI PRINCIPALES GRUPOS FINANCIEROS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03616B-783C-5022-9FAD-A4E02397D7CD}"/>
              </a:ext>
            </a:extLst>
          </p:cNvPr>
          <p:cNvCxnSpPr>
            <a:cxnSpLocks/>
          </p:cNvCxnSpPr>
          <p:nvPr/>
        </p:nvCxnSpPr>
        <p:spPr>
          <a:xfrm>
            <a:off x="317428" y="1044619"/>
            <a:ext cx="11574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3" name="Gráfico 12">
                <a:extLst>
                  <a:ext uri="{FF2B5EF4-FFF2-40B4-BE49-F238E27FC236}">
                    <a16:creationId xmlns:a16="http://schemas.microsoft.com/office/drawing/2014/main" id="{5F3ECCEB-24BE-664A-92EF-24681FB72860}"/>
                  </a:ext>
                </a:extLst>
              </p:cNvPr>
              <p:cNvGraphicFramePr/>
              <p:nvPr/>
            </p:nvGraphicFramePr>
            <p:xfrm>
              <a:off x="395766" y="1814060"/>
              <a:ext cx="6000750" cy="332105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3" name="Gráfico 12">
                <a:extLst>
                  <a:ext uri="{FF2B5EF4-FFF2-40B4-BE49-F238E27FC236}">
                    <a16:creationId xmlns:a16="http://schemas.microsoft.com/office/drawing/2014/main" id="{5F3ECCEB-24BE-664A-92EF-24681FB7286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766" y="1814060"/>
                <a:ext cx="6000750" cy="332105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02476503-57EC-614C-B831-9306870896B0}"/>
              </a:ext>
            </a:extLst>
          </p:cNvPr>
          <p:cNvSpPr txBox="1"/>
          <p:nvPr/>
        </p:nvSpPr>
        <p:spPr>
          <a:xfrm>
            <a:off x="2544731" y="362366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400" dirty="0">
                <a:solidFill>
                  <a:schemeClr val="bg1"/>
                </a:solidFill>
                <a:latin typeface="Helvetica Light" panose="020B0403020202020204" pitchFamily="34" charset="0"/>
              </a:rPr>
              <a:t>11%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39B2093F-4B98-954A-B0AC-6D15AA528F5F}"/>
              </a:ext>
            </a:extLst>
          </p:cNvPr>
          <p:cNvSpPr txBox="1"/>
          <p:nvPr/>
        </p:nvSpPr>
        <p:spPr>
          <a:xfrm>
            <a:off x="395766" y="1394946"/>
            <a:ext cx="37545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A</a:t>
            </a:r>
            <a:r>
              <a:rPr lang="en-HN" sz="1500">
                <a:latin typeface="Helvetica Light" panose="020B0403020202020204" pitchFamily="34" charset="0"/>
              </a:rPr>
              <a:t>CUMULADO ENERO-</a:t>
            </a:r>
            <a:r>
              <a:rPr lang="en-US" sz="1500" dirty="0">
                <a:latin typeface="Helvetica Light" panose="020B0403020202020204" pitchFamily="34" charset="0"/>
              </a:rPr>
              <a:t>DICIEMBRE, 2024</a:t>
            </a:r>
            <a:endParaRPr lang="en-HN" sz="1500" dirty="0">
              <a:latin typeface="Helvetica Light" panose="020B0403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DF7A4DE-5B03-394D-9C64-B42588166C08}"/>
              </a:ext>
            </a:extLst>
          </p:cNvPr>
          <p:cNvSpPr txBox="1"/>
          <p:nvPr/>
        </p:nvSpPr>
        <p:spPr>
          <a:xfrm>
            <a:off x="8575909" y="1074771"/>
            <a:ext cx="3550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000" dirty="0">
                <a:latin typeface="Helvetica Light" panose="020B0403020202020204" pitchFamily="34" charset="0"/>
              </a:rPr>
              <a:t>Inv total sector </a:t>
            </a:r>
            <a:r>
              <a:rPr lang="es-HN" sz="3000" b="1" dirty="0">
                <a:latin typeface="HELVETICA LIGHT" panose="020B0403020202020204" pitchFamily="34" charset="0"/>
              </a:rPr>
              <a:t>$51.9M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38839883-DB82-854C-A8E5-612E5C6B2070}"/>
              </a:ext>
            </a:extLst>
          </p:cNvPr>
          <p:cNvSpPr txBox="1"/>
          <p:nvPr/>
        </p:nvSpPr>
        <p:spPr>
          <a:xfrm>
            <a:off x="8781002" y="2009075"/>
            <a:ext cx="332242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N" sz="2200" dirty="0">
                <a:latin typeface="Helvetica" pitchFamily="2" charset="0"/>
              </a:rPr>
              <a:t>La inversión publicitaria de los principales grupos financieros representan </a:t>
            </a:r>
            <a:r>
              <a:rPr lang="en-HN" sz="2200">
                <a:latin typeface="Helvetica" pitchFamily="2" charset="0"/>
              </a:rPr>
              <a:t>el </a:t>
            </a:r>
            <a:r>
              <a:rPr lang="en-US" sz="2200" dirty="0">
                <a:latin typeface="Helvetica" pitchFamily="2" charset="0"/>
              </a:rPr>
              <a:t>76</a:t>
            </a:r>
            <a:r>
              <a:rPr lang="en-HN" sz="2200">
                <a:latin typeface="Helvetica" pitchFamily="2" charset="0"/>
              </a:rPr>
              <a:t>% </a:t>
            </a:r>
            <a:r>
              <a:rPr lang="en-HN" sz="2200" dirty="0">
                <a:latin typeface="Helvetica" pitchFamily="2" charset="0"/>
              </a:rPr>
              <a:t>del total del sector, equivalente </a:t>
            </a:r>
            <a:r>
              <a:rPr lang="en-HN" sz="2200">
                <a:latin typeface="Helvetica" pitchFamily="2" charset="0"/>
              </a:rPr>
              <a:t>a $</a:t>
            </a:r>
            <a:r>
              <a:rPr lang="en-US" sz="2200" dirty="0">
                <a:latin typeface="Helvetica" pitchFamily="2" charset="0"/>
              </a:rPr>
              <a:t>39.5</a:t>
            </a:r>
            <a:r>
              <a:rPr lang="en-HN" sz="2200">
                <a:latin typeface="Helvetica" pitchFamily="2" charset="0"/>
              </a:rPr>
              <a:t>M</a:t>
            </a:r>
            <a:endParaRPr lang="en-HN" sz="2200" dirty="0">
              <a:latin typeface="Helvetica" pitchFamily="2" charset="0"/>
            </a:endParaRPr>
          </a:p>
          <a:p>
            <a:pPr algn="ctr"/>
            <a:endParaRPr lang="en-HN" sz="2500" dirty="0">
              <a:latin typeface="Helvetica" pitchFamily="2" charset="0"/>
            </a:endParaRPr>
          </a:p>
          <a:p>
            <a:pPr algn="ctr"/>
            <a:r>
              <a:rPr lang="en-US" sz="2200" dirty="0">
                <a:latin typeface="Helvetica" pitchFamily="2" charset="0"/>
              </a:rPr>
              <a:t>FICOHSA</a:t>
            </a:r>
            <a:r>
              <a:rPr lang="en-HN" sz="2200">
                <a:latin typeface="Helvetica" pitchFamily="2" charset="0"/>
              </a:rPr>
              <a:t> </a:t>
            </a:r>
            <a:r>
              <a:rPr lang="en-US" sz="2200" dirty="0" err="1">
                <a:latin typeface="Helvetica" pitchFamily="2" charset="0"/>
              </a:rPr>
              <a:t>mantiene</a:t>
            </a:r>
            <a:r>
              <a:rPr lang="en-US" sz="2200" dirty="0">
                <a:latin typeface="Helvetica" pitchFamily="2" charset="0"/>
              </a:rPr>
              <a:t> </a:t>
            </a:r>
            <a:r>
              <a:rPr lang="en-US" sz="2200" dirty="0" err="1">
                <a:latin typeface="Helvetica" pitchFamily="2" charset="0"/>
              </a:rPr>
              <a:t>liderazgo</a:t>
            </a:r>
            <a:r>
              <a:rPr lang="en-US" sz="2200" dirty="0">
                <a:latin typeface="Helvetica" pitchFamily="2" charset="0"/>
              </a:rPr>
              <a:t> </a:t>
            </a:r>
            <a:r>
              <a:rPr lang="en-US" sz="2200" dirty="0" err="1">
                <a:latin typeface="Helvetica" pitchFamily="2" charset="0"/>
              </a:rPr>
              <a:t>en</a:t>
            </a:r>
            <a:r>
              <a:rPr lang="en-US" sz="2200" dirty="0">
                <a:latin typeface="Helvetica" pitchFamily="2" charset="0"/>
              </a:rPr>
              <a:t> el SOI con el 25% de </a:t>
            </a:r>
            <a:r>
              <a:rPr lang="en-US" sz="2200" dirty="0" err="1">
                <a:latin typeface="Helvetica" pitchFamily="2" charset="0"/>
              </a:rPr>
              <a:t>participación</a:t>
            </a:r>
            <a:endParaRPr lang="en-US" sz="2200" dirty="0">
              <a:latin typeface="Helvetica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E0DA84E-2678-9741-8F40-53B3D8785990}"/>
              </a:ext>
            </a:extLst>
          </p:cNvPr>
          <p:cNvSpPr txBox="1"/>
          <p:nvPr/>
        </p:nvSpPr>
        <p:spPr>
          <a:xfrm>
            <a:off x="372305" y="5430895"/>
            <a:ext cx="8252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000" i="1" dirty="0">
                <a:latin typeface="Helvetica Light" panose="020B0403020202020204" pitchFamily="34" charset="0"/>
              </a:rPr>
              <a:t>El 24% restante ($12.4M) corresponde a grupos financieros de menor inversión (Bantrab, Ficensa, Banrural, Promerica, Ficensa, etc). Incluye también otras instituciones no bancarias que corresponden al sector (cooperativas, seguros, remesadoras, etc.)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2C5AEAA3-21DE-ED44-B715-5D91F94951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B388AD7-854A-D04E-803E-82099D2CD7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1" name="Gráfico 20">
                <a:extLst>
                  <a:ext uri="{FF2B5EF4-FFF2-40B4-BE49-F238E27FC236}">
                    <a16:creationId xmlns:a16="http://schemas.microsoft.com/office/drawing/2014/main" id="{E64BCB47-256F-DD46-97BB-EC939C912308}"/>
                  </a:ext>
                </a:extLst>
              </p:cNvPr>
              <p:cNvGraphicFramePr/>
              <p:nvPr/>
            </p:nvGraphicFramePr>
            <p:xfrm>
              <a:off x="395765" y="1776884"/>
              <a:ext cx="8252413" cy="36110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0"/>
              </a:graphicData>
            </a:graphic>
          </p:graphicFrame>
        </mc:Choice>
        <mc:Fallback xmlns="">
          <p:pic>
            <p:nvPicPr>
              <p:cNvPr id="21" name="Gráfico 20">
                <a:extLst>
                  <a:ext uri="{FF2B5EF4-FFF2-40B4-BE49-F238E27FC236}">
                    <a16:creationId xmlns:a16="http://schemas.microsoft.com/office/drawing/2014/main" id="{E64BCB47-256F-DD46-97BB-EC939C9123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5765" y="1776884"/>
                <a:ext cx="8252413" cy="3611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2" name="Gráfico 21">
                <a:extLst>
                  <a:ext uri="{FF2B5EF4-FFF2-40B4-BE49-F238E27FC236}">
                    <a16:creationId xmlns:a16="http://schemas.microsoft.com/office/drawing/2014/main" id="{14F851EC-AA90-FD4A-AF4C-67C7A963AF1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74747284"/>
                  </p:ext>
                </p:extLst>
              </p:nvPr>
            </p:nvGraphicFramePr>
            <p:xfrm>
              <a:off x="372305" y="1794435"/>
              <a:ext cx="8070779" cy="359353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2"/>
              </a:graphicData>
            </a:graphic>
          </p:graphicFrame>
        </mc:Choice>
        <mc:Fallback xmlns="">
          <p:pic>
            <p:nvPicPr>
              <p:cNvPr id="22" name="Gráfico 21">
                <a:extLst>
                  <a:ext uri="{FF2B5EF4-FFF2-40B4-BE49-F238E27FC236}">
                    <a16:creationId xmlns:a16="http://schemas.microsoft.com/office/drawing/2014/main" id="{14F851EC-AA90-FD4A-AF4C-67C7A963AF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2305" y="1794435"/>
                <a:ext cx="8070779" cy="3593539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27">
            <a:extLst>
              <a:ext uri="{FF2B5EF4-FFF2-40B4-BE49-F238E27FC236}">
                <a16:creationId xmlns:a16="http://schemas.microsoft.com/office/drawing/2014/main" id="{7D4BFAE7-4122-C240-A0F2-7E2BB40826C9}"/>
              </a:ext>
            </a:extLst>
          </p:cNvPr>
          <p:cNvSpPr txBox="1"/>
          <p:nvPr/>
        </p:nvSpPr>
        <p:spPr>
          <a:xfrm>
            <a:off x="5342023" y="6520506"/>
            <a:ext cx="1991251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73932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25FCC0F-1E67-9C32-020E-BA96681E6377}"/>
              </a:ext>
            </a:extLst>
          </p:cNvPr>
          <p:cNvSpPr txBox="1"/>
          <p:nvPr/>
        </p:nvSpPr>
        <p:spPr>
          <a:xfrm>
            <a:off x="8500563" y="4518563"/>
            <a:ext cx="3082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Helvetica" pitchFamily="2" charset="0"/>
              </a:rPr>
              <a:t>La </a:t>
            </a:r>
            <a:r>
              <a:rPr lang="en-US" sz="1500" dirty="0" err="1">
                <a:latin typeface="Helvetica" pitchFamily="2" charset="0"/>
              </a:rPr>
              <a:t>categoría</a:t>
            </a:r>
            <a:r>
              <a:rPr lang="en-US" sz="1500" dirty="0">
                <a:latin typeface="Helvetica" pitchFamily="2" charset="0"/>
              </a:rPr>
              <a:t> de </a:t>
            </a:r>
            <a:r>
              <a:rPr lang="en-US" sz="1500" dirty="0" err="1">
                <a:latin typeface="Helvetica" pitchFamily="2" charset="0"/>
              </a:rPr>
              <a:t>bancos</a:t>
            </a:r>
            <a:r>
              <a:rPr lang="en-US" sz="1500" dirty="0">
                <a:latin typeface="Helvetica" pitchFamily="2" charset="0"/>
              </a:rPr>
              <a:t> es la que </a:t>
            </a:r>
            <a:r>
              <a:rPr lang="en-US" sz="1500" dirty="0" err="1">
                <a:latin typeface="Helvetica" pitchFamily="2" charset="0"/>
              </a:rPr>
              <a:t>predomina</a:t>
            </a:r>
            <a:r>
              <a:rPr lang="en-US" sz="1500" dirty="0">
                <a:latin typeface="Helvetica" pitchFamily="2" charset="0"/>
              </a:rPr>
              <a:t> </a:t>
            </a:r>
            <a:r>
              <a:rPr lang="en-US" sz="1500" dirty="0" err="1">
                <a:latin typeface="Helvetica" pitchFamily="2" charset="0"/>
              </a:rPr>
              <a:t>ocupando</a:t>
            </a:r>
            <a:r>
              <a:rPr lang="en-US" sz="1500" dirty="0">
                <a:latin typeface="Helvetica" pitchFamily="2" charset="0"/>
              </a:rPr>
              <a:t> 75% de la </a:t>
            </a:r>
            <a:r>
              <a:rPr lang="en-US" sz="1500" dirty="0" err="1">
                <a:latin typeface="Helvetica" pitchFamily="2" charset="0"/>
              </a:rPr>
              <a:t>inversión</a:t>
            </a:r>
            <a:r>
              <a:rPr lang="en-US" sz="1500" dirty="0">
                <a:latin typeface="Helvetica" pitchFamily="2" charset="0"/>
              </a:rPr>
              <a:t> total de las </a:t>
            </a:r>
            <a:r>
              <a:rPr lang="en-US" sz="1500" dirty="0" err="1">
                <a:latin typeface="Helvetica" pitchFamily="2" charset="0"/>
              </a:rPr>
              <a:t>principales</a:t>
            </a:r>
            <a:r>
              <a:rPr lang="en-US" sz="1500" dirty="0">
                <a:latin typeface="Helvetica" pitchFamily="2" charset="0"/>
              </a:rPr>
              <a:t> </a:t>
            </a:r>
            <a:r>
              <a:rPr lang="en-US" sz="1500" dirty="0" err="1">
                <a:latin typeface="Helvetica" pitchFamily="2" charset="0"/>
              </a:rPr>
              <a:t>instituciones</a:t>
            </a:r>
            <a:r>
              <a:rPr lang="en-US" sz="1500" dirty="0">
                <a:latin typeface="Helvetica" pitchFamily="2" charset="0"/>
              </a:rPr>
              <a:t> </a:t>
            </a:r>
            <a:r>
              <a:rPr lang="en-US" sz="1500" dirty="0" err="1">
                <a:latin typeface="Helvetica" pitchFamily="2" charset="0"/>
              </a:rPr>
              <a:t>bancarias</a:t>
            </a:r>
            <a:r>
              <a:rPr lang="en-US" sz="1500" dirty="0">
                <a:latin typeface="Helvetica" pitchFamily="2" charset="0"/>
              </a:rPr>
              <a:t>.</a:t>
            </a:r>
          </a:p>
          <a:p>
            <a:pPr algn="ctr"/>
            <a:r>
              <a:rPr lang="en-US" sz="1500" dirty="0">
                <a:latin typeface="Helvetica" pitchFamily="2" charset="0"/>
              </a:rPr>
              <a:t> Segundo </a:t>
            </a:r>
            <a:r>
              <a:rPr lang="en-US" sz="1500" dirty="0" err="1">
                <a:latin typeface="Helvetica" pitchFamily="2" charset="0"/>
              </a:rPr>
              <a:t>lugar</a:t>
            </a:r>
            <a:r>
              <a:rPr lang="en-US" sz="1500" dirty="0">
                <a:latin typeface="Helvetica" pitchFamily="2" charset="0"/>
              </a:rPr>
              <a:t> </a:t>
            </a:r>
            <a:r>
              <a:rPr lang="en-US" sz="1500" dirty="0" err="1">
                <a:latin typeface="Helvetica" pitchFamily="2" charset="0"/>
              </a:rPr>
              <a:t>tarjeta</a:t>
            </a:r>
            <a:r>
              <a:rPr lang="en-US" sz="1500" dirty="0">
                <a:latin typeface="Helvetica" pitchFamily="2" charset="0"/>
              </a:rPr>
              <a:t> de </a:t>
            </a:r>
            <a:r>
              <a:rPr lang="en-US" sz="1500" dirty="0" err="1">
                <a:latin typeface="Helvetica" pitchFamily="2" charset="0"/>
              </a:rPr>
              <a:t>crédito</a:t>
            </a:r>
            <a:r>
              <a:rPr lang="en-US" sz="1500" dirty="0">
                <a:latin typeface="Helvetica" pitchFamily="2" charset="0"/>
              </a:rPr>
              <a:t> (12%) y </a:t>
            </a:r>
            <a:r>
              <a:rPr lang="en-US" sz="1500" dirty="0" err="1">
                <a:latin typeface="Helvetica" pitchFamily="2" charset="0"/>
              </a:rPr>
              <a:t>remesas</a:t>
            </a:r>
            <a:r>
              <a:rPr lang="en-US" sz="1500" dirty="0">
                <a:latin typeface="Helvetica" pitchFamily="2" charset="0"/>
              </a:rPr>
              <a:t> con el 7%</a:t>
            </a:r>
            <a:endParaRPr lang="en-HN" sz="1500" dirty="0">
              <a:latin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64DBC-0CD4-A6DE-6C77-0B14D1D28164}"/>
              </a:ext>
            </a:extLst>
          </p:cNvPr>
          <p:cNvSpPr txBox="1"/>
          <p:nvPr/>
        </p:nvSpPr>
        <p:spPr>
          <a:xfrm>
            <a:off x="272376" y="199304"/>
            <a:ext cx="115331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41100"/>
                </a:solidFill>
                <a:latin typeface="Helvetica Light" panose="020B0403020202020204" pitchFamily="34" charset="0"/>
              </a:rPr>
              <a:t>PRINCIPALES GRUPOS FINANCIEROS </a:t>
            </a:r>
          </a:p>
          <a:p>
            <a:r>
              <a:rPr lang="en-US" sz="3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POR CATEGORÍA DE PRODUCTOS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53510F-59E4-9DCD-2B38-4BD46EBA4B53}"/>
              </a:ext>
            </a:extLst>
          </p:cNvPr>
          <p:cNvSpPr txBox="1"/>
          <p:nvPr/>
        </p:nvSpPr>
        <p:spPr>
          <a:xfrm>
            <a:off x="379437" y="1483852"/>
            <a:ext cx="34387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>
                <a:latin typeface="Helvetica Light" panose="020B0403020202020204" pitchFamily="34" charset="0"/>
              </a:rPr>
              <a:t>Acumulado</a:t>
            </a:r>
            <a:r>
              <a:rPr lang="en-US" sz="1500" b="1" dirty="0">
                <a:latin typeface="Helvetica Light" panose="020B0403020202020204" pitchFamily="34" charset="0"/>
              </a:rPr>
              <a:t> </a:t>
            </a:r>
            <a:r>
              <a:rPr lang="en-US" sz="1500" b="1" dirty="0" err="1">
                <a:latin typeface="Helvetica Light" panose="020B0403020202020204" pitchFamily="34" charset="0"/>
              </a:rPr>
              <a:t>enero</a:t>
            </a:r>
            <a:r>
              <a:rPr lang="en-US" sz="1500" b="1" dirty="0">
                <a:latin typeface="Helvetica Light" panose="020B0403020202020204" pitchFamily="34" charset="0"/>
              </a:rPr>
              <a:t> – </a:t>
            </a:r>
            <a:r>
              <a:rPr lang="en-US" sz="1500" b="1" dirty="0" err="1">
                <a:latin typeface="Helvetica Light" panose="020B0403020202020204" pitchFamily="34" charset="0"/>
              </a:rPr>
              <a:t>diciembre</a:t>
            </a:r>
            <a:r>
              <a:rPr lang="en-US" sz="1500" b="1" dirty="0">
                <a:latin typeface="Helvetica Light" panose="020B0403020202020204" pitchFamily="34" charset="0"/>
              </a:rPr>
              <a:t>, 2024</a:t>
            </a:r>
            <a:endParaRPr lang="en-HN" sz="1500" b="1" dirty="0">
              <a:latin typeface="Helvetica Light" panose="020B04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81E86C-083C-A5E8-EAB8-8FDAB2E2612A}"/>
              </a:ext>
            </a:extLst>
          </p:cNvPr>
          <p:cNvSpPr txBox="1"/>
          <p:nvPr/>
        </p:nvSpPr>
        <p:spPr>
          <a:xfrm>
            <a:off x="7039874" y="1389851"/>
            <a:ext cx="137934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Helvetica" pitchFamily="2" charset="0"/>
              </a:rPr>
              <a:t>$39.5M</a:t>
            </a:r>
            <a:endParaRPr lang="en-HN" sz="2500" dirty="0">
              <a:latin typeface="Helvetica" pitchFamily="2" charset="0"/>
            </a:endParaRPr>
          </a:p>
        </p:txBody>
      </p:sp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144695E5-3BFE-D14F-8157-FC52FF01C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352748"/>
              </p:ext>
            </p:extLst>
          </p:nvPr>
        </p:nvGraphicFramePr>
        <p:xfrm>
          <a:off x="7854045" y="1410364"/>
          <a:ext cx="4441370" cy="345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2">
            <a:extLst>
              <a:ext uri="{FF2B5EF4-FFF2-40B4-BE49-F238E27FC236}">
                <a16:creationId xmlns:a16="http://schemas.microsoft.com/office/drawing/2014/main" id="{EFF6B8BF-A111-49D7-F592-6D893AD19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998596"/>
              </p:ext>
            </p:extLst>
          </p:nvPr>
        </p:nvGraphicFramePr>
        <p:xfrm>
          <a:off x="242323" y="2062064"/>
          <a:ext cx="8176752" cy="376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223C14D1-5B6E-6540-83BD-8971C7350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084366"/>
              </p:ext>
            </p:extLst>
          </p:nvPr>
        </p:nvGraphicFramePr>
        <p:xfrm>
          <a:off x="431797" y="1769602"/>
          <a:ext cx="77978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972">
                  <a:extLst>
                    <a:ext uri="{9D8B030D-6E8A-4147-A177-3AD203B41FA5}">
                      <a16:colId xmlns:a16="http://schemas.microsoft.com/office/drawing/2014/main" val="4072780040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3601176780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943948641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657770148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2823121096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821796019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4058630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N" b="0" i="0">
                          <a:latin typeface="Helvetica Light" panose="020B0403020202020204" pitchFamily="34" charset="0"/>
                        </a:rPr>
                        <a:t>$</a:t>
                      </a:r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9.9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N" b="0" i="0">
                          <a:latin typeface="Helvetica Light" panose="020B0403020202020204" pitchFamily="34" charset="0"/>
                        </a:rPr>
                        <a:t>$</a:t>
                      </a:r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8.3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$7.4M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$4.7M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$4.5M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$3.1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N" b="0" i="0">
                          <a:latin typeface="Helvetica Light" panose="020B0403020202020204" pitchFamily="34" charset="0"/>
                        </a:rPr>
                        <a:t>$</a:t>
                      </a:r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1.5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732952"/>
                  </a:ext>
                </a:extLst>
              </a:tr>
            </a:tbl>
          </a:graphicData>
        </a:graphic>
      </p:graphicFrame>
      <p:pic>
        <p:nvPicPr>
          <p:cNvPr id="16" name="Picture 4">
            <a:extLst>
              <a:ext uri="{FF2B5EF4-FFF2-40B4-BE49-F238E27FC236}">
                <a16:creationId xmlns:a16="http://schemas.microsoft.com/office/drawing/2014/main" id="{E4540CE5-4DF8-F94F-A8E3-5463AFFD84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F1F315F-9997-E944-9D34-9E5F7A37F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18" name="TextBox 27">
            <a:extLst>
              <a:ext uri="{FF2B5EF4-FFF2-40B4-BE49-F238E27FC236}">
                <a16:creationId xmlns:a16="http://schemas.microsoft.com/office/drawing/2014/main" id="{799A5841-8887-184E-905B-0115189DD0D6}"/>
              </a:ext>
            </a:extLst>
          </p:cNvPr>
          <p:cNvSpPr txBox="1"/>
          <p:nvPr/>
        </p:nvSpPr>
        <p:spPr>
          <a:xfrm>
            <a:off x="5342023" y="6520506"/>
            <a:ext cx="2100255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p:sp>
        <p:nvSpPr>
          <p:cNvPr id="12" name="TextBox 27">
            <a:extLst>
              <a:ext uri="{FF2B5EF4-FFF2-40B4-BE49-F238E27FC236}">
                <a16:creationId xmlns:a16="http://schemas.microsoft.com/office/drawing/2014/main" id="{08F42846-9A15-4F48-B692-C4447CD234D3}"/>
              </a:ext>
            </a:extLst>
          </p:cNvPr>
          <p:cNvSpPr txBox="1"/>
          <p:nvPr/>
        </p:nvSpPr>
        <p:spPr>
          <a:xfrm>
            <a:off x="5342023" y="6520506"/>
            <a:ext cx="1991251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24516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022A48C-0D6C-0F4A-808E-16572BA0AC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7145121"/>
              </p:ext>
            </p:extLst>
          </p:nvPr>
        </p:nvGraphicFramePr>
        <p:xfrm>
          <a:off x="22666" y="1445723"/>
          <a:ext cx="2830309" cy="45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AutoShape 4">
            <a:extLst>
              <a:ext uri="{FF2B5EF4-FFF2-40B4-BE49-F238E27FC236}">
                <a16:creationId xmlns:a16="http://schemas.microsoft.com/office/drawing/2014/main" id="{D0A926BA-544E-4526-A951-98853D3325E0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CuadroTexto 18">
            <a:extLst>
              <a:ext uri="{FF2B5EF4-FFF2-40B4-BE49-F238E27FC236}">
                <a16:creationId xmlns:a16="http://schemas.microsoft.com/office/drawing/2014/main" id="{F5220182-9C77-7E41-9C04-82268171844E}"/>
              </a:ext>
            </a:extLst>
          </p:cNvPr>
          <p:cNvSpPr txBox="1"/>
          <p:nvPr/>
        </p:nvSpPr>
        <p:spPr>
          <a:xfrm>
            <a:off x="256746" y="177641"/>
            <a:ext cx="13325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Inversion Acumulada</a:t>
            </a:r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: </a:t>
            </a:r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Grupo Financiero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04E91DB-17B9-1244-9743-60688D3D9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59945"/>
              </p:ext>
            </p:extLst>
          </p:nvPr>
        </p:nvGraphicFramePr>
        <p:xfrm>
          <a:off x="2634928" y="1616242"/>
          <a:ext cx="528955" cy="4234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8955">
                  <a:extLst>
                    <a:ext uri="{9D8B030D-6E8A-4147-A177-3AD203B41FA5}">
                      <a16:colId xmlns:a16="http://schemas.microsoft.com/office/drawing/2014/main" val="2362268229"/>
                    </a:ext>
                  </a:extLst>
                </a:gridCol>
              </a:tblGrid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25%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78866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729070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19%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915419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416212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196508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59580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3154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DF6D0CF-7095-854E-BC8D-C1344F64D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329656"/>
              </p:ext>
            </p:extLst>
          </p:nvPr>
        </p:nvGraphicFramePr>
        <p:xfrm>
          <a:off x="9265635" y="1657592"/>
          <a:ext cx="2626627" cy="3148216"/>
        </p:xfrm>
        <a:graphic>
          <a:graphicData uri="http://schemas.openxmlformats.org/drawingml/2006/table">
            <a:tbl>
              <a:tblPr firstRow="1" lastRow="1" lastCol="1" bandRow="1">
                <a:tableStyleId>{2D5ABB26-0587-4C30-8999-92F81FD0307C}</a:tableStyleId>
              </a:tblPr>
              <a:tblGrid>
                <a:gridCol w="860980">
                  <a:extLst>
                    <a:ext uri="{9D8B030D-6E8A-4147-A177-3AD203B41FA5}">
                      <a16:colId xmlns:a16="http://schemas.microsoft.com/office/drawing/2014/main" val="490793739"/>
                    </a:ext>
                  </a:extLst>
                </a:gridCol>
                <a:gridCol w="588549">
                  <a:extLst>
                    <a:ext uri="{9D8B030D-6E8A-4147-A177-3AD203B41FA5}">
                      <a16:colId xmlns:a16="http://schemas.microsoft.com/office/drawing/2014/main" val="1525271968"/>
                    </a:ext>
                  </a:extLst>
                </a:gridCol>
                <a:gridCol w="588549">
                  <a:extLst>
                    <a:ext uri="{9D8B030D-6E8A-4147-A177-3AD203B41FA5}">
                      <a16:colId xmlns:a16="http://schemas.microsoft.com/office/drawing/2014/main" val="2218273962"/>
                    </a:ext>
                  </a:extLst>
                </a:gridCol>
                <a:gridCol w="588549">
                  <a:extLst>
                    <a:ext uri="{9D8B030D-6E8A-4147-A177-3AD203B41FA5}">
                      <a16:colId xmlns:a16="http://schemas.microsoft.com/office/drawing/2014/main" val="3996407185"/>
                    </a:ext>
                  </a:extLst>
                </a:gridCol>
              </a:tblGrid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err="1">
                          <a:latin typeface="Helvetica Light" panose="020B0403020202020204" pitchFamily="34" charset="0"/>
                        </a:rPr>
                        <a:t>Ficohsa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7.9M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9.9M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 Light" panose="020B0403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934003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Helvetica Light" panose="020B0403020202020204" pitchFamily="34" charset="0"/>
                        </a:rPr>
                        <a:t>Atlántida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10.7M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8.3M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 Light" panose="020B0403020202020204" pitchFamily="34" charset="0"/>
                        </a:rPr>
                        <a:t>-23%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460710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err="1">
                          <a:latin typeface="Helvetica Light" panose="020B0403020202020204" pitchFamily="34" charset="0"/>
                        </a:rPr>
                        <a:t>Banpais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7.0M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7.4M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 Light" panose="020B0403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497580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err="1">
                          <a:latin typeface="Helvetica Light" panose="020B0403020202020204" pitchFamily="34" charset="0"/>
                        </a:rPr>
                        <a:t>Occidente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3.0M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4.7M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 Light" panose="020B0403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491963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Helvetica Light" panose="020B0403020202020204" pitchFamily="34" charset="0"/>
                        </a:rPr>
                        <a:t>BAC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4.1M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4.5M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 Light" panose="020B0403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18165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err="1">
                          <a:latin typeface="Helvetica Light" panose="020B0403020202020204" pitchFamily="34" charset="0"/>
                        </a:rPr>
                        <a:t>Davivienda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1.8M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3.1M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 Light" panose="020B0403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18160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Helvetica Light" panose="020B0403020202020204" pitchFamily="34" charset="0"/>
                        </a:rPr>
                        <a:t>Azteca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2.4M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1.5M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 Light" panose="020B0403020202020204" pitchFamily="34" charset="0"/>
                        </a:rPr>
                        <a:t>-41%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917696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Total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37.1M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39.5M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 Light" panose="020B0403020202020204" pitchFamily="34" charset="0"/>
                        </a:rPr>
                        <a:t>6%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65239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ABCCE46F-AF10-F64E-93E7-A9BA516D442E}"/>
              </a:ext>
            </a:extLst>
          </p:cNvPr>
          <p:cNvSpPr txBox="1"/>
          <p:nvPr/>
        </p:nvSpPr>
        <p:spPr>
          <a:xfrm>
            <a:off x="453284" y="5894951"/>
            <a:ext cx="10278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Inv.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en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dólares</a:t>
            </a:r>
            <a:endParaRPr 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7FF40FE-03D2-0E4F-B412-ABAA4EF44DB5}"/>
              </a:ext>
            </a:extLst>
          </p:cNvPr>
          <p:cNvGraphicFramePr>
            <a:graphicFrameLocks noGrp="1"/>
          </p:cNvGraphicFramePr>
          <p:nvPr/>
        </p:nvGraphicFramePr>
        <p:xfrm>
          <a:off x="10119285" y="1238223"/>
          <a:ext cx="1778844" cy="307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48">
                  <a:extLst>
                    <a:ext uri="{9D8B030D-6E8A-4147-A177-3AD203B41FA5}">
                      <a16:colId xmlns:a16="http://schemas.microsoft.com/office/drawing/2014/main" val="3461937697"/>
                    </a:ext>
                  </a:extLst>
                </a:gridCol>
                <a:gridCol w="592948">
                  <a:extLst>
                    <a:ext uri="{9D8B030D-6E8A-4147-A177-3AD203B41FA5}">
                      <a16:colId xmlns:a16="http://schemas.microsoft.com/office/drawing/2014/main" val="3494455041"/>
                    </a:ext>
                  </a:extLst>
                </a:gridCol>
                <a:gridCol w="592948">
                  <a:extLst>
                    <a:ext uri="{9D8B030D-6E8A-4147-A177-3AD203B41FA5}">
                      <a16:colId xmlns:a16="http://schemas.microsoft.com/office/drawing/2014/main" val="2777210820"/>
                    </a:ext>
                  </a:extLst>
                </a:gridCol>
              </a:tblGrid>
              <a:tr h="307764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Helvetica Light" panose="020B0403020202020204" pitchFamily="34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Helvetica Light" panose="020B0403020202020204" pitchFamily="34" charset="0"/>
                        </a:rPr>
                        <a:t>2024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Helvetica Light" panose="020B0403020202020204" pitchFamily="34" charset="0"/>
                        </a:rPr>
                        <a:t>VAR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59300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42CD3DA-5068-6A40-AD5F-CC9723C22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614006"/>
              </p:ext>
            </p:extLst>
          </p:nvPr>
        </p:nvGraphicFramePr>
        <p:xfrm>
          <a:off x="802135" y="1197631"/>
          <a:ext cx="23617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318">
                  <a:extLst>
                    <a:ext uri="{9D8B030D-6E8A-4147-A177-3AD203B41FA5}">
                      <a16:colId xmlns:a16="http://schemas.microsoft.com/office/drawing/2014/main" val="3461937697"/>
                    </a:ext>
                  </a:extLst>
                </a:gridCol>
                <a:gridCol w="536429">
                  <a:extLst>
                    <a:ext uri="{9D8B030D-6E8A-4147-A177-3AD203B41FA5}">
                      <a16:colId xmlns:a16="http://schemas.microsoft.com/office/drawing/2014/main" val="3060503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baseline="0" dirty="0">
                          <a:latin typeface="Helvetica Light" panose="020B0403020202020204" pitchFamily="34" charset="0"/>
                        </a:rPr>
                        <a:t>$39.5 M 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Helvetica Light" panose="020B0403020202020204" pitchFamily="34" charset="0"/>
                        </a:rPr>
                        <a:t>SOI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593006"/>
                  </a:ext>
                </a:extLst>
              </a:tr>
            </a:tbl>
          </a:graphicData>
        </a:graphic>
      </p:graphicFrame>
      <p:cxnSp>
        <p:nvCxnSpPr>
          <p:cNvPr id="19" name="Conector recto 3">
            <a:extLst>
              <a:ext uri="{FF2B5EF4-FFF2-40B4-BE49-F238E27FC236}">
                <a16:creationId xmlns:a16="http://schemas.microsoft.com/office/drawing/2014/main" id="{B86B23C7-0D0B-0147-8674-F4C41EFA3243}"/>
              </a:ext>
            </a:extLst>
          </p:cNvPr>
          <p:cNvCxnSpPr>
            <a:cxnSpLocks/>
          </p:cNvCxnSpPr>
          <p:nvPr/>
        </p:nvCxnSpPr>
        <p:spPr>
          <a:xfrm>
            <a:off x="1727447" y="6432929"/>
            <a:ext cx="793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1BF8AC-B862-C54A-A919-1351A778E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353675"/>
              </p:ext>
            </p:extLst>
          </p:nvPr>
        </p:nvGraphicFramePr>
        <p:xfrm>
          <a:off x="3471222" y="1018456"/>
          <a:ext cx="5523636" cy="63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03">
                  <a:extLst>
                    <a:ext uri="{9D8B030D-6E8A-4147-A177-3AD203B41FA5}">
                      <a16:colId xmlns:a16="http://schemas.microsoft.com/office/drawing/2014/main" val="3757513665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242772765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613865211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545264820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02024061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1229464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043099827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85621595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19103841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696131957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795213082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261156550"/>
                    </a:ext>
                  </a:extLst>
                </a:gridCol>
              </a:tblGrid>
              <a:tr h="315033"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1.9M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2.9M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3.5M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6.4M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3.9M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2.7M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3.1M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2.3M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2.5M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700" b="1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700" b="1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969466"/>
                  </a:ext>
                </a:extLst>
              </a:tr>
              <a:tr h="315033">
                <a:tc>
                  <a:txBody>
                    <a:bodyPr/>
                    <a:lstStyle/>
                    <a:p>
                      <a:endParaRPr lang="en-US" sz="700" b="1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1" dirty="0">
                          <a:solidFill>
                            <a:schemeClr val="tx2"/>
                          </a:solidFill>
                          <a:latin typeface="Helvetica Light" panose="020B0403020202020204" pitchFamily="34" charset="0"/>
                        </a:rPr>
                        <a:t>52%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1" dirty="0">
                          <a:solidFill>
                            <a:schemeClr val="tx2"/>
                          </a:solidFill>
                          <a:latin typeface="Helvetica Light" panose="020B0403020202020204" pitchFamily="34" charset="0"/>
                        </a:rPr>
                        <a:t>31%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1" dirty="0">
                          <a:solidFill>
                            <a:schemeClr val="tx2"/>
                          </a:solidFill>
                          <a:latin typeface="Helvetica Light" panose="020B0403020202020204" pitchFamily="34" charset="0"/>
                        </a:rPr>
                        <a:t>82%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1" dirty="0">
                          <a:solidFill>
                            <a:srgbClr val="C00000"/>
                          </a:solidFill>
                          <a:latin typeface="Helvetica Light" panose="020B0403020202020204" pitchFamily="34" charset="0"/>
                        </a:rPr>
                        <a:t>-39%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1" dirty="0">
                          <a:solidFill>
                            <a:srgbClr val="C00000"/>
                          </a:solidFill>
                          <a:latin typeface="Helvetica Light" panose="020B0403020202020204" pitchFamily="34" charset="0"/>
                        </a:rPr>
                        <a:t>-25%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1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1" dirty="0">
                          <a:solidFill>
                            <a:srgbClr val="C00000"/>
                          </a:solidFill>
                          <a:latin typeface="Helvetica Light" panose="020B0403020202020204" pitchFamily="34" charset="0"/>
                        </a:rPr>
                        <a:t>-26%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1" dirty="0">
                          <a:solidFill>
                            <a:srgbClr val="C00000"/>
                          </a:solidFill>
                          <a:latin typeface="Helvetica Light" panose="020B0403020202020204" pitchFamily="34" charset="0"/>
                        </a:rPr>
                        <a:t>-9%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700" b="1" i="0" dirty="0">
                        <a:solidFill>
                          <a:schemeClr val="tx2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dirty="0">
                        <a:solidFill>
                          <a:schemeClr val="tx2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700" b="1" i="0" dirty="0">
                        <a:solidFill>
                          <a:schemeClr val="tx2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71128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B1F40ED-60E7-8746-8D14-C3BE3589819C}"/>
              </a:ext>
            </a:extLst>
          </p:cNvPr>
          <p:cNvSpPr txBox="1"/>
          <p:nvPr/>
        </p:nvSpPr>
        <p:spPr>
          <a:xfrm>
            <a:off x="3203599" y="104983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 Light" panose="020B0403020202020204" pitchFamily="34" charset="0"/>
              </a:rPr>
              <a:t>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18FCA8-5B08-C640-A212-B27E9F9CD6D3}"/>
              </a:ext>
            </a:extLst>
          </p:cNvPr>
          <p:cNvSpPr txBox="1"/>
          <p:nvPr/>
        </p:nvSpPr>
        <p:spPr>
          <a:xfrm>
            <a:off x="9694409" y="131474"/>
            <a:ext cx="26450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2024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EFD54E-D2F7-4AE5-8AAE-9ABF7A74AEF1}"/>
              </a:ext>
            </a:extLst>
          </p:cNvPr>
          <p:cNvSpPr txBox="1"/>
          <p:nvPr/>
        </p:nvSpPr>
        <p:spPr>
          <a:xfrm>
            <a:off x="9229423" y="1270065"/>
            <a:ext cx="10472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Helvetica Light" panose="020B0403020202020204" pitchFamily="34" charset="0"/>
              </a:rPr>
              <a:t>Inv </a:t>
            </a:r>
            <a:endParaRPr lang="en-US" sz="1200" b="0" i="1" dirty="0">
              <a:latin typeface="Helvetica Light" panose="020B0403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73DDFB8-A3C4-EC44-B2EC-FD03355A1A27}"/>
              </a:ext>
            </a:extLst>
          </p:cNvPr>
          <p:cNvGraphicFramePr>
            <a:graphicFrameLocks noGrp="1"/>
          </p:cNvGraphicFramePr>
          <p:nvPr/>
        </p:nvGraphicFramePr>
        <p:xfrm>
          <a:off x="3432764" y="1553998"/>
          <a:ext cx="5523636" cy="3150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303">
                  <a:extLst>
                    <a:ext uri="{9D8B030D-6E8A-4147-A177-3AD203B41FA5}">
                      <a16:colId xmlns:a16="http://schemas.microsoft.com/office/drawing/2014/main" val="3757513665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242772765"/>
                    </a:ext>
                  </a:extLst>
                </a:gridCol>
                <a:gridCol w="555981">
                  <a:extLst>
                    <a:ext uri="{9D8B030D-6E8A-4147-A177-3AD203B41FA5}">
                      <a16:colId xmlns:a16="http://schemas.microsoft.com/office/drawing/2014/main" val="1613865211"/>
                    </a:ext>
                  </a:extLst>
                </a:gridCol>
                <a:gridCol w="364625">
                  <a:extLst>
                    <a:ext uri="{9D8B030D-6E8A-4147-A177-3AD203B41FA5}">
                      <a16:colId xmlns:a16="http://schemas.microsoft.com/office/drawing/2014/main" val="2545264820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02024061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1229464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043099827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85621595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19103841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696131957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795213082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261156550"/>
                    </a:ext>
                  </a:extLst>
                </a:gridCol>
              </a:tblGrid>
              <a:tr h="315033"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96946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F1FC2B-945D-745D-48D2-8BF6891C5319}"/>
              </a:ext>
            </a:extLst>
          </p:cNvPr>
          <p:cNvSpPr txBox="1"/>
          <p:nvPr/>
        </p:nvSpPr>
        <p:spPr>
          <a:xfrm>
            <a:off x="3812658" y="5878591"/>
            <a:ext cx="487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esta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estacionalidad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NO se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i</a:t>
            </a:r>
            <a:r>
              <a:rPr lang="en-HN"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ncluye inversión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de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regulatorios</a:t>
            </a:r>
            <a:endParaRPr lang="en-HN" sz="16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10" name="Picture 2" descr="Atención Incorrecto Tacha - Imagen gratis en Pixabay">
            <a:extLst>
              <a:ext uri="{FF2B5EF4-FFF2-40B4-BE49-F238E27FC236}">
                <a16:creationId xmlns:a16="http://schemas.microsoft.com/office/drawing/2014/main" id="{0FBB4CA0-3FD1-0FA5-3833-0BDFA51A7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501" y="5878908"/>
            <a:ext cx="524528" cy="5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40B9243-455C-AF4F-87C4-747D00C531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1758012"/>
              </p:ext>
            </p:extLst>
          </p:nvPr>
        </p:nvGraphicFramePr>
        <p:xfrm>
          <a:off x="3341322" y="1414414"/>
          <a:ext cx="5789451" cy="465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9" name="Picture 4">
            <a:extLst>
              <a:ext uri="{FF2B5EF4-FFF2-40B4-BE49-F238E27FC236}">
                <a16:creationId xmlns:a16="http://schemas.microsoft.com/office/drawing/2014/main" id="{5E27765D-C64E-7048-8785-4A3A83FE17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5E085583-346B-6B44-819A-A67DFE1B3B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26" name="TextBox 4">
            <a:extLst>
              <a:ext uri="{FF2B5EF4-FFF2-40B4-BE49-F238E27FC236}">
                <a16:creationId xmlns:a16="http://schemas.microsoft.com/office/drawing/2014/main" id="{87E8EA57-99D5-C447-809B-C384A36A092F}"/>
              </a:ext>
            </a:extLst>
          </p:cNvPr>
          <p:cNvSpPr txBox="1"/>
          <p:nvPr/>
        </p:nvSpPr>
        <p:spPr>
          <a:xfrm>
            <a:off x="3192319" y="1354318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latin typeface="Helvetica Light" panose="020B0403020202020204" pitchFamily="34" charset="0"/>
              </a:rPr>
              <a:t>Var.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0E1654-4892-E848-AB1B-B6454B8D780D}"/>
              </a:ext>
            </a:extLst>
          </p:cNvPr>
          <p:cNvSpPr txBox="1"/>
          <p:nvPr/>
        </p:nvSpPr>
        <p:spPr>
          <a:xfrm>
            <a:off x="5342023" y="6520506"/>
            <a:ext cx="1991251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63612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10121" y="3078500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37B002C3-DB19-F844-84D8-BCDEA40F8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420827"/>
              </p:ext>
            </p:extLst>
          </p:nvPr>
        </p:nvGraphicFramePr>
        <p:xfrm>
          <a:off x="5583408" y="2844348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CDF35444-297E-9C47-AD7D-E9145255D59F}"/>
              </a:ext>
            </a:extLst>
          </p:cNvPr>
          <p:cNvSpPr txBox="1"/>
          <p:nvPr/>
        </p:nvSpPr>
        <p:spPr>
          <a:xfrm>
            <a:off x="5228367" y="303081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E257B6-9AB2-7F41-B0FD-F662DD770803}"/>
              </a:ext>
            </a:extLst>
          </p:cNvPr>
          <p:cNvSpPr txBox="1"/>
          <p:nvPr/>
        </p:nvSpPr>
        <p:spPr>
          <a:xfrm>
            <a:off x="5155090" y="3325302"/>
            <a:ext cx="1787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21,148 spots|86,955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9EC8817-16F1-FD43-BD57-195B9B44D6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038138"/>
              </p:ext>
            </p:extLst>
          </p:nvPr>
        </p:nvGraphicFramePr>
        <p:xfrm>
          <a:off x="5607529" y="3915155"/>
          <a:ext cx="6376137" cy="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BCF067DD-DD01-D24D-A6DF-5E3BE78C6E30}"/>
              </a:ext>
            </a:extLst>
          </p:cNvPr>
          <p:cNvSpPr txBox="1"/>
          <p:nvPr/>
        </p:nvSpPr>
        <p:spPr>
          <a:xfrm>
            <a:off x="5265148" y="412436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346C65-0FC8-E44D-B41F-6FDB161F57A2}"/>
              </a:ext>
            </a:extLst>
          </p:cNvPr>
          <p:cNvSpPr txBox="1"/>
          <p:nvPr/>
        </p:nvSpPr>
        <p:spPr>
          <a:xfrm>
            <a:off x="5244805" y="4329714"/>
            <a:ext cx="141000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1,637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(283 </a:t>
            </a:r>
            <a:r>
              <a:rPr lang="en-US" sz="1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regulatorios</a:t>
            </a: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20B945-DBC6-7B41-9A6C-5FC377BF9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169560"/>
              </p:ext>
            </p:extLst>
          </p:nvPr>
        </p:nvGraphicFramePr>
        <p:xfrm>
          <a:off x="5703087" y="270275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$6.7M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67%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AF3F9A37-543B-9A40-B834-39B288137813}"/>
              </a:ext>
            </a:extLst>
          </p:cNvPr>
          <p:cNvSpPr txBox="1"/>
          <p:nvPr/>
        </p:nvSpPr>
        <p:spPr>
          <a:xfrm>
            <a:off x="5240095" y="50535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A5E46C49-DFAC-DA4B-8441-1D613033B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314393"/>
              </p:ext>
            </p:extLst>
          </p:nvPr>
        </p:nvGraphicFramePr>
        <p:xfrm>
          <a:off x="5716338" y="374803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$946k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12%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743DDED8-3649-BC40-957B-A21E36F8D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70461"/>
              </p:ext>
            </p:extLst>
          </p:nvPr>
        </p:nvGraphicFramePr>
        <p:xfrm>
          <a:off x="5716337" y="476880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$1.1M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D8EA3EED-F7AE-9E4B-BD6B-031E8600A2B4}"/>
              </a:ext>
            </a:extLst>
          </p:cNvPr>
          <p:cNvSpPr txBox="1"/>
          <p:nvPr/>
        </p:nvSpPr>
        <p:spPr>
          <a:xfrm>
            <a:off x="5202097" y="5381898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48,999 spots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3885DA4E-BFF1-8142-8FDA-6290512A65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2656302"/>
              </p:ext>
            </p:extLst>
          </p:nvPr>
        </p:nvGraphicFramePr>
        <p:xfrm>
          <a:off x="580101" y="1582706"/>
          <a:ext cx="3153230" cy="149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9F52EAB1-F24F-4644-9054-D0E114E592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8503306"/>
              </p:ext>
            </p:extLst>
          </p:nvPr>
        </p:nvGraphicFramePr>
        <p:xfrm>
          <a:off x="968918" y="1200975"/>
          <a:ext cx="2237796" cy="990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E2ABD34-A9BA-534C-B2EB-A5755495F039}"/>
              </a:ext>
            </a:extLst>
          </p:cNvPr>
          <p:cNvCxnSpPr>
            <a:cxnSpLocks/>
          </p:cNvCxnSpPr>
          <p:nvPr/>
        </p:nvCxnSpPr>
        <p:spPr>
          <a:xfrm>
            <a:off x="928478" y="1694217"/>
            <a:ext cx="23885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utoShape 4">
            <a:extLst>
              <a:ext uri="{FF2B5EF4-FFF2-40B4-BE49-F238E27FC236}">
                <a16:creationId xmlns:a16="http://schemas.microsoft.com/office/drawing/2014/main" id="{C0FDE638-05AE-4235-BD24-1F4628359821}"/>
              </a:ext>
            </a:extLst>
          </p:cNvPr>
          <p:cNvSpPr/>
          <p:nvPr/>
        </p:nvSpPr>
        <p:spPr>
          <a:xfrm>
            <a:off x="0" y="-64969"/>
            <a:ext cx="12192000" cy="990411"/>
          </a:xfrm>
          <a:prstGeom prst="rect">
            <a:avLst/>
          </a:prstGeom>
          <a:solidFill>
            <a:srgbClr val="56CDE3"/>
          </a:solidFill>
        </p:spPr>
        <p:txBody>
          <a:bodyPr/>
          <a:lstStyle/>
          <a:p>
            <a:endParaRPr lang="es-HN" dirty="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E40FEADA-72FE-4246-A42B-4C63447EEB1F}"/>
              </a:ext>
            </a:extLst>
          </p:cNvPr>
          <p:cNvSpPr txBox="1">
            <a:spLocks/>
          </p:cNvSpPr>
          <p:nvPr/>
        </p:nvSpPr>
        <p:spPr>
          <a:xfrm>
            <a:off x="403135" y="-832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FICOHSA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3D0C297-11DF-4D91-B2BC-90B2C63EEB5D}"/>
              </a:ext>
            </a:extLst>
          </p:cNvPr>
          <p:cNvCxnSpPr>
            <a:cxnSpLocks/>
          </p:cNvCxnSpPr>
          <p:nvPr/>
        </p:nvCxnSpPr>
        <p:spPr>
          <a:xfrm flipV="1">
            <a:off x="497106" y="3376060"/>
            <a:ext cx="3153438" cy="15544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FEA576B-D5EC-45DB-BC27-169AAA82D846}"/>
              </a:ext>
            </a:extLst>
          </p:cNvPr>
          <p:cNvCxnSpPr>
            <a:cxnSpLocks/>
          </p:cNvCxnSpPr>
          <p:nvPr/>
        </p:nvCxnSpPr>
        <p:spPr>
          <a:xfrm flipV="1">
            <a:off x="5358954" y="365271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C86BDF7-0548-4D18-BE7E-4373BBD357EF}"/>
              </a:ext>
            </a:extLst>
          </p:cNvPr>
          <p:cNvCxnSpPr>
            <a:cxnSpLocks/>
          </p:cNvCxnSpPr>
          <p:nvPr/>
        </p:nvCxnSpPr>
        <p:spPr>
          <a:xfrm flipV="1">
            <a:off x="5358954" y="4709419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D63B9FA5-6A9B-4505-B2A1-6A65CC1E6817}"/>
              </a:ext>
            </a:extLst>
          </p:cNvPr>
          <p:cNvSpPr txBox="1">
            <a:spLocks/>
          </p:cNvSpPr>
          <p:nvPr/>
        </p:nvSpPr>
        <p:spPr>
          <a:xfrm>
            <a:off x="8130328" y="-171893"/>
            <a:ext cx="4061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dirty="0" err="1">
                <a:solidFill>
                  <a:schemeClr val="bg1"/>
                </a:solidFill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7E724E-8A66-1345-B7DB-7C2FB6664BF0}"/>
              </a:ext>
            </a:extLst>
          </p:cNvPr>
          <p:cNvCxnSpPr/>
          <p:nvPr/>
        </p:nvCxnSpPr>
        <p:spPr>
          <a:xfrm>
            <a:off x="3470022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FE98AF3-B035-C143-87BE-6E24FA72C214}"/>
              </a:ext>
            </a:extLst>
          </p:cNvPr>
          <p:cNvCxnSpPr/>
          <p:nvPr/>
        </p:nvCxnSpPr>
        <p:spPr>
          <a:xfrm>
            <a:off x="525190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A07A62CE-6512-6340-804D-BCFBCE0454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342666"/>
              </p:ext>
            </p:extLst>
          </p:nvPr>
        </p:nvGraphicFramePr>
        <p:xfrm>
          <a:off x="5583408" y="4926403"/>
          <a:ext cx="6400258" cy="8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7046DA6-212A-7B4E-9A94-DBC1A869F182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3B036C7-3339-904E-AB4B-9064FBD3DEA9}"/>
              </a:ext>
            </a:extLst>
          </p:cNvPr>
          <p:cNvSpPr txBox="1"/>
          <p:nvPr/>
        </p:nvSpPr>
        <p:spPr>
          <a:xfrm>
            <a:off x="3592239" y="1056891"/>
            <a:ext cx="1620628" cy="604011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" panose="020B0403020202020204" pitchFamily="34" charset="0"/>
              </a:rPr>
              <a:t>En el primer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semestre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" panose="020B0403020202020204" pitchFamily="34" charset="0"/>
              </a:rPr>
              <a:t>, FICOHSA concentra el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69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" panose="020B0403020202020204" pitchFamily="34" charset="0"/>
              </a:rPr>
              <a:t>% de su inversión en ofrecer productos bancarios. Su mayor pico lo tiene en marzo, mes en el que lanza su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" panose="020B0403020202020204" pitchFamily="34" charset="0"/>
              </a:rPr>
              <a:t>campaña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institucional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“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Cuando llegas lejos, todos llegamos lejos”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(30% de la inversión del  se destina a esta campaña) y la extiende hasta el mes de diciembre.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En el mes de septiembre lanza la campaña 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Institucional de ahorro “ El Poder de ahorrar”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 , , misma que extiende hasta diciembre.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Tiene un pico notable en abril, que corresponde al co-patrocinio de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Patinando sobre Hielo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 (organizado por TVC) y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Dinosaurios recargables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, actividades que le ayudan a construir marca. 55% del ruido generado en este mes corresponde a estos eventos. </a:t>
            </a:r>
          </a:p>
          <a:p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En seguros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, campaña institucional “llegar a tu meta es llegar seguro” es lo mas relevante. Y el ultimo trimestre lanza la campaña “asegura tu mundo” para este mismo producto.</a:t>
            </a:r>
            <a:endParaRPr lang="es-HN" sz="850" i="1" dirty="0">
              <a:solidFill>
                <a:schemeClr val="tx2">
                  <a:lumMod val="90000"/>
                  <a:lumOff val="10000"/>
                </a:schemeClr>
              </a:solidFill>
              <a:latin typeface="Helvetica Light Oblique" panose="020B0403020202020204" pitchFamily="34" charset="0"/>
            </a:endParaRPr>
          </a:p>
          <a:p>
            <a:r>
              <a:rPr lang="es-HN" sz="9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En cuanto a la t</a:t>
            </a:r>
            <a:r>
              <a:rPr lang="es-HN" sz="9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arjeta de crédito</a:t>
            </a:r>
            <a:r>
              <a:rPr lang="es-HN" sz="9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, parte de su ruido está relacionado con el espectáculo "</a:t>
            </a:r>
            <a:r>
              <a:rPr lang="es-HN" sz="9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Dinosaurios Recargables</a:t>
            </a:r>
            <a:r>
              <a:rPr lang="es-HN" sz="9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”. La campaña mas relevante de este producto se presenta en agosto en donde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lanza la campaña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Ficohsa Mas con 8% Cash Back</a:t>
            </a:r>
            <a:endParaRPr lang="en-US" sz="850" b="1" i="1" dirty="0">
              <a:solidFill>
                <a:schemeClr val="tx2">
                  <a:lumMod val="90000"/>
                  <a:lumOff val="10000"/>
                </a:schemeClr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49" name="Chart 23">
            <a:extLst>
              <a:ext uri="{FF2B5EF4-FFF2-40B4-BE49-F238E27FC236}">
                <a16:creationId xmlns:a16="http://schemas.microsoft.com/office/drawing/2014/main" id="{0CEC52E2-9095-8C45-B16B-16875F18A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2612964"/>
              </p:ext>
            </p:extLst>
          </p:nvPr>
        </p:nvGraphicFramePr>
        <p:xfrm>
          <a:off x="561976" y="3392587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1" name="Chart 1">
            <a:extLst>
              <a:ext uri="{FF2B5EF4-FFF2-40B4-BE49-F238E27FC236}">
                <a16:creationId xmlns:a16="http://schemas.microsoft.com/office/drawing/2014/main" id="{FAB25DD1-740E-3243-8A6E-A52398DCC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9271290"/>
              </p:ext>
            </p:extLst>
          </p:nvPr>
        </p:nvGraphicFramePr>
        <p:xfrm>
          <a:off x="5185690" y="808370"/>
          <a:ext cx="7061190" cy="177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2" name="CuadroTexto 1">
            <a:extLst>
              <a:ext uri="{FF2B5EF4-FFF2-40B4-BE49-F238E27FC236}">
                <a16:creationId xmlns:a16="http://schemas.microsoft.com/office/drawing/2014/main" id="{3F578735-A72F-C647-A492-796890F64065}"/>
              </a:ext>
            </a:extLst>
          </p:cNvPr>
          <p:cNvSpPr txBox="1"/>
          <p:nvPr/>
        </p:nvSpPr>
        <p:spPr>
          <a:xfrm>
            <a:off x="6218851" y="1283182"/>
            <a:ext cx="5627053" cy="235021"/>
          </a:xfrm>
          <a:prstGeom prst="rect">
            <a:avLst/>
          </a:prstGeom>
          <a:solidFill>
            <a:srgbClr val="C00000">
              <a:alpha val="52062"/>
            </a:srgb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600" dirty="0">
                <a:solidFill>
                  <a:schemeClr val="bg1"/>
                </a:solidFill>
                <a:latin typeface="Helvetica Light" panose="020B0403020202020204" pitchFamily="34" charset="0"/>
              </a:rPr>
              <a:t>Lanz. Campaña “Llegamos Lejos”</a:t>
            </a:r>
            <a:endParaRPr lang="es-HN" sz="6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54" name="TextBox 41">
            <a:extLst>
              <a:ext uri="{FF2B5EF4-FFF2-40B4-BE49-F238E27FC236}">
                <a16:creationId xmlns:a16="http://schemas.microsoft.com/office/drawing/2014/main" id="{C27D038C-76E5-6D4C-AE66-A33EF59D5DEB}"/>
              </a:ext>
            </a:extLst>
          </p:cNvPr>
          <p:cNvSpPr txBox="1"/>
          <p:nvPr/>
        </p:nvSpPr>
        <p:spPr>
          <a:xfrm>
            <a:off x="5158521" y="60888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OOH</a:t>
            </a:r>
          </a:p>
        </p:txBody>
      </p:sp>
      <p:graphicFrame>
        <p:nvGraphicFramePr>
          <p:cNvPr id="55" name="Table 47">
            <a:extLst>
              <a:ext uri="{FF2B5EF4-FFF2-40B4-BE49-F238E27FC236}">
                <a16:creationId xmlns:a16="http://schemas.microsoft.com/office/drawing/2014/main" id="{FD3FB828-5BF8-1249-B9FC-FB6FE378F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127035"/>
              </p:ext>
            </p:extLst>
          </p:nvPr>
        </p:nvGraphicFramePr>
        <p:xfrm>
          <a:off x="5703064" y="57898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$961K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10%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56" name="TextBox 49">
            <a:extLst>
              <a:ext uri="{FF2B5EF4-FFF2-40B4-BE49-F238E27FC236}">
                <a16:creationId xmlns:a16="http://schemas.microsoft.com/office/drawing/2014/main" id="{040D6038-81F8-F247-A150-232C1DB59B18}"/>
              </a:ext>
            </a:extLst>
          </p:cNvPr>
          <p:cNvSpPr txBox="1"/>
          <p:nvPr/>
        </p:nvSpPr>
        <p:spPr>
          <a:xfrm>
            <a:off x="5265148" y="6476040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654 </a:t>
            </a:r>
            <a:r>
              <a:rPr lang="en-US" sz="1200" i="1" dirty="0" err="1"/>
              <a:t>módulos</a:t>
            </a:r>
            <a:endParaRPr lang="en-US" sz="1200" i="1" dirty="0"/>
          </a:p>
        </p:txBody>
      </p:sp>
      <p:cxnSp>
        <p:nvCxnSpPr>
          <p:cNvPr id="57" name="Straight Connector 61">
            <a:extLst>
              <a:ext uri="{FF2B5EF4-FFF2-40B4-BE49-F238E27FC236}">
                <a16:creationId xmlns:a16="http://schemas.microsoft.com/office/drawing/2014/main" id="{1B3E6044-8CFB-AB49-A7EA-7573F29D3501}"/>
              </a:ext>
            </a:extLst>
          </p:cNvPr>
          <p:cNvCxnSpPr>
            <a:cxnSpLocks/>
          </p:cNvCxnSpPr>
          <p:nvPr/>
        </p:nvCxnSpPr>
        <p:spPr>
          <a:xfrm flipV="1">
            <a:off x="5377392" y="5730417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Chart 38">
            <a:extLst>
              <a:ext uri="{FF2B5EF4-FFF2-40B4-BE49-F238E27FC236}">
                <a16:creationId xmlns:a16="http://schemas.microsoft.com/office/drawing/2014/main" id="{4243F0BB-BE1F-6C4A-A141-43D5A9F84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77173"/>
              </p:ext>
            </p:extLst>
          </p:nvPr>
        </p:nvGraphicFramePr>
        <p:xfrm>
          <a:off x="5621015" y="5947402"/>
          <a:ext cx="6400258" cy="93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AEE9DD9B-65C3-1548-9C2A-59A27888504A}"/>
              </a:ext>
            </a:extLst>
          </p:cNvPr>
          <p:cNvSpPr/>
          <p:nvPr/>
        </p:nvSpPr>
        <p:spPr>
          <a:xfrm>
            <a:off x="6763594" y="1537264"/>
            <a:ext cx="953050" cy="235021"/>
          </a:xfrm>
          <a:prstGeom prst="rect">
            <a:avLst/>
          </a:prstGeom>
          <a:solidFill>
            <a:srgbClr val="C00000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600" dirty="0">
                <a:latin typeface="Helvetica Light" panose="020B0403020202020204" pitchFamily="34" charset="0"/>
              </a:rPr>
              <a:t>“Patinando dobre hielo” +Dinorarios recargables</a:t>
            </a:r>
          </a:p>
        </p:txBody>
      </p:sp>
      <p:sp>
        <p:nvSpPr>
          <p:cNvPr id="59" name="CuadroTexto 1">
            <a:extLst>
              <a:ext uri="{FF2B5EF4-FFF2-40B4-BE49-F238E27FC236}">
                <a16:creationId xmlns:a16="http://schemas.microsoft.com/office/drawing/2014/main" id="{3700E42D-F98A-7C43-95F6-2D663D22591A}"/>
              </a:ext>
            </a:extLst>
          </p:cNvPr>
          <p:cNvSpPr txBox="1"/>
          <p:nvPr/>
        </p:nvSpPr>
        <p:spPr>
          <a:xfrm>
            <a:off x="9551546" y="1559109"/>
            <a:ext cx="2294357" cy="201476"/>
          </a:xfrm>
          <a:prstGeom prst="rect">
            <a:avLst/>
          </a:prstGeom>
          <a:solidFill>
            <a:srgbClr val="C00000">
              <a:alpha val="52062"/>
            </a:srgb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600" dirty="0">
                <a:solidFill>
                  <a:schemeClr val="bg1"/>
                </a:solidFill>
                <a:latin typeface="Helvetica Light" panose="020B0403020202020204" pitchFamily="34" charset="0"/>
              </a:rPr>
              <a:t>Lanz. Campaña “El poder de ahorrar”</a:t>
            </a:r>
            <a:endParaRPr lang="es-HN" sz="6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63" name="CuadroTexto 1">
            <a:extLst>
              <a:ext uri="{FF2B5EF4-FFF2-40B4-BE49-F238E27FC236}">
                <a16:creationId xmlns:a16="http://schemas.microsoft.com/office/drawing/2014/main" id="{1D276093-4738-BC4D-8FB6-8ED73D8C92FA}"/>
              </a:ext>
            </a:extLst>
          </p:cNvPr>
          <p:cNvSpPr txBox="1"/>
          <p:nvPr/>
        </p:nvSpPr>
        <p:spPr>
          <a:xfrm>
            <a:off x="9075022" y="1985327"/>
            <a:ext cx="953050" cy="252591"/>
          </a:xfrm>
          <a:prstGeom prst="rect">
            <a:avLst/>
          </a:prstGeom>
          <a:solidFill>
            <a:schemeClr val="accent3">
              <a:alpha val="52062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600" b="0" i="0" dirty="0">
                <a:latin typeface="Helvetica Light" panose="020B0403020202020204" pitchFamily="34" charset="0"/>
              </a:rPr>
              <a:t>Tarjeta Ficohsa Mas te da mucho mas</a:t>
            </a:r>
          </a:p>
        </p:txBody>
      </p:sp>
      <p:sp>
        <p:nvSpPr>
          <p:cNvPr id="64" name="CuadroTexto 1">
            <a:extLst>
              <a:ext uri="{FF2B5EF4-FFF2-40B4-BE49-F238E27FC236}">
                <a16:creationId xmlns:a16="http://schemas.microsoft.com/office/drawing/2014/main" id="{06489051-0530-094D-81F0-8FE7C9045822}"/>
              </a:ext>
            </a:extLst>
          </p:cNvPr>
          <p:cNvSpPr txBox="1"/>
          <p:nvPr/>
        </p:nvSpPr>
        <p:spPr>
          <a:xfrm>
            <a:off x="6856214" y="1969596"/>
            <a:ext cx="803659" cy="212331"/>
          </a:xfrm>
          <a:prstGeom prst="rect">
            <a:avLst/>
          </a:prstGeom>
          <a:solidFill>
            <a:schemeClr val="accent3">
              <a:alpha val="52062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600" b="0" i="0" dirty="0">
                <a:latin typeface="Helvetica Light" panose="020B0403020202020204" pitchFamily="34" charset="0"/>
              </a:rPr>
              <a:t>Dinosaurios Recargados</a:t>
            </a:r>
          </a:p>
        </p:txBody>
      </p:sp>
      <p:sp>
        <p:nvSpPr>
          <p:cNvPr id="66" name="TextBox 27">
            <a:extLst>
              <a:ext uri="{FF2B5EF4-FFF2-40B4-BE49-F238E27FC236}">
                <a16:creationId xmlns:a16="http://schemas.microsoft.com/office/drawing/2014/main" id="{5BEF93EF-5787-8844-8046-B6440C752EF3}"/>
              </a:ext>
            </a:extLst>
          </p:cNvPr>
          <p:cNvSpPr txBox="1"/>
          <p:nvPr/>
        </p:nvSpPr>
        <p:spPr>
          <a:xfrm>
            <a:off x="158259" y="6572049"/>
            <a:ext cx="1991251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p:sp>
        <p:nvSpPr>
          <p:cNvPr id="67" name="CuadroTexto 1">
            <a:extLst>
              <a:ext uri="{FF2B5EF4-FFF2-40B4-BE49-F238E27FC236}">
                <a16:creationId xmlns:a16="http://schemas.microsoft.com/office/drawing/2014/main" id="{5FCB6F6D-D47F-FB45-91E0-AF3454BD1CB4}"/>
              </a:ext>
            </a:extLst>
          </p:cNvPr>
          <p:cNvSpPr txBox="1"/>
          <p:nvPr/>
        </p:nvSpPr>
        <p:spPr>
          <a:xfrm>
            <a:off x="10815318" y="1989594"/>
            <a:ext cx="953050" cy="126022"/>
          </a:xfrm>
          <a:prstGeom prst="rect">
            <a:avLst/>
          </a:prstGeom>
          <a:solidFill>
            <a:schemeClr val="accent4">
              <a:lumMod val="60000"/>
              <a:lumOff val="40000"/>
              <a:alpha val="52062"/>
            </a:schemeClr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600" b="0" i="0" dirty="0">
                <a:latin typeface="Helvetica Light" panose="020B0403020202020204" pitchFamily="34" charset="0"/>
              </a:rPr>
              <a:t>Asegura tu mundo</a:t>
            </a:r>
          </a:p>
        </p:txBody>
      </p:sp>
    </p:spTree>
    <p:extLst>
      <p:ext uri="{BB962C8B-B14F-4D97-AF65-F5344CB8AC3E}">
        <p14:creationId xmlns:p14="http://schemas.microsoft.com/office/powerpoint/2010/main" val="5610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09E6D0F-A107-3948-AA78-3EFA89D7C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0806558"/>
              </p:ext>
            </p:extLst>
          </p:nvPr>
        </p:nvGraphicFramePr>
        <p:xfrm>
          <a:off x="5185690" y="808370"/>
          <a:ext cx="7061190" cy="177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3AF8BD6-E7F7-1D4A-A26B-16846145F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9534943"/>
              </p:ext>
            </p:extLst>
          </p:nvPr>
        </p:nvGraphicFramePr>
        <p:xfrm>
          <a:off x="663243" y="1227015"/>
          <a:ext cx="2931053" cy="912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4" name="CuadroTexto 53">
            <a:extLst>
              <a:ext uri="{FF2B5EF4-FFF2-40B4-BE49-F238E27FC236}">
                <a16:creationId xmlns:a16="http://schemas.microsoft.com/office/drawing/2014/main" id="{CC902588-9E29-D74A-9311-4A46661B4BF4}"/>
              </a:ext>
            </a:extLst>
          </p:cNvPr>
          <p:cNvSpPr txBox="1"/>
          <p:nvPr/>
        </p:nvSpPr>
        <p:spPr>
          <a:xfrm>
            <a:off x="5331758" y="1994028"/>
            <a:ext cx="1274459" cy="276999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chemeClr val="accent3"/>
                </a:solidFill>
                <a:latin typeface="Helvetica Light" panose="020B0403020202020204" pitchFamily="34" charset="0"/>
              </a:rPr>
              <a:t>Saca tu lado FAN “UEFA CHAMPIONS LEAGUE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25986" y="2707510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A1DF3A84-6974-ED43-901A-20FF89199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1748214"/>
              </p:ext>
            </p:extLst>
          </p:nvPr>
        </p:nvGraphicFramePr>
        <p:xfrm>
          <a:off x="561976" y="3392587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6EA104-67D4-6A45-B359-AE340CB0E1F5}"/>
              </a:ext>
            </a:extLst>
          </p:cNvPr>
          <p:cNvCxnSpPr>
            <a:cxnSpLocks/>
          </p:cNvCxnSpPr>
          <p:nvPr/>
        </p:nvCxnSpPr>
        <p:spPr>
          <a:xfrm>
            <a:off x="673936" y="1346239"/>
            <a:ext cx="2921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utoShape 4">
            <a:extLst>
              <a:ext uri="{FF2B5EF4-FFF2-40B4-BE49-F238E27FC236}">
                <a16:creationId xmlns:a16="http://schemas.microsoft.com/office/drawing/2014/main" id="{9E269A4A-3767-4961-9C25-05C5297DF83E}"/>
              </a:ext>
            </a:extLst>
          </p:cNvPr>
          <p:cNvSpPr/>
          <p:nvPr/>
        </p:nvSpPr>
        <p:spPr>
          <a:xfrm>
            <a:off x="0" y="-579"/>
            <a:ext cx="12192000" cy="93047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98704522-DC9E-4975-B615-673455FCD41D}"/>
              </a:ext>
            </a:extLst>
          </p:cNvPr>
          <p:cNvSpPr txBox="1">
            <a:spLocks/>
          </p:cNvSpPr>
          <p:nvPr/>
        </p:nvSpPr>
        <p:spPr>
          <a:xfrm>
            <a:off x="413995" y="-76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ATLANTIDA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95F1825-2292-482B-9C1C-3F0DE24A3425}"/>
              </a:ext>
            </a:extLst>
          </p:cNvPr>
          <p:cNvCxnSpPr>
            <a:cxnSpLocks/>
          </p:cNvCxnSpPr>
          <p:nvPr/>
        </p:nvCxnSpPr>
        <p:spPr>
          <a:xfrm>
            <a:off x="391238" y="3046663"/>
            <a:ext cx="3158454" cy="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>
            <a:extLst>
              <a:ext uri="{FF2B5EF4-FFF2-40B4-BE49-F238E27FC236}">
                <a16:creationId xmlns:a16="http://schemas.microsoft.com/office/drawing/2014/main" id="{05B3FBF4-4B52-4DAE-9930-1E9C7BE7C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44F9FB-E19F-6246-B54D-3437100DC27C}"/>
              </a:ext>
            </a:extLst>
          </p:cNvPr>
          <p:cNvCxnSpPr/>
          <p:nvPr/>
        </p:nvCxnSpPr>
        <p:spPr>
          <a:xfrm>
            <a:off x="3470022" y="-2620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B7CA0B-F9BA-AC40-B1B9-B421D0C0DA00}"/>
              </a:ext>
            </a:extLst>
          </p:cNvPr>
          <p:cNvCxnSpPr/>
          <p:nvPr/>
        </p:nvCxnSpPr>
        <p:spPr>
          <a:xfrm>
            <a:off x="495095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26EB70F-9CE2-A546-9415-A4072A2A9612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9341D10-0D6F-F641-84AB-734EC3DA1D18}"/>
              </a:ext>
            </a:extLst>
          </p:cNvPr>
          <p:cNvSpPr txBox="1"/>
          <p:nvPr/>
        </p:nvSpPr>
        <p:spPr>
          <a:xfrm>
            <a:off x="3573053" y="935579"/>
            <a:ext cx="1511384" cy="57708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2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Atlántida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ocupa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la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segunda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posición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el SOI con el 21% de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partipación,también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ha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bajado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inversión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un 29%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relación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 lo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realizado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enero.a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septiembre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del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año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anterior.</a:t>
            </a:r>
          </a:p>
          <a:p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Tiene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varias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campañas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que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viene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comunicando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desde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el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año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pasado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entre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ellas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“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Abre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tu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cuenta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ahorro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sin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ir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al banco”</a:t>
            </a:r>
          </a:p>
          <a:p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Tiene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mayor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pico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marzo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con el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lanzamiento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2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2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institucional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con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tres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diferentes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mensajes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1)“Con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tu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solidaridad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 2) “con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tu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dedicación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 y 3) ”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determinación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”.</a:t>
            </a:r>
          </a:p>
          <a:p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junio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lanza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 </a:t>
            </a:r>
            <a:r>
              <a:rPr lang="en-US" sz="82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institucional</a:t>
            </a:r>
            <a:r>
              <a:rPr lang="en-US" sz="82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2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ahorro</a:t>
            </a:r>
            <a:r>
              <a:rPr lang="en-US" sz="82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“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Dile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no a los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gastos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innecesarios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</a:t>
            </a:r>
          </a:p>
          <a:p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TC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tienen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al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aire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la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“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saca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tu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lado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FAN UEFA CHAMPIONS LEAGUE”</a:t>
            </a:r>
          </a:p>
          <a:p>
            <a:r>
              <a:rPr lang="en-US" sz="82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Remesas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sobresale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mayo con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del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dia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la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madre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“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mamá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no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te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diría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lo que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quiere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regalo”</a:t>
            </a:r>
          </a:p>
          <a:p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el </a:t>
            </a:r>
            <a:r>
              <a:rPr lang="en-US" sz="82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Q3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continua con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Dile</a:t>
            </a:r>
            <a:r>
              <a:rPr lang="en-US" sz="82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No a los </a:t>
            </a:r>
            <a:r>
              <a:rPr lang="en-US" sz="82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gastos</a:t>
            </a:r>
            <a:r>
              <a:rPr lang="en-US" sz="82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innecesarios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y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lanza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la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cuenta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2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Ahorro</a:t>
            </a:r>
            <a:r>
              <a:rPr lang="en-US" sz="82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Kids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ambas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campañas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refresentan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el 85% de la inversion total de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este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último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trimestre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.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Finaliza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con campana de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ahorro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“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olvidar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 Santa”,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relacionado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 la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apertura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cuenta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con </a:t>
            </a:r>
            <a:r>
              <a:rPr lang="en-US" sz="82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remesas</a:t>
            </a:r>
            <a:r>
              <a:rPr lang="en-US" sz="82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8742C0F6-84BA-AE45-91D7-F42CF4B76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6395413"/>
              </p:ext>
            </p:extLst>
          </p:nvPr>
        </p:nvGraphicFramePr>
        <p:xfrm>
          <a:off x="576489" y="1643358"/>
          <a:ext cx="3207553" cy="1251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6C57D3AD-1742-8E48-8AC0-2F8EA3493B84}"/>
              </a:ext>
            </a:extLst>
          </p:cNvPr>
          <p:cNvSpPr txBox="1"/>
          <p:nvPr/>
        </p:nvSpPr>
        <p:spPr>
          <a:xfrm>
            <a:off x="5678680" y="288847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F9E7CFF7-DA4A-1941-8EF7-3B4E97512E92}"/>
              </a:ext>
            </a:extLst>
          </p:cNvPr>
          <p:cNvSpPr txBox="1"/>
          <p:nvPr/>
        </p:nvSpPr>
        <p:spPr>
          <a:xfrm>
            <a:off x="5373228" y="1698095"/>
            <a:ext cx="1354215" cy="27699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Abre su cuenta de ahorro sin ir al banco”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F189CE16-14EC-AA4B-9402-5F774E0AD92C}"/>
              </a:ext>
            </a:extLst>
          </p:cNvPr>
          <p:cNvSpPr txBox="1"/>
          <p:nvPr/>
        </p:nvSpPr>
        <p:spPr>
          <a:xfrm>
            <a:off x="6531050" y="1270693"/>
            <a:ext cx="1354215" cy="27699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Inst. “Solidaridad  +Dedicación d</a:t>
            </a:r>
          </a:p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Inst. “Soidaridad, + decicación</a:t>
            </a:r>
          </a:p>
        </p:txBody>
      </p:sp>
      <p:cxnSp>
        <p:nvCxnSpPr>
          <p:cNvPr id="59" name="Straight Connector 32">
            <a:extLst>
              <a:ext uri="{FF2B5EF4-FFF2-40B4-BE49-F238E27FC236}">
                <a16:creationId xmlns:a16="http://schemas.microsoft.com/office/drawing/2014/main" id="{D433F2CD-817D-B546-A2A8-D78F6A7B39E8}"/>
              </a:ext>
            </a:extLst>
          </p:cNvPr>
          <p:cNvCxnSpPr/>
          <p:nvPr/>
        </p:nvCxnSpPr>
        <p:spPr>
          <a:xfrm>
            <a:off x="495095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>
            <a:extLst>
              <a:ext uri="{FF2B5EF4-FFF2-40B4-BE49-F238E27FC236}">
                <a16:creationId xmlns:a16="http://schemas.microsoft.com/office/drawing/2014/main" id="{C05E0573-88C2-2B47-98F1-11DF83B7B248}"/>
              </a:ext>
            </a:extLst>
          </p:cNvPr>
          <p:cNvSpPr txBox="1"/>
          <p:nvPr/>
        </p:nvSpPr>
        <p:spPr>
          <a:xfrm>
            <a:off x="9757317" y="2704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61" name="Chart 29">
            <a:extLst>
              <a:ext uri="{FF2B5EF4-FFF2-40B4-BE49-F238E27FC236}">
                <a16:creationId xmlns:a16="http://schemas.microsoft.com/office/drawing/2014/main" id="{C2C727D3-4F49-F049-A621-0E00881F06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6718750"/>
              </p:ext>
            </p:extLst>
          </p:nvPr>
        </p:nvGraphicFramePr>
        <p:xfrm>
          <a:off x="5583408" y="2844348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2" name="TextBox 32">
            <a:extLst>
              <a:ext uri="{FF2B5EF4-FFF2-40B4-BE49-F238E27FC236}">
                <a16:creationId xmlns:a16="http://schemas.microsoft.com/office/drawing/2014/main" id="{989B2541-1F7D-2749-9F4A-CB4CED7633C9}"/>
              </a:ext>
            </a:extLst>
          </p:cNvPr>
          <p:cNvSpPr txBox="1"/>
          <p:nvPr/>
        </p:nvSpPr>
        <p:spPr>
          <a:xfrm>
            <a:off x="5228367" y="303081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63" name="TextBox 33">
            <a:extLst>
              <a:ext uri="{FF2B5EF4-FFF2-40B4-BE49-F238E27FC236}">
                <a16:creationId xmlns:a16="http://schemas.microsoft.com/office/drawing/2014/main" id="{FC381AE6-DAB9-F349-BDB3-A96D9D46BF93}"/>
              </a:ext>
            </a:extLst>
          </p:cNvPr>
          <p:cNvSpPr txBox="1"/>
          <p:nvPr/>
        </p:nvSpPr>
        <p:spPr>
          <a:xfrm>
            <a:off x="5155090" y="3325302"/>
            <a:ext cx="1787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27,553 spots|92,868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graphicFrame>
        <p:nvGraphicFramePr>
          <p:cNvPr id="64" name="Chart 8">
            <a:extLst>
              <a:ext uri="{FF2B5EF4-FFF2-40B4-BE49-F238E27FC236}">
                <a16:creationId xmlns:a16="http://schemas.microsoft.com/office/drawing/2014/main" id="{68E3ECE4-273F-A645-BE79-E37B34199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043334"/>
              </p:ext>
            </p:extLst>
          </p:nvPr>
        </p:nvGraphicFramePr>
        <p:xfrm>
          <a:off x="5607529" y="3915155"/>
          <a:ext cx="6376137" cy="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5" name="TextBox 35">
            <a:extLst>
              <a:ext uri="{FF2B5EF4-FFF2-40B4-BE49-F238E27FC236}">
                <a16:creationId xmlns:a16="http://schemas.microsoft.com/office/drawing/2014/main" id="{B8747901-A629-E644-92A5-62A4731DD0C8}"/>
              </a:ext>
            </a:extLst>
          </p:cNvPr>
          <p:cNvSpPr txBox="1"/>
          <p:nvPr/>
        </p:nvSpPr>
        <p:spPr>
          <a:xfrm>
            <a:off x="5265148" y="412436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66" name="TextBox 36">
            <a:extLst>
              <a:ext uri="{FF2B5EF4-FFF2-40B4-BE49-F238E27FC236}">
                <a16:creationId xmlns:a16="http://schemas.microsoft.com/office/drawing/2014/main" id="{07565A2D-FACD-334F-A299-9F9981039BDC}"/>
              </a:ext>
            </a:extLst>
          </p:cNvPr>
          <p:cNvSpPr txBox="1"/>
          <p:nvPr/>
        </p:nvSpPr>
        <p:spPr>
          <a:xfrm>
            <a:off x="5244805" y="4357249"/>
            <a:ext cx="1410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1,690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(475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67" name="Table 9">
            <a:extLst>
              <a:ext uri="{FF2B5EF4-FFF2-40B4-BE49-F238E27FC236}">
                <a16:creationId xmlns:a16="http://schemas.microsoft.com/office/drawing/2014/main" id="{9802924A-9871-4044-94D4-D6217D468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100388"/>
              </p:ext>
            </p:extLst>
          </p:nvPr>
        </p:nvGraphicFramePr>
        <p:xfrm>
          <a:off x="5703087" y="270275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$6.1M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74%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68" name="TextBox 41">
            <a:extLst>
              <a:ext uri="{FF2B5EF4-FFF2-40B4-BE49-F238E27FC236}">
                <a16:creationId xmlns:a16="http://schemas.microsoft.com/office/drawing/2014/main" id="{FA5B6DA9-BAE6-824E-A85D-45447153212A}"/>
              </a:ext>
            </a:extLst>
          </p:cNvPr>
          <p:cNvSpPr txBox="1"/>
          <p:nvPr/>
        </p:nvSpPr>
        <p:spPr>
          <a:xfrm>
            <a:off x="5240095" y="50535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69" name="Table 46">
            <a:extLst>
              <a:ext uri="{FF2B5EF4-FFF2-40B4-BE49-F238E27FC236}">
                <a16:creationId xmlns:a16="http://schemas.microsoft.com/office/drawing/2014/main" id="{9930E03B-826F-8D40-B7AA-080AD4615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22569"/>
              </p:ext>
            </p:extLst>
          </p:nvPr>
        </p:nvGraphicFramePr>
        <p:xfrm>
          <a:off x="5716338" y="374803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$1.2k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14%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70" name="Table 47">
            <a:extLst>
              <a:ext uri="{FF2B5EF4-FFF2-40B4-BE49-F238E27FC236}">
                <a16:creationId xmlns:a16="http://schemas.microsoft.com/office/drawing/2014/main" id="{D02EC34A-3F02-8645-8959-98E81B519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429305"/>
              </p:ext>
            </p:extLst>
          </p:nvPr>
        </p:nvGraphicFramePr>
        <p:xfrm>
          <a:off x="5716337" y="476880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$490K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6%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1" name="TextBox 49">
            <a:extLst>
              <a:ext uri="{FF2B5EF4-FFF2-40B4-BE49-F238E27FC236}">
                <a16:creationId xmlns:a16="http://schemas.microsoft.com/office/drawing/2014/main" id="{D57B3111-FF12-234B-9FA3-9456CB054BFC}"/>
              </a:ext>
            </a:extLst>
          </p:cNvPr>
          <p:cNvSpPr txBox="1"/>
          <p:nvPr/>
        </p:nvSpPr>
        <p:spPr>
          <a:xfrm>
            <a:off x="5202097" y="5381898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31,568 spots</a:t>
            </a:r>
          </a:p>
        </p:txBody>
      </p:sp>
      <p:cxnSp>
        <p:nvCxnSpPr>
          <p:cNvPr id="72" name="Straight Connector 60">
            <a:extLst>
              <a:ext uri="{FF2B5EF4-FFF2-40B4-BE49-F238E27FC236}">
                <a16:creationId xmlns:a16="http://schemas.microsoft.com/office/drawing/2014/main" id="{C92D8743-7EE2-0B48-A627-36C39F4415D1}"/>
              </a:ext>
            </a:extLst>
          </p:cNvPr>
          <p:cNvCxnSpPr>
            <a:cxnSpLocks/>
          </p:cNvCxnSpPr>
          <p:nvPr/>
        </p:nvCxnSpPr>
        <p:spPr>
          <a:xfrm flipV="1">
            <a:off x="5358954" y="365271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61">
            <a:extLst>
              <a:ext uri="{FF2B5EF4-FFF2-40B4-BE49-F238E27FC236}">
                <a16:creationId xmlns:a16="http://schemas.microsoft.com/office/drawing/2014/main" id="{54DE901F-8FCB-5A48-88D9-2F07848B51F8}"/>
              </a:ext>
            </a:extLst>
          </p:cNvPr>
          <p:cNvCxnSpPr>
            <a:cxnSpLocks/>
          </p:cNvCxnSpPr>
          <p:nvPr/>
        </p:nvCxnSpPr>
        <p:spPr>
          <a:xfrm flipV="1">
            <a:off x="5358954" y="4709419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Chart 38">
            <a:extLst>
              <a:ext uri="{FF2B5EF4-FFF2-40B4-BE49-F238E27FC236}">
                <a16:creationId xmlns:a16="http://schemas.microsoft.com/office/drawing/2014/main" id="{6743075E-8C6B-B640-81A8-22F773A92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1316066"/>
              </p:ext>
            </p:extLst>
          </p:nvPr>
        </p:nvGraphicFramePr>
        <p:xfrm>
          <a:off x="5583408" y="4926404"/>
          <a:ext cx="6400258" cy="88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5" name="TextBox 41">
            <a:extLst>
              <a:ext uri="{FF2B5EF4-FFF2-40B4-BE49-F238E27FC236}">
                <a16:creationId xmlns:a16="http://schemas.microsoft.com/office/drawing/2014/main" id="{9765C450-A9BD-FE4D-9589-F1C5D1ECE3A9}"/>
              </a:ext>
            </a:extLst>
          </p:cNvPr>
          <p:cNvSpPr txBox="1"/>
          <p:nvPr/>
        </p:nvSpPr>
        <p:spPr>
          <a:xfrm>
            <a:off x="5158521" y="60888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OOH</a:t>
            </a:r>
          </a:p>
        </p:txBody>
      </p:sp>
      <p:graphicFrame>
        <p:nvGraphicFramePr>
          <p:cNvPr id="76" name="Table 47">
            <a:extLst>
              <a:ext uri="{FF2B5EF4-FFF2-40B4-BE49-F238E27FC236}">
                <a16:creationId xmlns:a16="http://schemas.microsoft.com/office/drawing/2014/main" id="{B132CE11-0068-0F4C-B3E3-3F04139F4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401931"/>
              </p:ext>
            </p:extLst>
          </p:nvPr>
        </p:nvGraphicFramePr>
        <p:xfrm>
          <a:off x="5691913" y="57898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$470K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6%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7" name="TextBox 49">
            <a:extLst>
              <a:ext uri="{FF2B5EF4-FFF2-40B4-BE49-F238E27FC236}">
                <a16:creationId xmlns:a16="http://schemas.microsoft.com/office/drawing/2014/main" id="{538DD500-AA57-7341-BD29-8D6091277237}"/>
              </a:ext>
            </a:extLst>
          </p:cNvPr>
          <p:cNvSpPr txBox="1"/>
          <p:nvPr/>
        </p:nvSpPr>
        <p:spPr>
          <a:xfrm>
            <a:off x="5265148" y="6476040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621 </a:t>
            </a:r>
            <a:r>
              <a:rPr lang="en-US" sz="1200" i="1" dirty="0" err="1"/>
              <a:t>modulos</a:t>
            </a:r>
            <a:endParaRPr lang="en-US" sz="1200" i="1" dirty="0"/>
          </a:p>
        </p:txBody>
      </p:sp>
      <p:cxnSp>
        <p:nvCxnSpPr>
          <p:cNvPr id="78" name="Straight Connector 61">
            <a:extLst>
              <a:ext uri="{FF2B5EF4-FFF2-40B4-BE49-F238E27FC236}">
                <a16:creationId xmlns:a16="http://schemas.microsoft.com/office/drawing/2014/main" id="{08B89EE0-5910-8E47-9FB2-6652A59DE8B1}"/>
              </a:ext>
            </a:extLst>
          </p:cNvPr>
          <p:cNvCxnSpPr>
            <a:cxnSpLocks/>
          </p:cNvCxnSpPr>
          <p:nvPr/>
        </p:nvCxnSpPr>
        <p:spPr>
          <a:xfrm flipV="1">
            <a:off x="5377392" y="5730417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Chart 38">
            <a:extLst>
              <a:ext uri="{FF2B5EF4-FFF2-40B4-BE49-F238E27FC236}">
                <a16:creationId xmlns:a16="http://schemas.microsoft.com/office/drawing/2014/main" id="{42F6F324-EA50-8548-8CC1-634B46014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735331"/>
              </p:ext>
            </p:extLst>
          </p:nvPr>
        </p:nvGraphicFramePr>
        <p:xfrm>
          <a:off x="5587562" y="5947402"/>
          <a:ext cx="6400258" cy="93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3" name="CuadroTexto 42">
            <a:extLst>
              <a:ext uri="{FF2B5EF4-FFF2-40B4-BE49-F238E27FC236}">
                <a16:creationId xmlns:a16="http://schemas.microsoft.com/office/drawing/2014/main" id="{47FE4B6C-62F0-C644-A7D2-822849108D4A}"/>
              </a:ext>
            </a:extLst>
          </p:cNvPr>
          <p:cNvSpPr txBox="1"/>
          <p:nvPr/>
        </p:nvSpPr>
        <p:spPr>
          <a:xfrm>
            <a:off x="8084533" y="1388798"/>
            <a:ext cx="3737774" cy="184666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Dile no a los gastos innecesarios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3554D5D-F8AE-7644-A39B-76C6EFA8D786}"/>
              </a:ext>
            </a:extLst>
          </p:cNvPr>
          <p:cNvSpPr txBox="1"/>
          <p:nvPr/>
        </p:nvSpPr>
        <p:spPr>
          <a:xfrm>
            <a:off x="7603219" y="1937266"/>
            <a:ext cx="839892" cy="276999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Mamá no te diría lo que quiere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A3DB85B-1A68-CB45-8C67-94A6DA70489F}"/>
              </a:ext>
            </a:extLst>
          </p:cNvPr>
          <p:cNvSpPr txBox="1"/>
          <p:nvPr/>
        </p:nvSpPr>
        <p:spPr>
          <a:xfrm>
            <a:off x="9474452" y="1541198"/>
            <a:ext cx="686712" cy="27699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Cuenta de Ahorro Kids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2A6EBC32-7297-9D48-9234-9E5AB3A6755F}"/>
              </a:ext>
            </a:extLst>
          </p:cNvPr>
          <p:cNvSpPr txBox="1"/>
          <p:nvPr/>
        </p:nvSpPr>
        <p:spPr>
          <a:xfrm>
            <a:off x="158259" y="6572049"/>
            <a:ext cx="1991251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5C45C1D5-095A-0042-9059-7ED422451A13}"/>
              </a:ext>
            </a:extLst>
          </p:cNvPr>
          <p:cNvSpPr txBox="1"/>
          <p:nvPr/>
        </p:nvSpPr>
        <p:spPr>
          <a:xfrm>
            <a:off x="10660135" y="1593469"/>
            <a:ext cx="1162172" cy="26161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550" dirty="0">
                <a:solidFill>
                  <a:srgbClr val="C00000"/>
                </a:solidFill>
                <a:latin typeface="Helvetica Light" panose="020B0403020202020204" pitchFamily="34" charset="0"/>
              </a:rPr>
              <a:t>Nueva temporada digial donde estes (HCH)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36D49B08-7758-3448-8C70-5FBD25F44D67}"/>
              </a:ext>
            </a:extLst>
          </p:cNvPr>
          <p:cNvSpPr txBox="1"/>
          <p:nvPr/>
        </p:nvSpPr>
        <p:spPr>
          <a:xfrm>
            <a:off x="10638651" y="1121238"/>
            <a:ext cx="1183655" cy="26161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550" dirty="0">
                <a:solidFill>
                  <a:srgbClr val="C00000"/>
                </a:solidFill>
                <a:latin typeface="Helvetica Light" panose="020B0403020202020204" pitchFamily="34" charset="0"/>
              </a:rPr>
              <a:t>Olvidar a Santa (deposito de remesas en cuanta de ahorro)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22214EFF-3587-C543-AD0A-309A89BD162F}"/>
              </a:ext>
            </a:extLst>
          </p:cNvPr>
          <p:cNvSpPr txBox="1"/>
          <p:nvPr/>
        </p:nvSpPr>
        <p:spPr>
          <a:xfrm>
            <a:off x="10661565" y="1993347"/>
            <a:ext cx="1162172" cy="261610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550" dirty="0">
                <a:solidFill>
                  <a:schemeClr val="accent5"/>
                </a:solidFill>
                <a:latin typeface="Helvetica Light" panose="020B0403020202020204" pitchFamily="34" charset="0"/>
              </a:rPr>
              <a:t>Los No.1 asegurando lo que mas te importa</a:t>
            </a:r>
          </a:p>
        </p:txBody>
      </p:sp>
    </p:spTree>
    <p:extLst>
      <p:ext uri="{BB962C8B-B14F-4D97-AF65-F5344CB8AC3E}">
        <p14:creationId xmlns:p14="http://schemas.microsoft.com/office/powerpoint/2010/main" val="1104147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46468" y="3085692"/>
            <a:ext cx="6367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4017FBEE-5F93-0447-AF89-0C61FC621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553977"/>
              </p:ext>
            </p:extLst>
          </p:nvPr>
        </p:nvGraphicFramePr>
        <p:xfrm>
          <a:off x="550297" y="1635776"/>
          <a:ext cx="3153230" cy="149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BE835F59-4D08-A04A-B12B-8E0D3B910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5227020"/>
              </p:ext>
            </p:extLst>
          </p:nvPr>
        </p:nvGraphicFramePr>
        <p:xfrm>
          <a:off x="1054686" y="1119293"/>
          <a:ext cx="2122414" cy="74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5F5E571-890D-BF42-B514-03ECEB730D32}"/>
              </a:ext>
            </a:extLst>
          </p:cNvPr>
          <p:cNvCxnSpPr>
            <a:cxnSpLocks/>
          </p:cNvCxnSpPr>
          <p:nvPr/>
        </p:nvCxnSpPr>
        <p:spPr>
          <a:xfrm>
            <a:off x="964879" y="1852740"/>
            <a:ext cx="262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utoShape 4">
            <a:extLst>
              <a:ext uri="{FF2B5EF4-FFF2-40B4-BE49-F238E27FC236}">
                <a16:creationId xmlns:a16="http://schemas.microsoft.com/office/drawing/2014/main" id="{BE5638E6-91B0-4925-97DD-AA3D09BC4E3B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0A66ED16-C8CB-4D53-BD6C-72384C1FA60F}"/>
              </a:ext>
            </a:extLst>
          </p:cNvPr>
          <p:cNvSpPr txBox="1">
            <a:spLocks/>
          </p:cNvSpPr>
          <p:nvPr/>
        </p:nvSpPr>
        <p:spPr>
          <a:xfrm>
            <a:off x="413995" y="-1161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BANPAIS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0146A8-8453-4426-8356-E489029D6A30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3019750-FCFA-4905-81C9-BC0B9097BD4A}"/>
              </a:ext>
            </a:extLst>
          </p:cNvPr>
          <p:cNvCxnSpPr>
            <a:cxnSpLocks/>
          </p:cNvCxnSpPr>
          <p:nvPr/>
        </p:nvCxnSpPr>
        <p:spPr>
          <a:xfrm flipV="1">
            <a:off x="625123" y="3402745"/>
            <a:ext cx="3078010" cy="7772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EBA5EEB3-AA6F-4FEC-8E49-E4E34AE8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7CC5A6-4D85-8448-B52E-6D5A0B472582}"/>
              </a:ext>
            </a:extLst>
          </p:cNvPr>
          <p:cNvCxnSpPr/>
          <p:nvPr/>
        </p:nvCxnSpPr>
        <p:spPr>
          <a:xfrm>
            <a:off x="3470022" y="103008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E95E59-3F31-744B-AA16-6B1FF3FADF91}"/>
              </a:ext>
            </a:extLst>
          </p:cNvPr>
          <p:cNvCxnSpPr/>
          <p:nvPr/>
        </p:nvCxnSpPr>
        <p:spPr>
          <a:xfrm>
            <a:off x="495095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1A947AE-B89B-8A4E-8BC9-F20B9703ED5B}"/>
              </a:ext>
            </a:extLst>
          </p:cNvPr>
          <p:cNvSpPr txBox="1"/>
          <p:nvPr/>
        </p:nvSpPr>
        <p:spPr>
          <a:xfrm>
            <a:off x="3609650" y="1081943"/>
            <a:ext cx="1620628" cy="349326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Durante el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semestre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análisis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Banpaís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enfoca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comunicación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ofrecer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préstamos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para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vivienda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destinando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el 33% de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presupuesto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este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producto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.</a:t>
            </a:r>
          </a:p>
          <a:p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el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abril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lanza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de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ahorro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“Date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cuenta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  (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apertura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cuenta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), campana que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exitende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hasta el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junio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.</a:t>
            </a:r>
          </a:p>
          <a:p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cuanto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 la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tarjeta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crédito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igual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que el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año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anterior,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mantiene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“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dividelo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todo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cuotas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 con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diversos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mensajes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que van de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acuerdo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temporada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(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regreso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clases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y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verano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)</a:t>
            </a:r>
          </a:p>
          <a:p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el Q3, 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no se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hacen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nuevos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lanzamientos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continua con sus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“Date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cuenta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 y ”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Dividelo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todo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cuotas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”, con una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menor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intensidad</a:t>
            </a:r>
            <a:endParaRPr lang="en-US" sz="850" i="1" dirty="0">
              <a:solidFill>
                <a:schemeClr val="tx2">
                  <a:lumMod val="90000"/>
                  <a:lumOff val="10000"/>
                </a:schemeClr>
              </a:solidFill>
              <a:latin typeface="Helvetica Light Oblique" panose="020B0403020202020204" pitchFamily="34" charset="0"/>
            </a:endParaRPr>
          </a:p>
        </p:txBody>
      </p:sp>
      <p:graphicFrame>
        <p:nvGraphicFramePr>
          <p:cNvPr id="37" name="Chart 23">
            <a:extLst>
              <a:ext uri="{FF2B5EF4-FFF2-40B4-BE49-F238E27FC236}">
                <a16:creationId xmlns:a16="http://schemas.microsoft.com/office/drawing/2014/main" id="{F39C95F2-C2B1-DC43-8FD3-9633C9D7C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9035250"/>
              </p:ext>
            </p:extLst>
          </p:nvPr>
        </p:nvGraphicFramePr>
        <p:xfrm>
          <a:off x="561976" y="3392587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2C01A13-F60E-AE40-8137-CA5D01D71123}"/>
              </a:ext>
            </a:extLst>
          </p:cNvPr>
          <p:cNvSpPr txBox="1"/>
          <p:nvPr/>
        </p:nvSpPr>
        <p:spPr>
          <a:xfrm>
            <a:off x="9757317" y="2704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38" name="Chart 1">
            <a:extLst>
              <a:ext uri="{FF2B5EF4-FFF2-40B4-BE49-F238E27FC236}">
                <a16:creationId xmlns:a16="http://schemas.microsoft.com/office/drawing/2014/main" id="{F6BBFD75-F2A6-5247-B0A9-02345E036A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960124"/>
              </p:ext>
            </p:extLst>
          </p:nvPr>
        </p:nvGraphicFramePr>
        <p:xfrm>
          <a:off x="5185690" y="808370"/>
          <a:ext cx="7061190" cy="177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1" name="CuadroTexto 40">
            <a:extLst>
              <a:ext uri="{FF2B5EF4-FFF2-40B4-BE49-F238E27FC236}">
                <a16:creationId xmlns:a16="http://schemas.microsoft.com/office/drawing/2014/main" id="{149018DF-5C0D-1749-ACA5-2C94212CC8AF}"/>
              </a:ext>
            </a:extLst>
          </p:cNvPr>
          <p:cNvSpPr txBox="1"/>
          <p:nvPr/>
        </p:nvSpPr>
        <p:spPr>
          <a:xfrm>
            <a:off x="5983797" y="1885092"/>
            <a:ext cx="2065845" cy="184666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chemeClr val="accent3"/>
                </a:solidFill>
                <a:latin typeface="Helvetica Light" panose="020B0403020202020204" pitchFamily="34" charset="0"/>
              </a:rPr>
              <a:t>Tarj Crédito – dividelo todo ”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3D8704C-CB9F-1446-8AFE-308A0B841DD0}"/>
              </a:ext>
            </a:extLst>
          </p:cNvPr>
          <p:cNvSpPr txBox="1"/>
          <p:nvPr/>
        </p:nvSpPr>
        <p:spPr>
          <a:xfrm>
            <a:off x="5671794" y="1125466"/>
            <a:ext cx="1587987" cy="184666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La llave de tu lugar feliz”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6867FA83-80ED-D547-9DDA-F3D6CF9EAFEF}"/>
              </a:ext>
            </a:extLst>
          </p:cNvPr>
          <p:cNvSpPr txBox="1"/>
          <p:nvPr/>
        </p:nvSpPr>
        <p:spPr>
          <a:xfrm>
            <a:off x="5670101" y="1321288"/>
            <a:ext cx="987942" cy="27699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Capsula TVC “Buscando terreno”</a:t>
            </a:r>
          </a:p>
        </p:txBody>
      </p:sp>
      <p:graphicFrame>
        <p:nvGraphicFramePr>
          <p:cNvPr id="51" name="Chart 29">
            <a:extLst>
              <a:ext uri="{FF2B5EF4-FFF2-40B4-BE49-F238E27FC236}">
                <a16:creationId xmlns:a16="http://schemas.microsoft.com/office/drawing/2014/main" id="{688FC524-E796-8643-B636-5262AF96E2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380432"/>
              </p:ext>
            </p:extLst>
          </p:nvPr>
        </p:nvGraphicFramePr>
        <p:xfrm>
          <a:off x="5583408" y="2844348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5" name="TextBox 32">
            <a:extLst>
              <a:ext uri="{FF2B5EF4-FFF2-40B4-BE49-F238E27FC236}">
                <a16:creationId xmlns:a16="http://schemas.microsoft.com/office/drawing/2014/main" id="{904995E0-8CC4-0643-BF65-FE0FD71623ED}"/>
              </a:ext>
            </a:extLst>
          </p:cNvPr>
          <p:cNvSpPr txBox="1"/>
          <p:nvPr/>
        </p:nvSpPr>
        <p:spPr>
          <a:xfrm>
            <a:off x="5228367" y="303081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56" name="TextBox 33">
            <a:extLst>
              <a:ext uri="{FF2B5EF4-FFF2-40B4-BE49-F238E27FC236}">
                <a16:creationId xmlns:a16="http://schemas.microsoft.com/office/drawing/2014/main" id="{10E79B29-4B75-A84B-B25F-836A22EEB240}"/>
              </a:ext>
            </a:extLst>
          </p:cNvPr>
          <p:cNvSpPr txBox="1"/>
          <p:nvPr/>
        </p:nvSpPr>
        <p:spPr>
          <a:xfrm>
            <a:off x="5155090" y="3325302"/>
            <a:ext cx="1708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8,553 spots|47,153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graphicFrame>
        <p:nvGraphicFramePr>
          <p:cNvPr id="57" name="Chart 8">
            <a:extLst>
              <a:ext uri="{FF2B5EF4-FFF2-40B4-BE49-F238E27FC236}">
                <a16:creationId xmlns:a16="http://schemas.microsoft.com/office/drawing/2014/main" id="{08E8E124-E004-E84C-9112-1977FFCC23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703590"/>
              </p:ext>
            </p:extLst>
          </p:nvPr>
        </p:nvGraphicFramePr>
        <p:xfrm>
          <a:off x="5607529" y="3915155"/>
          <a:ext cx="6376137" cy="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8" name="TextBox 35">
            <a:extLst>
              <a:ext uri="{FF2B5EF4-FFF2-40B4-BE49-F238E27FC236}">
                <a16:creationId xmlns:a16="http://schemas.microsoft.com/office/drawing/2014/main" id="{A885D212-3A96-584E-8576-13E6EA26005C}"/>
              </a:ext>
            </a:extLst>
          </p:cNvPr>
          <p:cNvSpPr txBox="1"/>
          <p:nvPr/>
        </p:nvSpPr>
        <p:spPr>
          <a:xfrm>
            <a:off x="5265148" y="412436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id="{1EAC287E-1F95-5842-A35A-9E9F025159E7}"/>
              </a:ext>
            </a:extLst>
          </p:cNvPr>
          <p:cNvSpPr txBox="1"/>
          <p:nvPr/>
        </p:nvSpPr>
        <p:spPr>
          <a:xfrm>
            <a:off x="5244805" y="4349133"/>
            <a:ext cx="1292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602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(522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62" name="Table 9">
            <a:extLst>
              <a:ext uri="{FF2B5EF4-FFF2-40B4-BE49-F238E27FC236}">
                <a16:creationId xmlns:a16="http://schemas.microsoft.com/office/drawing/2014/main" id="{F9FF8BEF-33D4-6545-A81C-909283405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938470"/>
              </p:ext>
            </p:extLst>
          </p:nvPr>
        </p:nvGraphicFramePr>
        <p:xfrm>
          <a:off x="5703087" y="270275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$5.3M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71%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63" name="TextBox 41">
            <a:extLst>
              <a:ext uri="{FF2B5EF4-FFF2-40B4-BE49-F238E27FC236}">
                <a16:creationId xmlns:a16="http://schemas.microsoft.com/office/drawing/2014/main" id="{C5F04D61-7988-FC46-8F16-00D3FB43EF84}"/>
              </a:ext>
            </a:extLst>
          </p:cNvPr>
          <p:cNvSpPr txBox="1"/>
          <p:nvPr/>
        </p:nvSpPr>
        <p:spPr>
          <a:xfrm>
            <a:off x="5240095" y="50535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66" name="Table 46">
            <a:extLst>
              <a:ext uri="{FF2B5EF4-FFF2-40B4-BE49-F238E27FC236}">
                <a16:creationId xmlns:a16="http://schemas.microsoft.com/office/drawing/2014/main" id="{88E13998-27DE-D04F-9ACE-F51D31913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173271"/>
              </p:ext>
            </p:extLst>
          </p:nvPr>
        </p:nvGraphicFramePr>
        <p:xfrm>
          <a:off x="5716338" y="374803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$440k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69" name="Table 47">
            <a:extLst>
              <a:ext uri="{FF2B5EF4-FFF2-40B4-BE49-F238E27FC236}">
                <a16:creationId xmlns:a16="http://schemas.microsoft.com/office/drawing/2014/main" id="{D5AD82A7-E4B8-1645-89E1-FAC6B98C1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627270"/>
              </p:ext>
            </p:extLst>
          </p:nvPr>
        </p:nvGraphicFramePr>
        <p:xfrm>
          <a:off x="5716337" y="476880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$864K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12%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0" name="TextBox 49">
            <a:extLst>
              <a:ext uri="{FF2B5EF4-FFF2-40B4-BE49-F238E27FC236}">
                <a16:creationId xmlns:a16="http://schemas.microsoft.com/office/drawing/2014/main" id="{BAC2B31C-1A3E-C447-A421-F0564321D85B}"/>
              </a:ext>
            </a:extLst>
          </p:cNvPr>
          <p:cNvSpPr txBox="1"/>
          <p:nvPr/>
        </p:nvSpPr>
        <p:spPr>
          <a:xfrm>
            <a:off x="5202097" y="5381898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36,675 spots</a:t>
            </a:r>
          </a:p>
        </p:txBody>
      </p:sp>
      <p:cxnSp>
        <p:nvCxnSpPr>
          <p:cNvPr id="71" name="Straight Connector 60">
            <a:extLst>
              <a:ext uri="{FF2B5EF4-FFF2-40B4-BE49-F238E27FC236}">
                <a16:creationId xmlns:a16="http://schemas.microsoft.com/office/drawing/2014/main" id="{78AF782B-4A24-6D4C-9FD1-A591517F26AA}"/>
              </a:ext>
            </a:extLst>
          </p:cNvPr>
          <p:cNvCxnSpPr>
            <a:cxnSpLocks/>
          </p:cNvCxnSpPr>
          <p:nvPr/>
        </p:nvCxnSpPr>
        <p:spPr>
          <a:xfrm flipV="1">
            <a:off x="5358954" y="365271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61">
            <a:extLst>
              <a:ext uri="{FF2B5EF4-FFF2-40B4-BE49-F238E27FC236}">
                <a16:creationId xmlns:a16="http://schemas.microsoft.com/office/drawing/2014/main" id="{AE6A90F4-27CE-9F44-B8FA-60CBB173F082}"/>
              </a:ext>
            </a:extLst>
          </p:cNvPr>
          <p:cNvCxnSpPr>
            <a:cxnSpLocks/>
          </p:cNvCxnSpPr>
          <p:nvPr/>
        </p:nvCxnSpPr>
        <p:spPr>
          <a:xfrm flipV="1">
            <a:off x="5358954" y="4709419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Chart 38">
            <a:extLst>
              <a:ext uri="{FF2B5EF4-FFF2-40B4-BE49-F238E27FC236}">
                <a16:creationId xmlns:a16="http://schemas.microsoft.com/office/drawing/2014/main" id="{2AC5A99B-174C-F443-8B1B-ED412C88B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589326"/>
              </p:ext>
            </p:extLst>
          </p:nvPr>
        </p:nvGraphicFramePr>
        <p:xfrm>
          <a:off x="5583408" y="4926403"/>
          <a:ext cx="6400258" cy="8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4" name="TextBox 41">
            <a:extLst>
              <a:ext uri="{FF2B5EF4-FFF2-40B4-BE49-F238E27FC236}">
                <a16:creationId xmlns:a16="http://schemas.microsoft.com/office/drawing/2014/main" id="{C0F9AAB8-9868-3040-AA52-C91B2B167444}"/>
              </a:ext>
            </a:extLst>
          </p:cNvPr>
          <p:cNvSpPr txBox="1"/>
          <p:nvPr/>
        </p:nvSpPr>
        <p:spPr>
          <a:xfrm>
            <a:off x="5158521" y="60888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OOH</a:t>
            </a:r>
          </a:p>
        </p:txBody>
      </p:sp>
      <p:graphicFrame>
        <p:nvGraphicFramePr>
          <p:cNvPr id="75" name="Table 47">
            <a:extLst>
              <a:ext uri="{FF2B5EF4-FFF2-40B4-BE49-F238E27FC236}">
                <a16:creationId xmlns:a16="http://schemas.microsoft.com/office/drawing/2014/main" id="{3F4B1671-734D-8F4D-9940-B617E5B5F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794536"/>
              </p:ext>
            </p:extLst>
          </p:nvPr>
        </p:nvGraphicFramePr>
        <p:xfrm>
          <a:off x="5691913" y="57898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$759K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10%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6" name="TextBox 49">
            <a:extLst>
              <a:ext uri="{FF2B5EF4-FFF2-40B4-BE49-F238E27FC236}">
                <a16:creationId xmlns:a16="http://schemas.microsoft.com/office/drawing/2014/main" id="{A7E77EDA-359C-CA44-B92F-96BCEB19A6A7}"/>
              </a:ext>
            </a:extLst>
          </p:cNvPr>
          <p:cNvSpPr txBox="1"/>
          <p:nvPr/>
        </p:nvSpPr>
        <p:spPr>
          <a:xfrm>
            <a:off x="5265148" y="6476040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411 </a:t>
            </a:r>
            <a:r>
              <a:rPr lang="en-US" sz="1200" i="1" dirty="0" err="1"/>
              <a:t>modulos</a:t>
            </a:r>
            <a:endParaRPr lang="en-US" sz="1200" i="1" dirty="0"/>
          </a:p>
        </p:txBody>
      </p:sp>
      <p:cxnSp>
        <p:nvCxnSpPr>
          <p:cNvPr id="77" name="Straight Connector 61">
            <a:extLst>
              <a:ext uri="{FF2B5EF4-FFF2-40B4-BE49-F238E27FC236}">
                <a16:creationId xmlns:a16="http://schemas.microsoft.com/office/drawing/2014/main" id="{5F2A9CA6-F95F-B04D-A31C-411CD473488A}"/>
              </a:ext>
            </a:extLst>
          </p:cNvPr>
          <p:cNvCxnSpPr>
            <a:cxnSpLocks/>
          </p:cNvCxnSpPr>
          <p:nvPr/>
        </p:nvCxnSpPr>
        <p:spPr>
          <a:xfrm flipV="1">
            <a:off x="5377392" y="5730417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Chart 38">
            <a:extLst>
              <a:ext uri="{FF2B5EF4-FFF2-40B4-BE49-F238E27FC236}">
                <a16:creationId xmlns:a16="http://schemas.microsoft.com/office/drawing/2014/main" id="{80A5E043-BB55-F14D-95F8-C458D0C29B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4594435"/>
              </p:ext>
            </p:extLst>
          </p:nvPr>
        </p:nvGraphicFramePr>
        <p:xfrm>
          <a:off x="5587562" y="5947402"/>
          <a:ext cx="6400258" cy="93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2" name="CuadroTexto 41">
            <a:extLst>
              <a:ext uri="{FF2B5EF4-FFF2-40B4-BE49-F238E27FC236}">
                <a16:creationId xmlns:a16="http://schemas.microsoft.com/office/drawing/2014/main" id="{61353F37-D501-184E-A2F2-D9CF1AABD3A8}"/>
              </a:ext>
            </a:extLst>
          </p:cNvPr>
          <p:cNvSpPr txBox="1"/>
          <p:nvPr/>
        </p:nvSpPr>
        <p:spPr>
          <a:xfrm>
            <a:off x="7385768" y="1225190"/>
            <a:ext cx="4430640" cy="184666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Date cuenta “apertura de cuenta y TD””</a:t>
            </a: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AA71BDB3-038B-CB43-B4DF-76ADF5297FDE}"/>
              </a:ext>
            </a:extLst>
          </p:cNvPr>
          <p:cNvSpPr txBox="1"/>
          <p:nvPr/>
        </p:nvSpPr>
        <p:spPr>
          <a:xfrm>
            <a:off x="158259" y="6572049"/>
            <a:ext cx="1991251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636218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5823</TotalTime>
  <Words>3766</Words>
  <Application>Microsoft Macintosh PowerPoint</Application>
  <PresentationFormat>Panorámica</PresentationFormat>
  <Paragraphs>610</Paragraphs>
  <Slides>24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Helvetica</vt:lpstr>
      <vt:lpstr>Helvetica Light</vt:lpstr>
      <vt:lpstr>Helvetica Light</vt:lpstr>
      <vt:lpstr>Helvetica Light Oblique</vt:lpstr>
      <vt:lpstr>Helvetica Light Oblique</vt:lpstr>
      <vt:lpstr>Wingdings</vt:lpstr>
      <vt:lpstr>Tema de Office</vt:lpstr>
      <vt:lpstr>ACTIVIDAD COMPETITIVA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Estratégia de Medios enero-diciembre, 2024</vt:lpstr>
      <vt:lpstr>Estratégia de Medios enero-diciembre, 2024</vt:lpstr>
      <vt:lpstr>Estratégia de Medios enero-diciembre, 2024</vt:lpstr>
      <vt:lpstr>Presentación de PowerPoint</vt:lpstr>
      <vt:lpstr>Presentación de PowerPoint</vt:lpstr>
      <vt:lpstr>Estratégia de Medios enero-diciembre, 2024</vt:lpstr>
      <vt:lpstr>Presentación de PowerPoint</vt:lpstr>
      <vt:lpstr>Presentación de PowerPoint</vt:lpstr>
      <vt:lpstr>ACTIVIDAD COMPETITIVA </vt:lpstr>
      <vt:lpstr>Presentación de PowerPoint</vt:lpstr>
      <vt:lpstr>Presentación de PowerPoint</vt:lpstr>
      <vt:lpstr>Estratégia de Medios enero-diciembre, 2024</vt:lpstr>
      <vt:lpstr>Estratégia de Medios enero-diciembre, 2024</vt:lpstr>
      <vt:lpstr>Estratégia de Medios enero-diciembre, 2024</vt:lpstr>
      <vt:lpstr>Estratégia de Medios enero-diciembre, 2024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272</cp:revision>
  <dcterms:created xsi:type="dcterms:W3CDTF">2024-05-08T04:28:01Z</dcterms:created>
  <dcterms:modified xsi:type="dcterms:W3CDTF">2025-01-23T22:49:43Z</dcterms:modified>
</cp:coreProperties>
</file>