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Ex2.xml" ContentType="application/vnd.ms-office.chartex+xml"/>
  <Override PartName="/ppt/charts/style3.xml" ContentType="application/vnd.ms-office.chartstyle+xml"/>
  <Override PartName="/ppt/charts/colors3.xml" ContentType="application/vnd.ms-office.chartcolorstyle+xml"/>
  <Override PartName="/ppt/charts/chartEx3.xml" ContentType="application/vnd.ms-office.chartex+xml"/>
  <Override PartName="/ppt/charts/style4.xml" ContentType="application/vnd.ms-office.chartstyle+xml"/>
  <Override PartName="/ppt/charts/colors4.xml" ContentType="application/vnd.ms-office.chartcolorstyle+xml"/>
  <Override PartName="/ppt/charts/chartEx4.xml" ContentType="application/vnd.ms-office.chartex+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6.xml" ContentType="application/vnd.ms-office.chartstyle+xml"/>
  <Override PartName="/ppt/charts/colors6.xml" ContentType="application/vnd.ms-office.chartcolorstyle+xml"/>
  <Override PartName="/ppt/charts/chart3.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8.xml" ContentType="application/vnd.ms-office.chartstyle+xml"/>
  <Override PartName="/ppt/charts/colors8.xml" ContentType="application/vnd.ms-office.chartcolorstyle+xml"/>
  <Override PartName="/ppt/charts/chart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8.xml" ContentType="application/vnd.openxmlformats-officedocument.presentationml.notesSlide+xml"/>
  <Override PartName="/ppt/charts/chart1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1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1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1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1.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9.xml" ContentType="application/vnd.openxmlformats-officedocument.presentationml.notesSlide+xml"/>
  <Override PartName="/ppt/charts/chart2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2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2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29.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0.xml" ContentType="application/vnd.openxmlformats-officedocument.presentationml.notesSlide+xml"/>
  <Override PartName="/ppt/charts/chart3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37.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11.xml" ContentType="application/vnd.openxmlformats-officedocument.presentationml.notesSlide+xml"/>
  <Override PartName="/ppt/charts/chart3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3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5.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12.xml" ContentType="application/vnd.openxmlformats-officedocument.presentationml.notesSlide+xml"/>
  <Override PartName="/ppt/charts/chart4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4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4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4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3.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13.xml" ContentType="application/vnd.openxmlformats-officedocument.presentationml.notesSlide+xml"/>
  <Override PartName="/ppt/charts/chart5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5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5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59.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0.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1.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14.xml" ContentType="application/vnd.openxmlformats-officedocument.presentationml.notesSlide+xml"/>
  <Override PartName="/ppt/charts/chart62.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15.xml" ContentType="application/vnd.openxmlformats-officedocument.presentationml.notesSlide+xml"/>
  <Override PartName="/ppt/charts/chart63.xml" ContentType="application/vnd.openxmlformats-officedocument.drawingml.chart+xml"/>
  <Override PartName="/ppt/charts/style67.xml" ContentType="application/vnd.ms-office.chartstyle+xml"/>
  <Override PartName="/ppt/charts/colors67.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64.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5.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17.xml" ContentType="application/vnd.openxmlformats-officedocument.presentationml.notesSlide+xml"/>
  <Override PartName="/ppt/charts/chart66.xml" ContentType="application/vnd.openxmlformats-officedocument.drawingml.chart+xml"/>
  <Override PartName="/ppt/charts/style70.xml" ContentType="application/vnd.ms-office.chartstyle+xml"/>
  <Override PartName="/ppt/charts/colors70.xml" ContentType="application/vnd.ms-office.chartcolorstyle+xml"/>
  <Override PartName="/ppt/theme/themeOverride1.xml" ContentType="application/vnd.openxmlformats-officedocument.themeOverride+xml"/>
  <Override PartName="/ppt/charts/chartEx5.xml" ContentType="application/vnd.ms-office.chartex+xml"/>
  <Override PartName="/ppt/charts/style71.xml" ContentType="application/vnd.ms-office.chartstyle+xml"/>
  <Override PartName="/ppt/charts/colors71.xml" ContentType="application/vnd.ms-office.chartcolorstyle+xml"/>
  <Override PartName="/ppt/theme/themeOverride2.xml" ContentType="application/vnd.openxmlformats-officedocument.themeOverride+xml"/>
  <Override PartName="/ppt/charts/chartEx6.xml" ContentType="application/vnd.ms-office.chartex+xml"/>
  <Override PartName="/ppt/charts/style72.xml" ContentType="application/vnd.ms-office.chartstyle+xml"/>
  <Override PartName="/ppt/charts/colors72.xml" ContentType="application/vnd.ms-office.chartcolorstyle+xml"/>
  <Override PartName="/ppt/charts/chart6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68.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6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0.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2.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74.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75.xml" ContentType="application/vnd.openxmlformats-officedocument.drawingml.chart+xml"/>
  <Override PartName="/ppt/charts/style81.xml" ContentType="application/vnd.ms-office.chartstyle+xml"/>
  <Override PartName="/ppt/charts/colors8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1167" r:id="rId2"/>
    <p:sldId id="1247" r:id="rId3"/>
    <p:sldId id="1259" r:id="rId4"/>
    <p:sldId id="1252" r:id="rId5"/>
    <p:sldId id="1254" r:id="rId6"/>
    <p:sldId id="1257" r:id="rId7"/>
    <p:sldId id="1066" r:id="rId8"/>
    <p:sldId id="1071" r:id="rId9"/>
    <p:sldId id="1001" r:id="rId10"/>
    <p:sldId id="1069" r:id="rId11"/>
    <p:sldId id="1258" r:id="rId12"/>
    <p:sldId id="1072" r:id="rId13"/>
    <p:sldId id="1070" r:id="rId14"/>
    <p:sldId id="1260" r:id="rId15"/>
    <p:sldId id="1250" r:id="rId16"/>
    <p:sldId id="1172" r:id="rId17"/>
    <p:sldId id="1261" r:id="rId18"/>
    <p:sldId id="1262" r:id="rId19"/>
    <p:sldId id="1263" r:id="rId20"/>
    <p:sldId id="1264" r:id="rId21"/>
    <p:sldId id="1265" r:id="rId22"/>
    <p:sldId id="126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8282"/>
    <a:srgbClr val="50A0A0"/>
    <a:srgbClr val="63C0BF"/>
    <a:srgbClr val="206C45"/>
    <a:srgbClr val="43C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27"/>
    <p:restoredTop sz="94689"/>
  </p:normalViewPr>
  <p:slideViewPr>
    <p:cSldViewPr snapToGrid="0" snapToObjects="1">
      <p:cViewPr>
        <p:scale>
          <a:sx n="59" d="100"/>
          <a:sy n="59" d="100"/>
        </p:scale>
        <p:origin x="1504" y="1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14.xml"/><Relationship Id="rId1" Type="http://schemas.microsoft.com/office/2011/relationships/chartStyle" Target="style14.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5.xml"/><Relationship Id="rId1" Type="http://schemas.microsoft.com/office/2011/relationships/chartStyle" Target="style15.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6.xml"/><Relationship Id="rId1" Type="http://schemas.microsoft.com/office/2011/relationships/chartStyle" Target="style16.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7.xml"/><Relationship Id="rId1" Type="http://schemas.microsoft.com/office/2011/relationships/chartStyle" Target="style17.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8.xml"/><Relationship Id="rId1" Type="http://schemas.microsoft.com/office/2011/relationships/chartStyle" Target="style18.xml"/></Relationships>
</file>

<file path=ppt/charts/_rels/chart15.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9.xml"/><Relationship Id="rId1" Type="http://schemas.microsoft.com/office/2011/relationships/chartStyle" Target="style19.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20.xml"/><Relationship Id="rId1" Type="http://schemas.microsoft.com/office/2011/relationships/chartStyle" Target="style20.xml"/></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21.xml"/><Relationship Id="rId1" Type="http://schemas.microsoft.com/office/2011/relationships/chartStyle" Target="style21.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22.xml"/><Relationship Id="rId1" Type="http://schemas.microsoft.com/office/2011/relationships/chartStyle" Target="style22.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23.xml"/><Relationship Id="rId1" Type="http://schemas.microsoft.com/office/2011/relationships/chartStyle" Target="style23.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6.xml"/><Relationship Id="rId1" Type="http://schemas.microsoft.com/office/2011/relationships/chartStyle" Target="style6.xml"/></Relationships>
</file>

<file path=ppt/charts/_rels/chart20.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24.xml"/><Relationship Id="rId1" Type="http://schemas.microsoft.com/office/2011/relationships/chartStyle" Target="style24.xml"/></Relationships>
</file>

<file path=ppt/charts/_rels/chart21.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25.xml"/><Relationship Id="rId1" Type="http://schemas.microsoft.com/office/2011/relationships/chartStyle" Target="style25.xml"/></Relationships>
</file>

<file path=ppt/charts/_rels/chart22.xml.rels><?xml version="1.0" encoding="UTF-8" standalone="yes"?>
<Relationships xmlns="http://schemas.openxmlformats.org/package/2006/relationships"><Relationship Id="rId3" Type="http://schemas.openxmlformats.org/officeDocument/2006/relationships/package" Target="../embeddings/Hoja_de_c_lculo_de_Microsoft_Excel20.xlsx"/><Relationship Id="rId2" Type="http://schemas.microsoft.com/office/2011/relationships/chartColorStyle" Target="colors26.xml"/><Relationship Id="rId1" Type="http://schemas.microsoft.com/office/2011/relationships/chartStyle" Target="style26.xml"/></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microsoft.com/office/2011/relationships/chartColorStyle" Target="colors27.xml"/><Relationship Id="rId1" Type="http://schemas.microsoft.com/office/2011/relationships/chartStyle" Target="style27.xml"/></Relationships>
</file>

<file path=ppt/charts/_rels/chart24.xml.rels><?xml version="1.0" encoding="UTF-8" standalone="yes"?>
<Relationships xmlns="http://schemas.openxmlformats.org/package/2006/relationships"><Relationship Id="rId3" Type="http://schemas.openxmlformats.org/officeDocument/2006/relationships/package" Target="../embeddings/Hoja_de_c_lculo_de_Microsoft_Excel22.xlsx"/><Relationship Id="rId2" Type="http://schemas.microsoft.com/office/2011/relationships/chartColorStyle" Target="colors28.xml"/><Relationship Id="rId1" Type="http://schemas.microsoft.com/office/2011/relationships/chartStyle" Target="style28.xml"/></Relationships>
</file>

<file path=ppt/charts/_rels/chart25.xml.rels><?xml version="1.0" encoding="UTF-8" standalone="yes"?>
<Relationships xmlns="http://schemas.openxmlformats.org/package/2006/relationships"><Relationship Id="rId3" Type="http://schemas.openxmlformats.org/officeDocument/2006/relationships/package" Target="../embeddings/Hoja_de_c_lculo_de_Microsoft_Excel23.xlsx"/><Relationship Id="rId2" Type="http://schemas.microsoft.com/office/2011/relationships/chartColorStyle" Target="colors29.xml"/><Relationship Id="rId1" Type="http://schemas.microsoft.com/office/2011/relationships/chartStyle" Target="style29.xml"/></Relationships>
</file>

<file path=ppt/charts/_rels/chart26.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30.xml"/><Relationship Id="rId1" Type="http://schemas.microsoft.com/office/2011/relationships/chartStyle" Target="style30.xml"/></Relationships>
</file>

<file path=ppt/charts/_rels/chart27.xml.rels><?xml version="1.0" encoding="UTF-8" standalone="yes"?>
<Relationships xmlns="http://schemas.openxmlformats.org/package/2006/relationships"><Relationship Id="rId3" Type="http://schemas.openxmlformats.org/officeDocument/2006/relationships/package" Target="../embeddings/Hoja_de_c_lculo_de_Microsoft_Excel25.xlsx"/><Relationship Id="rId2" Type="http://schemas.microsoft.com/office/2011/relationships/chartColorStyle" Target="colors31.xml"/><Relationship Id="rId1" Type="http://schemas.microsoft.com/office/2011/relationships/chartStyle" Target="style31.xml"/></Relationships>
</file>

<file path=ppt/charts/_rels/chart28.xml.rels><?xml version="1.0" encoding="UTF-8" standalone="yes"?>
<Relationships xmlns="http://schemas.openxmlformats.org/package/2006/relationships"><Relationship Id="rId3" Type="http://schemas.openxmlformats.org/officeDocument/2006/relationships/package" Target="../embeddings/Hoja_de_c_lculo_de_Microsoft_Excel26.xlsx"/><Relationship Id="rId2" Type="http://schemas.microsoft.com/office/2011/relationships/chartColorStyle" Target="colors32.xml"/><Relationship Id="rId1" Type="http://schemas.microsoft.com/office/2011/relationships/chartStyle" Target="style32.xml"/></Relationships>
</file>

<file path=ppt/charts/_rels/chart29.xml.rels><?xml version="1.0" encoding="UTF-8" standalone="yes"?>
<Relationships xmlns="http://schemas.openxmlformats.org/package/2006/relationships"><Relationship Id="rId3" Type="http://schemas.openxmlformats.org/officeDocument/2006/relationships/package" Target="../embeddings/Hoja_de_c_lculo_de_Microsoft_Excel27.xlsx"/><Relationship Id="rId2" Type="http://schemas.microsoft.com/office/2011/relationships/chartColorStyle" Target="colors33.xml"/><Relationship Id="rId1" Type="http://schemas.microsoft.com/office/2011/relationships/chartStyle" Target="style33.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7.xml"/><Relationship Id="rId1" Type="http://schemas.microsoft.com/office/2011/relationships/chartStyle" Target="style7.xml"/></Relationships>
</file>

<file path=ppt/charts/_rels/chart30.xml.rels><?xml version="1.0" encoding="UTF-8" standalone="yes"?>
<Relationships xmlns="http://schemas.openxmlformats.org/package/2006/relationships"><Relationship Id="rId3" Type="http://schemas.openxmlformats.org/officeDocument/2006/relationships/package" Target="../embeddings/Hoja_de_c_lculo_de_Microsoft_Excel28.xlsx"/><Relationship Id="rId2" Type="http://schemas.microsoft.com/office/2011/relationships/chartColorStyle" Target="colors34.xml"/><Relationship Id="rId1" Type="http://schemas.microsoft.com/office/2011/relationships/chartStyle" Target="style34.xml"/></Relationships>
</file>

<file path=ppt/charts/_rels/chart31.xml.rels><?xml version="1.0" encoding="UTF-8" standalone="yes"?>
<Relationships xmlns="http://schemas.openxmlformats.org/package/2006/relationships"><Relationship Id="rId3" Type="http://schemas.openxmlformats.org/officeDocument/2006/relationships/package" Target="../embeddings/Hoja_de_c_lculo_de_Microsoft_Excel29.xlsx"/><Relationship Id="rId2" Type="http://schemas.microsoft.com/office/2011/relationships/chartColorStyle" Target="colors35.xml"/><Relationship Id="rId1" Type="http://schemas.microsoft.com/office/2011/relationships/chartStyle" Target="style35.xml"/></Relationships>
</file>

<file path=ppt/charts/_rels/chart32.xml.rels><?xml version="1.0" encoding="UTF-8" standalone="yes"?>
<Relationships xmlns="http://schemas.openxmlformats.org/package/2006/relationships"><Relationship Id="rId3" Type="http://schemas.openxmlformats.org/officeDocument/2006/relationships/package" Target="../embeddings/Hoja_de_c_lculo_de_Microsoft_Excel30.xlsx"/><Relationship Id="rId2" Type="http://schemas.microsoft.com/office/2011/relationships/chartColorStyle" Target="colors36.xml"/><Relationship Id="rId1" Type="http://schemas.microsoft.com/office/2011/relationships/chartStyle" Target="style36.xml"/></Relationships>
</file>

<file path=ppt/charts/_rels/chart33.xml.rels><?xml version="1.0" encoding="UTF-8" standalone="yes"?>
<Relationships xmlns="http://schemas.openxmlformats.org/package/2006/relationships"><Relationship Id="rId3" Type="http://schemas.openxmlformats.org/officeDocument/2006/relationships/package" Target="../embeddings/Hoja_de_c_lculo_de_Microsoft_Excel31.xlsx"/><Relationship Id="rId2" Type="http://schemas.microsoft.com/office/2011/relationships/chartColorStyle" Target="colors37.xml"/><Relationship Id="rId1" Type="http://schemas.microsoft.com/office/2011/relationships/chartStyle" Target="style37.xml"/></Relationships>
</file>

<file path=ppt/charts/_rels/chart34.xml.rels><?xml version="1.0" encoding="UTF-8" standalone="yes"?>
<Relationships xmlns="http://schemas.openxmlformats.org/package/2006/relationships"><Relationship Id="rId3" Type="http://schemas.openxmlformats.org/officeDocument/2006/relationships/package" Target="../embeddings/Hoja_de_c_lculo_de_Microsoft_Excel32.xlsx"/><Relationship Id="rId2" Type="http://schemas.microsoft.com/office/2011/relationships/chartColorStyle" Target="colors38.xml"/><Relationship Id="rId1" Type="http://schemas.microsoft.com/office/2011/relationships/chartStyle" Target="style38.xml"/></Relationships>
</file>

<file path=ppt/charts/_rels/chart35.xml.rels><?xml version="1.0" encoding="UTF-8" standalone="yes"?>
<Relationships xmlns="http://schemas.openxmlformats.org/package/2006/relationships"><Relationship Id="rId3" Type="http://schemas.openxmlformats.org/officeDocument/2006/relationships/package" Target="../embeddings/Hoja_de_c_lculo_de_Microsoft_Excel33.xlsx"/><Relationship Id="rId2" Type="http://schemas.microsoft.com/office/2011/relationships/chartColorStyle" Target="colors39.xml"/><Relationship Id="rId1" Type="http://schemas.microsoft.com/office/2011/relationships/chartStyle" Target="style39.xml"/></Relationships>
</file>

<file path=ppt/charts/_rels/chart36.xml.rels><?xml version="1.0" encoding="UTF-8" standalone="yes"?>
<Relationships xmlns="http://schemas.openxmlformats.org/package/2006/relationships"><Relationship Id="rId3" Type="http://schemas.openxmlformats.org/officeDocument/2006/relationships/package" Target="../embeddings/Hoja_de_c_lculo_de_Microsoft_Excel34.xlsx"/><Relationship Id="rId2" Type="http://schemas.microsoft.com/office/2011/relationships/chartColorStyle" Target="colors40.xml"/><Relationship Id="rId1" Type="http://schemas.microsoft.com/office/2011/relationships/chartStyle" Target="style40.xml"/></Relationships>
</file>

<file path=ppt/charts/_rels/chart37.xml.rels><?xml version="1.0" encoding="UTF-8" standalone="yes"?>
<Relationships xmlns="http://schemas.openxmlformats.org/package/2006/relationships"><Relationship Id="rId3" Type="http://schemas.openxmlformats.org/officeDocument/2006/relationships/package" Target="../embeddings/Hoja_de_c_lculo_de_Microsoft_Excel35.xlsx"/><Relationship Id="rId2" Type="http://schemas.microsoft.com/office/2011/relationships/chartColorStyle" Target="colors41.xml"/><Relationship Id="rId1" Type="http://schemas.microsoft.com/office/2011/relationships/chartStyle" Target="style41.xml"/></Relationships>
</file>

<file path=ppt/charts/_rels/chart38.xml.rels><?xml version="1.0" encoding="UTF-8" standalone="yes"?>
<Relationships xmlns="http://schemas.openxmlformats.org/package/2006/relationships"><Relationship Id="rId3" Type="http://schemas.openxmlformats.org/officeDocument/2006/relationships/package" Target="../embeddings/Hoja_de_c_lculo_de_Microsoft_Excel36.xlsx"/><Relationship Id="rId2" Type="http://schemas.microsoft.com/office/2011/relationships/chartColorStyle" Target="colors42.xml"/><Relationship Id="rId1" Type="http://schemas.microsoft.com/office/2011/relationships/chartStyle" Target="style42.xml"/></Relationships>
</file>

<file path=ppt/charts/_rels/chart39.xml.rels><?xml version="1.0" encoding="UTF-8" standalone="yes"?>
<Relationships xmlns="http://schemas.openxmlformats.org/package/2006/relationships"><Relationship Id="rId3" Type="http://schemas.openxmlformats.org/officeDocument/2006/relationships/package" Target="../embeddings/Hoja_de_c_lculo_de_Microsoft_Excel37.xlsx"/><Relationship Id="rId2" Type="http://schemas.microsoft.com/office/2011/relationships/chartColorStyle" Target="colors43.xml"/><Relationship Id="rId1" Type="http://schemas.microsoft.com/office/2011/relationships/chartStyle" Target="style4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8.xml"/><Relationship Id="rId1" Type="http://schemas.microsoft.com/office/2011/relationships/chartStyle" Target="style8.xml"/></Relationships>
</file>

<file path=ppt/charts/_rels/chart40.xml.rels><?xml version="1.0" encoding="UTF-8" standalone="yes"?>
<Relationships xmlns="http://schemas.openxmlformats.org/package/2006/relationships"><Relationship Id="rId3" Type="http://schemas.openxmlformats.org/officeDocument/2006/relationships/package" Target="../embeddings/Hoja_de_c_lculo_de_Microsoft_Excel38.xlsx"/><Relationship Id="rId2" Type="http://schemas.microsoft.com/office/2011/relationships/chartColorStyle" Target="colors44.xml"/><Relationship Id="rId1" Type="http://schemas.microsoft.com/office/2011/relationships/chartStyle" Target="style44.xml"/></Relationships>
</file>

<file path=ppt/charts/_rels/chart41.xml.rels><?xml version="1.0" encoding="UTF-8" standalone="yes"?>
<Relationships xmlns="http://schemas.openxmlformats.org/package/2006/relationships"><Relationship Id="rId3" Type="http://schemas.openxmlformats.org/officeDocument/2006/relationships/package" Target="../embeddings/Hoja_de_c_lculo_de_Microsoft_Excel39.xlsx"/><Relationship Id="rId2" Type="http://schemas.microsoft.com/office/2011/relationships/chartColorStyle" Target="colors45.xml"/><Relationship Id="rId1" Type="http://schemas.microsoft.com/office/2011/relationships/chartStyle" Target="style45.xml"/></Relationships>
</file>

<file path=ppt/charts/_rels/chart42.xml.rels><?xml version="1.0" encoding="UTF-8" standalone="yes"?>
<Relationships xmlns="http://schemas.openxmlformats.org/package/2006/relationships"><Relationship Id="rId3" Type="http://schemas.openxmlformats.org/officeDocument/2006/relationships/package" Target="../embeddings/Hoja_de_c_lculo_de_Microsoft_Excel40.xlsx"/><Relationship Id="rId2" Type="http://schemas.microsoft.com/office/2011/relationships/chartColorStyle" Target="colors46.xml"/><Relationship Id="rId1" Type="http://schemas.microsoft.com/office/2011/relationships/chartStyle" Target="style46.xml"/></Relationships>
</file>

<file path=ppt/charts/_rels/chart43.xml.rels><?xml version="1.0" encoding="UTF-8" standalone="yes"?>
<Relationships xmlns="http://schemas.openxmlformats.org/package/2006/relationships"><Relationship Id="rId3" Type="http://schemas.openxmlformats.org/officeDocument/2006/relationships/package" Target="../embeddings/Hoja_de_c_lculo_de_Microsoft_Excel41.xlsx"/><Relationship Id="rId2" Type="http://schemas.microsoft.com/office/2011/relationships/chartColorStyle" Target="colors47.xml"/><Relationship Id="rId1" Type="http://schemas.microsoft.com/office/2011/relationships/chartStyle" Target="style47.xml"/></Relationships>
</file>

<file path=ppt/charts/_rels/chart44.xml.rels><?xml version="1.0" encoding="UTF-8" standalone="yes"?>
<Relationships xmlns="http://schemas.openxmlformats.org/package/2006/relationships"><Relationship Id="rId3" Type="http://schemas.openxmlformats.org/officeDocument/2006/relationships/package" Target="../embeddings/Hoja_de_c_lculo_de_Microsoft_Excel42.xlsx"/><Relationship Id="rId2" Type="http://schemas.microsoft.com/office/2011/relationships/chartColorStyle" Target="colors48.xml"/><Relationship Id="rId1" Type="http://schemas.microsoft.com/office/2011/relationships/chartStyle" Target="style48.xml"/></Relationships>
</file>

<file path=ppt/charts/_rels/chart45.xml.rels><?xml version="1.0" encoding="UTF-8" standalone="yes"?>
<Relationships xmlns="http://schemas.openxmlformats.org/package/2006/relationships"><Relationship Id="rId3" Type="http://schemas.openxmlformats.org/officeDocument/2006/relationships/package" Target="../embeddings/Hoja_de_c_lculo_de_Microsoft_Excel43.xlsx"/><Relationship Id="rId2" Type="http://schemas.microsoft.com/office/2011/relationships/chartColorStyle" Target="colors49.xml"/><Relationship Id="rId1" Type="http://schemas.microsoft.com/office/2011/relationships/chartStyle" Target="style49.xml"/></Relationships>
</file>

<file path=ppt/charts/_rels/chart46.xml.rels><?xml version="1.0" encoding="UTF-8" standalone="yes"?>
<Relationships xmlns="http://schemas.openxmlformats.org/package/2006/relationships"><Relationship Id="rId3" Type="http://schemas.openxmlformats.org/officeDocument/2006/relationships/package" Target="../embeddings/Hoja_de_c_lculo_de_Microsoft_Excel44.xlsx"/><Relationship Id="rId2" Type="http://schemas.microsoft.com/office/2011/relationships/chartColorStyle" Target="colors50.xml"/><Relationship Id="rId1" Type="http://schemas.microsoft.com/office/2011/relationships/chartStyle" Target="style50.xml"/></Relationships>
</file>

<file path=ppt/charts/_rels/chart47.xml.rels><?xml version="1.0" encoding="UTF-8" standalone="yes"?>
<Relationships xmlns="http://schemas.openxmlformats.org/package/2006/relationships"><Relationship Id="rId3" Type="http://schemas.openxmlformats.org/officeDocument/2006/relationships/package" Target="../embeddings/Hoja_de_c_lculo_de_Microsoft_Excel45.xlsx"/><Relationship Id="rId2" Type="http://schemas.microsoft.com/office/2011/relationships/chartColorStyle" Target="colors51.xml"/><Relationship Id="rId1" Type="http://schemas.microsoft.com/office/2011/relationships/chartStyle" Target="style51.xml"/></Relationships>
</file>

<file path=ppt/charts/_rels/chart48.xml.rels><?xml version="1.0" encoding="UTF-8" standalone="yes"?>
<Relationships xmlns="http://schemas.openxmlformats.org/package/2006/relationships"><Relationship Id="rId3" Type="http://schemas.openxmlformats.org/officeDocument/2006/relationships/package" Target="../embeddings/Hoja_de_c_lculo_de_Microsoft_Excel46.xlsx"/><Relationship Id="rId2" Type="http://schemas.microsoft.com/office/2011/relationships/chartColorStyle" Target="colors52.xml"/><Relationship Id="rId1" Type="http://schemas.microsoft.com/office/2011/relationships/chartStyle" Target="style52.xml"/></Relationships>
</file>

<file path=ppt/charts/_rels/chart49.xml.rels><?xml version="1.0" encoding="UTF-8" standalone="yes"?>
<Relationships xmlns="http://schemas.openxmlformats.org/package/2006/relationships"><Relationship Id="rId3" Type="http://schemas.openxmlformats.org/officeDocument/2006/relationships/package" Target="../embeddings/Hoja_de_c_lculo_de_Microsoft_Excel47.xlsx"/><Relationship Id="rId2" Type="http://schemas.microsoft.com/office/2011/relationships/chartColorStyle" Target="colors53.xml"/><Relationship Id="rId1" Type="http://schemas.microsoft.com/office/2011/relationships/chartStyle" Target="style53.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9.xml"/><Relationship Id="rId1" Type="http://schemas.microsoft.com/office/2011/relationships/chartStyle" Target="style9.xml"/></Relationships>
</file>

<file path=ppt/charts/_rels/chart50.xml.rels><?xml version="1.0" encoding="UTF-8" standalone="yes"?>
<Relationships xmlns="http://schemas.openxmlformats.org/package/2006/relationships"><Relationship Id="rId3" Type="http://schemas.openxmlformats.org/officeDocument/2006/relationships/package" Target="../embeddings/Hoja_de_c_lculo_de_Microsoft_Excel48.xlsx"/><Relationship Id="rId2" Type="http://schemas.microsoft.com/office/2011/relationships/chartColorStyle" Target="colors54.xml"/><Relationship Id="rId1" Type="http://schemas.microsoft.com/office/2011/relationships/chartStyle" Target="style54.xml"/></Relationships>
</file>

<file path=ppt/charts/_rels/chart51.xml.rels><?xml version="1.0" encoding="UTF-8" standalone="yes"?>
<Relationships xmlns="http://schemas.openxmlformats.org/package/2006/relationships"><Relationship Id="rId3" Type="http://schemas.openxmlformats.org/officeDocument/2006/relationships/package" Target="../embeddings/Hoja_de_c_lculo_de_Microsoft_Excel49.xlsx"/><Relationship Id="rId2" Type="http://schemas.microsoft.com/office/2011/relationships/chartColorStyle" Target="colors55.xml"/><Relationship Id="rId1" Type="http://schemas.microsoft.com/office/2011/relationships/chartStyle" Target="style55.xml"/></Relationships>
</file>

<file path=ppt/charts/_rels/chart52.xml.rels><?xml version="1.0" encoding="UTF-8" standalone="yes"?>
<Relationships xmlns="http://schemas.openxmlformats.org/package/2006/relationships"><Relationship Id="rId3" Type="http://schemas.openxmlformats.org/officeDocument/2006/relationships/package" Target="../embeddings/Hoja_de_c_lculo_de_Microsoft_Excel50.xlsx"/><Relationship Id="rId2" Type="http://schemas.microsoft.com/office/2011/relationships/chartColorStyle" Target="colors56.xml"/><Relationship Id="rId1" Type="http://schemas.microsoft.com/office/2011/relationships/chartStyle" Target="style56.xml"/></Relationships>
</file>

<file path=ppt/charts/_rels/chart53.xml.rels><?xml version="1.0" encoding="UTF-8" standalone="yes"?>
<Relationships xmlns="http://schemas.openxmlformats.org/package/2006/relationships"><Relationship Id="rId3" Type="http://schemas.openxmlformats.org/officeDocument/2006/relationships/package" Target="../embeddings/Hoja_de_c_lculo_de_Microsoft_Excel51.xlsx"/><Relationship Id="rId2" Type="http://schemas.microsoft.com/office/2011/relationships/chartColorStyle" Target="colors57.xml"/><Relationship Id="rId1" Type="http://schemas.microsoft.com/office/2011/relationships/chartStyle" Target="style57.xml"/></Relationships>
</file>

<file path=ppt/charts/_rels/chart54.xml.rels><?xml version="1.0" encoding="UTF-8" standalone="yes"?>
<Relationships xmlns="http://schemas.openxmlformats.org/package/2006/relationships"><Relationship Id="rId3" Type="http://schemas.openxmlformats.org/officeDocument/2006/relationships/package" Target="../embeddings/Hoja_de_c_lculo_de_Microsoft_Excel52.xlsx"/><Relationship Id="rId2" Type="http://schemas.microsoft.com/office/2011/relationships/chartColorStyle" Target="colors58.xml"/><Relationship Id="rId1" Type="http://schemas.microsoft.com/office/2011/relationships/chartStyle" Target="style58.xml"/></Relationships>
</file>

<file path=ppt/charts/_rels/chart55.xml.rels><?xml version="1.0" encoding="UTF-8" standalone="yes"?>
<Relationships xmlns="http://schemas.openxmlformats.org/package/2006/relationships"><Relationship Id="rId3" Type="http://schemas.openxmlformats.org/officeDocument/2006/relationships/package" Target="../embeddings/Hoja_de_c_lculo_de_Microsoft_Excel53.xlsx"/><Relationship Id="rId2" Type="http://schemas.microsoft.com/office/2011/relationships/chartColorStyle" Target="colors59.xml"/><Relationship Id="rId1" Type="http://schemas.microsoft.com/office/2011/relationships/chartStyle" Target="style59.xml"/></Relationships>
</file>

<file path=ppt/charts/_rels/chart56.xml.rels><?xml version="1.0" encoding="UTF-8" standalone="yes"?>
<Relationships xmlns="http://schemas.openxmlformats.org/package/2006/relationships"><Relationship Id="rId3" Type="http://schemas.openxmlformats.org/officeDocument/2006/relationships/package" Target="../embeddings/Hoja_de_c_lculo_de_Microsoft_Excel54.xlsx"/><Relationship Id="rId2" Type="http://schemas.microsoft.com/office/2011/relationships/chartColorStyle" Target="colors60.xml"/><Relationship Id="rId1" Type="http://schemas.microsoft.com/office/2011/relationships/chartStyle" Target="style60.xml"/></Relationships>
</file>

<file path=ppt/charts/_rels/chart57.xml.rels><?xml version="1.0" encoding="UTF-8" standalone="yes"?>
<Relationships xmlns="http://schemas.openxmlformats.org/package/2006/relationships"><Relationship Id="rId3" Type="http://schemas.openxmlformats.org/officeDocument/2006/relationships/package" Target="../embeddings/Hoja_de_c_lculo_de_Microsoft_Excel55.xlsx"/><Relationship Id="rId2" Type="http://schemas.microsoft.com/office/2011/relationships/chartColorStyle" Target="colors61.xml"/><Relationship Id="rId1" Type="http://schemas.microsoft.com/office/2011/relationships/chartStyle" Target="style61.xml"/></Relationships>
</file>

<file path=ppt/charts/_rels/chart58.xml.rels><?xml version="1.0" encoding="UTF-8" standalone="yes"?>
<Relationships xmlns="http://schemas.openxmlformats.org/package/2006/relationships"><Relationship Id="rId3" Type="http://schemas.openxmlformats.org/officeDocument/2006/relationships/package" Target="../embeddings/Hoja_de_c_lculo_de_Microsoft_Excel56.xlsx"/><Relationship Id="rId2" Type="http://schemas.microsoft.com/office/2011/relationships/chartColorStyle" Target="colors62.xml"/><Relationship Id="rId1" Type="http://schemas.microsoft.com/office/2011/relationships/chartStyle" Target="style62.xml"/></Relationships>
</file>

<file path=ppt/charts/_rels/chart59.xml.rels><?xml version="1.0" encoding="UTF-8" standalone="yes"?>
<Relationships xmlns="http://schemas.openxmlformats.org/package/2006/relationships"><Relationship Id="rId3" Type="http://schemas.openxmlformats.org/officeDocument/2006/relationships/package" Target="../embeddings/Hoja_de_c_lculo_de_Microsoft_Excel57.xlsx"/><Relationship Id="rId2" Type="http://schemas.microsoft.com/office/2011/relationships/chartColorStyle" Target="colors63.xml"/><Relationship Id="rId1" Type="http://schemas.microsoft.com/office/2011/relationships/chartStyle" Target="style63.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10.xml"/><Relationship Id="rId1" Type="http://schemas.microsoft.com/office/2011/relationships/chartStyle" Target="style10.xml"/></Relationships>
</file>

<file path=ppt/charts/_rels/chart60.xml.rels><?xml version="1.0" encoding="UTF-8" standalone="yes"?>
<Relationships xmlns="http://schemas.openxmlformats.org/package/2006/relationships"><Relationship Id="rId3" Type="http://schemas.openxmlformats.org/officeDocument/2006/relationships/package" Target="../embeddings/Hoja_de_c_lculo_de_Microsoft_Excel58.xlsx"/><Relationship Id="rId2" Type="http://schemas.microsoft.com/office/2011/relationships/chartColorStyle" Target="colors64.xml"/><Relationship Id="rId1" Type="http://schemas.microsoft.com/office/2011/relationships/chartStyle" Target="style64.xml"/></Relationships>
</file>

<file path=ppt/charts/_rels/chart61.xml.rels><?xml version="1.0" encoding="UTF-8" standalone="yes"?>
<Relationships xmlns="http://schemas.openxmlformats.org/package/2006/relationships"><Relationship Id="rId3" Type="http://schemas.openxmlformats.org/officeDocument/2006/relationships/package" Target="../embeddings/Hoja_de_c_lculo_de_Microsoft_Excel59.xlsx"/><Relationship Id="rId2" Type="http://schemas.microsoft.com/office/2011/relationships/chartColorStyle" Target="colors65.xml"/><Relationship Id="rId1" Type="http://schemas.microsoft.com/office/2011/relationships/chartStyle" Target="style65.xml"/></Relationships>
</file>

<file path=ppt/charts/_rels/chart62.xml.rels><?xml version="1.0" encoding="UTF-8" standalone="yes"?>
<Relationships xmlns="http://schemas.openxmlformats.org/package/2006/relationships"><Relationship Id="rId3" Type="http://schemas.openxmlformats.org/officeDocument/2006/relationships/package" Target="../embeddings/Hoja_de_c_lculo_de_Microsoft_Excel60.xlsx"/><Relationship Id="rId2" Type="http://schemas.microsoft.com/office/2011/relationships/chartColorStyle" Target="colors66.xml"/><Relationship Id="rId1" Type="http://schemas.microsoft.com/office/2011/relationships/chartStyle" Target="style66.xml"/></Relationships>
</file>

<file path=ppt/charts/_rels/chart63.xml.rels><?xml version="1.0" encoding="UTF-8" standalone="yes"?>
<Relationships xmlns="http://schemas.openxmlformats.org/package/2006/relationships"><Relationship Id="rId3" Type="http://schemas.openxmlformats.org/officeDocument/2006/relationships/package" Target="../embeddings/Hoja_de_c_lculo_de_Microsoft_Excel61.xlsx"/><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chartUserShapes" Target="../drawings/drawing1.xml"/></Relationships>
</file>

<file path=ppt/charts/_rels/chart64.xml.rels><?xml version="1.0" encoding="UTF-8" standalone="yes"?>
<Relationships xmlns="http://schemas.openxmlformats.org/package/2006/relationships"><Relationship Id="rId3" Type="http://schemas.openxmlformats.org/officeDocument/2006/relationships/package" Target="../embeddings/Hoja_de_c_lculo_de_Microsoft_Excel62.xlsx"/><Relationship Id="rId2" Type="http://schemas.microsoft.com/office/2011/relationships/chartColorStyle" Target="colors68.xml"/><Relationship Id="rId1" Type="http://schemas.microsoft.com/office/2011/relationships/chartStyle" Target="style68.xml"/></Relationships>
</file>

<file path=ppt/charts/_rels/chart65.xml.rels><?xml version="1.0" encoding="UTF-8" standalone="yes"?>
<Relationships xmlns="http://schemas.openxmlformats.org/package/2006/relationships"><Relationship Id="rId3" Type="http://schemas.openxmlformats.org/officeDocument/2006/relationships/package" Target="../embeddings/Hoja_de_c_lculo_de_Microsoft_Excel63.xlsx"/><Relationship Id="rId2" Type="http://schemas.microsoft.com/office/2011/relationships/chartColorStyle" Target="colors69.xml"/><Relationship Id="rId1" Type="http://schemas.microsoft.com/office/2011/relationships/chartStyle" Target="style69.xml"/></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0.xml"/><Relationship Id="rId1" Type="http://schemas.microsoft.com/office/2011/relationships/chartStyle" Target="style70.xml"/><Relationship Id="rId4" Type="http://schemas.openxmlformats.org/officeDocument/2006/relationships/oleObject" Target="file:////Users/elia/Desktop/REPORTE%20COMPE%20BAC%202024/Data%20Sec%20Finan%202024.xlsx" TargetMode="External"/></Relationships>
</file>

<file path=ppt/charts/_rels/chart67.xml.rels><?xml version="1.0" encoding="UTF-8" standalone="yes"?>
<Relationships xmlns="http://schemas.openxmlformats.org/package/2006/relationships"><Relationship Id="rId3" Type="http://schemas.openxmlformats.org/officeDocument/2006/relationships/package" Target="../embeddings/Hoja_de_c_lculo_de_Microsoft_Excel64.xlsx"/><Relationship Id="rId2" Type="http://schemas.microsoft.com/office/2011/relationships/chartColorStyle" Target="colors73.xml"/><Relationship Id="rId1" Type="http://schemas.microsoft.com/office/2011/relationships/chartStyle" Target="style73.xml"/></Relationships>
</file>

<file path=ppt/charts/_rels/chart68.xml.rels><?xml version="1.0" encoding="UTF-8" standalone="yes"?>
<Relationships xmlns="http://schemas.openxmlformats.org/package/2006/relationships"><Relationship Id="rId3" Type="http://schemas.openxmlformats.org/officeDocument/2006/relationships/package" Target="../embeddings/Hoja_de_c_lculo_de_Microsoft_Excel65.xlsx"/><Relationship Id="rId2" Type="http://schemas.microsoft.com/office/2011/relationships/chartColorStyle" Target="colors74.xml"/><Relationship Id="rId1" Type="http://schemas.microsoft.com/office/2011/relationships/chartStyle" Target="style74.xml"/></Relationships>
</file>

<file path=ppt/charts/_rels/chart69.xml.rels><?xml version="1.0" encoding="UTF-8" standalone="yes"?>
<Relationships xmlns="http://schemas.openxmlformats.org/package/2006/relationships"><Relationship Id="rId3" Type="http://schemas.openxmlformats.org/officeDocument/2006/relationships/package" Target="../embeddings/Hoja_de_c_lculo_de_Microsoft_Excel66.xlsx"/><Relationship Id="rId2" Type="http://schemas.microsoft.com/office/2011/relationships/chartColorStyle" Target="colors75.xml"/><Relationship Id="rId1" Type="http://schemas.microsoft.com/office/2011/relationships/chartStyle" Target="style75.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11.xml"/><Relationship Id="rId1" Type="http://schemas.microsoft.com/office/2011/relationships/chartStyle" Target="style11.xml"/></Relationships>
</file>

<file path=ppt/charts/_rels/chart70.xml.rels><?xml version="1.0" encoding="UTF-8" standalone="yes"?>
<Relationships xmlns="http://schemas.openxmlformats.org/package/2006/relationships"><Relationship Id="rId3" Type="http://schemas.openxmlformats.org/officeDocument/2006/relationships/package" Target="../embeddings/Hoja_de_c_lculo_de_Microsoft_Excel67.xlsx"/><Relationship Id="rId2" Type="http://schemas.microsoft.com/office/2011/relationships/chartColorStyle" Target="colors76.xml"/><Relationship Id="rId1" Type="http://schemas.microsoft.com/office/2011/relationships/chartStyle" Target="style76.xml"/></Relationships>
</file>

<file path=ppt/charts/_rels/chart71.xml.rels><?xml version="1.0" encoding="UTF-8" standalone="yes"?>
<Relationships xmlns="http://schemas.openxmlformats.org/package/2006/relationships"><Relationship Id="rId3" Type="http://schemas.openxmlformats.org/officeDocument/2006/relationships/package" Target="../embeddings/Hoja_de_c_lculo_de_Microsoft_Excel68.xlsx"/><Relationship Id="rId2" Type="http://schemas.microsoft.com/office/2011/relationships/chartColorStyle" Target="colors77.xml"/><Relationship Id="rId1" Type="http://schemas.microsoft.com/office/2011/relationships/chartStyle" Target="style77.xml"/></Relationships>
</file>

<file path=ppt/charts/_rels/chart72.xml.rels><?xml version="1.0" encoding="UTF-8" standalone="yes"?>
<Relationships xmlns="http://schemas.openxmlformats.org/package/2006/relationships"><Relationship Id="rId3" Type="http://schemas.openxmlformats.org/officeDocument/2006/relationships/package" Target="../embeddings/Hoja_de_c_lculo_de_Microsoft_Excel69.xlsx"/><Relationship Id="rId2" Type="http://schemas.microsoft.com/office/2011/relationships/chartColorStyle" Target="colors78.xml"/><Relationship Id="rId1" Type="http://schemas.microsoft.com/office/2011/relationships/chartStyle" Target="style78.xml"/></Relationships>
</file>

<file path=ppt/charts/_rels/chart73.xml.rels><?xml version="1.0" encoding="UTF-8" standalone="yes"?>
<Relationships xmlns="http://schemas.openxmlformats.org/package/2006/relationships"><Relationship Id="rId3" Type="http://schemas.openxmlformats.org/officeDocument/2006/relationships/package" Target="../embeddings/Hoja_de_c_lculo_de_Microsoft_Excel70.xlsx"/><Relationship Id="rId2" Type="http://schemas.microsoft.com/office/2011/relationships/chartColorStyle" Target="colors79.xml"/><Relationship Id="rId1" Type="http://schemas.microsoft.com/office/2011/relationships/chartStyle" Target="style79.xml"/></Relationships>
</file>

<file path=ppt/charts/_rels/chart74.xml.rels><?xml version="1.0" encoding="UTF-8" standalone="yes"?>
<Relationships xmlns="http://schemas.openxmlformats.org/package/2006/relationships"><Relationship Id="rId3" Type="http://schemas.openxmlformats.org/officeDocument/2006/relationships/package" Target="../embeddings/Hoja_de_c_lculo_de_Microsoft_Excel71.xlsx"/><Relationship Id="rId2" Type="http://schemas.microsoft.com/office/2011/relationships/chartColorStyle" Target="colors80.xml"/><Relationship Id="rId1" Type="http://schemas.microsoft.com/office/2011/relationships/chartStyle" Target="style80.xml"/></Relationships>
</file>

<file path=ppt/charts/_rels/chart75.xml.rels><?xml version="1.0" encoding="UTF-8" standalone="yes"?>
<Relationships xmlns="http://schemas.openxmlformats.org/package/2006/relationships"><Relationship Id="rId3" Type="http://schemas.openxmlformats.org/officeDocument/2006/relationships/package" Target="../embeddings/Hoja_de_c_lculo_de_Microsoft_Excel72.xlsx"/><Relationship Id="rId2" Type="http://schemas.microsoft.com/office/2011/relationships/chartColorStyle" Target="colors81.xml"/><Relationship Id="rId1" Type="http://schemas.microsoft.com/office/2011/relationships/chartStyle" Target="style81.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12.xml"/><Relationship Id="rId1" Type="http://schemas.microsoft.com/office/2011/relationships/chartStyle" Target="style12.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13.xml"/><Relationship Id="rId1" Type="http://schemas.microsoft.com/office/2011/relationships/chartStyle" Target="style13.xml"/></Relationships>
</file>

<file path=ppt/charts/_rels/chartEx1.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Ex2.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Ex3.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Users/elia/Desktop/REPORTE%20COMPE%20BAC/Data%20Sec%20Finan%202024.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Users/elia/Desktop/REPORTE%20COMPE%20BAC/Data%20Sec%20Finan%202024.xlsx" TargetMode="External"/></Relationships>
</file>

<file path=ppt/charts/_rels/chartEx5.xml.rels><?xml version="1.0" encoding="UTF-8" standalone="yes"?>
<Relationships xmlns="http://schemas.openxmlformats.org/package/2006/relationships"><Relationship Id="rId3" Type="http://schemas.microsoft.com/office/2011/relationships/chartColorStyle" Target="colors71.xml"/><Relationship Id="rId2" Type="http://schemas.microsoft.com/office/2011/relationships/chartStyle" Target="style71.xml"/><Relationship Id="rId1" Type="http://schemas.openxmlformats.org/officeDocument/2006/relationships/oleObject" Target="file:////Users/elia/Desktop/REPORTE%20COMPE%20BAC%202024/Data%20Sec%20Finan%202024.xlsx" TargetMode="External"/><Relationship Id="rId4" Type="http://schemas.openxmlformats.org/officeDocument/2006/relationships/themeOverride" Target="../theme/themeOverride2.xml"/></Relationships>
</file>

<file path=ppt/charts/_rels/chartEx6.xml.rels><?xml version="1.0" encoding="UTF-8" standalone="yes"?>
<Relationships xmlns="http://schemas.openxmlformats.org/package/2006/relationships"><Relationship Id="rId3" Type="http://schemas.microsoft.com/office/2011/relationships/chartColorStyle" Target="colors72.xml"/><Relationship Id="rId2" Type="http://schemas.microsoft.com/office/2011/relationships/chartStyle" Target="style72.xml"/><Relationship Id="rId1" Type="http://schemas.openxmlformats.org/officeDocument/2006/relationships/oleObject" Target="file:////Users/elia/Desktop/REPORTE%20COMPE%20BAC%202024/Data%20Sec%20Finan%20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967172082434547E-2"/>
          <c:y val="3.4399150223617045E-2"/>
          <c:w val="0.97559567856591334"/>
          <c:h val="0.79522822391589632"/>
        </c:manualLayout>
      </c:layout>
      <c:barChart>
        <c:barDir val="col"/>
        <c:grouping val="clustered"/>
        <c:varyColors val="0"/>
        <c:ser>
          <c:idx val="0"/>
          <c:order val="0"/>
          <c:tx>
            <c:strRef>
              <c:f>Hoja1!$B$1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Bancos</c:v>
                </c:pt>
                <c:pt idx="1">
                  <c:v>Tarjetas de Crédito</c:v>
                </c:pt>
                <c:pt idx="2">
                  <c:v>Tarjetas de Débito</c:v>
                </c:pt>
                <c:pt idx="3">
                  <c:v>Remesas</c:v>
                </c:pt>
                <c:pt idx="4">
                  <c:v>Administradora de pensiones</c:v>
                </c:pt>
                <c:pt idx="5">
                  <c:v>Seguros</c:v>
                </c:pt>
                <c:pt idx="6">
                  <c:v>Regulatorios</c:v>
                </c:pt>
              </c:strCache>
            </c:strRef>
          </c:cat>
          <c:val>
            <c:numRef>
              <c:f>Hoja1!$B$2:$B$8</c:f>
              <c:numCache>
                <c:formatCode>0.0,,"M"</c:formatCode>
                <c:ptCount val="7"/>
                <c:pt idx="0">
                  <c:v>6224190</c:v>
                </c:pt>
                <c:pt idx="1">
                  <c:v>1353621</c:v>
                </c:pt>
                <c:pt idx="2">
                  <c:v>56958</c:v>
                </c:pt>
                <c:pt idx="3">
                  <c:v>1735803</c:v>
                </c:pt>
                <c:pt idx="4">
                  <c:v>1014037</c:v>
                </c:pt>
                <c:pt idx="5">
                  <c:v>367838</c:v>
                </c:pt>
                <c:pt idx="6">
                  <c:v>51228</c:v>
                </c:pt>
              </c:numCache>
            </c:numRef>
          </c:val>
          <c:extLst>
            <c:ext xmlns:c16="http://schemas.microsoft.com/office/drawing/2014/chart" uri="{C3380CC4-5D6E-409C-BE32-E72D297353CC}">
              <c16:uniqueId val="{00000000-6A1D-2249-A355-343C7C038282}"/>
            </c:ext>
          </c:extLst>
        </c:ser>
        <c:ser>
          <c:idx val="1"/>
          <c:order val="1"/>
          <c:tx>
            <c:strRef>
              <c:f>Hoja1!$C$1</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Bancos</c:v>
                </c:pt>
                <c:pt idx="1">
                  <c:v>Tarjetas de Crédito</c:v>
                </c:pt>
                <c:pt idx="2">
                  <c:v>Tarjetas de Débito</c:v>
                </c:pt>
                <c:pt idx="3">
                  <c:v>Remesas</c:v>
                </c:pt>
                <c:pt idx="4">
                  <c:v>Administradora de pensiones</c:v>
                </c:pt>
                <c:pt idx="5">
                  <c:v>Seguros</c:v>
                </c:pt>
                <c:pt idx="6">
                  <c:v>Regulatorios</c:v>
                </c:pt>
              </c:strCache>
            </c:strRef>
          </c:cat>
          <c:val>
            <c:numRef>
              <c:f>Hoja1!$C$2:$C$8</c:f>
              <c:numCache>
                <c:formatCode>0.0,,"M"</c:formatCode>
                <c:ptCount val="7"/>
                <c:pt idx="0">
                  <c:v>5223440</c:v>
                </c:pt>
                <c:pt idx="1">
                  <c:v>1356266</c:v>
                </c:pt>
                <c:pt idx="2">
                  <c:v>33584</c:v>
                </c:pt>
                <c:pt idx="3">
                  <c:v>729011.3</c:v>
                </c:pt>
                <c:pt idx="4">
                  <c:v>441876.3</c:v>
                </c:pt>
                <c:pt idx="5">
                  <c:v>510394.6</c:v>
                </c:pt>
                <c:pt idx="6">
                  <c:v>63142.2</c:v>
                </c:pt>
              </c:numCache>
            </c:numRef>
          </c:val>
          <c:extLst>
            <c:ext xmlns:c16="http://schemas.microsoft.com/office/drawing/2014/chart" uri="{C3380CC4-5D6E-409C-BE32-E72D297353CC}">
              <c16:uniqueId val="{00000001-6A1D-2249-A355-343C7C038282}"/>
            </c:ext>
          </c:extLst>
        </c:ser>
        <c:ser>
          <c:idx val="2"/>
          <c:order val="2"/>
          <c:tx>
            <c:strRef>
              <c:f>Hoja1!$D$1</c:f>
              <c:strCache>
                <c:ptCount val="1"/>
                <c:pt idx="0">
                  <c:v>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Bancos</c:v>
                </c:pt>
                <c:pt idx="1">
                  <c:v>Tarjetas de Crédito</c:v>
                </c:pt>
                <c:pt idx="2">
                  <c:v>Tarjetas de Débito</c:v>
                </c:pt>
                <c:pt idx="3">
                  <c:v>Remesas</c:v>
                </c:pt>
                <c:pt idx="4">
                  <c:v>Administradora de pensiones</c:v>
                </c:pt>
                <c:pt idx="5">
                  <c:v>Seguros</c:v>
                </c:pt>
                <c:pt idx="6">
                  <c:v>Regulatorios</c:v>
                </c:pt>
              </c:strCache>
            </c:strRef>
          </c:cat>
          <c:val>
            <c:numRef>
              <c:f>Hoja1!$D$2:$D$8</c:f>
              <c:numCache>
                <c:formatCode>0.0,,"M"</c:formatCode>
                <c:ptCount val="7"/>
                <c:pt idx="0">
                  <c:v>7016262</c:v>
                </c:pt>
                <c:pt idx="1">
                  <c:v>1843617</c:v>
                </c:pt>
                <c:pt idx="2">
                  <c:v>114832</c:v>
                </c:pt>
                <c:pt idx="3">
                  <c:v>1027511</c:v>
                </c:pt>
                <c:pt idx="4">
                  <c:v>197987</c:v>
                </c:pt>
                <c:pt idx="5">
                  <c:v>482883</c:v>
                </c:pt>
                <c:pt idx="6">
                  <c:v>21385</c:v>
                </c:pt>
              </c:numCache>
            </c:numRef>
          </c:val>
          <c:extLst>
            <c:ext xmlns:c16="http://schemas.microsoft.com/office/drawing/2014/chart" uri="{C3380CC4-5D6E-409C-BE32-E72D297353CC}">
              <c16:uniqueId val="{00000002-6A1D-2249-A355-343C7C038282}"/>
            </c:ext>
          </c:extLst>
        </c:ser>
        <c:dLbls>
          <c:showLegendKey val="0"/>
          <c:showVal val="0"/>
          <c:showCatName val="0"/>
          <c:showSerName val="0"/>
          <c:showPercent val="0"/>
          <c:showBubbleSize val="0"/>
        </c:dLbls>
        <c:gapWidth val="58"/>
        <c:overlap val="10"/>
        <c:axId val="739721231"/>
        <c:axId val="739722879"/>
      </c:barChart>
      <c:catAx>
        <c:axId val="7397212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39722879"/>
        <c:crosses val="autoZero"/>
        <c:auto val="1"/>
        <c:lblAlgn val="ctr"/>
        <c:lblOffset val="100"/>
        <c:noMultiLvlLbl val="0"/>
      </c:catAx>
      <c:valAx>
        <c:axId val="739722879"/>
        <c:scaling>
          <c:orientation val="minMax"/>
        </c:scaling>
        <c:delete val="1"/>
        <c:axPos val="l"/>
        <c:numFmt formatCode="0.0,,&quot;M&quot;" sourceLinked="1"/>
        <c:majorTickMark val="none"/>
        <c:minorTickMark val="none"/>
        <c:tickLblPos val="nextTo"/>
        <c:crossAx val="739721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EU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0.51</c:v>
                </c:pt>
              </c:numCache>
            </c:numRef>
          </c:val>
          <c:extLst>
            <c:ext xmlns:c16="http://schemas.microsoft.com/office/drawing/2014/chart" uri="{C3380CC4-5D6E-409C-BE32-E72D297353CC}">
              <c16:uniqueId val="{00000000-7821-4644-97C5-A813C2E9EAEF}"/>
            </c:ext>
          </c:extLst>
        </c:ser>
        <c:ser>
          <c:idx val="1"/>
          <c:order val="1"/>
          <c:tx>
            <c:strRef>
              <c:f>Sheet1!$A$3</c:f>
              <c:strCache>
                <c:ptCount val="1"/>
                <c:pt idx="0">
                  <c:v>INVOSA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0.37</c:v>
                </c:pt>
              </c:numCache>
            </c:numRef>
          </c:val>
          <c:extLst>
            <c:ext xmlns:c16="http://schemas.microsoft.com/office/drawing/2014/chart" uri="{C3380CC4-5D6E-409C-BE32-E72D297353CC}">
              <c16:uniqueId val="{00000001-7821-4644-97C5-A813C2E9EAEF}"/>
            </c:ext>
          </c:extLst>
        </c:ser>
        <c:ser>
          <c:idx val="2"/>
          <c:order val="2"/>
          <c:tx>
            <c:strRef>
              <c:f>Sheet1!$A$4</c:f>
              <c:strCache>
                <c:ptCount val="1"/>
                <c:pt idx="0">
                  <c:v>R.GLOBO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0.08</c:v>
                </c:pt>
              </c:numCache>
            </c:numRef>
          </c:val>
          <c:extLst>
            <c:ext xmlns:c16="http://schemas.microsoft.com/office/drawing/2014/chart" uri="{C3380CC4-5D6E-409C-BE32-E72D297353CC}">
              <c16:uniqueId val="{00000002-7821-4644-97C5-A813C2E9EAEF}"/>
            </c:ext>
          </c:extLst>
        </c:ser>
        <c:ser>
          <c:idx val="3"/>
          <c:order val="3"/>
          <c:tx>
            <c:strRef>
              <c:f>Sheet1!$A$5</c:f>
              <c:strCache>
                <c:ptCount val="1"/>
                <c:pt idx="0">
                  <c:v>Otras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Sheet1!$B$5</c:f>
              <c:numCache>
                <c:formatCode>0%</c:formatCode>
                <c:ptCount val="1"/>
                <c:pt idx="0">
                  <c:v>0.04</c:v>
                </c:pt>
              </c:numCache>
            </c:numRef>
          </c:val>
          <c:extLst>
            <c:ext xmlns:c16="http://schemas.microsoft.com/office/drawing/2014/chart" uri="{C3380CC4-5D6E-409C-BE32-E72D297353CC}">
              <c16:uniqueId val="{00000003-7821-4644-97C5-A813C2E9EAEF}"/>
            </c:ext>
          </c:extLst>
        </c:ser>
        <c:dLbls>
          <c:dLblPos val="ctr"/>
          <c:showLegendKey val="0"/>
          <c:showVal val="1"/>
          <c:showCatName val="0"/>
          <c:showSerName val="0"/>
          <c:showPercent val="0"/>
          <c:showBubbleSize val="0"/>
        </c:dLbls>
        <c:gapWidth val="0"/>
        <c:overlap val="100"/>
        <c:axId val="-2120593864"/>
        <c:axId val="-2120590744"/>
      </c:barChart>
      <c:catAx>
        <c:axId val="-2120593864"/>
        <c:scaling>
          <c:orientation val="minMax"/>
        </c:scaling>
        <c:delete val="1"/>
        <c:axPos val="l"/>
        <c:numFmt formatCode="General" sourceLinked="1"/>
        <c:majorTickMark val="none"/>
        <c:minorTickMark val="none"/>
        <c:tickLblPos val="nextTo"/>
        <c:crossAx val="-2120590744"/>
        <c:crosses val="autoZero"/>
        <c:auto val="1"/>
        <c:lblAlgn val="ctr"/>
        <c:lblOffset val="100"/>
        <c:noMultiLvlLbl val="0"/>
      </c:catAx>
      <c:valAx>
        <c:axId val="-21205907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2059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634630001552585E-2"/>
          <c:y val="8.1589491787407344E-3"/>
          <c:w val="0.92081193332988309"/>
          <c:h val="0.74315627985324173"/>
        </c:manualLayout>
      </c:layout>
      <c:barChart>
        <c:barDir val="col"/>
        <c:grouping val="percentStacked"/>
        <c:varyColors val="0"/>
        <c:ser>
          <c:idx val="0"/>
          <c:order val="0"/>
          <c:tx>
            <c:strRef>
              <c:f>Sheet1!$A$2</c:f>
              <c:strCache>
                <c:ptCount val="1"/>
                <c:pt idx="0">
                  <c:v>Bancos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Sheet1!$B$2:$D$2</c:f>
              <c:numCache>
                <c:formatCode>0%</c:formatCode>
                <c:ptCount val="3"/>
                <c:pt idx="0">
                  <c:v>0.88</c:v>
                </c:pt>
                <c:pt idx="1">
                  <c:v>0.65</c:v>
                </c:pt>
                <c:pt idx="2">
                  <c:v>0.79</c:v>
                </c:pt>
              </c:numCache>
            </c:numRef>
          </c:val>
          <c:extLst>
            <c:ext xmlns:c16="http://schemas.microsoft.com/office/drawing/2014/chart" uri="{C3380CC4-5D6E-409C-BE32-E72D297353CC}">
              <c16:uniqueId val="{00000000-E2A1-AF46-BA6D-DFD230E96601}"/>
            </c:ext>
          </c:extLst>
        </c:ser>
        <c:ser>
          <c:idx val="1"/>
          <c:order val="1"/>
          <c:tx>
            <c:strRef>
              <c:f>Sheet1!$A$3</c:f>
              <c:strCache>
                <c:ptCount val="1"/>
                <c:pt idx="0">
                  <c:v>Seguros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Sheet1!$B$3:$D$3</c:f>
              <c:numCache>
                <c:formatCode>0%</c:formatCode>
                <c:ptCount val="3"/>
                <c:pt idx="0">
                  <c:v>0.08</c:v>
                </c:pt>
                <c:pt idx="1">
                  <c:v>0.22</c:v>
                </c:pt>
                <c:pt idx="2">
                  <c:v>0.09</c:v>
                </c:pt>
              </c:numCache>
            </c:numRef>
          </c:val>
          <c:extLst>
            <c:ext xmlns:c16="http://schemas.microsoft.com/office/drawing/2014/chart" uri="{C3380CC4-5D6E-409C-BE32-E72D297353CC}">
              <c16:uniqueId val="{00000001-E2A1-AF46-BA6D-DFD230E96601}"/>
            </c:ext>
          </c:extLst>
        </c:ser>
        <c:ser>
          <c:idx val="2"/>
          <c:order val="2"/>
          <c:tx>
            <c:strRef>
              <c:f>Sheet1!$A$4</c:f>
              <c:strCache>
                <c:ptCount val="1"/>
                <c:pt idx="0">
                  <c:v>Remesas</c:v>
                </c:pt>
              </c:strCache>
            </c:strRef>
          </c:tx>
          <c:spPr>
            <a:solidFill>
              <a:schemeClr val="accent5">
                <a:lumMod val="50000"/>
              </a:schemeClr>
            </a:solidFill>
            <a:ln>
              <a:solidFill>
                <a:schemeClr val="accent5"/>
              </a:solidFill>
            </a:ln>
            <a:effectLst/>
          </c:spPr>
          <c:invertIfNegative val="0"/>
          <c:dLbls>
            <c:dLbl>
              <c:idx val="1"/>
              <c:layout>
                <c:manualLayout>
                  <c:x val="6.730985666959932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A1-AF46-BA6D-DFD230E96601}"/>
                </c:ext>
              </c:extLst>
            </c:dLbl>
            <c:spPr>
              <a:noFill/>
              <a:ln>
                <a:noFill/>
              </a:ln>
              <a:effectLst/>
            </c:spPr>
            <c:txPr>
              <a:bodyPr rot="0" spcFirstLastPara="1" vertOverflow="ellipsis" vert="horz" wrap="square" anchor="ctr" anchorCtr="0"/>
              <a:lstStyle/>
              <a:p>
                <a:pPr algn="ctr">
                  <a:defRPr sz="9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Sheet1!$B$4:$D$4</c:f>
              <c:numCache>
                <c:formatCode>0%</c:formatCode>
                <c:ptCount val="3"/>
                <c:pt idx="0">
                  <c:v>0.02</c:v>
                </c:pt>
                <c:pt idx="1">
                  <c:v>0.08</c:v>
                </c:pt>
                <c:pt idx="2">
                  <c:v>0.02</c:v>
                </c:pt>
              </c:numCache>
            </c:numRef>
          </c:val>
          <c:extLst>
            <c:ext xmlns:c16="http://schemas.microsoft.com/office/drawing/2014/chart" uri="{C3380CC4-5D6E-409C-BE32-E72D297353CC}">
              <c16:uniqueId val="{00000003-E2A1-AF46-BA6D-DFD230E96601}"/>
            </c:ext>
          </c:extLst>
        </c:ser>
        <c:ser>
          <c:idx val="3"/>
          <c:order val="3"/>
          <c:tx>
            <c:strRef>
              <c:f>Sheet1!$A$5</c:f>
              <c:strCache>
                <c:ptCount val="1"/>
                <c:pt idx="0">
                  <c:v>T. Débito</c:v>
                </c:pt>
              </c:strCache>
            </c:strRef>
          </c:tx>
          <c:spPr>
            <a:solidFill>
              <a:schemeClr val="bg2">
                <a:lumMod val="60000"/>
                <a:lumOff val="40000"/>
              </a:schemeClr>
            </a:solidFill>
            <a:ln>
              <a:noFill/>
            </a:ln>
            <a:effectLst/>
          </c:spPr>
          <c:invertIfNegative val="0"/>
          <c:dLbls>
            <c:dLbl>
              <c:idx val="2"/>
              <c:layout>
                <c:manualLayout>
                  <c:x val="1.1878210000517529E-2"/>
                  <c:y val="-4.079474589370385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A1-AF46-BA6D-DFD230E96601}"/>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Sheet1!$B$5:$D$5</c:f>
              <c:numCache>
                <c:formatCode>General</c:formatCode>
                <c:ptCount val="3"/>
                <c:pt idx="2" formatCode="0%">
                  <c:v>0.01</c:v>
                </c:pt>
              </c:numCache>
            </c:numRef>
          </c:val>
          <c:extLst>
            <c:ext xmlns:c16="http://schemas.microsoft.com/office/drawing/2014/chart" uri="{C3380CC4-5D6E-409C-BE32-E72D297353CC}">
              <c16:uniqueId val="{00000005-E2A1-AF46-BA6D-DFD230E96601}"/>
            </c:ext>
          </c:extLst>
        </c:ser>
        <c:ser>
          <c:idx val="4"/>
          <c:order val="4"/>
          <c:tx>
            <c:strRef>
              <c:f>Sheet1!$A$6</c:f>
              <c:strCache>
                <c:ptCount val="1"/>
                <c:pt idx="0">
                  <c:v>T. Crédito</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Sheet1!$B$6:$D$6</c:f>
              <c:numCache>
                <c:formatCode>0%</c:formatCode>
                <c:ptCount val="3"/>
                <c:pt idx="0">
                  <c:v>0.01</c:v>
                </c:pt>
                <c:pt idx="1">
                  <c:v>0.03</c:v>
                </c:pt>
                <c:pt idx="2">
                  <c:v>0.1</c:v>
                </c:pt>
              </c:numCache>
            </c:numRef>
          </c:val>
          <c:extLst>
            <c:ext xmlns:c16="http://schemas.microsoft.com/office/drawing/2014/chart" uri="{C3380CC4-5D6E-409C-BE32-E72D297353CC}">
              <c16:uniqueId val="{00000006-E2A1-AF46-BA6D-DFD230E96601}"/>
            </c:ext>
          </c:extLst>
        </c:ser>
        <c:ser>
          <c:idx val="5"/>
          <c:order val="5"/>
          <c:tx>
            <c:strRef>
              <c:f>Sheet1!$A$7</c:f>
              <c:strCache>
                <c:ptCount val="1"/>
                <c:pt idx="0">
                  <c:v>Pensiones</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Sheet1!$B$7:$D$7</c:f>
              <c:numCache>
                <c:formatCode>General</c:formatCode>
                <c:ptCount val="3"/>
              </c:numCache>
            </c:numRef>
          </c:val>
          <c:extLst>
            <c:ext xmlns:c16="http://schemas.microsoft.com/office/drawing/2014/chart" uri="{C3380CC4-5D6E-409C-BE32-E72D297353CC}">
              <c16:uniqueId val="{00000007-E2A1-AF46-BA6D-DFD230E96601}"/>
            </c:ext>
          </c:extLst>
        </c:ser>
        <c:dLbls>
          <c:showLegendKey val="0"/>
          <c:showVal val="0"/>
          <c:showCatName val="0"/>
          <c:showSerName val="0"/>
          <c:showPercent val="0"/>
          <c:showBubbleSize val="0"/>
        </c:dLbls>
        <c:gapWidth val="50"/>
        <c:overlap val="100"/>
        <c:axId val="-2122661048"/>
        <c:axId val="-2122657368"/>
      </c:barChart>
      <c:catAx>
        <c:axId val="-2122661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crossAx val="-2122657368"/>
        <c:crosses val="autoZero"/>
        <c:auto val="1"/>
        <c:lblAlgn val="ctr"/>
        <c:lblOffset val="100"/>
        <c:noMultiLvlLbl val="0"/>
      </c:catAx>
      <c:valAx>
        <c:axId val="-2122657368"/>
        <c:scaling>
          <c:orientation val="minMax"/>
        </c:scaling>
        <c:delete val="1"/>
        <c:axPos val="l"/>
        <c:numFmt formatCode="0%" sourceLinked="1"/>
        <c:majorTickMark val="none"/>
        <c:minorTickMark val="none"/>
        <c:tickLblPos val="nextTo"/>
        <c:crossAx val="-2122661048"/>
        <c:crosses val="autoZero"/>
        <c:crossBetween val="between"/>
      </c:valAx>
      <c:spPr>
        <a:noFill/>
        <a:ln>
          <a:noFill/>
        </a:ln>
        <a:effectLst/>
      </c:spPr>
    </c:plotArea>
    <c:legend>
      <c:legendPos val="b"/>
      <c:layout>
        <c:manualLayout>
          <c:xMode val="edge"/>
          <c:yMode val="edge"/>
          <c:x val="1.5567002145560133E-2"/>
          <c:y val="0.85191507240585573"/>
          <c:w val="0.98443299785443983"/>
          <c:h val="0.1155307203709687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chemeClr val="tx1"/>
          </a:solidFill>
          <a:latin typeface="Helvetica Light" panose="020B0403020202020204" pitchFamily="34" charset="0"/>
        </a:defRPr>
      </a:pPr>
      <a:endParaRPr lang="es-H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Bancos</c:v>
                </c:pt>
              </c:strCache>
            </c:strRef>
          </c:tx>
          <c:spPr>
            <a:ln w="28575" cap="rnd">
              <a:solidFill>
                <a:schemeClr val="accent1"/>
              </a:solidFill>
              <a:round/>
            </a:ln>
            <a:effectLst/>
          </c:spPr>
          <c:marker>
            <c:symbol val="none"/>
          </c:marker>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0,\k</c:formatCode>
                <c:ptCount val="12"/>
                <c:pt idx="0" formatCode="0,\K">
                  <c:v>216650.42915191725</c:v>
                </c:pt>
                <c:pt idx="1">
                  <c:v>745056.88256334362</c:v>
                </c:pt>
                <c:pt idx="2" formatCode="0,\K">
                  <c:v>1999172.3728092995</c:v>
                </c:pt>
              </c:numCache>
            </c:numRef>
          </c:val>
          <c:smooth val="0"/>
          <c:extLst>
            <c:ext xmlns:c16="http://schemas.microsoft.com/office/drawing/2014/chart" uri="{C3380CC4-5D6E-409C-BE32-E72D297353CC}">
              <c16:uniqueId val="{00000000-BAAA-5B43-97D3-2C912AD31005}"/>
            </c:ext>
          </c:extLst>
        </c:ser>
        <c:ser>
          <c:idx val="1"/>
          <c:order val="1"/>
          <c:tx>
            <c:strRef>
              <c:f>Sheet1!$A$3</c:f>
              <c:strCache>
                <c:ptCount val="1"/>
                <c:pt idx="0">
                  <c:v>Tarj Crédito</c:v>
                </c:pt>
              </c:strCache>
            </c:strRef>
          </c:tx>
          <c:spPr>
            <a:ln w="28575" cap="rnd">
              <a:solidFill>
                <a:schemeClr val="accent3"/>
              </a:solidFill>
              <a:round/>
            </a:ln>
            <a:effectLst/>
          </c:spPr>
          <c:marker>
            <c:symbol val="none"/>
          </c:marker>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Sheet1!$B$3:$M$3</c:f>
              <c:numCache>
                <c:formatCode>0,\k</c:formatCode>
                <c:ptCount val="12"/>
                <c:pt idx="0">
                  <c:v>21999.515550203167</c:v>
                </c:pt>
                <c:pt idx="1">
                  <c:v>169084.86211888574</c:v>
                </c:pt>
                <c:pt idx="2" formatCode="0,\K">
                  <c:v>183846.06235462401</c:v>
                </c:pt>
              </c:numCache>
            </c:numRef>
          </c:val>
          <c:smooth val="0"/>
          <c:extLst>
            <c:ext xmlns:c16="http://schemas.microsoft.com/office/drawing/2014/chart" uri="{C3380CC4-5D6E-409C-BE32-E72D297353CC}">
              <c16:uniqueId val="{00000001-BAAA-5B43-97D3-2C912AD31005}"/>
            </c:ext>
          </c:extLst>
        </c:ser>
        <c:ser>
          <c:idx val="2"/>
          <c:order val="2"/>
          <c:tx>
            <c:strRef>
              <c:f>Sheet1!$A$4</c:f>
              <c:strCache>
                <c:ptCount val="1"/>
                <c:pt idx="0">
                  <c:v>Seguros</c:v>
                </c:pt>
              </c:strCache>
            </c:strRef>
          </c:tx>
          <c:spPr>
            <a:ln w="28575" cap="rnd">
              <a:solidFill>
                <a:schemeClr val="accent4"/>
              </a:solidFill>
              <a:round/>
            </a:ln>
            <a:effectLst/>
          </c:spPr>
          <c:marker>
            <c:symbol val="none"/>
          </c:marker>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Sheet1!$B$4:$M$4</c:f>
              <c:numCache>
                <c:formatCode>0,\k</c:formatCode>
                <c:ptCount val="12"/>
                <c:pt idx="0">
                  <c:v>14097.724616442347</c:v>
                </c:pt>
                <c:pt idx="1">
                  <c:v>5877.557515551639</c:v>
                </c:pt>
                <c:pt idx="2" formatCode="0,\K">
                  <c:v>309457.19671646389</c:v>
                </c:pt>
              </c:numCache>
            </c:numRef>
          </c:val>
          <c:smooth val="0"/>
          <c:extLst>
            <c:ext xmlns:c16="http://schemas.microsoft.com/office/drawing/2014/chart" uri="{C3380CC4-5D6E-409C-BE32-E72D297353CC}">
              <c16:uniqueId val="{00000002-BAAA-5B43-97D3-2C912AD31005}"/>
            </c:ext>
          </c:extLst>
        </c:ser>
        <c:ser>
          <c:idx val="3"/>
          <c:order val="3"/>
          <c:tx>
            <c:strRef>
              <c:f>Sheet1!$A$5</c:f>
              <c:strCache>
                <c:ptCount val="1"/>
                <c:pt idx="0">
                  <c:v>Remesas</c:v>
                </c:pt>
              </c:strCache>
            </c:strRef>
          </c:tx>
          <c:spPr>
            <a:ln w="28575" cap="rnd">
              <a:solidFill>
                <a:schemeClr val="accent5">
                  <a:lumMod val="50000"/>
                </a:schemeClr>
              </a:solidFill>
              <a:round/>
            </a:ln>
            <a:effectLst/>
          </c:spPr>
          <c:marker>
            <c:symbol val="none"/>
          </c:marker>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Sheet1!$B$5:$M$5</c:f>
              <c:numCache>
                <c:formatCode>0,\k</c:formatCode>
                <c:ptCount val="12"/>
                <c:pt idx="0">
                  <c:v>53737.271551744307</c:v>
                </c:pt>
                <c:pt idx="1">
                  <c:v>6453.4756697064176</c:v>
                </c:pt>
                <c:pt idx="2" formatCode="0,\K">
                  <c:v>9655.4323982494861</c:v>
                </c:pt>
              </c:numCache>
            </c:numRef>
          </c:val>
          <c:smooth val="0"/>
          <c:extLst>
            <c:ext xmlns:c16="http://schemas.microsoft.com/office/drawing/2014/chart" uri="{C3380CC4-5D6E-409C-BE32-E72D297353CC}">
              <c16:uniqueId val="{00000003-BAAA-5B43-97D3-2C912AD31005}"/>
            </c:ext>
          </c:extLst>
        </c:ser>
        <c:ser>
          <c:idx val="4"/>
          <c:order val="4"/>
          <c:tx>
            <c:strRef>
              <c:f>Sheet1!$A$6</c:f>
              <c:strCache>
                <c:ptCount val="1"/>
                <c:pt idx="0">
                  <c:v>Tarj Débito</c:v>
                </c:pt>
              </c:strCache>
            </c:strRef>
          </c:tx>
          <c:spPr>
            <a:ln w="28575" cap="rnd">
              <a:solidFill>
                <a:schemeClr val="accent1">
                  <a:lumMod val="60000"/>
                  <a:lumOff val="40000"/>
                </a:schemeClr>
              </a:solidFill>
              <a:round/>
            </a:ln>
            <a:effectLst/>
          </c:spPr>
          <c:marker>
            <c:symbol val="none"/>
          </c:marker>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Sheet1!$B$6:$M$6</c:f>
              <c:numCache>
                <c:formatCode>0,\k</c:formatCode>
                <c:ptCount val="12"/>
                <c:pt idx="0">
                  <c:v>26124.124946536871</c:v>
                </c:pt>
                <c:pt idx="1">
                  <c:v>995.89448553190994</c:v>
                </c:pt>
                <c:pt idx="2" formatCode="0,\K">
                  <c:v>1405.5688865991722</c:v>
                </c:pt>
              </c:numCache>
            </c:numRef>
          </c:val>
          <c:smooth val="0"/>
          <c:extLst>
            <c:ext xmlns:c16="http://schemas.microsoft.com/office/drawing/2014/chart" uri="{C3380CC4-5D6E-409C-BE32-E72D297353CC}">
              <c16:uniqueId val="{00000004-BAAA-5B43-97D3-2C912AD31005}"/>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2122615528"/>
        <c:axId val="-2122611800"/>
      </c:lineChart>
      <c:catAx>
        <c:axId val="-212261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2122611800"/>
        <c:crosses val="autoZero"/>
        <c:auto val="1"/>
        <c:lblAlgn val="ctr"/>
        <c:lblOffset val="100"/>
        <c:noMultiLvlLbl val="0"/>
      </c:catAx>
      <c:valAx>
        <c:axId val="-2122611800"/>
        <c:scaling>
          <c:orientation val="minMax"/>
        </c:scaling>
        <c:delete val="1"/>
        <c:axPos val="l"/>
        <c:numFmt formatCode="0,\K" sourceLinked="1"/>
        <c:majorTickMark val="none"/>
        <c:minorTickMark val="none"/>
        <c:tickLblPos val="nextTo"/>
        <c:crossAx val="-2122615528"/>
        <c:crosses val="autoZero"/>
        <c:crossBetween val="between"/>
      </c:valAx>
      <c:spPr>
        <a:noFill/>
        <a:ln>
          <a:noFill/>
        </a:ln>
        <a:effectLst/>
      </c:spPr>
    </c:plotArea>
    <c:legend>
      <c:legendPos val="t"/>
      <c:layout>
        <c:manualLayout>
          <c:xMode val="edge"/>
          <c:yMode val="edge"/>
          <c:x val="0.14865313070459799"/>
          <c:y val="9.3085458765848061E-2"/>
          <c:w val="0.81604687028673639"/>
          <c:h val="0.106761860784522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Valla Espec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0.89510000000000001</c:v>
                </c:pt>
              </c:numCache>
            </c:numRef>
          </c:val>
          <c:extLst>
            <c:ext xmlns:c16="http://schemas.microsoft.com/office/drawing/2014/chart" uri="{C3380CC4-5D6E-409C-BE32-E72D297353CC}">
              <c16:uniqueId val="{00000000-433F-1A4D-9C43-3741110AE215}"/>
            </c:ext>
          </c:extLst>
        </c:ser>
        <c:ser>
          <c:idx val="1"/>
          <c:order val="1"/>
          <c:tx>
            <c:strRef>
              <c:f>Sheet1!$A$3</c:f>
              <c:strCache>
                <c:ptCount val="1"/>
                <c:pt idx="0">
                  <c:v>Puente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5.8000000000000003E-2</c:v>
                </c:pt>
              </c:numCache>
            </c:numRef>
          </c:val>
          <c:extLst>
            <c:ext xmlns:c16="http://schemas.microsoft.com/office/drawing/2014/chart" uri="{C3380CC4-5D6E-409C-BE32-E72D297353CC}">
              <c16:uniqueId val="{00000001-433F-1A4D-9C43-3741110AE215}"/>
            </c:ext>
          </c:extLst>
        </c:ser>
        <c:ser>
          <c:idx val="2"/>
          <c:order val="2"/>
          <c:tx>
            <c:strRef>
              <c:f>Sheet1!$A$4</c:f>
              <c:strCache>
                <c:ptCount val="1"/>
                <c:pt idx="0">
                  <c:v>Mupi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4.65E-2</c:v>
                </c:pt>
              </c:numCache>
            </c:numRef>
          </c:val>
          <c:extLst>
            <c:ext xmlns:c16="http://schemas.microsoft.com/office/drawing/2014/chart" uri="{C3380CC4-5D6E-409C-BE32-E72D297353CC}">
              <c16:uniqueId val="{00000002-433F-1A4D-9C43-3741110AE215}"/>
            </c:ext>
          </c:extLst>
        </c:ser>
        <c:ser>
          <c:idx val="3"/>
          <c:order val="3"/>
          <c:tx>
            <c:strRef>
              <c:f>Sheet1!$A$5</c:f>
              <c:strCache>
                <c:ptCount val="1"/>
                <c:pt idx="0">
                  <c:v>Minivalla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Sheet1!$B$5</c:f>
              <c:numCache>
                <c:formatCode>0%</c:formatCode>
                <c:ptCount val="1"/>
                <c:pt idx="0">
                  <c:v>4.0000000000000002E-4</c:v>
                </c:pt>
              </c:numCache>
            </c:numRef>
          </c:val>
          <c:extLst>
            <c:ext xmlns:c16="http://schemas.microsoft.com/office/drawing/2014/chart" uri="{C3380CC4-5D6E-409C-BE32-E72D297353CC}">
              <c16:uniqueId val="{00000003-433F-1A4D-9C43-3741110AE215}"/>
            </c:ext>
          </c:extLst>
        </c:ser>
        <c:dLbls>
          <c:dLblPos val="ctr"/>
          <c:showLegendKey val="0"/>
          <c:showVal val="1"/>
          <c:showCatName val="0"/>
          <c:showSerName val="0"/>
          <c:showPercent val="0"/>
          <c:showBubbleSize val="0"/>
        </c:dLbls>
        <c:gapWidth val="0"/>
        <c:overlap val="100"/>
        <c:axId val="-2120593864"/>
        <c:axId val="-2120590744"/>
      </c:barChart>
      <c:catAx>
        <c:axId val="-2120593864"/>
        <c:scaling>
          <c:orientation val="minMax"/>
        </c:scaling>
        <c:delete val="1"/>
        <c:axPos val="l"/>
        <c:numFmt formatCode="General" sourceLinked="1"/>
        <c:majorTickMark val="none"/>
        <c:minorTickMark val="none"/>
        <c:tickLblPos val="nextTo"/>
        <c:crossAx val="-2120590744"/>
        <c:crosses val="autoZero"/>
        <c:auto val="1"/>
        <c:lblAlgn val="ctr"/>
        <c:lblOffset val="100"/>
        <c:noMultiLvlLbl val="0"/>
      </c:catAx>
      <c:valAx>
        <c:axId val="-21205907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2059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iNV</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0.0,,"M"</c:formatCode>
                <c:ptCount val="3"/>
                <c:pt idx="0">
                  <c:v>1893092</c:v>
                </c:pt>
                <c:pt idx="1">
                  <c:v>1118771</c:v>
                </c:pt>
                <c:pt idx="2">
                  <c:v>2001015</c:v>
                </c:pt>
              </c:numCache>
            </c:numRef>
          </c:val>
          <c:extLst>
            <c:ext xmlns:c16="http://schemas.microsoft.com/office/drawing/2014/chart" uri="{C3380CC4-5D6E-409C-BE32-E72D297353CC}">
              <c16:uniqueId val="{00000000-02F3-5A4D-AC98-68D647F7BA18}"/>
            </c:ext>
          </c:extLst>
        </c:ser>
        <c:dLbls>
          <c:showLegendKey val="0"/>
          <c:showVal val="0"/>
          <c:showCatName val="0"/>
          <c:showSerName val="0"/>
          <c:showPercent val="0"/>
          <c:showBubbleSize val="0"/>
        </c:dLbls>
        <c:gapWidth val="61"/>
        <c:axId val="-2124810328"/>
        <c:axId val="-2124806648"/>
      </c:barChart>
      <c:catAx>
        <c:axId val="-2124810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2124806648"/>
        <c:crosses val="autoZero"/>
        <c:auto val="1"/>
        <c:lblAlgn val="ctr"/>
        <c:lblOffset val="100"/>
        <c:noMultiLvlLbl val="0"/>
      </c:catAx>
      <c:valAx>
        <c:axId val="-2124806648"/>
        <c:scaling>
          <c:orientation val="minMax"/>
        </c:scaling>
        <c:delete val="1"/>
        <c:axPos val="l"/>
        <c:numFmt formatCode="0.0,,&quot;M&quot;" sourceLinked="1"/>
        <c:majorTickMark val="none"/>
        <c:minorTickMark val="none"/>
        <c:tickLblPos val="nextTo"/>
        <c:crossAx val="-2124810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s-H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49144946698904E-2"/>
          <c:y val="3.6480974357992302E-2"/>
          <c:w val="0.86210171010660197"/>
          <c:h val="0.96351902564200798"/>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4338-CB49-97C8-88F6E431D999}"/>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4338-CB49-97C8-88F6E431D999}"/>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1-4338-CB49-97C8-88F6E431D999}"/>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3-4338-CB49-97C8-88F6E431D99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2020-2021</c:v>
                </c:pt>
                <c:pt idx="1">
                  <c:v>2021-2022</c:v>
                </c:pt>
              </c:strCache>
            </c:strRef>
          </c:cat>
          <c:val>
            <c:numRef>
              <c:f>Sheet1!$B$2:$B$3</c:f>
              <c:numCache>
                <c:formatCode>0%</c:formatCode>
                <c:ptCount val="2"/>
                <c:pt idx="0">
                  <c:v>-0.41</c:v>
                </c:pt>
                <c:pt idx="1">
                  <c:v>0.79</c:v>
                </c:pt>
              </c:numCache>
            </c:numRef>
          </c:val>
          <c:extLst>
            <c:ext xmlns:c16="http://schemas.microsoft.com/office/drawing/2014/chart" uri="{C3380CC4-5D6E-409C-BE32-E72D297353CC}">
              <c16:uniqueId val="{00000004-4338-CB49-97C8-88F6E431D999}"/>
            </c:ext>
          </c:extLst>
        </c:ser>
        <c:dLbls>
          <c:showLegendKey val="0"/>
          <c:showVal val="0"/>
          <c:showCatName val="0"/>
          <c:showSerName val="0"/>
          <c:showPercent val="0"/>
          <c:showBubbleSize val="0"/>
        </c:dLbls>
        <c:gapWidth val="114"/>
        <c:overlap val="-27"/>
        <c:axId val="-2126945480"/>
        <c:axId val="-2129580968"/>
      </c:barChart>
      <c:catAx>
        <c:axId val="-2126945480"/>
        <c:scaling>
          <c:orientation val="minMax"/>
        </c:scaling>
        <c:delete val="1"/>
        <c:axPos val="b"/>
        <c:numFmt formatCode="General" sourceLinked="1"/>
        <c:majorTickMark val="none"/>
        <c:minorTickMark val="none"/>
        <c:tickLblPos val="nextTo"/>
        <c:crossAx val="-2129580968"/>
        <c:crosses val="autoZero"/>
        <c:auto val="1"/>
        <c:lblAlgn val="ctr"/>
        <c:lblOffset val="100"/>
        <c:noMultiLvlLbl val="0"/>
      </c:catAx>
      <c:valAx>
        <c:axId val="-2129580968"/>
        <c:scaling>
          <c:orientation val="minMax"/>
        </c:scaling>
        <c:delete val="1"/>
        <c:axPos val="l"/>
        <c:numFmt formatCode="0%" sourceLinked="1"/>
        <c:majorTickMark val="none"/>
        <c:minorTickMark val="none"/>
        <c:tickLblPos val="nextTo"/>
        <c:crossAx val="-2126945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634630001552585E-2"/>
          <c:y val="8.1589491787407344E-3"/>
          <c:w val="0.92081193332988309"/>
          <c:h val="0.74315627985324173"/>
        </c:manualLayout>
      </c:layout>
      <c:barChart>
        <c:barDir val="col"/>
        <c:grouping val="percentStacked"/>
        <c:varyColors val="0"/>
        <c:ser>
          <c:idx val="0"/>
          <c:order val="0"/>
          <c:tx>
            <c:strRef>
              <c:f>Sheet1!$A$2</c:f>
              <c:strCache>
                <c:ptCount val="1"/>
                <c:pt idx="0">
                  <c:v>Bancos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Sheet1!$B$2:$D$2</c:f>
              <c:numCache>
                <c:formatCode>0%</c:formatCode>
                <c:ptCount val="3"/>
                <c:pt idx="0">
                  <c:v>0.1</c:v>
                </c:pt>
                <c:pt idx="1">
                  <c:v>0.64</c:v>
                </c:pt>
                <c:pt idx="2">
                  <c:v>0.76</c:v>
                </c:pt>
              </c:numCache>
            </c:numRef>
          </c:val>
          <c:extLst>
            <c:ext xmlns:c16="http://schemas.microsoft.com/office/drawing/2014/chart" uri="{C3380CC4-5D6E-409C-BE32-E72D297353CC}">
              <c16:uniqueId val="{00000000-B512-F941-B108-4554C9C44F2C}"/>
            </c:ext>
          </c:extLst>
        </c:ser>
        <c:ser>
          <c:idx val="1"/>
          <c:order val="1"/>
          <c:tx>
            <c:strRef>
              <c:f>Sheet1!$A$3</c:f>
              <c:strCache>
                <c:ptCount val="1"/>
                <c:pt idx="0">
                  <c:v>Remesas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Sheet1!$B$3:$D$3</c:f>
              <c:numCache>
                <c:formatCode>General</c:formatCode>
                <c:ptCount val="3"/>
                <c:pt idx="0" formatCode="0%">
                  <c:v>0.69</c:v>
                </c:pt>
                <c:pt idx="2" formatCode="0%">
                  <c:v>0.01</c:v>
                </c:pt>
              </c:numCache>
            </c:numRef>
          </c:val>
          <c:extLst>
            <c:ext xmlns:c16="http://schemas.microsoft.com/office/drawing/2014/chart" uri="{C3380CC4-5D6E-409C-BE32-E72D297353CC}">
              <c16:uniqueId val="{00000001-B512-F941-B108-4554C9C44F2C}"/>
            </c:ext>
          </c:extLst>
        </c:ser>
        <c:ser>
          <c:idx val="2"/>
          <c:order val="2"/>
          <c:tx>
            <c:strRef>
              <c:f>Sheet1!$A$4</c:f>
              <c:strCache>
                <c:ptCount val="1"/>
                <c:pt idx="0">
                  <c:v>T. Crédito</c:v>
                </c:pt>
              </c:strCache>
            </c:strRef>
          </c:tx>
          <c:spPr>
            <a:solidFill>
              <a:schemeClr val="accent5">
                <a:lumMod val="50000"/>
              </a:schemeClr>
            </a:solidFill>
            <a:ln>
              <a:solidFill>
                <a:schemeClr val="accent5"/>
              </a:solidFill>
            </a:ln>
            <a:effectLst/>
          </c:spPr>
          <c:invertIfNegative val="0"/>
          <c:dLbls>
            <c:dLbl>
              <c:idx val="1"/>
              <c:layout>
                <c:manualLayout>
                  <c:x val="6.730985666959932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12-F941-B108-4554C9C44F2C}"/>
                </c:ext>
              </c:extLst>
            </c:dLbl>
            <c:spPr>
              <a:noFill/>
              <a:ln>
                <a:noFill/>
              </a:ln>
              <a:effectLst/>
            </c:spPr>
            <c:txPr>
              <a:bodyPr rot="0" spcFirstLastPara="1" vertOverflow="ellipsis" vert="horz" wrap="square" anchor="ctr" anchorCtr="0"/>
              <a:lstStyle/>
              <a:p>
                <a:pPr algn="ctr">
                  <a:defRPr sz="9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Sheet1!$B$4:$D$4</c:f>
              <c:numCache>
                <c:formatCode>0%</c:formatCode>
                <c:ptCount val="3"/>
                <c:pt idx="0">
                  <c:v>0.21</c:v>
                </c:pt>
                <c:pt idx="1">
                  <c:v>0.36</c:v>
                </c:pt>
                <c:pt idx="2">
                  <c:v>0.23</c:v>
                </c:pt>
              </c:numCache>
            </c:numRef>
          </c:val>
          <c:extLst>
            <c:ext xmlns:c16="http://schemas.microsoft.com/office/drawing/2014/chart" uri="{C3380CC4-5D6E-409C-BE32-E72D297353CC}">
              <c16:uniqueId val="{00000003-B512-F941-B108-4554C9C44F2C}"/>
            </c:ext>
          </c:extLst>
        </c:ser>
        <c:dLbls>
          <c:showLegendKey val="0"/>
          <c:showVal val="0"/>
          <c:showCatName val="0"/>
          <c:showSerName val="0"/>
          <c:showPercent val="0"/>
          <c:showBubbleSize val="0"/>
        </c:dLbls>
        <c:gapWidth val="50"/>
        <c:overlap val="100"/>
        <c:axId val="-2122661048"/>
        <c:axId val="-2122657368"/>
      </c:barChart>
      <c:catAx>
        <c:axId val="-2122661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crossAx val="-2122657368"/>
        <c:crosses val="autoZero"/>
        <c:auto val="1"/>
        <c:lblAlgn val="ctr"/>
        <c:lblOffset val="100"/>
        <c:noMultiLvlLbl val="0"/>
      </c:catAx>
      <c:valAx>
        <c:axId val="-2122657368"/>
        <c:scaling>
          <c:orientation val="minMax"/>
        </c:scaling>
        <c:delete val="1"/>
        <c:axPos val="l"/>
        <c:numFmt formatCode="0%" sourceLinked="1"/>
        <c:majorTickMark val="none"/>
        <c:minorTickMark val="none"/>
        <c:tickLblPos val="nextTo"/>
        <c:crossAx val="-2122661048"/>
        <c:crosses val="autoZero"/>
        <c:crossBetween val="between"/>
      </c:valAx>
      <c:spPr>
        <a:noFill/>
        <a:ln>
          <a:noFill/>
        </a:ln>
        <a:effectLst/>
      </c:spPr>
    </c:plotArea>
    <c:legend>
      <c:legendPos val="b"/>
      <c:layout>
        <c:manualLayout>
          <c:xMode val="edge"/>
          <c:yMode val="edge"/>
          <c:x val="1.5567002145560133E-2"/>
          <c:y val="0.85191507240585573"/>
          <c:w val="0.98443299785443983"/>
          <c:h val="0.1155307203709687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chemeClr val="tx1"/>
          </a:solidFill>
          <a:latin typeface="Helvetica Light" panose="020B0403020202020204" pitchFamily="34" charset="0"/>
        </a:defRPr>
      </a:pPr>
      <a:endParaRPr lang="es-H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Bancos</c:v>
                </c:pt>
              </c:strCache>
            </c:strRef>
          </c:tx>
          <c:spPr>
            <a:ln w="28575" cap="rnd">
              <a:solidFill>
                <a:schemeClr val="accent1"/>
              </a:solidFill>
              <a:round/>
            </a:ln>
            <a:effectLst/>
          </c:spPr>
          <c:marker>
            <c:symbol val="none"/>
          </c:marker>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0,\k</c:formatCode>
                <c:ptCount val="12"/>
                <c:pt idx="0" formatCode="0,\K">
                  <c:v>281556.63328579656</c:v>
                </c:pt>
                <c:pt idx="1">
                  <c:v>761227.8146159834</c:v>
                </c:pt>
                <c:pt idx="2" formatCode="0,\K">
                  <c:v>469090.39631473843</c:v>
                </c:pt>
              </c:numCache>
            </c:numRef>
          </c:val>
          <c:smooth val="0"/>
          <c:extLst>
            <c:ext xmlns:c16="http://schemas.microsoft.com/office/drawing/2014/chart" uri="{C3380CC4-5D6E-409C-BE32-E72D297353CC}">
              <c16:uniqueId val="{00000000-0EBA-054B-B829-C5AC21C008B5}"/>
            </c:ext>
          </c:extLst>
        </c:ser>
        <c:ser>
          <c:idx val="1"/>
          <c:order val="1"/>
          <c:tx>
            <c:strRef>
              <c:f>Sheet1!$A$3</c:f>
              <c:strCache>
                <c:ptCount val="1"/>
                <c:pt idx="0">
                  <c:v>Tarj Crédito</c:v>
                </c:pt>
              </c:strCache>
            </c:strRef>
          </c:tx>
          <c:spPr>
            <a:ln w="28575" cap="rnd">
              <a:solidFill>
                <a:schemeClr val="accent3"/>
              </a:solidFill>
              <a:round/>
            </a:ln>
            <a:effectLst/>
          </c:spPr>
          <c:marker>
            <c:symbol val="none"/>
          </c:marker>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Sheet1!$B$3:$M$3</c:f>
              <c:numCache>
                <c:formatCode>0,\k</c:formatCode>
                <c:ptCount val="12"/>
                <c:pt idx="0">
                  <c:v>31258.113794120487</c:v>
                </c:pt>
                <c:pt idx="1">
                  <c:v>207611.96539375692</c:v>
                </c:pt>
                <c:pt idx="2" formatCode="0,\K">
                  <c:v>226158.03776106125</c:v>
                </c:pt>
              </c:numCache>
            </c:numRef>
          </c:val>
          <c:smooth val="0"/>
          <c:extLst>
            <c:ext xmlns:c16="http://schemas.microsoft.com/office/drawing/2014/chart" uri="{C3380CC4-5D6E-409C-BE32-E72D297353CC}">
              <c16:uniqueId val="{00000001-0EBA-054B-B829-C5AC21C008B5}"/>
            </c:ext>
          </c:extLst>
        </c:ser>
        <c:ser>
          <c:idx val="2"/>
          <c:order val="2"/>
          <c:tx>
            <c:strRef>
              <c:f>Sheet1!$A$4</c:f>
              <c:strCache>
                <c:ptCount val="1"/>
                <c:pt idx="0">
                  <c:v>Remesas</c:v>
                </c:pt>
              </c:strCache>
            </c:strRef>
          </c:tx>
          <c:spPr>
            <a:ln w="28575" cap="rnd">
              <a:solidFill>
                <a:schemeClr val="accent4"/>
              </a:solidFill>
              <a:round/>
            </a:ln>
            <a:effectLst/>
          </c:spPr>
          <c:marker>
            <c:symbol val="none"/>
          </c:marker>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Sheet1!$B$4:$M$4</c:f>
              <c:numCache>
                <c:formatCode>0,\k</c:formatCode>
                <c:ptCount val="12"/>
                <c:pt idx="0">
                  <c:v>22519.642127286515</c:v>
                </c:pt>
                <c:pt idx="1">
                  <c:v>486.14363040638818</c:v>
                </c:pt>
              </c:numCache>
            </c:numRef>
          </c:val>
          <c:smooth val="0"/>
          <c:extLst>
            <c:ext xmlns:c16="http://schemas.microsoft.com/office/drawing/2014/chart" uri="{C3380CC4-5D6E-409C-BE32-E72D297353CC}">
              <c16:uniqueId val="{00000002-0EBA-054B-B829-C5AC21C008B5}"/>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2122615528"/>
        <c:axId val="-2122611800"/>
      </c:lineChart>
      <c:catAx>
        <c:axId val="-212261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2122611800"/>
        <c:crosses val="autoZero"/>
        <c:auto val="1"/>
        <c:lblAlgn val="ctr"/>
        <c:lblOffset val="100"/>
        <c:noMultiLvlLbl val="0"/>
      </c:catAx>
      <c:valAx>
        <c:axId val="-2122611800"/>
        <c:scaling>
          <c:orientation val="minMax"/>
        </c:scaling>
        <c:delete val="1"/>
        <c:axPos val="l"/>
        <c:numFmt formatCode="0,\K" sourceLinked="1"/>
        <c:majorTickMark val="none"/>
        <c:minorTickMark val="none"/>
        <c:tickLblPos val="nextTo"/>
        <c:crossAx val="-2122615528"/>
        <c:crosses val="autoZero"/>
        <c:crossBetween val="between"/>
      </c:valAx>
      <c:spPr>
        <a:noFill/>
        <a:ln>
          <a:noFill/>
        </a:ln>
        <a:effectLst/>
      </c:spPr>
    </c:plotArea>
    <c:legend>
      <c:legendPos val="t"/>
      <c:layout>
        <c:manualLayout>
          <c:xMode val="edge"/>
          <c:yMode val="edge"/>
          <c:x val="0.14865313070459799"/>
          <c:y val="9.3085458765848061E-2"/>
          <c:w val="0.81604687028673639"/>
          <c:h val="0.106761860784522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TVC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0.64</c:v>
                </c:pt>
              </c:numCache>
            </c:numRef>
          </c:val>
          <c:extLst>
            <c:ext xmlns:c16="http://schemas.microsoft.com/office/drawing/2014/chart" uri="{C3380CC4-5D6E-409C-BE32-E72D297353CC}">
              <c16:uniqueId val="{00000000-2CC5-4A4A-A6DD-9E548F1ABA27}"/>
            </c:ext>
          </c:extLst>
        </c:ser>
        <c:ser>
          <c:idx val="1"/>
          <c:order val="1"/>
          <c:tx>
            <c:strRef>
              <c:f>Sheet1!$A$3</c:f>
              <c:strCache>
                <c:ptCount val="1"/>
                <c:pt idx="0">
                  <c:v>C11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0.35</c:v>
                </c:pt>
              </c:numCache>
            </c:numRef>
          </c:val>
          <c:extLst>
            <c:ext xmlns:c16="http://schemas.microsoft.com/office/drawing/2014/chart" uri="{C3380CC4-5D6E-409C-BE32-E72D297353CC}">
              <c16:uniqueId val="{00000001-2CC5-4A4A-A6DD-9E548F1ABA27}"/>
            </c:ext>
          </c:extLst>
        </c:ser>
        <c:dLbls>
          <c:dLblPos val="ctr"/>
          <c:showLegendKey val="0"/>
          <c:showVal val="1"/>
          <c:showCatName val="0"/>
          <c:showSerName val="0"/>
          <c:showPercent val="0"/>
          <c:showBubbleSize val="0"/>
        </c:dLbls>
        <c:gapWidth val="0"/>
        <c:overlap val="100"/>
        <c:axId val="-2120906920"/>
        <c:axId val="-2120903960"/>
      </c:barChart>
      <c:catAx>
        <c:axId val="-2120906920"/>
        <c:scaling>
          <c:orientation val="minMax"/>
        </c:scaling>
        <c:delete val="1"/>
        <c:axPos val="l"/>
        <c:numFmt formatCode="General" sourceLinked="1"/>
        <c:majorTickMark val="none"/>
        <c:minorTickMark val="none"/>
        <c:tickLblPos val="nextTo"/>
        <c:crossAx val="-2120903960"/>
        <c:crosses val="autoZero"/>
        <c:auto val="1"/>
        <c:lblAlgn val="ctr"/>
        <c:lblOffset val="100"/>
        <c:noMultiLvlLbl val="0"/>
      </c:catAx>
      <c:valAx>
        <c:axId val="-2120903960"/>
        <c:scaling>
          <c:orientation val="minMax"/>
        </c:scaling>
        <c:delete val="1"/>
        <c:axPos val="b"/>
        <c:numFmt formatCode="0%" sourceLinked="1"/>
        <c:majorTickMark val="none"/>
        <c:minorTickMark val="none"/>
        <c:tickLblPos val="nextTo"/>
        <c:crossAx val="-2120906920"/>
        <c:crosses val="autoZero"/>
        <c:crossBetween val="between"/>
      </c:valAx>
      <c:spPr>
        <a:noFill/>
        <a:ln>
          <a:noFill/>
        </a:ln>
        <a:effectLst/>
      </c:spPr>
    </c:plotArea>
    <c:legend>
      <c:legendPos val="b"/>
      <c:layout>
        <c:manualLayout>
          <c:xMode val="edge"/>
          <c:yMode val="edge"/>
          <c:x val="0.1867190222551505"/>
          <c:y val="0.68090635210581629"/>
          <c:w val="0.69177678288846134"/>
          <c:h val="0.2203235110839341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s-H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LP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0.49</c:v>
                </c:pt>
              </c:numCache>
            </c:numRef>
          </c:val>
          <c:extLst>
            <c:ext xmlns:c16="http://schemas.microsoft.com/office/drawing/2014/chart" uri="{C3380CC4-5D6E-409C-BE32-E72D297353CC}">
              <c16:uniqueId val="{00000000-983B-DE40-A6A9-9E5D2A04ACE3}"/>
            </c:ext>
          </c:extLst>
        </c:ser>
        <c:ser>
          <c:idx val="1"/>
          <c:order val="1"/>
          <c:tx>
            <c:strRef>
              <c:f>Sheet1!$A$3</c:f>
              <c:strCache>
                <c:ptCount val="1"/>
                <c:pt idx="0">
                  <c:v>EH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0.37</c:v>
                </c:pt>
              </c:numCache>
            </c:numRef>
          </c:val>
          <c:extLst>
            <c:ext xmlns:c16="http://schemas.microsoft.com/office/drawing/2014/chart" uri="{C3380CC4-5D6E-409C-BE32-E72D297353CC}">
              <c16:uniqueId val="{00000001-983B-DE40-A6A9-9E5D2A04ACE3}"/>
            </c:ext>
          </c:extLst>
        </c:ser>
        <c:ser>
          <c:idx val="2"/>
          <c:order val="2"/>
          <c:tx>
            <c:strRef>
              <c:f>Sheet1!$A$4</c:f>
              <c:strCache>
                <c:ptCount val="1"/>
                <c:pt idx="0">
                  <c:v>EP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0.08</c:v>
                </c:pt>
              </c:numCache>
            </c:numRef>
          </c:val>
          <c:extLst>
            <c:ext xmlns:c16="http://schemas.microsoft.com/office/drawing/2014/chart" uri="{C3380CC4-5D6E-409C-BE32-E72D297353CC}">
              <c16:uniqueId val="{00000002-983B-DE40-A6A9-9E5D2A04ACE3}"/>
            </c:ext>
          </c:extLst>
        </c:ser>
        <c:ser>
          <c:idx val="3"/>
          <c:order val="3"/>
          <c:tx>
            <c:strRef>
              <c:f>Sheet1!$A$5</c:f>
              <c:strCache>
                <c:ptCount val="1"/>
                <c:pt idx="0">
                  <c:v>LT</c:v>
                </c:pt>
              </c:strCache>
            </c:strRef>
          </c:tx>
          <c:spPr>
            <a:solidFill>
              <a:schemeClr val="accent4"/>
            </a:solidFill>
            <a:ln>
              <a:noFill/>
            </a:ln>
            <a:effectLst/>
          </c:spPr>
          <c:invertIfNegative val="0"/>
          <c:cat>
            <c:strRef>
              <c:f>Sheet1!$B$1</c:f>
              <c:strCache>
                <c:ptCount val="1"/>
                <c:pt idx="0">
                  <c:v>Series 1</c:v>
                </c:pt>
              </c:strCache>
            </c:strRef>
          </c:cat>
          <c:val>
            <c:numRef>
              <c:f>Sheet1!$B$5</c:f>
              <c:numCache>
                <c:formatCode>0%</c:formatCode>
                <c:ptCount val="1"/>
                <c:pt idx="0">
                  <c:v>7.0000000000000007E-2</c:v>
                </c:pt>
              </c:numCache>
            </c:numRef>
          </c:val>
          <c:extLst>
            <c:ext xmlns:c16="http://schemas.microsoft.com/office/drawing/2014/chart" uri="{C3380CC4-5D6E-409C-BE32-E72D297353CC}">
              <c16:uniqueId val="{00000003-983B-DE40-A6A9-9E5D2A04ACE3}"/>
            </c:ext>
          </c:extLst>
        </c:ser>
        <c:dLbls>
          <c:showLegendKey val="0"/>
          <c:showVal val="0"/>
          <c:showCatName val="0"/>
          <c:showSerName val="0"/>
          <c:showPercent val="0"/>
          <c:showBubbleSize val="0"/>
        </c:dLbls>
        <c:gapWidth val="0"/>
        <c:overlap val="100"/>
        <c:axId val="-2120863208"/>
        <c:axId val="-2120860184"/>
      </c:barChart>
      <c:catAx>
        <c:axId val="-2120863208"/>
        <c:scaling>
          <c:orientation val="minMax"/>
        </c:scaling>
        <c:delete val="1"/>
        <c:axPos val="l"/>
        <c:numFmt formatCode="General" sourceLinked="1"/>
        <c:majorTickMark val="none"/>
        <c:minorTickMark val="none"/>
        <c:tickLblPos val="nextTo"/>
        <c:crossAx val="-2120860184"/>
        <c:crosses val="autoZero"/>
        <c:auto val="1"/>
        <c:lblAlgn val="ctr"/>
        <c:lblOffset val="100"/>
        <c:noMultiLvlLbl val="0"/>
      </c:catAx>
      <c:valAx>
        <c:axId val="-21208601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20863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5B-8E43-B158-DCC9767F5D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5B-8E43-B158-DCC9767F5D5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5B-8E43-B158-DCC9767F5D58}"/>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B35B-8E43-B158-DCC9767F5D5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35B-8E43-B158-DCC9767F5D5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35B-8E43-B158-DCC9767F5D5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DB5-5346-8D0C-579B44C94253}"/>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Light" panose="020B0403020202020204" pitchFamily="34" charset="0"/>
                      <a:ea typeface="+mn-ea"/>
                      <a:cs typeface="+mn-cs"/>
                    </a:defRPr>
                  </a:pPr>
                  <a:endParaRPr lang="es-HN"/>
                </a:p>
              </c:txPr>
              <c:showLegendKey val="0"/>
              <c:showVal val="0"/>
              <c:showCatName val="1"/>
              <c:showSerName val="0"/>
              <c:showPercent val="1"/>
              <c:showBubbleSize val="0"/>
              <c:extLst>
                <c:ext xmlns:c16="http://schemas.microsoft.com/office/drawing/2014/chart" uri="{C3380CC4-5D6E-409C-BE32-E72D297353CC}">
                  <c16:uniqueId val="{00000001-B35B-8E43-B158-DCC9767F5D58}"/>
                </c:ext>
              </c:extLst>
            </c:dLbl>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Light" panose="020B0403020202020204" pitchFamily="34" charset="0"/>
                      <a:ea typeface="+mn-ea"/>
                      <a:cs typeface="+mn-cs"/>
                    </a:defRPr>
                  </a:pPr>
                  <a:endParaRPr lang="es-HN"/>
                </a:p>
              </c:txPr>
              <c:showLegendKey val="0"/>
              <c:showVal val="0"/>
              <c:showCatName val="1"/>
              <c:showSerName val="0"/>
              <c:showPercent val="1"/>
              <c:showBubbleSize val="0"/>
              <c:extLst>
                <c:ext xmlns:c16="http://schemas.microsoft.com/office/drawing/2014/chart" uri="{C3380CC4-5D6E-409C-BE32-E72D297353CC}">
                  <c16:uniqueId val="{00000003-B35B-8E43-B158-DCC9767F5D58}"/>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35B-8E43-B158-DCC9767F5D58}"/>
                </c:ext>
              </c:extLst>
            </c:dLbl>
            <c:dLbl>
              <c:idx val="3"/>
              <c:layout>
                <c:manualLayout>
                  <c:x val="-0.11583644235900184"/>
                  <c:y val="-4.5518381527508062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Helvetica Light" panose="020B0403020202020204" pitchFamily="34" charset="0"/>
                      <a:ea typeface="+mn-ea"/>
                      <a:cs typeface="+mn-cs"/>
                    </a:defRPr>
                  </a:pPr>
                  <a:endParaRPr lang="es-HN"/>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35B-8E43-B158-DCC9767F5D5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Bancos</c:v>
                </c:pt>
                <c:pt idx="1">
                  <c:v>Tarjetas Crédito</c:v>
                </c:pt>
                <c:pt idx="2">
                  <c:v>Remesas</c:v>
                </c:pt>
                <c:pt idx="3">
                  <c:v>Seguros</c:v>
                </c:pt>
                <c:pt idx="4">
                  <c:v>Regulatorios</c:v>
                </c:pt>
                <c:pt idx="5">
                  <c:v>Tarjetas Débito</c:v>
                </c:pt>
                <c:pt idx="6">
                  <c:v>AFP</c:v>
                </c:pt>
              </c:strCache>
            </c:strRef>
          </c:cat>
          <c:val>
            <c:numRef>
              <c:f>Sheet1!$B$2:$B$8</c:f>
              <c:numCache>
                <c:formatCode>0.0%</c:formatCode>
                <c:ptCount val="7"/>
                <c:pt idx="0">
                  <c:v>0.73399999999999999</c:v>
                </c:pt>
                <c:pt idx="1">
                  <c:v>0.17929999999999999</c:v>
                </c:pt>
                <c:pt idx="2">
                  <c:v>2.0899999999999998E-2</c:v>
                </c:pt>
                <c:pt idx="3">
                  <c:v>4.9099999999999998E-2</c:v>
                </c:pt>
                <c:pt idx="5">
                  <c:v>1.2500000000000001E-2</c:v>
                </c:pt>
                <c:pt idx="6">
                  <c:v>2.0999999999999999E-3</c:v>
                </c:pt>
              </c:numCache>
            </c:numRef>
          </c:val>
          <c:extLst>
            <c:ext xmlns:c16="http://schemas.microsoft.com/office/drawing/2014/chart" uri="{C3380CC4-5D6E-409C-BE32-E72D297353CC}">
              <c16:uniqueId val="{0000000E-B35B-8E43-B158-DCC9767F5D58}"/>
            </c:ext>
          </c:extLst>
        </c:ser>
        <c:dLbls>
          <c:showLegendKey val="0"/>
          <c:showVal val="0"/>
          <c:showCatName val="1"/>
          <c:showSerName val="0"/>
          <c:showPercent val="1"/>
          <c:showBubbleSize val="0"/>
          <c:showLeaderLines val="1"/>
        </c:dLbls>
        <c:firstSliceAng val="24"/>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EU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0.44</c:v>
                </c:pt>
              </c:numCache>
            </c:numRef>
          </c:val>
          <c:extLst>
            <c:ext xmlns:c16="http://schemas.microsoft.com/office/drawing/2014/chart" uri="{C3380CC4-5D6E-409C-BE32-E72D297353CC}">
              <c16:uniqueId val="{00000000-EB50-9740-9C89-9C74E1167C88}"/>
            </c:ext>
          </c:extLst>
        </c:ser>
        <c:ser>
          <c:idx val="1"/>
          <c:order val="1"/>
          <c:tx>
            <c:strRef>
              <c:f>Sheet1!$A$3</c:f>
              <c:strCache>
                <c:ptCount val="1"/>
                <c:pt idx="0">
                  <c:v>R.Globo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0.12</c:v>
                </c:pt>
              </c:numCache>
            </c:numRef>
          </c:val>
          <c:extLst>
            <c:ext xmlns:c16="http://schemas.microsoft.com/office/drawing/2014/chart" uri="{C3380CC4-5D6E-409C-BE32-E72D297353CC}">
              <c16:uniqueId val="{00000001-EB50-9740-9C89-9C74E1167C88}"/>
            </c:ext>
          </c:extLst>
        </c:ser>
        <c:ser>
          <c:idx val="2"/>
          <c:order val="2"/>
          <c:tx>
            <c:strRef>
              <c:f>Sheet1!$A$4</c:f>
              <c:strCache>
                <c:ptCount val="1"/>
                <c:pt idx="0">
                  <c:v>America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0.11</c:v>
                </c:pt>
              </c:numCache>
            </c:numRef>
          </c:val>
          <c:extLst>
            <c:ext xmlns:c16="http://schemas.microsoft.com/office/drawing/2014/chart" uri="{C3380CC4-5D6E-409C-BE32-E72D297353CC}">
              <c16:uniqueId val="{00000002-EB50-9740-9C89-9C74E1167C88}"/>
            </c:ext>
          </c:extLst>
        </c:ser>
        <c:ser>
          <c:idx val="3"/>
          <c:order val="3"/>
          <c:tx>
            <c:strRef>
              <c:f>Sheet1!$A$5</c:f>
              <c:strCache>
                <c:ptCount val="1"/>
                <c:pt idx="0">
                  <c:v>Musiquera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Sheet1!$B$5</c:f>
              <c:numCache>
                <c:formatCode>0%</c:formatCode>
                <c:ptCount val="1"/>
                <c:pt idx="0">
                  <c:v>0.13</c:v>
                </c:pt>
              </c:numCache>
            </c:numRef>
          </c:val>
          <c:extLst>
            <c:ext xmlns:c16="http://schemas.microsoft.com/office/drawing/2014/chart" uri="{C3380CC4-5D6E-409C-BE32-E72D297353CC}">
              <c16:uniqueId val="{00000003-EB50-9740-9C89-9C74E1167C88}"/>
            </c:ext>
          </c:extLst>
        </c:ser>
        <c:ser>
          <c:idx val="4"/>
          <c:order val="4"/>
          <c:tx>
            <c:strRef>
              <c:f>Sheet1!$A$6</c:f>
              <c:strCache>
                <c:ptCount val="1"/>
                <c:pt idx="0">
                  <c:v>AudioSistema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Sheet1!$B$6</c:f>
              <c:numCache>
                <c:formatCode>0%</c:formatCode>
                <c:ptCount val="1"/>
                <c:pt idx="0">
                  <c:v>0.08</c:v>
                </c:pt>
              </c:numCache>
            </c:numRef>
          </c:val>
          <c:extLst>
            <c:ext xmlns:c16="http://schemas.microsoft.com/office/drawing/2014/chart" uri="{C3380CC4-5D6E-409C-BE32-E72D297353CC}">
              <c16:uniqueId val="{00000005-EB50-9740-9C89-9C74E1167C88}"/>
            </c:ext>
          </c:extLst>
        </c:ser>
        <c:ser>
          <c:idx val="5"/>
          <c:order val="5"/>
          <c:tx>
            <c:strRef>
              <c:f>Sheet1!$A$7</c:f>
              <c:strCache>
                <c:ptCount val="1"/>
                <c:pt idx="0">
                  <c:v>Otros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Sheet1!$B$7</c:f>
              <c:numCache>
                <c:formatCode>0%</c:formatCode>
                <c:ptCount val="1"/>
                <c:pt idx="0">
                  <c:v>0.12</c:v>
                </c:pt>
              </c:numCache>
            </c:numRef>
          </c:val>
          <c:extLst>
            <c:ext xmlns:c16="http://schemas.microsoft.com/office/drawing/2014/chart" uri="{C3380CC4-5D6E-409C-BE32-E72D297353CC}">
              <c16:uniqueId val="{00000006-EB50-9740-9C89-9C74E1167C88}"/>
            </c:ext>
          </c:extLst>
        </c:ser>
        <c:dLbls>
          <c:dLblPos val="ctr"/>
          <c:showLegendKey val="0"/>
          <c:showVal val="1"/>
          <c:showCatName val="0"/>
          <c:showSerName val="0"/>
          <c:showPercent val="0"/>
          <c:showBubbleSize val="0"/>
        </c:dLbls>
        <c:gapWidth val="0"/>
        <c:overlap val="100"/>
        <c:axId val="-2120593864"/>
        <c:axId val="-2120590744"/>
      </c:barChart>
      <c:catAx>
        <c:axId val="-2120593864"/>
        <c:scaling>
          <c:orientation val="minMax"/>
        </c:scaling>
        <c:delete val="1"/>
        <c:axPos val="l"/>
        <c:numFmt formatCode="General" sourceLinked="1"/>
        <c:majorTickMark val="none"/>
        <c:minorTickMark val="none"/>
        <c:tickLblPos val="nextTo"/>
        <c:crossAx val="-2120590744"/>
        <c:crosses val="autoZero"/>
        <c:auto val="1"/>
        <c:lblAlgn val="ctr"/>
        <c:lblOffset val="100"/>
        <c:noMultiLvlLbl val="0"/>
      </c:catAx>
      <c:valAx>
        <c:axId val="-21205907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2059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Valla Espec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0.98</c:v>
                </c:pt>
              </c:numCache>
            </c:numRef>
          </c:val>
          <c:extLst>
            <c:ext xmlns:c16="http://schemas.microsoft.com/office/drawing/2014/chart" uri="{C3380CC4-5D6E-409C-BE32-E72D297353CC}">
              <c16:uniqueId val="{00000000-CE2C-9045-9ABD-C053FCDE731D}"/>
            </c:ext>
          </c:extLst>
        </c:ser>
        <c:ser>
          <c:idx val="1"/>
          <c:order val="1"/>
          <c:tx>
            <c:strRef>
              <c:f>Sheet1!$A$3</c:f>
              <c:strCache>
                <c:ptCount val="1"/>
                <c:pt idx="0">
                  <c:v>Murales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0.01</c:v>
                </c:pt>
              </c:numCache>
            </c:numRef>
          </c:val>
          <c:extLst>
            <c:ext xmlns:c16="http://schemas.microsoft.com/office/drawing/2014/chart" uri="{C3380CC4-5D6E-409C-BE32-E72D297353CC}">
              <c16:uniqueId val="{00000001-CE2C-9045-9ABD-C053FCDE731D}"/>
            </c:ext>
          </c:extLst>
        </c:ser>
        <c:ser>
          <c:idx val="2"/>
          <c:order val="2"/>
          <c:tx>
            <c:strRef>
              <c:f>Sheet1!$A$4</c:f>
              <c:strCache>
                <c:ptCount val="1"/>
                <c:pt idx="0">
                  <c:v>Mupi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0.01</c:v>
                </c:pt>
              </c:numCache>
            </c:numRef>
          </c:val>
          <c:extLst>
            <c:ext xmlns:c16="http://schemas.microsoft.com/office/drawing/2014/chart" uri="{C3380CC4-5D6E-409C-BE32-E72D297353CC}">
              <c16:uniqueId val="{00000002-CE2C-9045-9ABD-C053FCDE731D}"/>
            </c:ext>
          </c:extLst>
        </c:ser>
        <c:dLbls>
          <c:dLblPos val="ctr"/>
          <c:showLegendKey val="0"/>
          <c:showVal val="1"/>
          <c:showCatName val="0"/>
          <c:showSerName val="0"/>
          <c:showPercent val="0"/>
          <c:showBubbleSize val="0"/>
        </c:dLbls>
        <c:gapWidth val="0"/>
        <c:overlap val="100"/>
        <c:axId val="-2120593864"/>
        <c:axId val="-2120590744"/>
      </c:barChart>
      <c:catAx>
        <c:axId val="-2120593864"/>
        <c:scaling>
          <c:orientation val="minMax"/>
        </c:scaling>
        <c:delete val="1"/>
        <c:axPos val="l"/>
        <c:numFmt formatCode="General" sourceLinked="1"/>
        <c:majorTickMark val="none"/>
        <c:minorTickMark val="none"/>
        <c:tickLblPos val="nextTo"/>
        <c:crossAx val="-2120590744"/>
        <c:crosses val="autoZero"/>
        <c:auto val="1"/>
        <c:lblAlgn val="ctr"/>
        <c:lblOffset val="100"/>
        <c:noMultiLvlLbl val="0"/>
      </c:catAx>
      <c:valAx>
        <c:axId val="-21205907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2059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Bancos</c:v>
                </c:pt>
              </c:strCache>
            </c:strRef>
          </c:tx>
          <c:spPr>
            <a:ln w="28575" cap="rnd">
              <a:solidFill>
                <a:schemeClr val="accent1"/>
              </a:solidFill>
              <a:round/>
            </a:ln>
            <a:effectLst/>
          </c:spPr>
          <c:marker>
            <c:symbol val="none"/>
          </c:marker>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0,\k</c:formatCode>
                <c:ptCount val="12"/>
                <c:pt idx="0" formatCode="0,\K">
                  <c:v>269792.08978416584</c:v>
                </c:pt>
                <c:pt idx="1">
                  <c:v>256145.96844215706</c:v>
                </c:pt>
                <c:pt idx="2" formatCode="0,\K">
                  <c:v>601654.93816408829</c:v>
                </c:pt>
              </c:numCache>
            </c:numRef>
          </c:val>
          <c:smooth val="0"/>
          <c:extLst>
            <c:ext xmlns:c16="http://schemas.microsoft.com/office/drawing/2014/chart" uri="{C3380CC4-5D6E-409C-BE32-E72D297353CC}">
              <c16:uniqueId val="{00000000-39BB-2F47-BA1C-1226C022525B}"/>
            </c:ext>
          </c:extLst>
        </c:ser>
        <c:ser>
          <c:idx val="1"/>
          <c:order val="1"/>
          <c:tx>
            <c:strRef>
              <c:f>Sheet1!$A$3</c:f>
              <c:strCache>
                <c:ptCount val="1"/>
                <c:pt idx="0">
                  <c:v>Tarj Crédito</c:v>
                </c:pt>
              </c:strCache>
            </c:strRef>
          </c:tx>
          <c:spPr>
            <a:ln w="28575" cap="rnd">
              <a:solidFill>
                <a:schemeClr val="accent3"/>
              </a:solidFill>
              <a:round/>
            </a:ln>
            <a:effectLst/>
          </c:spPr>
          <c:marker>
            <c:symbol val="none"/>
          </c:marker>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Sheet1!$B$3:$M$3</c:f>
              <c:numCache>
                <c:formatCode>0,\k</c:formatCode>
                <c:ptCount val="12"/>
                <c:pt idx="0">
                  <c:v>107890.73235013227</c:v>
                </c:pt>
                <c:pt idx="1">
                  <c:v>202838.77316127179</c:v>
                </c:pt>
                <c:pt idx="2" formatCode="0,\K">
                  <c:v>172686.43554684406</c:v>
                </c:pt>
              </c:numCache>
            </c:numRef>
          </c:val>
          <c:smooth val="0"/>
          <c:extLst>
            <c:ext xmlns:c16="http://schemas.microsoft.com/office/drawing/2014/chart" uri="{C3380CC4-5D6E-409C-BE32-E72D297353CC}">
              <c16:uniqueId val="{00000001-39BB-2F47-BA1C-1226C022525B}"/>
            </c:ext>
          </c:extLst>
        </c:ser>
        <c:ser>
          <c:idx val="2"/>
          <c:order val="2"/>
          <c:tx>
            <c:strRef>
              <c:f>Sheet1!$A$4</c:f>
              <c:strCache>
                <c:ptCount val="1"/>
                <c:pt idx="0">
                  <c:v>Tarj Débito</c:v>
                </c:pt>
              </c:strCache>
            </c:strRef>
          </c:tx>
          <c:spPr>
            <a:ln w="28575" cap="rnd">
              <a:solidFill>
                <a:schemeClr val="accent4"/>
              </a:solidFill>
              <a:round/>
            </a:ln>
            <a:effectLst/>
          </c:spPr>
          <c:marker>
            <c:symbol val="none"/>
          </c:marker>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Sheet1!$B$4:$M$4</c:f>
              <c:numCache>
                <c:formatCode>0,\k</c:formatCode>
                <c:ptCount val="12"/>
                <c:pt idx="0">
                  <c:v>70106.260675284779</c:v>
                </c:pt>
                <c:pt idx="1">
                  <c:v>1944.9796413175586</c:v>
                </c:pt>
                <c:pt idx="2" formatCode="0,\K">
                  <c:v>3641.3086440084508</c:v>
                </c:pt>
              </c:numCache>
            </c:numRef>
          </c:val>
          <c:smooth val="0"/>
          <c:extLst>
            <c:ext xmlns:c16="http://schemas.microsoft.com/office/drawing/2014/chart" uri="{C3380CC4-5D6E-409C-BE32-E72D297353CC}">
              <c16:uniqueId val="{00000002-39BB-2F47-BA1C-1226C022525B}"/>
            </c:ext>
          </c:extLst>
        </c:ser>
        <c:ser>
          <c:idx val="3"/>
          <c:order val="3"/>
          <c:tx>
            <c:strRef>
              <c:f>Sheet1!$A$5</c:f>
              <c:strCache>
                <c:ptCount val="1"/>
                <c:pt idx="0">
                  <c:v>Seguros</c:v>
                </c:pt>
              </c:strCache>
            </c:strRef>
          </c:tx>
          <c:spPr>
            <a:ln w="28575" cap="rnd">
              <a:solidFill>
                <a:schemeClr val="accent5">
                  <a:lumMod val="50000"/>
                </a:schemeClr>
              </a:solidFill>
              <a:round/>
            </a:ln>
            <a:effectLst/>
          </c:spPr>
          <c:marker>
            <c:symbol val="none"/>
          </c:marker>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Sheet1!$B$5:$M$5</c:f>
              <c:numCache>
                <c:formatCode>0,\k</c:formatCode>
                <c:ptCount val="12"/>
                <c:pt idx="0">
                  <c:v>37177.036928025911</c:v>
                </c:pt>
                <c:pt idx="1">
                  <c:v>28143.665003609796</c:v>
                </c:pt>
                <c:pt idx="2" formatCode="0,\K">
                  <c:v>2182.0323441156465</c:v>
                </c:pt>
              </c:numCache>
            </c:numRef>
          </c:val>
          <c:smooth val="0"/>
          <c:extLst>
            <c:ext xmlns:c16="http://schemas.microsoft.com/office/drawing/2014/chart" uri="{C3380CC4-5D6E-409C-BE32-E72D297353CC}">
              <c16:uniqueId val="{00000003-39BB-2F47-BA1C-1226C022525B}"/>
            </c:ext>
          </c:extLst>
        </c:ser>
        <c:ser>
          <c:idx val="4"/>
          <c:order val="4"/>
          <c:tx>
            <c:strRef>
              <c:f>Sheet1!$A$6</c:f>
              <c:strCache>
                <c:ptCount val="1"/>
                <c:pt idx="0">
                  <c:v>Remesas</c:v>
                </c:pt>
              </c:strCache>
            </c:strRef>
          </c:tx>
          <c:spPr>
            <a:ln w="28575" cap="rnd">
              <a:solidFill>
                <a:schemeClr val="accent1">
                  <a:lumMod val="60000"/>
                  <a:lumOff val="40000"/>
                </a:schemeClr>
              </a:solidFill>
              <a:round/>
            </a:ln>
            <a:effectLst/>
          </c:spPr>
          <c:marker>
            <c:symbol val="none"/>
          </c:marker>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Sheet1!$B$6:$M$6</c:f>
              <c:numCache>
                <c:formatCode>0,\k</c:formatCode>
                <c:ptCount val="12"/>
                <c:pt idx="0">
                  <c:v>7409.6886999458993</c:v>
                </c:pt>
                <c:pt idx="1">
                  <c:v>5960.7285883203303</c:v>
                </c:pt>
                <c:pt idx="2" formatCode="0,\K">
                  <c:v>8507.9694649335597</c:v>
                </c:pt>
              </c:numCache>
            </c:numRef>
          </c:val>
          <c:smooth val="0"/>
          <c:extLst>
            <c:ext xmlns:c16="http://schemas.microsoft.com/office/drawing/2014/chart" uri="{C3380CC4-5D6E-409C-BE32-E72D297353CC}">
              <c16:uniqueId val="{00000000-5A1F-2F45-BACC-3C9DC61DD80C}"/>
            </c:ext>
          </c:extLst>
        </c:ser>
        <c:ser>
          <c:idx val="5"/>
          <c:order val="5"/>
          <c:tx>
            <c:strRef>
              <c:f>Sheet1!$A$7</c:f>
              <c:strCache>
                <c:ptCount val="1"/>
                <c:pt idx="0">
                  <c:v>Pensiones</c:v>
                </c:pt>
              </c:strCache>
            </c:strRef>
          </c:tx>
          <c:spPr>
            <a:ln w="28575" cap="rnd">
              <a:solidFill>
                <a:schemeClr val="accent4">
                  <a:lumMod val="60000"/>
                </a:schemeClr>
              </a:solidFill>
              <a:round/>
            </a:ln>
            <a:effectLst/>
          </c:spPr>
          <c:marker>
            <c:symbol val="none"/>
          </c:marker>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Sheet1!$B$7:$M$7</c:f>
              <c:numCache>
                <c:formatCode>0,\k</c:formatCode>
                <c:ptCount val="12"/>
                <c:pt idx="0">
                  <c:v>4446.6253889883501</c:v>
                </c:pt>
                <c:pt idx="1">
                  <c:v>3884.2876069470358</c:v>
                </c:pt>
                <c:pt idx="2" formatCode="0,\K">
                  <c:v>4216.7066597975199</c:v>
                </c:pt>
              </c:numCache>
            </c:numRef>
          </c:val>
          <c:smooth val="0"/>
          <c:extLst>
            <c:ext xmlns:c16="http://schemas.microsoft.com/office/drawing/2014/chart" uri="{C3380CC4-5D6E-409C-BE32-E72D297353CC}">
              <c16:uniqueId val="{00000001-50F3-C246-A216-CECBDEBA8375}"/>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2122615528"/>
        <c:axId val="-2122611800"/>
      </c:lineChart>
      <c:catAx>
        <c:axId val="-212261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2122611800"/>
        <c:crosses val="autoZero"/>
        <c:auto val="1"/>
        <c:lblAlgn val="ctr"/>
        <c:lblOffset val="100"/>
        <c:noMultiLvlLbl val="0"/>
      </c:catAx>
      <c:valAx>
        <c:axId val="-2122611800"/>
        <c:scaling>
          <c:orientation val="minMax"/>
        </c:scaling>
        <c:delete val="1"/>
        <c:axPos val="l"/>
        <c:numFmt formatCode="0,\K" sourceLinked="1"/>
        <c:majorTickMark val="none"/>
        <c:minorTickMark val="none"/>
        <c:tickLblPos val="nextTo"/>
        <c:crossAx val="-2122615528"/>
        <c:crosses val="autoZero"/>
        <c:crossBetween val="between"/>
      </c:valAx>
      <c:spPr>
        <a:noFill/>
        <a:ln>
          <a:noFill/>
        </a:ln>
        <a:effectLst/>
      </c:spPr>
    </c:plotArea>
    <c:legend>
      <c:legendPos val="t"/>
      <c:layout>
        <c:manualLayout>
          <c:xMode val="edge"/>
          <c:yMode val="edge"/>
          <c:x val="0.14865313070459799"/>
          <c:y val="9.3085458765848061E-2"/>
          <c:w val="0.81604687028673639"/>
          <c:h val="0.106761860784522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2021-2022</c:v>
                </c:pt>
              </c:strCache>
            </c:strRef>
          </c:tx>
          <c:spPr>
            <a:solidFill>
              <a:schemeClr val="accent3"/>
            </a:solidFill>
            <a:ln>
              <a:solidFill>
                <a:schemeClr val="accent3"/>
              </a:solidFill>
            </a:ln>
            <a:effectLst/>
          </c:spPr>
          <c:invertIfNegative val="0"/>
          <c:dPt>
            <c:idx val="0"/>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4-4FBA-F34E-88A5-0ABF0FE64251}"/>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4-4FBA-F34E-88A5-0ABF0FE6425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Variacion</c:v>
                </c:pt>
              </c:strCache>
            </c:strRef>
          </c:cat>
          <c:val>
            <c:numRef>
              <c:f>Hoja1!$B$2</c:f>
              <c:numCache>
                <c:formatCode>0%</c:formatCode>
                <c:ptCount val="1"/>
                <c:pt idx="0">
                  <c:v>0.31</c:v>
                </c:pt>
              </c:numCache>
            </c:numRef>
          </c:val>
          <c:extLst>
            <c:ext xmlns:c16="http://schemas.microsoft.com/office/drawing/2014/chart" uri="{C3380CC4-5D6E-409C-BE32-E72D297353CC}">
              <c16:uniqueId val="{00000000-4FBA-F34E-88A5-0ABF0FE64251}"/>
            </c:ext>
          </c:extLst>
        </c:ser>
        <c:ser>
          <c:idx val="1"/>
          <c:order val="1"/>
          <c:tx>
            <c:strRef>
              <c:f>Hoja1!$C$1</c:f>
              <c:strCache>
                <c:ptCount val="1"/>
                <c:pt idx="0">
                  <c:v>2022-2023</c:v>
                </c:pt>
              </c:strCache>
            </c:strRef>
          </c:tx>
          <c:spPr>
            <a:solidFill>
              <a:srgbClr val="FF0000"/>
            </a:solidFill>
            <a:ln>
              <a:solidFill>
                <a:srgbClr val="FF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Variacion</c:v>
                </c:pt>
              </c:strCache>
            </c:strRef>
          </c:cat>
          <c:val>
            <c:numRef>
              <c:f>Hoja1!$C$2</c:f>
              <c:numCache>
                <c:formatCode>0%</c:formatCode>
                <c:ptCount val="1"/>
                <c:pt idx="0">
                  <c:v>-0.38</c:v>
                </c:pt>
              </c:numCache>
            </c:numRef>
          </c:val>
          <c:extLst>
            <c:ext xmlns:c16="http://schemas.microsoft.com/office/drawing/2014/chart" uri="{C3380CC4-5D6E-409C-BE32-E72D297353CC}">
              <c16:uniqueId val="{00000001-4FBA-F34E-88A5-0ABF0FE64251}"/>
            </c:ext>
          </c:extLst>
        </c:ser>
        <c:dLbls>
          <c:showLegendKey val="0"/>
          <c:showVal val="0"/>
          <c:showCatName val="0"/>
          <c:showSerName val="0"/>
          <c:showPercent val="0"/>
          <c:showBubbleSize val="0"/>
        </c:dLbls>
        <c:gapWidth val="219"/>
        <c:overlap val="-89"/>
        <c:axId val="746556623"/>
        <c:axId val="746558271"/>
      </c:barChart>
      <c:catAx>
        <c:axId val="746556623"/>
        <c:scaling>
          <c:orientation val="minMax"/>
        </c:scaling>
        <c:delete val="1"/>
        <c:axPos val="b"/>
        <c:numFmt formatCode="General" sourceLinked="1"/>
        <c:majorTickMark val="none"/>
        <c:minorTickMark val="none"/>
        <c:tickLblPos val="nextTo"/>
        <c:crossAx val="746558271"/>
        <c:crosses val="autoZero"/>
        <c:auto val="1"/>
        <c:lblAlgn val="ctr"/>
        <c:lblOffset val="100"/>
        <c:noMultiLvlLbl val="0"/>
      </c:catAx>
      <c:valAx>
        <c:axId val="746558271"/>
        <c:scaling>
          <c:orientation val="minMax"/>
        </c:scaling>
        <c:delete val="1"/>
        <c:axPos val="l"/>
        <c:numFmt formatCode="0%" sourceLinked="1"/>
        <c:majorTickMark val="none"/>
        <c:minorTickMark val="none"/>
        <c:tickLblPos val="nextTo"/>
        <c:crossAx val="74655662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634630001552585E-2"/>
          <c:y val="8.1589491787407344E-3"/>
          <c:w val="0.92081193332988309"/>
          <c:h val="0.74315627985324173"/>
        </c:manualLayout>
      </c:layout>
      <c:barChart>
        <c:barDir val="col"/>
        <c:grouping val="percentStacked"/>
        <c:varyColors val="0"/>
        <c:ser>
          <c:idx val="0"/>
          <c:order val="0"/>
          <c:tx>
            <c:strRef>
              <c:f>Sheet1!$A$2</c:f>
              <c:strCache>
                <c:ptCount val="1"/>
                <c:pt idx="0">
                  <c:v>Bancos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Sheet1!$B$2:$D$2</c:f>
              <c:numCache>
                <c:formatCode>0%</c:formatCode>
                <c:ptCount val="3"/>
                <c:pt idx="0">
                  <c:v>0.57999999999999996</c:v>
                </c:pt>
                <c:pt idx="1">
                  <c:v>0.7</c:v>
                </c:pt>
                <c:pt idx="2">
                  <c:v>0.63</c:v>
                </c:pt>
              </c:numCache>
            </c:numRef>
          </c:val>
          <c:extLst>
            <c:ext xmlns:c16="http://schemas.microsoft.com/office/drawing/2014/chart" uri="{C3380CC4-5D6E-409C-BE32-E72D297353CC}">
              <c16:uniqueId val="{00000000-BE79-5247-B40A-CC092CE4C1E4}"/>
            </c:ext>
          </c:extLst>
        </c:ser>
        <c:ser>
          <c:idx val="1"/>
          <c:order val="1"/>
          <c:tx>
            <c:strRef>
              <c:f>Sheet1!$A$3</c:f>
              <c:strCache>
                <c:ptCount val="1"/>
                <c:pt idx="0">
                  <c:v>Seguros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Sheet1!$B$3:$D$3</c:f>
              <c:numCache>
                <c:formatCode>0%</c:formatCode>
                <c:ptCount val="3"/>
                <c:pt idx="0">
                  <c:v>0.11</c:v>
                </c:pt>
                <c:pt idx="1">
                  <c:v>7.0000000000000007E-2</c:v>
                </c:pt>
                <c:pt idx="2">
                  <c:v>0.04</c:v>
                </c:pt>
              </c:numCache>
            </c:numRef>
          </c:val>
          <c:extLst>
            <c:ext xmlns:c16="http://schemas.microsoft.com/office/drawing/2014/chart" uri="{C3380CC4-5D6E-409C-BE32-E72D297353CC}">
              <c16:uniqueId val="{00000001-BE79-5247-B40A-CC092CE4C1E4}"/>
            </c:ext>
          </c:extLst>
        </c:ser>
        <c:ser>
          <c:idx val="2"/>
          <c:order val="2"/>
          <c:tx>
            <c:strRef>
              <c:f>Sheet1!$A$4</c:f>
              <c:strCache>
                <c:ptCount val="1"/>
                <c:pt idx="0">
                  <c:v>Remesas</c:v>
                </c:pt>
              </c:strCache>
            </c:strRef>
          </c:tx>
          <c:spPr>
            <a:solidFill>
              <a:schemeClr val="accent5">
                <a:lumMod val="50000"/>
              </a:schemeClr>
            </a:solidFill>
            <a:ln>
              <a:solidFill>
                <a:schemeClr val="accent5"/>
              </a:solidFill>
            </a:ln>
            <a:effectLst/>
          </c:spPr>
          <c:invertIfNegative val="0"/>
          <c:dLbls>
            <c:dLbl>
              <c:idx val="1"/>
              <c:layout>
                <c:manualLayout>
                  <c:x val="6.730985666959932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78-6B4F-AE96-22BFD6D72B93}"/>
                </c:ext>
              </c:extLst>
            </c:dLbl>
            <c:spPr>
              <a:noFill/>
              <a:ln>
                <a:noFill/>
              </a:ln>
              <a:effectLst/>
            </c:spPr>
            <c:txPr>
              <a:bodyPr rot="0" spcFirstLastPara="1" vertOverflow="ellipsis" vert="horz" wrap="square" anchor="ctr" anchorCtr="0"/>
              <a:lstStyle/>
              <a:p>
                <a:pPr algn="ctr">
                  <a:defRPr sz="9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Sheet1!$B$4:$D$4</c:f>
              <c:numCache>
                <c:formatCode>0%</c:formatCode>
                <c:ptCount val="3"/>
                <c:pt idx="0">
                  <c:v>0.02</c:v>
                </c:pt>
                <c:pt idx="1">
                  <c:v>0.05</c:v>
                </c:pt>
                <c:pt idx="2">
                  <c:v>0.01</c:v>
                </c:pt>
              </c:numCache>
            </c:numRef>
          </c:val>
          <c:extLst>
            <c:ext xmlns:c16="http://schemas.microsoft.com/office/drawing/2014/chart" uri="{C3380CC4-5D6E-409C-BE32-E72D297353CC}">
              <c16:uniqueId val="{00000002-BE79-5247-B40A-CC092CE4C1E4}"/>
            </c:ext>
          </c:extLst>
        </c:ser>
        <c:ser>
          <c:idx val="3"/>
          <c:order val="3"/>
          <c:tx>
            <c:strRef>
              <c:f>Sheet1!$A$5</c:f>
              <c:strCache>
                <c:ptCount val="1"/>
                <c:pt idx="0">
                  <c:v>T. Débito</c:v>
                </c:pt>
              </c:strCache>
            </c:strRef>
          </c:tx>
          <c:spPr>
            <a:solidFill>
              <a:schemeClr val="bg2">
                <a:lumMod val="60000"/>
                <a:lumOff val="40000"/>
              </a:schemeClr>
            </a:solidFill>
            <a:ln>
              <a:noFill/>
            </a:ln>
            <a:effectLst/>
          </c:spPr>
          <c:invertIfNegative val="0"/>
          <c:dLbls>
            <c:dLbl>
              <c:idx val="2"/>
              <c:layout>
                <c:manualLayout>
                  <c:x val="1.1878210000517529E-2"/>
                  <c:y val="-4.079474589370385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8F-4B1D-A140-CCFA61825D4E}"/>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Sheet1!$B$5:$D$5</c:f>
              <c:numCache>
                <c:formatCode>0%</c:formatCode>
                <c:ptCount val="3"/>
                <c:pt idx="0">
                  <c:v>0.03</c:v>
                </c:pt>
                <c:pt idx="1">
                  <c:v>0.01</c:v>
                </c:pt>
                <c:pt idx="2">
                  <c:v>0.04</c:v>
                </c:pt>
              </c:numCache>
            </c:numRef>
          </c:val>
          <c:extLst>
            <c:ext xmlns:c16="http://schemas.microsoft.com/office/drawing/2014/chart" uri="{C3380CC4-5D6E-409C-BE32-E72D297353CC}">
              <c16:uniqueId val="{00000003-BE79-5247-B40A-CC092CE4C1E4}"/>
            </c:ext>
          </c:extLst>
        </c:ser>
        <c:ser>
          <c:idx val="4"/>
          <c:order val="4"/>
          <c:tx>
            <c:strRef>
              <c:f>Sheet1!$A$6</c:f>
              <c:strCache>
                <c:ptCount val="1"/>
                <c:pt idx="0">
                  <c:v>T. Crédito</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Sheet1!$B$6:$D$6</c:f>
              <c:numCache>
                <c:formatCode>0%</c:formatCode>
                <c:ptCount val="3"/>
                <c:pt idx="0">
                  <c:v>0.26</c:v>
                </c:pt>
                <c:pt idx="1">
                  <c:v>0.17</c:v>
                </c:pt>
                <c:pt idx="2">
                  <c:v>0.27</c:v>
                </c:pt>
              </c:numCache>
            </c:numRef>
          </c:val>
          <c:extLst>
            <c:ext xmlns:c16="http://schemas.microsoft.com/office/drawing/2014/chart" uri="{C3380CC4-5D6E-409C-BE32-E72D297353CC}">
              <c16:uniqueId val="{00000004-BE79-5247-B40A-CC092CE4C1E4}"/>
            </c:ext>
          </c:extLst>
        </c:ser>
        <c:ser>
          <c:idx val="5"/>
          <c:order val="5"/>
          <c:tx>
            <c:strRef>
              <c:f>Sheet1!$A$7</c:f>
              <c:strCache>
                <c:ptCount val="1"/>
                <c:pt idx="0">
                  <c:v>Pensiones</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Sheet1!$B$7:$D$7</c:f>
              <c:numCache>
                <c:formatCode>0%</c:formatCode>
                <c:ptCount val="3"/>
                <c:pt idx="1">
                  <c:v>0.01</c:v>
                </c:pt>
                <c:pt idx="2">
                  <c:v>0.01</c:v>
                </c:pt>
              </c:numCache>
            </c:numRef>
          </c:val>
          <c:extLst>
            <c:ext xmlns:c16="http://schemas.microsoft.com/office/drawing/2014/chart" uri="{C3380CC4-5D6E-409C-BE32-E72D297353CC}">
              <c16:uniqueId val="{00000002-F8AE-6145-BF44-684B90C1033B}"/>
            </c:ext>
          </c:extLst>
        </c:ser>
        <c:dLbls>
          <c:showLegendKey val="0"/>
          <c:showVal val="0"/>
          <c:showCatName val="0"/>
          <c:showSerName val="0"/>
          <c:showPercent val="0"/>
          <c:showBubbleSize val="0"/>
        </c:dLbls>
        <c:gapWidth val="50"/>
        <c:overlap val="100"/>
        <c:axId val="-2122661048"/>
        <c:axId val="-2122657368"/>
      </c:barChart>
      <c:catAx>
        <c:axId val="-2122661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crossAx val="-2122657368"/>
        <c:crosses val="autoZero"/>
        <c:auto val="1"/>
        <c:lblAlgn val="ctr"/>
        <c:lblOffset val="100"/>
        <c:noMultiLvlLbl val="0"/>
      </c:catAx>
      <c:valAx>
        <c:axId val="-2122657368"/>
        <c:scaling>
          <c:orientation val="minMax"/>
        </c:scaling>
        <c:delete val="1"/>
        <c:axPos val="l"/>
        <c:numFmt formatCode="0%" sourceLinked="1"/>
        <c:majorTickMark val="none"/>
        <c:minorTickMark val="none"/>
        <c:tickLblPos val="nextTo"/>
        <c:crossAx val="-2122661048"/>
        <c:crosses val="autoZero"/>
        <c:crossBetween val="between"/>
      </c:valAx>
      <c:spPr>
        <a:noFill/>
        <a:ln>
          <a:noFill/>
        </a:ln>
        <a:effectLst/>
      </c:spPr>
    </c:plotArea>
    <c:legend>
      <c:legendPos val="b"/>
      <c:layout>
        <c:manualLayout>
          <c:xMode val="edge"/>
          <c:yMode val="edge"/>
          <c:x val="1.5567002145560133E-2"/>
          <c:y val="0.85191507240585573"/>
          <c:w val="0.98443299785443983"/>
          <c:h val="0.1155307203709687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chemeClr val="tx1"/>
          </a:solidFill>
          <a:latin typeface="Helvetica Light" panose="020B0403020202020204" pitchFamily="34" charset="0"/>
        </a:defRPr>
      </a:pPr>
      <a:endParaRPr lang="es-H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Hoja1!$A$2</c:f>
              <c:strCache>
                <c:ptCount val="1"/>
                <c:pt idx="0">
                  <c:v>Atlántida</c:v>
                </c:pt>
              </c:strCache>
            </c:strRef>
          </c:tx>
          <c:spPr>
            <a:solidFill>
              <a:schemeClr val="tx1">
                <a:lumMod val="50000"/>
                <a:lumOff val="50000"/>
              </a:schemeClr>
            </a:solidFill>
            <a:ln>
              <a:noFill/>
            </a:ln>
            <a:effectLst/>
          </c:spPr>
          <c:invertIfNegative val="0"/>
          <c:dLbls>
            <c:numFmt formatCode="0.0,,&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2022</c:v>
                </c:pt>
                <c:pt idx="1">
                  <c:v>2023</c:v>
                </c:pt>
                <c:pt idx="2">
                  <c:v>2024</c:v>
                </c:pt>
              </c:strCache>
            </c:strRef>
          </c:cat>
          <c:val>
            <c:numRef>
              <c:f>Hoja1!$B$2:$D$2</c:f>
              <c:numCache>
                <c:formatCode>0.0,,"M"</c:formatCode>
                <c:ptCount val="3"/>
                <c:pt idx="0">
                  <c:v>2211737.2799999998</c:v>
                </c:pt>
                <c:pt idx="1">
                  <c:v>2906477</c:v>
                </c:pt>
                <c:pt idx="2">
                  <c:v>1791957</c:v>
                </c:pt>
              </c:numCache>
            </c:numRef>
          </c:val>
          <c:extLst>
            <c:ext xmlns:c16="http://schemas.microsoft.com/office/drawing/2014/chart" uri="{C3380CC4-5D6E-409C-BE32-E72D297353CC}">
              <c16:uniqueId val="{00000000-B9D5-9941-8F69-EE2C6D9B1BAE}"/>
            </c:ext>
          </c:extLst>
        </c:ser>
        <c:dLbls>
          <c:showLegendKey val="0"/>
          <c:showVal val="0"/>
          <c:showCatName val="0"/>
          <c:showSerName val="0"/>
          <c:showPercent val="0"/>
          <c:showBubbleSize val="0"/>
        </c:dLbls>
        <c:gapWidth val="50"/>
        <c:overlap val="100"/>
        <c:axId val="1739851551"/>
        <c:axId val="1741161807"/>
      </c:barChart>
      <c:catAx>
        <c:axId val="1739851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741161807"/>
        <c:crosses val="autoZero"/>
        <c:auto val="1"/>
        <c:lblAlgn val="ctr"/>
        <c:lblOffset val="100"/>
        <c:noMultiLvlLbl val="0"/>
      </c:catAx>
      <c:valAx>
        <c:axId val="1741161807"/>
        <c:scaling>
          <c:orientation val="minMax"/>
        </c:scaling>
        <c:delete val="1"/>
        <c:axPos val="l"/>
        <c:numFmt formatCode="0.0,,&quot;M&quot;" sourceLinked="1"/>
        <c:majorTickMark val="none"/>
        <c:minorTickMark val="none"/>
        <c:tickLblPos val="nextTo"/>
        <c:crossAx val="17398515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C10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0.41</c:v>
                </c:pt>
              </c:numCache>
            </c:numRef>
          </c:val>
          <c:extLst>
            <c:ext xmlns:c16="http://schemas.microsoft.com/office/drawing/2014/chart" uri="{C3380CC4-5D6E-409C-BE32-E72D297353CC}">
              <c16:uniqueId val="{00000000-D88C-8F4A-9221-7A773474C2C1}"/>
            </c:ext>
          </c:extLst>
        </c:ser>
        <c:ser>
          <c:idx val="1"/>
          <c:order val="1"/>
          <c:tx>
            <c:strRef>
              <c:f>Sheet1!$A$3</c:f>
              <c:strCache>
                <c:ptCount val="1"/>
                <c:pt idx="0">
                  <c:v>TVC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0.28000000000000003</c:v>
                </c:pt>
              </c:numCache>
            </c:numRef>
          </c:val>
          <c:extLst>
            <c:ext xmlns:c16="http://schemas.microsoft.com/office/drawing/2014/chart" uri="{C3380CC4-5D6E-409C-BE32-E72D297353CC}">
              <c16:uniqueId val="{00000001-D88C-8F4A-9221-7A773474C2C1}"/>
            </c:ext>
          </c:extLst>
        </c:ser>
        <c:ser>
          <c:idx val="2"/>
          <c:order val="2"/>
          <c:tx>
            <c:strRef>
              <c:f>Sheet1!$A$4</c:f>
              <c:strCache>
                <c:ptCount val="1"/>
                <c:pt idx="0">
                  <c:v>HCH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0.21</c:v>
                </c:pt>
              </c:numCache>
            </c:numRef>
          </c:val>
          <c:extLst>
            <c:ext xmlns:c16="http://schemas.microsoft.com/office/drawing/2014/chart" uri="{C3380CC4-5D6E-409C-BE32-E72D297353CC}">
              <c16:uniqueId val="{00000003-D88C-8F4A-9221-7A773474C2C1}"/>
            </c:ext>
          </c:extLst>
        </c:ser>
        <c:ser>
          <c:idx val="3"/>
          <c:order val="3"/>
          <c:tx>
            <c:strRef>
              <c:f>Sheet1!$A$5</c:f>
              <c:strCache>
                <c:ptCount val="1"/>
                <c:pt idx="0">
                  <c:v>Go TV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Sheet1!$B$5</c:f>
              <c:numCache>
                <c:formatCode>0%</c:formatCode>
                <c:ptCount val="1"/>
                <c:pt idx="0">
                  <c:v>0.04</c:v>
                </c:pt>
              </c:numCache>
            </c:numRef>
          </c:val>
          <c:extLst>
            <c:ext xmlns:c16="http://schemas.microsoft.com/office/drawing/2014/chart" uri="{C3380CC4-5D6E-409C-BE32-E72D297353CC}">
              <c16:uniqueId val="{00000004-D88C-8F4A-9221-7A773474C2C1}"/>
            </c:ext>
          </c:extLst>
        </c:ser>
        <c:ser>
          <c:idx val="4"/>
          <c:order val="4"/>
          <c:tx>
            <c:strRef>
              <c:f>Sheet1!$A$6</c:f>
              <c:strCache>
                <c:ptCount val="1"/>
                <c:pt idx="0">
                  <c:v>VTV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Sheet1!$B$6</c:f>
              <c:numCache>
                <c:formatCode>0%</c:formatCode>
                <c:ptCount val="1"/>
                <c:pt idx="0">
                  <c:v>0.03</c:v>
                </c:pt>
              </c:numCache>
            </c:numRef>
          </c:val>
          <c:extLst>
            <c:ext xmlns:c16="http://schemas.microsoft.com/office/drawing/2014/chart" uri="{C3380CC4-5D6E-409C-BE32-E72D297353CC}">
              <c16:uniqueId val="{00000005-D88C-8F4A-9221-7A773474C2C1}"/>
            </c:ext>
          </c:extLst>
        </c:ser>
        <c:ser>
          <c:idx val="5"/>
          <c:order val="5"/>
          <c:tx>
            <c:strRef>
              <c:f>Sheet1!$A$7</c:f>
              <c:strCache>
                <c:ptCount val="1"/>
                <c:pt idx="0">
                  <c:v>Otros(4 canales)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Sheet1!$B$7</c:f>
              <c:numCache>
                <c:formatCode>0%</c:formatCode>
                <c:ptCount val="1"/>
                <c:pt idx="0">
                  <c:v>0.03</c:v>
                </c:pt>
              </c:numCache>
            </c:numRef>
          </c:val>
          <c:extLst>
            <c:ext xmlns:c16="http://schemas.microsoft.com/office/drawing/2014/chart" uri="{C3380CC4-5D6E-409C-BE32-E72D297353CC}">
              <c16:uniqueId val="{00000006-D88C-8F4A-9221-7A773474C2C1}"/>
            </c:ext>
          </c:extLst>
        </c:ser>
        <c:dLbls>
          <c:dLblPos val="ctr"/>
          <c:showLegendKey val="0"/>
          <c:showVal val="1"/>
          <c:showCatName val="0"/>
          <c:showSerName val="0"/>
          <c:showPercent val="0"/>
          <c:showBubbleSize val="0"/>
        </c:dLbls>
        <c:gapWidth val="0"/>
        <c:overlap val="100"/>
        <c:axId val="-2120906920"/>
        <c:axId val="-2120903960"/>
      </c:barChart>
      <c:catAx>
        <c:axId val="-2120906920"/>
        <c:scaling>
          <c:orientation val="minMax"/>
        </c:scaling>
        <c:delete val="1"/>
        <c:axPos val="l"/>
        <c:numFmt formatCode="General" sourceLinked="1"/>
        <c:majorTickMark val="none"/>
        <c:minorTickMark val="none"/>
        <c:tickLblPos val="nextTo"/>
        <c:crossAx val="-2120903960"/>
        <c:crosses val="autoZero"/>
        <c:auto val="1"/>
        <c:lblAlgn val="ctr"/>
        <c:lblOffset val="100"/>
        <c:noMultiLvlLbl val="0"/>
      </c:catAx>
      <c:valAx>
        <c:axId val="-2120903960"/>
        <c:scaling>
          <c:orientation val="minMax"/>
        </c:scaling>
        <c:delete val="1"/>
        <c:axPos val="b"/>
        <c:numFmt formatCode="0%" sourceLinked="1"/>
        <c:majorTickMark val="none"/>
        <c:minorTickMark val="none"/>
        <c:tickLblPos val="nextTo"/>
        <c:crossAx val="-2120906920"/>
        <c:crosses val="autoZero"/>
        <c:crossBetween val="between"/>
      </c:valAx>
      <c:spPr>
        <a:noFill/>
        <a:ln>
          <a:noFill/>
        </a:ln>
        <a:effectLst/>
      </c:spPr>
    </c:plotArea>
    <c:legend>
      <c:legendPos val="b"/>
      <c:layout>
        <c:manualLayout>
          <c:xMode val="edge"/>
          <c:yMode val="edge"/>
          <c:x val="0.1867190222551505"/>
          <c:y val="0.68090635210581629"/>
          <c:w val="0.66634557385955329"/>
          <c:h val="0.251712617839658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s-HN"/>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LP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0.52</c:v>
                </c:pt>
              </c:numCache>
            </c:numRef>
          </c:val>
          <c:extLst>
            <c:ext xmlns:c16="http://schemas.microsoft.com/office/drawing/2014/chart" uri="{C3380CC4-5D6E-409C-BE32-E72D297353CC}">
              <c16:uniqueId val="{00000000-F23A-FF41-AA78-8C69C3E6CD3C}"/>
            </c:ext>
          </c:extLst>
        </c:ser>
        <c:ser>
          <c:idx val="1"/>
          <c:order val="1"/>
          <c:tx>
            <c:strRef>
              <c:f>Sheet1!$A$3</c:f>
              <c:strCache>
                <c:ptCount val="1"/>
                <c:pt idx="0">
                  <c:v>EH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0.3</c:v>
                </c:pt>
              </c:numCache>
            </c:numRef>
          </c:val>
          <c:extLst>
            <c:ext xmlns:c16="http://schemas.microsoft.com/office/drawing/2014/chart" uri="{C3380CC4-5D6E-409C-BE32-E72D297353CC}">
              <c16:uniqueId val="{00000001-F23A-FF41-AA78-8C69C3E6CD3C}"/>
            </c:ext>
          </c:extLst>
        </c:ser>
        <c:ser>
          <c:idx val="2"/>
          <c:order val="2"/>
          <c:tx>
            <c:strRef>
              <c:f>Sheet1!$A$4</c:f>
              <c:strCache>
                <c:ptCount val="1"/>
                <c:pt idx="0">
                  <c:v>EP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0.09</c:v>
                </c:pt>
              </c:numCache>
            </c:numRef>
          </c:val>
          <c:extLst>
            <c:ext xmlns:c16="http://schemas.microsoft.com/office/drawing/2014/chart" uri="{C3380CC4-5D6E-409C-BE32-E72D297353CC}">
              <c16:uniqueId val="{00000002-F23A-FF41-AA78-8C69C3E6CD3C}"/>
            </c:ext>
          </c:extLst>
        </c:ser>
        <c:ser>
          <c:idx val="3"/>
          <c:order val="3"/>
          <c:tx>
            <c:strRef>
              <c:f>Sheet1!$A$5</c:f>
              <c:strCache>
                <c:ptCount val="1"/>
                <c:pt idx="0">
                  <c:v>LT</c:v>
                </c:pt>
              </c:strCache>
            </c:strRef>
          </c:tx>
          <c:spPr>
            <a:solidFill>
              <a:schemeClr val="accent4"/>
            </a:solidFill>
            <a:ln>
              <a:noFill/>
            </a:ln>
            <a:effectLst/>
          </c:spPr>
          <c:invertIfNegative val="0"/>
          <c:cat>
            <c:strRef>
              <c:f>Sheet1!$B$1</c:f>
              <c:strCache>
                <c:ptCount val="1"/>
                <c:pt idx="0">
                  <c:v>Series 1</c:v>
                </c:pt>
              </c:strCache>
            </c:strRef>
          </c:cat>
          <c:val>
            <c:numRef>
              <c:f>Sheet1!$B$5</c:f>
              <c:numCache>
                <c:formatCode>0%</c:formatCode>
                <c:ptCount val="1"/>
                <c:pt idx="0">
                  <c:v>0.08</c:v>
                </c:pt>
              </c:numCache>
            </c:numRef>
          </c:val>
          <c:extLst>
            <c:ext xmlns:c16="http://schemas.microsoft.com/office/drawing/2014/chart" uri="{C3380CC4-5D6E-409C-BE32-E72D297353CC}">
              <c16:uniqueId val="{00000003-F23A-FF41-AA78-8C69C3E6CD3C}"/>
            </c:ext>
          </c:extLst>
        </c:ser>
        <c:dLbls>
          <c:showLegendKey val="0"/>
          <c:showVal val="0"/>
          <c:showCatName val="0"/>
          <c:showSerName val="0"/>
          <c:showPercent val="0"/>
          <c:showBubbleSize val="0"/>
        </c:dLbls>
        <c:gapWidth val="0"/>
        <c:overlap val="100"/>
        <c:axId val="-2120863208"/>
        <c:axId val="-2120860184"/>
      </c:barChart>
      <c:catAx>
        <c:axId val="-2120863208"/>
        <c:scaling>
          <c:orientation val="minMax"/>
        </c:scaling>
        <c:delete val="1"/>
        <c:axPos val="l"/>
        <c:numFmt formatCode="General" sourceLinked="1"/>
        <c:majorTickMark val="none"/>
        <c:minorTickMark val="none"/>
        <c:tickLblPos val="nextTo"/>
        <c:crossAx val="-2120860184"/>
        <c:crosses val="autoZero"/>
        <c:auto val="1"/>
        <c:lblAlgn val="ctr"/>
        <c:lblOffset val="100"/>
        <c:noMultiLvlLbl val="0"/>
      </c:catAx>
      <c:valAx>
        <c:axId val="-21208601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20863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R.América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0.26</c:v>
                </c:pt>
              </c:numCache>
            </c:numRef>
          </c:val>
          <c:extLst>
            <c:ext xmlns:c16="http://schemas.microsoft.com/office/drawing/2014/chart" uri="{C3380CC4-5D6E-409C-BE32-E72D297353CC}">
              <c16:uniqueId val="{00000000-0715-6A4C-B2C0-4AB944480FEB}"/>
            </c:ext>
          </c:extLst>
        </c:ser>
        <c:ser>
          <c:idx val="1"/>
          <c:order val="1"/>
          <c:tx>
            <c:strRef>
              <c:f>Sheet1!$A$3</c:f>
              <c:strCache>
                <c:ptCount val="1"/>
                <c:pt idx="0">
                  <c:v>EU</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0.22</c:v>
                </c:pt>
              </c:numCache>
            </c:numRef>
          </c:val>
          <c:extLst>
            <c:ext xmlns:c16="http://schemas.microsoft.com/office/drawing/2014/chart" uri="{C3380CC4-5D6E-409C-BE32-E72D297353CC}">
              <c16:uniqueId val="{00000001-0715-6A4C-B2C0-4AB944480FEB}"/>
            </c:ext>
          </c:extLst>
        </c:ser>
        <c:ser>
          <c:idx val="2"/>
          <c:order val="2"/>
          <c:tx>
            <c:strRef>
              <c:f>Sheet1!$A$4</c:f>
              <c:strCache>
                <c:ptCount val="1"/>
                <c:pt idx="0">
                  <c:v>Globo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0.2</c:v>
                </c:pt>
              </c:numCache>
            </c:numRef>
          </c:val>
          <c:extLst>
            <c:ext xmlns:c16="http://schemas.microsoft.com/office/drawing/2014/chart" uri="{C3380CC4-5D6E-409C-BE32-E72D297353CC}">
              <c16:uniqueId val="{00000002-0715-6A4C-B2C0-4AB944480FEB}"/>
            </c:ext>
          </c:extLst>
        </c:ser>
        <c:ser>
          <c:idx val="3"/>
          <c:order val="3"/>
          <c:tx>
            <c:strRef>
              <c:f>Sheet1!$A$5</c:f>
              <c:strCache>
                <c:ptCount val="1"/>
                <c:pt idx="0">
                  <c:v>AudioSistema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Sheet1!$B$5</c:f>
              <c:numCache>
                <c:formatCode>0%</c:formatCode>
                <c:ptCount val="1"/>
                <c:pt idx="0">
                  <c:v>0.18</c:v>
                </c:pt>
              </c:numCache>
            </c:numRef>
          </c:val>
          <c:extLst>
            <c:ext xmlns:c16="http://schemas.microsoft.com/office/drawing/2014/chart" uri="{C3380CC4-5D6E-409C-BE32-E72D297353CC}">
              <c16:uniqueId val="{00000003-0715-6A4C-B2C0-4AB944480FEB}"/>
            </c:ext>
          </c:extLst>
        </c:ser>
        <c:ser>
          <c:idx val="4"/>
          <c:order val="4"/>
          <c:tx>
            <c:strRef>
              <c:f>Sheet1!$A$6</c:f>
              <c:strCache>
                <c:ptCount val="1"/>
                <c:pt idx="0">
                  <c:v>HCH</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Sheet1!$B$6</c:f>
              <c:numCache>
                <c:formatCode>0%</c:formatCode>
                <c:ptCount val="1"/>
                <c:pt idx="0">
                  <c:v>0.03</c:v>
                </c:pt>
              </c:numCache>
            </c:numRef>
          </c:val>
          <c:extLst>
            <c:ext xmlns:c16="http://schemas.microsoft.com/office/drawing/2014/chart" uri="{C3380CC4-5D6E-409C-BE32-E72D297353CC}">
              <c16:uniqueId val="{00000004-0715-6A4C-B2C0-4AB944480FEB}"/>
            </c:ext>
          </c:extLst>
        </c:ser>
        <c:ser>
          <c:idx val="5"/>
          <c:order val="5"/>
          <c:tx>
            <c:strRef>
              <c:f>Sheet1!$A$7</c:f>
              <c:strCache>
                <c:ptCount val="1"/>
                <c:pt idx="0">
                  <c:v>Romantica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Sheet1!$B$7</c:f>
              <c:numCache>
                <c:formatCode>0%</c:formatCode>
                <c:ptCount val="1"/>
                <c:pt idx="0">
                  <c:v>0.03</c:v>
                </c:pt>
              </c:numCache>
            </c:numRef>
          </c:val>
          <c:extLst>
            <c:ext xmlns:c16="http://schemas.microsoft.com/office/drawing/2014/chart" uri="{C3380CC4-5D6E-409C-BE32-E72D297353CC}">
              <c16:uniqueId val="{00000005-0715-6A4C-B2C0-4AB944480FEB}"/>
            </c:ext>
          </c:extLst>
        </c:ser>
        <c:ser>
          <c:idx val="6"/>
          <c:order val="6"/>
          <c:tx>
            <c:strRef>
              <c:f>Sheet1!$A$8</c:f>
              <c:strCache>
                <c:ptCount val="1"/>
                <c:pt idx="0">
                  <c:v>Otras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Sheet1!$B$8</c:f>
              <c:numCache>
                <c:formatCode>0%</c:formatCode>
                <c:ptCount val="1"/>
                <c:pt idx="0">
                  <c:v>0.08</c:v>
                </c:pt>
              </c:numCache>
            </c:numRef>
          </c:val>
          <c:extLst>
            <c:ext xmlns:c16="http://schemas.microsoft.com/office/drawing/2014/chart" uri="{C3380CC4-5D6E-409C-BE32-E72D297353CC}">
              <c16:uniqueId val="{00000007-0715-6A4C-B2C0-4AB944480FEB}"/>
            </c:ext>
          </c:extLst>
        </c:ser>
        <c:dLbls>
          <c:dLblPos val="ctr"/>
          <c:showLegendKey val="0"/>
          <c:showVal val="1"/>
          <c:showCatName val="0"/>
          <c:showSerName val="0"/>
          <c:showPercent val="0"/>
          <c:showBubbleSize val="0"/>
        </c:dLbls>
        <c:gapWidth val="0"/>
        <c:overlap val="100"/>
        <c:axId val="-2120593864"/>
        <c:axId val="-2120590744"/>
      </c:barChart>
      <c:catAx>
        <c:axId val="-2120593864"/>
        <c:scaling>
          <c:orientation val="minMax"/>
        </c:scaling>
        <c:delete val="1"/>
        <c:axPos val="l"/>
        <c:numFmt formatCode="General" sourceLinked="1"/>
        <c:majorTickMark val="none"/>
        <c:minorTickMark val="none"/>
        <c:tickLblPos val="nextTo"/>
        <c:crossAx val="-2120590744"/>
        <c:crosses val="autoZero"/>
        <c:auto val="1"/>
        <c:lblAlgn val="ctr"/>
        <c:lblOffset val="100"/>
        <c:noMultiLvlLbl val="0"/>
      </c:catAx>
      <c:valAx>
        <c:axId val="-21205907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2059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Valla Espec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0.73</c:v>
                </c:pt>
              </c:numCache>
            </c:numRef>
          </c:val>
          <c:extLst>
            <c:ext xmlns:c16="http://schemas.microsoft.com/office/drawing/2014/chart" uri="{C3380CC4-5D6E-409C-BE32-E72D297353CC}">
              <c16:uniqueId val="{00000000-AE24-E14D-82F5-13736660A1BD}"/>
            </c:ext>
          </c:extLst>
        </c:ser>
        <c:ser>
          <c:idx val="1"/>
          <c:order val="1"/>
          <c:tx>
            <c:strRef>
              <c:f>Sheet1!$A$3</c:f>
              <c:strCache>
                <c:ptCount val="1"/>
                <c:pt idx="0">
                  <c:v>Mupis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0.2</c:v>
                </c:pt>
              </c:numCache>
            </c:numRef>
          </c:val>
          <c:extLst>
            <c:ext xmlns:c16="http://schemas.microsoft.com/office/drawing/2014/chart" uri="{C3380CC4-5D6E-409C-BE32-E72D297353CC}">
              <c16:uniqueId val="{00000001-AE24-E14D-82F5-13736660A1BD}"/>
            </c:ext>
          </c:extLst>
        </c:ser>
        <c:ser>
          <c:idx val="2"/>
          <c:order val="2"/>
          <c:tx>
            <c:strRef>
              <c:f>Sheet1!$A$4</c:f>
              <c:strCache>
                <c:ptCount val="1"/>
                <c:pt idx="0">
                  <c:v>Murales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0.04</c:v>
                </c:pt>
              </c:numCache>
            </c:numRef>
          </c:val>
          <c:extLst>
            <c:ext xmlns:c16="http://schemas.microsoft.com/office/drawing/2014/chart" uri="{C3380CC4-5D6E-409C-BE32-E72D297353CC}">
              <c16:uniqueId val="{00000002-AE24-E14D-82F5-13736660A1BD}"/>
            </c:ext>
          </c:extLst>
        </c:ser>
        <c:ser>
          <c:idx val="3"/>
          <c:order val="3"/>
          <c:tx>
            <c:strRef>
              <c:f>Sheet1!$A$5</c:f>
              <c:strCache>
                <c:ptCount val="1"/>
                <c:pt idx="0">
                  <c:v>Gigantografias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Sheet1!$B$5</c:f>
              <c:numCache>
                <c:formatCode>0%</c:formatCode>
                <c:ptCount val="1"/>
                <c:pt idx="0">
                  <c:v>0.03</c:v>
                </c:pt>
              </c:numCache>
            </c:numRef>
          </c:val>
          <c:extLst>
            <c:ext xmlns:c16="http://schemas.microsoft.com/office/drawing/2014/chart" uri="{C3380CC4-5D6E-409C-BE32-E72D297353CC}">
              <c16:uniqueId val="{00000004-AE24-E14D-82F5-13736660A1BD}"/>
            </c:ext>
          </c:extLst>
        </c:ser>
        <c:dLbls>
          <c:dLblPos val="ctr"/>
          <c:showLegendKey val="0"/>
          <c:showVal val="1"/>
          <c:showCatName val="0"/>
          <c:showSerName val="0"/>
          <c:showPercent val="0"/>
          <c:showBubbleSize val="0"/>
        </c:dLbls>
        <c:gapWidth val="0"/>
        <c:overlap val="100"/>
        <c:axId val="-2120593864"/>
        <c:axId val="-2120590744"/>
      </c:barChart>
      <c:catAx>
        <c:axId val="-2120593864"/>
        <c:scaling>
          <c:orientation val="minMax"/>
        </c:scaling>
        <c:delete val="1"/>
        <c:axPos val="l"/>
        <c:numFmt formatCode="General" sourceLinked="1"/>
        <c:majorTickMark val="none"/>
        <c:minorTickMark val="none"/>
        <c:tickLblPos val="nextTo"/>
        <c:crossAx val="-2120590744"/>
        <c:crosses val="autoZero"/>
        <c:auto val="1"/>
        <c:lblAlgn val="ctr"/>
        <c:lblOffset val="100"/>
        <c:noMultiLvlLbl val="0"/>
      </c:catAx>
      <c:valAx>
        <c:axId val="-21205907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2059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Bancos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Ficohsa</c:v>
                </c:pt>
                <c:pt idx="1">
                  <c:v>Banpais</c:v>
                </c:pt>
                <c:pt idx="2">
                  <c:v>Atlantida</c:v>
                </c:pt>
                <c:pt idx="3">
                  <c:v>Occidente</c:v>
                </c:pt>
                <c:pt idx="4">
                  <c:v>BAC</c:v>
                </c:pt>
                <c:pt idx="5">
                  <c:v>Davivienda</c:v>
                </c:pt>
                <c:pt idx="6">
                  <c:v>Azteca</c:v>
                </c:pt>
              </c:strCache>
            </c:strRef>
          </c:cat>
          <c:val>
            <c:numRef>
              <c:f>Sheet1!$B$2:$B$8</c:f>
              <c:numCache>
                <c:formatCode>0%</c:formatCode>
                <c:ptCount val="7"/>
                <c:pt idx="0">
                  <c:v>0.62</c:v>
                </c:pt>
                <c:pt idx="1">
                  <c:v>0.76</c:v>
                </c:pt>
                <c:pt idx="2">
                  <c:v>0.63</c:v>
                </c:pt>
                <c:pt idx="3">
                  <c:v>1</c:v>
                </c:pt>
                <c:pt idx="4">
                  <c:v>0.86</c:v>
                </c:pt>
                <c:pt idx="5">
                  <c:v>0.73</c:v>
                </c:pt>
                <c:pt idx="6">
                  <c:v>1</c:v>
                </c:pt>
              </c:numCache>
            </c:numRef>
          </c:val>
          <c:extLst>
            <c:ext xmlns:c16="http://schemas.microsoft.com/office/drawing/2014/chart" uri="{C3380CC4-5D6E-409C-BE32-E72D297353CC}">
              <c16:uniqueId val="{00000000-D129-6F49-BF22-900549880B08}"/>
            </c:ext>
          </c:extLst>
        </c:ser>
        <c:ser>
          <c:idx val="1"/>
          <c:order val="1"/>
          <c:tx>
            <c:strRef>
              <c:f>Sheet1!$C$1</c:f>
              <c:strCache>
                <c:ptCount val="1"/>
                <c:pt idx="0">
                  <c:v>Tarjetas Crédito</c:v>
                </c:pt>
              </c:strCache>
            </c:strRef>
          </c:tx>
          <c:spPr>
            <a:solidFill>
              <a:srgbClr val="FF93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Ficohsa</c:v>
                </c:pt>
                <c:pt idx="1">
                  <c:v>Banpais</c:v>
                </c:pt>
                <c:pt idx="2">
                  <c:v>Atlantida</c:v>
                </c:pt>
                <c:pt idx="3">
                  <c:v>Occidente</c:v>
                </c:pt>
                <c:pt idx="4">
                  <c:v>BAC</c:v>
                </c:pt>
                <c:pt idx="5">
                  <c:v>Davivienda</c:v>
                </c:pt>
                <c:pt idx="6">
                  <c:v>Azteca</c:v>
                </c:pt>
              </c:strCache>
            </c:strRef>
          </c:cat>
          <c:val>
            <c:numRef>
              <c:f>Sheet1!$C$2:$C$8</c:f>
              <c:numCache>
                <c:formatCode>0%</c:formatCode>
                <c:ptCount val="7"/>
                <c:pt idx="0">
                  <c:v>0.18</c:v>
                </c:pt>
                <c:pt idx="1">
                  <c:v>0.23</c:v>
                </c:pt>
                <c:pt idx="2">
                  <c:v>0.27</c:v>
                </c:pt>
                <c:pt idx="4">
                  <c:v>0.06</c:v>
                </c:pt>
                <c:pt idx="5">
                  <c:v>0.25</c:v>
                </c:pt>
              </c:numCache>
            </c:numRef>
          </c:val>
          <c:extLst>
            <c:ext xmlns:c16="http://schemas.microsoft.com/office/drawing/2014/chart" uri="{C3380CC4-5D6E-409C-BE32-E72D297353CC}">
              <c16:uniqueId val="{00000001-D129-6F49-BF22-900549880B08}"/>
            </c:ext>
          </c:extLst>
        </c:ser>
        <c:ser>
          <c:idx val="2"/>
          <c:order val="2"/>
          <c:tx>
            <c:strRef>
              <c:f>Sheet1!$D$1</c:f>
              <c:strCache>
                <c:ptCount val="1"/>
                <c:pt idx="0">
                  <c:v>Tarjetas Débito</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Ficohsa</c:v>
                </c:pt>
                <c:pt idx="1">
                  <c:v>Banpais</c:v>
                </c:pt>
                <c:pt idx="2">
                  <c:v>Atlantida</c:v>
                </c:pt>
                <c:pt idx="3">
                  <c:v>Occidente</c:v>
                </c:pt>
                <c:pt idx="4">
                  <c:v>BAC</c:v>
                </c:pt>
                <c:pt idx="5">
                  <c:v>Davivienda</c:v>
                </c:pt>
                <c:pt idx="6">
                  <c:v>Azteca</c:v>
                </c:pt>
              </c:strCache>
            </c:strRef>
          </c:cat>
          <c:val>
            <c:numRef>
              <c:f>Sheet1!$D$2:$D$8</c:f>
              <c:numCache>
                <c:formatCode>General</c:formatCode>
                <c:ptCount val="7"/>
                <c:pt idx="0" formatCode="0%">
                  <c:v>0.01</c:v>
                </c:pt>
                <c:pt idx="2" formatCode="0%">
                  <c:v>0.04</c:v>
                </c:pt>
              </c:numCache>
            </c:numRef>
          </c:val>
          <c:extLst>
            <c:ext xmlns:c16="http://schemas.microsoft.com/office/drawing/2014/chart" uri="{C3380CC4-5D6E-409C-BE32-E72D297353CC}">
              <c16:uniqueId val="{00000002-D129-6F49-BF22-900549880B08}"/>
            </c:ext>
          </c:extLst>
        </c:ser>
        <c:ser>
          <c:idx val="3"/>
          <c:order val="3"/>
          <c:tx>
            <c:strRef>
              <c:f>Sheet1!$E$1</c:f>
              <c:strCache>
                <c:ptCount val="1"/>
                <c:pt idx="0">
                  <c:v>Seguros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Ficohsa</c:v>
                </c:pt>
                <c:pt idx="1">
                  <c:v>Banpais</c:v>
                </c:pt>
                <c:pt idx="2">
                  <c:v>Atlantida</c:v>
                </c:pt>
                <c:pt idx="3">
                  <c:v>Occidente</c:v>
                </c:pt>
                <c:pt idx="4">
                  <c:v>BAC</c:v>
                </c:pt>
                <c:pt idx="5">
                  <c:v>Davivienda</c:v>
                </c:pt>
                <c:pt idx="6">
                  <c:v>Azteca</c:v>
                </c:pt>
              </c:strCache>
            </c:strRef>
          </c:cat>
          <c:val>
            <c:numRef>
              <c:f>Sheet1!$E$2:$E$8</c:f>
              <c:numCache>
                <c:formatCode>General</c:formatCode>
                <c:ptCount val="7"/>
                <c:pt idx="0" formatCode="0%">
                  <c:v>0.16</c:v>
                </c:pt>
                <c:pt idx="2" formatCode="0%">
                  <c:v>0.04</c:v>
                </c:pt>
                <c:pt idx="5" formatCode="0%">
                  <c:v>0.02</c:v>
                </c:pt>
              </c:numCache>
            </c:numRef>
          </c:val>
          <c:extLst>
            <c:ext xmlns:c16="http://schemas.microsoft.com/office/drawing/2014/chart" uri="{C3380CC4-5D6E-409C-BE32-E72D297353CC}">
              <c16:uniqueId val="{00000003-D129-6F49-BF22-900549880B08}"/>
            </c:ext>
          </c:extLst>
        </c:ser>
        <c:ser>
          <c:idx val="4"/>
          <c:order val="4"/>
          <c:tx>
            <c:strRef>
              <c:f>Sheet1!$F$1</c:f>
              <c:strCache>
                <c:ptCount val="1"/>
                <c:pt idx="0">
                  <c:v>Remesas</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Ficohsa</c:v>
                </c:pt>
                <c:pt idx="1">
                  <c:v>Banpais</c:v>
                </c:pt>
                <c:pt idx="2">
                  <c:v>Atlantida</c:v>
                </c:pt>
                <c:pt idx="3">
                  <c:v>Occidente</c:v>
                </c:pt>
                <c:pt idx="4">
                  <c:v>BAC</c:v>
                </c:pt>
                <c:pt idx="5">
                  <c:v>Davivienda</c:v>
                </c:pt>
                <c:pt idx="6">
                  <c:v>Azteca</c:v>
                </c:pt>
              </c:strCache>
            </c:strRef>
          </c:cat>
          <c:val>
            <c:numRef>
              <c:f>Sheet1!$F$2:$F$8</c:f>
              <c:numCache>
                <c:formatCode>0%</c:formatCode>
                <c:ptCount val="7"/>
                <c:pt idx="0">
                  <c:v>0.03</c:v>
                </c:pt>
                <c:pt idx="1">
                  <c:v>0.01</c:v>
                </c:pt>
                <c:pt idx="2">
                  <c:v>0.01</c:v>
                </c:pt>
                <c:pt idx="4">
                  <c:v>0.08</c:v>
                </c:pt>
              </c:numCache>
            </c:numRef>
          </c:val>
          <c:extLst>
            <c:ext xmlns:c16="http://schemas.microsoft.com/office/drawing/2014/chart" uri="{C3380CC4-5D6E-409C-BE32-E72D297353CC}">
              <c16:uniqueId val="{00000004-D129-6F49-BF22-900549880B08}"/>
            </c:ext>
          </c:extLst>
        </c:ser>
        <c:ser>
          <c:idx val="5"/>
          <c:order val="5"/>
          <c:tx>
            <c:strRef>
              <c:f>Sheet1!$G$1</c:f>
              <c:strCache>
                <c:ptCount val="1"/>
                <c:pt idx="0">
                  <c:v>AFP</c:v>
                </c:pt>
              </c:strCache>
            </c:strRef>
          </c:tx>
          <c:spPr>
            <a:solidFill>
              <a:schemeClr val="accent6"/>
            </a:solidFill>
            <a:ln>
              <a:noFill/>
            </a:ln>
            <a:effectLst/>
          </c:spPr>
          <c:invertIfNegative val="0"/>
          <c:cat>
            <c:strRef>
              <c:f>Sheet1!$A$2:$A$8</c:f>
              <c:strCache>
                <c:ptCount val="7"/>
                <c:pt idx="0">
                  <c:v>Ficohsa</c:v>
                </c:pt>
                <c:pt idx="1">
                  <c:v>Banpais</c:v>
                </c:pt>
                <c:pt idx="2">
                  <c:v>Atlantida</c:v>
                </c:pt>
                <c:pt idx="3">
                  <c:v>Occidente</c:v>
                </c:pt>
                <c:pt idx="4">
                  <c:v>BAC</c:v>
                </c:pt>
                <c:pt idx="5">
                  <c:v>Davivienda</c:v>
                </c:pt>
                <c:pt idx="6">
                  <c:v>Azteca</c:v>
                </c:pt>
              </c:strCache>
            </c:strRef>
          </c:cat>
          <c:val>
            <c:numRef>
              <c:f>Sheet1!$G$2:$G$8</c:f>
              <c:numCache>
                <c:formatCode>General</c:formatCode>
                <c:ptCount val="7"/>
                <c:pt idx="2" formatCode="0%">
                  <c:v>0.01</c:v>
                </c:pt>
              </c:numCache>
            </c:numRef>
          </c:val>
          <c:extLst>
            <c:ext xmlns:c16="http://schemas.microsoft.com/office/drawing/2014/chart" uri="{C3380CC4-5D6E-409C-BE32-E72D297353CC}">
              <c16:uniqueId val="{00000001-BD74-6140-85DF-CA6BD0853EDB}"/>
            </c:ext>
          </c:extLst>
        </c:ser>
        <c:dLbls>
          <c:showLegendKey val="0"/>
          <c:showVal val="0"/>
          <c:showCatName val="0"/>
          <c:showSerName val="0"/>
          <c:showPercent val="0"/>
          <c:showBubbleSize val="0"/>
        </c:dLbls>
        <c:gapWidth val="19"/>
        <c:overlap val="100"/>
        <c:axId val="1345664912"/>
        <c:axId val="1346349392"/>
      </c:barChart>
      <c:catAx>
        <c:axId val="134566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Helvetica Light" panose="020B0403020202020204" pitchFamily="34" charset="0"/>
                <a:ea typeface="+mn-ea"/>
                <a:cs typeface="+mn-cs"/>
              </a:defRPr>
            </a:pPr>
            <a:endParaRPr lang="es-HN"/>
          </a:p>
        </c:txPr>
        <c:crossAx val="1346349392"/>
        <c:crosses val="autoZero"/>
        <c:auto val="1"/>
        <c:lblAlgn val="ctr"/>
        <c:lblOffset val="100"/>
        <c:noMultiLvlLbl val="0"/>
      </c:catAx>
      <c:valAx>
        <c:axId val="1346349392"/>
        <c:scaling>
          <c:orientation val="minMax"/>
        </c:scaling>
        <c:delete val="1"/>
        <c:axPos val="l"/>
        <c:numFmt formatCode="0%" sourceLinked="1"/>
        <c:majorTickMark val="none"/>
        <c:minorTickMark val="none"/>
        <c:tickLblPos val="nextTo"/>
        <c:crossAx val="1345664912"/>
        <c:crosses val="autoZero"/>
        <c:crossBetween val="between"/>
      </c:valAx>
      <c:spPr>
        <a:noFill/>
        <a:ln>
          <a:noFill/>
        </a:ln>
        <a:effectLst/>
      </c:spPr>
    </c:plotArea>
    <c:legend>
      <c:legendPos val="b"/>
      <c:layout>
        <c:manualLayout>
          <c:xMode val="edge"/>
          <c:yMode val="edge"/>
          <c:x val="0.10622053842405886"/>
          <c:y val="0.93962435520052501"/>
          <c:w val="0.72474816406318787"/>
          <c:h val="6.0375644799475041E-2"/>
        </c:manualLayout>
      </c:layout>
      <c:overlay val="0"/>
      <c:spPr>
        <a:solidFill>
          <a:schemeClr val="bg2">
            <a:lumMod val="20000"/>
            <a:lumOff val="80000"/>
          </a:schemeClr>
        </a:solidFill>
        <a:ln>
          <a:noFill/>
        </a:ln>
        <a:effectLst/>
      </c:spPr>
      <c:txPr>
        <a:bodyPr rot="0" spcFirstLastPara="1" vertOverflow="ellipsis" vert="horz" wrap="square" anchor="ctr" anchorCtr="1"/>
        <a:lstStyle/>
        <a:p>
          <a:pPr>
            <a:defRPr sz="12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solidFill>
            <a:schemeClr val="bg1"/>
          </a:solidFill>
          <a:latin typeface="Helvetica Light" panose="020B0403020202020204" pitchFamily="34" charset="0"/>
        </a:defRPr>
      </a:pPr>
      <a:endParaRPr lang="es-HN"/>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Bancos</c:v>
                </c:pt>
              </c:strCache>
            </c:strRef>
          </c:tx>
          <c:spPr>
            <a:ln w="28575" cap="rnd">
              <a:solidFill>
                <a:srgbClr val="C00000"/>
              </a:solidFill>
              <a:round/>
            </a:ln>
            <a:effectLst/>
          </c:spPr>
          <c:marker>
            <c:symbol val="none"/>
          </c:marker>
          <c:cat>
            <c:strRef>
              <c:f>Sheet1!$B$1:$M$1</c:f>
              <c:strCache>
                <c:ptCount val="12"/>
                <c:pt idx="0">
                  <c:v>Ene</c:v>
                </c:pt>
                <c:pt idx="1">
                  <c:v>Feb</c:v>
                </c:pt>
                <c:pt idx="2">
                  <c:v>Mar</c:v>
                </c:pt>
                <c:pt idx="3">
                  <c:v>Abr</c:v>
                </c:pt>
                <c:pt idx="4">
                  <c:v>May</c:v>
                </c:pt>
                <c:pt idx="5">
                  <c:v>Jun</c:v>
                </c:pt>
                <c:pt idx="6">
                  <c:v>Jul</c:v>
                </c:pt>
                <c:pt idx="7">
                  <c:v>Aug</c:v>
                </c:pt>
                <c:pt idx="8">
                  <c:v>Sep</c:v>
                </c:pt>
                <c:pt idx="9">
                  <c:v>Oct</c:v>
                </c:pt>
                <c:pt idx="10">
                  <c:v>Nov</c:v>
                </c:pt>
                <c:pt idx="11">
                  <c:v>Dec</c:v>
                </c:pt>
              </c:strCache>
            </c:strRef>
          </c:cat>
          <c:val>
            <c:numRef>
              <c:f>Sheet1!$B$2:$M$2</c:f>
              <c:numCache>
                <c:formatCode>0,\k</c:formatCode>
                <c:ptCount val="12"/>
                <c:pt idx="0">
                  <c:v>329538.39236665046</c:v>
                </c:pt>
                <c:pt idx="1">
                  <c:v>266158.74920321535</c:v>
                </c:pt>
                <c:pt idx="2">
                  <c:v>296551.81583729753</c:v>
                </c:pt>
              </c:numCache>
            </c:numRef>
          </c:val>
          <c:smooth val="0"/>
          <c:extLst>
            <c:ext xmlns:c16="http://schemas.microsoft.com/office/drawing/2014/chart" uri="{C3380CC4-5D6E-409C-BE32-E72D297353CC}">
              <c16:uniqueId val="{00000000-2B5F-6E46-B70B-EB83C8C73A13}"/>
            </c:ext>
          </c:extLst>
        </c:ser>
        <c:ser>
          <c:idx val="1"/>
          <c:order val="1"/>
          <c:tx>
            <c:strRef>
              <c:f>Sheet1!$A$3</c:f>
              <c:strCache>
                <c:ptCount val="1"/>
                <c:pt idx="0">
                  <c:v>Remesas</c:v>
                </c:pt>
              </c:strCache>
            </c:strRef>
          </c:tx>
          <c:spPr>
            <a:ln w="28575" cap="rnd">
              <a:solidFill>
                <a:schemeClr val="accent4"/>
              </a:solidFill>
              <a:round/>
            </a:ln>
            <a:effectLst/>
          </c:spPr>
          <c:marker>
            <c:symbol val="none"/>
          </c:marker>
          <c:dPt>
            <c:idx val="4"/>
            <c:marker>
              <c:symbol val="none"/>
            </c:marker>
            <c:bubble3D val="0"/>
            <c:extLst>
              <c:ext xmlns:c16="http://schemas.microsoft.com/office/drawing/2014/chart" uri="{C3380CC4-5D6E-409C-BE32-E72D297353CC}">
                <c16:uniqueId val="{00000002-BD8D-624A-83C0-9B9F142E154C}"/>
              </c:ext>
            </c:extLst>
          </c:dPt>
          <c:cat>
            <c:strRef>
              <c:f>Sheet1!$B$1:$M$1</c:f>
              <c:strCache>
                <c:ptCount val="12"/>
                <c:pt idx="0">
                  <c:v>Ene</c:v>
                </c:pt>
                <c:pt idx="1">
                  <c:v>Feb</c:v>
                </c:pt>
                <c:pt idx="2">
                  <c:v>Mar</c:v>
                </c:pt>
                <c:pt idx="3">
                  <c:v>Abr</c:v>
                </c:pt>
                <c:pt idx="4">
                  <c:v>May</c:v>
                </c:pt>
                <c:pt idx="5">
                  <c:v>Jun</c:v>
                </c:pt>
                <c:pt idx="6">
                  <c:v>Jul</c:v>
                </c:pt>
                <c:pt idx="7">
                  <c:v>Aug</c:v>
                </c:pt>
                <c:pt idx="8">
                  <c:v>Sep</c:v>
                </c:pt>
                <c:pt idx="9">
                  <c:v>Oct</c:v>
                </c:pt>
                <c:pt idx="10">
                  <c:v>Nov</c:v>
                </c:pt>
                <c:pt idx="11">
                  <c:v>Dec</c:v>
                </c:pt>
              </c:strCache>
            </c:strRef>
          </c:cat>
          <c:val>
            <c:numRef>
              <c:f>Sheet1!$B$3:$M$3</c:f>
              <c:numCache>
                <c:formatCode>General</c:formatCode>
                <c:ptCount val="12"/>
              </c:numCache>
            </c:numRef>
          </c:val>
          <c:smooth val="0"/>
          <c:extLst>
            <c:ext xmlns:c16="http://schemas.microsoft.com/office/drawing/2014/chart" uri="{C3380CC4-5D6E-409C-BE32-E72D297353CC}">
              <c16:uniqueId val="{00000000-BD8D-624A-83C0-9B9F142E154C}"/>
            </c:ext>
          </c:extLst>
        </c:ser>
        <c:ser>
          <c:idx val="2"/>
          <c:order val="2"/>
          <c:tx>
            <c:strRef>
              <c:f>Sheet1!$A$4</c:f>
              <c:strCache>
                <c:ptCount val="1"/>
                <c:pt idx="0">
                  <c:v>T Crédito</c:v>
                </c:pt>
              </c:strCache>
            </c:strRef>
          </c:tx>
          <c:spPr>
            <a:ln w="28575" cap="rnd">
              <a:solidFill>
                <a:schemeClr val="accent3"/>
              </a:solidFill>
              <a:round/>
            </a:ln>
            <a:effectLst/>
          </c:spPr>
          <c:marker>
            <c:symbol val="none"/>
          </c:marker>
          <c:cat>
            <c:strRef>
              <c:f>Sheet1!$B$1:$M$1</c:f>
              <c:strCache>
                <c:ptCount val="12"/>
                <c:pt idx="0">
                  <c:v>Ene</c:v>
                </c:pt>
                <c:pt idx="1">
                  <c:v>Feb</c:v>
                </c:pt>
                <c:pt idx="2">
                  <c:v>Mar</c:v>
                </c:pt>
                <c:pt idx="3">
                  <c:v>Abr</c:v>
                </c:pt>
                <c:pt idx="4">
                  <c:v>May</c:v>
                </c:pt>
                <c:pt idx="5">
                  <c:v>Jun</c:v>
                </c:pt>
                <c:pt idx="6">
                  <c:v>Jul</c:v>
                </c:pt>
                <c:pt idx="7">
                  <c:v>Aug</c:v>
                </c:pt>
                <c:pt idx="8">
                  <c:v>Sep</c:v>
                </c:pt>
                <c:pt idx="9">
                  <c:v>Oct</c:v>
                </c:pt>
                <c:pt idx="10">
                  <c:v>Nov</c:v>
                </c:pt>
                <c:pt idx="11">
                  <c:v>Dec</c:v>
                </c:pt>
              </c:strCache>
            </c:strRef>
          </c:cat>
          <c:val>
            <c:numRef>
              <c:f>Sheet1!$B$4:$M$4</c:f>
              <c:numCache>
                <c:formatCode>General</c:formatCode>
                <c:ptCount val="12"/>
              </c:numCache>
            </c:numRef>
          </c:val>
          <c:smooth val="0"/>
          <c:extLst>
            <c:ext xmlns:c16="http://schemas.microsoft.com/office/drawing/2014/chart" uri="{C3380CC4-5D6E-409C-BE32-E72D297353CC}">
              <c16:uniqueId val="{00000001-BD8D-624A-83C0-9B9F142E154C}"/>
            </c:ext>
          </c:extLst>
        </c:ser>
        <c:ser>
          <c:idx val="3"/>
          <c:order val="3"/>
          <c:tx>
            <c:strRef>
              <c:f>Sheet1!$A$5</c:f>
              <c:strCache>
                <c:ptCount val="1"/>
                <c:pt idx="0">
                  <c:v>Pensiones</c:v>
                </c:pt>
              </c:strCache>
            </c:strRef>
          </c:tx>
          <c:spPr>
            <a:ln w="28575" cap="rnd">
              <a:solidFill>
                <a:schemeClr val="accent1">
                  <a:lumMod val="60000"/>
                </a:schemeClr>
              </a:solidFill>
              <a:round/>
            </a:ln>
            <a:effectLst/>
          </c:spPr>
          <c:marker>
            <c:symbol val="none"/>
          </c:marker>
          <c:cat>
            <c:strRef>
              <c:f>Sheet1!$B$1:$M$1</c:f>
              <c:strCache>
                <c:ptCount val="12"/>
                <c:pt idx="0">
                  <c:v>Ene</c:v>
                </c:pt>
                <c:pt idx="1">
                  <c:v>Feb</c:v>
                </c:pt>
                <c:pt idx="2">
                  <c:v>Mar</c:v>
                </c:pt>
                <c:pt idx="3">
                  <c:v>Abr</c:v>
                </c:pt>
                <c:pt idx="4">
                  <c:v>May</c:v>
                </c:pt>
                <c:pt idx="5">
                  <c:v>Jun</c:v>
                </c:pt>
                <c:pt idx="6">
                  <c:v>Jul</c:v>
                </c:pt>
                <c:pt idx="7">
                  <c:v>Aug</c:v>
                </c:pt>
                <c:pt idx="8">
                  <c:v>Sep</c:v>
                </c:pt>
                <c:pt idx="9">
                  <c:v>Oct</c:v>
                </c:pt>
                <c:pt idx="10">
                  <c:v>Nov</c:v>
                </c:pt>
                <c:pt idx="11">
                  <c:v>Dec</c:v>
                </c:pt>
              </c:strCache>
            </c:strRef>
          </c:cat>
          <c:val>
            <c:numRef>
              <c:f>Sheet1!$B$5:$M$5</c:f>
              <c:numCache>
                <c:formatCode>General</c:formatCode>
                <c:ptCount val="12"/>
              </c:numCache>
            </c:numRef>
          </c:val>
          <c:smooth val="0"/>
          <c:extLst>
            <c:ext xmlns:c16="http://schemas.microsoft.com/office/drawing/2014/chart" uri="{C3380CC4-5D6E-409C-BE32-E72D297353CC}">
              <c16:uniqueId val="{00000003-63F8-0F42-9D8F-8892CE74CB83}"/>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2121457896"/>
        <c:axId val="-2121454216"/>
      </c:lineChart>
      <c:catAx>
        <c:axId val="-21214578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2121454216"/>
        <c:crosses val="autoZero"/>
        <c:auto val="1"/>
        <c:lblAlgn val="ctr"/>
        <c:lblOffset val="100"/>
        <c:noMultiLvlLbl val="0"/>
      </c:catAx>
      <c:valAx>
        <c:axId val="-2121454216"/>
        <c:scaling>
          <c:orientation val="minMax"/>
        </c:scaling>
        <c:delete val="1"/>
        <c:axPos val="l"/>
        <c:numFmt formatCode="0,\k" sourceLinked="1"/>
        <c:majorTickMark val="out"/>
        <c:minorTickMark val="none"/>
        <c:tickLblPos val="nextTo"/>
        <c:crossAx val="-21214578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latin typeface="Helvetica Light" panose="020B0403020202020204" pitchFamily="34" charset="0"/>
        </a:defRPr>
      </a:pPr>
      <a:endParaRPr lang="es-HN"/>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Bancos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Sheet1!$B$2:$D$2</c:f>
              <c:numCache>
                <c:formatCode>0%</c:formatCode>
                <c:ptCount val="3"/>
                <c:pt idx="0">
                  <c:v>0.93279999999999996</c:v>
                </c:pt>
                <c:pt idx="1">
                  <c:v>0.4919</c:v>
                </c:pt>
                <c:pt idx="2">
                  <c:v>1</c:v>
                </c:pt>
              </c:numCache>
            </c:numRef>
          </c:val>
          <c:extLst>
            <c:ext xmlns:c16="http://schemas.microsoft.com/office/drawing/2014/chart" uri="{C3380CC4-5D6E-409C-BE32-E72D297353CC}">
              <c16:uniqueId val="{00000000-14F9-D948-A3ED-AB828E745A0F}"/>
            </c:ext>
          </c:extLst>
        </c:ser>
        <c:ser>
          <c:idx val="1"/>
          <c:order val="1"/>
          <c:tx>
            <c:strRef>
              <c:f>Sheet1!$A$3</c:f>
              <c:strCache>
                <c:ptCount val="1"/>
                <c:pt idx="0">
                  <c:v>Remesas</c:v>
                </c:pt>
              </c:strCache>
            </c:strRef>
          </c:tx>
          <c:spPr>
            <a:solidFill>
              <a:srgbClr val="FF0000"/>
            </a:solidFill>
            <a:ln>
              <a:solidFill>
                <a:srgbClr val="FF0000"/>
              </a:solidFill>
            </a:ln>
            <a:effectLst/>
          </c:spPr>
          <c:invertIfNegative val="0"/>
          <c:dLbls>
            <c:dLbl>
              <c:idx val="2"/>
              <c:layout>
                <c:manualLayout>
                  <c:x val="-2.3756420001035058E-2"/>
                  <c:y val="-9.3486879371329534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AE-AF46-8AE2-26EE15CC78EA}"/>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Sheet1!$B$3:$D$3</c:f>
              <c:numCache>
                <c:formatCode>0%</c:formatCode>
                <c:ptCount val="3"/>
                <c:pt idx="0">
                  <c:v>1.43E-2</c:v>
                </c:pt>
                <c:pt idx="1">
                  <c:v>0.49459999999999998</c:v>
                </c:pt>
              </c:numCache>
            </c:numRef>
          </c:val>
          <c:extLst>
            <c:ext xmlns:c16="http://schemas.microsoft.com/office/drawing/2014/chart" uri="{C3380CC4-5D6E-409C-BE32-E72D297353CC}">
              <c16:uniqueId val="{00000001-14F9-D948-A3ED-AB828E745A0F}"/>
            </c:ext>
          </c:extLst>
        </c:ser>
        <c:ser>
          <c:idx val="2"/>
          <c:order val="2"/>
          <c:tx>
            <c:strRef>
              <c:f>Sheet1!$A$4</c:f>
              <c:strCache>
                <c:ptCount val="1"/>
                <c:pt idx="0">
                  <c:v>Tar Crédito</c:v>
                </c:pt>
              </c:strCache>
            </c:strRef>
          </c:tx>
          <c:spPr>
            <a:solidFill>
              <a:schemeClr val="accent3"/>
            </a:solidFill>
            <a:ln>
              <a:solidFill>
                <a:schemeClr val="accent3"/>
              </a:solidFill>
            </a:ln>
            <a:effectLst/>
          </c:spPr>
          <c:invertIfNegative val="0"/>
          <c:dLbls>
            <c:dLbl>
              <c:idx val="2"/>
              <c:layout>
                <c:manualLayout>
                  <c:x val="5.147224333557595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AE-AF46-8AE2-26EE15CC78EA}"/>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Sheet1!$B$4:$D$4</c:f>
              <c:numCache>
                <c:formatCode>0%</c:formatCode>
                <c:ptCount val="3"/>
                <c:pt idx="0">
                  <c:v>5.2900000000000003E-2</c:v>
                </c:pt>
                <c:pt idx="1">
                  <c:v>8.0999999999999996E-3</c:v>
                </c:pt>
              </c:numCache>
            </c:numRef>
          </c:val>
          <c:extLst>
            <c:ext xmlns:c16="http://schemas.microsoft.com/office/drawing/2014/chart" uri="{C3380CC4-5D6E-409C-BE32-E72D297353CC}">
              <c16:uniqueId val="{00000002-14F9-D948-A3ED-AB828E745A0F}"/>
            </c:ext>
          </c:extLst>
        </c:ser>
        <c:ser>
          <c:idx val="3"/>
          <c:order val="3"/>
          <c:tx>
            <c:strRef>
              <c:f>Sheet1!$A$5</c:f>
              <c:strCache>
                <c:ptCount val="1"/>
                <c:pt idx="0">
                  <c:v>Pensiones</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Sheet1!$B$5:$D$5</c:f>
              <c:numCache>
                <c:formatCode>0%</c:formatCode>
                <c:ptCount val="3"/>
                <c:pt idx="1">
                  <c:v>5.3E-3</c:v>
                </c:pt>
              </c:numCache>
            </c:numRef>
          </c:val>
          <c:extLst>
            <c:ext xmlns:c16="http://schemas.microsoft.com/office/drawing/2014/chart" uri="{C3380CC4-5D6E-409C-BE32-E72D297353CC}">
              <c16:uniqueId val="{00000001-4637-A346-997D-4DFDC86908DF}"/>
            </c:ext>
          </c:extLst>
        </c:ser>
        <c:dLbls>
          <c:dLblPos val="ctr"/>
          <c:showLegendKey val="0"/>
          <c:showVal val="1"/>
          <c:showCatName val="0"/>
          <c:showSerName val="0"/>
          <c:showPercent val="0"/>
          <c:showBubbleSize val="0"/>
        </c:dLbls>
        <c:gapWidth val="50"/>
        <c:overlap val="100"/>
        <c:axId val="-2121403272"/>
        <c:axId val="-2121399640"/>
      </c:barChart>
      <c:catAx>
        <c:axId val="-2121403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crossAx val="-2121399640"/>
        <c:crosses val="autoZero"/>
        <c:auto val="1"/>
        <c:lblAlgn val="ctr"/>
        <c:lblOffset val="100"/>
        <c:noMultiLvlLbl val="0"/>
      </c:catAx>
      <c:valAx>
        <c:axId val="-2121399640"/>
        <c:scaling>
          <c:orientation val="minMax"/>
        </c:scaling>
        <c:delete val="1"/>
        <c:axPos val="l"/>
        <c:numFmt formatCode="0%" sourceLinked="1"/>
        <c:majorTickMark val="none"/>
        <c:minorTickMark val="none"/>
        <c:tickLblPos val="nextTo"/>
        <c:crossAx val="-2121403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solidFill>
            <a:schemeClr val="bg1"/>
          </a:solidFill>
          <a:latin typeface="Helvetica Light" panose="020B0403020202020204" pitchFamily="34" charset="0"/>
        </a:defRPr>
      </a:pPr>
      <a:endParaRPr lang="es-HN"/>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iNV</c:v>
                </c:pt>
              </c:strCache>
            </c:strRef>
          </c:tx>
          <c:spPr>
            <a:solidFill>
              <a:srgbClr val="FF9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0.0,,"M"</c:formatCode>
                <c:ptCount val="3"/>
                <c:pt idx="0">
                  <c:v>1371243</c:v>
                </c:pt>
                <c:pt idx="1">
                  <c:v>708808</c:v>
                </c:pt>
                <c:pt idx="2">
                  <c:v>892249</c:v>
                </c:pt>
              </c:numCache>
            </c:numRef>
          </c:val>
          <c:extLst>
            <c:ext xmlns:c16="http://schemas.microsoft.com/office/drawing/2014/chart" uri="{C3380CC4-5D6E-409C-BE32-E72D297353CC}">
              <c16:uniqueId val="{00000000-106E-6F4E-8397-FFF3CD03A1B3}"/>
            </c:ext>
          </c:extLst>
        </c:ser>
        <c:dLbls>
          <c:showLegendKey val="0"/>
          <c:showVal val="0"/>
          <c:showCatName val="0"/>
          <c:showSerName val="0"/>
          <c:showPercent val="0"/>
          <c:showBubbleSize val="0"/>
        </c:dLbls>
        <c:gapWidth val="61"/>
        <c:axId val="-2121943464"/>
        <c:axId val="-2121939816"/>
      </c:barChart>
      <c:catAx>
        <c:axId val="-2121943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2121939816"/>
        <c:crosses val="autoZero"/>
        <c:auto val="1"/>
        <c:lblAlgn val="ctr"/>
        <c:lblOffset val="100"/>
        <c:noMultiLvlLbl val="0"/>
      </c:catAx>
      <c:valAx>
        <c:axId val="-2121939816"/>
        <c:scaling>
          <c:orientation val="minMax"/>
        </c:scaling>
        <c:delete val="1"/>
        <c:axPos val="l"/>
        <c:numFmt formatCode="0.0,,&quot;M&quot;" sourceLinked="1"/>
        <c:majorTickMark val="none"/>
        <c:minorTickMark val="none"/>
        <c:tickLblPos val="nextTo"/>
        <c:crossAx val="-2121943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s-HN"/>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49144946698904E-2"/>
          <c:y val="0.133763572645972"/>
          <c:w val="0.86210171010660197"/>
          <c:h val="0.73247285470805601"/>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21D4-464A-A6C2-C073F50F5C66}"/>
              </c:ext>
            </c:extLst>
          </c:dPt>
          <c:dPt>
            <c:idx val="1"/>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3-21D4-464A-A6C2-C073F50F5C66}"/>
              </c:ext>
            </c:extLst>
          </c:dPt>
          <c:dLbls>
            <c:dLbl>
              <c:idx val="0"/>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Helvetica Light" panose="020B0403020202020204" pitchFamily="34" charset="0"/>
                      <a:ea typeface="+mn-ea"/>
                      <a:cs typeface="+mn-cs"/>
                    </a:defRPr>
                  </a:pPr>
                  <a:endParaRPr lang="es-HN"/>
                </a:p>
              </c:txPr>
              <c:dLblPos val="outEnd"/>
              <c:showLegendKey val="0"/>
              <c:showVal val="1"/>
              <c:showCatName val="0"/>
              <c:showSerName val="0"/>
              <c:showPercent val="0"/>
              <c:showBubbleSize val="0"/>
              <c:extLst>
                <c:ext xmlns:c16="http://schemas.microsoft.com/office/drawing/2014/chart" uri="{C3380CC4-5D6E-409C-BE32-E72D297353CC}">
                  <c16:uniqueId val="{00000001-21D4-464A-A6C2-C073F50F5C66}"/>
                </c:ext>
              </c:extLst>
            </c:dLbl>
            <c:dLbl>
              <c:idx val="1"/>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Helvetica Light" panose="020B0403020202020204" pitchFamily="34" charset="0"/>
                      <a:ea typeface="+mn-ea"/>
                      <a:cs typeface="+mn-cs"/>
                    </a:defRPr>
                  </a:pPr>
                  <a:endParaRPr lang="es-HN"/>
                </a:p>
              </c:txPr>
              <c:dLblPos val="outEnd"/>
              <c:showLegendKey val="0"/>
              <c:showVal val="1"/>
              <c:showCatName val="0"/>
              <c:showSerName val="0"/>
              <c:showPercent val="0"/>
              <c:showBubbleSize val="0"/>
              <c:extLst>
                <c:ext xmlns:c16="http://schemas.microsoft.com/office/drawing/2014/chart" uri="{C3380CC4-5D6E-409C-BE32-E72D297353CC}">
                  <c16:uniqueId val="{00000003-21D4-464A-A6C2-C073F50F5C66}"/>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Helvetica Light" panose="020B0403020202020204" pitchFamily="34" charset="0"/>
                    <a:ea typeface="+mn-ea"/>
                    <a:cs typeface="+mn-cs"/>
                  </a:defRPr>
                </a:pPr>
                <a:endParaRPr lang="es-H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2019-2020</c:v>
                </c:pt>
                <c:pt idx="1">
                  <c:v>2020-2021</c:v>
                </c:pt>
              </c:strCache>
            </c:strRef>
          </c:cat>
          <c:val>
            <c:numRef>
              <c:f>Sheet1!$B$2:$B$3</c:f>
              <c:numCache>
                <c:formatCode>0%</c:formatCode>
                <c:ptCount val="2"/>
                <c:pt idx="0">
                  <c:v>-0.46</c:v>
                </c:pt>
                <c:pt idx="1">
                  <c:v>0.26</c:v>
                </c:pt>
              </c:numCache>
            </c:numRef>
          </c:val>
          <c:extLst>
            <c:ext xmlns:c16="http://schemas.microsoft.com/office/drawing/2014/chart" uri="{C3380CC4-5D6E-409C-BE32-E72D297353CC}">
              <c16:uniqueId val="{00000002-21D4-464A-A6C2-C073F50F5C66}"/>
            </c:ext>
          </c:extLst>
        </c:ser>
        <c:dLbls>
          <c:showLegendKey val="0"/>
          <c:showVal val="0"/>
          <c:showCatName val="0"/>
          <c:showSerName val="0"/>
          <c:showPercent val="0"/>
          <c:showBubbleSize val="0"/>
        </c:dLbls>
        <c:gapWidth val="114"/>
        <c:overlap val="-27"/>
        <c:axId val="-2121166840"/>
        <c:axId val="-2121163784"/>
      </c:barChart>
      <c:catAx>
        <c:axId val="-2121166840"/>
        <c:scaling>
          <c:orientation val="minMax"/>
        </c:scaling>
        <c:delete val="1"/>
        <c:axPos val="b"/>
        <c:numFmt formatCode="General" sourceLinked="1"/>
        <c:majorTickMark val="none"/>
        <c:minorTickMark val="none"/>
        <c:tickLblPos val="nextTo"/>
        <c:crossAx val="-2121163784"/>
        <c:crosses val="autoZero"/>
        <c:auto val="1"/>
        <c:lblAlgn val="ctr"/>
        <c:lblOffset val="100"/>
        <c:noMultiLvlLbl val="0"/>
      </c:catAx>
      <c:valAx>
        <c:axId val="-2121163784"/>
        <c:scaling>
          <c:orientation val="minMax"/>
        </c:scaling>
        <c:delete val="1"/>
        <c:axPos val="l"/>
        <c:numFmt formatCode="0%" sourceLinked="1"/>
        <c:majorTickMark val="none"/>
        <c:minorTickMark val="none"/>
        <c:tickLblPos val="nextTo"/>
        <c:crossAx val="-2121166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TVC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0.54459999999999997</c:v>
                </c:pt>
              </c:numCache>
            </c:numRef>
          </c:val>
          <c:extLst>
            <c:ext xmlns:c16="http://schemas.microsoft.com/office/drawing/2014/chart" uri="{C3380CC4-5D6E-409C-BE32-E72D297353CC}">
              <c16:uniqueId val="{00000000-D473-D547-98A3-3CAB77F1331F}"/>
            </c:ext>
          </c:extLst>
        </c:ser>
        <c:ser>
          <c:idx val="1"/>
          <c:order val="1"/>
          <c:tx>
            <c:strRef>
              <c:f>Sheet1!$A$3</c:f>
              <c:strCache>
                <c:ptCount val="1"/>
                <c:pt idx="0">
                  <c:v>C11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0.2414</c:v>
                </c:pt>
              </c:numCache>
            </c:numRef>
          </c:val>
          <c:extLst>
            <c:ext xmlns:c16="http://schemas.microsoft.com/office/drawing/2014/chart" uri="{C3380CC4-5D6E-409C-BE32-E72D297353CC}">
              <c16:uniqueId val="{00000001-D473-D547-98A3-3CAB77F1331F}"/>
            </c:ext>
          </c:extLst>
        </c:ser>
        <c:ser>
          <c:idx val="2"/>
          <c:order val="2"/>
          <c:tx>
            <c:strRef>
              <c:f>Sheet1!$A$4</c:f>
              <c:strCache>
                <c:ptCount val="1"/>
                <c:pt idx="0">
                  <c:v>C10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0.11310000000000001</c:v>
                </c:pt>
              </c:numCache>
            </c:numRef>
          </c:val>
          <c:extLst>
            <c:ext xmlns:c16="http://schemas.microsoft.com/office/drawing/2014/chart" uri="{C3380CC4-5D6E-409C-BE32-E72D297353CC}">
              <c16:uniqueId val="{00000002-D473-D547-98A3-3CAB77F1331F}"/>
            </c:ext>
          </c:extLst>
        </c:ser>
        <c:ser>
          <c:idx val="3"/>
          <c:order val="3"/>
          <c:tx>
            <c:strRef>
              <c:f>Sheet1!$A$5</c:f>
              <c:strCache>
                <c:ptCount val="1"/>
                <c:pt idx="0">
                  <c:v>HCH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Sheet1!$B$5</c:f>
              <c:numCache>
                <c:formatCode>0%</c:formatCode>
                <c:ptCount val="1"/>
                <c:pt idx="0">
                  <c:v>6.1400000000000003E-2</c:v>
                </c:pt>
              </c:numCache>
            </c:numRef>
          </c:val>
          <c:extLst>
            <c:ext xmlns:c16="http://schemas.microsoft.com/office/drawing/2014/chart" uri="{C3380CC4-5D6E-409C-BE32-E72D297353CC}">
              <c16:uniqueId val="{00000003-D473-D547-98A3-3CAB77F1331F}"/>
            </c:ext>
          </c:extLst>
        </c:ser>
        <c:ser>
          <c:idx val="4"/>
          <c:order val="4"/>
          <c:tx>
            <c:strRef>
              <c:f>Sheet1!$A$6</c:f>
              <c:strCache>
                <c:ptCount val="1"/>
                <c:pt idx="0">
                  <c:v>GO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Sheet1!$B$6</c:f>
              <c:numCache>
                <c:formatCode>0%</c:formatCode>
                <c:ptCount val="1"/>
                <c:pt idx="0">
                  <c:v>0.03</c:v>
                </c:pt>
              </c:numCache>
            </c:numRef>
          </c:val>
          <c:extLst>
            <c:ext xmlns:c16="http://schemas.microsoft.com/office/drawing/2014/chart" uri="{C3380CC4-5D6E-409C-BE32-E72D297353CC}">
              <c16:uniqueId val="{00000004-D473-D547-98A3-3CAB77F1331F}"/>
            </c:ext>
          </c:extLst>
        </c:ser>
        <c:ser>
          <c:idx val="5"/>
          <c:order val="5"/>
          <c:tx>
            <c:strRef>
              <c:f>Sheet1!$A$7</c:f>
              <c:strCache>
                <c:ptCount val="1"/>
                <c:pt idx="0">
                  <c:v>Otros(4 canales)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Sheet1!$B$7</c:f>
              <c:numCache>
                <c:formatCode>0%</c:formatCode>
                <c:ptCount val="1"/>
                <c:pt idx="0">
                  <c:v>0.01</c:v>
                </c:pt>
              </c:numCache>
            </c:numRef>
          </c:val>
          <c:extLst>
            <c:ext xmlns:c16="http://schemas.microsoft.com/office/drawing/2014/chart" uri="{C3380CC4-5D6E-409C-BE32-E72D297353CC}">
              <c16:uniqueId val="{00000005-D473-D547-98A3-3CAB77F1331F}"/>
            </c:ext>
          </c:extLst>
        </c:ser>
        <c:dLbls>
          <c:dLblPos val="ctr"/>
          <c:showLegendKey val="0"/>
          <c:showVal val="1"/>
          <c:showCatName val="0"/>
          <c:showSerName val="0"/>
          <c:showPercent val="0"/>
          <c:showBubbleSize val="0"/>
        </c:dLbls>
        <c:gapWidth val="0"/>
        <c:overlap val="100"/>
        <c:axId val="-2120906920"/>
        <c:axId val="-2120903960"/>
      </c:barChart>
      <c:catAx>
        <c:axId val="-2120906920"/>
        <c:scaling>
          <c:orientation val="minMax"/>
        </c:scaling>
        <c:delete val="1"/>
        <c:axPos val="l"/>
        <c:numFmt formatCode="General" sourceLinked="1"/>
        <c:majorTickMark val="none"/>
        <c:minorTickMark val="none"/>
        <c:tickLblPos val="nextTo"/>
        <c:crossAx val="-2120903960"/>
        <c:crosses val="autoZero"/>
        <c:auto val="1"/>
        <c:lblAlgn val="ctr"/>
        <c:lblOffset val="100"/>
        <c:noMultiLvlLbl val="0"/>
      </c:catAx>
      <c:valAx>
        <c:axId val="-2120903960"/>
        <c:scaling>
          <c:orientation val="minMax"/>
        </c:scaling>
        <c:delete val="1"/>
        <c:axPos val="b"/>
        <c:numFmt formatCode="0%" sourceLinked="1"/>
        <c:majorTickMark val="none"/>
        <c:minorTickMark val="none"/>
        <c:tickLblPos val="nextTo"/>
        <c:crossAx val="-2120906920"/>
        <c:crosses val="autoZero"/>
        <c:crossBetween val="between"/>
      </c:valAx>
      <c:spPr>
        <a:noFill/>
        <a:ln>
          <a:noFill/>
        </a:ln>
        <a:effectLst/>
      </c:spPr>
    </c:plotArea>
    <c:legend>
      <c:legendPos val="b"/>
      <c:layout>
        <c:manualLayout>
          <c:xMode val="edge"/>
          <c:yMode val="edge"/>
          <c:x val="0.1867190222551505"/>
          <c:y val="0.68090635210581629"/>
          <c:w val="0.66634557385955329"/>
          <c:h val="0.251712617839658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s-HN"/>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LP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0.59199999999999997</c:v>
                </c:pt>
              </c:numCache>
            </c:numRef>
          </c:val>
          <c:extLst>
            <c:ext xmlns:c16="http://schemas.microsoft.com/office/drawing/2014/chart" uri="{C3380CC4-5D6E-409C-BE32-E72D297353CC}">
              <c16:uniqueId val="{00000000-8850-A941-9D36-BAEB1C114A3B}"/>
            </c:ext>
          </c:extLst>
        </c:ser>
        <c:ser>
          <c:idx val="1"/>
          <c:order val="1"/>
          <c:tx>
            <c:strRef>
              <c:f>Sheet1!$A$3</c:f>
              <c:strCache>
                <c:ptCount val="1"/>
                <c:pt idx="0">
                  <c:v>EH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0.20699999999999999</c:v>
                </c:pt>
              </c:numCache>
            </c:numRef>
          </c:val>
          <c:extLst>
            <c:ext xmlns:c16="http://schemas.microsoft.com/office/drawing/2014/chart" uri="{C3380CC4-5D6E-409C-BE32-E72D297353CC}">
              <c16:uniqueId val="{00000001-8850-A941-9D36-BAEB1C114A3B}"/>
            </c:ext>
          </c:extLst>
        </c:ser>
        <c:ser>
          <c:idx val="2"/>
          <c:order val="2"/>
          <c:tx>
            <c:strRef>
              <c:f>Sheet1!$A$4</c:f>
              <c:strCache>
                <c:ptCount val="1"/>
                <c:pt idx="0">
                  <c:v>LT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0.20100000000000001</c:v>
                </c:pt>
              </c:numCache>
            </c:numRef>
          </c:val>
          <c:extLst>
            <c:ext xmlns:c16="http://schemas.microsoft.com/office/drawing/2014/chart" uri="{C3380CC4-5D6E-409C-BE32-E72D297353CC}">
              <c16:uniqueId val="{00000002-8850-A941-9D36-BAEB1C114A3B}"/>
            </c:ext>
          </c:extLst>
        </c:ser>
        <c:dLbls>
          <c:showLegendKey val="0"/>
          <c:showVal val="0"/>
          <c:showCatName val="0"/>
          <c:showSerName val="0"/>
          <c:showPercent val="0"/>
          <c:showBubbleSize val="0"/>
        </c:dLbls>
        <c:gapWidth val="0"/>
        <c:overlap val="100"/>
        <c:axId val="-2120863208"/>
        <c:axId val="-2120860184"/>
      </c:barChart>
      <c:catAx>
        <c:axId val="-2120863208"/>
        <c:scaling>
          <c:orientation val="minMax"/>
        </c:scaling>
        <c:delete val="1"/>
        <c:axPos val="l"/>
        <c:numFmt formatCode="General" sourceLinked="1"/>
        <c:majorTickMark val="none"/>
        <c:minorTickMark val="none"/>
        <c:tickLblPos val="nextTo"/>
        <c:crossAx val="-2120860184"/>
        <c:crosses val="autoZero"/>
        <c:auto val="1"/>
        <c:lblAlgn val="ctr"/>
        <c:lblOffset val="100"/>
        <c:noMultiLvlLbl val="0"/>
      </c:catAx>
      <c:valAx>
        <c:axId val="-21208601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20863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RCV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0.25600000000000001</c:v>
                </c:pt>
              </c:numCache>
            </c:numRef>
          </c:val>
          <c:extLst>
            <c:ext xmlns:c16="http://schemas.microsoft.com/office/drawing/2014/chart" uri="{C3380CC4-5D6E-409C-BE32-E72D297353CC}">
              <c16:uniqueId val="{00000000-BAFB-DC49-85C7-788B309B9FE4}"/>
            </c:ext>
          </c:extLst>
        </c:ser>
        <c:ser>
          <c:idx val="1"/>
          <c:order val="1"/>
          <c:tx>
            <c:strRef>
              <c:f>Sheet1!$A$3</c:f>
              <c:strCache>
                <c:ptCount val="1"/>
                <c:pt idx="0">
                  <c:v>R.America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0.18360000000000001</c:v>
                </c:pt>
              </c:numCache>
            </c:numRef>
          </c:val>
          <c:extLst>
            <c:ext xmlns:c16="http://schemas.microsoft.com/office/drawing/2014/chart" uri="{C3380CC4-5D6E-409C-BE32-E72D297353CC}">
              <c16:uniqueId val="{00000001-BAFB-DC49-85C7-788B309B9FE4}"/>
            </c:ext>
          </c:extLst>
        </c:ser>
        <c:ser>
          <c:idx val="2"/>
          <c:order val="2"/>
          <c:tx>
            <c:strRef>
              <c:f>Sheet1!$A$4</c:f>
              <c:strCache>
                <c:ptCount val="1"/>
                <c:pt idx="0">
                  <c:v>St. Azul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0.1056</c:v>
                </c:pt>
              </c:numCache>
            </c:numRef>
          </c:val>
          <c:extLst>
            <c:ext xmlns:c16="http://schemas.microsoft.com/office/drawing/2014/chart" uri="{C3380CC4-5D6E-409C-BE32-E72D297353CC}">
              <c16:uniqueId val="{00000002-BAFB-DC49-85C7-788B309B9FE4}"/>
            </c:ext>
          </c:extLst>
        </c:ser>
        <c:ser>
          <c:idx val="3"/>
          <c:order val="3"/>
          <c:tx>
            <c:strRef>
              <c:f>Sheet1!$A$5</c:f>
              <c:strCache>
                <c:ptCount val="1"/>
                <c:pt idx="0">
                  <c:v>AudioSistema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Sheet1!$B$5</c:f>
              <c:numCache>
                <c:formatCode>0%</c:formatCode>
                <c:ptCount val="1"/>
                <c:pt idx="0">
                  <c:v>0.1323</c:v>
                </c:pt>
              </c:numCache>
            </c:numRef>
          </c:val>
          <c:extLst>
            <c:ext xmlns:c16="http://schemas.microsoft.com/office/drawing/2014/chart" uri="{C3380CC4-5D6E-409C-BE32-E72D297353CC}">
              <c16:uniqueId val="{00000003-BAFB-DC49-85C7-788B309B9FE4}"/>
            </c:ext>
          </c:extLst>
        </c:ser>
        <c:ser>
          <c:idx val="4"/>
          <c:order val="4"/>
          <c:tx>
            <c:strRef>
              <c:f>Sheet1!$A$6</c:f>
              <c:strCache>
                <c:ptCount val="1"/>
                <c:pt idx="0">
                  <c:v>Fama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Sheet1!$B$6</c:f>
              <c:numCache>
                <c:formatCode>0%</c:formatCode>
                <c:ptCount val="1"/>
                <c:pt idx="0">
                  <c:v>9.4200000000000006E-2</c:v>
                </c:pt>
              </c:numCache>
            </c:numRef>
          </c:val>
          <c:extLst>
            <c:ext xmlns:c16="http://schemas.microsoft.com/office/drawing/2014/chart" uri="{C3380CC4-5D6E-409C-BE32-E72D297353CC}">
              <c16:uniqueId val="{00000004-BAFB-DC49-85C7-788B309B9FE4}"/>
            </c:ext>
          </c:extLst>
        </c:ser>
        <c:ser>
          <c:idx val="5"/>
          <c:order val="5"/>
          <c:tx>
            <c:strRef>
              <c:f>Sheet1!$A$7</c:f>
              <c:strCache>
                <c:ptCount val="1"/>
                <c:pt idx="0">
                  <c:v>EU</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Sheet1!$B$7</c:f>
              <c:numCache>
                <c:formatCode>0%</c:formatCode>
                <c:ptCount val="1"/>
                <c:pt idx="0">
                  <c:v>8.6499999999999994E-2</c:v>
                </c:pt>
              </c:numCache>
            </c:numRef>
          </c:val>
          <c:extLst>
            <c:ext xmlns:c16="http://schemas.microsoft.com/office/drawing/2014/chart" uri="{C3380CC4-5D6E-409C-BE32-E72D297353CC}">
              <c16:uniqueId val="{00000005-BAFB-DC49-85C7-788B309B9FE4}"/>
            </c:ext>
          </c:extLst>
        </c:ser>
        <c:ser>
          <c:idx val="6"/>
          <c:order val="6"/>
          <c:tx>
            <c:strRef>
              <c:f>Sheet1!$A$8</c:f>
              <c:strCache>
                <c:ptCount val="1"/>
                <c:pt idx="0">
                  <c:v>Otras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Sheet1!$B$8</c:f>
              <c:numCache>
                <c:formatCode>0%</c:formatCode>
                <c:ptCount val="1"/>
                <c:pt idx="0">
                  <c:v>0.14000000000000001</c:v>
                </c:pt>
              </c:numCache>
            </c:numRef>
          </c:val>
          <c:extLst>
            <c:ext xmlns:c16="http://schemas.microsoft.com/office/drawing/2014/chart" uri="{C3380CC4-5D6E-409C-BE32-E72D297353CC}">
              <c16:uniqueId val="{00000006-BAFB-DC49-85C7-788B309B9FE4}"/>
            </c:ext>
          </c:extLst>
        </c:ser>
        <c:dLbls>
          <c:dLblPos val="ctr"/>
          <c:showLegendKey val="0"/>
          <c:showVal val="1"/>
          <c:showCatName val="0"/>
          <c:showSerName val="0"/>
          <c:showPercent val="0"/>
          <c:showBubbleSize val="0"/>
        </c:dLbls>
        <c:gapWidth val="0"/>
        <c:overlap val="100"/>
        <c:axId val="-2120593864"/>
        <c:axId val="-2120590744"/>
      </c:barChart>
      <c:catAx>
        <c:axId val="-2120593864"/>
        <c:scaling>
          <c:orientation val="minMax"/>
        </c:scaling>
        <c:delete val="1"/>
        <c:axPos val="l"/>
        <c:numFmt formatCode="General" sourceLinked="1"/>
        <c:majorTickMark val="none"/>
        <c:minorTickMark val="none"/>
        <c:tickLblPos val="nextTo"/>
        <c:crossAx val="-2120590744"/>
        <c:crosses val="autoZero"/>
        <c:auto val="1"/>
        <c:lblAlgn val="ctr"/>
        <c:lblOffset val="100"/>
        <c:noMultiLvlLbl val="0"/>
      </c:catAx>
      <c:valAx>
        <c:axId val="-21205907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2059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Valla Espec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0.92</c:v>
                </c:pt>
              </c:numCache>
            </c:numRef>
          </c:val>
          <c:extLst>
            <c:ext xmlns:c16="http://schemas.microsoft.com/office/drawing/2014/chart" uri="{C3380CC4-5D6E-409C-BE32-E72D297353CC}">
              <c16:uniqueId val="{00000000-F6C2-BB48-897A-CF7036E28DA0}"/>
            </c:ext>
          </c:extLst>
        </c:ser>
        <c:ser>
          <c:idx val="1"/>
          <c:order val="1"/>
          <c:tx>
            <c:strRef>
              <c:f>Sheet1!$A$3</c:f>
              <c:strCache>
                <c:ptCount val="1"/>
                <c:pt idx="0">
                  <c:v>Puentes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0.08</c:v>
                </c:pt>
              </c:numCache>
            </c:numRef>
          </c:val>
          <c:extLst>
            <c:ext xmlns:c16="http://schemas.microsoft.com/office/drawing/2014/chart" uri="{C3380CC4-5D6E-409C-BE32-E72D297353CC}">
              <c16:uniqueId val="{00000001-F6C2-BB48-897A-CF7036E28DA0}"/>
            </c:ext>
          </c:extLst>
        </c:ser>
        <c:dLbls>
          <c:dLblPos val="ctr"/>
          <c:showLegendKey val="0"/>
          <c:showVal val="1"/>
          <c:showCatName val="0"/>
          <c:showSerName val="0"/>
          <c:showPercent val="0"/>
          <c:showBubbleSize val="0"/>
        </c:dLbls>
        <c:gapWidth val="0"/>
        <c:overlap val="100"/>
        <c:axId val="-2120593864"/>
        <c:axId val="-2120590744"/>
      </c:barChart>
      <c:catAx>
        <c:axId val="-2120593864"/>
        <c:scaling>
          <c:orientation val="minMax"/>
        </c:scaling>
        <c:delete val="1"/>
        <c:axPos val="l"/>
        <c:numFmt formatCode="General" sourceLinked="1"/>
        <c:majorTickMark val="none"/>
        <c:minorTickMark val="none"/>
        <c:tickLblPos val="nextTo"/>
        <c:crossAx val="-2120590744"/>
        <c:crosses val="autoZero"/>
        <c:auto val="1"/>
        <c:lblAlgn val="ctr"/>
        <c:lblOffset val="100"/>
        <c:noMultiLvlLbl val="0"/>
      </c:catAx>
      <c:valAx>
        <c:axId val="-21205907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2059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2021-2022</c:v>
                </c:pt>
              </c:strCache>
            </c:strRef>
          </c:tx>
          <c:spPr>
            <a:solidFill>
              <a:schemeClr val="accent4"/>
            </a:solidFill>
            <a:ln>
              <a:solidFill>
                <a:schemeClr val="accent4"/>
              </a:solidFill>
            </a:ln>
            <a:effectLst/>
          </c:spPr>
          <c:invertIfNegative val="0"/>
          <c:dPt>
            <c:idx val="0"/>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1-E619-6E45-BEB5-D1278E1BAEB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Variacion</c:v>
                </c:pt>
              </c:strCache>
            </c:strRef>
          </c:cat>
          <c:val>
            <c:numRef>
              <c:f>Hoja1!$B$2</c:f>
              <c:numCache>
                <c:formatCode>0%</c:formatCode>
                <c:ptCount val="1"/>
                <c:pt idx="0">
                  <c:v>0.88</c:v>
                </c:pt>
              </c:numCache>
            </c:numRef>
          </c:val>
          <c:extLst>
            <c:ext xmlns:c16="http://schemas.microsoft.com/office/drawing/2014/chart" uri="{C3380CC4-5D6E-409C-BE32-E72D297353CC}">
              <c16:uniqueId val="{00000002-E619-6E45-BEB5-D1278E1BAEB8}"/>
            </c:ext>
          </c:extLst>
        </c:ser>
        <c:ser>
          <c:idx val="1"/>
          <c:order val="1"/>
          <c:tx>
            <c:strRef>
              <c:f>Hoja1!$C$1</c:f>
              <c:strCache>
                <c:ptCount val="1"/>
                <c:pt idx="0">
                  <c:v>2022-2023</c:v>
                </c:pt>
              </c:strCache>
            </c:strRef>
          </c:tx>
          <c:spPr>
            <a:solidFill>
              <a:schemeClr val="accent4"/>
            </a:solidFill>
            <a:ln>
              <a:solidFill>
                <a:schemeClr val="accent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Variacion</c:v>
                </c:pt>
              </c:strCache>
            </c:strRef>
          </c:cat>
          <c:val>
            <c:numRef>
              <c:f>Hoja1!$C$2</c:f>
              <c:numCache>
                <c:formatCode>0%</c:formatCode>
                <c:ptCount val="1"/>
                <c:pt idx="0">
                  <c:v>0.02</c:v>
                </c:pt>
              </c:numCache>
            </c:numRef>
          </c:val>
          <c:extLst>
            <c:ext xmlns:c16="http://schemas.microsoft.com/office/drawing/2014/chart" uri="{C3380CC4-5D6E-409C-BE32-E72D297353CC}">
              <c16:uniqueId val="{00000003-E619-6E45-BEB5-D1278E1BAEB8}"/>
            </c:ext>
          </c:extLst>
        </c:ser>
        <c:dLbls>
          <c:showLegendKey val="0"/>
          <c:showVal val="0"/>
          <c:showCatName val="0"/>
          <c:showSerName val="0"/>
          <c:showPercent val="0"/>
          <c:showBubbleSize val="0"/>
        </c:dLbls>
        <c:gapWidth val="219"/>
        <c:overlap val="-89"/>
        <c:axId val="746556623"/>
        <c:axId val="746558271"/>
      </c:barChart>
      <c:catAx>
        <c:axId val="746556623"/>
        <c:scaling>
          <c:orientation val="minMax"/>
        </c:scaling>
        <c:delete val="1"/>
        <c:axPos val="b"/>
        <c:numFmt formatCode="General" sourceLinked="1"/>
        <c:majorTickMark val="none"/>
        <c:minorTickMark val="none"/>
        <c:tickLblPos val="nextTo"/>
        <c:crossAx val="746558271"/>
        <c:crosses val="autoZero"/>
        <c:auto val="1"/>
        <c:lblAlgn val="ctr"/>
        <c:lblOffset val="100"/>
        <c:noMultiLvlLbl val="0"/>
      </c:catAx>
      <c:valAx>
        <c:axId val="746558271"/>
        <c:scaling>
          <c:orientation val="minMax"/>
        </c:scaling>
        <c:delete val="1"/>
        <c:axPos val="l"/>
        <c:numFmt formatCode="0%" sourceLinked="1"/>
        <c:majorTickMark val="none"/>
        <c:minorTickMark val="none"/>
        <c:tickLblPos val="nextTo"/>
        <c:crossAx val="74655662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Hoja1!$A$2</c:f>
              <c:strCache>
                <c:ptCount val="1"/>
                <c:pt idx="0">
                  <c:v>BAC</c:v>
                </c:pt>
              </c:strCache>
            </c:strRef>
          </c:tx>
          <c:spPr>
            <a:solidFill>
              <a:srgbClr val="C00000"/>
            </a:solidFill>
            <a:ln>
              <a:solidFill>
                <a:srgbClr val="C00000"/>
              </a:solidFill>
            </a:ln>
            <a:effectLst/>
          </c:spPr>
          <c:invertIfNegative val="0"/>
          <c:dLbls>
            <c:numFmt formatCode="0.0,,&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2022</c:v>
                </c:pt>
                <c:pt idx="1">
                  <c:v>2023</c:v>
                </c:pt>
                <c:pt idx="2">
                  <c:v>2024</c:v>
                </c:pt>
              </c:strCache>
            </c:strRef>
          </c:cat>
          <c:val>
            <c:numRef>
              <c:f>Hoja1!$B$2:$D$2</c:f>
              <c:numCache>
                <c:formatCode>0.0,,"M"</c:formatCode>
                <c:ptCount val="3"/>
                <c:pt idx="0">
                  <c:v>389620.33387671242</c:v>
                </c:pt>
                <c:pt idx="1">
                  <c:v>733410.22765692498</c:v>
                </c:pt>
                <c:pt idx="2">
                  <c:v>751446.13374631072</c:v>
                </c:pt>
              </c:numCache>
            </c:numRef>
          </c:val>
          <c:extLst>
            <c:ext xmlns:c16="http://schemas.microsoft.com/office/drawing/2014/chart" uri="{C3380CC4-5D6E-409C-BE32-E72D297353CC}">
              <c16:uniqueId val="{00000000-3F8D-5D4E-863C-9A52695B54B3}"/>
            </c:ext>
          </c:extLst>
        </c:ser>
        <c:dLbls>
          <c:showLegendKey val="0"/>
          <c:showVal val="0"/>
          <c:showCatName val="0"/>
          <c:showSerName val="0"/>
          <c:showPercent val="0"/>
          <c:showBubbleSize val="0"/>
        </c:dLbls>
        <c:gapWidth val="50"/>
        <c:overlap val="100"/>
        <c:axId val="1739851551"/>
        <c:axId val="1741161807"/>
      </c:barChart>
      <c:catAx>
        <c:axId val="1739851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741161807"/>
        <c:crosses val="autoZero"/>
        <c:auto val="1"/>
        <c:lblAlgn val="ctr"/>
        <c:lblOffset val="100"/>
        <c:noMultiLvlLbl val="0"/>
      </c:catAx>
      <c:valAx>
        <c:axId val="1741161807"/>
        <c:scaling>
          <c:orientation val="minMax"/>
        </c:scaling>
        <c:delete val="1"/>
        <c:axPos val="l"/>
        <c:numFmt formatCode="0.0,,&quot;M&quot;" sourceLinked="1"/>
        <c:majorTickMark val="none"/>
        <c:minorTickMark val="none"/>
        <c:tickLblPos val="nextTo"/>
        <c:crossAx val="17398515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chemeClr val="accent1"/>
            </a:solidFill>
            <a:ln>
              <a:noFill/>
            </a:ln>
            <a:effectLst/>
          </c:spPr>
          <c:invertIfNegative val="0"/>
          <c:dLbls>
            <c:numFmt formatCode="0.0,,&quot;M&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Ficohsa</c:v>
                </c:pt>
                <c:pt idx="1">
                  <c:v>Banpais</c:v>
                </c:pt>
                <c:pt idx="2">
                  <c:v>Atlantida</c:v>
                </c:pt>
                <c:pt idx="3">
                  <c:v>Occidente</c:v>
                </c:pt>
                <c:pt idx="4">
                  <c:v>BAC</c:v>
                </c:pt>
                <c:pt idx="5">
                  <c:v>Davivienda</c:v>
                </c:pt>
                <c:pt idx="6">
                  <c:v>Azteca</c:v>
                </c:pt>
              </c:strCache>
            </c:strRef>
          </c:cat>
          <c:val>
            <c:numRef>
              <c:f>Hoja1!$B$2:$B$8</c:f>
              <c:numCache>
                <c:formatCode>\$0.00,,"M"</c:formatCode>
                <c:ptCount val="7"/>
                <c:pt idx="0">
                  <c:v>2068104.3957715766</c:v>
                </c:pt>
                <c:pt idx="1">
                  <c:v>2001015.3378185215</c:v>
                </c:pt>
                <c:pt idx="2">
                  <c:v>1791957.4385535736</c:v>
                </c:pt>
                <c:pt idx="3">
                  <c:v>892248.95740715088</c:v>
                </c:pt>
                <c:pt idx="4">
                  <c:v>751446.13374631223</c:v>
                </c:pt>
                <c:pt idx="5">
                  <c:v>527198.34981874702</c:v>
                </c:pt>
                <c:pt idx="6">
                  <c:v>275303.78265744593</c:v>
                </c:pt>
              </c:numCache>
            </c:numRef>
          </c:val>
          <c:extLst>
            <c:ext xmlns:c16="http://schemas.microsoft.com/office/drawing/2014/chart" uri="{C3380CC4-5D6E-409C-BE32-E72D297353CC}">
              <c16:uniqueId val="{00000000-0F99-4443-BAC1-35D13CE6798B}"/>
            </c:ext>
          </c:extLst>
        </c:ser>
        <c:dLbls>
          <c:showLegendKey val="0"/>
          <c:showVal val="0"/>
          <c:showCatName val="0"/>
          <c:showSerName val="0"/>
          <c:showPercent val="0"/>
          <c:showBubbleSize val="0"/>
        </c:dLbls>
        <c:gapWidth val="23"/>
        <c:axId val="1824019296"/>
        <c:axId val="1824007696"/>
      </c:barChart>
      <c:catAx>
        <c:axId val="18240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824007696"/>
        <c:crosses val="autoZero"/>
        <c:auto val="1"/>
        <c:lblAlgn val="ctr"/>
        <c:lblOffset val="100"/>
        <c:noMultiLvlLbl val="0"/>
      </c:catAx>
      <c:valAx>
        <c:axId val="1824007696"/>
        <c:scaling>
          <c:orientation val="minMax"/>
        </c:scaling>
        <c:delete val="1"/>
        <c:axPos val="t"/>
        <c:majorGridlines>
          <c:spPr>
            <a:ln w="9525" cap="flat" cmpd="sng" algn="ctr">
              <a:solidFill>
                <a:schemeClr val="tx1">
                  <a:lumMod val="15000"/>
                  <a:lumOff val="85000"/>
                </a:schemeClr>
              </a:solidFill>
              <a:round/>
            </a:ln>
            <a:effectLst/>
          </c:spPr>
        </c:majorGridlines>
        <c:numFmt formatCode="\$0.00,,&quot;M&quot;" sourceLinked="1"/>
        <c:majorTickMark val="none"/>
        <c:minorTickMark val="none"/>
        <c:tickLblPos val="nextTo"/>
        <c:crossAx val="182401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Bancos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Sheet1!$B$2:$D$2</c:f>
              <c:numCache>
                <c:formatCode>0%</c:formatCode>
                <c:ptCount val="3"/>
                <c:pt idx="0">
                  <c:v>0.99</c:v>
                </c:pt>
                <c:pt idx="1">
                  <c:v>0.48159999999999997</c:v>
                </c:pt>
                <c:pt idx="2">
                  <c:v>0.86</c:v>
                </c:pt>
              </c:numCache>
            </c:numRef>
          </c:val>
          <c:extLst>
            <c:ext xmlns:c16="http://schemas.microsoft.com/office/drawing/2014/chart" uri="{C3380CC4-5D6E-409C-BE32-E72D297353CC}">
              <c16:uniqueId val="{00000000-989A-2A4E-9FF1-54486F5DA1A2}"/>
            </c:ext>
          </c:extLst>
        </c:ser>
        <c:ser>
          <c:idx val="1"/>
          <c:order val="1"/>
          <c:tx>
            <c:strRef>
              <c:f>Sheet1!$A$3</c:f>
              <c:strCache>
                <c:ptCount val="1"/>
                <c:pt idx="0">
                  <c:v>Remesas</c:v>
                </c:pt>
              </c:strCache>
            </c:strRef>
          </c:tx>
          <c:spPr>
            <a:solidFill>
              <a:srgbClr val="FF0000"/>
            </a:solidFill>
            <a:ln>
              <a:solidFill>
                <a:srgbClr val="FF0000"/>
              </a:solidFill>
            </a:ln>
            <a:effectLst/>
          </c:spPr>
          <c:invertIfNegative val="0"/>
          <c:dLbls>
            <c:dLbl>
              <c:idx val="2"/>
              <c:layout>
                <c:manualLayout>
                  <c:x val="-2.3756420001035058E-2"/>
                  <c:y val="-9.3486879371329534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9A-2A4E-9FF1-54486F5DA1A2}"/>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Sheet1!$B$3:$D$3</c:f>
              <c:numCache>
                <c:formatCode>General</c:formatCode>
                <c:ptCount val="3"/>
                <c:pt idx="2" formatCode="0%">
                  <c:v>0.08</c:v>
                </c:pt>
              </c:numCache>
            </c:numRef>
          </c:val>
          <c:extLst>
            <c:ext xmlns:c16="http://schemas.microsoft.com/office/drawing/2014/chart" uri="{C3380CC4-5D6E-409C-BE32-E72D297353CC}">
              <c16:uniqueId val="{00000002-989A-2A4E-9FF1-54486F5DA1A2}"/>
            </c:ext>
          </c:extLst>
        </c:ser>
        <c:ser>
          <c:idx val="2"/>
          <c:order val="2"/>
          <c:tx>
            <c:strRef>
              <c:f>Sheet1!$A$4</c:f>
              <c:strCache>
                <c:ptCount val="1"/>
                <c:pt idx="0">
                  <c:v>Tar Crédito</c:v>
                </c:pt>
              </c:strCache>
            </c:strRef>
          </c:tx>
          <c:spPr>
            <a:solidFill>
              <a:schemeClr val="accent3"/>
            </a:solidFill>
            <a:ln>
              <a:solidFill>
                <a:schemeClr val="accent3"/>
              </a:solidFill>
            </a:ln>
            <a:effectLst/>
          </c:spPr>
          <c:invertIfNegative val="0"/>
          <c:dLbls>
            <c:dLbl>
              <c:idx val="2"/>
              <c:layout>
                <c:manualLayout>
                  <c:x val="5.147224333557595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9A-2A4E-9FF1-54486F5DA1A2}"/>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Sheet1!$B$4:$D$4</c:f>
              <c:numCache>
                <c:formatCode>0%</c:formatCode>
                <c:ptCount val="3"/>
                <c:pt idx="0">
                  <c:v>0.01</c:v>
                </c:pt>
                <c:pt idx="1">
                  <c:v>0.51839999999999997</c:v>
                </c:pt>
                <c:pt idx="2">
                  <c:v>0.05</c:v>
                </c:pt>
              </c:numCache>
            </c:numRef>
          </c:val>
          <c:extLst>
            <c:ext xmlns:c16="http://schemas.microsoft.com/office/drawing/2014/chart" uri="{C3380CC4-5D6E-409C-BE32-E72D297353CC}">
              <c16:uniqueId val="{00000004-989A-2A4E-9FF1-54486F5DA1A2}"/>
            </c:ext>
          </c:extLst>
        </c:ser>
        <c:ser>
          <c:idx val="3"/>
          <c:order val="3"/>
          <c:tx>
            <c:strRef>
              <c:f>Sheet1!$A$5</c:f>
              <c:strCache>
                <c:ptCount val="1"/>
                <c:pt idx="0">
                  <c:v>Pensiones</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Sheet1!$B$5:$D$5</c:f>
              <c:numCache>
                <c:formatCode>General</c:formatCode>
                <c:ptCount val="3"/>
                <c:pt idx="2" formatCode="0%">
                  <c:v>0.01</c:v>
                </c:pt>
              </c:numCache>
            </c:numRef>
          </c:val>
          <c:extLst>
            <c:ext xmlns:c16="http://schemas.microsoft.com/office/drawing/2014/chart" uri="{C3380CC4-5D6E-409C-BE32-E72D297353CC}">
              <c16:uniqueId val="{00000005-989A-2A4E-9FF1-54486F5DA1A2}"/>
            </c:ext>
          </c:extLst>
        </c:ser>
        <c:dLbls>
          <c:dLblPos val="ctr"/>
          <c:showLegendKey val="0"/>
          <c:showVal val="1"/>
          <c:showCatName val="0"/>
          <c:showSerName val="0"/>
          <c:showPercent val="0"/>
          <c:showBubbleSize val="0"/>
        </c:dLbls>
        <c:gapWidth val="50"/>
        <c:overlap val="100"/>
        <c:axId val="-2121403272"/>
        <c:axId val="-2121399640"/>
      </c:barChart>
      <c:catAx>
        <c:axId val="-2121403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crossAx val="-2121399640"/>
        <c:crosses val="autoZero"/>
        <c:auto val="1"/>
        <c:lblAlgn val="ctr"/>
        <c:lblOffset val="100"/>
        <c:noMultiLvlLbl val="0"/>
      </c:catAx>
      <c:valAx>
        <c:axId val="-2121399640"/>
        <c:scaling>
          <c:orientation val="minMax"/>
        </c:scaling>
        <c:delete val="1"/>
        <c:axPos val="l"/>
        <c:numFmt formatCode="0%" sourceLinked="1"/>
        <c:majorTickMark val="none"/>
        <c:minorTickMark val="none"/>
        <c:tickLblPos val="nextTo"/>
        <c:crossAx val="-2121403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solidFill>
            <a:schemeClr val="bg1"/>
          </a:solidFill>
          <a:latin typeface="Helvetica Light" panose="020B0403020202020204" pitchFamily="34" charset="0"/>
        </a:defRPr>
      </a:pPr>
      <a:endParaRPr lang="es-HN"/>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HCH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0.28999999999999998</c:v>
                </c:pt>
              </c:numCache>
            </c:numRef>
          </c:val>
          <c:extLst>
            <c:ext xmlns:c16="http://schemas.microsoft.com/office/drawing/2014/chart" uri="{C3380CC4-5D6E-409C-BE32-E72D297353CC}">
              <c16:uniqueId val="{00000000-3C4B-EA4E-A081-7CEADF50B39A}"/>
            </c:ext>
          </c:extLst>
        </c:ser>
        <c:ser>
          <c:idx val="1"/>
          <c:order val="1"/>
          <c:tx>
            <c:strRef>
              <c:f>Sheet1!$A$3</c:f>
              <c:strCache>
                <c:ptCount val="1"/>
                <c:pt idx="0">
                  <c:v>TVC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0.28000000000000003</c:v>
                </c:pt>
              </c:numCache>
            </c:numRef>
          </c:val>
          <c:extLst>
            <c:ext xmlns:c16="http://schemas.microsoft.com/office/drawing/2014/chart" uri="{C3380CC4-5D6E-409C-BE32-E72D297353CC}">
              <c16:uniqueId val="{00000001-3C4B-EA4E-A081-7CEADF50B39A}"/>
            </c:ext>
          </c:extLst>
        </c:ser>
        <c:ser>
          <c:idx val="2"/>
          <c:order val="2"/>
          <c:tx>
            <c:strRef>
              <c:f>Sheet1!$A$4</c:f>
              <c:strCache>
                <c:ptCount val="1"/>
                <c:pt idx="0">
                  <c:v>C10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0.1641</c:v>
                </c:pt>
              </c:numCache>
            </c:numRef>
          </c:val>
          <c:extLst>
            <c:ext xmlns:c16="http://schemas.microsoft.com/office/drawing/2014/chart" uri="{C3380CC4-5D6E-409C-BE32-E72D297353CC}">
              <c16:uniqueId val="{00000002-3C4B-EA4E-A081-7CEADF50B39A}"/>
            </c:ext>
          </c:extLst>
        </c:ser>
        <c:ser>
          <c:idx val="3"/>
          <c:order val="3"/>
          <c:tx>
            <c:strRef>
              <c:f>Sheet1!$A$5</c:f>
              <c:strCache>
                <c:ptCount val="1"/>
                <c:pt idx="0">
                  <c:v>Q'HUBO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Sheet1!$B$5</c:f>
              <c:numCache>
                <c:formatCode>0%</c:formatCode>
                <c:ptCount val="1"/>
                <c:pt idx="0">
                  <c:v>0.18290000000000001</c:v>
                </c:pt>
              </c:numCache>
            </c:numRef>
          </c:val>
          <c:extLst>
            <c:ext xmlns:c16="http://schemas.microsoft.com/office/drawing/2014/chart" uri="{C3380CC4-5D6E-409C-BE32-E72D297353CC}">
              <c16:uniqueId val="{00000003-3C4B-EA4E-A081-7CEADF50B39A}"/>
            </c:ext>
          </c:extLst>
        </c:ser>
        <c:ser>
          <c:idx val="4"/>
          <c:order val="4"/>
          <c:tx>
            <c:strRef>
              <c:f>Sheet1!$A$6</c:f>
              <c:strCache>
                <c:ptCount val="1"/>
                <c:pt idx="0">
                  <c:v>C11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Sheet1!$B$6</c:f>
              <c:numCache>
                <c:formatCode>0%</c:formatCode>
                <c:ptCount val="1"/>
                <c:pt idx="0">
                  <c:v>7.1199999999999999E-2</c:v>
                </c:pt>
              </c:numCache>
            </c:numRef>
          </c:val>
          <c:extLst>
            <c:ext xmlns:c16="http://schemas.microsoft.com/office/drawing/2014/chart" uri="{C3380CC4-5D6E-409C-BE32-E72D297353CC}">
              <c16:uniqueId val="{00000004-3C4B-EA4E-A081-7CEADF50B39A}"/>
            </c:ext>
          </c:extLst>
        </c:ser>
        <c:ser>
          <c:idx val="5"/>
          <c:order val="5"/>
          <c:tx>
            <c:strRef>
              <c:f>Sheet1!$A$7</c:f>
              <c:strCache>
                <c:ptCount val="1"/>
                <c:pt idx="0">
                  <c:v>Otros(4 canales)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Sheet1!$B$7</c:f>
              <c:numCache>
                <c:formatCode>0%</c:formatCode>
                <c:ptCount val="1"/>
                <c:pt idx="0">
                  <c:v>0.01</c:v>
                </c:pt>
              </c:numCache>
            </c:numRef>
          </c:val>
          <c:extLst>
            <c:ext xmlns:c16="http://schemas.microsoft.com/office/drawing/2014/chart" uri="{C3380CC4-5D6E-409C-BE32-E72D297353CC}">
              <c16:uniqueId val="{00000005-3C4B-EA4E-A081-7CEADF50B39A}"/>
            </c:ext>
          </c:extLst>
        </c:ser>
        <c:dLbls>
          <c:dLblPos val="ctr"/>
          <c:showLegendKey val="0"/>
          <c:showVal val="1"/>
          <c:showCatName val="0"/>
          <c:showSerName val="0"/>
          <c:showPercent val="0"/>
          <c:showBubbleSize val="0"/>
        </c:dLbls>
        <c:gapWidth val="0"/>
        <c:overlap val="100"/>
        <c:axId val="-2120906920"/>
        <c:axId val="-2120903960"/>
      </c:barChart>
      <c:catAx>
        <c:axId val="-2120906920"/>
        <c:scaling>
          <c:orientation val="minMax"/>
        </c:scaling>
        <c:delete val="1"/>
        <c:axPos val="l"/>
        <c:numFmt formatCode="General" sourceLinked="1"/>
        <c:majorTickMark val="none"/>
        <c:minorTickMark val="none"/>
        <c:tickLblPos val="nextTo"/>
        <c:crossAx val="-2120903960"/>
        <c:crosses val="autoZero"/>
        <c:auto val="1"/>
        <c:lblAlgn val="ctr"/>
        <c:lblOffset val="100"/>
        <c:noMultiLvlLbl val="0"/>
      </c:catAx>
      <c:valAx>
        <c:axId val="-2120903960"/>
        <c:scaling>
          <c:orientation val="minMax"/>
        </c:scaling>
        <c:delete val="1"/>
        <c:axPos val="b"/>
        <c:numFmt formatCode="0%" sourceLinked="1"/>
        <c:majorTickMark val="none"/>
        <c:minorTickMark val="none"/>
        <c:tickLblPos val="nextTo"/>
        <c:crossAx val="-2120906920"/>
        <c:crosses val="autoZero"/>
        <c:crossBetween val="between"/>
      </c:valAx>
      <c:spPr>
        <a:noFill/>
        <a:ln>
          <a:noFill/>
        </a:ln>
        <a:effectLst/>
      </c:spPr>
    </c:plotArea>
    <c:legend>
      <c:legendPos val="b"/>
      <c:layout>
        <c:manualLayout>
          <c:xMode val="edge"/>
          <c:yMode val="edge"/>
          <c:x val="0.1867190222551505"/>
          <c:y val="0.68090635210581629"/>
          <c:w val="0.66634557385955329"/>
          <c:h val="0.251712617839658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s-HN"/>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LP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0.41510000000000002</c:v>
                </c:pt>
              </c:numCache>
            </c:numRef>
          </c:val>
          <c:extLst>
            <c:ext xmlns:c16="http://schemas.microsoft.com/office/drawing/2014/chart" uri="{C3380CC4-5D6E-409C-BE32-E72D297353CC}">
              <c16:uniqueId val="{00000000-DAFA-B648-9E99-8C5F9F3490FE}"/>
            </c:ext>
          </c:extLst>
        </c:ser>
        <c:ser>
          <c:idx val="1"/>
          <c:order val="1"/>
          <c:tx>
            <c:strRef>
              <c:f>Sheet1!$A$3</c:f>
              <c:strCache>
                <c:ptCount val="1"/>
                <c:pt idx="0">
                  <c:v>EH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0.28249999999999997</c:v>
                </c:pt>
              </c:numCache>
            </c:numRef>
          </c:val>
          <c:extLst>
            <c:ext xmlns:c16="http://schemas.microsoft.com/office/drawing/2014/chart" uri="{C3380CC4-5D6E-409C-BE32-E72D297353CC}">
              <c16:uniqueId val="{00000001-DAFA-B648-9E99-8C5F9F3490FE}"/>
            </c:ext>
          </c:extLst>
        </c:ser>
        <c:ser>
          <c:idx val="2"/>
          <c:order val="2"/>
          <c:tx>
            <c:strRef>
              <c:f>Sheet1!$A$4</c:f>
              <c:strCache>
                <c:ptCount val="1"/>
                <c:pt idx="0">
                  <c:v>LT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0.25190000000000001</c:v>
                </c:pt>
              </c:numCache>
            </c:numRef>
          </c:val>
          <c:extLst>
            <c:ext xmlns:c16="http://schemas.microsoft.com/office/drawing/2014/chart" uri="{C3380CC4-5D6E-409C-BE32-E72D297353CC}">
              <c16:uniqueId val="{00000002-DAFA-B648-9E99-8C5F9F3490FE}"/>
            </c:ext>
          </c:extLst>
        </c:ser>
        <c:ser>
          <c:idx val="3"/>
          <c:order val="3"/>
          <c:tx>
            <c:strRef>
              <c:f>Sheet1!$A$5</c:f>
              <c:strCache>
                <c:ptCount val="1"/>
                <c:pt idx="0">
                  <c:v>EP</c:v>
                </c:pt>
              </c:strCache>
            </c:strRef>
          </c:tx>
          <c:spPr>
            <a:solidFill>
              <a:schemeClr val="accent4"/>
            </a:solidFill>
            <a:ln>
              <a:noFill/>
            </a:ln>
            <a:effectLst/>
          </c:spPr>
          <c:invertIfNegative val="0"/>
          <c:cat>
            <c:strRef>
              <c:f>Sheet1!$B$1</c:f>
              <c:strCache>
                <c:ptCount val="1"/>
                <c:pt idx="0">
                  <c:v>Series 1</c:v>
                </c:pt>
              </c:strCache>
            </c:strRef>
          </c:cat>
          <c:val>
            <c:numRef>
              <c:f>Sheet1!$B$5</c:f>
              <c:numCache>
                <c:formatCode>0%</c:formatCode>
                <c:ptCount val="1"/>
                <c:pt idx="0">
                  <c:v>5.04E-2</c:v>
                </c:pt>
              </c:numCache>
            </c:numRef>
          </c:val>
          <c:extLst>
            <c:ext xmlns:c16="http://schemas.microsoft.com/office/drawing/2014/chart" uri="{C3380CC4-5D6E-409C-BE32-E72D297353CC}">
              <c16:uniqueId val="{00000004-DAFA-B648-9E99-8C5F9F3490FE}"/>
            </c:ext>
          </c:extLst>
        </c:ser>
        <c:dLbls>
          <c:showLegendKey val="0"/>
          <c:showVal val="0"/>
          <c:showCatName val="0"/>
          <c:showSerName val="0"/>
          <c:showPercent val="0"/>
          <c:showBubbleSize val="0"/>
        </c:dLbls>
        <c:gapWidth val="0"/>
        <c:overlap val="100"/>
        <c:axId val="-2120863208"/>
        <c:axId val="-2120860184"/>
      </c:barChart>
      <c:catAx>
        <c:axId val="-2120863208"/>
        <c:scaling>
          <c:orientation val="minMax"/>
        </c:scaling>
        <c:delete val="1"/>
        <c:axPos val="l"/>
        <c:numFmt formatCode="General" sourceLinked="1"/>
        <c:majorTickMark val="none"/>
        <c:minorTickMark val="none"/>
        <c:tickLblPos val="nextTo"/>
        <c:crossAx val="-2120860184"/>
        <c:crosses val="autoZero"/>
        <c:auto val="1"/>
        <c:lblAlgn val="ctr"/>
        <c:lblOffset val="100"/>
        <c:noMultiLvlLbl val="0"/>
      </c:catAx>
      <c:valAx>
        <c:axId val="-21208601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20863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EU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0.49</c:v>
                </c:pt>
              </c:numCache>
            </c:numRef>
          </c:val>
          <c:extLst>
            <c:ext xmlns:c16="http://schemas.microsoft.com/office/drawing/2014/chart" uri="{C3380CC4-5D6E-409C-BE32-E72D297353CC}">
              <c16:uniqueId val="{00000000-D951-BA46-A518-BCF982FD7AA5}"/>
            </c:ext>
          </c:extLst>
        </c:ser>
        <c:ser>
          <c:idx val="1"/>
          <c:order val="1"/>
          <c:tx>
            <c:strRef>
              <c:f>Sheet1!$A$3</c:f>
              <c:strCache>
                <c:ptCount val="1"/>
                <c:pt idx="0">
                  <c:v>Globo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0.18029999999999999</c:v>
                </c:pt>
              </c:numCache>
            </c:numRef>
          </c:val>
          <c:extLst>
            <c:ext xmlns:c16="http://schemas.microsoft.com/office/drawing/2014/chart" uri="{C3380CC4-5D6E-409C-BE32-E72D297353CC}">
              <c16:uniqueId val="{00000001-D951-BA46-A518-BCF982FD7AA5}"/>
            </c:ext>
          </c:extLst>
        </c:ser>
        <c:ser>
          <c:idx val="2"/>
          <c:order val="2"/>
          <c:tx>
            <c:strRef>
              <c:f>Sheet1!$A$4</c:f>
              <c:strCache>
                <c:ptCount val="1"/>
                <c:pt idx="0">
                  <c:v>AudioSistema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0.13</c:v>
                </c:pt>
              </c:numCache>
            </c:numRef>
          </c:val>
          <c:extLst>
            <c:ext xmlns:c16="http://schemas.microsoft.com/office/drawing/2014/chart" uri="{C3380CC4-5D6E-409C-BE32-E72D297353CC}">
              <c16:uniqueId val="{00000002-D951-BA46-A518-BCF982FD7AA5}"/>
            </c:ext>
          </c:extLst>
        </c:ser>
        <c:ser>
          <c:idx val="3"/>
          <c:order val="3"/>
          <c:tx>
            <c:strRef>
              <c:f>Sheet1!$A$5</c:f>
              <c:strCache>
                <c:ptCount val="1"/>
                <c:pt idx="0">
                  <c:v>R.America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Sheet1!$B$5</c:f>
              <c:numCache>
                <c:formatCode>0%</c:formatCode>
                <c:ptCount val="1"/>
                <c:pt idx="0">
                  <c:v>0.1323</c:v>
                </c:pt>
              </c:numCache>
            </c:numRef>
          </c:val>
          <c:extLst>
            <c:ext xmlns:c16="http://schemas.microsoft.com/office/drawing/2014/chart" uri="{C3380CC4-5D6E-409C-BE32-E72D297353CC}">
              <c16:uniqueId val="{00000003-D951-BA46-A518-BCF982FD7AA5}"/>
            </c:ext>
          </c:extLst>
        </c:ser>
        <c:ser>
          <c:idx val="4"/>
          <c:order val="4"/>
          <c:tx>
            <c:strRef>
              <c:f>Sheet1!$A$6</c:f>
              <c:strCache>
                <c:ptCount val="1"/>
                <c:pt idx="0">
                  <c:v>St. Luz</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Sheet1!$B$6</c:f>
              <c:numCache>
                <c:formatCode>0%</c:formatCode>
                <c:ptCount val="1"/>
                <c:pt idx="0">
                  <c:v>4.0899999999999999E-2</c:v>
                </c:pt>
              </c:numCache>
            </c:numRef>
          </c:val>
          <c:extLst>
            <c:ext xmlns:c16="http://schemas.microsoft.com/office/drawing/2014/chart" uri="{C3380CC4-5D6E-409C-BE32-E72D297353CC}">
              <c16:uniqueId val="{00000004-D951-BA46-A518-BCF982FD7AA5}"/>
            </c:ext>
          </c:extLst>
        </c:ser>
        <c:ser>
          <c:idx val="5"/>
          <c:order val="5"/>
          <c:tx>
            <c:strRef>
              <c:f>Sheet1!$A$7</c:f>
              <c:strCache>
                <c:ptCount val="1"/>
                <c:pt idx="0">
                  <c:v>Otras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Sheet1!$B$7</c:f>
              <c:numCache>
                <c:formatCode>0%</c:formatCode>
                <c:ptCount val="1"/>
                <c:pt idx="0">
                  <c:v>0.03</c:v>
                </c:pt>
              </c:numCache>
            </c:numRef>
          </c:val>
          <c:extLst>
            <c:ext xmlns:c16="http://schemas.microsoft.com/office/drawing/2014/chart" uri="{C3380CC4-5D6E-409C-BE32-E72D297353CC}">
              <c16:uniqueId val="{00000005-D951-BA46-A518-BCF982FD7AA5}"/>
            </c:ext>
          </c:extLst>
        </c:ser>
        <c:dLbls>
          <c:dLblPos val="ctr"/>
          <c:showLegendKey val="0"/>
          <c:showVal val="1"/>
          <c:showCatName val="0"/>
          <c:showSerName val="0"/>
          <c:showPercent val="0"/>
          <c:showBubbleSize val="0"/>
        </c:dLbls>
        <c:gapWidth val="0"/>
        <c:overlap val="100"/>
        <c:axId val="-2120593864"/>
        <c:axId val="-2120590744"/>
      </c:barChart>
      <c:catAx>
        <c:axId val="-2120593864"/>
        <c:scaling>
          <c:orientation val="minMax"/>
        </c:scaling>
        <c:delete val="1"/>
        <c:axPos val="l"/>
        <c:numFmt formatCode="General" sourceLinked="1"/>
        <c:majorTickMark val="none"/>
        <c:minorTickMark val="none"/>
        <c:tickLblPos val="nextTo"/>
        <c:crossAx val="-2120590744"/>
        <c:crosses val="autoZero"/>
        <c:auto val="1"/>
        <c:lblAlgn val="ctr"/>
        <c:lblOffset val="100"/>
        <c:noMultiLvlLbl val="0"/>
      </c:catAx>
      <c:valAx>
        <c:axId val="-21205907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2059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Vallas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0.66</c:v>
                </c:pt>
              </c:numCache>
            </c:numRef>
          </c:val>
          <c:extLst>
            <c:ext xmlns:c16="http://schemas.microsoft.com/office/drawing/2014/chart" uri="{C3380CC4-5D6E-409C-BE32-E72D297353CC}">
              <c16:uniqueId val="{00000000-5AB3-E549-8927-E7B8B4698BD4}"/>
            </c:ext>
          </c:extLst>
        </c:ser>
        <c:ser>
          <c:idx val="1"/>
          <c:order val="1"/>
          <c:tx>
            <c:strRef>
              <c:f>Sheet1!$A$3</c:f>
              <c:strCache>
                <c:ptCount val="1"/>
                <c:pt idx="0">
                  <c:v>Buses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0.34</c:v>
                </c:pt>
              </c:numCache>
            </c:numRef>
          </c:val>
          <c:extLst>
            <c:ext xmlns:c16="http://schemas.microsoft.com/office/drawing/2014/chart" uri="{C3380CC4-5D6E-409C-BE32-E72D297353CC}">
              <c16:uniqueId val="{00000001-5AB3-E549-8927-E7B8B4698BD4}"/>
            </c:ext>
          </c:extLst>
        </c:ser>
        <c:dLbls>
          <c:dLblPos val="ctr"/>
          <c:showLegendKey val="0"/>
          <c:showVal val="1"/>
          <c:showCatName val="0"/>
          <c:showSerName val="0"/>
          <c:showPercent val="0"/>
          <c:showBubbleSize val="0"/>
        </c:dLbls>
        <c:gapWidth val="0"/>
        <c:overlap val="100"/>
        <c:axId val="-2120593864"/>
        <c:axId val="-2120590744"/>
      </c:barChart>
      <c:catAx>
        <c:axId val="-2120593864"/>
        <c:scaling>
          <c:orientation val="minMax"/>
        </c:scaling>
        <c:delete val="1"/>
        <c:axPos val="l"/>
        <c:numFmt formatCode="General" sourceLinked="1"/>
        <c:majorTickMark val="none"/>
        <c:minorTickMark val="none"/>
        <c:tickLblPos val="nextTo"/>
        <c:crossAx val="-2120590744"/>
        <c:crosses val="autoZero"/>
        <c:auto val="1"/>
        <c:lblAlgn val="ctr"/>
        <c:lblOffset val="100"/>
        <c:noMultiLvlLbl val="0"/>
      </c:catAx>
      <c:valAx>
        <c:axId val="-21205907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2059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Hoja1!$A$2</c:f>
              <c:strCache>
                <c:ptCount val="1"/>
                <c:pt idx="0">
                  <c:v>Bancos</c:v>
                </c:pt>
              </c:strCache>
            </c:strRef>
          </c:tx>
          <c:spPr>
            <a:ln w="28575" cap="rnd">
              <a:solidFill>
                <a:schemeClr val="accent1"/>
              </a:solidFill>
              <a:round/>
            </a:ln>
            <a:effectLst/>
          </c:spPr>
          <c:marker>
            <c:symbol val="none"/>
          </c:marker>
          <c:cat>
            <c:strRef>
              <c:f>Hoja1!$B$1:$M$1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Hoja1!$B$2:$M$2</c:f>
              <c:numCache>
                <c:formatCode>0,\k</c:formatCode>
                <c:ptCount val="12"/>
                <c:pt idx="0">
                  <c:v>218454</c:v>
                </c:pt>
                <c:pt idx="1">
                  <c:v>199271</c:v>
                </c:pt>
                <c:pt idx="2">
                  <c:v>227371</c:v>
                </c:pt>
              </c:numCache>
            </c:numRef>
          </c:val>
          <c:smooth val="0"/>
          <c:extLst>
            <c:ext xmlns:c16="http://schemas.microsoft.com/office/drawing/2014/chart" uri="{C3380CC4-5D6E-409C-BE32-E72D297353CC}">
              <c16:uniqueId val="{00000000-5E15-A14B-9CDF-9537F1E999B1}"/>
            </c:ext>
          </c:extLst>
        </c:ser>
        <c:ser>
          <c:idx val="1"/>
          <c:order val="1"/>
          <c:tx>
            <c:strRef>
              <c:f>Hoja1!$A$3</c:f>
              <c:strCache>
                <c:ptCount val="1"/>
                <c:pt idx="0">
                  <c:v>Remesas</c:v>
                </c:pt>
              </c:strCache>
            </c:strRef>
          </c:tx>
          <c:spPr>
            <a:ln w="28575" cap="rnd">
              <a:solidFill>
                <a:schemeClr val="bg2"/>
              </a:solidFill>
              <a:round/>
            </a:ln>
            <a:effectLst/>
          </c:spPr>
          <c:marker>
            <c:symbol val="none"/>
          </c:marker>
          <c:cat>
            <c:strRef>
              <c:f>Hoja1!$B$1:$M$1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Hoja1!$B$3:$M$3</c:f>
              <c:numCache>
                <c:formatCode>0,\k</c:formatCode>
                <c:ptCount val="12"/>
                <c:pt idx="0">
                  <c:v>8693</c:v>
                </c:pt>
                <c:pt idx="1">
                  <c:v>27259</c:v>
                </c:pt>
                <c:pt idx="2">
                  <c:v>22354</c:v>
                </c:pt>
              </c:numCache>
            </c:numRef>
          </c:val>
          <c:smooth val="0"/>
          <c:extLst>
            <c:ext xmlns:c16="http://schemas.microsoft.com/office/drawing/2014/chart" uri="{C3380CC4-5D6E-409C-BE32-E72D297353CC}">
              <c16:uniqueId val="{00000001-5E15-A14B-9CDF-9537F1E999B1}"/>
            </c:ext>
          </c:extLst>
        </c:ser>
        <c:ser>
          <c:idx val="2"/>
          <c:order val="2"/>
          <c:tx>
            <c:strRef>
              <c:f>Hoja1!$A$4</c:f>
              <c:strCache>
                <c:ptCount val="1"/>
                <c:pt idx="0">
                  <c:v>Tarj Crédito</c:v>
                </c:pt>
              </c:strCache>
            </c:strRef>
          </c:tx>
          <c:spPr>
            <a:ln w="28575" cap="rnd">
              <a:solidFill>
                <a:schemeClr val="accent3"/>
              </a:solidFill>
              <a:round/>
            </a:ln>
            <a:effectLst/>
          </c:spPr>
          <c:marker>
            <c:symbol val="none"/>
          </c:marker>
          <c:cat>
            <c:strRef>
              <c:f>Hoja1!$B$1:$M$1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Hoja1!$B$4:$M$4</c:f>
              <c:numCache>
                <c:formatCode>0,\k</c:formatCode>
                <c:ptCount val="12"/>
                <c:pt idx="0">
                  <c:v>25441</c:v>
                </c:pt>
                <c:pt idx="1">
                  <c:v>0</c:v>
                </c:pt>
                <c:pt idx="2">
                  <c:v>8955</c:v>
                </c:pt>
              </c:numCache>
            </c:numRef>
          </c:val>
          <c:smooth val="0"/>
          <c:extLst>
            <c:ext xmlns:c16="http://schemas.microsoft.com/office/drawing/2014/chart" uri="{C3380CC4-5D6E-409C-BE32-E72D297353CC}">
              <c16:uniqueId val="{00000002-5E15-A14B-9CDF-9537F1E999B1}"/>
            </c:ext>
          </c:extLst>
        </c:ser>
        <c:ser>
          <c:idx val="3"/>
          <c:order val="3"/>
          <c:tx>
            <c:strRef>
              <c:f>Hoja1!$A$5</c:f>
              <c:strCache>
                <c:ptCount val="1"/>
                <c:pt idx="0">
                  <c:v>Pensiones</c:v>
                </c:pt>
              </c:strCache>
            </c:strRef>
          </c:tx>
          <c:spPr>
            <a:ln w="28575" cap="rnd">
              <a:solidFill>
                <a:schemeClr val="accent4"/>
              </a:solidFill>
              <a:round/>
            </a:ln>
            <a:effectLst/>
          </c:spPr>
          <c:marker>
            <c:symbol val="none"/>
          </c:marker>
          <c:cat>
            <c:strRef>
              <c:f>Hoja1!$B$1:$M$1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Hoja1!$B$5:$M$5</c:f>
              <c:numCache>
                <c:formatCode>0,\k</c:formatCode>
                <c:ptCount val="12"/>
                <c:pt idx="0">
                  <c:v>1791</c:v>
                </c:pt>
                <c:pt idx="1">
                  <c:v>0</c:v>
                </c:pt>
                <c:pt idx="2">
                  <c:v>1910</c:v>
                </c:pt>
              </c:numCache>
            </c:numRef>
          </c:val>
          <c:smooth val="0"/>
          <c:extLst>
            <c:ext xmlns:c16="http://schemas.microsoft.com/office/drawing/2014/chart" uri="{C3380CC4-5D6E-409C-BE32-E72D297353CC}">
              <c16:uniqueId val="{00000004-5E15-A14B-9CDF-9537F1E999B1}"/>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96290095"/>
        <c:axId val="96189647"/>
      </c:lineChart>
      <c:catAx>
        <c:axId val="96290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96189647"/>
        <c:crosses val="autoZero"/>
        <c:auto val="1"/>
        <c:lblAlgn val="ctr"/>
        <c:lblOffset val="100"/>
        <c:noMultiLvlLbl val="0"/>
      </c:catAx>
      <c:valAx>
        <c:axId val="96189647"/>
        <c:scaling>
          <c:orientation val="minMax"/>
        </c:scaling>
        <c:delete val="1"/>
        <c:axPos val="l"/>
        <c:numFmt formatCode="0,\k" sourceLinked="1"/>
        <c:majorTickMark val="none"/>
        <c:minorTickMark val="none"/>
        <c:tickLblPos val="nextTo"/>
        <c:crossAx val="96290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Bancos</c:v>
                </c:pt>
              </c:strCache>
            </c:strRef>
          </c:tx>
          <c:spPr>
            <a:ln w="28575" cap="rnd">
              <a:solidFill>
                <a:schemeClr val="accent1"/>
              </a:solidFill>
              <a:round/>
            </a:ln>
            <a:effectLst/>
          </c:spPr>
          <c:marker>
            <c:symbol val="none"/>
          </c:marker>
          <c:dLbls>
            <c:delete val="1"/>
          </c:dLbls>
          <c:cat>
            <c:strRef>
              <c:f>Sheet1!$B$1:$M$1</c:f>
              <c:strCache>
                <c:ptCount val="12"/>
                <c:pt idx="0">
                  <c:v>Ene</c:v>
                </c:pt>
                <c:pt idx="1">
                  <c:v>Feb</c:v>
                </c:pt>
                <c:pt idx="2">
                  <c:v>Mar</c:v>
                </c:pt>
                <c:pt idx="3">
                  <c:v>Abr</c:v>
                </c:pt>
                <c:pt idx="4">
                  <c:v>May</c:v>
                </c:pt>
                <c:pt idx="5">
                  <c:v>Jun</c:v>
                </c:pt>
                <c:pt idx="6">
                  <c:v>Jul</c:v>
                </c:pt>
                <c:pt idx="7">
                  <c:v>Aug</c:v>
                </c:pt>
                <c:pt idx="8">
                  <c:v>Sep</c:v>
                </c:pt>
                <c:pt idx="9">
                  <c:v>Oct</c:v>
                </c:pt>
                <c:pt idx="10">
                  <c:v>Nov</c:v>
                </c:pt>
                <c:pt idx="11">
                  <c:v>Dec</c:v>
                </c:pt>
              </c:strCache>
            </c:strRef>
          </c:cat>
          <c:val>
            <c:numRef>
              <c:f>Sheet1!$B$2:$M$2</c:f>
              <c:numCache>
                <c:formatCode>0,\k</c:formatCode>
                <c:ptCount val="12"/>
                <c:pt idx="0">
                  <c:v>27392.071941715192</c:v>
                </c:pt>
                <c:pt idx="1">
                  <c:v>247653.11124023455</c:v>
                </c:pt>
                <c:pt idx="2">
                  <c:v>109840.16161019604</c:v>
                </c:pt>
              </c:numCache>
            </c:numRef>
          </c:val>
          <c:smooth val="0"/>
          <c:extLst>
            <c:ext xmlns:c16="http://schemas.microsoft.com/office/drawing/2014/chart" uri="{C3380CC4-5D6E-409C-BE32-E72D297353CC}">
              <c16:uniqueId val="{00000000-C972-F046-8684-8BB23383B807}"/>
            </c:ext>
          </c:extLst>
        </c:ser>
        <c:ser>
          <c:idx val="1"/>
          <c:order val="1"/>
          <c:tx>
            <c:strRef>
              <c:f>Sheet1!$A$3</c:f>
              <c:strCache>
                <c:ptCount val="1"/>
                <c:pt idx="0">
                  <c:v>T Crédito</c:v>
                </c:pt>
              </c:strCache>
            </c:strRef>
          </c:tx>
          <c:spPr>
            <a:ln w="28575" cap="rnd">
              <a:solidFill>
                <a:schemeClr val="bg2"/>
              </a:solidFill>
              <a:round/>
            </a:ln>
            <a:effectLst/>
          </c:spPr>
          <c:marker>
            <c:symbol val="none"/>
          </c:marker>
          <c:dPt>
            <c:idx val="4"/>
            <c:marker>
              <c:symbol val="none"/>
            </c:marker>
            <c:bubble3D val="0"/>
            <c:extLst>
              <c:ext xmlns:c16="http://schemas.microsoft.com/office/drawing/2014/chart" uri="{C3380CC4-5D6E-409C-BE32-E72D297353CC}">
                <c16:uniqueId val="{00000002-C972-F046-8684-8BB23383B807}"/>
              </c:ext>
            </c:extLst>
          </c:dPt>
          <c:dLbls>
            <c:delete val="1"/>
          </c:dLbls>
          <c:cat>
            <c:strRef>
              <c:f>Sheet1!$B$1:$M$1</c:f>
              <c:strCache>
                <c:ptCount val="12"/>
                <c:pt idx="0">
                  <c:v>Ene</c:v>
                </c:pt>
                <c:pt idx="1">
                  <c:v>Feb</c:v>
                </c:pt>
                <c:pt idx="2">
                  <c:v>Mar</c:v>
                </c:pt>
                <c:pt idx="3">
                  <c:v>Abr</c:v>
                </c:pt>
                <c:pt idx="4">
                  <c:v>May</c:v>
                </c:pt>
                <c:pt idx="5">
                  <c:v>Jun</c:v>
                </c:pt>
                <c:pt idx="6">
                  <c:v>Jul</c:v>
                </c:pt>
                <c:pt idx="7">
                  <c:v>Aug</c:v>
                </c:pt>
                <c:pt idx="8">
                  <c:v>Sep</c:v>
                </c:pt>
                <c:pt idx="9">
                  <c:v>Oct</c:v>
                </c:pt>
                <c:pt idx="10">
                  <c:v>Nov</c:v>
                </c:pt>
                <c:pt idx="11">
                  <c:v>Dec</c:v>
                </c:pt>
              </c:strCache>
            </c:strRef>
          </c:cat>
          <c:val>
            <c:numRef>
              <c:f>Sheet1!$B$3:$M$3</c:f>
              <c:numCache>
                <c:formatCode>0,\k</c:formatCode>
                <c:ptCount val="12"/>
                <c:pt idx="0">
                  <c:v>7382.6163992518896</c:v>
                </c:pt>
                <c:pt idx="1">
                  <c:v>7105.7993977733704</c:v>
                </c:pt>
                <c:pt idx="2">
                  <c:v>115481.47764909221</c:v>
                </c:pt>
              </c:numCache>
            </c:numRef>
          </c:val>
          <c:smooth val="0"/>
          <c:extLst>
            <c:ext xmlns:c16="http://schemas.microsoft.com/office/drawing/2014/chart" uri="{C3380CC4-5D6E-409C-BE32-E72D297353CC}">
              <c16:uniqueId val="{00000003-C972-F046-8684-8BB23383B807}"/>
            </c:ext>
          </c:extLst>
        </c:ser>
        <c:ser>
          <c:idx val="2"/>
          <c:order val="2"/>
          <c:tx>
            <c:strRef>
              <c:f>Sheet1!$A$4</c:f>
              <c:strCache>
                <c:ptCount val="1"/>
                <c:pt idx="0">
                  <c:v>Seguros</c:v>
                </c:pt>
              </c:strCache>
            </c:strRef>
          </c:tx>
          <c:spPr>
            <a:ln w="28575" cap="rnd">
              <a:solidFill>
                <a:schemeClr val="accent5">
                  <a:lumMod val="75000"/>
                </a:schemeClr>
              </a:solidFill>
              <a:round/>
            </a:ln>
            <a:effectLst/>
          </c:spPr>
          <c:marker>
            <c:symbol val="none"/>
          </c:marker>
          <c:dLbls>
            <c:delete val="1"/>
          </c:dLbls>
          <c:cat>
            <c:strRef>
              <c:f>Sheet1!$B$1:$M$1</c:f>
              <c:strCache>
                <c:ptCount val="12"/>
                <c:pt idx="0">
                  <c:v>Ene</c:v>
                </c:pt>
                <c:pt idx="1">
                  <c:v>Feb</c:v>
                </c:pt>
                <c:pt idx="2">
                  <c:v>Mar</c:v>
                </c:pt>
                <c:pt idx="3">
                  <c:v>Abr</c:v>
                </c:pt>
                <c:pt idx="4">
                  <c:v>May</c:v>
                </c:pt>
                <c:pt idx="5">
                  <c:v>Jun</c:v>
                </c:pt>
                <c:pt idx="6">
                  <c:v>Jul</c:v>
                </c:pt>
                <c:pt idx="7">
                  <c:v>Aug</c:v>
                </c:pt>
                <c:pt idx="8">
                  <c:v>Sep</c:v>
                </c:pt>
                <c:pt idx="9">
                  <c:v>Oct</c:v>
                </c:pt>
                <c:pt idx="10">
                  <c:v>Nov</c:v>
                </c:pt>
                <c:pt idx="11">
                  <c:v>Dec</c:v>
                </c:pt>
              </c:strCache>
            </c:strRef>
          </c:cat>
          <c:val>
            <c:numRef>
              <c:f>Sheet1!$B$4:$M$4</c:f>
              <c:numCache>
                <c:formatCode>0,\k</c:formatCode>
                <c:ptCount val="12"/>
                <c:pt idx="0">
                  <c:v>2001.9289555690502</c:v>
                </c:pt>
                <c:pt idx="1">
                  <c:v>2177.4508245799461</c:v>
                </c:pt>
                <c:pt idx="2">
                  <c:v>6846.4807056927548</c:v>
                </c:pt>
              </c:numCache>
            </c:numRef>
          </c:val>
          <c:smooth val="0"/>
          <c:extLst>
            <c:ext xmlns:c16="http://schemas.microsoft.com/office/drawing/2014/chart" uri="{C3380CC4-5D6E-409C-BE32-E72D297353CC}">
              <c16:uniqueId val="{00000004-C972-F046-8684-8BB23383B807}"/>
            </c:ext>
          </c:extLst>
        </c:ser>
        <c:dLbls>
          <c:showLegendKey val="0"/>
          <c:showVal val="1"/>
          <c:showCatName val="0"/>
          <c:showSerName val="0"/>
          <c:showPercent val="0"/>
          <c:showBubbleSize val="0"/>
        </c:dLbls>
        <c:smooth val="0"/>
        <c:axId val="-2122448440"/>
        <c:axId val="-2122409976"/>
      </c:lineChart>
      <c:catAx>
        <c:axId val="-2122448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2122409976"/>
        <c:crosses val="autoZero"/>
        <c:auto val="1"/>
        <c:lblAlgn val="ctr"/>
        <c:lblOffset val="100"/>
        <c:noMultiLvlLbl val="0"/>
      </c:catAx>
      <c:valAx>
        <c:axId val="-2122409976"/>
        <c:scaling>
          <c:orientation val="minMax"/>
        </c:scaling>
        <c:delete val="1"/>
        <c:axPos val="l"/>
        <c:numFmt formatCode="0,\k" sourceLinked="1"/>
        <c:majorTickMark val="none"/>
        <c:minorTickMark val="none"/>
        <c:tickLblPos val="nextTo"/>
        <c:crossAx val="-21224484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latin typeface="Helvetica Light" panose="020B0403020202020204" pitchFamily="34" charset="0"/>
        </a:defRPr>
      </a:pPr>
      <a:endParaRPr lang="es-HN"/>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03777396510903E-2"/>
          <c:y val="0.13553542830729501"/>
          <c:w val="0.91139244520697804"/>
          <c:h val="0.66271355000770404"/>
        </c:manualLayout>
      </c:layout>
      <c:barChart>
        <c:barDir val="col"/>
        <c:grouping val="clustered"/>
        <c:varyColors val="0"/>
        <c:ser>
          <c:idx val="0"/>
          <c:order val="0"/>
          <c:tx>
            <c:strRef>
              <c:f>Sheet1!$B$1</c:f>
              <c:strCache>
                <c:ptCount val="1"/>
                <c:pt idx="0">
                  <c:v>iNV</c:v>
                </c:pt>
              </c:strCache>
            </c:strRef>
          </c:tx>
          <c:spPr>
            <a:solidFill>
              <a:schemeClr val="accent1">
                <a:lumMod val="40000"/>
                <a:lumOff val="60000"/>
              </a:schemeClr>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0.0,,"M"</c:formatCode>
                <c:ptCount val="3"/>
                <c:pt idx="0">
                  <c:v>359670</c:v>
                </c:pt>
                <c:pt idx="1">
                  <c:v>305289</c:v>
                </c:pt>
                <c:pt idx="2">
                  <c:v>527198</c:v>
                </c:pt>
              </c:numCache>
            </c:numRef>
          </c:val>
          <c:extLst>
            <c:ext xmlns:c16="http://schemas.microsoft.com/office/drawing/2014/chart" uri="{C3380CC4-5D6E-409C-BE32-E72D297353CC}">
              <c16:uniqueId val="{00000000-EA3E-8A42-83F9-E80F5360EFBD}"/>
            </c:ext>
          </c:extLst>
        </c:ser>
        <c:dLbls>
          <c:showLegendKey val="0"/>
          <c:showVal val="0"/>
          <c:showCatName val="0"/>
          <c:showSerName val="0"/>
          <c:showPercent val="0"/>
          <c:showBubbleSize val="0"/>
        </c:dLbls>
        <c:gapWidth val="61"/>
        <c:axId val="-2119922872"/>
        <c:axId val="-2119919240"/>
      </c:barChart>
      <c:catAx>
        <c:axId val="-2119922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2119919240"/>
        <c:crosses val="autoZero"/>
        <c:auto val="1"/>
        <c:lblAlgn val="ctr"/>
        <c:lblOffset val="100"/>
        <c:noMultiLvlLbl val="0"/>
      </c:catAx>
      <c:valAx>
        <c:axId val="-2119919240"/>
        <c:scaling>
          <c:orientation val="minMax"/>
        </c:scaling>
        <c:delete val="1"/>
        <c:axPos val="l"/>
        <c:numFmt formatCode="0.0,,&quot;M&quot;" sourceLinked="1"/>
        <c:majorTickMark val="none"/>
        <c:minorTickMark val="none"/>
        <c:tickLblPos val="nextTo"/>
        <c:crossAx val="-2119922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s-HN"/>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Bancos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Sheet1!$B$2:$D$2</c:f>
              <c:numCache>
                <c:formatCode>0%</c:formatCode>
                <c:ptCount val="3"/>
                <c:pt idx="0">
                  <c:v>0.69</c:v>
                </c:pt>
                <c:pt idx="1">
                  <c:v>0.69</c:v>
                </c:pt>
                <c:pt idx="2">
                  <c:v>0.73</c:v>
                </c:pt>
              </c:numCache>
            </c:numRef>
          </c:val>
          <c:extLst>
            <c:ext xmlns:c16="http://schemas.microsoft.com/office/drawing/2014/chart" uri="{C3380CC4-5D6E-409C-BE32-E72D297353CC}">
              <c16:uniqueId val="{00000000-5493-5341-B3A9-0FCC399C71EB}"/>
            </c:ext>
          </c:extLst>
        </c:ser>
        <c:ser>
          <c:idx val="1"/>
          <c:order val="1"/>
          <c:tx>
            <c:strRef>
              <c:f>Sheet1!$A$3</c:f>
              <c:strCache>
                <c:ptCount val="1"/>
                <c:pt idx="0">
                  <c:v>Seguros</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Sheet1!$B$3:$D$3</c:f>
              <c:numCache>
                <c:formatCode>0%</c:formatCode>
                <c:ptCount val="3"/>
                <c:pt idx="1">
                  <c:v>0.18</c:v>
                </c:pt>
                <c:pt idx="2">
                  <c:v>0.02</c:v>
                </c:pt>
              </c:numCache>
            </c:numRef>
          </c:val>
          <c:extLst>
            <c:ext xmlns:c16="http://schemas.microsoft.com/office/drawing/2014/chart" uri="{C3380CC4-5D6E-409C-BE32-E72D297353CC}">
              <c16:uniqueId val="{00000001-5493-5341-B3A9-0FCC399C71EB}"/>
            </c:ext>
          </c:extLst>
        </c:ser>
        <c:ser>
          <c:idx val="2"/>
          <c:order val="2"/>
          <c:tx>
            <c:strRef>
              <c:f>Sheet1!$A$4</c:f>
              <c:strCache>
                <c:ptCount val="1"/>
                <c:pt idx="0">
                  <c:v>Tarj Crédito</c:v>
                </c:pt>
              </c:strCache>
            </c:strRef>
          </c:tx>
          <c:spPr>
            <a:solidFill>
              <a:schemeClr val="accent3"/>
            </a:solidFill>
            <a:ln>
              <a:noFill/>
            </a:ln>
            <a:effectLst/>
          </c:spPr>
          <c:invertIfNegative val="0"/>
          <c:dLbls>
            <c:dLbl>
              <c:idx val="1"/>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1-9F80-7B4B-B302-8B1CCB5D7BA9}"/>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Sheet1!$B$4:$D$4</c:f>
              <c:numCache>
                <c:formatCode>0%</c:formatCode>
                <c:ptCount val="3"/>
                <c:pt idx="0">
                  <c:v>0.3</c:v>
                </c:pt>
                <c:pt idx="1">
                  <c:v>0.1</c:v>
                </c:pt>
                <c:pt idx="2">
                  <c:v>0.25</c:v>
                </c:pt>
              </c:numCache>
            </c:numRef>
          </c:val>
          <c:extLst>
            <c:ext xmlns:c16="http://schemas.microsoft.com/office/drawing/2014/chart" uri="{C3380CC4-5D6E-409C-BE32-E72D297353CC}">
              <c16:uniqueId val="{00000002-5493-5341-B3A9-0FCC399C71EB}"/>
            </c:ext>
          </c:extLst>
        </c:ser>
        <c:ser>
          <c:idx val="3"/>
          <c:order val="3"/>
          <c:tx>
            <c:strRef>
              <c:f>Sheet1!$A$5</c:f>
              <c:strCache>
                <c:ptCount val="1"/>
                <c:pt idx="0">
                  <c:v>Remesas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Sheet1!$B$5:$D$5</c:f>
              <c:numCache>
                <c:formatCode>0%</c:formatCode>
                <c:ptCount val="3"/>
                <c:pt idx="1">
                  <c:v>0.02</c:v>
                </c:pt>
              </c:numCache>
            </c:numRef>
          </c:val>
          <c:extLst>
            <c:ext xmlns:c16="http://schemas.microsoft.com/office/drawing/2014/chart" uri="{C3380CC4-5D6E-409C-BE32-E72D297353CC}">
              <c16:uniqueId val="{00000000-3C6C-B344-BCC1-FAAB05F060C5}"/>
            </c:ext>
          </c:extLst>
        </c:ser>
        <c:dLbls>
          <c:dLblPos val="ctr"/>
          <c:showLegendKey val="0"/>
          <c:showVal val="1"/>
          <c:showCatName val="0"/>
          <c:showSerName val="0"/>
          <c:showPercent val="0"/>
          <c:showBubbleSize val="0"/>
        </c:dLbls>
        <c:gapWidth val="58"/>
        <c:overlap val="100"/>
        <c:axId val="-2118677416"/>
        <c:axId val="-2118673784"/>
      </c:barChart>
      <c:catAx>
        <c:axId val="-2118677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Helvetica Light" panose="020B0403020202020204" pitchFamily="34" charset="0"/>
                <a:ea typeface="+mn-ea"/>
                <a:cs typeface="+mn-cs"/>
              </a:defRPr>
            </a:pPr>
            <a:endParaRPr lang="es-HN"/>
          </a:p>
        </c:txPr>
        <c:crossAx val="-2118673784"/>
        <c:crosses val="autoZero"/>
        <c:auto val="1"/>
        <c:lblAlgn val="ctr"/>
        <c:lblOffset val="100"/>
        <c:noMultiLvlLbl val="0"/>
      </c:catAx>
      <c:valAx>
        <c:axId val="-2118673784"/>
        <c:scaling>
          <c:orientation val="minMax"/>
        </c:scaling>
        <c:delete val="1"/>
        <c:axPos val="l"/>
        <c:numFmt formatCode="0%" sourceLinked="1"/>
        <c:majorTickMark val="none"/>
        <c:minorTickMark val="none"/>
        <c:tickLblPos val="nextTo"/>
        <c:crossAx val="-2118677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i="0">
          <a:solidFill>
            <a:schemeClr val="bg1"/>
          </a:solidFill>
          <a:latin typeface="Helvetica Light" panose="020B0403020202020204" pitchFamily="34" charset="0"/>
        </a:defRPr>
      </a:pPr>
      <a:endParaRPr lang="es-HN"/>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5353118826001E-2"/>
          <c:y val="1.2160324785997399E-2"/>
          <c:w val="0.86210171010660197"/>
          <c:h val="0.73247285470805601"/>
        </c:manualLayout>
      </c:layout>
      <c:barChart>
        <c:barDir val="col"/>
        <c:grouping val="clustered"/>
        <c:varyColors val="0"/>
        <c:ser>
          <c:idx val="0"/>
          <c:order val="0"/>
          <c:tx>
            <c:strRef>
              <c:f>Sheet1!$B$1</c:f>
              <c:strCache>
                <c:ptCount val="1"/>
                <c:pt idx="0">
                  <c:v>Series 1</c:v>
                </c:pt>
              </c:strCache>
            </c:strRef>
          </c:tx>
          <c:spPr>
            <a:solidFill>
              <a:srgbClr val="FF0000"/>
            </a:solidFill>
            <a:ln>
              <a:noFill/>
            </a:ln>
            <a:effectLst/>
          </c:spPr>
          <c:invertIfNegative val="0"/>
          <c:dPt>
            <c:idx val="0"/>
            <c:invertIfNegative val="0"/>
            <c:bubble3D val="0"/>
            <c:spPr>
              <a:solidFill>
                <a:srgbClr val="FF0000"/>
              </a:solidFill>
              <a:ln>
                <a:solidFill>
                  <a:srgbClr val="FF0000"/>
                </a:solidFill>
              </a:ln>
              <a:effectLst/>
            </c:spPr>
            <c:extLst>
              <c:ext xmlns:c16="http://schemas.microsoft.com/office/drawing/2014/chart" uri="{C3380CC4-5D6E-409C-BE32-E72D297353CC}">
                <c16:uniqueId val="{00000001-6E87-7C4E-A7AF-182255868996}"/>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6E87-7C4E-A7AF-182255868996}"/>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1-6E87-7C4E-A7AF-182255868996}"/>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3-6E87-7C4E-A7AF-18225586899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2020-2021</c:v>
                </c:pt>
                <c:pt idx="1">
                  <c:v>2021-2022</c:v>
                </c:pt>
              </c:strCache>
            </c:strRef>
          </c:cat>
          <c:val>
            <c:numRef>
              <c:f>Sheet1!$B$2:$B$3</c:f>
              <c:numCache>
                <c:formatCode>0%</c:formatCode>
                <c:ptCount val="2"/>
                <c:pt idx="0">
                  <c:v>-0.15</c:v>
                </c:pt>
                <c:pt idx="1">
                  <c:v>0.73</c:v>
                </c:pt>
              </c:numCache>
            </c:numRef>
          </c:val>
          <c:extLst>
            <c:ext xmlns:c16="http://schemas.microsoft.com/office/drawing/2014/chart" uri="{C3380CC4-5D6E-409C-BE32-E72D297353CC}">
              <c16:uniqueId val="{00000004-6E87-7C4E-A7AF-182255868996}"/>
            </c:ext>
          </c:extLst>
        </c:ser>
        <c:dLbls>
          <c:showLegendKey val="0"/>
          <c:showVal val="0"/>
          <c:showCatName val="0"/>
          <c:showSerName val="0"/>
          <c:showPercent val="0"/>
          <c:showBubbleSize val="0"/>
        </c:dLbls>
        <c:gapWidth val="114"/>
        <c:overlap val="-27"/>
        <c:axId val="-2121895576"/>
        <c:axId val="-2121892520"/>
      </c:barChart>
      <c:catAx>
        <c:axId val="-2121895576"/>
        <c:scaling>
          <c:orientation val="minMax"/>
        </c:scaling>
        <c:delete val="1"/>
        <c:axPos val="b"/>
        <c:numFmt formatCode="General" sourceLinked="1"/>
        <c:majorTickMark val="none"/>
        <c:minorTickMark val="none"/>
        <c:tickLblPos val="nextTo"/>
        <c:crossAx val="-2121892520"/>
        <c:crosses val="autoZero"/>
        <c:auto val="1"/>
        <c:lblAlgn val="ctr"/>
        <c:lblOffset val="100"/>
        <c:noMultiLvlLbl val="0"/>
      </c:catAx>
      <c:valAx>
        <c:axId val="-2121892520"/>
        <c:scaling>
          <c:orientation val="minMax"/>
        </c:scaling>
        <c:delete val="1"/>
        <c:axPos val="l"/>
        <c:numFmt formatCode="0%" sourceLinked="1"/>
        <c:majorTickMark val="none"/>
        <c:minorTickMark val="none"/>
        <c:tickLblPos val="nextTo"/>
        <c:crossAx val="-2121895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Hoja1!$A$2</c:f>
              <c:strCache>
                <c:ptCount val="1"/>
                <c:pt idx="0">
                  <c:v>Ficohsa</c:v>
                </c:pt>
              </c:strCache>
            </c:strRef>
          </c:tx>
          <c:spPr>
            <a:ln w="28575" cap="rnd">
              <a:solidFill>
                <a:srgbClr val="6BB6DA"/>
              </a:solidFill>
              <a:round/>
            </a:ln>
            <a:effectLst/>
          </c:spPr>
          <c:marker>
            <c:symbol val="none"/>
          </c:marker>
          <c:cat>
            <c:strRef>
              <c:f>Hoja1!$B$1:$M$1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Hoja1!$B$2:$M$2</c:f>
              <c:numCache>
                <c:formatCode>0.0,,"M"</c:formatCode>
                <c:ptCount val="12"/>
                <c:pt idx="0" formatCode="0.0,,&quot;K&quot;">
                  <c:v>332802.768128325</c:v>
                </c:pt>
                <c:pt idx="1">
                  <c:v>601794.55892472097</c:v>
                </c:pt>
                <c:pt idx="2">
                  <c:v>1133507.0687185305</c:v>
                </c:pt>
                <c:pt idx="3" formatCode="0.0,,&quot;K&quot;">
                  <c:v>0</c:v>
                </c:pt>
              </c:numCache>
            </c:numRef>
          </c:val>
          <c:smooth val="0"/>
          <c:extLst>
            <c:ext xmlns:c16="http://schemas.microsoft.com/office/drawing/2014/chart" uri="{C3380CC4-5D6E-409C-BE32-E72D297353CC}">
              <c16:uniqueId val="{00000000-B3CA-8948-B3E0-AE23A5A9E0E2}"/>
            </c:ext>
          </c:extLst>
        </c:ser>
        <c:ser>
          <c:idx val="1"/>
          <c:order val="1"/>
          <c:tx>
            <c:strRef>
              <c:f>Hoja1!$A$3</c:f>
              <c:strCache>
                <c:ptCount val="1"/>
                <c:pt idx="0">
                  <c:v>Banpais</c:v>
                </c:pt>
              </c:strCache>
            </c:strRef>
          </c:tx>
          <c:spPr>
            <a:ln w="28575" cap="rnd">
              <a:solidFill>
                <a:schemeClr val="bg2"/>
              </a:solidFill>
              <a:round/>
            </a:ln>
            <a:effectLst/>
          </c:spPr>
          <c:marker>
            <c:symbol val="none"/>
          </c:marker>
          <c:cat>
            <c:strRef>
              <c:f>Hoja1!$B$1:$M$1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Hoja1!$B$3:$M$3</c:f>
              <c:numCache>
                <c:formatCode>0.0,,"K"</c:formatCode>
                <c:ptCount val="12"/>
                <c:pt idx="0">
                  <c:v>335703.92611167184</c:v>
                </c:pt>
                <c:pt idx="1">
                  <c:v>969694.58255988488</c:v>
                </c:pt>
                <c:pt idx="2">
                  <c:v>695616.82914697134</c:v>
                </c:pt>
                <c:pt idx="3">
                  <c:v>0</c:v>
                </c:pt>
              </c:numCache>
            </c:numRef>
          </c:val>
          <c:smooth val="0"/>
          <c:extLst>
            <c:ext xmlns:c16="http://schemas.microsoft.com/office/drawing/2014/chart" uri="{C3380CC4-5D6E-409C-BE32-E72D297353CC}">
              <c16:uniqueId val="{00000001-B3CA-8948-B3E0-AE23A5A9E0E2}"/>
            </c:ext>
          </c:extLst>
        </c:ser>
        <c:ser>
          <c:idx val="2"/>
          <c:order val="2"/>
          <c:tx>
            <c:strRef>
              <c:f>Hoja1!$A$4</c:f>
              <c:strCache>
                <c:ptCount val="1"/>
                <c:pt idx="0">
                  <c:v>Atlántida</c:v>
                </c:pt>
              </c:strCache>
            </c:strRef>
          </c:tx>
          <c:spPr>
            <a:ln w="28575" cap="rnd">
              <a:solidFill>
                <a:schemeClr val="tx1">
                  <a:lumMod val="50000"/>
                  <a:lumOff val="50000"/>
                </a:schemeClr>
              </a:solidFill>
              <a:round/>
            </a:ln>
            <a:effectLst/>
          </c:spPr>
          <c:marker>
            <c:symbol val="none"/>
          </c:marker>
          <c:cat>
            <c:strRef>
              <c:f>Hoja1!$B$1:$M$1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Hoja1!$B$4:$M$4</c:f>
              <c:numCache>
                <c:formatCode>0.0,,"K"</c:formatCode>
                <c:ptCount val="12"/>
                <c:pt idx="0">
                  <c:v>497743.83958065667</c:v>
                </c:pt>
                <c:pt idx="1">
                  <c:v>499347.82931714854</c:v>
                </c:pt>
                <c:pt idx="2">
                  <c:v>794865.7696557676</c:v>
                </c:pt>
                <c:pt idx="3">
                  <c:v>0</c:v>
                </c:pt>
              </c:numCache>
            </c:numRef>
          </c:val>
          <c:smooth val="0"/>
          <c:extLst>
            <c:ext xmlns:c16="http://schemas.microsoft.com/office/drawing/2014/chart" uri="{C3380CC4-5D6E-409C-BE32-E72D297353CC}">
              <c16:uniqueId val="{00000002-B3CA-8948-B3E0-AE23A5A9E0E2}"/>
            </c:ext>
          </c:extLst>
        </c:ser>
        <c:ser>
          <c:idx val="3"/>
          <c:order val="3"/>
          <c:tx>
            <c:strRef>
              <c:f>Hoja1!$A$5</c:f>
              <c:strCache>
                <c:ptCount val="1"/>
                <c:pt idx="0">
                  <c:v>Occidente</c:v>
                </c:pt>
              </c:strCache>
            </c:strRef>
          </c:tx>
          <c:spPr>
            <a:ln w="28575" cap="rnd">
              <a:solidFill>
                <a:srgbClr val="FF9300"/>
              </a:solidFill>
              <a:round/>
            </a:ln>
            <a:effectLst/>
          </c:spPr>
          <c:marker>
            <c:symbol val="none"/>
          </c:marker>
          <c:cat>
            <c:strRef>
              <c:f>Hoja1!$B$1:$M$1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Hoja1!$B$5:$M$5</c:f>
              <c:numCache>
                <c:formatCode>0.0,,"K"</c:formatCode>
                <c:ptCount val="12"/>
                <c:pt idx="0">
                  <c:v>329538.39236664621</c:v>
                </c:pt>
                <c:pt idx="1">
                  <c:v>266158.74920321675</c:v>
                </c:pt>
                <c:pt idx="2">
                  <c:v>296551.81583728734</c:v>
                </c:pt>
                <c:pt idx="3">
                  <c:v>0</c:v>
                </c:pt>
              </c:numCache>
            </c:numRef>
          </c:val>
          <c:smooth val="0"/>
          <c:extLst>
            <c:ext xmlns:c16="http://schemas.microsoft.com/office/drawing/2014/chart" uri="{C3380CC4-5D6E-409C-BE32-E72D297353CC}">
              <c16:uniqueId val="{00000004-B3CA-8948-B3E0-AE23A5A9E0E2}"/>
            </c:ext>
          </c:extLst>
        </c:ser>
        <c:ser>
          <c:idx val="4"/>
          <c:order val="4"/>
          <c:tx>
            <c:strRef>
              <c:f>Hoja1!$A$6</c:f>
              <c:strCache>
                <c:ptCount val="1"/>
                <c:pt idx="0">
                  <c:v>BAC</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cat>
            <c:strRef>
              <c:f>Hoja1!$B$1:$M$1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Hoja1!$B$6:$M$6</c:f>
              <c:numCache>
                <c:formatCode>0.0,,"K"</c:formatCode>
                <c:ptCount val="12"/>
                <c:pt idx="0">
                  <c:v>259610.38023118823</c:v>
                </c:pt>
                <c:pt idx="1">
                  <c:v>229384.56395034815</c:v>
                </c:pt>
                <c:pt idx="2">
                  <c:v>262451.18956477562</c:v>
                </c:pt>
                <c:pt idx="3">
                  <c:v>0</c:v>
                </c:pt>
              </c:numCache>
            </c:numRef>
          </c:val>
          <c:smooth val="0"/>
          <c:extLst>
            <c:ext xmlns:c16="http://schemas.microsoft.com/office/drawing/2014/chart" uri="{C3380CC4-5D6E-409C-BE32-E72D297353CC}">
              <c16:uniqueId val="{00000005-B3CA-8948-B3E0-AE23A5A9E0E2}"/>
            </c:ext>
          </c:extLst>
        </c:ser>
        <c:ser>
          <c:idx val="5"/>
          <c:order val="5"/>
          <c:tx>
            <c:strRef>
              <c:f>Hoja1!$A$7</c:f>
              <c:strCache>
                <c:ptCount val="1"/>
                <c:pt idx="0">
                  <c:v>Davivienda</c:v>
                </c:pt>
              </c:strCache>
            </c:strRef>
          </c:tx>
          <c:spPr>
            <a:ln w="28575" cap="rnd">
              <a:solidFill>
                <a:srgbClr val="FF0000"/>
              </a:solidFill>
              <a:round/>
            </a:ln>
            <a:effectLst/>
          </c:spPr>
          <c:marker>
            <c:symbol val="none"/>
          </c:marker>
          <c:cat>
            <c:strRef>
              <c:f>Hoja1!$B$1:$M$1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Hoja1!$B$7:$M$7</c:f>
              <c:numCache>
                <c:formatCode>0.0,,"K"</c:formatCode>
                <c:ptCount val="12"/>
                <c:pt idx="0">
                  <c:v>37321.176624995795</c:v>
                </c:pt>
                <c:pt idx="1">
                  <c:v>257322.84564876283</c:v>
                </c:pt>
                <c:pt idx="2">
                  <c:v>232554.32754498735</c:v>
                </c:pt>
                <c:pt idx="3">
                  <c:v>0</c:v>
                </c:pt>
              </c:numCache>
            </c:numRef>
          </c:val>
          <c:smooth val="0"/>
          <c:extLst>
            <c:ext xmlns:c16="http://schemas.microsoft.com/office/drawing/2014/chart" uri="{C3380CC4-5D6E-409C-BE32-E72D297353CC}">
              <c16:uniqueId val="{00000006-B3CA-8948-B3E0-AE23A5A9E0E2}"/>
            </c:ext>
          </c:extLst>
        </c:ser>
        <c:ser>
          <c:idx val="6"/>
          <c:order val="6"/>
          <c:tx>
            <c:strRef>
              <c:f>Hoja1!$A$8</c:f>
              <c:strCache>
                <c:ptCount val="1"/>
                <c:pt idx="0">
                  <c:v>Azteca</c:v>
                </c:pt>
              </c:strCache>
            </c:strRef>
          </c:tx>
          <c:spPr>
            <a:ln w="28575" cap="rnd">
              <a:solidFill>
                <a:srgbClr val="008F00"/>
              </a:solidFill>
              <a:round/>
            </a:ln>
            <a:effectLst/>
          </c:spPr>
          <c:marker>
            <c:symbol val="none"/>
          </c:marker>
          <c:cat>
            <c:strRef>
              <c:f>Hoja1!$B$1:$M$1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Hoja1!$B$8:$M$8</c:f>
              <c:numCache>
                <c:formatCode>0.0,,"K"</c:formatCode>
                <c:ptCount val="12"/>
                <c:pt idx="0">
                  <c:v>139182.49475799035</c:v>
                </c:pt>
                <c:pt idx="1">
                  <c:v>37281.580787121064</c:v>
                </c:pt>
                <c:pt idx="2">
                  <c:v>98839.707112334494</c:v>
                </c:pt>
                <c:pt idx="3">
                  <c:v>0</c:v>
                </c:pt>
              </c:numCache>
            </c:numRef>
          </c:val>
          <c:smooth val="0"/>
          <c:extLst>
            <c:ext xmlns:c16="http://schemas.microsoft.com/office/drawing/2014/chart" uri="{C3380CC4-5D6E-409C-BE32-E72D297353CC}">
              <c16:uniqueId val="{00000007-B3CA-8948-B3E0-AE23A5A9E0E2}"/>
            </c:ext>
          </c:extLst>
        </c:ser>
        <c:dLbls>
          <c:showLegendKey val="0"/>
          <c:showVal val="0"/>
          <c:showCatName val="0"/>
          <c:showSerName val="0"/>
          <c:showPercent val="0"/>
          <c:showBubbleSize val="0"/>
        </c:dLbls>
        <c:smooth val="0"/>
        <c:axId val="832907663"/>
        <c:axId val="832909311"/>
      </c:lineChart>
      <c:catAx>
        <c:axId val="8329076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832909311"/>
        <c:crosses val="autoZero"/>
        <c:auto val="1"/>
        <c:lblAlgn val="ctr"/>
        <c:lblOffset val="100"/>
        <c:noMultiLvlLbl val="0"/>
      </c:catAx>
      <c:valAx>
        <c:axId val="832909311"/>
        <c:scaling>
          <c:orientation val="minMax"/>
        </c:scaling>
        <c:delete val="1"/>
        <c:axPos val="l"/>
        <c:numFmt formatCode="0.0,,&quot;K&quot;" sourceLinked="1"/>
        <c:majorTickMark val="none"/>
        <c:minorTickMark val="none"/>
        <c:tickLblPos val="nextTo"/>
        <c:crossAx val="832907663"/>
        <c:crosses val="autoZero"/>
        <c:crossBetween val="between"/>
      </c:valAx>
      <c:spPr>
        <a:noFill/>
        <a:ln>
          <a:noFill/>
        </a:ln>
        <a:effectLst/>
      </c:spPr>
    </c:plotArea>
    <c:legend>
      <c:legendPos val="b"/>
      <c:layout>
        <c:manualLayout>
          <c:xMode val="edge"/>
          <c:yMode val="edge"/>
          <c:x val="0"/>
          <c:y val="0.89283601480123898"/>
          <c:w val="0.99004625278201319"/>
          <c:h val="4.9874271956653143E-2"/>
        </c:manualLayout>
      </c:layout>
      <c:overlay val="0"/>
      <c:spPr>
        <a:solidFill>
          <a:schemeClr val="bg2">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C11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0.38729999999999998</c:v>
                </c:pt>
              </c:numCache>
            </c:numRef>
          </c:val>
          <c:extLst>
            <c:ext xmlns:c16="http://schemas.microsoft.com/office/drawing/2014/chart" uri="{C3380CC4-5D6E-409C-BE32-E72D297353CC}">
              <c16:uniqueId val="{00000000-5D67-E648-8A7C-A83E30A71A85}"/>
            </c:ext>
          </c:extLst>
        </c:ser>
        <c:ser>
          <c:idx val="1"/>
          <c:order val="1"/>
          <c:tx>
            <c:strRef>
              <c:f>Sheet1!$A$3</c:f>
              <c:strCache>
                <c:ptCount val="1"/>
                <c:pt idx="0">
                  <c:v>TDTV</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0.15049999999999999</c:v>
                </c:pt>
              </c:numCache>
            </c:numRef>
          </c:val>
          <c:extLst>
            <c:ext xmlns:c16="http://schemas.microsoft.com/office/drawing/2014/chart" uri="{C3380CC4-5D6E-409C-BE32-E72D297353CC}">
              <c16:uniqueId val="{00000001-5D67-E648-8A7C-A83E30A71A85}"/>
            </c:ext>
          </c:extLst>
        </c:ser>
        <c:ser>
          <c:idx val="2"/>
          <c:order val="2"/>
          <c:tx>
            <c:strRef>
              <c:f>Sheet1!$A$4</c:f>
              <c:strCache>
                <c:ptCount val="1"/>
                <c:pt idx="0">
                  <c:v>TVC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0.1249</c:v>
                </c:pt>
              </c:numCache>
            </c:numRef>
          </c:val>
          <c:extLst>
            <c:ext xmlns:c16="http://schemas.microsoft.com/office/drawing/2014/chart" uri="{C3380CC4-5D6E-409C-BE32-E72D297353CC}">
              <c16:uniqueId val="{00000002-5D67-E648-8A7C-A83E30A71A85}"/>
            </c:ext>
          </c:extLst>
        </c:ser>
        <c:ser>
          <c:idx val="3"/>
          <c:order val="3"/>
          <c:tx>
            <c:strRef>
              <c:f>Sheet1!$A$5</c:f>
              <c:strCache>
                <c:ptCount val="1"/>
                <c:pt idx="0">
                  <c:v>HCH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Sheet1!$B$5</c:f>
              <c:numCache>
                <c:formatCode>0%</c:formatCode>
                <c:ptCount val="1"/>
                <c:pt idx="0">
                  <c:v>8.6199999999999999E-2</c:v>
                </c:pt>
              </c:numCache>
            </c:numRef>
          </c:val>
          <c:extLst>
            <c:ext xmlns:c16="http://schemas.microsoft.com/office/drawing/2014/chart" uri="{C3380CC4-5D6E-409C-BE32-E72D297353CC}">
              <c16:uniqueId val="{00000003-5D67-E648-8A7C-A83E30A71A85}"/>
            </c:ext>
          </c:extLst>
        </c:ser>
        <c:ser>
          <c:idx val="4"/>
          <c:order val="4"/>
          <c:tx>
            <c:strRef>
              <c:f>Sheet1!$A$6</c:f>
              <c:strCache>
                <c:ptCount val="1"/>
                <c:pt idx="0">
                  <c:v>C10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Sheet1!$B$6</c:f>
              <c:numCache>
                <c:formatCode>0%</c:formatCode>
                <c:ptCount val="1"/>
                <c:pt idx="0">
                  <c:v>4.5999999999999999E-2</c:v>
                </c:pt>
              </c:numCache>
            </c:numRef>
          </c:val>
          <c:extLst>
            <c:ext xmlns:c16="http://schemas.microsoft.com/office/drawing/2014/chart" uri="{C3380CC4-5D6E-409C-BE32-E72D297353CC}">
              <c16:uniqueId val="{00000004-5D67-E648-8A7C-A83E30A71A85}"/>
            </c:ext>
          </c:extLst>
        </c:ser>
        <c:ser>
          <c:idx val="5"/>
          <c:order val="5"/>
          <c:tx>
            <c:strRef>
              <c:f>Sheet1!$A$7</c:f>
              <c:strCache>
                <c:ptCount val="1"/>
                <c:pt idx="0">
                  <c:v>Otros(6 canales)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Sheet1!$B$7</c:f>
              <c:numCache>
                <c:formatCode>0%</c:formatCode>
                <c:ptCount val="1"/>
                <c:pt idx="0">
                  <c:v>0.21</c:v>
                </c:pt>
              </c:numCache>
            </c:numRef>
          </c:val>
          <c:extLst>
            <c:ext xmlns:c16="http://schemas.microsoft.com/office/drawing/2014/chart" uri="{C3380CC4-5D6E-409C-BE32-E72D297353CC}">
              <c16:uniqueId val="{00000005-5D67-E648-8A7C-A83E30A71A85}"/>
            </c:ext>
          </c:extLst>
        </c:ser>
        <c:dLbls>
          <c:dLblPos val="ctr"/>
          <c:showLegendKey val="0"/>
          <c:showVal val="1"/>
          <c:showCatName val="0"/>
          <c:showSerName val="0"/>
          <c:showPercent val="0"/>
          <c:showBubbleSize val="0"/>
        </c:dLbls>
        <c:gapWidth val="0"/>
        <c:overlap val="100"/>
        <c:axId val="-2120906920"/>
        <c:axId val="-2120903960"/>
      </c:barChart>
      <c:catAx>
        <c:axId val="-2120906920"/>
        <c:scaling>
          <c:orientation val="minMax"/>
        </c:scaling>
        <c:delete val="1"/>
        <c:axPos val="l"/>
        <c:numFmt formatCode="General" sourceLinked="1"/>
        <c:majorTickMark val="none"/>
        <c:minorTickMark val="none"/>
        <c:tickLblPos val="nextTo"/>
        <c:crossAx val="-2120903960"/>
        <c:crosses val="autoZero"/>
        <c:auto val="1"/>
        <c:lblAlgn val="ctr"/>
        <c:lblOffset val="100"/>
        <c:noMultiLvlLbl val="0"/>
      </c:catAx>
      <c:valAx>
        <c:axId val="-2120903960"/>
        <c:scaling>
          <c:orientation val="minMax"/>
        </c:scaling>
        <c:delete val="1"/>
        <c:axPos val="b"/>
        <c:numFmt formatCode="0%" sourceLinked="1"/>
        <c:majorTickMark val="none"/>
        <c:minorTickMark val="none"/>
        <c:tickLblPos val="nextTo"/>
        <c:crossAx val="-2120906920"/>
        <c:crosses val="autoZero"/>
        <c:crossBetween val="between"/>
      </c:valAx>
      <c:spPr>
        <a:noFill/>
        <a:ln>
          <a:noFill/>
        </a:ln>
        <a:effectLst/>
      </c:spPr>
    </c:plotArea>
    <c:legend>
      <c:legendPos val="b"/>
      <c:layout>
        <c:manualLayout>
          <c:xMode val="edge"/>
          <c:yMode val="edge"/>
          <c:x val="0.1867190222551505"/>
          <c:y val="0.68090635210581629"/>
          <c:w val="0.66634557385955329"/>
          <c:h val="0.251712617839658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s-HN"/>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LT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0.3629</c:v>
                </c:pt>
              </c:numCache>
            </c:numRef>
          </c:val>
          <c:extLst>
            <c:ext xmlns:c16="http://schemas.microsoft.com/office/drawing/2014/chart" uri="{C3380CC4-5D6E-409C-BE32-E72D297353CC}">
              <c16:uniqueId val="{00000000-164B-B54F-BB92-1D714312344A}"/>
            </c:ext>
          </c:extLst>
        </c:ser>
        <c:ser>
          <c:idx val="1"/>
          <c:order val="1"/>
          <c:tx>
            <c:strRef>
              <c:f>Sheet1!$A$3</c:f>
              <c:strCache>
                <c:ptCount val="1"/>
                <c:pt idx="0">
                  <c:v>LP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0.33729999999999999</c:v>
                </c:pt>
              </c:numCache>
            </c:numRef>
          </c:val>
          <c:extLst>
            <c:ext xmlns:c16="http://schemas.microsoft.com/office/drawing/2014/chart" uri="{C3380CC4-5D6E-409C-BE32-E72D297353CC}">
              <c16:uniqueId val="{00000001-164B-B54F-BB92-1D714312344A}"/>
            </c:ext>
          </c:extLst>
        </c:ser>
        <c:ser>
          <c:idx val="2"/>
          <c:order val="2"/>
          <c:tx>
            <c:strRef>
              <c:f>Sheet1!$A$4</c:f>
              <c:strCache>
                <c:ptCount val="1"/>
                <c:pt idx="0">
                  <c:v>EH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0.22189999999999999</c:v>
                </c:pt>
              </c:numCache>
            </c:numRef>
          </c:val>
          <c:extLst>
            <c:ext xmlns:c16="http://schemas.microsoft.com/office/drawing/2014/chart" uri="{C3380CC4-5D6E-409C-BE32-E72D297353CC}">
              <c16:uniqueId val="{00000002-164B-B54F-BB92-1D714312344A}"/>
            </c:ext>
          </c:extLst>
        </c:ser>
        <c:ser>
          <c:idx val="3"/>
          <c:order val="3"/>
          <c:tx>
            <c:strRef>
              <c:f>Sheet1!$A$5</c:f>
              <c:strCache>
                <c:ptCount val="1"/>
                <c:pt idx="0">
                  <c:v>EP</c:v>
                </c:pt>
              </c:strCache>
            </c:strRef>
          </c:tx>
          <c:spPr>
            <a:solidFill>
              <a:schemeClr val="accent4"/>
            </a:solidFill>
            <a:ln>
              <a:noFill/>
            </a:ln>
            <a:effectLst/>
          </c:spPr>
          <c:invertIfNegative val="0"/>
          <c:cat>
            <c:strRef>
              <c:f>Sheet1!$B$1</c:f>
              <c:strCache>
                <c:ptCount val="1"/>
                <c:pt idx="0">
                  <c:v>Series 1</c:v>
                </c:pt>
              </c:strCache>
            </c:strRef>
          </c:cat>
          <c:val>
            <c:numRef>
              <c:f>Sheet1!$B$5</c:f>
              <c:numCache>
                <c:formatCode>0%</c:formatCode>
                <c:ptCount val="1"/>
                <c:pt idx="0">
                  <c:v>7.7899999999999997E-2</c:v>
                </c:pt>
              </c:numCache>
            </c:numRef>
          </c:val>
          <c:extLst>
            <c:ext xmlns:c16="http://schemas.microsoft.com/office/drawing/2014/chart" uri="{C3380CC4-5D6E-409C-BE32-E72D297353CC}">
              <c16:uniqueId val="{00000003-164B-B54F-BB92-1D714312344A}"/>
            </c:ext>
          </c:extLst>
        </c:ser>
        <c:dLbls>
          <c:showLegendKey val="0"/>
          <c:showVal val="0"/>
          <c:showCatName val="0"/>
          <c:showSerName val="0"/>
          <c:showPercent val="0"/>
          <c:showBubbleSize val="0"/>
        </c:dLbls>
        <c:gapWidth val="0"/>
        <c:overlap val="100"/>
        <c:axId val="-2120863208"/>
        <c:axId val="-2120860184"/>
      </c:barChart>
      <c:catAx>
        <c:axId val="-2120863208"/>
        <c:scaling>
          <c:orientation val="minMax"/>
        </c:scaling>
        <c:delete val="1"/>
        <c:axPos val="l"/>
        <c:numFmt formatCode="General" sourceLinked="1"/>
        <c:majorTickMark val="none"/>
        <c:minorTickMark val="none"/>
        <c:tickLblPos val="nextTo"/>
        <c:crossAx val="-2120860184"/>
        <c:crosses val="autoZero"/>
        <c:auto val="1"/>
        <c:lblAlgn val="ctr"/>
        <c:lblOffset val="100"/>
        <c:noMultiLvlLbl val="0"/>
      </c:catAx>
      <c:valAx>
        <c:axId val="-21208601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20863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EU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0.48</c:v>
                </c:pt>
              </c:numCache>
            </c:numRef>
          </c:val>
          <c:extLst>
            <c:ext xmlns:c16="http://schemas.microsoft.com/office/drawing/2014/chart" uri="{C3380CC4-5D6E-409C-BE32-E72D297353CC}">
              <c16:uniqueId val="{00000000-4433-E247-8D81-9C277CC292E1}"/>
            </c:ext>
          </c:extLst>
        </c:ser>
        <c:ser>
          <c:idx val="1"/>
          <c:order val="1"/>
          <c:tx>
            <c:strRef>
              <c:f>Sheet1!$A$3</c:f>
              <c:strCache>
                <c:ptCount val="1"/>
                <c:pt idx="0">
                  <c:v>RCV</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0.15</c:v>
                </c:pt>
              </c:numCache>
            </c:numRef>
          </c:val>
          <c:extLst>
            <c:ext xmlns:c16="http://schemas.microsoft.com/office/drawing/2014/chart" uri="{C3380CC4-5D6E-409C-BE32-E72D297353CC}">
              <c16:uniqueId val="{00000001-4433-E247-8D81-9C277CC292E1}"/>
            </c:ext>
          </c:extLst>
        </c:ser>
        <c:ser>
          <c:idx val="2"/>
          <c:order val="2"/>
          <c:tx>
            <c:strRef>
              <c:f>Sheet1!$A$4</c:f>
              <c:strCache>
                <c:ptCount val="1"/>
                <c:pt idx="0">
                  <c:v>MUSIQUERA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0.1326</c:v>
                </c:pt>
              </c:numCache>
            </c:numRef>
          </c:val>
          <c:extLst>
            <c:ext xmlns:c16="http://schemas.microsoft.com/office/drawing/2014/chart" uri="{C3380CC4-5D6E-409C-BE32-E72D297353CC}">
              <c16:uniqueId val="{00000002-4433-E247-8D81-9C277CC292E1}"/>
            </c:ext>
          </c:extLst>
        </c:ser>
        <c:ser>
          <c:idx val="3"/>
          <c:order val="3"/>
          <c:tx>
            <c:strRef>
              <c:f>Sheet1!$A$5</c:f>
              <c:strCache>
                <c:ptCount val="1"/>
                <c:pt idx="0">
                  <c:v>AudioSistema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Sheet1!$B$5</c:f>
              <c:numCache>
                <c:formatCode>0%</c:formatCode>
                <c:ptCount val="1"/>
                <c:pt idx="0">
                  <c:v>5.1999999999999998E-2</c:v>
                </c:pt>
              </c:numCache>
            </c:numRef>
          </c:val>
          <c:extLst>
            <c:ext xmlns:c16="http://schemas.microsoft.com/office/drawing/2014/chart" uri="{C3380CC4-5D6E-409C-BE32-E72D297353CC}">
              <c16:uniqueId val="{00000003-4433-E247-8D81-9C277CC292E1}"/>
            </c:ext>
          </c:extLst>
        </c:ser>
        <c:ser>
          <c:idx val="4"/>
          <c:order val="4"/>
          <c:tx>
            <c:strRef>
              <c:f>Sheet1!$A$6</c:f>
              <c:strCache>
                <c:ptCount val="1"/>
                <c:pt idx="0">
                  <c:v>R.America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Sheet1!$B$6</c:f>
              <c:numCache>
                <c:formatCode>0%</c:formatCode>
                <c:ptCount val="1"/>
                <c:pt idx="0">
                  <c:v>4.1200000000000001E-2</c:v>
                </c:pt>
              </c:numCache>
            </c:numRef>
          </c:val>
          <c:extLst>
            <c:ext xmlns:c16="http://schemas.microsoft.com/office/drawing/2014/chart" uri="{C3380CC4-5D6E-409C-BE32-E72D297353CC}">
              <c16:uniqueId val="{00000004-4433-E247-8D81-9C277CC292E1}"/>
            </c:ext>
          </c:extLst>
        </c:ser>
        <c:ser>
          <c:idx val="5"/>
          <c:order val="5"/>
          <c:tx>
            <c:strRef>
              <c:f>Sheet1!$A$7</c:f>
              <c:strCache>
                <c:ptCount val="1"/>
                <c:pt idx="0">
                  <c:v>W105</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Sheet1!$B$7</c:f>
              <c:numCache>
                <c:formatCode>0%</c:formatCode>
                <c:ptCount val="1"/>
                <c:pt idx="0">
                  <c:v>5.67E-2</c:v>
                </c:pt>
              </c:numCache>
            </c:numRef>
          </c:val>
          <c:extLst>
            <c:ext xmlns:c16="http://schemas.microsoft.com/office/drawing/2014/chart" uri="{C3380CC4-5D6E-409C-BE32-E72D297353CC}">
              <c16:uniqueId val="{00000005-4433-E247-8D81-9C277CC292E1}"/>
            </c:ext>
          </c:extLst>
        </c:ser>
        <c:ser>
          <c:idx val="6"/>
          <c:order val="6"/>
          <c:tx>
            <c:strRef>
              <c:f>Sheet1!$A$8</c:f>
              <c:strCache>
                <c:ptCount val="1"/>
                <c:pt idx="0">
                  <c:v>Otros (8 emisoras)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Sheet1!$B$8</c:f>
              <c:numCache>
                <c:formatCode>0%</c:formatCode>
                <c:ptCount val="1"/>
                <c:pt idx="0">
                  <c:v>0.09</c:v>
                </c:pt>
              </c:numCache>
            </c:numRef>
          </c:val>
          <c:extLst>
            <c:ext xmlns:c16="http://schemas.microsoft.com/office/drawing/2014/chart" uri="{C3380CC4-5D6E-409C-BE32-E72D297353CC}">
              <c16:uniqueId val="{00000007-4433-E247-8D81-9C277CC292E1}"/>
            </c:ext>
          </c:extLst>
        </c:ser>
        <c:dLbls>
          <c:dLblPos val="ctr"/>
          <c:showLegendKey val="0"/>
          <c:showVal val="1"/>
          <c:showCatName val="0"/>
          <c:showSerName val="0"/>
          <c:showPercent val="0"/>
          <c:showBubbleSize val="0"/>
        </c:dLbls>
        <c:gapWidth val="0"/>
        <c:overlap val="100"/>
        <c:axId val="-2120593864"/>
        <c:axId val="-2120590744"/>
      </c:barChart>
      <c:catAx>
        <c:axId val="-2120593864"/>
        <c:scaling>
          <c:orientation val="minMax"/>
        </c:scaling>
        <c:delete val="1"/>
        <c:axPos val="l"/>
        <c:numFmt formatCode="General" sourceLinked="1"/>
        <c:majorTickMark val="none"/>
        <c:minorTickMark val="none"/>
        <c:tickLblPos val="nextTo"/>
        <c:crossAx val="-2120590744"/>
        <c:crosses val="autoZero"/>
        <c:auto val="1"/>
        <c:lblAlgn val="ctr"/>
        <c:lblOffset val="100"/>
        <c:noMultiLvlLbl val="0"/>
      </c:catAx>
      <c:valAx>
        <c:axId val="-21205907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2059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Valla espect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0.64</c:v>
                </c:pt>
              </c:numCache>
            </c:numRef>
          </c:val>
          <c:extLst>
            <c:ext xmlns:c16="http://schemas.microsoft.com/office/drawing/2014/chart" uri="{C3380CC4-5D6E-409C-BE32-E72D297353CC}">
              <c16:uniqueId val="{00000000-DAD9-0E4B-B0B3-856CF186F253}"/>
            </c:ext>
          </c:extLst>
        </c:ser>
        <c:ser>
          <c:idx val="1"/>
          <c:order val="1"/>
          <c:tx>
            <c:strRef>
              <c:f>Sheet1!$A$3</c:f>
              <c:strCache>
                <c:ptCount val="1"/>
                <c:pt idx="0">
                  <c:v>Vallas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0.1857</c:v>
                </c:pt>
              </c:numCache>
            </c:numRef>
          </c:val>
          <c:extLst>
            <c:ext xmlns:c16="http://schemas.microsoft.com/office/drawing/2014/chart" uri="{C3380CC4-5D6E-409C-BE32-E72D297353CC}">
              <c16:uniqueId val="{00000001-DAD9-0E4B-B0B3-856CF186F253}"/>
            </c:ext>
          </c:extLst>
        </c:ser>
        <c:ser>
          <c:idx val="2"/>
          <c:order val="2"/>
          <c:tx>
            <c:strRef>
              <c:f>Sheet1!$A$4</c:f>
              <c:strCache>
                <c:ptCount val="1"/>
                <c:pt idx="0">
                  <c:v>Murales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0.17910000000000001</c:v>
                </c:pt>
              </c:numCache>
            </c:numRef>
          </c:val>
          <c:extLst>
            <c:ext xmlns:c16="http://schemas.microsoft.com/office/drawing/2014/chart" uri="{C3380CC4-5D6E-409C-BE32-E72D297353CC}">
              <c16:uniqueId val="{00000003-DAD9-0E4B-B0B3-856CF186F253}"/>
            </c:ext>
          </c:extLst>
        </c:ser>
        <c:dLbls>
          <c:dLblPos val="ctr"/>
          <c:showLegendKey val="0"/>
          <c:showVal val="1"/>
          <c:showCatName val="0"/>
          <c:showSerName val="0"/>
          <c:showPercent val="0"/>
          <c:showBubbleSize val="0"/>
        </c:dLbls>
        <c:gapWidth val="0"/>
        <c:overlap val="100"/>
        <c:axId val="-2120593864"/>
        <c:axId val="-2120590744"/>
      </c:barChart>
      <c:catAx>
        <c:axId val="-2120593864"/>
        <c:scaling>
          <c:orientation val="minMax"/>
        </c:scaling>
        <c:delete val="1"/>
        <c:axPos val="l"/>
        <c:numFmt formatCode="General" sourceLinked="1"/>
        <c:majorTickMark val="none"/>
        <c:minorTickMark val="none"/>
        <c:tickLblPos val="nextTo"/>
        <c:crossAx val="-2120590744"/>
        <c:crosses val="autoZero"/>
        <c:auto val="1"/>
        <c:lblAlgn val="ctr"/>
        <c:lblOffset val="100"/>
        <c:noMultiLvlLbl val="0"/>
      </c:catAx>
      <c:valAx>
        <c:axId val="-21205907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2059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Bancos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Sheet1!$B$2:$D$2</c:f>
              <c:numCache>
                <c:formatCode>0%</c:formatCode>
                <c:ptCount val="3"/>
                <c:pt idx="0">
                  <c:v>0.88</c:v>
                </c:pt>
                <c:pt idx="1">
                  <c:v>0.93</c:v>
                </c:pt>
                <c:pt idx="2">
                  <c:v>1</c:v>
                </c:pt>
              </c:numCache>
            </c:numRef>
          </c:val>
          <c:extLst>
            <c:ext xmlns:c16="http://schemas.microsoft.com/office/drawing/2014/chart" uri="{C3380CC4-5D6E-409C-BE32-E72D297353CC}">
              <c16:uniqueId val="{00000000-D8EE-BE4E-B402-E9A84DDAF6D5}"/>
            </c:ext>
          </c:extLst>
        </c:ser>
        <c:ser>
          <c:idx val="1"/>
          <c:order val="1"/>
          <c:tx>
            <c:strRef>
              <c:f>Sheet1!$A$3</c:f>
              <c:strCache>
                <c:ptCount val="1"/>
                <c:pt idx="0">
                  <c:v>Remesas</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Sheet1!$B$3:$D$3</c:f>
              <c:numCache>
                <c:formatCode>0%</c:formatCode>
                <c:ptCount val="3"/>
                <c:pt idx="0">
                  <c:v>0.12</c:v>
                </c:pt>
                <c:pt idx="1">
                  <c:v>0.06</c:v>
                </c:pt>
              </c:numCache>
            </c:numRef>
          </c:val>
          <c:extLst>
            <c:ext xmlns:c16="http://schemas.microsoft.com/office/drawing/2014/chart" uri="{C3380CC4-5D6E-409C-BE32-E72D297353CC}">
              <c16:uniqueId val="{00000001-D8EE-BE4E-B402-E9A84DDAF6D5}"/>
            </c:ext>
          </c:extLst>
        </c:ser>
        <c:ser>
          <c:idx val="2"/>
          <c:order val="2"/>
          <c:tx>
            <c:strRef>
              <c:f>Sheet1!$A$4</c:f>
              <c:strCache>
                <c:ptCount val="1"/>
                <c:pt idx="0">
                  <c:v>Seguros</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2022</c:v>
                </c:pt>
                <c:pt idx="1">
                  <c:v>2023</c:v>
                </c:pt>
                <c:pt idx="2">
                  <c:v>2024</c:v>
                </c:pt>
              </c:strCache>
            </c:strRef>
          </c:cat>
          <c:val>
            <c:numRef>
              <c:f>Sheet1!$B$4:$D$4</c:f>
              <c:numCache>
                <c:formatCode>0%</c:formatCode>
                <c:ptCount val="3"/>
                <c:pt idx="0">
                  <c:v>0</c:v>
                </c:pt>
                <c:pt idx="1">
                  <c:v>0.01</c:v>
                </c:pt>
              </c:numCache>
            </c:numRef>
          </c:val>
          <c:extLst>
            <c:ext xmlns:c16="http://schemas.microsoft.com/office/drawing/2014/chart" uri="{C3380CC4-5D6E-409C-BE32-E72D297353CC}">
              <c16:uniqueId val="{00000002-D8EE-BE4E-B402-E9A84DDAF6D5}"/>
            </c:ext>
          </c:extLst>
        </c:ser>
        <c:dLbls>
          <c:showLegendKey val="0"/>
          <c:showVal val="0"/>
          <c:showCatName val="0"/>
          <c:showSerName val="0"/>
          <c:showPercent val="0"/>
          <c:showBubbleSize val="0"/>
        </c:dLbls>
        <c:gapWidth val="50"/>
        <c:overlap val="100"/>
        <c:axId val="-2121970696"/>
        <c:axId val="-2121966904"/>
      </c:barChart>
      <c:catAx>
        <c:axId val="-2121970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2121966904"/>
        <c:crosses val="autoZero"/>
        <c:auto val="1"/>
        <c:lblAlgn val="ctr"/>
        <c:lblOffset val="100"/>
        <c:noMultiLvlLbl val="0"/>
      </c:catAx>
      <c:valAx>
        <c:axId val="-2121966904"/>
        <c:scaling>
          <c:orientation val="minMax"/>
          <c:max val="1"/>
          <c:min val="0"/>
        </c:scaling>
        <c:delete val="1"/>
        <c:axPos val="l"/>
        <c:numFmt formatCode="0%" sourceLinked="1"/>
        <c:majorTickMark val="out"/>
        <c:minorTickMark val="none"/>
        <c:tickLblPos val="nextTo"/>
        <c:crossAx val="-2121970696"/>
        <c:crosses val="autoZero"/>
        <c:crossBetween val="between"/>
      </c:valAx>
      <c:spPr>
        <a:noFill/>
        <a:ln>
          <a:noFill/>
        </a:ln>
        <a:effectLst/>
      </c:spPr>
    </c:plotArea>
    <c:legend>
      <c:legendPos val="b"/>
      <c:layout>
        <c:manualLayout>
          <c:xMode val="edge"/>
          <c:yMode val="edge"/>
          <c:x val="0.13857911667270451"/>
          <c:y val="0.91734984481935633"/>
          <c:w val="0.66432427949771067"/>
          <c:h val="6.486364597098882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latin typeface="Helvetica Light" panose="020B0403020202020204" pitchFamily="34" charset="0"/>
        </a:defRPr>
      </a:pPr>
      <a:endParaRPr lang="es-HN"/>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iNV</c:v>
                </c:pt>
              </c:strCache>
            </c:strRef>
          </c:tx>
          <c:spPr>
            <a:solidFill>
              <a:srgbClr val="009343"/>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1-FBEE-FC42-B974-9FB62D4B21E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0.0,,"M"</c:formatCode>
                <c:ptCount val="3"/>
                <c:pt idx="0">
                  <c:v>1612238.2323218831</c:v>
                </c:pt>
                <c:pt idx="1">
                  <c:v>702620.17010324355</c:v>
                </c:pt>
                <c:pt idx="2">
                  <c:v>275303.78265744582</c:v>
                </c:pt>
              </c:numCache>
            </c:numRef>
          </c:val>
          <c:extLst>
            <c:ext xmlns:c16="http://schemas.microsoft.com/office/drawing/2014/chart" uri="{C3380CC4-5D6E-409C-BE32-E72D297353CC}">
              <c16:uniqueId val="{00000000-52C2-C149-A20E-58CE58A5619D}"/>
            </c:ext>
          </c:extLst>
        </c:ser>
        <c:dLbls>
          <c:showLegendKey val="0"/>
          <c:showVal val="0"/>
          <c:showCatName val="0"/>
          <c:showSerName val="0"/>
          <c:showPercent val="0"/>
          <c:showBubbleSize val="0"/>
        </c:dLbls>
        <c:gapWidth val="61"/>
        <c:axId val="-2121943464"/>
        <c:axId val="-2121939816"/>
      </c:barChart>
      <c:catAx>
        <c:axId val="-2121943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2121939816"/>
        <c:crosses val="autoZero"/>
        <c:auto val="1"/>
        <c:lblAlgn val="ctr"/>
        <c:lblOffset val="100"/>
        <c:noMultiLvlLbl val="0"/>
      </c:catAx>
      <c:valAx>
        <c:axId val="-2121939816"/>
        <c:scaling>
          <c:orientation val="minMax"/>
        </c:scaling>
        <c:delete val="1"/>
        <c:axPos val="l"/>
        <c:numFmt formatCode="0.0,,&quot;M&quot;" sourceLinked="1"/>
        <c:majorTickMark val="none"/>
        <c:minorTickMark val="none"/>
        <c:tickLblPos val="nextTo"/>
        <c:crossAx val="-2121943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s-HN"/>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Bancos</c:v>
                </c:pt>
              </c:strCache>
            </c:strRef>
          </c:tx>
          <c:spPr>
            <a:ln w="28575" cap="rnd">
              <a:solidFill>
                <a:schemeClr val="accent1"/>
              </a:solidFill>
              <a:round/>
            </a:ln>
            <a:effectLst/>
          </c:spPr>
          <c:marker>
            <c:symbol val="none"/>
          </c:marker>
          <c:dLbls>
            <c:delete val="1"/>
          </c:dLbls>
          <c:cat>
            <c:strRef>
              <c:f>Sheet1!$B$1:$M$1</c:f>
              <c:strCache>
                <c:ptCount val="12"/>
                <c:pt idx="0">
                  <c:v>Ene</c:v>
                </c:pt>
                <c:pt idx="1">
                  <c:v>Feb</c:v>
                </c:pt>
                <c:pt idx="2">
                  <c:v>Mar</c:v>
                </c:pt>
                <c:pt idx="3">
                  <c:v>Abr</c:v>
                </c:pt>
                <c:pt idx="4">
                  <c:v>May</c:v>
                </c:pt>
                <c:pt idx="5">
                  <c:v>Jun</c:v>
                </c:pt>
                <c:pt idx="6">
                  <c:v>Jul</c:v>
                </c:pt>
                <c:pt idx="7">
                  <c:v>Aug</c:v>
                </c:pt>
                <c:pt idx="8">
                  <c:v>Sep</c:v>
                </c:pt>
                <c:pt idx="9">
                  <c:v>Oct</c:v>
                </c:pt>
                <c:pt idx="10">
                  <c:v>Nov</c:v>
                </c:pt>
                <c:pt idx="11">
                  <c:v>Dec</c:v>
                </c:pt>
              </c:strCache>
            </c:strRef>
          </c:cat>
          <c:val>
            <c:numRef>
              <c:f>Sheet1!$B$2:$M$2</c:f>
              <c:numCache>
                <c:formatCode>0,\k</c:formatCode>
                <c:ptCount val="12"/>
                <c:pt idx="0">
                  <c:v>138983.51334788944</c:v>
                </c:pt>
                <c:pt idx="1">
                  <c:v>36884.563488956002</c:v>
                </c:pt>
                <c:pt idx="2">
                  <c:v>98560.374585907673</c:v>
                </c:pt>
              </c:numCache>
            </c:numRef>
          </c:val>
          <c:smooth val="0"/>
          <c:extLst>
            <c:ext xmlns:c16="http://schemas.microsoft.com/office/drawing/2014/chart" uri="{C3380CC4-5D6E-409C-BE32-E72D297353CC}">
              <c16:uniqueId val="{00000000-750C-4341-9A60-FFF063862519}"/>
            </c:ext>
          </c:extLst>
        </c:ser>
        <c:ser>
          <c:idx val="1"/>
          <c:order val="1"/>
          <c:tx>
            <c:strRef>
              <c:f>Sheet1!$A$3</c:f>
              <c:strCache>
                <c:ptCount val="1"/>
                <c:pt idx="0">
                  <c:v>Seguros</c:v>
                </c:pt>
              </c:strCache>
            </c:strRef>
          </c:tx>
          <c:spPr>
            <a:ln w="28575" cap="rnd">
              <a:solidFill>
                <a:schemeClr val="accent3"/>
              </a:solidFill>
              <a:round/>
            </a:ln>
            <a:effectLst/>
          </c:spPr>
          <c:marker>
            <c:symbol val="none"/>
          </c:marker>
          <c:dLbls>
            <c:delete val="1"/>
          </c:dLbls>
          <c:cat>
            <c:strRef>
              <c:f>Sheet1!$B$1:$M$1</c:f>
              <c:strCache>
                <c:ptCount val="12"/>
                <c:pt idx="0">
                  <c:v>Ene</c:v>
                </c:pt>
                <c:pt idx="1">
                  <c:v>Feb</c:v>
                </c:pt>
                <c:pt idx="2">
                  <c:v>Mar</c:v>
                </c:pt>
                <c:pt idx="3">
                  <c:v>Abr</c:v>
                </c:pt>
                <c:pt idx="4">
                  <c:v>May</c:v>
                </c:pt>
                <c:pt idx="5">
                  <c:v>Jun</c:v>
                </c:pt>
                <c:pt idx="6">
                  <c:v>Jul</c:v>
                </c:pt>
                <c:pt idx="7">
                  <c:v>Aug</c:v>
                </c:pt>
                <c:pt idx="8">
                  <c:v>Sep</c:v>
                </c:pt>
                <c:pt idx="9">
                  <c:v>Oct</c:v>
                </c:pt>
                <c:pt idx="10">
                  <c:v>Nov</c:v>
                </c:pt>
                <c:pt idx="11">
                  <c:v>Dec</c:v>
                </c:pt>
              </c:strCache>
            </c:strRef>
          </c:cat>
          <c:val>
            <c:numRef>
              <c:f>Sheet1!$B$3:$M$3</c:f>
              <c:numCache>
                <c:formatCode>0,\k</c:formatCode>
                <c:ptCount val="12"/>
                <c:pt idx="1">
                  <c:v>198.508649082608</c:v>
                </c:pt>
              </c:numCache>
            </c:numRef>
          </c:val>
          <c:smooth val="0"/>
          <c:extLst>
            <c:ext xmlns:c16="http://schemas.microsoft.com/office/drawing/2014/chart" uri="{C3380CC4-5D6E-409C-BE32-E72D297353CC}">
              <c16:uniqueId val="{00000003-750C-4341-9A60-FFF063862519}"/>
            </c:ext>
          </c:extLst>
        </c:ser>
        <c:ser>
          <c:idx val="2"/>
          <c:order val="2"/>
          <c:tx>
            <c:strRef>
              <c:f>Sheet1!$A$4</c:f>
              <c:strCache>
                <c:ptCount val="1"/>
                <c:pt idx="0">
                  <c:v>Tarjeta C</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Aug</c:v>
                </c:pt>
                <c:pt idx="8">
                  <c:v>Sep</c:v>
                </c:pt>
                <c:pt idx="9">
                  <c:v>Oct</c:v>
                </c:pt>
                <c:pt idx="10">
                  <c:v>Nov</c:v>
                </c:pt>
                <c:pt idx="11">
                  <c:v>Dec</c:v>
                </c:pt>
              </c:strCache>
            </c:strRef>
          </c:cat>
          <c:val>
            <c:numRef>
              <c:f>Sheet1!$B$4:$M$4</c:f>
              <c:numCache>
                <c:formatCode>General</c:formatCode>
                <c:ptCount val="12"/>
                <c:pt idx="2" formatCode="0,\k">
                  <c:v>80.965949688892394</c:v>
                </c:pt>
              </c:numCache>
            </c:numRef>
          </c:val>
          <c:smooth val="0"/>
          <c:extLst>
            <c:ext xmlns:c16="http://schemas.microsoft.com/office/drawing/2014/chart" uri="{C3380CC4-5D6E-409C-BE32-E72D297353CC}">
              <c16:uniqueId val="{00000004-750C-4341-9A60-FFF063862519}"/>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2121654984"/>
        <c:axId val="-2121651256"/>
      </c:lineChart>
      <c:catAx>
        <c:axId val="-2121654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2121651256"/>
        <c:crosses val="autoZero"/>
        <c:auto val="1"/>
        <c:lblAlgn val="ctr"/>
        <c:lblOffset val="100"/>
        <c:noMultiLvlLbl val="0"/>
      </c:catAx>
      <c:valAx>
        <c:axId val="-2121651256"/>
        <c:scaling>
          <c:orientation val="minMax"/>
        </c:scaling>
        <c:delete val="1"/>
        <c:axPos val="l"/>
        <c:numFmt formatCode="0,\k" sourceLinked="1"/>
        <c:majorTickMark val="none"/>
        <c:minorTickMark val="none"/>
        <c:tickLblPos val="nextTo"/>
        <c:crossAx val="-2121654984"/>
        <c:crosses val="autoZero"/>
        <c:crossBetween val="between"/>
      </c:valAx>
      <c:spPr>
        <a:noFill/>
        <a:ln>
          <a:noFill/>
        </a:ln>
        <a:effectLst/>
      </c:spPr>
    </c:plotArea>
    <c:legend>
      <c:legendPos val="t"/>
      <c:layout>
        <c:manualLayout>
          <c:xMode val="edge"/>
          <c:yMode val="edge"/>
          <c:x val="0.181583877967257"/>
          <c:y val="0.15093438772104101"/>
          <c:w val="0.63912968794389335"/>
          <c:h val="0.117335080541400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latin typeface="Helvetica Light" panose="020B0403020202020204" pitchFamily="34" charset="0"/>
        </a:defRPr>
      </a:pPr>
      <a:endParaRPr lang="es-HN"/>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TVC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0.4</c:v>
                </c:pt>
              </c:numCache>
            </c:numRef>
          </c:val>
          <c:extLst>
            <c:ext xmlns:c16="http://schemas.microsoft.com/office/drawing/2014/chart" uri="{C3380CC4-5D6E-409C-BE32-E72D297353CC}">
              <c16:uniqueId val="{00000000-C935-3A4F-8B9E-3C0C3BA09268}"/>
            </c:ext>
          </c:extLst>
        </c:ser>
        <c:ser>
          <c:idx val="1"/>
          <c:order val="1"/>
          <c:tx>
            <c:strRef>
              <c:f>Sheet1!$A$3</c:f>
              <c:strCache>
                <c:ptCount val="1"/>
                <c:pt idx="0">
                  <c:v>HCH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0.32629999999999998</c:v>
                </c:pt>
              </c:numCache>
            </c:numRef>
          </c:val>
          <c:extLst>
            <c:ext xmlns:c16="http://schemas.microsoft.com/office/drawing/2014/chart" uri="{C3380CC4-5D6E-409C-BE32-E72D297353CC}">
              <c16:uniqueId val="{00000001-C935-3A4F-8B9E-3C0C3BA09268}"/>
            </c:ext>
          </c:extLst>
        </c:ser>
        <c:ser>
          <c:idx val="2"/>
          <c:order val="2"/>
          <c:tx>
            <c:strRef>
              <c:f>Sheet1!$A$4</c:f>
              <c:strCache>
                <c:ptCount val="1"/>
                <c:pt idx="0">
                  <c:v>AZTECA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0.27429999999999999</c:v>
                </c:pt>
              </c:numCache>
            </c:numRef>
          </c:val>
          <c:extLst>
            <c:ext xmlns:c16="http://schemas.microsoft.com/office/drawing/2014/chart" uri="{C3380CC4-5D6E-409C-BE32-E72D297353CC}">
              <c16:uniqueId val="{00000002-C935-3A4F-8B9E-3C0C3BA09268}"/>
            </c:ext>
          </c:extLst>
        </c:ser>
        <c:dLbls>
          <c:dLblPos val="ctr"/>
          <c:showLegendKey val="0"/>
          <c:showVal val="1"/>
          <c:showCatName val="0"/>
          <c:showSerName val="0"/>
          <c:showPercent val="0"/>
          <c:showBubbleSize val="0"/>
        </c:dLbls>
        <c:gapWidth val="0"/>
        <c:overlap val="100"/>
        <c:axId val="-2120906920"/>
        <c:axId val="-2120903960"/>
      </c:barChart>
      <c:catAx>
        <c:axId val="-2120906920"/>
        <c:scaling>
          <c:orientation val="minMax"/>
        </c:scaling>
        <c:delete val="1"/>
        <c:axPos val="l"/>
        <c:numFmt formatCode="General" sourceLinked="1"/>
        <c:majorTickMark val="none"/>
        <c:minorTickMark val="none"/>
        <c:tickLblPos val="nextTo"/>
        <c:crossAx val="-2120903960"/>
        <c:crosses val="autoZero"/>
        <c:auto val="1"/>
        <c:lblAlgn val="ctr"/>
        <c:lblOffset val="100"/>
        <c:noMultiLvlLbl val="0"/>
      </c:catAx>
      <c:valAx>
        <c:axId val="-2120903960"/>
        <c:scaling>
          <c:orientation val="minMax"/>
        </c:scaling>
        <c:delete val="1"/>
        <c:axPos val="b"/>
        <c:numFmt formatCode="0%" sourceLinked="1"/>
        <c:majorTickMark val="none"/>
        <c:minorTickMark val="none"/>
        <c:tickLblPos val="nextTo"/>
        <c:crossAx val="-2120906920"/>
        <c:crosses val="autoZero"/>
        <c:crossBetween val="between"/>
      </c:valAx>
      <c:spPr>
        <a:noFill/>
        <a:ln>
          <a:noFill/>
        </a:ln>
        <a:effectLst/>
      </c:spPr>
    </c:plotArea>
    <c:legend>
      <c:legendPos val="b"/>
      <c:layout>
        <c:manualLayout>
          <c:xMode val="edge"/>
          <c:yMode val="edge"/>
          <c:x val="0.1867190222551505"/>
          <c:y val="0.68090635210581629"/>
          <c:w val="0.66634557385955329"/>
          <c:h val="0.251712617839658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s-HN"/>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LP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0.61309999999999998</c:v>
                </c:pt>
              </c:numCache>
            </c:numRef>
          </c:val>
          <c:extLst>
            <c:ext xmlns:c16="http://schemas.microsoft.com/office/drawing/2014/chart" uri="{C3380CC4-5D6E-409C-BE32-E72D297353CC}">
              <c16:uniqueId val="{00000000-2974-024F-A7FB-051C53F6881D}"/>
            </c:ext>
          </c:extLst>
        </c:ser>
        <c:ser>
          <c:idx val="1"/>
          <c:order val="1"/>
          <c:tx>
            <c:strRef>
              <c:f>Sheet1!$A$3</c:f>
              <c:strCache>
                <c:ptCount val="1"/>
                <c:pt idx="0">
                  <c:v>EH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0.38690000000000002</c:v>
                </c:pt>
              </c:numCache>
            </c:numRef>
          </c:val>
          <c:extLst>
            <c:ext xmlns:c16="http://schemas.microsoft.com/office/drawing/2014/chart" uri="{C3380CC4-5D6E-409C-BE32-E72D297353CC}">
              <c16:uniqueId val="{00000001-2974-024F-A7FB-051C53F6881D}"/>
            </c:ext>
          </c:extLst>
        </c:ser>
        <c:dLbls>
          <c:showLegendKey val="0"/>
          <c:showVal val="0"/>
          <c:showCatName val="0"/>
          <c:showSerName val="0"/>
          <c:showPercent val="0"/>
          <c:showBubbleSize val="0"/>
        </c:dLbls>
        <c:gapWidth val="0"/>
        <c:overlap val="100"/>
        <c:axId val="-2120863208"/>
        <c:axId val="-2120860184"/>
      </c:barChart>
      <c:catAx>
        <c:axId val="-2120863208"/>
        <c:scaling>
          <c:orientation val="minMax"/>
        </c:scaling>
        <c:delete val="1"/>
        <c:axPos val="l"/>
        <c:numFmt formatCode="General" sourceLinked="1"/>
        <c:majorTickMark val="none"/>
        <c:minorTickMark val="none"/>
        <c:tickLblPos val="nextTo"/>
        <c:crossAx val="-2120860184"/>
        <c:crosses val="autoZero"/>
        <c:auto val="1"/>
        <c:lblAlgn val="ctr"/>
        <c:lblOffset val="100"/>
        <c:noMultiLvlLbl val="0"/>
      </c:catAx>
      <c:valAx>
        <c:axId val="-21208601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20863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EU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0.96</c:v>
                </c:pt>
              </c:numCache>
            </c:numRef>
          </c:val>
          <c:extLst>
            <c:ext xmlns:c16="http://schemas.microsoft.com/office/drawing/2014/chart" uri="{C3380CC4-5D6E-409C-BE32-E72D297353CC}">
              <c16:uniqueId val="{00000000-3BDF-1149-BABB-BA610ECA3199}"/>
            </c:ext>
          </c:extLst>
        </c:ser>
        <c:ser>
          <c:idx val="1"/>
          <c:order val="1"/>
          <c:tx>
            <c:strRef>
              <c:f>Sheet1!$A$3</c:f>
              <c:strCache>
                <c:ptCount val="1"/>
                <c:pt idx="0">
                  <c:v>AudioSistema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0.04</c:v>
                </c:pt>
              </c:numCache>
            </c:numRef>
          </c:val>
          <c:extLst>
            <c:ext xmlns:c16="http://schemas.microsoft.com/office/drawing/2014/chart" uri="{C3380CC4-5D6E-409C-BE32-E72D297353CC}">
              <c16:uniqueId val="{00000001-3BDF-1149-BABB-BA610ECA3199}"/>
            </c:ext>
          </c:extLst>
        </c:ser>
        <c:dLbls>
          <c:dLblPos val="ctr"/>
          <c:showLegendKey val="0"/>
          <c:showVal val="1"/>
          <c:showCatName val="0"/>
          <c:showSerName val="0"/>
          <c:showPercent val="0"/>
          <c:showBubbleSize val="0"/>
        </c:dLbls>
        <c:gapWidth val="0"/>
        <c:overlap val="100"/>
        <c:axId val="-2120593864"/>
        <c:axId val="-2120590744"/>
      </c:barChart>
      <c:catAx>
        <c:axId val="-2120593864"/>
        <c:scaling>
          <c:orientation val="minMax"/>
        </c:scaling>
        <c:delete val="1"/>
        <c:axPos val="l"/>
        <c:numFmt formatCode="General" sourceLinked="1"/>
        <c:majorTickMark val="none"/>
        <c:minorTickMark val="none"/>
        <c:tickLblPos val="nextTo"/>
        <c:crossAx val="-2120590744"/>
        <c:crosses val="autoZero"/>
        <c:auto val="1"/>
        <c:lblAlgn val="ctr"/>
        <c:lblOffset val="100"/>
        <c:noMultiLvlLbl val="0"/>
      </c:catAx>
      <c:valAx>
        <c:axId val="-21205907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2059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TVC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0.81</c:v>
                </c:pt>
              </c:numCache>
            </c:numRef>
          </c:val>
          <c:extLst>
            <c:ext xmlns:c16="http://schemas.microsoft.com/office/drawing/2014/chart" uri="{C3380CC4-5D6E-409C-BE32-E72D297353CC}">
              <c16:uniqueId val="{00000000-F60C-CE43-B21F-D7629D740F4A}"/>
            </c:ext>
          </c:extLst>
        </c:ser>
        <c:ser>
          <c:idx val="1"/>
          <c:order val="1"/>
          <c:tx>
            <c:strRef>
              <c:f>Sheet1!$A$3</c:f>
              <c:strCache>
                <c:ptCount val="1"/>
                <c:pt idx="0">
                  <c:v>C11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0.08</c:v>
                </c:pt>
              </c:numCache>
            </c:numRef>
          </c:val>
          <c:extLst>
            <c:ext xmlns:c16="http://schemas.microsoft.com/office/drawing/2014/chart" uri="{C3380CC4-5D6E-409C-BE32-E72D297353CC}">
              <c16:uniqueId val="{00000001-F60C-CE43-B21F-D7629D740F4A}"/>
            </c:ext>
          </c:extLst>
        </c:ser>
        <c:ser>
          <c:idx val="2"/>
          <c:order val="2"/>
          <c:tx>
            <c:strRef>
              <c:f>Sheet1!$A$4</c:f>
              <c:strCache>
                <c:ptCount val="1"/>
                <c:pt idx="0">
                  <c:v>HCH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7.0000000000000007E-2</c:v>
                </c:pt>
              </c:numCache>
            </c:numRef>
          </c:val>
          <c:extLst>
            <c:ext xmlns:c16="http://schemas.microsoft.com/office/drawing/2014/chart" uri="{C3380CC4-5D6E-409C-BE32-E72D297353CC}">
              <c16:uniqueId val="{00000002-F60C-CE43-B21F-D7629D740F4A}"/>
            </c:ext>
          </c:extLst>
        </c:ser>
        <c:ser>
          <c:idx val="3"/>
          <c:order val="3"/>
          <c:tx>
            <c:strRef>
              <c:f>Sheet1!$A$5</c:f>
              <c:strCache>
                <c:ptCount val="1"/>
                <c:pt idx="0">
                  <c:v>Otros(4 canales)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Sheet1!$B$5</c:f>
              <c:numCache>
                <c:formatCode>0%</c:formatCode>
                <c:ptCount val="1"/>
                <c:pt idx="0">
                  <c:v>0.04</c:v>
                </c:pt>
              </c:numCache>
            </c:numRef>
          </c:val>
          <c:extLst>
            <c:ext xmlns:c16="http://schemas.microsoft.com/office/drawing/2014/chart" uri="{C3380CC4-5D6E-409C-BE32-E72D297353CC}">
              <c16:uniqueId val="{00000003-F60C-CE43-B21F-D7629D740F4A}"/>
            </c:ext>
          </c:extLst>
        </c:ser>
        <c:dLbls>
          <c:dLblPos val="ctr"/>
          <c:showLegendKey val="0"/>
          <c:showVal val="1"/>
          <c:showCatName val="0"/>
          <c:showSerName val="0"/>
          <c:showPercent val="0"/>
          <c:showBubbleSize val="0"/>
        </c:dLbls>
        <c:gapWidth val="0"/>
        <c:overlap val="100"/>
        <c:axId val="-2120906920"/>
        <c:axId val="-2120903960"/>
      </c:barChart>
      <c:catAx>
        <c:axId val="-2120906920"/>
        <c:scaling>
          <c:orientation val="minMax"/>
        </c:scaling>
        <c:delete val="1"/>
        <c:axPos val="l"/>
        <c:numFmt formatCode="General" sourceLinked="1"/>
        <c:majorTickMark val="none"/>
        <c:minorTickMark val="none"/>
        <c:tickLblPos val="nextTo"/>
        <c:crossAx val="-2120903960"/>
        <c:crosses val="autoZero"/>
        <c:auto val="1"/>
        <c:lblAlgn val="ctr"/>
        <c:lblOffset val="100"/>
        <c:noMultiLvlLbl val="0"/>
      </c:catAx>
      <c:valAx>
        <c:axId val="-2120903960"/>
        <c:scaling>
          <c:orientation val="minMax"/>
        </c:scaling>
        <c:delete val="1"/>
        <c:axPos val="b"/>
        <c:numFmt formatCode="0%" sourceLinked="1"/>
        <c:majorTickMark val="none"/>
        <c:minorTickMark val="none"/>
        <c:tickLblPos val="nextTo"/>
        <c:crossAx val="-2120906920"/>
        <c:crosses val="autoZero"/>
        <c:crossBetween val="between"/>
      </c:valAx>
      <c:spPr>
        <a:noFill/>
        <a:ln>
          <a:noFill/>
        </a:ln>
        <a:effectLst/>
      </c:spPr>
    </c:plotArea>
    <c:legend>
      <c:legendPos val="b"/>
      <c:layout>
        <c:manualLayout>
          <c:xMode val="edge"/>
          <c:yMode val="edge"/>
          <c:x val="0.1867190222551505"/>
          <c:y val="0.68090635210581629"/>
          <c:w val="0.69177678288846134"/>
          <c:h val="0.2203235110839341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s-HN"/>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Mupis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0.71</c:v>
                </c:pt>
              </c:numCache>
            </c:numRef>
          </c:val>
          <c:extLst>
            <c:ext xmlns:c16="http://schemas.microsoft.com/office/drawing/2014/chart" uri="{C3380CC4-5D6E-409C-BE32-E72D297353CC}">
              <c16:uniqueId val="{00000000-3794-C544-B17C-E55DB72CF4B7}"/>
            </c:ext>
          </c:extLst>
        </c:ser>
        <c:ser>
          <c:idx val="1"/>
          <c:order val="1"/>
          <c:tx>
            <c:strRef>
              <c:f>Sheet1!$A$3</c:f>
              <c:strCache>
                <c:ptCount val="1"/>
                <c:pt idx="0">
                  <c:v>Pantalla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0.25</c:v>
                </c:pt>
              </c:numCache>
            </c:numRef>
          </c:val>
          <c:extLst>
            <c:ext xmlns:c16="http://schemas.microsoft.com/office/drawing/2014/chart" uri="{C3380CC4-5D6E-409C-BE32-E72D297353CC}">
              <c16:uniqueId val="{00000001-3794-C544-B17C-E55DB72CF4B7}"/>
            </c:ext>
          </c:extLst>
        </c:ser>
        <c:ser>
          <c:idx val="2"/>
          <c:order val="2"/>
          <c:tx>
            <c:strRef>
              <c:f>Sheet1!$A$4</c:f>
              <c:strCache>
                <c:ptCount val="1"/>
                <c:pt idx="0">
                  <c:v>Traseras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0.05</c:v>
                </c:pt>
              </c:numCache>
            </c:numRef>
          </c:val>
          <c:extLst>
            <c:ext xmlns:c16="http://schemas.microsoft.com/office/drawing/2014/chart" uri="{C3380CC4-5D6E-409C-BE32-E72D297353CC}">
              <c16:uniqueId val="{00000002-3794-C544-B17C-E55DB72CF4B7}"/>
            </c:ext>
          </c:extLst>
        </c:ser>
        <c:dLbls>
          <c:dLblPos val="ctr"/>
          <c:showLegendKey val="0"/>
          <c:showVal val="1"/>
          <c:showCatName val="0"/>
          <c:showSerName val="0"/>
          <c:showPercent val="0"/>
          <c:showBubbleSize val="0"/>
        </c:dLbls>
        <c:gapWidth val="0"/>
        <c:overlap val="100"/>
        <c:axId val="-2120593864"/>
        <c:axId val="-2120590744"/>
      </c:barChart>
      <c:catAx>
        <c:axId val="-2120593864"/>
        <c:scaling>
          <c:orientation val="minMax"/>
        </c:scaling>
        <c:delete val="1"/>
        <c:axPos val="l"/>
        <c:numFmt formatCode="General" sourceLinked="1"/>
        <c:majorTickMark val="none"/>
        <c:minorTickMark val="none"/>
        <c:tickLblPos val="nextTo"/>
        <c:crossAx val="-2120590744"/>
        <c:crosses val="autoZero"/>
        <c:auto val="1"/>
        <c:lblAlgn val="ctr"/>
        <c:lblOffset val="100"/>
        <c:noMultiLvlLbl val="0"/>
      </c:catAx>
      <c:valAx>
        <c:axId val="-21205907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2059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5353118826001E-2"/>
          <c:y val="1.2160324785997399E-2"/>
          <c:w val="0.86210171010660197"/>
          <c:h val="0.73247285470805601"/>
        </c:manualLayout>
      </c:layout>
      <c:barChart>
        <c:barDir val="col"/>
        <c:grouping val="clustered"/>
        <c:varyColors val="0"/>
        <c:ser>
          <c:idx val="0"/>
          <c:order val="0"/>
          <c:tx>
            <c:strRef>
              <c:f>Sheet1!$B$1</c:f>
              <c:strCache>
                <c:ptCount val="1"/>
                <c:pt idx="0">
                  <c:v>Series 1</c:v>
                </c:pt>
              </c:strCache>
            </c:strRef>
          </c:tx>
          <c:spPr>
            <a:solidFill>
              <a:srgbClr val="FF0000"/>
            </a:solidFill>
            <a:ln>
              <a:noFill/>
            </a:ln>
            <a:effectLst/>
          </c:spPr>
          <c:invertIfNegative val="0"/>
          <c:dPt>
            <c:idx val="0"/>
            <c:invertIfNegative val="0"/>
            <c:bubble3D val="0"/>
            <c:spPr>
              <a:solidFill>
                <a:srgbClr val="FF0000"/>
              </a:solidFill>
              <a:ln>
                <a:solidFill>
                  <a:srgbClr val="FF0000"/>
                </a:solidFill>
              </a:ln>
              <a:effectLst/>
            </c:spPr>
            <c:extLst>
              <c:ext xmlns:c16="http://schemas.microsoft.com/office/drawing/2014/chart" uri="{C3380CC4-5D6E-409C-BE32-E72D297353CC}">
                <c16:uniqueId val="{00000001-4321-8A41-9BA0-2FB6B6C0B152}"/>
              </c:ext>
            </c:extLst>
          </c:dPt>
          <c:dPt>
            <c:idx val="1"/>
            <c:invertIfNegative val="0"/>
            <c:bubble3D val="0"/>
            <c:spPr>
              <a:solidFill>
                <a:srgbClr val="FF0000"/>
              </a:solidFill>
              <a:ln>
                <a:noFill/>
              </a:ln>
              <a:effectLst/>
            </c:spPr>
            <c:extLst>
              <c:ext xmlns:c16="http://schemas.microsoft.com/office/drawing/2014/chart" uri="{C3380CC4-5D6E-409C-BE32-E72D297353CC}">
                <c16:uniqueId val="{00000003-4321-8A41-9BA0-2FB6B6C0B152}"/>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1-4321-8A41-9BA0-2FB6B6C0B152}"/>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3-4321-8A41-9BA0-2FB6B6C0B15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2020-2021</c:v>
                </c:pt>
                <c:pt idx="1">
                  <c:v>2021-2022</c:v>
                </c:pt>
              </c:strCache>
            </c:strRef>
          </c:cat>
          <c:val>
            <c:numRef>
              <c:f>Sheet1!$B$2:$B$3</c:f>
              <c:numCache>
                <c:formatCode>0%</c:formatCode>
                <c:ptCount val="2"/>
                <c:pt idx="0">
                  <c:v>-0.56000000000000005</c:v>
                </c:pt>
                <c:pt idx="1">
                  <c:v>-0.61</c:v>
                </c:pt>
              </c:numCache>
            </c:numRef>
          </c:val>
          <c:extLst>
            <c:ext xmlns:c16="http://schemas.microsoft.com/office/drawing/2014/chart" uri="{C3380CC4-5D6E-409C-BE32-E72D297353CC}">
              <c16:uniqueId val="{00000004-4321-8A41-9BA0-2FB6B6C0B152}"/>
            </c:ext>
          </c:extLst>
        </c:ser>
        <c:dLbls>
          <c:showLegendKey val="0"/>
          <c:showVal val="0"/>
          <c:showCatName val="0"/>
          <c:showSerName val="0"/>
          <c:showPercent val="0"/>
          <c:showBubbleSize val="0"/>
        </c:dLbls>
        <c:gapWidth val="114"/>
        <c:overlap val="-27"/>
        <c:axId val="-2121895576"/>
        <c:axId val="-2121892520"/>
      </c:barChart>
      <c:catAx>
        <c:axId val="-2121895576"/>
        <c:scaling>
          <c:orientation val="minMax"/>
        </c:scaling>
        <c:delete val="1"/>
        <c:axPos val="b"/>
        <c:numFmt formatCode="General" sourceLinked="1"/>
        <c:majorTickMark val="none"/>
        <c:minorTickMark val="none"/>
        <c:tickLblPos val="nextTo"/>
        <c:crossAx val="-2121892520"/>
        <c:crosses val="autoZero"/>
        <c:auto val="1"/>
        <c:lblAlgn val="ctr"/>
        <c:lblOffset val="100"/>
        <c:noMultiLvlLbl val="0"/>
      </c:catAx>
      <c:valAx>
        <c:axId val="-2121892520"/>
        <c:scaling>
          <c:orientation val="minMax"/>
        </c:scaling>
        <c:delete val="1"/>
        <c:axPos val="l"/>
        <c:numFmt formatCode="0%" sourceLinked="1"/>
        <c:majorTickMark val="none"/>
        <c:minorTickMark val="none"/>
        <c:tickLblPos val="nextTo"/>
        <c:crossAx val="-2121895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Ficohsa</c:v>
                </c:pt>
                <c:pt idx="1">
                  <c:v>Banpais</c:v>
                </c:pt>
                <c:pt idx="2">
                  <c:v>Atlántida</c:v>
                </c:pt>
                <c:pt idx="3">
                  <c:v>Occidente</c:v>
                </c:pt>
                <c:pt idx="4">
                  <c:v>BAC</c:v>
                </c:pt>
                <c:pt idx="5">
                  <c:v>Davivienda</c:v>
                </c:pt>
                <c:pt idx="6">
                  <c:v>Azteca</c:v>
                </c:pt>
              </c:strCache>
            </c:strRef>
          </c:cat>
          <c:val>
            <c:numRef>
              <c:f>Hoja1!$B$2:$B$8</c:f>
              <c:numCache>
                <c:formatCode>0%</c:formatCode>
                <c:ptCount val="7"/>
                <c:pt idx="0">
                  <c:v>0.65</c:v>
                </c:pt>
                <c:pt idx="1">
                  <c:v>0.78</c:v>
                </c:pt>
                <c:pt idx="2">
                  <c:v>0.75</c:v>
                </c:pt>
                <c:pt idx="3">
                  <c:v>0.9</c:v>
                </c:pt>
                <c:pt idx="4">
                  <c:v>0.82</c:v>
                </c:pt>
                <c:pt idx="5">
                  <c:v>0.48</c:v>
                </c:pt>
                <c:pt idx="6">
                  <c:v>0.78</c:v>
                </c:pt>
              </c:numCache>
            </c:numRef>
          </c:val>
          <c:extLst>
            <c:ext xmlns:c16="http://schemas.microsoft.com/office/drawing/2014/chart" uri="{C3380CC4-5D6E-409C-BE32-E72D297353CC}">
              <c16:uniqueId val="{00000000-3009-5B4E-B0A1-E60BD414E385}"/>
            </c:ext>
          </c:extLst>
        </c:ser>
        <c:ser>
          <c:idx val="1"/>
          <c:order val="1"/>
          <c:tx>
            <c:strRef>
              <c:f>Hoja1!$C$1</c:f>
              <c:strCache>
                <c:ptCount val="1"/>
                <c:pt idx="0">
                  <c:v>RAD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Ficohsa</c:v>
                </c:pt>
                <c:pt idx="1">
                  <c:v>Banpais</c:v>
                </c:pt>
                <c:pt idx="2">
                  <c:v>Atlántida</c:v>
                </c:pt>
                <c:pt idx="3">
                  <c:v>Occidente</c:v>
                </c:pt>
                <c:pt idx="4">
                  <c:v>BAC</c:v>
                </c:pt>
                <c:pt idx="5">
                  <c:v>Davivienda</c:v>
                </c:pt>
                <c:pt idx="6">
                  <c:v>Azteca</c:v>
                </c:pt>
              </c:strCache>
            </c:strRef>
          </c:cat>
          <c:val>
            <c:numRef>
              <c:f>Hoja1!$C$2:$C$8</c:f>
              <c:numCache>
                <c:formatCode>0%</c:formatCode>
                <c:ptCount val="7"/>
                <c:pt idx="0">
                  <c:v>0.12</c:v>
                </c:pt>
                <c:pt idx="1">
                  <c:v>0.09</c:v>
                </c:pt>
                <c:pt idx="2">
                  <c:v>0.05</c:v>
                </c:pt>
                <c:pt idx="3">
                  <c:v>0.06</c:v>
                </c:pt>
                <c:pt idx="4">
                  <c:v>0.1</c:v>
                </c:pt>
                <c:pt idx="5">
                  <c:v>0.3</c:v>
                </c:pt>
                <c:pt idx="6">
                  <c:v>0.08</c:v>
                </c:pt>
              </c:numCache>
            </c:numRef>
          </c:val>
          <c:extLst>
            <c:ext xmlns:c16="http://schemas.microsoft.com/office/drawing/2014/chart" uri="{C3380CC4-5D6E-409C-BE32-E72D297353CC}">
              <c16:uniqueId val="{00000001-3009-5B4E-B0A1-E60BD414E385}"/>
            </c:ext>
          </c:extLst>
        </c:ser>
        <c:ser>
          <c:idx val="2"/>
          <c:order val="2"/>
          <c:tx>
            <c:strRef>
              <c:f>Hoja1!$D$1</c:f>
              <c:strCache>
                <c:ptCount val="1"/>
                <c:pt idx="0">
                  <c:v>CAB</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3009-5B4E-B0A1-E60BD414E385}"/>
                </c:ext>
              </c:extLst>
            </c:dLbl>
            <c:dLbl>
              <c:idx val="2"/>
              <c:delete val="1"/>
              <c:extLst>
                <c:ext xmlns:c15="http://schemas.microsoft.com/office/drawing/2012/chart" uri="{CE6537A1-D6FC-4f65-9D91-7224C49458BB}"/>
                <c:ext xmlns:c16="http://schemas.microsoft.com/office/drawing/2014/chart" uri="{C3380CC4-5D6E-409C-BE32-E72D297353CC}">
                  <c16:uniqueId val="{00000007-3009-5B4E-B0A1-E60BD414E385}"/>
                </c:ext>
              </c:extLst>
            </c:dLbl>
            <c:dLbl>
              <c:idx val="4"/>
              <c:delete val="1"/>
              <c:extLst>
                <c:ext xmlns:c15="http://schemas.microsoft.com/office/drawing/2012/chart" uri="{CE6537A1-D6FC-4f65-9D91-7224C49458BB}"/>
                <c:ext xmlns:c16="http://schemas.microsoft.com/office/drawing/2014/chart" uri="{C3380CC4-5D6E-409C-BE32-E72D297353CC}">
                  <c16:uniqueId val="{00000008-3009-5B4E-B0A1-E60BD414E385}"/>
                </c:ext>
              </c:extLst>
            </c:dLbl>
            <c:dLbl>
              <c:idx val="6"/>
              <c:delete val="1"/>
              <c:extLst>
                <c:ext xmlns:c15="http://schemas.microsoft.com/office/drawing/2012/chart" uri="{CE6537A1-D6FC-4f65-9D91-7224C49458BB}"/>
                <c:ext xmlns:c16="http://schemas.microsoft.com/office/drawing/2014/chart" uri="{C3380CC4-5D6E-409C-BE32-E72D297353CC}">
                  <c16:uniqueId val="{00000009-3009-5B4E-B0A1-E60BD414E38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Ficohsa</c:v>
                </c:pt>
                <c:pt idx="1">
                  <c:v>Banpais</c:v>
                </c:pt>
                <c:pt idx="2">
                  <c:v>Atlántida</c:v>
                </c:pt>
                <c:pt idx="3">
                  <c:v>Occidente</c:v>
                </c:pt>
                <c:pt idx="4">
                  <c:v>BAC</c:v>
                </c:pt>
                <c:pt idx="5">
                  <c:v>Davivienda</c:v>
                </c:pt>
                <c:pt idx="6">
                  <c:v>Azteca</c:v>
                </c:pt>
              </c:strCache>
            </c:strRef>
          </c:cat>
          <c:val>
            <c:numRef>
              <c:f>Hoja1!$D$2:$D$8</c:f>
              <c:numCache>
                <c:formatCode>0%</c:formatCode>
                <c:ptCount val="7"/>
                <c:pt idx="1">
                  <c:v>0.01</c:v>
                </c:pt>
                <c:pt idx="3">
                  <c:v>0.01</c:v>
                </c:pt>
                <c:pt idx="5">
                  <c:v>0.03</c:v>
                </c:pt>
              </c:numCache>
            </c:numRef>
          </c:val>
          <c:extLst>
            <c:ext xmlns:c16="http://schemas.microsoft.com/office/drawing/2014/chart" uri="{C3380CC4-5D6E-409C-BE32-E72D297353CC}">
              <c16:uniqueId val="{00000002-3009-5B4E-B0A1-E60BD414E385}"/>
            </c:ext>
          </c:extLst>
        </c:ser>
        <c:ser>
          <c:idx val="3"/>
          <c:order val="3"/>
          <c:tx>
            <c:strRef>
              <c:f>Hoja1!$E$1</c:f>
              <c:strCache>
                <c:ptCount val="1"/>
                <c:pt idx="0">
                  <c:v>PRE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Ficohsa</c:v>
                </c:pt>
                <c:pt idx="1">
                  <c:v>Banpais</c:v>
                </c:pt>
                <c:pt idx="2">
                  <c:v>Atlántida</c:v>
                </c:pt>
                <c:pt idx="3">
                  <c:v>Occidente</c:v>
                </c:pt>
                <c:pt idx="4">
                  <c:v>BAC</c:v>
                </c:pt>
                <c:pt idx="5">
                  <c:v>Davivienda</c:v>
                </c:pt>
                <c:pt idx="6">
                  <c:v>Azteca</c:v>
                </c:pt>
              </c:strCache>
            </c:strRef>
          </c:cat>
          <c:val>
            <c:numRef>
              <c:f>Hoja1!$E$2:$E$8</c:f>
              <c:numCache>
                <c:formatCode>0%</c:formatCode>
                <c:ptCount val="7"/>
                <c:pt idx="0">
                  <c:v>0.1</c:v>
                </c:pt>
                <c:pt idx="1">
                  <c:v>0.01</c:v>
                </c:pt>
                <c:pt idx="2">
                  <c:v>0.13</c:v>
                </c:pt>
                <c:pt idx="3">
                  <c:v>0.01</c:v>
                </c:pt>
                <c:pt idx="4">
                  <c:v>0.06</c:v>
                </c:pt>
                <c:pt idx="5">
                  <c:v>0.16</c:v>
                </c:pt>
                <c:pt idx="6">
                  <c:v>0.02</c:v>
                </c:pt>
              </c:numCache>
            </c:numRef>
          </c:val>
          <c:extLst>
            <c:ext xmlns:c16="http://schemas.microsoft.com/office/drawing/2014/chart" uri="{C3380CC4-5D6E-409C-BE32-E72D297353CC}">
              <c16:uniqueId val="{00000004-3009-5B4E-B0A1-E60BD414E385}"/>
            </c:ext>
          </c:extLst>
        </c:ser>
        <c:ser>
          <c:idx val="4"/>
          <c:order val="4"/>
          <c:tx>
            <c:strRef>
              <c:f>Hoja1!$F$1</c:f>
              <c:strCache>
                <c:ptCount val="1"/>
                <c:pt idx="0">
                  <c:v>OOH</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Ficohsa</c:v>
                </c:pt>
                <c:pt idx="1">
                  <c:v>Banpais</c:v>
                </c:pt>
                <c:pt idx="2">
                  <c:v>Atlántida</c:v>
                </c:pt>
                <c:pt idx="3">
                  <c:v>Occidente</c:v>
                </c:pt>
                <c:pt idx="4">
                  <c:v>BAC</c:v>
                </c:pt>
                <c:pt idx="5">
                  <c:v>Davivienda</c:v>
                </c:pt>
                <c:pt idx="6">
                  <c:v>Azteca</c:v>
                </c:pt>
              </c:strCache>
            </c:strRef>
          </c:cat>
          <c:val>
            <c:numRef>
              <c:f>Hoja1!$F$2:$F$8</c:f>
              <c:numCache>
                <c:formatCode>0%</c:formatCode>
                <c:ptCount val="7"/>
                <c:pt idx="0">
                  <c:v>0.12</c:v>
                </c:pt>
                <c:pt idx="1">
                  <c:v>0.1</c:v>
                </c:pt>
                <c:pt idx="2">
                  <c:v>0.06</c:v>
                </c:pt>
                <c:pt idx="3">
                  <c:v>0.02</c:v>
                </c:pt>
                <c:pt idx="4">
                  <c:v>0.02</c:v>
                </c:pt>
                <c:pt idx="5">
                  <c:v>0.03</c:v>
                </c:pt>
                <c:pt idx="6">
                  <c:v>0.12</c:v>
                </c:pt>
              </c:numCache>
            </c:numRef>
          </c:val>
          <c:extLst>
            <c:ext xmlns:c16="http://schemas.microsoft.com/office/drawing/2014/chart" uri="{C3380CC4-5D6E-409C-BE32-E72D297353CC}">
              <c16:uniqueId val="{00000005-3009-5B4E-B0A1-E60BD414E385}"/>
            </c:ext>
          </c:extLst>
        </c:ser>
        <c:dLbls>
          <c:showLegendKey val="0"/>
          <c:showVal val="0"/>
          <c:showCatName val="0"/>
          <c:showSerName val="0"/>
          <c:showPercent val="0"/>
          <c:showBubbleSize val="0"/>
        </c:dLbls>
        <c:gapWidth val="22"/>
        <c:overlap val="100"/>
        <c:axId val="5758463"/>
        <c:axId val="5760111"/>
      </c:barChart>
      <c:catAx>
        <c:axId val="5758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5760111"/>
        <c:crosses val="autoZero"/>
        <c:auto val="1"/>
        <c:lblAlgn val="ctr"/>
        <c:lblOffset val="100"/>
        <c:noMultiLvlLbl val="0"/>
      </c:catAx>
      <c:valAx>
        <c:axId val="57601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758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72646670214303E-2"/>
          <c:y val="2.4005669820386599E-2"/>
          <c:w val="0.84678285209089899"/>
          <c:h val="0.70757805735798296"/>
        </c:manualLayout>
      </c:layout>
      <c:barChart>
        <c:barDir val="col"/>
        <c:grouping val="clustered"/>
        <c:varyColors val="0"/>
        <c:ser>
          <c:idx val="0"/>
          <c:order val="0"/>
          <c:tx>
            <c:strRef>
              <c:f>Sheet1!$B$1</c:f>
              <c:strCache>
                <c:ptCount val="1"/>
                <c:pt idx="0">
                  <c:v>SOI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Banpais</c:v>
                </c:pt>
                <c:pt idx="1">
                  <c:v>Atlántida</c:v>
                </c:pt>
                <c:pt idx="2">
                  <c:v>Ficohsa</c:v>
                </c:pt>
                <c:pt idx="3">
                  <c:v>Occidente</c:v>
                </c:pt>
                <c:pt idx="4">
                  <c:v>BAC</c:v>
                </c:pt>
                <c:pt idx="5">
                  <c:v>Davivienda</c:v>
                </c:pt>
                <c:pt idx="6">
                  <c:v>Azteca</c:v>
                </c:pt>
              </c:strCache>
            </c:strRef>
          </c:cat>
          <c:val>
            <c:numRef>
              <c:f>Sheet1!$B$2:$B$8</c:f>
              <c:numCache>
                <c:formatCode>0%</c:formatCode>
                <c:ptCount val="7"/>
                <c:pt idx="0">
                  <c:v>0.25378642113370592</c:v>
                </c:pt>
                <c:pt idx="1">
                  <c:v>0.21995769578142105</c:v>
                </c:pt>
                <c:pt idx="2">
                  <c:v>0.21984164807886783</c:v>
                </c:pt>
                <c:pt idx="3">
                  <c:v>0.13013988065168228</c:v>
                </c:pt>
                <c:pt idx="4">
                  <c:v>9.9883934464315788E-2</c:v>
                </c:pt>
                <c:pt idx="5">
                  <c:v>4.1308239226637074E-2</c:v>
                </c:pt>
                <c:pt idx="6">
                  <c:v>3.5082180663370016E-2</c:v>
                </c:pt>
              </c:numCache>
            </c:numRef>
          </c:val>
          <c:extLst>
            <c:ext xmlns:c16="http://schemas.microsoft.com/office/drawing/2014/chart" uri="{C3380CC4-5D6E-409C-BE32-E72D297353CC}">
              <c16:uniqueId val="{00000000-E462-FD43-A6E0-F14C6DFEBDBF}"/>
            </c:ext>
          </c:extLst>
        </c:ser>
        <c:ser>
          <c:idx val="1"/>
          <c:order val="1"/>
          <c:tx>
            <c:strRef>
              <c:f>Sheet1!$C$1</c:f>
              <c:strCache>
                <c:ptCount val="1"/>
                <c:pt idx="0">
                  <c:v>SOV</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Banpais</c:v>
                </c:pt>
                <c:pt idx="1">
                  <c:v>Atlántida</c:v>
                </c:pt>
                <c:pt idx="2">
                  <c:v>Ficohsa</c:v>
                </c:pt>
                <c:pt idx="3">
                  <c:v>Occidente</c:v>
                </c:pt>
                <c:pt idx="4">
                  <c:v>BAC</c:v>
                </c:pt>
                <c:pt idx="5">
                  <c:v>Davivienda</c:v>
                </c:pt>
                <c:pt idx="6">
                  <c:v>Azteca</c:v>
                </c:pt>
              </c:strCache>
            </c:strRef>
          </c:cat>
          <c:val>
            <c:numRef>
              <c:f>Sheet1!$C$2:$C$8</c:f>
              <c:numCache>
                <c:formatCode>0%</c:formatCode>
                <c:ptCount val="7"/>
                <c:pt idx="0">
                  <c:v>9.2421548039816614E-2</c:v>
                </c:pt>
                <c:pt idx="1">
                  <c:v>0.26520606832154686</c:v>
                </c:pt>
                <c:pt idx="2">
                  <c:v>0.23129934678081096</c:v>
                </c:pt>
                <c:pt idx="3">
                  <c:v>0.14506152270360453</c:v>
                </c:pt>
                <c:pt idx="4">
                  <c:v>0.16652510270872831</c:v>
                </c:pt>
                <c:pt idx="5">
                  <c:v>3.7163204715304141E-2</c:v>
                </c:pt>
                <c:pt idx="6">
                  <c:v>0.05</c:v>
                </c:pt>
              </c:numCache>
            </c:numRef>
          </c:val>
          <c:extLst>
            <c:ext xmlns:c16="http://schemas.microsoft.com/office/drawing/2014/chart" uri="{C3380CC4-5D6E-409C-BE32-E72D297353CC}">
              <c16:uniqueId val="{00000001-E462-FD43-A6E0-F14C6DFEBDBF}"/>
            </c:ext>
          </c:extLst>
        </c:ser>
        <c:dLbls>
          <c:showLegendKey val="0"/>
          <c:showVal val="1"/>
          <c:showCatName val="0"/>
          <c:showSerName val="0"/>
          <c:showPercent val="0"/>
          <c:showBubbleSize val="0"/>
        </c:dLbls>
        <c:gapWidth val="23"/>
        <c:axId val="-2119868168"/>
        <c:axId val="-2119852696"/>
      </c:barChart>
      <c:lineChart>
        <c:grouping val="standard"/>
        <c:varyColors val="0"/>
        <c:ser>
          <c:idx val="2"/>
          <c:order val="2"/>
          <c:tx>
            <c:strRef>
              <c:f>Sheet1!$D$1</c:f>
              <c:strCache>
                <c:ptCount val="1"/>
                <c:pt idx="0">
                  <c:v>COE</c:v>
                </c:pt>
              </c:strCache>
            </c:strRef>
          </c:tx>
          <c:spPr>
            <a:ln w="28575" cap="rnd">
              <a:solidFill>
                <a:schemeClr val="accent3"/>
              </a:solidFill>
              <a:round/>
            </a:ln>
            <a:effectLst/>
          </c:spPr>
          <c:marker>
            <c:symbol val="none"/>
          </c:marker>
          <c:dLbls>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Helvetica" pitchFamily="2" charset="0"/>
                    <a:ea typeface="+mn-ea"/>
                    <a:cs typeface="+mn-cs"/>
                  </a:defRPr>
                </a:pPr>
                <a:endParaRPr lang="es-H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Banpais</c:v>
                </c:pt>
                <c:pt idx="1">
                  <c:v>Atlántida</c:v>
                </c:pt>
                <c:pt idx="2">
                  <c:v>Ficohsa</c:v>
                </c:pt>
                <c:pt idx="3">
                  <c:v>Occidente</c:v>
                </c:pt>
                <c:pt idx="4">
                  <c:v>BAC</c:v>
                </c:pt>
                <c:pt idx="5">
                  <c:v>Davivienda</c:v>
                </c:pt>
                <c:pt idx="6">
                  <c:v>Azteca</c:v>
                </c:pt>
              </c:strCache>
            </c:strRef>
          </c:cat>
          <c:val>
            <c:numRef>
              <c:f>Sheet1!$D$2:$D$8</c:f>
              <c:numCache>
                <c:formatCode>0.0</c:formatCode>
                <c:ptCount val="7"/>
                <c:pt idx="0">
                  <c:v>0.3641705794461117</c:v>
                </c:pt>
                <c:pt idx="1">
                  <c:v>1.2057139777691186</c:v>
                </c:pt>
                <c:pt idx="2">
                  <c:v>1.0521179621880961</c:v>
                </c:pt>
                <c:pt idx="3">
                  <c:v>1.1146584888291071</c:v>
                </c:pt>
                <c:pt idx="4">
                  <c:v>1.6671860555134672</c:v>
                </c:pt>
                <c:pt idx="5">
                  <c:v>0.89965598657954748</c:v>
                </c:pt>
                <c:pt idx="6">
                  <c:v>1.4252249733211702</c:v>
                </c:pt>
              </c:numCache>
            </c:numRef>
          </c:val>
          <c:smooth val="0"/>
          <c:extLst>
            <c:ext xmlns:c16="http://schemas.microsoft.com/office/drawing/2014/chart" uri="{C3380CC4-5D6E-409C-BE32-E72D297353CC}">
              <c16:uniqueId val="{00000002-E462-FD43-A6E0-F14C6DFEBDBF}"/>
            </c:ext>
          </c:extLst>
        </c:ser>
        <c:dLbls>
          <c:dLblPos val="ctr"/>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2119772984"/>
        <c:axId val="-2119776440"/>
      </c:lineChart>
      <c:catAx>
        <c:axId val="-21198681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2119852696"/>
        <c:crosses val="autoZero"/>
        <c:auto val="1"/>
        <c:lblAlgn val="ctr"/>
        <c:lblOffset val="100"/>
        <c:noMultiLvlLbl val="0"/>
      </c:catAx>
      <c:valAx>
        <c:axId val="-21198526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2119868168"/>
        <c:crosses val="autoZero"/>
        <c:crossBetween val="between"/>
      </c:valAx>
      <c:valAx>
        <c:axId val="-211977644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2119772984"/>
        <c:crosses val="max"/>
        <c:crossBetween val="between"/>
      </c:valAx>
      <c:catAx>
        <c:axId val="-2119772984"/>
        <c:scaling>
          <c:orientation val="minMax"/>
        </c:scaling>
        <c:delete val="1"/>
        <c:axPos val="b"/>
        <c:numFmt formatCode="General" sourceLinked="1"/>
        <c:majorTickMark val="out"/>
        <c:minorTickMark val="none"/>
        <c:tickLblPos val="nextTo"/>
        <c:crossAx val="-21197764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userShapes r:id="rId4"/>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Ahorro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Banpais</c:v>
                </c:pt>
                <c:pt idx="1">
                  <c:v>Ficohsa</c:v>
                </c:pt>
                <c:pt idx="2">
                  <c:v>Atlantida</c:v>
                </c:pt>
                <c:pt idx="3">
                  <c:v>Occidente</c:v>
                </c:pt>
                <c:pt idx="4">
                  <c:v>BAC</c:v>
                </c:pt>
                <c:pt idx="5">
                  <c:v>Davivienda</c:v>
                </c:pt>
                <c:pt idx="6">
                  <c:v>Azteca</c:v>
                </c:pt>
              </c:strCache>
            </c:strRef>
          </c:cat>
          <c:val>
            <c:numRef>
              <c:f>Sheet1!$B$2:$H$2</c:f>
              <c:numCache>
                <c:formatCode>0%</c:formatCode>
                <c:ptCount val="7"/>
                <c:pt idx="0">
                  <c:v>0</c:v>
                </c:pt>
                <c:pt idx="1">
                  <c:v>0.01</c:v>
                </c:pt>
                <c:pt idx="2">
                  <c:v>0.39</c:v>
                </c:pt>
                <c:pt idx="3">
                  <c:v>0.14000000000000001</c:v>
                </c:pt>
                <c:pt idx="4">
                  <c:v>0.31</c:v>
                </c:pt>
                <c:pt idx="6">
                  <c:v>0.12</c:v>
                </c:pt>
              </c:numCache>
            </c:numRef>
          </c:val>
          <c:extLst>
            <c:ext xmlns:c16="http://schemas.microsoft.com/office/drawing/2014/chart" uri="{C3380CC4-5D6E-409C-BE32-E72D297353CC}">
              <c16:uniqueId val="{00000000-57EB-1F43-BF7F-60ECEADE511F}"/>
            </c:ext>
          </c:extLst>
        </c:ser>
        <c:ser>
          <c:idx val="1"/>
          <c:order val="1"/>
          <c:tx>
            <c:strRef>
              <c:f>Sheet1!$A$3</c:f>
              <c:strCache>
                <c:ptCount val="1"/>
                <c:pt idx="0">
                  <c:v>Institucional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Banpais</c:v>
                </c:pt>
                <c:pt idx="1">
                  <c:v>Ficohsa</c:v>
                </c:pt>
                <c:pt idx="2">
                  <c:v>Atlantida</c:v>
                </c:pt>
                <c:pt idx="3">
                  <c:v>Occidente</c:v>
                </c:pt>
                <c:pt idx="4">
                  <c:v>BAC</c:v>
                </c:pt>
                <c:pt idx="5">
                  <c:v>Davivienda</c:v>
                </c:pt>
                <c:pt idx="6">
                  <c:v>Azteca</c:v>
                </c:pt>
              </c:strCache>
            </c:strRef>
          </c:cat>
          <c:val>
            <c:numRef>
              <c:f>Sheet1!$B$3:$H$3</c:f>
              <c:numCache>
                <c:formatCode>0%</c:formatCode>
                <c:ptCount val="7"/>
                <c:pt idx="0">
                  <c:v>0.02</c:v>
                </c:pt>
                <c:pt idx="1">
                  <c:v>0.77</c:v>
                </c:pt>
                <c:pt idx="2">
                  <c:v>0.52</c:v>
                </c:pt>
                <c:pt idx="3">
                  <c:v>0.86</c:v>
                </c:pt>
                <c:pt idx="4">
                  <c:v>0.05</c:v>
                </c:pt>
                <c:pt idx="5">
                  <c:v>7.0000000000000007E-2</c:v>
                </c:pt>
                <c:pt idx="6">
                  <c:v>0.55000000000000004</c:v>
                </c:pt>
              </c:numCache>
            </c:numRef>
          </c:val>
          <c:extLst>
            <c:ext xmlns:c16="http://schemas.microsoft.com/office/drawing/2014/chart" uri="{C3380CC4-5D6E-409C-BE32-E72D297353CC}">
              <c16:uniqueId val="{00000001-57EB-1F43-BF7F-60ECEADE511F}"/>
            </c:ext>
          </c:extLst>
        </c:ser>
        <c:ser>
          <c:idx val="2"/>
          <c:order val="2"/>
          <c:tx>
            <c:strRef>
              <c:f>Sheet1!$A$4</c:f>
              <c:strCache>
                <c:ptCount val="1"/>
                <c:pt idx="0">
                  <c:v>Préstamos</c:v>
                </c:pt>
              </c:strCache>
            </c:strRef>
          </c:tx>
          <c:spPr>
            <a:solidFill>
              <a:srgbClr val="008F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Banpais</c:v>
                </c:pt>
                <c:pt idx="1">
                  <c:v>Ficohsa</c:v>
                </c:pt>
                <c:pt idx="2">
                  <c:v>Atlantida</c:v>
                </c:pt>
                <c:pt idx="3">
                  <c:v>Occidente</c:v>
                </c:pt>
                <c:pt idx="4">
                  <c:v>BAC</c:v>
                </c:pt>
                <c:pt idx="5">
                  <c:v>Davivienda</c:v>
                </c:pt>
                <c:pt idx="6">
                  <c:v>Azteca</c:v>
                </c:pt>
              </c:strCache>
            </c:strRef>
          </c:cat>
          <c:val>
            <c:numRef>
              <c:f>Sheet1!$B$4:$H$4</c:f>
              <c:numCache>
                <c:formatCode>0%</c:formatCode>
                <c:ptCount val="7"/>
                <c:pt idx="0">
                  <c:v>0.86</c:v>
                </c:pt>
                <c:pt idx="1">
                  <c:v>0.19</c:v>
                </c:pt>
                <c:pt idx="4">
                  <c:v>0.62</c:v>
                </c:pt>
                <c:pt idx="5">
                  <c:v>0.78</c:v>
                </c:pt>
                <c:pt idx="6">
                  <c:v>0.12</c:v>
                </c:pt>
              </c:numCache>
            </c:numRef>
          </c:val>
          <c:extLst>
            <c:ext xmlns:c16="http://schemas.microsoft.com/office/drawing/2014/chart" uri="{C3380CC4-5D6E-409C-BE32-E72D297353CC}">
              <c16:uniqueId val="{00000002-57EB-1F43-BF7F-60ECEADE511F}"/>
            </c:ext>
          </c:extLst>
        </c:ser>
        <c:ser>
          <c:idx val="3"/>
          <c:order val="3"/>
          <c:tx>
            <c:strRef>
              <c:f>Sheet1!$A$5</c:f>
              <c:strCache>
                <c:ptCount val="1"/>
                <c:pt idx="0">
                  <c:v>Corresponsables no bancarios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Banpais</c:v>
                </c:pt>
                <c:pt idx="1">
                  <c:v>Ficohsa</c:v>
                </c:pt>
                <c:pt idx="2">
                  <c:v>Atlantida</c:v>
                </c:pt>
                <c:pt idx="3">
                  <c:v>Occidente</c:v>
                </c:pt>
                <c:pt idx="4">
                  <c:v>BAC</c:v>
                </c:pt>
                <c:pt idx="5">
                  <c:v>Davivienda</c:v>
                </c:pt>
                <c:pt idx="6">
                  <c:v>Azteca</c:v>
                </c:pt>
              </c:strCache>
            </c:strRef>
          </c:cat>
          <c:val>
            <c:numRef>
              <c:f>Sheet1!$B$5:$H$5</c:f>
              <c:numCache>
                <c:formatCode>General</c:formatCode>
                <c:ptCount val="7"/>
                <c:pt idx="0" formatCode="0%">
                  <c:v>0.06</c:v>
                </c:pt>
              </c:numCache>
            </c:numRef>
          </c:val>
          <c:extLst>
            <c:ext xmlns:c16="http://schemas.microsoft.com/office/drawing/2014/chart" uri="{C3380CC4-5D6E-409C-BE32-E72D297353CC}">
              <c16:uniqueId val="{00000004-57EB-1F43-BF7F-60ECEADE511F}"/>
            </c:ext>
          </c:extLst>
        </c:ser>
        <c:ser>
          <c:idx val="4"/>
          <c:order val="4"/>
          <c:tx>
            <c:strRef>
              <c:f>Sheet1!$A$6</c:f>
              <c:strCache>
                <c:ptCount val="1"/>
                <c:pt idx="0">
                  <c:v>Servicios Electrónicos</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Banpais</c:v>
                </c:pt>
                <c:pt idx="1">
                  <c:v>Ficohsa</c:v>
                </c:pt>
                <c:pt idx="2">
                  <c:v>Atlantida</c:v>
                </c:pt>
                <c:pt idx="3">
                  <c:v>Occidente</c:v>
                </c:pt>
                <c:pt idx="4">
                  <c:v>BAC</c:v>
                </c:pt>
                <c:pt idx="5">
                  <c:v>Davivienda</c:v>
                </c:pt>
                <c:pt idx="6">
                  <c:v>Azteca</c:v>
                </c:pt>
              </c:strCache>
            </c:strRef>
          </c:cat>
          <c:val>
            <c:numRef>
              <c:f>Sheet1!$B$6:$H$6</c:f>
              <c:numCache>
                <c:formatCode>General</c:formatCode>
                <c:ptCount val="7"/>
                <c:pt idx="2" formatCode="0%">
                  <c:v>0.06</c:v>
                </c:pt>
                <c:pt idx="5" formatCode="0%">
                  <c:v>0.14000000000000001</c:v>
                </c:pt>
              </c:numCache>
            </c:numRef>
          </c:val>
          <c:extLst>
            <c:ext xmlns:c16="http://schemas.microsoft.com/office/drawing/2014/chart" uri="{C3380CC4-5D6E-409C-BE32-E72D297353CC}">
              <c16:uniqueId val="{00000005-57EB-1F43-BF7F-60ECEADE511F}"/>
            </c:ext>
          </c:extLst>
        </c:ser>
        <c:ser>
          <c:idx val="5"/>
          <c:order val="5"/>
          <c:tx>
            <c:strRef>
              <c:f>Sheet1!$A$7</c:f>
              <c:strCache>
                <c:ptCount val="1"/>
                <c:pt idx="0">
                  <c:v>Pyme</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Banpais</c:v>
                </c:pt>
                <c:pt idx="1">
                  <c:v>Ficohsa</c:v>
                </c:pt>
                <c:pt idx="2">
                  <c:v>Atlantida</c:v>
                </c:pt>
                <c:pt idx="3">
                  <c:v>Occidente</c:v>
                </c:pt>
                <c:pt idx="4">
                  <c:v>BAC</c:v>
                </c:pt>
                <c:pt idx="5">
                  <c:v>Davivienda</c:v>
                </c:pt>
                <c:pt idx="6">
                  <c:v>Azteca</c:v>
                </c:pt>
              </c:strCache>
            </c:strRef>
          </c:cat>
          <c:val>
            <c:numRef>
              <c:f>Sheet1!$B$7:$H$7</c:f>
              <c:numCache>
                <c:formatCode>General</c:formatCode>
                <c:ptCount val="7"/>
                <c:pt idx="0" formatCode="0%">
                  <c:v>0.05</c:v>
                </c:pt>
                <c:pt idx="4" formatCode="0%">
                  <c:v>0.02</c:v>
                </c:pt>
              </c:numCache>
            </c:numRef>
          </c:val>
          <c:extLst>
            <c:ext xmlns:c16="http://schemas.microsoft.com/office/drawing/2014/chart" uri="{C3380CC4-5D6E-409C-BE32-E72D297353CC}">
              <c16:uniqueId val="{00000006-57EB-1F43-BF7F-60ECEADE511F}"/>
            </c:ext>
          </c:extLst>
        </c:ser>
        <c:ser>
          <c:idx val="6"/>
          <c:order val="6"/>
          <c:tx>
            <c:strRef>
              <c:f>Sheet1!$A$8</c:f>
              <c:strCache>
                <c:ptCount val="1"/>
                <c:pt idx="0">
                  <c:v>Otros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Banpais</c:v>
                </c:pt>
                <c:pt idx="1">
                  <c:v>Ficohsa</c:v>
                </c:pt>
                <c:pt idx="2">
                  <c:v>Atlantida</c:v>
                </c:pt>
                <c:pt idx="3">
                  <c:v>Occidente</c:v>
                </c:pt>
                <c:pt idx="4">
                  <c:v>BAC</c:v>
                </c:pt>
                <c:pt idx="5">
                  <c:v>Davivienda</c:v>
                </c:pt>
                <c:pt idx="6">
                  <c:v>Azteca</c:v>
                </c:pt>
              </c:strCache>
            </c:strRef>
          </c:cat>
          <c:val>
            <c:numRef>
              <c:f>Sheet1!$B$8:$H$8</c:f>
              <c:numCache>
                <c:formatCode>0%</c:formatCode>
                <c:ptCount val="7"/>
                <c:pt idx="1">
                  <c:v>0.04</c:v>
                </c:pt>
                <c:pt idx="2">
                  <c:v>0.04</c:v>
                </c:pt>
                <c:pt idx="6">
                  <c:v>0.21</c:v>
                </c:pt>
              </c:numCache>
            </c:numRef>
          </c:val>
          <c:extLst>
            <c:ext xmlns:c16="http://schemas.microsoft.com/office/drawing/2014/chart" uri="{C3380CC4-5D6E-409C-BE32-E72D297353CC}">
              <c16:uniqueId val="{00000000-9C75-FD4F-99EB-489521EDE904}"/>
            </c:ext>
          </c:extLst>
        </c:ser>
        <c:dLbls>
          <c:dLblPos val="ctr"/>
          <c:showLegendKey val="0"/>
          <c:showVal val="1"/>
          <c:showCatName val="0"/>
          <c:showSerName val="0"/>
          <c:showPercent val="0"/>
          <c:showBubbleSize val="0"/>
        </c:dLbls>
        <c:gapWidth val="44"/>
        <c:overlap val="100"/>
        <c:axId val="-2119111032"/>
        <c:axId val="-2119114504"/>
      </c:barChart>
      <c:catAx>
        <c:axId val="-2119111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Helvetica Light" panose="020B0403020202020204" pitchFamily="34" charset="0"/>
                <a:ea typeface="+mn-ea"/>
                <a:cs typeface="+mn-cs"/>
              </a:defRPr>
            </a:pPr>
            <a:endParaRPr lang="es-HN"/>
          </a:p>
        </c:txPr>
        <c:crossAx val="-2119114504"/>
        <c:crosses val="autoZero"/>
        <c:auto val="1"/>
        <c:lblAlgn val="ctr"/>
        <c:lblOffset val="100"/>
        <c:noMultiLvlLbl val="0"/>
      </c:catAx>
      <c:valAx>
        <c:axId val="-2119114504"/>
        <c:scaling>
          <c:orientation val="minMax"/>
        </c:scaling>
        <c:delete val="1"/>
        <c:axPos val="l"/>
        <c:numFmt formatCode="0%" sourceLinked="1"/>
        <c:majorTickMark val="none"/>
        <c:minorTickMark val="none"/>
        <c:tickLblPos val="nextTo"/>
        <c:crossAx val="-2119111032"/>
        <c:crosses val="autoZero"/>
        <c:crossBetween val="between"/>
      </c:valAx>
      <c:spPr>
        <a:noFill/>
        <a:ln>
          <a:noFill/>
        </a:ln>
        <a:effectLst/>
      </c:spPr>
    </c:plotArea>
    <c:legend>
      <c:legendPos val="b"/>
      <c:layout>
        <c:manualLayout>
          <c:xMode val="edge"/>
          <c:yMode val="edge"/>
          <c:x val="1.8102845670253599E-2"/>
          <c:y val="0.82990065087305798"/>
          <c:w val="0.97173052001250326"/>
          <c:h val="0.1525137990027008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solidFill>
            <a:schemeClr val="bg1"/>
          </a:solidFill>
          <a:latin typeface="Helvetica Light" panose="020B0403020202020204" pitchFamily="34" charset="0"/>
        </a:defRPr>
      </a:pPr>
      <a:endParaRPr lang="es-HN"/>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2-6407-B842-ADFB-D4D9504253C1}"/>
              </c:ext>
            </c:extLst>
          </c:dPt>
          <c:dPt>
            <c:idx val="1"/>
            <c:bubble3D val="0"/>
            <c:spPr>
              <a:solidFill>
                <a:srgbClr val="43CEF0"/>
              </a:solidFill>
              <a:ln w="19050">
                <a:solidFill>
                  <a:schemeClr val="lt1"/>
                </a:solidFill>
              </a:ln>
              <a:effectLst/>
            </c:spPr>
            <c:extLst>
              <c:ext xmlns:c16="http://schemas.microsoft.com/office/drawing/2014/chart" uri="{C3380CC4-5D6E-409C-BE32-E72D297353CC}">
                <c16:uniqueId val="{00000003-6407-B842-ADFB-D4D9504253C1}"/>
              </c:ext>
            </c:extLst>
          </c:dPt>
          <c:dPt>
            <c:idx val="2"/>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5-D217-6C4B-B09B-91A3CC64FB97}"/>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4-6407-B842-ADFB-D4D9504253C1}"/>
              </c:ext>
            </c:extLst>
          </c:dPt>
          <c:dPt>
            <c:idx val="4"/>
            <c:bubble3D val="0"/>
            <c:spPr>
              <a:solidFill>
                <a:srgbClr val="C00000"/>
              </a:solidFill>
              <a:ln w="19050">
                <a:solidFill>
                  <a:schemeClr val="lt1"/>
                </a:solidFill>
              </a:ln>
              <a:effectLst/>
            </c:spPr>
            <c:extLst>
              <c:ext xmlns:c16="http://schemas.microsoft.com/office/drawing/2014/chart" uri="{C3380CC4-5D6E-409C-BE32-E72D297353CC}">
                <c16:uniqueId val="{00000005-6407-B842-ADFB-D4D9504253C1}"/>
              </c:ext>
            </c:extLst>
          </c:dPt>
          <c:dPt>
            <c:idx val="5"/>
            <c:bubble3D val="0"/>
            <c:spPr>
              <a:solidFill>
                <a:srgbClr val="FF0000"/>
              </a:solidFill>
              <a:ln w="19050">
                <a:solidFill>
                  <a:schemeClr val="lt1"/>
                </a:solidFill>
              </a:ln>
              <a:effectLst/>
            </c:spPr>
            <c:extLst>
              <c:ext xmlns:c16="http://schemas.microsoft.com/office/drawing/2014/chart" uri="{C3380CC4-5D6E-409C-BE32-E72D297353CC}">
                <c16:uniqueId val="{00000006-6407-B842-ADFB-D4D9504253C1}"/>
              </c:ext>
            </c:extLst>
          </c:dPt>
          <c:dPt>
            <c:idx val="6"/>
            <c:bubble3D val="0"/>
            <c:spPr>
              <a:solidFill>
                <a:srgbClr val="206C45"/>
              </a:solidFill>
              <a:ln w="19050">
                <a:solidFill>
                  <a:schemeClr val="lt1"/>
                </a:solidFill>
              </a:ln>
              <a:effectLst/>
            </c:spPr>
            <c:extLst>
              <c:ext xmlns:c16="http://schemas.microsoft.com/office/drawing/2014/chart" uri="{C3380CC4-5D6E-409C-BE32-E72D297353CC}">
                <c16:uniqueId val="{00000007-6407-B842-ADFB-D4D9504253C1}"/>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Helvetica" pitchFamily="2" charset="0"/>
                      <a:ea typeface="+mn-ea"/>
                      <a:cs typeface="+mn-cs"/>
                    </a:defRPr>
                  </a:pPr>
                  <a:endParaRPr lang="es-HN"/>
                </a:p>
              </c:txPr>
              <c:showLegendKey val="0"/>
              <c:showVal val="0"/>
              <c:showCatName val="1"/>
              <c:showSerName val="0"/>
              <c:showPercent val="1"/>
              <c:showBubbleSize val="0"/>
              <c:extLst>
                <c:ext xmlns:c16="http://schemas.microsoft.com/office/drawing/2014/chart" uri="{C3380CC4-5D6E-409C-BE32-E72D297353CC}">
                  <c16:uniqueId val="{00000003-6407-B842-ADFB-D4D9504253C1}"/>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Helvetica" pitchFamily="2" charset="0"/>
                      <a:ea typeface="+mn-ea"/>
                      <a:cs typeface="+mn-cs"/>
                    </a:defRPr>
                  </a:pPr>
                  <a:endParaRPr lang="es-HN"/>
                </a:p>
              </c:txPr>
              <c:showLegendKey val="0"/>
              <c:showVal val="0"/>
              <c:showCatName val="1"/>
              <c:showSerName val="0"/>
              <c:showPercent val="1"/>
              <c:showBubbleSize val="0"/>
              <c:extLst>
                <c:ext xmlns:c16="http://schemas.microsoft.com/office/drawing/2014/chart" uri="{C3380CC4-5D6E-409C-BE32-E72D297353CC}">
                  <c16:uniqueId val="{00000005-6407-B842-ADFB-D4D9504253C1}"/>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Helvetica" pitchFamily="2" charset="0"/>
                      <a:ea typeface="+mn-ea"/>
                      <a:cs typeface="+mn-cs"/>
                    </a:defRPr>
                  </a:pPr>
                  <a:endParaRPr lang="es-HN"/>
                </a:p>
              </c:txPr>
              <c:showLegendKey val="0"/>
              <c:showVal val="0"/>
              <c:showCatName val="1"/>
              <c:showSerName val="0"/>
              <c:showPercent val="1"/>
              <c:showBubbleSize val="0"/>
              <c:extLst>
                <c:ext xmlns:c16="http://schemas.microsoft.com/office/drawing/2014/chart" uri="{C3380CC4-5D6E-409C-BE32-E72D297353CC}">
                  <c16:uniqueId val="{00000006-6407-B842-ADFB-D4D9504253C1}"/>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Helvetica" pitchFamily="2" charset="0"/>
                      <a:ea typeface="+mn-ea"/>
                      <a:cs typeface="+mn-cs"/>
                    </a:defRPr>
                  </a:pPr>
                  <a:endParaRPr lang="es-HN"/>
                </a:p>
              </c:txPr>
              <c:showLegendKey val="0"/>
              <c:showVal val="0"/>
              <c:showCatName val="1"/>
              <c:showSerName val="0"/>
              <c:showPercent val="1"/>
              <c:showBubbleSize val="0"/>
              <c:extLst>
                <c:ext xmlns:c16="http://schemas.microsoft.com/office/drawing/2014/chart" uri="{C3380CC4-5D6E-409C-BE32-E72D297353CC}">
                  <c16:uniqueId val="{00000007-6407-B842-ADFB-D4D9504253C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Hoja1!$A$2:$A$8</c:f>
              <c:strCache>
                <c:ptCount val="7"/>
                <c:pt idx="0">
                  <c:v>Banpais</c:v>
                </c:pt>
                <c:pt idx="1">
                  <c:v>Ficohsa</c:v>
                </c:pt>
                <c:pt idx="2">
                  <c:v>Atlántida</c:v>
                </c:pt>
                <c:pt idx="3">
                  <c:v>Occidente</c:v>
                </c:pt>
                <c:pt idx="4">
                  <c:v>BAC</c:v>
                </c:pt>
                <c:pt idx="5">
                  <c:v>Davivienda</c:v>
                </c:pt>
                <c:pt idx="6">
                  <c:v>Azteca</c:v>
                </c:pt>
              </c:strCache>
            </c:strRef>
          </c:cat>
          <c:val>
            <c:numRef>
              <c:f>Hoja1!$B$2:$B$8</c:f>
              <c:numCache>
                <c:formatCode>0%</c:formatCode>
                <c:ptCount val="7"/>
                <c:pt idx="0">
                  <c:v>0.25</c:v>
                </c:pt>
                <c:pt idx="1">
                  <c:v>0.21</c:v>
                </c:pt>
                <c:pt idx="2">
                  <c:v>0.18</c:v>
                </c:pt>
                <c:pt idx="3">
                  <c:v>0.15</c:v>
                </c:pt>
                <c:pt idx="4">
                  <c:v>0.11</c:v>
                </c:pt>
                <c:pt idx="5">
                  <c:v>0.06</c:v>
                </c:pt>
                <c:pt idx="6">
                  <c:v>0.05</c:v>
                </c:pt>
              </c:numCache>
            </c:numRef>
          </c:val>
          <c:extLst>
            <c:ext xmlns:c16="http://schemas.microsoft.com/office/drawing/2014/chart" uri="{C3380CC4-5D6E-409C-BE32-E72D297353CC}">
              <c16:uniqueId val="{00000000-6407-B842-ADFB-D4D9504253C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Hoja3!$A$6</c:f>
              <c:strCache>
                <c:ptCount val="1"/>
                <c:pt idx="0">
                  <c:v>Dilo</c:v>
                </c:pt>
              </c:strCache>
            </c:strRef>
          </c:tx>
          <c:spPr>
            <a:ln w="28575" cap="rnd">
              <a:solidFill>
                <a:srgbClr val="FF0000"/>
              </a:solidFill>
              <a:round/>
            </a:ln>
            <a:effectLst/>
          </c:spPr>
          <c:marker>
            <c:symbol val="none"/>
          </c:marker>
          <c:cat>
            <c:multiLvlStrRef>
              <c:f>Hoja3!$B$4:$AB$5</c:f>
              <c:multiLvlStrCache>
                <c:ptCount val="27"/>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lvl>
                <c:lvl>
                  <c:pt idx="0">
                    <c:v>2022</c:v>
                  </c:pt>
                  <c:pt idx="12">
                    <c:v>2023</c:v>
                  </c:pt>
                  <c:pt idx="24">
                    <c:v>2024</c:v>
                  </c:pt>
                </c:lvl>
              </c:multiLvlStrCache>
            </c:multiLvlStrRef>
          </c:cat>
          <c:val>
            <c:numRef>
              <c:f>Hoja3!$B$6:$AB$6</c:f>
              <c:numCache>
                <c:formatCode>General</c:formatCode>
                <c:ptCount val="27"/>
                <c:pt idx="0" formatCode="0,\k">
                  <c:v>3443.3060108500017</c:v>
                </c:pt>
                <c:pt idx="2" formatCode="0,\k">
                  <c:v>33241.668767400006</c:v>
                </c:pt>
                <c:pt idx="3" formatCode="0,\k">
                  <c:v>64527.825060044976</c:v>
                </c:pt>
                <c:pt idx="4" formatCode="0,\k">
                  <c:v>54280.313032759994</c:v>
                </c:pt>
                <c:pt idx="5" formatCode="0,\k">
                  <c:v>38148.10475113002</c:v>
                </c:pt>
                <c:pt idx="6" formatCode="0,\k">
                  <c:v>74824.480324431686</c:v>
                </c:pt>
                <c:pt idx="7" formatCode="0,\k">
                  <c:v>55902.737233830579</c:v>
                </c:pt>
                <c:pt idx="8" formatCode="0,\k">
                  <c:v>103019.96635112412</c:v>
                </c:pt>
                <c:pt idx="9" formatCode="0,\k">
                  <c:v>14810.302004503434</c:v>
                </c:pt>
                <c:pt idx="10" formatCode="0,\k">
                  <c:v>100680.20189614994</c:v>
                </c:pt>
                <c:pt idx="11" formatCode="0,\k">
                  <c:v>77828.425588882892</c:v>
                </c:pt>
                <c:pt idx="12" formatCode="0,\k">
                  <c:v>6532.7349006831137</c:v>
                </c:pt>
                <c:pt idx="13" formatCode="0,\k">
                  <c:v>2232.3839710156699</c:v>
                </c:pt>
                <c:pt idx="14" formatCode="0,\k">
                  <c:v>4512.6844359481138</c:v>
                </c:pt>
                <c:pt idx="15" formatCode="0,\k">
                  <c:v>39599.01083397786</c:v>
                </c:pt>
                <c:pt idx="16" formatCode="0,\k">
                  <c:v>22391.109147080788</c:v>
                </c:pt>
                <c:pt idx="17" formatCode="0,\k">
                  <c:v>27816.038029509713</c:v>
                </c:pt>
                <c:pt idx="18" formatCode="0,\k">
                  <c:v>153676.47775208228</c:v>
                </c:pt>
                <c:pt idx="19" formatCode="0,\k">
                  <c:v>149632.87365990464</c:v>
                </c:pt>
                <c:pt idx="20" formatCode="0,\k">
                  <c:v>17917.108031982145</c:v>
                </c:pt>
                <c:pt idx="21" formatCode="0,\k">
                  <c:v>19072.390323954998</c:v>
                </c:pt>
                <c:pt idx="22" formatCode="0,\k">
                  <c:v>29994.987559213587</c:v>
                </c:pt>
                <c:pt idx="23" formatCode="0,\k">
                  <c:v>94352.103609773083</c:v>
                </c:pt>
                <c:pt idx="24" formatCode="0,\k">
                  <c:v>182469.69806407439</c:v>
                </c:pt>
                <c:pt idx="25" formatCode="0,\k">
                  <c:v>168813.02905621531</c:v>
                </c:pt>
                <c:pt idx="26" formatCode="0,\k">
                  <c:v>5541.9168413304542</c:v>
                </c:pt>
              </c:numCache>
            </c:numRef>
          </c:val>
          <c:smooth val="0"/>
          <c:extLst>
            <c:ext xmlns:c16="http://schemas.microsoft.com/office/drawing/2014/chart" uri="{C3380CC4-5D6E-409C-BE32-E72D297353CC}">
              <c16:uniqueId val="{00000000-6754-2F4C-87AF-35326C5B2A35}"/>
            </c:ext>
          </c:extLst>
        </c:ser>
        <c:ser>
          <c:idx val="1"/>
          <c:order val="1"/>
          <c:tx>
            <c:strRef>
              <c:f>Hoja3!$A$7</c:f>
              <c:strCache>
                <c:ptCount val="1"/>
                <c:pt idx="0">
                  <c:v>Tengo</c:v>
                </c:pt>
              </c:strCache>
            </c:strRef>
          </c:tx>
          <c:spPr>
            <a:ln w="28575" cap="rnd">
              <a:solidFill>
                <a:srgbClr val="7030A0"/>
              </a:solidFill>
              <a:round/>
            </a:ln>
            <a:effectLst/>
          </c:spPr>
          <c:marker>
            <c:symbol val="none"/>
          </c:marker>
          <c:cat>
            <c:multiLvlStrRef>
              <c:f>Hoja3!$B$4:$AB$5</c:f>
              <c:multiLvlStrCache>
                <c:ptCount val="27"/>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lvl>
                <c:lvl>
                  <c:pt idx="0">
                    <c:v>2022</c:v>
                  </c:pt>
                  <c:pt idx="12">
                    <c:v>2023</c:v>
                  </c:pt>
                  <c:pt idx="24">
                    <c:v>2024</c:v>
                  </c:pt>
                </c:lvl>
              </c:multiLvlStrCache>
            </c:multiLvlStrRef>
          </c:cat>
          <c:val>
            <c:numRef>
              <c:f>Hoja3!$B$7:$AB$7</c:f>
              <c:numCache>
                <c:formatCode>0,\k</c:formatCode>
                <c:ptCount val="27"/>
                <c:pt idx="0">
                  <c:v>6442.9644809799947</c:v>
                </c:pt>
                <c:pt idx="1">
                  <c:v>4818.9657929200075</c:v>
                </c:pt>
                <c:pt idx="2">
                  <c:v>14746.375889259998</c:v>
                </c:pt>
                <c:pt idx="3">
                  <c:v>12931.17534629</c:v>
                </c:pt>
                <c:pt idx="4">
                  <c:v>34373.359464889916</c:v>
                </c:pt>
                <c:pt idx="5">
                  <c:v>18312.070012459997</c:v>
                </c:pt>
                <c:pt idx="6">
                  <c:v>20575.110839278354</c:v>
                </c:pt>
                <c:pt idx="7">
                  <c:v>19337.300683355104</c:v>
                </c:pt>
                <c:pt idx="8">
                  <c:v>31354.265907202102</c:v>
                </c:pt>
                <c:pt idx="9">
                  <c:v>23742.980510044807</c:v>
                </c:pt>
                <c:pt idx="10">
                  <c:v>46298.953231386135</c:v>
                </c:pt>
                <c:pt idx="11">
                  <c:v>34216.830196583986</c:v>
                </c:pt>
                <c:pt idx="12">
                  <c:v>23817.798813464047</c:v>
                </c:pt>
                <c:pt idx="13">
                  <c:v>15147.789087442487</c:v>
                </c:pt>
                <c:pt idx="14">
                  <c:v>9143.0028931478955</c:v>
                </c:pt>
                <c:pt idx="15">
                  <c:v>26523.71880862609</c:v>
                </c:pt>
                <c:pt idx="16">
                  <c:v>24529.856270342523</c:v>
                </c:pt>
                <c:pt idx="17">
                  <c:v>19776.388639119177</c:v>
                </c:pt>
                <c:pt idx="18">
                  <c:v>21000.273327749688</c:v>
                </c:pt>
                <c:pt idx="19">
                  <c:v>19031.626220973652</c:v>
                </c:pt>
                <c:pt idx="20">
                  <c:v>56489.470153665585</c:v>
                </c:pt>
                <c:pt idx="21">
                  <c:v>70362.96257217841</c:v>
                </c:pt>
                <c:pt idx="22">
                  <c:v>32427.166821559727</c:v>
                </c:pt>
                <c:pt idx="23">
                  <c:v>22855.287870281045</c:v>
                </c:pt>
                <c:pt idx="24">
                  <c:v>24420.56884101636</c:v>
                </c:pt>
                <c:pt idx="25">
                  <c:v>27441.390017518632</c:v>
                </c:pt>
                <c:pt idx="26">
                  <c:v>20073.955377991828</c:v>
                </c:pt>
              </c:numCache>
            </c:numRef>
          </c:val>
          <c:smooth val="0"/>
          <c:extLst>
            <c:ext xmlns:c16="http://schemas.microsoft.com/office/drawing/2014/chart" uri="{C3380CC4-5D6E-409C-BE32-E72D297353CC}">
              <c16:uniqueId val="{00000001-6754-2F4C-87AF-35326C5B2A35}"/>
            </c:ext>
          </c:extLst>
        </c:ser>
        <c:ser>
          <c:idx val="2"/>
          <c:order val="2"/>
          <c:tx>
            <c:strRef>
              <c:f>Hoja3!$A$8</c:f>
              <c:strCache>
                <c:ptCount val="1"/>
                <c:pt idx="0">
                  <c:v>Kash</c:v>
                </c:pt>
              </c:strCache>
            </c:strRef>
          </c:tx>
          <c:spPr>
            <a:ln w="28575" cap="rnd">
              <a:solidFill>
                <a:srgbClr val="63C0BF"/>
              </a:solidFill>
              <a:round/>
            </a:ln>
            <a:effectLst/>
          </c:spPr>
          <c:marker>
            <c:symbol val="none"/>
          </c:marker>
          <c:cat>
            <c:multiLvlStrRef>
              <c:f>Hoja3!$B$4:$AB$5</c:f>
              <c:multiLvlStrCache>
                <c:ptCount val="27"/>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lvl>
                <c:lvl>
                  <c:pt idx="0">
                    <c:v>2022</c:v>
                  </c:pt>
                  <c:pt idx="12">
                    <c:v>2023</c:v>
                  </c:pt>
                  <c:pt idx="24">
                    <c:v>2024</c:v>
                  </c:pt>
                </c:lvl>
              </c:multiLvlStrCache>
            </c:multiLvlStrRef>
          </c:cat>
          <c:val>
            <c:numRef>
              <c:f>Hoja3!$B$8:$AB$8</c:f>
              <c:numCache>
                <c:formatCode>0,\k</c:formatCode>
                <c:ptCount val="27"/>
                <c:pt idx="0">
                  <c:v>12266.88524602705</c:v>
                </c:pt>
                <c:pt idx="1">
                  <c:v>5026.7091946599712</c:v>
                </c:pt>
                <c:pt idx="2">
                  <c:v>5494.6426924699854</c:v>
                </c:pt>
                <c:pt idx="3">
                  <c:v>3050.7629379399991</c:v>
                </c:pt>
                <c:pt idx="4">
                  <c:v>2801.4708559649998</c:v>
                </c:pt>
                <c:pt idx="5">
                  <c:v>6234.2092035899977</c:v>
                </c:pt>
                <c:pt idx="6">
                  <c:v>4314.2514956877858</c:v>
                </c:pt>
                <c:pt idx="7">
                  <c:v>3033.7330027619792</c:v>
                </c:pt>
                <c:pt idx="8">
                  <c:v>1911.4994020229922</c:v>
                </c:pt>
                <c:pt idx="9">
                  <c:v>5253.7228244354073</c:v>
                </c:pt>
                <c:pt idx="10">
                  <c:v>1413.5119365319767</c:v>
                </c:pt>
                <c:pt idx="11">
                  <c:v>1089.96127867058</c:v>
                </c:pt>
                <c:pt idx="15">
                  <c:v>4022.5416734301598</c:v>
                </c:pt>
                <c:pt idx="16">
                  <c:v>2407.9146140987168</c:v>
                </c:pt>
                <c:pt idx="17">
                  <c:v>12375.546886842416</c:v>
                </c:pt>
                <c:pt idx="18">
                  <c:v>13805.863095006989</c:v>
                </c:pt>
                <c:pt idx="19">
                  <c:v>6126.0222202937139</c:v>
                </c:pt>
                <c:pt idx="20">
                  <c:v>10388.058762874454</c:v>
                </c:pt>
                <c:pt idx="21">
                  <c:v>3442.7757854519336</c:v>
                </c:pt>
                <c:pt idx="22">
                  <c:v>2091.1607579765168</c:v>
                </c:pt>
                <c:pt idx="23">
                  <c:v>2007.9336500838499</c:v>
                </c:pt>
                <c:pt idx="24">
                  <c:v>48.730141249187398</c:v>
                </c:pt>
              </c:numCache>
            </c:numRef>
          </c:val>
          <c:smooth val="0"/>
          <c:extLst>
            <c:ext xmlns:c16="http://schemas.microsoft.com/office/drawing/2014/chart" uri="{C3380CC4-5D6E-409C-BE32-E72D297353CC}">
              <c16:uniqueId val="{00000002-6754-2F4C-87AF-35326C5B2A35}"/>
            </c:ext>
          </c:extLst>
        </c:ser>
        <c:dLbls>
          <c:showLegendKey val="0"/>
          <c:showVal val="0"/>
          <c:showCatName val="0"/>
          <c:showSerName val="0"/>
          <c:showPercent val="0"/>
          <c:showBubbleSize val="0"/>
        </c:dLbls>
        <c:smooth val="0"/>
        <c:axId val="1091682927"/>
        <c:axId val="1080310047"/>
      </c:lineChart>
      <c:catAx>
        <c:axId val="1091682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080310047"/>
        <c:crosses val="autoZero"/>
        <c:auto val="1"/>
        <c:lblAlgn val="ctr"/>
        <c:lblOffset val="100"/>
        <c:noMultiLvlLbl val="0"/>
      </c:catAx>
      <c:valAx>
        <c:axId val="1080310047"/>
        <c:scaling>
          <c:orientation val="minMax"/>
        </c:scaling>
        <c:delete val="1"/>
        <c:axPos val="l"/>
        <c:numFmt formatCode="0,\k" sourceLinked="1"/>
        <c:majorTickMark val="none"/>
        <c:minorTickMark val="none"/>
        <c:tickLblPos val="nextTo"/>
        <c:crossAx val="1091682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4">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Dilo</c:v>
                </c:pt>
              </c:strCache>
            </c:strRef>
          </c:tx>
          <c:spPr>
            <a:ln w="28575" cap="rnd">
              <a:solidFill>
                <a:schemeClr val="accent1"/>
              </a:solidFill>
              <a:round/>
            </a:ln>
            <a:effectLst/>
          </c:spPr>
          <c:marker>
            <c:symbol val="none"/>
          </c:marker>
          <c:dLbls>
            <c:delete val="1"/>
          </c:dLbls>
          <c:cat>
            <c:strRef>
              <c:f>Sheet1!$B$1:$M$1</c:f>
              <c:strCache>
                <c:ptCount val="12"/>
                <c:pt idx="0">
                  <c:v>Ene</c:v>
                </c:pt>
                <c:pt idx="1">
                  <c:v>Feb</c:v>
                </c:pt>
                <c:pt idx="2">
                  <c:v>Mar</c:v>
                </c:pt>
                <c:pt idx="3">
                  <c:v>Abr</c:v>
                </c:pt>
                <c:pt idx="4">
                  <c:v>May</c:v>
                </c:pt>
                <c:pt idx="5">
                  <c:v>Jun</c:v>
                </c:pt>
                <c:pt idx="6">
                  <c:v>Jul</c:v>
                </c:pt>
                <c:pt idx="7">
                  <c:v>Aug</c:v>
                </c:pt>
                <c:pt idx="8">
                  <c:v>Sep</c:v>
                </c:pt>
                <c:pt idx="9">
                  <c:v>Oct</c:v>
                </c:pt>
                <c:pt idx="10">
                  <c:v>Nov</c:v>
                </c:pt>
                <c:pt idx="11">
                  <c:v>Dec</c:v>
                </c:pt>
              </c:strCache>
            </c:strRef>
          </c:cat>
          <c:val>
            <c:numRef>
              <c:f>Sheet1!$B$2:$M$2</c:f>
              <c:numCache>
                <c:formatCode>0,\k</c:formatCode>
                <c:ptCount val="12"/>
                <c:pt idx="0">
                  <c:v>182469.69806407439</c:v>
                </c:pt>
                <c:pt idx="1">
                  <c:v>168813.02905621531</c:v>
                </c:pt>
                <c:pt idx="2">
                  <c:v>5541.9168413304542</c:v>
                </c:pt>
              </c:numCache>
            </c:numRef>
          </c:val>
          <c:smooth val="0"/>
          <c:extLst>
            <c:ext xmlns:c16="http://schemas.microsoft.com/office/drawing/2014/chart" uri="{C3380CC4-5D6E-409C-BE32-E72D297353CC}">
              <c16:uniqueId val="{00000000-3E7A-8F4C-9B7B-150330DC4367}"/>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2121654984"/>
        <c:axId val="-2121651256"/>
      </c:lineChart>
      <c:catAx>
        <c:axId val="-2121654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2121651256"/>
        <c:crosses val="autoZero"/>
        <c:auto val="1"/>
        <c:lblAlgn val="ctr"/>
        <c:lblOffset val="100"/>
        <c:noMultiLvlLbl val="0"/>
      </c:catAx>
      <c:valAx>
        <c:axId val="-2121651256"/>
        <c:scaling>
          <c:orientation val="minMax"/>
        </c:scaling>
        <c:delete val="1"/>
        <c:axPos val="l"/>
        <c:numFmt formatCode="0,\k" sourceLinked="1"/>
        <c:majorTickMark val="none"/>
        <c:minorTickMark val="none"/>
        <c:tickLblPos val="nextTo"/>
        <c:crossAx val="-2121654984"/>
        <c:crosses val="autoZero"/>
        <c:crossBetween val="between"/>
      </c:valAx>
      <c:spPr>
        <a:noFill/>
        <a:ln>
          <a:noFill/>
        </a:ln>
        <a:effectLst/>
      </c:spPr>
    </c:plotArea>
    <c:legend>
      <c:legendPos val="t"/>
      <c:layout>
        <c:manualLayout>
          <c:xMode val="edge"/>
          <c:yMode val="edge"/>
          <c:x val="0.181583877967257"/>
          <c:y val="0.15093438772104101"/>
          <c:w val="0.63912968794389335"/>
          <c:h val="0.117335080541400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latin typeface="Helvetica Light" panose="020B0403020202020204" pitchFamily="34" charset="0"/>
        </a:defRPr>
      </a:pPr>
      <a:endParaRPr lang="es-HN"/>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03777396510903E-2"/>
          <c:y val="0.13553542830729501"/>
          <c:w val="0.91139244520697804"/>
          <c:h val="0.66271355000770404"/>
        </c:manualLayout>
      </c:layout>
      <c:barChart>
        <c:barDir val="col"/>
        <c:grouping val="clustered"/>
        <c:varyColors val="0"/>
        <c:ser>
          <c:idx val="0"/>
          <c:order val="0"/>
          <c:tx>
            <c:strRef>
              <c:f>Sheet1!$B$1</c:f>
              <c:strCache>
                <c:ptCount val="1"/>
                <c:pt idx="0">
                  <c:v>iNV</c:v>
                </c:pt>
              </c:strCache>
            </c:strRef>
          </c:tx>
          <c:spPr>
            <a:solidFill>
              <a:srgbClr val="FF000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0,\k</c:formatCode>
                <c:ptCount val="3"/>
                <c:pt idx="0">
                  <c:v>36684.974778250005</c:v>
                </c:pt>
                <c:pt idx="1">
                  <c:v>13277.8</c:v>
                </c:pt>
                <c:pt idx="2">
                  <c:v>356824</c:v>
                </c:pt>
              </c:numCache>
            </c:numRef>
          </c:val>
          <c:extLst>
            <c:ext xmlns:c16="http://schemas.microsoft.com/office/drawing/2014/chart" uri="{C3380CC4-5D6E-409C-BE32-E72D297353CC}">
              <c16:uniqueId val="{00000000-D33F-C543-B9F0-5BD25ED1D1A4}"/>
            </c:ext>
          </c:extLst>
        </c:ser>
        <c:dLbls>
          <c:showLegendKey val="0"/>
          <c:showVal val="0"/>
          <c:showCatName val="0"/>
          <c:showSerName val="0"/>
          <c:showPercent val="0"/>
          <c:showBubbleSize val="0"/>
        </c:dLbls>
        <c:gapWidth val="61"/>
        <c:axId val="-2119922872"/>
        <c:axId val="-2119919240"/>
      </c:barChart>
      <c:catAx>
        <c:axId val="-2119922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2119919240"/>
        <c:crosses val="autoZero"/>
        <c:auto val="1"/>
        <c:lblAlgn val="ctr"/>
        <c:lblOffset val="100"/>
        <c:noMultiLvlLbl val="0"/>
      </c:catAx>
      <c:valAx>
        <c:axId val="-2119919240"/>
        <c:scaling>
          <c:orientation val="minMax"/>
        </c:scaling>
        <c:delete val="1"/>
        <c:axPos val="l"/>
        <c:numFmt formatCode="0,\k" sourceLinked="1"/>
        <c:majorTickMark val="none"/>
        <c:minorTickMark val="none"/>
        <c:tickLblPos val="nextTo"/>
        <c:crossAx val="-2119922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s-HN"/>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5353118826001E-2"/>
          <c:y val="1.2160324785997399E-2"/>
          <c:w val="0.86210171010660197"/>
          <c:h val="0.73247285470805601"/>
        </c:manualLayout>
      </c:layout>
      <c:barChart>
        <c:barDir val="col"/>
        <c:grouping val="clustered"/>
        <c:varyColors val="0"/>
        <c:ser>
          <c:idx val="0"/>
          <c:order val="0"/>
          <c:tx>
            <c:strRef>
              <c:f>Sheet1!$B$1</c:f>
              <c:strCache>
                <c:ptCount val="1"/>
                <c:pt idx="0">
                  <c:v>Series 1</c:v>
                </c:pt>
              </c:strCache>
            </c:strRef>
          </c:tx>
          <c:spPr>
            <a:solidFill>
              <a:srgbClr val="FF0000"/>
            </a:solidFill>
            <a:ln>
              <a:noFill/>
            </a:ln>
            <a:effectLst/>
          </c:spPr>
          <c:invertIfNegative val="0"/>
          <c:dPt>
            <c:idx val="0"/>
            <c:invertIfNegative val="0"/>
            <c:bubble3D val="0"/>
            <c:spPr>
              <a:solidFill>
                <a:srgbClr val="FF0000"/>
              </a:solidFill>
              <a:ln>
                <a:solidFill>
                  <a:srgbClr val="FF0000"/>
                </a:solidFill>
              </a:ln>
              <a:effectLst/>
            </c:spPr>
            <c:extLst>
              <c:ext xmlns:c16="http://schemas.microsoft.com/office/drawing/2014/chart" uri="{C3380CC4-5D6E-409C-BE32-E72D297353CC}">
                <c16:uniqueId val="{00000001-4AA5-EA49-96DD-E69B92E342C2}"/>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4AA5-EA49-96DD-E69B92E342C2}"/>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1-4AA5-EA49-96DD-E69B92E342C2}"/>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3-4AA5-EA49-96DD-E69B92E342C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2020-2021</c:v>
                </c:pt>
                <c:pt idx="1">
                  <c:v>2021-2022</c:v>
                </c:pt>
              </c:strCache>
            </c:strRef>
          </c:cat>
          <c:val>
            <c:numRef>
              <c:f>Sheet1!$B$2:$B$3</c:f>
              <c:numCache>
                <c:formatCode>0%</c:formatCode>
                <c:ptCount val="2"/>
                <c:pt idx="0">
                  <c:v>-0.64</c:v>
                </c:pt>
                <c:pt idx="1">
                  <c:v>25.82</c:v>
                </c:pt>
              </c:numCache>
            </c:numRef>
          </c:val>
          <c:extLst>
            <c:ext xmlns:c16="http://schemas.microsoft.com/office/drawing/2014/chart" uri="{C3380CC4-5D6E-409C-BE32-E72D297353CC}">
              <c16:uniqueId val="{00000004-4AA5-EA49-96DD-E69B92E342C2}"/>
            </c:ext>
          </c:extLst>
        </c:ser>
        <c:dLbls>
          <c:showLegendKey val="0"/>
          <c:showVal val="0"/>
          <c:showCatName val="0"/>
          <c:showSerName val="0"/>
          <c:showPercent val="0"/>
          <c:showBubbleSize val="0"/>
        </c:dLbls>
        <c:gapWidth val="114"/>
        <c:overlap val="-27"/>
        <c:axId val="-2121895576"/>
        <c:axId val="-2121892520"/>
      </c:barChart>
      <c:catAx>
        <c:axId val="-2121895576"/>
        <c:scaling>
          <c:orientation val="minMax"/>
        </c:scaling>
        <c:delete val="1"/>
        <c:axPos val="b"/>
        <c:numFmt formatCode="General" sourceLinked="1"/>
        <c:majorTickMark val="none"/>
        <c:minorTickMark val="none"/>
        <c:tickLblPos val="nextTo"/>
        <c:crossAx val="-2121892520"/>
        <c:crosses val="autoZero"/>
        <c:auto val="1"/>
        <c:lblAlgn val="ctr"/>
        <c:lblOffset val="100"/>
        <c:noMultiLvlLbl val="0"/>
      </c:catAx>
      <c:valAx>
        <c:axId val="-2121892520"/>
        <c:scaling>
          <c:orientation val="minMax"/>
        </c:scaling>
        <c:delete val="1"/>
        <c:axPos val="l"/>
        <c:numFmt formatCode="0%" sourceLinked="1"/>
        <c:majorTickMark val="none"/>
        <c:minorTickMark val="none"/>
        <c:tickLblPos val="nextTo"/>
        <c:crossAx val="-2121895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LT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0.52</c:v>
                </c:pt>
              </c:numCache>
            </c:numRef>
          </c:val>
          <c:extLst>
            <c:ext xmlns:c16="http://schemas.microsoft.com/office/drawing/2014/chart" uri="{C3380CC4-5D6E-409C-BE32-E72D297353CC}">
              <c16:uniqueId val="{00000000-FCE4-D440-BC79-789E3562C81B}"/>
            </c:ext>
          </c:extLst>
        </c:ser>
        <c:ser>
          <c:idx val="1"/>
          <c:order val="1"/>
          <c:tx>
            <c:strRef>
              <c:f>Sheet1!$A$3</c:f>
              <c:strCache>
                <c:ptCount val="1"/>
                <c:pt idx="0">
                  <c:v>LP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0.37</c:v>
                </c:pt>
              </c:numCache>
            </c:numRef>
          </c:val>
          <c:extLst>
            <c:ext xmlns:c16="http://schemas.microsoft.com/office/drawing/2014/chart" uri="{C3380CC4-5D6E-409C-BE32-E72D297353CC}">
              <c16:uniqueId val="{00000003-FCE4-D440-BC79-789E3562C81B}"/>
            </c:ext>
          </c:extLst>
        </c:ser>
        <c:ser>
          <c:idx val="2"/>
          <c:order val="2"/>
          <c:tx>
            <c:strRef>
              <c:f>Sheet1!$A$4</c:f>
              <c:strCache>
                <c:ptCount val="1"/>
                <c:pt idx="0">
                  <c:v>EH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0.09</c:v>
                </c:pt>
              </c:numCache>
            </c:numRef>
          </c:val>
          <c:extLst>
            <c:ext xmlns:c16="http://schemas.microsoft.com/office/drawing/2014/chart" uri="{C3380CC4-5D6E-409C-BE32-E72D297353CC}">
              <c16:uniqueId val="{00000004-FCE4-D440-BC79-789E3562C81B}"/>
            </c:ext>
          </c:extLst>
        </c:ser>
        <c:ser>
          <c:idx val="3"/>
          <c:order val="3"/>
          <c:tx>
            <c:strRef>
              <c:f>Sheet1!$A$5</c:f>
              <c:strCache>
                <c:ptCount val="1"/>
                <c:pt idx="0">
                  <c:v>EP</c:v>
                </c:pt>
              </c:strCache>
            </c:strRef>
          </c:tx>
          <c:spPr>
            <a:solidFill>
              <a:schemeClr val="accent4"/>
            </a:solidFill>
            <a:ln>
              <a:noFill/>
            </a:ln>
            <a:effectLst/>
          </c:spPr>
          <c:invertIfNegative val="0"/>
          <c:cat>
            <c:strRef>
              <c:f>Sheet1!$B$1</c:f>
              <c:strCache>
                <c:ptCount val="1"/>
                <c:pt idx="0">
                  <c:v>Series 1</c:v>
                </c:pt>
              </c:strCache>
            </c:strRef>
          </c:cat>
          <c:val>
            <c:numRef>
              <c:f>Sheet1!$B$5</c:f>
              <c:numCache>
                <c:formatCode>0%</c:formatCode>
                <c:ptCount val="1"/>
                <c:pt idx="0">
                  <c:v>0.02</c:v>
                </c:pt>
              </c:numCache>
            </c:numRef>
          </c:val>
          <c:extLst>
            <c:ext xmlns:c16="http://schemas.microsoft.com/office/drawing/2014/chart" uri="{C3380CC4-5D6E-409C-BE32-E72D297353CC}">
              <c16:uniqueId val="{00000001-9E84-2D42-AA8D-B017C48D317A}"/>
            </c:ext>
          </c:extLst>
        </c:ser>
        <c:dLbls>
          <c:showLegendKey val="0"/>
          <c:showVal val="0"/>
          <c:showCatName val="0"/>
          <c:showSerName val="0"/>
          <c:showPercent val="0"/>
          <c:showBubbleSize val="0"/>
        </c:dLbls>
        <c:gapWidth val="0"/>
        <c:overlap val="100"/>
        <c:axId val="-2120863208"/>
        <c:axId val="-2120860184"/>
      </c:barChart>
      <c:catAx>
        <c:axId val="-2120863208"/>
        <c:scaling>
          <c:orientation val="minMax"/>
        </c:scaling>
        <c:delete val="1"/>
        <c:axPos val="l"/>
        <c:numFmt formatCode="General" sourceLinked="1"/>
        <c:majorTickMark val="none"/>
        <c:minorTickMark val="none"/>
        <c:tickLblPos val="nextTo"/>
        <c:crossAx val="-2120860184"/>
        <c:crosses val="autoZero"/>
        <c:auto val="1"/>
        <c:lblAlgn val="ctr"/>
        <c:lblOffset val="100"/>
        <c:noMultiLvlLbl val="0"/>
      </c:catAx>
      <c:valAx>
        <c:axId val="-21208601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20863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TVC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0.81</c:v>
                </c:pt>
              </c:numCache>
            </c:numRef>
          </c:val>
          <c:extLst>
            <c:ext xmlns:c16="http://schemas.microsoft.com/office/drawing/2014/chart" uri="{C3380CC4-5D6E-409C-BE32-E72D297353CC}">
              <c16:uniqueId val="{00000000-8E2C-E34B-9882-42752DAA7B4B}"/>
            </c:ext>
          </c:extLst>
        </c:ser>
        <c:ser>
          <c:idx val="1"/>
          <c:order val="1"/>
          <c:tx>
            <c:strRef>
              <c:f>Sheet1!$A$3</c:f>
              <c:strCache>
                <c:ptCount val="1"/>
                <c:pt idx="0">
                  <c:v>C10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0.16</c:v>
                </c:pt>
              </c:numCache>
            </c:numRef>
          </c:val>
          <c:extLst>
            <c:ext xmlns:c16="http://schemas.microsoft.com/office/drawing/2014/chart" uri="{C3380CC4-5D6E-409C-BE32-E72D297353CC}">
              <c16:uniqueId val="{00000001-8E2C-E34B-9882-42752DAA7B4B}"/>
            </c:ext>
          </c:extLst>
        </c:ser>
        <c:ser>
          <c:idx val="2"/>
          <c:order val="2"/>
          <c:tx>
            <c:strRef>
              <c:f>Sheet1!$A$4</c:f>
              <c:strCache>
                <c:ptCount val="1"/>
                <c:pt idx="0">
                  <c:v>HCH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0.14000000000000001</c:v>
                </c:pt>
              </c:numCache>
            </c:numRef>
          </c:val>
          <c:extLst>
            <c:ext xmlns:c16="http://schemas.microsoft.com/office/drawing/2014/chart" uri="{C3380CC4-5D6E-409C-BE32-E72D297353CC}">
              <c16:uniqueId val="{00000002-8E2C-E34B-9882-42752DAA7B4B}"/>
            </c:ext>
          </c:extLst>
        </c:ser>
        <c:dLbls>
          <c:dLblPos val="ctr"/>
          <c:showLegendKey val="0"/>
          <c:showVal val="1"/>
          <c:showCatName val="0"/>
          <c:showSerName val="0"/>
          <c:showPercent val="0"/>
          <c:showBubbleSize val="0"/>
        </c:dLbls>
        <c:gapWidth val="0"/>
        <c:overlap val="100"/>
        <c:axId val="-2120906920"/>
        <c:axId val="-2120903960"/>
      </c:barChart>
      <c:catAx>
        <c:axId val="-2120906920"/>
        <c:scaling>
          <c:orientation val="minMax"/>
        </c:scaling>
        <c:delete val="1"/>
        <c:axPos val="l"/>
        <c:numFmt formatCode="General" sourceLinked="1"/>
        <c:majorTickMark val="none"/>
        <c:minorTickMark val="none"/>
        <c:tickLblPos val="nextTo"/>
        <c:crossAx val="-2120903960"/>
        <c:crosses val="autoZero"/>
        <c:auto val="1"/>
        <c:lblAlgn val="ctr"/>
        <c:lblOffset val="100"/>
        <c:noMultiLvlLbl val="0"/>
      </c:catAx>
      <c:valAx>
        <c:axId val="-2120903960"/>
        <c:scaling>
          <c:orientation val="minMax"/>
        </c:scaling>
        <c:delete val="1"/>
        <c:axPos val="b"/>
        <c:numFmt formatCode="0%" sourceLinked="1"/>
        <c:majorTickMark val="none"/>
        <c:minorTickMark val="none"/>
        <c:tickLblPos val="nextTo"/>
        <c:crossAx val="-2120906920"/>
        <c:crosses val="autoZero"/>
        <c:crossBetween val="between"/>
      </c:valAx>
      <c:spPr>
        <a:noFill/>
        <a:ln>
          <a:noFill/>
        </a:ln>
        <a:effectLst/>
      </c:spPr>
    </c:plotArea>
    <c:legend>
      <c:legendPos val="b"/>
      <c:layout>
        <c:manualLayout>
          <c:xMode val="edge"/>
          <c:yMode val="edge"/>
          <c:x val="0.1867190222551505"/>
          <c:y val="0.68090635210581629"/>
          <c:w val="0.66634557385955329"/>
          <c:h val="0.251712617839658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s-HN"/>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EU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0.99</c:v>
                </c:pt>
              </c:numCache>
            </c:numRef>
          </c:val>
          <c:extLst>
            <c:ext xmlns:c16="http://schemas.microsoft.com/office/drawing/2014/chart" uri="{C3380CC4-5D6E-409C-BE32-E72D297353CC}">
              <c16:uniqueId val="{00000000-89FE-FE4A-816B-2C248BC45180}"/>
            </c:ext>
          </c:extLst>
        </c:ser>
        <c:ser>
          <c:idx val="1"/>
          <c:order val="1"/>
          <c:tx>
            <c:strRef>
              <c:f>Sheet1!$A$3</c:f>
              <c:strCache>
                <c:ptCount val="1"/>
                <c:pt idx="0">
                  <c:v>HCH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0.01</c:v>
                </c:pt>
              </c:numCache>
            </c:numRef>
          </c:val>
          <c:extLst>
            <c:ext xmlns:c16="http://schemas.microsoft.com/office/drawing/2014/chart" uri="{C3380CC4-5D6E-409C-BE32-E72D297353CC}">
              <c16:uniqueId val="{00000001-89FE-FE4A-816B-2C248BC45180}"/>
            </c:ext>
          </c:extLst>
        </c:ser>
        <c:dLbls>
          <c:dLblPos val="ctr"/>
          <c:showLegendKey val="0"/>
          <c:showVal val="1"/>
          <c:showCatName val="0"/>
          <c:showSerName val="0"/>
          <c:showPercent val="0"/>
          <c:showBubbleSize val="0"/>
        </c:dLbls>
        <c:gapWidth val="0"/>
        <c:overlap val="100"/>
        <c:axId val="-2120593864"/>
        <c:axId val="-2120590744"/>
      </c:barChart>
      <c:catAx>
        <c:axId val="-2120593864"/>
        <c:scaling>
          <c:orientation val="minMax"/>
        </c:scaling>
        <c:delete val="1"/>
        <c:axPos val="l"/>
        <c:numFmt formatCode="General" sourceLinked="1"/>
        <c:majorTickMark val="out"/>
        <c:minorTickMark val="none"/>
        <c:tickLblPos val="nextTo"/>
        <c:crossAx val="-2120590744"/>
        <c:crosses val="autoZero"/>
        <c:auto val="1"/>
        <c:lblAlgn val="ctr"/>
        <c:lblOffset val="100"/>
        <c:noMultiLvlLbl val="0"/>
      </c:catAx>
      <c:valAx>
        <c:axId val="-2120590744"/>
        <c:scaling>
          <c:orientation val="minMax"/>
          <c:min val="0"/>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12059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Tengo</c:v>
                </c:pt>
              </c:strCache>
            </c:strRef>
          </c:tx>
          <c:spPr>
            <a:ln w="28575" cap="rnd">
              <a:solidFill>
                <a:srgbClr val="7030A0"/>
              </a:solidFill>
              <a:round/>
            </a:ln>
            <a:effectLst/>
          </c:spPr>
          <c:marker>
            <c:symbol val="none"/>
          </c:marker>
          <c:dLbls>
            <c:delete val="1"/>
          </c:dLbls>
          <c:cat>
            <c:strRef>
              <c:f>Sheet1!$B$1:$M$1</c:f>
              <c:strCache>
                <c:ptCount val="12"/>
                <c:pt idx="0">
                  <c:v>Ene</c:v>
                </c:pt>
                <c:pt idx="1">
                  <c:v>Feb</c:v>
                </c:pt>
                <c:pt idx="2">
                  <c:v>Mar</c:v>
                </c:pt>
                <c:pt idx="3">
                  <c:v>Abr</c:v>
                </c:pt>
                <c:pt idx="4">
                  <c:v>May</c:v>
                </c:pt>
                <c:pt idx="5">
                  <c:v>Jun</c:v>
                </c:pt>
                <c:pt idx="6">
                  <c:v>Jul</c:v>
                </c:pt>
                <c:pt idx="7">
                  <c:v>Aug</c:v>
                </c:pt>
                <c:pt idx="8">
                  <c:v>Sep</c:v>
                </c:pt>
                <c:pt idx="9">
                  <c:v>Oct</c:v>
                </c:pt>
                <c:pt idx="10">
                  <c:v>Nov</c:v>
                </c:pt>
                <c:pt idx="11">
                  <c:v>Dec</c:v>
                </c:pt>
              </c:strCache>
            </c:strRef>
          </c:cat>
          <c:val>
            <c:numRef>
              <c:f>Sheet1!$B$2:$M$2</c:f>
              <c:numCache>
                <c:formatCode>0,\k</c:formatCode>
                <c:ptCount val="12"/>
                <c:pt idx="0">
                  <c:v>24420.568841016422</c:v>
                </c:pt>
                <c:pt idx="1">
                  <c:v>27441.390017518585</c:v>
                </c:pt>
                <c:pt idx="2">
                  <c:v>30466</c:v>
                </c:pt>
              </c:numCache>
            </c:numRef>
          </c:val>
          <c:smooth val="0"/>
          <c:extLst>
            <c:ext xmlns:c16="http://schemas.microsoft.com/office/drawing/2014/chart" uri="{C3380CC4-5D6E-409C-BE32-E72D297353CC}">
              <c16:uniqueId val="{00000000-3E7A-8F4C-9B7B-150330DC4367}"/>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2121654984"/>
        <c:axId val="-2121651256"/>
      </c:lineChart>
      <c:catAx>
        <c:axId val="-2121654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2121651256"/>
        <c:crosses val="autoZero"/>
        <c:auto val="1"/>
        <c:lblAlgn val="ctr"/>
        <c:lblOffset val="100"/>
        <c:noMultiLvlLbl val="0"/>
      </c:catAx>
      <c:valAx>
        <c:axId val="-2121651256"/>
        <c:scaling>
          <c:orientation val="minMax"/>
        </c:scaling>
        <c:delete val="1"/>
        <c:axPos val="l"/>
        <c:numFmt formatCode="0,\k" sourceLinked="1"/>
        <c:majorTickMark val="none"/>
        <c:minorTickMark val="none"/>
        <c:tickLblPos val="nextTo"/>
        <c:crossAx val="-2121654984"/>
        <c:crosses val="autoZero"/>
        <c:crossBetween val="between"/>
      </c:valAx>
      <c:spPr>
        <a:noFill/>
        <a:ln>
          <a:noFill/>
        </a:ln>
        <a:effectLst/>
      </c:spPr>
    </c:plotArea>
    <c:legend>
      <c:legendPos val="t"/>
      <c:layout>
        <c:manualLayout>
          <c:xMode val="edge"/>
          <c:yMode val="edge"/>
          <c:x val="0.181583877967257"/>
          <c:y val="0.15093438772104101"/>
          <c:w val="0.13239722341904156"/>
          <c:h val="0.117335080541400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latin typeface="Helvetica Light" panose="020B0403020202020204" pitchFamily="34" charset="0"/>
        </a:defRPr>
      </a:pPr>
      <a:endParaRPr lang="es-HN"/>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03777396510903E-2"/>
          <c:y val="0.13553542830729501"/>
          <c:w val="0.91139244520697804"/>
          <c:h val="0.66271355000770404"/>
        </c:manualLayout>
      </c:layout>
      <c:barChart>
        <c:barDir val="col"/>
        <c:grouping val="clustered"/>
        <c:varyColors val="0"/>
        <c:ser>
          <c:idx val="0"/>
          <c:order val="0"/>
          <c:tx>
            <c:strRef>
              <c:f>Sheet1!$B$1</c:f>
              <c:strCache>
                <c:ptCount val="1"/>
                <c:pt idx="0">
                  <c:v>iNV</c:v>
                </c:pt>
              </c:strCache>
            </c:strRef>
          </c:tx>
          <c:spPr>
            <a:solidFill>
              <a:srgbClr val="7030A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0,\k</c:formatCode>
                <c:ptCount val="3"/>
                <c:pt idx="0">
                  <c:v>26008</c:v>
                </c:pt>
                <c:pt idx="1">
                  <c:v>48108.590794054449</c:v>
                </c:pt>
                <c:pt idx="2">
                  <c:v>82000</c:v>
                </c:pt>
              </c:numCache>
            </c:numRef>
          </c:val>
          <c:extLst>
            <c:ext xmlns:c16="http://schemas.microsoft.com/office/drawing/2014/chart" uri="{C3380CC4-5D6E-409C-BE32-E72D297353CC}">
              <c16:uniqueId val="{00000000-D33F-C543-B9F0-5BD25ED1D1A4}"/>
            </c:ext>
          </c:extLst>
        </c:ser>
        <c:dLbls>
          <c:showLegendKey val="0"/>
          <c:showVal val="0"/>
          <c:showCatName val="0"/>
          <c:showSerName val="0"/>
          <c:showPercent val="0"/>
          <c:showBubbleSize val="0"/>
        </c:dLbls>
        <c:gapWidth val="61"/>
        <c:axId val="-2119922872"/>
        <c:axId val="-2119919240"/>
      </c:barChart>
      <c:catAx>
        <c:axId val="-2119922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2119919240"/>
        <c:crosses val="autoZero"/>
        <c:auto val="1"/>
        <c:lblAlgn val="ctr"/>
        <c:lblOffset val="100"/>
        <c:noMultiLvlLbl val="0"/>
      </c:catAx>
      <c:valAx>
        <c:axId val="-2119919240"/>
        <c:scaling>
          <c:orientation val="minMax"/>
        </c:scaling>
        <c:delete val="1"/>
        <c:axPos val="l"/>
        <c:numFmt formatCode="0,\k" sourceLinked="1"/>
        <c:majorTickMark val="none"/>
        <c:minorTickMark val="none"/>
        <c:tickLblPos val="nextTo"/>
        <c:crossAx val="-2119922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s-HN"/>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5353118826001E-2"/>
          <c:y val="1.2160324785997399E-2"/>
          <c:w val="0.86210171010660197"/>
          <c:h val="0.73247285470805601"/>
        </c:manualLayout>
      </c:layout>
      <c:barChart>
        <c:barDir val="col"/>
        <c:grouping val="clustered"/>
        <c:varyColors val="0"/>
        <c:ser>
          <c:idx val="0"/>
          <c:order val="0"/>
          <c:tx>
            <c:strRef>
              <c:f>Sheet1!$B$1</c:f>
              <c:strCache>
                <c:ptCount val="1"/>
                <c:pt idx="0">
                  <c:v>Series 1</c:v>
                </c:pt>
              </c:strCache>
            </c:strRef>
          </c:tx>
          <c:spPr>
            <a:solidFill>
              <a:schemeClr val="accent4"/>
            </a:solidFill>
            <a:ln>
              <a:solidFill>
                <a:schemeClr val="accent4"/>
              </a:solidFill>
            </a:ln>
            <a:effectLst/>
          </c:spPr>
          <c:invertIfNegative val="0"/>
          <c:dPt>
            <c:idx val="0"/>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1-4AA5-EA49-96DD-E69B92E342C2}"/>
              </c:ext>
            </c:extLst>
          </c:dPt>
          <c:dPt>
            <c:idx val="1"/>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3-4AA5-EA49-96DD-E69B92E342C2}"/>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1-4AA5-EA49-96DD-E69B92E342C2}"/>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3-4AA5-EA49-96DD-E69B92E342C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2020-2021</c:v>
                </c:pt>
                <c:pt idx="1">
                  <c:v>2021-2022</c:v>
                </c:pt>
              </c:strCache>
            </c:strRef>
          </c:cat>
          <c:val>
            <c:numRef>
              <c:f>Sheet1!$B$2:$B$3</c:f>
              <c:numCache>
                <c:formatCode>0%</c:formatCode>
                <c:ptCount val="2"/>
                <c:pt idx="0">
                  <c:v>0.85</c:v>
                </c:pt>
                <c:pt idx="1">
                  <c:v>0.7</c:v>
                </c:pt>
              </c:numCache>
            </c:numRef>
          </c:val>
          <c:extLst>
            <c:ext xmlns:c16="http://schemas.microsoft.com/office/drawing/2014/chart" uri="{C3380CC4-5D6E-409C-BE32-E72D297353CC}">
              <c16:uniqueId val="{00000004-4AA5-EA49-96DD-E69B92E342C2}"/>
            </c:ext>
          </c:extLst>
        </c:ser>
        <c:dLbls>
          <c:showLegendKey val="0"/>
          <c:showVal val="0"/>
          <c:showCatName val="0"/>
          <c:showSerName val="0"/>
          <c:showPercent val="0"/>
          <c:showBubbleSize val="0"/>
        </c:dLbls>
        <c:gapWidth val="114"/>
        <c:overlap val="-27"/>
        <c:axId val="-2121895576"/>
        <c:axId val="-2121892520"/>
      </c:barChart>
      <c:catAx>
        <c:axId val="-2121895576"/>
        <c:scaling>
          <c:orientation val="minMax"/>
        </c:scaling>
        <c:delete val="1"/>
        <c:axPos val="b"/>
        <c:numFmt formatCode="General" sourceLinked="1"/>
        <c:majorTickMark val="none"/>
        <c:minorTickMark val="none"/>
        <c:tickLblPos val="nextTo"/>
        <c:crossAx val="-2121892520"/>
        <c:crosses val="autoZero"/>
        <c:auto val="1"/>
        <c:lblAlgn val="ctr"/>
        <c:lblOffset val="100"/>
        <c:noMultiLvlLbl val="0"/>
      </c:catAx>
      <c:valAx>
        <c:axId val="-2121892520"/>
        <c:scaling>
          <c:orientation val="minMax"/>
        </c:scaling>
        <c:delete val="1"/>
        <c:axPos val="l"/>
        <c:numFmt formatCode="0%" sourceLinked="1"/>
        <c:majorTickMark val="none"/>
        <c:minorTickMark val="none"/>
        <c:tickLblPos val="nextTo"/>
        <c:crossAx val="-2121895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TVC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1</c:v>
                </c:pt>
              </c:numCache>
            </c:numRef>
          </c:val>
          <c:extLst>
            <c:ext xmlns:c16="http://schemas.microsoft.com/office/drawing/2014/chart" uri="{C3380CC4-5D6E-409C-BE32-E72D297353CC}">
              <c16:uniqueId val="{00000000-7DEF-F34F-8661-D064FD003C12}"/>
            </c:ext>
          </c:extLst>
        </c:ser>
        <c:dLbls>
          <c:dLblPos val="ctr"/>
          <c:showLegendKey val="0"/>
          <c:showVal val="1"/>
          <c:showCatName val="0"/>
          <c:showSerName val="0"/>
          <c:showPercent val="0"/>
          <c:showBubbleSize val="0"/>
        </c:dLbls>
        <c:gapWidth val="0"/>
        <c:overlap val="100"/>
        <c:axId val="-2120593864"/>
        <c:axId val="-2120590744"/>
      </c:barChart>
      <c:catAx>
        <c:axId val="-2120593864"/>
        <c:scaling>
          <c:orientation val="minMax"/>
        </c:scaling>
        <c:delete val="1"/>
        <c:axPos val="l"/>
        <c:numFmt formatCode="General" sourceLinked="1"/>
        <c:majorTickMark val="none"/>
        <c:minorTickMark val="none"/>
        <c:tickLblPos val="nextTo"/>
        <c:crossAx val="-2120590744"/>
        <c:crosses val="autoZero"/>
        <c:auto val="1"/>
        <c:lblAlgn val="ctr"/>
        <c:lblOffset val="100"/>
        <c:noMultiLvlLbl val="0"/>
      </c:catAx>
      <c:valAx>
        <c:axId val="-2120590744"/>
        <c:scaling>
          <c:orientation val="minMax"/>
          <c:min val="0"/>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12059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iNV</c:v>
                </c:pt>
              </c:strCache>
            </c:strRef>
          </c:tx>
          <c:spPr>
            <a:solidFill>
              <a:srgbClr val="6BB6DA"/>
            </a:solidFill>
            <a:ln>
              <a:noFill/>
            </a:ln>
            <a:effectLst/>
          </c:spPr>
          <c:invertIfNegative val="0"/>
          <c:dPt>
            <c:idx val="0"/>
            <c:invertIfNegative val="0"/>
            <c:bubble3D val="0"/>
            <c:spPr>
              <a:solidFill>
                <a:srgbClr val="6BB6DA"/>
              </a:solidFill>
              <a:ln>
                <a:noFill/>
              </a:ln>
              <a:effectLst/>
            </c:spPr>
            <c:extLst>
              <c:ext xmlns:c16="http://schemas.microsoft.com/office/drawing/2014/chart" uri="{C3380CC4-5D6E-409C-BE32-E72D297353CC}">
                <c16:uniqueId val="{00000001-0C83-FE44-8FD2-911CF4A9DE3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0.0,,"M"</c:formatCode>
                <c:ptCount val="3"/>
                <c:pt idx="0">
                  <c:v>1473003</c:v>
                </c:pt>
                <c:pt idx="1">
                  <c:v>1113357.0683269547</c:v>
                </c:pt>
                <c:pt idx="2">
                  <c:v>2068104.3957718245</c:v>
                </c:pt>
              </c:numCache>
            </c:numRef>
          </c:val>
          <c:extLst>
            <c:ext xmlns:c16="http://schemas.microsoft.com/office/drawing/2014/chart" uri="{C3380CC4-5D6E-409C-BE32-E72D297353CC}">
              <c16:uniqueId val="{00000000-26D2-3D42-828C-C0105E8C5CCE}"/>
            </c:ext>
          </c:extLst>
        </c:ser>
        <c:dLbls>
          <c:showLegendKey val="0"/>
          <c:showVal val="0"/>
          <c:showCatName val="0"/>
          <c:showSerName val="0"/>
          <c:showPercent val="0"/>
          <c:showBubbleSize val="0"/>
        </c:dLbls>
        <c:gapWidth val="61"/>
        <c:axId val="-2120799928"/>
        <c:axId val="-2120796248"/>
      </c:barChart>
      <c:catAx>
        <c:axId val="-2120799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2120796248"/>
        <c:crosses val="autoZero"/>
        <c:auto val="1"/>
        <c:lblAlgn val="ctr"/>
        <c:lblOffset val="100"/>
        <c:noMultiLvlLbl val="0"/>
      </c:catAx>
      <c:valAx>
        <c:axId val="-2120796248"/>
        <c:scaling>
          <c:orientation val="minMax"/>
        </c:scaling>
        <c:delete val="1"/>
        <c:axPos val="l"/>
        <c:numFmt formatCode="0.0,,&quot;M&quot;" sourceLinked="1"/>
        <c:majorTickMark val="none"/>
        <c:minorTickMark val="none"/>
        <c:tickLblPos val="nextTo"/>
        <c:crossAx val="-2120799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s-H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3"/>
            </a:solidFill>
            <a:ln>
              <a:solidFill>
                <a:schemeClr val="accent3"/>
              </a:solidFill>
            </a:ln>
            <a:effectLst/>
          </c:spPr>
          <c:invertIfNegative val="0"/>
          <c:dPt>
            <c:idx val="0"/>
            <c:invertIfNegative val="0"/>
            <c:bubble3D val="0"/>
            <c:spPr>
              <a:solidFill>
                <a:srgbClr val="FF0000"/>
              </a:solidFill>
              <a:ln>
                <a:solidFill>
                  <a:srgbClr val="FF0000"/>
                </a:solidFill>
              </a:ln>
              <a:effectLst/>
            </c:spPr>
            <c:extLst>
              <c:ext xmlns:c16="http://schemas.microsoft.com/office/drawing/2014/chart" uri="{C3380CC4-5D6E-409C-BE32-E72D297353CC}">
                <c16:uniqueId val="{00000001-3247-1E4F-94BF-D638D6CCEFB0}"/>
              </c:ext>
            </c:extLst>
          </c:dPt>
          <c:dPt>
            <c:idx val="1"/>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2-4B23-0041-B80B-29853484F8F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1-3247-1E4F-94BF-D638D6CCEFB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2022-2023</c:v>
                </c:pt>
                <c:pt idx="1">
                  <c:v>2023-2024</c:v>
                </c:pt>
              </c:strCache>
            </c:strRef>
          </c:cat>
          <c:val>
            <c:numRef>
              <c:f>Sheet1!$B$2:$B$3</c:f>
              <c:numCache>
                <c:formatCode>0%</c:formatCode>
                <c:ptCount val="2"/>
                <c:pt idx="0">
                  <c:v>-0.24</c:v>
                </c:pt>
                <c:pt idx="1">
                  <c:v>0.86</c:v>
                </c:pt>
              </c:numCache>
            </c:numRef>
          </c:val>
          <c:extLst>
            <c:ext xmlns:c16="http://schemas.microsoft.com/office/drawing/2014/chart" uri="{C3380CC4-5D6E-409C-BE32-E72D297353CC}">
              <c16:uniqueId val="{00000002-3247-1E4F-94BF-D638D6CCEFB0}"/>
            </c:ext>
          </c:extLst>
        </c:ser>
        <c:dLbls>
          <c:showLegendKey val="0"/>
          <c:showVal val="0"/>
          <c:showCatName val="0"/>
          <c:showSerName val="0"/>
          <c:showPercent val="0"/>
          <c:showBubbleSize val="0"/>
        </c:dLbls>
        <c:gapWidth val="114"/>
        <c:overlap val="-27"/>
        <c:axId val="-2120752296"/>
        <c:axId val="-2120749240"/>
      </c:barChart>
      <c:catAx>
        <c:axId val="-2120752296"/>
        <c:scaling>
          <c:orientation val="minMax"/>
        </c:scaling>
        <c:delete val="1"/>
        <c:axPos val="b"/>
        <c:numFmt formatCode="General" sourceLinked="1"/>
        <c:majorTickMark val="none"/>
        <c:minorTickMark val="none"/>
        <c:tickLblPos val="nextTo"/>
        <c:crossAx val="-2120749240"/>
        <c:crosses val="autoZero"/>
        <c:auto val="1"/>
        <c:lblAlgn val="ctr"/>
        <c:lblOffset val="100"/>
        <c:noMultiLvlLbl val="0"/>
      </c:catAx>
      <c:valAx>
        <c:axId val="-2120749240"/>
        <c:scaling>
          <c:orientation val="minMax"/>
        </c:scaling>
        <c:delete val="1"/>
        <c:axPos val="l"/>
        <c:numFmt formatCode="0%" sourceLinked="1"/>
        <c:majorTickMark val="none"/>
        <c:minorTickMark val="none"/>
        <c:tickLblPos val="nextTo"/>
        <c:crossAx val="-2120752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Hoja2!$A$3:$B$9</cx:f>
        <cx:lvl ptCount="0"/>
        <cx:lvl ptCount="0"/>
      </cx:strDim>
      <cx:numDim type="size">
        <cx:f>Hoja2!$C$3:$C$9</cx:f>
        <cx:lvl ptCount="0" formatCode="General"/>
      </cx:numDim>
    </cx:data>
  </cx:chartData>
  <cx:chart>
    <cx:plotArea>
      <cx:plotAreaRegion>
        <cx:series layoutId="treemap" uniqueId="{834DCF3D-1305-DD44-AEE5-157C5E159252}">
          <cx:dataPt idx="0">
            <cx:spPr>
              <a:solidFill>
                <a:srgbClr val="6BB6DA"/>
              </a:solidFill>
            </cx:spPr>
          </cx:dataPt>
          <cx:dataPt idx="2">
            <cx:spPr>
              <a:solidFill>
                <a:srgbClr val="E5C243"/>
              </a:solidFill>
            </cx:spPr>
          </cx:dataPt>
          <cx:dataPt idx="4">
            <cx:spPr>
              <a:solidFill>
                <a:srgbClr val="000000">
                  <a:lumMod val="50000"/>
                  <a:lumOff val="50000"/>
                </a:srgbClr>
              </a:solidFill>
            </cx:spPr>
          </cx:dataPt>
          <cx:dataPt idx="7">
            <cx:spPr>
              <a:solidFill>
                <a:srgbClr val="FF9300"/>
              </a:solidFill>
            </cx:spPr>
          </cx:dataPt>
          <cx:dataPt idx="8">
            <cx:spPr>
              <a:solidFill>
                <a:srgbClr val="C00000"/>
              </a:solidFill>
            </cx:spPr>
          </cx:dataPt>
          <cx:dataPt idx="10"/>
          <cx:dataPt idx="11">
            <cx:spPr>
              <a:solidFill>
                <a:srgbClr val="FF0000"/>
              </a:solidFill>
            </cx:spPr>
          </cx:dataPt>
          <cx:dataPt idx="12">
            <cx:spPr>
              <a:solidFill>
                <a:srgbClr val="008F00"/>
              </a:solidFill>
              <a:ln>
                <a:noFill/>
              </a:ln>
            </cx:spPr>
          </cx:dataPt>
          <cx:dataLabels pos="inEnd">
            <cx:txPr>
              <a:bodyPr spcFirstLastPara="1" vertOverflow="ellipsis" horzOverflow="overflow" wrap="square" lIns="0" tIns="0" rIns="0" bIns="0" anchor="ctr" anchorCtr="1"/>
              <a:lstStyle/>
              <a:p>
                <a:pPr algn="ctr" rtl="0">
                  <a:defRPr sz="1000" b="0" i="0">
                    <a:latin typeface="Helvetica Light" panose="020B0403020202020204" pitchFamily="34" charset="0"/>
                    <a:ea typeface="Helvetica Light" panose="020B0403020202020204" pitchFamily="34" charset="0"/>
                    <a:cs typeface="Helvetica Light" panose="020B0403020202020204" pitchFamily="34" charset="0"/>
                  </a:defRPr>
                </a:pPr>
                <a:endParaRPr lang="es-ES" sz="1000" b="0" i="0" u="none" strike="noStrike" baseline="0">
                  <a:solidFill>
                    <a:srgbClr val="FFFFFF"/>
                  </a:solidFill>
                  <a:latin typeface="Helvetica Light" panose="020B0403020202020204" pitchFamily="34" charset="0"/>
                </a:endParaRPr>
              </a:p>
            </cx:txPr>
            <cx:visibility seriesName="0" categoryName="1" value="1"/>
            <cx:separator>| </cx:separator>
          </cx:dataLabels>
          <cx:dataId val="0"/>
          <cx:layoutPr>
            <cx:parentLabelLayout val="overlapping"/>
          </cx:layoutPr>
        </cx:series>
      </cx:plotAreaRegion>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Hoja2!$A$3:$B$9</cx:f>
        <cx:lvl ptCount="7">
          <cx:pt idx="0">FICOHSA</cx:pt>
          <cx:pt idx="1">BANPAIS</cx:pt>
          <cx:pt idx="2">ATLANTIDA</cx:pt>
          <cx:pt idx="3">OCCIDENTE</cx:pt>
          <cx:pt idx="4">BAC</cx:pt>
          <cx:pt idx="5">DAVIVIENDA</cx:pt>
          <cx:pt idx="6">AZTECA</cx:pt>
        </cx:lvl>
        <cx:lvl ptCount="7">
          <cx:pt idx="0">25%</cx:pt>
          <cx:pt idx="1">24%</cx:pt>
          <cx:pt idx="2">22%</cx:pt>
          <cx:pt idx="3">11%</cx:pt>
          <cx:pt idx="4">9%</cx:pt>
          <cx:pt idx="5">6%</cx:pt>
          <cx:pt idx="6">3%</cx:pt>
        </cx:lvl>
      </cx:strDim>
      <cx:numDim type="size">
        <cx:f>Hoja2!$C$3:$C$9</cx:f>
        <cx:lvl ptCount="7" formatCode="\$0.0,,&quot;M&quot;">
          <cx:pt idx="0">2068104.3957715766</cx:pt>
          <cx:pt idx="1">2001015.3378185215</cx:pt>
          <cx:pt idx="2">1791957.4385535736</cx:pt>
          <cx:pt idx="3">892248.95740715088</cx:pt>
          <cx:pt idx="4">751446.13374631223</cx:pt>
          <cx:pt idx="5">527198.34981874702</cx:pt>
          <cx:pt idx="6">275303.78265744593</cx:pt>
        </cx:lvl>
      </cx:numDim>
    </cx:data>
  </cx:chartData>
  <cx:chart>
    <cx:plotArea>
      <cx:plotAreaRegion>
        <cx:series layoutId="treemap" uniqueId="{834DCF3D-1305-DD44-AEE5-157C5E159252}">
          <cx:dataPt idx="0">
            <cx:spPr>
              <a:solidFill>
                <a:srgbClr val="43CEF0"/>
              </a:solidFill>
            </cx:spPr>
          </cx:dataPt>
          <cx:dataPt idx="2">
            <cx:spPr>
              <a:solidFill>
                <a:srgbClr val="FFC000">
                  <a:lumMod val="60000"/>
                  <a:lumOff val="40000"/>
                </a:srgbClr>
              </a:solidFill>
            </cx:spPr>
          </cx:dataPt>
          <cx:dataPt idx="4">
            <cx:spPr>
              <a:solidFill>
                <a:prstClr val="black">
                  <a:lumMod val="50000"/>
                  <a:lumOff val="50000"/>
                </a:prstClr>
              </a:solidFill>
            </cx:spPr>
          </cx:dataPt>
          <cx:dataPt idx="6">
            <cx:spPr>
              <a:solidFill>
                <a:srgbClr val="ED7D31"/>
              </a:solidFill>
            </cx:spPr>
          </cx:dataPt>
          <cx:dataPt idx="8">
            <cx:spPr>
              <a:solidFill>
                <a:srgbClr val="C00000"/>
              </a:solidFill>
            </cx:spPr>
          </cx:dataPt>
          <cx:dataPt idx="10">
            <cx:spPr>
              <a:solidFill>
                <a:srgbClr val="FF0000"/>
              </a:solidFill>
            </cx:spPr>
          </cx:dataPt>
          <cx:dataPt idx="12">
            <cx:spPr>
              <a:solidFill>
                <a:srgbClr val="70AD47">
                  <a:lumMod val="75000"/>
                </a:srgbClr>
              </a:solidFill>
            </cx:spPr>
          </cx:dataPt>
          <cx:dataLabels pos="inEnd">
            <cx:txPr>
              <a:bodyPr spcFirstLastPara="1" vertOverflow="ellipsis" horzOverflow="overflow" wrap="square" lIns="0" tIns="0" rIns="0" bIns="0" anchor="ctr" anchorCtr="1"/>
              <a:lstStyle/>
              <a:p>
                <a:pPr algn="ctr" rtl="0">
                  <a:defRPr sz="1000" b="0" i="0">
                    <a:latin typeface="Helvetica Light" panose="020B0403020202020204" pitchFamily="34" charset="0"/>
                    <a:ea typeface="Helvetica Light" panose="020B0403020202020204" pitchFamily="34" charset="0"/>
                    <a:cs typeface="Helvetica Light" panose="020B0403020202020204" pitchFamily="34" charset="0"/>
                  </a:defRPr>
                </a:pPr>
                <a:endParaRPr lang="es-ES" sz="1000" b="0" i="0" u="none" strike="noStrike" baseline="0">
                  <a:solidFill>
                    <a:prstClr val="white"/>
                  </a:solidFill>
                  <a:latin typeface="Helvetica Light" panose="020B0403020202020204" pitchFamily="34" charset="0"/>
                </a:endParaRPr>
              </a:p>
            </cx:txPr>
            <cx:visibility seriesName="0" categoryName="1" value="1"/>
            <cx:separator>| </cx:separator>
            <cx:dataLabel idx="3">
              <cx:txPr>
                <a:bodyPr spcFirstLastPara="1" vertOverflow="ellipsis" horzOverflow="overflow" wrap="square" lIns="0" tIns="0" rIns="0" bIns="0" anchor="ctr" anchorCtr="1"/>
                <a:lstStyle/>
                <a:p>
                  <a:pPr algn="ctr" rtl="0">
                    <a:defRPr/>
                  </a:pPr>
                  <a:r>
                    <a:rPr lang="es-ES" sz="1000" b="0" i="0" u="none" strike="noStrike" baseline="0">
                      <a:solidFill>
                        <a:prstClr val="white"/>
                      </a:solidFill>
                      <a:latin typeface="Helvetica Light" panose="020B0403020202020204" pitchFamily="34" charset="0"/>
                    </a:rPr>
                    <a:t>BANPAIS| $2.0M</a:t>
                  </a:r>
                </a:p>
              </cx:txPr>
              <cx:visibility seriesName="0" categoryName="1" value="1"/>
              <cx:separator>| </cx:separator>
            </cx:dataLabel>
          </cx:dataLabels>
          <cx:dataId val="0"/>
          <cx:layoutPr>
            <cx:parentLabelLayout val="overlapping"/>
          </cx:layoutPr>
        </cx:series>
      </cx:plotAreaRegion>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Hoja3!$B$41:$C$43</cx:f>
        <cx:lvl ptCount="0"/>
        <cx:lvl ptCount="0"/>
      </cx:strDim>
      <cx:numDim type="size">
        <cx:f>Hoja3!$D$41:$D$43</cx:f>
        <cx:lvl ptCount="0"/>
      </cx:numDim>
    </cx:data>
  </cx:chartData>
  <cx:chart>
    <cx:plotArea>
      <cx:plotAreaRegion>
        <cx:series layoutId="treemap" uniqueId="{D8D4EB80-F50D-6842-9958-01282906EA15}">
          <cx:dataPt idx="0">
            <cx:spPr>
              <a:solidFill>
                <a:srgbClr val="FF0000"/>
              </a:solidFill>
            </cx:spPr>
          </cx:dataPt>
          <cx:dataPt idx="2">
            <cx:spPr>
              <a:solidFill>
                <a:srgbClr val="7030A0"/>
              </a:solidFill>
            </cx:spPr>
          </cx:dataPt>
          <cx:dataLabels pos="inEnd">
            <cx:txPr>
              <a:bodyPr spcFirstLastPara="1" vertOverflow="ellipsis" horzOverflow="overflow" wrap="square" lIns="0" tIns="0" rIns="0" bIns="0" anchor="ctr" anchorCtr="1"/>
              <a:lstStyle/>
              <a:p>
                <a:pPr algn="ctr" rtl="0">
                  <a:defRPr sz="1200" b="0" i="0">
                    <a:latin typeface="Helvetica Light" panose="020B0403020202020204" pitchFamily="34" charset="0"/>
                    <a:ea typeface="Helvetica Light" panose="020B0403020202020204" pitchFamily="34" charset="0"/>
                    <a:cs typeface="Helvetica Light" panose="020B0403020202020204" pitchFamily="34" charset="0"/>
                  </a:defRPr>
                </a:pPr>
                <a:endParaRPr lang="es-ES" sz="1200" b="0" i="0" u="none" strike="noStrike" baseline="0">
                  <a:solidFill>
                    <a:prstClr val="white"/>
                  </a:solidFill>
                  <a:latin typeface="Helvetica Light" panose="020B0403020202020204" pitchFamily="34" charset="0"/>
                </a:endParaRPr>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Hoja3!$A$4:$B$5</cx:f>
        <cx:lvl ptCount="0"/>
        <cx:lvl ptCount="0"/>
      </cx:strDim>
      <cx:numDim type="size">
        <cx:f>Hoja3!$C$4:$C$5</cx:f>
        <cx:lvl ptCount="0"/>
      </cx:numDim>
    </cx:data>
  </cx:chartData>
  <cx:chart>
    <cx:plotArea>
      <cx:plotAreaRegion>
        <cx:series layoutId="treemap" uniqueId="{8341D3B5-C1F3-DA41-8D29-6F64096714E8}">
          <cx:dataPt idx="0">
            <cx:spPr>
              <a:solidFill>
                <a:srgbClr val="FF0000"/>
              </a:solidFill>
            </cx:spPr>
          </cx:dataPt>
          <cx:dataPt idx="2">
            <cx:spPr>
              <a:solidFill>
                <a:srgbClr val="7030A0"/>
              </a:solidFill>
            </cx:spPr>
          </cx:dataPt>
          <cx:dataLabels pos="inEnd">
            <cx:txPr>
              <a:bodyPr spcFirstLastPara="1" vertOverflow="ellipsis" horzOverflow="overflow" wrap="square" lIns="0" tIns="0" rIns="0" bIns="0" anchor="ctr" anchorCtr="1"/>
              <a:lstStyle/>
              <a:p>
                <a:pPr algn="ctr" rtl="0">
                  <a:defRPr sz="1200" b="0" i="0">
                    <a:latin typeface="Helvetica Light" panose="020B0403020202020204" pitchFamily="34" charset="0"/>
                    <a:ea typeface="Helvetica Light" panose="020B0403020202020204" pitchFamily="34" charset="0"/>
                    <a:cs typeface="Helvetica Light" panose="020B0403020202020204" pitchFamily="34" charset="0"/>
                  </a:defRPr>
                </a:pPr>
                <a:endParaRPr lang="es-ES" sz="1200" b="0" i="0" u="none" strike="noStrike" baseline="0">
                  <a:solidFill>
                    <a:prstClr val="white"/>
                  </a:solidFill>
                  <a:latin typeface="Helvetica Light" panose="020B0403020202020204" pitchFamily="34" charset="0"/>
                </a:endParaRPr>
              </a:p>
            </cx:txPr>
            <cx:visibility seriesName="0" categoryName="1" value="1"/>
            <cx:separator>| </cx:separator>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0.07673</cdr:x>
      <cdr:y>0.33862</cdr:y>
    </cdr:from>
    <cdr:to>
      <cdr:x>0.9351</cdr:x>
      <cdr:y>0.33862</cdr:y>
    </cdr:to>
    <cdr:cxnSp macro="">
      <cdr:nvCxnSpPr>
        <cdr:cNvPr id="3" name="Straight Connector 2">
          <a:extLst xmlns:a="http://schemas.openxmlformats.org/drawingml/2006/main">
            <a:ext uri="{FF2B5EF4-FFF2-40B4-BE49-F238E27FC236}">
              <a16:creationId xmlns:a16="http://schemas.microsoft.com/office/drawing/2014/main" id="{8CB7E136-23AA-A743-B4E4-D93DD5B8A7CB}"/>
            </a:ext>
          </a:extLst>
        </cdr:cNvPr>
        <cdr:cNvCxnSpPr/>
      </cdr:nvCxnSpPr>
      <cdr:spPr>
        <a:xfrm xmlns:a="http://schemas.openxmlformats.org/drawingml/2006/main" flipH="1">
          <a:off x="417703" y="1487326"/>
          <a:ext cx="4672965" cy="0"/>
        </a:xfrm>
        <a:prstGeom xmlns:a="http://schemas.openxmlformats.org/drawingml/2006/main" prst="line">
          <a:avLst/>
        </a:prstGeom>
        <a:ln xmlns:a="http://schemas.openxmlformats.org/drawingml/2006/main" w="15875">
          <a:solidFill>
            <a:schemeClr val="tx1"/>
          </a:solidFill>
          <a:prstDash val="sysDash"/>
          <a:headEnd type="oval"/>
          <a:tailEnd type="ova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HN"/>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1F539-D65C-E642-A83F-6884C1F00710}" type="datetimeFigureOut">
              <a:rPr lang="es-HN" smtClean="0"/>
              <a:t>9/5/24</a:t>
            </a:fld>
            <a:endParaRPr lang="es-HN"/>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HN"/>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HN"/>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C93C8-4113-2747-92A9-D09D590BEAE5}" type="slidenum">
              <a:rPr lang="es-HN" smtClean="0"/>
              <a:t>‹Nº›</a:t>
            </a:fld>
            <a:endParaRPr lang="es-HN"/>
          </a:p>
        </p:txBody>
      </p:sp>
    </p:spTree>
    <p:extLst>
      <p:ext uri="{BB962C8B-B14F-4D97-AF65-F5344CB8AC3E}">
        <p14:creationId xmlns:p14="http://schemas.microsoft.com/office/powerpoint/2010/main" val="3822653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EB3ABC0C-C4AB-4F3C-BA19-8DBDA49188C7}" type="slidenum">
              <a:rPr lang="es-MX" smtClean="0"/>
              <a:t>1</a:t>
            </a:fld>
            <a:endParaRPr lang="es-MX"/>
          </a:p>
        </p:txBody>
      </p:sp>
    </p:spTree>
    <p:extLst>
      <p:ext uri="{BB962C8B-B14F-4D97-AF65-F5344CB8AC3E}">
        <p14:creationId xmlns:p14="http://schemas.microsoft.com/office/powerpoint/2010/main" val="1527224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10</a:t>
            </a:fld>
            <a:endParaRPr lang="es-MX"/>
          </a:p>
        </p:txBody>
      </p:sp>
    </p:spTree>
    <p:extLst>
      <p:ext uri="{BB962C8B-B14F-4D97-AF65-F5344CB8AC3E}">
        <p14:creationId xmlns:p14="http://schemas.microsoft.com/office/powerpoint/2010/main" val="2090441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11</a:t>
            </a:fld>
            <a:endParaRPr lang="es-MX"/>
          </a:p>
        </p:txBody>
      </p:sp>
    </p:spTree>
    <p:extLst>
      <p:ext uri="{BB962C8B-B14F-4D97-AF65-F5344CB8AC3E}">
        <p14:creationId xmlns:p14="http://schemas.microsoft.com/office/powerpoint/2010/main" val="260969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12</a:t>
            </a:fld>
            <a:endParaRPr lang="es-MX"/>
          </a:p>
        </p:txBody>
      </p:sp>
    </p:spTree>
    <p:extLst>
      <p:ext uri="{BB962C8B-B14F-4D97-AF65-F5344CB8AC3E}">
        <p14:creationId xmlns:p14="http://schemas.microsoft.com/office/powerpoint/2010/main" val="2658024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13</a:t>
            </a:fld>
            <a:endParaRPr lang="es-MX"/>
          </a:p>
        </p:txBody>
      </p:sp>
    </p:spTree>
    <p:extLst>
      <p:ext uri="{BB962C8B-B14F-4D97-AF65-F5344CB8AC3E}">
        <p14:creationId xmlns:p14="http://schemas.microsoft.com/office/powerpoint/2010/main" val="3397874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14</a:t>
            </a:fld>
            <a:endParaRPr lang="es-MX"/>
          </a:p>
        </p:txBody>
      </p:sp>
    </p:spTree>
    <p:extLst>
      <p:ext uri="{BB962C8B-B14F-4D97-AF65-F5344CB8AC3E}">
        <p14:creationId xmlns:p14="http://schemas.microsoft.com/office/powerpoint/2010/main" val="1653906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15</a:t>
            </a:fld>
            <a:endParaRPr lang="es-MX"/>
          </a:p>
        </p:txBody>
      </p:sp>
    </p:spTree>
    <p:extLst>
      <p:ext uri="{BB962C8B-B14F-4D97-AF65-F5344CB8AC3E}">
        <p14:creationId xmlns:p14="http://schemas.microsoft.com/office/powerpoint/2010/main" val="3705091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16</a:t>
            </a:fld>
            <a:endParaRPr lang="es-MX"/>
          </a:p>
        </p:txBody>
      </p:sp>
    </p:spTree>
    <p:extLst>
      <p:ext uri="{BB962C8B-B14F-4D97-AF65-F5344CB8AC3E}">
        <p14:creationId xmlns:p14="http://schemas.microsoft.com/office/powerpoint/2010/main" val="550541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EB3ABC0C-C4AB-4F3C-BA19-8DBDA49188C7}" type="slidenum">
              <a:rPr lang="es-MX" smtClean="0"/>
              <a:t>17</a:t>
            </a:fld>
            <a:endParaRPr lang="es-MX"/>
          </a:p>
        </p:txBody>
      </p:sp>
    </p:spTree>
    <p:extLst>
      <p:ext uri="{BB962C8B-B14F-4D97-AF65-F5344CB8AC3E}">
        <p14:creationId xmlns:p14="http://schemas.microsoft.com/office/powerpoint/2010/main" val="2669772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N" dirty="0"/>
          </a:p>
        </p:txBody>
      </p:sp>
      <p:sp>
        <p:nvSpPr>
          <p:cNvPr id="4" name="Slide Number Placeholder 3"/>
          <p:cNvSpPr>
            <a:spLocks noGrp="1"/>
          </p:cNvSpPr>
          <p:nvPr>
            <p:ph type="sldNum" sz="quarter" idx="5"/>
          </p:nvPr>
        </p:nvSpPr>
        <p:spPr/>
        <p:txBody>
          <a:bodyPr/>
          <a:lstStyle/>
          <a:p>
            <a:fld id="{EB3ABC0C-C4AB-4F3C-BA19-8DBDA49188C7}" type="slidenum">
              <a:rPr lang="es-MX" smtClean="0"/>
              <a:t>2</a:t>
            </a:fld>
            <a:endParaRPr lang="es-MX"/>
          </a:p>
        </p:txBody>
      </p:sp>
    </p:spTree>
    <p:extLst>
      <p:ext uri="{BB962C8B-B14F-4D97-AF65-F5344CB8AC3E}">
        <p14:creationId xmlns:p14="http://schemas.microsoft.com/office/powerpoint/2010/main" val="449391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N" dirty="0"/>
          </a:p>
        </p:txBody>
      </p:sp>
      <p:sp>
        <p:nvSpPr>
          <p:cNvPr id="4" name="Slide Number Placeholder 3"/>
          <p:cNvSpPr>
            <a:spLocks noGrp="1"/>
          </p:cNvSpPr>
          <p:nvPr>
            <p:ph type="sldNum" sz="quarter" idx="5"/>
          </p:nvPr>
        </p:nvSpPr>
        <p:spPr/>
        <p:txBody>
          <a:bodyPr/>
          <a:lstStyle/>
          <a:p>
            <a:fld id="{EB3ABC0C-C4AB-4F3C-BA19-8DBDA49188C7}" type="slidenum">
              <a:rPr lang="es-MX" smtClean="0"/>
              <a:t>3</a:t>
            </a:fld>
            <a:endParaRPr lang="es-MX"/>
          </a:p>
        </p:txBody>
      </p:sp>
    </p:spTree>
    <p:extLst>
      <p:ext uri="{BB962C8B-B14F-4D97-AF65-F5344CB8AC3E}">
        <p14:creationId xmlns:p14="http://schemas.microsoft.com/office/powerpoint/2010/main" val="2259288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N" dirty="0"/>
          </a:p>
        </p:txBody>
      </p:sp>
      <p:sp>
        <p:nvSpPr>
          <p:cNvPr id="4" name="Slide Number Placeholder 3"/>
          <p:cNvSpPr>
            <a:spLocks noGrp="1"/>
          </p:cNvSpPr>
          <p:nvPr>
            <p:ph type="sldNum" sz="quarter" idx="5"/>
          </p:nvPr>
        </p:nvSpPr>
        <p:spPr/>
        <p:txBody>
          <a:bodyPr/>
          <a:lstStyle/>
          <a:p>
            <a:fld id="{EB3ABC0C-C4AB-4F3C-BA19-8DBDA49188C7}" type="slidenum">
              <a:rPr lang="es-MX" smtClean="0"/>
              <a:t>4</a:t>
            </a:fld>
            <a:endParaRPr lang="es-MX"/>
          </a:p>
        </p:txBody>
      </p:sp>
    </p:spTree>
    <p:extLst>
      <p:ext uri="{BB962C8B-B14F-4D97-AF65-F5344CB8AC3E}">
        <p14:creationId xmlns:p14="http://schemas.microsoft.com/office/powerpoint/2010/main" val="329182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N" dirty="0"/>
          </a:p>
        </p:txBody>
      </p:sp>
      <p:sp>
        <p:nvSpPr>
          <p:cNvPr id="4" name="Slide Number Placeholder 3"/>
          <p:cNvSpPr>
            <a:spLocks noGrp="1"/>
          </p:cNvSpPr>
          <p:nvPr>
            <p:ph type="sldNum" sz="quarter" idx="5"/>
          </p:nvPr>
        </p:nvSpPr>
        <p:spPr/>
        <p:txBody>
          <a:bodyPr/>
          <a:lstStyle/>
          <a:p>
            <a:fld id="{EB3ABC0C-C4AB-4F3C-BA19-8DBDA49188C7}" type="slidenum">
              <a:rPr lang="es-MX" smtClean="0"/>
              <a:t>5</a:t>
            </a:fld>
            <a:endParaRPr lang="es-MX"/>
          </a:p>
        </p:txBody>
      </p:sp>
    </p:spTree>
    <p:extLst>
      <p:ext uri="{BB962C8B-B14F-4D97-AF65-F5344CB8AC3E}">
        <p14:creationId xmlns:p14="http://schemas.microsoft.com/office/powerpoint/2010/main" val="377697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6</a:t>
            </a:fld>
            <a:endParaRPr lang="es-MX"/>
          </a:p>
        </p:txBody>
      </p:sp>
    </p:spTree>
    <p:extLst>
      <p:ext uri="{BB962C8B-B14F-4D97-AF65-F5344CB8AC3E}">
        <p14:creationId xmlns:p14="http://schemas.microsoft.com/office/powerpoint/2010/main" val="2963001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7</a:t>
            </a:fld>
            <a:endParaRPr lang="es-MX"/>
          </a:p>
        </p:txBody>
      </p:sp>
    </p:spTree>
    <p:extLst>
      <p:ext uri="{BB962C8B-B14F-4D97-AF65-F5344CB8AC3E}">
        <p14:creationId xmlns:p14="http://schemas.microsoft.com/office/powerpoint/2010/main" val="1927617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8</a:t>
            </a:fld>
            <a:endParaRPr lang="es-MX"/>
          </a:p>
        </p:txBody>
      </p:sp>
    </p:spTree>
    <p:extLst>
      <p:ext uri="{BB962C8B-B14F-4D97-AF65-F5344CB8AC3E}">
        <p14:creationId xmlns:p14="http://schemas.microsoft.com/office/powerpoint/2010/main" val="4215582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9</a:t>
            </a:fld>
            <a:endParaRPr lang="es-MX"/>
          </a:p>
        </p:txBody>
      </p:sp>
    </p:spTree>
    <p:extLst>
      <p:ext uri="{BB962C8B-B14F-4D97-AF65-F5344CB8AC3E}">
        <p14:creationId xmlns:p14="http://schemas.microsoft.com/office/powerpoint/2010/main" val="187448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C0D829F-81F3-1C47-8DC3-E84F42B6B49F}" type="datetimeFigureOut">
              <a:rPr lang="es-HN" smtClean="0"/>
              <a:t>9/5/24</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27CAADEE-5E3F-DF45-8525-51B15D57F33F}" type="slidenum">
              <a:rPr lang="es-HN" smtClean="0"/>
              <a:t>‹Nº›</a:t>
            </a:fld>
            <a:endParaRPr lang="es-HN"/>
          </a:p>
        </p:txBody>
      </p:sp>
    </p:spTree>
    <p:extLst>
      <p:ext uri="{BB962C8B-B14F-4D97-AF65-F5344CB8AC3E}">
        <p14:creationId xmlns:p14="http://schemas.microsoft.com/office/powerpoint/2010/main" val="269668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C0D829F-81F3-1C47-8DC3-E84F42B6B49F}" type="datetimeFigureOut">
              <a:rPr lang="es-HN" smtClean="0"/>
              <a:t>9/5/24</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27CAADEE-5E3F-DF45-8525-51B15D57F33F}" type="slidenum">
              <a:rPr lang="es-HN" smtClean="0"/>
              <a:t>‹Nº›</a:t>
            </a:fld>
            <a:endParaRPr lang="es-HN"/>
          </a:p>
        </p:txBody>
      </p:sp>
    </p:spTree>
    <p:extLst>
      <p:ext uri="{BB962C8B-B14F-4D97-AF65-F5344CB8AC3E}">
        <p14:creationId xmlns:p14="http://schemas.microsoft.com/office/powerpoint/2010/main" val="115268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C0D829F-81F3-1C47-8DC3-E84F42B6B49F}" type="datetimeFigureOut">
              <a:rPr lang="es-HN" smtClean="0"/>
              <a:t>9/5/24</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27CAADEE-5E3F-DF45-8525-51B15D57F33F}" type="slidenum">
              <a:rPr lang="es-HN" smtClean="0"/>
              <a:t>‹Nº›</a:t>
            </a:fld>
            <a:endParaRPr lang="es-HN"/>
          </a:p>
        </p:txBody>
      </p:sp>
    </p:spTree>
    <p:extLst>
      <p:ext uri="{BB962C8B-B14F-4D97-AF65-F5344CB8AC3E}">
        <p14:creationId xmlns:p14="http://schemas.microsoft.com/office/powerpoint/2010/main" val="1131000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C0D829F-81F3-1C47-8DC3-E84F42B6B49F}" type="datetimeFigureOut">
              <a:rPr lang="es-HN" smtClean="0"/>
              <a:t>9/5/24</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27CAADEE-5E3F-DF45-8525-51B15D57F33F}" type="slidenum">
              <a:rPr lang="es-HN" smtClean="0"/>
              <a:t>‹Nº›</a:t>
            </a:fld>
            <a:endParaRPr lang="es-HN"/>
          </a:p>
        </p:txBody>
      </p:sp>
    </p:spTree>
    <p:extLst>
      <p:ext uri="{BB962C8B-B14F-4D97-AF65-F5344CB8AC3E}">
        <p14:creationId xmlns:p14="http://schemas.microsoft.com/office/powerpoint/2010/main" val="298705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C0D829F-81F3-1C47-8DC3-E84F42B6B49F}" type="datetimeFigureOut">
              <a:rPr lang="es-HN" smtClean="0"/>
              <a:t>9/5/24</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27CAADEE-5E3F-DF45-8525-51B15D57F33F}" type="slidenum">
              <a:rPr lang="es-HN" smtClean="0"/>
              <a:t>‹Nº›</a:t>
            </a:fld>
            <a:endParaRPr lang="es-HN"/>
          </a:p>
        </p:txBody>
      </p:sp>
    </p:spTree>
    <p:extLst>
      <p:ext uri="{BB962C8B-B14F-4D97-AF65-F5344CB8AC3E}">
        <p14:creationId xmlns:p14="http://schemas.microsoft.com/office/powerpoint/2010/main" val="1033120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C0D829F-81F3-1C47-8DC3-E84F42B6B49F}" type="datetimeFigureOut">
              <a:rPr lang="es-HN" smtClean="0"/>
              <a:t>9/5/24</a:t>
            </a:fld>
            <a:endParaRPr lang="es-HN"/>
          </a:p>
        </p:txBody>
      </p:sp>
      <p:sp>
        <p:nvSpPr>
          <p:cNvPr id="6" name="Footer Placeholder 5"/>
          <p:cNvSpPr>
            <a:spLocks noGrp="1"/>
          </p:cNvSpPr>
          <p:nvPr>
            <p:ph type="ftr" sz="quarter" idx="11"/>
          </p:nvPr>
        </p:nvSpPr>
        <p:spPr/>
        <p:txBody>
          <a:bodyPr/>
          <a:lstStyle/>
          <a:p>
            <a:endParaRPr lang="es-HN"/>
          </a:p>
        </p:txBody>
      </p:sp>
      <p:sp>
        <p:nvSpPr>
          <p:cNvPr id="7" name="Slide Number Placeholder 6"/>
          <p:cNvSpPr>
            <a:spLocks noGrp="1"/>
          </p:cNvSpPr>
          <p:nvPr>
            <p:ph type="sldNum" sz="quarter" idx="12"/>
          </p:nvPr>
        </p:nvSpPr>
        <p:spPr/>
        <p:txBody>
          <a:bodyPr/>
          <a:lstStyle/>
          <a:p>
            <a:fld id="{27CAADEE-5E3F-DF45-8525-51B15D57F33F}" type="slidenum">
              <a:rPr lang="es-HN" smtClean="0"/>
              <a:t>‹Nº›</a:t>
            </a:fld>
            <a:endParaRPr lang="es-HN"/>
          </a:p>
        </p:txBody>
      </p:sp>
    </p:spTree>
    <p:extLst>
      <p:ext uri="{BB962C8B-B14F-4D97-AF65-F5344CB8AC3E}">
        <p14:creationId xmlns:p14="http://schemas.microsoft.com/office/powerpoint/2010/main" val="207510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C0D829F-81F3-1C47-8DC3-E84F42B6B49F}" type="datetimeFigureOut">
              <a:rPr lang="es-HN" smtClean="0"/>
              <a:t>9/5/24</a:t>
            </a:fld>
            <a:endParaRPr lang="es-HN"/>
          </a:p>
        </p:txBody>
      </p:sp>
      <p:sp>
        <p:nvSpPr>
          <p:cNvPr id="8" name="Footer Placeholder 7"/>
          <p:cNvSpPr>
            <a:spLocks noGrp="1"/>
          </p:cNvSpPr>
          <p:nvPr>
            <p:ph type="ftr" sz="quarter" idx="11"/>
          </p:nvPr>
        </p:nvSpPr>
        <p:spPr/>
        <p:txBody>
          <a:bodyPr/>
          <a:lstStyle/>
          <a:p>
            <a:endParaRPr lang="es-HN"/>
          </a:p>
        </p:txBody>
      </p:sp>
      <p:sp>
        <p:nvSpPr>
          <p:cNvPr id="9" name="Slide Number Placeholder 8"/>
          <p:cNvSpPr>
            <a:spLocks noGrp="1"/>
          </p:cNvSpPr>
          <p:nvPr>
            <p:ph type="sldNum" sz="quarter" idx="12"/>
          </p:nvPr>
        </p:nvSpPr>
        <p:spPr/>
        <p:txBody>
          <a:bodyPr/>
          <a:lstStyle/>
          <a:p>
            <a:fld id="{27CAADEE-5E3F-DF45-8525-51B15D57F33F}" type="slidenum">
              <a:rPr lang="es-HN" smtClean="0"/>
              <a:t>‹Nº›</a:t>
            </a:fld>
            <a:endParaRPr lang="es-HN"/>
          </a:p>
        </p:txBody>
      </p:sp>
    </p:spTree>
    <p:extLst>
      <p:ext uri="{BB962C8B-B14F-4D97-AF65-F5344CB8AC3E}">
        <p14:creationId xmlns:p14="http://schemas.microsoft.com/office/powerpoint/2010/main" val="81870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C0D829F-81F3-1C47-8DC3-E84F42B6B49F}" type="datetimeFigureOut">
              <a:rPr lang="es-HN" smtClean="0"/>
              <a:t>9/5/24</a:t>
            </a:fld>
            <a:endParaRPr lang="es-HN"/>
          </a:p>
        </p:txBody>
      </p:sp>
      <p:sp>
        <p:nvSpPr>
          <p:cNvPr id="4" name="Footer Placeholder 3"/>
          <p:cNvSpPr>
            <a:spLocks noGrp="1"/>
          </p:cNvSpPr>
          <p:nvPr>
            <p:ph type="ftr" sz="quarter" idx="11"/>
          </p:nvPr>
        </p:nvSpPr>
        <p:spPr/>
        <p:txBody>
          <a:bodyPr/>
          <a:lstStyle/>
          <a:p>
            <a:endParaRPr lang="es-HN"/>
          </a:p>
        </p:txBody>
      </p:sp>
      <p:sp>
        <p:nvSpPr>
          <p:cNvPr id="5" name="Slide Number Placeholder 4"/>
          <p:cNvSpPr>
            <a:spLocks noGrp="1"/>
          </p:cNvSpPr>
          <p:nvPr>
            <p:ph type="sldNum" sz="quarter" idx="12"/>
          </p:nvPr>
        </p:nvSpPr>
        <p:spPr/>
        <p:txBody>
          <a:bodyPr/>
          <a:lstStyle/>
          <a:p>
            <a:fld id="{27CAADEE-5E3F-DF45-8525-51B15D57F33F}" type="slidenum">
              <a:rPr lang="es-HN" smtClean="0"/>
              <a:t>‹Nº›</a:t>
            </a:fld>
            <a:endParaRPr lang="es-HN"/>
          </a:p>
        </p:txBody>
      </p:sp>
    </p:spTree>
    <p:extLst>
      <p:ext uri="{BB962C8B-B14F-4D97-AF65-F5344CB8AC3E}">
        <p14:creationId xmlns:p14="http://schemas.microsoft.com/office/powerpoint/2010/main" val="2226066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D829F-81F3-1C47-8DC3-E84F42B6B49F}" type="datetimeFigureOut">
              <a:rPr lang="es-HN" smtClean="0"/>
              <a:t>9/5/24</a:t>
            </a:fld>
            <a:endParaRPr lang="es-HN"/>
          </a:p>
        </p:txBody>
      </p:sp>
      <p:sp>
        <p:nvSpPr>
          <p:cNvPr id="3" name="Footer Placeholder 2"/>
          <p:cNvSpPr>
            <a:spLocks noGrp="1"/>
          </p:cNvSpPr>
          <p:nvPr>
            <p:ph type="ftr" sz="quarter" idx="11"/>
          </p:nvPr>
        </p:nvSpPr>
        <p:spPr/>
        <p:txBody>
          <a:bodyPr/>
          <a:lstStyle/>
          <a:p>
            <a:endParaRPr lang="es-HN"/>
          </a:p>
        </p:txBody>
      </p:sp>
      <p:sp>
        <p:nvSpPr>
          <p:cNvPr id="4" name="Slide Number Placeholder 3"/>
          <p:cNvSpPr>
            <a:spLocks noGrp="1"/>
          </p:cNvSpPr>
          <p:nvPr>
            <p:ph type="sldNum" sz="quarter" idx="12"/>
          </p:nvPr>
        </p:nvSpPr>
        <p:spPr/>
        <p:txBody>
          <a:bodyPr/>
          <a:lstStyle/>
          <a:p>
            <a:fld id="{27CAADEE-5E3F-DF45-8525-51B15D57F33F}" type="slidenum">
              <a:rPr lang="es-HN" smtClean="0"/>
              <a:t>‹Nº›</a:t>
            </a:fld>
            <a:endParaRPr lang="es-HN"/>
          </a:p>
        </p:txBody>
      </p:sp>
    </p:spTree>
    <p:extLst>
      <p:ext uri="{BB962C8B-B14F-4D97-AF65-F5344CB8AC3E}">
        <p14:creationId xmlns:p14="http://schemas.microsoft.com/office/powerpoint/2010/main" val="2863875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C0D829F-81F3-1C47-8DC3-E84F42B6B49F}" type="datetimeFigureOut">
              <a:rPr lang="es-HN" smtClean="0"/>
              <a:t>9/5/24</a:t>
            </a:fld>
            <a:endParaRPr lang="es-HN"/>
          </a:p>
        </p:txBody>
      </p:sp>
      <p:sp>
        <p:nvSpPr>
          <p:cNvPr id="6" name="Footer Placeholder 5"/>
          <p:cNvSpPr>
            <a:spLocks noGrp="1"/>
          </p:cNvSpPr>
          <p:nvPr>
            <p:ph type="ftr" sz="quarter" idx="11"/>
          </p:nvPr>
        </p:nvSpPr>
        <p:spPr/>
        <p:txBody>
          <a:bodyPr/>
          <a:lstStyle/>
          <a:p>
            <a:endParaRPr lang="es-HN"/>
          </a:p>
        </p:txBody>
      </p:sp>
      <p:sp>
        <p:nvSpPr>
          <p:cNvPr id="7" name="Slide Number Placeholder 6"/>
          <p:cNvSpPr>
            <a:spLocks noGrp="1"/>
          </p:cNvSpPr>
          <p:nvPr>
            <p:ph type="sldNum" sz="quarter" idx="12"/>
          </p:nvPr>
        </p:nvSpPr>
        <p:spPr/>
        <p:txBody>
          <a:bodyPr/>
          <a:lstStyle/>
          <a:p>
            <a:fld id="{27CAADEE-5E3F-DF45-8525-51B15D57F33F}" type="slidenum">
              <a:rPr lang="es-HN" smtClean="0"/>
              <a:t>‹Nº›</a:t>
            </a:fld>
            <a:endParaRPr lang="es-HN"/>
          </a:p>
        </p:txBody>
      </p:sp>
    </p:spTree>
    <p:extLst>
      <p:ext uri="{BB962C8B-B14F-4D97-AF65-F5344CB8AC3E}">
        <p14:creationId xmlns:p14="http://schemas.microsoft.com/office/powerpoint/2010/main" val="831644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C0D829F-81F3-1C47-8DC3-E84F42B6B49F}" type="datetimeFigureOut">
              <a:rPr lang="es-HN" smtClean="0"/>
              <a:t>9/5/24</a:t>
            </a:fld>
            <a:endParaRPr lang="es-HN"/>
          </a:p>
        </p:txBody>
      </p:sp>
      <p:sp>
        <p:nvSpPr>
          <p:cNvPr id="6" name="Footer Placeholder 5"/>
          <p:cNvSpPr>
            <a:spLocks noGrp="1"/>
          </p:cNvSpPr>
          <p:nvPr>
            <p:ph type="ftr" sz="quarter" idx="11"/>
          </p:nvPr>
        </p:nvSpPr>
        <p:spPr/>
        <p:txBody>
          <a:bodyPr/>
          <a:lstStyle/>
          <a:p>
            <a:endParaRPr lang="es-HN"/>
          </a:p>
        </p:txBody>
      </p:sp>
      <p:sp>
        <p:nvSpPr>
          <p:cNvPr id="7" name="Slide Number Placeholder 6"/>
          <p:cNvSpPr>
            <a:spLocks noGrp="1"/>
          </p:cNvSpPr>
          <p:nvPr>
            <p:ph type="sldNum" sz="quarter" idx="12"/>
          </p:nvPr>
        </p:nvSpPr>
        <p:spPr/>
        <p:txBody>
          <a:bodyPr/>
          <a:lstStyle/>
          <a:p>
            <a:fld id="{27CAADEE-5E3F-DF45-8525-51B15D57F33F}" type="slidenum">
              <a:rPr lang="es-HN" smtClean="0"/>
              <a:t>‹Nº›</a:t>
            </a:fld>
            <a:endParaRPr lang="es-HN"/>
          </a:p>
        </p:txBody>
      </p:sp>
    </p:spTree>
    <p:extLst>
      <p:ext uri="{BB962C8B-B14F-4D97-AF65-F5344CB8AC3E}">
        <p14:creationId xmlns:p14="http://schemas.microsoft.com/office/powerpoint/2010/main" val="313802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D829F-81F3-1C47-8DC3-E84F42B6B49F}" type="datetimeFigureOut">
              <a:rPr lang="es-HN" smtClean="0"/>
              <a:t>9/5/24</a:t>
            </a:fld>
            <a:endParaRPr lang="es-H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AADEE-5E3F-DF45-8525-51B15D57F33F}" type="slidenum">
              <a:rPr lang="es-HN" smtClean="0"/>
              <a:t>‹Nº›</a:t>
            </a:fld>
            <a:endParaRPr lang="es-HN"/>
          </a:p>
        </p:txBody>
      </p:sp>
    </p:spTree>
    <p:extLst>
      <p:ext uri="{BB962C8B-B14F-4D97-AF65-F5344CB8AC3E}">
        <p14:creationId xmlns:p14="http://schemas.microsoft.com/office/powerpoint/2010/main" val="364297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hart" Target="../charts/chart35.xml"/><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7.xml"/><Relationship Id="rId4" Type="http://schemas.openxmlformats.org/officeDocument/2006/relationships/chart" Target="../charts/chart31.xml"/><Relationship Id="rId9" Type="http://schemas.openxmlformats.org/officeDocument/2006/relationships/chart" Target="../charts/chart36.xml"/></Relationships>
</file>

<file path=ppt/slides/_rels/slide11.xml.rels><?xml version="1.0" encoding="UTF-8" standalone="yes"?>
<Relationships xmlns="http://schemas.openxmlformats.org/package/2006/relationships"><Relationship Id="rId8" Type="http://schemas.openxmlformats.org/officeDocument/2006/relationships/chart" Target="../charts/chart43.xml"/><Relationship Id="rId3" Type="http://schemas.openxmlformats.org/officeDocument/2006/relationships/chart" Target="../charts/chart38.xml"/><Relationship Id="rId7" Type="http://schemas.openxmlformats.org/officeDocument/2006/relationships/chart" Target="../charts/chart4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41.xml"/><Relationship Id="rId5" Type="http://schemas.openxmlformats.org/officeDocument/2006/relationships/chart" Target="../charts/chart40.xml"/><Relationship Id="rId10" Type="http://schemas.openxmlformats.org/officeDocument/2006/relationships/chart" Target="../charts/chart45.xml"/><Relationship Id="rId4" Type="http://schemas.openxmlformats.org/officeDocument/2006/relationships/chart" Target="../charts/chart39.xml"/><Relationship Id="rId9" Type="http://schemas.openxmlformats.org/officeDocument/2006/relationships/chart" Target="../charts/chart44.xml"/></Relationships>
</file>

<file path=ppt/slides/_rels/slide12.xml.rels><?xml version="1.0" encoding="UTF-8" standalone="yes"?>
<Relationships xmlns="http://schemas.openxmlformats.org/package/2006/relationships"><Relationship Id="rId8" Type="http://schemas.openxmlformats.org/officeDocument/2006/relationships/chart" Target="../charts/chart51.xml"/><Relationship Id="rId3" Type="http://schemas.openxmlformats.org/officeDocument/2006/relationships/chart" Target="../charts/chart46.xml"/><Relationship Id="rId7" Type="http://schemas.openxmlformats.org/officeDocument/2006/relationships/chart" Target="../charts/chart5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9.xml"/><Relationship Id="rId5" Type="http://schemas.openxmlformats.org/officeDocument/2006/relationships/chart" Target="../charts/chart48.xml"/><Relationship Id="rId10" Type="http://schemas.openxmlformats.org/officeDocument/2006/relationships/chart" Target="../charts/chart53.xml"/><Relationship Id="rId4" Type="http://schemas.openxmlformats.org/officeDocument/2006/relationships/chart" Target="../charts/chart47.xml"/><Relationship Id="rId9" Type="http://schemas.openxmlformats.org/officeDocument/2006/relationships/chart" Target="../charts/chart52.xml"/></Relationships>
</file>

<file path=ppt/slides/_rels/slide13.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chart" Target="../charts/chart54.xml"/><Relationship Id="rId7" Type="http://schemas.openxmlformats.org/officeDocument/2006/relationships/chart" Target="../charts/chart5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57.xml"/><Relationship Id="rId5" Type="http://schemas.openxmlformats.org/officeDocument/2006/relationships/chart" Target="../charts/chart56.xml"/><Relationship Id="rId10" Type="http://schemas.openxmlformats.org/officeDocument/2006/relationships/chart" Target="../charts/chart61.xml"/><Relationship Id="rId4" Type="http://schemas.openxmlformats.org/officeDocument/2006/relationships/chart" Target="../charts/chart55.xml"/><Relationship Id="rId9" Type="http://schemas.openxmlformats.org/officeDocument/2006/relationships/chart" Target="../charts/chart60.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6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6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6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2.png"/><Relationship Id="rId2" Type="http://schemas.microsoft.com/office/2014/relationships/chartEx" Target="../charts/chartEx5.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4" Type="http://schemas.microsoft.com/office/2014/relationships/chartEx" Target="../charts/chartEx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68.xml"/><Relationship Id="rId7" Type="http://schemas.openxmlformats.org/officeDocument/2006/relationships/image" Target="../media/image2.png"/><Relationship Id="rId2" Type="http://schemas.openxmlformats.org/officeDocument/2006/relationships/chart" Target="../charts/chart67.xml"/><Relationship Id="rId1" Type="http://schemas.openxmlformats.org/officeDocument/2006/relationships/slideLayout" Target="../slideLayouts/slideLayout2.xml"/><Relationship Id="rId6" Type="http://schemas.openxmlformats.org/officeDocument/2006/relationships/chart" Target="../charts/chart71.xml"/><Relationship Id="rId5" Type="http://schemas.openxmlformats.org/officeDocument/2006/relationships/chart" Target="../charts/chart70.xml"/><Relationship Id="rId4" Type="http://schemas.openxmlformats.org/officeDocument/2006/relationships/chart" Target="../charts/chart69.xml"/></Relationships>
</file>

<file path=ppt/slides/_rels/slide21.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image" Target="../media/image3.png"/><Relationship Id="rId2" Type="http://schemas.openxmlformats.org/officeDocument/2006/relationships/chart" Target="../charts/chart7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75.xml"/><Relationship Id="rId4" Type="http://schemas.openxmlformats.org/officeDocument/2006/relationships/chart" Target="../charts/chart7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4.png"/><Relationship Id="rId3" Type="http://schemas.microsoft.com/office/2014/relationships/chartEx" Target="../charts/chartEx1.xml"/><Relationship Id="rId7" Type="http://schemas.openxmlformats.org/officeDocument/2006/relationships/image" Target="../media/image11.png"/><Relationship Id="rId12" Type="http://schemas.microsoft.com/office/2014/relationships/chartEx" Target="../charts/chartEx4.xml"/><Relationship Id="rId2" Type="http://schemas.openxmlformats.org/officeDocument/2006/relationships/notesSlide" Target="../notesSlides/notesSlide4.xml"/><Relationship Id="rId1" Type="http://schemas.openxmlformats.org/officeDocument/2006/relationships/slideLayout" Target="../slideLayouts/slideLayout7.xml"/><Relationship Id="rId11" Type="http://schemas.openxmlformats.org/officeDocument/2006/relationships/image" Target="../media/image30.png"/><Relationship Id="rId5" Type="http://schemas.microsoft.com/office/2014/relationships/chartEx" Target="../charts/chartEx2.xml"/><Relationship Id="rId10" Type="http://schemas.microsoft.com/office/2014/relationships/chartEx" Target="../charts/chartEx3.xml"/><Relationship Id="rId4" Type="http://schemas.openxmlformats.org/officeDocument/2006/relationships/image" Target="../media/image10.pn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10" Type="http://schemas.openxmlformats.org/officeDocument/2006/relationships/chart" Target="../charts/chart13.xml"/><Relationship Id="rId4" Type="http://schemas.openxmlformats.org/officeDocument/2006/relationships/chart" Target="../charts/chart7.xml"/><Relationship Id="rId9" Type="http://schemas.openxmlformats.org/officeDocument/2006/relationships/chart" Target="../charts/chart12.xml"/></Relationships>
</file>

<file path=ppt/slides/_rels/slide8.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chart" Target="../charts/chart14.xml"/><Relationship Id="rId7" Type="http://schemas.openxmlformats.org/officeDocument/2006/relationships/chart" Target="../charts/chart1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10" Type="http://schemas.openxmlformats.org/officeDocument/2006/relationships/chart" Target="../charts/chart21.xml"/><Relationship Id="rId4" Type="http://schemas.openxmlformats.org/officeDocument/2006/relationships/chart" Target="../charts/chart15.xml"/><Relationship Id="rId9" Type="http://schemas.openxmlformats.org/officeDocument/2006/relationships/chart" Target="../charts/chart20.xml"/></Relationships>
</file>

<file path=ppt/slides/_rels/slide9.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chart" Target="../charts/chart22.xml"/><Relationship Id="rId7" Type="http://schemas.openxmlformats.org/officeDocument/2006/relationships/chart" Target="../charts/chart2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25.xml"/><Relationship Id="rId5" Type="http://schemas.openxmlformats.org/officeDocument/2006/relationships/chart" Target="../charts/chart24.xml"/><Relationship Id="rId10" Type="http://schemas.openxmlformats.org/officeDocument/2006/relationships/chart" Target="../charts/chart29.xml"/><Relationship Id="rId4" Type="http://schemas.openxmlformats.org/officeDocument/2006/relationships/chart" Target="../charts/chart23.xml"/><Relationship Id="rId9" Type="http://schemas.openxmlformats.org/officeDocument/2006/relationships/chart" Target="../charts/chart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336"/>
            <a:lum/>
          </a:blip>
          <a:srcRect/>
          <a:stretch>
            <a:fillRect t="-9000" b="-9000"/>
          </a:stretch>
        </a:blipFill>
        <a:effectLst/>
      </p:bgPr>
    </p:bg>
    <p:spTree>
      <p:nvGrpSpPr>
        <p:cNvPr id="1" name=""/>
        <p:cNvGrpSpPr/>
        <p:nvPr/>
      </p:nvGrpSpPr>
      <p:grpSpPr>
        <a:xfrm>
          <a:off x="0" y="0"/>
          <a:ext cx="0" cy="0"/>
          <a:chOff x="0" y="0"/>
          <a:chExt cx="0" cy="0"/>
        </a:xfrm>
      </p:grpSpPr>
      <p:grpSp>
        <p:nvGrpSpPr>
          <p:cNvPr id="7" name="Group 3">
            <a:extLst>
              <a:ext uri="{FF2B5EF4-FFF2-40B4-BE49-F238E27FC236}">
                <a16:creationId xmlns:a16="http://schemas.microsoft.com/office/drawing/2014/main" id="{5292D692-7DE5-426C-81F6-1C7BAE48CE9F}"/>
              </a:ext>
            </a:extLst>
          </p:cNvPr>
          <p:cNvGrpSpPr/>
          <p:nvPr/>
        </p:nvGrpSpPr>
        <p:grpSpPr>
          <a:xfrm>
            <a:off x="3173298" y="2671561"/>
            <a:ext cx="5968407" cy="1805302"/>
            <a:chOff x="349352" y="913224"/>
            <a:chExt cx="10083800" cy="3056965"/>
          </a:xfrm>
        </p:grpSpPr>
        <p:sp>
          <p:nvSpPr>
            <p:cNvPr id="8" name="AutoShape 4">
              <a:extLst>
                <a:ext uri="{FF2B5EF4-FFF2-40B4-BE49-F238E27FC236}">
                  <a16:creationId xmlns:a16="http://schemas.microsoft.com/office/drawing/2014/main" id="{6F62951C-AFDF-4595-A708-85E648BA9280}"/>
                </a:ext>
              </a:extLst>
            </p:cNvPr>
            <p:cNvSpPr/>
            <p:nvPr/>
          </p:nvSpPr>
          <p:spPr>
            <a:xfrm>
              <a:off x="349352" y="913224"/>
              <a:ext cx="10083800" cy="3056965"/>
            </a:xfrm>
            <a:prstGeom prst="rect">
              <a:avLst/>
            </a:prstGeom>
            <a:solidFill>
              <a:srgbClr val="CD2E2E"/>
            </a:solidFill>
          </p:spPr>
          <p:txBody>
            <a:bodyPr anchor="ctr"/>
            <a:lstStyle/>
            <a:p>
              <a:pPr algn="ctr"/>
              <a:r>
                <a:rPr lang="x-none" sz="5000" dirty="0">
                  <a:solidFill>
                    <a:schemeClr val="bg1"/>
                  </a:solidFill>
                  <a:latin typeface="Helvetica" pitchFamily="2" charset="0"/>
                </a:rPr>
                <a:t>SECTOR FINANCIERO</a:t>
              </a:r>
            </a:p>
          </p:txBody>
        </p:sp>
        <p:sp>
          <p:nvSpPr>
            <p:cNvPr id="9" name="TextBox 5">
              <a:extLst>
                <a:ext uri="{FF2B5EF4-FFF2-40B4-BE49-F238E27FC236}">
                  <a16:creationId xmlns:a16="http://schemas.microsoft.com/office/drawing/2014/main" id="{1AD543C8-673F-4B5B-AF24-F4CD376364D9}"/>
                </a:ext>
              </a:extLst>
            </p:cNvPr>
            <p:cNvSpPr txBox="1"/>
            <p:nvPr/>
          </p:nvSpPr>
          <p:spPr>
            <a:xfrm>
              <a:off x="870492" y="987169"/>
              <a:ext cx="9275600" cy="521167"/>
            </a:xfrm>
            <a:prstGeom prst="rect">
              <a:avLst/>
            </a:prstGeom>
          </p:spPr>
          <p:txBody>
            <a:bodyPr wrap="square" lIns="0" tIns="0" rIns="0" bIns="0" rtlCol="0" anchor="ctr">
              <a:spAutoFit/>
            </a:bodyPr>
            <a:lstStyle/>
            <a:p>
              <a:pPr algn="ctr"/>
              <a:endParaRPr lang="en-US" sz="2000" dirty="0">
                <a:solidFill>
                  <a:schemeClr val="bg1"/>
                </a:solidFill>
                <a:latin typeface="Helvetica" pitchFamily="2" charset="0"/>
              </a:endParaRPr>
            </a:p>
          </p:txBody>
        </p:sp>
      </p:grpSp>
      <p:sp>
        <p:nvSpPr>
          <p:cNvPr id="2" name="Title 1">
            <a:extLst>
              <a:ext uri="{FF2B5EF4-FFF2-40B4-BE49-F238E27FC236}">
                <a16:creationId xmlns:a16="http://schemas.microsoft.com/office/drawing/2014/main" id="{101C1A46-9390-6A46-B677-57876D3B4B80}"/>
              </a:ext>
            </a:extLst>
          </p:cNvPr>
          <p:cNvSpPr>
            <a:spLocks noGrp="1"/>
          </p:cNvSpPr>
          <p:nvPr>
            <p:ph type="ctrTitle"/>
          </p:nvPr>
        </p:nvSpPr>
        <p:spPr>
          <a:xfrm>
            <a:off x="1706642" y="88064"/>
            <a:ext cx="9144000" cy="2387600"/>
          </a:xfrm>
        </p:spPr>
        <p:txBody>
          <a:bodyPr/>
          <a:lstStyle/>
          <a:p>
            <a:r>
              <a:rPr lang="en-US" sz="6000" b="1" dirty="0"/>
              <a:t>ACTIVIDAD COMPETITIVA</a:t>
            </a:r>
            <a:br>
              <a:rPr lang="en-US" sz="6000" b="1" dirty="0">
                <a:latin typeface="Helvetica Light" panose="020B0403020202020204" pitchFamily="34" charset="0"/>
              </a:rPr>
            </a:br>
            <a:endParaRPr lang="en-US" dirty="0"/>
          </a:p>
        </p:txBody>
      </p:sp>
      <p:pic>
        <p:nvPicPr>
          <p:cNvPr id="5" name="Picture 4">
            <a:extLst>
              <a:ext uri="{FF2B5EF4-FFF2-40B4-BE49-F238E27FC236}">
                <a16:creationId xmlns:a16="http://schemas.microsoft.com/office/drawing/2014/main" id="{51FC6A0E-CC87-9E43-95D3-47B98141FA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sp>
        <p:nvSpPr>
          <p:cNvPr id="10" name="CuadroTexto 1">
            <a:extLst>
              <a:ext uri="{FF2B5EF4-FFF2-40B4-BE49-F238E27FC236}">
                <a16:creationId xmlns:a16="http://schemas.microsoft.com/office/drawing/2014/main" id="{73C5F0E2-1017-4095-807D-40ABE710D06D}"/>
              </a:ext>
            </a:extLst>
          </p:cNvPr>
          <p:cNvSpPr txBox="1"/>
          <p:nvPr/>
        </p:nvSpPr>
        <p:spPr>
          <a:xfrm>
            <a:off x="4577614" y="5504843"/>
            <a:ext cx="3298321" cy="1015663"/>
          </a:xfrm>
          <a:prstGeom prst="rect">
            <a:avLst/>
          </a:prstGeom>
          <a:noFill/>
        </p:spPr>
        <p:txBody>
          <a:bodyPr wrap="square">
            <a:spAutoFit/>
          </a:bodyPr>
          <a:lstStyle/>
          <a:p>
            <a:pPr algn="ctr" eaLnBrk="1" fontAlgn="auto" hangingPunct="1">
              <a:spcBef>
                <a:spcPts val="0"/>
              </a:spcBef>
              <a:spcAft>
                <a:spcPts val="0"/>
              </a:spcAft>
              <a:defRPr/>
            </a:pPr>
            <a:r>
              <a:rPr lang="es-GT" sz="3000" b="1" dirty="0">
                <a:latin typeface="Helvetica Light" panose="020B0403020202020204" pitchFamily="34" charset="0"/>
              </a:rPr>
              <a:t>enero-marzo</a:t>
            </a:r>
          </a:p>
          <a:p>
            <a:pPr algn="ctr" eaLnBrk="1" fontAlgn="auto" hangingPunct="1">
              <a:spcBef>
                <a:spcPts val="0"/>
              </a:spcBef>
              <a:spcAft>
                <a:spcPts val="0"/>
              </a:spcAft>
              <a:defRPr/>
            </a:pPr>
            <a:r>
              <a:rPr lang="es-GT" sz="3000" b="1" dirty="0">
                <a:latin typeface="Helvetica Light" panose="020B0403020202020204" pitchFamily="34" charset="0"/>
              </a:rPr>
              <a:t> 2024</a:t>
            </a:r>
            <a:endParaRPr lang="es-MX" sz="3000" b="1" dirty="0">
              <a:latin typeface="Helvetica Light" panose="020B0403020202020204" pitchFamily="34" charset="0"/>
            </a:endParaRPr>
          </a:p>
        </p:txBody>
      </p:sp>
      <p:pic>
        <p:nvPicPr>
          <p:cNvPr id="6" name="Imagen 5">
            <a:extLst>
              <a:ext uri="{FF2B5EF4-FFF2-40B4-BE49-F238E27FC236}">
                <a16:creationId xmlns:a16="http://schemas.microsoft.com/office/drawing/2014/main" id="{2A5DE652-15D3-8443-BFD4-1ADB58E2EE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Tree>
    <p:extLst>
      <p:ext uri="{BB962C8B-B14F-4D97-AF65-F5344CB8AC3E}">
        <p14:creationId xmlns:p14="http://schemas.microsoft.com/office/powerpoint/2010/main" val="3180493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35469A-BB67-7B4C-A732-352BA38BBB50}"/>
              </a:ext>
            </a:extLst>
          </p:cNvPr>
          <p:cNvSpPr txBox="1"/>
          <p:nvPr/>
        </p:nvSpPr>
        <p:spPr>
          <a:xfrm>
            <a:off x="62284" y="3103353"/>
            <a:ext cx="671979" cy="246221"/>
          </a:xfrm>
          <a:prstGeom prst="rect">
            <a:avLst/>
          </a:prstGeom>
          <a:noFill/>
        </p:spPr>
        <p:txBody>
          <a:bodyPr wrap="none" rtlCol="0">
            <a:spAutoFit/>
          </a:bodyPr>
          <a:lstStyle/>
          <a:p>
            <a:r>
              <a:rPr lang="en-US" sz="1000" dirty="0">
                <a:latin typeface="Helvetica Light" panose="020B0403020202020204" pitchFamily="34" charset="0"/>
              </a:rPr>
              <a:t>Inv. </a:t>
            </a:r>
            <a:r>
              <a:rPr lang="en-US" sz="1000" dirty="0" err="1">
                <a:latin typeface="Helvetica Light" panose="020B0403020202020204" pitchFamily="34" charset="0"/>
              </a:rPr>
              <a:t>en</a:t>
            </a:r>
            <a:r>
              <a:rPr lang="en-US" sz="1000" dirty="0">
                <a:latin typeface="Helvetica Light" panose="020B0403020202020204" pitchFamily="34" charset="0"/>
              </a:rPr>
              <a:t> $</a:t>
            </a:r>
          </a:p>
        </p:txBody>
      </p:sp>
      <p:graphicFrame>
        <p:nvGraphicFramePr>
          <p:cNvPr id="3" name="Chart 2">
            <a:extLst>
              <a:ext uri="{FF2B5EF4-FFF2-40B4-BE49-F238E27FC236}">
                <a16:creationId xmlns:a16="http://schemas.microsoft.com/office/drawing/2014/main" id="{5E8B118A-166D-904A-8A7A-55B841F61371}"/>
              </a:ext>
            </a:extLst>
          </p:cNvPr>
          <p:cNvGraphicFramePr/>
          <p:nvPr>
            <p:extLst>
              <p:ext uri="{D42A27DB-BD31-4B8C-83A1-F6EECF244321}">
                <p14:modId xmlns:p14="http://schemas.microsoft.com/office/powerpoint/2010/main" val="3086862285"/>
              </p:ext>
            </p:extLst>
          </p:nvPr>
        </p:nvGraphicFramePr>
        <p:xfrm>
          <a:off x="5157342" y="930476"/>
          <a:ext cx="6914205" cy="17706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B1F05C80-89C8-7041-A281-785D538AAC06}"/>
              </a:ext>
            </a:extLst>
          </p:cNvPr>
          <p:cNvGraphicFramePr/>
          <p:nvPr>
            <p:extLst>
              <p:ext uri="{D42A27DB-BD31-4B8C-83A1-F6EECF244321}">
                <p14:modId xmlns:p14="http://schemas.microsoft.com/office/powerpoint/2010/main" val="94112649"/>
              </p:ext>
            </p:extLst>
          </p:nvPr>
        </p:nvGraphicFramePr>
        <p:xfrm>
          <a:off x="573475" y="3438604"/>
          <a:ext cx="3207554" cy="3113146"/>
        </p:xfrm>
        <a:graphic>
          <a:graphicData uri="http://schemas.openxmlformats.org/drawingml/2006/chart">
            <c:chart xmlns:c="http://schemas.openxmlformats.org/drawingml/2006/chart" xmlns:r="http://schemas.openxmlformats.org/officeDocument/2006/relationships" r:id="rId4"/>
          </a:graphicData>
        </a:graphic>
      </p:graphicFrame>
      <p:cxnSp>
        <p:nvCxnSpPr>
          <p:cNvPr id="52" name="Straight Connector 51">
            <a:extLst>
              <a:ext uri="{FF2B5EF4-FFF2-40B4-BE49-F238E27FC236}">
                <a16:creationId xmlns:a16="http://schemas.microsoft.com/office/drawing/2014/main" id="{F2FA4252-829F-DF44-A04B-D0210E08A2BD}"/>
              </a:ext>
            </a:extLst>
          </p:cNvPr>
          <p:cNvCxnSpPr>
            <a:cxnSpLocks/>
          </p:cNvCxnSpPr>
          <p:nvPr/>
        </p:nvCxnSpPr>
        <p:spPr>
          <a:xfrm>
            <a:off x="1078928" y="1706657"/>
            <a:ext cx="256144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AutoShape 4">
            <a:extLst>
              <a:ext uri="{FF2B5EF4-FFF2-40B4-BE49-F238E27FC236}">
                <a16:creationId xmlns:a16="http://schemas.microsoft.com/office/drawing/2014/main" id="{ACC4C1D3-7C0D-4113-8B76-563C0D631AC5}"/>
              </a:ext>
            </a:extLst>
          </p:cNvPr>
          <p:cNvSpPr/>
          <p:nvPr/>
        </p:nvSpPr>
        <p:spPr>
          <a:xfrm>
            <a:off x="0" y="0"/>
            <a:ext cx="12192000" cy="930476"/>
          </a:xfrm>
          <a:prstGeom prst="rect">
            <a:avLst/>
          </a:prstGeom>
          <a:solidFill>
            <a:srgbClr val="FF9300"/>
          </a:solidFill>
        </p:spPr>
        <p:txBody>
          <a:bodyPr/>
          <a:lstStyle/>
          <a:p>
            <a:endParaRPr lang="en-CA" dirty="0"/>
          </a:p>
        </p:txBody>
      </p:sp>
      <p:sp>
        <p:nvSpPr>
          <p:cNvPr id="54" name="Title 1">
            <a:extLst>
              <a:ext uri="{FF2B5EF4-FFF2-40B4-BE49-F238E27FC236}">
                <a16:creationId xmlns:a16="http://schemas.microsoft.com/office/drawing/2014/main" id="{6DA442A9-85E3-4619-8121-FBE53D61D9AC}"/>
              </a:ext>
            </a:extLst>
          </p:cNvPr>
          <p:cNvSpPr txBox="1">
            <a:spLocks/>
          </p:cNvSpPr>
          <p:nvPr/>
        </p:nvSpPr>
        <p:spPr>
          <a:xfrm>
            <a:off x="413995" y="-76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dirty="0">
                <a:solidFill>
                  <a:schemeClr val="bg1"/>
                </a:solidFill>
                <a:latin typeface="Helvetica Light" panose="020B0403020202020204" pitchFamily="34" charset="0"/>
              </a:rPr>
              <a:t>OCCIDENTE</a:t>
            </a:r>
          </a:p>
        </p:txBody>
      </p:sp>
      <p:cxnSp>
        <p:nvCxnSpPr>
          <p:cNvPr id="62" name="Straight Connector 61">
            <a:extLst>
              <a:ext uri="{FF2B5EF4-FFF2-40B4-BE49-F238E27FC236}">
                <a16:creationId xmlns:a16="http://schemas.microsoft.com/office/drawing/2014/main" id="{C49A61AF-19DE-4C7D-B783-EA0DEA73C0CF}"/>
              </a:ext>
            </a:extLst>
          </p:cNvPr>
          <p:cNvCxnSpPr>
            <a:cxnSpLocks/>
          </p:cNvCxnSpPr>
          <p:nvPr/>
        </p:nvCxnSpPr>
        <p:spPr>
          <a:xfrm flipV="1">
            <a:off x="551098" y="3435885"/>
            <a:ext cx="3153438" cy="15544"/>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C91BACC-40B3-BD4A-9C19-6D77A0FBE9A0}"/>
              </a:ext>
            </a:extLst>
          </p:cNvPr>
          <p:cNvCxnSpPr/>
          <p:nvPr/>
        </p:nvCxnSpPr>
        <p:spPr>
          <a:xfrm>
            <a:off x="3484310" y="0"/>
            <a:ext cx="0" cy="16831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itle 1">
            <a:extLst>
              <a:ext uri="{FF2B5EF4-FFF2-40B4-BE49-F238E27FC236}">
                <a16:creationId xmlns:a16="http://schemas.microsoft.com/office/drawing/2014/main" id="{96CC110C-934E-4AA8-B668-C3859E40E61C}"/>
              </a:ext>
            </a:extLst>
          </p:cNvPr>
          <p:cNvSpPr>
            <a:spLocks noGrp="1"/>
          </p:cNvSpPr>
          <p:nvPr>
            <p:ph type="title"/>
          </p:nvPr>
        </p:nvSpPr>
        <p:spPr>
          <a:xfrm>
            <a:off x="8130328" y="-171893"/>
            <a:ext cx="4061672" cy="1325563"/>
          </a:xfrm>
        </p:spPr>
        <p:txBody>
          <a:bodyPr>
            <a:normAutofit/>
          </a:body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i="0" dirty="0">
                <a:solidFill>
                  <a:schemeClr val="bg1"/>
                </a:solidFill>
                <a:effectLst/>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enero-marzo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cxnSp>
        <p:nvCxnSpPr>
          <p:cNvPr id="29" name="Straight Connector 28">
            <a:extLst>
              <a:ext uri="{FF2B5EF4-FFF2-40B4-BE49-F238E27FC236}">
                <a16:creationId xmlns:a16="http://schemas.microsoft.com/office/drawing/2014/main" id="{5D09C0D9-92A4-5C4E-8FEF-3B3B407D79AC}"/>
              </a:ext>
            </a:extLst>
          </p:cNvPr>
          <p:cNvCxnSpPr/>
          <p:nvPr/>
        </p:nvCxnSpPr>
        <p:spPr>
          <a:xfrm>
            <a:off x="4398443" y="1069903"/>
            <a:ext cx="0" cy="5104381"/>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1B0BD83-5416-C241-8EF4-8490AA976811}"/>
              </a:ext>
            </a:extLst>
          </p:cNvPr>
          <p:cNvCxnSpPr/>
          <p:nvPr/>
        </p:nvCxnSpPr>
        <p:spPr>
          <a:xfrm>
            <a:off x="4950956" y="2645229"/>
            <a:ext cx="670764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C53496F7-7748-8466-55A8-C1818C1ED376}"/>
              </a:ext>
            </a:extLst>
          </p:cNvPr>
          <p:cNvGraphicFramePr/>
          <p:nvPr>
            <p:extLst>
              <p:ext uri="{D42A27DB-BD31-4B8C-83A1-F6EECF244321}">
                <p14:modId xmlns:p14="http://schemas.microsoft.com/office/powerpoint/2010/main" val="2570056151"/>
              </p:ext>
            </p:extLst>
          </p:nvPr>
        </p:nvGraphicFramePr>
        <p:xfrm>
          <a:off x="567081" y="1658874"/>
          <a:ext cx="3153230" cy="1499239"/>
        </p:xfrm>
        <a:graphic>
          <a:graphicData uri="http://schemas.openxmlformats.org/drawingml/2006/chart">
            <c:chart xmlns:c="http://schemas.openxmlformats.org/drawingml/2006/chart" xmlns:r="http://schemas.openxmlformats.org/officeDocument/2006/relationships" r:id="rId5"/>
          </a:graphicData>
        </a:graphic>
      </p:graphicFrame>
      <p:sp>
        <p:nvSpPr>
          <p:cNvPr id="34" name="TextBox 33">
            <a:extLst>
              <a:ext uri="{FF2B5EF4-FFF2-40B4-BE49-F238E27FC236}">
                <a16:creationId xmlns:a16="http://schemas.microsoft.com/office/drawing/2014/main" id="{D7EFF3F5-335F-8349-B6F3-6DFAA00E7A24}"/>
              </a:ext>
            </a:extLst>
          </p:cNvPr>
          <p:cNvSpPr txBox="1"/>
          <p:nvPr/>
        </p:nvSpPr>
        <p:spPr>
          <a:xfrm>
            <a:off x="3658046" y="1400789"/>
            <a:ext cx="1620628" cy="2708434"/>
          </a:xfrm>
          <a:prstGeom prst="rect">
            <a:avLst/>
          </a:prstGeom>
          <a:solidFill>
            <a:schemeClr val="bg1"/>
          </a:solidFill>
          <a:ln>
            <a:solidFill>
              <a:srgbClr val="FF9300"/>
            </a:solidFill>
          </a:ln>
        </p:spPr>
        <p:txBody>
          <a:bodyPr wrap="square" rtlCol="0">
            <a:spAutoFit/>
          </a:bodyPr>
          <a:lstStyle/>
          <a:p>
            <a:pPr algn="ctr"/>
            <a:br>
              <a:rPr lang="es-HN" sz="1000" dirty="0"/>
            </a:br>
            <a:r>
              <a:rPr lang="es-HN" sz="1000" dirty="0">
                <a:effectLst/>
                <a:latin typeface="Helvetica Light" panose="020B0403020202020204" pitchFamily="34" charset="0"/>
              </a:rPr>
              <a:t>Occidente refleja un 26% de incremento en relación a lo realizado en el 2023.</a:t>
            </a:r>
          </a:p>
          <a:p>
            <a:pPr algn="ctr"/>
            <a:r>
              <a:rPr lang="es-HN" sz="1000" dirty="0">
                <a:latin typeface="Helvetica Light" panose="020B0403020202020204" pitchFamily="34" charset="0"/>
              </a:rPr>
              <a:t>Durante este primer trimestre tiene vigente 2 campañas institucionales:</a:t>
            </a:r>
          </a:p>
          <a:p>
            <a:pPr algn="ctr"/>
            <a:r>
              <a:rPr lang="es-HN" sz="1000" dirty="0">
                <a:latin typeface="Helvetica Light" panose="020B0403020202020204" pitchFamily="34" charset="0"/>
              </a:rPr>
              <a:t>1) “Seguimos avanzando al mismo nivel”, campaña lanzada en el 2023 y que extiende hasta este primer Q y 2) campaña de aniversario 73 años, lanzada en el mes de Febrero.</a:t>
            </a:r>
            <a:endParaRPr lang="en-US" sz="1000" dirty="0">
              <a:latin typeface="Helvetica Light" panose="020B0403020202020204" pitchFamily="34" charset="0"/>
            </a:endParaRPr>
          </a:p>
        </p:txBody>
      </p:sp>
      <p:cxnSp>
        <p:nvCxnSpPr>
          <p:cNvPr id="43" name="Straight Connector 45">
            <a:extLst>
              <a:ext uri="{FF2B5EF4-FFF2-40B4-BE49-F238E27FC236}">
                <a16:creationId xmlns:a16="http://schemas.microsoft.com/office/drawing/2014/main" id="{313DBD5B-1074-D643-B6FE-9676A89F4040}"/>
              </a:ext>
            </a:extLst>
          </p:cNvPr>
          <p:cNvCxnSpPr>
            <a:cxnSpLocks/>
          </p:cNvCxnSpPr>
          <p:nvPr/>
        </p:nvCxnSpPr>
        <p:spPr>
          <a:xfrm>
            <a:off x="928478" y="1408749"/>
            <a:ext cx="2388594"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CuadroTexto 1">
            <a:extLst>
              <a:ext uri="{FF2B5EF4-FFF2-40B4-BE49-F238E27FC236}">
                <a16:creationId xmlns:a16="http://schemas.microsoft.com/office/drawing/2014/main" id="{D8B64169-E006-664A-B240-F7BF17F3E087}"/>
              </a:ext>
            </a:extLst>
          </p:cNvPr>
          <p:cNvSpPr txBox="1"/>
          <p:nvPr/>
        </p:nvSpPr>
        <p:spPr>
          <a:xfrm>
            <a:off x="5503969" y="1387860"/>
            <a:ext cx="2006131" cy="282951"/>
          </a:xfrm>
          <a:prstGeom prst="rect">
            <a:avLst/>
          </a:prstGeom>
          <a:solidFill>
            <a:schemeClr val="accent1">
              <a:alpha val="46000"/>
            </a:schemeClr>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HN" sz="800" dirty="0">
                <a:solidFill>
                  <a:schemeClr val="bg1"/>
                </a:solidFill>
                <a:latin typeface="Helvetica Light" panose="020B0403020202020204" pitchFamily="34" charset="0"/>
              </a:rPr>
              <a:t>Institucional “Seguimos avanzando al mismo nivel”</a:t>
            </a:r>
          </a:p>
        </p:txBody>
      </p:sp>
      <p:graphicFrame>
        <p:nvGraphicFramePr>
          <p:cNvPr id="51" name="Chart 50">
            <a:extLst>
              <a:ext uri="{FF2B5EF4-FFF2-40B4-BE49-F238E27FC236}">
                <a16:creationId xmlns:a16="http://schemas.microsoft.com/office/drawing/2014/main" id="{D86CC74A-BF6F-D044-9A00-A1854F8D1196}"/>
              </a:ext>
            </a:extLst>
          </p:cNvPr>
          <p:cNvGraphicFramePr/>
          <p:nvPr>
            <p:extLst>
              <p:ext uri="{D42A27DB-BD31-4B8C-83A1-F6EECF244321}">
                <p14:modId xmlns:p14="http://schemas.microsoft.com/office/powerpoint/2010/main" val="2156706817"/>
              </p:ext>
            </p:extLst>
          </p:nvPr>
        </p:nvGraphicFramePr>
        <p:xfrm>
          <a:off x="1164186" y="897789"/>
          <a:ext cx="2026131" cy="1044380"/>
        </p:xfrm>
        <a:graphic>
          <a:graphicData uri="http://schemas.openxmlformats.org/drawingml/2006/chart">
            <c:chart xmlns:c="http://schemas.openxmlformats.org/drawingml/2006/chart" xmlns:r="http://schemas.openxmlformats.org/officeDocument/2006/relationships" r:id="rId6"/>
          </a:graphicData>
        </a:graphic>
      </p:graphicFrame>
      <p:sp>
        <p:nvSpPr>
          <p:cNvPr id="50" name="CuadroTexto 49">
            <a:extLst>
              <a:ext uri="{FF2B5EF4-FFF2-40B4-BE49-F238E27FC236}">
                <a16:creationId xmlns:a16="http://schemas.microsoft.com/office/drawing/2014/main" id="{EBC6F143-D1A3-C742-851C-1FCC96349E13}"/>
              </a:ext>
            </a:extLst>
          </p:cNvPr>
          <p:cNvSpPr txBox="1"/>
          <p:nvPr/>
        </p:nvSpPr>
        <p:spPr>
          <a:xfrm>
            <a:off x="5678680" y="2888478"/>
            <a:ext cx="914400" cy="914400"/>
          </a:xfrm>
          <a:prstGeom prst="rect">
            <a:avLst/>
          </a:prstGeom>
          <a:noFill/>
        </p:spPr>
        <p:txBody>
          <a:bodyPr wrap="square" rtlCol="0">
            <a:spAutoFit/>
          </a:bodyPr>
          <a:lstStyle/>
          <a:p>
            <a:endParaRPr lang="es-HN" dirty="0"/>
          </a:p>
        </p:txBody>
      </p:sp>
      <p:sp>
        <p:nvSpPr>
          <p:cNvPr id="55" name="CuadroTexto 54">
            <a:extLst>
              <a:ext uri="{FF2B5EF4-FFF2-40B4-BE49-F238E27FC236}">
                <a16:creationId xmlns:a16="http://schemas.microsoft.com/office/drawing/2014/main" id="{A6FB686A-189D-234D-BA8E-458B055E4CA6}"/>
              </a:ext>
            </a:extLst>
          </p:cNvPr>
          <p:cNvSpPr txBox="1"/>
          <p:nvPr/>
        </p:nvSpPr>
        <p:spPr>
          <a:xfrm>
            <a:off x="9757317" y="2704171"/>
            <a:ext cx="184731" cy="369332"/>
          </a:xfrm>
          <a:prstGeom prst="rect">
            <a:avLst/>
          </a:prstGeom>
          <a:noFill/>
        </p:spPr>
        <p:txBody>
          <a:bodyPr wrap="none" rtlCol="0">
            <a:spAutoFit/>
          </a:bodyPr>
          <a:lstStyle/>
          <a:p>
            <a:endParaRPr lang="es-HN" dirty="0"/>
          </a:p>
        </p:txBody>
      </p:sp>
      <p:graphicFrame>
        <p:nvGraphicFramePr>
          <p:cNvPr id="56" name="Chart 29">
            <a:extLst>
              <a:ext uri="{FF2B5EF4-FFF2-40B4-BE49-F238E27FC236}">
                <a16:creationId xmlns:a16="http://schemas.microsoft.com/office/drawing/2014/main" id="{F22E62E3-46CB-034B-A0B3-9B63FB1EC225}"/>
              </a:ext>
            </a:extLst>
          </p:cNvPr>
          <p:cNvGraphicFramePr/>
          <p:nvPr>
            <p:extLst>
              <p:ext uri="{D42A27DB-BD31-4B8C-83A1-F6EECF244321}">
                <p14:modId xmlns:p14="http://schemas.microsoft.com/office/powerpoint/2010/main" val="1199525111"/>
              </p:ext>
            </p:extLst>
          </p:nvPr>
        </p:nvGraphicFramePr>
        <p:xfrm>
          <a:off x="5583408" y="2844348"/>
          <a:ext cx="6376142" cy="900376"/>
        </p:xfrm>
        <a:graphic>
          <a:graphicData uri="http://schemas.openxmlformats.org/drawingml/2006/chart">
            <c:chart xmlns:c="http://schemas.openxmlformats.org/drawingml/2006/chart" xmlns:r="http://schemas.openxmlformats.org/officeDocument/2006/relationships" r:id="rId7"/>
          </a:graphicData>
        </a:graphic>
      </p:graphicFrame>
      <p:sp>
        <p:nvSpPr>
          <p:cNvPr id="57" name="TextBox 32">
            <a:extLst>
              <a:ext uri="{FF2B5EF4-FFF2-40B4-BE49-F238E27FC236}">
                <a16:creationId xmlns:a16="http://schemas.microsoft.com/office/drawing/2014/main" id="{54E82B1D-D86A-1C4C-9A2A-3E782D6649E6}"/>
              </a:ext>
            </a:extLst>
          </p:cNvPr>
          <p:cNvSpPr txBox="1"/>
          <p:nvPr/>
        </p:nvSpPr>
        <p:spPr>
          <a:xfrm>
            <a:off x="5228367" y="3030816"/>
            <a:ext cx="434734" cy="369332"/>
          </a:xfrm>
          <a:prstGeom prst="rect">
            <a:avLst/>
          </a:prstGeom>
          <a:noFill/>
        </p:spPr>
        <p:txBody>
          <a:bodyPr wrap="none" rtlCol="0">
            <a:spAutoFit/>
          </a:bodyPr>
          <a:lstStyle/>
          <a:p>
            <a:r>
              <a:rPr lang="en-US" b="1" dirty="0">
                <a:solidFill>
                  <a:schemeClr val="tx1">
                    <a:lumMod val="50000"/>
                    <a:lumOff val="50000"/>
                  </a:schemeClr>
                </a:solidFill>
              </a:rPr>
              <a:t>TV</a:t>
            </a:r>
          </a:p>
        </p:txBody>
      </p:sp>
      <p:sp>
        <p:nvSpPr>
          <p:cNvPr id="58" name="TextBox 33">
            <a:extLst>
              <a:ext uri="{FF2B5EF4-FFF2-40B4-BE49-F238E27FC236}">
                <a16:creationId xmlns:a16="http://schemas.microsoft.com/office/drawing/2014/main" id="{D6CD9053-3D5F-EC4F-9310-C8413F9C3D72}"/>
              </a:ext>
            </a:extLst>
          </p:cNvPr>
          <p:cNvSpPr txBox="1"/>
          <p:nvPr/>
        </p:nvSpPr>
        <p:spPr>
          <a:xfrm>
            <a:off x="5155090" y="3325302"/>
            <a:ext cx="1708481" cy="276999"/>
          </a:xfrm>
          <a:prstGeom prst="rect">
            <a:avLst/>
          </a:prstGeom>
          <a:noFill/>
        </p:spPr>
        <p:txBody>
          <a:bodyPr wrap="none" rtlCol="0">
            <a:spAutoFit/>
          </a:bodyPr>
          <a:lstStyle/>
          <a:p>
            <a:r>
              <a:rPr lang="en-US" sz="1200" i="1" dirty="0"/>
              <a:t>6,416 spots|20,533 </a:t>
            </a:r>
            <a:r>
              <a:rPr lang="en-US" sz="1200" i="1" dirty="0" err="1"/>
              <a:t>trp’s</a:t>
            </a:r>
            <a:endParaRPr lang="en-US" sz="1200" i="1" dirty="0"/>
          </a:p>
        </p:txBody>
      </p:sp>
      <p:graphicFrame>
        <p:nvGraphicFramePr>
          <p:cNvPr id="59" name="Chart 8">
            <a:extLst>
              <a:ext uri="{FF2B5EF4-FFF2-40B4-BE49-F238E27FC236}">
                <a16:creationId xmlns:a16="http://schemas.microsoft.com/office/drawing/2014/main" id="{95FCF62C-7A1D-7F47-8D77-5155EFC12EA2}"/>
              </a:ext>
            </a:extLst>
          </p:cNvPr>
          <p:cNvGraphicFramePr/>
          <p:nvPr>
            <p:extLst>
              <p:ext uri="{D42A27DB-BD31-4B8C-83A1-F6EECF244321}">
                <p14:modId xmlns:p14="http://schemas.microsoft.com/office/powerpoint/2010/main" val="2540585568"/>
              </p:ext>
            </p:extLst>
          </p:nvPr>
        </p:nvGraphicFramePr>
        <p:xfrm>
          <a:off x="5607529" y="3915155"/>
          <a:ext cx="6376137" cy="900377"/>
        </p:xfrm>
        <a:graphic>
          <a:graphicData uri="http://schemas.openxmlformats.org/drawingml/2006/chart">
            <c:chart xmlns:c="http://schemas.openxmlformats.org/drawingml/2006/chart" xmlns:r="http://schemas.openxmlformats.org/officeDocument/2006/relationships" r:id="rId8"/>
          </a:graphicData>
        </a:graphic>
      </p:graphicFrame>
      <p:sp>
        <p:nvSpPr>
          <p:cNvPr id="60" name="TextBox 35">
            <a:extLst>
              <a:ext uri="{FF2B5EF4-FFF2-40B4-BE49-F238E27FC236}">
                <a16:creationId xmlns:a16="http://schemas.microsoft.com/office/drawing/2014/main" id="{B2D51509-846F-B744-8BD4-378DEFE768FF}"/>
              </a:ext>
            </a:extLst>
          </p:cNvPr>
          <p:cNvSpPr txBox="1"/>
          <p:nvPr/>
        </p:nvSpPr>
        <p:spPr>
          <a:xfrm>
            <a:off x="5265148" y="4124367"/>
            <a:ext cx="437940" cy="369332"/>
          </a:xfrm>
          <a:prstGeom prst="rect">
            <a:avLst/>
          </a:prstGeom>
          <a:noFill/>
        </p:spPr>
        <p:txBody>
          <a:bodyPr wrap="none" rtlCol="0">
            <a:spAutoFit/>
          </a:bodyPr>
          <a:lstStyle/>
          <a:p>
            <a:r>
              <a:rPr lang="en-US" b="1" dirty="0">
                <a:solidFill>
                  <a:schemeClr val="tx1">
                    <a:lumMod val="50000"/>
                    <a:lumOff val="50000"/>
                  </a:schemeClr>
                </a:solidFill>
              </a:rPr>
              <a:t>PR</a:t>
            </a:r>
          </a:p>
        </p:txBody>
      </p:sp>
      <p:sp>
        <p:nvSpPr>
          <p:cNvPr id="61" name="TextBox 36">
            <a:extLst>
              <a:ext uri="{FF2B5EF4-FFF2-40B4-BE49-F238E27FC236}">
                <a16:creationId xmlns:a16="http://schemas.microsoft.com/office/drawing/2014/main" id="{6DCEDBD0-9025-8440-A167-BF32D8C1BDE5}"/>
              </a:ext>
            </a:extLst>
          </p:cNvPr>
          <p:cNvSpPr txBox="1"/>
          <p:nvPr/>
        </p:nvSpPr>
        <p:spPr>
          <a:xfrm>
            <a:off x="5244805" y="4385469"/>
            <a:ext cx="1292983" cy="276999"/>
          </a:xfrm>
          <a:prstGeom prst="rect">
            <a:avLst/>
          </a:prstGeom>
          <a:noFill/>
        </p:spPr>
        <p:txBody>
          <a:bodyPr wrap="none" rtlCol="0">
            <a:spAutoFit/>
          </a:bodyPr>
          <a:lstStyle/>
          <a:p>
            <a:r>
              <a:rPr lang="en-US" sz="1200" i="1" dirty="0"/>
              <a:t>306 </a:t>
            </a:r>
            <a:r>
              <a:rPr lang="en-US" sz="1200" i="1" dirty="0" err="1"/>
              <a:t>publicaciones</a:t>
            </a:r>
            <a:endParaRPr lang="en-US" sz="1200" i="1" dirty="0"/>
          </a:p>
        </p:txBody>
      </p:sp>
      <p:graphicFrame>
        <p:nvGraphicFramePr>
          <p:cNvPr id="65" name="Table 9">
            <a:extLst>
              <a:ext uri="{FF2B5EF4-FFF2-40B4-BE49-F238E27FC236}">
                <a16:creationId xmlns:a16="http://schemas.microsoft.com/office/drawing/2014/main" id="{5C5E0D03-314E-934D-A002-17776E5B455A}"/>
              </a:ext>
            </a:extLst>
          </p:cNvPr>
          <p:cNvGraphicFramePr>
            <a:graphicFrameLocks noGrp="1"/>
          </p:cNvGraphicFramePr>
          <p:nvPr>
            <p:extLst>
              <p:ext uri="{D42A27DB-BD31-4B8C-83A1-F6EECF244321}">
                <p14:modId xmlns:p14="http://schemas.microsoft.com/office/powerpoint/2010/main" val="962461477"/>
              </p:ext>
            </p:extLst>
          </p:nvPr>
        </p:nvGraphicFramePr>
        <p:xfrm>
          <a:off x="5703087" y="2702759"/>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$798K</a:t>
                      </a:r>
                    </a:p>
                  </a:txBody>
                  <a:tcPr>
                    <a:solidFill>
                      <a:schemeClr val="tx2"/>
                    </a:solidFill>
                  </a:tcPr>
                </a:tc>
                <a:tc>
                  <a:txBody>
                    <a:bodyPr/>
                    <a:lstStyle/>
                    <a:p>
                      <a:r>
                        <a:rPr lang="en-US" sz="1200" b="1" i="0" dirty="0">
                          <a:latin typeface="Helvetica Light" panose="020B0403020202020204" pitchFamily="34" charset="0"/>
                        </a:rPr>
                        <a:t>91%</a:t>
                      </a:r>
                    </a:p>
                  </a:txBody>
                  <a:tcPr>
                    <a:solidFill>
                      <a:srgbClr val="941100"/>
                    </a:solidFill>
                  </a:tcPr>
                </a:tc>
                <a:extLst>
                  <a:ext uri="{0D108BD9-81ED-4DB2-BD59-A6C34878D82A}">
                    <a16:rowId xmlns:a16="http://schemas.microsoft.com/office/drawing/2014/main" val="2723846995"/>
                  </a:ext>
                </a:extLst>
              </a:tr>
            </a:tbl>
          </a:graphicData>
        </a:graphic>
      </p:graphicFrame>
      <p:sp>
        <p:nvSpPr>
          <p:cNvPr id="66" name="TextBox 41">
            <a:extLst>
              <a:ext uri="{FF2B5EF4-FFF2-40B4-BE49-F238E27FC236}">
                <a16:creationId xmlns:a16="http://schemas.microsoft.com/office/drawing/2014/main" id="{4A19A25A-546A-6948-AD65-671F9D555EF5}"/>
              </a:ext>
            </a:extLst>
          </p:cNvPr>
          <p:cNvSpPr txBox="1"/>
          <p:nvPr/>
        </p:nvSpPr>
        <p:spPr>
          <a:xfrm>
            <a:off x="5240095" y="5053533"/>
            <a:ext cx="453970" cy="369332"/>
          </a:xfrm>
          <a:prstGeom prst="rect">
            <a:avLst/>
          </a:prstGeom>
          <a:noFill/>
        </p:spPr>
        <p:txBody>
          <a:bodyPr wrap="none" rtlCol="0">
            <a:spAutoFit/>
          </a:bodyPr>
          <a:lstStyle/>
          <a:p>
            <a:r>
              <a:rPr lang="en-US" b="1" dirty="0">
                <a:solidFill>
                  <a:schemeClr val="tx1">
                    <a:lumMod val="50000"/>
                    <a:lumOff val="50000"/>
                  </a:schemeClr>
                </a:solidFill>
              </a:rPr>
              <a:t>RA</a:t>
            </a:r>
          </a:p>
        </p:txBody>
      </p:sp>
      <p:graphicFrame>
        <p:nvGraphicFramePr>
          <p:cNvPr id="67" name="Table 46">
            <a:extLst>
              <a:ext uri="{FF2B5EF4-FFF2-40B4-BE49-F238E27FC236}">
                <a16:creationId xmlns:a16="http://schemas.microsoft.com/office/drawing/2014/main" id="{7034916B-2BE8-184C-9D7C-07A4941E9709}"/>
              </a:ext>
            </a:extLst>
          </p:cNvPr>
          <p:cNvGraphicFramePr>
            <a:graphicFrameLocks noGrp="1"/>
          </p:cNvGraphicFramePr>
          <p:nvPr>
            <p:extLst>
              <p:ext uri="{D42A27DB-BD31-4B8C-83A1-F6EECF244321}">
                <p14:modId xmlns:p14="http://schemas.microsoft.com/office/powerpoint/2010/main" val="4288742142"/>
              </p:ext>
            </p:extLst>
          </p:nvPr>
        </p:nvGraphicFramePr>
        <p:xfrm>
          <a:off x="5716338" y="3748039"/>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$10k</a:t>
                      </a:r>
                    </a:p>
                  </a:txBody>
                  <a:tcPr>
                    <a:solidFill>
                      <a:schemeClr val="tx2"/>
                    </a:solidFill>
                  </a:tcPr>
                </a:tc>
                <a:tc>
                  <a:txBody>
                    <a:bodyPr/>
                    <a:lstStyle/>
                    <a:p>
                      <a:r>
                        <a:rPr lang="en-US" sz="1200" b="1" i="0" dirty="0">
                          <a:latin typeface="Helvetica Light" panose="020B0403020202020204" pitchFamily="34" charset="0"/>
                        </a:rPr>
                        <a:t>1%</a:t>
                      </a:r>
                    </a:p>
                  </a:txBody>
                  <a:tcPr>
                    <a:solidFill>
                      <a:srgbClr val="941100"/>
                    </a:solidFill>
                  </a:tcPr>
                </a:tc>
                <a:extLst>
                  <a:ext uri="{0D108BD9-81ED-4DB2-BD59-A6C34878D82A}">
                    <a16:rowId xmlns:a16="http://schemas.microsoft.com/office/drawing/2014/main" val="2723846995"/>
                  </a:ext>
                </a:extLst>
              </a:tr>
            </a:tbl>
          </a:graphicData>
        </a:graphic>
      </p:graphicFrame>
      <p:graphicFrame>
        <p:nvGraphicFramePr>
          <p:cNvPr id="68" name="Table 47">
            <a:extLst>
              <a:ext uri="{FF2B5EF4-FFF2-40B4-BE49-F238E27FC236}">
                <a16:creationId xmlns:a16="http://schemas.microsoft.com/office/drawing/2014/main" id="{36463D12-7D2B-CC4F-B061-C7D6EB16DF0E}"/>
              </a:ext>
            </a:extLst>
          </p:cNvPr>
          <p:cNvGraphicFramePr>
            <a:graphicFrameLocks noGrp="1"/>
          </p:cNvGraphicFramePr>
          <p:nvPr>
            <p:extLst>
              <p:ext uri="{D42A27DB-BD31-4B8C-83A1-F6EECF244321}">
                <p14:modId xmlns:p14="http://schemas.microsoft.com/office/powerpoint/2010/main" val="1507970905"/>
              </p:ext>
            </p:extLst>
          </p:nvPr>
        </p:nvGraphicFramePr>
        <p:xfrm>
          <a:off x="5716337" y="4768805"/>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$57K</a:t>
                      </a:r>
                    </a:p>
                  </a:txBody>
                  <a:tcPr>
                    <a:solidFill>
                      <a:schemeClr val="tx2"/>
                    </a:solidFill>
                  </a:tcPr>
                </a:tc>
                <a:tc>
                  <a:txBody>
                    <a:bodyPr/>
                    <a:lstStyle/>
                    <a:p>
                      <a:r>
                        <a:rPr lang="en-US" sz="1200" b="1" i="0" dirty="0">
                          <a:latin typeface="Helvetica Light" panose="020B0403020202020204" pitchFamily="34" charset="0"/>
                        </a:rPr>
                        <a:t>6%</a:t>
                      </a:r>
                    </a:p>
                  </a:txBody>
                  <a:tcPr>
                    <a:solidFill>
                      <a:srgbClr val="941100"/>
                    </a:solidFill>
                  </a:tcPr>
                </a:tc>
                <a:extLst>
                  <a:ext uri="{0D108BD9-81ED-4DB2-BD59-A6C34878D82A}">
                    <a16:rowId xmlns:a16="http://schemas.microsoft.com/office/drawing/2014/main" val="2723846995"/>
                  </a:ext>
                </a:extLst>
              </a:tr>
            </a:tbl>
          </a:graphicData>
        </a:graphic>
      </p:graphicFrame>
      <p:sp>
        <p:nvSpPr>
          <p:cNvPr id="69" name="TextBox 49">
            <a:extLst>
              <a:ext uri="{FF2B5EF4-FFF2-40B4-BE49-F238E27FC236}">
                <a16:creationId xmlns:a16="http://schemas.microsoft.com/office/drawing/2014/main" id="{520D3536-FBC4-FB4D-941A-DD34F1E32A60}"/>
              </a:ext>
            </a:extLst>
          </p:cNvPr>
          <p:cNvSpPr txBox="1"/>
          <p:nvPr/>
        </p:nvSpPr>
        <p:spPr>
          <a:xfrm>
            <a:off x="5202097" y="5381898"/>
            <a:ext cx="899605" cy="276999"/>
          </a:xfrm>
          <a:prstGeom prst="rect">
            <a:avLst/>
          </a:prstGeom>
          <a:noFill/>
        </p:spPr>
        <p:txBody>
          <a:bodyPr wrap="none" rtlCol="0">
            <a:spAutoFit/>
          </a:bodyPr>
          <a:lstStyle/>
          <a:p>
            <a:r>
              <a:rPr lang="en-US" sz="1200" i="1" dirty="0"/>
              <a:t>6,599 spots</a:t>
            </a:r>
          </a:p>
        </p:txBody>
      </p:sp>
      <p:cxnSp>
        <p:nvCxnSpPr>
          <p:cNvPr id="70" name="Straight Connector 60">
            <a:extLst>
              <a:ext uri="{FF2B5EF4-FFF2-40B4-BE49-F238E27FC236}">
                <a16:creationId xmlns:a16="http://schemas.microsoft.com/office/drawing/2014/main" id="{23E872FA-025F-4A4B-9E53-EFAA0D14E52F}"/>
              </a:ext>
            </a:extLst>
          </p:cNvPr>
          <p:cNvCxnSpPr>
            <a:cxnSpLocks/>
          </p:cNvCxnSpPr>
          <p:nvPr/>
        </p:nvCxnSpPr>
        <p:spPr>
          <a:xfrm flipV="1">
            <a:off x="5358954" y="3652712"/>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61">
            <a:extLst>
              <a:ext uri="{FF2B5EF4-FFF2-40B4-BE49-F238E27FC236}">
                <a16:creationId xmlns:a16="http://schemas.microsoft.com/office/drawing/2014/main" id="{EC1C4F84-0824-ED46-B288-9740A26CE106}"/>
              </a:ext>
            </a:extLst>
          </p:cNvPr>
          <p:cNvCxnSpPr>
            <a:cxnSpLocks/>
          </p:cNvCxnSpPr>
          <p:nvPr/>
        </p:nvCxnSpPr>
        <p:spPr>
          <a:xfrm flipV="1">
            <a:off x="5358954" y="4709419"/>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72" name="Chart 38">
            <a:extLst>
              <a:ext uri="{FF2B5EF4-FFF2-40B4-BE49-F238E27FC236}">
                <a16:creationId xmlns:a16="http://schemas.microsoft.com/office/drawing/2014/main" id="{4B827B26-C0E4-304C-A898-22393582F69F}"/>
              </a:ext>
            </a:extLst>
          </p:cNvPr>
          <p:cNvGraphicFramePr/>
          <p:nvPr>
            <p:extLst>
              <p:ext uri="{D42A27DB-BD31-4B8C-83A1-F6EECF244321}">
                <p14:modId xmlns:p14="http://schemas.microsoft.com/office/powerpoint/2010/main" val="2927826799"/>
              </p:ext>
            </p:extLst>
          </p:nvPr>
        </p:nvGraphicFramePr>
        <p:xfrm>
          <a:off x="5583408" y="4926403"/>
          <a:ext cx="6400258" cy="884123"/>
        </p:xfrm>
        <a:graphic>
          <a:graphicData uri="http://schemas.openxmlformats.org/drawingml/2006/chart">
            <c:chart xmlns:c="http://schemas.openxmlformats.org/drawingml/2006/chart" xmlns:r="http://schemas.openxmlformats.org/officeDocument/2006/relationships" r:id="rId9"/>
          </a:graphicData>
        </a:graphic>
      </p:graphicFrame>
      <p:sp>
        <p:nvSpPr>
          <p:cNvPr id="73" name="TextBox 41">
            <a:extLst>
              <a:ext uri="{FF2B5EF4-FFF2-40B4-BE49-F238E27FC236}">
                <a16:creationId xmlns:a16="http://schemas.microsoft.com/office/drawing/2014/main" id="{8DBB0FEC-BC3C-A949-A5D1-C1E2B34699D9}"/>
              </a:ext>
            </a:extLst>
          </p:cNvPr>
          <p:cNvSpPr txBox="1"/>
          <p:nvPr/>
        </p:nvSpPr>
        <p:spPr>
          <a:xfrm>
            <a:off x="5158521" y="6088811"/>
            <a:ext cx="641522" cy="369332"/>
          </a:xfrm>
          <a:prstGeom prst="rect">
            <a:avLst/>
          </a:prstGeom>
          <a:noFill/>
        </p:spPr>
        <p:txBody>
          <a:bodyPr wrap="none" rtlCol="0">
            <a:spAutoFit/>
          </a:bodyPr>
          <a:lstStyle/>
          <a:p>
            <a:r>
              <a:rPr lang="en-US" b="1" dirty="0">
                <a:solidFill>
                  <a:schemeClr val="tx1">
                    <a:lumMod val="50000"/>
                    <a:lumOff val="50000"/>
                  </a:schemeClr>
                </a:solidFill>
              </a:rPr>
              <a:t>OOH</a:t>
            </a:r>
          </a:p>
        </p:txBody>
      </p:sp>
      <p:graphicFrame>
        <p:nvGraphicFramePr>
          <p:cNvPr id="74" name="Table 47">
            <a:extLst>
              <a:ext uri="{FF2B5EF4-FFF2-40B4-BE49-F238E27FC236}">
                <a16:creationId xmlns:a16="http://schemas.microsoft.com/office/drawing/2014/main" id="{EE0AB9CA-0D8D-0F47-B11D-CFD9C7350387}"/>
              </a:ext>
            </a:extLst>
          </p:cNvPr>
          <p:cNvGraphicFramePr>
            <a:graphicFrameLocks noGrp="1"/>
          </p:cNvGraphicFramePr>
          <p:nvPr>
            <p:extLst>
              <p:ext uri="{D42A27DB-BD31-4B8C-83A1-F6EECF244321}">
                <p14:modId xmlns:p14="http://schemas.microsoft.com/office/powerpoint/2010/main" val="3151091496"/>
              </p:ext>
            </p:extLst>
          </p:nvPr>
        </p:nvGraphicFramePr>
        <p:xfrm>
          <a:off x="5691913" y="5789803"/>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$15K</a:t>
                      </a:r>
                    </a:p>
                  </a:txBody>
                  <a:tcPr>
                    <a:solidFill>
                      <a:schemeClr val="tx2"/>
                    </a:solidFill>
                  </a:tcPr>
                </a:tc>
                <a:tc>
                  <a:txBody>
                    <a:bodyPr/>
                    <a:lstStyle/>
                    <a:p>
                      <a:r>
                        <a:rPr lang="en-US" sz="1200" b="1" i="0" dirty="0">
                          <a:latin typeface="Helvetica Light" panose="020B0403020202020204" pitchFamily="34" charset="0"/>
                        </a:rPr>
                        <a:t>2%</a:t>
                      </a:r>
                    </a:p>
                  </a:txBody>
                  <a:tcPr>
                    <a:solidFill>
                      <a:srgbClr val="941100"/>
                    </a:solidFill>
                  </a:tcPr>
                </a:tc>
                <a:extLst>
                  <a:ext uri="{0D108BD9-81ED-4DB2-BD59-A6C34878D82A}">
                    <a16:rowId xmlns:a16="http://schemas.microsoft.com/office/drawing/2014/main" val="2723846995"/>
                  </a:ext>
                </a:extLst>
              </a:tr>
            </a:tbl>
          </a:graphicData>
        </a:graphic>
      </p:graphicFrame>
      <p:sp>
        <p:nvSpPr>
          <p:cNvPr id="75" name="TextBox 49">
            <a:extLst>
              <a:ext uri="{FF2B5EF4-FFF2-40B4-BE49-F238E27FC236}">
                <a16:creationId xmlns:a16="http://schemas.microsoft.com/office/drawing/2014/main" id="{65F649EF-6525-FC4F-93F9-5588429EF522}"/>
              </a:ext>
            </a:extLst>
          </p:cNvPr>
          <p:cNvSpPr txBox="1"/>
          <p:nvPr/>
        </p:nvSpPr>
        <p:spPr>
          <a:xfrm>
            <a:off x="5265148" y="6476040"/>
            <a:ext cx="986167" cy="276999"/>
          </a:xfrm>
          <a:prstGeom prst="rect">
            <a:avLst/>
          </a:prstGeom>
          <a:noFill/>
        </p:spPr>
        <p:txBody>
          <a:bodyPr wrap="none" rtlCol="0">
            <a:spAutoFit/>
          </a:bodyPr>
          <a:lstStyle/>
          <a:p>
            <a:r>
              <a:rPr lang="en-US" sz="1200" i="1" dirty="0"/>
              <a:t>154 </a:t>
            </a:r>
            <a:r>
              <a:rPr lang="en-US" sz="1200" i="1" dirty="0" err="1"/>
              <a:t>modulos</a:t>
            </a:r>
            <a:endParaRPr lang="en-US" sz="1200" i="1" dirty="0"/>
          </a:p>
        </p:txBody>
      </p:sp>
      <p:cxnSp>
        <p:nvCxnSpPr>
          <p:cNvPr id="76" name="Straight Connector 61">
            <a:extLst>
              <a:ext uri="{FF2B5EF4-FFF2-40B4-BE49-F238E27FC236}">
                <a16:creationId xmlns:a16="http://schemas.microsoft.com/office/drawing/2014/main" id="{9CBC3F6B-9E2E-2E4C-8C4B-E63894209994}"/>
              </a:ext>
            </a:extLst>
          </p:cNvPr>
          <p:cNvCxnSpPr>
            <a:cxnSpLocks/>
          </p:cNvCxnSpPr>
          <p:nvPr/>
        </p:nvCxnSpPr>
        <p:spPr>
          <a:xfrm flipV="1">
            <a:off x="5377392" y="5730417"/>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77" name="Chart 38">
            <a:extLst>
              <a:ext uri="{FF2B5EF4-FFF2-40B4-BE49-F238E27FC236}">
                <a16:creationId xmlns:a16="http://schemas.microsoft.com/office/drawing/2014/main" id="{0B9F245F-E591-A343-9D3F-975A82F9D756}"/>
              </a:ext>
            </a:extLst>
          </p:cNvPr>
          <p:cNvGraphicFramePr/>
          <p:nvPr>
            <p:extLst>
              <p:ext uri="{D42A27DB-BD31-4B8C-83A1-F6EECF244321}">
                <p14:modId xmlns:p14="http://schemas.microsoft.com/office/powerpoint/2010/main" val="1097799467"/>
              </p:ext>
            </p:extLst>
          </p:nvPr>
        </p:nvGraphicFramePr>
        <p:xfrm>
          <a:off x="5587562" y="5947402"/>
          <a:ext cx="6400258" cy="931074"/>
        </p:xfrm>
        <a:graphic>
          <a:graphicData uri="http://schemas.openxmlformats.org/drawingml/2006/chart">
            <c:chart xmlns:c="http://schemas.openxmlformats.org/drawingml/2006/chart" xmlns:r="http://schemas.openxmlformats.org/officeDocument/2006/relationships" r:id="rId10"/>
          </a:graphicData>
        </a:graphic>
      </p:graphicFrame>
      <p:sp>
        <p:nvSpPr>
          <p:cNvPr id="41" name="TextBox 27">
            <a:extLst>
              <a:ext uri="{FF2B5EF4-FFF2-40B4-BE49-F238E27FC236}">
                <a16:creationId xmlns:a16="http://schemas.microsoft.com/office/drawing/2014/main" id="{7AF45A0E-2724-A843-A61C-0740C268296B}"/>
              </a:ext>
            </a:extLst>
          </p:cNvPr>
          <p:cNvSpPr txBox="1"/>
          <p:nvPr/>
        </p:nvSpPr>
        <p:spPr>
          <a:xfrm>
            <a:off x="407558" y="6476040"/>
            <a:ext cx="1843774" cy="215444"/>
          </a:xfrm>
          <a:prstGeom prst="rect">
            <a:avLst/>
          </a:prstGeom>
          <a:solidFill>
            <a:schemeClr val="bg1"/>
          </a:solidFill>
          <a:ln w="6350">
            <a:solidFill>
              <a:schemeClr val="bg1">
                <a:lumMod val="95000"/>
              </a:schemeClr>
            </a:solidFill>
            <a:prstDash val="sysDot"/>
          </a:ln>
        </p:spPr>
        <p:txBody>
          <a:bodyPr wrap="none" rtlCol="0">
            <a:spAutoFit/>
          </a:bodyPr>
          <a:lstStyle/>
          <a:p>
            <a:r>
              <a:rPr lang="en-US" sz="800" i="1" dirty="0">
                <a:solidFill>
                  <a:schemeClr val="tx1">
                    <a:lumMod val="50000"/>
                    <a:lumOff val="50000"/>
                  </a:schemeClr>
                </a:solidFill>
                <a:latin typeface="Helvetica Light" panose="020B0403020202020204" pitchFamily="34" charset="0"/>
              </a:rPr>
              <a:t>Fuente : </a:t>
            </a:r>
            <a:r>
              <a:rPr lang="en-US" sz="800" i="1" dirty="0" err="1">
                <a:solidFill>
                  <a:schemeClr val="tx1">
                    <a:lumMod val="50000"/>
                    <a:lumOff val="50000"/>
                  </a:schemeClr>
                </a:solidFill>
                <a:latin typeface="Helvetica Light" panose="020B0403020202020204" pitchFamily="34" charset="0"/>
              </a:rPr>
              <a:t>Publisearch</a:t>
            </a:r>
            <a:r>
              <a:rPr lang="en-US" sz="800" i="1" dirty="0">
                <a:solidFill>
                  <a:schemeClr val="tx1">
                    <a:lumMod val="50000"/>
                    <a:lumOff val="50000"/>
                  </a:schemeClr>
                </a:solidFill>
                <a:latin typeface="Helvetica Light" panose="020B0403020202020204" pitchFamily="34" charset="0"/>
              </a:rPr>
              <a:t> –  </a:t>
            </a:r>
            <a:r>
              <a:rPr lang="en-US" sz="800" i="1" dirty="0" err="1">
                <a:solidFill>
                  <a:schemeClr val="tx1">
                    <a:lumMod val="50000"/>
                    <a:lumOff val="50000"/>
                  </a:schemeClr>
                </a:solidFill>
                <a:latin typeface="Helvetica Light" panose="020B0403020202020204" pitchFamily="34" charset="0"/>
              </a:rPr>
              <a:t>Marzo</a:t>
            </a:r>
            <a:r>
              <a:rPr lang="en-US" sz="800" i="1" dirty="0">
                <a:solidFill>
                  <a:schemeClr val="tx1">
                    <a:lumMod val="50000"/>
                    <a:lumOff val="50000"/>
                  </a:schemeClr>
                </a:solidFill>
                <a:latin typeface="Helvetica Light" panose="020B0403020202020204" pitchFamily="34" charset="0"/>
              </a:rPr>
              <a:t>, 2024</a:t>
            </a:r>
          </a:p>
        </p:txBody>
      </p:sp>
      <p:sp>
        <p:nvSpPr>
          <p:cNvPr id="42" name="CuadroTexto 1">
            <a:extLst>
              <a:ext uri="{FF2B5EF4-FFF2-40B4-BE49-F238E27FC236}">
                <a16:creationId xmlns:a16="http://schemas.microsoft.com/office/drawing/2014/main" id="{3DAA4058-ECBA-A644-B787-90B97CBEAFB9}"/>
              </a:ext>
            </a:extLst>
          </p:cNvPr>
          <p:cNvSpPr txBox="1"/>
          <p:nvPr/>
        </p:nvSpPr>
        <p:spPr>
          <a:xfrm>
            <a:off x="5972581" y="1760513"/>
            <a:ext cx="940747" cy="282951"/>
          </a:xfrm>
          <a:prstGeom prst="rect">
            <a:avLst/>
          </a:prstGeom>
          <a:solidFill>
            <a:schemeClr val="accent1">
              <a:alpha val="46000"/>
            </a:schemeClr>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HN" sz="800" dirty="0">
                <a:solidFill>
                  <a:schemeClr val="bg1"/>
                </a:solidFill>
                <a:latin typeface="Helvetica Light" panose="020B0403020202020204" pitchFamily="34" charset="0"/>
              </a:rPr>
              <a:t>73 años</a:t>
            </a:r>
          </a:p>
        </p:txBody>
      </p:sp>
    </p:spTree>
    <p:extLst>
      <p:ext uri="{BB962C8B-B14F-4D97-AF65-F5344CB8AC3E}">
        <p14:creationId xmlns:p14="http://schemas.microsoft.com/office/powerpoint/2010/main" val="1930115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AutoShape 4">
            <a:extLst>
              <a:ext uri="{FF2B5EF4-FFF2-40B4-BE49-F238E27FC236}">
                <a16:creationId xmlns:a16="http://schemas.microsoft.com/office/drawing/2014/main" id="{C056B045-254E-4CD2-BAAB-F9A6B7D79FA9}"/>
              </a:ext>
            </a:extLst>
          </p:cNvPr>
          <p:cNvSpPr/>
          <p:nvPr/>
        </p:nvSpPr>
        <p:spPr>
          <a:xfrm>
            <a:off x="0" y="0"/>
            <a:ext cx="12192000" cy="930476"/>
          </a:xfrm>
          <a:prstGeom prst="rect">
            <a:avLst/>
          </a:prstGeom>
          <a:solidFill>
            <a:srgbClr val="C00000"/>
          </a:solidFill>
        </p:spPr>
        <p:txBody>
          <a:bodyPr/>
          <a:lstStyle/>
          <a:p>
            <a:endParaRPr lang="en-CA" dirty="0"/>
          </a:p>
        </p:txBody>
      </p:sp>
      <p:sp>
        <p:nvSpPr>
          <p:cNvPr id="59" name="Title 1">
            <a:extLst>
              <a:ext uri="{FF2B5EF4-FFF2-40B4-BE49-F238E27FC236}">
                <a16:creationId xmlns:a16="http://schemas.microsoft.com/office/drawing/2014/main" id="{003C90F5-BD97-4D90-8238-6DA6BE277589}"/>
              </a:ext>
            </a:extLst>
          </p:cNvPr>
          <p:cNvSpPr txBox="1">
            <a:spLocks/>
          </p:cNvSpPr>
          <p:nvPr/>
        </p:nvSpPr>
        <p:spPr>
          <a:xfrm>
            <a:off x="413995" y="0"/>
            <a:ext cx="10515600" cy="9784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dirty="0">
                <a:solidFill>
                  <a:schemeClr val="bg1"/>
                </a:solidFill>
                <a:latin typeface="Helvetica Light" panose="020B0403020202020204" pitchFamily="34" charset="0"/>
              </a:rPr>
              <a:t>BC </a:t>
            </a:r>
          </a:p>
        </p:txBody>
      </p:sp>
      <p:sp>
        <p:nvSpPr>
          <p:cNvPr id="33" name="Title 1">
            <a:extLst>
              <a:ext uri="{FF2B5EF4-FFF2-40B4-BE49-F238E27FC236}">
                <a16:creationId xmlns:a16="http://schemas.microsoft.com/office/drawing/2014/main" id="{25F12C74-0021-479F-A34E-96B10D75E9F6}"/>
              </a:ext>
            </a:extLst>
          </p:cNvPr>
          <p:cNvSpPr txBox="1">
            <a:spLocks/>
          </p:cNvSpPr>
          <p:nvPr/>
        </p:nvSpPr>
        <p:spPr>
          <a:xfrm>
            <a:off x="8130328" y="-171893"/>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err="1">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enero-marzo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cxnSp>
        <p:nvCxnSpPr>
          <p:cNvPr id="31" name="Straight Connector 30">
            <a:extLst>
              <a:ext uri="{FF2B5EF4-FFF2-40B4-BE49-F238E27FC236}">
                <a16:creationId xmlns:a16="http://schemas.microsoft.com/office/drawing/2014/main" id="{80B7795B-AFDA-BD46-A814-A19F409A9E57}"/>
              </a:ext>
            </a:extLst>
          </p:cNvPr>
          <p:cNvCxnSpPr/>
          <p:nvPr/>
        </p:nvCxnSpPr>
        <p:spPr>
          <a:xfrm>
            <a:off x="3484310" y="0"/>
            <a:ext cx="0" cy="16831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63758C-8D7C-CD4B-8F66-E4F6129B929B}"/>
              </a:ext>
            </a:extLst>
          </p:cNvPr>
          <p:cNvCxnSpPr/>
          <p:nvPr/>
        </p:nvCxnSpPr>
        <p:spPr>
          <a:xfrm>
            <a:off x="5273684" y="2645229"/>
            <a:ext cx="67076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7D55BE-CA03-C54A-BF34-5B0EDA6419D5}"/>
              </a:ext>
            </a:extLst>
          </p:cNvPr>
          <p:cNvCxnSpPr/>
          <p:nvPr/>
        </p:nvCxnSpPr>
        <p:spPr>
          <a:xfrm>
            <a:off x="4398443" y="1069903"/>
            <a:ext cx="0" cy="5104381"/>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useBgFill="1">
        <p:nvSpPr>
          <p:cNvPr id="39" name="TextBox 38">
            <a:extLst>
              <a:ext uri="{FF2B5EF4-FFF2-40B4-BE49-F238E27FC236}">
                <a16:creationId xmlns:a16="http://schemas.microsoft.com/office/drawing/2014/main" id="{60FDD199-22F6-2A4D-9CAE-243E42055200}"/>
              </a:ext>
            </a:extLst>
          </p:cNvPr>
          <p:cNvSpPr txBox="1"/>
          <p:nvPr/>
        </p:nvSpPr>
        <p:spPr>
          <a:xfrm>
            <a:off x="3659157" y="1089598"/>
            <a:ext cx="1620628" cy="3785652"/>
          </a:xfrm>
          <a:prstGeom prst="rect">
            <a:avLst/>
          </a:prstGeom>
          <a:ln>
            <a:solidFill>
              <a:srgbClr val="C00000"/>
            </a:solidFill>
          </a:ln>
        </p:spPr>
        <p:txBody>
          <a:bodyPr wrap="square" rtlCol="0">
            <a:spAutoFit/>
          </a:bodyPr>
          <a:lstStyle/>
          <a:p>
            <a:pPr algn="l"/>
            <a:r>
              <a:rPr lang="es-HN" sz="1000" dirty="0">
                <a:effectLst/>
                <a:latin typeface="Helvetica Light" panose="020B0403020202020204" pitchFamily="34" charset="0"/>
              </a:rPr>
              <a:t>BAC muestra una tendencia de crecimiento en su ruido publicitario de un año a otro, primero de un 88% del 2022 al 2023 y luego del 2% del 2023 al 2024.</a:t>
            </a:r>
          </a:p>
          <a:p>
            <a:pPr algn="l"/>
            <a:r>
              <a:rPr lang="es-HN" sz="1000" dirty="0">
                <a:latin typeface="Helvetica Light" panose="020B0403020202020204" pitchFamily="34" charset="0"/>
              </a:rPr>
              <a:t>En este primer trimestre, son varias las campañas que se comunican :</a:t>
            </a:r>
          </a:p>
          <a:p>
            <a:pPr algn="l"/>
            <a:r>
              <a:rPr lang="es-HN" sz="1000" dirty="0">
                <a:latin typeface="Helvetica Light" panose="020B0403020202020204" pitchFamily="34" charset="0"/>
              </a:rPr>
              <a:t>En la categoría de bancos, BAC comunica su campaña de Auto BAC de FDA que es una extención del 2023. También su campaña de Casa BAC inicio de año. En marzo inicia su promo de ahorro “Pasaporte”</a:t>
            </a:r>
          </a:p>
          <a:p>
            <a:pPr algn="l"/>
            <a:r>
              <a:rPr lang="es-HN" sz="1000" dirty="0">
                <a:effectLst/>
                <a:latin typeface="Helvetica Light" panose="020B0403020202020204" pitchFamily="34" charset="0"/>
              </a:rPr>
              <a:t>En remesas mantiene activa su campaña institucional y en tarjetas, finaliza en enero, la campaña de promo FDA</a:t>
            </a:r>
          </a:p>
        </p:txBody>
      </p:sp>
      <p:graphicFrame>
        <p:nvGraphicFramePr>
          <p:cNvPr id="55" name="Gráfico 54">
            <a:extLst>
              <a:ext uri="{FF2B5EF4-FFF2-40B4-BE49-F238E27FC236}">
                <a16:creationId xmlns:a16="http://schemas.microsoft.com/office/drawing/2014/main" id="{46B46563-7F34-5241-B4A9-953DCE2784D5}"/>
              </a:ext>
            </a:extLst>
          </p:cNvPr>
          <p:cNvGraphicFramePr/>
          <p:nvPr>
            <p:extLst>
              <p:ext uri="{D42A27DB-BD31-4B8C-83A1-F6EECF244321}">
                <p14:modId xmlns:p14="http://schemas.microsoft.com/office/powerpoint/2010/main" val="3615518687"/>
              </p:ext>
            </p:extLst>
          </p:nvPr>
        </p:nvGraphicFramePr>
        <p:xfrm>
          <a:off x="646744" y="726688"/>
          <a:ext cx="2921935" cy="956452"/>
        </p:xfrm>
        <a:graphic>
          <a:graphicData uri="http://schemas.openxmlformats.org/drawingml/2006/chart">
            <c:chart xmlns:c="http://schemas.openxmlformats.org/drawingml/2006/chart" xmlns:r="http://schemas.openxmlformats.org/officeDocument/2006/relationships" r:id="rId3"/>
          </a:graphicData>
        </a:graphic>
      </p:graphicFrame>
      <p:cxnSp>
        <p:nvCxnSpPr>
          <p:cNvPr id="56" name="Straight Connector 16">
            <a:extLst>
              <a:ext uri="{FF2B5EF4-FFF2-40B4-BE49-F238E27FC236}">
                <a16:creationId xmlns:a16="http://schemas.microsoft.com/office/drawing/2014/main" id="{DDAE9EF1-E33D-AD44-BA6C-00041CA191CC}"/>
              </a:ext>
            </a:extLst>
          </p:cNvPr>
          <p:cNvCxnSpPr>
            <a:cxnSpLocks/>
          </p:cNvCxnSpPr>
          <p:nvPr/>
        </p:nvCxnSpPr>
        <p:spPr>
          <a:xfrm>
            <a:off x="701143" y="1543738"/>
            <a:ext cx="2921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28">
            <a:extLst>
              <a:ext uri="{FF2B5EF4-FFF2-40B4-BE49-F238E27FC236}">
                <a16:creationId xmlns:a16="http://schemas.microsoft.com/office/drawing/2014/main" id="{F051F9E0-F53C-3F4E-8E98-63CDC6F916B1}"/>
              </a:ext>
            </a:extLst>
          </p:cNvPr>
          <p:cNvCxnSpPr/>
          <p:nvPr/>
        </p:nvCxnSpPr>
        <p:spPr>
          <a:xfrm>
            <a:off x="3484310" y="39912"/>
            <a:ext cx="0" cy="16831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60" name="Gráfico 59">
            <a:extLst>
              <a:ext uri="{FF2B5EF4-FFF2-40B4-BE49-F238E27FC236}">
                <a16:creationId xmlns:a16="http://schemas.microsoft.com/office/drawing/2014/main" id="{8CA7F133-6884-5D41-91F0-4AC4F2C2E493}"/>
              </a:ext>
            </a:extLst>
          </p:cNvPr>
          <p:cNvGraphicFramePr/>
          <p:nvPr>
            <p:extLst>
              <p:ext uri="{D42A27DB-BD31-4B8C-83A1-F6EECF244321}">
                <p14:modId xmlns:p14="http://schemas.microsoft.com/office/powerpoint/2010/main" val="749480989"/>
              </p:ext>
            </p:extLst>
          </p:nvPr>
        </p:nvGraphicFramePr>
        <p:xfrm>
          <a:off x="554875" y="1548310"/>
          <a:ext cx="3217221" cy="1474379"/>
        </p:xfrm>
        <a:graphic>
          <a:graphicData uri="http://schemas.openxmlformats.org/drawingml/2006/chart">
            <c:chart xmlns:c="http://schemas.openxmlformats.org/drawingml/2006/chart" xmlns:r="http://schemas.openxmlformats.org/officeDocument/2006/relationships" r:id="rId4"/>
          </a:graphicData>
        </a:graphic>
      </p:graphicFrame>
      <p:cxnSp>
        <p:nvCxnSpPr>
          <p:cNvPr id="64" name="Straight Connector 63">
            <a:extLst>
              <a:ext uri="{FF2B5EF4-FFF2-40B4-BE49-F238E27FC236}">
                <a16:creationId xmlns:a16="http://schemas.microsoft.com/office/drawing/2014/main" id="{0EBEB634-B859-40F8-AC8C-75741652C2DC}"/>
              </a:ext>
            </a:extLst>
          </p:cNvPr>
          <p:cNvCxnSpPr>
            <a:cxnSpLocks/>
          </p:cNvCxnSpPr>
          <p:nvPr/>
        </p:nvCxnSpPr>
        <p:spPr>
          <a:xfrm flipV="1">
            <a:off x="302296" y="3361367"/>
            <a:ext cx="3217221" cy="16029"/>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51" name="Chart 24">
            <a:extLst>
              <a:ext uri="{FF2B5EF4-FFF2-40B4-BE49-F238E27FC236}">
                <a16:creationId xmlns:a16="http://schemas.microsoft.com/office/drawing/2014/main" id="{CF57B333-2256-904A-85AA-AFF3323B869A}"/>
              </a:ext>
            </a:extLst>
          </p:cNvPr>
          <p:cNvGraphicFramePr/>
          <p:nvPr>
            <p:extLst>
              <p:ext uri="{D42A27DB-BD31-4B8C-83A1-F6EECF244321}">
                <p14:modId xmlns:p14="http://schemas.microsoft.com/office/powerpoint/2010/main" val="747107495"/>
              </p:ext>
            </p:extLst>
          </p:nvPr>
        </p:nvGraphicFramePr>
        <p:xfrm>
          <a:off x="573475" y="3438604"/>
          <a:ext cx="3207554" cy="3113146"/>
        </p:xfrm>
        <a:graphic>
          <a:graphicData uri="http://schemas.openxmlformats.org/drawingml/2006/chart">
            <c:chart xmlns:c="http://schemas.openxmlformats.org/drawingml/2006/chart" xmlns:r="http://schemas.openxmlformats.org/officeDocument/2006/relationships" r:id="rId5"/>
          </a:graphicData>
        </a:graphic>
      </p:graphicFrame>
      <p:sp>
        <p:nvSpPr>
          <p:cNvPr id="62" name="CuadroTexto 61">
            <a:extLst>
              <a:ext uri="{FF2B5EF4-FFF2-40B4-BE49-F238E27FC236}">
                <a16:creationId xmlns:a16="http://schemas.microsoft.com/office/drawing/2014/main" id="{A2F9AF78-E1DD-C343-B6A9-87C5E333029D}"/>
              </a:ext>
            </a:extLst>
          </p:cNvPr>
          <p:cNvSpPr txBox="1"/>
          <p:nvPr/>
        </p:nvSpPr>
        <p:spPr>
          <a:xfrm>
            <a:off x="5678680" y="2888478"/>
            <a:ext cx="914400" cy="914400"/>
          </a:xfrm>
          <a:prstGeom prst="rect">
            <a:avLst/>
          </a:prstGeom>
          <a:noFill/>
        </p:spPr>
        <p:txBody>
          <a:bodyPr wrap="square" rtlCol="0">
            <a:spAutoFit/>
          </a:bodyPr>
          <a:lstStyle/>
          <a:p>
            <a:endParaRPr lang="es-HN" dirty="0"/>
          </a:p>
        </p:txBody>
      </p:sp>
      <p:sp>
        <p:nvSpPr>
          <p:cNvPr id="63" name="CuadroTexto 62">
            <a:extLst>
              <a:ext uri="{FF2B5EF4-FFF2-40B4-BE49-F238E27FC236}">
                <a16:creationId xmlns:a16="http://schemas.microsoft.com/office/drawing/2014/main" id="{CDAA0BF5-B29A-0D4D-B0DF-DDF006FE086E}"/>
              </a:ext>
            </a:extLst>
          </p:cNvPr>
          <p:cNvSpPr txBox="1"/>
          <p:nvPr/>
        </p:nvSpPr>
        <p:spPr>
          <a:xfrm>
            <a:off x="9757317" y="2704171"/>
            <a:ext cx="184731" cy="369332"/>
          </a:xfrm>
          <a:prstGeom prst="rect">
            <a:avLst/>
          </a:prstGeom>
          <a:noFill/>
        </p:spPr>
        <p:txBody>
          <a:bodyPr wrap="none" rtlCol="0">
            <a:spAutoFit/>
          </a:bodyPr>
          <a:lstStyle/>
          <a:p>
            <a:endParaRPr lang="es-HN" dirty="0"/>
          </a:p>
        </p:txBody>
      </p:sp>
      <p:graphicFrame>
        <p:nvGraphicFramePr>
          <p:cNvPr id="67" name="Chart 29">
            <a:extLst>
              <a:ext uri="{FF2B5EF4-FFF2-40B4-BE49-F238E27FC236}">
                <a16:creationId xmlns:a16="http://schemas.microsoft.com/office/drawing/2014/main" id="{ECAE0742-6322-6F40-8C83-1AC13BD18A99}"/>
              </a:ext>
            </a:extLst>
          </p:cNvPr>
          <p:cNvGraphicFramePr/>
          <p:nvPr>
            <p:extLst>
              <p:ext uri="{D42A27DB-BD31-4B8C-83A1-F6EECF244321}">
                <p14:modId xmlns:p14="http://schemas.microsoft.com/office/powerpoint/2010/main" val="1406030849"/>
              </p:ext>
            </p:extLst>
          </p:nvPr>
        </p:nvGraphicFramePr>
        <p:xfrm>
          <a:off x="5583408" y="2844348"/>
          <a:ext cx="6376142" cy="900376"/>
        </p:xfrm>
        <a:graphic>
          <a:graphicData uri="http://schemas.openxmlformats.org/drawingml/2006/chart">
            <c:chart xmlns:c="http://schemas.openxmlformats.org/drawingml/2006/chart" xmlns:r="http://schemas.openxmlformats.org/officeDocument/2006/relationships" r:id="rId6"/>
          </a:graphicData>
        </a:graphic>
      </p:graphicFrame>
      <p:sp>
        <p:nvSpPr>
          <p:cNvPr id="68" name="TextBox 32">
            <a:extLst>
              <a:ext uri="{FF2B5EF4-FFF2-40B4-BE49-F238E27FC236}">
                <a16:creationId xmlns:a16="http://schemas.microsoft.com/office/drawing/2014/main" id="{DCF044CB-48E5-D14E-A627-EB40844056D8}"/>
              </a:ext>
            </a:extLst>
          </p:cNvPr>
          <p:cNvSpPr txBox="1"/>
          <p:nvPr/>
        </p:nvSpPr>
        <p:spPr>
          <a:xfrm>
            <a:off x="5228367" y="3030816"/>
            <a:ext cx="434734" cy="369332"/>
          </a:xfrm>
          <a:prstGeom prst="rect">
            <a:avLst/>
          </a:prstGeom>
          <a:noFill/>
        </p:spPr>
        <p:txBody>
          <a:bodyPr wrap="none" rtlCol="0">
            <a:spAutoFit/>
          </a:bodyPr>
          <a:lstStyle/>
          <a:p>
            <a:r>
              <a:rPr lang="en-US" b="1" dirty="0">
                <a:solidFill>
                  <a:schemeClr val="tx1">
                    <a:lumMod val="50000"/>
                    <a:lumOff val="50000"/>
                  </a:schemeClr>
                </a:solidFill>
              </a:rPr>
              <a:t>TV</a:t>
            </a:r>
          </a:p>
        </p:txBody>
      </p:sp>
      <p:sp>
        <p:nvSpPr>
          <p:cNvPr id="69" name="TextBox 33">
            <a:extLst>
              <a:ext uri="{FF2B5EF4-FFF2-40B4-BE49-F238E27FC236}">
                <a16:creationId xmlns:a16="http://schemas.microsoft.com/office/drawing/2014/main" id="{9276E7A1-1AAC-9C49-B839-7AE90E0598F3}"/>
              </a:ext>
            </a:extLst>
          </p:cNvPr>
          <p:cNvSpPr txBox="1"/>
          <p:nvPr/>
        </p:nvSpPr>
        <p:spPr>
          <a:xfrm>
            <a:off x="5155090" y="3325302"/>
            <a:ext cx="1708481" cy="276999"/>
          </a:xfrm>
          <a:prstGeom prst="rect">
            <a:avLst/>
          </a:prstGeom>
          <a:noFill/>
        </p:spPr>
        <p:txBody>
          <a:bodyPr wrap="none" rtlCol="0">
            <a:spAutoFit/>
          </a:bodyPr>
          <a:lstStyle/>
          <a:p>
            <a:r>
              <a:rPr lang="en-US" sz="1200" i="1" dirty="0"/>
              <a:t>3,951 spots|12,893 </a:t>
            </a:r>
            <a:r>
              <a:rPr lang="en-US" sz="1200" i="1" dirty="0" err="1"/>
              <a:t>trp’s</a:t>
            </a:r>
            <a:endParaRPr lang="en-US" sz="1200" i="1" dirty="0"/>
          </a:p>
        </p:txBody>
      </p:sp>
      <p:graphicFrame>
        <p:nvGraphicFramePr>
          <p:cNvPr id="70" name="Chart 8">
            <a:extLst>
              <a:ext uri="{FF2B5EF4-FFF2-40B4-BE49-F238E27FC236}">
                <a16:creationId xmlns:a16="http://schemas.microsoft.com/office/drawing/2014/main" id="{28E72EBA-A573-2249-9FEF-2F2C706B9C11}"/>
              </a:ext>
            </a:extLst>
          </p:cNvPr>
          <p:cNvGraphicFramePr/>
          <p:nvPr>
            <p:extLst>
              <p:ext uri="{D42A27DB-BD31-4B8C-83A1-F6EECF244321}">
                <p14:modId xmlns:p14="http://schemas.microsoft.com/office/powerpoint/2010/main" val="455371388"/>
              </p:ext>
            </p:extLst>
          </p:nvPr>
        </p:nvGraphicFramePr>
        <p:xfrm>
          <a:off x="5607529" y="3915155"/>
          <a:ext cx="6376137" cy="900377"/>
        </p:xfrm>
        <a:graphic>
          <a:graphicData uri="http://schemas.openxmlformats.org/drawingml/2006/chart">
            <c:chart xmlns:c="http://schemas.openxmlformats.org/drawingml/2006/chart" xmlns:r="http://schemas.openxmlformats.org/officeDocument/2006/relationships" r:id="rId7"/>
          </a:graphicData>
        </a:graphic>
      </p:graphicFrame>
      <p:sp>
        <p:nvSpPr>
          <p:cNvPr id="71" name="TextBox 35">
            <a:extLst>
              <a:ext uri="{FF2B5EF4-FFF2-40B4-BE49-F238E27FC236}">
                <a16:creationId xmlns:a16="http://schemas.microsoft.com/office/drawing/2014/main" id="{D8E80CFF-FCEE-6441-97AC-0A0DCBB90BA1}"/>
              </a:ext>
            </a:extLst>
          </p:cNvPr>
          <p:cNvSpPr txBox="1"/>
          <p:nvPr/>
        </p:nvSpPr>
        <p:spPr>
          <a:xfrm>
            <a:off x="5265148" y="4124367"/>
            <a:ext cx="437940" cy="369332"/>
          </a:xfrm>
          <a:prstGeom prst="rect">
            <a:avLst/>
          </a:prstGeom>
          <a:noFill/>
        </p:spPr>
        <p:txBody>
          <a:bodyPr wrap="none" rtlCol="0">
            <a:spAutoFit/>
          </a:bodyPr>
          <a:lstStyle/>
          <a:p>
            <a:r>
              <a:rPr lang="en-US" b="1" dirty="0">
                <a:solidFill>
                  <a:schemeClr val="tx1">
                    <a:lumMod val="50000"/>
                    <a:lumOff val="50000"/>
                  </a:schemeClr>
                </a:solidFill>
              </a:rPr>
              <a:t>PR</a:t>
            </a:r>
          </a:p>
        </p:txBody>
      </p:sp>
      <p:sp>
        <p:nvSpPr>
          <p:cNvPr id="72" name="TextBox 36">
            <a:extLst>
              <a:ext uri="{FF2B5EF4-FFF2-40B4-BE49-F238E27FC236}">
                <a16:creationId xmlns:a16="http://schemas.microsoft.com/office/drawing/2014/main" id="{52472538-3177-AF4D-A66F-E890DC6876E2}"/>
              </a:ext>
            </a:extLst>
          </p:cNvPr>
          <p:cNvSpPr txBox="1"/>
          <p:nvPr/>
        </p:nvSpPr>
        <p:spPr>
          <a:xfrm>
            <a:off x="5244805" y="4385469"/>
            <a:ext cx="1214435" cy="276999"/>
          </a:xfrm>
          <a:prstGeom prst="rect">
            <a:avLst/>
          </a:prstGeom>
          <a:noFill/>
        </p:spPr>
        <p:txBody>
          <a:bodyPr wrap="none" rtlCol="0">
            <a:spAutoFit/>
          </a:bodyPr>
          <a:lstStyle/>
          <a:p>
            <a:r>
              <a:rPr lang="en-US" sz="1200" i="1" dirty="0"/>
              <a:t>42 </a:t>
            </a:r>
            <a:r>
              <a:rPr lang="en-US" sz="1200" i="1" dirty="0" err="1"/>
              <a:t>publicaciones</a:t>
            </a:r>
            <a:endParaRPr lang="en-US" sz="1200" i="1" dirty="0"/>
          </a:p>
        </p:txBody>
      </p:sp>
      <p:graphicFrame>
        <p:nvGraphicFramePr>
          <p:cNvPr id="73" name="Table 9">
            <a:extLst>
              <a:ext uri="{FF2B5EF4-FFF2-40B4-BE49-F238E27FC236}">
                <a16:creationId xmlns:a16="http://schemas.microsoft.com/office/drawing/2014/main" id="{F2BEA637-6AC0-E244-A4C5-B0853E14D188}"/>
              </a:ext>
            </a:extLst>
          </p:cNvPr>
          <p:cNvGraphicFramePr>
            <a:graphicFrameLocks noGrp="1"/>
          </p:cNvGraphicFramePr>
          <p:nvPr>
            <p:extLst>
              <p:ext uri="{D42A27DB-BD31-4B8C-83A1-F6EECF244321}">
                <p14:modId xmlns:p14="http://schemas.microsoft.com/office/powerpoint/2010/main" val="1711680982"/>
              </p:ext>
            </p:extLst>
          </p:nvPr>
        </p:nvGraphicFramePr>
        <p:xfrm>
          <a:off x="5703087" y="2691399"/>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$613K</a:t>
                      </a:r>
                    </a:p>
                  </a:txBody>
                  <a:tcPr>
                    <a:solidFill>
                      <a:schemeClr val="tx2"/>
                    </a:solidFill>
                  </a:tcPr>
                </a:tc>
                <a:tc>
                  <a:txBody>
                    <a:bodyPr/>
                    <a:lstStyle/>
                    <a:p>
                      <a:r>
                        <a:rPr lang="en-US" sz="1200" b="1" i="0" dirty="0">
                          <a:latin typeface="Helvetica Light" panose="020B0403020202020204" pitchFamily="34" charset="0"/>
                        </a:rPr>
                        <a:t>82%</a:t>
                      </a:r>
                    </a:p>
                  </a:txBody>
                  <a:tcPr>
                    <a:solidFill>
                      <a:srgbClr val="941100"/>
                    </a:solidFill>
                  </a:tcPr>
                </a:tc>
                <a:extLst>
                  <a:ext uri="{0D108BD9-81ED-4DB2-BD59-A6C34878D82A}">
                    <a16:rowId xmlns:a16="http://schemas.microsoft.com/office/drawing/2014/main" val="2723846995"/>
                  </a:ext>
                </a:extLst>
              </a:tr>
            </a:tbl>
          </a:graphicData>
        </a:graphic>
      </p:graphicFrame>
      <p:sp>
        <p:nvSpPr>
          <p:cNvPr id="74" name="TextBox 41">
            <a:extLst>
              <a:ext uri="{FF2B5EF4-FFF2-40B4-BE49-F238E27FC236}">
                <a16:creationId xmlns:a16="http://schemas.microsoft.com/office/drawing/2014/main" id="{3E6FE5FF-8FCF-F749-B8C5-C064030E165C}"/>
              </a:ext>
            </a:extLst>
          </p:cNvPr>
          <p:cNvSpPr txBox="1"/>
          <p:nvPr/>
        </p:nvSpPr>
        <p:spPr>
          <a:xfrm>
            <a:off x="5240095" y="5053533"/>
            <a:ext cx="453970" cy="369332"/>
          </a:xfrm>
          <a:prstGeom prst="rect">
            <a:avLst/>
          </a:prstGeom>
          <a:noFill/>
        </p:spPr>
        <p:txBody>
          <a:bodyPr wrap="none" rtlCol="0">
            <a:spAutoFit/>
          </a:bodyPr>
          <a:lstStyle/>
          <a:p>
            <a:r>
              <a:rPr lang="en-US" b="1" dirty="0">
                <a:solidFill>
                  <a:schemeClr val="tx1">
                    <a:lumMod val="50000"/>
                    <a:lumOff val="50000"/>
                  </a:schemeClr>
                </a:solidFill>
              </a:rPr>
              <a:t>RA</a:t>
            </a:r>
          </a:p>
        </p:txBody>
      </p:sp>
      <p:graphicFrame>
        <p:nvGraphicFramePr>
          <p:cNvPr id="75" name="Table 46">
            <a:extLst>
              <a:ext uri="{FF2B5EF4-FFF2-40B4-BE49-F238E27FC236}">
                <a16:creationId xmlns:a16="http://schemas.microsoft.com/office/drawing/2014/main" id="{F7BE7911-13B3-734A-9723-91BAABFE8214}"/>
              </a:ext>
            </a:extLst>
          </p:cNvPr>
          <p:cNvGraphicFramePr>
            <a:graphicFrameLocks noGrp="1"/>
          </p:cNvGraphicFramePr>
          <p:nvPr>
            <p:extLst>
              <p:ext uri="{D42A27DB-BD31-4B8C-83A1-F6EECF244321}">
                <p14:modId xmlns:p14="http://schemas.microsoft.com/office/powerpoint/2010/main" val="4221660695"/>
              </p:ext>
            </p:extLst>
          </p:nvPr>
        </p:nvGraphicFramePr>
        <p:xfrm>
          <a:off x="5716338" y="3748039"/>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$45k</a:t>
                      </a:r>
                    </a:p>
                  </a:txBody>
                  <a:tcPr>
                    <a:solidFill>
                      <a:schemeClr val="tx2"/>
                    </a:solidFill>
                  </a:tcPr>
                </a:tc>
                <a:tc>
                  <a:txBody>
                    <a:bodyPr/>
                    <a:lstStyle/>
                    <a:p>
                      <a:r>
                        <a:rPr lang="en-US" sz="1200" b="1" i="0" dirty="0">
                          <a:latin typeface="Helvetica Light" panose="020B0403020202020204" pitchFamily="34" charset="0"/>
                        </a:rPr>
                        <a:t>6%</a:t>
                      </a:r>
                    </a:p>
                  </a:txBody>
                  <a:tcPr>
                    <a:solidFill>
                      <a:srgbClr val="941100"/>
                    </a:solidFill>
                  </a:tcPr>
                </a:tc>
                <a:extLst>
                  <a:ext uri="{0D108BD9-81ED-4DB2-BD59-A6C34878D82A}">
                    <a16:rowId xmlns:a16="http://schemas.microsoft.com/office/drawing/2014/main" val="2723846995"/>
                  </a:ext>
                </a:extLst>
              </a:tr>
            </a:tbl>
          </a:graphicData>
        </a:graphic>
      </p:graphicFrame>
      <p:graphicFrame>
        <p:nvGraphicFramePr>
          <p:cNvPr id="76" name="Table 47">
            <a:extLst>
              <a:ext uri="{FF2B5EF4-FFF2-40B4-BE49-F238E27FC236}">
                <a16:creationId xmlns:a16="http://schemas.microsoft.com/office/drawing/2014/main" id="{6ECF77F7-33A9-2E4A-8144-C1FD53D9FC5C}"/>
              </a:ext>
            </a:extLst>
          </p:cNvPr>
          <p:cNvGraphicFramePr>
            <a:graphicFrameLocks noGrp="1"/>
          </p:cNvGraphicFramePr>
          <p:nvPr>
            <p:extLst>
              <p:ext uri="{D42A27DB-BD31-4B8C-83A1-F6EECF244321}">
                <p14:modId xmlns:p14="http://schemas.microsoft.com/office/powerpoint/2010/main" val="2824640389"/>
              </p:ext>
            </p:extLst>
          </p:nvPr>
        </p:nvGraphicFramePr>
        <p:xfrm>
          <a:off x="5716337" y="4768805"/>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$78K</a:t>
                      </a:r>
                    </a:p>
                  </a:txBody>
                  <a:tcPr>
                    <a:solidFill>
                      <a:schemeClr val="tx2"/>
                    </a:solidFill>
                  </a:tcPr>
                </a:tc>
                <a:tc>
                  <a:txBody>
                    <a:bodyPr/>
                    <a:lstStyle/>
                    <a:p>
                      <a:r>
                        <a:rPr lang="en-US" sz="1200" b="1" i="0" dirty="0">
                          <a:latin typeface="Helvetica Light" panose="020B0403020202020204" pitchFamily="34" charset="0"/>
                        </a:rPr>
                        <a:t>10%</a:t>
                      </a:r>
                    </a:p>
                  </a:txBody>
                  <a:tcPr>
                    <a:solidFill>
                      <a:srgbClr val="941100"/>
                    </a:solidFill>
                  </a:tcPr>
                </a:tc>
                <a:extLst>
                  <a:ext uri="{0D108BD9-81ED-4DB2-BD59-A6C34878D82A}">
                    <a16:rowId xmlns:a16="http://schemas.microsoft.com/office/drawing/2014/main" val="2723846995"/>
                  </a:ext>
                </a:extLst>
              </a:tr>
            </a:tbl>
          </a:graphicData>
        </a:graphic>
      </p:graphicFrame>
      <p:sp>
        <p:nvSpPr>
          <p:cNvPr id="77" name="TextBox 49">
            <a:extLst>
              <a:ext uri="{FF2B5EF4-FFF2-40B4-BE49-F238E27FC236}">
                <a16:creationId xmlns:a16="http://schemas.microsoft.com/office/drawing/2014/main" id="{65463D04-E914-684E-98A8-2B2487DF3558}"/>
              </a:ext>
            </a:extLst>
          </p:cNvPr>
          <p:cNvSpPr txBox="1"/>
          <p:nvPr/>
        </p:nvSpPr>
        <p:spPr>
          <a:xfrm>
            <a:off x="5202097" y="5381898"/>
            <a:ext cx="899605" cy="276999"/>
          </a:xfrm>
          <a:prstGeom prst="rect">
            <a:avLst/>
          </a:prstGeom>
          <a:noFill/>
        </p:spPr>
        <p:txBody>
          <a:bodyPr wrap="none" rtlCol="0">
            <a:spAutoFit/>
          </a:bodyPr>
          <a:lstStyle/>
          <a:p>
            <a:r>
              <a:rPr lang="en-US" sz="1200" i="1" dirty="0"/>
              <a:t>3,629 spots</a:t>
            </a:r>
          </a:p>
        </p:txBody>
      </p:sp>
      <p:cxnSp>
        <p:nvCxnSpPr>
          <p:cNvPr id="78" name="Straight Connector 60">
            <a:extLst>
              <a:ext uri="{FF2B5EF4-FFF2-40B4-BE49-F238E27FC236}">
                <a16:creationId xmlns:a16="http://schemas.microsoft.com/office/drawing/2014/main" id="{267469C2-40B6-1543-9B3B-CDA09A338124}"/>
              </a:ext>
            </a:extLst>
          </p:cNvPr>
          <p:cNvCxnSpPr>
            <a:cxnSpLocks/>
          </p:cNvCxnSpPr>
          <p:nvPr/>
        </p:nvCxnSpPr>
        <p:spPr>
          <a:xfrm flipV="1">
            <a:off x="5358954" y="3652712"/>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61">
            <a:extLst>
              <a:ext uri="{FF2B5EF4-FFF2-40B4-BE49-F238E27FC236}">
                <a16:creationId xmlns:a16="http://schemas.microsoft.com/office/drawing/2014/main" id="{8EB1BD4F-C492-8D4C-88C7-99D302B06A40}"/>
              </a:ext>
            </a:extLst>
          </p:cNvPr>
          <p:cNvCxnSpPr>
            <a:cxnSpLocks/>
          </p:cNvCxnSpPr>
          <p:nvPr/>
        </p:nvCxnSpPr>
        <p:spPr>
          <a:xfrm flipV="1">
            <a:off x="5358954" y="4709419"/>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80" name="Chart 38">
            <a:extLst>
              <a:ext uri="{FF2B5EF4-FFF2-40B4-BE49-F238E27FC236}">
                <a16:creationId xmlns:a16="http://schemas.microsoft.com/office/drawing/2014/main" id="{94AC6AC2-CF49-7443-AC04-4AF1CAFAE423}"/>
              </a:ext>
            </a:extLst>
          </p:cNvPr>
          <p:cNvGraphicFramePr/>
          <p:nvPr>
            <p:extLst>
              <p:ext uri="{D42A27DB-BD31-4B8C-83A1-F6EECF244321}">
                <p14:modId xmlns:p14="http://schemas.microsoft.com/office/powerpoint/2010/main" val="2336952831"/>
              </p:ext>
            </p:extLst>
          </p:nvPr>
        </p:nvGraphicFramePr>
        <p:xfrm>
          <a:off x="5583408" y="4926403"/>
          <a:ext cx="6400258" cy="884123"/>
        </p:xfrm>
        <a:graphic>
          <a:graphicData uri="http://schemas.openxmlformats.org/drawingml/2006/chart">
            <c:chart xmlns:c="http://schemas.openxmlformats.org/drawingml/2006/chart" xmlns:r="http://schemas.openxmlformats.org/officeDocument/2006/relationships" r:id="rId8"/>
          </a:graphicData>
        </a:graphic>
      </p:graphicFrame>
      <p:sp>
        <p:nvSpPr>
          <p:cNvPr id="81" name="TextBox 41">
            <a:extLst>
              <a:ext uri="{FF2B5EF4-FFF2-40B4-BE49-F238E27FC236}">
                <a16:creationId xmlns:a16="http://schemas.microsoft.com/office/drawing/2014/main" id="{8B3063CD-8DB7-B24A-A8E4-6DF2C2084B11}"/>
              </a:ext>
            </a:extLst>
          </p:cNvPr>
          <p:cNvSpPr txBox="1"/>
          <p:nvPr/>
        </p:nvSpPr>
        <p:spPr>
          <a:xfrm>
            <a:off x="5158521" y="6088811"/>
            <a:ext cx="641522" cy="369332"/>
          </a:xfrm>
          <a:prstGeom prst="rect">
            <a:avLst/>
          </a:prstGeom>
          <a:noFill/>
        </p:spPr>
        <p:txBody>
          <a:bodyPr wrap="none" rtlCol="0">
            <a:spAutoFit/>
          </a:bodyPr>
          <a:lstStyle/>
          <a:p>
            <a:r>
              <a:rPr lang="en-US" b="1" dirty="0">
                <a:solidFill>
                  <a:schemeClr val="tx1">
                    <a:lumMod val="50000"/>
                    <a:lumOff val="50000"/>
                  </a:schemeClr>
                </a:solidFill>
              </a:rPr>
              <a:t>OOH</a:t>
            </a:r>
          </a:p>
        </p:txBody>
      </p:sp>
      <p:graphicFrame>
        <p:nvGraphicFramePr>
          <p:cNvPr id="82" name="Table 47">
            <a:extLst>
              <a:ext uri="{FF2B5EF4-FFF2-40B4-BE49-F238E27FC236}">
                <a16:creationId xmlns:a16="http://schemas.microsoft.com/office/drawing/2014/main" id="{1427B31B-E703-8842-BB46-C126DDA1D514}"/>
              </a:ext>
            </a:extLst>
          </p:cNvPr>
          <p:cNvGraphicFramePr>
            <a:graphicFrameLocks noGrp="1"/>
          </p:cNvGraphicFramePr>
          <p:nvPr>
            <p:extLst>
              <p:ext uri="{D42A27DB-BD31-4B8C-83A1-F6EECF244321}">
                <p14:modId xmlns:p14="http://schemas.microsoft.com/office/powerpoint/2010/main" val="1099399814"/>
              </p:ext>
            </p:extLst>
          </p:nvPr>
        </p:nvGraphicFramePr>
        <p:xfrm>
          <a:off x="5691913" y="5789803"/>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$15K</a:t>
                      </a:r>
                    </a:p>
                  </a:txBody>
                  <a:tcPr>
                    <a:solidFill>
                      <a:schemeClr val="tx2"/>
                    </a:solidFill>
                  </a:tcPr>
                </a:tc>
                <a:tc>
                  <a:txBody>
                    <a:bodyPr/>
                    <a:lstStyle/>
                    <a:p>
                      <a:r>
                        <a:rPr lang="en-US" sz="1200" b="1" i="0" dirty="0">
                          <a:latin typeface="Helvetica Light" panose="020B0403020202020204" pitchFamily="34" charset="0"/>
                        </a:rPr>
                        <a:t>2%</a:t>
                      </a:r>
                    </a:p>
                  </a:txBody>
                  <a:tcPr>
                    <a:solidFill>
                      <a:srgbClr val="941100"/>
                    </a:solidFill>
                  </a:tcPr>
                </a:tc>
                <a:extLst>
                  <a:ext uri="{0D108BD9-81ED-4DB2-BD59-A6C34878D82A}">
                    <a16:rowId xmlns:a16="http://schemas.microsoft.com/office/drawing/2014/main" val="2723846995"/>
                  </a:ext>
                </a:extLst>
              </a:tr>
            </a:tbl>
          </a:graphicData>
        </a:graphic>
      </p:graphicFrame>
      <p:sp>
        <p:nvSpPr>
          <p:cNvPr id="83" name="TextBox 49">
            <a:extLst>
              <a:ext uri="{FF2B5EF4-FFF2-40B4-BE49-F238E27FC236}">
                <a16:creationId xmlns:a16="http://schemas.microsoft.com/office/drawing/2014/main" id="{186A2A85-7AA7-674B-8D2C-92CB63558616}"/>
              </a:ext>
            </a:extLst>
          </p:cNvPr>
          <p:cNvSpPr txBox="1"/>
          <p:nvPr/>
        </p:nvSpPr>
        <p:spPr>
          <a:xfrm>
            <a:off x="5265148" y="6476040"/>
            <a:ext cx="907621" cy="276999"/>
          </a:xfrm>
          <a:prstGeom prst="rect">
            <a:avLst/>
          </a:prstGeom>
          <a:noFill/>
        </p:spPr>
        <p:txBody>
          <a:bodyPr wrap="none" rtlCol="0">
            <a:spAutoFit/>
          </a:bodyPr>
          <a:lstStyle/>
          <a:p>
            <a:r>
              <a:rPr lang="en-US" sz="1200" i="1" dirty="0"/>
              <a:t>22 </a:t>
            </a:r>
            <a:r>
              <a:rPr lang="en-US" sz="1200" i="1" dirty="0" err="1"/>
              <a:t>modulos</a:t>
            </a:r>
            <a:endParaRPr lang="en-US" sz="1200" i="1" dirty="0"/>
          </a:p>
        </p:txBody>
      </p:sp>
      <p:cxnSp>
        <p:nvCxnSpPr>
          <p:cNvPr id="84" name="Straight Connector 61">
            <a:extLst>
              <a:ext uri="{FF2B5EF4-FFF2-40B4-BE49-F238E27FC236}">
                <a16:creationId xmlns:a16="http://schemas.microsoft.com/office/drawing/2014/main" id="{A1CEEC6D-0DAD-FD45-8389-10BDCA58FEE5}"/>
              </a:ext>
            </a:extLst>
          </p:cNvPr>
          <p:cNvCxnSpPr>
            <a:cxnSpLocks/>
          </p:cNvCxnSpPr>
          <p:nvPr/>
        </p:nvCxnSpPr>
        <p:spPr>
          <a:xfrm flipV="1">
            <a:off x="5377392" y="5730417"/>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85" name="Chart 38">
            <a:extLst>
              <a:ext uri="{FF2B5EF4-FFF2-40B4-BE49-F238E27FC236}">
                <a16:creationId xmlns:a16="http://schemas.microsoft.com/office/drawing/2014/main" id="{130BBEB8-F845-0640-83B7-3D9E92EECCDA}"/>
              </a:ext>
            </a:extLst>
          </p:cNvPr>
          <p:cNvGraphicFramePr/>
          <p:nvPr>
            <p:extLst>
              <p:ext uri="{D42A27DB-BD31-4B8C-83A1-F6EECF244321}">
                <p14:modId xmlns:p14="http://schemas.microsoft.com/office/powerpoint/2010/main" val="3989650647"/>
              </p:ext>
            </p:extLst>
          </p:nvPr>
        </p:nvGraphicFramePr>
        <p:xfrm>
          <a:off x="5587562" y="5947402"/>
          <a:ext cx="6400258" cy="931074"/>
        </p:xfrm>
        <a:graphic>
          <a:graphicData uri="http://schemas.openxmlformats.org/drawingml/2006/chart">
            <c:chart xmlns:c="http://schemas.openxmlformats.org/drawingml/2006/chart" xmlns:r="http://schemas.openxmlformats.org/officeDocument/2006/relationships" r:id="rId9"/>
          </a:graphicData>
        </a:graphic>
      </p:graphicFrame>
      <p:sp>
        <p:nvSpPr>
          <p:cNvPr id="53" name="TextBox 5">
            <a:extLst>
              <a:ext uri="{FF2B5EF4-FFF2-40B4-BE49-F238E27FC236}">
                <a16:creationId xmlns:a16="http://schemas.microsoft.com/office/drawing/2014/main" id="{7F7A3446-A587-C34F-8C6B-0C4550856236}"/>
              </a:ext>
            </a:extLst>
          </p:cNvPr>
          <p:cNvSpPr txBox="1"/>
          <p:nvPr/>
        </p:nvSpPr>
        <p:spPr>
          <a:xfrm>
            <a:off x="246468" y="3085692"/>
            <a:ext cx="636713" cy="246221"/>
          </a:xfrm>
          <a:prstGeom prst="rect">
            <a:avLst/>
          </a:prstGeom>
          <a:noFill/>
        </p:spPr>
        <p:txBody>
          <a:bodyPr wrap="none" rtlCol="0">
            <a:spAutoFit/>
          </a:bodyPr>
          <a:lstStyle/>
          <a:p>
            <a:r>
              <a:rPr lang="en-US" sz="1000" dirty="0">
                <a:latin typeface="Helvetica Light" panose="020B0403020202020204" pitchFamily="34" charset="0"/>
              </a:rPr>
              <a:t>Inv </a:t>
            </a:r>
            <a:r>
              <a:rPr lang="en-US" sz="1000" dirty="0" err="1">
                <a:latin typeface="Helvetica Light" panose="020B0403020202020204" pitchFamily="34" charset="0"/>
              </a:rPr>
              <a:t>en</a:t>
            </a:r>
            <a:r>
              <a:rPr lang="en-US" sz="1000" dirty="0">
                <a:latin typeface="Helvetica Light" panose="020B0403020202020204" pitchFamily="34" charset="0"/>
              </a:rPr>
              <a:t> $</a:t>
            </a:r>
          </a:p>
        </p:txBody>
      </p:sp>
      <p:graphicFrame>
        <p:nvGraphicFramePr>
          <p:cNvPr id="3" name="Gráfico 2">
            <a:extLst>
              <a:ext uri="{FF2B5EF4-FFF2-40B4-BE49-F238E27FC236}">
                <a16:creationId xmlns:a16="http://schemas.microsoft.com/office/drawing/2014/main" id="{190675E0-EC0C-0E45-8874-34209D02BAA9}"/>
              </a:ext>
            </a:extLst>
          </p:cNvPr>
          <p:cNvGraphicFramePr/>
          <p:nvPr>
            <p:extLst>
              <p:ext uri="{D42A27DB-BD31-4B8C-83A1-F6EECF244321}">
                <p14:modId xmlns:p14="http://schemas.microsoft.com/office/powerpoint/2010/main" val="2695061874"/>
              </p:ext>
            </p:extLst>
          </p:nvPr>
        </p:nvGraphicFramePr>
        <p:xfrm>
          <a:off x="5315863" y="923162"/>
          <a:ext cx="6671945" cy="1736746"/>
        </p:xfrm>
        <a:graphic>
          <a:graphicData uri="http://schemas.openxmlformats.org/drawingml/2006/chart">
            <c:chart xmlns:c="http://schemas.openxmlformats.org/drawingml/2006/chart" xmlns:r="http://schemas.openxmlformats.org/officeDocument/2006/relationships" r:id="rId10"/>
          </a:graphicData>
        </a:graphic>
      </p:graphicFrame>
      <p:sp>
        <p:nvSpPr>
          <p:cNvPr id="4" name="CuadroTexto 3">
            <a:extLst>
              <a:ext uri="{FF2B5EF4-FFF2-40B4-BE49-F238E27FC236}">
                <a16:creationId xmlns:a16="http://schemas.microsoft.com/office/drawing/2014/main" id="{783F5AC3-6547-674E-833F-735CB916347B}"/>
              </a:ext>
            </a:extLst>
          </p:cNvPr>
          <p:cNvSpPr txBox="1"/>
          <p:nvPr/>
        </p:nvSpPr>
        <p:spPr>
          <a:xfrm>
            <a:off x="5409655" y="1202836"/>
            <a:ext cx="841659" cy="230832"/>
          </a:xfrm>
          <a:prstGeom prst="rect">
            <a:avLst/>
          </a:prstGeom>
          <a:solidFill>
            <a:schemeClr val="accent1">
              <a:alpha val="30023"/>
            </a:schemeClr>
          </a:solidFill>
        </p:spPr>
        <p:txBody>
          <a:bodyPr wrap="square" rtlCol="0">
            <a:spAutoFit/>
          </a:bodyPr>
          <a:lstStyle/>
          <a:p>
            <a:pPr algn="ctr"/>
            <a:r>
              <a:rPr lang="es-HN" sz="900" dirty="0">
                <a:latin typeface="Helvetica Light" panose="020B0403020202020204" pitchFamily="34" charset="0"/>
              </a:rPr>
              <a:t>AhorroFDA</a:t>
            </a:r>
          </a:p>
        </p:txBody>
      </p:sp>
      <p:sp>
        <p:nvSpPr>
          <p:cNvPr id="86" name="CuadroTexto 85">
            <a:extLst>
              <a:ext uri="{FF2B5EF4-FFF2-40B4-BE49-F238E27FC236}">
                <a16:creationId xmlns:a16="http://schemas.microsoft.com/office/drawing/2014/main" id="{0D369C9D-1D31-594C-8142-8EA5FED87F2C}"/>
              </a:ext>
            </a:extLst>
          </p:cNvPr>
          <p:cNvSpPr txBox="1"/>
          <p:nvPr/>
        </p:nvSpPr>
        <p:spPr>
          <a:xfrm>
            <a:off x="6447823" y="1209425"/>
            <a:ext cx="789176" cy="369332"/>
          </a:xfrm>
          <a:prstGeom prst="rect">
            <a:avLst/>
          </a:prstGeom>
          <a:solidFill>
            <a:schemeClr val="accent1">
              <a:alpha val="28000"/>
            </a:schemeClr>
          </a:solidFill>
        </p:spPr>
        <p:txBody>
          <a:bodyPr wrap="square" rtlCol="0">
            <a:spAutoFit/>
          </a:bodyPr>
          <a:lstStyle/>
          <a:p>
            <a:pPr algn="ctr"/>
            <a:r>
              <a:rPr lang="es-HN" sz="900" dirty="0">
                <a:latin typeface="Helvetica Light" panose="020B0403020202020204" pitchFamily="34" charset="0"/>
              </a:rPr>
              <a:t>Ahorro</a:t>
            </a:r>
          </a:p>
          <a:p>
            <a:pPr algn="ctr"/>
            <a:r>
              <a:rPr lang="es-HN" sz="900" dirty="0">
                <a:latin typeface="Helvetica Light" panose="020B0403020202020204" pitchFamily="34" charset="0"/>
              </a:rPr>
              <a:t>Pasaporte</a:t>
            </a:r>
          </a:p>
        </p:txBody>
      </p:sp>
      <p:sp>
        <p:nvSpPr>
          <p:cNvPr id="87" name="CuadroTexto 86">
            <a:extLst>
              <a:ext uri="{FF2B5EF4-FFF2-40B4-BE49-F238E27FC236}">
                <a16:creationId xmlns:a16="http://schemas.microsoft.com/office/drawing/2014/main" id="{B2B13C4D-0059-7842-9CB6-7E5E2FAF68DB}"/>
              </a:ext>
            </a:extLst>
          </p:cNvPr>
          <p:cNvSpPr txBox="1"/>
          <p:nvPr/>
        </p:nvSpPr>
        <p:spPr>
          <a:xfrm>
            <a:off x="5445733" y="1590647"/>
            <a:ext cx="1791265" cy="230832"/>
          </a:xfrm>
          <a:prstGeom prst="rect">
            <a:avLst/>
          </a:prstGeom>
          <a:solidFill>
            <a:schemeClr val="accent1">
              <a:alpha val="28137"/>
            </a:schemeClr>
          </a:solidFill>
        </p:spPr>
        <p:txBody>
          <a:bodyPr wrap="square" rtlCol="0">
            <a:spAutoFit/>
          </a:bodyPr>
          <a:lstStyle/>
          <a:p>
            <a:pPr algn="ctr"/>
            <a:r>
              <a:rPr lang="es-HN" sz="900" dirty="0">
                <a:latin typeface="Helvetica Light" panose="020B0403020202020204" pitchFamily="34" charset="0"/>
              </a:rPr>
              <a:t>Casa BAC</a:t>
            </a:r>
          </a:p>
        </p:txBody>
      </p:sp>
      <p:sp>
        <p:nvSpPr>
          <p:cNvPr id="88" name="CuadroTexto 87">
            <a:extLst>
              <a:ext uri="{FF2B5EF4-FFF2-40B4-BE49-F238E27FC236}">
                <a16:creationId xmlns:a16="http://schemas.microsoft.com/office/drawing/2014/main" id="{5FBE39D3-2630-FC45-B500-8614559A0D31}"/>
              </a:ext>
            </a:extLst>
          </p:cNvPr>
          <p:cNvSpPr txBox="1"/>
          <p:nvPr/>
        </p:nvSpPr>
        <p:spPr>
          <a:xfrm>
            <a:off x="5445734" y="1837628"/>
            <a:ext cx="805582" cy="230832"/>
          </a:xfrm>
          <a:prstGeom prst="rect">
            <a:avLst/>
          </a:prstGeom>
          <a:solidFill>
            <a:schemeClr val="accent1">
              <a:alpha val="27000"/>
            </a:schemeClr>
          </a:solidFill>
        </p:spPr>
        <p:txBody>
          <a:bodyPr wrap="square" rtlCol="0">
            <a:spAutoFit/>
          </a:bodyPr>
          <a:lstStyle/>
          <a:p>
            <a:pPr algn="ctr"/>
            <a:r>
              <a:rPr lang="es-HN" sz="900" dirty="0">
                <a:latin typeface="Helvetica Light" panose="020B0403020202020204" pitchFamily="34" charset="0"/>
              </a:rPr>
              <a:t>AutoBAC</a:t>
            </a:r>
          </a:p>
        </p:txBody>
      </p:sp>
      <p:sp>
        <p:nvSpPr>
          <p:cNvPr id="89" name="CuadroTexto 88">
            <a:extLst>
              <a:ext uri="{FF2B5EF4-FFF2-40B4-BE49-F238E27FC236}">
                <a16:creationId xmlns:a16="http://schemas.microsoft.com/office/drawing/2014/main" id="{F1C09BFC-BBC8-B041-8EE2-F55CA9A531F9}"/>
              </a:ext>
            </a:extLst>
          </p:cNvPr>
          <p:cNvSpPr txBox="1"/>
          <p:nvPr/>
        </p:nvSpPr>
        <p:spPr>
          <a:xfrm>
            <a:off x="6070796" y="1973714"/>
            <a:ext cx="1166202" cy="230832"/>
          </a:xfrm>
          <a:prstGeom prst="rect">
            <a:avLst/>
          </a:prstGeom>
          <a:solidFill>
            <a:schemeClr val="bg2">
              <a:alpha val="28000"/>
            </a:schemeClr>
          </a:solidFill>
        </p:spPr>
        <p:txBody>
          <a:bodyPr wrap="square" rtlCol="0">
            <a:spAutoFit/>
          </a:bodyPr>
          <a:lstStyle/>
          <a:p>
            <a:pPr algn="ctr"/>
            <a:r>
              <a:rPr lang="es-HN" sz="900" dirty="0">
                <a:latin typeface="Helvetica Light" panose="020B0403020202020204" pitchFamily="34" charset="0"/>
              </a:rPr>
              <a:t>Remesas Instit</a:t>
            </a:r>
          </a:p>
        </p:txBody>
      </p:sp>
      <p:sp>
        <p:nvSpPr>
          <p:cNvPr id="90" name="CuadroTexto 89">
            <a:extLst>
              <a:ext uri="{FF2B5EF4-FFF2-40B4-BE49-F238E27FC236}">
                <a16:creationId xmlns:a16="http://schemas.microsoft.com/office/drawing/2014/main" id="{655081F3-D35A-4E4B-AAA4-7645B4CBBE46}"/>
              </a:ext>
            </a:extLst>
          </p:cNvPr>
          <p:cNvSpPr txBox="1"/>
          <p:nvPr/>
        </p:nvSpPr>
        <p:spPr>
          <a:xfrm>
            <a:off x="5458487" y="2086982"/>
            <a:ext cx="770975" cy="369332"/>
          </a:xfrm>
          <a:prstGeom prst="rect">
            <a:avLst/>
          </a:prstGeom>
          <a:solidFill>
            <a:schemeClr val="accent2">
              <a:alpha val="28000"/>
            </a:schemeClr>
          </a:solidFill>
        </p:spPr>
        <p:txBody>
          <a:bodyPr wrap="square" rtlCol="0">
            <a:spAutoFit/>
          </a:bodyPr>
          <a:lstStyle/>
          <a:p>
            <a:pPr algn="ctr"/>
            <a:r>
              <a:rPr lang="es-HN" sz="900" dirty="0">
                <a:latin typeface="Helvetica Light" panose="020B0403020202020204" pitchFamily="34" charset="0"/>
              </a:rPr>
              <a:t>Tarj Cre y Deb FDA</a:t>
            </a:r>
          </a:p>
        </p:txBody>
      </p:sp>
      <p:sp>
        <p:nvSpPr>
          <p:cNvPr id="45" name="TextBox 27">
            <a:extLst>
              <a:ext uri="{FF2B5EF4-FFF2-40B4-BE49-F238E27FC236}">
                <a16:creationId xmlns:a16="http://schemas.microsoft.com/office/drawing/2014/main" id="{4AB36D9C-5881-3B46-B06F-320C67C43947}"/>
              </a:ext>
            </a:extLst>
          </p:cNvPr>
          <p:cNvSpPr txBox="1"/>
          <p:nvPr/>
        </p:nvSpPr>
        <p:spPr>
          <a:xfrm>
            <a:off x="407558" y="6476040"/>
            <a:ext cx="1843774" cy="215444"/>
          </a:xfrm>
          <a:prstGeom prst="rect">
            <a:avLst/>
          </a:prstGeom>
          <a:solidFill>
            <a:schemeClr val="bg1"/>
          </a:solidFill>
          <a:ln w="6350">
            <a:solidFill>
              <a:schemeClr val="bg1">
                <a:lumMod val="95000"/>
              </a:schemeClr>
            </a:solidFill>
            <a:prstDash val="sysDot"/>
          </a:ln>
        </p:spPr>
        <p:txBody>
          <a:bodyPr wrap="none" rtlCol="0">
            <a:spAutoFit/>
          </a:bodyPr>
          <a:lstStyle/>
          <a:p>
            <a:r>
              <a:rPr lang="en-US" sz="800" i="1" dirty="0">
                <a:solidFill>
                  <a:schemeClr val="tx1">
                    <a:lumMod val="50000"/>
                    <a:lumOff val="50000"/>
                  </a:schemeClr>
                </a:solidFill>
                <a:latin typeface="Helvetica Light" panose="020B0403020202020204" pitchFamily="34" charset="0"/>
              </a:rPr>
              <a:t>Fuente : </a:t>
            </a:r>
            <a:r>
              <a:rPr lang="en-US" sz="800" i="1" dirty="0" err="1">
                <a:solidFill>
                  <a:schemeClr val="tx1">
                    <a:lumMod val="50000"/>
                    <a:lumOff val="50000"/>
                  </a:schemeClr>
                </a:solidFill>
                <a:latin typeface="Helvetica Light" panose="020B0403020202020204" pitchFamily="34" charset="0"/>
              </a:rPr>
              <a:t>Publisearch</a:t>
            </a:r>
            <a:r>
              <a:rPr lang="en-US" sz="800" i="1" dirty="0">
                <a:solidFill>
                  <a:schemeClr val="tx1">
                    <a:lumMod val="50000"/>
                    <a:lumOff val="50000"/>
                  </a:schemeClr>
                </a:solidFill>
                <a:latin typeface="Helvetica Light" panose="020B0403020202020204" pitchFamily="34" charset="0"/>
              </a:rPr>
              <a:t> –  </a:t>
            </a:r>
            <a:r>
              <a:rPr lang="en-US" sz="800" i="1" dirty="0" err="1">
                <a:solidFill>
                  <a:schemeClr val="tx1">
                    <a:lumMod val="50000"/>
                    <a:lumOff val="50000"/>
                  </a:schemeClr>
                </a:solidFill>
                <a:latin typeface="Helvetica Light" panose="020B0403020202020204" pitchFamily="34" charset="0"/>
              </a:rPr>
              <a:t>Marzo</a:t>
            </a:r>
            <a:r>
              <a:rPr lang="en-US" sz="800" i="1" dirty="0">
                <a:solidFill>
                  <a:schemeClr val="tx1">
                    <a:lumMod val="50000"/>
                    <a:lumOff val="50000"/>
                  </a:schemeClr>
                </a:solidFill>
                <a:latin typeface="Helvetica Light" panose="020B0403020202020204" pitchFamily="34" charset="0"/>
              </a:rPr>
              <a:t>, 2024</a:t>
            </a:r>
          </a:p>
        </p:txBody>
      </p:sp>
    </p:spTree>
    <p:extLst>
      <p:ext uri="{BB962C8B-B14F-4D97-AF65-F5344CB8AC3E}">
        <p14:creationId xmlns:p14="http://schemas.microsoft.com/office/powerpoint/2010/main" val="296442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Chart 50">
            <a:extLst>
              <a:ext uri="{FF2B5EF4-FFF2-40B4-BE49-F238E27FC236}">
                <a16:creationId xmlns:a16="http://schemas.microsoft.com/office/drawing/2014/main" id="{3B4FF432-B20F-4445-890D-0B3E677DB0FC}"/>
              </a:ext>
            </a:extLst>
          </p:cNvPr>
          <p:cNvGraphicFramePr/>
          <p:nvPr>
            <p:extLst>
              <p:ext uri="{D42A27DB-BD31-4B8C-83A1-F6EECF244321}">
                <p14:modId xmlns:p14="http://schemas.microsoft.com/office/powerpoint/2010/main" val="1506254376"/>
              </p:ext>
            </p:extLst>
          </p:nvPr>
        </p:nvGraphicFramePr>
        <p:xfrm>
          <a:off x="4968631" y="930475"/>
          <a:ext cx="6689965" cy="16571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3" name="Chart 72">
            <a:extLst>
              <a:ext uri="{FF2B5EF4-FFF2-40B4-BE49-F238E27FC236}">
                <a16:creationId xmlns:a16="http://schemas.microsoft.com/office/drawing/2014/main" id="{75551144-73B7-BA45-8EBE-AE64933A2B14}"/>
              </a:ext>
            </a:extLst>
          </p:cNvPr>
          <p:cNvGraphicFramePr/>
          <p:nvPr>
            <p:extLst>
              <p:ext uri="{D42A27DB-BD31-4B8C-83A1-F6EECF244321}">
                <p14:modId xmlns:p14="http://schemas.microsoft.com/office/powerpoint/2010/main" val="3574586092"/>
              </p:ext>
            </p:extLst>
          </p:nvPr>
        </p:nvGraphicFramePr>
        <p:xfrm>
          <a:off x="675026" y="1532107"/>
          <a:ext cx="3153230" cy="1565043"/>
        </p:xfrm>
        <a:graphic>
          <a:graphicData uri="http://schemas.openxmlformats.org/drawingml/2006/chart">
            <c:chart xmlns:c="http://schemas.openxmlformats.org/drawingml/2006/chart" xmlns:r="http://schemas.openxmlformats.org/officeDocument/2006/relationships" r:id="rId4"/>
          </a:graphicData>
        </a:graphic>
      </p:graphicFrame>
      <p:cxnSp>
        <p:nvCxnSpPr>
          <p:cNvPr id="75" name="Straight Connector 74">
            <a:extLst>
              <a:ext uri="{FF2B5EF4-FFF2-40B4-BE49-F238E27FC236}">
                <a16:creationId xmlns:a16="http://schemas.microsoft.com/office/drawing/2014/main" id="{695B6C38-B407-7343-992B-17C06C3A572A}"/>
              </a:ext>
            </a:extLst>
          </p:cNvPr>
          <p:cNvCxnSpPr>
            <a:cxnSpLocks/>
          </p:cNvCxnSpPr>
          <p:nvPr/>
        </p:nvCxnSpPr>
        <p:spPr>
          <a:xfrm>
            <a:off x="946767" y="1725111"/>
            <a:ext cx="2530227"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AutoShape 4">
            <a:extLst>
              <a:ext uri="{FF2B5EF4-FFF2-40B4-BE49-F238E27FC236}">
                <a16:creationId xmlns:a16="http://schemas.microsoft.com/office/drawing/2014/main" id="{4F7A8353-17B9-4CC8-95B5-5C50B8D04415}"/>
              </a:ext>
            </a:extLst>
          </p:cNvPr>
          <p:cNvSpPr/>
          <p:nvPr/>
        </p:nvSpPr>
        <p:spPr>
          <a:xfrm>
            <a:off x="0" y="0"/>
            <a:ext cx="12192000" cy="930476"/>
          </a:xfrm>
          <a:prstGeom prst="rect">
            <a:avLst/>
          </a:prstGeom>
          <a:solidFill>
            <a:schemeClr val="accent1">
              <a:lumMod val="40000"/>
              <a:lumOff val="60000"/>
            </a:schemeClr>
          </a:solidFill>
        </p:spPr>
        <p:txBody>
          <a:bodyPr/>
          <a:lstStyle/>
          <a:p>
            <a:endParaRPr lang="en-CA" dirty="0"/>
          </a:p>
        </p:txBody>
      </p:sp>
      <p:sp>
        <p:nvSpPr>
          <p:cNvPr id="60" name="Title 1">
            <a:extLst>
              <a:ext uri="{FF2B5EF4-FFF2-40B4-BE49-F238E27FC236}">
                <a16:creationId xmlns:a16="http://schemas.microsoft.com/office/drawing/2014/main" id="{08D6FA1F-B630-49B8-B3E9-470FE3D31C5D}"/>
              </a:ext>
            </a:extLst>
          </p:cNvPr>
          <p:cNvSpPr txBox="1">
            <a:spLocks/>
          </p:cNvSpPr>
          <p:nvPr/>
        </p:nvSpPr>
        <p:spPr>
          <a:xfrm>
            <a:off x="413995" y="-1161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dirty="0">
                <a:solidFill>
                  <a:schemeClr val="bg1"/>
                </a:solidFill>
                <a:latin typeface="Helvetica Light" panose="020B0403020202020204" pitchFamily="34" charset="0"/>
              </a:rPr>
              <a:t>DAVIVIENDA</a:t>
            </a:r>
          </a:p>
        </p:txBody>
      </p:sp>
      <p:sp>
        <p:nvSpPr>
          <p:cNvPr id="43" name="Title 1">
            <a:extLst>
              <a:ext uri="{FF2B5EF4-FFF2-40B4-BE49-F238E27FC236}">
                <a16:creationId xmlns:a16="http://schemas.microsoft.com/office/drawing/2014/main" id="{7C159398-71CD-49A8-A6C2-0A5E62AE113B}"/>
              </a:ext>
            </a:extLst>
          </p:cNvPr>
          <p:cNvSpPr txBox="1">
            <a:spLocks/>
          </p:cNvSpPr>
          <p:nvPr/>
        </p:nvSpPr>
        <p:spPr>
          <a:xfrm>
            <a:off x="8130328" y="-171893"/>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enero-marzo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graphicFrame>
        <p:nvGraphicFramePr>
          <p:cNvPr id="2" name="Chart 1">
            <a:extLst>
              <a:ext uri="{FF2B5EF4-FFF2-40B4-BE49-F238E27FC236}">
                <a16:creationId xmlns:a16="http://schemas.microsoft.com/office/drawing/2014/main" id="{5DFC9EE6-FAB1-1247-A304-4BC006661148}"/>
              </a:ext>
            </a:extLst>
          </p:cNvPr>
          <p:cNvGraphicFramePr/>
          <p:nvPr>
            <p:extLst>
              <p:ext uri="{D42A27DB-BD31-4B8C-83A1-F6EECF244321}">
                <p14:modId xmlns:p14="http://schemas.microsoft.com/office/powerpoint/2010/main" val="3585924148"/>
              </p:ext>
            </p:extLst>
          </p:nvPr>
        </p:nvGraphicFramePr>
        <p:xfrm>
          <a:off x="644140" y="3556408"/>
          <a:ext cx="3193511" cy="2598318"/>
        </p:xfrm>
        <a:graphic>
          <a:graphicData uri="http://schemas.openxmlformats.org/drawingml/2006/chart">
            <c:chart xmlns:c="http://schemas.openxmlformats.org/drawingml/2006/chart" xmlns:r="http://schemas.openxmlformats.org/officeDocument/2006/relationships" r:id="rId5"/>
          </a:graphicData>
        </a:graphic>
      </p:graphicFrame>
      <p:cxnSp>
        <p:nvCxnSpPr>
          <p:cNvPr id="29" name="Straight Connector 28">
            <a:extLst>
              <a:ext uri="{FF2B5EF4-FFF2-40B4-BE49-F238E27FC236}">
                <a16:creationId xmlns:a16="http://schemas.microsoft.com/office/drawing/2014/main" id="{0F729F15-D697-D049-8DC0-3A48866AF9B0}"/>
              </a:ext>
            </a:extLst>
          </p:cNvPr>
          <p:cNvCxnSpPr/>
          <p:nvPr/>
        </p:nvCxnSpPr>
        <p:spPr>
          <a:xfrm>
            <a:off x="3470022" y="-83130"/>
            <a:ext cx="0" cy="16831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B6B11DF-AAAD-9249-A35E-B14555417C1A}"/>
              </a:ext>
            </a:extLst>
          </p:cNvPr>
          <p:cNvCxnSpPr/>
          <p:nvPr/>
        </p:nvCxnSpPr>
        <p:spPr>
          <a:xfrm>
            <a:off x="4398443" y="1069903"/>
            <a:ext cx="0" cy="5104381"/>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D5B7D7E-68D5-1343-B825-67754915F888}"/>
              </a:ext>
            </a:extLst>
          </p:cNvPr>
          <p:cNvCxnSpPr/>
          <p:nvPr/>
        </p:nvCxnSpPr>
        <p:spPr>
          <a:xfrm>
            <a:off x="5172636" y="2645229"/>
            <a:ext cx="6707644"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C23D556-DE8C-2F46-BB35-6BB269973FCD}"/>
              </a:ext>
            </a:extLst>
          </p:cNvPr>
          <p:cNvSpPr txBox="1"/>
          <p:nvPr/>
        </p:nvSpPr>
        <p:spPr>
          <a:xfrm>
            <a:off x="3581390" y="1617197"/>
            <a:ext cx="1620628" cy="2400657"/>
          </a:xfrm>
          <a:prstGeom prst="rect">
            <a:avLst/>
          </a:prstGeom>
          <a:solidFill>
            <a:schemeClr val="bg1"/>
          </a:solidFill>
          <a:ln>
            <a:solidFill>
              <a:srgbClr val="C00000"/>
            </a:solidFill>
          </a:ln>
        </p:spPr>
        <p:txBody>
          <a:bodyPr wrap="square" rtlCol="0">
            <a:spAutoFit/>
          </a:bodyPr>
          <a:lstStyle/>
          <a:p>
            <a:r>
              <a:rPr lang="en-US" sz="1000" dirty="0" err="1">
                <a:solidFill>
                  <a:schemeClr val="tx2"/>
                </a:solidFill>
                <a:latin typeface="Helvetica Light" panose="020B0403020202020204" pitchFamily="34" charset="0"/>
              </a:rPr>
              <a:t>DaVivienda</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mantiene</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su</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actividad</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publicitaria</a:t>
            </a:r>
            <a:r>
              <a:rPr lang="en-US" sz="1000" dirty="0">
                <a:solidFill>
                  <a:schemeClr val="tx2"/>
                </a:solidFill>
                <a:latin typeface="Helvetica Light" panose="020B0403020202020204" pitchFamily="34" charset="0"/>
              </a:rPr>
              <a:t> con </a:t>
            </a:r>
            <a:r>
              <a:rPr lang="en-US" sz="1000" dirty="0" err="1">
                <a:solidFill>
                  <a:schemeClr val="tx2"/>
                </a:solidFill>
                <a:latin typeface="Helvetica Light" panose="020B0403020202020204" pitchFamily="34" charset="0"/>
              </a:rPr>
              <a:t>presupuestos</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conservadores</a:t>
            </a:r>
            <a:r>
              <a:rPr lang="en-US" sz="1000" dirty="0">
                <a:solidFill>
                  <a:schemeClr val="tx2"/>
                </a:solidFill>
                <a:latin typeface="Helvetica Light" panose="020B0403020202020204" pitchFamily="34" charset="0"/>
              </a:rPr>
              <a:t> y </a:t>
            </a:r>
            <a:r>
              <a:rPr lang="en-US" sz="1000" dirty="0" err="1">
                <a:solidFill>
                  <a:schemeClr val="tx2"/>
                </a:solidFill>
                <a:latin typeface="Helvetica Light" panose="020B0403020202020204" pitchFamily="34" charset="0"/>
              </a:rPr>
              <a:t>en</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este</a:t>
            </a:r>
            <a:r>
              <a:rPr lang="en-US" sz="1000" dirty="0">
                <a:solidFill>
                  <a:schemeClr val="tx2"/>
                </a:solidFill>
                <a:latin typeface="Helvetica Light" panose="020B0403020202020204" pitchFamily="34" charset="0"/>
              </a:rPr>
              <a:t> primer </a:t>
            </a:r>
            <a:r>
              <a:rPr lang="en-US" sz="1000" dirty="0" err="1">
                <a:solidFill>
                  <a:schemeClr val="tx2"/>
                </a:solidFill>
                <a:latin typeface="Helvetica Light" panose="020B0403020202020204" pitchFamily="34" charset="0"/>
              </a:rPr>
              <a:t>trimestre</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enfoca</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su</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actividad</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en</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campaña</a:t>
            </a:r>
            <a:r>
              <a:rPr lang="en-US" sz="1000" dirty="0">
                <a:solidFill>
                  <a:schemeClr val="tx2"/>
                </a:solidFill>
                <a:latin typeface="Helvetica Light" panose="020B0403020202020204" pitchFamily="34" charset="0"/>
              </a:rPr>
              <a:t> de </a:t>
            </a:r>
            <a:r>
              <a:rPr lang="en-US" sz="1000" dirty="0" err="1">
                <a:solidFill>
                  <a:schemeClr val="tx2"/>
                </a:solidFill>
                <a:latin typeface="Helvetica Light" panose="020B0403020202020204" pitchFamily="34" charset="0"/>
              </a:rPr>
              <a:t>préstamos</a:t>
            </a:r>
            <a:r>
              <a:rPr lang="en-US" sz="1000" dirty="0">
                <a:solidFill>
                  <a:schemeClr val="tx2"/>
                </a:solidFill>
                <a:latin typeface="Helvetica Light" panose="020B0403020202020204" pitchFamily="34" charset="0"/>
              </a:rPr>
              <a:t> para Vivienda y Auto, </a:t>
            </a:r>
            <a:r>
              <a:rPr lang="en-US" sz="1000" dirty="0" err="1">
                <a:solidFill>
                  <a:schemeClr val="tx2"/>
                </a:solidFill>
                <a:latin typeface="Helvetica Light" panose="020B0403020202020204" pitchFamily="34" charset="0"/>
              </a:rPr>
              <a:t>denominada</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frases</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celebres</a:t>
            </a:r>
            <a:r>
              <a:rPr lang="en-US" sz="1000" dirty="0">
                <a:solidFill>
                  <a:schemeClr val="tx2"/>
                </a:solidFill>
                <a:latin typeface="Helvetica Light" panose="020B0403020202020204" pitchFamily="34" charset="0"/>
              </a:rPr>
              <a:t>”</a:t>
            </a:r>
          </a:p>
          <a:p>
            <a:r>
              <a:rPr lang="en-US" sz="1000" dirty="0" err="1">
                <a:solidFill>
                  <a:schemeClr val="tx2"/>
                </a:solidFill>
                <a:latin typeface="Helvetica Light" panose="020B0403020202020204" pitchFamily="34" charset="0"/>
              </a:rPr>
              <a:t>En</a:t>
            </a:r>
            <a:r>
              <a:rPr lang="en-US" sz="1000" dirty="0">
                <a:solidFill>
                  <a:schemeClr val="tx2"/>
                </a:solidFill>
                <a:latin typeface="Helvetica Light" panose="020B0403020202020204" pitchFamily="34" charset="0"/>
              </a:rPr>
              <a:t> lo que </a:t>
            </a:r>
            <a:r>
              <a:rPr lang="en-US" sz="1000" dirty="0" err="1">
                <a:solidFill>
                  <a:schemeClr val="tx2"/>
                </a:solidFill>
                <a:latin typeface="Helvetica Light" panose="020B0403020202020204" pitchFamily="34" charset="0"/>
              </a:rPr>
              <a:t>respecta</a:t>
            </a:r>
            <a:r>
              <a:rPr lang="en-US" sz="1000" dirty="0">
                <a:solidFill>
                  <a:schemeClr val="tx2"/>
                </a:solidFill>
                <a:latin typeface="Helvetica Light" panose="020B0403020202020204" pitchFamily="34" charset="0"/>
              </a:rPr>
              <a:t> a </a:t>
            </a:r>
            <a:r>
              <a:rPr lang="en-US" sz="1000" dirty="0" err="1">
                <a:solidFill>
                  <a:schemeClr val="tx2"/>
                </a:solidFill>
                <a:latin typeface="Helvetica Light" panose="020B0403020202020204" pitchFamily="34" charset="0"/>
              </a:rPr>
              <a:t>tarjeta</a:t>
            </a:r>
            <a:r>
              <a:rPr lang="en-US" sz="1000" dirty="0">
                <a:solidFill>
                  <a:schemeClr val="tx2"/>
                </a:solidFill>
                <a:latin typeface="Helvetica Light" panose="020B0403020202020204" pitchFamily="34" charset="0"/>
              </a:rPr>
              <a:t> de </a:t>
            </a:r>
            <a:r>
              <a:rPr lang="en-US" sz="1000" dirty="0" err="1">
                <a:solidFill>
                  <a:schemeClr val="tx2"/>
                </a:solidFill>
                <a:latin typeface="Helvetica Light" panose="020B0403020202020204" pitchFamily="34" charset="0"/>
              </a:rPr>
              <a:t>crédito</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tiene</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activa</a:t>
            </a:r>
            <a:r>
              <a:rPr lang="en-US" sz="1000" dirty="0">
                <a:solidFill>
                  <a:schemeClr val="tx2"/>
                </a:solidFill>
                <a:latin typeface="Helvetica Light" panose="020B0403020202020204" pitchFamily="34" charset="0"/>
              </a:rPr>
              <a:t> la </a:t>
            </a:r>
            <a:r>
              <a:rPr lang="en-US" sz="1000" dirty="0" err="1">
                <a:solidFill>
                  <a:schemeClr val="tx2"/>
                </a:solidFill>
                <a:latin typeface="Helvetica Light" panose="020B0403020202020204" pitchFamily="34" charset="0"/>
              </a:rPr>
              <a:t>campaña</a:t>
            </a:r>
            <a:r>
              <a:rPr lang="en-US" sz="1000" dirty="0">
                <a:solidFill>
                  <a:schemeClr val="tx2"/>
                </a:solidFill>
                <a:latin typeface="Helvetica Light" panose="020B0403020202020204" pitchFamily="34" charset="0"/>
              </a:rPr>
              <a:t> Mastercard </a:t>
            </a:r>
            <a:r>
              <a:rPr lang="en-US" sz="1000" dirty="0" err="1">
                <a:solidFill>
                  <a:schemeClr val="tx2"/>
                </a:solidFill>
                <a:latin typeface="Helvetica Light" panose="020B0403020202020204" pitchFamily="34" charset="0"/>
              </a:rPr>
              <a:t>DaVivienda</a:t>
            </a:r>
            <a:r>
              <a:rPr lang="en-US" sz="1000" dirty="0">
                <a:solidFill>
                  <a:schemeClr val="tx2"/>
                </a:solidFill>
                <a:latin typeface="Helvetica Light" panose="020B0403020202020204" pitchFamily="34" charset="0"/>
              </a:rPr>
              <a:t>, con promo UEFA </a:t>
            </a:r>
          </a:p>
        </p:txBody>
      </p:sp>
      <p:graphicFrame>
        <p:nvGraphicFramePr>
          <p:cNvPr id="36" name="Chart 24">
            <a:extLst>
              <a:ext uri="{FF2B5EF4-FFF2-40B4-BE49-F238E27FC236}">
                <a16:creationId xmlns:a16="http://schemas.microsoft.com/office/drawing/2014/main" id="{E03BCAC5-5605-774F-9CBF-5D9F5360D772}"/>
              </a:ext>
            </a:extLst>
          </p:cNvPr>
          <p:cNvGraphicFramePr/>
          <p:nvPr>
            <p:extLst>
              <p:ext uri="{D42A27DB-BD31-4B8C-83A1-F6EECF244321}">
                <p14:modId xmlns:p14="http://schemas.microsoft.com/office/powerpoint/2010/main" val="850108057"/>
              </p:ext>
            </p:extLst>
          </p:nvPr>
        </p:nvGraphicFramePr>
        <p:xfrm>
          <a:off x="1169960" y="1212515"/>
          <a:ext cx="2026131" cy="1044380"/>
        </p:xfrm>
        <a:graphic>
          <a:graphicData uri="http://schemas.openxmlformats.org/drawingml/2006/chart">
            <c:chart xmlns:c="http://schemas.openxmlformats.org/drawingml/2006/chart" xmlns:r="http://schemas.openxmlformats.org/officeDocument/2006/relationships" r:id="rId6"/>
          </a:graphicData>
        </a:graphic>
      </p:graphicFrame>
      <p:sp>
        <p:nvSpPr>
          <p:cNvPr id="5" name="CuadroTexto 4">
            <a:extLst>
              <a:ext uri="{FF2B5EF4-FFF2-40B4-BE49-F238E27FC236}">
                <a16:creationId xmlns:a16="http://schemas.microsoft.com/office/drawing/2014/main" id="{F6F4376A-522B-6A45-B40B-C342A522E81B}"/>
              </a:ext>
            </a:extLst>
          </p:cNvPr>
          <p:cNvSpPr txBox="1"/>
          <p:nvPr/>
        </p:nvSpPr>
        <p:spPr>
          <a:xfrm>
            <a:off x="5714254" y="1274376"/>
            <a:ext cx="1075728" cy="415498"/>
          </a:xfrm>
          <a:prstGeom prst="rect">
            <a:avLst/>
          </a:prstGeom>
          <a:solidFill>
            <a:srgbClr val="C00000">
              <a:alpha val="60000"/>
            </a:srgbClr>
          </a:solidFill>
        </p:spPr>
        <p:txBody>
          <a:bodyPr wrap="square" rtlCol="0">
            <a:spAutoFit/>
          </a:bodyPr>
          <a:lstStyle/>
          <a:p>
            <a:pPr algn="ctr"/>
            <a:r>
              <a:rPr lang="es-HN" sz="700" dirty="0">
                <a:solidFill>
                  <a:schemeClr val="bg1"/>
                </a:solidFill>
                <a:latin typeface="Helvetica Light" panose="020B0403020202020204" pitchFamily="34" charset="0"/>
              </a:rPr>
              <a:t>”Frases celebres” prestamos vivienda y auto </a:t>
            </a:r>
          </a:p>
        </p:txBody>
      </p:sp>
      <p:sp>
        <p:nvSpPr>
          <p:cNvPr id="35" name="TextBox 5">
            <a:extLst>
              <a:ext uri="{FF2B5EF4-FFF2-40B4-BE49-F238E27FC236}">
                <a16:creationId xmlns:a16="http://schemas.microsoft.com/office/drawing/2014/main" id="{826DFA27-9D34-4B49-8727-5E1022C29880}"/>
              </a:ext>
            </a:extLst>
          </p:cNvPr>
          <p:cNvSpPr txBox="1"/>
          <p:nvPr/>
        </p:nvSpPr>
        <p:spPr>
          <a:xfrm>
            <a:off x="523549" y="3176182"/>
            <a:ext cx="671979" cy="246221"/>
          </a:xfrm>
          <a:prstGeom prst="rect">
            <a:avLst/>
          </a:prstGeom>
          <a:noFill/>
        </p:spPr>
        <p:txBody>
          <a:bodyPr wrap="none" rtlCol="0">
            <a:spAutoFit/>
          </a:bodyPr>
          <a:lstStyle/>
          <a:p>
            <a:r>
              <a:rPr lang="en-US" sz="1000" dirty="0">
                <a:latin typeface="Helvetica Light" panose="020B0403020202020204" pitchFamily="34" charset="0"/>
              </a:rPr>
              <a:t>Inv. </a:t>
            </a:r>
            <a:r>
              <a:rPr lang="en-US" sz="1000" dirty="0" err="1">
                <a:latin typeface="Helvetica Light" panose="020B0403020202020204" pitchFamily="34" charset="0"/>
              </a:rPr>
              <a:t>en</a:t>
            </a:r>
            <a:r>
              <a:rPr lang="en-US" sz="1000" dirty="0">
                <a:latin typeface="Helvetica Light" panose="020B0403020202020204" pitchFamily="34" charset="0"/>
              </a:rPr>
              <a:t> $</a:t>
            </a:r>
          </a:p>
        </p:txBody>
      </p:sp>
      <p:cxnSp>
        <p:nvCxnSpPr>
          <p:cNvPr id="57" name="Straight Connector 29">
            <a:extLst>
              <a:ext uri="{FF2B5EF4-FFF2-40B4-BE49-F238E27FC236}">
                <a16:creationId xmlns:a16="http://schemas.microsoft.com/office/drawing/2014/main" id="{53ADDEE0-5B9E-BB4D-9FA1-4D756E441F9B}"/>
              </a:ext>
            </a:extLst>
          </p:cNvPr>
          <p:cNvCxnSpPr>
            <a:cxnSpLocks/>
          </p:cNvCxnSpPr>
          <p:nvPr/>
        </p:nvCxnSpPr>
        <p:spPr>
          <a:xfrm flipV="1">
            <a:off x="606409" y="3422403"/>
            <a:ext cx="2908563" cy="13195"/>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34">
            <a:extLst>
              <a:ext uri="{FF2B5EF4-FFF2-40B4-BE49-F238E27FC236}">
                <a16:creationId xmlns:a16="http://schemas.microsoft.com/office/drawing/2014/main" id="{0A103A6E-F95F-0045-A9CA-DEC5C5FF74FA}"/>
              </a:ext>
            </a:extLst>
          </p:cNvPr>
          <p:cNvCxnSpPr/>
          <p:nvPr/>
        </p:nvCxnSpPr>
        <p:spPr>
          <a:xfrm>
            <a:off x="5273684" y="2645229"/>
            <a:ext cx="6707644"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CuadroTexto 57">
            <a:extLst>
              <a:ext uri="{FF2B5EF4-FFF2-40B4-BE49-F238E27FC236}">
                <a16:creationId xmlns:a16="http://schemas.microsoft.com/office/drawing/2014/main" id="{9F32367E-6E58-8749-84DE-F2B224B9F721}"/>
              </a:ext>
            </a:extLst>
          </p:cNvPr>
          <p:cNvSpPr txBox="1"/>
          <p:nvPr/>
        </p:nvSpPr>
        <p:spPr>
          <a:xfrm>
            <a:off x="5678680" y="2888478"/>
            <a:ext cx="914400" cy="914400"/>
          </a:xfrm>
          <a:prstGeom prst="rect">
            <a:avLst/>
          </a:prstGeom>
          <a:noFill/>
        </p:spPr>
        <p:txBody>
          <a:bodyPr wrap="square" rtlCol="0">
            <a:spAutoFit/>
          </a:bodyPr>
          <a:lstStyle/>
          <a:p>
            <a:endParaRPr lang="es-HN" dirty="0"/>
          </a:p>
        </p:txBody>
      </p:sp>
      <p:sp>
        <p:nvSpPr>
          <p:cNvPr id="61" name="CuadroTexto 60">
            <a:extLst>
              <a:ext uri="{FF2B5EF4-FFF2-40B4-BE49-F238E27FC236}">
                <a16:creationId xmlns:a16="http://schemas.microsoft.com/office/drawing/2014/main" id="{C068CA31-424E-494E-B1A3-A6A7C2C4DA3E}"/>
              </a:ext>
            </a:extLst>
          </p:cNvPr>
          <p:cNvSpPr txBox="1"/>
          <p:nvPr/>
        </p:nvSpPr>
        <p:spPr>
          <a:xfrm>
            <a:off x="9757317" y="2704171"/>
            <a:ext cx="184731" cy="369332"/>
          </a:xfrm>
          <a:prstGeom prst="rect">
            <a:avLst/>
          </a:prstGeom>
          <a:noFill/>
        </p:spPr>
        <p:txBody>
          <a:bodyPr wrap="none" rtlCol="0">
            <a:spAutoFit/>
          </a:bodyPr>
          <a:lstStyle/>
          <a:p>
            <a:endParaRPr lang="es-HN" dirty="0"/>
          </a:p>
        </p:txBody>
      </p:sp>
      <p:graphicFrame>
        <p:nvGraphicFramePr>
          <p:cNvPr id="62" name="Chart 29">
            <a:extLst>
              <a:ext uri="{FF2B5EF4-FFF2-40B4-BE49-F238E27FC236}">
                <a16:creationId xmlns:a16="http://schemas.microsoft.com/office/drawing/2014/main" id="{CCB5E5C3-7FCC-8A4F-A35D-82330AFCB593}"/>
              </a:ext>
            </a:extLst>
          </p:cNvPr>
          <p:cNvGraphicFramePr/>
          <p:nvPr>
            <p:extLst>
              <p:ext uri="{D42A27DB-BD31-4B8C-83A1-F6EECF244321}">
                <p14:modId xmlns:p14="http://schemas.microsoft.com/office/powerpoint/2010/main" val="1942569633"/>
              </p:ext>
            </p:extLst>
          </p:nvPr>
        </p:nvGraphicFramePr>
        <p:xfrm>
          <a:off x="5583408" y="2844348"/>
          <a:ext cx="6376142" cy="900376"/>
        </p:xfrm>
        <a:graphic>
          <a:graphicData uri="http://schemas.openxmlformats.org/drawingml/2006/chart">
            <c:chart xmlns:c="http://schemas.openxmlformats.org/drawingml/2006/chart" xmlns:r="http://schemas.openxmlformats.org/officeDocument/2006/relationships" r:id="rId7"/>
          </a:graphicData>
        </a:graphic>
      </p:graphicFrame>
      <p:sp>
        <p:nvSpPr>
          <p:cNvPr id="63" name="TextBox 32">
            <a:extLst>
              <a:ext uri="{FF2B5EF4-FFF2-40B4-BE49-F238E27FC236}">
                <a16:creationId xmlns:a16="http://schemas.microsoft.com/office/drawing/2014/main" id="{A7636241-3D82-4346-9FD7-A64C90B9024F}"/>
              </a:ext>
            </a:extLst>
          </p:cNvPr>
          <p:cNvSpPr txBox="1"/>
          <p:nvPr/>
        </p:nvSpPr>
        <p:spPr>
          <a:xfrm>
            <a:off x="5228367" y="3030816"/>
            <a:ext cx="434734" cy="369332"/>
          </a:xfrm>
          <a:prstGeom prst="rect">
            <a:avLst/>
          </a:prstGeom>
          <a:noFill/>
        </p:spPr>
        <p:txBody>
          <a:bodyPr wrap="none" rtlCol="0">
            <a:spAutoFit/>
          </a:bodyPr>
          <a:lstStyle/>
          <a:p>
            <a:r>
              <a:rPr lang="en-US" b="1" dirty="0">
                <a:solidFill>
                  <a:schemeClr val="tx1">
                    <a:lumMod val="50000"/>
                    <a:lumOff val="50000"/>
                  </a:schemeClr>
                </a:solidFill>
              </a:rPr>
              <a:t>TV</a:t>
            </a:r>
          </a:p>
        </p:txBody>
      </p:sp>
      <p:sp>
        <p:nvSpPr>
          <p:cNvPr id="64" name="TextBox 33">
            <a:extLst>
              <a:ext uri="{FF2B5EF4-FFF2-40B4-BE49-F238E27FC236}">
                <a16:creationId xmlns:a16="http://schemas.microsoft.com/office/drawing/2014/main" id="{B394DDDF-BA2E-5446-8F81-9212B3498B0F}"/>
              </a:ext>
            </a:extLst>
          </p:cNvPr>
          <p:cNvSpPr txBox="1"/>
          <p:nvPr/>
        </p:nvSpPr>
        <p:spPr>
          <a:xfrm>
            <a:off x="5155090" y="3325302"/>
            <a:ext cx="1594667" cy="276999"/>
          </a:xfrm>
          <a:prstGeom prst="rect">
            <a:avLst/>
          </a:prstGeom>
          <a:noFill/>
        </p:spPr>
        <p:txBody>
          <a:bodyPr wrap="none" rtlCol="0">
            <a:spAutoFit/>
          </a:bodyPr>
          <a:lstStyle/>
          <a:p>
            <a:r>
              <a:rPr lang="en-US" sz="1200" i="1" dirty="0"/>
              <a:t>1,183 spots|2,877trp’s</a:t>
            </a:r>
          </a:p>
        </p:txBody>
      </p:sp>
      <p:graphicFrame>
        <p:nvGraphicFramePr>
          <p:cNvPr id="65" name="Chart 8">
            <a:extLst>
              <a:ext uri="{FF2B5EF4-FFF2-40B4-BE49-F238E27FC236}">
                <a16:creationId xmlns:a16="http://schemas.microsoft.com/office/drawing/2014/main" id="{90C351A0-FF87-A44D-8959-BF99097EB55F}"/>
              </a:ext>
            </a:extLst>
          </p:cNvPr>
          <p:cNvGraphicFramePr/>
          <p:nvPr>
            <p:extLst>
              <p:ext uri="{D42A27DB-BD31-4B8C-83A1-F6EECF244321}">
                <p14:modId xmlns:p14="http://schemas.microsoft.com/office/powerpoint/2010/main" val="2276716638"/>
              </p:ext>
            </p:extLst>
          </p:nvPr>
        </p:nvGraphicFramePr>
        <p:xfrm>
          <a:off x="5607529" y="3915155"/>
          <a:ext cx="6376137" cy="900377"/>
        </p:xfrm>
        <a:graphic>
          <a:graphicData uri="http://schemas.openxmlformats.org/drawingml/2006/chart">
            <c:chart xmlns:c="http://schemas.openxmlformats.org/drawingml/2006/chart" xmlns:r="http://schemas.openxmlformats.org/officeDocument/2006/relationships" r:id="rId8"/>
          </a:graphicData>
        </a:graphic>
      </p:graphicFrame>
      <p:sp>
        <p:nvSpPr>
          <p:cNvPr id="66" name="TextBox 35">
            <a:extLst>
              <a:ext uri="{FF2B5EF4-FFF2-40B4-BE49-F238E27FC236}">
                <a16:creationId xmlns:a16="http://schemas.microsoft.com/office/drawing/2014/main" id="{218DE2F9-18DF-AE4C-A3CF-0CEDF5C2E7A4}"/>
              </a:ext>
            </a:extLst>
          </p:cNvPr>
          <p:cNvSpPr txBox="1"/>
          <p:nvPr/>
        </p:nvSpPr>
        <p:spPr>
          <a:xfrm>
            <a:off x="5265148" y="4124367"/>
            <a:ext cx="437940" cy="369332"/>
          </a:xfrm>
          <a:prstGeom prst="rect">
            <a:avLst/>
          </a:prstGeom>
          <a:noFill/>
        </p:spPr>
        <p:txBody>
          <a:bodyPr wrap="none" rtlCol="0">
            <a:spAutoFit/>
          </a:bodyPr>
          <a:lstStyle/>
          <a:p>
            <a:r>
              <a:rPr lang="en-US" b="1" dirty="0">
                <a:solidFill>
                  <a:schemeClr val="tx1">
                    <a:lumMod val="50000"/>
                    <a:lumOff val="50000"/>
                  </a:schemeClr>
                </a:solidFill>
              </a:rPr>
              <a:t>PR</a:t>
            </a:r>
          </a:p>
        </p:txBody>
      </p:sp>
      <p:sp>
        <p:nvSpPr>
          <p:cNvPr id="67" name="TextBox 36">
            <a:extLst>
              <a:ext uri="{FF2B5EF4-FFF2-40B4-BE49-F238E27FC236}">
                <a16:creationId xmlns:a16="http://schemas.microsoft.com/office/drawing/2014/main" id="{EF70C775-8F73-5A40-B72E-59DC50B1EDA3}"/>
              </a:ext>
            </a:extLst>
          </p:cNvPr>
          <p:cNvSpPr txBox="1"/>
          <p:nvPr/>
        </p:nvSpPr>
        <p:spPr>
          <a:xfrm>
            <a:off x="5244805" y="4385469"/>
            <a:ext cx="1214435" cy="276999"/>
          </a:xfrm>
          <a:prstGeom prst="rect">
            <a:avLst/>
          </a:prstGeom>
          <a:noFill/>
        </p:spPr>
        <p:txBody>
          <a:bodyPr wrap="none" rtlCol="0">
            <a:spAutoFit/>
          </a:bodyPr>
          <a:lstStyle/>
          <a:p>
            <a:r>
              <a:rPr lang="en-US" sz="1200" i="1" dirty="0"/>
              <a:t>58 </a:t>
            </a:r>
            <a:r>
              <a:rPr lang="en-US" sz="1200" i="1" dirty="0" err="1"/>
              <a:t>publicaciones</a:t>
            </a:r>
            <a:endParaRPr lang="en-US" sz="1200" i="1" dirty="0"/>
          </a:p>
        </p:txBody>
      </p:sp>
      <p:graphicFrame>
        <p:nvGraphicFramePr>
          <p:cNvPr id="68" name="Table 9">
            <a:extLst>
              <a:ext uri="{FF2B5EF4-FFF2-40B4-BE49-F238E27FC236}">
                <a16:creationId xmlns:a16="http://schemas.microsoft.com/office/drawing/2014/main" id="{166D6BBB-DEFA-BC42-AC38-DB9318EB6959}"/>
              </a:ext>
            </a:extLst>
          </p:cNvPr>
          <p:cNvGraphicFramePr>
            <a:graphicFrameLocks noGrp="1"/>
          </p:cNvGraphicFramePr>
          <p:nvPr>
            <p:extLst>
              <p:ext uri="{D42A27DB-BD31-4B8C-83A1-F6EECF244321}">
                <p14:modId xmlns:p14="http://schemas.microsoft.com/office/powerpoint/2010/main" val="1297282861"/>
              </p:ext>
            </p:extLst>
          </p:nvPr>
        </p:nvGraphicFramePr>
        <p:xfrm>
          <a:off x="5703087" y="2691399"/>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$253K</a:t>
                      </a:r>
                    </a:p>
                  </a:txBody>
                  <a:tcPr>
                    <a:solidFill>
                      <a:schemeClr val="tx2"/>
                    </a:solidFill>
                  </a:tcPr>
                </a:tc>
                <a:tc>
                  <a:txBody>
                    <a:bodyPr/>
                    <a:lstStyle/>
                    <a:p>
                      <a:r>
                        <a:rPr lang="en-US" sz="1200" b="1" i="0" dirty="0">
                          <a:latin typeface="Helvetica Light" panose="020B0403020202020204" pitchFamily="34" charset="0"/>
                        </a:rPr>
                        <a:t>48%</a:t>
                      </a:r>
                    </a:p>
                  </a:txBody>
                  <a:tcPr>
                    <a:solidFill>
                      <a:srgbClr val="941100"/>
                    </a:solidFill>
                  </a:tcPr>
                </a:tc>
                <a:extLst>
                  <a:ext uri="{0D108BD9-81ED-4DB2-BD59-A6C34878D82A}">
                    <a16:rowId xmlns:a16="http://schemas.microsoft.com/office/drawing/2014/main" val="2723846995"/>
                  </a:ext>
                </a:extLst>
              </a:tr>
            </a:tbl>
          </a:graphicData>
        </a:graphic>
      </p:graphicFrame>
      <p:sp>
        <p:nvSpPr>
          <p:cNvPr id="69" name="TextBox 41">
            <a:extLst>
              <a:ext uri="{FF2B5EF4-FFF2-40B4-BE49-F238E27FC236}">
                <a16:creationId xmlns:a16="http://schemas.microsoft.com/office/drawing/2014/main" id="{8ADA42B2-14BE-B242-AD38-863AB1899EDE}"/>
              </a:ext>
            </a:extLst>
          </p:cNvPr>
          <p:cNvSpPr txBox="1"/>
          <p:nvPr/>
        </p:nvSpPr>
        <p:spPr>
          <a:xfrm>
            <a:off x="5240095" y="5053533"/>
            <a:ext cx="453970" cy="369332"/>
          </a:xfrm>
          <a:prstGeom prst="rect">
            <a:avLst/>
          </a:prstGeom>
          <a:noFill/>
        </p:spPr>
        <p:txBody>
          <a:bodyPr wrap="none" rtlCol="0">
            <a:spAutoFit/>
          </a:bodyPr>
          <a:lstStyle/>
          <a:p>
            <a:r>
              <a:rPr lang="en-US" b="1" dirty="0">
                <a:solidFill>
                  <a:schemeClr val="tx1">
                    <a:lumMod val="50000"/>
                    <a:lumOff val="50000"/>
                  </a:schemeClr>
                </a:solidFill>
              </a:rPr>
              <a:t>RA</a:t>
            </a:r>
          </a:p>
        </p:txBody>
      </p:sp>
      <p:graphicFrame>
        <p:nvGraphicFramePr>
          <p:cNvPr id="70" name="Table 46">
            <a:extLst>
              <a:ext uri="{FF2B5EF4-FFF2-40B4-BE49-F238E27FC236}">
                <a16:creationId xmlns:a16="http://schemas.microsoft.com/office/drawing/2014/main" id="{5213929C-4D0A-B74B-9A65-EC795AE9B564}"/>
              </a:ext>
            </a:extLst>
          </p:cNvPr>
          <p:cNvGraphicFramePr>
            <a:graphicFrameLocks noGrp="1"/>
          </p:cNvGraphicFramePr>
          <p:nvPr>
            <p:extLst>
              <p:ext uri="{D42A27DB-BD31-4B8C-83A1-F6EECF244321}">
                <p14:modId xmlns:p14="http://schemas.microsoft.com/office/powerpoint/2010/main" val="291693758"/>
              </p:ext>
            </p:extLst>
          </p:nvPr>
        </p:nvGraphicFramePr>
        <p:xfrm>
          <a:off x="5716338" y="3748039"/>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$84k</a:t>
                      </a:r>
                    </a:p>
                  </a:txBody>
                  <a:tcPr>
                    <a:solidFill>
                      <a:schemeClr val="tx2"/>
                    </a:solidFill>
                  </a:tcPr>
                </a:tc>
                <a:tc>
                  <a:txBody>
                    <a:bodyPr/>
                    <a:lstStyle/>
                    <a:p>
                      <a:r>
                        <a:rPr lang="en-US" sz="1200" b="1" i="0" dirty="0">
                          <a:latin typeface="Helvetica Light" panose="020B0403020202020204" pitchFamily="34" charset="0"/>
                        </a:rPr>
                        <a:t>66%</a:t>
                      </a:r>
                    </a:p>
                  </a:txBody>
                  <a:tcPr>
                    <a:solidFill>
                      <a:srgbClr val="941100"/>
                    </a:solidFill>
                  </a:tcPr>
                </a:tc>
                <a:extLst>
                  <a:ext uri="{0D108BD9-81ED-4DB2-BD59-A6C34878D82A}">
                    <a16:rowId xmlns:a16="http://schemas.microsoft.com/office/drawing/2014/main" val="2723846995"/>
                  </a:ext>
                </a:extLst>
              </a:tr>
            </a:tbl>
          </a:graphicData>
        </a:graphic>
      </p:graphicFrame>
      <p:graphicFrame>
        <p:nvGraphicFramePr>
          <p:cNvPr id="71" name="Table 47">
            <a:extLst>
              <a:ext uri="{FF2B5EF4-FFF2-40B4-BE49-F238E27FC236}">
                <a16:creationId xmlns:a16="http://schemas.microsoft.com/office/drawing/2014/main" id="{11CD70C3-4DF3-5E4A-BAFE-B2CF1D4173EF}"/>
              </a:ext>
            </a:extLst>
          </p:cNvPr>
          <p:cNvGraphicFramePr>
            <a:graphicFrameLocks noGrp="1"/>
          </p:cNvGraphicFramePr>
          <p:nvPr>
            <p:extLst>
              <p:ext uri="{D42A27DB-BD31-4B8C-83A1-F6EECF244321}">
                <p14:modId xmlns:p14="http://schemas.microsoft.com/office/powerpoint/2010/main" val="3604779063"/>
              </p:ext>
            </p:extLst>
          </p:nvPr>
        </p:nvGraphicFramePr>
        <p:xfrm>
          <a:off x="5716337" y="4768805"/>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$157K</a:t>
                      </a:r>
                    </a:p>
                  </a:txBody>
                  <a:tcPr>
                    <a:solidFill>
                      <a:schemeClr val="tx2"/>
                    </a:solidFill>
                  </a:tcPr>
                </a:tc>
                <a:tc>
                  <a:txBody>
                    <a:bodyPr/>
                    <a:lstStyle/>
                    <a:p>
                      <a:r>
                        <a:rPr lang="en-US" sz="1200" b="1" i="0" dirty="0">
                          <a:latin typeface="Helvetica Light" panose="020B0403020202020204" pitchFamily="34" charset="0"/>
                        </a:rPr>
                        <a:t>30%</a:t>
                      </a:r>
                    </a:p>
                  </a:txBody>
                  <a:tcPr>
                    <a:solidFill>
                      <a:srgbClr val="941100"/>
                    </a:solidFill>
                  </a:tcPr>
                </a:tc>
                <a:extLst>
                  <a:ext uri="{0D108BD9-81ED-4DB2-BD59-A6C34878D82A}">
                    <a16:rowId xmlns:a16="http://schemas.microsoft.com/office/drawing/2014/main" val="2723846995"/>
                  </a:ext>
                </a:extLst>
              </a:tr>
            </a:tbl>
          </a:graphicData>
        </a:graphic>
      </p:graphicFrame>
      <p:sp>
        <p:nvSpPr>
          <p:cNvPr id="72" name="TextBox 49">
            <a:extLst>
              <a:ext uri="{FF2B5EF4-FFF2-40B4-BE49-F238E27FC236}">
                <a16:creationId xmlns:a16="http://schemas.microsoft.com/office/drawing/2014/main" id="{CE7605A1-0A91-0B40-83CB-954E14650A2B}"/>
              </a:ext>
            </a:extLst>
          </p:cNvPr>
          <p:cNvSpPr txBox="1"/>
          <p:nvPr/>
        </p:nvSpPr>
        <p:spPr>
          <a:xfrm>
            <a:off x="5202097" y="5381898"/>
            <a:ext cx="899605" cy="276999"/>
          </a:xfrm>
          <a:prstGeom prst="rect">
            <a:avLst/>
          </a:prstGeom>
          <a:noFill/>
        </p:spPr>
        <p:txBody>
          <a:bodyPr wrap="none" rtlCol="0">
            <a:spAutoFit/>
          </a:bodyPr>
          <a:lstStyle/>
          <a:p>
            <a:r>
              <a:rPr lang="en-US" sz="1200" i="1" dirty="0"/>
              <a:t>7,311 spots</a:t>
            </a:r>
          </a:p>
        </p:txBody>
      </p:sp>
      <p:cxnSp>
        <p:nvCxnSpPr>
          <p:cNvPr id="74" name="Straight Connector 60">
            <a:extLst>
              <a:ext uri="{FF2B5EF4-FFF2-40B4-BE49-F238E27FC236}">
                <a16:creationId xmlns:a16="http://schemas.microsoft.com/office/drawing/2014/main" id="{56470C72-B097-4940-B65E-D2AA283A6A11}"/>
              </a:ext>
            </a:extLst>
          </p:cNvPr>
          <p:cNvCxnSpPr>
            <a:cxnSpLocks/>
          </p:cNvCxnSpPr>
          <p:nvPr/>
        </p:nvCxnSpPr>
        <p:spPr>
          <a:xfrm flipV="1">
            <a:off x="5358954" y="3652712"/>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61">
            <a:extLst>
              <a:ext uri="{FF2B5EF4-FFF2-40B4-BE49-F238E27FC236}">
                <a16:creationId xmlns:a16="http://schemas.microsoft.com/office/drawing/2014/main" id="{202BE403-32AF-0047-8533-11F6852B3DB9}"/>
              </a:ext>
            </a:extLst>
          </p:cNvPr>
          <p:cNvCxnSpPr>
            <a:cxnSpLocks/>
          </p:cNvCxnSpPr>
          <p:nvPr/>
        </p:nvCxnSpPr>
        <p:spPr>
          <a:xfrm flipV="1">
            <a:off x="5358954" y="4709419"/>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78" name="Chart 38">
            <a:extLst>
              <a:ext uri="{FF2B5EF4-FFF2-40B4-BE49-F238E27FC236}">
                <a16:creationId xmlns:a16="http://schemas.microsoft.com/office/drawing/2014/main" id="{4FD95CE6-89C5-DE48-8620-40AB119ED0F2}"/>
              </a:ext>
            </a:extLst>
          </p:cNvPr>
          <p:cNvGraphicFramePr/>
          <p:nvPr>
            <p:extLst>
              <p:ext uri="{D42A27DB-BD31-4B8C-83A1-F6EECF244321}">
                <p14:modId xmlns:p14="http://schemas.microsoft.com/office/powerpoint/2010/main" val="4280745983"/>
              </p:ext>
            </p:extLst>
          </p:nvPr>
        </p:nvGraphicFramePr>
        <p:xfrm>
          <a:off x="5583408" y="4926403"/>
          <a:ext cx="6400258" cy="884123"/>
        </p:xfrm>
        <a:graphic>
          <a:graphicData uri="http://schemas.openxmlformats.org/drawingml/2006/chart">
            <c:chart xmlns:c="http://schemas.openxmlformats.org/drawingml/2006/chart" xmlns:r="http://schemas.openxmlformats.org/officeDocument/2006/relationships" r:id="rId9"/>
          </a:graphicData>
        </a:graphic>
      </p:graphicFrame>
      <p:sp>
        <p:nvSpPr>
          <p:cNvPr id="79" name="TextBox 41">
            <a:extLst>
              <a:ext uri="{FF2B5EF4-FFF2-40B4-BE49-F238E27FC236}">
                <a16:creationId xmlns:a16="http://schemas.microsoft.com/office/drawing/2014/main" id="{4C70E298-5ECC-7A47-BA18-89CF79939A93}"/>
              </a:ext>
            </a:extLst>
          </p:cNvPr>
          <p:cNvSpPr txBox="1"/>
          <p:nvPr/>
        </p:nvSpPr>
        <p:spPr>
          <a:xfrm>
            <a:off x="5158521" y="6088811"/>
            <a:ext cx="641522" cy="369332"/>
          </a:xfrm>
          <a:prstGeom prst="rect">
            <a:avLst/>
          </a:prstGeom>
          <a:noFill/>
        </p:spPr>
        <p:txBody>
          <a:bodyPr wrap="none" rtlCol="0">
            <a:spAutoFit/>
          </a:bodyPr>
          <a:lstStyle/>
          <a:p>
            <a:r>
              <a:rPr lang="en-US" b="1" dirty="0">
                <a:solidFill>
                  <a:schemeClr val="tx1">
                    <a:lumMod val="50000"/>
                    <a:lumOff val="50000"/>
                  </a:schemeClr>
                </a:solidFill>
              </a:rPr>
              <a:t>OOH</a:t>
            </a:r>
          </a:p>
        </p:txBody>
      </p:sp>
      <p:graphicFrame>
        <p:nvGraphicFramePr>
          <p:cNvPr id="80" name="Table 47">
            <a:extLst>
              <a:ext uri="{FF2B5EF4-FFF2-40B4-BE49-F238E27FC236}">
                <a16:creationId xmlns:a16="http://schemas.microsoft.com/office/drawing/2014/main" id="{254E92E0-A27F-B34D-9AF0-317E590E6714}"/>
              </a:ext>
            </a:extLst>
          </p:cNvPr>
          <p:cNvGraphicFramePr>
            <a:graphicFrameLocks noGrp="1"/>
          </p:cNvGraphicFramePr>
          <p:nvPr>
            <p:extLst>
              <p:ext uri="{D42A27DB-BD31-4B8C-83A1-F6EECF244321}">
                <p14:modId xmlns:p14="http://schemas.microsoft.com/office/powerpoint/2010/main" val="29893276"/>
              </p:ext>
            </p:extLst>
          </p:nvPr>
        </p:nvGraphicFramePr>
        <p:xfrm>
          <a:off x="5691913" y="5789803"/>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$15K</a:t>
                      </a:r>
                    </a:p>
                  </a:txBody>
                  <a:tcPr>
                    <a:solidFill>
                      <a:schemeClr val="tx2"/>
                    </a:solidFill>
                  </a:tcPr>
                </a:tc>
                <a:tc>
                  <a:txBody>
                    <a:bodyPr/>
                    <a:lstStyle/>
                    <a:p>
                      <a:r>
                        <a:rPr lang="en-US" sz="1200" b="1" i="0" dirty="0">
                          <a:latin typeface="Helvetica Light" panose="020B0403020202020204" pitchFamily="34" charset="0"/>
                        </a:rPr>
                        <a:t>3%</a:t>
                      </a:r>
                    </a:p>
                  </a:txBody>
                  <a:tcPr>
                    <a:solidFill>
                      <a:srgbClr val="941100"/>
                    </a:solidFill>
                  </a:tcPr>
                </a:tc>
                <a:extLst>
                  <a:ext uri="{0D108BD9-81ED-4DB2-BD59-A6C34878D82A}">
                    <a16:rowId xmlns:a16="http://schemas.microsoft.com/office/drawing/2014/main" val="2723846995"/>
                  </a:ext>
                </a:extLst>
              </a:tr>
            </a:tbl>
          </a:graphicData>
        </a:graphic>
      </p:graphicFrame>
      <p:sp>
        <p:nvSpPr>
          <p:cNvPr id="81" name="TextBox 49">
            <a:extLst>
              <a:ext uri="{FF2B5EF4-FFF2-40B4-BE49-F238E27FC236}">
                <a16:creationId xmlns:a16="http://schemas.microsoft.com/office/drawing/2014/main" id="{8488394B-24D5-F248-AE40-C837222495B3}"/>
              </a:ext>
            </a:extLst>
          </p:cNvPr>
          <p:cNvSpPr txBox="1"/>
          <p:nvPr/>
        </p:nvSpPr>
        <p:spPr>
          <a:xfrm>
            <a:off x="5265148" y="6476040"/>
            <a:ext cx="907621" cy="276999"/>
          </a:xfrm>
          <a:prstGeom prst="rect">
            <a:avLst/>
          </a:prstGeom>
          <a:noFill/>
        </p:spPr>
        <p:txBody>
          <a:bodyPr wrap="none" rtlCol="0">
            <a:spAutoFit/>
          </a:bodyPr>
          <a:lstStyle/>
          <a:p>
            <a:r>
              <a:rPr lang="en-US" sz="1200" i="1" dirty="0"/>
              <a:t>12 </a:t>
            </a:r>
            <a:r>
              <a:rPr lang="en-US" sz="1200" i="1" dirty="0" err="1"/>
              <a:t>modulos</a:t>
            </a:r>
            <a:endParaRPr lang="en-US" sz="1200" i="1" dirty="0"/>
          </a:p>
        </p:txBody>
      </p:sp>
      <p:cxnSp>
        <p:nvCxnSpPr>
          <p:cNvPr id="82" name="Straight Connector 61">
            <a:extLst>
              <a:ext uri="{FF2B5EF4-FFF2-40B4-BE49-F238E27FC236}">
                <a16:creationId xmlns:a16="http://schemas.microsoft.com/office/drawing/2014/main" id="{1AEA6A67-BD72-C149-89BB-A85C62AE941E}"/>
              </a:ext>
            </a:extLst>
          </p:cNvPr>
          <p:cNvCxnSpPr>
            <a:cxnSpLocks/>
          </p:cNvCxnSpPr>
          <p:nvPr/>
        </p:nvCxnSpPr>
        <p:spPr>
          <a:xfrm flipV="1">
            <a:off x="5377392" y="5730417"/>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83" name="Chart 38">
            <a:extLst>
              <a:ext uri="{FF2B5EF4-FFF2-40B4-BE49-F238E27FC236}">
                <a16:creationId xmlns:a16="http://schemas.microsoft.com/office/drawing/2014/main" id="{AD4737B8-BED2-AC43-86A6-6F336A2764AE}"/>
              </a:ext>
            </a:extLst>
          </p:cNvPr>
          <p:cNvGraphicFramePr/>
          <p:nvPr>
            <p:extLst>
              <p:ext uri="{D42A27DB-BD31-4B8C-83A1-F6EECF244321}">
                <p14:modId xmlns:p14="http://schemas.microsoft.com/office/powerpoint/2010/main" val="559803080"/>
              </p:ext>
            </p:extLst>
          </p:nvPr>
        </p:nvGraphicFramePr>
        <p:xfrm>
          <a:off x="5587562" y="5947402"/>
          <a:ext cx="6400258" cy="931074"/>
        </p:xfrm>
        <a:graphic>
          <a:graphicData uri="http://schemas.openxmlformats.org/drawingml/2006/chart">
            <c:chart xmlns:c="http://schemas.openxmlformats.org/drawingml/2006/chart" xmlns:r="http://schemas.openxmlformats.org/officeDocument/2006/relationships" r:id="rId10"/>
          </a:graphicData>
        </a:graphic>
      </p:graphicFrame>
      <p:sp>
        <p:nvSpPr>
          <p:cNvPr id="41" name="CuadroTexto 40">
            <a:extLst>
              <a:ext uri="{FF2B5EF4-FFF2-40B4-BE49-F238E27FC236}">
                <a16:creationId xmlns:a16="http://schemas.microsoft.com/office/drawing/2014/main" id="{3E77C55F-C41E-5346-B6ED-51188732E9C5}"/>
              </a:ext>
            </a:extLst>
          </p:cNvPr>
          <p:cNvSpPr txBox="1"/>
          <p:nvPr/>
        </p:nvSpPr>
        <p:spPr>
          <a:xfrm>
            <a:off x="6091658" y="1827724"/>
            <a:ext cx="1158741" cy="307777"/>
          </a:xfrm>
          <a:prstGeom prst="rect">
            <a:avLst/>
          </a:prstGeom>
          <a:solidFill>
            <a:schemeClr val="bg2">
              <a:alpha val="60000"/>
            </a:schemeClr>
          </a:solidFill>
        </p:spPr>
        <p:txBody>
          <a:bodyPr wrap="square" rtlCol="0">
            <a:spAutoFit/>
          </a:bodyPr>
          <a:lstStyle/>
          <a:p>
            <a:pPr algn="ctr"/>
            <a:r>
              <a:rPr lang="es-HN" sz="700" dirty="0">
                <a:solidFill>
                  <a:schemeClr val="bg1"/>
                </a:solidFill>
                <a:latin typeface="Helvetica Light" panose="020B0403020202020204" pitchFamily="34" charset="0"/>
              </a:rPr>
              <a:t>Mastercard DaVivienda promo UEFA</a:t>
            </a:r>
          </a:p>
        </p:txBody>
      </p:sp>
      <p:sp>
        <p:nvSpPr>
          <p:cNvPr id="42" name="TextBox 27">
            <a:extLst>
              <a:ext uri="{FF2B5EF4-FFF2-40B4-BE49-F238E27FC236}">
                <a16:creationId xmlns:a16="http://schemas.microsoft.com/office/drawing/2014/main" id="{2039FF6C-3FEC-3B41-AEC9-4C657EFE324A}"/>
              </a:ext>
            </a:extLst>
          </p:cNvPr>
          <p:cNvSpPr txBox="1"/>
          <p:nvPr/>
        </p:nvSpPr>
        <p:spPr>
          <a:xfrm>
            <a:off x="407558" y="6476040"/>
            <a:ext cx="1843774" cy="215444"/>
          </a:xfrm>
          <a:prstGeom prst="rect">
            <a:avLst/>
          </a:prstGeom>
          <a:solidFill>
            <a:schemeClr val="bg1"/>
          </a:solidFill>
          <a:ln w="6350">
            <a:solidFill>
              <a:schemeClr val="bg1">
                <a:lumMod val="95000"/>
              </a:schemeClr>
            </a:solidFill>
            <a:prstDash val="sysDot"/>
          </a:ln>
        </p:spPr>
        <p:txBody>
          <a:bodyPr wrap="none" rtlCol="0">
            <a:spAutoFit/>
          </a:bodyPr>
          <a:lstStyle/>
          <a:p>
            <a:r>
              <a:rPr lang="en-US" sz="800" i="1" dirty="0">
                <a:solidFill>
                  <a:schemeClr val="tx1">
                    <a:lumMod val="50000"/>
                    <a:lumOff val="50000"/>
                  </a:schemeClr>
                </a:solidFill>
                <a:latin typeface="Helvetica Light" panose="020B0403020202020204" pitchFamily="34" charset="0"/>
              </a:rPr>
              <a:t>Fuente : </a:t>
            </a:r>
            <a:r>
              <a:rPr lang="en-US" sz="800" i="1" dirty="0" err="1">
                <a:solidFill>
                  <a:schemeClr val="tx1">
                    <a:lumMod val="50000"/>
                    <a:lumOff val="50000"/>
                  </a:schemeClr>
                </a:solidFill>
                <a:latin typeface="Helvetica Light" panose="020B0403020202020204" pitchFamily="34" charset="0"/>
              </a:rPr>
              <a:t>Publisearch</a:t>
            </a:r>
            <a:r>
              <a:rPr lang="en-US" sz="800" i="1" dirty="0">
                <a:solidFill>
                  <a:schemeClr val="tx1">
                    <a:lumMod val="50000"/>
                    <a:lumOff val="50000"/>
                  </a:schemeClr>
                </a:solidFill>
                <a:latin typeface="Helvetica Light" panose="020B0403020202020204" pitchFamily="34" charset="0"/>
              </a:rPr>
              <a:t> –  </a:t>
            </a:r>
            <a:r>
              <a:rPr lang="en-US" sz="800" i="1" dirty="0" err="1">
                <a:solidFill>
                  <a:schemeClr val="tx1">
                    <a:lumMod val="50000"/>
                    <a:lumOff val="50000"/>
                  </a:schemeClr>
                </a:solidFill>
                <a:latin typeface="Helvetica Light" panose="020B0403020202020204" pitchFamily="34" charset="0"/>
              </a:rPr>
              <a:t>Marzo</a:t>
            </a:r>
            <a:r>
              <a:rPr lang="en-US" sz="800" i="1" dirty="0">
                <a:solidFill>
                  <a:schemeClr val="tx1">
                    <a:lumMod val="50000"/>
                    <a:lumOff val="50000"/>
                  </a:schemeClr>
                </a:solidFill>
                <a:latin typeface="Helvetica Light" panose="020B0403020202020204" pitchFamily="34" charset="0"/>
              </a:rPr>
              <a:t>, 2024</a:t>
            </a:r>
          </a:p>
        </p:txBody>
      </p:sp>
    </p:spTree>
    <p:extLst>
      <p:ext uri="{BB962C8B-B14F-4D97-AF65-F5344CB8AC3E}">
        <p14:creationId xmlns:p14="http://schemas.microsoft.com/office/powerpoint/2010/main" val="176019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35469A-BB67-7B4C-A732-352BA38BBB50}"/>
              </a:ext>
            </a:extLst>
          </p:cNvPr>
          <p:cNvSpPr txBox="1"/>
          <p:nvPr/>
        </p:nvSpPr>
        <p:spPr>
          <a:xfrm>
            <a:off x="523549" y="3176182"/>
            <a:ext cx="671979" cy="246221"/>
          </a:xfrm>
          <a:prstGeom prst="rect">
            <a:avLst/>
          </a:prstGeom>
          <a:noFill/>
        </p:spPr>
        <p:txBody>
          <a:bodyPr wrap="none" rtlCol="0">
            <a:spAutoFit/>
          </a:bodyPr>
          <a:lstStyle/>
          <a:p>
            <a:r>
              <a:rPr lang="en-US" sz="1000" dirty="0">
                <a:latin typeface="Helvetica Light" panose="020B0403020202020204" pitchFamily="34" charset="0"/>
              </a:rPr>
              <a:t>Inv. </a:t>
            </a:r>
            <a:r>
              <a:rPr lang="en-US" sz="1000" dirty="0" err="1">
                <a:latin typeface="Helvetica Light" panose="020B0403020202020204" pitchFamily="34" charset="0"/>
              </a:rPr>
              <a:t>en</a:t>
            </a:r>
            <a:r>
              <a:rPr lang="en-US" sz="1000" dirty="0">
                <a:latin typeface="Helvetica Light" panose="020B0403020202020204" pitchFamily="34" charset="0"/>
              </a:rPr>
              <a:t> $</a:t>
            </a:r>
          </a:p>
        </p:txBody>
      </p:sp>
      <p:graphicFrame>
        <p:nvGraphicFramePr>
          <p:cNvPr id="31" name="Chart 30">
            <a:extLst>
              <a:ext uri="{FF2B5EF4-FFF2-40B4-BE49-F238E27FC236}">
                <a16:creationId xmlns:a16="http://schemas.microsoft.com/office/drawing/2014/main" id="{AB9180DB-E249-2042-AC02-91C1EC33E51E}"/>
              </a:ext>
            </a:extLst>
          </p:cNvPr>
          <p:cNvGraphicFramePr/>
          <p:nvPr>
            <p:extLst>
              <p:ext uri="{D42A27DB-BD31-4B8C-83A1-F6EECF244321}">
                <p14:modId xmlns:p14="http://schemas.microsoft.com/office/powerpoint/2010/main" val="1385571688"/>
              </p:ext>
            </p:extLst>
          </p:nvPr>
        </p:nvGraphicFramePr>
        <p:xfrm>
          <a:off x="544180" y="3490269"/>
          <a:ext cx="3207554" cy="31131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6022633A-ACF0-3F47-8417-1BC53D1AA0FA}"/>
              </a:ext>
            </a:extLst>
          </p:cNvPr>
          <p:cNvGraphicFramePr/>
          <p:nvPr>
            <p:extLst>
              <p:ext uri="{D42A27DB-BD31-4B8C-83A1-F6EECF244321}">
                <p14:modId xmlns:p14="http://schemas.microsoft.com/office/powerpoint/2010/main" val="2053894912"/>
              </p:ext>
            </p:extLst>
          </p:nvPr>
        </p:nvGraphicFramePr>
        <p:xfrm>
          <a:off x="606409" y="1658874"/>
          <a:ext cx="3153230" cy="1499239"/>
        </p:xfrm>
        <a:graphic>
          <a:graphicData uri="http://schemas.openxmlformats.org/drawingml/2006/chart">
            <c:chart xmlns:c="http://schemas.openxmlformats.org/drawingml/2006/chart" xmlns:r="http://schemas.openxmlformats.org/officeDocument/2006/relationships" r:id="rId4"/>
          </a:graphicData>
        </a:graphic>
      </p:graphicFrame>
      <p:cxnSp>
        <p:nvCxnSpPr>
          <p:cNvPr id="34" name="Straight Connector 33">
            <a:extLst>
              <a:ext uri="{FF2B5EF4-FFF2-40B4-BE49-F238E27FC236}">
                <a16:creationId xmlns:a16="http://schemas.microsoft.com/office/drawing/2014/main" id="{809B0907-8EA3-6944-849E-4BCF4F83D77C}"/>
              </a:ext>
            </a:extLst>
          </p:cNvPr>
          <p:cNvCxnSpPr>
            <a:cxnSpLocks/>
          </p:cNvCxnSpPr>
          <p:nvPr/>
        </p:nvCxnSpPr>
        <p:spPr>
          <a:xfrm flipV="1">
            <a:off x="851076" y="1598982"/>
            <a:ext cx="2663895" cy="1131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2" name="Chart 51">
            <a:extLst>
              <a:ext uri="{FF2B5EF4-FFF2-40B4-BE49-F238E27FC236}">
                <a16:creationId xmlns:a16="http://schemas.microsoft.com/office/drawing/2014/main" id="{4BB0218E-4675-4042-BFBF-73039D8C3340}"/>
              </a:ext>
            </a:extLst>
          </p:cNvPr>
          <p:cNvGraphicFramePr/>
          <p:nvPr>
            <p:extLst>
              <p:ext uri="{D42A27DB-BD31-4B8C-83A1-F6EECF244321}">
                <p14:modId xmlns:p14="http://schemas.microsoft.com/office/powerpoint/2010/main" val="2603264033"/>
              </p:ext>
            </p:extLst>
          </p:nvPr>
        </p:nvGraphicFramePr>
        <p:xfrm>
          <a:off x="4950956" y="778793"/>
          <a:ext cx="6677421" cy="1935278"/>
        </p:xfrm>
        <a:graphic>
          <a:graphicData uri="http://schemas.openxmlformats.org/drawingml/2006/chart">
            <c:chart xmlns:c="http://schemas.openxmlformats.org/drawingml/2006/chart" xmlns:r="http://schemas.openxmlformats.org/officeDocument/2006/relationships" r:id="rId5"/>
          </a:graphicData>
        </a:graphic>
      </p:graphicFrame>
      <p:sp>
        <p:nvSpPr>
          <p:cNvPr id="53" name="AutoShape 4">
            <a:extLst>
              <a:ext uri="{FF2B5EF4-FFF2-40B4-BE49-F238E27FC236}">
                <a16:creationId xmlns:a16="http://schemas.microsoft.com/office/drawing/2014/main" id="{FB331648-87DF-4508-99D9-A88BC53E4262}"/>
              </a:ext>
            </a:extLst>
          </p:cNvPr>
          <p:cNvSpPr/>
          <p:nvPr/>
        </p:nvSpPr>
        <p:spPr>
          <a:xfrm>
            <a:off x="0" y="0"/>
            <a:ext cx="12192000" cy="930476"/>
          </a:xfrm>
          <a:prstGeom prst="rect">
            <a:avLst/>
          </a:prstGeom>
          <a:solidFill>
            <a:srgbClr val="009343"/>
          </a:solidFill>
        </p:spPr>
        <p:txBody>
          <a:bodyPr/>
          <a:lstStyle/>
          <a:p>
            <a:endParaRPr lang="en-CA" dirty="0"/>
          </a:p>
        </p:txBody>
      </p:sp>
      <p:sp>
        <p:nvSpPr>
          <p:cNvPr id="54" name="Title 1">
            <a:extLst>
              <a:ext uri="{FF2B5EF4-FFF2-40B4-BE49-F238E27FC236}">
                <a16:creationId xmlns:a16="http://schemas.microsoft.com/office/drawing/2014/main" id="{BC5E1DB8-BCBB-4DE3-8C2F-0BAC8739A0E3}"/>
              </a:ext>
            </a:extLst>
          </p:cNvPr>
          <p:cNvSpPr txBox="1">
            <a:spLocks/>
          </p:cNvSpPr>
          <p:nvPr/>
        </p:nvSpPr>
        <p:spPr>
          <a:xfrm>
            <a:off x="413995" y="-76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dirty="0">
                <a:solidFill>
                  <a:schemeClr val="bg1"/>
                </a:solidFill>
                <a:latin typeface="Helvetica Light" panose="020B0403020202020204" pitchFamily="34" charset="0"/>
              </a:rPr>
              <a:t>AZTECA</a:t>
            </a:r>
          </a:p>
        </p:txBody>
      </p:sp>
      <p:cxnSp>
        <p:nvCxnSpPr>
          <p:cNvPr id="58" name="Straight Connector 57">
            <a:extLst>
              <a:ext uri="{FF2B5EF4-FFF2-40B4-BE49-F238E27FC236}">
                <a16:creationId xmlns:a16="http://schemas.microsoft.com/office/drawing/2014/main" id="{AE4A8682-03AE-4604-88AA-6330FF1D6E93}"/>
              </a:ext>
            </a:extLst>
          </p:cNvPr>
          <p:cNvCxnSpPr/>
          <p:nvPr/>
        </p:nvCxnSpPr>
        <p:spPr>
          <a:xfrm>
            <a:off x="4458423" y="1184471"/>
            <a:ext cx="0" cy="5104381"/>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1DBA030-4322-D449-BDA8-F00EF2292A54}"/>
              </a:ext>
            </a:extLst>
          </p:cNvPr>
          <p:cNvCxnSpPr/>
          <p:nvPr/>
        </p:nvCxnSpPr>
        <p:spPr>
          <a:xfrm>
            <a:off x="3470022" y="0"/>
            <a:ext cx="0" cy="16831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itle 1">
            <a:extLst>
              <a:ext uri="{FF2B5EF4-FFF2-40B4-BE49-F238E27FC236}">
                <a16:creationId xmlns:a16="http://schemas.microsoft.com/office/drawing/2014/main" id="{CFB4A713-B343-4967-97AB-B9E21AC488CE}"/>
              </a:ext>
            </a:extLst>
          </p:cNvPr>
          <p:cNvSpPr>
            <a:spLocks noGrp="1"/>
          </p:cNvSpPr>
          <p:nvPr>
            <p:ph type="title"/>
          </p:nvPr>
        </p:nvSpPr>
        <p:spPr>
          <a:xfrm>
            <a:off x="8130328" y="-171893"/>
            <a:ext cx="4061672" cy="1325563"/>
          </a:xfrm>
        </p:spPr>
        <p:txBody>
          <a:bodyPr>
            <a:normAutofit/>
          </a:body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i="0" dirty="0">
                <a:solidFill>
                  <a:schemeClr val="bg1"/>
                </a:solidFill>
                <a:effectLst/>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enero-marzo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cxnSp>
        <p:nvCxnSpPr>
          <p:cNvPr id="30" name="Straight Connector 29">
            <a:extLst>
              <a:ext uri="{FF2B5EF4-FFF2-40B4-BE49-F238E27FC236}">
                <a16:creationId xmlns:a16="http://schemas.microsoft.com/office/drawing/2014/main" id="{00721B57-B728-C748-A008-52FACE6D2AE5}"/>
              </a:ext>
            </a:extLst>
          </p:cNvPr>
          <p:cNvCxnSpPr>
            <a:cxnSpLocks/>
          </p:cNvCxnSpPr>
          <p:nvPr/>
        </p:nvCxnSpPr>
        <p:spPr>
          <a:xfrm flipV="1">
            <a:off x="606409" y="3422403"/>
            <a:ext cx="2908563" cy="13195"/>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5BF4991-B7A7-6F42-9267-6F036170282F}"/>
              </a:ext>
            </a:extLst>
          </p:cNvPr>
          <p:cNvCxnSpPr/>
          <p:nvPr/>
        </p:nvCxnSpPr>
        <p:spPr>
          <a:xfrm>
            <a:off x="4950956" y="2645229"/>
            <a:ext cx="6707644"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CA49D1C-1174-A446-A669-1F3E5DD86191}"/>
              </a:ext>
            </a:extLst>
          </p:cNvPr>
          <p:cNvSpPr txBox="1"/>
          <p:nvPr/>
        </p:nvSpPr>
        <p:spPr>
          <a:xfrm>
            <a:off x="3592731" y="1597431"/>
            <a:ext cx="1620628" cy="1323439"/>
          </a:xfrm>
          <a:prstGeom prst="rect">
            <a:avLst/>
          </a:prstGeom>
          <a:solidFill>
            <a:schemeClr val="bg1"/>
          </a:solidFill>
          <a:ln>
            <a:solidFill>
              <a:srgbClr val="0A9369"/>
            </a:solidFill>
          </a:ln>
        </p:spPr>
        <p:txBody>
          <a:bodyPr wrap="square" rtlCol="0">
            <a:spAutoFit/>
          </a:bodyPr>
          <a:lstStyle/>
          <a:p>
            <a:pPr algn="l"/>
            <a:r>
              <a:rPr lang="es-HN" sz="1000" dirty="0">
                <a:effectLst/>
                <a:latin typeface="Helvetica Light" panose="020B0403020202020204" pitchFamily="34" charset="0"/>
              </a:rPr>
              <a:t>Azteca concentra sus esfuerzos en campaña de cuenta de ahorro, llamada "Bóveda millonaria”, misma que comenzó en septiembre del 2023 y extiende hasta este trimestre.</a:t>
            </a:r>
          </a:p>
        </p:txBody>
      </p:sp>
      <p:sp>
        <p:nvSpPr>
          <p:cNvPr id="45" name="CuadroTexto 44">
            <a:extLst>
              <a:ext uri="{FF2B5EF4-FFF2-40B4-BE49-F238E27FC236}">
                <a16:creationId xmlns:a16="http://schemas.microsoft.com/office/drawing/2014/main" id="{BEA89330-227A-9F4B-BDF6-1091F45B9D35}"/>
              </a:ext>
            </a:extLst>
          </p:cNvPr>
          <p:cNvSpPr txBox="1"/>
          <p:nvPr/>
        </p:nvSpPr>
        <p:spPr>
          <a:xfrm>
            <a:off x="5678680" y="2888478"/>
            <a:ext cx="914400" cy="914400"/>
          </a:xfrm>
          <a:prstGeom prst="rect">
            <a:avLst/>
          </a:prstGeom>
          <a:noFill/>
        </p:spPr>
        <p:txBody>
          <a:bodyPr wrap="square" rtlCol="0">
            <a:spAutoFit/>
          </a:bodyPr>
          <a:lstStyle/>
          <a:p>
            <a:endParaRPr lang="es-HN" dirty="0"/>
          </a:p>
        </p:txBody>
      </p:sp>
      <p:sp>
        <p:nvSpPr>
          <p:cNvPr id="55" name="CuadroTexto 54">
            <a:extLst>
              <a:ext uri="{FF2B5EF4-FFF2-40B4-BE49-F238E27FC236}">
                <a16:creationId xmlns:a16="http://schemas.microsoft.com/office/drawing/2014/main" id="{F6159D90-CCF3-FF47-BA3C-1EF55B896051}"/>
              </a:ext>
            </a:extLst>
          </p:cNvPr>
          <p:cNvSpPr txBox="1"/>
          <p:nvPr/>
        </p:nvSpPr>
        <p:spPr>
          <a:xfrm>
            <a:off x="9757317" y="2704171"/>
            <a:ext cx="184731" cy="369332"/>
          </a:xfrm>
          <a:prstGeom prst="rect">
            <a:avLst/>
          </a:prstGeom>
          <a:noFill/>
        </p:spPr>
        <p:txBody>
          <a:bodyPr wrap="none" rtlCol="0">
            <a:spAutoFit/>
          </a:bodyPr>
          <a:lstStyle/>
          <a:p>
            <a:endParaRPr lang="es-HN" dirty="0"/>
          </a:p>
        </p:txBody>
      </p:sp>
      <p:graphicFrame>
        <p:nvGraphicFramePr>
          <p:cNvPr id="56" name="Chart 29">
            <a:extLst>
              <a:ext uri="{FF2B5EF4-FFF2-40B4-BE49-F238E27FC236}">
                <a16:creationId xmlns:a16="http://schemas.microsoft.com/office/drawing/2014/main" id="{7E2B0253-E8B3-6A41-BD78-60A07D926D93}"/>
              </a:ext>
            </a:extLst>
          </p:cNvPr>
          <p:cNvGraphicFramePr/>
          <p:nvPr>
            <p:extLst>
              <p:ext uri="{D42A27DB-BD31-4B8C-83A1-F6EECF244321}">
                <p14:modId xmlns:p14="http://schemas.microsoft.com/office/powerpoint/2010/main" val="1703173965"/>
              </p:ext>
            </p:extLst>
          </p:nvPr>
        </p:nvGraphicFramePr>
        <p:xfrm>
          <a:off x="5583408" y="2844348"/>
          <a:ext cx="6376142" cy="900376"/>
        </p:xfrm>
        <a:graphic>
          <a:graphicData uri="http://schemas.openxmlformats.org/drawingml/2006/chart">
            <c:chart xmlns:c="http://schemas.openxmlformats.org/drawingml/2006/chart" xmlns:r="http://schemas.openxmlformats.org/officeDocument/2006/relationships" r:id="rId6"/>
          </a:graphicData>
        </a:graphic>
      </p:graphicFrame>
      <p:sp>
        <p:nvSpPr>
          <p:cNvPr id="57" name="TextBox 32">
            <a:extLst>
              <a:ext uri="{FF2B5EF4-FFF2-40B4-BE49-F238E27FC236}">
                <a16:creationId xmlns:a16="http://schemas.microsoft.com/office/drawing/2014/main" id="{675906C8-7052-8440-8249-4782A913D4D3}"/>
              </a:ext>
            </a:extLst>
          </p:cNvPr>
          <p:cNvSpPr txBox="1"/>
          <p:nvPr/>
        </p:nvSpPr>
        <p:spPr>
          <a:xfrm>
            <a:off x="5228367" y="3030816"/>
            <a:ext cx="434734" cy="369332"/>
          </a:xfrm>
          <a:prstGeom prst="rect">
            <a:avLst/>
          </a:prstGeom>
          <a:noFill/>
        </p:spPr>
        <p:txBody>
          <a:bodyPr wrap="none" rtlCol="0">
            <a:spAutoFit/>
          </a:bodyPr>
          <a:lstStyle/>
          <a:p>
            <a:r>
              <a:rPr lang="en-US" b="1" dirty="0">
                <a:solidFill>
                  <a:schemeClr val="tx1">
                    <a:lumMod val="50000"/>
                    <a:lumOff val="50000"/>
                  </a:schemeClr>
                </a:solidFill>
              </a:rPr>
              <a:t>TV</a:t>
            </a:r>
          </a:p>
        </p:txBody>
      </p:sp>
      <p:sp>
        <p:nvSpPr>
          <p:cNvPr id="59" name="TextBox 33">
            <a:extLst>
              <a:ext uri="{FF2B5EF4-FFF2-40B4-BE49-F238E27FC236}">
                <a16:creationId xmlns:a16="http://schemas.microsoft.com/office/drawing/2014/main" id="{DD37A4DD-BDB8-2C49-9407-F7EA11748403}"/>
              </a:ext>
            </a:extLst>
          </p:cNvPr>
          <p:cNvSpPr txBox="1"/>
          <p:nvPr/>
        </p:nvSpPr>
        <p:spPr>
          <a:xfrm>
            <a:off x="5155090" y="3325302"/>
            <a:ext cx="1594667" cy="276999"/>
          </a:xfrm>
          <a:prstGeom prst="rect">
            <a:avLst/>
          </a:prstGeom>
          <a:noFill/>
        </p:spPr>
        <p:txBody>
          <a:bodyPr wrap="none" rtlCol="0">
            <a:spAutoFit/>
          </a:bodyPr>
          <a:lstStyle/>
          <a:p>
            <a:r>
              <a:rPr lang="en-US" sz="1200" i="1" dirty="0"/>
              <a:t>1,062 spots|4,825trp’s</a:t>
            </a:r>
          </a:p>
        </p:txBody>
      </p:sp>
      <p:graphicFrame>
        <p:nvGraphicFramePr>
          <p:cNvPr id="60" name="Chart 8">
            <a:extLst>
              <a:ext uri="{FF2B5EF4-FFF2-40B4-BE49-F238E27FC236}">
                <a16:creationId xmlns:a16="http://schemas.microsoft.com/office/drawing/2014/main" id="{E7FBF28F-6A5E-0D47-A91D-9A26F0EE738E}"/>
              </a:ext>
            </a:extLst>
          </p:cNvPr>
          <p:cNvGraphicFramePr/>
          <p:nvPr>
            <p:extLst>
              <p:ext uri="{D42A27DB-BD31-4B8C-83A1-F6EECF244321}">
                <p14:modId xmlns:p14="http://schemas.microsoft.com/office/powerpoint/2010/main" val="100629296"/>
              </p:ext>
            </p:extLst>
          </p:nvPr>
        </p:nvGraphicFramePr>
        <p:xfrm>
          <a:off x="5607529" y="3915155"/>
          <a:ext cx="6376137" cy="900377"/>
        </p:xfrm>
        <a:graphic>
          <a:graphicData uri="http://schemas.openxmlformats.org/drawingml/2006/chart">
            <c:chart xmlns:c="http://schemas.openxmlformats.org/drawingml/2006/chart" xmlns:r="http://schemas.openxmlformats.org/officeDocument/2006/relationships" r:id="rId7"/>
          </a:graphicData>
        </a:graphic>
      </p:graphicFrame>
      <p:sp>
        <p:nvSpPr>
          <p:cNvPr id="61" name="TextBox 35">
            <a:extLst>
              <a:ext uri="{FF2B5EF4-FFF2-40B4-BE49-F238E27FC236}">
                <a16:creationId xmlns:a16="http://schemas.microsoft.com/office/drawing/2014/main" id="{27F4DC13-4FC4-B443-83B3-4BD649A15678}"/>
              </a:ext>
            </a:extLst>
          </p:cNvPr>
          <p:cNvSpPr txBox="1"/>
          <p:nvPr/>
        </p:nvSpPr>
        <p:spPr>
          <a:xfrm>
            <a:off x="5265148" y="4124367"/>
            <a:ext cx="437940" cy="369332"/>
          </a:xfrm>
          <a:prstGeom prst="rect">
            <a:avLst/>
          </a:prstGeom>
          <a:noFill/>
        </p:spPr>
        <p:txBody>
          <a:bodyPr wrap="none" rtlCol="0">
            <a:spAutoFit/>
          </a:bodyPr>
          <a:lstStyle/>
          <a:p>
            <a:r>
              <a:rPr lang="en-US" b="1" dirty="0">
                <a:solidFill>
                  <a:schemeClr val="tx1">
                    <a:lumMod val="50000"/>
                    <a:lumOff val="50000"/>
                  </a:schemeClr>
                </a:solidFill>
              </a:rPr>
              <a:t>PR</a:t>
            </a:r>
          </a:p>
        </p:txBody>
      </p:sp>
      <p:sp>
        <p:nvSpPr>
          <p:cNvPr id="64" name="TextBox 36">
            <a:extLst>
              <a:ext uri="{FF2B5EF4-FFF2-40B4-BE49-F238E27FC236}">
                <a16:creationId xmlns:a16="http://schemas.microsoft.com/office/drawing/2014/main" id="{634DB7E2-56E9-3847-A28B-F0FFA05A9180}"/>
              </a:ext>
            </a:extLst>
          </p:cNvPr>
          <p:cNvSpPr txBox="1"/>
          <p:nvPr/>
        </p:nvSpPr>
        <p:spPr>
          <a:xfrm>
            <a:off x="5244805" y="4385469"/>
            <a:ext cx="1135888" cy="276999"/>
          </a:xfrm>
          <a:prstGeom prst="rect">
            <a:avLst/>
          </a:prstGeom>
          <a:noFill/>
        </p:spPr>
        <p:txBody>
          <a:bodyPr wrap="none" rtlCol="0">
            <a:spAutoFit/>
          </a:bodyPr>
          <a:lstStyle/>
          <a:p>
            <a:r>
              <a:rPr lang="en-US" sz="1200" i="1" dirty="0"/>
              <a:t>7 </a:t>
            </a:r>
            <a:r>
              <a:rPr lang="en-US" sz="1200" i="1" dirty="0" err="1"/>
              <a:t>publicaciones</a:t>
            </a:r>
            <a:endParaRPr lang="en-US" sz="1200" i="1" dirty="0"/>
          </a:p>
        </p:txBody>
      </p:sp>
      <p:graphicFrame>
        <p:nvGraphicFramePr>
          <p:cNvPr id="65" name="Table 9">
            <a:extLst>
              <a:ext uri="{FF2B5EF4-FFF2-40B4-BE49-F238E27FC236}">
                <a16:creationId xmlns:a16="http://schemas.microsoft.com/office/drawing/2014/main" id="{8CFC73F7-F773-2245-985B-0F929391E203}"/>
              </a:ext>
            </a:extLst>
          </p:cNvPr>
          <p:cNvGraphicFramePr>
            <a:graphicFrameLocks noGrp="1"/>
          </p:cNvGraphicFramePr>
          <p:nvPr>
            <p:extLst>
              <p:ext uri="{D42A27DB-BD31-4B8C-83A1-F6EECF244321}">
                <p14:modId xmlns:p14="http://schemas.microsoft.com/office/powerpoint/2010/main" val="535940309"/>
              </p:ext>
            </p:extLst>
          </p:nvPr>
        </p:nvGraphicFramePr>
        <p:xfrm>
          <a:off x="5703087" y="2691399"/>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$215K</a:t>
                      </a:r>
                    </a:p>
                  </a:txBody>
                  <a:tcPr>
                    <a:solidFill>
                      <a:schemeClr val="tx2"/>
                    </a:solidFill>
                  </a:tcPr>
                </a:tc>
                <a:tc>
                  <a:txBody>
                    <a:bodyPr/>
                    <a:lstStyle/>
                    <a:p>
                      <a:r>
                        <a:rPr lang="en-US" sz="1200" b="1" i="0" dirty="0">
                          <a:latin typeface="Helvetica Light" panose="020B0403020202020204" pitchFamily="34" charset="0"/>
                        </a:rPr>
                        <a:t>78%</a:t>
                      </a:r>
                    </a:p>
                  </a:txBody>
                  <a:tcPr>
                    <a:solidFill>
                      <a:srgbClr val="941100"/>
                    </a:solidFill>
                  </a:tcPr>
                </a:tc>
                <a:extLst>
                  <a:ext uri="{0D108BD9-81ED-4DB2-BD59-A6C34878D82A}">
                    <a16:rowId xmlns:a16="http://schemas.microsoft.com/office/drawing/2014/main" val="2723846995"/>
                  </a:ext>
                </a:extLst>
              </a:tr>
            </a:tbl>
          </a:graphicData>
        </a:graphic>
      </p:graphicFrame>
      <p:sp>
        <p:nvSpPr>
          <p:cNvPr id="66" name="TextBox 41">
            <a:extLst>
              <a:ext uri="{FF2B5EF4-FFF2-40B4-BE49-F238E27FC236}">
                <a16:creationId xmlns:a16="http://schemas.microsoft.com/office/drawing/2014/main" id="{4EE0F7F7-3009-504E-BBFA-C8A1917C208B}"/>
              </a:ext>
            </a:extLst>
          </p:cNvPr>
          <p:cNvSpPr txBox="1"/>
          <p:nvPr/>
        </p:nvSpPr>
        <p:spPr>
          <a:xfrm>
            <a:off x="5240095" y="5053533"/>
            <a:ext cx="453970" cy="369332"/>
          </a:xfrm>
          <a:prstGeom prst="rect">
            <a:avLst/>
          </a:prstGeom>
          <a:noFill/>
        </p:spPr>
        <p:txBody>
          <a:bodyPr wrap="none" rtlCol="0">
            <a:spAutoFit/>
          </a:bodyPr>
          <a:lstStyle/>
          <a:p>
            <a:r>
              <a:rPr lang="en-US" b="1" dirty="0">
                <a:solidFill>
                  <a:schemeClr val="tx1">
                    <a:lumMod val="50000"/>
                    <a:lumOff val="50000"/>
                  </a:schemeClr>
                </a:solidFill>
              </a:rPr>
              <a:t>RA</a:t>
            </a:r>
          </a:p>
        </p:txBody>
      </p:sp>
      <p:graphicFrame>
        <p:nvGraphicFramePr>
          <p:cNvPr id="67" name="Table 46">
            <a:extLst>
              <a:ext uri="{FF2B5EF4-FFF2-40B4-BE49-F238E27FC236}">
                <a16:creationId xmlns:a16="http://schemas.microsoft.com/office/drawing/2014/main" id="{D06721A1-7AD7-3B42-9847-36F7FBD896D2}"/>
              </a:ext>
            </a:extLst>
          </p:cNvPr>
          <p:cNvGraphicFramePr>
            <a:graphicFrameLocks noGrp="1"/>
          </p:cNvGraphicFramePr>
          <p:nvPr>
            <p:extLst>
              <p:ext uri="{D42A27DB-BD31-4B8C-83A1-F6EECF244321}">
                <p14:modId xmlns:p14="http://schemas.microsoft.com/office/powerpoint/2010/main" val="3649518741"/>
              </p:ext>
            </p:extLst>
          </p:nvPr>
        </p:nvGraphicFramePr>
        <p:xfrm>
          <a:off x="5716338" y="3748039"/>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$5k</a:t>
                      </a:r>
                    </a:p>
                  </a:txBody>
                  <a:tcPr>
                    <a:solidFill>
                      <a:schemeClr val="tx2"/>
                    </a:solidFill>
                  </a:tcPr>
                </a:tc>
                <a:tc>
                  <a:txBody>
                    <a:bodyPr/>
                    <a:lstStyle/>
                    <a:p>
                      <a:r>
                        <a:rPr lang="en-US" sz="1200" b="1" i="0" dirty="0">
                          <a:latin typeface="Helvetica Light" panose="020B0403020202020204" pitchFamily="34" charset="0"/>
                        </a:rPr>
                        <a:t>2%</a:t>
                      </a:r>
                    </a:p>
                  </a:txBody>
                  <a:tcPr>
                    <a:solidFill>
                      <a:srgbClr val="941100"/>
                    </a:solidFill>
                  </a:tcPr>
                </a:tc>
                <a:extLst>
                  <a:ext uri="{0D108BD9-81ED-4DB2-BD59-A6C34878D82A}">
                    <a16:rowId xmlns:a16="http://schemas.microsoft.com/office/drawing/2014/main" val="2723846995"/>
                  </a:ext>
                </a:extLst>
              </a:tr>
            </a:tbl>
          </a:graphicData>
        </a:graphic>
      </p:graphicFrame>
      <p:graphicFrame>
        <p:nvGraphicFramePr>
          <p:cNvPr id="68" name="Table 47">
            <a:extLst>
              <a:ext uri="{FF2B5EF4-FFF2-40B4-BE49-F238E27FC236}">
                <a16:creationId xmlns:a16="http://schemas.microsoft.com/office/drawing/2014/main" id="{3C32E779-5E5A-9641-8107-07FF7CD8BEC7}"/>
              </a:ext>
            </a:extLst>
          </p:cNvPr>
          <p:cNvGraphicFramePr>
            <a:graphicFrameLocks noGrp="1"/>
          </p:cNvGraphicFramePr>
          <p:nvPr>
            <p:extLst>
              <p:ext uri="{D42A27DB-BD31-4B8C-83A1-F6EECF244321}">
                <p14:modId xmlns:p14="http://schemas.microsoft.com/office/powerpoint/2010/main" val="3694377320"/>
              </p:ext>
            </p:extLst>
          </p:nvPr>
        </p:nvGraphicFramePr>
        <p:xfrm>
          <a:off x="5716337" y="4768805"/>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$22K</a:t>
                      </a:r>
                    </a:p>
                  </a:txBody>
                  <a:tcPr>
                    <a:solidFill>
                      <a:schemeClr val="tx2"/>
                    </a:solidFill>
                  </a:tcPr>
                </a:tc>
                <a:tc>
                  <a:txBody>
                    <a:bodyPr/>
                    <a:lstStyle/>
                    <a:p>
                      <a:r>
                        <a:rPr lang="en-US" sz="1200" b="1" i="0" dirty="0">
                          <a:latin typeface="Helvetica Light" panose="020B0403020202020204" pitchFamily="34" charset="0"/>
                        </a:rPr>
                        <a:t>8%</a:t>
                      </a:r>
                    </a:p>
                  </a:txBody>
                  <a:tcPr>
                    <a:solidFill>
                      <a:srgbClr val="941100"/>
                    </a:solidFill>
                  </a:tcPr>
                </a:tc>
                <a:extLst>
                  <a:ext uri="{0D108BD9-81ED-4DB2-BD59-A6C34878D82A}">
                    <a16:rowId xmlns:a16="http://schemas.microsoft.com/office/drawing/2014/main" val="2723846995"/>
                  </a:ext>
                </a:extLst>
              </a:tr>
            </a:tbl>
          </a:graphicData>
        </a:graphic>
      </p:graphicFrame>
      <p:sp>
        <p:nvSpPr>
          <p:cNvPr id="69" name="TextBox 49">
            <a:extLst>
              <a:ext uri="{FF2B5EF4-FFF2-40B4-BE49-F238E27FC236}">
                <a16:creationId xmlns:a16="http://schemas.microsoft.com/office/drawing/2014/main" id="{59A80EEE-0D2C-0140-B468-382700338447}"/>
              </a:ext>
            </a:extLst>
          </p:cNvPr>
          <p:cNvSpPr txBox="1"/>
          <p:nvPr/>
        </p:nvSpPr>
        <p:spPr>
          <a:xfrm>
            <a:off x="5202097" y="5381898"/>
            <a:ext cx="782587" cy="276999"/>
          </a:xfrm>
          <a:prstGeom prst="rect">
            <a:avLst/>
          </a:prstGeom>
          <a:noFill/>
        </p:spPr>
        <p:txBody>
          <a:bodyPr wrap="none" rtlCol="0">
            <a:spAutoFit/>
          </a:bodyPr>
          <a:lstStyle/>
          <a:p>
            <a:r>
              <a:rPr lang="en-US" sz="1200" i="1" dirty="0"/>
              <a:t>559 spots</a:t>
            </a:r>
          </a:p>
        </p:txBody>
      </p:sp>
      <p:cxnSp>
        <p:nvCxnSpPr>
          <p:cNvPr id="70" name="Straight Connector 60">
            <a:extLst>
              <a:ext uri="{FF2B5EF4-FFF2-40B4-BE49-F238E27FC236}">
                <a16:creationId xmlns:a16="http://schemas.microsoft.com/office/drawing/2014/main" id="{1794D265-CF28-8A49-9A7D-687C3FE5AA61}"/>
              </a:ext>
            </a:extLst>
          </p:cNvPr>
          <p:cNvCxnSpPr>
            <a:cxnSpLocks/>
          </p:cNvCxnSpPr>
          <p:nvPr/>
        </p:nvCxnSpPr>
        <p:spPr>
          <a:xfrm flipV="1">
            <a:off x="5358954" y="3652712"/>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61">
            <a:extLst>
              <a:ext uri="{FF2B5EF4-FFF2-40B4-BE49-F238E27FC236}">
                <a16:creationId xmlns:a16="http://schemas.microsoft.com/office/drawing/2014/main" id="{25F208EC-B626-8842-B445-C97EBDC101BD}"/>
              </a:ext>
            </a:extLst>
          </p:cNvPr>
          <p:cNvCxnSpPr>
            <a:cxnSpLocks/>
          </p:cNvCxnSpPr>
          <p:nvPr/>
        </p:nvCxnSpPr>
        <p:spPr>
          <a:xfrm flipV="1">
            <a:off x="5358954" y="4709419"/>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72" name="Chart 38">
            <a:extLst>
              <a:ext uri="{FF2B5EF4-FFF2-40B4-BE49-F238E27FC236}">
                <a16:creationId xmlns:a16="http://schemas.microsoft.com/office/drawing/2014/main" id="{48006ADD-5916-3A4E-A49B-DB44EFAACCF5}"/>
              </a:ext>
            </a:extLst>
          </p:cNvPr>
          <p:cNvGraphicFramePr/>
          <p:nvPr>
            <p:extLst>
              <p:ext uri="{D42A27DB-BD31-4B8C-83A1-F6EECF244321}">
                <p14:modId xmlns:p14="http://schemas.microsoft.com/office/powerpoint/2010/main" val="3772309947"/>
              </p:ext>
            </p:extLst>
          </p:nvPr>
        </p:nvGraphicFramePr>
        <p:xfrm>
          <a:off x="5583408" y="4926403"/>
          <a:ext cx="6400258" cy="884123"/>
        </p:xfrm>
        <a:graphic>
          <a:graphicData uri="http://schemas.openxmlformats.org/drawingml/2006/chart">
            <c:chart xmlns:c="http://schemas.openxmlformats.org/drawingml/2006/chart" xmlns:r="http://schemas.openxmlformats.org/officeDocument/2006/relationships" r:id="rId8"/>
          </a:graphicData>
        </a:graphic>
      </p:graphicFrame>
      <p:sp>
        <p:nvSpPr>
          <p:cNvPr id="73" name="TextBox 41">
            <a:extLst>
              <a:ext uri="{FF2B5EF4-FFF2-40B4-BE49-F238E27FC236}">
                <a16:creationId xmlns:a16="http://schemas.microsoft.com/office/drawing/2014/main" id="{DCFBDE72-E623-2F49-AD70-CBE045BE3D34}"/>
              </a:ext>
            </a:extLst>
          </p:cNvPr>
          <p:cNvSpPr txBox="1"/>
          <p:nvPr/>
        </p:nvSpPr>
        <p:spPr>
          <a:xfrm>
            <a:off x="5158521" y="6088811"/>
            <a:ext cx="641522" cy="369332"/>
          </a:xfrm>
          <a:prstGeom prst="rect">
            <a:avLst/>
          </a:prstGeom>
          <a:noFill/>
        </p:spPr>
        <p:txBody>
          <a:bodyPr wrap="none" rtlCol="0">
            <a:spAutoFit/>
          </a:bodyPr>
          <a:lstStyle/>
          <a:p>
            <a:r>
              <a:rPr lang="en-US" b="1" dirty="0">
                <a:solidFill>
                  <a:schemeClr val="tx1">
                    <a:lumMod val="50000"/>
                    <a:lumOff val="50000"/>
                  </a:schemeClr>
                </a:solidFill>
              </a:rPr>
              <a:t>OOH</a:t>
            </a:r>
          </a:p>
        </p:txBody>
      </p:sp>
      <p:graphicFrame>
        <p:nvGraphicFramePr>
          <p:cNvPr id="74" name="Table 47">
            <a:extLst>
              <a:ext uri="{FF2B5EF4-FFF2-40B4-BE49-F238E27FC236}">
                <a16:creationId xmlns:a16="http://schemas.microsoft.com/office/drawing/2014/main" id="{9FFD4FD4-BB12-7B46-8487-C1EBA6865139}"/>
              </a:ext>
            </a:extLst>
          </p:cNvPr>
          <p:cNvGraphicFramePr>
            <a:graphicFrameLocks noGrp="1"/>
          </p:cNvGraphicFramePr>
          <p:nvPr>
            <p:extLst>
              <p:ext uri="{D42A27DB-BD31-4B8C-83A1-F6EECF244321}">
                <p14:modId xmlns:p14="http://schemas.microsoft.com/office/powerpoint/2010/main" val="966634102"/>
              </p:ext>
            </p:extLst>
          </p:nvPr>
        </p:nvGraphicFramePr>
        <p:xfrm>
          <a:off x="5691913" y="5789803"/>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$32K</a:t>
                      </a:r>
                    </a:p>
                  </a:txBody>
                  <a:tcPr>
                    <a:solidFill>
                      <a:schemeClr val="tx2"/>
                    </a:solidFill>
                  </a:tcPr>
                </a:tc>
                <a:tc>
                  <a:txBody>
                    <a:bodyPr/>
                    <a:lstStyle/>
                    <a:p>
                      <a:r>
                        <a:rPr lang="en-US" sz="1200" b="1" i="0" dirty="0">
                          <a:latin typeface="Helvetica Light" panose="020B0403020202020204" pitchFamily="34" charset="0"/>
                        </a:rPr>
                        <a:t>12%</a:t>
                      </a:r>
                    </a:p>
                  </a:txBody>
                  <a:tcPr>
                    <a:solidFill>
                      <a:srgbClr val="941100"/>
                    </a:solidFill>
                  </a:tcPr>
                </a:tc>
                <a:extLst>
                  <a:ext uri="{0D108BD9-81ED-4DB2-BD59-A6C34878D82A}">
                    <a16:rowId xmlns:a16="http://schemas.microsoft.com/office/drawing/2014/main" val="2723846995"/>
                  </a:ext>
                </a:extLst>
              </a:tr>
            </a:tbl>
          </a:graphicData>
        </a:graphic>
      </p:graphicFrame>
      <p:sp>
        <p:nvSpPr>
          <p:cNvPr id="75" name="TextBox 49">
            <a:extLst>
              <a:ext uri="{FF2B5EF4-FFF2-40B4-BE49-F238E27FC236}">
                <a16:creationId xmlns:a16="http://schemas.microsoft.com/office/drawing/2014/main" id="{6F37CB8A-FB63-DB42-A27D-520F62FF80BD}"/>
              </a:ext>
            </a:extLst>
          </p:cNvPr>
          <p:cNvSpPr txBox="1"/>
          <p:nvPr/>
        </p:nvSpPr>
        <p:spPr>
          <a:xfrm>
            <a:off x="5265148" y="6476040"/>
            <a:ext cx="907621" cy="276999"/>
          </a:xfrm>
          <a:prstGeom prst="rect">
            <a:avLst/>
          </a:prstGeom>
          <a:noFill/>
        </p:spPr>
        <p:txBody>
          <a:bodyPr wrap="none" rtlCol="0">
            <a:spAutoFit/>
          </a:bodyPr>
          <a:lstStyle/>
          <a:p>
            <a:r>
              <a:rPr lang="en-US" sz="1200" i="1" dirty="0"/>
              <a:t>36 </a:t>
            </a:r>
            <a:r>
              <a:rPr lang="en-US" sz="1200" i="1" dirty="0" err="1"/>
              <a:t>modulos</a:t>
            </a:r>
            <a:endParaRPr lang="en-US" sz="1200" i="1" dirty="0"/>
          </a:p>
        </p:txBody>
      </p:sp>
      <p:cxnSp>
        <p:nvCxnSpPr>
          <p:cNvPr id="76" name="Straight Connector 61">
            <a:extLst>
              <a:ext uri="{FF2B5EF4-FFF2-40B4-BE49-F238E27FC236}">
                <a16:creationId xmlns:a16="http://schemas.microsoft.com/office/drawing/2014/main" id="{32E36C37-1A59-6D46-9468-B8ED44241A78}"/>
              </a:ext>
            </a:extLst>
          </p:cNvPr>
          <p:cNvCxnSpPr>
            <a:cxnSpLocks/>
          </p:cNvCxnSpPr>
          <p:nvPr/>
        </p:nvCxnSpPr>
        <p:spPr>
          <a:xfrm flipV="1">
            <a:off x="5377392" y="5730417"/>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77" name="Chart 38">
            <a:extLst>
              <a:ext uri="{FF2B5EF4-FFF2-40B4-BE49-F238E27FC236}">
                <a16:creationId xmlns:a16="http://schemas.microsoft.com/office/drawing/2014/main" id="{3C6A591B-546A-F549-BD87-185192ACB755}"/>
              </a:ext>
            </a:extLst>
          </p:cNvPr>
          <p:cNvGraphicFramePr/>
          <p:nvPr>
            <p:extLst>
              <p:ext uri="{D42A27DB-BD31-4B8C-83A1-F6EECF244321}">
                <p14:modId xmlns:p14="http://schemas.microsoft.com/office/powerpoint/2010/main" val="790454365"/>
              </p:ext>
            </p:extLst>
          </p:nvPr>
        </p:nvGraphicFramePr>
        <p:xfrm>
          <a:off x="5587562" y="5947402"/>
          <a:ext cx="6400258" cy="93107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8" name="Chart 24">
            <a:extLst>
              <a:ext uri="{FF2B5EF4-FFF2-40B4-BE49-F238E27FC236}">
                <a16:creationId xmlns:a16="http://schemas.microsoft.com/office/drawing/2014/main" id="{3B216142-E979-9B49-A8F7-64F130A73D8C}"/>
              </a:ext>
            </a:extLst>
          </p:cNvPr>
          <p:cNvGraphicFramePr/>
          <p:nvPr>
            <p:extLst>
              <p:ext uri="{D42A27DB-BD31-4B8C-83A1-F6EECF244321}">
                <p14:modId xmlns:p14="http://schemas.microsoft.com/office/powerpoint/2010/main" val="2215017902"/>
              </p:ext>
            </p:extLst>
          </p:nvPr>
        </p:nvGraphicFramePr>
        <p:xfrm>
          <a:off x="1133754" y="1597431"/>
          <a:ext cx="2026131" cy="1044380"/>
        </p:xfrm>
        <a:graphic>
          <a:graphicData uri="http://schemas.openxmlformats.org/drawingml/2006/chart">
            <c:chart xmlns:c="http://schemas.openxmlformats.org/drawingml/2006/chart" xmlns:r="http://schemas.openxmlformats.org/officeDocument/2006/relationships" r:id="rId10"/>
          </a:graphicData>
        </a:graphic>
      </p:graphicFrame>
      <p:sp>
        <p:nvSpPr>
          <p:cNvPr id="79" name="CuadroTexto 78">
            <a:extLst>
              <a:ext uri="{FF2B5EF4-FFF2-40B4-BE49-F238E27FC236}">
                <a16:creationId xmlns:a16="http://schemas.microsoft.com/office/drawing/2014/main" id="{3BC0C49A-69D7-5540-9482-C79FF5A463D9}"/>
              </a:ext>
            </a:extLst>
          </p:cNvPr>
          <p:cNvSpPr txBox="1"/>
          <p:nvPr/>
        </p:nvSpPr>
        <p:spPr>
          <a:xfrm>
            <a:off x="5155090" y="1102370"/>
            <a:ext cx="1075728" cy="307777"/>
          </a:xfrm>
          <a:prstGeom prst="rect">
            <a:avLst/>
          </a:prstGeom>
          <a:solidFill>
            <a:srgbClr val="C00000">
              <a:alpha val="60000"/>
            </a:srgbClr>
          </a:solidFill>
        </p:spPr>
        <p:txBody>
          <a:bodyPr wrap="square" rtlCol="0">
            <a:spAutoFit/>
          </a:bodyPr>
          <a:lstStyle/>
          <a:p>
            <a:pPr algn="ctr"/>
            <a:r>
              <a:rPr lang="es-HN" sz="700" dirty="0">
                <a:solidFill>
                  <a:schemeClr val="bg1"/>
                </a:solidFill>
                <a:latin typeface="Helvetica Light" panose="020B0403020202020204" pitchFamily="34" charset="0"/>
              </a:rPr>
              <a:t>“Promo bóvega millonaria”</a:t>
            </a:r>
          </a:p>
        </p:txBody>
      </p:sp>
      <p:sp>
        <p:nvSpPr>
          <p:cNvPr id="80" name="TextBox 27">
            <a:extLst>
              <a:ext uri="{FF2B5EF4-FFF2-40B4-BE49-F238E27FC236}">
                <a16:creationId xmlns:a16="http://schemas.microsoft.com/office/drawing/2014/main" id="{90936762-3C33-4241-8E86-8FDCEA344D02}"/>
              </a:ext>
            </a:extLst>
          </p:cNvPr>
          <p:cNvSpPr txBox="1"/>
          <p:nvPr/>
        </p:nvSpPr>
        <p:spPr>
          <a:xfrm>
            <a:off x="407558" y="6476040"/>
            <a:ext cx="1843774" cy="215444"/>
          </a:xfrm>
          <a:prstGeom prst="rect">
            <a:avLst/>
          </a:prstGeom>
          <a:solidFill>
            <a:schemeClr val="bg1"/>
          </a:solidFill>
          <a:ln w="6350">
            <a:solidFill>
              <a:schemeClr val="bg1">
                <a:lumMod val="95000"/>
              </a:schemeClr>
            </a:solidFill>
            <a:prstDash val="sysDot"/>
          </a:ln>
        </p:spPr>
        <p:txBody>
          <a:bodyPr wrap="none" rtlCol="0">
            <a:spAutoFit/>
          </a:bodyPr>
          <a:lstStyle/>
          <a:p>
            <a:r>
              <a:rPr lang="en-US" sz="800" i="1" dirty="0">
                <a:solidFill>
                  <a:schemeClr val="tx1">
                    <a:lumMod val="50000"/>
                    <a:lumOff val="50000"/>
                  </a:schemeClr>
                </a:solidFill>
                <a:latin typeface="Helvetica Light" panose="020B0403020202020204" pitchFamily="34" charset="0"/>
              </a:rPr>
              <a:t>Fuente : </a:t>
            </a:r>
            <a:r>
              <a:rPr lang="en-US" sz="800" i="1" dirty="0" err="1">
                <a:solidFill>
                  <a:schemeClr val="tx1">
                    <a:lumMod val="50000"/>
                    <a:lumOff val="50000"/>
                  </a:schemeClr>
                </a:solidFill>
                <a:latin typeface="Helvetica Light" panose="020B0403020202020204" pitchFamily="34" charset="0"/>
              </a:rPr>
              <a:t>Publisearch</a:t>
            </a:r>
            <a:r>
              <a:rPr lang="en-US" sz="800" i="1" dirty="0">
                <a:solidFill>
                  <a:schemeClr val="tx1">
                    <a:lumMod val="50000"/>
                    <a:lumOff val="50000"/>
                  </a:schemeClr>
                </a:solidFill>
                <a:latin typeface="Helvetica Light" panose="020B0403020202020204" pitchFamily="34" charset="0"/>
              </a:rPr>
              <a:t> –  </a:t>
            </a:r>
            <a:r>
              <a:rPr lang="en-US" sz="800" i="1" dirty="0" err="1">
                <a:solidFill>
                  <a:schemeClr val="tx1">
                    <a:lumMod val="50000"/>
                    <a:lumOff val="50000"/>
                  </a:schemeClr>
                </a:solidFill>
                <a:latin typeface="Helvetica Light" panose="020B0403020202020204" pitchFamily="34" charset="0"/>
              </a:rPr>
              <a:t>Marzo</a:t>
            </a:r>
            <a:r>
              <a:rPr lang="en-US" sz="800" i="1" dirty="0">
                <a:solidFill>
                  <a:schemeClr val="tx1">
                    <a:lumMod val="50000"/>
                    <a:lumOff val="50000"/>
                  </a:schemeClr>
                </a:solidFill>
                <a:latin typeface="Helvetica Light" panose="020B0403020202020204" pitchFamily="34" charset="0"/>
              </a:rPr>
              <a:t>, 2024</a:t>
            </a:r>
          </a:p>
        </p:txBody>
      </p:sp>
    </p:spTree>
    <p:extLst>
      <p:ext uri="{BB962C8B-B14F-4D97-AF65-F5344CB8AC3E}">
        <p14:creationId xmlns:p14="http://schemas.microsoft.com/office/powerpoint/2010/main" val="4160251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4">
            <a:extLst>
              <a:ext uri="{FF2B5EF4-FFF2-40B4-BE49-F238E27FC236}">
                <a16:creationId xmlns:a16="http://schemas.microsoft.com/office/drawing/2014/main" id="{D0A926BA-544E-4526-A951-98853D3325E0}"/>
              </a:ext>
            </a:extLst>
          </p:cNvPr>
          <p:cNvSpPr/>
          <p:nvPr/>
        </p:nvSpPr>
        <p:spPr>
          <a:xfrm>
            <a:off x="0" y="0"/>
            <a:ext cx="12192000" cy="930476"/>
          </a:xfrm>
          <a:prstGeom prst="rect">
            <a:avLst/>
          </a:prstGeom>
          <a:solidFill>
            <a:srgbClr val="C00000"/>
          </a:solidFill>
        </p:spPr>
        <p:txBody>
          <a:bodyPr/>
          <a:lstStyle/>
          <a:p>
            <a:endParaRPr lang="en-CA" dirty="0">
              <a:solidFill>
                <a:schemeClr val="bg1"/>
              </a:solidFill>
            </a:endParaRPr>
          </a:p>
        </p:txBody>
      </p:sp>
      <p:sp>
        <p:nvSpPr>
          <p:cNvPr id="6" name="CuadroTexto 18">
            <a:extLst>
              <a:ext uri="{FF2B5EF4-FFF2-40B4-BE49-F238E27FC236}">
                <a16:creationId xmlns:a16="http://schemas.microsoft.com/office/drawing/2014/main" id="{F5220182-9C77-7E41-9C04-82268171844E}"/>
              </a:ext>
            </a:extLst>
          </p:cNvPr>
          <p:cNvSpPr txBox="1"/>
          <p:nvPr/>
        </p:nvSpPr>
        <p:spPr>
          <a:xfrm>
            <a:off x="256746" y="177641"/>
            <a:ext cx="13325351" cy="677108"/>
          </a:xfrm>
          <a:prstGeom prst="rect">
            <a:avLst/>
          </a:prstGeom>
          <a:noFill/>
        </p:spPr>
        <p:txBody>
          <a:bodyPr wrap="square" rtlCol="0">
            <a:spAutoFit/>
          </a:bodyPr>
          <a:lstStyle/>
          <a:p>
            <a:r>
              <a:rPr lang="es-GT" sz="3800" b="1" dirty="0">
                <a:solidFill>
                  <a:schemeClr val="bg1"/>
                </a:solidFill>
                <a:latin typeface="Helvetica Light" panose="020B0403020202020204" pitchFamily="34" charset="0"/>
              </a:rPr>
              <a:t>Inversion Acumulada</a:t>
            </a:r>
            <a:r>
              <a:rPr lang="es-GT" sz="3800" dirty="0">
                <a:solidFill>
                  <a:schemeClr val="bg1"/>
                </a:solidFill>
                <a:latin typeface="Helvetica Light" panose="020B0403020202020204" pitchFamily="34" charset="0"/>
              </a:rPr>
              <a:t>: </a:t>
            </a:r>
            <a:r>
              <a:rPr lang="es-GT" sz="3800" b="1" dirty="0">
                <a:solidFill>
                  <a:schemeClr val="bg1"/>
                </a:solidFill>
                <a:latin typeface="Helvetica Light" panose="020B0403020202020204" pitchFamily="34" charset="0"/>
              </a:rPr>
              <a:t>Grupo Financiero</a:t>
            </a:r>
          </a:p>
        </p:txBody>
      </p:sp>
      <p:sp>
        <p:nvSpPr>
          <p:cNvPr id="23" name="TextBox 22">
            <a:extLst>
              <a:ext uri="{FF2B5EF4-FFF2-40B4-BE49-F238E27FC236}">
                <a16:creationId xmlns:a16="http://schemas.microsoft.com/office/drawing/2014/main" id="{4418FCA8-5B08-C640-A212-B27E9F9CD6D3}"/>
              </a:ext>
            </a:extLst>
          </p:cNvPr>
          <p:cNvSpPr txBox="1"/>
          <p:nvPr/>
        </p:nvSpPr>
        <p:spPr>
          <a:xfrm>
            <a:off x="9753024" y="131474"/>
            <a:ext cx="2645021" cy="769441"/>
          </a:xfrm>
          <a:prstGeom prst="rect">
            <a:avLst/>
          </a:prstGeom>
          <a:noFill/>
        </p:spPr>
        <p:txBody>
          <a:bodyPr wrap="square">
            <a:spAutoFit/>
          </a:bodyPr>
          <a:lstStyle/>
          <a:p>
            <a:pPr algn="ctr"/>
            <a:r>
              <a:rPr lang="en-US" sz="2200" b="1" dirty="0" err="1">
                <a:solidFill>
                  <a:schemeClr val="bg1"/>
                </a:solidFill>
                <a:latin typeface="Helvetica Light" panose="020B0403020202020204" pitchFamily="34" charset="0"/>
              </a:rPr>
              <a:t>enero-marzo</a:t>
            </a:r>
            <a:r>
              <a:rPr lang="en-US" sz="2200" b="1" dirty="0">
                <a:solidFill>
                  <a:schemeClr val="bg1"/>
                </a:solidFill>
                <a:latin typeface="Helvetica Light" panose="020B0403020202020204" pitchFamily="34" charset="0"/>
              </a:rPr>
              <a:t>, </a:t>
            </a:r>
          </a:p>
          <a:p>
            <a:pPr algn="ctr"/>
            <a:r>
              <a:rPr lang="en-US" sz="2200" b="1" dirty="0">
                <a:solidFill>
                  <a:schemeClr val="bg1"/>
                </a:solidFill>
                <a:latin typeface="Helvetica Light" panose="020B0403020202020204" pitchFamily="34" charset="0"/>
              </a:rPr>
              <a:t>2024</a:t>
            </a:r>
            <a:endParaRPr lang="en-CA" sz="2200" b="1" dirty="0">
              <a:solidFill>
                <a:schemeClr val="bg1"/>
              </a:solidFill>
            </a:endParaRPr>
          </a:p>
        </p:txBody>
      </p:sp>
      <p:pic>
        <p:nvPicPr>
          <p:cNvPr id="29" name="Picture 4">
            <a:extLst>
              <a:ext uri="{FF2B5EF4-FFF2-40B4-BE49-F238E27FC236}">
                <a16:creationId xmlns:a16="http://schemas.microsoft.com/office/drawing/2014/main" id="{5E27765D-C64E-7048-8785-4A3A83FE17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30" name="Imagen 29">
            <a:extLst>
              <a:ext uri="{FF2B5EF4-FFF2-40B4-BE49-F238E27FC236}">
                <a16:creationId xmlns:a16="http://schemas.microsoft.com/office/drawing/2014/main" id="{5E085583-346B-6B44-819A-A67DFE1B3B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graphicFrame>
        <p:nvGraphicFramePr>
          <p:cNvPr id="3" name="Gráfico 2">
            <a:extLst>
              <a:ext uri="{FF2B5EF4-FFF2-40B4-BE49-F238E27FC236}">
                <a16:creationId xmlns:a16="http://schemas.microsoft.com/office/drawing/2014/main" id="{8AD5D9A7-C946-F644-897D-1CE6B5CBB3E1}"/>
              </a:ext>
            </a:extLst>
          </p:cNvPr>
          <p:cNvGraphicFramePr/>
          <p:nvPr>
            <p:extLst>
              <p:ext uri="{D42A27DB-BD31-4B8C-83A1-F6EECF244321}">
                <p14:modId xmlns:p14="http://schemas.microsoft.com/office/powerpoint/2010/main" val="3181357340"/>
              </p:ext>
            </p:extLst>
          </p:nvPr>
        </p:nvGraphicFramePr>
        <p:xfrm>
          <a:off x="405219" y="1378307"/>
          <a:ext cx="8128000" cy="4178596"/>
        </p:xfrm>
        <a:graphic>
          <a:graphicData uri="http://schemas.openxmlformats.org/drawingml/2006/chart">
            <c:chart xmlns:c="http://schemas.openxmlformats.org/drawingml/2006/chart" xmlns:r="http://schemas.openxmlformats.org/officeDocument/2006/relationships" r:id="rId5"/>
          </a:graphicData>
        </a:graphic>
      </p:graphicFrame>
      <p:sp>
        <p:nvSpPr>
          <p:cNvPr id="12" name="CuadroTexto 11">
            <a:extLst>
              <a:ext uri="{FF2B5EF4-FFF2-40B4-BE49-F238E27FC236}">
                <a16:creationId xmlns:a16="http://schemas.microsoft.com/office/drawing/2014/main" id="{F0958854-55AB-8444-B093-6D0491120959}"/>
              </a:ext>
            </a:extLst>
          </p:cNvPr>
          <p:cNvSpPr txBox="1"/>
          <p:nvPr/>
        </p:nvSpPr>
        <p:spPr>
          <a:xfrm>
            <a:off x="274727" y="1018376"/>
            <a:ext cx="1367682" cy="400110"/>
          </a:xfrm>
          <a:prstGeom prst="rect">
            <a:avLst/>
          </a:prstGeom>
          <a:noFill/>
        </p:spPr>
        <p:txBody>
          <a:bodyPr wrap="none" rtlCol="0">
            <a:spAutoFit/>
          </a:bodyPr>
          <a:lstStyle/>
          <a:p>
            <a:r>
              <a:rPr lang="es-HN" sz="2000" dirty="0">
                <a:solidFill>
                  <a:schemeClr val="tx1">
                    <a:lumMod val="50000"/>
                    <a:lumOff val="50000"/>
                  </a:schemeClr>
                </a:solidFill>
                <a:latin typeface="Helvetica Light" panose="020B0403020202020204" pitchFamily="34" charset="0"/>
              </a:rPr>
              <a:t>Media mix</a:t>
            </a:r>
          </a:p>
        </p:txBody>
      </p:sp>
      <p:sp>
        <p:nvSpPr>
          <p:cNvPr id="27" name="TextBox 7">
            <a:extLst>
              <a:ext uri="{FF2B5EF4-FFF2-40B4-BE49-F238E27FC236}">
                <a16:creationId xmlns:a16="http://schemas.microsoft.com/office/drawing/2014/main" id="{28BBB465-B58B-A24E-979C-F57EE92E6D9F}"/>
              </a:ext>
            </a:extLst>
          </p:cNvPr>
          <p:cNvSpPr txBox="1"/>
          <p:nvPr/>
        </p:nvSpPr>
        <p:spPr>
          <a:xfrm>
            <a:off x="9441712" y="1949012"/>
            <a:ext cx="2546055" cy="2800767"/>
          </a:xfrm>
          <a:prstGeom prst="rect">
            <a:avLst/>
          </a:prstGeom>
          <a:noFill/>
        </p:spPr>
        <p:txBody>
          <a:bodyPr wrap="square" rtlCol="0">
            <a:spAutoFit/>
          </a:bodyPr>
          <a:lstStyle/>
          <a:p>
            <a:pPr algn="ctr"/>
            <a:r>
              <a:rPr lang="en-US" sz="1600" dirty="0" err="1">
                <a:latin typeface="Helvetica Light" panose="020B0403020202020204" pitchFamily="34" charset="0"/>
              </a:rPr>
              <a:t>En</a:t>
            </a:r>
            <a:r>
              <a:rPr lang="en-US" sz="1600" dirty="0">
                <a:latin typeface="Helvetica Light" panose="020B0403020202020204" pitchFamily="34" charset="0"/>
              </a:rPr>
              <a:t> general, el medio principal del sector es TV con el 74% de la </a:t>
            </a:r>
            <a:r>
              <a:rPr lang="en-US" sz="1600" dirty="0" err="1">
                <a:latin typeface="Helvetica Light" panose="020B0403020202020204" pitchFamily="34" charset="0"/>
              </a:rPr>
              <a:t>mezcla</a:t>
            </a:r>
            <a:r>
              <a:rPr lang="en-US" sz="1600" dirty="0">
                <a:latin typeface="Helvetica Light" panose="020B0403020202020204" pitchFamily="34" charset="0"/>
              </a:rPr>
              <a:t>, </a:t>
            </a:r>
            <a:r>
              <a:rPr lang="en-US" sz="1600" dirty="0" err="1">
                <a:latin typeface="Helvetica Light" panose="020B0403020202020204" pitchFamily="34" charset="0"/>
              </a:rPr>
              <a:t>utilizado</a:t>
            </a:r>
            <a:r>
              <a:rPr lang="en-US" sz="1600" dirty="0">
                <a:latin typeface="Helvetica Light" panose="020B0403020202020204" pitchFamily="34" charset="0"/>
              </a:rPr>
              <a:t> por </a:t>
            </a:r>
            <a:r>
              <a:rPr lang="en-US" sz="1600" dirty="0" err="1">
                <a:latin typeface="Helvetica Light" panose="020B0403020202020204" pitchFamily="34" charset="0"/>
              </a:rPr>
              <a:t>todas</a:t>
            </a:r>
            <a:r>
              <a:rPr lang="en-US" sz="1600" dirty="0">
                <a:latin typeface="Helvetica Light" panose="020B0403020202020204" pitchFamily="34" charset="0"/>
              </a:rPr>
              <a:t> las </a:t>
            </a:r>
            <a:r>
              <a:rPr lang="en-US" sz="1600" dirty="0" err="1">
                <a:latin typeface="Helvetica Light" panose="020B0403020202020204" pitchFamily="34" charset="0"/>
              </a:rPr>
              <a:t>instituciones</a:t>
            </a:r>
            <a:r>
              <a:rPr lang="en-US" sz="1600" dirty="0">
                <a:latin typeface="Helvetica Light" panose="020B0403020202020204" pitchFamily="34" charset="0"/>
              </a:rPr>
              <a:t> </a:t>
            </a:r>
            <a:r>
              <a:rPr lang="en-US" sz="1600" dirty="0" err="1">
                <a:latin typeface="Helvetica Light" panose="020B0403020202020204" pitchFamily="34" charset="0"/>
              </a:rPr>
              <a:t>bancarias</a:t>
            </a:r>
            <a:r>
              <a:rPr lang="en-US" sz="1600" dirty="0">
                <a:latin typeface="Helvetica Light" panose="020B0403020202020204" pitchFamily="34" charset="0"/>
              </a:rPr>
              <a:t> </a:t>
            </a:r>
            <a:r>
              <a:rPr lang="en-US" sz="1600" dirty="0" err="1">
                <a:latin typeface="Helvetica Light" panose="020B0403020202020204" pitchFamily="34" charset="0"/>
              </a:rPr>
              <a:t>en</a:t>
            </a:r>
            <a:r>
              <a:rPr lang="en-US" sz="1600" dirty="0">
                <a:latin typeface="Helvetica Light" panose="020B0403020202020204" pitchFamily="34" charset="0"/>
              </a:rPr>
              <a:t> </a:t>
            </a:r>
            <a:r>
              <a:rPr lang="en-US" sz="1600" dirty="0" err="1">
                <a:latin typeface="Helvetica Light" panose="020B0403020202020204" pitchFamily="34" charset="0"/>
              </a:rPr>
              <a:t>análisis</a:t>
            </a:r>
            <a:r>
              <a:rPr lang="en-US" sz="1600" dirty="0">
                <a:latin typeface="Helvetica Light" panose="020B0403020202020204" pitchFamily="34" charset="0"/>
              </a:rPr>
              <a:t>.</a:t>
            </a:r>
          </a:p>
          <a:p>
            <a:pPr algn="ctr"/>
            <a:r>
              <a:rPr lang="en-US" sz="1600" dirty="0">
                <a:latin typeface="Helvetica Light" panose="020B0403020202020204" pitchFamily="34" charset="0"/>
              </a:rPr>
              <a:t>El </a:t>
            </a:r>
            <a:r>
              <a:rPr lang="en-US" sz="1600" dirty="0" err="1">
                <a:latin typeface="Helvetica Light" panose="020B0403020202020204" pitchFamily="34" charset="0"/>
              </a:rPr>
              <a:t>segundo</a:t>
            </a:r>
            <a:r>
              <a:rPr lang="en-US" sz="1600" dirty="0">
                <a:latin typeface="Helvetica Light" panose="020B0403020202020204" pitchFamily="34" charset="0"/>
              </a:rPr>
              <a:t> medio de </a:t>
            </a:r>
            <a:r>
              <a:rPr lang="en-US" sz="1600" dirty="0" err="1">
                <a:latin typeface="Helvetica Light" panose="020B0403020202020204" pitchFamily="34" charset="0"/>
              </a:rPr>
              <a:t>importancia</a:t>
            </a:r>
            <a:r>
              <a:rPr lang="en-US" sz="1600" dirty="0">
                <a:latin typeface="Helvetica Light" panose="020B0403020202020204" pitchFamily="34" charset="0"/>
              </a:rPr>
              <a:t> es radio con el 10%, </a:t>
            </a:r>
            <a:r>
              <a:rPr lang="en-US" sz="1600" dirty="0" err="1">
                <a:latin typeface="Helvetica Light" panose="020B0403020202020204" pitchFamily="34" charset="0"/>
              </a:rPr>
              <a:t>seguido</a:t>
            </a:r>
            <a:r>
              <a:rPr lang="en-US" sz="1600" dirty="0">
                <a:latin typeface="Helvetica Light" panose="020B0403020202020204" pitchFamily="34" charset="0"/>
              </a:rPr>
              <a:t> de </a:t>
            </a:r>
            <a:r>
              <a:rPr lang="en-US" sz="1600" dirty="0" err="1">
                <a:latin typeface="Helvetica Light" panose="020B0403020202020204" pitchFamily="34" charset="0"/>
              </a:rPr>
              <a:t>exteriores</a:t>
            </a:r>
            <a:r>
              <a:rPr lang="en-US" sz="1600" dirty="0">
                <a:latin typeface="Helvetica Light" panose="020B0403020202020204" pitchFamily="34" charset="0"/>
              </a:rPr>
              <a:t> con el 8% y </a:t>
            </a:r>
            <a:r>
              <a:rPr lang="en-US" sz="1600" dirty="0" err="1">
                <a:latin typeface="Helvetica Light" panose="020B0403020202020204" pitchFamily="34" charset="0"/>
              </a:rPr>
              <a:t>prensa</a:t>
            </a:r>
            <a:r>
              <a:rPr lang="en-US" sz="1600" dirty="0">
                <a:latin typeface="Helvetica Light" panose="020B0403020202020204" pitchFamily="34" charset="0"/>
              </a:rPr>
              <a:t> con el 7%</a:t>
            </a:r>
            <a:endParaRPr lang="en-HN" sz="1600" dirty="0">
              <a:latin typeface="Helvetica Light" panose="020B0403020202020204" pitchFamily="34" charset="0"/>
            </a:endParaRPr>
          </a:p>
        </p:txBody>
      </p:sp>
      <p:graphicFrame>
        <p:nvGraphicFramePr>
          <p:cNvPr id="13" name="Tabla 13">
            <a:extLst>
              <a:ext uri="{FF2B5EF4-FFF2-40B4-BE49-F238E27FC236}">
                <a16:creationId xmlns:a16="http://schemas.microsoft.com/office/drawing/2014/main" id="{C7990F02-CDC6-5C4D-BB58-894A00D62183}"/>
              </a:ext>
            </a:extLst>
          </p:cNvPr>
          <p:cNvGraphicFramePr>
            <a:graphicFrameLocks noGrp="1"/>
          </p:cNvGraphicFramePr>
          <p:nvPr>
            <p:extLst>
              <p:ext uri="{D42A27DB-BD31-4B8C-83A1-F6EECF244321}">
                <p14:modId xmlns:p14="http://schemas.microsoft.com/office/powerpoint/2010/main" val="4075220787"/>
              </p:ext>
            </p:extLst>
          </p:nvPr>
        </p:nvGraphicFramePr>
        <p:xfrm>
          <a:off x="8382641" y="1523869"/>
          <a:ext cx="718830" cy="3611657"/>
        </p:xfrm>
        <a:graphic>
          <a:graphicData uri="http://schemas.openxmlformats.org/drawingml/2006/table">
            <a:tbl>
              <a:tblPr firstRow="1" bandRow="1">
                <a:tableStyleId>{2D5ABB26-0587-4C30-8999-92F81FD0307C}</a:tableStyleId>
              </a:tblPr>
              <a:tblGrid>
                <a:gridCol w="718830">
                  <a:extLst>
                    <a:ext uri="{9D8B030D-6E8A-4147-A177-3AD203B41FA5}">
                      <a16:colId xmlns:a16="http://schemas.microsoft.com/office/drawing/2014/main" val="896817301"/>
                    </a:ext>
                  </a:extLst>
                </a:gridCol>
              </a:tblGrid>
              <a:tr h="515951">
                <a:tc>
                  <a:txBody>
                    <a:bodyPr/>
                    <a:lstStyle/>
                    <a:p>
                      <a:pPr algn="ctr" fontAlgn="b"/>
                      <a:r>
                        <a:rPr lang="es-HN" sz="1200" b="0" i="0" u="none" strike="noStrike" dirty="0">
                          <a:solidFill>
                            <a:srgbClr val="000000"/>
                          </a:solidFill>
                          <a:effectLst/>
                          <a:latin typeface="Helvetica Light" panose="020B0403020202020204" pitchFamily="34" charset="0"/>
                        </a:rPr>
                        <a:t>$2.1M</a:t>
                      </a:r>
                    </a:p>
                  </a:txBody>
                  <a:tcPr marL="9525" marR="9525" marT="9525" marB="0" anchor="ctr"/>
                </a:tc>
                <a:extLst>
                  <a:ext uri="{0D108BD9-81ED-4DB2-BD59-A6C34878D82A}">
                    <a16:rowId xmlns:a16="http://schemas.microsoft.com/office/drawing/2014/main" val="808460109"/>
                  </a:ext>
                </a:extLst>
              </a:tr>
              <a:tr h="515951">
                <a:tc>
                  <a:txBody>
                    <a:bodyPr/>
                    <a:lstStyle/>
                    <a:p>
                      <a:pPr algn="ctr" fontAlgn="b"/>
                      <a:r>
                        <a:rPr lang="es-HN" sz="1200" b="0" i="0" u="none" strike="noStrike" dirty="0">
                          <a:solidFill>
                            <a:srgbClr val="000000"/>
                          </a:solidFill>
                          <a:effectLst/>
                          <a:latin typeface="Helvetica Light" panose="020B0403020202020204" pitchFamily="34" charset="0"/>
                        </a:rPr>
                        <a:t>$2.0M</a:t>
                      </a:r>
                    </a:p>
                  </a:txBody>
                  <a:tcPr marL="9525" marR="9525" marT="9525" marB="0" anchor="ctr"/>
                </a:tc>
                <a:extLst>
                  <a:ext uri="{0D108BD9-81ED-4DB2-BD59-A6C34878D82A}">
                    <a16:rowId xmlns:a16="http://schemas.microsoft.com/office/drawing/2014/main" val="1685706319"/>
                  </a:ext>
                </a:extLst>
              </a:tr>
              <a:tr h="515951">
                <a:tc>
                  <a:txBody>
                    <a:bodyPr/>
                    <a:lstStyle/>
                    <a:p>
                      <a:pPr algn="ctr" fontAlgn="b"/>
                      <a:r>
                        <a:rPr lang="es-HN" sz="1200" b="0" i="0" u="none" strike="noStrike" dirty="0">
                          <a:solidFill>
                            <a:srgbClr val="000000"/>
                          </a:solidFill>
                          <a:effectLst/>
                          <a:latin typeface="Helvetica Light" panose="020B0403020202020204" pitchFamily="34" charset="0"/>
                        </a:rPr>
                        <a:t>$1.8M</a:t>
                      </a:r>
                    </a:p>
                  </a:txBody>
                  <a:tcPr marL="9525" marR="9525" marT="9525" marB="0" anchor="ctr"/>
                </a:tc>
                <a:extLst>
                  <a:ext uri="{0D108BD9-81ED-4DB2-BD59-A6C34878D82A}">
                    <a16:rowId xmlns:a16="http://schemas.microsoft.com/office/drawing/2014/main" val="1408883485"/>
                  </a:ext>
                </a:extLst>
              </a:tr>
              <a:tr h="515951">
                <a:tc>
                  <a:txBody>
                    <a:bodyPr/>
                    <a:lstStyle/>
                    <a:p>
                      <a:pPr algn="ctr" fontAlgn="b"/>
                      <a:r>
                        <a:rPr lang="es-HN" sz="1200" b="0" i="0" u="none" strike="noStrike" dirty="0">
                          <a:solidFill>
                            <a:srgbClr val="000000"/>
                          </a:solidFill>
                          <a:effectLst/>
                          <a:latin typeface="Helvetica Light" panose="020B0403020202020204" pitchFamily="34" charset="0"/>
                        </a:rPr>
                        <a:t>$0.9M</a:t>
                      </a:r>
                    </a:p>
                  </a:txBody>
                  <a:tcPr marL="9525" marR="9525" marT="9525" marB="0" anchor="ctr"/>
                </a:tc>
                <a:extLst>
                  <a:ext uri="{0D108BD9-81ED-4DB2-BD59-A6C34878D82A}">
                    <a16:rowId xmlns:a16="http://schemas.microsoft.com/office/drawing/2014/main" val="3267596183"/>
                  </a:ext>
                </a:extLst>
              </a:tr>
              <a:tr h="515951">
                <a:tc>
                  <a:txBody>
                    <a:bodyPr/>
                    <a:lstStyle/>
                    <a:p>
                      <a:pPr algn="ctr" fontAlgn="b"/>
                      <a:r>
                        <a:rPr lang="es-HN" sz="1200" b="0" i="0" u="none" strike="noStrike" dirty="0">
                          <a:solidFill>
                            <a:srgbClr val="000000"/>
                          </a:solidFill>
                          <a:effectLst/>
                          <a:latin typeface="Helvetica Light" panose="020B0403020202020204" pitchFamily="34" charset="0"/>
                        </a:rPr>
                        <a:t>$0.8M</a:t>
                      </a:r>
                    </a:p>
                  </a:txBody>
                  <a:tcPr marL="9525" marR="9525" marT="9525" marB="0" anchor="ctr"/>
                </a:tc>
                <a:extLst>
                  <a:ext uri="{0D108BD9-81ED-4DB2-BD59-A6C34878D82A}">
                    <a16:rowId xmlns:a16="http://schemas.microsoft.com/office/drawing/2014/main" val="2068524352"/>
                  </a:ext>
                </a:extLst>
              </a:tr>
              <a:tr h="515951">
                <a:tc>
                  <a:txBody>
                    <a:bodyPr/>
                    <a:lstStyle/>
                    <a:p>
                      <a:pPr algn="ctr" fontAlgn="b"/>
                      <a:r>
                        <a:rPr lang="es-HN" sz="1200" b="0" i="0" u="none" strike="noStrike" dirty="0">
                          <a:solidFill>
                            <a:srgbClr val="000000"/>
                          </a:solidFill>
                          <a:effectLst/>
                          <a:latin typeface="Helvetica Light" panose="020B0403020202020204" pitchFamily="34" charset="0"/>
                        </a:rPr>
                        <a:t>$0.5M</a:t>
                      </a:r>
                    </a:p>
                  </a:txBody>
                  <a:tcPr marL="9525" marR="9525" marT="9525" marB="0" anchor="ctr"/>
                </a:tc>
                <a:extLst>
                  <a:ext uri="{0D108BD9-81ED-4DB2-BD59-A6C34878D82A}">
                    <a16:rowId xmlns:a16="http://schemas.microsoft.com/office/drawing/2014/main" val="2233669581"/>
                  </a:ext>
                </a:extLst>
              </a:tr>
              <a:tr h="515951">
                <a:tc>
                  <a:txBody>
                    <a:bodyPr/>
                    <a:lstStyle/>
                    <a:p>
                      <a:pPr algn="ctr" fontAlgn="b"/>
                      <a:r>
                        <a:rPr lang="es-HN" sz="1200" b="0" i="0" u="none" strike="noStrike" dirty="0">
                          <a:solidFill>
                            <a:srgbClr val="000000"/>
                          </a:solidFill>
                          <a:effectLst/>
                          <a:latin typeface="Helvetica Light" panose="020B0403020202020204" pitchFamily="34" charset="0"/>
                        </a:rPr>
                        <a:t>$0.3M</a:t>
                      </a:r>
                    </a:p>
                  </a:txBody>
                  <a:tcPr marL="9525" marR="9525" marT="9525" marB="0" anchor="ctr"/>
                </a:tc>
                <a:extLst>
                  <a:ext uri="{0D108BD9-81ED-4DB2-BD59-A6C34878D82A}">
                    <a16:rowId xmlns:a16="http://schemas.microsoft.com/office/drawing/2014/main" val="3619172542"/>
                  </a:ext>
                </a:extLst>
              </a:tr>
            </a:tbl>
          </a:graphicData>
        </a:graphic>
      </p:graphicFrame>
      <p:graphicFrame>
        <p:nvGraphicFramePr>
          <p:cNvPr id="31" name="Table 20">
            <a:extLst>
              <a:ext uri="{FF2B5EF4-FFF2-40B4-BE49-F238E27FC236}">
                <a16:creationId xmlns:a16="http://schemas.microsoft.com/office/drawing/2014/main" id="{8E9CF133-0767-D844-9AFB-D30E32CD0173}"/>
              </a:ext>
            </a:extLst>
          </p:cNvPr>
          <p:cNvGraphicFramePr>
            <a:graphicFrameLocks noGrp="1"/>
          </p:cNvGraphicFramePr>
          <p:nvPr>
            <p:extLst>
              <p:ext uri="{D42A27DB-BD31-4B8C-83A1-F6EECF244321}">
                <p14:modId xmlns:p14="http://schemas.microsoft.com/office/powerpoint/2010/main" val="3545097143"/>
              </p:ext>
            </p:extLst>
          </p:nvPr>
        </p:nvGraphicFramePr>
        <p:xfrm>
          <a:off x="8382641" y="1102017"/>
          <a:ext cx="718830" cy="370840"/>
        </p:xfrm>
        <a:graphic>
          <a:graphicData uri="http://schemas.openxmlformats.org/drawingml/2006/table">
            <a:tbl>
              <a:tblPr firstRow="1" bandRow="1">
                <a:tableStyleId>{5C22544A-7EE6-4342-B048-85BDC9FD1C3A}</a:tableStyleId>
              </a:tblPr>
              <a:tblGrid>
                <a:gridCol w="718830">
                  <a:extLst>
                    <a:ext uri="{9D8B030D-6E8A-4147-A177-3AD203B41FA5}">
                      <a16:colId xmlns:a16="http://schemas.microsoft.com/office/drawing/2014/main" val="3461937697"/>
                    </a:ext>
                  </a:extLst>
                </a:gridCol>
              </a:tblGrid>
              <a:tr h="370840">
                <a:tc>
                  <a:txBody>
                    <a:bodyPr/>
                    <a:lstStyle/>
                    <a:p>
                      <a:pPr algn="ctr"/>
                      <a:r>
                        <a:rPr lang="en-US" sz="1300" b="0" i="0" dirty="0">
                          <a:latin typeface="Helvetica Light" panose="020B0403020202020204" pitchFamily="34" charset="0"/>
                        </a:rPr>
                        <a:t>$8.3</a:t>
                      </a:r>
                      <a:r>
                        <a:rPr lang="en-US" sz="1300" b="0" i="0" baseline="0" dirty="0">
                          <a:latin typeface="Helvetica Light" panose="020B0403020202020204" pitchFamily="34" charset="0"/>
                        </a:rPr>
                        <a:t> M </a:t>
                      </a:r>
                      <a:endParaRPr lang="en-US" sz="1300" b="0" i="0" dirty="0">
                        <a:latin typeface="Helvetica Light" panose="020B0403020202020204" pitchFamily="34" charset="0"/>
                      </a:endParaRPr>
                    </a:p>
                  </a:txBody>
                  <a:tcPr anchor="ctr">
                    <a:solidFill>
                      <a:schemeClr val="accent4">
                        <a:lumMod val="50000"/>
                      </a:schemeClr>
                    </a:solidFill>
                  </a:tcPr>
                </a:tc>
                <a:extLst>
                  <a:ext uri="{0D108BD9-81ED-4DB2-BD59-A6C34878D82A}">
                    <a16:rowId xmlns:a16="http://schemas.microsoft.com/office/drawing/2014/main" val="2179593006"/>
                  </a:ext>
                </a:extLst>
              </a:tr>
            </a:tbl>
          </a:graphicData>
        </a:graphic>
      </p:graphicFrame>
      <p:sp>
        <p:nvSpPr>
          <p:cNvPr id="32" name="TextBox 27">
            <a:extLst>
              <a:ext uri="{FF2B5EF4-FFF2-40B4-BE49-F238E27FC236}">
                <a16:creationId xmlns:a16="http://schemas.microsoft.com/office/drawing/2014/main" id="{5AD1DD75-FD17-4046-AC6E-206C848874E9}"/>
              </a:ext>
            </a:extLst>
          </p:cNvPr>
          <p:cNvSpPr txBox="1"/>
          <p:nvPr/>
        </p:nvSpPr>
        <p:spPr>
          <a:xfrm>
            <a:off x="5342023" y="6520506"/>
            <a:ext cx="1843774" cy="215444"/>
          </a:xfrm>
          <a:prstGeom prst="rect">
            <a:avLst/>
          </a:prstGeom>
          <a:solidFill>
            <a:schemeClr val="bg1"/>
          </a:solidFill>
          <a:ln w="6350">
            <a:solidFill>
              <a:schemeClr val="bg1">
                <a:lumMod val="95000"/>
              </a:schemeClr>
            </a:solidFill>
            <a:prstDash val="sysDot"/>
          </a:ln>
        </p:spPr>
        <p:txBody>
          <a:bodyPr wrap="none" rtlCol="0">
            <a:spAutoFit/>
          </a:bodyPr>
          <a:lstStyle/>
          <a:p>
            <a:r>
              <a:rPr lang="en-US" sz="800" i="1" dirty="0">
                <a:solidFill>
                  <a:schemeClr val="tx1">
                    <a:lumMod val="50000"/>
                    <a:lumOff val="50000"/>
                  </a:schemeClr>
                </a:solidFill>
                <a:latin typeface="Helvetica Light" panose="020B0403020202020204" pitchFamily="34" charset="0"/>
              </a:rPr>
              <a:t>Fuente : </a:t>
            </a:r>
            <a:r>
              <a:rPr lang="en-US" sz="800" i="1" dirty="0" err="1">
                <a:solidFill>
                  <a:schemeClr val="tx1">
                    <a:lumMod val="50000"/>
                    <a:lumOff val="50000"/>
                  </a:schemeClr>
                </a:solidFill>
                <a:latin typeface="Helvetica Light" panose="020B0403020202020204" pitchFamily="34" charset="0"/>
              </a:rPr>
              <a:t>Publisearch</a:t>
            </a:r>
            <a:r>
              <a:rPr lang="en-US" sz="800" i="1" dirty="0">
                <a:solidFill>
                  <a:schemeClr val="tx1">
                    <a:lumMod val="50000"/>
                    <a:lumOff val="50000"/>
                  </a:schemeClr>
                </a:solidFill>
                <a:latin typeface="Helvetica Light" panose="020B0403020202020204" pitchFamily="34" charset="0"/>
              </a:rPr>
              <a:t> –  </a:t>
            </a:r>
            <a:r>
              <a:rPr lang="en-US" sz="800" i="1" dirty="0" err="1">
                <a:solidFill>
                  <a:schemeClr val="tx1">
                    <a:lumMod val="50000"/>
                    <a:lumOff val="50000"/>
                  </a:schemeClr>
                </a:solidFill>
                <a:latin typeface="Helvetica Light" panose="020B0403020202020204" pitchFamily="34" charset="0"/>
              </a:rPr>
              <a:t>Marzo</a:t>
            </a:r>
            <a:r>
              <a:rPr lang="en-US" sz="800" i="1" dirty="0">
                <a:solidFill>
                  <a:schemeClr val="tx1">
                    <a:lumMod val="50000"/>
                    <a:lumOff val="50000"/>
                  </a:schemeClr>
                </a:solidFill>
                <a:latin typeface="Helvetica Light" panose="020B0403020202020204" pitchFamily="34" charset="0"/>
              </a:rPr>
              <a:t>, 2024</a:t>
            </a:r>
          </a:p>
        </p:txBody>
      </p:sp>
    </p:spTree>
    <p:extLst>
      <p:ext uri="{BB962C8B-B14F-4D97-AF65-F5344CB8AC3E}">
        <p14:creationId xmlns:p14="http://schemas.microsoft.com/office/powerpoint/2010/main" val="3747061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a:extLst>
              <a:ext uri="{FF2B5EF4-FFF2-40B4-BE49-F238E27FC236}">
                <a16:creationId xmlns:a16="http://schemas.microsoft.com/office/drawing/2014/main" id="{AA6AA4DB-53C8-4A9F-BF68-AFA8207B4310}"/>
              </a:ext>
            </a:extLst>
          </p:cNvPr>
          <p:cNvSpPr/>
          <p:nvPr/>
        </p:nvSpPr>
        <p:spPr>
          <a:xfrm>
            <a:off x="0" y="0"/>
            <a:ext cx="12192000" cy="842083"/>
          </a:xfrm>
          <a:prstGeom prst="rect">
            <a:avLst/>
          </a:prstGeom>
          <a:solidFill>
            <a:srgbClr val="C00000"/>
          </a:solidFill>
        </p:spPr>
      </p:sp>
      <p:sp>
        <p:nvSpPr>
          <p:cNvPr id="2" name="TextBox 1">
            <a:extLst>
              <a:ext uri="{FF2B5EF4-FFF2-40B4-BE49-F238E27FC236}">
                <a16:creationId xmlns:a16="http://schemas.microsoft.com/office/drawing/2014/main" id="{FBAB9608-9528-074C-A615-967BDB5534DB}"/>
              </a:ext>
            </a:extLst>
          </p:cNvPr>
          <p:cNvSpPr txBox="1"/>
          <p:nvPr/>
        </p:nvSpPr>
        <p:spPr>
          <a:xfrm>
            <a:off x="763792" y="1687140"/>
            <a:ext cx="5963744" cy="553998"/>
          </a:xfrm>
          <a:prstGeom prst="rect">
            <a:avLst/>
          </a:prstGeom>
          <a:noFill/>
        </p:spPr>
        <p:txBody>
          <a:bodyPr wrap="square" rtlCol="0">
            <a:spAutoFit/>
          </a:bodyPr>
          <a:lstStyle/>
          <a:p>
            <a:r>
              <a:rPr lang="en-US" sz="3000" dirty="0">
                <a:latin typeface="Helvetica Light" panose="020B0403020202020204" pitchFamily="34" charset="0"/>
              </a:rPr>
              <a:t>COE – TV </a:t>
            </a:r>
            <a:r>
              <a:rPr lang="en-US" sz="3000" dirty="0" err="1">
                <a:latin typeface="Helvetica Light" panose="020B0403020202020204" pitchFamily="34" charset="0"/>
              </a:rPr>
              <a:t>Abierta</a:t>
            </a:r>
            <a:r>
              <a:rPr lang="en-US" sz="3000" dirty="0">
                <a:latin typeface="Helvetica Light" panose="020B0403020202020204" pitchFamily="34" charset="0"/>
              </a:rPr>
              <a:t>  </a:t>
            </a:r>
            <a:r>
              <a:rPr lang="en-US" sz="1600" dirty="0" err="1">
                <a:latin typeface="Helvetica Light" panose="020B0403020202020204" pitchFamily="34" charset="0"/>
              </a:rPr>
              <a:t>Acumulado</a:t>
            </a:r>
            <a:r>
              <a:rPr lang="en-US" sz="1600" dirty="0">
                <a:latin typeface="Helvetica Light" panose="020B0403020202020204" pitchFamily="34" charset="0"/>
              </a:rPr>
              <a:t> </a:t>
            </a:r>
            <a:r>
              <a:rPr lang="en-US" sz="1600" dirty="0" err="1">
                <a:latin typeface="Helvetica Light" panose="020B0403020202020204" pitchFamily="34" charset="0"/>
              </a:rPr>
              <a:t>ene</a:t>
            </a:r>
            <a:r>
              <a:rPr lang="en-US" sz="1600" dirty="0">
                <a:latin typeface="Helvetica Light" panose="020B0403020202020204" pitchFamily="34" charset="0"/>
              </a:rPr>
              <a:t>-mar</a:t>
            </a:r>
          </a:p>
        </p:txBody>
      </p:sp>
      <p:sp>
        <p:nvSpPr>
          <p:cNvPr id="13" name="CuadroTexto 18">
            <a:extLst>
              <a:ext uri="{FF2B5EF4-FFF2-40B4-BE49-F238E27FC236}">
                <a16:creationId xmlns:a16="http://schemas.microsoft.com/office/drawing/2014/main" id="{3181200B-935D-1C41-B2A4-24CF1407BB4D}"/>
              </a:ext>
            </a:extLst>
          </p:cNvPr>
          <p:cNvSpPr txBox="1"/>
          <p:nvPr/>
        </p:nvSpPr>
        <p:spPr>
          <a:xfrm>
            <a:off x="189939" y="66099"/>
            <a:ext cx="11812121" cy="677108"/>
          </a:xfrm>
          <a:prstGeom prst="rect">
            <a:avLst/>
          </a:prstGeom>
          <a:noFill/>
        </p:spPr>
        <p:txBody>
          <a:bodyPr wrap="square" rtlCol="0">
            <a:spAutoFit/>
          </a:bodyPr>
          <a:lstStyle/>
          <a:p>
            <a:r>
              <a:rPr lang="es-GT" sz="3800" b="1" dirty="0">
                <a:solidFill>
                  <a:schemeClr val="bg1"/>
                </a:solidFill>
                <a:latin typeface="Helvetica Light" panose="020B0403020202020204" pitchFamily="34" charset="0"/>
              </a:rPr>
              <a:t>ESTRATEGIA DE MEDIOS</a:t>
            </a:r>
            <a:r>
              <a:rPr lang="es-GT" sz="3800" dirty="0">
                <a:solidFill>
                  <a:schemeClr val="bg1"/>
                </a:solidFill>
                <a:latin typeface="Helvetica Light" panose="020B0403020202020204" pitchFamily="34" charset="0"/>
              </a:rPr>
              <a:t>: </a:t>
            </a:r>
            <a:r>
              <a:rPr lang="es-GT" sz="3800" b="1" dirty="0">
                <a:solidFill>
                  <a:schemeClr val="bg1"/>
                </a:solidFill>
                <a:latin typeface="Helvetica Light" panose="020B0403020202020204" pitchFamily="34" charset="0"/>
              </a:rPr>
              <a:t>SECTOR FINANCIERO</a:t>
            </a:r>
            <a:endParaRPr lang="es-MX" sz="3800" b="1" dirty="0">
              <a:solidFill>
                <a:schemeClr val="bg1"/>
              </a:solidFill>
              <a:latin typeface="Helvetica Light" panose="020B0403020202020204" pitchFamily="34" charset="0"/>
            </a:endParaRPr>
          </a:p>
        </p:txBody>
      </p:sp>
      <p:cxnSp>
        <p:nvCxnSpPr>
          <p:cNvPr id="17" name="Conector recto 3">
            <a:extLst>
              <a:ext uri="{FF2B5EF4-FFF2-40B4-BE49-F238E27FC236}">
                <a16:creationId xmlns:a16="http://schemas.microsoft.com/office/drawing/2014/main" id="{8A6BAAE9-C470-9F41-99AD-52EE777E1EF6}"/>
              </a:ext>
            </a:extLst>
          </p:cNvPr>
          <p:cNvCxnSpPr>
            <a:cxnSpLocks/>
          </p:cNvCxnSpPr>
          <p:nvPr/>
        </p:nvCxnSpPr>
        <p:spPr>
          <a:xfrm>
            <a:off x="1727447" y="6441807"/>
            <a:ext cx="79386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4A6DFD5-B318-5941-9DC8-B9B809E9BCFD}"/>
              </a:ext>
            </a:extLst>
          </p:cNvPr>
          <p:cNvSpPr txBox="1"/>
          <p:nvPr/>
        </p:nvSpPr>
        <p:spPr>
          <a:xfrm>
            <a:off x="5894411" y="854588"/>
            <a:ext cx="5815765" cy="646331"/>
          </a:xfrm>
          <a:prstGeom prst="rect">
            <a:avLst/>
          </a:prstGeom>
          <a:noFill/>
        </p:spPr>
        <p:txBody>
          <a:bodyPr wrap="square" rtlCol="0">
            <a:spAutoFit/>
          </a:bodyPr>
          <a:lstStyle/>
          <a:p>
            <a:r>
              <a:rPr lang="en-US" sz="1200" dirty="0">
                <a:latin typeface="Helvetica Light" panose="020B0403020202020204" pitchFamily="34" charset="0"/>
              </a:rPr>
              <a:t>El mayor </a:t>
            </a:r>
            <a:r>
              <a:rPr lang="en-US" sz="1200" dirty="0" err="1">
                <a:latin typeface="Helvetica Light" panose="020B0403020202020204" pitchFamily="34" charset="0"/>
              </a:rPr>
              <a:t>coeficiencia</a:t>
            </a:r>
            <a:r>
              <a:rPr lang="en-US" sz="1200" dirty="0">
                <a:latin typeface="Helvetica Light" panose="020B0403020202020204" pitchFamily="34" charset="0"/>
              </a:rPr>
              <a:t> de </a:t>
            </a:r>
            <a:r>
              <a:rPr lang="en-US" sz="1200" dirty="0" err="1">
                <a:latin typeface="Helvetica Light" panose="020B0403020202020204" pitchFamily="34" charset="0"/>
              </a:rPr>
              <a:t>eficiencia</a:t>
            </a:r>
            <a:r>
              <a:rPr lang="en-US" sz="1200" dirty="0">
                <a:latin typeface="Helvetica Light" panose="020B0403020202020204" pitchFamily="34" charset="0"/>
              </a:rPr>
              <a:t> del primer trimester lo </a:t>
            </a:r>
            <a:r>
              <a:rPr lang="en-US" sz="1200" dirty="0" err="1">
                <a:latin typeface="Helvetica Light" panose="020B0403020202020204" pitchFamily="34" charset="0"/>
              </a:rPr>
              <a:t>tiene</a:t>
            </a:r>
            <a:r>
              <a:rPr lang="en-US" sz="1200" dirty="0">
                <a:latin typeface="Helvetica Light" panose="020B0403020202020204" pitchFamily="34" charset="0"/>
              </a:rPr>
              <a:t> BAC con el 1.7 de COE, Azteca se </a:t>
            </a:r>
            <a:r>
              <a:rPr lang="en-US" sz="1200" dirty="0" err="1">
                <a:latin typeface="Helvetica Light" panose="020B0403020202020204" pitchFamily="34" charset="0"/>
              </a:rPr>
              <a:t>ubica</a:t>
            </a:r>
            <a:r>
              <a:rPr lang="en-US" sz="1200" dirty="0">
                <a:latin typeface="Helvetica Light" panose="020B0403020202020204" pitchFamily="34" charset="0"/>
              </a:rPr>
              <a:t> </a:t>
            </a:r>
            <a:r>
              <a:rPr lang="en-US" sz="1200" dirty="0" err="1">
                <a:latin typeface="Helvetica Light" panose="020B0403020202020204" pitchFamily="34" charset="0"/>
              </a:rPr>
              <a:t>en</a:t>
            </a:r>
            <a:r>
              <a:rPr lang="en-US" sz="1200" dirty="0">
                <a:latin typeface="Helvetica Light" panose="020B0403020202020204" pitchFamily="34" charset="0"/>
              </a:rPr>
              <a:t> el </a:t>
            </a:r>
            <a:r>
              <a:rPr lang="en-US" sz="1200" dirty="0" err="1">
                <a:latin typeface="Helvetica Light" panose="020B0403020202020204" pitchFamily="34" charset="0"/>
              </a:rPr>
              <a:t>segundo</a:t>
            </a:r>
            <a:r>
              <a:rPr lang="en-US" sz="1200" dirty="0">
                <a:latin typeface="Helvetica Light" panose="020B0403020202020204" pitchFamily="34" charset="0"/>
              </a:rPr>
              <a:t> </a:t>
            </a:r>
            <a:r>
              <a:rPr lang="en-US" sz="1200" dirty="0" err="1">
                <a:latin typeface="Helvetica Light" panose="020B0403020202020204" pitchFamily="34" charset="0"/>
              </a:rPr>
              <a:t>lugar</a:t>
            </a:r>
            <a:r>
              <a:rPr lang="en-US" sz="1200" dirty="0">
                <a:latin typeface="Helvetica Light" panose="020B0403020202020204" pitchFamily="34" charset="0"/>
              </a:rPr>
              <a:t> con 1.4. </a:t>
            </a:r>
          </a:p>
          <a:p>
            <a:r>
              <a:rPr lang="en-US" sz="1200" dirty="0">
                <a:latin typeface="Helvetica Light" panose="020B0403020202020204" pitchFamily="34" charset="0"/>
              </a:rPr>
              <a:t>Los COE mas </a:t>
            </a:r>
            <a:r>
              <a:rPr lang="en-US" sz="1200" dirty="0" err="1">
                <a:latin typeface="Helvetica Light" panose="020B0403020202020204" pitchFamily="34" charset="0"/>
              </a:rPr>
              <a:t>bajos</a:t>
            </a:r>
            <a:r>
              <a:rPr lang="en-US" sz="1200" dirty="0">
                <a:latin typeface="Helvetica Light" panose="020B0403020202020204" pitchFamily="34" charset="0"/>
              </a:rPr>
              <a:t> lo </a:t>
            </a:r>
            <a:r>
              <a:rPr lang="en-US" sz="1200" dirty="0" err="1">
                <a:latin typeface="Helvetica Light" panose="020B0403020202020204" pitchFamily="34" charset="0"/>
              </a:rPr>
              <a:t>presentan</a:t>
            </a:r>
            <a:r>
              <a:rPr lang="en-US" sz="1200" dirty="0">
                <a:latin typeface="Helvetica Light" panose="020B0403020202020204" pitchFamily="34" charset="0"/>
              </a:rPr>
              <a:t> </a:t>
            </a:r>
            <a:r>
              <a:rPr lang="en-US" sz="1200" dirty="0" err="1">
                <a:latin typeface="Helvetica Light" panose="020B0403020202020204" pitchFamily="34" charset="0"/>
              </a:rPr>
              <a:t>Banpais</a:t>
            </a:r>
            <a:r>
              <a:rPr lang="en-US" sz="1200" dirty="0">
                <a:latin typeface="Helvetica Light" panose="020B0403020202020204" pitchFamily="34" charset="0"/>
              </a:rPr>
              <a:t> y </a:t>
            </a:r>
            <a:r>
              <a:rPr lang="en-US" sz="1200" dirty="0" err="1">
                <a:latin typeface="Helvetica Light" panose="020B0403020202020204" pitchFamily="34" charset="0"/>
              </a:rPr>
              <a:t>DaVivienda</a:t>
            </a:r>
            <a:r>
              <a:rPr lang="en-US" sz="1200" dirty="0">
                <a:latin typeface="Helvetica Light" panose="020B0403020202020204" pitchFamily="34" charset="0"/>
              </a:rPr>
              <a:t>.</a:t>
            </a:r>
            <a:endParaRPr lang="x-none" sz="1200" dirty="0">
              <a:latin typeface="Helvetica Light" panose="020B0403020202020204" pitchFamily="34" charset="0"/>
            </a:endParaRPr>
          </a:p>
        </p:txBody>
      </p:sp>
      <p:graphicFrame>
        <p:nvGraphicFramePr>
          <p:cNvPr id="3" name="Table 2">
            <a:extLst>
              <a:ext uri="{FF2B5EF4-FFF2-40B4-BE49-F238E27FC236}">
                <a16:creationId xmlns:a16="http://schemas.microsoft.com/office/drawing/2014/main" id="{7DA03660-598D-99C4-EDDD-CBD41926C378}"/>
              </a:ext>
            </a:extLst>
          </p:cNvPr>
          <p:cNvGraphicFramePr>
            <a:graphicFrameLocks noGrp="1"/>
          </p:cNvGraphicFramePr>
          <p:nvPr>
            <p:extLst>
              <p:ext uri="{D42A27DB-BD31-4B8C-83A1-F6EECF244321}">
                <p14:modId xmlns:p14="http://schemas.microsoft.com/office/powerpoint/2010/main" val="3679912503"/>
              </p:ext>
            </p:extLst>
          </p:nvPr>
        </p:nvGraphicFramePr>
        <p:xfrm>
          <a:off x="912040" y="2241138"/>
          <a:ext cx="4982371" cy="3766122"/>
        </p:xfrm>
        <a:graphic>
          <a:graphicData uri="http://schemas.openxmlformats.org/drawingml/2006/table">
            <a:tbl>
              <a:tblPr firstRow="1" bandRow="1">
                <a:tableStyleId>{69012ECD-51FC-41F1-AA8D-1B2483CD663E}</a:tableStyleId>
              </a:tblPr>
              <a:tblGrid>
                <a:gridCol w="1515474">
                  <a:extLst>
                    <a:ext uri="{9D8B030D-6E8A-4147-A177-3AD203B41FA5}">
                      <a16:colId xmlns:a16="http://schemas.microsoft.com/office/drawing/2014/main" val="275498591"/>
                    </a:ext>
                  </a:extLst>
                </a:gridCol>
                <a:gridCol w="959470">
                  <a:extLst>
                    <a:ext uri="{9D8B030D-6E8A-4147-A177-3AD203B41FA5}">
                      <a16:colId xmlns:a16="http://schemas.microsoft.com/office/drawing/2014/main" val="4142595681"/>
                    </a:ext>
                  </a:extLst>
                </a:gridCol>
                <a:gridCol w="757633">
                  <a:extLst>
                    <a:ext uri="{9D8B030D-6E8A-4147-A177-3AD203B41FA5}">
                      <a16:colId xmlns:a16="http://schemas.microsoft.com/office/drawing/2014/main" val="3747898839"/>
                    </a:ext>
                  </a:extLst>
                </a:gridCol>
                <a:gridCol w="944218">
                  <a:extLst>
                    <a:ext uri="{9D8B030D-6E8A-4147-A177-3AD203B41FA5}">
                      <a16:colId xmlns:a16="http://schemas.microsoft.com/office/drawing/2014/main" val="1471216243"/>
                    </a:ext>
                  </a:extLst>
                </a:gridCol>
                <a:gridCol w="805576">
                  <a:extLst>
                    <a:ext uri="{9D8B030D-6E8A-4147-A177-3AD203B41FA5}">
                      <a16:colId xmlns:a16="http://schemas.microsoft.com/office/drawing/2014/main" val="904589830"/>
                    </a:ext>
                  </a:extLst>
                </a:gridCol>
              </a:tblGrid>
              <a:tr h="418458">
                <a:tc>
                  <a:txBody>
                    <a:bodyPr/>
                    <a:lstStyle/>
                    <a:p>
                      <a:endParaRPr lang="en-US" sz="1500" b="0" i="0" dirty="0">
                        <a:latin typeface="Helvetica Light" panose="020B0403020202020204" pitchFamily="34" charset="0"/>
                      </a:endParaRPr>
                    </a:p>
                  </a:txBody>
                  <a:tcPr>
                    <a:solidFill>
                      <a:srgbClr val="C00000"/>
                    </a:solidFill>
                  </a:tcPr>
                </a:tc>
                <a:tc>
                  <a:txBody>
                    <a:bodyPr/>
                    <a:lstStyle/>
                    <a:p>
                      <a:pPr algn="ctr"/>
                      <a:r>
                        <a:rPr lang="en-US" sz="1500" b="0" dirty="0" err="1"/>
                        <a:t>Inv</a:t>
                      </a:r>
                      <a:endParaRPr lang="en-US" sz="1500" b="0" i="0" dirty="0">
                        <a:latin typeface="Helvetica Light" panose="020B0403020202020204" pitchFamily="34" charset="0"/>
                      </a:endParaRPr>
                    </a:p>
                  </a:txBody>
                  <a:tcPr anchor="ctr">
                    <a:solidFill>
                      <a:srgbClr val="C00000"/>
                    </a:solidFill>
                  </a:tcPr>
                </a:tc>
                <a:tc>
                  <a:txBody>
                    <a:bodyPr/>
                    <a:lstStyle/>
                    <a:p>
                      <a:pPr algn="ctr"/>
                      <a:r>
                        <a:rPr lang="en-US" sz="1500" b="0" dirty="0"/>
                        <a:t>SOI</a:t>
                      </a:r>
                      <a:endParaRPr lang="en-US" sz="1500" b="0" i="0" dirty="0">
                        <a:latin typeface="Helvetica Light" panose="020B0403020202020204" pitchFamily="34" charset="0"/>
                      </a:endParaRPr>
                    </a:p>
                  </a:txBody>
                  <a:tcPr anchor="ctr">
                    <a:solidFill>
                      <a:srgbClr val="C00000"/>
                    </a:solidFill>
                  </a:tcPr>
                </a:tc>
                <a:tc>
                  <a:txBody>
                    <a:bodyPr/>
                    <a:lstStyle/>
                    <a:p>
                      <a:pPr algn="ctr"/>
                      <a:r>
                        <a:rPr lang="en-US" sz="1500" b="0" dirty="0" err="1"/>
                        <a:t>Trp’s</a:t>
                      </a:r>
                      <a:endParaRPr lang="en-US" sz="1500" b="0" i="0" dirty="0">
                        <a:latin typeface="Helvetica Light" panose="020B0403020202020204" pitchFamily="34" charset="0"/>
                      </a:endParaRPr>
                    </a:p>
                  </a:txBody>
                  <a:tcPr anchor="ctr">
                    <a:solidFill>
                      <a:srgbClr val="C00000"/>
                    </a:solidFill>
                  </a:tcPr>
                </a:tc>
                <a:tc>
                  <a:txBody>
                    <a:bodyPr/>
                    <a:lstStyle/>
                    <a:p>
                      <a:pPr algn="ctr"/>
                      <a:r>
                        <a:rPr lang="en-US" sz="1500" b="0" dirty="0"/>
                        <a:t>SOV</a:t>
                      </a:r>
                      <a:endParaRPr lang="en-US" sz="1500" b="0" i="0" dirty="0">
                        <a:latin typeface="Helvetica Light" panose="020B0403020202020204" pitchFamily="34" charset="0"/>
                      </a:endParaRPr>
                    </a:p>
                  </a:txBody>
                  <a:tcPr anchor="ctr">
                    <a:solidFill>
                      <a:srgbClr val="C00000"/>
                    </a:solidFill>
                  </a:tcPr>
                </a:tc>
                <a:extLst>
                  <a:ext uri="{0D108BD9-81ED-4DB2-BD59-A6C34878D82A}">
                    <a16:rowId xmlns:a16="http://schemas.microsoft.com/office/drawing/2014/main" val="1545455903"/>
                  </a:ext>
                </a:extLst>
              </a:tr>
              <a:tr h="418458">
                <a:tc>
                  <a:txBody>
                    <a:bodyPr/>
                    <a:lstStyle/>
                    <a:p>
                      <a:pPr algn="ctr"/>
                      <a:r>
                        <a:rPr lang="en-US" sz="1300" b="0" i="0" dirty="0" err="1">
                          <a:latin typeface="Helvetica Light" panose="020B0403020202020204" pitchFamily="34" charset="0"/>
                        </a:rPr>
                        <a:t>Banpais</a:t>
                      </a:r>
                      <a:endParaRPr lang="en-US" sz="1300" b="0" i="0" dirty="0">
                        <a:latin typeface="Helvetica Light" panose="020B0403020202020204" pitchFamily="34" charset="0"/>
                      </a:endParaRPr>
                    </a:p>
                  </a:txBody>
                  <a:tcPr anchor="ctr"/>
                </a:tc>
                <a:tc>
                  <a:txBody>
                    <a:bodyPr/>
                    <a:lstStyle/>
                    <a:p>
                      <a:pPr algn="ctr" fontAlgn="b"/>
                      <a:r>
                        <a:rPr lang="es-HN" sz="1300" b="0" i="0" u="none" strike="noStrike" dirty="0">
                          <a:solidFill>
                            <a:schemeClr val="tx1">
                              <a:lumMod val="75000"/>
                              <a:lumOff val="25000"/>
                            </a:schemeClr>
                          </a:solidFill>
                          <a:effectLst/>
                          <a:latin typeface="Helvetica" pitchFamily="2" charset="0"/>
                        </a:rPr>
                        <a:t>1.6M</a:t>
                      </a:r>
                    </a:p>
                  </a:txBody>
                  <a:tcPr marL="9525" marR="9525" marT="9525" marB="0" anchor="ctr"/>
                </a:tc>
                <a:tc>
                  <a:txBody>
                    <a:bodyPr/>
                    <a:lstStyle/>
                    <a:p>
                      <a:pPr algn="ctr"/>
                      <a:r>
                        <a:rPr lang="en-US" sz="1300" b="0" i="0" dirty="0">
                          <a:latin typeface="Helvetica Light" panose="020B0403020202020204" pitchFamily="34" charset="0"/>
                        </a:rPr>
                        <a:t>25%</a:t>
                      </a:r>
                    </a:p>
                  </a:txBody>
                  <a:tcPr anchor="ctr"/>
                </a:tc>
                <a:tc>
                  <a:txBody>
                    <a:bodyPr/>
                    <a:lstStyle/>
                    <a:p>
                      <a:pPr algn="ctr"/>
                      <a:r>
                        <a:rPr lang="en-US" sz="1300" b="0" i="0" dirty="0">
                          <a:latin typeface="Helvetica Light" panose="020B0403020202020204" pitchFamily="34" charset="0"/>
                        </a:rPr>
                        <a:t>7,155</a:t>
                      </a:r>
                    </a:p>
                  </a:txBody>
                  <a:tcPr anchor="ctr"/>
                </a:tc>
                <a:tc>
                  <a:txBody>
                    <a:bodyPr/>
                    <a:lstStyle/>
                    <a:p>
                      <a:pPr algn="ctr"/>
                      <a:r>
                        <a:rPr lang="en-US" sz="1300" b="0" i="0" dirty="0">
                          <a:latin typeface="Helvetica Light" panose="020B0403020202020204" pitchFamily="34" charset="0"/>
                        </a:rPr>
                        <a:t>9%</a:t>
                      </a:r>
                    </a:p>
                  </a:txBody>
                  <a:tcPr anchor="ctr"/>
                </a:tc>
                <a:extLst>
                  <a:ext uri="{0D108BD9-81ED-4DB2-BD59-A6C34878D82A}">
                    <a16:rowId xmlns:a16="http://schemas.microsoft.com/office/drawing/2014/main" val="733272527"/>
                  </a:ext>
                </a:extLst>
              </a:tr>
              <a:tr h="418458">
                <a:tc>
                  <a:txBody>
                    <a:bodyPr/>
                    <a:lstStyle/>
                    <a:p>
                      <a:pPr algn="ctr"/>
                      <a:r>
                        <a:rPr lang="en-US" sz="1300" b="0" i="0" dirty="0">
                          <a:latin typeface="Helvetica Light" panose="020B0403020202020204" pitchFamily="34" charset="0"/>
                        </a:rPr>
                        <a:t>Atlántida</a:t>
                      </a:r>
                    </a:p>
                  </a:txBody>
                  <a:tcPr anchor="ctr"/>
                </a:tc>
                <a:tc>
                  <a:txBody>
                    <a:bodyPr/>
                    <a:lstStyle/>
                    <a:p>
                      <a:pPr algn="ctr" fontAlgn="b"/>
                      <a:r>
                        <a:rPr lang="es-HN" sz="1300" b="0" i="0" u="none" strike="noStrike" dirty="0">
                          <a:solidFill>
                            <a:schemeClr val="tx1">
                              <a:lumMod val="75000"/>
                              <a:lumOff val="25000"/>
                            </a:schemeClr>
                          </a:solidFill>
                          <a:effectLst/>
                          <a:latin typeface="Helvetica" pitchFamily="2" charset="0"/>
                        </a:rPr>
                        <a:t>1.4M</a:t>
                      </a:r>
                    </a:p>
                  </a:txBody>
                  <a:tcPr marL="9525" marR="9525" marT="9525" marB="0" anchor="ctr"/>
                </a:tc>
                <a:tc>
                  <a:txBody>
                    <a:bodyPr/>
                    <a:lstStyle/>
                    <a:p>
                      <a:pPr algn="ctr"/>
                      <a:r>
                        <a:rPr lang="en-US" sz="1300" b="0" i="0" dirty="0">
                          <a:latin typeface="Helvetica Light" panose="020B0403020202020204" pitchFamily="34" charset="0"/>
                        </a:rPr>
                        <a:t>22%</a:t>
                      </a:r>
                    </a:p>
                  </a:txBody>
                  <a:tcPr anchor="ctr"/>
                </a:tc>
                <a:tc>
                  <a:txBody>
                    <a:bodyPr/>
                    <a:lstStyle/>
                    <a:p>
                      <a:pPr algn="ctr"/>
                      <a:r>
                        <a:rPr lang="en-US" sz="1300" b="0" i="0" dirty="0">
                          <a:latin typeface="Helvetica Light" panose="020B0403020202020204" pitchFamily="34" charset="0"/>
                        </a:rPr>
                        <a:t>20,533</a:t>
                      </a:r>
                    </a:p>
                  </a:txBody>
                  <a:tcPr anchor="ctr"/>
                </a:tc>
                <a:tc>
                  <a:txBody>
                    <a:bodyPr/>
                    <a:lstStyle/>
                    <a:p>
                      <a:pPr algn="ctr"/>
                      <a:r>
                        <a:rPr lang="en-US" sz="1300" b="0" i="0" dirty="0">
                          <a:latin typeface="Helvetica Light" panose="020B0403020202020204" pitchFamily="34" charset="0"/>
                        </a:rPr>
                        <a:t>27%</a:t>
                      </a:r>
                    </a:p>
                  </a:txBody>
                  <a:tcPr anchor="ctr"/>
                </a:tc>
                <a:extLst>
                  <a:ext uri="{0D108BD9-81ED-4DB2-BD59-A6C34878D82A}">
                    <a16:rowId xmlns:a16="http://schemas.microsoft.com/office/drawing/2014/main" val="1660530330"/>
                  </a:ext>
                </a:extLst>
              </a:tr>
              <a:tr h="418458">
                <a:tc>
                  <a:txBody>
                    <a:bodyPr/>
                    <a:lstStyle/>
                    <a:p>
                      <a:pPr algn="ctr"/>
                      <a:r>
                        <a:rPr lang="en-US" sz="1300" b="0" i="0" dirty="0" err="1">
                          <a:latin typeface="Helvetica Light" panose="020B0403020202020204" pitchFamily="34" charset="0"/>
                        </a:rPr>
                        <a:t>Ficohsa</a:t>
                      </a:r>
                      <a:endParaRPr lang="en-US" sz="1300" b="0" i="0" dirty="0">
                        <a:latin typeface="Helvetica Light" panose="020B0403020202020204" pitchFamily="34" charset="0"/>
                      </a:endParaRPr>
                    </a:p>
                  </a:txBody>
                  <a:tcPr anchor="ctr"/>
                </a:tc>
                <a:tc>
                  <a:txBody>
                    <a:bodyPr/>
                    <a:lstStyle/>
                    <a:p>
                      <a:pPr algn="ctr" fontAlgn="b"/>
                      <a:r>
                        <a:rPr lang="es-HN" sz="1300" b="0" i="0" u="none" strike="noStrike" dirty="0">
                          <a:solidFill>
                            <a:schemeClr val="tx1">
                              <a:lumMod val="75000"/>
                              <a:lumOff val="25000"/>
                            </a:schemeClr>
                          </a:solidFill>
                          <a:effectLst/>
                          <a:latin typeface="Helvetica" pitchFamily="2" charset="0"/>
                        </a:rPr>
                        <a:t>1.3M</a:t>
                      </a:r>
                    </a:p>
                  </a:txBody>
                  <a:tcPr marL="9525" marR="9525" marT="9525" marB="0" anchor="ctr"/>
                </a:tc>
                <a:tc>
                  <a:txBody>
                    <a:bodyPr/>
                    <a:lstStyle/>
                    <a:p>
                      <a:pPr algn="ctr"/>
                      <a:r>
                        <a:rPr lang="en-US" sz="1300" b="0" i="0" dirty="0">
                          <a:latin typeface="Helvetica Light" panose="020B0403020202020204" pitchFamily="34" charset="0"/>
                        </a:rPr>
                        <a:t>22%</a:t>
                      </a:r>
                    </a:p>
                  </a:txBody>
                  <a:tcPr anchor="ctr"/>
                </a:tc>
                <a:tc>
                  <a:txBody>
                    <a:bodyPr/>
                    <a:lstStyle/>
                    <a:p>
                      <a:pPr algn="ctr"/>
                      <a:r>
                        <a:rPr lang="en-US" sz="1300" b="0" i="0" dirty="0">
                          <a:latin typeface="Helvetica Light" panose="020B0403020202020204" pitchFamily="34" charset="0"/>
                        </a:rPr>
                        <a:t>17,908</a:t>
                      </a:r>
                    </a:p>
                  </a:txBody>
                  <a:tcPr anchor="ctr"/>
                </a:tc>
                <a:tc>
                  <a:txBody>
                    <a:bodyPr/>
                    <a:lstStyle/>
                    <a:p>
                      <a:pPr algn="ctr"/>
                      <a:r>
                        <a:rPr lang="en-US" sz="1300" b="0" i="0" dirty="0">
                          <a:latin typeface="Helvetica Light" panose="020B0403020202020204" pitchFamily="34" charset="0"/>
                        </a:rPr>
                        <a:t>23%</a:t>
                      </a:r>
                    </a:p>
                  </a:txBody>
                  <a:tcPr anchor="ctr"/>
                </a:tc>
                <a:extLst>
                  <a:ext uri="{0D108BD9-81ED-4DB2-BD59-A6C34878D82A}">
                    <a16:rowId xmlns:a16="http://schemas.microsoft.com/office/drawing/2014/main" val="1896345735"/>
                  </a:ext>
                </a:extLst>
              </a:tr>
              <a:tr h="418458">
                <a:tc>
                  <a:txBody>
                    <a:bodyPr/>
                    <a:lstStyle/>
                    <a:p>
                      <a:pPr algn="ctr"/>
                      <a:r>
                        <a:rPr lang="en-US" sz="1300" b="0" i="0" dirty="0" err="1">
                          <a:latin typeface="Helvetica Light" panose="020B0403020202020204" pitchFamily="34" charset="0"/>
                        </a:rPr>
                        <a:t>Occidente</a:t>
                      </a:r>
                      <a:endParaRPr lang="en-US" sz="1300" b="0" i="0" dirty="0">
                        <a:latin typeface="Helvetica Light" panose="020B0403020202020204" pitchFamily="34" charset="0"/>
                      </a:endParaRPr>
                    </a:p>
                  </a:txBody>
                  <a:tcPr anchor="ctr"/>
                </a:tc>
                <a:tc>
                  <a:txBody>
                    <a:bodyPr/>
                    <a:lstStyle/>
                    <a:p>
                      <a:pPr algn="ctr" fontAlgn="b"/>
                      <a:r>
                        <a:rPr lang="es-HN" sz="1300" b="0" i="0" u="none" strike="noStrike" dirty="0">
                          <a:solidFill>
                            <a:schemeClr val="tx1">
                              <a:lumMod val="75000"/>
                              <a:lumOff val="25000"/>
                            </a:schemeClr>
                          </a:solidFill>
                          <a:effectLst/>
                          <a:latin typeface="Helvetica" pitchFamily="2" charset="0"/>
                        </a:rPr>
                        <a:t>0.8M</a:t>
                      </a:r>
                    </a:p>
                  </a:txBody>
                  <a:tcPr marL="9525" marR="9525" marT="9525" marB="0" anchor="ctr"/>
                </a:tc>
                <a:tc>
                  <a:txBody>
                    <a:bodyPr/>
                    <a:lstStyle/>
                    <a:p>
                      <a:pPr algn="ctr"/>
                      <a:r>
                        <a:rPr lang="en-US" sz="1300" b="0" i="0" dirty="0">
                          <a:latin typeface="Helvetica Light" panose="020B0403020202020204" pitchFamily="34" charset="0"/>
                        </a:rPr>
                        <a:t>13%</a:t>
                      </a:r>
                    </a:p>
                  </a:txBody>
                  <a:tcPr anchor="ctr"/>
                </a:tc>
                <a:tc>
                  <a:txBody>
                    <a:bodyPr/>
                    <a:lstStyle/>
                    <a:p>
                      <a:pPr algn="ctr"/>
                      <a:r>
                        <a:rPr lang="en-US" sz="1300" b="0" i="0" dirty="0">
                          <a:latin typeface="Helvetica Light" panose="020B0403020202020204" pitchFamily="34" charset="0"/>
                        </a:rPr>
                        <a:t>11,231</a:t>
                      </a:r>
                    </a:p>
                  </a:txBody>
                  <a:tcPr anchor="ctr"/>
                </a:tc>
                <a:tc>
                  <a:txBody>
                    <a:bodyPr/>
                    <a:lstStyle/>
                    <a:p>
                      <a:pPr algn="ctr"/>
                      <a:r>
                        <a:rPr lang="en-US" sz="1300" b="0" i="0" dirty="0">
                          <a:latin typeface="Helvetica Light" panose="020B0403020202020204" pitchFamily="34" charset="0"/>
                        </a:rPr>
                        <a:t>15%</a:t>
                      </a:r>
                    </a:p>
                  </a:txBody>
                  <a:tcPr anchor="ctr"/>
                </a:tc>
                <a:extLst>
                  <a:ext uri="{0D108BD9-81ED-4DB2-BD59-A6C34878D82A}">
                    <a16:rowId xmlns:a16="http://schemas.microsoft.com/office/drawing/2014/main" val="2551799116"/>
                  </a:ext>
                </a:extLst>
              </a:tr>
              <a:tr h="418458">
                <a:tc>
                  <a:txBody>
                    <a:bodyPr/>
                    <a:lstStyle/>
                    <a:p>
                      <a:pPr algn="ctr"/>
                      <a:r>
                        <a:rPr lang="en-US" sz="1300" b="0" i="0" dirty="0">
                          <a:latin typeface="Helvetica Light" panose="020B0403020202020204" pitchFamily="34" charset="0"/>
                        </a:rPr>
                        <a:t>BAC</a:t>
                      </a:r>
                    </a:p>
                  </a:txBody>
                  <a:tcPr anchor="ctr"/>
                </a:tc>
                <a:tc>
                  <a:txBody>
                    <a:bodyPr/>
                    <a:lstStyle/>
                    <a:p>
                      <a:pPr algn="ctr" fontAlgn="b"/>
                      <a:r>
                        <a:rPr lang="es-HN" sz="1300" b="0" i="0" u="none" strike="noStrike" dirty="0">
                          <a:solidFill>
                            <a:schemeClr val="tx1">
                              <a:lumMod val="75000"/>
                              <a:lumOff val="25000"/>
                            </a:schemeClr>
                          </a:solidFill>
                          <a:effectLst/>
                          <a:latin typeface="Helvetica" pitchFamily="2" charset="0"/>
                        </a:rPr>
                        <a:t>0.6M</a:t>
                      </a:r>
                    </a:p>
                  </a:txBody>
                  <a:tcPr marL="9525" marR="9525" marT="9525" marB="0" anchor="ctr"/>
                </a:tc>
                <a:tc>
                  <a:txBody>
                    <a:bodyPr/>
                    <a:lstStyle/>
                    <a:p>
                      <a:pPr algn="ctr"/>
                      <a:r>
                        <a:rPr lang="en-US" sz="1300" b="0" i="0" dirty="0">
                          <a:latin typeface="Helvetica Light" panose="020B0403020202020204" pitchFamily="34" charset="0"/>
                        </a:rPr>
                        <a:t>10%</a:t>
                      </a:r>
                    </a:p>
                  </a:txBody>
                  <a:tcPr anchor="ctr"/>
                </a:tc>
                <a:tc>
                  <a:txBody>
                    <a:bodyPr/>
                    <a:lstStyle/>
                    <a:p>
                      <a:pPr algn="ctr"/>
                      <a:r>
                        <a:rPr lang="en-US" sz="1300" b="0" i="0" dirty="0">
                          <a:latin typeface="Helvetica Light" panose="020B0403020202020204" pitchFamily="34" charset="0"/>
                        </a:rPr>
                        <a:t>12,893</a:t>
                      </a:r>
                    </a:p>
                  </a:txBody>
                  <a:tcPr anchor="ctr"/>
                </a:tc>
                <a:tc>
                  <a:txBody>
                    <a:bodyPr/>
                    <a:lstStyle/>
                    <a:p>
                      <a:pPr algn="ctr"/>
                      <a:r>
                        <a:rPr lang="en-US" sz="1300" b="0" i="0" dirty="0">
                          <a:latin typeface="Helvetica Light" panose="020B0403020202020204" pitchFamily="34" charset="0"/>
                        </a:rPr>
                        <a:t>17%</a:t>
                      </a:r>
                    </a:p>
                  </a:txBody>
                  <a:tcPr anchor="ctr"/>
                </a:tc>
                <a:extLst>
                  <a:ext uri="{0D108BD9-81ED-4DB2-BD59-A6C34878D82A}">
                    <a16:rowId xmlns:a16="http://schemas.microsoft.com/office/drawing/2014/main" val="1665252842"/>
                  </a:ext>
                </a:extLst>
              </a:tr>
              <a:tr h="418458">
                <a:tc>
                  <a:txBody>
                    <a:bodyPr/>
                    <a:lstStyle/>
                    <a:p>
                      <a:pPr algn="ctr"/>
                      <a:r>
                        <a:rPr lang="en-US" sz="1300" b="0" i="0" dirty="0" err="1">
                          <a:latin typeface="Helvetica Light" panose="020B0403020202020204" pitchFamily="34" charset="0"/>
                        </a:rPr>
                        <a:t>Davivienda</a:t>
                      </a:r>
                      <a:endParaRPr lang="en-US" sz="1300" b="0" i="0" dirty="0">
                        <a:latin typeface="Helvetica Light" panose="020B0403020202020204" pitchFamily="34" charset="0"/>
                      </a:endParaRPr>
                    </a:p>
                  </a:txBody>
                  <a:tcPr anchor="ctr"/>
                </a:tc>
                <a:tc>
                  <a:txBody>
                    <a:bodyPr/>
                    <a:lstStyle/>
                    <a:p>
                      <a:pPr algn="ctr" fontAlgn="b"/>
                      <a:r>
                        <a:rPr lang="es-HN" sz="1300" b="0" i="0" u="none" strike="noStrike" dirty="0">
                          <a:solidFill>
                            <a:schemeClr val="tx1">
                              <a:lumMod val="75000"/>
                              <a:lumOff val="25000"/>
                            </a:schemeClr>
                          </a:solidFill>
                          <a:effectLst/>
                          <a:latin typeface="Helvetica" pitchFamily="2" charset="0"/>
                        </a:rPr>
                        <a:t>0.3M</a:t>
                      </a:r>
                    </a:p>
                  </a:txBody>
                  <a:tcPr marL="9525" marR="9525" marT="9525" marB="0" anchor="ctr"/>
                </a:tc>
                <a:tc>
                  <a:txBody>
                    <a:bodyPr/>
                    <a:lstStyle/>
                    <a:p>
                      <a:pPr algn="ctr"/>
                      <a:r>
                        <a:rPr lang="en-US" sz="1300" b="0" i="0" dirty="0">
                          <a:latin typeface="Helvetica Light" panose="020B0403020202020204" pitchFamily="34" charset="0"/>
                        </a:rPr>
                        <a:t>4%</a:t>
                      </a:r>
                    </a:p>
                  </a:txBody>
                  <a:tcPr anchor="ctr"/>
                </a:tc>
                <a:tc>
                  <a:txBody>
                    <a:bodyPr/>
                    <a:lstStyle/>
                    <a:p>
                      <a:pPr algn="ctr"/>
                      <a:r>
                        <a:rPr lang="en-US" sz="1300" b="0" i="0" dirty="0">
                          <a:latin typeface="Helvetica Light" panose="020B0403020202020204" pitchFamily="34" charset="0"/>
                        </a:rPr>
                        <a:t>2,877</a:t>
                      </a:r>
                    </a:p>
                  </a:txBody>
                  <a:tcPr anchor="ctr"/>
                </a:tc>
                <a:tc>
                  <a:txBody>
                    <a:bodyPr/>
                    <a:lstStyle/>
                    <a:p>
                      <a:pPr algn="ctr"/>
                      <a:r>
                        <a:rPr lang="en-US" sz="1300" b="0" i="0" dirty="0">
                          <a:latin typeface="Helvetica Light" panose="020B0403020202020204" pitchFamily="34" charset="0"/>
                        </a:rPr>
                        <a:t>4%</a:t>
                      </a:r>
                    </a:p>
                  </a:txBody>
                  <a:tcPr anchor="ctr"/>
                </a:tc>
                <a:extLst>
                  <a:ext uri="{0D108BD9-81ED-4DB2-BD59-A6C34878D82A}">
                    <a16:rowId xmlns:a16="http://schemas.microsoft.com/office/drawing/2014/main" val="2366407396"/>
                  </a:ext>
                </a:extLst>
              </a:tr>
              <a:tr h="418458">
                <a:tc>
                  <a:txBody>
                    <a:bodyPr/>
                    <a:lstStyle/>
                    <a:p>
                      <a:pPr algn="ctr"/>
                      <a:r>
                        <a:rPr lang="en-US" sz="1300" b="0" i="0" dirty="0">
                          <a:latin typeface="Helvetica Light" panose="020B0403020202020204" pitchFamily="34" charset="0"/>
                        </a:rPr>
                        <a:t>Azteca</a:t>
                      </a:r>
                    </a:p>
                  </a:txBody>
                  <a:tcPr anchor="ctr"/>
                </a:tc>
                <a:tc>
                  <a:txBody>
                    <a:bodyPr/>
                    <a:lstStyle/>
                    <a:p>
                      <a:pPr algn="ctr" fontAlgn="b"/>
                      <a:r>
                        <a:rPr lang="es-HN" sz="1300" b="0" i="0" u="none" strike="noStrike" dirty="0">
                          <a:solidFill>
                            <a:schemeClr val="tx1">
                              <a:lumMod val="75000"/>
                              <a:lumOff val="25000"/>
                            </a:schemeClr>
                          </a:solidFill>
                          <a:effectLst/>
                          <a:latin typeface="Helvetica" pitchFamily="2" charset="0"/>
                        </a:rPr>
                        <a:t>0.2M</a:t>
                      </a:r>
                    </a:p>
                  </a:txBody>
                  <a:tcPr marL="9525" marR="9525" marT="9525" marB="0" anchor="ctr"/>
                </a:tc>
                <a:tc>
                  <a:txBody>
                    <a:bodyPr/>
                    <a:lstStyle/>
                    <a:p>
                      <a:pPr algn="ctr"/>
                      <a:r>
                        <a:rPr lang="en-US" sz="1300" b="0" i="0" dirty="0">
                          <a:latin typeface="Helvetica Light" panose="020B0403020202020204" pitchFamily="34" charset="0"/>
                        </a:rPr>
                        <a:t>4%</a:t>
                      </a:r>
                    </a:p>
                  </a:txBody>
                  <a:tcPr anchor="ctr"/>
                </a:tc>
                <a:tc>
                  <a:txBody>
                    <a:bodyPr/>
                    <a:lstStyle/>
                    <a:p>
                      <a:pPr algn="ctr"/>
                      <a:r>
                        <a:rPr lang="en-US" sz="1300" b="0" i="0" dirty="0">
                          <a:latin typeface="Helvetica Light" panose="020B0403020202020204" pitchFamily="34" charset="0"/>
                        </a:rPr>
                        <a:t>4,825</a:t>
                      </a:r>
                    </a:p>
                  </a:txBody>
                  <a:tcPr anchor="ctr"/>
                </a:tc>
                <a:tc>
                  <a:txBody>
                    <a:bodyPr/>
                    <a:lstStyle/>
                    <a:p>
                      <a:pPr algn="ctr"/>
                      <a:r>
                        <a:rPr lang="en-US" sz="1300" b="0" i="0" dirty="0">
                          <a:latin typeface="Helvetica Light" panose="020B0403020202020204" pitchFamily="34" charset="0"/>
                        </a:rPr>
                        <a:t>5%</a:t>
                      </a:r>
                    </a:p>
                  </a:txBody>
                  <a:tcPr anchor="ctr"/>
                </a:tc>
                <a:extLst>
                  <a:ext uri="{0D108BD9-81ED-4DB2-BD59-A6C34878D82A}">
                    <a16:rowId xmlns:a16="http://schemas.microsoft.com/office/drawing/2014/main" val="4048644525"/>
                  </a:ext>
                </a:extLst>
              </a:tr>
              <a:tr h="418458">
                <a:tc>
                  <a:txBody>
                    <a:bodyPr/>
                    <a:lstStyle/>
                    <a:p>
                      <a:pPr algn="ctr"/>
                      <a:r>
                        <a:rPr lang="en-US" sz="1300" b="0" i="0" dirty="0" err="1">
                          <a:solidFill>
                            <a:schemeClr val="bg1"/>
                          </a:solidFill>
                          <a:latin typeface="Helvetica Light" panose="020B0403020202020204" pitchFamily="34" charset="0"/>
                        </a:rPr>
                        <a:t>Totales</a:t>
                      </a:r>
                      <a:endParaRPr lang="en-US" sz="1300" b="0" i="0" dirty="0">
                        <a:solidFill>
                          <a:schemeClr val="bg1"/>
                        </a:solidFill>
                        <a:latin typeface="Helvetica Light" panose="020B0403020202020204" pitchFamily="34" charset="0"/>
                      </a:endParaRPr>
                    </a:p>
                  </a:txBody>
                  <a:tcPr anchor="ctr">
                    <a:solidFill>
                      <a:srgbClr val="C00000"/>
                    </a:solidFill>
                  </a:tcPr>
                </a:tc>
                <a:tc>
                  <a:txBody>
                    <a:bodyPr/>
                    <a:lstStyle/>
                    <a:p>
                      <a:pPr algn="ctr"/>
                      <a:r>
                        <a:rPr lang="en-US" sz="1300" b="0" i="0" dirty="0">
                          <a:solidFill>
                            <a:schemeClr val="bg1"/>
                          </a:solidFill>
                          <a:latin typeface="Helvetica Light" panose="020B0403020202020204" pitchFamily="34" charset="0"/>
                        </a:rPr>
                        <a:t>$6.1M</a:t>
                      </a:r>
                    </a:p>
                  </a:txBody>
                  <a:tcPr anchor="ctr">
                    <a:solidFill>
                      <a:srgbClr val="C00000"/>
                    </a:solidFill>
                  </a:tcPr>
                </a:tc>
                <a:tc>
                  <a:txBody>
                    <a:bodyPr/>
                    <a:lstStyle/>
                    <a:p>
                      <a:pPr algn="ctr"/>
                      <a:endParaRPr lang="en-US" sz="1300" b="0" i="0" dirty="0">
                        <a:solidFill>
                          <a:schemeClr val="bg1"/>
                        </a:solidFill>
                        <a:latin typeface="Helvetica Light" panose="020B0403020202020204" pitchFamily="34" charset="0"/>
                      </a:endParaRPr>
                    </a:p>
                  </a:txBody>
                  <a:tcPr anchor="ctr">
                    <a:solidFill>
                      <a:srgbClr val="C00000"/>
                    </a:solidFill>
                  </a:tcPr>
                </a:tc>
                <a:tc>
                  <a:txBody>
                    <a:bodyPr/>
                    <a:lstStyle/>
                    <a:p>
                      <a:pPr algn="ctr"/>
                      <a:r>
                        <a:rPr lang="en-US" sz="1300" b="0" i="0" dirty="0">
                          <a:solidFill>
                            <a:schemeClr val="bg1"/>
                          </a:solidFill>
                          <a:latin typeface="Helvetica Light" panose="020B0403020202020204" pitchFamily="34" charset="0"/>
                        </a:rPr>
                        <a:t>77,422</a:t>
                      </a:r>
                    </a:p>
                  </a:txBody>
                  <a:tcPr anchor="ctr">
                    <a:solidFill>
                      <a:srgbClr val="C00000"/>
                    </a:solidFill>
                  </a:tcPr>
                </a:tc>
                <a:tc>
                  <a:txBody>
                    <a:bodyPr/>
                    <a:lstStyle/>
                    <a:p>
                      <a:pPr algn="ctr"/>
                      <a:endParaRPr lang="en-US" sz="1300" b="0" i="0" dirty="0">
                        <a:solidFill>
                          <a:schemeClr val="bg1"/>
                        </a:solidFill>
                        <a:latin typeface="Helvetica Light" panose="020B0403020202020204" pitchFamily="34" charset="0"/>
                      </a:endParaRPr>
                    </a:p>
                  </a:txBody>
                  <a:tcPr anchor="ctr">
                    <a:solidFill>
                      <a:srgbClr val="C00000"/>
                    </a:solidFill>
                  </a:tcPr>
                </a:tc>
                <a:extLst>
                  <a:ext uri="{0D108BD9-81ED-4DB2-BD59-A6C34878D82A}">
                    <a16:rowId xmlns:a16="http://schemas.microsoft.com/office/drawing/2014/main" val="3386141585"/>
                  </a:ext>
                </a:extLst>
              </a:tr>
            </a:tbl>
          </a:graphicData>
        </a:graphic>
      </p:graphicFrame>
      <p:graphicFrame>
        <p:nvGraphicFramePr>
          <p:cNvPr id="15" name="Chart 1">
            <a:extLst>
              <a:ext uri="{FF2B5EF4-FFF2-40B4-BE49-F238E27FC236}">
                <a16:creationId xmlns:a16="http://schemas.microsoft.com/office/drawing/2014/main" id="{0E021758-CC99-B042-89AD-301D81B123F7}"/>
              </a:ext>
            </a:extLst>
          </p:cNvPr>
          <p:cNvGraphicFramePr/>
          <p:nvPr>
            <p:extLst>
              <p:ext uri="{D42A27DB-BD31-4B8C-83A1-F6EECF244321}">
                <p14:modId xmlns:p14="http://schemas.microsoft.com/office/powerpoint/2010/main" val="3292251612"/>
              </p:ext>
            </p:extLst>
          </p:nvPr>
        </p:nvGraphicFramePr>
        <p:xfrm>
          <a:off x="6095999" y="1941674"/>
          <a:ext cx="5443999" cy="4392379"/>
        </p:xfrm>
        <a:graphic>
          <a:graphicData uri="http://schemas.openxmlformats.org/drawingml/2006/chart">
            <c:chart xmlns:c="http://schemas.openxmlformats.org/drawingml/2006/chart" xmlns:r="http://schemas.openxmlformats.org/officeDocument/2006/relationships" r:id="rId3"/>
          </a:graphicData>
        </a:graphic>
      </p:graphicFrame>
      <p:pic>
        <p:nvPicPr>
          <p:cNvPr id="18" name="Picture 4">
            <a:extLst>
              <a:ext uri="{FF2B5EF4-FFF2-40B4-BE49-F238E27FC236}">
                <a16:creationId xmlns:a16="http://schemas.microsoft.com/office/drawing/2014/main" id="{05701321-2466-B542-8EBF-75DD8A62C8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19" name="Imagen 18">
            <a:extLst>
              <a:ext uri="{FF2B5EF4-FFF2-40B4-BE49-F238E27FC236}">
                <a16:creationId xmlns:a16="http://schemas.microsoft.com/office/drawing/2014/main" id="{90DB0806-3EFA-0145-8847-4B8C062BBD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
        <p:nvSpPr>
          <p:cNvPr id="20" name="TextBox 27">
            <a:extLst>
              <a:ext uri="{FF2B5EF4-FFF2-40B4-BE49-F238E27FC236}">
                <a16:creationId xmlns:a16="http://schemas.microsoft.com/office/drawing/2014/main" id="{8E16708E-F48A-D14C-AB0C-17045F581551}"/>
              </a:ext>
            </a:extLst>
          </p:cNvPr>
          <p:cNvSpPr txBox="1"/>
          <p:nvPr/>
        </p:nvSpPr>
        <p:spPr>
          <a:xfrm>
            <a:off x="5342023" y="6520506"/>
            <a:ext cx="1843774" cy="215444"/>
          </a:xfrm>
          <a:prstGeom prst="rect">
            <a:avLst/>
          </a:prstGeom>
          <a:solidFill>
            <a:schemeClr val="bg1"/>
          </a:solidFill>
          <a:ln w="6350">
            <a:solidFill>
              <a:schemeClr val="bg1">
                <a:lumMod val="95000"/>
              </a:schemeClr>
            </a:solidFill>
            <a:prstDash val="sysDot"/>
          </a:ln>
        </p:spPr>
        <p:txBody>
          <a:bodyPr wrap="none" rtlCol="0">
            <a:spAutoFit/>
          </a:bodyPr>
          <a:lstStyle/>
          <a:p>
            <a:r>
              <a:rPr lang="en-US" sz="800" i="1" dirty="0">
                <a:solidFill>
                  <a:schemeClr val="tx1">
                    <a:lumMod val="50000"/>
                    <a:lumOff val="50000"/>
                  </a:schemeClr>
                </a:solidFill>
                <a:latin typeface="Helvetica Light" panose="020B0403020202020204" pitchFamily="34" charset="0"/>
              </a:rPr>
              <a:t>Fuente : </a:t>
            </a:r>
            <a:r>
              <a:rPr lang="en-US" sz="800" i="1" dirty="0" err="1">
                <a:solidFill>
                  <a:schemeClr val="tx1">
                    <a:lumMod val="50000"/>
                    <a:lumOff val="50000"/>
                  </a:schemeClr>
                </a:solidFill>
                <a:latin typeface="Helvetica Light" panose="020B0403020202020204" pitchFamily="34" charset="0"/>
              </a:rPr>
              <a:t>Publisearch</a:t>
            </a:r>
            <a:r>
              <a:rPr lang="en-US" sz="800" i="1" dirty="0">
                <a:solidFill>
                  <a:schemeClr val="tx1">
                    <a:lumMod val="50000"/>
                    <a:lumOff val="50000"/>
                  </a:schemeClr>
                </a:solidFill>
                <a:latin typeface="Helvetica Light" panose="020B0403020202020204" pitchFamily="34" charset="0"/>
              </a:rPr>
              <a:t> –  </a:t>
            </a:r>
            <a:r>
              <a:rPr lang="en-US" sz="800" i="1" dirty="0" err="1">
                <a:solidFill>
                  <a:schemeClr val="tx1">
                    <a:lumMod val="50000"/>
                    <a:lumOff val="50000"/>
                  </a:schemeClr>
                </a:solidFill>
                <a:latin typeface="Helvetica Light" panose="020B0403020202020204" pitchFamily="34" charset="0"/>
              </a:rPr>
              <a:t>Marzo</a:t>
            </a:r>
            <a:r>
              <a:rPr lang="en-US" sz="800" i="1" dirty="0">
                <a:solidFill>
                  <a:schemeClr val="tx1">
                    <a:lumMod val="50000"/>
                    <a:lumOff val="50000"/>
                  </a:schemeClr>
                </a:solidFill>
                <a:latin typeface="Helvetica Light" panose="020B0403020202020204" pitchFamily="34" charset="0"/>
              </a:rPr>
              <a:t>, 2024</a:t>
            </a:r>
          </a:p>
        </p:txBody>
      </p:sp>
    </p:spTree>
    <p:extLst>
      <p:ext uri="{BB962C8B-B14F-4D97-AF65-F5344CB8AC3E}">
        <p14:creationId xmlns:p14="http://schemas.microsoft.com/office/powerpoint/2010/main" val="1095974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4">
            <a:extLst>
              <a:ext uri="{FF2B5EF4-FFF2-40B4-BE49-F238E27FC236}">
                <a16:creationId xmlns:a16="http://schemas.microsoft.com/office/drawing/2014/main" id="{CACD8076-DF3E-4D08-9C0D-7AD3F28B97A7}"/>
              </a:ext>
            </a:extLst>
          </p:cNvPr>
          <p:cNvSpPr/>
          <p:nvPr/>
        </p:nvSpPr>
        <p:spPr>
          <a:xfrm>
            <a:off x="-1" y="0"/>
            <a:ext cx="12192000" cy="1223187"/>
          </a:xfrm>
          <a:prstGeom prst="rect">
            <a:avLst/>
          </a:prstGeom>
          <a:solidFill>
            <a:srgbClr val="C00000"/>
          </a:solidFill>
        </p:spPr>
        <p:txBody>
          <a:bodyPr/>
          <a:lstStyle/>
          <a:p>
            <a:endParaRPr lang="en-CA" dirty="0">
              <a:solidFill>
                <a:schemeClr val="bg1"/>
              </a:solidFill>
            </a:endParaRPr>
          </a:p>
        </p:txBody>
      </p:sp>
      <p:cxnSp>
        <p:nvCxnSpPr>
          <p:cNvPr id="14" name="Straight Connector 13">
            <a:extLst>
              <a:ext uri="{FF2B5EF4-FFF2-40B4-BE49-F238E27FC236}">
                <a16:creationId xmlns:a16="http://schemas.microsoft.com/office/drawing/2014/main" id="{09A30FCC-6F69-B043-B2E5-D716CA1A6CA6}"/>
              </a:ext>
            </a:extLst>
          </p:cNvPr>
          <p:cNvCxnSpPr/>
          <p:nvPr/>
        </p:nvCxnSpPr>
        <p:spPr>
          <a:xfrm>
            <a:off x="3431437" y="6431194"/>
            <a:ext cx="532912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CuadroTexto 39">
            <a:extLst>
              <a:ext uri="{FF2B5EF4-FFF2-40B4-BE49-F238E27FC236}">
                <a16:creationId xmlns:a16="http://schemas.microsoft.com/office/drawing/2014/main" id="{98960CEC-1F15-4FBE-B632-A277475056E1}"/>
              </a:ext>
            </a:extLst>
          </p:cNvPr>
          <p:cNvSpPr txBox="1"/>
          <p:nvPr/>
        </p:nvSpPr>
        <p:spPr>
          <a:xfrm>
            <a:off x="55605" y="172297"/>
            <a:ext cx="11187017" cy="630942"/>
          </a:xfrm>
          <a:prstGeom prst="rect">
            <a:avLst/>
          </a:prstGeom>
          <a:noFill/>
        </p:spPr>
        <p:txBody>
          <a:bodyPr wrap="square" rtlCol="0">
            <a:spAutoFit/>
          </a:bodyPr>
          <a:lstStyle/>
          <a:p>
            <a:r>
              <a:rPr lang="es-GT" sz="3500" b="1" dirty="0">
                <a:solidFill>
                  <a:schemeClr val="bg1"/>
                </a:solidFill>
                <a:latin typeface="Helvetica Light" panose="020B0403020202020204"/>
              </a:rPr>
              <a:t>CATEGORIA BANCOS</a:t>
            </a:r>
            <a:endParaRPr lang="es-GT" sz="3500" dirty="0">
              <a:solidFill>
                <a:schemeClr val="bg1"/>
              </a:solidFill>
              <a:latin typeface="Helvetica Light" panose="020B0403020202020204"/>
            </a:endParaRPr>
          </a:p>
        </p:txBody>
      </p:sp>
      <p:sp>
        <p:nvSpPr>
          <p:cNvPr id="17" name="Title 1">
            <a:extLst>
              <a:ext uri="{FF2B5EF4-FFF2-40B4-BE49-F238E27FC236}">
                <a16:creationId xmlns:a16="http://schemas.microsoft.com/office/drawing/2014/main" id="{21B14231-0C07-429B-B58F-C139025D89C6}"/>
              </a:ext>
            </a:extLst>
          </p:cNvPr>
          <p:cNvSpPr txBox="1">
            <a:spLocks/>
          </p:cNvSpPr>
          <p:nvPr/>
        </p:nvSpPr>
        <p:spPr>
          <a:xfrm>
            <a:off x="55606" y="3098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bg1"/>
                </a:solidFill>
                <a:latin typeface="Helvetica Light" panose="020B0403020202020204" pitchFamily="34" charset="0"/>
              </a:rPr>
              <a:t>SOI por banco por </a:t>
            </a:r>
            <a:r>
              <a:rPr lang="en-US" sz="3000" b="1" dirty="0" err="1">
                <a:solidFill>
                  <a:schemeClr val="bg1"/>
                </a:solidFill>
                <a:latin typeface="Helvetica Light" panose="020B0403020202020204" pitchFamily="34" charset="0"/>
              </a:rPr>
              <a:t>productos</a:t>
            </a:r>
            <a:r>
              <a:rPr lang="en-US" sz="3000" b="1" dirty="0">
                <a:solidFill>
                  <a:schemeClr val="bg1"/>
                </a:solidFill>
                <a:latin typeface="Helvetica Light" panose="020B0403020202020204" pitchFamily="34" charset="0"/>
              </a:rPr>
              <a:t> </a:t>
            </a:r>
            <a:r>
              <a:rPr lang="en-US" sz="3000" b="1" dirty="0" err="1">
                <a:solidFill>
                  <a:schemeClr val="bg1"/>
                </a:solidFill>
                <a:latin typeface="Helvetica Light" panose="020B0403020202020204" pitchFamily="34" charset="0"/>
              </a:rPr>
              <a:t>bancarios</a:t>
            </a:r>
            <a:endParaRPr lang="en-US" sz="3000" b="1" dirty="0">
              <a:solidFill>
                <a:schemeClr val="bg1"/>
              </a:solidFill>
              <a:latin typeface="Helvetica Light" panose="020B0403020202020204" pitchFamily="34" charset="0"/>
            </a:endParaRPr>
          </a:p>
        </p:txBody>
      </p:sp>
      <p:graphicFrame>
        <p:nvGraphicFramePr>
          <p:cNvPr id="4" name="Table 3">
            <a:extLst>
              <a:ext uri="{FF2B5EF4-FFF2-40B4-BE49-F238E27FC236}">
                <a16:creationId xmlns:a16="http://schemas.microsoft.com/office/drawing/2014/main" id="{67D84BB3-EA5C-EB41-951F-3EB2DF9EE192}"/>
              </a:ext>
            </a:extLst>
          </p:cNvPr>
          <p:cNvGraphicFramePr>
            <a:graphicFrameLocks noGrp="1"/>
          </p:cNvGraphicFramePr>
          <p:nvPr>
            <p:extLst>
              <p:ext uri="{D42A27DB-BD31-4B8C-83A1-F6EECF244321}">
                <p14:modId xmlns:p14="http://schemas.microsoft.com/office/powerpoint/2010/main" val="4001661955"/>
              </p:ext>
            </p:extLst>
          </p:nvPr>
        </p:nvGraphicFramePr>
        <p:xfrm>
          <a:off x="399011" y="1658975"/>
          <a:ext cx="7633871" cy="370840"/>
        </p:xfrm>
        <a:graphic>
          <a:graphicData uri="http://schemas.openxmlformats.org/drawingml/2006/table">
            <a:tbl>
              <a:tblPr firstRow="1" bandRow="1">
                <a:tableStyleId>{5C22544A-7EE6-4342-B048-85BDC9FD1C3A}</a:tableStyleId>
              </a:tblPr>
              <a:tblGrid>
                <a:gridCol w="1090553">
                  <a:extLst>
                    <a:ext uri="{9D8B030D-6E8A-4147-A177-3AD203B41FA5}">
                      <a16:colId xmlns:a16="http://schemas.microsoft.com/office/drawing/2014/main" val="2390971826"/>
                    </a:ext>
                  </a:extLst>
                </a:gridCol>
                <a:gridCol w="1090553">
                  <a:extLst>
                    <a:ext uri="{9D8B030D-6E8A-4147-A177-3AD203B41FA5}">
                      <a16:colId xmlns:a16="http://schemas.microsoft.com/office/drawing/2014/main" val="1112064168"/>
                    </a:ext>
                  </a:extLst>
                </a:gridCol>
                <a:gridCol w="1090553">
                  <a:extLst>
                    <a:ext uri="{9D8B030D-6E8A-4147-A177-3AD203B41FA5}">
                      <a16:colId xmlns:a16="http://schemas.microsoft.com/office/drawing/2014/main" val="3298529524"/>
                    </a:ext>
                  </a:extLst>
                </a:gridCol>
                <a:gridCol w="1090553">
                  <a:extLst>
                    <a:ext uri="{9D8B030D-6E8A-4147-A177-3AD203B41FA5}">
                      <a16:colId xmlns:a16="http://schemas.microsoft.com/office/drawing/2014/main" val="1605112794"/>
                    </a:ext>
                  </a:extLst>
                </a:gridCol>
                <a:gridCol w="1090553">
                  <a:extLst>
                    <a:ext uri="{9D8B030D-6E8A-4147-A177-3AD203B41FA5}">
                      <a16:colId xmlns:a16="http://schemas.microsoft.com/office/drawing/2014/main" val="2759294576"/>
                    </a:ext>
                  </a:extLst>
                </a:gridCol>
                <a:gridCol w="1090553">
                  <a:extLst>
                    <a:ext uri="{9D8B030D-6E8A-4147-A177-3AD203B41FA5}">
                      <a16:colId xmlns:a16="http://schemas.microsoft.com/office/drawing/2014/main" val="3680266610"/>
                    </a:ext>
                  </a:extLst>
                </a:gridCol>
                <a:gridCol w="1090553">
                  <a:extLst>
                    <a:ext uri="{9D8B030D-6E8A-4147-A177-3AD203B41FA5}">
                      <a16:colId xmlns:a16="http://schemas.microsoft.com/office/drawing/2014/main" val="3457119158"/>
                    </a:ext>
                  </a:extLst>
                </a:gridCol>
              </a:tblGrid>
              <a:tr h="370840">
                <a:tc>
                  <a:txBody>
                    <a:bodyPr/>
                    <a:lstStyle/>
                    <a:p>
                      <a:pPr algn="ctr"/>
                      <a:r>
                        <a:rPr lang="en-US" sz="1200" b="1" i="0" dirty="0">
                          <a:latin typeface="Helvetica Light" panose="020B0403020202020204" pitchFamily="34" charset="0"/>
                        </a:rPr>
                        <a:t>$1.5M</a:t>
                      </a:r>
                    </a:p>
                  </a:txBody>
                  <a:tcPr anchor="ctr"/>
                </a:tc>
                <a:tc>
                  <a:txBody>
                    <a:bodyPr/>
                    <a:lstStyle/>
                    <a:p>
                      <a:pPr algn="ctr"/>
                      <a:r>
                        <a:rPr lang="en-US" sz="1200" b="1" i="0" dirty="0">
                          <a:latin typeface="Helvetica Light" panose="020B0403020202020204" pitchFamily="34" charset="0"/>
                        </a:rPr>
                        <a:t>$1.3M</a:t>
                      </a:r>
                    </a:p>
                  </a:txBody>
                  <a:tcPr anchor="ctr"/>
                </a:tc>
                <a:tc>
                  <a:txBody>
                    <a:bodyPr/>
                    <a:lstStyle/>
                    <a:p>
                      <a:pPr algn="ctr"/>
                      <a:r>
                        <a:rPr lang="en-US" sz="1200" b="1" i="0" dirty="0">
                          <a:latin typeface="Helvetica Light" panose="020B0403020202020204" pitchFamily="34" charset="0"/>
                        </a:rPr>
                        <a:t>1.1M</a:t>
                      </a:r>
                    </a:p>
                  </a:txBody>
                  <a:tcPr anchor="ctr"/>
                </a:tc>
                <a:tc>
                  <a:txBody>
                    <a:bodyPr/>
                    <a:lstStyle/>
                    <a:p>
                      <a:pPr algn="ctr"/>
                      <a:r>
                        <a:rPr lang="en-US" sz="1200" b="1" i="0" dirty="0">
                          <a:latin typeface="Helvetica Light" panose="020B0403020202020204" pitchFamily="34" charset="0"/>
                        </a:rPr>
                        <a:t>0.9M</a:t>
                      </a:r>
                    </a:p>
                  </a:txBody>
                  <a:tcPr anchor="ctr"/>
                </a:tc>
                <a:tc>
                  <a:txBody>
                    <a:bodyPr/>
                    <a:lstStyle/>
                    <a:p>
                      <a:pPr algn="ctr"/>
                      <a:r>
                        <a:rPr lang="en-US" sz="1200" b="1" i="0" dirty="0">
                          <a:latin typeface="Helvetica Light" panose="020B0403020202020204" pitchFamily="34" charset="0"/>
                        </a:rPr>
                        <a:t>0.6M</a:t>
                      </a:r>
                    </a:p>
                  </a:txBody>
                  <a:tcPr anchor="ctr"/>
                </a:tc>
                <a:tc>
                  <a:txBody>
                    <a:bodyPr/>
                    <a:lstStyle/>
                    <a:p>
                      <a:pPr algn="ctr"/>
                      <a:r>
                        <a:rPr lang="en-US" sz="1200" b="1" i="0" dirty="0">
                          <a:latin typeface="Helvetica Light" panose="020B0403020202020204" pitchFamily="34" charset="0"/>
                        </a:rPr>
                        <a:t>0.4M</a:t>
                      </a:r>
                    </a:p>
                  </a:txBody>
                  <a:tcPr anchor="ctr"/>
                </a:tc>
                <a:tc>
                  <a:txBody>
                    <a:bodyPr/>
                    <a:lstStyle/>
                    <a:p>
                      <a:pPr algn="ctr"/>
                      <a:r>
                        <a:rPr lang="en-US" sz="1200" b="1" i="0" dirty="0">
                          <a:latin typeface="Helvetica Light" panose="020B0403020202020204" pitchFamily="34" charset="0"/>
                        </a:rPr>
                        <a:t>0.3M</a:t>
                      </a:r>
                    </a:p>
                  </a:txBody>
                  <a:tcPr anchor="ctr"/>
                </a:tc>
                <a:extLst>
                  <a:ext uri="{0D108BD9-81ED-4DB2-BD59-A6C34878D82A}">
                    <a16:rowId xmlns:a16="http://schemas.microsoft.com/office/drawing/2014/main" val="3295986084"/>
                  </a:ext>
                </a:extLst>
              </a:tr>
            </a:tbl>
          </a:graphicData>
        </a:graphic>
      </p:graphicFrame>
      <p:sp>
        <p:nvSpPr>
          <p:cNvPr id="6" name="TextBox 5">
            <a:extLst>
              <a:ext uri="{FF2B5EF4-FFF2-40B4-BE49-F238E27FC236}">
                <a16:creationId xmlns:a16="http://schemas.microsoft.com/office/drawing/2014/main" id="{189DCC3B-13EC-3E4B-B998-4DAA755EDCB8}"/>
              </a:ext>
            </a:extLst>
          </p:cNvPr>
          <p:cNvSpPr txBox="1"/>
          <p:nvPr/>
        </p:nvSpPr>
        <p:spPr>
          <a:xfrm>
            <a:off x="9294274" y="5566086"/>
            <a:ext cx="2087431" cy="553998"/>
          </a:xfrm>
          <a:prstGeom prst="rect">
            <a:avLst/>
          </a:prstGeom>
          <a:noFill/>
        </p:spPr>
        <p:txBody>
          <a:bodyPr wrap="none" rtlCol="0">
            <a:spAutoFit/>
          </a:bodyPr>
          <a:lstStyle/>
          <a:p>
            <a:r>
              <a:rPr lang="en-US" sz="3000" dirty="0">
                <a:latin typeface="Helvetica Light" panose="020B0403020202020204" pitchFamily="34" charset="0"/>
              </a:rPr>
              <a:t>INV. $6.1M</a:t>
            </a:r>
          </a:p>
        </p:txBody>
      </p:sp>
      <p:sp>
        <p:nvSpPr>
          <p:cNvPr id="5" name="TextBox 4">
            <a:extLst>
              <a:ext uri="{FF2B5EF4-FFF2-40B4-BE49-F238E27FC236}">
                <a16:creationId xmlns:a16="http://schemas.microsoft.com/office/drawing/2014/main" id="{F4875C1D-1EA9-2041-A6F8-5298F1B0EE54}"/>
              </a:ext>
            </a:extLst>
          </p:cNvPr>
          <p:cNvSpPr txBox="1"/>
          <p:nvPr/>
        </p:nvSpPr>
        <p:spPr>
          <a:xfrm>
            <a:off x="8664122" y="405939"/>
            <a:ext cx="3267919" cy="2154436"/>
          </a:xfrm>
          <a:prstGeom prst="rect">
            <a:avLst/>
          </a:prstGeom>
          <a:noFill/>
        </p:spPr>
        <p:txBody>
          <a:bodyPr wrap="square" rtlCol="0">
            <a:spAutoFit/>
          </a:bodyPr>
          <a:lstStyle/>
          <a:p>
            <a:pPr algn="ctr"/>
            <a:r>
              <a:rPr lang="x-none">
                <a:latin typeface="Helvetica Light" panose="020B0403020202020204" pitchFamily="34" charset="0"/>
              </a:rPr>
              <a:t> </a:t>
            </a:r>
            <a:r>
              <a:rPr lang="en-US" sz="5000" dirty="0">
                <a:solidFill>
                  <a:schemeClr val="bg1"/>
                </a:solidFill>
                <a:latin typeface="Helvetica Light" panose="020B0403020202020204" pitchFamily="34" charset="0"/>
              </a:rPr>
              <a:t>74</a:t>
            </a:r>
            <a:r>
              <a:rPr lang="x-none" sz="5000">
                <a:solidFill>
                  <a:schemeClr val="bg1"/>
                </a:solidFill>
                <a:latin typeface="Helvetica Light" panose="020B0403020202020204" pitchFamily="34" charset="0"/>
              </a:rPr>
              <a:t>%</a:t>
            </a:r>
            <a:r>
              <a:rPr lang="x-none" sz="5000">
                <a:latin typeface="Helvetica Light" panose="020B0403020202020204" pitchFamily="34" charset="0"/>
              </a:rPr>
              <a:t> </a:t>
            </a:r>
            <a:endParaRPr lang="x-none" sz="5000" dirty="0">
              <a:latin typeface="Helvetica Light" panose="020B0403020202020204" pitchFamily="34" charset="0"/>
            </a:endParaRPr>
          </a:p>
          <a:p>
            <a:pPr algn="ctr"/>
            <a:r>
              <a:rPr lang="x-none" sz="1400" dirty="0">
                <a:latin typeface="Helvetica Light" panose="020B0403020202020204" pitchFamily="34" charset="0"/>
              </a:rPr>
              <a:t>del presupuesto total del sector es destinado a campañas de productos bancarios</a:t>
            </a:r>
          </a:p>
          <a:p>
            <a:pPr algn="ctr"/>
            <a:r>
              <a:rPr lang="en-US" sz="1400" dirty="0" err="1">
                <a:latin typeface="Helvetica Light" panose="020B0403020202020204" pitchFamily="34" charset="0"/>
              </a:rPr>
              <a:t>Banpais</a:t>
            </a:r>
            <a:r>
              <a:rPr lang="x-none" sz="1400">
                <a:latin typeface="Helvetica Light" panose="020B0403020202020204" pitchFamily="34" charset="0"/>
              </a:rPr>
              <a:t> </a:t>
            </a:r>
            <a:r>
              <a:rPr lang="x-none" sz="1400" dirty="0">
                <a:latin typeface="Helvetica Light" panose="020B0403020202020204" pitchFamily="34" charset="0"/>
              </a:rPr>
              <a:t>ocupa el primer lugar </a:t>
            </a:r>
            <a:r>
              <a:rPr lang="x-none" sz="1400">
                <a:latin typeface="Helvetica Light" panose="020B0403020202020204" pitchFamily="34" charset="0"/>
              </a:rPr>
              <a:t>en el</a:t>
            </a:r>
            <a:r>
              <a:rPr lang="en-US" sz="1400" dirty="0">
                <a:latin typeface="Helvetica Light" panose="020B0403020202020204" pitchFamily="34" charset="0"/>
              </a:rPr>
              <a:t> 24% del SOI </a:t>
            </a:r>
            <a:r>
              <a:rPr lang="en-US" sz="1400" dirty="0" err="1">
                <a:latin typeface="Helvetica Light" panose="020B0403020202020204" pitchFamily="34" charset="0"/>
              </a:rPr>
              <a:t>principalmente</a:t>
            </a:r>
            <a:r>
              <a:rPr lang="en-US" sz="1400" dirty="0">
                <a:latin typeface="Helvetica Light" panose="020B0403020202020204" pitchFamily="34" charset="0"/>
              </a:rPr>
              <a:t> </a:t>
            </a:r>
            <a:r>
              <a:rPr lang="en-US" sz="1400" dirty="0" err="1">
                <a:latin typeface="Helvetica Light" panose="020B0403020202020204" pitchFamily="34" charset="0"/>
              </a:rPr>
              <a:t>ofreciendo</a:t>
            </a:r>
            <a:r>
              <a:rPr lang="en-US" sz="1400" dirty="0">
                <a:latin typeface="Helvetica Light" panose="020B0403020202020204" pitchFamily="34" charset="0"/>
              </a:rPr>
              <a:t> </a:t>
            </a:r>
            <a:r>
              <a:rPr lang="en-US" sz="1400" dirty="0" err="1">
                <a:latin typeface="Helvetica Light" panose="020B0403020202020204" pitchFamily="34" charset="0"/>
              </a:rPr>
              <a:t>productos</a:t>
            </a:r>
            <a:r>
              <a:rPr lang="en-US" sz="1400" dirty="0">
                <a:latin typeface="Helvetica Light" panose="020B0403020202020204" pitchFamily="34" charset="0"/>
              </a:rPr>
              <a:t> de </a:t>
            </a:r>
            <a:r>
              <a:rPr lang="en-US" sz="1400" dirty="0" err="1">
                <a:latin typeface="Helvetica Light" panose="020B0403020202020204" pitchFamily="34" charset="0"/>
              </a:rPr>
              <a:t>préstamos</a:t>
            </a:r>
            <a:endParaRPr lang="x-none" sz="1400" dirty="0">
              <a:latin typeface="Helvetica Light" panose="020B0403020202020204" pitchFamily="34" charset="0"/>
            </a:endParaRPr>
          </a:p>
        </p:txBody>
      </p:sp>
      <p:graphicFrame>
        <p:nvGraphicFramePr>
          <p:cNvPr id="7" name="Chart 6">
            <a:extLst>
              <a:ext uri="{FF2B5EF4-FFF2-40B4-BE49-F238E27FC236}">
                <a16:creationId xmlns:a16="http://schemas.microsoft.com/office/drawing/2014/main" id="{74880756-97FA-934E-A997-8C5FA3A0657C}"/>
              </a:ext>
            </a:extLst>
          </p:cNvPr>
          <p:cNvGraphicFramePr/>
          <p:nvPr>
            <p:extLst>
              <p:ext uri="{D42A27DB-BD31-4B8C-83A1-F6EECF244321}">
                <p14:modId xmlns:p14="http://schemas.microsoft.com/office/powerpoint/2010/main" val="805587172"/>
              </p:ext>
            </p:extLst>
          </p:nvPr>
        </p:nvGraphicFramePr>
        <p:xfrm>
          <a:off x="259958" y="2074208"/>
          <a:ext cx="8001173" cy="43331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Gráfico 1">
            <a:extLst>
              <a:ext uri="{FF2B5EF4-FFF2-40B4-BE49-F238E27FC236}">
                <a16:creationId xmlns:a16="http://schemas.microsoft.com/office/drawing/2014/main" id="{995AFBF2-E785-0940-A1C6-0035A3F40312}"/>
              </a:ext>
            </a:extLst>
          </p:cNvPr>
          <p:cNvGraphicFramePr/>
          <p:nvPr>
            <p:extLst>
              <p:ext uri="{D42A27DB-BD31-4B8C-83A1-F6EECF244321}">
                <p14:modId xmlns:p14="http://schemas.microsoft.com/office/powerpoint/2010/main" val="3951368270"/>
              </p:ext>
            </p:extLst>
          </p:nvPr>
        </p:nvGraphicFramePr>
        <p:xfrm>
          <a:off x="7904319" y="2653486"/>
          <a:ext cx="4744994" cy="3064933"/>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4">
            <a:extLst>
              <a:ext uri="{FF2B5EF4-FFF2-40B4-BE49-F238E27FC236}">
                <a16:creationId xmlns:a16="http://schemas.microsoft.com/office/drawing/2014/main" id="{B2527103-C508-3243-A1CC-E6484FB4E3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18" name="Imagen 17">
            <a:extLst>
              <a:ext uri="{FF2B5EF4-FFF2-40B4-BE49-F238E27FC236}">
                <a16:creationId xmlns:a16="http://schemas.microsoft.com/office/drawing/2014/main" id="{6AB225FA-33AA-FE42-BA4A-7222789452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
        <p:nvSpPr>
          <p:cNvPr id="19" name="TextBox 27">
            <a:extLst>
              <a:ext uri="{FF2B5EF4-FFF2-40B4-BE49-F238E27FC236}">
                <a16:creationId xmlns:a16="http://schemas.microsoft.com/office/drawing/2014/main" id="{1EA1CE47-47DF-3747-8D45-C6DCF2E69A41}"/>
              </a:ext>
            </a:extLst>
          </p:cNvPr>
          <p:cNvSpPr txBox="1"/>
          <p:nvPr/>
        </p:nvSpPr>
        <p:spPr>
          <a:xfrm>
            <a:off x="5342023" y="6520506"/>
            <a:ext cx="1843774" cy="215444"/>
          </a:xfrm>
          <a:prstGeom prst="rect">
            <a:avLst/>
          </a:prstGeom>
          <a:solidFill>
            <a:schemeClr val="bg1"/>
          </a:solidFill>
          <a:ln w="6350">
            <a:solidFill>
              <a:schemeClr val="bg1">
                <a:lumMod val="95000"/>
              </a:schemeClr>
            </a:solidFill>
            <a:prstDash val="sysDot"/>
          </a:ln>
        </p:spPr>
        <p:txBody>
          <a:bodyPr wrap="none" rtlCol="0">
            <a:spAutoFit/>
          </a:bodyPr>
          <a:lstStyle/>
          <a:p>
            <a:r>
              <a:rPr lang="en-US" sz="800" i="1" dirty="0">
                <a:solidFill>
                  <a:schemeClr val="tx1">
                    <a:lumMod val="50000"/>
                    <a:lumOff val="50000"/>
                  </a:schemeClr>
                </a:solidFill>
                <a:latin typeface="Helvetica Light" panose="020B0403020202020204" pitchFamily="34" charset="0"/>
              </a:rPr>
              <a:t>Fuente : </a:t>
            </a:r>
            <a:r>
              <a:rPr lang="en-US" sz="800" i="1" dirty="0" err="1">
                <a:solidFill>
                  <a:schemeClr val="tx1">
                    <a:lumMod val="50000"/>
                    <a:lumOff val="50000"/>
                  </a:schemeClr>
                </a:solidFill>
                <a:latin typeface="Helvetica Light" panose="020B0403020202020204" pitchFamily="34" charset="0"/>
              </a:rPr>
              <a:t>Publisearch</a:t>
            </a:r>
            <a:r>
              <a:rPr lang="en-US" sz="800" i="1" dirty="0">
                <a:solidFill>
                  <a:schemeClr val="tx1">
                    <a:lumMod val="50000"/>
                    <a:lumOff val="50000"/>
                  </a:schemeClr>
                </a:solidFill>
                <a:latin typeface="Helvetica Light" panose="020B0403020202020204" pitchFamily="34" charset="0"/>
              </a:rPr>
              <a:t> –  </a:t>
            </a:r>
            <a:r>
              <a:rPr lang="en-US" sz="800" i="1" dirty="0" err="1">
                <a:solidFill>
                  <a:schemeClr val="tx1">
                    <a:lumMod val="50000"/>
                    <a:lumOff val="50000"/>
                  </a:schemeClr>
                </a:solidFill>
                <a:latin typeface="Helvetica Light" panose="020B0403020202020204" pitchFamily="34" charset="0"/>
              </a:rPr>
              <a:t>Marzo</a:t>
            </a:r>
            <a:r>
              <a:rPr lang="en-US" sz="800" i="1" dirty="0">
                <a:solidFill>
                  <a:schemeClr val="tx1">
                    <a:lumMod val="50000"/>
                    <a:lumOff val="50000"/>
                  </a:schemeClr>
                </a:solidFill>
                <a:latin typeface="Helvetica Light" panose="020B0403020202020204" pitchFamily="34" charset="0"/>
              </a:rPr>
              <a:t>, 2024</a:t>
            </a:r>
          </a:p>
        </p:txBody>
      </p:sp>
    </p:spTree>
    <p:extLst>
      <p:ext uri="{BB962C8B-B14F-4D97-AF65-F5344CB8AC3E}">
        <p14:creationId xmlns:p14="http://schemas.microsoft.com/office/powerpoint/2010/main" val="336663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148"/>
            <a:lum/>
          </a:blip>
          <a:srcRect/>
          <a:stretch>
            <a:fillRect/>
          </a:stretch>
        </a:blipFill>
        <a:effectLst/>
      </p:bgPr>
    </p:bg>
    <p:spTree>
      <p:nvGrpSpPr>
        <p:cNvPr id="1" name=""/>
        <p:cNvGrpSpPr/>
        <p:nvPr/>
      </p:nvGrpSpPr>
      <p:grpSpPr>
        <a:xfrm>
          <a:off x="0" y="0"/>
          <a:ext cx="0" cy="0"/>
          <a:chOff x="0" y="0"/>
          <a:chExt cx="0" cy="0"/>
        </a:xfrm>
      </p:grpSpPr>
      <p:sp>
        <p:nvSpPr>
          <p:cNvPr id="8" name="AutoShape 4">
            <a:extLst>
              <a:ext uri="{FF2B5EF4-FFF2-40B4-BE49-F238E27FC236}">
                <a16:creationId xmlns:a16="http://schemas.microsoft.com/office/drawing/2014/main" id="{6F62951C-AFDF-4595-A708-85E648BA9280}"/>
              </a:ext>
            </a:extLst>
          </p:cNvPr>
          <p:cNvSpPr/>
          <p:nvPr/>
        </p:nvSpPr>
        <p:spPr>
          <a:xfrm>
            <a:off x="3111796" y="3479686"/>
            <a:ext cx="5968407" cy="1805302"/>
          </a:xfrm>
          <a:prstGeom prst="rect">
            <a:avLst/>
          </a:prstGeom>
          <a:solidFill>
            <a:srgbClr val="63C0BF"/>
          </a:solidFill>
        </p:spPr>
        <p:txBody>
          <a:bodyPr anchor="ctr"/>
          <a:lstStyle/>
          <a:p>
            <a:pPr algn="ctr"/>
            <a:r>
              <a:rPr lang="en-US" sz="5000" dirty="0">
                <a:solidFill>
                  <a:schemeClr val="bg1"/>
                </a:solidFill>
                <a:latin typeface="Helvetica" pitchFamily="2" charset="0"/>
              </a:rPr>
              <a:t>PRODUCTOS </a:t>
            </a:r>
            <a:r>
              <a:rPr lang="es-HN" sz="5400" b="0" i="0" dirty="0">
                <a:solidFill>
                  <a:schemeClr val="bg1"/>
                </a:solidFill>
                <a:effectLst/>
                <a:latin typeface="Arial" panose="020B0604020202020204" pitchFamily="34" charset="0"/>
              </a:rPr>
              <a:t>"Fintech"</a:t>
            </a:r>
            <a:endParaRPr lang="x-none" sz="5000" dirty="0">
              <a:solidFill>
                <a:schemeClr val="bg1"/>
              </a:solidFill>
              <a:latin typeface="Helvetica" pitchFamily="2" charset="0"/>
            </a:endParaRPr>
          </a:p>
        </p:txBody>
      </p:sp>
      <p:sp>
        <p:nvSpPr>
          <p:cNvPr id="2" name="Title 1">
            <a:extLst>
              <a:ext uri="{FF2B5EF4-FFF2-40B4-BE49-F238E27FC236}">
                <a16:creationId xmlns:a16="http://schemas.microsoft.com/office/drawing/2014/main" id="{101C1A46-9390-6A46-B677-57876D3B4B80}"/>
              </a:ext>
            </a:extLst>
          </p:cNvPr>
          <p:cNvSpPr>
            <a:spLocks noGrp="1"/>
          </p:cNvSpPr>
          <p:nvPr>
            <p:ph type="ctrTitle"/>
          </p:nvPr>
        </p:nvSpPr>
        <p:spPr>
          <a:xfrm>
            <a:off x="1507862" y="88064"/>
            <a:ext cx="9144000" cy="2387600"/>
          </a:xfrm>
        </p:spPr>
        <p:txBody>
          <a:bodyPr/>
          <a:lstStyle/>
          <a:p>
            <a:r>
              <a:rPr lang="en-US" sz="6000" b="1" dirty="0"/>
              <a:t>ACTIVIDAD COMPETITIVA</a:t>
            </a:r>
            <a:br>
              <a:rPr lang="en-US" sz="6000" b="1" dirty="0">
                <a:latin typeface="Helvetica Light" panose="020B0403020202020204" pitchFamily="34" charset="0"/>
              </a:rPr>
            </a:br>
            <a:endParaRPr lang="en-US" dirty="0"/>
          </a:p>
        </p:txBody>
      </p:sp>
      <p:pic>
        <p:nvPicPr>
          <p:cNvPr id="5" name="Picture 4">
            <a:extLst>
              <a:ext uri="{FF2B5EF4-FFF2-40B4-BE49-F238E27FC236}">
                <a16:creationId xmlns:a16="http://schemas.microsoft.com/office/drawing/2014/main" id="{51FC6A0E-CC87-9E43-95D3-47B98141FA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sp>
        <p:nvSpPr>
          <p:cNvPr id="10" name="CuadroTexto 1">
            <a:extLst>
              <a:ext uri="{FF2B5EF4-FFF2-40B4-BE49-F238E27FC236}">
                <a16:creationId xmlns:a16="http://schemas.microsoft.com/office/drawing/2014/main" id="{73C5F0E2-1017-4095-807D-40ABE710D06D}"/>
              </a:ext>
            </a:extLst>
          </p:cNvPr>
          <p:cNvSpPr txBox="1"/>
          <p:nvPr/>
        </p:nvSpPr>
        <p:spPr>
          <a:xfrm>
            <a:off x="4577614" y="5504843"/>
            <a:ext cx="3298321" cy="1015663"/>
          </a:xfrm>
          <a:prstGeom prst="rect">
            <a:avLst/>
          </a:prstGeom>
          <a:noFill/>
        </p:spPr>
        <p:txBody>
          <a:bodyPr wrap="square">
            <a:spAutoFit/>
          </a:bodyPr>
          <a:lstStyle/>
          <a:p>
            <a:pPr algn="ctr" eaLnBrk="1" fontAlgn="auto" hangingPunct="1">
              <a:spcBef>
                <a:spcPts val="0"/>
              </a:spcBef>
              <a:spcAft>
                <a:spcPts val="0"/>
              </a:spcAft>
              <a:defRPr/>
            </a:pPr>
            <a:r>
              <a:rPr lang="es-GT" sz="3000" b="1" dirty="0">
                <a:latin typeface="Helvetica Light" panose="020B0403020202020204" pitchFamily="34" charset="0"/>
              </a:rPr>
              <a:t>enero-marzo</a:t>
            </a:r>
          </a:p>
          <a:p>
            <a:pPr algn="ctr" eaLnBrk="1" fontAlgn="auto" hangingPunct="1">
              <a:spcBef>
                <a:spcPts val="0"/>
              </a:spcBef>
              <a:spcAft>
                <a:spcPts val="0"/>
              </a:spcAft>
              <a:defRPr/>
            </a:pPr>
            <a:r>
              <a:rPr lang="es-GT" sz="3000" b="1" dirty="0">
                <a:latin typeface="Helvetica Light" panose="020B0403020202020204" pitchFamily="34" charset="0"/>
              </a:rPr>
              <a:t> 2024</a:t>
            </a:r>
            <a:endParaRPr lang="es-MX" sz="3000" b="1" dirty="0">
              <a:latin typeface="Helvetica Light" panose="020B0403020202020204" pitchFamily="34" charset="0"/>
            </a:endParaRPr>
          </a:p>
        </p:txBody>
      </p:sp>
      <p:pic>
        <p:nvPicPr>
          <p:cNvPr id="6" name="Imagen 5">
            <a:extLst>
              <a:ext uri="{FF2B5EF4-FFF2-40B4-BE49-F238E27FC236}">
                <a16:creationId xmlns:a16="http://schemas.microsoft.com/office/drawing/2014/main" id="{2A5DE652-15D3-8443-BFD4-1ADB58E2EE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Tree>
    <p:extLst>
      <p:ext uri="{BB962C8B-B14F-4D97-AF65-F5344CB8AC3E}">
        <p14:creationId xmlns:p14="http://schemas.microsoft.com/office/powerpoint/2010/main" val="155380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666EF3E2-0091-F340-ABF2-4F30863CED5C}"/>
              </a:ext>
            </a:extLst>
          </p:cNvPr>
          <p:cNvSpPr/>
          <p:nvPr/>
        </p:nvSpPr>
        <p:spPr>
          <a:xfrm>
            <a:off x="0" y="0"/>
            <a:ext cx="12192000" cy="930476"/>
          </a:xfrm>
          <a:prstGeom prst="rect">
            <a:avLst/>
          </a:prstGeom>
          <a:solidFill>
            <a:srgbClr val="63C0BF"/>
          </a:solidFill>
        </p:spPr>
        <p:txBody>
          <a:bodyPr/>
          <a:lstStyle/>
          <a:p>
            <a:endParaRPr lang="en-CA" dirty="0">
              <a:solidFill>
                <a:schemeClr val="bg1"/>
              </a:solidFill>
            </a:endParaRPr>
          </a:p>
        </p:txBody>
      </p:sp>
      <p:sp>
        <p:nvSpPr>
          <p:cNvPr id="5" name="CuadroTexto 18">
            <a:extLst>
              <a:ext uri="{FF2B5EF4-FFF2-40B4-BE49-F238E27FC236}">
                <a16:creationId xmlns:a16="http://schemas.microsoft.com/office/drawing/2014/main" id="{0FF8FA9B-BDD6-264D-861A-BF95E8C2F046}"/>
              </a:ext>
            </a:extLst>
          </p:cNvPr>
          <p:cNvSpPr txBox="1"/>
          <p:nvPr/>
        </p:nvSpPr>
        <p:spPr>
          <a:xfrm>
            <a:off x="189939" y="66099"/>
            <a:ext cx="11812121" cy="677108"/>
          </a:xfrm>
          <a:prstGeom prst="rect">
            <a:avLst/>
          </a:prstGeom>
          <a:noFill/>
        </p:spPr>
        <p:txBody>
          <a:bodyPr wrap="square" rtlCol="0">
            <a:spAutoFit/>
          </a:bodyPr>
          <a:lstStyle/>
          <a:p>
            <a:r>
              <a:rPr lang="es-GT" sz="3800" b="1" dirty="0">
                <a:solidFill>
                  <a:schemeClr val="bg1"/>
                </a:solidFill>
                <a:latin typeface="Helvetica Light" panose="020B0403020202020204" pitchFamily="34" charset="0"/>
              </a:rPr>
              <a:t>ESTRATEGIA DE MEDIOS</a:t>
            </a:r>
            <a:r>
              <a:rPr lang="es-GT" sz="3800" dirty="0">
                <a:solidFill>
                  <a:schemeClr val="bg1"/>
                </a:solidFill>
                <a:latin typeface="Helvetica Light" panose="020B0403020202020204" pitchFamily="34" charset="0"/>
              </a:rPr>
              <a:t>: </a:t>
            </a:r>
            <a:r>
              <a:rPr lang="es-GT" sz="3800" b="1" dirty="0">
                <a:solidFill>
                  <a:schemeClr val="bg1"/>
                </a:solidFill>
                <a:latin typeface="Helvetica Light" panose="020B0403020202020204" pitchFamily="34" charset="0"/>
              </a:rPr>
              <a:t>PRODUCTOS FINTECH</a:t>
            </a:r>
            <a:endParaRPr lang="es-MX" sz="3800" b="1" dirty="0">
              <a:solidFill>
                <a:schemeClr val="bg1"/>
              </a:solidFill>
              <a:latin typeface="Helvetica Light" panose="020B0403020202020204" pitchFamily="34" charset="0"/>
            </a:endParaRPr>
          </a:p>
        </p:txBody>
      </p:sp>
      <p:graphicFrame>
        <p:nvGraphicFramePr>
          <p:cNvPr id="6" name="Gráfico 5">
            <a:extLst>
              <a:ext uri="{FF2B5EF4-FFF2-40B4-BE49-F238E27FC236}">
                <a16:creationId xmlns:a16="http://schemas.microsoft.com/office/drawing/2014/main" id="{C57E54B5-521C-234B-A8AB-AB8FB7C0A42F}"/>
              </a:ext>
            </a:extLst>
          </p:cNvPr>
          <p:cNvGraphicFramePr>
            <a:graphicFrameLocks/>
          </p:cNvGraphicFramePr>
          <p:nvPr>
            <p:extLst>
              <p:ext uri="{D42A27DB-BD31-4B8C-83A1-F6EECF244321}">
                <p14:modId xmlns:p14="http://schemas.microsoft.com/office/powerpoint/2010/main" val="1345440088"/>
              </p:ext>
            </p:extLst>
          </p:nvPr>
        </p:nvGraphicFramePr>
        <p:xfrm>
          <a:off x="309488" y="1988899"/>
          <a:ext cx="11692571" cy="3319243"/>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a:extLst>
              <a:ext uri="{FF2B5EF4-FFF2-40B4-BE49-F238E27FC236}">
                <a16:creationId xmlns:a16="http://schemas.microsoft.com/office/drawing/2014/main" id="{6884DA24-45E2-AA44-B11D-5D35FF656229}"/>
              </a:ext>
            </a:extLst>
          </p:cNvPr>
          <p:cNvSpPr/>
          <p:nvPr/>
        </p:nvSpPr>
        <p:spPr>
          <a:xfrm>
            <a:off x="436098" y="2185482"/>
            <a:ext cx="1308295" cy="2687297"/>
          </a:xfrm>
          <a:prstGeom prst="rect">
            <a:avLst/>
          </a:prstGeom>
          <a:solidFill>
            <a:srgbClr val="63C0BF">
              <a:alpha val="108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8" name="Rectángulo 7">
            <a:extLst>
              <a:ext uri="{FF2B5EF4-FFF2-40B4-BE49-F238E27FC236}">
                <a16:creationId xmlns:a16="http://schemas.microsoft.com/office/drawing/2014/main" id="{C933F194-9AB2-4D48-8930-AE39612C3279}"/>
              </a:ext>
            </a:extLst>
          </p:cNvPr>
          <p:cNvSpPr/>
          <p:nvPr/>
        </p:nvSpPr>
        <p:spPr>
          <a:xfrm>
            <a:off x="5529761" y="2185482"/>
            <a:ext cx="1308295" cy="2687301"/>
          </a:xfrm>
          <a:prstGeom prst="rect">
            <a:avLst/>
          </a:prstGeom>
          <a:solidFill>
            <a:srgbClr val="63C0BF">
              <a:alpha val="108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Rectángulo 8">
            <a:extLst>
              <a:ext uri="{FF2B5EF4-FFF2-40B4-BE49-F238E27FC236}">
                <a16:creationId xmlns:a16="http://schemas.microsoft.com/office/drawing/2014/main" id="{16240074-A490-064B-831E-98A9CBDCA1E4}"/>
              </a:ext>
            </a:extLst>
          </p:cNvPr>
          <p:cNvSpPr/>
          <p:nvPr/>
        </p:nvSpPr>
        <p:spPr>
          <a:xfrm>
            <a:off x="10609354" y="2185109"/>
            <a:ext cx="1308295" cy="2687301"/>
          </a:xfrm>
          <a:prstGeom prst="rect">
            <a:avLst/>
          </a:prstGeom>
          <a:solidFill>
            <a:srgbClr val="63C0BF">
              <a:alpha val="108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10" name="Rectángulo 9">
            <a:extLst>
              <a:ext uri="{FF2B5EF4-FFF2-40B4-BE49-F238E27FC236}">
                <a16:creationId xmlns:a16="http://schemas.microsoft.com/office/drawing/2014/main" id="{C71F4E60-E9C0-194E-B41A-51E7A1498FAA}"/>
              </a:ext>
            </a:extLst>
          </p:cNvPr>
          <p:cNvSpPr/>
          <p:nvPr/>
        </p:nvSpPr>
        <p:spPr>
          <a:xfrm>
            <a:off x="436098" y="1820090"/>
            <a:ext cx="1308295" cy="365392"/>
          </a:xfrm>
          <a:prstGeom prst="rect">
            <a:avLst/>
          </a:prstGeom>
          <a:solidFill>
            <a:srgbClr val="63C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a:t>$85K</a:t>
            </a:r>
          </a:p>
        </p:txBody>
      </p:sp>
      <p:sp>
        <p:nvSpPr>
          <p:cNvPr id="11" name="Rectángulo 10">
            <a:extLst>
              <a:ext uri="{FF2B5EF4-FFF2-40B4-BE49-F238E27FC236}">
                <a16:creationId xmlns:a16="http://schemas.microsoft.com/office/drawing/2014/main" id="{2D5F3597-2837-BD43-A463-69ED5BA83FF6}"/>
              </a:ext>
            </a:extLst>
          </p:cNvPr>
          <p:cNvSpPr/>
          <p:nvPr/>
        </p:nvSpPr>
        <p:spPr>
          <a:xfrm>
            <a:off x="5522726" y="1820090"/>
            <a:ext cx="1308295" cy="365392"/>
          </a:xfrm>
          <a:prstGeom prst="rect">
            <a:avLst/>
          </a:prstGeom>
          <a:solidFill>
            <a:srgbClr val="63C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a:t>$61K</a:t>
            </a:r>
          </a:p>
        </p:txBody>
      </p:sp>
      <p:sp>
        <p:nvSpPr>
          <p:cNvPr id="12" name="Rectángulo 11">
            <a:extLst>
              <a:ext uri="{FF2B5EF4-FFF2-40B4-BE49-F238E27FC236}">
                <a16:creationId xmlns:a16="http://schemas.microsoft.com/office/drawing/2014/main" id="{A15DABB2-D127-A540-B333-C64271E43359}"/>
              </a:ext>
            </a:extLst>
          </p:cNvPr>
          <p:cNvSpPr/>
          <p:nvPr/>
        </p:nvSpPr>
        <p:spPr>
          <a:xfrm>
            <a:off x="10609354" y="1820090"/>
            <a:ext cx="1308295" cy="365392"/>
          </a:xfrm>
          <a:prstGeom prst="rect">
            <a:avLst/>
          </a:prstGeom>
          <a:solidFill>
            <a:srgbClr val="63C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a:t>$439K</a:t>
            </a:r>
          </a:p>
        </p:txBody>
      </p:sp>
      <p:sp>
        <p:nvSpPr>
          <p:cNvPr id="13" name="Rectángulo 12">
            <a:extLst>
              <a:ext uri="{FF2B5EF4-FFF2-40B4-BE49-F238E27FC236}">
                <a16:creationId xmlns:a16="http://schemas.microsoft.com/office/drawing/2014/main" id="{EACA2D32-C93A-C748-807B-07627E354B03}"/>
              </a:ext>
            </a:extLst>
          </p:cNvPr>
          <p:cNvSpPr/>
          <p:nvPr/>
        </p:nvSpPr>
        <p:spPr>
          <a:xfrm>
            <a:off x="436098" y="1436238"/>
            <a:ext cx="5093663" cy="365392"/>
          </a:xfrm>
          <a:prstGeom prst="rect">
            <a:avLst/>
          </a:prstGeom>
          <a:solidFill>
            <a:srgbClr val="5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a:t>$940K</a:t>
            </a:r>
          </a:p>
        </p:txBody>
      </p:sp>
      <p:sp>
        <p:nvSpPr>
          <p:cNvPr id="14" name="Rectángulo 13">
            <a:extLst>
              <a:ext uri="{FF2B5EF4-FFF2-40B4-BE49-F238E27FC236}">
                <a16:creationId xmlns:a16="http://schemas.microsoft.com/office/drawing/2014/main" id="{228DED4F-7AFC-D145-BE65-D0FB05EF7AA4}"/>
              </a:ext>
            </a:extLst>
          </p:cNvPr>
          <p:cNvSpPr/>
          <p:nvPr/>
        </p:nvSpPr>
        <p:spPr>
          <a:xfrm>
            <a:off x="5540323" y="1436238"/>
            <a:ext cx="5093663" cy="365392"/>
          </a:xfrm>
          <a:prstGeom prst="rect">
            <a:avLst/>
          </a:prstGeom>
          <a:solidFill>
            <a:srgbClr val="41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a:t>$966K</a:t>
            </a:r>
          </a:p>
        </p:txBody>
      </p:sp>
      <p:graphicFrame>
        <p:nvGraphicFramePr>
          <p:cNvPr id="17" name="Tabla 17">
            <a:extLst>
              <a:ext uri="{FF2B5EF4-FFF2-40B4-BE49-F238E27FC236}">
                <a16:creationId xmlns:a16="http://schemas.microsoft.com/office/drawing/2014/main" id="{6D25D970-1686-5644-AA2C-477F029B3747}"/>
              </a:ext>
            </a:extLst>
          </p:cNvPr>
          <p:cNvGraphicFramePr>
            <a:graphicFrameLocks noGrp="1"/>
          </p:cNvGraphicFramePr>
          <p:nvPr>
            <p:extLst>
              <p:ext uri="{D42A27DB-BD31-4B8C-83A1-F6EECF244321}">
                <p14:modId xmlns:p14="http://schemas.microsoft.com/office/powerpoint/2010/main" val="1865537513"/>
              </p:ext>
            </p:extLst>
          </p:nvPr>
        </p:nvGraphicFramePr>
        <p:xfrm>
          <a:off x="2313354" y="5213838"/>
          <a:ext cx="2047631" cy="1112520"/>
        </p:xfrm>
        <a:graphic>
          <a:graphicData uri="http://schemas.openxmlformats.org/drawingml/2006/table">
            <a:tbl>
              <a:tblPr firstRow="1" bandRow="1">
                <a:tableStyleId>{D27102A9-8310-4765-A935-A1911B00CA55}</a:tableStyleId>
              </a:tblPr>
              <a:tblGrid>
                <a:gridCol w="2047631">
                  <a:extLst>
                    <a:ext uri="{9D8B030D-6E8A-4147-A177-3AD203B41FA5}">
                      <a16:colId xmlns:a16="http://schemas.microsoft.com/office/drawing/2014/main" val="1653454253"/>
                    </a:ext>
                  </a:extLst>
                </a:gridCol>
              </a:tblGrid>
              <a:tr h="370840">
                <a:tc>
                  <a:txBody>
                    <a:bodyPr/>
                    <a:lstStyle/>
                    <a:p>
                      <a:r>
                        <a:rPr lang="es-HN" dirty="0"/>
                        <a:t>Variación Total año</a:t>
                      </a:r>
                    </a:p>
                  </a:txBody>
                  <a:tcPr/>
                </a:tc>
                <a:extLst>
                  <a:ext uri="{0D108BD9-81ED-4DB2-BD59-A6C34878D82A}">
                    <a16:rowId xmlns:a16="http://schemas.microsoft.com/office/drawing/2014/main" val="3338796353"/>
                  </a:ext>
                </a:extLst>
              </a:tr>
              <a:tr h="370840">
                <a:tc>
                  <a:txBody>
                    <a:bodyPr/>
                    <a:lstStyle/>
                    <a:p>
                      <a:r>
                        <a:rPr lang="es-HN" dirty="0"/>
                        <a:t>Del 2022 vrs 2023</a:t>
                      </a:r>
                    </a:p>
                  </a:txBody>
                  <a:tcPr/>
                </a:tc>
                <a:extLst>
                  <a:ext uri="{0D108BD9-81ED-4DB2-BD59-A6C34878D82A}">
                    <a16:rowId xmlns:a16="http://schemas.microsoft.com/office/drawing/2014/main" val="2192911836"/>
                  </a:ext>
                </a:extLst>
              </a:tr>
              <a:tr h="370840">
                <a:tc>
                  <a:txBody>
                    <a:bodyPr/>
                    <a:lstStyle/>
                    <a:p>
                      <a:pPr algn="ctr"/>
                      <a:r>
                        <a:rPr lang="es-HN" dirty="0"/>
                        <a:t>3%+</a:t>
                      </a:r>
                    </a:p>
                  </a:txBody>
                  <a:tcPr/>
                </a:tc>
                <a:extLst>
                  <a:ext uri="{0D108BD9-81ED-4DB2-BD59-A6C34878D82A}">
                    <a16:rowId xmlns:a16="http://schemas.microsoft.com/office/drawing/2014/main" val="2191455035"/>
                  </a:ext>
                </a:extLst>
              </a:tr>
            </a:tbl>
          </a:graphicData>
        </a:graphic>
      </p:graphicFrame>
      <p:graphicFrame>
        <p:nvGraphicFramePr>
          <p:cNvPr id="18" name="Tabla 17">
            <a:extLst>
              <a:ext uri="{FF2B5EF4-FFF2-40B4-BE49-F238E27FC236}">
                <a16:creationId xmlns:a16="http://schemas.microsoft.com/office/drawing/2014/main" id="{1CD14535-E62B-EA4F-BE11-ABD19B074D58}"/>
              </a:ext>
            </a:extLst>
          </p:cNvPr>
          <p:cNvGraphicFramePr>
            <a:graphicFrameLocks noGrp="1"/>
          </p:cNvGraphicFramePr>
          <p:nvPr>
            <p:extLst>
              <p:ext uri="{D42A27DB-BD31-4B8C-83A1-F6EECF244321}">
                <p14:modId xmlns:p14="http://schemas.microsoft.com/office/powerpoint/2010/main" val="2049416142"/>
              </p:ext>
            </p:extLst>
          </p:nvPr>
        </p:nvGraphicFramePr>
        <p:xfrm>
          <a:off x="7574838" y="5213838"/>
          <a:ext cx="3082594" cy="1112520"/>
        </p:xfrm>
        <a:graphic>
          <a:graphicData uri="http://schemas.openxmlformats.org/drawingml/2006/table">
            <a:tbl>
              <a:tblPr firstRow="1" bandRow="1">
                <a:tableStyleId>{D27102A9-8310-4765-A935-A1911B00CA55}</a:tableStyleId>
              </a:tblPr>
              <a:tblGrid>
                <a:gridCol w="1943111">
                  <a:extLst>
                    <a:ext uri="{9D8B030D-6E8A-4147-A177-3AD203B41FA5}">
                      <a16:colId xmlns:a16="http://schemas.microsoft.com/office/drawing/2014/main" val="1653454253"/>
                    </a:ext>
                  </a:extLst>
                </a:gridCol>
                <a:gridCol w="1139483">
                  <a:extLst>
                    <a:ext uri="{9D8B030D-6E8A-4147-A177-3AD203B41FA5}">
                      <a16:colId xmlns:a16="http://schemas.microsoft.com/office/drawing/2014/main" val="2583617261"/>
                    </a:ext>
                  </a:extLst>
                </a:gridCol>
              </a:tblGrid>
              <a:tr h="370840">
                <a:tc gridSpan="2">
                  <a:txBody>
                    <a:bodyPr/>
                    <a:lstStyle/>
                    <a:p>
                      <a:pPr algn="ctr"/>
                      <a:r>
                        <a:rPr lang="es-HN" dirty="0"/>
                        <a:t>Variación Ene-Mar</a:t>
                      </a:r>
                    </a:p>
                  </a:txBody>
                  <a:tcPr/>
                </a:tc>
                <a:tc hMerge="1">
                  <a:txBody>
                    <a:bodyPr/>
                    <a:lstStyle/>
                    <a:p>
                      <a:pPr algn="ctr"/>
                      <a:endParaRPr lang="es-HN" dirty="0"/>
                    </a:p>
                  </a:txBody>
                  <a:tcPr/>
                </a:tc>
                <a:extLst>
                  <a:ext uri="{0D108BD9-81ED-4DB2-BD59-A6C34878D82A}">
                    <a16:rowId xmlns:a16="http://schemas.microsoft.com/office/drawing/2014/main" val="3338796353"/>
                  </a:ext>
                </a:extLst>
              </a:tr>
              <a:tr h="370840">
                <a:tc>
                  <a:txBody>
                    <a:bodyPr/>
                    <a:lstStyle/>
                    <a:p>
                      <a:r>
                        <a:rPr lang="es-HN" dirty="0"/>
                        <a:t>Del 2022 vrs 2023</a:t>
                      </a:r>
                    </a:p>
                  </a:txBody>
                  <a:tcPr/>
                </a:tc>
                <a:tc>
                  <a:txBody>
                    <a:bodyPr/>
                    <a:lstStyle/>
                    <a:p>
                      <a:pPr algn="ctr"/>
                      <a:r>
                        <a:rPr lang="es-HN" dirty="0"/>
                        <a:t>28%-</a:t>
                      </a:r>
                    </a:p>
                  </a:txBody>
                  <a:tcPr/>
                </a:tc>
                <a:extLst>
                  <a:ext uri="{0D108BD9-81ED-4DB2-BD59-A6C34878D82A}">
                    <a16:rowId xmlns:a16="http://schemas.microsoft.com/office/drawing/2014/main" val="2192911836"/>
                  </a:ext>
                </a:extLst>
              </a:tr>
              <a:tr h="370840">
                <a:tc>
                  <a:txBody>
                    <a:bodyPr/>
                    <a:lstStyle/>
                    <a:p>
                      <a:pPr algn="ctr"/>
                      <a:r>
                        <a:rPr lang="es-HN" dirty="0"/>
                        <a:t>Del 2023 vrs 2024</a:t>
                      </a:r>
                    </a:p>
                  </a:txBody>
                  <a:tcPr/>
                </a:tc>
                <a:tc>
                  <a:txBody>
                    <a:bodyPr/>
                    <a:lstStyle/>
                    <a:p>
                      <a:pPr algn="ctr"/>
                      <a:r>
                        <a:rPr lang="es-HN" dirty="0"/>
                        <a:t>619%+</a:t>
                      </a:r>
                    </a:p>
                  </a:txBody>
                  <a:tcPr/>
                </a:tc>
                <a:extLst>
                  <a:ext uri="{0D108BD9-81ED-4DB2-BD59-A6C34878D82A}">
                    <a16:rowId xmlns:a16="http://schemas.microsoft.com/office/drawing/2014/main" val="2191455035"/>
                  </a:ext>
                </a:extLst>
              </a:tr>
            </a:tbl>
          </a:graphicData>
        </a:graphic>
      </p:graphicFrame>
      <p:pic>
        <p:nvPicPr>
          <p:cNvPr id="15" name="Picture 4">
            <a:extLst>
              <a:ext uri="{FF2B5EF4-FFF2-40B4-BE49-F238E27FC236}">
                <a16:creationId xmlns:a16="http://schemas.microsoft.com/office/drawing/2014/main" id="{CBD4108B-ABC8-CD40-B14F-6EE6423358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16" name="Imagen 15">
            <a:extLst>
              <a:ext uri="{FF2B5EF4-FFF2-40B4-BE49-F238E27FC236}">
                <a16:creationId xmlns:a16="http://schemas.microsoft.com/office/drawing/2014/main" id="{1FDA2E03-FBC8-694C-AC09-D83EB9F5A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
        <p:nvSpPr>
          <p:cNvPr id="19" name="TextBox 27">
            <a:extLst>
              <a:ext uri="{FF2B5EF4-FFF2-40B4-BE49-F238E27FC236}">
                <a16:creationId xmlns:a16="http://schemas.microsoft.com/office/drawing/2014/main" id="{B69375DA-C28E-514C-8832-330F1434E226}"/>
              </a:ext>
            </a:extLst>
          </p:cNvPr>
          <p:cNvSpPr txBox="1"/>
          <p:nvPr/>
        </p:nvSpPr>
        <p:spPr>
          <a:xfrm>
            <a:off x="5342023" y="6520506"/>
            <a:ext cx="1843774" cy="215444"/>
          </a:xfrm>
          <a:prstGeom prst="rect">
            <a:avLst/>
          </a:prstGeom>
          <a:solidFill>
            <a:schemeClr val="bg1"/>
          </a:solidFill>
          <a:ln w="6350">
            <a:solidFill>
              <a:schemeClr val="bg1">
                <a:lumMod val="95000"/>
              </a:schemeClr>
            </a:solidFill>
            <a:prstDash val="sysDot"/>
          </a:ln>
        </p:spPr>
        <p:txBody>
          <a:bodyPr wrap="none" rtlCol="0">
            <a:spAutoFit/>
          </a:bodyPr>
          <a:lstStyle/>
          <a:p>
            <a:r>
              <a:rPr lang="en-US" sz="800" i="1" dirty="0">
                <a:solidFill>
                  <a:schemeClr val="tx1">
                    <a:lumMod val="50000"/>
                    <a:lumOff val="50000"/>
                  </a:schemeClr>
                </a:solidFill>
                <a:latin typeface="Helvetica Light" panose="020B0403020202020204" pitchFamily="34" charset="0"/>
              </a:rPr>
              <a:t>Fuente : </a:t>
            </a:r>
            <a:r>
              <a:rPr lang="en-US" sz="800" i="1" dirty="0" err="1">
                <a:solidFill>
                  <a:schemeClr val="tx1">
                    <a:lumMod val="50000"/>
                    <a:lumOff val="50000"/>
                  </a:schemeClr>
                </a:solidFill>
                <a:latin typeface="Helvetica Light" panose="020B0403020202020204" pitchFamily="34" charset="0"/>
              </a:rPr>
              <a:t>Publisearch</a:t>
            </a:r>
            <a:r>
              <a:rPr lang="en-US" sz="800" i="1" dirty="0">
                <a:solidFill>
                  <a:schemeClr val="tx1">
                    <a:lumMod val="50000"/>
                    <a:lumOff val="50000"/>
                  </a:schemeClr>
                </a:solidFill>
                <a:latin typeface="Helvetica Light" panose="020B0403020202020204" pitchFamily="34" charset="0"/>
              </a:rPr>
              <a:t> –  </a:t>
            </a:r>
            <a:r>
              <a:rPr lang="en-US" sz="800" i="1" dirty="0" err="1">
                <a:solidFill>
                  <a:schemeClr val="tx1">
                    <a:lumMod val="50000"/>
                    <a:lumOff val="50000"/>
                  </a:schemeClr>
                </a:solidFill>
                <a:latin typeface="Helvetica Light" panose="020B0403020202020204" pitchFamily="34" charset="0"/>
              </a:rPr>
              <a:t>Marzo</a:t>
            </a:r>
            <a:r>
              <a:rPr lang="en-US" sz="800" i="1" dirty="0">
                <a:solidFill>
                  <a:schemeClr val="tx1">
                    <a:lumMod val="50000"/>
                    <a:lumOff val="50000"/>
                  </a:schemeClr>
                </a:solidFill>
                <a:latin typeface="Helvetica Light" panose="020B0403020202020204" pitchFamily="34" charset="0"/>
              </a:rPr>
              <a:t>, 2024</a:t>
            </a:r>
          </a:p>
        </p:txBody>
      </p:sp>
      <p:sp>
        <p:nvSpPr>
          <p:cNvPr id="20" name="Rectángulo 19">
            <a:extLst>
              <a:ext uri="{FF2B5EF4-FFF2-40B4-BE49-F238E27FC236}">
                <a16:creationId xmlns:a16="http://schemas.microsoft.com/office/drawing/2014/main" id="{86351B78-993A-AC47-84F4-7D0D8B2663D8}"/>
              </a:ext>
            </a:extLst>
          </p:cNvPr>
          <p:cNvSpPr/>
          <p:nvPr/>
        </p:nvSpPr>
        <p:spPr>
          <a:xfrm>
            <a:off x="448798" y="1029838"/>
            <a:ext cx="5093663" cy="365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a:t>2022</a:t>
            </a:r>
          </a:p>
        </p:txBody>
      </p:sp>
      <p:sp>
        <p:nvSpPr>
          <p:cNvPr id="21" name="Rectángulo 20">
            <a:extLst>
              <a:ext uri="{FF2B5EF4-FFF2-40B4-BE49-F238E27FC236}">
                <a16:creationId xmlns:a16="http://schemas.microsoft.com/office/drawing/2014/main" id="{F0A57347-8DF9-A34B-A0DE-56377B781442}"/>
              </a:ext>
            </a:extLst>
          </p:cNvPr>
          <p:cNvSpPr/>
          <p:nvPr/>
        </p:nvSpPr>
        <p:spPr>
          <a:xfrm>
            <a:off x="5553023" y="1029838"/>
            <a:ext cx="5093663" cy="365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a:t>2023</a:t>
            </a:r>
          </a:p>
        </p:txBody>
      </p:sp>
      <p:sp>
        <p:nvSpPr>
          <p:cNvPr id="22" name="Rectángulo 21">
            <a:extLst>
              <a:ext uri="{FF2B5EF4-FFF2-40B4-BE49-F238E27FC236}">
                <a16:creationId xmlns:a16="http://schemas.microsoft.com/office/drawing/2014/main" id="{20BE1D3D-D24E-E14B-89E0-FD0148DE109D}"/>
              </a:ext>
            </a:extLst>
          </p:cNvPr>
          <p:cNvSpPr/>
          <p:nvPr/>
        </p:nvSpPr>
        <p:spPr>
          <a:xfrm>
            <a:off x="10657248" y="1029838"/>
            <a:ext cx="1260401" cy="365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a:t>2024</a:t>
            </a:r>
          </a:p>
        </p:txBody>
      </p:sp>
    </p:spTree>
    <p:extLst>
      <p:ext uri="{BB962C8B-B14F-4D97-AF65-F5344CB8AC3E}">
        <p14:creationId xmlns:p14="http://schemas.microsoft.com/office/powerpoint/2010/main" val="3158032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666EF3E2-0091-F340-ABF2-4F30863CED5C}"/>
              </a:ext>
            </a:extLst>
          </p:cNvPr>
          <p:cNvSpPr/>
          <p:nvPr/>
        </p:nvSpPr>
        <p:spPr>
          <a:xfrm>
            <a:off x="0" y="0"/>
            <a:ext cx="12192000" cy="930476"/>
          </a:xfrm>
          <a:prstGeom prst="rect">
            <a:avLst/>
          </a:prstGeom>
          <a:solidFill>
            <a:srgbClr val="63C0BF"/>
          </a:solidFill>
        </p:spPr>
        <p:txBody>
          <a:bodyPr/>
          <a:lstStyle/>
          <a:p>
            <a:endParaRPr lang="en-CA" dirty="0">
              <a:solidFill>
                <a:schemeClr val="bg1"/>
              </a:solidFill>
            </a:endParaRPr>
          </a:p>
        </p:txBody>
      </p:sp>
      <p:sp>
        <p:nvSpPr>
          <p:cNvPr id="5" name="CuadroTexto 18">
            <a:extLst>
              <a:ext uri="{FF2B5EF4-FFF2-40B4-BE49-F238E27FC236}">
                <a16:creationId xmlns:a16="http://schemas.microsoft.com/office/drawing/2014/main" id="{0FF8FA9B-BDD6-264D-861A-BF95E8C2F046}"/>
              </a:ext>
            </a:extLst>
          </p:cNvPr>
          <p:cNvSpPr txBox="1"/>
          <p:nvPr/>
        </p:nvSpPr>
        <p:spPr>
          <a:xfrm>
            <a:off x="189939" y="66099"/>
            <a:ext cx="11812121" cy="677108"/>
          </a:xfrm>
          <a:prstGeom prst="rect">
            <a:avLst/>
          </a:prstGeom>
          <a:noFill/>
        </p:spPr>
        <p:txBody>
          <a:bodyPr wrap="square" rtlCol="0">
            <a:spAutoFit/>
          </a:bodyPr>
          <a:lstStyle/>
          <a:p>
            <a:r>
              <a:rPr lang="es-GT" sz="3800" b="1" dirty="0">
                <a:solidFill>
                  <a:schemeClr val="bg1"/>
                </a:solidFill>
                <a:latin typeface="Helvetica Light" panose="020B0403020202020204" pitchFamily="34" charset="0"/>
              </a:rPr>
              <a:t>SOI</a:t>
            </a:r>
            <a:r>
              <a:rPr lang="es-GT" sz="3800" dirty="0">
                <a:solidFill>
                  <a:schemeClr val="bg1"/>
                </a:solidFill>
                <a:latin typeface="Helvetica Light" panose="020B0403020202020204" pitchFamily="34" charset="0"/>
              </a:rPr>
              <a:t>: </a:t>
            </a:r>
            <a:r>
              <a:rPr lang="es-GT" sz="3800" b="1" dirty="0">
                <a:solidFill>
                  <a:schemeClr val="bg1"/>
                </a:solidFill>
                <a:latin typeface="Helvetica Light" panose="020B0403020202020204" pitchFamily="34" charset="0"/>
              </a:rPr>
              <a:t>PRODUCTOS FINTECH</a:t>
            </a:r>
            <a:endParaRPr lang="es-MX" sz="3800" b="1" dirty="0">
              <a:solidFill>
                <a:schemeClr val="bg1"/>
              </a:solidFill>
              <a:latin typeface="Helvetica Light" panose="020B0403020202020204" pitchFamily="34" charset="0"/>
            </a:endParaRPr>
          </a:p>
        </p:txBody>
      </p:sp>
      <mc:AlternateContent xmlns:mc="http://schemas.openxmlformats.org/markup-compatibility/2006">
        <mc:Choice xmlns:cx1="http://schemas.microsoft.com/office/drawing/2015/9/8/chartex" Requires="cx1">
          <p:graphicFrame>
            <p:nvGraphicFramePr>
              <p:cNvPr id="16" name="Gráfico 15">
                <a:extLst>
                  <a:ext uri="{FF2B5EF4-FFF2-40B4-BE49-F238E27FC236}">
                    <a16:creationId xmlns:a16="http://schemas.microsoft.com/office/drawing/2014/main" id="{09E02E01-A55E-6F4F-8FFE-820B2D82471F}"/>
                  </a:ext>
                </a:extLst>
              </p:cNvPr>
              <p:cNvGraphicFramePr/>
              <p:nvPr>
                <p:extLst>
                  <p:ext uri="{D42A27DB-BD31-4B8C-83A1-F6EECF244321}">
                    <p14:modId xmlns:p14="http://schemas.microsoft.com/office/powerpoint/2010/main" val="3419737028"/>
                  </p:ext>
                </p:extLst>
              </p:nvPr>
            </p:nvGraphicFramePr>
            <p:xfrm>
              <a:off x="731519" y="1719773"/>
              <a:ext cx="6724357" cy="3710354"/>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16" name="Gráfico 15">
                <a:extLst>
                  <a:ext uri="{FF2B5EF4-FFF2-40B4-BE49-F238E27FC236}">
                    <a16:creationId xmlns:a16="http://schemas.microsoft.com/office/drawing/2014/main" id="{09E02E01-A55E-6F4F-8FFE-820B2D82471F}"/>
                  </a:ext>
                </a:extLst>
              </p:cNvPr>
              <p:cNvPicPr>
                <a:picLocks noGrp="1" noRot="1" noChangeAspect="1" noMove="1" noResize="1" noEditPoints="1" noAdjustHandles="1" noChangeArrowheads="1" noChangeShapeType="1"/>
              </p:cNvPicPr>
              <p:nvPr/>
            </p:nvPicPr>
            <p:blipFill>
              <a:blip r:embed="rId3"/>
              <a:stretch>
                <a:fillRect/>
              </a:stretch>
            </p:blipFill>
            <p:spPr>
              <a:xfrm>
                <a:off x="731519" y="1719773"/>
                <a:ext cx="6724357" cy="3710354"/>
              </a:xfrm>
              <a:prstGeom prst="rect">
                <a:avLst/>
              </a:prstGeom>
            </p:spPr>
          </p:pic>
        </mc:Fallback>
      </mc:AlternateContent>
      <p:sp>
        <p:nvSpPr>
          <p:cNvPr id="3" name="CuadroTexto 2">
            <a:extLst>
              <a:ext uri="{FF2B5EF4-FFF2-40B4-BE49-F238E27FC236}">
                <a16:creationId xmlns:a16="http://schemas.microsoft.com/office/drawing/2014/main" id="{3FCEECC8-15AB-DA4D-8CB2-7B0AF4C0ED6B}"/>
              </a:ext>
            </a:extLst>
          </p:cNvPr>
          <p:cNvSpPr txBox="1"/>
          <p:nvPr/>
        </p:nvSpPr>
        <p:spPr>
          <a:xfrm>
            <a:off x="731519" y="1350441"/>
            <a:ext cx="2223686" cy="369332"/>
          </a:xfrm>
          <a:prstGeom prst="rect">
            <a:avLst/>
          </a:prstGeom>
          <a:noFill/>
        </p:spPr>
        <p:txBody>
          <a:bodyPr wrap="none" rtlCol="0">
            <a:spAutoFit/>
          </a:bodyPr>
          <a:lstStyle/>
          <a:p>
            <a:r>
              <a:rPr lang="es-HN" dirty="0">
                <a:latin typeface="Helvetica Light" panose="020B0403020202020204" pitchFamily="34" charset="0"/>
              </a:rPr>
              <a:t>Iversión total $439K</a:t>
            </a:r>
          </a:p>
        </p:txBody>
      </p:sp>
      <p:sp>
        <p:nvSpPr>
          <p:cNvPr id="15" name="CuadroTexto 14">
            <a:extLst>
              <a:ext uri="{FF2B5EF4-FFF2-40B4-BE49-F238E27FC236}">
                <a16:creationId xmlns:a16="http://schemas.microsoft.com/office/drawing/2014/main" id="{E1AA4F87-6279-964D-B27D-A9899E92D6D8}"/>
              </a:ext>
            </a:extLst>
          </p:cNvPr>
          <p:cNvSpPr txBox="1"/>
          <p:nvPr/>
        </p:nvSpPr>
        <p:spPr>
          <a:xfrm>
            <a:off x="8271800" y="1872734"/>
            <a:ext cx="3516926" cy="3831818"/>
          </a:xfrm>
          <a:prstGeom prst="rect">
            <a:avLst/>
          </a:prstGeom>
          <a:noFill/>
        </p:spPr>
        <p:txBody>
          <a:bodyPr wrap="square" rtlCol="0">
            <a:spAutoFit/>
          </a:bodyPr>
          <a:lstStyle/>
          <a:p>
            <a:pPr algn="ctr"/>
            <a:r>
              <a:rPr lang="es-HN" sz="1500" dirty="0">
                <a:latin typeface="Helvetica Light" panose="020B0403020202020204" pitchFamily="34" charset="0"/>
              </a:rPr>
              <a:t>En el Q1 del 2024, la inversión total para productos FINTECH suma $439K, representando 4% de la inversión total del sector financiero.</a:t>
            </a:r>
          </a:p>
          <a:p>
            <a:pPr algn="ctr"/>
            <a:r>
              <a:rPr lang="es-HN" sz="1500" dirty="0">
                <a:latin typeface="Helvetica Light" panose="020B0403020202020204" pitchFamily="34" charset="0"/>
              </a:rPr>
              <a:t>Para el 2024, esta categoría ha tenido un crecimiento de un poco mas del 600% en relación a lo realizado en el mismo período del año anterior. Este crecimiento se debe a la fuerte actividad que ha tenido </a:t>
            </a:r>
            <a:r>
              <a:rPr lang="es-HN" sz="1600" b="1" dirty="0">
                <a:latin typeface="Helvetica Light" panose="020B0403020202020204" pitchFamily="34" charset="0"/>
              </a:rPr>
              <a:t>Dilo</a:t>
            </a:r>
            <a:r>
              <a:rPr lang="es-HN" sz="1500" dirty="0">
                <a:latin typeface="Helvetica Light" panose="020B0403020202020204" pitchFamily="34" charset="0"/>
              </a:rPr>
              <a:t>, cuya participación es del 81% en relación a su competencia.  Otro competidor con actividad es </a:t>
            </a:r>
            <a:r>
              <a:rPr lang="es-HN" sz="1600" b="1" dirty="0">
                <a:latin typeface="Helvetica Light" panose="020B0403020202020204" pitchFamily="34" charset="0"/>
              </a:rPr>
              <a:t>Tengo</a:t>
            </a:r>
            <a:r>
              <a:rPr lang="es-HN" sz="1500" dirty="0">
                <a:latin typeface="Helvetica Light" panose="020B0403020202020204" pitchFamily="34" charset="0"/>
              </a:rPr>
              <a:t> con una participación del 19%,</a:t>
            </a:r>
          </a:p>
          <a:p>
            <a:pPr algn="ctr"/>
            <a:r>
              <a:rPr lang="es-HN" sz="1500" dirty="0">
                <a:latin typeface="Helvetica Light" panose="020B0403020202020204" pitchFamily="34" charset="0"/>
              </a:rPr>
              <a:t> </a:t>
            </a:r>
            <a:r>
              <a:rPr lang="es-HN" sz="1600" b="1" dirty="0">
                <a:latin typeface="Helvetica Light" panose="020B0403020202020204" pitchFamily="34" charset="0"/>
              </a:rPr>
              <a:t>Kash</a:t>
            </a:r>
            <a:r>
              <a:rPr lang="es-HN" sz="1500" dirty="0">
                <a:latin typeface="Helvetica Light" panose="020B0403020202020204" pitchFamily="34" charset="0"/>
              </a:rPr>
              <a:t> no ha tenido actividad durante este primer trimestre</a:t>
            </a:r>
          </a:p>
        </p:txBody>
      </p:sp>
      <mc:AlternateContent xmlns:mc="http://schemas.openxmlformats.org/markup-compatibility/2006">
        <mc:Choice xmlns:cx1="http://schemas.microsoft.com/office/drawing/2015/9/8/chartex" Requires="cx1">
          <p:graphicFrame>
            <p:nvGraphicFramePr>
              <p:cNvPr id="7" name="Gráfico 6">
                <a:extLst>
                  <a:ext uri="{FF2B5EF4-FFF2-40B4-BE49-F238E27FC236}">
                    <a16:creationId xmlns:a16="http://schemas.microsoft.com/office/drawing/2014/main" id="{F6EFDD9A-CE7E-DA45-83B0-A9719825813E}"/>
                  </a:ext>
                </a:extLst>
              </p:cNvPr>
              <p:cNvGraphicFramePr/>
              <p:nvPr>
                <p:extLst>
                  <p:ext uri="{D42A27DB-BD31-4B8C-83A1-F6EECF244321}">
                    <p14:modId xmlns:p14="http://schemas.microsoft.com/office/powerpoint/2010/main" val="3401121318"/>
                  </p:ext>
                </p:extLst>
              </p:nvPr>
            </p:nvGraphicFramePr>
            <p:xfrm>
              <a:off x="731518" y="1719773"/>
              <a:ext cx="6873613" cy="3600986"/>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7" name="Gráfico 6">
                <a:extLst>
                  <a:ext uri="{FF2B5EF4-FFF2-40B4-BE49-F238E27FC236}">
                    <a16:creationId xmlns:a16="http://schemas.microsoft.com/office/drawing/2014/main" id="{F6EFDD9A-CE7E-DA45-83B0-A9719825813E}"/>
                  </a:ext>
                </a:extLst>
              </p:cNvPr>
              <p:cNvPicPr>
                <a:picLocks noGrp="1" noRot="1" noChangeAspect="1" noMove="1" noResize="1" noEditPoints="1" noAdjustHandles="1" noChangeArrowheads="1" noChangeShapeType="1"/>
              </p:cNvPicPr>
              <p:nvPr/>
            </p:nvPicPr>
            <p:blipFill>
              <a:blip r:embed="rId5"/>
              <a:stretch>
                <a:fillRect/>
              </a:stretch>
            </p:blipFill>
            <p:spPr>
              <a:xfrm>
                <a:off x="731518" y="1719773"/>
                <a:ext cx="6873613" cy="3600986"/>
              </a:xfrm>
              <a:prstGeom prst="rect">
                <a:avLst/>
              </a:prstGeom>
            </p:spPr>
          </p:pic>
        </mc:Fallback>
      </mc:AlternateContent>
      <p:pic>
        <p:nvPicPr>
          <p:cNvPr id="2" name="Imagen 1">
            <a:extLst>
              <a:ext uri="{FF2B5EF4-FFF2-40B4-BE49-F238E27FC236}">
                <a16:creationId xmlns:a16="http://schemas.microsoft.com/office/drawing/2014/main" id="{097F4351-0A31-A047-97AB-DA15EB04D3E6}"/>
              </a:ext>
            </a:extLst>
          </p:cNvPr>
          <p:cNvPicPr>
            <a:picLocks noChangeAspect="1"/>
          </p:cNvPicPr>
          <p:nvPr/>
        </p:nvPicPr>
        <p:blipFill>
          <a:blip r:embed="rId6"/>
          <a:stretch>
            <a:fillRect/>
          </a:stretch>
        </p:blipFill>
        <p:spPr>
          <a:xfrm>
            <a:off x="731518" y="1858274"/>
            <a:ext cx="7522758" cy="3831817"/>
          </a:xfrm>
          <a:prstGeom prst="rect">
            <a:avLst/>
          </a:prstGeom>
        </p:spPr>
      </p:pic>
      <p:pic>
        <p:nvPicPr>
          <p:cNvPr id="9" name="Picture 4">
            <a:extLst>
              <a:ext uri="{FF2B5EF4-FFF2-40B4-BE49-F238E27FC236}">
                <a16:creationId xmlns:a16="http://schemas.microsoft.com/office/drawing/2014/main" id="{7CA53787-3F32-FD4C-9AD6-239B9CD07E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10" name="Imagen 9">
            <a:extLst>
              <a:ext uri="{FF2B5EF4-FFF2-40B4-BE49-F238E27FC236}">
                <a16:creationId xmlns:a16="http://schemas.microsoft.com/office/drawing/2014/main" id="{91F19797-A89A-C943-82E9-C1BC831F95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
        <p:nvSpPr>
          <p:cNvPr id="12" name="TextBox 27">
            <a:extLst>
              <a:ext uri="{FF2B5EF4-FFF2-40B4-BE49-F238E27FC236}">
                <a16:creationId xmlns:a16="http://schemas.microsoft.com/office/drawing/2014/main" id="{313C1ECE-BD0A-8543-8182-68128854DBE3}"/>
              </a:ext>
            </a:extLst>
          </p:cNvPr>
          <p:cNvSpPr txBox="1"/>
          <p:nvPr/>
        </p:nvSpPr>
        <p:spPr>
          <a:xfrm>
            <a:off x="5342023" y="6520506"/>
            <a:ext cx="1843774" cy="215444"/>
          </a:xfrm>
          <a:prstGeom prst="rect">
            <a:avLst/>
          </a:prstGeom>
          <a:solidFill>
            <a:schemeClr val="bg1"/>
          </a:solidFill>
          <a:ln w="6350">
            <a:solidFill>
              <a:schemeClr val="bg1">
                <a:lumMod val="95000"/>
              </a:schemeClr>
            </a:solidFill>
            <a:prstDash val="sysDot"/>
          </a:ln>
        </p:spPr>
        <p:txBody>
          <a:bodyPr wrap="none" rtlCol="0">
            <a:spAutoFit/>
          </a:bodyPr>
          <a:lstStyle/>
          <a:p>
            <a:r>
              <a:rPr lang="en-US" sz="800" i="1" dirty="0">
                <a:solidFill>
                  <a:schemeClr val="tx1">
                    <a:lumMod val="50000"/>
                    <a:lumOff val="50000"/>
                  </a:schemeClr>
                </a:solidFill>
                <a:latin typeface="Helvetica Light" panose="020B0403020202020204" pitchFamily="34" charset="0"/>
              </a:rPr>
              <a:t>Fuente : </a:t>
            </a:r>
            <a:r>
              <a:rPr lang="en-US" sz="800" i="1" dirty="0" err="1">
                <a:solidFill>
                  <a:schemeClr val="tx1">
                    <a:lumMod val="50000"/>
                    <a:lumOff val="50000"/>
                  </a:schemeClr>
                </a:solidFill>
                <a:latin typeface="Helvetica Light" panose="020B0403020202020204" pitchFamily="34" charset="0"/>
              </a:rPr>
              <a:t>Publisearch</a:t>
            </a:r>
            <a:r>
              <a:rPr lang="en-US" sz="800" i="1" dirty="0">
                <a:solidFill>
                  <a:schemeClr val="tx1">
                    <a:lumMod val="50000"/>
                    <a:lumOff val="50000"/>
                  </a:schemeClr>
                </a:solidFill>
                <a:latin typeface="Helvetica Light" panose="020B0403020202020204" pitchFamily="34" charset="0"/>
              </a:rPr>
              <a:t> –  </a:t>
            </a:r>
            <a:r>
              <a:rPr lang="en-US" sz="800" i="1" dirty="0" err="1">
                <a:solidFill>
                  <a:schemeClr val="tx1">
                    <a:lumMod val="50000"/>
                    <a:lumOff val="50000"/>
                  </a:schemeClr>
                </a:solidFill>
                <a:latin typeface="Helvetica Light" panose="020B0403020202020204" pitchFamily="34" charset="0"/>
              </a:rPr>
              <a:t>Marzo</a:t>
            </a:r>
            <a:r>
              <a:rPr lang="en-US" sz="800" i="1" dirty="0">
                <a:solidFill>
                  <a:schemeClr val="tx1">
                    <a:lumMod val="50000"/>
                    <a:lumOff val="50000"/>
                  </a:schemeClr>
                </a:solidFill>
                <a:latin typeface="Helvetica Light" panose="020B0403020202020204" pitchFamily="34" charset="0"/>
              </a:rPr>
              <a:t>, 2024</a:t>
            </a:r>
          </a:p>
        </p:txBody>
      </p:sp>
    </p:spTree>
    <p:extLst>
      <p:ext uri="{BB962C8B-B14F-4D97-AF65-F5344CB8AC3E}">
        <p14:creationId xmlns:p14="http://schemas.microsoft.com/office/powerpoint/2010/main" val="148388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0037D172-C4A9-69BA-8408-CE826E586B6E}"/>
              </a:ext>
            </a:extLst>
          </p:cNvPr>
          <p:cNvCxnSpPr>
            <a:cxnSpLocks/>
          </p:cNvCxnSpPr>
          <p:nvPr/>
        </p:nvCxnSpPr>
        <p:spPr>
          <a:xfrm flipV="1">
            <a:off x="1458444" y="3960078"/>
            <a:ext cx="10289819" cy="90538"/>
          </a:xfrm>
          <a:prstGeom prst="line">
            <a:avLst/>
          </a:prstGeom>
          <a:ln w="1905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61AC9A5-C3AA-354C-9501-5A7CF80CC3C4}"/>
              </a:ext>
            </a:extLst>
          </p:cNvPr>
          <p:cNvSpPr txBox="1"/>
          <p:nvPr/>
        </p:nvSpPr>
        <p:spPr>
          <a:xfrm>
            <a:off x="8848150" y="1943202"/>
            <a:ext cx="3038011" cy="1631216"/>
          </a:xfrm>
          <a:prstGeom prst="rect">
            <a:avLst/>
          </a:prstGeom>
          <a:noFill/>
        </p:spPr>
        <p:txBody>
          <a:bodyPr wrap="none" rtlCol="0">
            <a:spAutoFit/>
          </a:bodyPr>
          <a:lstStyle/>
          <a:p>
            <a:r>
              <a:rPr lang="en-US" sz="10000" b="1" dirty="0">
                <a:latin typeface="Helvetica" pitchFamily="2" charset="0"/>
              </a:rPr>
              <a:t>2024</a:t>
            </a:r>
          </a:p>
        </p:txBody>
      </p:sp>
      <p:sp>
        <p:nvSpPr>
          <p:cNvPr id="6" name="TextBox 5">
            <a:extLst>
              <a:ext uri="{FF2B5EF4-FFF2-40B4-BE49-F238E27FC236}">
                <a16:creationId xmlns:a16="http://schemas.microsoft.com/office/drawing/2014/main" id="{5D35E465-9941-054D-A90B-26966B36078E}"/>
              </a:ext>
            </a:extLst>
          </p:cNvPr>
          <p:cNvSpPr txBox="1"/>
          <p:nvPr/>
        </p:nvSpPr>
        <p:spPr>
          <a:xfrm>
            <a:off x="5222501" y="1955708"/>
            <a:ext cx="3038011" cy="1631216"/>
          </a:xfrm>
          <a:prstGeom prst="rect">
            <a:avLst/>
          </a:prstGeom>
          <a:noFill/>
        </p:spPr>
        <p:txBody>
          <a:bodyPr wrap="none" rtlCol="0">
            <a:spAutoFit/>
          </a:bodyPr>
          <a:lstStyle/>
          <a:p>
            <a:r>
              <a:rPr lang="en-US" sz="10000" b="1" dirty="0">
                <a:latin typeface="Helvetica" pitchFamily="2" charset="0"/>
              </a:rPr>
              <a:t>2023</a:t>
            </a:r>
          </a:p>
        </p:txBody>
      </p:sp>
      <p:sp>
        <p:nvSpPr>
          <p:cNvPr id="5" name="TextBox 4">
            <a:extLst>
              <a:ext uri="{FF2B5EF4-FFF2-40B4-BE49-F238E27FC236}">
                <a16:creationId xmlns:a16="http://schemas.microsoft.com/office/drawing/2014/main" id="{5376BB6C-F9A1-8547-A7B7-6B237BA1C1B0}"/>
              </a:ext>
            </a:extLst>
          </p:cNvPr>
          <p:cNvSpPr txBox="1"/>
          <p:nvPr/>
        </p:nvSpPr>
        <p:spPr>
          <a:xfrm>
            <a:off x="1595373" y="1955708"/>
            <a:ext cx="3038011" cy="1631216"/>
          </a:xfrm>
          <a:prstGeom prst="rect">
            <a:avLst/>
          </a:prstGeom>
          <a:noFill/>
        </p:spPr>
        <p:txBody>
          <a:bodyPr wrap="none" rtlCol="0">
            <a:spAutoFit/>
          </a:bodyPr>
          <a:lstStyle/>
          <a:p>
            <a:r>
              <a:rPr lang="en-US" sz="10000" b="1" dirty="0">
                <a:latin typeface="Helvetica" pitchFamily="2" charset="0"/>
              </a:rPr>
              <a:t>2022</a:t>
            </a:r>
          </a:p>
        </p:txBody>
      </p:sp>
      <p:sp>
        <p:nvSpPr>
          <p:cNvPr id="8" name="TextBox 7">
            <a:extLst>
              <a:ext uri="{FF2B5EF4-FFF2-40B4-BE49-F238E27FC236}">
                <a16:creationId xmlns:a16="http://schemas.microsoft.com/office/drawing/2014/main" id="{31F6E431-4917-1E44-9C8A-148F5CC279E1}"/>
              </a:ext>
            </a:extLst>
          </p:cNvPr>
          <p:cNvSpPr txBox="1"/>
          <p:nvPr/>
        </p:nvSpPr>
        <p:spPr>
          <a:xfrm>
            <a:off x="272376" y="297278"/>
            <a:ext cx="5955476" cy="769441"/>
          </a:xfrm>
          <a:prstGeom prst="rect">
            <a:avLst/>
          </a:prstGeom>
          <a:noFill/>
        </p:spPr>
        <p:txBody>
          <a:bodyPr wrap="none" rtlCol="0">
            <a:spAutoFit/>
          </a:bodyPr>
          <a:lstStyle/>
          <a:p>
            <a:r>
              <a:rPr lang="en-US" sz="4400" b="1" dirty="0">
                <a:solidFill>
                  <a:srgbClr val="941100"/>
                </a:solidFill>
                <a:latin typeface="Helvetica Light" panose="020B0403020202020204" pitchFamily="34" charset="0"/>
              </a:rPr>
              <a:t>SECTOR FINANCIERO</a:t>
            </a:r>
          </a:p>
        </p:txBody>
      </p:sp>
      <p:graphicFrame>
        <p:nvGraphicFramePr>
          <p:cNvPr id="13" name="Table 12">
            <a:extLst>
              <a:ext uri="{FF2B5EF4-FFF2-40B4-BE49-F238E27FC236}">
                <a16:creationId xmlns:a16="http://schemas.microsoft.com/office/drawing/2014/main" id="{46938287-9C1D-CD4F-BE32-EBE957CA8BB2}"/>
              </a:ext>
            </a:extLst>
          </p:cNvPr>
          <p:cNvGraphicFramePr>
            <a:graphicFrameLocks noGrp="1"/>
          </p:cNvGraphicFramePr>
          <p:nvPr/>
        </p:nvGraphicFramePr>
        <p:xfrm>
          <a:off x="1139725" y="5229108"/>
          <a:ext cx="10608538" cy="1920240"/>
        </p:xfrm>
        <a:graphic>
          <a:graphicData uri="http://schemas.openxmlformats.org/drawingml/2006/table">
            <a:tbl>
              <a:tblPr firstRow="1" bandRow="1">
                <a:tableStyleId>{2D5ABB26-0587-4C30-8999-92F81FD0307C}</a:tableStyleId>
              </a:tblPr>
              <a:tblGrid>
                <a:gridCol w="10608538">
                  <a:extLst>
                    <a:ext uri="{9D8B030D-6E8A-4147-A177-3AD203B41FA5}">
                      <a16:colId xmlns:a16="http://schemas.microsoft.com/office/drawing/2014/main" val="681794714"/>
                    </a:ext>
                  </a:extLst>
                </a:gridCol>
              </a:tblGrid>
              <a:tr h="0">
                <a:tc>
                  <a:txBody>
                    <a:bodyPr/>
                    <a:lstStyle/>
                    <a:p>
                      <a:pPr marL="0" indent="0" algn="ctr">
                        <a:buClr>
                          <a:srgbClr val="C00000"/>
                        </a:buClr>
                        <a:buFont typeface="Wingdings" pitchFamily="2" charset="2"/>
                        <a:buNone/>
                      </a:pPr>
                      <a:r>
                        <a:rPr lang="en-US" sz="1200" b="1" i="0" dirty="0" err="1">
                          <a:solidFill>
                            <a:schemeClr val="tx1">
                              <a:lumMod val="50000"/>
                              <a:lumOff val="50000"/>
                            </a:schemeClr>
                          </a:solidFill>
                          <a:latin typeface="Helvetica Light" panose="020B0403020202020204" pitchFamily="34" charset="0"/>
                        </a:rPr>
                        <a:t>Bancos</a:t>
                      </a:r>
                      <a:r>
                        <a:rPr lang="en-US" sz="1200" b="1" i="0" dirty="0">
                          <a:solidFill>
                            <a:schemeClr val="tx1">
                              <a:lumMod val="50000"/>
                              <a:lumOff val="50000"/>
                            </a:schemeClr>
                          </a:solidFill>
                          <a:latin typeface="Helvetica Light" panose="020B0403020202020204" pitchFamily="34" charset="0"/>
                        </a:rPr>
                        <a:t>  - </a:t>
                      </a:r>
                      <a:r>
                        <a:rPr lang="en-US" sz="1200" b="1" i="0" dirty="0" err="1">
                          <a:solidFill>
                            <a:schemeClr val="tx1">
                              <a:lumMod val="50000"/>
                              <a:lumOff val="50000"/>
                            </a:schemeClr>
                          </a:solidFill>
                          <a:latin typeface="Helvetica Light" panose="020B0403020202020204" pitchFamily="34" charset="0"/>
                        </a:rPr>
                        <a:t>Tarjetas</a:t>
                      </a:r>
                      <a:r>
                        <a:rPr lang="en-US" sz="1200" b="1" i="0" dirty="0">
                          <a:solidFill>
                            <a:schemeClr val="tx1">
                              <a:lumMod val="50000"/>
                              <a:lumOff val="50000"/>
                            </a:schemeClr>
                          </a:solidFill>
                          <a:latin typeface="Helvetica Light" panose="020B0403020202020204" pitchFamily="34" charset="0"/>
                        </a:rPr>
                        <a:t> de </a:t>
                      </a:r>
                      <a:r>
                        <a:rPr lang="en-US" sz="1200" b="1" i="0" dirty="0" err="1">
                          <a:solidFill>
                            <a:schemeClr val="tx1">
                              <a:lumMod val="50000"/>
                              <a:lumOff val="50000"/>
                            </a:schemeClr>
                          </a:solidFill>
                          <a:latin typeface="Helvetica Light" panose="020B0403020202020204" pitchFamily="34" charset="0"/>
                        </a:rPr>
                        <a:t>Crédito</a:t>
                      </a:r>
                      <a:r>
                        <a:rPr lang="en-US" sz="1200" b="1" i="0" dirty="0">
                          <a:solidFill>
                            <a:schemeClr val="tx1">
                              <a:lumMod val="50000"/>
                              <a:lumOff val="50000"/>
                            </a:schemeClr>
                          </a:solidFill>
                          <a:latin typeface="Helvetica Light" panose="020B0403020202020204" pitchFamily="34" charset="0"/>
                        </a:rPr>
                        <a:t> – </a:t>
                      </a:r>
                      <a:r>
                        <a:rPr lang="en-US" sz="1200" b="1" i="0" dirty="0" err="1">
                          <a:solidFill>
                            <a:schemeClr val="tx1">
                              <a:lumMod val="50000"/>
                              <a:lumOff val="50000"/>
                            </a:schemeClr>
                          </a:solidFill>
                          <a:latin typeface="Helvetica Light" panose="020B0403020202020204" pitchFamily="34" charset="0"/>
                        </a:rPr>
                        <a:t>Tarjeta</a:t>
                      </a:r>
                      <a:r>
                        <a:rPr lang="en-US" sz="1200" b="1" i="0" dirty="0">
                          <a:solidFill>
                            <a:schemeClr val="tx1">
                              <a:lumMod val="50000"/>
                              <a:lumOff val="50000"/>
                            </a:schemeClr>
                          </a:solidFill>
                          <a:latin typeface="Helvetica Light" panose="020B0403020202020204" pitchFamily="34" charset="0"/>
                        </a:rPr>
                        <a:t> de </a:t>
                      </a:r>
                      <a:r>
                        <a:rPr lang="en-US" sz="1200" b="1" i="0" dirty="0" err="1">
                          <a:solidFill>
                            <a:schemeClr val="tx1">
                              <a:lumMod val="50000"/>
                              <a:lumOff val="50000"/>
                            </a:schemeClr>
                          </a:solidFill>
                          <a:latin typeface="Helvetica Light" panose="020B0403020202020204" pitchFamily="34" charset="0"/>
                        </a:rPr>
                        <a:t>Débito</a:t>
                      </a:r>
                      <a:r>
                        <a:rPr lang="en-US" sz="1200" b="1" i="0" dirty="0">
                          <a:solidFill>
                            <a:schemeClr val="tx1">
                              <a:lumMod val="50000"/>
                              <a:lumOff val="50000"/>
                            </a:schemeClr>
                          </a:solidFill>
                          <a:latin typeface="Helvetica Light" panose="020B0403020202020204" pitchFamily="34" charset="0"/>
                        </a:rPr>
                        <a:t> – </a:t>
                      </a:r>
                      <a:r>
                        <a:rPr lang="en-US" sz="1200" b="1" i="0" dirty="0" err="1">
                          <a:solidFill>
                            <a:schemeClr val="tx1">
                              <a:lumMod val="50000"/>
                              <a:lumOff val="50000"/>
                            </a:schemeClr>
                          </a:solidFill>
                          <a:latin typeface="Helvetica Light" panose="020B0403020202020204" pitchFamily="34" charset="0"/>
                        </a:rPr>
                        <a:t>Seguros</a:t>
                      </a:r>
                      <a:r>
                        <a:rPr lang="en-US" sz="1200" b="1" i="0" dirty="0">
                          <a:solidFill>
                            <a:schemeClr val="tx1">
                              <a:lumMod val="50000"/>
                              <a:lumOff val="50000"/>
                            </a:schemeClr>
                          </a:solidFill>
                          <a:latin typeface="Helvetica Light" panose="020B0403020202020204" pitchFamily="34" charset="0"/>
                        </a:rPr>
                        <a:t> – </a:t>
                      </a:r>
                      <a:r>
                        <a:rPr lang="en-US" sz="1200" b="1" i="0" dirty="0" err="1">
                          <a:solidFill>
                            <a:schemeClr val="tx1">
                              <a:lumMod val="50000"/>
                              <a:lumOff val="50000"/>
                            </a:schemeClr>
                          </a:solidFill>
                          <a:latin typeface="Helvetica Light" panose="020B0403020202020204" pitchFamily="34" charset="0"/>
                        </a:rPr>
                        <a:t>Transferencia</a:t>
                      </a:r>
                      <a:r>
                        <a:rPr lang="en-US" sz="1200" b="1" i="0" dirty="0">
                          <a:solidFill>
                            <a:schemeClr val="tx1">
                              <a:lumMod val="50000"/>
                              <a:lumOff val="50000"/>
                            </a:schemeClr>
                          </a:solidFill>
                          <a:latin typeface="Helvetica Light" panose="020B0403020202020204" pitchFamily="34" charset="0"/>
                        </a:rPr>
                        <a:t> de </a:t>
                      </a:r>
                      <a:r>
                        <a:rPr lang="en-US" sz="1200" b="1" i="0" dirty="0" err="1">
                          <a:solidFill>
                            <a:schemeClr val="tx1">
                              <a:lumMod val="50000"/>
                              <a:lumOff val="50000"/>
                            </a:schemeClr>
                          </a:solidFill>
                          <a:latin typeface="Helvetica Light" panose="020B0403020202020204" pitchFamily="34" charset="0"/>
                        </a:rPr>
                        <a:t>Fontos</a:t>
                      </a:r>
                      <a:r>
                        <a:rPr lang="en-US" sz="1200" b="1" i="0" dirty="0">
                          <a:solidFill>
                            <a:schemeClr val="tx1">
                              <a:lumMod val="50000"/>
                              <a:lumOff val="50000"/>
                            </a:schemeClr>
                          </a:solidFill>
                          <a:latin typeface="Helvetica Light" panose="020B0403020202020204" pitchFamily="34" charset="0"/>
                        </a:rPr>
                        <a:t> (</a:t>
                      </a:r>
                      <a:r>
                        <a:rPr lang="en-US" sz="1200" b="1" i="0" dirty="0" err="1">
                          <a:solidFill>
                            <a:schemeClr val="tx1">
                              <a:lumMod val="50000"/>
                              <a:lumOff val="50000"/>
                            </a:schemeClr>
                          </a:solidFill>
                          <a:latin typeface="Helvetica Light" panose="020B0403020202020204" pitchFamily="34" charset="0"/>
                        </a:rPr>
                        <a:t>remesas</a:t>
                      </a:r>
                      <a:r>
                        <a:rPr lang="en-US" sz="1200" b="1" i="0" dirty="0">
                          <a:solidFill>
                            <a:schemeClr val="tx1">
                              <a:lumMod val="50000"/>
                              <a:lumOff val="50000"/>
                            </a:schemeClr>
                          </a:solidFill>
                          <a:latin typeface="Helvetica Light" panose="020B0403020202020204" pitchFamily="34" charset="0"/>
                        </a:rPr>
                        <a:t>) - </a:t>
                      </a:r>
                      <a:r>
                        <a:rPr lang="en-US" sz="1200" b="1" i="0" dirty="0" err="1">
                          <a:solidFill>
                            <a:schemeClr val="tx1">
                              <a:lumMod val="50000"/>
                              <a:lumOff val="50000"/>
                            </a:schemeClr>
                          </a:solidFill>
                          <a:latin typeface="Helvetica Light" panose="020B0403020202020204" pitchFamily="34" charset="0"/>
                        </a:rPr>
                        <a:t>Administradoras</a:t>
                      </a:r>
                      <a:r>
                        <a:rPr lang="en-US" sz="1200" b="1" i="0" dirty="0">
                          <a:solidFill>
                            <a:schemeClr val="tx1">
                              <a:lumMod val="50000"/>
                              <a:lumOff val="50000"/>
                            </a:schemeClr>
                          </a:solidFill>
                          <a:latin typeface="Helvetica Light" panose="020B0403020202020204" pitchFamily="34" charset="0"/>
                        </a:rPr>
                        <a:t> de </a:t>
                      </a:r>
                      <a:r>
                        <a:rPr lang="en-US" sz="1200" b="1" i="0" dirty="0" err="1">
                          <a:solidFill>
                            <a:schemeClr val="tx1">
                              <a:lumMod val="50000"/>
                              <a:lumOff val="50000"/>
                            </a:schemeClr>
                          </a:solidFill>
                          <a:latin typeface="Helvetica Light" panose="020B0403020202020204" pitchFamily="34" charset="0"/>
                        </a:rPr>
                        <a:t>Pensiones</a:t>
                      </a:r>
                      <a:r>
                        <a:rPr lang="en-US" sz="1200" b="1" i="0" dirty="0">
                          <a:solidFill>
                            <a:schemeClr val="tx1">
                              <a:lumMod val="50000"/>
                              <a:lumOff val="50000"/>
                            </a:schemeClr>
                          </a:solidFill>
                          <a:latin typeface="Helvetica Light" panose="020B0403020202020204" pitchFamily="34" charset="0"/>
                        </a:rPr>
                        <a:t> </a:t>
                      </a:r>
                    </a:p>
                  </a:txBody>
                  <a:tcPr/>
                </a:tc>
                <a:extLst>
                  <a:ext uri="{0D108BD9-81ED-4DB2-BD59-A6C34878D82A}">
                    <a16:rowId xmlns:a16="http://schemas.microsoft.com/office/drawing/2014/main" val="3245344251"/>
                  </a:ext>
                </a:extLst>
              </a:tr>
              <a:tr h="0">
                <a:tc>
                  <a:txBody>
                    <a:bodyPr/>
                    <a:lstStyle/>
                    <a:p>
                      <a:pPr marL="285750" indent="-285750" algn="ctr">
                        <a:buClr>
                          <a:srgbClr val="C00000"/>
                        </a:buClr>
                        <a:buFont typeface="Wingdings" pitchFamily="2" charset="2"/>
                        <a:buChar char="ü"/>
                      </a:pPr>
                      <a:endParaRPr lang="en-US" sz="1200" b="1" i="0" dirty="0">
                        <a:solidFill>
                          <a:schemeClr val="tx1">
                            <a:lumMod val="50000"/>
                            <a:lumOff val="50000"/>
                          </a:schemeClr>
                        </a:solidFill>
                        <a:latin typeface="Helvetica Light" panose="020B0403020202020204" pitchFamily="34" charset="0"/>
                      </a:endParaRPr>
                    </a:p>
                  </a:txBody>
                  <a:tcPr/>
                </a:tc>
                <a:extLst>
                  <a:ext uri="{0D108BD9-81ED-4DB2-BD59-A6C34878D82A}">
                    <a16:rowId xmlns:a16="http://schemas.microsoft.com/office/drawing/2014/main" val="583637785"/>
                  </a:ext>
                </a:extLst>
              </a:tr>
              <a:tr h="0">
                <a:tc>
                  <a:txBody>
                    <a:bodyPr/>
                    <a:lstStyle/>
                    <a:p>
                      <a:pPr marL="285750" indent="-285750" algn="ctr">
                        <a:buClr>
                          <a:srgbClr val="C00000"/>
                        </a:buClr>
                        <a:buFont typeface="Wingdings" pitchFamily="2" charset="2"/>
                        <a:buChar char="ü"/>
                      </a:pPr>
                      <a:endParaRPr lang="en-US" sz="1200" b="1" i="0" dirty="0">
                        <a:solidFill>
                          <a:schemeClr val="tx1">
                            <a:lumMod val="50000"/>
                            <a:lumOff val="50000"/>
                          </a:schemeClr>
                        </a:solidFill>
                        <a:latin typeface="Helvetica Light" panose="020B0403020202020204" pitchFamily="34" charset="0"/>
                      </a:endParaRPr>
                    </a:p>
                  </a:txBody>
                  <a:tcPr/>
                </a:tc>
                <a:extLst>
                  <a:ext uri="{0D108BD9-81ED-4DB2-BD59-A6C34878D82A}">
                    <a16:rowId xmlns:a16="http://schemas.microsoft.com/office/drawing/2014/main" val="3271967102"/>
                  </a:ext>
                </a:extLst>
              </a:tr>
              <a:tr h="0">
                <a:tc>
                  <a:txBody>
                    <a:bodyPr/>
                    <a:lstStyle/>
                    <a:p>
                      <a:pPr marL="285750" indent="-285750" algn="ctr">
                        <a:buClr>
                          <a:srgbClr val="C00000"/>
                        </a:buClr>
                        <a:buFont typeface="Wingdings" pitchFamily="2" charset="2"/>
                        <a:buChar char="ü"/>
                      </a:pPr>
                      <a:endParaRPr lang="en-US" sz="1200" b="1" i="0" dirty="0">
                        <a:solidFill>
                          <a:schemeClr val="tx1">
                            <a:lumMod val="50000"/>
                            <a:lumOff val="50000"/>
                          </a:schemeClr>
                        </a:solidFill>
                        <a:latin typeface="Helvetica Light" panose="020B0403020202020204" pitchFamily="34" charset="0"/>
                      </a:endParaRPr>
                    </a:p>
                  </a:txBody>
                  <a:tcPr/>
                </a:tc>
                <a:extLst>
                  <a:ext uri="{0D108BD9-81ED-4DB2-BD59-A6C34878D82A}">
                    <a16:rowId xmlns:a16="http://schemas.microsoft.com/office/drawing/2014/main" val="1848973787"/>
                  </a:ext>
                </a:extLst>
              </a:tr>
              <a:tr h="0">
                <a:tc>
                  <a:txBody>
                    <a:bodyPr/>
                    <a:lstStyle/>
                    <a:p>
                      <a:pPr marL="285750" indent="-285750" algn="ctr">
                        <a:buClr>
                          <a:srgbClr val="C00000"/>
                        </a:buClr>
                        <a:buFont typeface="Wingdings" pitchFamily="2" charset="2"/>
                        <a:buChar char="ü"/>
                      </a:pPr>
                      <a:endParaRPr lang="en-US" sz="1200" b="1" i="0" dirty="0">
                        <a:solidFill>
                          <a:schemeClr val="tx1">
                            <a:lumMod val="50000"/>
                            <a:lumOff val="50000"/>
                          </a:schemeClr>
                        </a:solidFill>
                        <a:latin typeface="Helvetica Light" panose="020B0403020202020204" pitchFamily="34" charset="0"/>
                      </a:endParaRPr>
                    </a:p>
                  </a:txBody>
                  <a:tcPr/>
                </a:tc>
                <a:extLst>
                  <a:ext uri="{0D108BD9-81ED-4DB2-BD59-A6C34878D82A}">
                    <a16:rowId xmlns:a16="http://schemas.microsoft.com/office/drawing/2014/main" val="831444025"/>
                  </a:ext>
                </a:extLst>
              </a:tr>
              <a:tr h="0">
                <a:tc>
                  <a:txBody>
                    <a:bodyPr/>
                    <a:lstStyle/>
                    <a:p>
                      <a:pPr marL="285750" indent="-285750" algn="ctr">
                        <a:buClr>
                          <a:srgbClr val="C00000"/>
                        </a:buClr>
                        <a:buFont typeface="Wingdings" pitchFamily="2" charset="2"/>
                        <a:buChar char="ü"/>
                      </a:pPr>
                      <a:endParaRPr lang="en-US" sz="1200" b="1" i="0" dirty="0">
                        <a:solidFill>
                          <a:schemeClr val="tx1">
                            <a:lumMod val="50000"/>
                            <a:lumOff val="50000"/>
                          </a:schemeClr>
                        </a:solidFill>
                        <a:latin typeface="Helvetica Light" panose="020B0403020202020204" pitchFamily="34" charset="0"/>
                      </a:endParaRPr>
                    </a:p>
                  </a:txBody>
                  <a:tcPr/>
                </a:tc>
                <a:extLst>
                  <a:ext uri="{0D108BD9-81ED-4DB2-BD59-A6C34878D82A}">
                    <a16:rowId xmlns:a16="http://schemas.microsoft.com/office/drawing/2014/main" val="2794376946"/>
                  </a:ext>
                </a:extLst>
              </a:tr>
              <a:tr h="0">
                <a:tc>
                  <a:txBody>
                    <a:bodyPr/>
                    <a:lstStyle/>
                    <a:p>
                      <a:pPr marL="285750" indent="-285750" algn="ctr">
                        <a:buClr>
                          <a:srgbClr val="C00000"/>
                        </a:buClr>
                        <a:buFont typeface="Wingdings" pitchFamily="2" charset="2"/>
                        <a:buChar char="ü"/>
                      </a:pPr>
                      <a:endParaRPr lang="en-US" sz="1200" b="1" i="0" dirty="0">
                        <a:solidFill>
                          <a:schemeClr val="tx1">
                            <a:lumMod val="50000"/>
                            <a:lumOff val="50000"/>
                          </a:schemeClr>
                        </a:solidFill>
                        <a:latin typeface="Helvetica Light" panose="020B0403020202020204" pitchFamily="34" charset="0"/>
                      </a:endParaRPr>
                    </a:p>
                  </a:txBody>
                  <a:tcPr/>
                </a:tc>
                <a:extLst>
                  <a:ext uri="{0D108BD9-81ED-4DB2-BD59-A6C34878D82A}">
                    <a16:rowId xmlns:a16="http://schemas.microsoft.com/office/drawing/2014/main" val="4277279748"/>
                  </a:ext>
                </a:extLst>
              </a:tr>
            </a:tbl>
          </a:graphicData>
        </a:graphic>
      </p:graphicFrame>
      <p:sp>
        <p:nvSpPr>
          <p:cNvPr id="2" name="Down Arrow 1">
            <a:extLst>
              <a:ext uri="{FF2B5EF4-FFF2-40B4-BE49-F238E27FC236}">
                <a16:creationId xmlns:a16="http://schemas.microsoft.com/office/drawing/2014/main" id="{56D47392-DBC7-E547-94AB-60CD82B350C8}"/>
              </a:ext>
            </a:extLst>
          </p:cNvPr>
          <p:cNvSpPr/>
          <p:nvPr/>
        </p:nvSpPr>
        <p:spPr>
          <a:xfrm rot="10800000">
            <a:off x="8185340" y="3291891"/>
            <a:ext cx="681894" cy="680693"/>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2569793-8221-3943-8865-1A80D5E1952A}"/>
              </a:ext>
            </a:extLst>
          </p:cNvPr>
          <p:cNvSpPr txBox="1"/>
          <p:nvPr/>
        </p:nvSpPr>
        <p:spPr>
          <a:xfrm>
            <a:off x="4492775" y="3994677"/>
            <a:ext cx="825867" cy="477054"/>
          </a:xfrm>
          <a:prstGeom prst="rect">
            <a:avLst/>
          </a:prstGeom>
          <a:noFill/>
        </p:spPr>
        <p:txBody>
          <a:bodyPr wrap="none" rtlCol="0">
            <a:spAutoFit/>
          </a:bodyPr>
          <a:lstStyle/>
          <a:p>
            <a:r>
              <a:rPr lang="en-US" sz="2500" b="1" dirty="0">
                <a:solidFill>
                  <a:schemeClr val="tx1">
                    <a:lumMod val="50000"/>
                    <a:lumOff val="50000"/>
                  </a:schemeClr>
                </a:solidFill>
                <a:latin typeface="Helvetica Light" panose="020B0403020202020204" pitchFamily="34" charset="0"/>
              </a:rPr>
              <a:t>23%</a:t>
            </a:r>
          </a:p>
        </p:txBody>
      </p:sp>
      <p:sp>
        <p:nvSpPr>
          <p:cNvPr id="4" name="Oval 3">
            <a:extLst>
              <a:ext uri="{FF2B5EF4-FFF2-40B4-BE49-F238E27FC236}">
                <a16:creationId xmlns:a16="http://schemas.microsoft.com/office/drawing/2014/main" id="{FCBA189F-9FD2-A740-A2C4-10C5F6DF3DB3}"/>
              </a:ext>
            </a:extLst>
          </p:cNvPr>
          <p:cNvSpPr/>
          <p:nvPr/>
        </p:nvSpPr>
        <p:spPr>
          <a:xfrm>
            <a:off x="2642769" y="5340500"/>
            <a:ext cx="56696" cy="569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1BBEBA4-A13D-4B4D-A281-85138F383AC8}"/>
              </a:ext>
            </a:extLst>
          </p:cNvPr>
          <p:cNvSpPr/>
          <p:nvPr/>
        </p:nvSpPr>
        <p:spPr>
          <a:xfrm>
            <a:off x="4089118" y="5335793"/>
            <a:ext cx="56696" cy="569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4A9053F-0CAC-8545-B27A-79DF32D7E821}"/>
              </a:ext>
            </a:extLst>
          </p:cNvPr>
          <p:cNvSpPr/>
          <p:nvPr/>
        </p:nvSpPr>
        <p:spPr>
          <a:xfrm>
            <a:off x="5420062" y="5345322"/>
            <a:ext cx="56696" cy="569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4034D19-11F6-C842-86FC-F925B1669D9E}"/>
              </a:ext>
            </a:extLst>
          </p:cNvPr>
          <p:cNvSpPr/>
          <p:nvPr/>
        </p:nvSpPr>
        <p:spPr>
          <a:xfrm>
            <a:off x="6145232" y="5345322"/>
            <a:ext cx="56696" cy="569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DB96681-DDAC-EE49-B641-D92F7D6D12C7}"/>
              </a:ext>
            </a:extLst>
          </p:cNvPr>
          <p:cNvSpPr/>
          <p:nvPr/>
        </p:nvSpPr>
        <p:spPr>
          <a:xfrm>
            <a:off x="8672532" y="5355482"/>
            <a:ext cx="56696" cy="569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onector recto 3">
            <a:extLst>
              <a:ext uri="{FF2B5EF4-FFF2-40B4-BE49-F238E27FC236}">
                <a16:creationId xmlns:a16="http://schemas.microsoft.com/office/drawing/2014/main" id="{11EFE2D8-F740-8D4C-B176-ABBC4307F80A}"/>
              </a:ext>
            </a:extLst>
          </p:cNvPr>
          <p:cNvCxnSpPr>
            <a:cxnSpLocks/>
          </p:cNvCxnSpPr>
          <p:nvPr/>
        </p:nvCxnSpPr>
        <p:spPr>
          <a:xfrm>
            <a:off x="2578246" y="5600336"/>
            <a:ext cx="79386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1E52BB9-7183-2942-948D-92A45FDE44B4}"/>
              </a:ext>
            </a:extLst>
          </p:cNvPr>
          <p:cNvCxnSpPr/>
          <p:nvPr/>
        </p:nvCxnSpPr>
        <p:spPr>
          <a:xfrm>
            <a:off x="1736904" y="6595025"/>
            <a:ext cx="8981896" cy="0"/>
          </a:xfrm>
          <a:prstGeom prst="line">
            <a:avLst/>
          </a:prstGeom>
          <a:ln>
            <a:solidFill>
              <a:schemeClr val="bg1">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880CB8F-27A0-005B-806D-F1CF348FF697}"/>
              </a:ext>
            </a:extLst>
          </p:cNvPr>
          <p:cNvSpPr/>
          <p:nvPr/>
        </p:nvSpPr>
        <p:spPr>
          <a:xfrm>
            <a:off x="1615968" y="3260148"/>
            <a:ext cx="2894737" cy="13712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Helvetica Light" panose="020B0403020202020204" pitchFamily="34" charset="0"/>
              </a:rPr>
              <a:t>$ 10.8M</a:t>
            </a:r>
          </a:p>
        </p:txBody>
      </p:sp>
      <p:sp>
        <p:nvSpPr>
          <p:cNvPr id="26" name="Rectangle 25">
            <a:extLst>
              <a:ext uri="{FF2B5EF4-FFF2-40B4-BE49-F238E27FC236}">
                <a16:creationId xmlns:a16="http://schemas.microsoft.com/office/drawing/2014/main" id="{5771826B-7CEE-9FB3-0D63-456D2D52B645}"/>
              </a:ext>
            </a:extLst>
          </p:cNvPr>
          <p:cNvSpPr/>
          <p:nvPr/>
        </p:nvSpPr>
        <p:spPr>
          <a:xfrm>
            <a:off x="5256552" y="3260147"/>
            <a:ext cx="2894737" cy="139985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Helvetica Light" panose="020B0403020202020204" pitchFamily="34" charset="0"/>
              </a:rPr>
              <a:t>$ 8.3M</a:t>
            </a:r>
          </a:p>
        </p:txBody>
      </p:sp>
      <p:sp>
        <p:nvSpPr>
          <p:cNvPr id="27" name="Rectangle 26">
            <a:extLst>
              <a:ext uri="{FF2B5EF4-FFF2-40B4-BE49-F238E27FC236}">
                <a16:creationId xmlns:a16="http://schemas.microsoft.com/office/drawing/2014/main" id="{80C57EAB-8346-4C21-987B-F35D287462DF}"/>
              </a:ext>
            </a:extLst>
          </p:cNvPr>
          <p:cNvSpPr/>
          <p:nvPr/>
        </p:nvSpPr>
        <p:spPr>
          <a:xfrm>
            <a:off x="8887128" y="3260148"/>
            <a:ext cx="2894737" cy="139985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Helvetica Light" panose="020B0403020202020204" pitchFamily="34" charset="0"/>
              </a:rPr>
              <a:t>$ 10.7M</a:t>
            </a:r>
          </a:p>
        </p:txBody>
      </p:sp>
      <p:sp>
        <p:nvSpPr>
          <p:cNvPr id="28" name="TextBox 27">
            <a:extLst>
              <a:ext uri="{FF2B5EF4-FFF2-40B4-BE49-F238E27FC236}">
                <a16:creationId xmlns:a16="http://schemas.microsoft.com/office/drawing/2014/main" id="{BE088743-DD9F-AAA8-91C0-2FD4392A0A4E}"/>
              </a:ext>
            </a:extLst>
          </p:cNvPr>
          <p:cNvSpPr txBox="1"/>
          <p:nvPr/>
        </p:nvSpPr>
        <p:spPr>
          <a:xfrm>
            <a:off x="145800" y="3812089"/>
            <a:ext cx="1378904" cy="477054"/>
          </a:xfrm>
          <a:prstGeom prst="rect">
            <a:avLst/>
          </a:prstGeom>
          <a:noFill/>
        </p:spPr>
        <p:txBody>
          <a:bodyPr wrap="none" rtlCol="0">
            <a:spAutoFit/>
          </a:bodyPr>
          <a:lstStyle/>
          <a:p>
            <a:r>
              <a:rPr lang="en-HN" sz="2500">
                <a:solidFill>
                  <a:schemeClr val="tx1">
                    <a:lumMod val="50000"/>
                    <a:lumOff val="50000"/>
                  </a:schemeClr>
                </a:solidFill>
                <a:latin typeface="Helvetica Light" panose="020B0403020202020204" pitchFamily="34" charset="0"/>
              </a:rPr>
              <a:t>ene-</a:t>
            </a:r>
            <a:r>
              <a:rPr lang="en-US" sz="2500" dirty="0">
                <a:solidFill>
                  <a:schemeClr val="tx1">
                    <a:lumMod val="50000"/>
                    <a:lumOff val="50000"/>
                  </a:schemeClr>
                </a:solidFill>
                <a:latin typeface="Helvetica Light" panose="020B0403020202020204" pitchFamily="34" charset="0"/>
              </a:rPr>
              <a:t>mar</a:t>
            </a:r>
            <a:endParaRPr lang="en-HN" sz="2500" dirty="0">
              <a:solidFill>
                <a:schemeClr val="tx1">
                  <a:lumMod val="50000"/>
                  <a:lumOff val="50000"/>
                </a:schemeClr>
              </a:solidFill>
              <a:latin typeface="Helvetica Light" panose="020B0403020202020204" pitchFamily="34" charset="0"/>
            </a:endParaRPr>
          </a:p>
        </p:txBody>
      </p:sp>
      <p:sp>
        <p:nvSpPr>
          <p:cNvPr id="34" name="TextBox 33">
            <a:extLst>
              <a:ext uri="{FF2B5EF4-FFF2-40B4-BE49-F238E27FC236}">
                <a16:creationId xmlns:a16="http://schemas.microsoft.com/office/drawing/2014/main" id="{702A4D08-08F1-2B37-143D-E6F4C25BBE0F}"/>
              </a:ext>
            </a:extLst>
          </p:cNvPr>
          <p:cNvSpPr txBox="1"/>
          <p:nvPr/>
        </p:nvSpPr>
        <p:spPr>
          <a:xfrm>
            <a:off x="8118277" y="3973701"/>
            <a:ext cx="825867" cy="477054"/>
          </a:xfrm>
          <a:prstGeom prst="rect">
            <a:avLst/>
          </a:prstGeom>
          <a:noFill/>
        </p:spPr>
        <p:txBody>
          <a:bodyPr wrap="square" rtlCol="0">
            <a:spAutoFit/>
          </a:bodyPr>
          <a:lstStyle/>
          <a:p>
            <a:r>
              <a:rPr lang="en-US" sz="2500" b="1" dirty="0">
                <a:solidFill>
                  <a:schemeClr val="tx1">
                    <a:lumMod val="50000"/>
                    <a:lumOff val="50000"/>
                  </a:schemeClr>
                </a:solidFill>
                <a:latin typeface="Helvetica Light" panose="020B0403020202020204" pitchFamily="34" charset="0"/>
              </a:rPr>
              <a:t>28%</a:t>
            </a:r>
          </a:p>
        </p:txBody>
      </p:sp>
      <p:cxnSp>
        <p:nvCxnSpPr>
          <p:cNvPr id="36" name="Straight Connector 35">
            <a:extLst>
              <a:ext uri="{FF2B5EF4-FFF2-40B4-BE49-F238E27FC236}">
                <a16:creationId xmlns:a16="http://schemas.microsoft.com/office/drawing/2014/main" id="{D974E410-DD14-3ECB-BDE2-80796BC03F24}"/>
              </a:ext>
            </a:extLst>
          </p:cNvPr>
          <p:cNvCxnSpPr>
            <a:cxnSpLocks/>
          </p:cNvCxnSpPr>
          <p:nvPr/>
        </p:nvCxnSpPr>
        <p:spPr>
          <a:xfrm>
            <a:off x="317428" y="1044619"/>
            <a:ext cx="11574835"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6787750-21D9-82BC-A040-BE05A2D65F1A}"/>
              </a:ext>
            </a:extLst>
          </p:cNvPr>
          <p:cNvSpPr txBox="1"/>
          <p:nvPr/>
        </p:nvSpPr>
        <p:spPr>
          <a:xfrm>
            <a:off x="8958418" y="431885"/>
            <a:ext cx="3047629" cy="400110"/>
          </a:xfrm>
          <a:prstGeom prst="rect">
            <a:avLst/>
          </a:prstGeom>
          <a:noFill/>
        </p:spPr>
        <p:txBody>
          <a:bodyPr wrap="none" rtlCol="0">
            <a:spAutoFit/>
          </a:bodyPr>
          <a:lstStyle/>
          <a:p>
            <a:r>
              <a:rPr lang="en-US" sz="2000" dirty="0">
                <a:solidFill>
                  <a:schemeClr val="tx1">
                    <a:lumMod val="50000"/>
                    <a:lumOff val="50000"/>
                  </a:schemeClr>
                </a:solidFill>
                <a:latin typeface="Helvetica Light" panose="020B0403020202020204" pitchFamily="34" charset="0"/>
              </a:rPr>
              <a:t>I</a:t>
            </a:r>
            <a:r>
              <a:rPr lang="en-HN" sz="2000" dirty="0">
                <a:solidFill>
                  <a:schemeClr val="tx1">
                    <a:lumMod val="50000"/>
                    <a:lumOff val="50000"/>
                  </a:schemeClr>
                </a:solidFill>
                <a:latin typeface="Helvetica Light" panose="020B0403020202020204" pitchFamily="34" charset="0"/>
              </a:rPr>
              <a:t>nversión total en medios</a:t>
            </a:r>
          </a:p>
        </p:txBody>
      </p:sp>
      <p:sp>
        <p:nvSpPr>
          <p:cNvPr id="9" name="Flecha abajo 8">
            <a:extLst>
              <a:ext uri="{FF2B5EF4-FFF2-40B4-BE49-F238E27FC236}">
                <a16:creationId xmlns:a16="http://schemas.microsoft.com/office/drawing/2014/main" id="{B9C56E77-B967-3C42-AAE4-D1035BE40100}"/>
              </a:ext>
            </a:extLst>
          </p:cNvPr>
          <p:cNvSpPr/>
          <p:nvPr/>
        </p:nvSpPr>
        <p:spPr>
          <a:xfrm>
            <a:off x="4538809" y="3272130"/>
            <a:ext cx="664203" cy="713554"/>
          </a:xfrm>
          <a:prstGeom prst="downArrow">
            <a:avLst>
              <a:gd name="adj1" fmla="val 50000"/>
              <a:gd name="adj2" fmla="val 477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29" name="TextBox 27">
            <a:extLst>
              <a:ext uri="{FF2B5EF4-FFF2-40B4-BE49-F238E27FC236}">
                <a16:creationId xmlns:a16="http://schemas.microsoft.com/office/drawing/2014/main" id="{4225BDC7-541D-AF4F-9C77-0C524C074C43}"/>
              </a:ext>
            </a:extLst>
          </p:cNvPr>
          <p:cNvSpPr txBox="1"/>
          <p:nvPr/>
        </p:nvSpPr>
        <p:spPr>
          <a:xfrm>
            <a:off x="5342023" y="6520506"/>
            <a:ext cx="1843774" cy="215444"/>
          </a:xfrm>
          <a:prstGeom prst="rect">
            <a:avLst/>
          </a:prstGeom>
          <a:solidFill>
            <a:schemeClr val="bg1"/>
          </a:solidFill>
          <a:ln w="6350">
            <a:solidFill>
              <a:schemeClr val="bg1">
                <a:lumMod val="95000"/>
              </a:schemeClr>
            </a:solidFill>
            <a:prstDash val="sysDot"/>
          </a:ln>
        </p:spPr>
        <p:txBody>
          <a:bodyPr wrap="none" rtlCol="0">
            <a:spAutoFit/>
          </a:bodyPr>
          <a:lstStyle/>
          <a:p>
            <a:r>
              <a:rPr lang="en-US" sz="800" i="1" dirty="0">
                <a:solidFill>
                  <a:schemeClr val="tx1">
                    <a:lumMod val="50000"/>
                    <a:lumOff val="50000"/>
                  </a:schemeClr>
                </a:solidFill>
                <a:latin typeface="Helvetica Light" panose="020B0403020202020204" pitchFamily="34" charset="0"/>
              </a:rPr>
              <a:t>Fuente : </a:t>
            </a:r>
            <a:r>
              <a:rPr lang="en-US" sz="800" i="1" dirty="0" err="1">
                <a:solidFill>
                  <a:schemeClr val="tx1">
                    <a:lumMod val="50000"/>
                    <a:lumOff val="50000"/>
                  </a:schemeClr>
                </a:solidFill>
                <a:latin typeface="Helvetica Light" panose="020B0403020202020204" pitchFamily="34" charset="0"/>
              </a:rPr>
              <a:t>Publisearch</a:t>
            </a:r>
            <a:r>
              <a:rPr lang="en-US" sz="800" i="1" dirty="0">
                <a:solidFill>
                  <a:schemeClr val="tx1">
                    <a:lumMod val="50000"/>
                    <a:lumOff val="50000"/>
                  </a:schemeClr>
                </a:solidFill>
                <a:latin typeface="Helvetica Light" panose="020B0403020202020204" pitchFamily="34" charset="0"/>
              </a:rPr>
              <a:t> –  </a:t>
            </a:r>
            <a:r>
              <a:rPr lang="en-US" sz="800" i="1" dirty="0" err="1">
                <a:solidFill>
                  <a:schemeClr val="tx1">
                    <a:lumMod val="50000"/>
                    <a:lumOff val="50000"/>
                  </a:schemeClr>
                </a:solidFill>
                <a:latin typeface="Helvetica Light" panose="020B0403020202020204" pitchFamily="34" charset="0"/>
              </a:rPr>
              <a:t>Marzo</a:t>
            </a:r>
            <a:r>
              <a:rPr lang="en-US" sz="800" i="1" dirty="0">
                <a:solidFill>
                  <a:schemeClr val="tx1">
                    <a:lumMod val="50000"/>
                    <a:lumOff val="50000"/>
                  </a:schemeClr>
                </a:solidFill>
                <a:latin typeface="Helvetica Light" panose="020B0403020202020204" pitchFamily="34" charset="0"/>
              </a:rPr>
              <a:t>, 2024</a:t>
            </a:r>
          </a:p>
        </p:txBody>
      </p:sp>
      <p:pic>
        <p:nvPicPr>
          <p:cNvPr id="31" name="Picture 4">
            <a:extLst>
              <a:ext uri="{FF2B5EF4-FFF2-40B4-BE49-F238E27FC236}">
                <a16:creationId xmlns:a16="http://schemas.microsoft.com/office/drawing/2014/main" id="{D370C6BC-00B1-8742-92E7-B141443B9B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32" name="Imagen 31">
            <a:extLst>
              <a:ext uri="{FF2B5EF4-FFF2-40B4-BE49-F238E27FC236}">
                <a16:creationId xmlns:a16="http://schemas.microsoft.com/office/drawing/2014/main" id="{35FD0384-7B98-4041-B6CD-BFE08DAC9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Tree>
    <p:extLst>
      <p:ext uri="{BB962C8B-B14F-4D97-AF65-F5344CB8AC3E}">
        <p14:creationId xmlns:p14="http://schemas.microsoft.com/office/powerpoint/2010/main" val="4291311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Chart 51">
            <a:extLst>
              <a:ext uri="{FF2B5EF4-FFF2-40B4-BE49-F238E27FC236}">
                <a16:creationId xmlns:a16="http://schemas.microsoft.com/office/drawing/2014/main" id="{D6F85995-977F-644E-BBD2-6E639861840C}"/>
              </a:ext>
            </a:extLst>
          </p:cNvPr>
          <p:cNvGraphicFramePr/>
          <p:nvPr>
            <p:extLst>
              <p:ext uri="{D42A27DB-BD31-4B8C-83A1-F6EECF244321}">
                <p14:modId xmlns:p14="http://schemas.microsoft.com/office/powerpoint/2010/main" val="393891982"/>
              </p:ext>
            </p:extLst>
          </p:nvPr>
        </p:nvGraphicFramePr>
        <p:xfrm>
          <a:off x="4950956" y="778793"/>
          <a:ext cx="6677421" cy="19352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72">
            <a:extLst>
              <a:ext uri="{FF2B5EF4-FFF2-40B4-BE49-F238E27FC236}">
                <a16:creationId xmlns:a16="http://schemas.microsoft.com/office/drawing/2014/main" id="{C256181F-EFD0-984D-BB5C-88A060F2925E}"/>
              </a:ext>
            </a:extLst>
          </p:cNvPr>
          <p:cNvGraphicFramePr/>
          <p:nvPr>
            <p:extLst>
              <p:ext uri="{D42A27DB-BD31-4B8C-83A1-F6EECF244321}">
                <p14:modId xmlns:p14="http://schemas.microsoft.com/office/powerpoint/2010/main" val="3110425949"/>
              </p:ext>
            </p:extLst>
          </p:nvPr>
        </p:nvGraphicFramePr>
        <p:xfrm>
          <a:off x="675026" y="1529854"/>
          <a:ext cx="3153230" cy="156504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4">
            <a:extLst>
              <a:ext uri="{FF2B5EF4-FFF2-40B4-BE49-F238E27FC236}">
                <a16:creationId xmlns:a16="http://schemas.microsoft.com/office/drawing/2014/main" id="{72D5E9A0-F1A7-AE46-A40E-D410A67ED35D}"/>
              </a:ext>
            </a:extLst>
          </p:cNvPr>
          <p:cNvCxnSpPr>
            <a:cxnSpLocks/>
          </p:cNvCxnSpPr>
          <p:nvPr/>
        </p:nvCxnSpPr>
        <p:spPr>
          <a:xfrm>
            <a:off x="946767" y="1722858"/>
            <a:ext cx="2530227"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AutoShape 4">
            <a:extLst>
              <a:ext uri="{FF2B5EF4-FFF2-40B4-BE49-F238E27FC236}">
                <a16:creationId xmlns:a16="http://schemas.microsoft.com/office/drawing/2014/main" id="{52F72F66-1739-4542-9D42-735F35701D72}"/>
              </a:ext>
            </a:extLst>
          </p:cNvPr>
          <p:cNvSpPr/>
          <p:nvPr/>
        </p:nvSpPr>
        <p:spPr>
          <a:xfrm>
            <a:off x="0" y="-2253"/>
            <a:ext cx="12192000" cy="930476"/>
          </a:xfrm>
          <a:prstGeom prst="rect">
            <a:avLst/>
          </a:prstGeom>
          <a:solidFill>
            <a:srgbClr val="FF0000"/>
          </a:solidFill>
        </p:spPr>
        <p:txBody>
          <a:bodyPr/>
          <a:lstStyle/>
          <a:p>
            <a:endParaRPr lang="en-CA" dirty="0"/>
          </a:p>
        </p:txBody>
      </p:sp>
      <p:cxnSp>
        <p:nvCxnSpPr>
          <p:cNvPr id="11" name="Straight Connector 31">
            <a:extLst>
              <a:ext uri="{FF2B5EF4-FFF2-40B4-BE49-F238E27FC236}">
                <a16:creationId xmlns:a16="http://schemas.microsoft.com/office/drawing/2014/main" id="{D988AA69-6F55-1647-BD44-43CE2E2C057F}"/>
              </a:ext>
            </a:extLst>
          </p:cNvPr>
          <p:cNvCxnSpPr/>
          <p:nvPr/>
        </p:nvCxnSpPr>
        <p:spPr>
          <a:xfrm>
            <a:off x="4398443" y="1067650"/>
            <a:ext cx="0" cy="5104381"/>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32">
            <a:extLst>
              <a:ext uri="{FF2B5EF4-FFF2-40B4-BE49-F238E27FC236}">
                <a16:creationId xmlns:a16="http://schemas.microsoft.com/office/drawing/2014/main" id="{131002DA-51C8-D84A-B5A4-DDC3A4EA8524}"/>
              </a:ext>
            </a:extLst>
          </p:cNvPr>
          <p:cNvCxnSpPr/>
          <p:nvPr/>
        </p:nvCxnSpPr>
        <p:spPr>
          <a:xfrm>
            <a:off x="5172636" y="2642976"/>
            <a:ext cx="670764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29">
            <a:extLst>
              <a:ext uri="{FF2B5EF4-FFF2-40B4-BE49-F238E27FC236}">
                <a16:creationId xmlns:a16="http://schemas.microsoft.com/office/drawing/2014/main" id="{919B71B4-1766-6B4D-A212-B1E3F320BA88}"/>
              </a:ext>
            </a:extLst>
          </p:cNvPr>
          <p:cNvSpPr txBox="1"/>
          <p:nvPr/>
        </p:nvSpPr>
        <p:spPr>
          <a:xfrm>
            <a:off x="1176357" y="3561504"/>
            <a:ext cx="2787261" cy="1877437"/>
          </a:xfrm>
          <a:prstGeom prst="rect">
            <a:avLst/>
          </a:prstGeom>
          <a:solidFill>
            <a:schemeClr val="bg1"/>
          </a:solidFill>
          <a:ln>
            <a:solidFill>
              <a:srgbClr val="C00000"/>
            </a:solidFill>
          </a:ln>
        </p:spPr>
        <p:txBody>
          <a:bodyPr wrap="square" rtlCol="0">
            <a:spAutoFit/>
          </a:bodyPr>
          <a:lstStyle/>
          <a:p>
            <a:r>
              <a:rPr lang="en-US" sz="1000" dirty="0">
                <a:solidFill>
                  <a:schemeClr val="tx2"/>
                </a:solidFill>
                <a:latin typeface="Helvetica Light" panose="020B0403020202020204" pitchFamily="34" charset="0"/>
              </a:rPr>
              <a:t>DILO </a:t>
            </a:r>
            <a:r>
              <a:rPr lang="en-US" sz="1000" dirty="0" err="1">
                <a:solidFill>
                  <a:schemeClr val="tx2"/>
                </a:solidFill>
                <a:latin typeface="Helvetica Light" panose="020B0403020202020204" pitchFamily="34" charset="0"/>
              </a:rPr>
              <a:t>refleja</a:t>
            </a:r>
            <a:r>
              <a:rPr lang="en-US" sz="1000" dirty="0">
                <a:solidFill>
                  <a:schemeClr val="tx2"/>
                </a:solidFill>
                <a:latin typeface="Helvetica Light" panose="020B0403020202020204" pitchFamily="34" charset="0"/>
              </a:rPr>
              <a:t> un alto </a:t>
            </a:r>
            <a:r>
              <a:rPr lang="en-US" sz="1000" dirty="0" err="1">
                <a:solidFill>
                  <a:schemeClr val="tx2"/>
                </a:solidFill>
                <a:latin typeface="Helvetica Light" panose="020B0403020202020204" pitchFamily="34" charset="0"/>
              </a:rPr>
              <a:t>incremento</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en</a:t>
            </a:r>
            <a:r>
              <a:rPr lang="en-US" sz="1000" dirty="0">
                <a:solidFill>
                  <a:schemeClr val="tx2"/>
                </a:solidFill>
                <a:latin typeface="Helvetica Light" panose="020B0403020202020204" pitchFamily="34" charset="0"/>
              </a:rPr>
              <a:t> el </a:t>
            </a:r>
            <a:r>
              <a:rPr lang="en-US" sz="1000" dirty="0" err="1">
                <a:solidFill>
                  <a:schemeClr val="tx2"/>
                </a:solidFill>
                <a:latin typeface="Helvetica Light" panose="020B0403020202020204" pitchFamily="34" charset="0"/>
              </a:rPr>
              <a:t>ruido</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publicitario</a:t>
            </a:r>
            <a:r>
              <a:rPr lang="en-US" sz="1000" dirty="0">
                <a:solidFill>
                  <a:schemeClr val="tx2"/>
                </a:solidFill>
                <a:latin typeface="Helvetica Light" panose="020B0403020202020204" pitchFamily="34" charset="0"/>
              </a:rPr>
              <a:t> versus el primer </a:t>
            </a:r>
            <a:r>
              <a:rPr lang="en-US" sz="1000" dirty="0" err="1">
                <a:solidFill>
                  <a:schemeClr val="tx2"/>
                </a:solidFill>
                <a:latin typeface="Helvetica Light" panose="020B0403020202020204" pitchFamily="34" charset="0"/>
              </a:rPr>
              <a:t>trimestre</a:t>
            </a:r>
            <a:r>
              <a:rPr lang="en-US" sz="1000" dirty="0">
                <a:solidFill>
                  <a:schemeClr val="tx2"/>
                </a:solidFill>
                <a:latin typeface="Helvetica Light" panose="020B0403020202020204" pitchFamily="34" charset="0"/>
              </a:rPr>
              <a:t> del 2023.</a:t>
            </a:r>
          </a:p>
          <a:p>
            <a:r>
              <a:rPr lang="en-US" sz="1000" dirty="0">
                <a:solidFill>
                  <a:schemeClr val="tx2"/>
                </a:solidFill>
                <a:latin typeface="Helvetica Light" panose="020B0403020202020204" pitchFamily="34" charset="0"/>
              </a:rPr>
              <a:t>Este </a:t>
            </a:r>
            <a:r>
              <a:rPr lang="en-US" sz="1000" dirty="0" err="1">
                <a:solidFill>
                  <a:schemeClr val="tx2"/>
                </a:solidFill>
                <a:latin typeface="Helvetica Light" panose="020B0403020202020204" pitchFamily="34" charset="0"/>
              </a:rPr>
              <a:t>ruido</a:t>
            </a:r>
            <a:r>
              <a:rPr lang="en-US" sz="1000" dirty="0">
                <a:solidFill>
                  <a:schemeClr val="tx2"/>
                </a:solidFill>
                <a:latin typeface="Helvetica Light" panose="020B0403020202020204" pitchFamily="34" charset="0"/>
              </a:rPr>
              <a:t> se debe a un </a:t>
            </a:r>
            <a:r>
              <a:rPr lang="en-US" sz="1000" dirty="0" err="1">
                <a:solidFill>
                  <a:schemeClr val="tx2"/>
                </a:solidFill>
                <a:latin typeface="Helvetica Light" panose="020B0403020202020204" pitchFamily="34" charset="0"/>
              </a:rPr>
              <a:t>patrocinio</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en</a:t>
            </a:r>
            <a:r>
              <a:rPr lang="en-US" sz="1000" dirty="0">
                <a:solidFill>
                  <a:schemeClr val="tx2"/>
                </a:solidFill>
                <a:latin typeface="Helvetica Light" panose="020B0403020202020204" pitchFamily="34" charset="0"/>
              </a:rPr>
              <a:t> conjunto con TVC, </a:t>
            </a:r>
            <a:r>
              <a:rPr lang="en-US" sz="1000" dirty="0" err="1">
                <a:solidFill>
                  <a:schemeClr val="tx2"/>
                </a:solidFill>
                <a:latin typeface="Helvetica Light" panose="020B0403020202020204" pitchFamily="34" charset="0"/>
              </a:rPr>
              <a:t>en</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donde</a:t>
            </a:r>
            <a:r>
              <a:rPr lang="en-US" sz="1000" dirty="0">
                <a:solidFill>
                  <a:schemeClr val="tx2"/>
                </a:solidFill>
                <a:latin typeface="Helvetica Light" panose="020B0403020202020204" pitchFamily="34" charset="0"/>
              </a:rPr>
              <a:t> se </a:t>
            </a:r>
            <a:r>
              <a:rPr lang="en-US" sz="1000" dirty="0" err="1">
                <a:solidFill>
                  <a:schemeClr val="tx2"/>
                </a:solidFill>
                <a:latin typeface="Helvetica Light" panose="020B0403020202020204" pitchFamily="34" charset="0"/>
              </a:rPr>
              <a:t>premian</a:t>
            </a:r>
            <a:r>
              <a:rPr lang="en-US" sz="1000" dirty="0">
                <a:solidFill>
                  <a:schemeClr val="tx2"/>
                </a:solidFill>
                <a:latin typeface="Helvetica Light" panose="020B0403020202020204" pitchFamily="34" charset="0"/>
              </a:rPr>
              <a:t> a los </a:t>
            </a:r>
            <a:r>
              <a:rPr lang="en-US" sz="1000" dirty="0" err="1">
                <a:solidFill>
                  <a:schemeClr val="tx2"/>
                </a:solidFill>
                <a:latin typeface="Helvetica Light" panose="020B0403020202020204" pitchFamily="34" charset="0"/>
              </a:rPr>
              <a:t>suscriptores</a:t>
            </a:r>
            <a:r>
              <a:rPr lang="en-US" sz="1000" dirty="0">
                <a:solidFill>
                  <a:schemeClr val="tx2"/>
                </a:solidFill>
                <a:latin typeface="Helvetica Light" panose="020B0403020202020204" pitchFamily="34" charset="0"/>
              </a:rPr>
              <a:t> de </a:t>
            </a:r>
            <a:r>
              <a:rPr lang="en-US" sz="1000" dirty="0" err="1">
                <a:solidFill>
                  <a:schemeClr val="tx2"/>
                </a:solidFill>
                <a:latin typeface="Helvetica Light" panose="020B0403020202020204" pitchFamily="34" charset="0"/>
              </a:rPr>
              <a:t>Dilo</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usando</a:t>
            </a:r>
            <a:r>
              <a:rPr lang="en-US" sz="1000" dirty="0">
                <a:solidFill>
                  <a:schemeClr val="tx2"/>
                </a:solidFill>
                <a:latin typeface="Helvetica Light" panose="020B0403020202020204" pitchFamily="34" charset="0"/>
              </a:rPr>
              <a:t> para </a:t>
            </a:r>
            <a:r>
              <a:rPr lang="en-US" sz="1000" dirty="0" err="1">
                <a:solidFill>
                  <a:schemeClr val="tx2"/>
                </a:solidFill>
                <a:latin typeface="Helvetica Light" panose="020B0403020202020204" pitchFamily="34" charset="0"/>
              </a:rPr>
              <a:t>dicha</a:t>
            </a:r>
            <a:r>
              <a:rPr lang="en-US" sz="1000" dirty="0">
                <a:solidFill>
                  <a:schemeClr val="tx2"/>
                </a:solidFill>
                <a:latin typeface="Helvetica Light" panose="020B0403020202020204" pitchFamily="34" charset="0"/>
              </a:rPr>
              <a:t> campana la Plataforma de </a:t>
            </a:r>
            <a:r>
              <a:rPr lang="en-US" sz="1000" dirty="0" err="1">
                <a:solidFill>
                  <a:schemeClr val="tx2"/>
                </a:solidFill>
                <a:latin typeface="Helvetica Light" panose="020B0403020202020204" pitchFamily="34" charset="0"/>
              </a:rPr>
              <a:t>Deportes</a:t>
            </a:r>
            <a:r>
              <a:rPr lang="en-US" sz="1000" dirty="0">
                <a:solidFill>
                  <a:schemeClr val="tx2"/>
                </a:solidFill>
                <a:latin typeface="Helvetica Light" panose="020B0403020202020204" pitchFamily="34" charset="0"/>
              </a:rPr>
              <a:t> TVC </a:t>
            </a:r>
            <a:r>
              <a:rPr lang="en-US" sz="800" i="1" dirty="0">
                <a:solidFill>
                  <a:schemeClr val="tx2"/>
                </a:solidFill>
                <a:latin typeface="Helvetica Light" panose="020B0403020202020204" pitchFamily="34" charset="0"/>
              </a:rPr>
              <a:t>(</a:t>
            </a:r>
            <a:r>
              <a:rPr lang="en-US" sz="800" i="1" dirty="0" err="1">
                <a:solidFill>
                  <a:schemeClr val="tx2"/>
                </a:solidFill>
                <a:latin typeface="Helvetica Light" panose="020B0403020202020204" pitchFamily="34" charset="0"/>
              </a:rPr>
              <a:t>sorteo</a:t>
            </a:r>
            <a:r>
              <a:rPr lang="en-US" sz="800" i="1" dirty="0">
                <a:solidFill>
                  <a:schemeClr val="tx2"/>
                </a:solidFill>
                <a:latin typeface="Helvetica Light" panose="020B0403020202020204" pitchFamily="34" charset="0"/>
              </a:rPr>
              <a:t> de 10 </a:t>
            </a:r>
            <a:r>
              <a:rPr lang="en-US" sz="800" i="1" dirty="0" err="1">
                <a:solidFill>
                  <a:schemeClr val="tx2"/>
                </a:solidFill>
                <a:latin typeface="Helvetica Light" panose="020B0403020202020204" pitchFamily="34" charset="0"/>
              </a:rPr>
              <a:t>ganadores</a:t>
            </a:r>
            <a:r>
              <a:rPr lang="en-US" sz="800" i="1" dirty="0">
                <a:solidFill>
                  <a:schemeClr val="tx2"/>
                </a:solidFill>
                <a:latin typeface="Helvetica Light" panose="020B0403020202020204" pitchFamily="34" charset="0"/>
              </a:rPr>
              <a:t> a </a:t>
            </a:r>
            <a:r>
              <a:rPr lang="en-US" sz="800" i="1" dirty="0" err="1">
                <a:solidFill>
                  <a:schemeClr val="tx2"/>
                </a:solidFill>
                <a:latin typeface="Helvetica Light" panose="020B0403020202020204" pitchFamily="34" charset="0"/>
              </a:rPr>
              <a:t>presenciar</a:t>
            </a:r>
            <a:r>
              <a:rPr lang="en-US" sz="800" i="1" dirty="0">
                <a:solidFill>
                  <a:schemeClr val="tx2"/>
                </a:solidFill>
                <a:latin typeface="Helvetica Light" panose="020B0403020202020204" pitchFamily="34" charset="0"/>
              </a:rPr>
              <a:t> la semifinal y final de Liga Nacional </a:t>
            </a:r>
            <a:r>
              <a:rPr lang="en-US" sz="800" i="1" dirty="0" err="1">
                <a:solidFill>
                  <a:schemeClr val="tx2"/>
                </a:solidFill>
                <a:latin typeface="Helvetica Light" panose="020B0403020202020204" pitchFamily="34" charset="0"/>
              </a:rPr>
              <a:t>en</a:t>
            </a:r>
            <a:r>
              <a:rPr lang="en-US" sz="800" i="1" dirty="0">
                <a:solidFill>
                  <a:schemeClr val="tx2"/>
                </a:solidFill>
                <a:latin typeface="Helvetica Light" panose="020B0403020202020204" pitchFamily="34" charset="0"/>
              </a:rPr>
              <a:t> </a:t>
            </a:r>
            <a:r>
              <a:rPr lang="en-US" sz="800" i="1" dirty="0" err="1">
                <a:solidFill>
                  <a:schemeClr val="tx2"/>
                </a:solidFill>
                <a:latin typeface="Helvetica Light" panose="020B0403020202020204" pitchFamily="34" charset="0"/>
              </a:rPr>
              <a:t>posición</a:t>
            </a:r>
            <a:r>
              <a:rPr lang="en-US" sz="800" i="1" dirty="0">
                <a:solidFill>
                  <a:schemeClr val="tx2"/>
                </a:solidFill>
                <a:latin typeface="Helvetica Light" panose="020B0403020202020204" pitchFamily="34" charset="0"/>
              </a:rPr>
              <a:t> VIP).</a:t>
            </a:r>
          </a:p>
          <a:p>
            <a:r>
              <a:rPr lang="en-US" sz="1000" dirty="0" err="1">
                <a:solidFill>
                  <a:schemeClr val="tx2"/>
                </a:solidFill>
                <a:latin typeface="Helvetica Light" panose="020B0403020202020204" pitchFamily="34" charset="0"/>
              </a:rPr>
              <a:t>En</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otros</a:t>
            </a:r>
            <a:r>
              <a:rPr lang="en-US" sz="1000" dirty="0">
                <a:solidFill>
                  <a:schemeClr val="tx2"/>
                </a:solidFill>
                <a:latin typeface="Helvetica Light" panose="020B0403020202020204" pitchFamily="34" charset="0"/>
              </a:rPr>
              <a:t> canals (C10 y HCH) la </a:t>
            </a:r>
            <a:r>
              <a:rPr lang="en-US" sz="1000" dirty="0" err="1">
                <a:solidFill>
                  <a:schemeClr val="tx2"/>
                </a:solidFill>
                <a:latin typeface="Helvetica Light" panose="020B0403020202020204" pitchFamily="34" charset="0"/>
              </a:rPr>
              <a:t>comunicación</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va</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dirigida</a:t>
            </a:r>
            <a:r>
              <a:rPr lang="en-US" sz="1000" dirty="0">
                <a:solidFill>
                  <a:schemeClr val="tx2"/>
                </a:solidFill>
                <a:latin typeface="Helvetica Light" panose="020B0403020202020204" pitchFamily="34" charset="0"/>
              </a:rPr>
              <a:t> a </a:t>
            </a:r>
            <a:r>
              <a:rPr lang="en-US" sz="1000" dirty="0" err="1">
                <a:solidFill>
                  <a:schemeClr val="tx2"/>
                </a:solidFill>
                <a:latin typeface="Helvetica Light" panose="020B0403020202020204" pitchFamily="34" charset="0"/>
              </a:rPr>
              <a:t>impulsar</a:t>
            </a:r>
            <a:r>
              <a:rPr lang="en-US" sz="1000" dirty="0">
                <a:solidFill>
                  <a:schemeClr val="tx2"/>
                </a:solidFill>
                <a:latin typeface="Helvetica Light" panose="020B0403020202020204" pitchFamily="34" charset="0"/>
              </a:rPr>
              <a:t> la </a:t>
            </a:r>
            <a:r>
              <a:rPr lang="en-US" sz="1000" dirty="0" err="1">
                <a:solidFill>
                  <a:schemeClr val="tx2"/>
                </a:solidFill>
                <a:latin typeface="Helvetica Light" panose="020B0403020202020204" pitchFamily="34" charset="0"/>
              </a:rPr>
              <a:t>campaña</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buscamos</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expertos</a:t>
            </a:r>
            <a:r>
              <a:rPr lang="en-US" sz="1000" dirty="0">
                <a:solidFill>
                  <a:schemeClr val="tx2"/>
                </a:solidFill>
                <a:latin typeface="Helvetica Light" panose="020B0403020202020204" pitchFamily="34" charset="0"/>
              </a:rPr>
              <a:t>”</a:t>
            </a:r>
          </a:p>
        </p:txBody>
      </p:sp>
      <p:graphicFrame>
        <p:nvGraphicFramePr>
          <p:cNvPr id="14" name="Chart 24">
            <a:extLst>
              <a:ext uri="{FF2B5EF4-FFF2-40B4-BE49-F238E27FC236}">
                <a16:creationId xmlns:a16="http://schemas.microsoft.com/office/drawing/2014/main" id="{2AFB2F50-7678-534A-A1D4-2749B87D6C6F}"/>
              </a:ext>
            </a:extLst>
          </p:cNvPr>
          <p:cNvGraphicFramePr/>
          <p:nvPr>
            <p:extLst>
              <p:ext uri="{D42A27DB-BD31-4B8C-83A1-F6EECF244321}">
                <p14:modId xmlns:p14="http://schemas.microsoft.com/office/powerpoint/2010/main" val="2777802097"/>
              </p:ext>
            </p:extLst>
          </p:nvPr>
        </p:nvGraphicFramePr>
        <p:xfrm>
          <a:off x="1169960" y="1210262"/>
          <a:ext cx="2026131" cy="1044380"/>
        </p:xfrm>
        <a:graphic>
          <a:graphicData uri="http://schemas.openxmlformats.org/drawingml/2006/chart">
            <c:chart xmlns:c="http://schemas.openxmlformats.org/drawingml/2006/chart" xmlns:r="http://schemas.openxmlformats.org/officeDocument/2006/relationships" r:id="rId4"/>
          </a:graphicData>
        </a:graphic>
      </p:graphicFrame>
      <p:sp>
        <p:nvSpPr>
          <p:cNvPr id="17" name="CuadroTexto 16">
            <a:extLst>
              <a:ext uri="{FF2B5EF4-FFF2-40B4-BE49-F238E27FC236}">
                <a16:creationId xmlns:a16="http://schemas.microsoft.com/office/drawing/2014/main" id="{ED60EB44-3D27-0545-A40E-B4CF05253C63}"/>
              </a:ext>
            </a:extLst>
          </p:cNvPr>
          <p:cNvSpPr txBox="1"/>
          <p:nvPr/>
        </p:nvSpPr>
        <p:spPr>
          <a:xfrm>
            <a:off x="5299735" y="1032820"/>
            <a:ext cx="1075728" cy="415498"/>
          </a:xfrm>
          <a:prstGeom prst="rect">
            <a:avLst/>
          </a:prstGeom>
          <a:solidFill>
            <a:srgbClr val="C00000">
              <a:alpha val="60000"/>
            </a:srgbClr>
          </a:solidFill>
        </p:spPr>
        <p:txBody>
          <a:bodyPr wrap="square" rtlCol="0">
            <a:spAutoFit/>
          </a:bodyPr>
          <a:lstStyle/>
          <a:p>
            <a:pPr algn="ctr"/>
            <a:r>
              <a:rPr lang="es-HN" sz="700" dirty="0">
                <a:solidFill>
                  <a:schemeClr val="bg1"/>
                </a:solidFill>
                <a:latin typeface="Helvetica Light" panose="020B0403020202020204" pitchFamily="34" charset="0"/>
              </a:rPr>
              <a:t>Club de deportes TVC y DILO premiaron a sus suscriptores</a:t>
            </a:r>
          </a:p>
        </p:txBody>
      </p:sp>
      <p:sp>
        <p:nvSpPr>
          <p:cNvPr id="18" name="TextBox 5">
            <a:extLst>
              <a:ext uri="{FF2B5EF4-FFF2-40B4-BE49-F238E27FC236}">
                <a16:creationId xmlns:a16="http://schemas.microsoft.com/office/drawing/2014/main" id="{5CC08DF8-D197-C148-A5DB-43F115A31E91}"/>
              </a:ext>
            </a:extLst>
          </p:cNvPr>
          <p:cNvSpPr txBox="1"/>
          <p:nvPr/>
        </p:nvSpPr>
        <p:spPr>
          <a:xfrm>
            <a:off x="523549" y="3173929"/>
            <a:ext cx="671979" cy="246221"/>
          </a:xfrm>
          <a:prstGeom prst="rect">
            <a:avLst/>
          </a:prstGeom>
          <a:noFill/>
        </p:spPr>
        <p:txBody>
          <a:bodyPr wrap="none" rtlCol="0">
            <a:spAutoFit/>
          </a:bodyPr>
          <a:lstStyle/>
          <a:p>
            <a:r>
              <a:rPr lang="en-US" sz="1000" dirty="0">
                <a:latin typeface="Helvetica Light" panose="020B0403020202020204" pitchFamily="34" charset="0"/>
              </a:rPr>
              <a:t>Inv. </a:t>
            </a:r>
            <a:r>
              <a:rPr lang="en-US" sz="1000" dirty="0" err="1">
                <a:latin typeface="Helvetica Light" panose="020B0403020202020204" pitchFamily="34" charset="0"/>
              </a:rPr>
              <a:t>en</a:t>
            </a:r>
            <a:r>
              <a:rPr lang="en-US" sz="1000" dirty="0">
                <a:latin typeface="Helvetica Light" panose="020B0403020202020204" pitchFamily="34" charset="0"/>
              </a:rPr>
              <a:t> $</a:t>
            </a:r>
          </a:p>
        </p:txBody>
      </p:sp>
      <p:cxnSp>
        <p:nvCxnSpPr>
          <p:cNvPr id="19" name="Straight Connector 29">
            <a:extLst>
              <a:ext uri="{FF2B5EF4-FFF2-40B4-BE49-F238E27FC236}">
                <a16:creationId xmlns:a16="http://schemas.microsoft.com/office/drawing/2014/main" id="{D8C47017-A4E9-1249-89CF-54A38AB08ECC}"/>
              </a:ext>
            </a:extLst>
          </p:cNvPr>
          <p:cNvCxnSpPr>
            <a:cxnSpLocks/>
          </p:cNvCxnSpPr>
          <p:nvPr/>
        </p:nvCxnSpPr>
        <p:spPr>
          <a:xfrm flipV="1">
            <a:off x="606409" y="3420150"/>
            <a:ext cx="2908563" cy="13195"/>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34">
            <a:extLst>
              <a:ext uri="{FF2B5EF4-FFF2-40B4-BE49-F238E27FC236}">
                <a16:creationId xmlns:a16="http://schemas.microsoft.com/office/drawing/2014/main" id="{4676FCE7-D401-864D-B87F-CD77D65EB119}"/>
              </a:ext>
            </a:extLst>
          </p:cNvPr>
          <p:cNvCxnSpPr/>
          <p:nvPr/>
        </p:nvCxnSpPr>
        <p:spPr>
          <a:xfrm>
            <a:off x="5273684" y="2642976"/>
            <a:ext cx="6707644"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E3264D21-C18E-4441-ABBF-87566A8AAEBE}"/>
              </a:ext>
            </a:extLst>
          </p:cNvPr>
          <p:cNvSpPr txBox="1"/>
          <p:nvPr/>
        </p:nvSpPr>
        <p:spPr>
          <a:xfrm>
            <a:off x="5678680" y="2886225"/>
            <a:ext cx="914400" cy="914400"/>
          </a:xfrm>
          <a:prstGeom prst="rect">
            <a:avLst/>
          </a:prstGeom>
          <a:noFill/>
        </p:spPr>
        <p:txBody>
          <a:bodyPr wrap="square" rtlCol="0">
            <a:spAutoFit/>
          </a:bodyPr>
          <a:lstStyle/>
          <a:p>
            <a:endParaRPr lang="es-HN" dirty="0"/>
          </a:p>
        </p:txBody>
      </p:sp>
      <p:sp>
        <p:nvSpPr>
          <p:cNvPr id="22" name="CuadroTexto 21">
            <a:extLst>
              <a:ext uri="{FF2B5EF4-FFF2-40B4-BE49-F238E27FC236}">
                <a16:creationId xmlns:a16="http://schemas.microsoft.com/office/drawing/2014/main" id="{D480985A-9176-0A4A-A79D-789AB837CB75}"/>
              </a:ext>
            </a:extLst>
          </p:cNvPr>
          <p:cNvSpPr txBox="1"/>
          <p:nvPr/>
        </p:nvSpPr>
        <p:spPr>
          <a:xfrm>
            <a:off x="9757317" y="2701918"/>
            <a:ext cx="184731" cy="369332"/>
          </a:xfrm>
          <a:prstGeom prst="rect">
            <a:avLst/>
          </a:prstGeom>
          <a:noFill/>
        </p:spPr>
        <p:txBody>
          <a:bodyPr wrap="none" rtlCol="0">
            <a:spAutoFit/>
          </a:bodyPr>
          <a:lstStyle/>
          <a:p>
            <a:endParaRPr lang="es-HN" dirty="0"/>
          </a:p>
        </p:txBody>
      </p:sp>
      <p:graphicFrame>
        <p:nvGraphicFramePr>
          <p:cNvPr id="23" name="Chart 29">
            <a:extLst>
              <a:ext uri="{FF2B5EF4-FFF2-40B4-BE49-F238E27FC236}">
                <a16:creationId xmlns:a16="http://schemas.microsoft.com/office/drawing/2014/main" id="{F12CF082-2940-D749-9603-7EC73E12429C}"/>
              </a:ext>
            </a:extLst>
          </p:cNvPr>
          <p:cNvGraphicFramePr/>
          <p:nvPr>
            <p:extLst>
              <p:ext uri="{D42A27DB-BD31-4B8C-83A1-F6EECF244321}">
                <p14:modId xmlns:p14="http://schemas.microsoft.com/office/powerpoint/2010/main" val="1500528833"/>
              </p:ext>
            </p:extLst>
          </p:nvPr>
        </p:nvGraphicFramePr>
        <p:xfrm>
          <a:off x="5583408" y="2842095"/>
          <a:ext cx="6376142" cy="900376"/>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32">
            <a:extLst>
              <a:ext uri="{FF2B5EF4-FFF2-40B4-BE49-F238E27FC236}">
                <a16:creationId xmlns:a16="http://schemas.microsoft.com/office/drawing/2014/main" id="{7AB0904E-C56A-F547-A31E-8D93DB09906E}"/>
              </a:ext>
            </a:extLst>
          </p:cNvPr>
          <p:cNvSpPr txBox="1"/>
          <p:nvPr/>
        </p:nvSpPr>
        <p:spPr>
          <a:xfrm>
            <a:off x="5228367" y="3028563"/>
            <a:ext cx="434734" cy="369332"/>
          </a:xfrm>
          <a:prstGeom prst="rect">
            <a:avLst/>
          </a:prstGeom>
          <a:noFill/>
        </p:spPr>
        <p:txBody>
          <a:bodyPr wrap="none" rtlCol="0">
            <a:spAutoFit/>
          </a:bodyPr>
          <a:lstStyle/>
          <a:p>
            <a:r>
              <a:rPr lang="en-US" b="1" dirty="0">
                <a:solidFill>
                  <a:schemeClr val="tx1">
                    <a:lumMod val="50000"/>
                    <a:lumOff val="50000"/>
                  </a:schemeClr>
                </a:solidFill>
              </a:rPr>
              <a:t>TV</a:t>
            </a:r>
          </a:p>
        </p:txBody>
      </p:sp>
      <p:sp>
        <p:nvSpPr>
          <p:cNvPr id="25" name="TextBox 33">
            <a:extLst>
              <a:ext uri="{FF2B5EF4-FFF2-40B4-BE49-F238E27FC236}">
                <a16:creationId xmlns:a16="http://schemas.microsoft.com/office/drawing/2014/main" id="{BECA13B4-45A8-EE4B-89F9-3081D24E5400}"/>
              </a:ext>
            </a:extLst>
          </p:cNvPr>
          <p:cNvSpPr txBox="1"/>
          <p:nvPr/>
        </p:nvSpPr>
        <p:spPr>
          <a:xfrm>
            <a:off x="5155090" y="3323049"/>
            <a:ext cx="1477649" cy="276999"/>
          </a:xfrm>
          <a:prstGeom prst="rect">
            <a:avLst/>
          </a:prstGeom>
          <a:noFill/>
        </p:spPr>
        <p:txBody>
          <a:bodyPr wrap="none" rtlCol="0">
            <a:spAutoFit/>
          </a:bodyPr>
          <a:lstStyle/>
          <a:p>
            <a:r>
              <a:rPr lang="en-US" sz="1200" i="1" dirty="0"/>
              <a:t>674 spots|3,767trp’s</a:t>
            </a:r>
          </a:p>
        </p:txBody>
      </p:sp>
      <p:graphicFrame>
        <p:nvGraphicFramePr>
          <p:cNvPr id="29" name="Table 9">
            <a:extLst>
              <a:ext uri="{FF2B5EF4-FFF2-40B4-BE49-F238E27FC236}">
                <a16:creationId xmlns:a16="http://schemas.microsoft.com/office/drawing/2014/main" id="{71302FD6-BD44-C546-BDFE-6318C65BFEF7}"/>
              </a:ext>
            </a:extLst>
          </p:cNvPr>
          <p:cNvGraphicFramePr>
            <a:graphicFrameLocks noGrp="1"/>
          </p:cNvGraphicFramePr>
          <p:nvPr>
            <p:extLst>
              <p:ext uri="{D42A27DB-BD31-4B8C-83A1-F6EECF244321}">
                <p14:modId xmlns:p14="http://schemas.microsoft.com/office/powerpoint/2010/main" val="3096073624"/>
              </p:ext>
            </p:extLst>
          </p:nvPr>
        </p:nvGraphicFramePr>
        <p:xfrm>
          <a:off x="5703087" y="2689146"/>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$350K</a:t>
                      </a:r>
                    </a:p>
                  </a:txBody>
                  <a:tcPr>
                    <a:solidFill>
                      <a:schemeClr val="tx2"/>
                    </a:solidFill>
                  </a:tcPr>
                </a:tc>
                <a:tc>
                  <a:txBody>
                    <a:bodyPr/>
                    <a:lstStyle/>
                    <a:p>
                      <a:r>
                        <a:rPr lang="en-US" sz="1200" b="1" i="0" dirty="0">
                          <a:latin typeface="Helvetica Light" panose="020B0403020202020204" pitchFamily="34" charset="0"/>
                        </a:rPr>
                        <a:t>98%</a:t>
                      </a:r>
                    </a:p>
                  </a:txBody>
                  <a:tcPr>
                    <a:solidFill>
                      <a:srgbClr val="941100"/>
                    </a:solidFill>
                  </a:tcPr>
                </a:tc>
                <a:extLst>
                  <a:ext uri="{0D108BD9-81ED-4DB2-BD59-A6C34878D82A}">
                    <a16:rowId xmlns:a16="http://schemas.microsoft.com/office/drawing/2014/main" val="2723846995"/>
                  </a:ext>
                </a:extLst>
              </a:tr>
            </a:tbl>
          </a:graphicData>
        </a:graphic>
      </p:graphicFrame>
      <p:sp>
        <p:nvSpPr>
          <p:cNvPr id="30" name="TextBox 41">
            <a:extLst>
              <a:ext uri="{FF2B5EF4-FFF2-40B4-BE49-F238E27FC236}">
                <a16:creationId xmlns:a16="http://schemas.microsoft.com/office/drawing/2014/main" id="{F3752443-DC50-DA40-8D9B-3E6D16DFC0ED}"/>
              </a:ext>
            </a:extLst>
          </p:cNvPr>
          <p:cNvSpPr txBox="1"/>
          <p:nvPr/>
        </p:nvSpPr>
        <p:spPr>
          <a:xfrm>
            <a:off x="5240095" y="5051280"/>
            <a:ext cx="453970" cy="369332"/>
          </a:xfrm>
          <a:prstGeom prst="rect">
            <a:avLst/>
          </a:prstGeom>
          <a:noFill/>
        </p:spPr>
        <p:txBody>
          <a:bodyPr wrap="none" rtlCol="0">
            <a:spAutoFit/>
          </a:bodyPr>
          <a:lstStyle/>
          <a:p>
            <a:r>
              <a:rPr lang="en-US" b="1" dirty="0">
                <a:solidFill>
                  <a:schemeClr val="tx1">
                    <a:lumMod val="50000"/>
                    <a:lumOff val="50000"/>
                  </a:schemeClr>
                </a:solidFill>
              </a:rPr>
              <a:t>RA</a:t>
            </a:r>
          </a:p>
        </p:txBody>
      </p:sp>
      <p:graphicFrame>
        <p:nvGraphicFramePr>
          <p:cNvPr id="32" name="Table 47">
            <a:extLst>
              <a:ext uri="{FF2B5EF4-FFF2-40B4-BE49-F238E27FC236}">
                <a16:creationId xmlns:a16="http://schemas.microsoft.com/office/drawing/2014/main" id="{66CC84E5-BF63-1D46-B8B7-009B80627146}"/>
              </a:ext>
            </a:extLst>
          </p:cNvPr>
          <p:cNvGraphicFramePr>
            <a:graphicFrameLocks noGrp="1"/>
          </p:cNvGraphicFramePr>
          <p:nvPr>
            <p:extLst>
              <p:ext uri="{D42A27DB-BD31-4B8C-83A1-F6EECF244321}">
                <p14:modId xmlns:p14="http://schemas.microsoft.com/office/powerpoint/2010/main" val="3389157931"/>
              </p:ext>
            </p:extLst>
          </p:nvPr>
        </p:nvGraphicFramePr>
        <p:xfrm>
          <a:off x="5716337" y="4766552"/>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$6K</a:t>
                      </a:r>
                    </a:p>
                  </a:txBody>
                  <a:tcPr>
                    <a:solidFill>
                      <a:schemeClr val="tx2"/>
                    </a:solidFill>
                  </a:tcPr>
                </a:tc>
                <a:tc>
                  <a:txBody>
                    <a:bodyPr/>
                    <a:lstStyle/>
                    <a:p>
                      <a:r>
                        <a:rPr lang="en-US" sz="1200" b="1" i="0" dirty="0">
                          <a:latin typeface="Helvetica Light" panose="020B0403020202020204" pitchFamily="34" charset="0"/>
                        </a:rPr>
                        <a:t>2%</a:t>
                      </a:r>
                    </a:p>
                  </a:txBody>
                  <a:tcPr>
                    <a:solidFill>
                      <a:srgbClr val="941100"/>
                    </a:solidFill>
                  </a:tcPr>
                </a:tc>
                <a:extLst>
                  <a:ext uri="{0D108BD9-81ED-4DB2-BD59-A6C34878D82A}">
                    <a16:rowId xmlns:a16="http://schemas.microsoft.com/office/drawing/2014/main" val="2723846995"/>
                  </a:ext>
                </a:extLst>
              </a:tr>
            </a:tbl>
          </a:graphicData>
        </a:graphic>
      </p:graphicFrame>
      <p:sp>
        <p:nvSpPr>
          <p:cNvPr id="33" name="TextBox 49">
            <a:extLst>
              <a:ext uri="{FF2B5EF4-FFF2-40B4-BE49-F238E27FC236}">
                <a16:creationId xmlns:a16="http://schemas.microsoft.com/office/drawing/2014/main" id="{929D4FAF-5CB7-4B46-82A9-2017E416C671}"/>
              </a:ext>
            </a:extLst>
          </p:cNvPr>
          <p:cNvSpPr txBox="1"/>
          <p:nvPr/>
        </p:nvSpPr>
        <p:spPr>
          <a:xfrm>
            <a:off x="5202097" y="5379645"/>
            <a:ext cx="704039" cy="276999"/>
          </a:xfrm>
          <a:prstGeom prst="rect">
            <a:avLst/>
          </a:prstGeom>
          <a:noFill/>
        </p:spPr>
        <p:txBody>
          <a:bodyPr wrap="none" rtlCol="0">
            <a:spAutoFit/>
          </a:bodyPr>
          <a:lstStyle/>
          <a:p>
            <a:r>
              <a:rPr lang="en-US" sz="1200" i="1" dirty="0"/>
              <a:t>91 spots</a:t>
            </a:r>
          </a:p>
        </p:txBody>
      </p:sp>
      <p:cxnSp>
        <p:nvCxnSpPr>
          <p:cNvPr id="34" name="Straight Connector 60">
            <a:extLst>
              <a:ext uri="{FF2B5EF4-FFF2-40B4-BE49-F238E27FC236}">
                <a16:creationId xmlns:a16="http://schemas.microsoft.com/office/drawing/2014/main" id="{62008A54-237A-0A43-8273-AD9F37FD5072}"/>
              </a:ext>
            </a:extLst>
          </p:cNvPr>
          <p:cNvCxnSpPr>
            <a:cxnSpLocks/>
          </p:cNvCxnSpPr>
          <p:nvPr/>
        </p:nvCxnSpPr>
        <p:spPr>
          <a:xfrm flipV="1">
            <a:off x="5358954" y="3650459"/>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61">
            <a:extLst>
              <a:ext uri="{FF2B5EF4-FFF2-40B4-BE49-F238E27FC236}">
                <a16:creationId xmlns:a16="http://schemas.microsoft.com/office/drawing/2014/main" id="{648A7753-B52A-1441-8100-027CABC52221}"/>
              </a:ext>
            </a:extLst>
          </p:cNvPr>
          <p:cNvCxnSpPr>
            <a:cxnSpLocks/>
          </p:cNvCxnSpPr>
          <p:nvPr/>
        </p:nvCxnSpPr>
        <p:spPr>
          <a:xfrm flipV="1">
            <a:off x="5358954" y="4707166"/>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36" name="Chart 38">
            <a:extLst>
              <a:ext uri="{FF2B5EF4-FFF2-40B4-BE49-F238E27FC236}">
                <a16:creationId xmlns:a16="http://schemas.microsoft.com/office/drawing/2014/main" id="{5A5862EE-93E7-8749-8C1E-D8DE132DC8E3}"/>
              </a:ext>
            </a:extLst>
          </p:cNvPr>
          <p:cNvGraphicFramePr/>
          <p:nvPr>
            <p:extLst>
              <p:ext uri="{D42A27DB-BD31-4B8C-83A1-F6EECF244321}">
                <p14:modId xmlns:p14="http://schemas.microsoft.com/office/powerpoint/2010/main" val="681693758"/>
              </p:ext>
            </p:extLst>
          </p:nvPr>
        </p:nvGraphicFramePr>
        <p:xfrm>
          <a:off x="5583408" y="4924150"/>
          <a:ext cx="6400258" cy="884123"/>
        </p:xfrm>
        <a:graphic>
          <a:graphicData uri="http://schemas.openxmlformats.org/drawingml/2006/chart">
            <c:chart xmlns:c="http://schemas.openxmlformats.org/drawingml/2006/chart" xmlns:r="http://schemas.openxmlformats.org/officeDocument/2006/relationships" r:id="rId6"/>
          </a:graphicData>
        </a:graphic>
      </p:graphicFrame>
      <p:cxnSp>
        <p:nvCxnSpPr>
          <p:cNvPr id="40" name="Straight Connector 61">
            <a:extLst>
              <a:ext uri="{FF2B5EF4-FFF2-40B4-BE49-F238E27FC236}">
                <a16:creationId xmlns:a16="http://schemas.microsoft.com/office/drawing/2014/main" id="{4A717077-826E-CB48-A8AB-110E33D1F7A5}"/>
              </a:ext>
            </a:extLst>
          </p:cNvPr>
          <p:cNvCxnSpPr>
            <a:cxnSpLocks/>
          </p:cNvCxnSpPr>
          <p:nvPr/>
        </p:nvCxnSpPr>
        <p:spPr>
          <a:xfrm flipV="1">
            <a:off x="5377392" y="5728164"/>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27">
            <a:extLst>
              <a:ext uri="{FF2B5EF4-FFF2-40B4-BE49-F238E27FC236}">
                <a16:creationId xmlns:a16="http://schemas.microsoft.com/office/drawing/2014/main" id="{19A3C4C2-1C74-BF4E-B94A-A78927250563}"/>
              </a:ext>
            </a:extLst>
          </p:cNvPr>
          <p:cNvSpPr txBox="1"/>
          <p:nvPr/>
        </p:nvSpPr>
        <p:spPr>
          <a:xfrm>
            <a:off x="407558" y="6473787"/>
            <a:ext cx="1843774" cy="215444"/>
          </a:xfrm>
          <a:prstGeom prst="rect">
            <a:avLst/>
          </a:prstGeom>
          <a:solidFill>
            <a:schemeClr val="bg1"/>
          </a:solidFill>
          <a:ln w="6350">
            <a:solidFill>
              <a:schemeClr val="bg1">
                <a:lumMod val="95000"/>
              </a:schemeClr>
            </a:solidFill>
            <a:prstDash val="sysDot"/>
          </a:ln>
        </p:spPr>
        <p:txBody>
          <a:bodyPr wrap="none" rtlCol="0">
            <a:spAutoFit/>
          </a:bodyPr>
          <a:lstStyle/>
          <a:p>
            <a:r>
              <a:rPr lang="en-US" sz="800" i="1" dirty="0">
                <a:solidFill>
                  <a:schemeClr val="tx1">
                    <a:lumMod val="50000"/>
                    <a:lumOff val="50000"/>
                  </a:schemeClr>
                </a:solidFill>
                <a:latin typeface="Helvetica Light" panose="020B0403020202020204" pitchFamily="34" charset="0"/>
              </a:rPr>
              <a:t>Fuente : </a:t>
            </a:r>
            <a:r>
              <a:rPr lang="en-US" sz="800" i="1" dirty="0" err="1">
                <a:solidFill>
                  <a:schemeClr val="tx1">
                    <a:lumMod val="50000"/>
                    <a:lumOff val="50000"/>
                  </a:schemeClr>
                </a:solidFill>
                <a:latin typeface="Helvetica Light" panose="020B0403020202020204" pitchFamily="34" charset="0"/>
              </a:rPr>
              <a:t>Publisearch</a:t>
            </a:r>
            <a:r>
              <a:rPr lang="en-US" sz="800" i="1" dirty="0">
                <a:solidFill>
                  <a:schemeClr val="tx1">
                    <a:lumMod val="50000"/>
                    <a:lumOff val="50000"/>
                  </a:schemeClr>
                </a:solidFill>
                <a:latin typeface="Helvetica Light" panose="020B0403020202020204" pitchFamily="34" charset="0"/>
              </a:rPr>
              <a:t> –  </a:t>
            </a:r>
            <a:r>
              <a:rPr lang="en-US" sz="800" i="1" dirty="0" err="1">
                <a:solidFill>
                  <a:schemeClr val="tx1">
                    <a:lumMod val="50000"/>
                    <a:lumOff val="50000"/>
                  </a:schemeClr>
                </a:solidFill>
                <a:latin typeface="Helvetica Light" panose="020B0403020202020204" pitchFamily="34" charset="0"/>
              </a:rPr>
              <a:t>Marzo</a:t>
            </a:r>
            <a:r>
              <a:rPr lang="en-US" sz="800" i="1" dirty="0">
                <a:solidFill>
                  <a:schemeClr val="tx1">
                    <a:lumMod val="50000"/>
                    <a:lumOff val="50000"/>
                  </a:schemeClr>
                </a:solidFill>
                <a:latin typeface="Helvetica Light" panose="020B0403020202020204" pitchFamily="34" charset="0"/>
              </a:rPr>
              <a:t>, 2024</a:t>
            </a:r>
          </a:p>
        </p:txBody>
      </p:sp>
      <p:sp>
        <p:nvSpPr>
          <p:cNvPr id="44" name="Title 1">
            <a:extLst>
              <a:ext uri="{FF2B5EF4-FFF2-40B4-BE49-F238E27FC236}">
                <a16:creationId xmlns:a16="http://schemas.microsoft.com/office/drawing/2014/main" id="{BBDCF0DC-C84D-2645-A497-7D0A2CFD5666}"/>
              </a:ext>
            </a:extLst>
          </p:cNvPr>
          <p:cNvSpPr txBox="1">
            <a:spLocks/>
          </p:cNvSpPr>
          <p:nvPr/>
        </p:nvSpPr>
        <p:spPr>
          <a:xfrm>
            <a:off x="413995" y="-76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dirty="0">
                <a:solidFill>
                  <a:schemeClr val="bg1"/>
                </a:solidFill>
                <a:latin typeface="Helvetica Light" panose="020B0403020202020204" pitchFamily="34" charset="0"/>
              </a:rPr>
              <a:t>DILO</a:t>
            </a:r>
          </a:p>
        </p:txBody>
      </p:sp>
      <p:cxnSp>
        <p:nvCxnSpPr>
          <p:cNvPr id="45" name="Straight Connector 31">
            <a:extLst>
              <a:ext uri="{FF2B5EF4-FFF2-40B4-BE49-F238E27FC236}">
                <a16:creationId xmlns:a16="http://schemas.microsoft.com/office/drawing/2014/main" id="{4538A7B2-AF3E-5D4C-9831-D93E7250D31F}"/>
              </a:ext>
            </a:extLst>
          </p:cNvPr>
          <p:cNvCxnSpPr/>
          <p:nvPr/>
        </p:nvCxnSpPr>
        <p:spPr>
          <a:xfrm>
            <a:off x="3470022" y="0"/>
            <a:ext cx="0" cy="16831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itle 1">
            <a:extLst>
              <a:ext uri="{FF2B5EF4-FFF2-40B4-BE49-F238E27FC236}">
                <a16:creationId xmlns:a16="http://schemas.microsoft.com/office/drawing/2014/main" id="{4E30674A-A8CA-8B48-AB1C-63D21E14D20A}"/>
              </a:ext>
            </a:extLst>
          </p:cNvPr>
          <p:cNvSpPr>
            <a:spLocks noGrp="1"/>
          </p:cNvSpPr>
          <p:nvPr>
            <p:ph type="title"/>
          </p:nvPr>
        </p:nvSpPr>
        <p:spPr>
          <a:xfrm>
            <a:off x="8130328" y="-171893"/>
            <a:ext cx="4061672" cy="1325563"/>
          </a:xfrm>
        </p:spPr>
        <p:txBody>
          <a:bodyPr>
            <a:normAutofit/>
          </a:body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i="0" dirty="0">
                <a:solidFill>
                  <a:schemeClr val="bg1"/>
                </a:solidFill>
                <a:effectLst/>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enero-marzo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sp>
        <p:nvSpPr>
          <p:cNvPr id="48" name="CuadroTexto 47">
            <a:extLst>
              <a:ext uri="{FF2B5EF4-FFF2-40B4-BE49-F238E27FC236}">
                <a16:creationId xmlns:a16="http://schemas.microsoft.com/office/drawing/2014/main" id="{1EE10D66-19E7-9346-8FD5-2C160A9EC3E9}"/>
              </a:ext>
            </a:extLst>
          </p:cNvPr>
          <p:cNvSpPr txBox="1"/>
          <p:nvPr/>
        </p:nvSpPr>
        <p:spPr>
          <a:xfrm>
            <a:off x="5299734" y="1555061"/>
            <a:ext cx="1373203" cy="200055"/>
          </a:xfrm>
          <a:prstGeom prst="rect">
            <a:avLst/>
          </a:prstGeom>
          <a:solidFill>
            <a:srgbClr val="C00000">
              <a:alpha val="60000"/>
            </a:srgbClr>
          </a:solidFill>
        </p:spPr>
        <p:txBody>
          <a:bodyPr wrap="square" rtlCol="0">
            <a:spAutoFit/>
          </a:bodyPr>
          <a:lstStyle/>
          <a:p>
            <a:pPr algn="ctr"/>
            <a:r>
              <a:rPr lang="es-HN" sz="700" dirty="0">
                <a:solidFill>
                  <a:schemeClr val="bg1"/>
                </a:solidFill>
                <a:latin typeface="Helvetica Light" panose="020B0403020202020204" pitchFamily="34" charset="0"/>
              </a:rPr>
              <a:t>“Buscamos expertos”</a:t>
            </a:r>
          </a:p>
        </p:txBody>
      </p:sp>
      <p:pic>
        <p:nvPicPr>
          <p:cNvPr id="37" name="Picture 4">
            <a:extLst>
              <a:ext uri="{FF2B5EF4-FFF2-40B4-BE49-F238E27FC236}">
                <a16:creationId xmlns:a16="http://schemas.microsoft.com/office/drawing/2014/main" id="{F7811736-B634-D34A-9458-6EDC2D36B7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38" name="Imagen 37">
            <a:extLst>
              <a:ext uri="{FF2B5EF4-FFF2-40B4-BE49-F238E27FC236}">
                <a16:creationId xmlns:a16="http://schemas.microsoft.com/office/drawing/2014/main" id="{399C062B-B105-F540-AAD5-514A6917A3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
        <p:nvSpPr>
          <p:cNvPr id="39" name="TextBox 27">
            <a:extLst>
              <a:ext uri="{FF2B5EF4-FFF2-40B4-BE49-F238E27FC236}">
                <a16:creationId xmlns:a16="http://schemas.microsoft.com/office/drawing/2014/main" id="{8D8BBFE1-CCF3-BA45-AD96-C8AE7E2BE885}"/>
              </a:ext>
            </a:extLst>
          </p:cNvPr>
          <p:cNvSpPr txBox="1"/>
          <p:nvPr/>
        </p:nvSpPr>
        <p:spPr>
          <a:xfrm>
            <a:off x="5342023" y="6520506"/>
            <a:ext cx="1843774" cy="215444"/>
          </a:xfrm>
          <a:prstGeom prst="rect">
            <a:avLst/>
          </a:prstGeom>
          <a:solidFill>
            <a:schemeClr val="bg1"/>
          </a:solidFill>
          <a:ln w="6350">
            <a:solidFill>
              <a:schemeClr val="bg1">
                <a:lumMod val="95000"/>
              </a:schemeClr>
            </a:solidFill>
            <a:prstDash val="sysDot"/>
          </a:ln>
        </p:spPr>
        <p:txBody>
          <a:bodyPr wrap="none" rtlCol="0">
            <a:spAutoFit/>
          </a:bodyPr>
          <a:lstStyle/>
          <a:p>
            <a:r>
              <a:rPr lang="en-US" sz="800" i="1" dirty="0">
                <a:solidFill>
                  <a:schemeClr val="tx1">
                    <a:lumMod val="50000"/>
                    <a:lumOff val="50000"/>
                  </a:schemeClr>
                </a:solidFill>
                <a:latin typeface="Helvetica Light" panose="020B0403020202020204" pitchFamily="34" charset="0"/>
              </a:rPr>
              <a:t>Fuente : </a:t>
            </a:r>
            <a:r>
              <a:rPr lang="en-US" sz="800" i="1" dirty="0" err="1">
                <a:solidFill>
                  <a:schemeClr val="tx1">
                    <a:lumMod val="50000"/>
                    <a:lumOff val="50000"/>
                  </a:schemeClr>
                </a:solidFill>
                <a:latin typeface="Helvetica Light" panose="020B0403020202020204" pitchFamily="34" charset="0"/>
              </a:rPr>
              <a:t>Publisearch</a:t>
            </a:r>
            <a:r>
              <a:rPr lang="en-US" sz="800" i="1" dirty="0">
                <a:solidFill>
                  <a:schemeClr val="tx1">
                    <a:lumMod val="50000"/>
                    <a:lumOff val="50000"/>
                  </a:schemeClr>
                </a:solidFill>
                <a:latin typeface="Helvetica Light" panose="020B0403020202020204" pitchFamily="34" charset="0"/>
              </a:rPr>
              <a:t> –  </a:t>
            </a:r>
            <a:r>
              <a:rPr lang="en-US" sz="800" i="1" dirty="0" err="1">
                <a:solidFill>
                  <a:schemeClr val="tx1">
                    <a:lumMod val="50000"/>
                    <a:lumOff val="50000"/>
                  </a:schemeClr>
                </a:solidFill>
                <a:latin typeface="Helvetica Light" panose="020B0403020202020204" pitchFamily="34" charset="0"/>
              </a:rPr>
              <a:t>Marzo</a:t>
            </a:r>
            <a:r>
              <a:rPr lang="en-US" sz="800" i="1" dirty="0">
                <a:solidFill>
                  <a:schemeClr val="tx1">
                    <a:lumMod val="50000"/>
                    <a:lumOff val="50000"/>
                  </a:schemeClr>
                </a:solidFill>
                <a:latin typeface="Helvetica Light" panose="020B0403020202020204" pitchFamily="34" charset="0"/>
              </a:rPr>
              <a:t>, 2024</a:t>
            </a:r>
          </a:p>
        </p:txBody>
      </p:sp>
    </p:spTree>
    <p:extLst>
      <p:ext uri="{BB962C8B-B14F-4D97-AF65-F5344CB8AC3E}">
        <p14:creationId xmlns:p14="http://schemas.microsoft.com/office/powerpoint/2010/main" val="3477824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Chart 51">
            <a:extLst>
              <a:ext uri="{FF2B5EF4-FFF2-40B4-BE49-F238E27FC236}">
                <a16:creationId xmlns:a16="http://schemas.microsoft.com/office/drawing/2014/main" id="{D6F85995-977F-644E-BBD2-6E639861840C}"/>
              </a:ext>
            </a:extLst>
          </p:cNvPr>
          <p:cNvGraphicFramePr/>
          <p:nvPr>
            <p:extLst>
              <p:ext uri="{D42A27DB-BD31-4B8C-83A1-F6EECF244321}">
                <p14:modId xmlns:p14="http://schemas.microsoft.com/office/powerpoint/2010/main" val="974140522"/>
              </p:ext>
            </p:extLst>
          </p:nvPr>
        </p:nvGraphicFramePr>
        <p:xfrm>
          <a:off x="4950956" y="778793"/>
          <a:ext cx="6677421" cy="19352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72">
            <a:extLst>
              <a:ext uri="{FF2B5EF4-FFF2-40B4-BE49-F238E27FC236}">
                <a16:creationId xmlns:a16="http://schemas.microsoft.com/office/drawing/2014/main" id="{C256181F-EFD0-984D-BB5C-88A060F2925E}"/>
              </a:ext>
            </a:extLst>
          </p:cNvPr>
          <p:cNvGraphicFramePr/>
          <p:nvPr>
            <p:extLst>
              <p:ext uri="{D42A27DB-BD31-4B8C-83A1-F6EECF244321}">
                <p14:modId xmlns:p14="http://schemas.microsoft.com/office/powerpoint/2010/main" val="3303271046"/>
              </p:ext>
            </p:extLst>
          </p:nvPr>
        </p:nvGraphicFramePr>
        <p:xfrm>
          <a:off x="675026" y="1529854"/>
          <a:ext cx="3153230" cy="156504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4">
            <a:extLst>
              <a:ext uri="{FF2B5EF4-FFF2-40B4-BE49-F238E27FC236}">
                <a16:creationId xmlns:a16="http://schemas.microsoft.com/office/drawing/2014/main" id="{72D5E9A0-F1A7-AE46-A40E-D410A67ED35D}"/>
              </a:ext>
            </a:extLst>
          </p:cNvPr>
          <p:cNvCxnSpPr>
            <a:cxnSpLocks/>
          </p:cNvCxnSpPr>
          <p:nvPr/>
        </p:nvCxnSpPr>
        <p:spPr>
          <a:xfrm>
            <a:off x="946767" y="1722858"/>
            <a:ext cx="2530227"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AutoShape 4">
            <a:extLst>
              <a:ext uri="{FF2B5EF4-FFF2-40B4-BE49-F238E27FC236}">
                <a16:creationId xmlns:a16="http://schemas.microsoft.com/office/drawing/2014/main" id="{52F72F66-1739-4542-9D42-735F35701D72}"/>
              </a:ext>
            </a:extLst>
          </p:cNvPr>
          <p:cNvSpPr/>
          <p:nvPr/>
        </p:nvSpPr>
        <p:spPr>
          <a:xfrm>
            <a:off x="0" y="-2253"/>
            <a:ext cx="12192000" cy="930476"/>
          </a:xfrm>
          <a:prstGeom prst="rect">
            <a:avLst/>
          </a:prstGeom>
          <a:solidFill>
            <a:srgbClr val="7030A0"/>
          </a:solidFill>
        </p:spPr>
        <p:txBody>
          <a:bodyPr/>
          <a:lstStyle/>
          <a:p>
            <a:endParaRPr lang="en-CA" dirty="0"/>
          </a:p>
        </p:txBody>
      </p:sp>
      <p:cxnSp>
        <p:nvCxnSpPr>
          <p:cNvPr id="11" name="Straight Connector 31">
            <a:extLst>
              <a:ext uri="{FF2B5EF4-FFF2-40B4-BE49-F238E27FC236}">
                <a16:creationId xmlns:a16="http://schemas.microsoft.com/office/drawing/2014/main" id="{D988AA69-6F55-1647-BD44-43CE2E2C057F}"/>
              </a:ext>
            </a:extLst>
          </p:cNvPr>
          <p:cNvCxnSpPr/>
          <p:nvPr/>
        </p:nvCxnSpPr>
        <p:spPr>
          <a:xfrm>
            <a:off x="4398443" y="1067650"/>
            <a:ext cx="0" cy="5104381"/>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32">
            <a:extLst>
              <a:ext uri="{FF2B5EF4-FFF2-40B4-BE49-F238E27FC236}">
                <a16:creationId xmlns:a16="http://schemas.microsoft.com/office/drawing/2014/main" id="{131002DA-51C8-D84A-B5A4-DDC3A4EA8524}"/>
              </a:ext>
            </a:extLst>
          </p:cNvPr>
          <p:cNvCxnSpPr/>
          <p:nvPr/>
        </p:nvCxnSpPr>
        <p:spPr>
          <a:xfrm>
            <a:off x="5172636" y="2642976"/>
            <a:ext cx="670764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29">
            <a:extLst>
              <a:ext uri="{FF2B5EF4-FFF2-40B4-BE49-F238E27FC236}">
                <a16:creationId xmlns:a16="http://schemas.microsoft.com/office/drawing/2014/main" id="{919B71B4-1766-6B4D-A212-B1E3F320BA88}"/>
              </a:ext>
            </a:extLst>
          </p:cNvPr>
          <p:cNvSpPr txBox="1"/>
          <p:nvPr/>
        </p:nvSpPr>
        <p:spPr>
          <a:xfrm>
            <a:off x="1176357" y="3561504"/>
            <a:ext cx="2787261" cy="1631216"/>
          </a:xfrm>
          <a:prstGeom prst="rect">
            <a:avLst/>
          </a:prstGeom>
          <a:solidFill>
            <a:schemeClr val="bg1"/>
          </a:solidFill>
          <a:ln>
            <a:solidFill>
              <a:srgbClr val="C00000"/>
            </a:solidFill>
          </a:ln>
        </p:spPr>
        <p:txBody>
          <a:bodyPr wrap="square" rtlCol="0">
            <a:spAutoFit/>
          </a:bodyPr>
          <a:lstStyle/>
          <a:p>
            <a:r>
              <a:rPr lang="en-US" sz="1000" dirty="0">
                <a:solidFill>
                  <a:schemeClr val="tx2"/>
                </a:solidFill>
                <a:latin typeface="Helvetica Light" panose="020B0403020202020204" pitchFamily="34" charset="0"/>
              </a:rPr>
              <a:t>TENGO ha </a:t>
            </a:r>
            <a:r>
              <a:rPr lang="en-US" sz="1000" dirty="0" err="1">
                <a:solidFill>
                  <a:schemeClr val="tx2"/>
                </a:solidFill>
                <a:latin typeface="Helvetica Light" panose="020B0403020202020204" pitchFamily="34" charset="0"/>
              </a:rPr>
              <a:t>ido</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incremento</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gradualmente</a:t>
            </a:r>
            <a:r>
              <a:rPr lang="en-US" sz="1000" dirty="0">
                <a:solidFill>
                  <a:schemeClr val="tx2"/>
                </a:solidFill>
                <a:latin typeface="Helvetica Light" panose="020B0403020202020204" pitchFamily="34" charset="0"/>
              </a:rPr>
              <a:t> la </a:t>
            </a:r>
            <a:r>
              <a:rPr lang="en-US" sz="1000" dirty="0" err="1">
                <a:solidFill>
                  <a:schemeClr val="tx2"/>
                </a:solidFill>
                <a:latin typeface="Helvetica Light" panose="020B0403020202020204" pitchFamily="34" charset="0"/>
              </a:rPr>
              <a:t>inversión</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publicitaria</a:t>
            </a:r>
            <a:r>
              <a:rPr lang="en-US" sz="1000" dirty="0">
                <a:solidFill>
                  <a:schemeClr val="tx2"/>
                </a:solidFill>
                <a:latin typeface="Helvetica Light" panose="020B0403020202020204" pitchFamily="34" charset="0"/>
              </a:rPr>
              <a:t>. </a:t>
            </a:r>
          </a:p>
          <a:p>
            <a:r>
              <a:rPr lang="en-US" sz="1000" dirty="0">
                <a:solidFill>
                  <a:schemeClr val="tx2"/>
                </a:solidFill>
                <a:latin typeface="Helvetica Light" panose="020B0403020202020204" pitchFamily="34" charset="0"/>
              </a:rPr>
              <a:t>Durante el </a:t>
            </a:r>
            <a:r>
              <a:rPr lang="en-US" sz="1000" dirty="0" err="1">
                <a:solidFill>
                  <a:schemeClr val="tx2"/>
                </a:solidFill>
                <a:latin typeface="Helvetica Light" panose="020B0403020202020204" pitchFamily="34" charset="0"/>
              </a:rPr>
              <a:t>período</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en</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análisis</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tiene</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activa</a:t>
            </a:r>
            <a:r>
              <a:rPr lang="en-US" sz="1000" dirty="0">
                <a:solidFill>
                  <a:schemeClr val="tx2"/>
                </a:solidFill>
                <a:latin typeface="Helvetica Light" panose="020B0403020202020204" pitchFamily="34" charset="0"/>
              </a:rPr>
              <a:t> dos </a:t>
            </a:r>
            <a:r>
              <a:rPr lang="en-US" sz="1000" dirty="0" err="1">
                <a:solidFill>
                  <a:schemeClr val="tx2"/>
                </a:solidFill>
                <a:latin typeface="Helvetica Light" panose="020B0403020202020204" pitchFamily="34" charset="0"/>
              </a:rPr>
              <a:t>campañas</a:t>
            </a:r>
            <a:r>
              <a:rPr lang="en-US" sz="1000" dirty="0">
                <a:solidFill>
                  <a:schemeClr val="tx2"/>
                </a:solidFill>
                <a:latin typeface="Helvetica Light" panose="020B0403020202020204" pitchFamily="34" charset="0"/>
              </a:rPr>
              <a:t> : “</a:t>
            </a:r>
            <a:r>
              <a:rPr lang="en-US" sz="1000" dirty="0" err="1">
                <a:solidFill>
                  <a:schemeClr val="tx2"/>
                </a:solidFill>
                <a:latin typeface="Helvetica Light" panose="020B0403020202020204" pitchFamily="34" charset="0"/>
              </a:rPr>
              <a:t>Tarjeta</a:t>
            </a:r>
            <a:r>
              <a:rPr lang="en-US" sz="1000" dirty="0">
                <a:solidFill>
                  <a:schemeClr val="tx2"/>
                </a:solidFill>
                <a:latin typeface="Helvetica Light" panose="020B0403020202020204" pitchFamily="34" charset="0"/>
              </a:rPr>
              <a:t> de </a:t>
            </a:r>
            <a:r>
              <a:rPr lang="en-US" sz="1000" dirty="0" err="1">
                <a:solidFill>
                  <a:schemeClr val="tx2"/>
                </a:solidFill>
                <a:latin typeface="Helvetica Light" panose="020B0403020202020204" pitchFamily="34" charset="0"/>
              </a:rPr>
              <a:t>débito</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recargable</a:t>
            </a:r>
            <a:r>
              <a:rPr lang="en-US" sz="1000" dirty="0">
                <a:solidFill>
                  <a:schemeClr val="tx2"/>
                </a:solidFill>
                <a:latin typeface="Helvetica Light" panose="020B0403020202020204" pitchFamily="34" charset="0"/>
              </a:rPr>
              <a:t> Tengo” y </a:t>
            </a:r>
            <a:r>
              <a:rPr lang="en-US" sz="1000" dirty="0" err="1">
                <a:solidFill>
                  <a:schemeClr val="tx2"/>
                </a:solidFill>
                <a:latin typeface="Helvetica Light" panose="020B0403020202020204" pitchFamily="34" charset="0"/>
              </a:rPr>
              <a:t>en</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marzo</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lanza</a:t>
            </a:r>
            <a:r>
              <a:rPr lang="en-US" sz="1000" dirty="0">
                <a:solidFill>
                  <a:schemeClr val="tx2"/>
                </a:solidFill>
                <a:latin typeface="Helvetica Light" panose="020B0403020202020204" pitchFamily="34" charset="0"/>
              </a:rPr>
              <a:t> la </a:t>
            </a:r>
            <a:r>
              <a:rPr lang="en-US" sz="1000" dirty="0" err="1">
                <a:solidFill>
                  <a:schemeClr val="tx2"/>
                </a:solidFill>
                <a:latin typeface="Helvetica Light" panose="020B0403020202020204" pitchFamily="34" charset="0"/>
              </a:rPr>
              <a:t>campaña</a:t>
            </a:r>
            <a:r>
              <a:rPr lang="en-US" sz="1000" dirty="0">
                <a:solidFill>
                  <a:schemeClr val="tx2"/>
                </a:solidFill>
                <a:latin typeface="Helvetica Light" panose="020B0403020202020204" pitchFamily="34" charset="0"/>
              </a:rPr>
              <a:t>  “Como el </a:t>
            </a:r>
            <a:r>
              <a:rPr lang="en-US" sz="1000" dirty="0" err="1">
                <a:solidFill>
                  <a:schemeClr val="tx2"/>
                </a:solidFill>
                <a:latin typeface="Helvetica Light" panose="020B0403020202020204" pitchFamily="34" charset="0"/>
              </a:rPr>
              <a:t>efectivo</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pero</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mejor</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en</a:t>
            </a:r>
            <a:r>
              <a:rPr lang="en-US" sz="1000" dirty="0">
                <a:solidFill>
                  <a:schemeClr val="tx2"/>
                </a:solidFill>
                <a:latin typeface="Helvetica Light" panose="020B0403020202020204" pitchFamily="34" charset="0"/>
              </a:rPr>
              <a:t> dos </a:t>
            </a:r>
            <a:r>
              <a:rPr lang="en-US" sz="1000" dirty="0" err="1">
                <a:solidFill>
                  <a:schemeClr val="tx2"/>
                </a:solidFill>
                <a:latin typeface="Helvetica Light" panose="020B0403020202020204" pitchFamily="34" charset="0"/>
              </a:rPr>
              <a:t>versiones</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Asdrubal</a:t>
            </a:r>
            <a:r>
              <a:rPr lang="en-US" sz="1000" dirty="0">
                <a:solidFill>
                  <a:schemeClr val="tx2"/>
                </a:solidFill>
                <a:latin typeface="Helvetica Light" panose="020B0403020202020204" pitchFamily="34" charset="0"/>
              </a:rPr>
              <a:t>” y “Abel”, </a:t>
            </a:r>
            <a:r>
              <a:rPr lang="en-US" sz="1000" dirty="0" err="1">
                <a:solidFill>
                  <a:schemeClr val="tx2"/>
                </a:solidFill>
                <a:latin typeface="Helvetica Light" panose="020B0403020202020204" pitchFamily="34" charset="0"/>
              </a:rPr>
              <a:t>mismas</a:t>
            </a:r>
            <a:r>
              <a:rPr lang="en-US" sz="1000" dirty="0">
                <a:solidFill>
                  <a:schemeClr val="tx2"/>
                </a:solidFill>
                <a:latin typeface="Helvetica Light" panose="020B0403020202020204" pitchFamily="34" charset="0"/>
              </a:rPr>
              <a:t> que se </a:t>
            </a:r>
            <a:r>
              <a:rPr lang="en-US" sz="1000" dirty="0" err="1">
                <a:solidFill>
                  <a:schemeClr val="tx2"/>
                </a:solidFill>
                <a:latin typeface="Helvetica Light" panose="020B0403020202020204" pitchFamily="34" charset="0"/>
              </a:rPr>
              <a:t>rotán</a:t>
            </a:r>
            <a:r>
              <a:rPr lang="en-US" sz="1000" dirty="0">
                <a:solidFill>
                  <a:schemeClr val="tx2"/>
                </a:solidFill>
                <a:latin typeface="Helvetica Light" panose="020B0403020202020204" pitchFamily="34" charset="0"/>
              </a:rPr>
              <a:t>.</a:t>
            </a:r>
          </a:p>
          <a:p>
            <a:r>
              <a:rPr lang="en-US" sz="1000" dirty="0">
                <a:solidFill>
                  <a:schemeClr val="tx2"/>
                </a:solidFill>
                <a:latin typeface="Helvetica Light" panose="020B0403020202020204" pitchFamily="34" charset="0"/>
              </a:rPr>
              <a:t>Concentra </a:t>
            </a:r>
            <a:r>
              <a:rPr lang="en-US" sz="1000" dirty="0" err="1">
                <a:solidFill>
                  <a:schemeClr val="tx2"/>
                </a:solidFill>
                <a:latin typeface="Helvetica Light" panose="020B0403020202020204" pitchFamily="34" charset="0"/>
              </a:rPr>
              <a:t>en</a:t>
            </a:r>
            <a:r>
              <a:rPr lang="en-US" sz="1000" dirty="0">
                <a:solidFill>
                  <a:schemeClr val="tx2"/>
                </a:solidFill>
                <a:latin typeface="Helvetica Light" panose="020B0403020202020204" pitchFamily="34" charset="0"/>
              </a:rPr>
              <a:t> TV </a:t>
            </a:r>
            <a:r>
              <a:rPr lang="en-US" sz="1000" dirty="0" err="1">
                <a:solidFill>
                  <a:schemeClr val="tx2"/>
                </a:solidFill>
                <a:latin typeface="Helvetica Light" panose="020B0403020202020204" pitchFamily="34" charset="0"/>
              </a:rPr>
              <a:t>especificamente</a:t>
            </a:r>
            <a:r>
              <a:rPr lang="en-US" sz="1000" dirty="0">
                <a:solidFill>
                  <a:schemeClr val="tx2"/>
                </a:solidFill>
                <a:latin typeface="Helvetica Light" panose="020B0403020202020204" pitchFamily="34" charset="0"/>
              </a:rPr>
              <a:t> </a:t>
            </a:r>
            <a:r>
              <a:rPr lang="en-US" sz="1000" dirty="0" err="1">
                <a:solidFill>
                  <a:schemeClr val="tx2"/>
                </a:solidFill>
                <a:latin typeface="Helvetica Light" panose="020B0403020202020204" pitchFamily="34" charset="0"/>
              </a:rPr>
              <a:t>en</a:t>
            </a:r>
            <a:r>
              <a:rPr lang="en-US" sz="1000" dirty="0">
                <a:solidFill>
                  <a:schemeClr val="tx2"/>
                </a:solidFill>
                <a:latin typeface="Helvetica Light" panose="020B0403020202020204" pitchFamily="34" charset="0"/>
              </a:rPr>
              <a:t> los </a:t>
            </a:r>
            <a:r>
              <a:rPr lang="en-US" sz="1000" dirty="0" err="1">
                <a:solidFill>
                  <a:schemeClr val="tx2"/>
                </a:solidFill>
                <a:latin typeface="Helvetica Light" panose="020B0403020202020204" pitchFamily="34" charset="0"/>
              </a:rPr>
              <a:t>canales</a:t>
            </a:r>
            <a:r>
              <a:rPr lang="en-US" sz="1000" dirty="0">
                <a:solidFill>
                  <a:schemeClr val="tx2"/>
                </a:solidFill>
                <a:latin typeface="Helvetica Light" panose="020B0403020202020204" pitchFamily="34" charset="0"/>
              </a:rPr>
              <a:t> de TVC</a:t>
            </a:r>
          </a:p>
        </p:txBody>
      </p:sp>
      <p:graphicFrame>
        <p:nvGraphicFramePr>
          <p:cNvPr id="14" name="Chart 24">
            <a:extLst>
              <a:ext uri="{FF2B5EF4-FFF2-40B4-BE49-F238E27FC236}">
                <a16:creationId xmlns:a16="http://schemas.microsoft.com/office/drawing/2014/main" id="{2AFB2F50-7678-534A-A1D4-2749B87D6C6F}"/>
              </a:ext>
            </a:extLst>
          </p:cNvPr>
          <p:cNvGraphicFramePr/>
          <p:nvPr>
            <p:extLst>
              <p:ext uri="{D42A27DB-BD31-4B8C-83A1-F6EECF244321}">
                <p14:modId xmlns:p14="http://schemas.microsoft.com/office/powerpoint/2010/main" val="3735937363"/>
              </p:ext>
            </p:extLst>
          </p:nvPr>
        </p:nvGraphicFramePr>
        <p:xfrm>
          <a:off x="1167635" y="937255"/>
          <a:ext cx="2026131" cy="104438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5">
            <a:extLst>
              <a:ext uri="{FF2B5EF4-FFF2-40B4-BE49-F238E27FC236}">
                <a16:creationId xmlns:a16="http://schemas.microsoft.com/office/drawing/2014/main" id="{5CC08DF8-D197-C148-A5DB-43F115A31E91}"/>
              </a:ext>
            </a:extLst>
          </p:cNvPr>
          <p:cNvSpPr txBox="1"/>
          <p:nvPr/>
        </p:nvSpPr>
        <p:spPr>
          <a:xfrm>
            <a:off x="523549" y="3173929"/>
            <a:ext cx="671979" cy="246221"/>
          </a:xfrm>
          <a:prstGeom prst="rect">
            <a:avLst/>
          </a:prstGeom>
          <a:noFill/>
        </p:spPr>
        <p:txBody>
          <a:bodyPr wrap="none" rtlCol="0">
            <a:spAutoFit/>
          </a:bodyPr>
          <a:lstStyle/>
          <a:p>
            <a:r>
              <a:rPr lang="en-US" sz="1000" dirty="0">
                <a:latin typeface="Helvetica Light" panose="020B0403020202020204" pitchFamily="34" charset="0"/>
              </a:rPr>
              <a:t>Inv. </a:t>
            </a:r>
            <a:r>
              <a:rPr lang="en-US" sz="1000" dirty="0" err="1">
                <a:latin typeface="Helvetica Light" panose="020B0403020202020204" pitchFamily="34" charset="0"/>
              </a:rPr>
              <a:t>en</a:t>
            </a:r>
            <a:r>
              <a:rPr lang="en-US" sz="1000" dirty="0">
                <a:latin typeface="Helvetica Light" panose="020B0403020202020204" pitchFamily="34" charset="0"/>
              </a:rPr>
              <a:t> $</a:t>
            </a:r>
          </a:p>
        </p:txBody>
      </p:sp>
      <p:cxnSp>
        <p:nvCxnSpPr>
          <p:cNvPr id="19" name="Straight Connector 29">
            <a:extLst>
              <a:ext uri="{FF2B5EF4-FFF2-40B4-BE49-F238E27FC236}">
                <a16:creationId xmlns:a16="http://schemas.microsoft.com/office/drawing/2014/main" id="{D8C47017-A4E9-1249-89CF-54A38AB08ECC}"/>
              </a:ext>
            </a:extLst>
          </p:cNvPr>
          <p:cNvCxnSpPr>
            <a:cxnSpLocks/>
          </p:cNvCxnSpPr>
          <p:nvPr/>
        </p:nvCxnSpPr>
        <p:spPr>
          <a:xfrm flipV="1">
            <a:off x="606409" y="3420150"/>
            <a:ext cx="2908563" cy="13195"/>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34">
            <a:extLst>
              <a:ext uri="{FF2B5EF4-FFF2-40B4-BE49-F238E27FC236}">
                <a16:creationId xmlns:a16="http://schemas.microsoft.com/office/drawing/2014/main" id="{4676FCE7-D401-864D-B87F-CD77D65EB119}"/>
              </a:ext>
            </a:extLst>
          </p:cNvPr>
          <p:cNvCxnSpPr/>
          <p:nvPr/>
        </p:nvCxnSpPr>
        <p:spPr>
          <a:xfrm>
            <a:off x="5273684" y="2642976"/>
            <a:ext cx="6707644"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E3264D21-C18E-4441-ABBF-87566A8AAEBE}"/>
              </a:ext>
            </a:extLst>
          </p:cNvPr>
          <p:cNvSpPr txBox="1"/>
          <p:nvPr/>
        </p:nvSpPr>
        <p:spPr>
          <a:xfrm>
            <a:off x="5678680" y="3543458"/>
            <a:ext cx="914400" cy="914400"/>
          </a:xfrm>
          <a:prstGeom prst="rect">
            <a:avLst/>
          </a:prstGeom>
          <a:noFill/>
        </p:spPr>
        <p:txBody>
          <a:bodyPr wrap="square" rtlCol="0">
            <a:spAutoFit/>
          </a:bodyPr>
          <a:lstStyle/>
          <a:p>
            <a:endParaRPr lang="es-HN" dirty="0"/>
          </a:p>
        </p:txBody>
      </p:sp>
      <p:sp>
        <p:nvSpPr>
          <p:cNvPr id="22" name="CuadroTexto 21">
            <a:extLst>
              <a:ext uri="{FF2B5EF4-FFF2-40B4-BE49-F238E27FC236}">
                <a16:creationId xmlns:a16="http://schemas.microsoft.com/office/drawing/2014/main" id="{D480985A-9176-0A4A-A79D-789AB837CB75}"/>
              </a:ext>
            </a:extLst>
          </p:cNvPr>
          <p:cNvSpPr txBox="1"/>
          <p:nvPr/>
        </p:nvSpPr>
        <p:spPr>
          <a:xfrm>
            <a:off x="9757317" y="3359151"/>
            <a:ext cx="184731" cy="369332"/>
          </a:xfrm>
          <a:prstGeom prst="rect">
            <a:avLst/>
          </a:prstGeom>
          <a:noFill/>
        </p:spPr>
        <p:txBody>
          <a:bodyPr wrap="none" rtlCol="0">
            <a:spAutoFit/>
          </a:bodyPr>
          <a:lstStyle/>
          <a:p>
            <a:endParaRPr lang="es-HN" dirty="0"/>
          </a:p>
        </p:txBody>
      </p:sp>
      <p:graphicFrame>
        <p:nvGraphicFramePr>
          <p:cNvPr id="29" name="Table 9">
            <a:extLst>
              <a:ext uri="{FF2B5EF4-FFF2-40B4-BE49-F238E27FC236}">
                <a16:creationId xmlns:a16="http://schemas.microsoft.com/office/drawing/2014/main" id="{71302FD6-BD44-C546-BDFE-6318C65BFEF7}"/>
              </a:ext>
            </a:extLst>
          </p:cNvPr>
          <p:cNvGraphicFramePr>
            <a:graphicFrameLocks noGrp="1"/>
          </p:cNvGraphicFramePr>
          <p:nvPr>
            <p:extLst>
              <p:ext uri="{D42A27DB-BD31-4B8C-83A1-F6EECF244321}">
                <p14:modId xmlns:p14="http://schemas.microsoft.com/office/powerpoint/2010/main" val="2267952611"/>
              </p:ext>
            </p:extLst>
          </p:nvPr>
        </p:nvGraphicFramePr>
        <p:xfrm>
          <a:off x="5703086" y="3346379"/>
          <a:ext cx="1579453" cy="274320"/>
        </p:xfrm>
        <a:graphic>
          <a:graphicData uri="http://schemas.openxmlformats.org/drawingml/2006/table">
            <a:tbl>
              <a:tblPr firstRow="1" bandRow="1">
                <a:tableStyleId>{5C22544A-7EE6-4342-B048-85BDC9FD1C3A}</a:tableStyleId>
              </a:tblPr>
              <a:tblGrid>
                <a:gridCol w="983295">
                  <a:extLst>
                    <a:ext uri="{9D8B030D-6E8A-4147-A177-3AD203B41FA5}">
                      <a16:colId xmlns:a16="http://schemas.microsoft.com/office/drawing/2014/main" val="2819027459"/>
                    </a:ext>
                  </a:extLst>
                </a:gridCol>
                <a:gridCol w="596158">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$82K</a:t>
                      </a:r>
                    </a:p>
                  </a:txBody>
                  <a:tcPr>
                    <a:solidFill>
                      <a:schemeClr val="tx2"/>
                    </a:solidFill>
                  </a:tcPr>
                </a:tc>
                <a:tc>
                  <a:txBody>
                    <a:bodyPr/>
                    <a:lstStyle/>
                    <a:p>
                      <a:r>
                        <a:rPr lang="en-US" sz="1200" b="1" i="0" dirty="0">
                          <a:latin typeface="Helvetica Light" panose="020B0403020202020204" pitchFamily="34" charset="0"/>
                        </a:rPr>
                        <a:t>100%</a:t>
                      </a:r>
                    </a:p>
                  </a:txBody>
                  <a:tcPr>
                    <a:solidFill>
                      <a:srgbClr val="941100"/>
                    </a:solidFill>
                  </a:tcPr>
                </a:tc>
                <a:extLst>
                  <a:ext uri="{0D108BD9-81ED-4DB2-BD59-A6C34878D82A}">
                    <a16:rowId xmlns:a16="http://schemas.microsoft.com/office/drawing/2014/main" val="2723846995"/>
                  </a:ext>
                </a:extLst>
              </a:tr>
            </a:tbl>
          </a:graphicData>
        </a:graphic>
      </p:graphicFrame>
      <p:cxnSp>
        <p:nvCxnSpPr>
          <p:cNvPr id="34" name="Straight Connector 60">
            <a:extLst>
              <a:ext uri="{FF2B5EF4-FFF2-40B4-BE49-F238E27FC236}">
                <a16:creationId xmlns:a16="http://schemas.microsoft.com/office/drawing/2014/main" id="{62008A54-237A-0A43-8273-AD9F37FD5072}"/>
              </a:ext>
            </a:extLst>
          </p:cNvPr>
          <p:cNvCxnSpPr>
            <a:cxnSpLocks/>
          </p:cNvCxnSpPr>
          <p:nvPr/>
        </p:nvCxnSpPr>
        <p:spPr>
          <a:xfrm flipV="1">
            <a:off x="5358954" y="4307692"/>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 name="Title 1">
            <a:extLst>
              <a:ext uri="{FF2B5EF4-FFF2-40B4-BE49-F238E27FC236}">
                <a16:creationId xmlns:a16="http://schemas.microsoft.com/office/drawing/2014/main" id="{BBDCF0DC-C84D-2645-A497-7D0A2CFD5666}"/>
              </a:ext>
            </a:extLst>
          </p:cNvPr>
          <p:cNvSpPr txBox="1">
            <a:spLocks/>
          </p:cNvSpPr>
          <p:nvPr/>
        </p:nvSpPr>
        <p:spPr>
          <a:xfrm>
            <a:off x="413995" y="-76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dirty="0">
                <a:solidFill>
                  <a:schemeClr val="bg1"/>
                </a:solidFill>
                <a:latin typeface="Helvetica Light" panose="020B0403020202020204" pitchFamily="34" charset="0"/>
              </a:rPr>
              <a:t>TENGO</a:t>
            </a:r>
          </a:p>
        </p:txBody>
      </p:sp>
      <p:cxnSp>
        <p:nvCxnSpPr>
          <p:cNvPr id="45" name="Straight Connector 31">
            <a:extLst>
              <a:ext uri="{FF2B5EF4-FFF2-40B4-BE49-F238E27FC236}">
                <a16:creationId xmlns:a16="http://schemas.microsoft.com/office/drawing/2014/main" id="{4538A7B2-AF3E-5D4C-9831-D93E7250D31F}"/>
              </a:ext>
            </a:extLst>
          </p:cNvPr>
          <p:cNvCxnSpPr/>
          <p:nvPr/>
        </p:nvCxnSpPr>
        <p:spPr>
          <a:xfrm>
            <a:off x="3470022" y="0"/>
            <a:ext cx="0" cy="16831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itle 1">
            <a:extLst>
              <a:ext uri="{FF2B5EF4-FFF2-40B4-BE49-F238E27FC236}">
                <a16:creationId xmlns:a16="http://schemas.microsoft.com/office/drawing/2014/main" id="{4E30674A-A8CA-8B48-AB1C-63D21E14D20A}"/>
              </a:ext>
            </a:extLst>
          </p:cNvPr>
          <p:cNvSpPr>
            <a:spLocks noGrp="1"/>
          </p:cNvSpPr>
          <p:nvPr>
            <p:ph type="title"/>
          </p:nvPr>
        </p:nvSpPr>
        <p:spPr>
          <a:xfrm>
            <a:off x="8130328" y="-171893"/>
            <a:ext cx="4061672" cy="1325563"/>
          </a:xfrm>
        </p:spPr>
        <p:txBody>
          <a:bodyPr>
            <a:normAutofit/>
          </a:body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i="0" dirty="0">
                <a:solidFill>
                  <a:schemeClr val="bg1"/>
                </a:solidFill>
                <a:effectLst/>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enero-marzo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graphicFrame>
        <p:nvGraphicFramePr>
          <p:cNvPr id="37" name="Chart 38">
            <a:extLst>
              <a:ext uri="{FF2B5EF4-FFF2-40B4-BE49-F238E27FC236}">
                <a16:creationId xmlns:a16="http://schemas.microsoft.com/office/drawing/2014/main" id="{3C511CB5-40B3-ED48-B12D-C62ADC14B056}"/>
              </a:ext>
            </a:extLst>
          </p:cNvPr>
          <p:cNvGraphicFramePr/>
          <p:nvPr>
            <p:extLst>
              <p:ext uri="{D42A27DB-BD31-4B8C-83A1-F6EECF244321}">
                <p14:modId xmlns:p14="http://schemas.microsoft.com/office/powerpoint/2010/main" val="554259221"/>
              </p:ext>
            </p:extLst>
          </p:nvPr>
        </p:nvGraphicFramePr>
        <p:xfrm>
          <a:off x="5559555" y="3488282"/>
          <a:ext cx="6400258" cy="884123"/>
        </p:xfrm>
        <a:graphic>
          <a:graphicData uri="http://schemas.openxmlformats.org/drawingml/2006/chart">
            <c:chart xmlns:c="http://schemas.openxmlformats.org/drawingml/2006/chart" xmlns:r="http://schemas.openxmlformats.org/officeDocument/2006/relationships" r:id="rId5"/>
          </a:graphicData>
        </a:graphic>
      </p:graphicFrame>
      <p:sp>
        <p:nvSpPr>
          <p:cNvPr id="38" name="TextBox 32">
            <a:extLst>
              <a:ext uri="{FF2B5EF4-FFF2-40B4-BE49-F238E27FC236}">
                <a16:creationId xmlns:a16="http://schemas.microsoft.com/office/drawing/2014/main" id="{9D9DDE07-C939-924F-9ACF-8E4DC14FE8FD}"/>
              </a:ext>
            </a:extLst>
          </p:cNvPr>
          <p:cNvSpPr txBox="1"/>
          <p:nvPr/>
        </p:nvSpPr>
        <p:spPr>
          <a:xfrm>
            <a:off x="5228367" y="3685796"/>
            <a:ext cx="434734" cy="369332"/>
          </a:xfrm>
          <a:prstGeom prst="rect">
            <a:avLst/>
          </a:prstGeom>
          <a:noFill/>
        </p:spPr>
        <p:txBody>
          <a:bodyPr wrap="none" rtlCol="0">
            <a:spAutoFit/>
          </a:bodyPr>
          <a:lstStyle/>
          <a:p>
            <a:r>
              <a:rPr lang="en-US" b="1" dirty="0">
                <a:solidFill>
                  <a:schemeClr val="tx1">
                    <a:lumMod val="50000"/>
                    <a:lumOff val="50000"/>
                  </a:schemeClr>
                </a:solidFill>
              </a:rPr>
              <a:t>TV</a:t>
            </a:r>
          </a:p>
        </p:txBody>
      </p:sp>
      <p:sp>
        <p:nvSpPr>
          <p:cNvPr id="39" name="TextBox 33">
            <a:extLst>
              <a:ext uri="{FF2B5EF4-FFF2-40B4-BE49-F238E27FC236}">
                <a16:creationId xmlns:a16="http://schemas.microsoft.com/office/drawing/2014/main" id="{7F849D77-9D16-954A-8DBF-82CE1E97047C}"/>
              </a:ext>
            </a:extLst>
          </p:cNvPr>
          <p:cNvSpPr txBox="1"/>
          <p:nvPr/>
        </p:nvSpPr>
        <p:spPr>
          <a:xfrm>
            <a:off x="5155090" y="3980282"/>
            <a:ext cx="1512915" cy="276999"/>
          </a:xfrm>
          <a:prstGeom prst="rect">
            <a:avLst/>
          </a:prstGeom>
          <a:noFill/>
        </p:spPr>
        <p:txBody>
          <a:bodyPr wrap="none" rtlCol="0">
            <a:spAutoFit/>
          </a:bodyPr>
          <a:lstStyle/>
          <a:p>
            <a:r>
              <a:rPr lang="en-US" sz="1200" i="1" dirty="0"/>
              <a:t>304 spots|1,168 </a:t>
            </a:r>
            <a:r>
              <a:rPr lang="en-US" sz="1200" i="1" dirty="0" err="1"/>
              <a:t>trp’s</a:t>
            </a:r>
            <a:endParaRPr lang="en-US" sz="1200" i="1" dirty="0"/>
          </a:p>
        </p:txBody>
      </p:sp>
      <p:sp>
        <p:nvSpPr>
          <p:cNvPr id="25" name="CuadroTexto 24">
            <a:extLst>
              <a:ext uri="{FF2B5EF4-FFF2-40B4-BE49-F238E27FC236}">
                <a16:creationId xmlns:a16="http://schemas.microsoft.com/office/drawing/2014/main" id="{F079BF5C-FF30-FB4D-B8D4-A3C0A4AC3891}"/>
              </a:ext>
            </a:extLst>
          </p:cNvPr>
          <p:cNvSpPr txBox="1"/>
          <p:nvPr/>
        </p:nvSpPr>
        <p:spPr>
          <a:xfrm>
            <a:off x="6164186" y="1299611"/>
            <a:ext cx="1096946" cy="307777"/>
          </a:xfrm>
          <a:prstGeom prst="rect">
            <a:avLst/>
          </a:prstGeom>
          <a:solidFill>
            <a:srgbClr val="7030A0">
              <a:alpha val="50000"/>
            </a:srgbClr>
          </a:solidFill>
        </p:spPr>
        <p:txBody>
          <a:bodyPr wrap="square" rtlCol="0">
            <a:spAutoFit/>
          </a:bodyPr>
          <a:lstStyle/>
          <a:p>
            <a:pPr algn="ctr"/>
            <a:r>
              <a:rPr lang="es-HN" sz="700" dirty="0">
                <a:solidFill>
                  <a:schemeClr val="bg1"/>
                </a:solidFill>
                <a:latin typeface="Helvetica Light" panose="020B0403020202020204" pitchFamily="34" charset="0"/>
              </a:rPr>
              <a:t>“Es como el efectivo pero mejor”</a:t>
            </a:r>
          </a:p>
        </p:txBody>
      </p:sp>
      <p:sp>
        <p:nvSpPr>
          <p:cNvPr id="26" name="CuadroTexto 25">
            <a:extLst>
              <a:ext uri="{FF2B5EF4-FFF2-40B4-BE49-F238E27FC236}">
                <a16:creationId xmlns:a16="http://schemas.microsoft.com/office/drawing/2014/main" id="{5CD62CDB-1E43-8949-8B83-97E0F3883870}"/>
              </a:ext>
            </a:extLst>
          </p:cNvPr>
          <p:cNvSpPr txBox="1"/>
          <p:nvPr/>
        </p:nvSpPr>
        <p:spPr>
          <a:xfrm>
            <a:off x="5273683" y="1681453"/>
            <a:ext cx="1394321" cy="200055"/>
          </a:xfrm>
          <a:prstGeom prst="rect">
            <a:avLst/>
          </a:prstGeom>
          <a:solidFill>
            <a:srgbClr val="7030A0">
              <a:alpha val="50000"/>
            </a:srgbClr>
          </a:solidFill>
        </p:spPr>
        <p:txBody>
          <a:bodyPr wrap="square" rtlCol="0">
            <a:spAutoFit/>
          </a:bodyPr>
          <a:lstStyle/>
          <a:p>
            <a:pPr algn="ctr"/>
            <a:r>
              <a:rPr lang="es-HN" sz="700" dirty="0">
                <a:solidFill>
                  <a:schemeClr val="bg1"/>
                </a:solidFill>
                <a:latin typeface="Helvetica Light" panose="020B0403020202020204" pitchFamily="34" charset="0"/>
              </a:rPr>
              <a:t>Tarj Debito  recargable Tnego</a:t>
            </a:r>
          </a:p>
        </p:txBody>
      </p:sp>
      <p:pic>
        <p:nvPicPr>
          <p:cNvPr id="27" name="Picture 4">
            <a:extLst>
              <a:ext uri="{FF2B5EF4-FFF2-40B4-BE49-F238E27FC236}">
                <a16:creationId xmlns:a16="http://schemas.microsoft.com/office/drawing/2014/main" id="{B7B21A09-7692-3841-AA68-075D09FA3D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28" name="Imagen 27">
            <a:extLst>
              <a:ext uri="{FF2B5EF4-FFF2-40B4-BE49-F238E27FC236}">
                <a16:creationId xmlns:a16="http://schemas.microsoft.com/office/drawing/2014/main" id="{57924C85-7A85-F64F-BC70-8B2D552A61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
        <p:nvSpPr>
          <p:cNvPr id="31" name="TextBox 27">
            <a:extLst>
              <a:ext uri="{FF2B5EF4-FFF2-40B4-BE49-F238E27FC236}">
                <a16:creationId xmlns:a16="http://schemas.microsoft.com/office/drawing/2014/main" id="{15ADE449-DD0A-804F-BED3-5CF788F0F33E}"/>
              </a:ext>
            </a:extLst>
          </p:cNvPr>
          <p:cNvSpPr txBox="1"/>
          <p:nvPr/>
        </p:nvSpPr>
        <p:spPr>
          <a:xfrm>
            <a:off x="5342023" y="6520506"/>
            <a:ext cx="1843774" cy="215444"/>
          </a:xfrm>
          <a:prstGeom prst="rect">
            <a:avLst/>
          </a:prstGeom>
          <a:solidFill>
            <a:schemeClr val="bg1"/>
          </a:solidFill>
          <a:ln w="6350">
            <a:solidFill>
              <a:schemeClr val="bg1">
                <a:lumMod val="95000"/>
              </a:schemeClr>
            </a:solidFill>
            <a:prstDash val="sysDot"/>
          </a:ln>
        </p:spPr>
        <p:txBody>
          <a:bodyPr wrap="none" rtlCol="0">
            <a:spAutoFit/>
          </a:bodyPr>
          <a:lstStyle/>
          <a:p>
            <a:r>
              <a:rPr lang="en-US" sz="800" i="1" dirty="0">
                <a:solidFill>
                  <a:schemeClr val="tx1">
                    <a:lumMod val="50000"/>
                    <a:lumOff val="50000"/>
                  </a:schemeClr>
                </a:solidFill>
                <a:latin typeface="Helvetica Light" panose="020B0403020202020204" pitchFamily="34" charset="0"/>
              </a:rPr>
              <a:t>Fuente : </a:t>
            </a:r>
            <a:r>
              <a:rPr lang="en-US" sz="800" i="1" dirty="0" err="1">
                <a:solidFill>
                  <a:schemeClr val="tx1">
                    <a:lumMod val="50000"/>
                    <a:lumOff val="50000"/>
                  </a:schemeClr>
                </a:solidFill>
                <a:latin typeface="Helvetica Light" panose="020B0403020202020204" pitchFamily="34" charset="0"/>
              </a:rPr>
              <a:t>Publisearch</a:t>
            </a:r>
            <a:r>
              <a:rPr lang="en-US" sz="800" i="1" dirty="0">
                <a:solidFill>
                  <a:schemeClr val="tx1">
                    <a:lumMod val="50000"/>
                    <a:lumOff val="50000"/>
                  </a:schemeClr>
                </a:solidFill>
                <a:latin typeface="Helvetica Light" panose="020B0403020202020204" pitchFamily="34" charset="0"/>
              </a:rPr>
              <a:t> –  </a:t>
            </a:r>
            <a:r>
              <a:rPr lang="en-US" sz="800" i="1" dirty="0" err="1">
                <a:solidFill>
                  <a:schemeClr val="tx1">
                    <a:lumMod val="50000"/>
                    <a:lumOff val="50000"/>
                  </a:schemeClr>
                </a:solidFill>
                <a:latin typeface="Helvetica Light" panose="020B0403020202020204" pitchFamily="34" charset="0"/>
              </a:rPr>
              <a:t>Marzo</a:t>
            </a:r>
            <a:r>
              <a:rPr lang="en-US" sz="800" i="1" dirty="0">
                <a:solidFill>
                  <a:schemeClr val="tx1">
                    <a:lumMod val="50000"/>
                    <a:lumOff val="50000"/>
                  </a:schemeClr>
                </a:solidFill>
                <a:latin typeface="Helvetica Light" panose="020B0403020202020204" pitchFamily="34" charset="0"/>
              </a:rPr>
              <a:t>, 2024</a:t>
            </a:r>
          </a:p>
        </p:txBody>
      </p:sp>
    </p:spTree>
    <p:extLst>
      <p:ext uri="{BB962C8B-B14F-4D97-AF65-F5344CB8AC3E}">
        <p14:creationId xmlns:p14="http://schemas.microsoft.com/office/powerpoint/2010/main" val="2965147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3">
            <a:extLst>
              <a:ext uri="{FF2B5EF4-FFF2-40B4-BE49-F238E27FC236}">
                <a16:creationId xmlns:a16="http://schemas.microsoft.com/office/drawing/2014/main" id="{0457D677-7527-6E41-A577-139EBCEB4ECA}"/>
              </a:ext>
            </a:extLst>
          </p:cNvPr>
          <p:cNvGrpSpPr/>
          <p:nvPr/>
        </p:nvGrpSpPr>
        <p:grpSpPr>
          <a:xfrm>
            <a:off x="3165424" y="1759503"/>
            <a:ext cx="5968407" cy="2850414"/>
            <a:chOff x="822927" y="-2735293"/>
            <a:chExt cx="10083800" cy="4399978"/>
          </a:xfrm>
        </p:grpSpPr>
        <p:sp>
          <p:nvSpPr>
            <p:cNvPr id="30" name="AutoShape 4">
              <a:extLst>
                <a:ext uri="{FF2B5EF4-FFF2-40B4-BE49-F238E27FC236}">
                  <a16:creationId xmlns:a16="http://schemas.microsoft.com/office/drawing/2014/main" id="{DF351DDC-3102-414A-8AFA-7739E4C0787D}"/>
                </a:ext>
              </a:extLst>
            </p:cNvPr>
            <p:cNvSpPr/>
            <p:nvPr/>
          </p:nvSpPr>
          <p:spPr>
            <a:xfrm>
              <a:off x="822927" y="-2735293"/>
              <a:ext cx="10083800" cy="3056965"/>
            </a:xfrm>
            <a:prstGeom prst="rect">
              <a:avLst/>
            </a:prstGeom>
            <a:solidFill>
              <a:srgbClr val="CD2E2E"/>
            </a:solidFill>
          </p:spPr>
        </p:sp>
        <p:sp>
          <p:nvSpPr>
            <p:cNvPr id="31" name="TextBox 5">
              <a:extLst>
                <a:ext uri="{FF2B5EF4-FFF2-40B4-BE49-F238E27FC236}">
                  <a16:creationId xmlns:a16="http://schemas.microsoft.com/office/drawing/2014/main" id="{E514A01A-4B53-F742-9B1A-E5FA477C93D4}"/>
                </a:ext>
              </a:extLst>
            </p:cNvPr>
            <p:cNvSpPr txBox="1"/>
            <p:nvPr/>
          </p:nvSpPr>
          <p:spPr>
            <a:xfrm>
              <a:off x="870492" y="830819"/>
              <a:ext cx="9275600" cy="833866"/>
            </a:xfrm>
            <a:prstGeom prst="rect">
              <a:avLst/>
            </a:prstGeom>
          </p:spPr>
          <p:txBody>
            <a:bodyPr wrap="square" lIns="0" tIns="0" rIns="0" bIns="0" rtlCol="0" anchor="t">
              <a:spAutoFit/>
            </a:bodyPr>
            <a:lstStyle/>
            <a:p>
              <a:endParaRPr lang="en-US" sz="3200" dirty="0">
                <a:solidFill>
                  <a:schemeClr val="bg1"/>
                </a:solidFill>
                <a:latin typeface="Helvetica Light" panose="020B0403020202020204" pitchFamily="34" charset="0"/>
              </a:endParaRPr>
            </a:p>
          </p:txBody>
        </p:sp>
      </p:grpSp>
      <p:sp>
        <p:nvSpPr>
          <p:cNvPr id="43" name="TextBox 27">
            <a:extLst>
              <a:ext uri="{FF2B5EF4-FFF2-40B4-BE49-F238E27FC236}">
                <a16:creationId xmlns:a16="http://schemas.microsoft.com/office/drawing/2014/main" id="{19A3C4C2-1C74-BF4E-B94A-A78927250563}"/>
              </a:ext>
            </a:extLst>
          </p:cNvPr>
          <p:cNvSpPr txBox="1"/>
          <p:nvPr/>
        </p:nvSpPr>
        <p:spPr>
          <a:xfrm>
            <a:off x="407558" y="6473787"/>
            <a:ext cx="1843774" cy="215444"/>
          </a:xfrm>
          <a:prstGeom prst="rect">
            <a:avLst/>
          </a:prstGeom>
          <a:solidFill>
            <a:schemeClr val="bg1"/>
          </a:solidFill>
          <a:ln w="6350">
            <a:solidFill>
              <a:schemeClr val="bg1">
                <a:lumMod val="95000"/>
              </a:schemeClr>
            </a:solidFill>
            <a:prstDash val="sysDot"/>
          </a:ln>
        </p:spPr>
        <p:txBody>
          <a:bodyPr wrap="none" rtlCol="0">
            <a:spAutoFit/>
          </a:bodyPr>
          <a:lstStyle/>
          <a:p>
            <a:r>
              <a:rPr lang="en-US" sz="800" i="1" dirty="0">
                <a:solidFill>
                  <a:schemeClr val="tx1">
                    <a:lumMod val="50000"/>
                    <a:lumOff val="50000"/>
                  </a:schemeClr>
                </a:solidFill>
                <a:latin typeface="Helvetica Light" panose="020B0403020202020204" pitchFamily="34" charset="0"/>
              </a:rPr>
              <a:t>Fuente : </a:t>
            </a:r>
            <a:r>
              <a:rPr lang="en-US" sz="800" i="1" dirty="0" err="1">
                <a:solidFill>
                  <a:schemeClr val="tx1">
                    <a:lumMod val="50000"/>
                    <a:lumOff val="50000"/>
                  </a:schemeClr>
                </a:solidFill>
                <a:latin typeface="Helvetica Light" panose="020B0403020202020204" pitchFamily="34" charset="0"/>
              </a:rPr>
              <a:t>Publisearch</a:t>
            </a:r>
            <a:r>
              <a:rPr lang="en-US" sz="800" i="1" dirty="0">
                <a:solidFill>
                  <a:schemeClr val="tx1">
                    <a:lumMod val="50000"/>
                    <a:lumOff val="50000"/>
                  </a:schemeClr>
                </a:solidFill>
                <a:latin typeface="Helvetica Light" panose="020B0403020202020204" pitchFamily="34" charset="0"/>
              </a:rPr>
              <a:t> –  </a:t>
            </a:r>
            <a:r>
              <a:rPr lang="en-US" sz="800" i="1" dirty="0" err="1">
                <a:solidFill>
                  <a:schemeClr val="tx1">
                    <a:lumMod val="50000"/>
                    <a:lumOff val="50000"/>
                  </a:schemeClr>
                </a:solidFill>
                <a:latin typeface="Helvetica Light" panose="020B0403020202020204" pitchFamily="34" charset="0"/>
              </a:rPr>
              <a:t>Marzo</a:t>
            </a:r>
            <a:r>
              <a:rPr lang="en-US" sz="800" i="1" dirty="0">
                <a:solidFill>
                  <a:schemeClr val="tx1">
                    <a:lumMod val="50000"/>
                    <a:lumOff val="50000"/>
                  </a:schemeClr>
                </a:solidFill>
                <a:latin typeface="Helvetica Light" panose="020B0403020202020204" pitchFamily="34" charset="0"/>
              </a:rPr>
              <a:t>, 2024</a:t>
            </a:r>
          </a:p>
        </p:txBody>
      </p:sp>
      <p:sp>
        <p:nvSpPr>
          <p:cNvPr id="44" name="Title 1">
            <a:extLst>
              <a:ext uri="{FF2B5EF4-FFF2-40B4-BE49-F238E27FC236}">
                <a16:creationId xmlns:a16="http://schemas.microsoft.com/office/drawing/2014/main" id="{BBDCF0DC-C84D-2645-A497-7D0A2CFD5666}"/>
              </a:ext>
            </a:extLst>
          </p:cNvPr>
          <p:cNvSpPr txBox="1">
            <a:spLocks/>
          </p:cNvSpPr>
          <p:nvPr/>
        </p:nvSpPr>
        <p:spPr>
          <a:xfrm>
            <a:off x="413995" y="-76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dirty="0">
                <a:solidFill>
                  <a:schemeClr val="bg1"/>
                </a:solidFill>
                <a:latin typeface="Helvetica Light" panose="020B0403020202020204" pitchFamily="34" charset="0"/>
              </a:rPr>
              <a:t>TENGO</a:t>
            </a:r>
          </a:p>
        </p:txBody>
      </p:sp>
      <p:cxnSp>
        <p:nvCxnSpPr>
          <p:cNvPr id="45" name="Straight Connector 31">
            <a:extLst>
              <a:ext uri="{FF2B5EF4-FFF2-40B4-BE49-F238E27FC236}">
                <a16:creationId xmlns:a16="http://schemas.microsoft.com/office/drawing/2014/main" id="{4538A7B2-AF3E-5D4C-9831-D93E7250D31F}"/>
              </a:ext>
            </a:extLst>
          </p:cNvPr>
          <p:cNvCxnSpPr/>
          <p:nvPr/>
        </p:nvCxnSpPr>
        <p:spPr>
          <a:xfrm>
            <a:off x="3470022" y="0"/>
            <a:ext cx="0" cy="16831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
            <a:extLst>
              <a:ext uri="{FF2B5EF4-FFF2-40B4-BE49-F238E27FC236}">
                <a16:creationId xmlns:a16="http://schemas.microsoft.com/office/drawing/2014/main" id="{09EB9EAC-6939-E842-9FA7-2F0ADAA09C61}"/>
              </a:ext>
            </a:extLst>
          </p:cNvPr>
          <p:cNvSpPr txBox="1"/>
          <p:nvPr/>
        </p:nvSpPr>
        <p:spPr>
          <a:xfrm>
            <a:off x="4318166" y="2011027"/>
            <a:ext cx="3706463" cy="1477328"/>
          </a:xfrm>
          <a:prstGeom prst="rect">
            <a:avLst/>
          </a:prstGeom>
          <a:noFill/>
        </p:spPr>
        <p:txBody>
          <a:bodyPr wrap="none" rtlCol="0">
            <a:spAutoFit/>
          </a:bodyPr>
          <a:lstStyle/>
          <a:p>
            <a:pPr algn="ctr"/>
            <a:r>
              <a:rPr lang="en-US" sz="2000" dirty="0" err="1">
                <a:solidFill>
                  <a:schemeClr val="bg1"/>
                </a:solidFill>
                <a:latin typeface="Century Gothic" panose="020B0502020202020204" pitchFamily="34" charset="0"/>
              </a:rPr>
              <a:t>Presentado</a:t>
            </a:r>
            <a:r>
              <a:rPr lang="en-US" sz="2000" dirty="0">
                <a:solidFill>
                  <a:schemeClr val="bg1"/>
                </a:solidFill>
                <a:latin typeface="Century Gothic" panose="020B0502020202020204" pitchFamily="34" charset="0"/>
              </a:rPr>
              <a:t> </a:t>
            </a:r>
            <a:r>
              <a:rPr lang="en-US" sz="2000" dirty="0" err="1">
                <a:solidFill>
                  <a:schemeClr val="bg1"/>
                </a:solidFill>
                <a:latin typeface="Century Gothic" panose="020B0502020202020204" pitchFamily="34" charset="0"/>
              </a:rPr>
              <a:t>por</a:t>
            </a:r>
            <a:br>
              <a:rPr lang="en-US" sz="2000" dirty="0">
                <a:solidFill>
                  <a:schemeClr val="bg1"/>
                </a:solidFill>
                <a:latin typeface="Century Gothic" panose="020B0502020202020204" pitchFamily="34" charset="0"/>
              </a:rPr>
            </a:br>
            <a:r>
              <a:rPr lang="en-US" sz="2000" dirty="0" err="1">
                <a:solidFill>
                  <a:schemeClr val="bg1"/>
                </a:solidFill>
                <a:latin typeface="Century Gothic" panose="020B0502020202020204" pitchFamily="34" charset="0"/>
              </a:rPr>
              <a:t>Departamento</a:t>
            </a:r>
            <a:r>
              <a:rPr lang="en-US" sz="2000" dirty="0">
                <a:solidFill>
                  <a:schemeClr val="bg1"/>
                </a:solidFill>
                <a:latin typeface="Century Gothic" panose="020B0502020202020204" pitchFamily="34" charset="0"/>
              </a:rPr>
              <a:t> de </a:t>
            </a:r>
            <a:r>
              <a:rPr lang="en-US" sz="2000" dirty="0" err="1">
                <a:solidFill>
                  <a:schemeClr val="bg1"/>
                </a:solidFill>
                <a:latin typeface="Century Gothic" panose="020B0502020202020204" pitchFamily="34" charset="0"/>
              </a:rPr>
              <a:t>Medios</a:t>
            </a:r>
            <a:endParaRPr lang="en-US" sz="2000" dirty="0">
              <a:solidFill>
                <a:schemeClr val="bg1"/>
              </a:solidFill>
              <a:latin typeface="Century Gothic" panose="020B0502020202020204" pitchFamily="34" charset="0"/>
            </a:endParaRPr>
          </a:p>
          <a:p>
            <a:pPr algn="ctr"/>
            <a:r>
              <a:rPr lang="en-US" sz="3000" b="1" dirty="0">
                <a:solidFill>
                  <a:schemeClr val="bg1"/>
                </a:solidFill>
                <a:latin typeface="Helvetica Light" panose="020B0403020202020204" pitchFamily="34" charset="0"/>
              </a:rPr>
              <a:t>MASS PUBLICIDAD</a:t>
            </a:r>
            <a:r>
              <a:rPr lang="en-US" sz="2000" b="1" dirty="0">
                <a:solidFill>
                  <a:schemeClr val="bg1"/>
                </a:solidFill>
                <a:latin typeface="Helvetica Light" panose="020B0403020202020204" pitchFamily="34" charset="0"/>
              </a:rPr>
              <a:t> </a:t>
            </a:r>
          </a:p>
          <a:p>
            <a:pPr algn="ctr"/>
            <a:r>
              <a:rPr lang="en-US" sz="2000" b="1" dirty="0">
                <a:solidFill>
                  <a:schemeClr val="bg1"/>
                </a:solidFill>
                <a:latin typeface="Helvetica Light" panose="020B0403020202020204" pitchFamily="34" charset="0"/>
              </a:rPr>
              <a:t>Mayo 8, 2024</a:t>
            </a:r>
            <a:endParaRPr lang="en-US" sz="2000" dirty="0">
              <a:solidFill>
                <a:schemeClr val="bg1"/>
              </a:solidFill>
              <a:latin typeface="Helvetica Light" panose="020B0403020202020204" pitchFamily="34" charset="0"/>
            </a:endParaRPr>
          </a:p>
        </p:txBody>
      </p:sp>
      <p:pic>
        <p:nvPicPr>
          <p:cNvPr id="33" name="Picture 4">
            <a:extLst>
              <a:ext uri="{FF2B5EF4-FFF2-40B4-BE49-F238E27FC236}">
                <a16:creationId xmlns:a16="http://schemas.microsoft.com/office/drawing/2014/main" id="{E9F0F8F6-8F76-2C42-ACF0-A706412B33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35" name="Imagen 34">
            <a:extLst>
              <a:ext uri="{FF2B5EF4-FFF2-40B4-BE49-F238E27FC236}">
                <a16:creationId xmlns:a16="http://schemas.microsoft.com/office/drawing/2014/main" id="{9EBFA630-23DD-4244-A511-CBA8D5EF6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Tree>
    <p:extLst>
      <p:ext uri="{BB962C8B-B14F-4D97-AF65-F5344CB8AC3E}">
        <p14:creationId xmlns:p14="http://schemas.microsoft.com/office/powerpoint/2010/main" val="177969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9">
            <a:extLst>
              <a:ext uri="{FF2B5EF4-FFF2-40B4-BE49-F238E27FC236}">
                <a16:creationId xmlns:a16="http://schemas.microsoft.com/office/drawing/2014/main" id="{16B3E39C-9CE6-D94B-9602-C25471884FB5}"/>
              </a:ext>
            </a:extLst>
          </p:cNvPr>
          <p:cNvGraphicFramePr/>
          <p:nvPr/>
        </p:nvGraphicFramePr>
        <p:xfrm>
          <a:off x="317428" y="1315361"/>
          <a:ext cx="11448792" cy="4430342"/>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ángulo 18">
            <a:extLst>
              <a:ext uri="{FF2B5EF4-FFF2-40B4-BE49-F238E27FC236}">
                <a16:creationId xmlns:a16="http://schemas.microsoft.com/office/drawing/2014/main" id="{95FE8036-0A2F-4D41-B1FA-97ECC1450CCF}"/>
              </a:ext>
            </a:extLst>
          </p:cNvPr>
          <p:cNvSpPr/>
          <p:nvPr/>
        </p:nvSpPr>
        <p:spPr>
          <a:xfrm>
            <a:off x="5342023" y="1075923"/>
            <a:ext cx="6375923" cy="2252035"/>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8" name="TextBox 7">
            <a:extLst>
              <a:ext uri="{FF2B5EF4-FFF2-40B4-BE49-F238E27FC236}">
                <a16:creationId xmlns:a16="http://schemas.microsoft.com/office/drawing/2014/main" id="{31F6E431-4917-1E44-9C8A-148F5CC279E1}"/>
              </a:ext>
            </a:extLst>
          </p:cNvPr>
          <p:cNvSpPr txBox="1"/>
          <p:nvPr/>
        </p:nvSpPr>
        <p:spPr>
          <a:xfrm>
            <a:off x="272376" y="297278"/>
            <a:ext cx="5955476" cy="769441"/>
          </a:xfrm>
          <a:prstGeom prst="rect">
            <a:avLst/>
          </a:prstGeom>
          <a:noFill/>
        </p:spPr>
        <p:txBody>
          <a:bodyPr wrap="none" rtlCol="0">
            <a:spAutoFit/>
          </a:bodyPr>
          <a:lstStyle/>
          <a:p>
            <a:r>
              <a:rPr lang="en-US" sz="4400" b="1" dirty="0">
                <a:solidFill>
                  <a:srgbClr val="941100"/>
                </a:solidFill>
                <a:latin typeface="Helvetica Light" panose="020B0403020202020204" pitchFamily="34" charset="0"/>
              </a:rPr>
              <a:t>SECTOR FINANCIERO</a:t>
            </a:r>
          </a:p>
        </p:txBody>
      </p:sp>
      <p:graphicFrame>
        <p:nvGraphicFramePr>
          <p:cNvPr id="13" name="Table 12">
            <a:extLst>
              <a:ext uri="{FF2B5EF4-FFF2-40B4-BE49-F238E27FC236}">
                <a16:creationId xmlns:a16="http://schemas.microsoft.com/office/drawing/2014/main" id="{46938287-9C1D-CD4F-BE32-EBE957CA8BB2}"/>
              </a:ext>
            </a:extLst>
          </p:cNvPr>
          <p:cNvGraphicFramePr>
            <a:graphicFrameLocks noGrp="1"/>
          </p:cNvGraphicFramePr>
          <p:nvPr/>
        </p:nvGraphicFramePr>
        <p:xfrm>
          <a:off x="341825" y="5897880"/>
          <a:ext cx="10608538" cy="1920240"/>
        </p:xfrm>
        <a:graphic>
          <a:graphicData uri="http://schemas.openxmlformats.org/drawingml/2006/table">
            <a:tbl>
              <a:tblPr firstRow="1" bandRow="1">
                <a:tableStyleId>{2D5ABB26-0587-4C30-8999-92F81FD0307C}</a:tableStyleId>
              </a:tblPr>
              <a:tblGrid>
                <a:gridCol w="10608538">
                  <a:extLst>
                    <a:ext uri="{9D8B030D-6E8A-4147-A177-3AD203B41FA5}">
                      <a16:colId xmlns:a16="http://schemas.microsoft.com/office/drawing/2014/main" val="681794714"/>
                    </a:ext>
                  </a:extLst>
                </a:gridCol>
              </a:tblGrid>
              <a:tr h="0">
                <a:tc>
                  <a:txBody>
                    <a:bodyPr/>
                    <a:lstStyle/>
                    <a:p>
                      <a:pPr marL="0" indent="0" algn="ctr">
                        <a:buClr>
                          <a:srgbClr val="C00000"/>
                        </a:buClr>
                        <a:buFont typeface="Wingdings" pitchFamily="2" charset="2"/>
                        <a:buNone/>
                      </a:pPr>
                      <a:r>
                        <a:rPr lang="en-US" sz="1200" b="1" i="0" dirty="0" err="1">
                          <a:solidFill>
                            <a:schemeClr val="tx1">
                              <a:lumMod val="50000"/>
                              <a:lumOff val="50000"/>
                            </a:schemeClr>
                          </a:solidFill>
                          <a:latin typeface="Helvetica Light" panose="020B0403020202020204" pitchFamily="34" charset="0"/>
                        </a:rPr>
                        <a:t>Bancos</a:t>
                      </a:r>
                      <a:r>
                        <a:rPr lang="en-US" sz="1200" b="1" i="0" dirty="0">
                          <a:solidFill>
                            <a:schemeClr val="tx1">
                              <a:lumMod val="50000"/>
                              <a:lumOff val="50000"/>
                            </a:schemeClr>
                          </a:solidFill>
                          <a:latin typeface="Helvetica Light" panose="020B0403020202020204" pitchFamily="34" charset="0"/>
                        </a:rPr>
                        <a:t>  - </a:t>
                      </a:r>
                      <a:r>
                        <a:rPr lang="en-US" sz="1200" b="1" i="0" dirty="0" err="1">
                          <a:solidFill>
                            <a:schemeClr val="tx1">
                              <a:lumMod val="50000"/>
                              <a:lumOff val="50000"/>
                            </a:schemeClr>
                          </a:solidFill>
                          <a:latin typeface="Helvetica Light" panose="020B0403020202020204" pitchFamily="34" charset="0"/>
                        </a:rPr>
                        <a:t>Tarjetas</a:t>
                      </a:r>
                      <a:r>
                        <a:rPr lang="en-US" sz="1200" b="1" i="0" dirty="0">
                          <a:solidFill>
                            <a:schemeClr val="tx1">
                              <a:lumMod val="50000"/>
                              <a:lumOff val="50000"/>
                            </a:schemeClr>
                          </a:solidFill>
                          <a:latin typeface="Helvetica Light" panose="020B0403020202020204" pitchFamily="34" charset="0"/>
                        </a:rPr>
                        <a:t> de </a:t>
                      </a:r>
                      <a:r>
                        <a:rPr lang="en-US" sz="1200" b="1" i="0" dirty="0" err="1">
                          <a:solidFill>
                            <a:schemeClr val="tx1">
                              <a:lumMod val="50000"/>
                              <a:lumOff val="50000"/>
                            </a:schemeClr>
                          </a:solidFill>
                          <a:latin typeface="Helvetica Light" panose="020B0403020202020204" pitchFamily="34" charset="0"/>
                        </a:rPr>
                        <a:t>Crédito</a:t>
                      </a:r>
                      <a:r>
                        <a:rPr lang="en-US" sz="1200" b="1" i="0" dirty="0">
                          <a:solidFill>
                            <a:schemeClr val="tx1">
                              <a:lumMod val="50000"/>
                              <a:lumOff val="50000"/>
                            </a:schemeClr>
                          </a:solidFill>
                          <a:latin typeface="Helvetica Light" panose="020B0403020202020204" pitchFamily="34" charset="0"/>
                        </a:rPr>
                        <a:t> – </a:t>
                      </a:r>
                      <a:r>
                        <a:rPr lang="en-US" sz="1200" b="1" i="0" dirty="0" err="1">
                          <a:solidFill>
                            <a:schemeClr val="tx1">
                              <a:lumMod val="50000"/>
                              <a:lumOff val="50000"/>
                            </a:schemeClr>
                          </a:solidFill>
                          <a:latin typeface="Helvetica Light" panose="020B0403020202020204" pitchFamily="34" charset="0"/>
                        </a:rPr>
                        <a:t>Tarjeta</a:t>
                      </a:r>
                      <a:r>
                        <a:rPr lang="en-US" sz="1200" b="1" i="0" dirty="0">
                          <a:solidFill>
                            <a:schemeClr val="tx1">
                              <a:lumMod val="50000"/>
                              <a:lumOff val="50000"/>
                            </a:schemeClr>
                          </a:solidFill>
                          <a:latin typeface="Helvetica Light" panose="020B0403020202020204" pitchFamily="34" charset="0"/>
                        </a:rPr>
                        <a:t> de </a:t>
                      </a:r>
                      <a:r>
                        <a:rPr lang="en-US" sz="1200" b="1" i="0" dirty="0" err="1">
                          <a:solidFill>
                            <a:schemeClr val="tx1">
                              <a:lumMod val="50000"/>
                              <a:lumOff val="50000"/>
                            </a:schemeClr>
                          </a:solidFill>
                          <a:latin typeface="Helvetica Light" panose="020B0403020202020204" pitchFamily="34" charset="0"/>
                        </a:rPr>
                        <a:t>Débito</a:t>
                      </a:r>
                      <a:r>
                        <a:rPr lang="en-US" sz="1200" b="1" i="0" dirty="0">
                          <a:solidFill>
                            <a:schemeClr val="tx1">
                              <a:lumMod val="50000"/>
                              <a:lumOff val="50000"/>
                            </a:schemeClr>
                          </a:solidFill>
                          <a:latin typeface="Helvetica Light" panose="020B0403020202020204" pitchFamily="34" charset="0"/>
                        </a:rPr>
                        <a:t> – </a:t>
                      </a:r>
                      <a:r>
                        <a:rPr lang="en-US" sz="1200" b="1" i="0" dirty="0" err="1">
                          <a:solidFill>
                            <a:schemeClr val="tx1">
                              <a:lumMod val="50000"/>
                              <a:lumOff val="50000"/>
                            </a:schemeClr>
                          </a:solidFill>
                          <a:latin typeface="Helvetica Light" panose="020B0403020202020204" pitchFamily="34" charset="0"/>
                        </a:rPr>
                        <a:t>Seguros</a:t>
                      </a:r>
                      <a:r>
                        <a:rPr lang="en-US" sz="1200" b="1" i="0" dirty="0">
                          <a:solidFill>
                            <a:schemeClr val="tx1">
                              <a:lumMod val="50000"/>
                              <a:lumOff val="50000"/>
                            </a:schemeClr>
                          </a:solidFill>
                          <a:latin typeface="Helvetica Light" panose="020B0403020202020204" pitchFamily="34" charset="0"/>
                        </a:rPr>
                        <a:t> – </a:t>
                      </a:r>
                      <a:r>
                        <a:rPr lang="en-US" sz="1200" b="1" i="0" dirty="0" err="1">
                          <a:solidFill>
                            <a:schemeClr val="tx1">
                              <a:lumMod val="50000"/>
                              <a:lumOff val="50000"/>
                            </a:schemeClr>
                          </a:solidFill>
                          <a:latin typeface="Helvetica Light" panose="020B0403020202020204" pitchFamily="34" charset="0"/>
                        </a:rPr>
                        <a:t>Transferencia</a:t>
                      </a:r>
                      <a:r>
                        <a:rPr lang="en-US" sz="1200" b="1" i="0" dirty="0">
                          <a:solidFill>
                            <a:schemeClr val="tx1">
                              <a:lumMod val="50000"/>
                              <a:lumOff val="50000"/>
                            </a:schemeClr>
                          </a:solidFill>
                          <a:latin typeface="Helvetica Light" panose="020B0403020202020204" pitchFamily="34" charset="0"/>
                        </a:rPr>
                        <a:t> de </a:t>
                      </a:r>
                      <a:r>
                        <a:rPr lang="en-US" sz="1200" b="1" i="0" dirty="0" err="1">
                          <a:solidFill>
                            <a:schemeClr val="tx1">
                              <a:lumMod val="50000"/>
                              <a:lumOff val="50000"/>
                            </a:schemeClr>
                          </a:solidFill>
                          <a:latin typeface="Helvetica Light" panose="020B0403020202020204" pitchFamily="34" charset="0"/>
                        </a:rPr>
                        <a:t>Fontos</a:t>
                      </a:r>
                      <a:r>
                        <a:rPr lang="en-US" sz="1200" b="1" i="0" dirty="0">
                          <a:solidFill>
                            <a:schemeClr val="tx1">
                              <a:lumMod val="50000"/>
                              <a:lumOff val="50000"/>
                            </a:schemeClr>
                          </a:solidFill>
                          <a:latin typeface="Helvetica Light" panose="020B0403020202020204" pitchFamily="34" charset="0"/>
                        </a:rPr>
                        <a:t> (</a:t>
                      </a:r>
                      <a:r>
                        <a:rPr lang="en-US" sz="1200" b="1" i="0" dirty="0" err="1">
                          <a:solidFill>
                            <a:schemeClr val="tx1">
                              <a:lumMod val="50000"/>
                              <a:lumOff val="50000"/>
                            </a:schemeClr>
                          </a:solidFill>
                          <a:latin typeface="Helvetica Light" panose="020B0403020202020204" pitchFamily="34" charset="0"/>
                        </a:rPr>
                        <a:t>remesas</a:t>
                      </a:r>
                      <a:r>
                        <a:rPr lang="en-US" sz="1200" b="1" i="0" dirty="0">
                          <a:solidFill>
                            <a:schemeClr val="tx1">
                              <a:lumMod val="50000"/>
                              <a:lumOff val="50000"/>
                            </a:schemeClr>
                          </a:solidFill>
                          <a:latin typeface="Helvetica Light" panose="020B0403020202020204" pitchFamily="34" charset="0"/>
                        </a:rPr>
                        <a:t>) - </a:t>
                      </a:r>
                      <a:r>
                        <a:rPr lang="en-US" sz="1200" b="1" i="0" dirty="0" err="1">
                          <a:solidFill>
                            <a:schemeClr val="tx1">
                              <a:lumMod val="50000"/>
                              <a:lumOff val="50000"/>
                            </a:schemeClr>
                          </a:solidFill>
                          <a:latin typeface="Helvetica Light" panose="020B0403020202020204" pitchFamily="34" charset="0"/>
                        </a:rPr>
                        <a:t>Administradoras</a:t>
                      </a:r>
                      <a:r>
                        <a:rPr lang="en-US" sz="1200" b="1" i="0" dirty="0">
                          <a:solidFill>
                            <a:schemeClr val="tx1">
                              <a:lumMod val="50000"/>
                              <a:lumOff val="50000"/>
                            </a:schemeClr>
                          </a:solidFill>
                          <a:latin typeface="Helvetica Light" panose="020B0403020202020204" pitchFamily="34" charset="0"/>
                        </a:rPr>
                        <a:t> de </a:t>
                      </a:r>
                      <a:r>
                        <a:rPr lang="en-US" sz="1200" b="1" i="0" dirty="0" err="1">
                          <a:solidFill>
                            <a:schemeClr val="tx1">
                              <a:lumMod val="50000"/>
                              <a:lumOff val="50000"/>
                            </a:schemeClr>
                          </a:solidFill>
                          <a:latin typeface="Helvetica Light" panose="020B0403020202020204" pitchFamily="34" charset="0"/>
                        </a:rPr>
                        <a:t>Pensiones</a:t>
                      </a:r>
                      <a:r>
                        <a:rPr lang="en-US" sz="1200" b="1" i="0" dirty="0">
                          <a:solidFill>
                            <a:schemeClr val="tx1">
                              <a:lumMod val="50000"/>
                              <a:lumOff val="50000"/>
                            </a:schemeClr>
                          </a:solidFill>
                          <a:latin typeface="Helvetica Light" panose="020B0403020202020204" pitchFamily="34" charset="0"/>
                        </a:rPr>
                        <a:t> </a:t>
                      </a:r>
                    </a:p>
                  </a:txBody>
                  <a:tcPr/>
                </a:tc>
                <a:extLst>
                  <a:ext uri="{0D108BD9-81ED-4DB2-BD59-A6C34878D82A}">
                    <a16:rowId xmlns:a16="http://schemas.microsoft.com/office/drawing/2014/main" val="3245344251"/>
                  </a:ext>
                </a:extLst>
              </a:tr>
              <a:tr h="0">
                <a:tc>
                  <a:txBody>
                    <a:bodyPr/>
                    <a:lstStyle/>
                    <a:p>
                      <a:pPr marL="285750" indent="-285750" algn="ctr">
                        <a:buClr>
                          <a:srgbClr val="C00000"/>
                        </a:buClr>
                        <a:buFont typeface="Wingdings" pitchFamily="2" charset="2"/>
                        <a:buChar char="ü"/>
                      </a:pPr>
                      <a:endParaRPr lang="en-US" sz="1200" b="1" i="0" dirty="0">
                        <a:solidFill>
                          <a:schemeClr val="tx1">
                            <a:lumMod val="50000"/>
                            <a:lumOff val="50000"/>
                          </a:schemeClr>
                        </a:solidFill>
                        <a:latin typeface="Helvetica Light" panose="020B0403020202020204" pitchFamily="34" charset="0"/>
                      </a:endParaRPr>
                    </a:p>
                  </a:txBody>
                  <a:tcPr/>
                </a:tc>
                <a:extLst>
                  <a:ext uri="{0D108BD9-81ED-4DB2-BD59-A6C34878D82A}">
                    <a16:rowId xmlns:a16="http://schemas.microsoft.com/office/drawing/2014/main" val="583637785"/>
                  </a:ext>
                </a:extLst>
              </a:tr>
              <a:tr h="0">
                <a:tc>
                  <a:txBody>
                    <a:bodyPr/>
                    <a:lstStyle/>
                    <a:p>
                      <a:pPr marL="285750" indent="-285750" algn="ctr">
                        <a:buClr>
                          <a:srgbClr val="C00000"/>
                        </a:buClr>
                        <a:buFont typeface="Wingdings" pitchFamily="2" charset="2"/>
                        <a:buChar char="ü"/>
                      </a:pPr>
                      <a:endParaRPr lang="en-US" sz="1200" b="1" i="0" dirty="0">
                        <a:solidFill>
                          <a:schemeClr val="tx1">
                            <a:lumMod val="50000"/>
                            <a:lumOff val="50000"/>
                          </a:schemeClr>
                        </a:solidFill>
                        <a:latin typeface="Helvetica Light" panose="020B0403020202020204" pitchFamily="34" charset="0"/>
                      </a:endParaRPr>
                    </a:p>
                  </a:txBody>
                  <a:tcPr/>
                </a:tc>
                <a:extLst>
                  <a:ext uri="{0D108BD9-81ED-4DB2-BD59-A6C34878D82A}">
                    <a16:rowId xmlns:a16="http://schemas.microsoft.com/office/drawing/2014/main" val="3271967102"/>
                  </a:ext>
                </a:extLst>
              </a:tr>
              <a:tr h="0">
                <a:tc>
                  <a:txBody>
                    <a:bodyPr/>
                    <a:lstStyle/>
                    <a:p>
                      <a:pPr marL="285750" indent="-285750" algn="ctr">
                        <a:buClr>
                          <a:srgbClr val="C00000"/>
                        </a:buClr>
                        <a:buFont typeface="Wingdings" pitchFamily="2" charset="2"/>
                        <a:buChar char="ü"/>
                      </a:pPr>
                      <a:endParaRPr lang="en-US" sz="1200" b="1" i="0" dirty="0">
                        <a:solidFill>
                          <a:schemeClr val="tx1">
                            <a:lumMod val="50000"/>
                            <a:lumOff val="50000"/>
                          </a:schemeClr>
                        </a:solidFill>
                        <a:latin typeface="Helvetica Light" panose="020B0403020202020204" pitchFamily="34" charset="0"/>
                      </a:endParaRPr>
                    </a:p>
                  </a:txBody>
                  <a:tcPr/>
                </a:tc>
                <a:extLst>
                  <a:ext uri="{0D108BD9-81ED-4DB2-BD59-A6C34878D82A}">
                    <a16:rowId xmlns:a16="http://schemas.microsoft.com/office/drawing/2014/main" val="1848973787"/>
                  </a:ext>
                </a:extLst>
              </a:tr>
              <a:tr h="0">
                <a:tc>
                  <a:txBody>
                    <a:bodyPr/>
                    <a:lstStyle/>
                    <a:p>
                      <a:pPr marL="285750" indent="-285750" algn="ctr">
                        <a:buClr>
                          <a:srgbClr val="C00000"/>
                        </a:buClr>
                        <a:buFont typeface="Wingdings" pitchFamily="2" charset="2"/>
                        <a:buChar char="ü"/>
                      </a:pPr>
                      <a:endParaRPr lang="en-US" sz="1200" b="1" i="0" dirty="0">
                        <a:solidFill>
                          <a:schemeClr val="tx1">
                            <a:lumMod val="50000"/>
                            <a:lumOff val="50000"/>
                          </a:schemeClr>
                        </a:solidFill>
                        <a:latin typeface="Helvetica Light" panose="020B0403020202020204" pitchFamily="34" charset="0"/>
                      </a:endParaRPr>
                    </a:p>
                  </a:txBody>
                  <a:tcPr/>
                </a:tc>
                <a:extLst>
                  <a:ext uri="{0D108BD9-81ED-4DB2-BD59-A6C34878D82A}">
                    <a16:rowId xmlns:a16="http://schemas.microsoft.com/office/drawing/2014/main" val="831444025"/>
                  </a:ext>
                </a:extLst>
              </a:tr>
              <a:tr h="0">
                <a:tc>
                  <a:txBody>
                    <a:bodyPr/>
                    <a:lstStyle/>
                    <a:p>
                      <a:pPr marL="285750" indent="-285750" algn="ctr">
                        <a:buClr>
                          <a:srgbClr val="C00000"/>
                        </a:buClr>
                        <a:buFont typeface="Wingdings" pitchFamily="2" charset="2"/>
                        <a:buChar char="ü"/>
                      </a:pPr>
                      <a:endParaRPr lang="en-US" sz="1200" b="1" i="0" dirty="0">
                        <a:solidFill>
                          <a:schemeClr val="tx1">
                            <a:lumMod val="50000"/>
                            <a:lumOff val="50000"/>
                          </a:schemeClr>
                        </a:solidFill>
                        <a:latin typeface="Helvetica Light" panose="020B0403020202020204" pitchFamily="34" charset="0"/>
                      </a:endParaRPr>
                    </a:p>
                  </a:txBody>
                  <a:tcPr/>
                </a:tc>
                <a:extLst>
                  <a:ext uri="{0D108BD9-81ED-4DB2-BD59-A6C34878D82A}">
                    <a16:rowId xmlns:a16="http://schemas.microsoft.com/office/drawing/2014/main" val="2794376946"/>
                  </a:ext>
                </a:extLst>
              </a:tr>
              <a:tr h="0">
                <a:tc>
                  <a:txBody>
                    <a:bodyPr/>
                    <a:lstStyle/>
                    <a:p>
                      <a:pPr marL="285750" indent="-285750" algn="ctr">
                        <a:buClr>
                          <a:srgbClr val="C00000"/>
                        </a:buClr>
                        <a:buFont typeface="Wingdings" pitchFamily="2" charset="2"/>
                        <a:buChar char="ü"/>
                      </a:pPr>
                      <a:endParaRPr lang="en-US" sz="1200" b="1" i="0" dirty="0">
                        <a:solidFill>
                          <a:schemeClr val="tx1">
                            <a:lumMod val="50000"/>
                            <a:lumOff val="50000"/>
                          </a:schemeClr>
                        </a:solidFill>
                        <a:latin typeface="Helvetica Light" panose="020B0403020202020204" pitchFamily="34" charset="0"/>
                      </a:endParaRPr>
                    </a:p>
                  </a:txBody>
                  <a:tcPr/>
                </a:tc>
                <a:extLst>
                  <a:ext uri="{0D108BD9-81ED-4DB2-BD59-A6C34878D82A}">
                    <a16:rowId xmlns:a16="http://schemas.microsoft.com/office/drawing/2014/main" val="4277279748"/>
                  </a:ext>
                </a:extLst>
              </a:tr>
            </a:tbl>
          </a:graphicData>
        </a:graphic>
      </p:graphicFrame>
      <p:grpSp>
        <p:nvGrpSpPr>
          <p:cNvPr id="6" name="Grupo 5">
            <a:extLst>
              <a:ext uri="{FF2B5EF4-FFF2-40B4-BE49-F238E27FC236}">
                <a16:creationId xmlns:a16="http://schemas.microsoft.com/office/drawing/2014/main" id="{973BB53B-548A-0B4A-96EC-6E42CFEF9F4E}"/>
              </a:ext>
            </a:extLst>
          </p:cNvPr>
          <p:cNvGrpSpPr/>
          <p:nvPr/>
        </p:nvGrpSpPr>
        <p:grpSpPr>
          <a:xfrm>
            <a:off x="1727447" y="6001515"/>
            <a:ext cx="7938655" cy="230454"/>
            <a:chOff x="1727447" y="6001515"/>
            <a:chExt cx="7938655" cy="230454"/>
          </a:xfrm>
        </p:grpSpPr>
        <p:sp>
          <p:nvSpPr>
            <p:cNvPr id="4" name="Oval 3">
              <a:extLst>
                <a:ext uri="{FF2B5EF4-FFF2-40B4-BE49-F238E27FC236}">
                  <a16:creationId xmlns:a16="http://schemas.microsoft.com/office/drawing/2014/main" id="{FCBA189F-9FD2-A740-A2C4-10C5F6DF3DB3}"/>
                </a:ext>
              </a:extLst>
            </p:cNvPr>
            <p:cNvSpPr/>
            <p:nvPr/>
          </p:nvSpPr>
          <p:spPr>
            <a:xfrm>
              <a:off x="1847850" y="6001515"/>
              <a:ext cx="56696" cy="569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1BBEBA4-A13D-4B4D-A281-85138F383AC8}"/>
                </a:ext>
              </a:extLst>
            </p:cNvPr>
            <p:cNvSpPr/>
            <p:nvPr/>
          </p:nvSpPr>
          <p:spPr>
            <a:xfrm>
              <a:off x="3290575" y="6008715"/>
              <a:ext cx="56696" cy="569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4A9053F-0CAC-8545-B27A-79DF32D7E821}"/>
                </a:ext>
              </a:extLst>
            </p:cNvPr>
            <p:cNvSpPr/>
            <p:nvPr/>
          </p:nvSpPr>
          <p:spPr>
            <a:xfrm>
              <a:off x="4628059" y="6008562"/>
              <a:ext cx="56696" cy="569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4034D19-11F6-C842-86FC-F925B1669D9E}"/>
                </a:ext>
              </a:extLst>
            </p:cNvPr>
            <p:cNvSpPr/>
            <p:nvPr/>
          </p:nvSpPr>
          <p:spPr>
            <a:xfrm>
              <a:off x="5356033" y="6008481"/>
              <a:ext cx="56696" cy="569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DB96681-DDAC-EE49-B641-D92F7D6D12C7}"/>
                </a:ext>
              </a:extLst>
            </p:cNvPr>
            <p:cNvSpPr/>
            <p:nvPr/>
          </p:nvSpPr>
          <p:spPr>
            <a:xfrm>
              <a:off x="7871371" y="6011934"/>
              <a:ext cx="56696" cy="569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onector recto 3">
              <a:extLst>
                <a:ext uri="{FF2B5EF4-FFF2-40B4-BE49-F238E27FC236}">
                  <a16:creationId xmlns:a16="http://schemas.microsoft.com/office/drawing/2014/main" id="{11EFE2D8-F740-8D4C-B176-ABBC4307F80A}"/>
                </a:ext>
              </a:extLst>
            </p:cNvPr>
            <p:cNvCxnSpPr>
              <a:cxnSpLocks/>
            </p:cNvCxnSpPr>
            <p:nvPr/>
          </p:nvCxnSpPr>
          <p:spPr>
            <a:xfrm>
              <a:off x="1727447" y="6231969"/>
              <a:ext cx="79386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A1E52BB9-7183-2942-948D-92A45FDE44B4}"/>
              </a:ext>
            </a:extLst>
          </p:cNvPr>
          <p:cNvCxnSpPr/>
          <p:nvPr/>
        </p:nvCxnSpPr>
        <p:spPr>
          <a:xfrm>
            <a:off x="1736904" y="6595025"/>
            <a:ext cx="8981896" cy="0"/>
          </a:xfrm>
          <a:prstGeom prst="line">
            <a:avLst/>
          </a:prstGeom>
          <a:ln>
            <a:solidFill>
              <a:schemeClr val="bg1">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974E410-DD14-3ECB-BDE2-80796BC03F24}"/>
              </a:ext>
            </a:extLst>
          </p:cNvPr>
          <p:cNvCxnSpPr>
            <a:cxnSpLocks/>
          </p:cNvCxnSpPr>
          <p:nvPr/>
        </p:nvCxnSpPr>
        <p:spPr>
          <a:xfrm>
            <a:off x="317428" y="1044619"/>
            <a:ext cx="11574835"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DF040652-95F0-D14D-BD29-10E2BEF4A644}"/>
              </a:ext>
            </a:extLst>
          </p:cNvPr>
          <p:cNvSpPr txBox="1"/>
          <p:nvPr/>
        </p:nvSpPr>
        <p:spPr>
          <a:xfrm>
            <a:off x="5198195" y="982445"/>
            <a:ext cx="5628241" cy="369332"/>
          </a:xfrm>
          <a:prstGeom prst="rect">
            <a:avLst/>
          </a:prstGeom>
          <a:noFill/>
        </p:spPr>
        <p:txBody>
          <a:bodyPr wrap="square" rtlCol="0">
            <a:spAutoFit/>
          </a:bodyPr>
          <a:lstStyle/>
          <a:p>
            <a:pPr algn="ctr"/>
            <a:r>
              <a:rPr lang="es-HN" dirty="0"/>
              <a:t>Datos relevantes</a:t>
            </a:r>
          </a:p>
        </p:txBody>
      </p:sp>
      <p:sp>
        <p:nvSpPr>
          <p:cNvPr id="5" name="Rectángulo 4">
            <a:extLst>
              <a:ext uri="{FF2B5EF4-FFF2-40B4-BE49-F238E27FC236}">
                <a16:creationId xmlns:a16="http://schemas.microsoft.com/office/drawing/2014/main" id="{6F830BC0-62C8-914C-8F99-D8B40D204FBC}"/>
              </a:ext>
            </a:extLst>
          </p:cNvPr>
          <p:cNvSpPr/>
          <p:nvPr/>
        </p:nvSpPr>
        <p:spPr>
          <a:xfrm>
            <a:off x="5333526" y="1370853"/>
            <a:ext cx="1589526" cy="147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26" name="Rectángulo 25">
            <a:extLst>
              <a:ext uri="{FF2B5EF4-FFF2-40B4-BE49-F238E27FC236}">
                <a16:creationId xmlns:a16="http://schemas.microsoft.com/office/drawing/2014/main" id="{9614B92A-E333-D245-B064-BFCBC9A82B5D}"/>
              </a:ext>
            </a:extLst>
          </p:cNvPr>
          <p:cNvSpPr/>
          <p:nvPr/>
        </p:nvSpPr>
        <p:spPr>
          <a:xfrm>
            <a:off x="6932372" y="1363741"/>
            <a:ext cx="1589526" cy="15431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27" name="Rectángulo 26">
            <a:extLst>
              <a:ext uri="{FF2B5EF4-FFF2-40B4-BE49-F238E27FC236}">
                <a16:creationId xmlns:a16="http://schemas.microsoft.com/office/drawing/2014/main" id="{E2F5A437-01AF-9F41-8B80-B0DE2514397D}"/>
              </a:ext>
            </a:extLst>
          </p:cNvPr>
          <p:cNvSpPr/>
          <p:nvPr/>
        </p:nvSpPr>
        <p:spPr>
          <a:xfrm>
            <a:off x="8529890" y="1364365"/>
            <a:ext cx="1562935" cy="16227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28" name="CuadroTexto 27">
            <a:extLst>
              <a:ext uri="{FF2B5EF4-FFF2-40B4-BE49-F238E27FC236}">
                <a16:creationId xmlns:a16="http://schemas.microsoft.com/office/drawing/2014/main" id="{A4663757-26F5-984A-AF72-04C473769A73}"/>
              </a:ext>
            </a:extLst>
          </p:cNvPr>
          <p:cNvSpPr txBox="1"/>
          <p:nvPr/>
        </p:nvSpPr>
        <p:spPr>
          <a:xfrm>
            <a:off x="5334746" y="1596556"/>
            <a:ext cx="1597626" cy="1446550"/>
          </a:xfrm>
          <a:prstGeom prst="rect">
            <a:avLst/>
          </a:prstGeom>
          <a:noFill/>
        </p:spPr>
        <p:txBody>
          <a:bodyPr wrap="square">
            <a:spAutoFit/>
          </a:bodyPr>
          <a:lstStyle/>
          <a:p>
            <a:pPr algn="ctr"/>
            <a:r>
              <a:rPr lang="es-HN" sz="900" dirty="0">
                <a:solidFill>
                  <a:srgbClr val="374151"/>
                </a:solidFill>
                <a:effectLst/>
                <a:latin typeface="Helvetica Light" panose="020B0403020202020204" pitchFamily="34" charset="0"/>
              </a:rPr>
              <a:t>Durante el primer trimestre del 2024, el sector financiero ha experimentado un incremento en el ruido publicitario de un 28% en relación a lo realizado durante el mismo periodo del 2023</a:t>
            </a:r>
          </a:p>
          <a:p>
            <a:pPr algn="ctr"/>
            <a:r>
              <a:rPr lang="es-HN" sz="700" i="1" dirty="0">
                <a:latin typeface="Helvetica Light" panose="020B0403020202020204" pitchFamily="34" charset="0"/>
              </a:rPr>
              <a:t>($8.3 2023 vrs. $10.7M 2024)</a:t>
            </a:r>
            <a:endParaRPr lang="es-HN" sz="700" i="1" dirty="0"/>
          </a:p>
        </p:txBody>
      </p:sp>
      <p:sp>
        <p:nvSpPr>
          <p:cNvPr id="29" name="CuadroTexto 28">
            <a:extLst>
              <a:ext uri="{FF2B5EF4-FFF2-40B4-BE49-F238E27FC236}">
                <a16:creationId xmlns:a16="http://schemas.microsoft.com/office/drawing/2014/main" id="{FAB28DDA-321D-A649-842B-BF1F571CDF74}"/>
              </a:ext>
            </a:extLst>
          </p:cNvPr>
          <p:cNvSpPr txBox="1"/>
          <p:nvPr/>
        </p:nvSpPr>
        <p:spPr>
          <a:xfrm>
            <a:off x="6917399" y="1600419"/>
            <a:ext cx="1738241" cy="784830"/>
          </a:xfrm>
          <a:prstGeom prst="rect">
            <a:avLst/>
          </a:prstGeom>
          <a:noFill/>
        </p:spPr>
        <p:txBody>
          <a:bodyPr wrap="square">
            <a:spAutoFit/>
          </a:bodyPr>
          <a:lstStyle/>
          <a:p>
            <a:pPr algn="ctr"/>
            <a:r>
              <a:rPr lang="es-HN" sz="900" b="1" dirty="0">
                <a:latin typeface="Helvetica Light" panose="020B0403020202020204" pitchFamily="34" charset="0"/>
              </a:rPr>
              <a:t>Bancos</a:t>
            </a:r>
            <a:r>
              <a:rPr lang="es-HN" sz="900" dirty="0">
                <a:latin typeface="Helvetica Light" panose="020B0403020202020204" pitchFamily="34" charset="0"/>
              </a:rPr>
              <a:t> es la categoría mas fuerte del sector con un crecimiento, en cuanto a actividad publicitaria se refiere, de un 35%</a:t>
            </a:r>
          </a:p>
        </p:txBody>
      </p:sp>
      <p:cxnSp>
        <p:nvCxnSpPr>
          <p:cNvPr id="9" name="Conector recto 8">
            <a:extLst>
              <a:ext uri="{FF2B5EF4-FFF2-40B4-BE49-F238E27FC236}">
                <a16:creationId xmlns:a16="http://schemas.microsoft.com/office/drawing/2014/main" id="{25C1863F-71A8-4D4E-B11B-BCF54CC495E2}"/>
              </a:ext>
            </a:extLst>
          </p:cNvPr>
          <p:cNvCxnSpPr>
            <a:cxnSpLocks/>
          </p:cNvCxnSpPr>
          <p:nvPr/>
        </p:nvCxnSpPr>
        <p:spPr>
          <a:xfrm flipV="1">
            <a:off x="6934624" y="1421912"/>
            <a:ext cx="0" cy="19060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C406961A-970A-A74A-8654-6C9059DA37F0}"/>
              </a:ext>
            </a:extLst>
          </p:cNvPr>
          <p:cNvCxnSpPr>
            <a:cxnSpLocks/>
          </p:cNvCxnSpPr>
          <p:nvPr/>
        </p:nvCxnSpPr>
        <p:spPr>
          <a:xfrm flipV="1">
            <a:off x="8524036" y="1421912"/>
            <a:ext cx="0" cy="19060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38AA53AA-AE48-CB44-B968-D140128D587A}"/>
              </a:ext>
            </a:extLst>
          </p:cNvPr>
          <p:cNvSpPr txBox="1"/>
          <p:nvPr/>
        </p:nvSpPr>
        <p:spPr>
          <a:xfrm>
            <a:off x="10094965" y="1584298"/>
            <a:ext cx="1616740" cy="923330"/>
          </a:xfrm>
          <a:prstGeom prst="rect">
            <a:avLst/>
          </a:prstGeom>
          <a:noFill/>
        </p:spPr>
        <p:txBody>
          <a:bodyPr wrap="square">
            <a:spAutoFit/>
          </a:bodyPr>
          <a:lstStyle/>
          <a:p>
            <a:pPr algn="ctr"/>
            <a:r>
              <a:rPr lang="es-HN" sz="900" dirty="0">
                <a:solidFill>
                  <a:srgbClr val="374151"/>
                </a:solidFill>
                <a:effectLst/>
                <a:latin typeface="Helvetica Light" panose="020B0403020202020204" pitchFamily="34" charset="0"/>
              </a:rPr>
              <a:t>El resto de categorias del sector (</a:t>
            </a:r>
            <a:r>
              <a:rPr lang="es-HN" sz="900" b="1" dirty="0">
                <a:solidFill>
                  <a:srgbClr val="374151"/>
                </a:solidFill>
                <a:effectLst/>
                <a:latin typeface="Helvetica Light" panose="020B0403020202020204" pitchFamily="34" charset="0"/>
              </a:rPr>
              <a:t>pensiones</a:t>
            </a:r>
            <a:r>
              <a:rPr lang="es-HN" sz="900" dirty="0">
                <a:solidFill>
                  <a:srgbClr val="374151"/>
                </a:solidFill>
                <a:effectLst/>
                <a:latin typeface="Helvetica Light" panose="020B0403020202020204" pitchFamily="34" charset="0"/>
              </a:rPr>
              <a:t>, t</a:t>
            </a:r>
            <a:r>
              <a:rPr lang="es-HN" sz="900" b="1" dirty="0">
                <a:solidFill>
                  <a:srgbClr val="374151"/>
                </a:solidFill>
                <a:effectLst/>
                <a:latin typeface="Helvetica Light" panose="020B0403020202020204" pitchFamily="34" charset="0"/>
              </a:rPr>
              <a:t>arjeta de débito</a:t>
            </a:r>
            <a:r>
              <a:rPr lang="es-HN" sz="900" dirty="0">
                <a:solidFill>
                  <a:srgbClr val="374151"/>
                </a:solidFill>
                <a:effectLst/>
                <a:latin typeface="Helvetica Light" panose="020B0403020202020204" pitchFamily="34" charset="0"/>
              </a:rPr>
              <a:t>, </a:t>
            </a:r>
            <a:r>
              <a:rPr lang="es-HN" sz="900" b="1" dirty="0">
                <a:solidFill>
                  <a:srgbClr val="374151"/>
                </a:solidFill>
                <a:effectLst/>
                <a:latin typeface="Helvetica Light" panose="020B0403020202020204" pitchFamily="34" charset="0"/>
              </a:rPr>
              <a:t>seguros</a:t>
            </a:r>
            <a:r>
              <a:rPr lang="es-HN" sz="900" dirty="0">
                <a:solidFill>
                  <a:srgbClr val="374151"/>
                </a:solidFill>
                <a:effectLst/>
                <a:latin typeface="Helvetica Light" panose="020B0403020202020204" pitchFamily="34" charset="0"/>
              </a:rPr>
              <a:t> y pauta de </a:t>
            </a:r>
            <a:r>
              <a:rPr lang="es-HN" sz="900" b="1" dirty="0">
                <a:solidFill>
                  <a:srgbClr val="374151"/>
                </a:solidFill>
                <a:effectLst/>
                <a:latin typeface="Helvetica Light" panose="020B0403020202020204" pitchFamily="34" charset="0"/>
              </a:rPr>
              <a:t>regulatorios</a:t>
            </a:r>
            <a:r>
              <a:rPr lang="es-HN" sz="900" dirty="0">
                <a:solidFill>
                  <a:srgbClr val="374151"/>
                </a:solidFill>
                <a:effectLst/>
                <a:latin typeface="Helvetica Light" panose="020B0403020202020204" pitchFamily="34" charset="0"/>
              </a:rPr>
              <a:t>, respresentan el 8% de la inversión total del sector</a:t>
            </a:r>
            <a:endParaRPr lang="es-HN" sz="900" dirty="0">
              <a:latin typeface="Helvetica Light" panose="020B0403020202020204" pitchFamily="34" charset="0"/>
            </a:endParaRPr>
          </a:p>
        </p:txBody>
      </p:sp>
      <p:sp>
        <p:nvSpPr>
          <p:cNvPr id="33" name="Rectángulo 32">
            <a:extLst>
              <a:ext uri="{FF2B5EF4-FFF2-40B4-BE49-F238E27FC236}">
                <a16:creationId xmlns:a16="http://schemas.microsoft.com/office/drawing/2014/main" id="{95BB9A78-3958-3A46-B9F1-39C8613BF3EA}"/>
              </a:ext>
            </a:extLst>
          </p:cNvPr>
          <p:cNvSpPr/>
          <p:nvPr/>
        </p:nvSpPr>
        <p:spPr>
          <a:xfrm>
            <a:off x="10109154" y="1363143"/>
            <a:ext cx="1602549" cy="16227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35" name="Picture 4">
            <a:extLst>
              <a:ext uri="{FF2B5EF4-FFF2-40B4-BE49-F238E27FC236}">
                <a16:creationId xmlns:a16="http://schemas.microsoft.com/office/drawing/2014/main" id="{75D403E0-AF73-4B4D-ACFD-1BB434DE8B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37" name="Imagen 36">
            <a:extLst>
              <a:ext uri="{FF2B5EF4-FFF2-40B4-BE49-F238E27FC236}">
                <a16:creationId xmlns:a16="http://schemas.microsoft.com/office/drawing/2014/main" id="{6EA9ACEE-9D91-BD4D-9CAC-5F0B43B866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cxnSp>
        <p:nvCxnSpPr>
          <p:cNvPr id="39" name="Conector recto 38">
            <a:extLst>
              <a:ext uri="{FF2B5EF4-FFF2-40B4-BE49-F238E27FC236}">
                <a16:creationId xmlns:a16="http://schemas.microsoft.com/office/drawing/2014/main" id="{891CA37A-8F1A-7247-8CF3-E9DB3B01823D}"/>
              </a:ext>
            </a:extLst>
          </p:cNvPr>
          <p:cNvCxnSpPr>
            <a:cxnSpLocks/>
          </p:cNvCxnSpPr>
          <p:nvPr/>
        </p:nvCxnSpPr>
        <p:spPr>
          <a:xfrm flipV="1">
            <a:off x="10094965" y="1467761"/>
            <a:ext cx="0" cy="19060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CuadroTexto 39">
            <a:extLst>
              <a:ext uri="{FF2B5EF4-FFF2-40B4-BE49-F238E27FC236}">
                <a16:creationId xmlns:a16="http://schemas.microsoft.com/office/drawing/2014/main" id="{666B0E50-A0A7-D94D-AD1E-78374C2E2ED3}"/>
              </a:ext>
            </a:extLst>
          </p:cNvPr>
          <p:cNvSpPr txBox="1"/>
          <p:nvPr/>
        </p:nvSpPr>
        <p:spPr>
          <a:xfrm>
            <a:off x="8521898" y="1578473"/>
            <a:ext cx="1591549" cy="1477328"/>
          </a:xfrm>
          <a:prstGeom prst="rect">
            <a:avLst/>
          </a:prstGeom>
          <a:noFill/>
        </p:spPr>
        <p:txBody>
          <a:bodyPr wrap="square">
            <a:spAutoFit/>
          </a:bodyPr>
          <a:lstStyle/>
          <a:p>
            <a:pPr algn="ctr"/>
            <a:r>
              <a:rPr lang="es-HN" sz="900" dirty="0">
                <a:solidFill>
                  <a:srgbClr val="0D0D0D"/>
                </a:solidFill>
                <a:effectLst/>
                <a:latin typeface="Helvetica Light" panose="020B0403020202020204" pitchFamily="34" charset="0"/>
              </a:rPr>
              <a:t>La segunda categoría con mayor inversión es la de </a:t>
            </a:r>
            <a:r>
              <a:rPr lang="es-HN" sz="900" b="1" dirty="0">
                <a:solidFill>
                  <a:srgbClr val="0D0D0D"/>
                </a:solidFill>
                <a:effectLst/>
                <a:latin typeface="HELVETICA LIGHT" panose="020B0403020202020204" pitchFamily="34" charset="0"/>
              </a:rPr>
              <a:t>Tarjetas de Crédito</a:t>
            </a:r>
            <a:r>
              <a:rPr lang="es-HN" sz="900" dirty="0">
                <a:solidFill>
                  <a:srgbClr val="0D0D0D"/>
                </a:solidFill>
                <a:effectLst/>
                <a:latin typeface="Helvetica Light" panose="020B0403020202020204" pitchFamily="34" charset="0"/>
              </a:rPr>
              <a:t>, registrando un aumento del 29%. </a:t>
            </a:r>
            <a:r>
              <a:rPr lang="es-HN" sz="900" b="1" dirty="0">
                <a:solidFill>
                  <a:srgbClr val="0D0D0D"/>
                </a:solidFill>
                <a:effectLst/>
                <a:latin typeface="HELVETICA LIGHT" panose="020B0403020202020204" pitchFamily="34" charset="0"/>
              </a:rPr>
              <a:t>Remesas </a:t>
            </a:r>
            <a:r>
              <a:rPr lang="es-HN" sz="900" dirty="0">
                <a:solidFill>
                  <a:srgbClr val="0D0D0D"/>
                </a:solidFill>
                <a:effectLst/>
                <a:latin typeface="Helvetica Light" panose="020B0403020202020204" pitchFamily="34" charset="0"/>
              </a:rPr>
              <a:t>también muestran un incremento del 43%, posicionándose como la tercera categoría con mayor inversión en el sector.</a:t>
            </a:r>
            <a:endParaRPr lang="es-HN" sz="900" dirty="0">
              <a:latin typeface="Helvetica Light" panose="020B0403020202020204" pitchFamily="34" charset="0"/>
            </a:endParaRPr>
          </a:p>
        </p:txBody>
      </p:sp>
      <p:sp>
        <p:nvSpPr>
          <p:cNvPr id="30" name="TextBox 27">
            <a:extLst>
              <a:ext uri="{FF2B5EF4-FFF2-40B4-BE49-F238E27FC236}">
                <a16:creationId xmlns:a16="http://schemas.microsoft.com/office/drawing/2014/main" id="{C9199D00-D157-E14F-9C41-4CDA1B63B3BC}"/>
              </a:ext>
            </a:extLst>
          </p:cNvPr>
          <p:cNvSpPr txBox="1"/>
          <p:nvPr/>
        </p:nvSpPr>
        <p:spPr>
          <a:xfrm>
            <a:off x="5342023" y="6520506"/>
            <a:ext cx="1843774" cy="215444"/>
          </a:xfrm>
          <a:prstGeom prst="rect">
            <a:avLst/>
          </a:prstGeom>
          <a:solidFill>
            <a:schemeClr val="bg1"/>
          </a:solidFill>
          <a:ln w="6350">
            <a:solidFill>
              <a:schemeClr val="bg1">
                <a:lumMod val="95000"/>
              </a:schemeClr>
            </a:solidFill>
            <a:prstDash val="sysDot"/>
          </a:ln>
        </p:spPr>
        <p:txBody>
          <a:bodyPr wrap="none" rtlCol="0">
            <a:spAutoFit/>
          </a:bodyPr>
          <a:lstStyle/>
          <a:p>
            <a:r>
              <a:rPr lang="en-US" sz="800" i="1" dirty="0">
                <a:solidFill>
                  <a:schemeClr val="tx1">
                    <a:lumMod val="50000"/>
                    <a:lumOff val="50000"/>
                  </a:schemeClr>
                </a:solidFill>
                <a:latin typeface="Helvetica Light" panose="020B0403020202020204" pitchFamily="34" charset="0"/>
              </a:rPr>
              <a:t>Fuente : </a:t>
            </a:r>
            <a:r>
              <a:rPr lang="en-US" sz="800" i="1" dirty="0" err="1">
                <a:solidFill>
                  <a:schemeClr val="tx1">
                    <a:lumMod val="50000"/>
                    <a:lumOff val="50000"/>
                  </a:schemeClr>
                </a:solidFill>
                <a:latin typeface="Helvetica Light" panose="020B0403020202020204" pitchFamily="34" charset="0"/>
              </a:rPr>
              <a:t>Publisearch</a:t>
            </a:r>
            <a:r>
              <a:rPr lang="en-US" sz="800" i="1" dirty="0">
                <a:solidFill>
                  <a:schemeClr val="tx1">
                    <a:lumMod val="50000"/>
                    <a:lumOff val="50000"/>
                  </a:schemeClr>
                </a:solidFill>
                <a:latin typeface="Helvetica Light" panose="020B0403020202020204" pitchFamily="34" charset="0"/>
              </a:rPr>
              <a:t> –  </a:t>
            </a:r>
            <a:r>
              <a:rPr lang="en-US" sz="800" i="1" dirty="0" err="1">
                <a:solidFill>
                  <a:schemeClr val="tx1">
                    <a:lumMod val="50000"/>
                    <a:lumOff val="50000"/>
                  </a:schemeClr>
                </a:solidFill>
                <a:latin typeface="Helvetica Light" panose="020B0403020202020204" pitchFamily="34" charset="0"/>
              </a:rPr>
              <a:t>Marzo</a:t>
            </a:r>
            <a:r>
              <a:rPr lang="en-US" sz="800" i="1" dirty="0">
                <a:solidFill>
                  <a:schemeClr val="tx1">
                    <a:lumMod val="50000"/>
                    <a:lumOff val="50000"/>
                  </a:schemeClr>
                </a:solidFill>
                <a:latin typeface="Helvetica Light" panose="020B0403020202020204" pitchFamily="34" charset="0"/>
              </a:rPr>
              <a:t>, 2024</a:t>
            </a:r>
          </a:p>
        </p:txBody>
      </p:sp>
    </p:spTree>
    <p:extLst>
      <p:ext uri="{BB962C8B-B14F-4D97-AF65-F5344CB8AC3E}">
        <p14:creationId xmlns:p14="http://schemas.microsoft.com/office/powerpoint/2010/main" val="1656127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029C75B6-E0B4-7273-D86F-1BE9B466C12C}"/>
                  </a:ext>
                </a:extLst>
              </p:cNvPr>
              <p:cNvGraphicFramePr/>
              <p:nvPr/>
            </p:nvGraphicFramePr>
            <p:xfrm>
              <a:off x="790057" y="1470024"/>
              <a:ext cx="7779786" cy="424733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hart 6">
                <a:extLst>
                  <a:ext uri="{FF2B5EF4-FFF2-40B4-BE49-F238E27FC236}">
                    <a16:creationId xmlns:a16="http://schemas.microsoft.com/office/drawing/2014/main" id="{029C75B6-E0B4-7273-D86F-1BE9B466C12C}"/>
                  </a:ext>
                </a:extLst>
              </p:cNvPr>
              <p:cNvPicPr>
                <a:picLocks noGrp="1" noRot="1" noChangeAspect="1" noMove="1" noResize="1" noEditPoints="1" noAdjustHandles="1" noChangeArrowheads="1" noChangeShapeType="1"/>
              </p:cNvPicPr>
              <p:nvPr/>
            </p:nvPicPr>
            <p:blipFill>
              <a:blip r:embed="rId4"/>
              <a:stretch>
                <a:fillRect/>
              </a:stretch>
            </p:blipFill>
            <p:spPr>
              <a:xfrm>
                <a:off x="790057" y="1470024"/>
                <a:ext cx="7779786" cy="4247331"/>
              </a:xfrm>
              <a:prstGeom prst="rect">
                <a:avLst/>
              </a:prstGeom>
            </p:spPr>
          </p:pic>
        </mc:Fallback>
      </mc:AlternateContent>
      <p:sp>
        <p:nvSpPr>
          <p:cNvPr id="2" name="TextBox 1">
            <a:extLst>
              <a:ext uri="{FF2B5EF4-FFF2-40B4-BE49-F238E27FC236}">
                <a16:creationId xmlns:a16="http://schemas.microsoft.com/office/drawing/2014/main" id="{EE438337-E4DA-E914-FBAC-8275025FAE63}"/>
              </a:ext>
            </a:extLst>
          </p:cNvPr>
          <p:cNvSpPr txBox="1"/>
          <p:nvPr/>
        </p:nvSpPr>
        <p:spPr>
          <a:xfrm>
            <a:off x="272376" y="297278"/>
            <a:ext cx="11255004" cy="769441"/>
          </a:xfrm>
          <a:prstGeom prst="rect">
            <a:avLst/>
          </a:prstGeom>
          <a:noFill/>
        </p:spPr>
        <p:txBody>
          <a:bodyPr wrap="none" rtlCol="0">
            <a:spAutoFit/>
          </a:bodyPr>
          <a:lstStyle/>
          <a:p>
            <a:r>
              <a:rPr lang="en-US" sz="4400" b="1" dirty="0">
                <a:solidFill>
                  <a:srgbClr val="941100"/>
                </a:solidFill>
                <a:latin typeface="Helvetica Light" panose="020B0403020202020204" pitchFamily="34" charset="0"/>
              </a:rPr>
              <a:t>SOI PRINCIPALES GRUPOS FINANCIEROS</a:t>
            </a:r>
          </a:p>
        </p:txBody>
      </p:sp>
      <p:cxnSp>
        <p:nvCxnSpPr>
          <p:cNvPr id="4" name="Straight Connector 3">
            <a:extLst>
              <a:ext uri="{FF2B5EF4-FFF2-40B4-BE49-F238E27FC236}">
                <a16:creationId xmlns:a16="http://schemas.microsoft.com/office/drawing/2014/main" id="{A003616B-783C-5022-9FAD-A4E02397D7CD}"/>
              </a:ext>
            </a:extLst>
          </p:cNvPr>
          <p:cNvCxnSpPr>
            <a:cxnSpLocks/>
          </p:cNvCxnSpPr>
          <p:nvPr/>
        </p:nvCxnSpPr>
        <p:spPr>
          <a:xfrm>
            <a:off x="317428" y="1044619"/>
            <a:ext cx="11574835"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cx1="http://schemas.microsoft.com/office/drawing/2015/9/8/chartex">
        <mc:Choice Requires="cx1">
          <p:graphicFrame>
            <p:nvGraphicFramePr>
              <p:cNvPr id="13" name="Gráfico 12">
                <a:extLst>
                  <a:ext uri="{FF2B5EF4-FFF2-40B4-BE49-F238E27FC236}">
                    <a16:creationId xmlns:a16="http://schemas.microsoft.com/office/drawing/2014/main" id="{5F3ECCEB-24BE-664A-92EF-24681FB72860}"/>
                  </a:ext>
                </a:extLst>
              </p:cNvPr>
              <p:cNvGraphicFramePr/>
              <p:nvPr/>
            </p:nvGraphicFramePr>
            <p:xfrm>
              <a:off x="395766" y="1814060"/>
              <a:ext cx="6000750" cy="332105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3" name="Gráfico 12">
                <a:extLst>
                  <a:ext uri="{FF2B5EF4-FFF2-40B4-BE49-F238E27FC236}">
                    <a16:creationId xmlns:a16="http://schemas.microsoft.com/office/drawing/2014/main" id="{5F3ECCEB-24BE-664A-92EF-24681FB72860}"/>
                  </a:ext>
                </a:extLst>
              </p:cNvPr>
              <p:cNvPicPr>
                <a:picLocks noGrp="1" noRot="1" noChangeAspect="1" noMove="1" noResize="1" noEditPoints="1" noAdjustHandles="1" noChangeArrowheads="1" noChangeShapeType="1"/>
              </p:cNvPicPr>
              <p:nvPr/>
            </p:nvPicPr>
            <p:blipFill>
              <a:blip r:embed="rId7"/>
              <a:stretch>
                <a:fillRect/>
              </a:stretch>
            </p:blipFill>
            <p:spPr>
              <a:xfrm>
                <a:off x="395766" y="1814060"/>
                <a:ext cx="6000750" cy="3321050"/>
              </a:xfrm>
              <a:prstGeom prst="rect">
                <a:avLst/>
              </a:prstGeom>
            </p:spPr>
          </p:pic>
        </mc:Fallback>
      </mc:AlternateContent>
      <p:sp>
        <p:nvSpPr>
          <p:cNvPr id="8" name="CuadroTexto 7">
            <a:extLst>
              <a:ext uri="{FF2B5EF4-FFF2-40B4-BE49-F238E27FC236}">
                <a16:creationId xmlns:a16="http://schemas.microsoft.com/office/drawing/2014/main" id="{02476503-57EC-614C-B831-9306870896B0}"/>
              </a:ext>
            </a:extLst>
          </p:cNvPr>
          <p:cNvSpPr txBox="1"/>
          <p:nvPr/>
        </p:nvSpPr>
        <p:spPr>
          <a:xfrm>
            <a:off x="2544731" y="3623669"/>
            <a:ext cx="914400" cy="307777"/>
          </a:xfrm>
          <a:prstGeom prst="rect">
            <a:avLst/>
          </a:prstGeom>
          <a:noFill/>
        </p:spPr>
        <p:txBody>
          <a:bodyPr wrap="square" rtlCol="0">
            <a:spAutoFit/>
          </a:bodyPr>
          <a:lstStyle/>
          <a:p>
            <a:r>
              <a:rPr lang="es-HN" sz="1400" dirty="0">
                <a:solidFill>
                  <a:schemeClr val="bg1"/>
                </a:solidFill>
                <a:latin typeface="Helvetica Light" panose="020B0403020202020204" pitchFamily="34" charset="0"/>
              </a:rPr>
              <a:t>11%</a:t>
            </a:r>
          </a:p>
        </p:txBody>
      </p:sp>
      <p:sp>
        <p:nvSpPr>
          <p:cNvPr id="16" name="TextBox 2">
            <a:extLst>
              <a:ext uri="{FF2B5EF4-FFF2-40B4-BE49-F238E27FC236}">
                <a16:creationId xmlns:a16="http://schemas.microsoft.com/office/drawing/2014/main" id="{39B2093F-4B98-954A-B0AC-6D15AA528F5F}"/>
              </a:ext>
            </a:extLst>
          </p:cNvPr>
          <p:cNvSpPr txBox="1"/>
          <p:nvPr/>
        </p:nvSpPr>
        <p:spPr>
          <a:xfrm>
            <a:off x="395766" y="1394946"/>
            <a:ext cx="3401893" cy="323165"/>
          </a:xfrm>
          <a:prstGeom prst="rect">
            <a:avLst/>
          </a:prstGeom>
          <a:noFill/>
        </p:spPr>
        <p:txBody>
          <a:bodyPr wrap="none" rtlCol="0">
            <a:spAutoFit/>
          </a:bodyPr>
          <a:lstStyle/>
          <a:p>
            <a:r>
              <a:rPr lang="en-US" sz="1500" dirty="0">
                <a:latin typeface="Helvetica Light" panose="020B0403020202020204" pitchFamily="34" charset="0"/>
              </a:rPr>
              <a:t>A</a:t>
            </a:r>
            <a:r>
              <a:rPr lang="en-HN" sz="1500">
                <a:latin typeface="Helvetica Light" panose="020B0403020202020204" pitchFamily="34" charset="0"/>
              </a:rPr>
              <a:t>CUMULADO ENERO-</a:t>
            </a:r>
            <a:r>
              <a:rPr lang="en-US" sz="1500" dirty="0">
                <a:latin typeface="Helvetica Light" panose="020B0403020202020204" pitchFamily="34" charset="0"/>
              </a:rPr>
              <a:t>MARZO, 2024</a:t>
            </a:r>
            <a:endParaRPr lang="en-HN" sz="1500" dirty="0">
              <a:latin typeface="Helvetica Light" panose="020B0403020202020204" pitchFamily="34" charset="0"/>
            </a:endParaRPr>
          </a:p>
        </p:txBody>
      </p:sp>
      <p:sp>
        <p:nvSpPr>
          <p:cNvPr id="17" name="CuadroTexto 16">
            <a:extLst>
              <a:ext uri="{FF2B5EF4-FFF2-40B4-BE49-F238E27FC236}">
                <a16:creationId xmlns:a16="http://schemas.microsoft.com/office/drawing/2014/main" id="{EDF7A4DE-5B03-394D-9C64-B42588166C08}"/>
              </a:ext>
            </a:extLst>
          </p:cNvPr>
          <p:cNvSpPr txBox="1"/>
          <p:nvPr/>
        </p:nvSpPr>
        <p:spPr>
          <a:xfrm>
            <a:off x="8341291" y="1273293"/>
            <a:ext cx="3550972" cy="553998"/>
          </a:xfrm>
          <a:prstGeom prst="rect">
            <a:avLst/>
          </a:prstGeom>
          <a:noFill/>
        </p:spPr>
        <p:txBody>
          <a:bodyPr wrap="square" rtlCol="0">
            <a:spAutoFit/>
          </a:bodyPr>
          <a:lstStyle/>
          <a:p>
            <a:pPr algn="r"/>
            <a:r>
              <a:rPr lang="es-HN" sz="3000" dirty="0">
                <a:latin typeface="Helvetica Light" panose="020B0403020202020204" pitchFamily="34" charset="0"/>
              </a:rPr>
              <a:t>Inv total </a:t>
            </a:r>
            <a:r>
              <a:rPr lang="es-HN" sz="3000" b="1" dirty="0">
                <a:latin typeface="HELVETICA LIGHT" panose="020B0403020202020204" pitchFamily="34" charset="0"/>
              </a:rPr>
              <a:t>$10.7M</a:t>
            </a:r>
          </a:p>
        </p:txBody>
      </p:sp>
      <p:sp>
        <p:nvSpPr>
          <p:cNvPr id="18" name="TextBox 6">
            <a:extLst>
              <a:ext uri="{FF2B5EF4-FFF2-40B4-BE49-F238E27FC236}">
                <a16:creationId xmlns:a16="http://schemas.microsoft.com/office/drawing/2014/main" id="{38839883-DB82-854C-A8E5-612E5C6B2070}"/>
              </a:ext>
            </a:extLst>
          </p:cNvPr>
          <p:cNvSpPr txBox="1"/>
          <p:nvPr/>
        </p:nvSpPr>
        <p:spPr>
          <a:xfrm>
            <a:off x="8781002" y="2009075"/>
            <a:ext cx="3322420" cy="3524042"/>
          </a:xfrm>
          <a:prstGeom prst="rect">
            <a:avLst/>
          </a:prstGeom>
          <a:noFill/>
        </p:spPr>
        <p:txBody>
          <a:bodyPr wrap="square" rtlCol="0">
            <a:spAutoFit/>
          </a:bodyPr>
          <a:lstStyle/>
          <a:p>
            <a:pPr algn="ctr"/>
            <a:r>
              <a:rPr lang="en-HN" sz="2200" dirty="0">
                <a:latin typeface="Helvetica Light" panose="020B0403020202020204" pitchFamily="34" charset="0"/>
              </a:rPr>
              <a:t>La inversión publicitaria de los principales grupos financieros representan </a:t>
            </a:r>
            <a:r>
              <a:rPr lang="en-HN" sz="2200">
                <a:latin typeface="Helvetica Light" panose="020B0403020202020204" pitchFamily="34" charset="0"/>
              </a:rPr>
              <a:t>el </a:t>
            </a:r>
            <a:r>
              <a:rPr lang="en-US" sz="2200" dirty="0">
                <a:latin typeface="Helvetica Light" panose="020B0403020202020204" pitchFamily="34" charset="0"/>
              </a:rPr>
              <a:t>77</a:t>
            </a:r>
            <a:r>
              <a:rPr lang="en-HN" sz="2200">
                <a:latin typeface="Helvetica Light" panose="020B0403020202020204" pitchFamily="34" charset="0"/>
              </a:rPr>
              <a:t>% </a:t>
            </a:r>
            <a:r>
              <a:rPr lang="en-HN" sz="2200" dirty="0">
                <a:latin typeface="Helvetica Light" panose="020B0403020202020204" pitchFamily="34" charset="0"/>
              </a:rPr>
              <a:t>del total del sector, equivalente </a:t>
            </a:r>
            <a:r>
              <a:rPr lang="en-HN" sz="2200">
                <a:latin typeface="Helvetica Light" panose="020B0403020202020204" pitchFamily="34" charset="0"/>
              </a:rPr>
              <a:t>a $</a:t>
            </a:r>
            <a:r>
              <a:rPr lang="en-US" sz="2200" dirty="0">
                <a:latin typeface="Helvetica Light" panose="020B0403020202020204" pitchFamily="34" charset="0"/>
              </a:rPr>
              <a:t>8.3</a:t>
            </a:r>
            <a:r>
              <a:rPr lang="en-HN" sz="2200">
                <a:latin typeface="Helvetica Light" panose="020B0403020202020204" pitchFamily="34" charset="0"/>
              </a:rPr>
              <a:t>M</a:t>
            </a:r>
            <a:endParaRPr lang="en-HN" sz="2200" dirty="0">
              <a:latin typeface="Helvetica Light" panose="020B0403020202020204" pitchFamily="34" charset="0"/>
            </a:endParaRPr>
          </a:p>
          <a:p>
            <a:pPr algn="ctr"/>
            <a:endParaRPr lang="en-HN" sz="2500" dirty="0">
              <a:latin typeface="Helvetica Light" panose="020B0403020202020204" pitchFamily="34" charset="0"/>
            </a:endParaRPr>
          </a:p>
          <a:p>
            <a:pPr algn="ctr"/>
            <a:r>
              <a:rPr lang="en-US" sz="2200" b="1" dirty="0">
                <a:latin typeface="Helvetica Light" panose="020B0403020202020204" pitchFamily="34" charset="0"/>
              </a:rPr>
              <a:t>FICOHSA</a:t>
            </a:r>
            <a:r>
              <a:rPr lang="en-HN" sz="2200">
                <a:latin typeface="Helvetica Light" panose="020B0403020202020204" pitchFamily="34" charset="0"/>
              </a:rPr>
              <a:t> </a:t>
            </a:r>
            <a:r>
              <a:rPr lang="en-HN" sz="2200" dirty="0">
                <a:latin typeface="Helvetica Light" panose="020B0403020202020204" pitchFamily="34" charset="0"/>
              </a:rPr>
              <a:t>ocupa el primer lugar con </a:t>
            </a:r>
            <a:r>
              <a:rPr lang="en-HN" sz="2200">
                <a:latin typeface="Helvetica Light" panose="020B0403020202020204" pitchFamily="34" charset="0"/>
              </a:rPr>
              <a:t>el </a:t>
            </a:r>
            <a:r>
              <a:rPr lang="en-US" sz="2200" dirty="0">
                <a:latin typeface="Helvetica Light" panose="020B0403020202020204" pitchFamily="34" charset="0"/>
              </a:rPr>
              <a:t>25</a:t>
            </a:r>
            <a:r>
              <a:rPr lang="en-HN" sz="2200">
                <a:latin typeface="Helvetica Light" panose="020B0403020202020204" pitchFamily="34" charset="0"/>
              </a:rPr>
              <a:t>% </a:t>
            </a:r>
            <a:r>
              <a:rPr lang="en-HN" sz="2200" dirty="0">
                <a:latin typeface="Helvetica Light" panose="020B0403020202020204" pitchFamily="34" charset="0"/>
              </a:rPr>
              <a:t>del </a:t>
            </a:r>
            <a:r>
              <a:rPr lang="en-HN" sz="2200">
                <a:latin typeface="Helvetica Light" panose="020B0403020202020204" pitchFamily="34" charset="0"/>
              </a:rPr>
              <a:t>SOI </a:t>
            </a:r>
            <a:endParaRPr lang="en-US" sz="2200" dirty="0">
              <a:latin typeface="Helvetica Light" panose="020B0403020202020204" pitchFamily="34" charset="0"/>
            </a:endParaRPr>
          </a:p>
        </p:txBody>
      </p:sp>
      <p:sp>
        <p:nvSpPr>
          <p:cNvPr id="10" name="CuadroTexto 9">
            <a:extLst>
              <a:ext uri="{FF2B5EF4-FFF2-40B4-BE49-F238E27FC236}">
                <a16:creationId xmlns:a16="http://schemas.microsoft.com/office/drawing/2014/main" id="{3E0DA84E-2678-9741-8F40-53B3D8785990}"/>
              </a:ext>
            </a:extLst>
          </p:cNvPr>
          <p:cNvSpPr txBox="1"/>
          <p:nvPr/>
        </p:nvSpPr>
        <p:spPr>
          <a:xfrm>
            <a:off x="317429" y="5771736"/>
            <a:ext cx="8252414" cy="400110"/>
          </a:xfrm>
          <a:prstGeom prst="rect">
            <a:avLst/>
          </a:prstGeom>
          <a:noFill/>
        </p:spPr>
        <p:txBody>
          <a:bodyPr wrap="square" rtlCol="0">
            <a:spAutoFit/>
          </a:bodyPr>
          <a:lstStyle/>
          <a:p>
            <a:r>
              <a:rPr lang="es-HN" sz="1000" i="1" dirty="0">
                <a:latin typeface="Helvetica Light" panose="020B0403020202020204" pitchFamily="34" charset="0"/>
              </a:rPr>
              <a:t>El 23% restante ($2.4M) corresponde a grupos financieros de menor inversión (Bantrab, Ficensa, Banrural, Promerica, Ficensa, etc). Incluye también otras instituciones no bancarias que corresponden al sector (cooperativas, seguros, remesadoras, etc.)</a:t>
            </a:r>
          </a:p>
        </p:txBody>
      </p:sp>
      <p:pic>
        <p:nvPicPr>
          <p:cNvPr id="15" name="Picture 4">
            <a:extLst>
              <a:ext uri="{FF2B5EF4-FFF2-40B4-BE49-F238E27FC236}">
                <a16:creationId xmlns:a16="http://schemas.microsoft.com/office/drawing/2014/main" id="{2C5AEAA3-21DE-ED44-B715-5D91F949518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19" name="Imagen 18">
            <a:extLst>
              <a:ext uri="{FF2B5EF4-FFF2-40B4-BE49-F238E27FC236}">
                <a16:creationId xmlns:a16="http://schemas.microsoft.com/office/drawing/2014/main" id="{5B388AD7-854A-D04E-803E-82099D2CD7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mc:AlternateContent xmlns:mc="http://schemas.openxmlformats.org/markup-compatibility/2006" xmlns:cx1="http://schemas.microsoft.com/office/drawing/2015/9/8/chartex">
        <mc:Choice Requires="cx1">
          <p:graphicFrame>
            <p:nvGraphicFramePr>
              <p:cNvPr id="21" name="Gráfico 20">
                <a:extLst>
                  <a:ext uri="{FF2B5EF4-FFF2-40B4-BE49-F238E27FC236}">
                    <a16:creationId xmlns:a16="http://schemas.microsoft.com/office/drawing/2014/main" id="{E64BCB47-256F-DD46-97BB-EC939C912308}"/>
                  </a:ext>
                </a:extLst>
              </p:cNvPr>
              <p:cNvGraphicFramePr/>
              <p:nvPr/>
            </p:nvGraphicFramePr>
            <p:xfrm>
              <a:off x="395765" y="1776884"/>
              <a:ext cx="8252413" cy="3611091"/>
            </p:xfrm>
            <a:graphic>
              <a:graphicData uri="http://schemas.microsoft.com/office/drawing/2014/chartex">
                <cx:chart xmlns:cx="http://schemas.microsoft.com/office/drawing/2014/chartex" xmlns:r="http://schemas.openxmlformats.org/officeDocument/2006/relationships" r:id="rId10"/>
              </a:graphicData>
            </a:graphic>
          </p:graphicFrame>
        </mc:Choice>
        <mc:Fallback xmlns="">
          <p:pic>
            <p:nvPicPr>
              <p:cNvPr id="21" name="Gráfico 20">
                <a:extLst>
                  <a:ext uri="{FF2B5EF4-FFF2-40B4-BE49-F238E27FC236}">
                    <a16:creationId xmlns:a16="http://schemas.microsoft.com/office/drawing/2014/main" id="{E64BCB47-256F-DD46-97BB-EC939C912308}"/>
                  </a:ext>
                </a:extLst>
              </p:cNvPr>
              <p:cNvPicPr>
                <a:picLocks noGrp="1" noRot="1" noChangeAspect="1" noMove="1" noResize="1" noEditPoints="1" noAdjustHandles="1" noChangeArrowheads="1" noChangeShapeType="1"/>
              </p:cNvPicPr>
              <p:nvPr/>
            </p:nvPicPr>
            <p:blipFill>
              <a:blip r:embed="rId11"/>
              <a:stretch>
                <a:fillRect/>
              </a:stretch>
            </p:blipFill>
            <p:spPr>
              <a:xfrm>
                <a:off x="395765" y="1776884"/>
                <a:ext cx="8252413" cy="3611091"/>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22" name="Gráfico 21">
                <a:extLst>
                  <a:ext uri="{FF2B5EF4-FFF2-40B4-BE49-F238E27FC236}">
                    <a16:creationId xmlns:a16="http://schemas.microsoft.com/office/drawing/2014/main" id="{E64BCB47-256F-DD46-97BB-EC939C912308}"/>
                  </a:ext>
                </a:extLst>
              </p:cNvPr>
              <p:cNvGraphicFramePr/>
              <p:nvPr>
                <p:extLst>
                  <p:ext uri="{D42A27DB-BD31-4B8C-83A1-F6EECF244321}">
                    <p14:modId xmlns:p14="http://schemas.microsoft.com/office/powerpoint/2010/main" val="1271862118"/>
                  </p:ext>
                </p:extLst>
              </p:nvPr>
            </p:nvGraphicFramePr>
            <p:xfrm>
              <a:off x="395764" y="1789355"/>
              <a:ext cx="8385238" cy="3598619"/>
            </p:xfrm>
            <a:graphic>
              <a:graphicData uri="http://schemas.microsoft.com/office/drawing/2014/chartex">
                <cx:chart xmlns:cx="http://schemas.microsoft.com/office/drawing/2014/chartex" xmlns:r="http://schemas.openxmlformats.org/officeDocument/2006/relationships" r:id="rId12"/>
              </a:graphicData>
            </a:graphic>
          </p:graphicFrame>
        </mc:Choice>
        <mc:Fallback xmlns="">
          <p:pic>
            <p:nvPicPr>
              <p:cNvPr id="22" name="Gráfico 21">
                <a:extLst>
                  <a:ext uri="{FF2B5EF4-FFF2-40B4-BE49-F238E27FC236}">
                    <a16:creationId xmlns:a16="http://schemas.microsoft.com/office/drawing/2014/main" id="{E64BCB47-256F-DD46-97BB-EC939C912308}"/>
                  </a:ext>
                </a:extLst>
              </p:cNvPr>
              <p:cNvPicPr>
                <a:picLocks noGrp="1" noRot="1" noChangeAspect="1" noMove="1" noResize="1" noEditPoints="1" noAdjustHandles="1" noChangeArrowheads="1" noChangeShapeType="1"/>
              </p:cNvPicPr>
              <p:nvPr/>
            </p:nvPicPr>
            <p:blipFill>
              <a:blip r:embed="rId13"/>
              <a:stretch>
                <a:fillRect/>
              </a:stretch>
            </p:blipFill>
            <p:spPr>
              <a:xfrm>
                <a:off x="395764" y="1789355"/>
                <a:ext cx="8385238" cy="3598619"/>
              </a:xfrm>
              <a:prstGeom prst="rect">
                <a:avLst/>
              </a:prstGeom>
            </p:spPr>
          </p:pic>
        </mc:Fallback>
      </mc:AlternateContent>
      <p:sp>
        <p:nvSpPr>
          <p:cNvPr id="20" name="TextBox 27">
            <a:extLst>
              <a:ext uri="{FF2B5EF4-FFF2-40B4-BE49-F238E27FC236}">
                <a16:creationId xmlns:a16="http://schemas.microsoft.com/office/drawing/2014/main" id="{EE6A8E9D-E9DE-D14A-90CA-D783FF050EEE}"/>
              </a:ext>
            </a:extLst>
          </p:cNvPr>
          <p:cNvSpPr txBox="1"/>
          <p:nvPr/>
        </p:nvSpPr>
        <p:spPr>
          <a:xfrm>
            <a:off x="5342023" y="6520506"/>
            <a:ext cx="1843774" cy="215444"/>
          </a:xfrm>
          <a:prstGeom prst="rect">
            <a:avLst/>
          </a:prstGeom>
          <a:solidFill>
            <a:schemeClr val="bg1"/>
          </a:solidFill>
          <a:ln w="6350">
            <a:solidFill>
              <a:schemeClr val="bg1">
                <a:lumMod val="95000"/>
              </a:schemeClr>
            </a:solidFill>
            <a:prstDash val="sysDot"/>
          </a:ln>
        </p:spPr>
        <p:txBody>
          <a:bodyPr wrap="none" rtlCol="0">
            <a:spAutoFit/>
          </a:bodyPr>
          <a:lstStyle/>
          <a:p>
            <a:r>
              <a:rPr lang="en-US" sz="800" i="1" dirty="0">
                <a:solidFill>
                  <a:schemeClr val="tx1">
                    <a:lumMod val="50000"/>
                    <a:lumOff val="50000"/>
                  </a:schemeClr>
                </a:solidFill>
                <a:latin typeface="Helvetica Light" panose="020B0403020202020204" pitchFamily="34" charset="0"/>
              </a:rPr>
              <a:t>Fuente : </a:t>
            </a:r>
            <a:r>
              <a:rPr lang="en-US" sz="800" i="1" dirty="0" err="1">
                <a:solidFill>
                  <a:schemeClr val="tx1">
                    <a:lumMod val="50000"/>
                    <a:lumOff val="50000"/>
                  </a:schemeClr>
                </a:solidFill>
                <a:latin typeface="Helvetica Light" panose="020B0403020202020204" pitchFamily="34" charset="0"/>
              </a:rPr>
              <a:t>Publisearch</a:t>
            </a:r>
            <a:r>
              <a:rPr lang="en-US" sz="800" i="1" dirty="0">
                <a:solidFill>
                  <a:schemeClr val="tx1">
                    <a:lumMod val="50000"/>
                    <a:lumOff val="50000"/>
                  </a:schemeClr>
                </a:solidFill>
                <a:latin typeface="Helvetica Light" panose="020B0403020202020204" pitchFamily="34" charset="0"/>
              </a:rPr>
              <a:t> –  </a:t>
            </a:r>
            <a:r>
              <a:rPr lang="en-US" sz="800" i="1" dirty="0" err="1">
                <a:solidFill>
                  <a:schemeClr val="tx1">
                    <a:lumMod val="50000"/>
                    <a:lumOff val="50000"/>
                  </a:schemeClr>
                </a:solidFill>
                <a:latin typeface="Helvetica Light" panose="020B0403020202020204" pitchFamily="34" charset="0"/>
              </a:rPr>
              <a:t>Marzo</a:t>
            </a:r>
            <a:r>
              <a:rPr lang="en-US" sz="800" i="1" dirty="0">
                <a:solidFill>
                  <a:schemeClr val="tx1">
                    <a:lumMod val="50000"/>
                    <a:lumOff val="50000"/>
                  </a:schemeClr>
                </a:solidFill>
                <a:latin typeface="Helvetica Light" panose="020B0403020202020204" pitchFamily="34" charset="0"/>
              </a:rPr>
              <a:t>, 2024</a:t>
            </a:r>
          </a:p>
        </p:txBody>
      </p:sp>
    </p:spTree>
    <p:extLst>
      <p:ext uri="{BB962C8B-B14F-4D97-AF65-F5344CB8AC3E}">
        <p14:creationId xmlns:p14="http://schemas.microsoft.com/office/powerpoint/2010/main" val="2739327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25FCC0F-1E67-9C32-020E-BA96681E6377}"/>
              </a:ext>
            </a:extLst>
          </p:cNvPr>
          <p:cNvSpPr txBox="1"/>
          <p:nvPr/>
        </p:nvSpPr>
        <p:spPr>
          <a:xfrm>
            <a:off x="8723147" y="4744840"/>
            <a:ext cx="3082409" cy="1569660"/>
          </a:xfrm>
          <a:prstGeom prst="rect">
            <a:avLst/>
          </a:prstGeom>
          <a:noFill/>
        </p:spPr>
        <p:txBody>
          <a:bodyPr wrap="square" rtlCol="0">
            <a:spAutoFit/>
          </a:bodyPr>
          <a:lstStyle/>
          <a:p>
            <a:pPr algn="ctr"/>
            <a:r>
              <a:rPr lang="en-US" sz="1600" dirty="0">
                <a:latin typeface="Helvetica Light" panose="020B0403020202020204" pitchFamily="34" charset="0"/>
              </a:rPr>
              <a:t>La </a:t>
            </a:r>
            <a:r>
              <a:rPr lang="en-US" sz="1600" dirty="0" err="1">
                <a:latin typeface="Helvetica Light" panose="020B0403020202020204" pitchFamily="34" charset="0"/>
              </a:rPr>
              <a:t>categoría</a:t>
            </a:r>
            <a:r>
              <a:rPr lang="en-US" sz="1600" dirty="0">
                <a:latin typeface="Helvetica Light" panose="020B0403020202020204" pitchFamily="34" charset="0"/>
              </a:rPr>
              <a:t> de </a:t>
            </a:r>
            <a:r>
              <a:rPr lang="en-US" sz="1600" dirty="0" err="1">
                <a:latin typeface="Helvetica Light" panose="020B0403020202020204" pitchFamily="34" charset="0"/>
              </a:rPr>
              <a:t>bancos</a:t>
            </a:r>
            <a:r>
              <a:rPr lang="en-US" sz="1600" dirty="0">
                <a:latin typeface="Helvetica Light" panose="020B0403020202020204" pitchFamily="34" charset="0"/>
              </a:rPr>
              <a:t> es la que </a:t>
            </a:r>
            <a:r>
              <a:rPr lang="en-US" sz="1600" dirty="0" err="1">
                <a:latin typeface="Helvetica Light" panose="020B0403020202020204" pitchFamily="34" charset="0"/>
              </a:rPr>
              <a:t>predomina</a:t>
            </a:r>
            <a:r>
              <a:rPr lang="en-US" sz="1600" dirty="0">
                <a:latin typeface="Helvetica Light" panose="020B0403020202020204" pitchFamily="34" charset="0"/>
              </a:rPr>
              <a:t> </a:t>
            </a:r>
            <a:r>
              <a:rPr lang="en-US" sz="1600" dirty="0" err="1">
                <a:latin typeface="Helvetica Light" panose="020B0403020202020204" pitchFamily="34" charset="0"/>
              </a:rPr>
              <a:t>ocupando</a:t>
            </a:r>
            <a:r>
              <a:rPr lang="en-US" sz="1600" dirty="0">
                <a:latin typeface="Helvetica Light" panose="020B0403020202020204" pitchFamily="34" charset="0"/>
              </a:rPr>
              <a:t> 74% de la </a:t>
            </a:r>
            <a:r>
              <a:rPr lang="en-US" sz="1600" dirty="0" err="1">
                <a:latin typeface="Helvetica Light" panose="020B0403020202020204" pitchFamily="34" charset="0"/>
              </a:rPr>
              <a:t>inversión</a:t>
            </a:r>
            <a:r>
              <a:rPr lang="en-US" sz="1600" dirty="0">
                <a:latin typeface="Helvetica Light" panose="020B0403020202020204" pitchFamily="34" charset="0"/>
              </a:rPr>
              <a:t> total del sector. </a:t>
            </a:r>
            <a:r>
              <a:rPr lang="en-US" sz="1600" dirty="0" err="1">
                <a:latin typeface="Helvetica Light" panose="020B0403020202020204" pitchFamily="34" charset="0"/>
              </a:rPr>
              <a:t>En</a:t>
            </a:r>
            <a:r>
              <a:rPr lang="en-US" sz="1600" dirty="0">
                <a:latin typeface="Helvetica Light" panose="020B0403020202020204" pitchFamily="34" charset="0"/>
              </a:rPr>
              <a:t> </a:t>
            </a:r>
            <a:r>
              <a:rPr lang="en-US" sz="1600" dirty="0" err="1">
                <a:latin typeface="Helvetica Light" panose="020B0403020202020204" pitchFamily="34" charset="0"/>
              </a:rPr>
              <a:t>segundo</a:t>
            </a:r>
            <a:r>
              <a:rPr lang="en-US" sz="1600" dirty="0">
                <a:latin typeface="Helvetica Light" panose="020B0403020202020204" pitchFamily="34" charset="0"/>
              </a:rPr>
              <a:t> </a:t>
            </a:r>
            <a:r>
              <a:rPr lang="en-US" sz="1600" dirty="0" err="1">
                <a:latin typeface="Helvetica Light" panose="020B0403020202020204" pitchFamily="34" charset="0"/>
              </a:rPr>
              <a:t>lugar</a:t>
            </a:r>
            <a:r>
              <a:rPr lang="en-US" sz="1600" dirty="0">
                <a:latin typeface="Helvetica Light" panose="020B0403020202020204" pitchFamily="34" charset="0"/>
              </a:rPr>
              <a:t> </a:t>
            </a:r>
            <a:r>
              <a:rPr lang="en-US" sz="1600" dirty="0" err="1">
                <a:latin typeface="Helvetica Light" panose="020B0403020202020204" pitchFamily="34" charset="0"/>
              </a:rPr>
              <a:t>tarjeta</a:t>
            </a:r>
            <a:r>
              <a:rPr lang="en-US" sz="1600" dirty="0">
                <a:latin typeface="Helvetica Light" panose="020B0403020202020204" pitchFamily="34" charset="0"/>
              </a:rPr>
              <a:t> de </a:t>
            </a:r>
            <a:r>
              <a:rPr lang="en-US" sz="1600" dirty="0" err="1">
                <a:latin typeface="Helvetica Light" panose="020B0403020202020204" pitchFamily="34" charset="0"/>
              </a:rPr>
              <a:t>crédito</a:t>
            </a:r>
            <a:r>
              <a:rPr lang="en-US" sz="1600" dirty="0">
                <a:latin typeface="Helvetica Light" panose="020B0403020202020204" pitchFamily="34" charset="0"/>
              </a:rPr>
              <a:t> (18%) y </a:t>
            </a:r>
            <a:r>
              <a:rPr lang="en-US" sz="1600" dirty="0" err="1">
                <a:latin typeface="Helvetica Light" panose="020B0403020202020204" pitchFamily="34" charset="0"/>
              </a:rPr>
              <a:t>en</a:t>
            </a:r>
            <a:r>
              <a:rPr lang="en-US" sz="1600" dirty="0">
                <a:latin typeface="Helvetica Light" panose="020B0403020202020204" pitchFamily="34" charset="0"/>
              </a:rPr>
              <a:t> </a:t>
            </a:r>
            <a:r>
              <a:rPr lang="en-US" sz="1600" dirty="0" err="1">
                <a:latin typeface="Helvetica Light" panose="020B0403020202020204" pitchFamily="34" charset="0"/>
              </a:rPr>
              <a:t>tercer</a:t>
            </a:r>
            <a:r>
              <a:rPr lang="en-US" sz="1600" dirty="0">
                <a:latin typeface="Helvetica Light" panose="020B0403020202020204" pitchFamily="34" charset="0"/>
              </a:rPr>
              <a:t> </a:t>
            </a:r>
            <a:r>
              <a:rPr lang="en-US" sz="1600" dirty="0" err="1">
                <a:latin typeface="Helvetica Light" panose="020B0403020202020204" pitchFamily="34" charset="0"/>
              </a:rPr>
              <a:t>lugar</a:t>
            </a:r>
            <a:r>
              <a:rPr lang="en-US" sz="1600" dirty="0">
                <a:latin typeface="Helvetica Light" panose="020B0403020202020204" pitchFamily="34" charset="0"/>
              </a:rPr>
              <a:t> </a:t>
            </a:r>
            <a:r>
              <a:rPr lang="en-US" sz="1600" dirty="0" err="1">
                <a:latin typeface="Helvetica Light" panose="020B0403020202020204" pitchFamily="34" charset="0"/>
              </a:rPr>
              <a:t>seguros</a:t>
            </a:r>
            <a:r>
              <a:rPr lang="en-US" sz="1600" dirty="0">
                <a:latin typeface="Helvetica Light" panose="020B0403020202020204" pitchFamily="34" charset="0"/>
              </a:rPr>
              <a:t> (5%)</a:t>
            </a:r>
            <a:endParaRPr lang="en-HN" sz="1600" dirty="0">
              <a:latin typeface="Helvetica Light" panose="020B0403020202020204" pitchFamily="34" charset="0"/>
            </a:endParaRPr>
          </a:p>
        </p:txBody>
      </p:sp>
      <p:sp>
        <p:nvSpPr>
          <p:cNvPr id="9" name="TextBox 8">
            <a:extLst>
              <a:ext uri="{FF2B5EF4-FFF2-40B4-BE49-F238E27FC236}">
                <a16:creationId xmlns:a16="http://schemas.microsoft.com/office/drawing/2014/main" id="{22964DBC-0CD4-A6DE-6C77-0B14D1D28164}"/>
              </a:ext>
            </a:extLst>
          </p:cNvPr>
          <p:cNvSpPr txBox="1"/>
          <p:nvPr/>
        </p:nvSpPr>
        <p:spPr>
          <a:xfrm>
            <a:off x="272376" y="199304"/>
            <a:ext cx="11533181" cy="1354217"/>
          </a:xfrm>
          <a:prstGeom prst="rect">
            <a:avLst/>
          </a:prstGeom>
          <a:noFill/>
        </p:spPr>
        <p:txBody>
          <a:bodyPr wrap="square" rtlCol="0">
            <a:spAutoFit/>
          </a:bodyPr>
          <a:lstStyle/>
          <a:p>
            <a:r>
              <a:rPr lang="en-US" sz="4400" b="1" dirty="0">
                <a:solidFill>
                  <a:srgbClr val="941100"/>
                </a:solidFill>
                <a:latin typeface="Helvetica Light" panose="020B0403020202020204" pitchFamily="34" charset="0"/>
              </a:rPr>
              <a:t>PRINCIPALES GRUPOS FINANCIEROS </a:t>
            </a:r>
          </a:p>
          <a:p>
            <a:r>
              <a:rPr lang="en-US" sz="3800" b="1" dirty="0">
                <a:solidFill>
                  <a:schemeClr val="tx2">
                    <a:lumMod val="75000"/>
                    <a:lumOff val="25000"/>
                  </a:schemeClr>
                </a:solidFill>
                <a:latin typeface="Helvetica Light" panose="020B0403020202020204" pitchFamily="34" charset="0"/>
              </a:rPr>
              <a:t>POR CATEGORÍA DE PRODUCTOS</a:t>
            </a:r>
          </a:p>
        </p:txBody>
      </p:sp>
      <p:sp>
        <p:nvSpPr>
          <p:cNvPr id="10" name="TextBox 9">
            <a:extLst>
              <a:ext uri="{FF2B5EF4-FFF2-40B4-BE49-F238E27FC236}">
                <a16:creationId xmlns:a16="http://schemas.microsoft.com/office/drawing/2014/main" id="{A053510F-59E4-9DCD-2B38-4BD46EBA4B53}"/>
              </a:ext>
            </a:extLst>
          </p:cNvPr>
          <p:cNvSpPr txBox="1"/>
          <p:nvPr/>
        </p:nvSpPr>
        <p:spPr>
          <a:xfrm>
            <a:off x="379437" y="1483852"/>
            <a:ext cx="2989921" cy="323165"/>
          </a:xfrm>
          <a:prstGeom prst="rect">
            <a:avLst/>
          </a:prstGeom>
          <a:noFill/>
        </p:spPr>
        <p:txBody>
          <a:bodyPr wrap="none" rtlCol="0">
            <a:spAutoFit/>
          </a:bodyPr>
          <a:lstStyle/>
          <a:p>
            <a:r>
              <a:rPr lang="en-US" sz="1500" b="1" dirty="0" err="1">
                <a:latin typeface="Helvetica Light" panose="020B0403020202020204" pitchFamily="34" charset="0"/>
              </a:rPr>
              <a:t>Acumulado</a:t>
            </a:r>
            <a:r>
              <a:rPr lang="en-US" sz="1500" b="1" dirty="0">
                <a:latin typeface="Helvetica Light" panose="020B0403020202020204" pitchFamily="34" charset="0"/>
              </a:rPr>
              <a:t> </a:t>
            </a:r>
            <a:r>
              <a:rPr lang="en-US" sz="1500" b="1" dirty="0" err="1">
                <a:latin typeface="Helvetica Light" panose="020B0403020202020204" pitchFamily="34" charset="0"/>
              </a:rPr>
              <a:t>enero</a:t>
            </a:r>
            <a:r>
              <a:rPr lang="en-US" sz="1500" b="1" dirty="0">
                <a:latin typeface="Helvetica Light" panose="020B0403020202020204" pitchFamily="34" charset="0"/>
              </a:rPr>
              <a:t> – </a:t>
            </a:r>
            <a:r>
              <a:rPr lang="en-US" sz="1500" b="1" dirty="0" err="1">
                <a:latin typeface="Helvetica Light" panose="020B0403020202020204" pitchFamily="34" charset="0"/>
              </a:rPr>
              <a:t>marzo</a:t>
            </a:r>
            <a:r>
              <a:rPr lang="en-US" sz="1500" b="1" dirty="0">
                <a:latin typeface="Helvetica Light" panose="020B0403020202020204" pitchFamily="34" charset="0"/>
              </a:rPr>
              <a:t>, 2024</a:t>
            </a:r>
            <a:endParaRPr lang="en-HN" sz="1500" b="1" dirty="0">
              <a:latin typeface="Helvetica Light" panose="020B0403020202020204" pitchFamily="34" charset="0"/>
            </a:endParaRPr>
          </a:p>
        </p:txBody>
      </p:sp>
      <p:sp>
        <p:nvSpPr>
          <p:cNvPr id="11" name="TextBox 10">
            <a:extLst>
              <a:ext uri="{FF2B5EF4-FFF2-40B4-BE49-F238E27FC236}">
                <a16:creationId xmlns:a16="http://schemas.microsoft.com/office/drawing/2014/main" id="{5D81E86C-083C-A5E8-EAB8-8FDAB2E2612A}"/>
              </a:ext>
            </a:extLst>
          </p:cNvPr>
          <p:cNvSpPr txBox="1"/>
          <p:nvPr/>
        </p:nvSpPr>
        <p:spPr>
          <a:xfrm>
            <a:off x="7039874" y="1389851"/>
            <a:ext cx="1379348" cy="477054"/>
          </a:xfrm>
          <a:prstGeom prst="rect">
            <a:avLst/>
          </a:prstGeom>
          <a:noFill/>
        </p:spPr>
        <p:txBody>
          <a:bodyPr wrap="square">
            <a:spAutoFit/>
          </a:bodyPr>
          <a:lstStyle/>
          <a:p>
            <a:r>
              <a:rPr lang="en-US" sz="2500" dirty="0">
                <a:latin typeface="Helvetica" pitchFamily="2" charset="0"/>
              </a:rPr>
              <a:t>$8.3M</a:t>
            </a:r>
            <a:endParaRPr lang="en-HN" sz="2500" dirty="0">
              <a:latin typeface="Helvetica" pitchFamily="2" charset="0"/>
            </a:endParaRPr>
          </a:p>
        </p:txBody>
      </p:sp>
      <p:graphicFrame>
        <p:nvGraphicFramePr>
          <p:cNvPr id="13" name="Chart 5">
            <a:extLst>
              <a:ext uri="{FF2B5EF4-FFF2-40B4-BE49-F238E27FC236}">
                <a16:creationId xmlns:a16="http://schemas.microsoft.com/office/drawing/2014/main" id="{144695E5-3BFE-D14F-8157-FC52FF01C0AD}"/>
              </a:ext>
            </a:extLst>
          </p:cNvPr>
          <p:cNvGraphicFramePr/>
          <p:nvPr>
            <p:extLst>
              <p:ext uri="{D42A27DB-BD31-4B8C-83A1-F6EECF244321}">
                <p14:modId xmlns:p14="http://schemas.microsoft.com/office/powerpoint/2010/main" val="1185458693"/>
              </p:ext>
            </p:extLst>
          </p:nvPr>
        </p:nvGraphicFramePr>
        <p:xfrm>
          <a:off x="7625444" y="1410364"/>
          <a:ext cx="4441370" cy="3456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a:extLst>
              <a:ext uri="{FF2B5EF4-FFF2-40B4-BE49-F238E27FC236}">
                <a16:creationId xmlns:a16="http://schemas.microsoft.com/office/drawing/2014/main" id="{EFF6B8BF-A111-49D7-F592-6D893AD19E24}"/>
              </a:ext>
            </a:extLst>
          </p:cNvPr>
          <p:cNvGraphicFramePr/>
          <p:nvPr>
            <p:extLst>
              <p:ext uri="{D42A27DB-BD31-4B8C-83A1-F6EECF244321}">
                <p14:modId xmlns:p14="http://schemas.microsoft.com/office/powerpoint/2010/main" val="2712717002"/>
              </p:ext>
            </p:extLst>
          </p:nvPr>
        </p:nvGraphicFramePr>
        <p:xfrm>
          <a:off x="242323" y="2062064"/>
          <a:ext cx="8176752" cy="37610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Table 4">
            <a:extLst>
              <a:ext uri="{FF2B5EF4-FFF2-40B4-BE49-F238E27FC236}">
                <a16:creationId xmlns:a16="http://schemas.microsoft.com/office/drawing/2014/main" id="{223C14D1-5B6E-6540-83BD-8971C7350254}"/>
              </a:ext>
            </a:extLst>
          </p:cNvPr>
          <p:cNvGraphicFramePr>
            <a:graphicFrameLocks noGrp="1"/>
          </p:cNvGraphicFramePr>
          <p:nvPr>
            <p:extLst>
              <p:ext uri="{D42A27DB-BD31-4B8C-83A1-F6EECF244321}">
                <p14:modId xmlns:p14="http://schemas.microsoft.com/office/powerpoint/2010/main" val="2323522420"/>
              </p:ext>
            </p:extLst>
          </p:nvPr>
        </p:nvGraphicFramePr>
        <p:xfrm>
          <a:off x="431797" y="1769602"/>
          <a:ext cx="7797804" cy="370840"/>
        </p:xfrm>
        <a:graphic>
          <a:graphicData uri="http://schemas.openxmlformats.org/drawingml/2006/table">
            <a:tbl>
              <a:tblPr firstRow="1" bandRow="1">
                <a:tableStyleId>{5C22544A-7EE6-4342-B048-85BDC9FD1C3A}</a:tableStyleId>
              </a:tblPr>
              <a:tblGrid>
                <a:gridCol w="1113972">
                  <a:extLst>
                    <a:ext uri="{9D8B030D-6E8A-4147-A177-3AD203B41FA5}">
                      <a16:colId xmlns:a16="http://schemas.microsoft.com/office/drawing/2014/main" val="4072780040"/>
                    </a:ext>
                  </a:extLst>
                </a:gridCol>
                <a:gridCol w="1113972">
                  <a:extLst>
                    <a:ext uri="{9D8B030D-6E8A-4147-A177-3AD203B41FA5}">
                      <a16:colId xmlns:a16="http://schemas.microsoft.com/office/drawing/2014/main" val="3601176780"/>
                    </a:ext>
                  </a:extLst>
                </a:gridCol>
                <a:gridCol w="1113972">
                  <a:extLst>
                    <a:ext uri="{9D8B030D-6E8A-4147-A177-3AD203B41FA5}">
                      <a16:colId xmlns:a16="http://schemas.microsoft.com/office/drawing/2014/main" val="943948641"/>
                    </a:ext>
                  </a:extLst>
                </a:gridCol>
                <a:gridCol w="1113972">
                  <a:extLst>
                    <a:ext uri="{9D8B030D-6E8A-4147-A177-3AD203B41FA5}">
                      <a16:colId xmlns:a16="http://schemas.microsoft.com/office/drawing/2014/main" val="657770148"/>
                    </a:ext>
                  </a:extLst>
                </a:gridCol>
                <a:gridCol w="1113972">
                  <a:extLst>
                    <a:ext uri="{9D8B030D-6E8A-4147-A177-3AD203B41FA5}">
                      <a16:colId xmlns:a16="http://schemas.microsoft.com/office/drawing/2014/main" val="2823121096"/>
                    </a:ext>
                  </a:extLst>
                </a:gridCol>
                <a:gridCol w="1113972">
                  <a:extLst>
                    <a:ext uri="{9D8B030D-6E8A-4147-A177-3AD203B41FA5}">
                      <a16:colId xmlns:a16="http://schemas.microsoft.com/office/drawing/2014/main" val="821796019"/>
                    </a:ext>
                  </a:extLst>
                </a:gridCol>
                <a:gridCol w="1113972">
                  <a:extLst>
                    <a:ext uri="{9D8B030D-6E8A-4147-A177-3AD203B41FA5}">
                      <a16:colId xmlns:a16="http://schemas.microsoft.com/office/drawing/2014/main" val="4058630768"/>
                    </a:ext>
                  </a:extLst>
                </a:gridCol>
              </a:tblGrid>
              <a:tr h="370840">
                <a:tc>
                  <a:txBody>
                    <a:bodyPr/>
                    <a:lstStyle/>
                    <a:p>
                      <a:pPr algn="ctr"/>
                      <a:r>
                        <a:rPr lang="en-HN" b="0" i="0">
                          <a:latin typeface="Helvetica Light" panose="020B0403020202020204" pitchFamily="34" charset="0"/>
                        </a:rPr>
                        <a:t>$</a:t>
                      </a:r>
                      <a:r>
                        <a:rPr lang="en-US" b="0" i="0" dirty="0">
                          <a:latin typeface="Helvetica Light" panose="020B0403020202020204" pitchFamily="34" charset="0"/>
                        </a:rPr>
                        <a:t>2.1</a:t>
                      </a:r>
                      <a:r>
                        <a:rPr lang="en-HN" b="0" i="0">
                          <a:latin typeface="Helvetica Light" panose="020B0403020202020204" pitchFamily="34" charset="0"/>
                        </a:rPr>
                        <a:t>M</a:t>
                      </a:r>
                      <a:endParaRPr lang="en-HN" b="0" i="0" dirty="0">
                        <a:latin typeface="Helvetica Light" panose="020B0403020202020204" pitchFamily="34" charset="0"/>
                      </a:endParaRPr>
                    </a:p>
                  </a:txBody>
                  <a:tcPr>
                    <a:solidFill>
                      <a:schemeClr val="tx2"/>
                    </a:solidFill>
                  </a:tcPr>
                </a:tc>
                <a:tc>
                  <a:txBody>
                    <a:bodyPr/>
                    <a:lstStyle/>
                    <a:p>
                      <a:pPr algn="ctr"/>
                      <a:r>
                        <a:rPr lang="en-HN" b="0" i="0">
                          <a:latin typeface="Helvetica Light" panose="020B0403020202020204" pitchFamily="34" charset="0"/>
                        </a:rPr>
                        <a:t>$</a:t>
                      </a:r>
                      <a:r>
                        <a:rPr lang="en-US" b="0" i="0" dirty="0">
                          <a:latin typeface="Helvetica Light" panose="020B0403020202020204" pitchFamily="34" charset="0"/>
                        </a:rPr>
                        <a:t>2.0</a:t>
                      </a:r>
                      <a:r>
                        <a:rPr lang="en-HN" b="0" i="0">
                          <a:latin typeface="Helvetica Light" panose="020B0403020202020204" pitchFamily="34" charset="0"/>
                        </a:rPr>
                        <a:t>M</a:t>
                      </a:r>
                      <a:endParaRPr lang="en-HN" b="0" i="0" dirty="0">
                        <a:latin typeface="Helvetica Light" panose="020B0403020202020204" pitchFamily="34" charset="0"/>
                      </a:endParaRPr>
                    </a:p>
                  </a:txBody>
                  <a:tcPr>
                    <a:solidFill>
                      <a:schemeClr val="tx2"/>
                    </a:solidFill>
                  </a:tcPr>
                </a:tc>
                <a:tc>
                  <a:txBody>
                    <a:bodyPr/>
                    <a:lstStyle/>
                    <a:p>
                      <a:pPr algn="ctr"/>
                      <a:r>
                        <a:rPr lang="en-US" b="0" i="0" dirty="0">
                          <a:latin typeface="Helvetica Light" panose="020B0403020202020204" pitchFamily="34" charset="0"/>
                        </a:rPr>
                        <a:t>$1.8</a:t>
                      </a:r>
                      <a:r>
                        <a:rPr lang="en-HN" b="0" i="0">
                          <a:latin typeface="Helvetica Light" panose="020B0403020202020204" pitchFamily="34" charset="0"/>
                        </a:rPr>
                        <a:t>M</a:t>
                      </a:r>
                      <a:endParaRPr lang="en-HN" b="0" i="0" dirty="0">
                        <a:latin typeface="Helvetica Light" panose="020B0403020202020204" pitchFamily="34" charset="0"/>
                      </a:endParaRPr>
                    </a:p>
                  </a:txBody>
                  <a:tcPr>
                    <a:solidFill>
                      <a:schemeClr val="tx2"/>
                    </a:solidFill>
                  </a:tcPr>
                </a:tc>
                <a:tc>
                  <a:txBody>
                    <a:bodyPr/>
                    <a:lstStyle/>
                    <a:p>
                      <a:pPr algn="ctr"/>
                      <a:r>
                        <a:rPr lang="en-US" b="0" i="0" dirty="0">
                          <a:latin typeface="Helvetica Light" panose="020B0403020202020204" pitchFamily="34" charset="0"/>
                        </a:rPr>
                        <a:t>$0.9M</a:t>
                      </a:r>
                      <a:endParaRPr lang="en-HN" b="0" i="0" dirty="0">
                        <a:latin typeface="Helvetica Light" panose="020B0403020202020204" pitchFamily="34" charset="0"/>
                      </a:endParaRPr>
                    </a:p>
                  </a:txBody>
                  <a:tcPr>
                    <a:solidFill>
                      <a:schemeClr val="tx2"/>
                    </a:solidFill>
                  </a:tcPr>
                </a:tc>
                <a:tc>
                  <a:txBody>
                    <a:bodyPr/>
                    <a:lstStyle/>
                    <a:p>
                      <a:pPr algn="ctr"/>
                      <a:r>
                        <a:rPr lang="en-HN" b="0" i="0">
                          <a:latin typeface="Helvetica Light" panose="020B0403020202020204" pitchFamily="34" charset="0"/>
                        </a:rPr>
                        <a:t>$</a:t>
                      </a:r>
                      <a:r>
                        <a:rPr lang="en-US" b="0" i="0" dirty="0">
                          <a:latin typeface="Helvetica Light" panose="020B0403020202020204" pitchFamily="34" charset="0"/>
                        </a:rPr>
                        <a:t>0.8</a:t>
                      </a:r>
                      <a:endParaRPr lang="en-HN" b="0" i="0" dirty="0">
                        <a:latin typeface="Helvetica Light" panose="020B0403020202020204" pitchFamily="34" charset="0"/>
                      </a:endParaRPr>
                    </a:p>
                  </a:txBody>
                  <a:tcPr>
                    <a:solidFill>
                      <a:schemeClr val="tx2"/>
                    </a:solidFill>
                  </a:tcPr>
                </a:tc>
                <a:tc>
                  <a:txBody>
                    <a:bodyPr/>
                    <a:lstStyle/>
                    <a:p>
                      <a:pPr algn="ctr"/>
                      <a:r>
                        <a:rPr lang="en-US" b="0" i="0" dirty="0">
                          <a:latin typeface="Helvetica Light" panose="020B0403020202020204" pitchFamily="34" charset="0"/>
                        </a:rPr>
                        <a:t>$0.5</a:t>
                      </a:r>
                      <a:r>
                        <a:rPr lang="en-HN" b="0" i="0">
                          <a:latin typeface="Helvetica Light" panose="020B0403020202020204" pitchFamily="34" charset="0"/>
                        </a:rPr>
                        <a:t>M</a:t>
                      </a:r>
                      <a:endParaRPr lang="en-HN" b="0" i="0" dirty="0">
                        <a:latin typeface="Helvetica Light" panose="020B0403020202020204" pitchFamily="34" charset="0"/>
                      </a:endParaRPr>
                    </a:p>
                  </a:txBody>
                  <a:tcPr>
                    <a:solidFill>
                      <a:schemeClr val="tx2"/>
                    </a:solidFill>
                  </a:tcPr>
                </a:tc>
                <a:tc>
                  <a:txBody>
                    <a:bodyPr/>
                    <a:lstStyle/>
                    <a:p>
                      <a:pPr algn="ctr"/>
                      <a:r>
                        <a:rPr lang="en-HN" b="0" i="0">
                          <a:latin typeface="Helvetica Light" panose="020B0403020202020204" pitchFamily="34" charset="0"/>
                        </a:rPr>
                        <a:t>$</a:t>
                      </a:r>
                      <a:r>
                        <a:rPr lang="en-US" b="0" i="0" dirty="0">
                          <a:latin typeface="Helvetica Light" panose="020B0403020202020204" pitchFamily="34" charset="0"/>
                        </a:rPr>
                        <a:t>0.3</a:t>
                      </a:r>
                      <a:r>
                        <a:rPr lang="en-HN" b="0" i="0">
                          <a:latin typeface="Helvetica Light" panose="020B0403020202020204" pitchFamily="34" charset="0"/>
                        </a:rPr>
                        <a:t>M</a:t>
                      </a:r>
                      <a:endParaRPr lang="en-HN"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2736732952"/>
                  </a:ext>
                </a:extLst>
              </a:tr>
            </a:tbl>
          </a:graphicData>
        </a:graphic>
      </p:graphicFrame>
      <p:pic>
        <p:nvPicPr>
          <p:cNvPr id="16" name="Picture 4">
            <a:extLst>
              <a:ext uri="{FF2B5EF4-FFF2-40B4-BE49-F238E27FC236}">
                <a16:creationId xmlns:a16="http://schemas.microsoft.com/office/drawing/2014/main" id="{E4540CE5-4DF8-F94F-A8E3-5463AFFD84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17" name="Imagen 16">
            <a:extLst>
              <a:ext uri="{FF2B5EF4-FFF2-40B4-BE49-F238E27FC236}">
                <a16:creationId xmlns:a16="http://schemas.microsoft.com/office/drawing/2014/main" id="{4F1F315F-9997-E944-9D34-9E5F7A37F4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
        <p:nvSpPr>
          <p:cNvPr id="18" name="TextBox 27">
            <a:extLst>
              <a:ext uri="{FF2B5EF4-FFF2-40B4-BE49-F238E27FC236}">
                <a16:creationId xmlns:a16="http://schemas.microsoft.com/office/drawing/2014/main" id="{779EB630-414A-1E40-8117-B191D862267C}"/>
              </a:ext>
            </a:extLst>
          </p:cNvPr>
          <p:cNvSpPr txBox="1"/>
          <p:nvPr/>
        </p:nvSpPr>
        <p:spPr>
          <a:xfrm>
            <a:off x="5342023" y="6520506"/>
            <a:ext cx="1843774" cy="215444"/>
          </a:xfrm>
          <a:prstGeom prst="rect">
            <a:avLst/>
          </a:prstGeom>
          <a:solidFill>
            <a:schemeClr val="bg1"/>
          </a:solidFill>
          <a:ln w="6350">
            <a:solidFill>
              <a:schemeClr val="bg1">
                <a:lumMod val="95000"/>
              </a:schemeClr>
            </a:solidFill>
            <a:prstDash val="sysDot"/>
          </a:ln>
        </p:spPr>
        <p:txBody>
          <a:bodyPr wrap="none" rtlCol="0">
            <a:spAutoFit/>
          </a:bodyPr>
          <a:lstStyle/>
          <a:p>
            <a:r>
              <a:rPr lang="en-US" sz="800" i="1" dirty="0">
                <a:solidFill>
                  <a:schemeClr val="tx1">
                    <a:lumMod val="50000"/>
                    <a:lumOff val="50000"/>
                  </a:schemeClr>
                </a:solidFill>
                <a:latin typeface="Helvetica Light" panose="020B0403020202020204" pitchFamily="34" charset="0"/>
              </a:rPr>
              <a:t>Fuente : </a:t>
            </a:r>
            <a:r>
              <a:rPr lang="en-US" sz="800" i="1" dirty="0" err="1">
                <a:solidFill>
                  <a:schemeClr val="tx1">
                    <a:lumMod val="50000"/>
                    <a:lumOff val="50000"/>
                  </a:schemeClr>
                </a:solidFill>
                <a:latin typeface="Helvetica Light" panose="020B0403020202020204" pitchFamily="34" charset="0"/>
              </a:rPr>
              <a:t>Publisearch</a:t>
            </a:r>
            <a:r>
              <a:rPr lang="en-US" sz="800" i="1" dirty="0">
                <a:solidFill>
                  <a:schemeClr val="tx1">
                    <a:lumMod val="50000"/>
                    <a:lumOff val="50000"/>
                  </a:schemeClr>
                </a:solidFill>
                <a:latin typeface="Helvetica Light" panose="020B0403020202020204" pitchFamily="34" charset="0"/>
              </a:rPr>
              <a:t> –  </a:t>
            </a:r>
            <a:r>
              <a:rPr lang="en-US" sz="800" i="1" dirty="0" err="1">
                <a:solidFill>
                  <a:schemeClr val="tx1">
                    <a:lumMod val="50000"/>
                    <a:lumOff val="50000"/>
                  </a:schemeClr>
                </a:solidFill>
                <a:latin typeface="Helvetica Light" panose="020B0403020202020204" pitchFamily="34" charset="0"/>
              </a:rPr>
              <a:t>Marzo</a:t>
            </a:r>
            <a:r>
              <a:rPr lang="en-US" sz="800" i="1" dirty="0">
                <a:solidFill>
                  <a:schemeClr val="tx1">
                    <a:lumMod val="50000"/>
                    <a:lumOff val="50000"/>
                  </a:schemeClr>
                </a:solidFill>
                <a:latin typeface="Helvetica Light" panose="020B0403020202020204" pitchFamily="34" charset="0"/>
              </a:rPr>
              <a:t>, 2024</a:t>
            </a:r>
          </a:p>
        </p:txBody>
      </p:sp>
    </p:spTree>
    <p:extLst>
      <p:ext uri="{BB962C8B-B14F-4D97-AF65-F5344CB8AC3E}">
        <p14:creationId xmlns:p14="http://schemas.microsoft.com/office/powerpoint/2010/main" val="224516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C022A48C-0D6C-0F4A-808E-16572BA0AC88}"/>
              </a:ext>
            </a:extLst>
          </p:cNvPr>
          <p:cNvGraphicFramePr/>
          <p:nvPr>
            <p:extLst>
              <p:ext uri="{D42A27DB-BD31-4B8C-83A1-F6EECF244321}">
                <p14:modId xmlns:p14="http://schemas.microsoft.com/office/powerpoint/2010/main" val="902831600"/>
              </p:ext>
            </p:extLst>
          </p:nvPr>
        </p:nvGraphicFramePr>
        <p:xfrm>
          <a:off x="22666" y="1445723"/>
          <a:ext cx="2830309" cy="4523712"/>
        </p:xfrm>
        <a:graphic>
          <a:graphicData uri="http://schemas.openxmlformats.org/drawingml/2006/chart">
            <c:chart xmlns:c="http://schemas.openxmlformats.org/drawingml/2006/chart" xmlns:r="http://schemas.openxmlformats.org/officeDocument/2006/relationships" r:id="rId3"/>
          </a:graphicData>
        </a:graphic>
      </p:graphicFrame>
      <p:sp>
        <p:nvSpPr>
          <p:cNvPr id="17" name="AutoShape 4">
            <a:extLst>
              <a:ext uri="{FF2B5EF4-FFF2-40B4-BE49-F238E27FC236}">
                <a16:creationId xmlns:a16="http://schemas.microsoft.com/office/drawing/2014/main" id="{D0A926BA-544E-4526-A951-98853D3325E0}"/>
              </a:ext>
            </a:extLst>
          </p:cNvPr>
          <p:cNvSpPr/>
          <p:nvPr/>
        </p:nvSpPr>
        <p:spPr>
          <a:xfrm>
            <a:off x="0" y="0"/>
            <a:ext cx="12192000" cy="930476"/>
          </a:xfrm>
          <a:prstGeom prst="rect">
            <a:avLst/>
          </a:prstGeom>
          <a:solidFill>
            <a:srgbClr val="C00000"/>
          </a:solidFill>
        </p:spPr>
        <p:txBody>
          <a:bodyPr/>
          <a:lstStyle/>
          <a:p>
            <a:endParaRPr lang="en-CA" dirty="0">
              <a:solidFill>
                <a:schemeClr val="bg1"/>
              </a:solidFill>
            </a:endParaRPr>
          </a:p>
        </p:txBody>
      </p:sp>
      <p:sp>
        <p:nvSpPr>
          <p:cNvPr id="6" name="CuadroTexto 18">
            <a:extLst>
              <a:ext uri="{FF2B5EF4-FFF2-40B4-BE49-F238E27FC236}">
                <a16:creationId xmlns:a16="http://schemas.microsoft.com/office/drawing/2014/main" id="{F5220182-9C77-7E41-9C04-82268171844E}"/>
              </a:ext>
            </a:extLst>
          </p:cNvPr>
          <p:cNvSpPr txBox="1"/>
          <p:nvPr/>
        </p:nvSpPr>
        <p:spPr>
          <a:xfrm>
            <a:off x="256746" y="177641"/>
            <a:ext cx="13325351" cy="677108"/>
          </a:xfrm>
          <a:prstGeom prst="rect">
            <a:avLst/>
          </a:prstGeom>
          <a:noFill/>
        </p:spPr>
        <p:txBody>
          <a:bodyPr wrap="square" rtlCol="0">
            <a:spAutoFit/>
          </a:bodyPr>
          <a:lstStyle/>
          <a:p>
            <a:r>
              <a:rPr lang="es-GT" sz="3800" b="1" dirty="0">
                <a:solidFill>
                  <a:schemeClr val="bg1"/>
                </a:solidFill>
                <a:latin typeface="Helvetica Light" panose="020B0403020202020204" pitchFamily="34" charset="0"/>
              </a:rPr>
              <a:t>Inversion Acumulada</a:t>
            </a:r>
            <a:r>
              <a:rPr lang="es-GT" sz="3800" dirty="0">
                <a:solidFill>
                  <a:schemeClr val="bg1"/>
                </a:solidFill>
                <a:latin typeface="Helvetica Light" panose="020B0403020202020204" pitchFamily="34" charset="0"/>
              </a:rPr>
              <a:t>: </a:t>
            </a:r>
            <a:r>
              <a:rPr lang="es-GT" sz="3800" b="1" dirty="0">
                <a:solidFill>
                  <a:schemeClr val="bg1"/>
                </a:solidFill>
                <a:latin typeface="Helvetica Light" panose="020B0403020202020204" pitchFamily="34" charset="0"/>
              </a:rPr>
              <a:t>Grupo Financiero</a:t>
            </a:r>
          </a:p>
        </p:txBody>
      </p:sp>
      <p:graphicFrame>
        <p:nvGraphicFramePr>
          <p:cNvPr id="9" name="Table 8">
            <a:extLst>
              <a:ext uri="{FF2B5EF4-FFF2-40B4-BE49-F238E27FC236}">
                <a16:creationId xmlns:a16="http://schemas.microsoft.com/office/drawing/2014/main" id="{E04E91DB-17B9-1244-9743-60688D3D9D91}"/>
              </a:ext>
            </a:extLst>
          </p:cNvPr>
          <p:cNvGraphicFramePr>
            <a:graphicFrameLocks noGrp="1"/>
          </p:cNvGraphicFramePr>
          <p:nvPr>
            <p:extLst>
              <p:ext uri="{D42A27DB-BD31-4B8C-83A1-F6EECF244321}">
                <p14:modId xmlns:p14="http://schemas.microsoft.com/office/powerpoint/2010/main" val="1086764051"/>
              </p:ext>
            </p:extLst>
          </p:nvPr>
        </p:nvGraphicFramePr>
        <p:xfrm>
          <a:off x="2634928" y="1616242"/>
          <a:ext cx="528955" cy="4234244"/>
        </p:xfrm>
        <a:graphic>
          <a:graphicData uri="http://schemas.openxmlformats.org/drawingml/2006/table">
            <a:tbl>
              <a:tblPr firstRow="1" bandRow="1">
                <a:tableStyleId>{2D5ABB26-0587-4C30-8999-92F81FD0307C}</a:tableStyleId>
              </a:tblPr>
              <a:tblGrid>
                <a:gridCol w="528955">
                  <a:extLst>
                    <a:ext uri="{9D8B030D-6E8A-4147-A177-3AD203B41FA5}">
                      <a16:colId xmlns:a16="http://schemas.microsoft.com/office/drawing/2014/main" val="2362268229"/>
                    </a:ext>
                  </a:extLst>
                </a:gridCol>
              </a:tblGrid>
              <a:tr h="604892">
                <a:tc>
                  <a:txBody>
                    <a:bodyPr/>
                    <a:lstStyle/>
                    <a:p>
                      <a:pPr algn="ctr"/>
                      <a:r>
                        <a:rPr lang="en-US" sz="1200" b="0" i="0" dirty="0">
                          <a:latin typeface="Helvetica Light" panose="020B0403020202020204" pitchFamily="34" charset="0"/>
                        </a:rPr>
                        <a:t>25%</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968178866"/>
                  </a:ext>
                </a:extLst>
              </a:tr>
              <a:tr h="604892">
                <a:tc>
                  <a:txBody>
                    <a:bodyPr/>
                    <a:lstStyle/>
                    <a:p>
                      <a:pPr algn="ctr"/>
                      <a:r>
                        <a:rPr lang="en-US" sz="1200" b="0" i="0" dirty="0">
                          <a:latin typeface="Helvetica Light" panose="020B0403020202020204" pitchFamily="34" charset="0"/>
                        </a:rPr>
                        <a:t>24%</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880729070"/>
                  </a:ext>
                </a:extLst>
              </a:tr>
              <a:tr h="604892">
                <a:tc>
                  <a:txBody>
                    <a:bodyPr/>
                    <a:lstStyle/>
                    <a:p>
                      <a:pPr algn="ctr"/>
                      <a:r>
                        <a:rPr lang="en-US" sz="1200" b="0" i="0" dirty="0">
                          <a:latin typeface="Helvetica Light" panose="020B0403020202020204" pitchFamily="34" charset="0"/>
                        </a:rPr>
                        <a:t>22%</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976915419"/>
                  </a:ext>
                </a:extLst>
              </a:tr>
              <a:tr h="604892">
                <a:tc>
                  <a:txBody>
                    <a:bodyPr/>
                    <a:lstStyle/>
                    <a:p>
                      <a:pPr algn="ctr"/>
                      <a:r>
                        <a:rPr lang="en-US" sz="1200" b="0" i="0" dirty="0">
                          <a:latin typeface="Helvetica Light" panose="020B0403020202020204" pitchFamily="34" charset="0"/>
                        </a:rPr>
                        <a:t>11%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822416212"/>
                  </a:ext>
                </a:extLst>
              </a:tr>
              <a:tr h="604892">
                <a:tc>
                  <a:txBody>
                    <a:bodyPr/>
                    <a:lstStyle/>
                    <a:p>
                      <a:pPr algn="ctr"/>
                      <a:r>
                        <a:rPr lang="en-US" sz="1200" b="0" i="0" dirty="0">
                          <a:latin typeface="Helvetica Light" panose="020B0403020202020204" pitchFamily="34" charset="0"/>
                        </a:rPr>
                        <a:t>9%</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363196508"/>
                  </a:ext>
                </a:extLst>
              </a:tr>
              <a:tr h="604892">
                <a:tc>
                  <a:txBody>
                    <a:bodyPr/>
                    <a:lstStyle/>
                    <a:p>
                      <a:pPr algn="ctr"/>
                      <a:r>
                        <a:rPr lang="en-US" sz="1200" b="0" i="0" dirty="0">
                          <a:latin typeface="Helvetica Light" panose="020B0403020202020204" pitchFamily="34" charset="0"/>
                        </a:rPr>
                        <a:t>6%</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393559580"/>
                  </a:ext>
                </a:extLst>
              </a:tr>
              <a:tr h="604892">
                <a:tc>
                  <a:txBody>
                    <a:bodyPr/>
                    <a:lstStyle/>
                    <a:p>
                      <a:pPr algn="ctr"/>
                      <a:r>
                        <a:rPr lang="en-US" sz="1200" b="0" i="0" dirty="0">
                          <a:latin typeface="Helvetica Light" panose="020B0403020202020204" pitchFamily="34" charset="0"/>
                        </a:rPr>
                        <a:t>3%</a:t>
                      </a:r>
                    </a:p>
                  </a:txBody>
                  <a:tcPr anchor="ctr">
                    <a:lnT w="12700" cap="flat" cmpd="sng" algn="ctr">
                      <a:solidFill>
                        <a:schemeClr val="accent1"/>
                      </a:solidFill>
                      <a:prstDash val="solid"/>
                      <a:round/>
                      <a:headEnd type="none" w="med" len="med"/>
                      <a:tailEnd type="none" w="med" len="med"/>
                    </a:lnT>
                    <a:solidFill>
                      <a:schemeClr val="bg1"/>
                    </a:solidFill>
                  </a:tcPr>
                </a:tc>
                <a:extLst>
                  <a:ext uri="{0D108BD9-81ED-4DB2-BD59-A6C34878D82A}">
                    <a16:rowId xmlns:a16="http://schemas.microsoft.com/office/drawing/2014/main" val="1140031547"/>
                  </a:ext>
                </a:extLst>
              </a:tr>
            </a:tbl>
          </a:graphicData>
        </a:graphic>
      </p:graphicFrame>
      <p:graphicFrame>
        <p:nvGraphicFramePr>
          <p:cNvPr id="16" name="Table 15">
            <a:extLst>
              <a:ext uri="{FF2B5EF4-FFF2-40B4-BE49-F238E27FC236}">
                <a16:creationId xmlns:a16="http://schemas.microsoft.com/office/drawing/2014/main" id="{CDF6D0CF-7095-854E-BC8D-C1344F64D612}"/>
              </a:ext>
            </a:extLst>
          </p:cNvPr>
          <p:cNvGraphicFramePr>
            <a:graphicFrameLocks noGrp="1"/>
          </p:cNvGraphicFramePr>
          <p:nvPr>
            <p:extLst>
              <p:ext uri="{D42A27DB-BD31-4B8C-83A1-F6EECF244321}">
                <p14:modId xmlns:p14="http://schemas.microsoft.com/office/powerpoint/2010/main" val="1455984150"/>
              </p:ext>
            </p:extLst>
          </p:nvPr>
        </p:nvGraphicFramePr>
        <p:xfrm>
          <a:off x="9265635" y="1657592"/>
          <a:ext cx="2626627" cy="3148216"/>
        </p:xfrm>
        <a:graphic>
          <a:graphicData uri="http://schemas.openxmlformats.org/drawingml/2006/table">
            <a:tbl>
              <a:tblPr firstRow="1" lastRow="1" lastCol="1" bandRow="1">
                <a:tableStyleId>{2D5ABB26-0587-4C30-8999-92F81FD0307C}</a:tableStyleId>
              </a:tblPr>
              <a:tblGrid>
                <a:gridCol w="860980">
                  <a:extLst>
                    <a:ext uri="{9D8B030D-6E8A-4147-A177-3AD203B41FA5}">
                      <a16:colId xmlns:a16="http://schemas.microsoft.com/office/drawing/2014/main" val="490793739"/>
                    </a:ext>
                  </a:extLst>
                </a:gridCol>
                <a:gridCol w="588549">
                  <a:extLst>
                    <a:ext uri="{9D8B030D-6E8A-4147-A177-3AD203B41FA5}">
                      <a16:colId xmlns:a16="http://schemas.microsoft.com/office/drawing/2014/main" val="1525271968"/>
                    </a:ext>
                  </a:extLst>
                </a:gridCol>
                <a:gridCol w="588549">
                  <a:extLst>
                    <a:ext uri="{9D8B030D-6E8A-4147-A177-3AD203B41FA5}">
                      <a16:colId xmlns:a16="http://schemas.microsoft.com/office/drawing/2014/main" val="2218273962"/>
                    </a:ext>
                  </a:extLst>
                </a:gridCol>
                <a:gridCol w="588549">
                  <a:extLst>
                    <a:ext uri="{9D8B030D-6E8A-4147-A177-3AD203B41FA5}">
                      <a16:colId xmlns:a16="http://schemas.microsoft.com/office/drawing/2014/main" val="3996407185"/>
                    </a:ext>
                  </a:extLst>
                </a:gridCol>
              </a:tblGrid>
              <a:tr h="393527">
                <a:tc>
                  <a:txBody>
                    <a:bodyPr/>
                    <a:lstStyle/>
                    <a:p>
                      <a:pPr algn="ctr"/>
                      <a:r>
                        <a:rPr lang="en-US" sz="1000" b="0" i="0" dirty="0" err="1">
                          <a:latin typeface="Helvetica Light" panose="020B0403020202020204" pitchFamily="34" charset="0"/>
                        </a:rPr>
                        <a:t>Ficohsa</a:t>
                      </a:r>
                      <a:endParaRPr lang="en-US" sz="1000" b="0" i="0" dirty="0">
                        <a:latin typeface="Helvetica Light" panose="020B0403020202020204" pitchFamily="34" charset="0"/>
                      </a:endParaRPr>
                    </a:p>
                  </a:txBody>
                  <a:tcPr anchor="ctr"/>
                </a:tc>
                <a:tc>
                  <a:txBody>
                    <a:bodyPr/>
                    <a:lstStyle/>
                    <a:p>
                      <a:pPr algn="ctr" fontAlgn="b"/>
                      <a:r>
                        <a:rPr lang="en-CA" sz="1000" b="0" i="0" u="none" strike="noStrike" dirty="0">
                          <a:solidFill>
                            <a:srgbClr val="000000"/>
                          </a:solidFill>
                          <a:effectLst/>
                          <a:latin typeface="Helvetica Light" panose="020B0403020202020204" pitchFamily="34" charset="0"/>
                        </a:rPr>
                        <a:t>1.1M</a:t>
                      </a:r>
                    </a:p>
                  </a:txBody>
                  <a:tcPr marL="4763" marR="4763" marT="4763" marB="0" anchor="ctr"/>
                </a:tc>
                <a:tc>
                  <a:txBody>
                    <a:bodyPr/>
                    <a:lstStyle/>
                    <a:p>
                      <a:pPr algn="r" fontAlgn="b"/>
                      <a:r>
                        <a:rPr lang="en-CA" sz="1000" b="0" i="0" u="none" strike="noStrike" dirty="0">
                          <a:solidFill>
                            <a:srgbClr val="000000"/>
                          </a:solidFill>
                          <a:effectLst/>
                          <a:latin typeface="Helvetica Light" panose="020B0403020202020204" pitchFamily="34" charset="0"/>
                        </a:rPr>
                        <a:t>2.1M</a:t>
                      </a:r>
                    </a:p>
                  </a:txBody>
                  <a:tcPr marL="4763" marR="4763" marT="4763" marB="0" anchor="ctr"/>
                </a:tc>
                <a:tc>
                  <a:txBody>
                    <a:bodyPr/>
                    <a:lstStyle/>
                    <a:p>
                      <a:pPr algn="r" fontAlgn="b"/>
                      <a:r>
                        <a:rPr lang="es-HN" sz="1000" b="0" i="0" u="none" strike="noStrike" dirty="0">
                          <a:solidFill>
                            <a:schemeClr val="tx1"/>
                          </a:solidFill>
                          <a:effectLst/>
                          <a:latin typeface="Helvetica Light" panose="020B0403020202020204" pitchFamily="34" charset="0"/>
                        </a:rPr>
                        <a:t>91%</a:t>
                      </a:r>
                    </a:p>
                  </a:txBody>
                  <a:tcPr marL="9525" marR="9525" marT="9525" marB="0" anchor="ctr"/>
                </a:tc>
                <a:extLst>
                  <a:ext uri="{0D108BD9-81ED-4DB2-BD59-A6C34878D82A}">
                    <a16:rowId xmlns:a16="http://schemas.microsoft.com/office/drawing/2014/main" val="1014934003"/>
                  </a:ext>
                </a:extLst>
              </a:tr>
              <a:tr h="393527">
                <a:tc>
                  <a:txBody>
                    <a:bodyPr/>
                    <a:lstStyle/>
                    <a:p>
                      <a:pPr algn="ctr"/>
                      <a:r>
                        <a:rPr lang="en-US" sz="1000" b="0" i="0" dirty="0" err="1">
                          <a:latin typeface="Helvetica Light" panose="020B0403020202020204" pitchFamily="34" charset="0"/>
                        </a:rPr>
                        <a:t>Banpais</a:t>
                      </a:r>
                      <a:endParaRPr lang="en-US" sz="1000" b="0" i="0" dirty="0">
                        <a:latin typeface="Helvetica Light" panose="020B0403020202020204" pitchFamily="34" charset="0"/>
                      </a:endParaRPr>
                    </a:p>
                  </a:txBody>
                  <a:tcPr anchor="ctr"/>
                </a:tc>
                <a:tc>
                  <a:txBody>
                    <a:bodyPr/>
                    <a:lstStyle/>
                    <a:p>
                      <a:pPr algn="ctr" fontAlgn="b"/>
                      <a:r>
                        <a:rPr lang="en-CA" sz="1000" b="0" i="0" u="none" strike="noStrike" dirty="0">
                          <a:solidFill>
                            <a:srgbClr val="000000"/>
                          </a:solidFill>
                          <a:effectLst/>
                          <a:latin typeface="Helvetica Light" panose="020B0403020202020204" pitchFamily="34" charset="0"/>
                        </a:rPr>
                        <a:t>1.1M</a:t>
                      </a:r>
                    </a:p>
                  </a:txBody>
                  <a:tcPr marL="4763" marR="4763" marT="4763" marB="0" anchor="ctr"/>
                </a:tc>
                <a:tc>
                  <a:txBody>
                    <a:bodyPr/>
                    <a:lstStyle/>
                    <a:p>
                      <a:pPr algn="r" fontAlgn="b"/>
                      <a:r>
                        <a:rPr lang="en-CA" sz="1000" b="0" i="0" u="none" strike="noStrike" dirty="0">
                          <a:solidFill>
                            <a:srgbClr val="000000"/>
                          </a:solidFill>
                          <a:effectLst/>
                          <a:latin typeface="Helvetica Light" panose="020B0403020202020204" pitchFamily="34" charset="0"/>
                        </a:rPr>
                        <a:t>2.0M</a:t>
                      </a:r>
                    </a:p>
                  </a:txBody>
                  <a:tcPr marL="4763" marR="4763" marT="4763" marB="0" anchor="ctr"/>
                </a:tc>
                <a:tc>
                  <a:txBody>
                    <a:bodyPr/>
                    <a:lstStyle/>
                    <a:p>
                      <a:pPr algn="r" fontAlgn="b"/>
                      <a:r>
                        <a:rPr lang="es-HN" sz="1000" b="0" i="0" u="none" strike="noStrike" dirty="0">
                          <a:solidFill>
                            <a:schemeClr val="tx1"/>
                          </a:solidFill>
                          <a:effectLst/>
                          <a:latin typeface="Helvetica Light" panose="020B0403020202020204" pitchFamily="34" charset="0"/>
                        </a:rPr>
                        <a:t>81%</a:t>
                      </a:r>
                    </a:p>
                  </a:txBody>
                  <a:tcPr marL="9525" marR="9525" marT="9525" marB="0" anchor="ctr"/>
                </a:tc>
                <a:extLst>
                  <a:ext uri="{0D108BD9-81ED-4DB2-BD59-A6C34878D82A}">
                    <a16:rowId xmlns:a16="http://schemas.microsoft.com/office/drawing/2014/main" val="2834460710"/>
                  </a:ext>
                </a:extLst>
              </a:tr>
              <a:tr h="393527">
                <a:tc>
                  <a:txBody>
                    <a:bodyPr/>
                    <a:lstStyle/>
                    <a:p>
                      <a:pPr algn="ctr"/>
                      <a:r>
                        <a:rPr lang="en-US" sz="1000" b="0" i="0" dirty="0">
                          <a:latin typeface="Helvetica Light" panose="020B0403020202020204" pitchFamily="34" charset="0"/>
                        </a:rPr>
                        <a:t>Atlántida</a:t>
                      </a:r>
                    </a:p>
                  </a:txBody>
                  <a:tcPr anchor="ctr"/>
                </a:tc>
                <a:tc>
                  <a:txBody>
                    <a:bodyPr/>
                    <a:lstStyle/>
                    <a:p>
                      <a:pPr algn="ctr" fontAlgn="b"/>
                      <a:r>
                        <a:rPr lang="en-CA" sz="1000" b="0" i="0" u="none" strike="noStrike" dirty="0">
                          <a:solidFill>
                            <a:srgbClr val="000000"/>
                          </a:solidFill>
                          <a:effectLst/>
                          <a:latin typeface="Helvetica Light" panose="020B0403020202020204" pitchFamily="34" charset="0"/>
                        </a:rPr>
                        <a:t>2.9M</a:t>
                      </a:r>
                    </a:p>
                  </a:txBody>
                  <a:tcPr marL="4763" marR="4763" marT="4763" marB="0" anchor="ctr"/>
                </a:tc>
                <a:tc>
                  <a:txBody>
                    <a:bodyPr/>
                    <a:lstStyle/>
                    <a:p>
                      <a:pPr algn="r" fontAlgn="b"/>
                      <a:r>
                        <a:rPr lang="en-CA" sz="1000" b="0" i="0" u="none" strike="noStrike" dirty="0">
                          <a:solidFill>
                            <a:srgbClr val="000000"/>
                          </a:solidFill>
                          <a:effectLst/>
                          <a:latin typeface="Helvetica Light" panose="020B0403020202020204" pitchFamily="34" charset="0"/>
                        </a:rPr>
                        <a:t>1.8M</a:t>
                      </a:r>
                    </a:p>
                  </a:txBody>
                  <a:tcPr marL="4763" marR="4763" marT="4763" marB="0" anchor="ctr"/>
                </a:tc>
                <a:tc>
                  <a:txBody>
                    <a:bodyPr/>
                    <a:lstStyle/>
                    <a:p>
                      <a:pPr algn="r" fontAlgn="b"/>
                      <a:r>
                        <a:rPr lang="es-HN" sz="1000" b="0" i="0" u="none" strike="noStrike" dirty="0">
                          <a:solidFill>
                            <a:srgbClr val="FF0000"/>
                          </a:solidFill>
                          <a:effectLst/>
                          <a:latin typeface="Helvetica Light" panose="020B0403020202020204" pitchFamily="34" charset="0"/>
                        </a:rPr>
                        <a:t>-38%</a:t>
                      </a:r>
                    </a:p>
                  </a:txBody>
                  <a:tcPr marL="9525" marR="9525" marT="9525" marB="0" anchor="ctr"/>
                </a:tc>
                <a:extLst>
                  <a:ext uri="{0D108BD9-81ED-4DB2-BD59-A6C34878D82A}">
                    <a16:rowId xmlns:a16="http://schemas.microsoft.com/office/drawing/2014/main" val="3605497580"/>
                  </a:ext>
                </a:extLst>
              </a:tr>
              <a:tr h="393527">
                <a:tc>
                  <a:txBody>
                    <a:bodyPr/>
                    <a:lstStyle/>
                    <a:p>
                      <a:pPr algn="ctr"/>
                      <a:r>
                        <a:rPr lang="en-US" sz="1000" b="0" i="0" dirty="0" err="1">
                          <a:latin typeface="Helvetica Light" panose="020B0403020202020204" pitchFamily="34" charset="0"/>
                        </a:rPr>
                        <a:t>Occidente</a:t>
                      </a:r>
                      <a:endParaRPr lang="en-US" sz="1000" b="0" i="0" dirty="0">
                        <a:latin typeface="Helvetica Light" panose="020B0403020202020204" pitchFamily="34" charset="0"/>
                      </a:endParaRPr>
                    </a:p>
                  </a:txBody>
                  <a:tcPr anchor="ctr"/>
                </a:tc>
                <a:tc>
                  <a:txBody>
                    <a:bodyPr/>
                    <a:lstStyle/>
                    <a:p>
                      <a:pPr algn="ctr" fontAlgn="b"/>
                      <a:r>
                        <a:rPr lang="en-CA" sz="1000" b="0" i="0" u="none" strike="noStrike" dirty="0">
                          <a:solidFill>
                            <a:srgbClr val="000000"/>
                          </a:solidFill>
                          <a:effectLst/>
                          <a:latin typeface="Helvetica Light" panose="020B0403020202020204" pitchFamily="34" charset="0"/>
                        </a:rPr>
                        <a:t>0.7M</a:t>
                      </a:r>
                    </a:p>
                  </a:txBody>
                  <a:tcPr marL="4763" marR="4763" marT="4763" marB="0" anchor="ctr"/>
                </a:tc>
                <a:tc>
                  <a:txBody>
                    <a:bodyPr/>
                    <a:lstStyle/>
                    <a:p>
                      <a:pPr algn="r" fontAlgn="b"/>
                      <a:r>
                        <a:rPr lang="en-CA" sz="1000" b="0" i="0" u="none" strike="noStrike" dirty="0">
                          <a:solidFill>
                            <a:srgbClr val="000000"/>
                          </a:solidFill>
                          <a:effectLst/>
                          <a:latin typeface="Helvetica Light" panose="020B0403020202020204" pitchFamily="34" charset="0"/>
                        </a:rPr>
                        <a:t>0.9M</a:t>
                      </a:r>
                    </a:p>
                  </a:txBody>
                  <a:tcPr marL="4763" marR="4763" marT="4763" marB="0" anchor="ctr"/>
                </a:tc>
                <a:tc>
                  <a:txBody>
                    <a:bodyPr/>
                    <a:lstStyle/>
                    <a:p>
                      <a:pPr algn="r" fontAlgn="b"/>
                      <a:r>
                        <a:rPr lang="es-HN" sz="1000" b="0" i="0" u="none" strike="noStrike" dirty="0">
                          <a:solidFill>
                            <a:schemeClr val="tx1"/>
                          </a:solidFill>
                          <a:effectLst/>
                          <a:latin typeface="Helvetica Light" panose="020B0403020202020204" pitchFamily="34" charset="0"/>
                        </a:rPr>
                        <a:t>29%</a:t>
                      </a:r>
                    </a:p>
                  </a:txBody>
                  <a:tcPr marL="9525" marR="9525" marT="9525" marB="0" anchor="ctr"/>
                </a:tc>
                <a:extLst>
                  <a:ext uri="{0D108BD9-81ED-4DB2-BD59-A6C34878D82A}">
                    <a16:rowId xmlns:a16="http://schemas.microsoft.com/office/drawing/2014/main" val="2829491963"/>
                  </a:ext>
                </a:extLst>
              </a:tr>
              <a:tr h="393527">
                <a:tc>
                  <a:txBody>
                    <a:bodyPr/>
                    <a:lstStyle/>
                    <a:p>
                      <a:pPr algn="ctr"/>
                      <a:r>
                        <a:rPr lang="en-US" sz="1000" b="0" i="0" dirty="0">
                          <a:latin typeface="Helvetica Light" panose="020B0403020202020204" pitchFamily="34" charset="0"/>
                        </a:rPr>
                        <a:t>BAC</a:t>
                      </a:r>
                    </a:p>
                  </a:txBody>
                  <a:tcPr anchor="ctr"/>
                </a:tc>
                <a:tc>
                  <a:txBody>
                    <a:bodyPr/>
                    <a:lstStyle/>
                    <a:p>
                      <a:pPr algn="ctr" fontAlgn="b"/>
                      <a:r>
                        <a:rPr lang="en-CA" sz="1000" b="0" i="0" u="none" strike="noStrike" dirty="0">
                          <a:solidFill>
                            <a:srgbClr val="000000"/>
                          </a:solidFill>
                          <a:effectLst/>
                          <a:latin typeface="Helvetica Light" panose="020B0403020202020204" pitchFamily="34" charset="0"/>
                        </a:rPr>
                        <a:t>0.7M</a:t>
                      </a:r>
                    </a:p>
                  </a:txBody>
                  <a:tcPr marL="4763" marR="4763" marT="4763" marB="0" anchor="ctr"/>
                </a:tc>
                <a:tc>
                  <a:txBody>
                    <a:bodyPr/>
                    <a:lstStyle/>
                    <a:p>
                      <a:pPr algn="r" fontAlgn="b"/>
                      <a:r>
                        <a:rPr lang="en-CA" sz="1000" b="0" i="0" u="none" strike="noStrike" dirty="0">
                          <a:solidFill>
                            <a:srgbClr val="000000"/>
                          </a:solidFill>
                          <a:effectLst/>
                          <a:latin typeface="Helvetica Light" panose="020B0403020202020204" pitchFamily="34" charset="0"/>
                        </a:rPr>
                        <a:t>0.8M</a:t>
                      </a:r>
                    </a:p>
                  </a:txBody>
                  <a:tcPr marL="4763" marR="4763" marT="4763" marB="0" anchor="ctr"/>
                </a:tc>
                <a:tc>
                  <a:txBody>
                    <a:bodyPr/>
                    <a:lstStyle/>
                    <a:p>
                      <a:pPr algn="r" fontAlgn="b"/>
                      <a:r>
                        <a:rPr lang="es-HN" sz="1000" b="0" i="0" u="none" strike="noStrike" dirty="0">
                          <a:solidFill>
                            <a:schemeClr val="tx1"/>
                          </a:solidFill>
                          <a:effectLst/>
                          <a:latin typeface="Helvetica Light" panose="020B0403020202020204" pitchFamily="34" charset="0"/>
                        </a:rPr>
                        <a:t>14%</a:t>
                      </a:r>
                    </a:p>
                  </a:txBody>
                  <a:tcPr marL="9525" marR="9525" marT="9525" marB="0" anchor="ctr"/>
                </a:tc>
                <a:extLst>
                  <a:ext uri="{0D108BD9-81ED-4DB2-BD59-A6C34878D82A}">
                    <a16:rowId xmlns:a16="http://schemas.microsoft.com/office/drawing/2014/main" val="306218165"/>
                  </a:ext>
                </a:extLst>
              </a:tr>
              <a:tr h="393527">
                <a:tc>
                  <a:txBody>
                    <a:bodyPr/>
                    <a:lstStyle/>
                    <a:p>
                      <a:pPr algn="ctr"/>
                      <a:r>
                        <a:rPr lang="en-US" sz="1000" b="0" i="0" dirty="0" err="1">
                          <a:latin typeface="Helvetica Light" panose="020B0403020202020204" pitchFamily="34" charset="0"/>
                        </a:rPr>
                        <a:t>Davivienda</a:t>
                      </a:r>
                      <a:endParaRPr lang="en-US" sz="1000" b="0" i="0" dirty="0">
                        <a:latin typeface="Helvetica Light" panose="020B0403020202020204" pitchFamily="34" charset="0"/>
                      </a:endParaRPr>
                    </a:p>
                  </a:txBody>
                  <a:tcPr anchor="ctr"/>
                </a:tc>
                <a:tc>
                  <a:txBody>
                    <a:bodyPr/>
                    <a:lstStyle/>
                    <a:p>
                      <a:pPr algn="ctr" fontAlgn="b"/>
                      <a:r>
                        <a:rPr lang="en-CA" sz="1000" b="0" i="0" u="none" strike="noStrike" dirty="0">
                          <a:solidFill>
                            <a:srgbClr val="000000"/>
                          </a:solidFill>
                          <a:effectLst/>
                          <a:latin typeface="Helvetica Light" panose="020B0403020202020204" pitchFamily="34" charset="0"/>
                        </a:rPr>
                        <a:t>0.3M</a:t>
                      </a:r>
                    </a:p>
                  </a:txBody>
                  <a:tcPr marL="4763" marR="4763" marT="4763" marB="0" anchor="ctr"/>
                </a:tc>
                <a:tc>
                  <a:txBody>
                    <a:bodyPr/>
                    <a:lstStyle/>
                    <a:p>
                      <a:pPr algn="r" fontAlgn="b"/>
                      <a:r>
                        <a:rPr lang="en-CA" sz="1000" b="0" i="0" u="none" strike="noStrike" dirty="0">
                          <a:solidFill>
                            <a:srgbClr val="000000"/>
                          </a:solidFill>
                          <a:effectLst/>
                          <a:latin typeface="Helvetica Light" panose="020B0403020202020204" pitchFamily="34" charset="0"/>
                        </a:rPr>
                        <a:t>0.5M</a:t>
                      </a:r>
                    </a:p>
                  </a:txBody>
                  <a:tcPr marL="4763" marR="4763" marT="4763" marB="0" anchor="ctr"/>
                </a:tc>
                <a:tc>
                  <a:txBody>
                    <a:bodyPr/>
                    <a:lstStyle/>
                    <a:p>
                      <a:pPr algn="r" fontAlgn="b"/>
                      <a:r>
                        <a:rPr lang="es-HN" sz="1000" b="0" i="0" u="none" strike="noStrike" dirty="0">
                          <a:solidFill>
                            <a:schemeClr val="tx1"/>
                          </a:solidFill>
                          <a:effectLst/>
                          <a:latin typeface="Helvetica Light" panose="020B0403020202020204" pitchFamily="34" charset="0"/>
                        </a:rPr>
                        <a:t>67%</a:t>
                      </a:r>
                    </a:p>
                  </a:txBody>
                  <a:tcPr marL="9525" marR="9525" marT="9525" marB="0" anchor="ctr"/>
                </a:tc>
                <a:extLst>
                  <a:ext uri="{0D108BD9-81ED-4DB2-BD59-A6C34878D82A}">
                    <a16:rowId xmlns:a16="http://schemas.microsoft.com/office/drawing/2014/main" val="128518160"/>
                  </a:ext>
                </a:extLst>
              </a:tr>
              <a:tr h="393527">
                <a:tc>
                  <a:txBody>
                    <a:bodyPr/>
                    <a:lstStyle/>
                    <a:p>
                      <a:pPr algn="ctr"/>
                      <a:r>
                        <a:rPr lang="en-US" sz="1000" b="0" i="0" dirty="0">
                          <a:latin typeface="Helvetica Light" panose="020B0403020202020204" pitchFamily="34" charset="0"/>
                        </a:rPr>
                        <a:t>Azteca</a:t>
                      </a:r>
                    </a:p>
                  </a:txBody>
                  <a:tcPr anchor="ctr"/>
                </a:tc>
                <a:tc>
                  <a:txBody>
                    <a:bodyPr/>
                    <a:lstStyle/>
                    <a:p>
                      <a:pPr algn="ctr" fontAlgn="b"/>
                      <a:r>
                        <a:rPr lang="en-CA" sz="1000" b="0" i="0" u="none" strike="noStrike" dirty="0">
                          <a:solidFill>
                            <a:srgbClr val="000000"/>
                          </a:solidFill>
                          <a:effectLst/>
                          <a:latin typeface="Helvetica Light" panose="020B0403020202020204" pitchFamily="34" charset="0"/>
                        </a:rPr>
                        <a:t>0.7M</a:t>
                      </a:r>
                    </a:p>
                  </a:txBody>
                  <a:tcPr marL="4763" marR="4763" marT="4763" marB="0" anchor="ctr"/>
                </a:tc>
                <a:tc>
                  <a:txBody>
                    <a:bodyPr/>
                    <a:lstStyle/>
                    <a:p>
                      <a:pPr algn="r" fontAlgn="b"/>
                      <a:r>
                        <a:rPr lang="en-CA" sz="1000" b="0" i="0" u="none" strike="noStrike" dirty="0">
                          <a:solidFill>
                            <a:srgbClr val="000000"/>
                          </a:solidFill>
                          <a:effectLst/>
                          <a:latin typeface="Helvetica Light" panose="020B0403020202020204" pitchFamily="34" charset="0"/>
                        </a:rPr>
                        <a:t>0.3M</a:t>
                      </a:r>
                    </a:p>
                  </a:txBody>
                  <a:tcPr marL="4763" marR="4763" marT="4763" marB="0" anchor="ctr"/>
                </a:tc>
                <a:tc>
                  <a:txBody>
                    <a:bodyPr/>
                    <a:lstStyle/>
                    <a:p>
                      <a:pPr algn="r" fontAlgn="b"/>
                      <a:r>
                        <a:rPr lang="es-HN" sz="1000" b="0" i="0" u="none" strike="noStrike" dirty="0">
                          <a:solidFill>
                            <a:srgbClr val="FF0000"/>
                          </a:solidFill>
                          <a:effectLst/>
                          <a:latin typeface="Helvetica Light" panose="020B0403020202020204" pitchFamily="34" charset="0"/>
                        </a:rPr>
                        <a:t>-57%</a:t>
                      </a:r>
                    </a:p>
                  </a:txBody>
                  <a:tcPr marL="9525" marR="9525" marT="9525" marB="0" anchor="ctr"/>
                </a:tc>
                <a:extLst>
                  <a:ext uri="{0D108BD9-81ED-4DB2-BD59-A6C34878D82A}">
                    <a16:rowId xmlns:a16="http://schemas.microsoft.com/office/drawing/2014/main" val="2409917696"/>
                  </a:ext>
                </a:extLst>
              </a:tr>
              <a:tr h="393527">
                <a:tc>
                  <a:txBody>
                    <a:bodyPr/>
                    <a:lstStyle/>
                    <a:p>
                      <a:pPr algn="ctr"/>
                      <a:r>
                        <a:rPr lang="en-US" sz="1200" b="1" i="0" dirty="0">
                          <a:latin typeface="Helvetica Light" panose="020B0403020202020204" pitchFamily="34" charset="0"/>
                        </a:rPr>
                        <a:t>Total</a:t>
                      </a:r>
                    </a:p>
                  </a:txBody>
                  <a:tcPr anchor="ctr">
                    <a:solidFill>
                      <a:schemeClr val="bg1">
                        <a:lumMod val="85000"/>
                      </a:schemeClr>
                    </a:solidFill>
                  </a:tcPr>
                </a:tc>
                <a:tc>
                  <a:txBody>
                    <a:bodyPr/>
                    <a:lstStyle/>
                    <a:p>
                      <a:pPr algn="ctr" fontAlgn="b"/>
                      <a:r>
                        <a:rPr lang="en-CA" sz="1200" b="1" i="0" u="none" strike="noStrike" dirty="0">
                          <a:solidFill>
                            <a:srgbClr val="000000"/>
                          </a:solidFill>
                          <a:effectLst/>
                          <a:latin typeface="Helvetica Light" panose="020B0403020202020204" pitchFamily="34" charset="0"/>
                        </a:rPr>
                        <a:t>7.8M</a:t>
                      </a:r>
                      <a:endParaRPr lang="en-CA" sz="1200" b="1" i="0" u="none" strike="noStrike" dirty="0">
                        <a:solidFill>
                          <a:srgbClr val="000000"/>
                        </a:solidFill>
                        <a:effectLst/>
                        <a:latin typeface="HELVETICA LIGHT" panose="020B0403020202020204" pitchFamily="34" charset="0"/>
                      </a:endParaRPr>
                    </a:p>
                  </a:txBody>
                  <a:tcPr marL="4763" marR="4763" marT="4763" marB="0" anchor="ctr">
                    <a:solidFill>
                      <a:schemeClr val="bg1">
                        <a:lumMod val="85000"/>
                      </a:schemeClr>
                    </a:solidFill>
                  </a:tcPr>
                </a:tc>
                <a:tc>
                  <a:txBody>
                    <a:bodyPr/>
                    <a:lstStyle/>
                    <a:p>
                      <a:pPr algn="r" fontAlgn="b"/>
                      <a:r>
                        <a:rPr lang="en-CA" sz="1200" b="1" i="0" u="none" strike="noStrike" dirty="0">
                          <a:solidFill>
                            <a:srgbClr val="000000"/>
                          </a:solidFill>
                          <a:effectLst/>
                          <a:latin typeface="Helvetica Light" panose="020B0403020202020204" pitchFamily="34" charset="0"/>
                        </a:rPr>
                        <a:t>8,3M</a:t>
                      </a:r>
                      <a:endParaRPr lang="en-CA" sz="1200" b="1" i="0" u="none" strike="noStrike" dirty="0">
                        <a:solidFill>
                          <a:srgbClr val="000000"/>
                        </a:solidFill>
                        <a:effectLst/>
                        <a:latin typeface="HELVETICA LIGHT" panose="020B0403020202020204" pitchFamily="34" charset="0"/>
                      </a:endParaRPr>
                    </a:p>
                  </a:txBody>
                  <a:tcPr marL="4763" marR="4763" marT="4763" marB="0" anchor="ctr">
                    <a:solidFill>
                      <a:schemeClr val="bg1">
                        <a:lumMod val="85000"/>
                      </a:schemeClr>
                    </a:solidFill>
                  </a:tcPr>
                </a:tc>
                <a:tc>
                  <a:txBody>
                    <a:bodyPr/>
                    <a:lstStyle/>
                    <a:p>
                      <a:pPr algn="r" fontAlgn="b"/>
                      <a:r>
                        <a:rPr lang="en-CA" sz="1200" b="1" i="0" u="none" strike="noStrike" dirty="0">
                          <a:solidFill>
                            <a:schemeClr val="tx1"/>
                          </a:solidFill>
                          <a:effectLst/>
                          <a:latin typeface="Helvetica Light" panose="020B0403020202020204" pitchFamily="34" charset="0"/>
                        </a:rPr>
                        <a:t>6%</a:t>
                      </a:r>
                    </a:p>
                  </a:txBody>
                  <a:tcPr marL="4763" marR="4763" marT="4763" marB="0" anchor="ctr">
                    <a:solidFill>
                      <a:schemeClr val="bg1">
                        <a:lumMod val="85000"/>
                      </a:schemeClr>
                    </a:solidFill>
                  </a:tcPr>
                </a:tc>
                <a:extLst>
                  <a:ext uri="{0D108BD9-81ED-4DB2-BD59-A6C34878D82A}">
                    <a16:rowId xmlns:a16="http://schemas.microsoft.com/office/drawing/2014/main" val="3704652391"/>
                  </a:ext>
                </a:extLst>
              </a:tr>
            </a:tbl>
          </a:graphicData>
        </a:graphic>
      </p:graphicFrame>
      <p:sp>
        <p:nvSpPr>
          <p:cNvPr id="24" name="TextBox 23">
            <a:extLst>
              <a:ext uri="{FF2B5EF4-FFF2-40B4-BE49-F238E27FC236}">
                <a16:creationId xmlns:a16="http://schemas.microsoft.com/office/drawing/2014/main" id="{ABCCE46F-AF10-F64E-93E7-A9BA516D442E}"/>
              </a:ext>
            </a:extLst>
          </p:cNvPr>
          <p:cNvSpPr txBox="1"/>
          <p:nvPr/>
        </p:nvSpPr>
        <p:spPr>
          <a:xfrm>
            <a:off x="453284" y="5894951"/>
            <a:ext cx="1027845" cy="246221"/>
          </a:xfrm>
          <a:prstGeom prst="rect">
            <a:avLst/>
          </a:prstGeom>
          <a:noFill/>
        </p:spPr>
        <p:txBody>
          <a:bodyPr wrap="none" rtlCol="0">
            <a:spAutoFit/>
          </a:bodyPr>
          <a:lstStyle/>
          <a:p>
            <a:r>
              <a:rPr lang="en-US" sz="1000" i="1" dirty="0">
                <a:solidFill>
                  <a:schemeClr val="tx1">
                    <a:lumMod val="50000"/>
                    <a:lumOff val="50000"/>
                  </a:schemeClr>
                </a:solidFill>
                <a:latin typeface="Helvetica Light" panose="020B0403020202020204" pitchFamily="34" charset="0"/>
              </a:rPr>
              <a:t>Inv. </a:t>
            </a:r>
            <a:r>
              <a:rPr lang="en-US" sz="1000" i="1" dirty="0" err="1">
                <a:solidFill>
                  <a:schemeClr val="tx1">
                    <a:lumMod val="50000"/>
                    <a:lumOff val="50000"/>
                  </a:schemeClr>
                </a:solidFill>
                <a:latin typeface="Helvetica Light" panose="020B0403020202020204" pitchFamily="34" charset="0"/>
              </a:rPr>
              <a:t>en</a:t>
            </a:r>
            <a:r>
              <a:rPr lang="en-US" sz="1000" i="1" dirty="0">
                <a:solidFill>
                  <a:schemeClr val="tx1">
                    <a:lumMod val="50000"/>
                    <a:lumOff val="50000"/>
                  </a:schemeClr>
                </a:solidFill>
                <a:latin typeface="Helvetica Light" panose="020B0403020202020204" pitchFamily="34" charset="0"/>
              </a:rPr>
              <a:t> </a:t>
            </a:r>
            <a:r>
              <a:rPr lang="en-US" sz="1000" i="1" dirty="0" err="1">
                <a:solidFill>
                  <a:schemeClr val="tx1">
                    <a:lumMod val="50000"/>
                    <a:lumOff val="50000"/>
                  </a:schemeClr>
                </a:solidFill>
                <a:latin typeface="Helvetica Light" panose="020B0403020202020204" pitchFamily="34" charset="0"/>
              </a:rPr>
              <a:t>dólares</a:t>
            </a:r>
            <a:endParaRPr lang="en-US" sz="1000" i="1" dirty="0">
              <a:solidFill>
                <a:schemeClr val="tx1">
                  <a:lumMod val="50000"/>
                  <a:lumOff val="50000"/>
                </a:schemeClr>
              </a:solidFill>
              <a:latin typeface="Helvetica Light" panose="020B0403020202020204" pitchFamily="34" charset="0"/>
            </a:endParaRPr>
          </a:p>
        </p:txBody>
      </p:sp>
      <p:graphicFrame>
        <p:nvGraphicFramePr>
          <p:cNvPr id="7" name="Table 6">
            <a:extLst>
              <a:ext uri="{FF2B5EF4-FFF2-40B4-BE49-F238E27FC236}">
                <a16:creationId xmlns:a16="http://schemas.microsoft.com/office/drawing/2014/main" id="{77FF40FE-03D2-0E4F-B412-ABAA4EF44DB5}"/>
              </a:ext>
            </a:extLst>
          </p:cNvPr>
          <p:cNvGraphicFramePr>
            <a:graphicFrameLocks noGrp="1"/>
          </p:cNvGraphicFramePr>
          <p:nvPr/>
        </p:nvGraphicFramePr>
        <p:xfrm>
          <a:off x="10119285" y="1238223"/>
          <a:ext cx="1778844" cy="307764"/>
        </p:xfrm>
        <a:graphic>
          <a:graphicData uri="http://schemas.openxmlformats.org/drawingml/2006/table">
            <a:tbl>
              <a:tblPr firstRow="1" bandRow="1">
                <a:tableStyleId>{5C22544A-7EE6-4342-B048-85BDC9FD1C3A}</a:tableStyleId>
              </a:tblPr>
              <a:tblGrid>
                <a:gridCol w="592948">
                  <a:extLst>
                    <a:ext uri="{9D8B030D-6E8A-4147-A177-3AD203B41FA5}">
                      <a16:colId xmlns:a16="http://schemas.microsoft.com/office/drawing/2014/main" val="3461937697"/>
                    </a:ext>
                  </a:extLst>
                </a:gridCol>
                <a:gridCol w="592948">
                  <a:extLst>
                    <a:ext uri="{9D8B030D-6E8A-4147-A177-3AD203B41FA5}">
                      <a16:colId xmlns:a16="http://schemas.microsoft.com/office/drawing/2014/main" val="3494455041"/>
                    </a:ext>
                  </a:extLst>
                </a:gridCol>
                <a:gridCol w="592948">
                  <a:extLst>
                    <a:ext uri="{9D8B030D-6E8A-4147-A177-3AD203B41FA5}">
                      <a16:colId xmlns:a16="http://schemas.microsoft.com/office/drawing/2014/main" val="2777210820"/>
                    </a:ext>
                  </a:extLst>
                </a:gridCol>
              </a:tblGrid>
              <a:tr h="307764">
                <a:tc>
                  <a:txBody>
                    <a:bodyPr/>
                    <a:lstStyle/>
                    <a:p>
                      <a:pPr algn="ctr"/>
                      <a:r>
                        <a:rPr lang="en-US" sz="800" b="0" i="0" dirty="0">
                          <a:latin typeface="Helvetica Light" panose="020B0403020202020204" pitchFamily="34" charset="0"/>
                        </a:rPr>
                        <a:t>2023</a:t>
                      </a:r>
                    </a:p>
                  </a:txBody>
                  <a:tcPr anchor="ctr">
                    <a:solidFill>
                      <a:schemeClr val="accent1">
                        <a:lumMod val="50000"/>
                      </a:schemeClr>
                    </a:solidFill>
                  </a:tcPr>
                </a:tc>
                <a:tc>
                  <a:txBody>
                    <a:bodyPr/>
                    <a:lstStyle/>
                    <a:p>
                      <a:pPr algn="ctr"/>
                      <a:r>
                        <a:rPr lang="en-US" sz="800" b="0" i="0" dirty="0">
                          <a:latin typeface="Helvetica Light" panose="020B0403020202020204" pitchFamily="34" charset="0"/>
                        </a:rPr>
                        <a:t>2024</a:t>
                      </a:r>
                    </a:p>
                  </a:txBody>
                  <a:tcPr anchor="ctr">
                    <a:solidFill>
                      <a:schemeClr val="accent1">
                        <a:lumMod val="75000"/>
                      </a:schemeClr>
                    </a:solidFill>
                  </a:tcPr>
                </a:tc>
                <a:tc>
                  <a:txBody>
                    <a:bodyPr/>
                    <a:lstStyle/>
                    <a:p>
                      <a:pPr algn="ctr"/>
                      <a:r>
                        <a:rPr lang="en-US" sz="800" b="0" i="0" dirty="0">
                          <a:latin typeface="Helvetica Light" panose="020B0403020202020204" pitchFamily="34" charset="0"/>
                        </a:rPr>
                        <a:t>VAR</a:t>
                      </a:r>
                    </a:p>
                  </a:txBody>
                  <a:tcPr anchor="ctr">
                    <a:solidFill>
                      <a:schemeClr val="accent1"/>
                    </a:solidFill>
                  </a:tcPr>
                </a:tc>
                <a:extLst>
                  <a:ext uri="{0D108BD9-81ED-4DB2-BD59-A6C34878D82A}">
                    <a16:rowId xmlns:a16="http://schemas.microsoft.com/office/drawing/2014/main" val="2179593006"/>
                  </a:ext>
                </a:extLst>
              </a:tr>
            </a:tbl>
          </a:graphicData>
        </a:graphic>
      </p:graphicFrame>
      <p:graphicFrame>
        <p:nvGraphicFramePr>
          <p:cNvPr id="21" name="Table 20">
            <a:extLst>
              <a:ext uri="{FF2B5EF4-FFF2-40B4-BE49-F238E27FC236}">
                <a16:creationId xmlns:a16="http://schemas.microsoft.com/office/drawing/2014/main" id="{E42CD3DA-5068-6A40-AD5F-CC9723C2269D}"/>
              </a:ext>
            </a:extLst>
          </p:cNvPr>
          <p:cNvGraphicFramePr>
            <a:graphicFrameLocks noGrp="1"/>
          </p:cNvGraphicFramePr>
          <p:nvPr>
            <p:extLst>
              <p:ext uri="{D42A27DB-BD31-4B8C-83A1-F6EECF244321}">
                <p14:modId xmlns:p14="http://schemas.microsoft.com/office/powerpoint/2010/main" val="2276164510"/>
              </p:ext>
            </p:extLst>
          </p:nvPr>
        </p:nvGraphicFramePr>
        <p:xfrm>
          <a:off x="802135" y="1197631"/>
          <a:ext cx="2361747" cy="370840"/>
        </p:xfrm>
        <a:graphic>
          <a:graphicData uri="http://schemas.openxmlformats.org/drawingml/2006/table">
            <a:tbl>
              <a:tblPr firstRow="1" bandRow="1">
                <a:tableStyleId>{5C22544A-7EE6-4342-B048-85BDC9FD1C3A}</a:tableStyleId>
              </a:tblPr>
              <a:tblGrid>
                <a:gridCol w="1825318">
                  <a:extLst>
                    <a:ext uri="{9D8B030D-6E8A-4147-A177-3AD203B41FA5}">
                      <a16:colId xmlns:a16="http://schemas.microsoft.com/office/drawing/2014/main" val="3461937697"/>
                    </a:ext>
                  </a:extLst>
                </a:gridCol>
                <a:gridCol w="536429">
                  <a:extLst>
                    <a:ext uri="{9D8B030D-6E8A-4147-A177-3AD203B41FA5}">
                      <a16:colId xmlns:a16="http://schemas.microsoft.com/office/drawing/2014/main" val="3060503290"/>
                    </a:ext>
                  </a:extLst>
                </a:gridCol>
              </a:tblGrid>
              <a:tr h="370840">
                <a:tc>
                  <a:txBody>
                    <a:bodyPr/>
                    <a:lstStyle/>
                    <a:p>
                      <a:pPr algn="ctr"/>
                      <a:r>
                        <a:rPr lang="en-US" sz="1500" b="0" i="0" dirty="0">
                          <a:latin typeface="Helvetica Light" panose="020B0403020202020204" pitchFamily="34" charset="0"/>
                        </a:rPr>
                        <a:t>$8.3</a:t>
                      </a:r>
                      <a:r>
                        <a:rPr lang="en-US" sz="1500" b="0" i="0" baseline="0" dirty="0">
                          <a:latin typeface="Helvetica Light" panose="020B0403020202020204" pitchFamily="34" charset="0"/>
                        </a:rPr>
                        <a:t> M </a:t>
                      </a:r>
                      <a:endParaRPr lang="en-US" sz="1500" b="0" i="0" dirty="0">
                        <a:latin typeface="Helvetica Light" panose="020B0403020202020204" pitchFamily="34" charset="0"/>
                      </a:endParaRPr>
                    </a:p>
                  </a:txBody>
                  <a:tcPr>
                    <a:solidFill>
                      <a:schemeClr val="accent4">
                        <a:lumMod val="50000"/>
                      </a:schemeClr>
                    </a:solidFill>
                  </a:tcPr>
                </a:tc>
                <a:tc>
                  <a:txBody>
                    <a:bodyPr/>
                    <a:lstStyle/>
                    <a:p>
                      <a:pPr algn="ctr"/>
                      <a:r>
                        <a:rPr lang="en-US" sz="1500" b="0" i="0" dirty="0">
                          <a:latin typeface="Helvetica Light" panose="020B0403020202020204" pitchFamily="34" charset="0"/>
                        </a:rPr>
                        <a:t>SOI</a:t>
                      </a:r>
                    </a:p>
                  </a:txBody>
                  <a:tcPr>
                    <a:solidFill>
                      <a:schemeClr val="accent4">
                        <a:lumMod val="75000"/>
                      </a:schemeClr>
                    </a:solidFill>
                  </a:tcPr>
                </a:tc>
                <a:extLst>
                  <a:ext uri="{0D108BD9-81ED-4DB2-BD59-A6C34878D82A}">
                    <a16:rowId xmlns:a16="http://schemas.microsoft.com/office/drawing/2014/main" val="2179593006"/>
                  </a:ext>
                </a:extLst>
              </a:tr>
            </a:tbl>
          </a:graphicData>
        </a:graphic>
      </p:graphicFrame>
      <p:cxnSp>
        <p:nvCxnSpPr>
          <p:cNvPr id="19" name="Conector recto 3">
            <a:extLst>
              <a:ext uri="{FF2B5EF4-FFF2-40B4-BE49-F238E27FC236}">
                <a16:creationId xmlns:a16="http://schemas.microsoft.com/office/drawing/2014/main" id="{B86B23C7-0D0B-0147-8674-F4C41EFA3243}"/>
              </a:ext>
            </a:extLst>
          </p:cNvPr>
          <p:cNvCxnSpPr>
            <a:cxnSpLocks/>
          </p:cNvCxnSpPr>
          <p:nvPr/>
        </p:nvCxnSpPr>
        <p:spPr>
          <a:xfrm>
            <a:off x="1727447" y="6432929"/>
            <a:ext cx="79386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E71BF8AC-B862-C54A-A919-1351A778E679}"/>
              </a:ext>
            </a:extLst>
          </p:cNvPr>
          <p:cNvGraphicFramePr>
            <a:graphicFrameLocks noGrp="1"/>
          </p:cNvGraphicFramePr>
          <p:nvPr>
            <p:extLst>
              <p:ext uri="{D42A27DB-BD31-4B8C-83A1-F6EECF244321}">
                <p14:modId xmlns:p14="http://schemas.microsoft.com/office/powerpoint/2010/main" val="3048243268"/>
              </p:ext>
            </p:extLst>
          </p:nvPr>
        </p:nvGraphicFramePr>
        <p:xfrm>
          <a:off x="3471222" y="1018456"/>
          <a:ext cx="5523636" cy="630066"/>
        </p:xfrm>
        <a:graphic>
          <a:graphicData uri="http://schemas.openxmlformats.org/drawingml/2006/table">
            <a:tbl>
              <a:tblPr firstRow="1" bandRow="1">
                <a:tableStyleId>{5C22544A-7EE6-4342-B048-85BDC9FD1C3A}</a:tableStyleId>
              </a:tblPr>
              <a:tblGrid>
                <a:gridCol w="460303">
                  <a:extLst>
                    <a:ext uri="{9D8B030D-6E8A-4147-A177-3AD203B41FA5}">
                      <a16:colId xmlns:a16="http://schemas.microsoft.com/office/drawing/2014/main" val="3757513665"/>
                    </a:ext>
                  </a:extLst>
                </a:gridCol>
                <a:gridCol w="460303">
                  <a:extLst>
                    <a:ext uri="{9D8B030D-6E8A-4147-A177-3AD203B41FA5}">
                      <a16:colId xmlns:a16="http://schemas.microsoft.com/office/drawing/2014/main" val="1242772765"/>
                    </a:ext>
                  </a:extLst>
                </a:gridCol>
                <a:gridCol w="460303">
                  <a:extLst>
                    <a:ext uri="{9D8B030D-6E8A-4147-A177-3AD203B41FA5}">
                      <a16:colId xmlns:a16="http://schemas.microsoft.com/office/drawing/2014/main" val="1613865211"/>
                    </a:ext>
                  </a:extLst>
                </a:gridCol>
                <a:gridCol w="460303">
                  <a:extLst>
                    <a:ext uri="{9D8B030D-6E8A-4147-A177-3AD203B41FA5}">
                      <a16:colId xmlns:a16="http://schemas.microsoft.com/office/drawing/2014/main" val="2545264820"/>
                    </a:ext>
                  </a:extLst>
                </a:gridCol>
                <a:gridCol w="460303">
                  <a:extLst>
                    <a:ext uri="{9D8B030D-6E8A-4147-A177-3AD203B41FA5}">
                      <a16:colId xmlns:a16="http://schemas.microsoft.com/office/drawing/2014/main" val="2020240619"/>
                    </a:ext>
                  </a:extLst>
                </a:gridCol>
                <a:gridCol w="460303">
                  <a:extLst>
                    <a:ext uri="{9D8B030D-6E8A-4147-A177-3AD203B41FA5}">
                      <a16:colId xmlns:a16="http://schemas.microsoft.com/office/drawing/2014/main" val="312294649"/>
                    </a:ext>
                  </a:extLst>
                </a:gridCol>
                <a:gridCol w="460303">
                  <a:extLst>
                    <a:ext uri="{9D8B030D-6E8A-4147-A177-3AD203B41FA5}">
                      <a16:colId xmlns:a16="http://schemas.microsoft.com/office/drawing/2014/main" val="2043099827"/>
                    </a:ext>
                  </a:extLst>
                </a:gridCol>
                <a:gridCol w="460303">
                  <a:extLst>
                    <a:ext uri="{9D8B030D-6E8A-4147-A177-3AD203B41FA5}">
                      <a16:colId xmlns:a16="http://schemas.microsoft.com/office/drawing/2014/main" val="3856215959"/>
                    </a:ext>
                  </a:extLst>
                </a:gridCol>
                <a:gridCol w="460303">
                  <a:extLst>
                    <a:ext uri="{9D8B030D-6E8A-4147-A177-3AD203B41FA5}">
                      <a16:colId xmlns:a16="http://schemas.microsoft.com/office/drawing/2014/main" val="3191038419"/>
                    </a:ext>
                  </a:extLst>
                </a:gridCol>
                <a:gridCol w="460303">
                  <a:extLst>
                    <a:ext uri="{9D8B030D-6E8A-4147-A177-3AD203B41FA5}">
                      <a16:colId xmlns:a16="http://schemas.microsoft.com/office/drawing/2014/main" val="696131957"/>
                    </a:ext>
                  </a:extLst>
                </a:gridCol>
                <a:gridCol w="460303">
                  <a:extLst>
                    <a:ext uri="{9D8B030D-6E8A-4147-A177-3AD203B41FA5}">
                      <a16:colId xmlns:a16="http://schemas.microsoft.com/office/drawing/2014/main" val="1795213082"/>
                    </a:ext>
                  </a:extLst>
                </a:gridCol>
                <a:gridCol w="460303">
                  <a:extLst>
                    <a:ext uri="{9D8B030D-6E8A-4147-A177-3AD203B41FA5}">
                      <a16:colId xmlns:a16="http://schemas.microsoft.com/office/drawing/2014/main" val="2261156550"/>
                    </a:ext>
                  </a:extLst>
                </a:gridCol>
              </a:tblGrid>
              <a:tr h="315033">
                <a:tc>
                  <a:txBody>
                    <a:bodyPr/>
                    <a:lstStyle/>
                    <a:p>
                      <a:pPr algn="ctr"/>
                      <a:r>
                        <a:rPr lang="en-US" sz="700" b="1" i="0" dirty="0">
                          <a:latin typeface="Helvetica Light" panose="020B0403020202020204" pitchFamily="34" charset="0"/>
                        </a:rPr>
                        <a:t>1.9M </a:t>
                      </a:r>
                    </a:p>
                  </a:txBody>
                  <a:tcPr anchor="ctr"/>
                </a:tc>
                <a:tc>
                  <a:txBody>
                    <a:bodyPr/>
                    <a:lstStyle/>
                    <a:p>
                      <a:pPr algn="ctr"/>
                      <a:r>
                        <a:rPr lang="en-US" sz="700" b="1" i="0" dirty="0">
                          <a:latin typeface="Helvetica Light" panose="020B0403020202020204" pitchFamily="34" charset="0"/>
                        </a:rPr>
                        <a:t>2.9M</a:t>
                      </a:r>
                    </a:p>
                  </a:txBody>
                  <a:tcPr anchor="ctr"/>
                </a:tc>
                <a:tc>
                  <a:txBody>
                    <a:bodyPr/>
                    <a:lstStyle/>
                    <a:p>
                      <a:pPr algn="ctr"/>
                      <a:r>
                        <a:rPr lang="en-US" sz="700" b="1" i="0" dirty="0">
                          <a:latin typeface="Helvetica Light" panose="020B0403020202020204" pitchFamily="34" charset="0"/>
                        </a:rPr>
                        <a:t>3.5M</a:t>
                      </a:r>
                    </a:p>
                  </a:txBody>
                  <a:tcPr anchor="ctr"/>
                </a:tc>
                <a:tc>
                  <a:txBody>
                    <a:bodyPr/>
                    <a:lstStyle/>
                    <a:p>
                      <a:endParaRPr lang="en-US" sz="700" b="1" i="0" dirty="0">
                        <a:latin typeface="Helvetica Light" panose="020B0403020202020204" pitchFamily="34" charset="0"/>
                      </a:endParaRPr>
                    </a:p>
                  </a:txBody>
                  <a:tcPr anchor="ctr"/>
                </a:tc>
                <a:tc>
                  <a:txBody>
                    <a:bodyPr/>
                    <a:lstStyle/>
                    <a:p>
                      <a:endParaRPr lang="en-US" sz="700" b="1" i="0" dirty="0">
                        <a:latin typeface="Helvetica Light" panose="020B0403020202020204" pitchFamily="34" charset="0"/>
                      </a:endParaRPr>
                    </a:p>
                  </a:txBody>
                  <a:tcPr anchor="ctr"/>
                </a:tc>
                <a:tc>
                  <a:txBody>
                    <a:bodyPr/>
                    <a:lstStyle/>
                    <a:p>
                      <a:endParaRPr lang="en-US" sz="700" b="1" i="0" dirty="0">
                        <a:latin typeface="Helvetica Light" panose="020B0403020202020204" pitchFamily="34" charset="0"/>
                      </a:endParaRPr>
                    </a:p>
                  </a:txBody>
                  <a:tcPr anchor="ctr"/>
                </a:tc>
                <a:tc>
                  <a:txBody>
                    <a:bodyPr/>
                    <a:lstStyle/>
                    <a:p>
                      <a:endParaRPr lang="en-US" sz="700" b="1" i="0" dirty="0">
                        <a:latin typeface="Helvetica Light" panose="020B0403020202020204" pitchFamily="34" charset="0"/>
                      </a:endParaRPr>
                    </a:p>
                  </a:txBody>
                  <a:tcPr anchor="ctr"/>
                </a:tc>
                <a:tc>
                  <a:txBody>
                    <a:bodyPr/>
                    <a:lstStyle/>
                    <a:p>
                      <a:endParaRPr lang="en-US" sz="700" b="1" i="0" dirty="0">
                        <a:latin typeface="Helvetica Light" panose="020B0403020202020204" pitchFamily="34" charset="0"/>
                      </a:endParaRPr>
                    </a:p>
                  </a:txBody>
                  <a:tcPr anchor="ctr"/>
                </a:tc>
                <a:tc>
                  <a:txBody>
                    <a:bodyPr/>
                    <a:lstStyle/>
                    <a:p>
                      <a:endParaRPr lang="en-US" sz="700" b="1" i="0" dirty="0">
                        <a:latin typeface="Helvetica Light" panose="020B0403020202020204" pitchFamily="34" charset="0"/>
                      </a:endParaRPr>
                    </a:p>
                  </a:txBody>
                  <a:tcPr anchor="ctr"/>
                </a:tc>
                <a:tc>
                  <a:txBody>
                    <a:bodyPr/>
                    <a:lstStyle/>
                    <a:p>
                      <a:endParaRPr lang="en-US" sz="700" b="1" i="0" dirty="0">
                        <a:latin typeface="Helvetica Light" panose="020B0403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1" i="0" dirty="0">
                        <a:latin typeface="Helvetica Light" panose="020B0403020202020204" pitchFamily="34" charset="0"/>
                      </a:endParaRPr>
                    </a:p>
                  </a:txBody>
                  <a:tcPr anchor="ctr"/>
                </a:tc>
                <a:tc>
                  <a:txBody>
                    <a:bodyPr/>
                    <a:lstStyle/>
                    <a:p>
                      <a:endParaRPr lang="en-US" sz="700" b="1" i="0" dirty="0">
                        <a:latin typeface="Helvetica Light" panose="020B0403020202020204" pitchFamily="34" charset="0"/>
                      </a:endParaRPr>
                    </a:p>
                  </a:txBody>
                  <a:tcPr anchor="ctr"/>
                </a:tc>
                <a:extLst>
                  <a:ext uri="{0D108BD9-81ED-4DB2-BD59-A6C34878D82A}">
                    <a16:rowId xmlns:a16="http://schemas.microsoft.com/office/drawing/2014/main" val="527969466"/>
                  </a:ext>
                </a:extLst>
              </a:tr>
              <a:tr h="315033">
                <a:tc>
                  <a:txBody>
                    <a:bodyPr/>
                    <a:lstStyle/>
                    <a:p>
                      <a:endParaRPr lang="en-US" sz="700" b="1" i="0" dirty="0">
                        <a:latin typeface="Helvetica Light" panose="020B0403020202020204" pitchFamily="34" charset="0"/>
                      </a:endParaRPr>
                    </a:p>
                  </a:txBody>
                  <a:tcPr anchor="ctr">
                    <a:solidFill>
                      <a:schemeClr val="bg1"/>
                    </a:solidFill>
                  </a:tcPr>
                </a:tc>
                <a:tc>
                  <a:txBody>
                    <a:bodyPr/>
                    <a:lstStyle/>
                    <a:p>
                      <a:pPr algn="ctr"/>
                      <a:r>
                        <a:rPr lang="en-US" sz="700" b="1" i="1" dirty="0">
                          <a:solidFill>
                            <a:schemeClr val="tx2"/>
                          </a:solidFill>
                          <a:latin typeface="Helvetica Light" panose="020B0403020202020204" pitchFamily="34" charset="0"/>
                        </a:rPr>
                        <a:t>52%</a:t>
                      </a:r>
                    </a:p>
                  </a:txBody>
                  <a:tcPr anchor="ctr"/>
                </a:tc>
                <a:tc>
                  <a:txBody>
                    <a:bodyPr/>
                    <a:lstStyle/>
                    <a:p>
                      <a:pPr algn="ctr"/>
                      <a:r>
                        <a:rPr lang="en-US" sz="700" b="1" i="1" dirty="0">
                          <a:solidFill>
                            <a:schemeClr val="tx2"/>
                          </a:solidFill>
                          <a:latin typeface="Helvetica Light" panose="020B0403020202020204" pitchFamily="34" charset="0"/>
                        </a:rPr>
                        <a:t>31%</a:t>
                      </a:r>
                    </a:p>
                  </a:txBody>
                  <a:tcPr anchor="ctr"/>
                </a:tc>
                <a:tc>
                  <a:txBody>
                    <a:bodyPr/>
                    <a:lstStyle/>
                    <a:p>
                      <a:pPr algn="ctr"/>
                      <a:endParaRPr lang="en-US" sz="700" b="1" i="0" dirty="0">
                        <a:solidFill>
                          <a:schemeClr val="tx2"/>
                        </a:solidFill>
                        <a:latin typeface="Helvetica Light" panose="020B0403020202020204" pitchFamily="34" charset="0"/>
                      </a:endParaRPr>
                    </a:p>
                  </a:txBody>
                  <a:tcPr anchor="ctr"/>
                </a:tc>
                <a:tc>
                  <a:txBody>
                    <a:bodyPr/>
                    <a:lstStyle/>
                    <a:p>
                      <a:pPr algn="ctr"/>
                      <a:endParaRPr lang="en-US" sz="700" b="1" i="0" dirty="0">
                        <a:solidFill>
                          <a:srgbClr val="C00000"/>
                        </a:solidFill>
                        <a:latin typeface="Helvetica Light" panose="020B0403020202020204" pitchFamily="34" charset="0"/>
                      </a:endParaRPr>
                    </a:p>
                  </a:txBody>
                  <a:tcPr anchor="ctr"/>
                </a:tc>
                <a:tc>
                  <a:txBody>
                    <a:bodyPr/>
                    <a:lstStyle/>
                    <a:p>
                      <a:pPr algn="ctr"/>
                      <a:endParaRPr lang="en-US" sz="700" b="1" i="0" dirty="0">
                        <a:solidFill>
                          <a:schemeClr val="tx2"/>
                        </a:solidFill>
                        <a:latin typeface="Helvetica Light" panose="020B0403020202020204" pitchFamily="34" charset="0"/>
                      </a:endParaRPr>
                    </a:p>
                  </a:txBody>
                  <a:tcPr anchor="ctr"/>
                </a:tc>
                <a:tc>
                  <a:txBody>
                    <a:bodyPr/>
                    <a:lstStyle/>
                    <a:p>
                      <a:pPr algn="ctr"/>
                      <a:endParaRPr lang="en-US" sz="700" b="1" i="0" dirty="0">
                        <a:solidFill>
                          <a:srgbClr val="C00000"/>
                        </a:solidFill>
                        <a:latin typeface="Helvetica Light" panose="020B0403020202020204" pitchFamily="34" charset="0"/>
                      </a:endParaRPr>
                    </a:p>
                  </a:txBody>
                  <a:tcPr anchor="ctr"/>
                </a:tc>
                <a:tc>
                  <a:txBody>
                    <a:bodyPr/>
                    <a:lstStyle/>
                    <a:p>
                      <a:pPr algn="ctr"/>
                      <a:endParaRPr lang="en-US" sz="700" b="1" i="0" dirty="0">
                        <a:solidFill>
                          <a:srgbClr val="C00000"/>
                        </a:solidFill>
                        <a:latin typeface="Helvetica Light" panose="020B0403020202020204" pitchFamily="34" charset="0"/>
                      </a:endParaRPr>
                    </a:p>
                  </a:txBody>
                  <a:tcPr anchor="ctr"/>
                </a:tc>
                <a:tc>
                  <a:txBody>
                    <a:bodyPr/>
                    <a:lstStyle/>
                    <a:p>
                      <a:pPr algn="ctr"/>
                      <a:endParaRPr lang="en-US" sz="700" b="1" i="0" dirty="0">
                        <a:solidFill>
                          <a:srgbClr val="C00000"/>
                        </a:solidFill>
                        <a:latin typeface="Helvetica Light" panose="020B0403020202020204" pitchFamily="34" charset="0"/>
                      </a:endParaRPr>
                    </a:p>
                  </a:txBody>
                  <a:tcPr anchor="ctr"/>
                </a:tc>
                <a:tc>
                  <a:txBody>
                    <a:bodyPr/>
                    <a:lstStyle/>
                    <a:p>
                      <a:pPr algn="ctr"/>
                      <a:endParaRPr lang="en-US" sz="700" b="1" i="0" dirty="0">
                        <a:solidFill>
                          <a:schemeClr val="tx2"/>
                        </a:solidFill>
                        <a:latin typeface="Helvetica Light" panose="020B0403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1" i="0" dirty="0">
                        <a:solidFill>
                          <a:schemeClr val="tx2"/>
                        </a:solidFill>
                        <a:latin typeface="Helvetica Light" panose="020B0403020202020204" pitchFamily="34" charset="0"/>
                      </a:endParaRPr>
                    </a:p>
                  </a:txBody>
                  <a:tcPr anchor="ctr"/>
                </a:tc>
                <a:tc>
                  <a:txBody>
                    <a:bodyPr/>
                    <a:lstStyle/>
                    <a:p>
                      <a:pPr algn="ctr"/>
                      <a:endParaRPr lang="en-US" sz="700" b="1" i="0" dirty="0">
                        <a:solidFill>
                          <a:schemeClr val="tx2"/>
                        </a:solidFill>
                        <a:latin typeface="Helvetica Light" panose="020B0403020202020204" pitchFamily="34" charset="0"/>
                      </a:endParaRPr>
                    </a:p>
                  </a:txBody>
                  <a:tcPr anchor="ctr"/>
                </a:tc>
                <a:extLst>
                  <a:ext uri="{0D108BD9-81ED-4DB2-BD59-A6C34878D82A}">
                    <a16:rowId xmlns:a16="http://schemas.microsoft.com/office/drawing/2014/main" val="437112840"/>
                  </a:ext>
                </a:extLst>
              </a:tr>
            </a:tbl>
          </a:graphicData>
        </a:graphic>
      </p:graphicFrame>
      <p:sp>
        <p:nvSpPr>
          <p:cNvPr id="5" name="TextBox 4">
            <a:extLst>
              <a:ext uri="{FF2B5EF4-FFF2-40B4-BE49-F238E27FC236}">
                <a16:creationId xmlns:a16="http://schemas.microsoft.com/office/drawing/2014/main" id="{EB1F40ED-60E7-8746-8D14-C3BE3589819C}"/>
              </a:ext>
            </a:extLst>
          </p:cNvPr>
          <p:cNvSpPr txBox="1"/>
          <p:nvPr/>
        </p:nvSpPr>
        <p:spPr>
          <a:xfrm>
            <a:off x="3203599" y="1049839"/>
            <a:ext cx="269626" cy="276999"/>
          </a:xfrm>
          <a:prstGeom prst="rect">
            <a:avLst/>
          </a:prstGeom>
          <a:noFill/>
        </p:spPr>
        <p:txBody>
          <a:bodyPr wrap="none" rtlCol="0">
            <a:spAutoFit/>
          </a:bodyPr>
          <a:lstStyle/>
          <a:p>
            <a:r>
              <a:rPr lang="en-US" sz="1200" dirty="0">
                <a:latin typeface="Helvetica Light" panose="020B0403020202020204" pitchFamily="34" charset="0"/>
              </a:rPr>
              <a:t>$</a:t>
            </a:r>
          </a:p>
        </p:txBody>
      </p:sp>
      <p:sp>
        <p:nvSpPr>
          <p:cNvPr id="23" name="TextBox 22">
            <a:extLst>
              <a:ext uri="{FF2B5EF4-FFF2-40B4-BE49-F238E27FC236}">
                <a16:creationId xmlns:a16="http://schemas.microsoft.com/office/drawing/2014/main" id="{4418FCA8-5B08-C640-A212-B27E9F9CD6D3}"/>
              </a:ext>
            </a:extLst>
          </p:cNvPr>
          <p:cNvSpPr txBox="1"/>
          <p:nvPr/>
        </p:nvSpPr>
        <p:spPr>
          <a:xfrm>
            <a:off x="9753024" y="131474"/>
            <a:ext cx="2645021" cy="769441"/>
          </a:xfrm>
          <a:prstGeom prst="rect">
            <a:avLst/>
          </a:prstGeom>
          <a:noFill/>
        </p:spPr>
        <p:txBody>
          <a:bodyPr wrap="square">
            <a:spAutoFit/>
          </a:bodyPr>
          <a:lstStyle/>
          <a:p>
            <a:pPr algn="ctr"/>
            <a:r>
              <a:rPr lang="en-US" sz="2200" b="1" dirty="0" err="1">
                <a:solidFill>
                  <a:schemeClr val="bg1"/>
                </a:solidFill>
                <a:latin typeface="Helvetica Light" panose="020B0403020202020204" pitchFamily="34" charset="0"/>
              </a:rPr>
              <a:t>enero-marzo</a:t>
            </a:r>
            <a:r>
              <a:rPr lang="en-US" sz="2200" b="1" dirty="0">
                <a:solidFill>
                  <a:schemeClr val="bg1"/>
                </a:solidFill>
                <a:latin typeface="Helvetica Light" panose="020B0403020202020204" pitchFamily="34" charset="0"/>
              </a:rPr>
              <a:t>, </a:t>
            </a:r>
          </a:p>
          <a:p>
            <a:pPr algn="ctr"/>
            <a:r>
              <a:rPr lang="en-US" sz="2200" b="1" dirty="0">
                <a:solidFill>
                  <a:schemeClr val="bg1"/>
                </a:solidFill>
                <a:latin typeface="Helvetica Light" panose="020B0403020202020204" pitchFamily="34" charset="0"/>
              </a:rPr>
              <a:t>2024</a:t>
            </a:r>
            <a:endParaRPr lang="en-CA" sz="2200" b="1" dirty="0">
              <a:solidFill>
                <a:schemeClr val="bg1"/>
              </a:solidFill>
            </a:endParaRPr>
          </a:p>
        </p:txBody>
      </p:sp>
      <p:sp>
        <p:nvSpPr>
          <p:cNvPr id="22" name="TextBox 21">
            <a:extLst>
              <a:ext uri="{FF2B5EF4-FFF2-40B4-BE49-F238E27FC236}">
                <a16:creationId xmlns:a16="http://schemas.microsoft.com/office/drawing/2014/main" id="{DAEFD54E-D2F7-4AE5-8AAE-9ABF7A74AEF1}"/>
              </a:ext>
            </a:extLst>
          </p:cNvPr>
          <p:cNvSpPr txBox="1"/>
          <p:nvPr/>
        </p:nvSpPr>
        <p:spPr>
          <a:xfrm>
            <a:off x="9229423" y="1270065"/>
            <a:ext cx="1047203" cy="276999"/>
          </a:xfrm>
          <a:prstGeom prst="rect">
            <a:avLst/>
          </a:prstGeom>
          <a:noFill/>
        </p:spPr>
        <p:txBody>
          <a:bodyPr wrap="square">
            <a:spAutoFit/>
          </a:bodyPr>
          <a:lstStyle/>
          <a:p>
            <a:pPr algn="ctr"/>
            <a:r>
              <a:rPr lang="en-US" sz="1200" i="1" dirty="0">
                <a:latin typeface="Helvetica Light" panose="020B0403020202020204" pitchFamily="34" charset="0"/>
              </a:rPr>
              <a:t>Inv </a:t>
            </a:r>
            <a:endParaRPr lang="en-US" sz="1200" b="0" i="1" dirty="0">
              <a:latin typeface="Helvetica Light" panose="020B0403020202020204" pitchFamily="34" charset="0"/>
            </a:endParaRPr>
          </a:p>
        </p:txBody>
      </p:sp>
      <p:graphicFrame>
        <p:nvGraphicFramePr>
          <p:cNvPr id="25" name="Table 24">
            <a:extLst>
              <a:ext uri="{FF2B5EF4-FFF2-40B4-BE49-F238E27FC236}">
                <a16:creationId xmlns:a16="http://schemas.microsoft.com/office/drawing/2014/main" id="{673DDFB8-A3C4-EC44-B2EC-FD03355A1A27}"/>
              </a:ext>
            </a:extLst>
          </p:cNvPr>
          <p:cNvGraphicFramePr>
            <a:graphicFrameLocks noGrp="1"/>
          </p:cNvGraphicFramePr>
          <p:nvPr/>
        </p:nvGraphicFramePr>
        <p:xfrm>
          <a:off x="3432764" y="1553998"/>
          <a:ext cx="5523636" cy="315033"/>
        </p:xfrm>
        <a:graphic>
          <a:graphicData uri="http://schemas.openxmlformats.org/drawingml/2006/table">
            <a:tbl>
              <a:tblPr firstRow="1" bandRow="1">
                <a:tableStyleId>{2D5ABB26-0587-4C30-8999-92F81FD0307C}</a:tableStyleId>
              </a:tblPr>
              <a:tblGrid>
                <a:gridCol w="460303">
                  <a:extLst>
                    <a:ext uri="{9D8B030D-6E8A-4147-A177-3AD203B41FA5}">
                      <a16:colId xmlns:a16="http://schemas.microsoft.com/office/drawing/2014/main" val="3757513665"/>
                    </a:ext>
                  </a:extLst>
                </a:gridCol>
                <a:gridCol w="460303">
                  <a:extLst>
                    <a:ext uri="{9D8B030D-6E8A-4147-A177-3AD203B41FA5}">
                      <a16:colId xmlns:a16="http://schemas.microsoft.com/office/drawing/2014/main" val="1242772765"/>
                    </a:ext>
                  </a:extLst>
                </a:gridCol>
                <a:gridCol w="555981">
                  <a:extLst>
                    <a:ext uri="{9D8B030D-6E8A-4147-A177-3AD203B41FA5}">
                      <a16:colId xmlns:a16="http://schemas.microsoft.com/office/drawing/2014/main" val="1613865211"/>
                    </a:ext>
                  </a:extLst>
                </a:gridCol>
                <a:gridCol w="364625">
                  <a:extLst>
                    <a:ext uri="{9D8B030D-6E8A-4147-A177-3AD203B41FA5}">
                      <a16:colId xmlns:a16="http://schemas.microsoft.com/office/drawing/2014/main" val="2545264820"/>
                    </a:ext>
                  </a:extLst>
                </a:gridCol>
                <a:gridCol w="460303">
                  <a:extLst>
                    <a:ext uri="{9D8B030D-6E8A-4147-A177-3AD203B41FA5}">
                      <a16:colId xmlns:a16="http://schemas.microsoft.com/office/drawing/2014/main" val="2020240619"/>
                    </a:ext>
                  </a:extLst>
                </a:gridCol>
                <a:gridCol w="460303">
                  <a:extLst>
                    <a:ext uri="{9D8B030D-6E8A-4147-A177-3AD203B41FA5}">
                      <a16:colId xmlns:a16="http://schemas.microsoft.com/office/drawing/2014/main" val="312294649"/>
                    </a:ext>
                  </a:extLst>
                </a:gridCol>
                <a:gridCol w="460303">
                  <a:extLst>
                    <a:ext uri="{9D8B030D-6E8A-4147-A177-3AD203B41FA5}">
                      <a16:colId xmlns:a16="http://schemas.microsoft.com/office/drawing/2014/main" val="2043099827"/>
                    </a:ext>
                  </a:extLst>
                </a:gridCol>
                <a:gridCol w="460303">
                  <a:extLst>
                    <a:ext uri="{9D8B030D-6E8A-4147-A177-3AD203B41FA5}">
                      <a16:colId xmlns:a16="http://schemas.microsoft.com/office/drawing/2014/main" val="3856215959"/>
                    </a:ext>
                  </a:extLst>
                </a:gridCol>
                <a:gridCol w="460303">
                  <a:extLst>
                    <a:ext uri="{9D8B030D-6E8A-4147-A177-3AD203B41FA5}">
                      <a16:colId xmlns:a16="http://schemas.microsoft.com/office/drawing/2014/main" val="3191038419"/>
                    </a:ext>
                  </a:extLst>
                </a:gridCol>
                <a:gridCol w="460303">
                  <a:extLst>
                    <a:ext uri="{9D8B030D-6E8A-4147-A177-3AD203B41FA5}">
                      <a16:colId xmlns:a16="http://schemas.microsoft.com/office/drawing/2014/main" val="696131957"/>
                    </a:ext>
                  </a:extLst>
                </a:gridCol>
                <a:gridCol w="460303">
                  <a:extLst>
                    <a:ext uri="{9D8B030D-6E8A-4147-A177-3AD203B41FA5}">
                      <a16:colId xmlns:a16="http://schemas.microsoft.com/office/drawing/2014/main" val="1795213082"/>
                    </a:ext>
                  </a:extLst>
                </a:gridCol>
                <a:gridCol w="460303">
                  <a:extLst>
                    <a:ext uri="{9D8B030D-6E8A-4147-A177-3AD203B41FA5}">
                      <a16:colId xmlns:a16="http://schemas.microsoft.com/office/drawing/2014/main" val="2261156550"/>
                    </a:ext>
                  </a:extLst>
                </a:gridCol>
              </a:tblGrid>
              <a:tr h="315033">
                <a:tc>
                  <a:txBody>
                    <a:bodyPr/>
                    <a:lstStyle/>
                    <a:p>
                      <a:endParaRPr lang="en-US" sz="800" b="1" i="1" dirty="0">
                        <a:latin typeface="Helvetica Light" panose="020B0403020202020204" pitchFamily="34" charset="0"/>
                      </a:endParaRPr>
                    </a:p>
                  </a:txBody>
                  <a:tcPr anchor="ctr"/>
                </a:tc>
                <a:tc>
                  <a:txBody>
                    <a:bodyPr/>
                    <a:lstStyle/>
                    <a:p>
                      <a:endParaRPr lang="en-US" sz="800" b="1" i="1" dirty="0">
                        <a:latin typeface="Helvetica Light" panose="020B0403020202020204" pitchFamily="34" charset="0"/>
                      </a:endParaRPr>
                    </a:p>
                  </a:txBody>
                  <a:tcPr anchor="ctr"/>
                </a:tc>
                <a:tc>
                  <a:txBody>
                    <a:bodyPr/>
                    <a:lstStyle/>
                    <a:p>
                      <a:endParaRPr lang="en-US" sz="800" b="1" i="1" dirty="0">
                        <a:latin typeface="Helvetica Light" panose="020B0403020202020204" pitchFamily="34" charset="0"/>
                      </a:endParaRPr>
                    </a:p>
                  </a:txBody>
                  <a:tcPr anchor="ctr"/>
                </a:tc>
                <a:tc>
                  <a:txBody>
                    <a:bodyPr/>
                    <a:lstStyle/>
                    <a:p>
                      <a:endParaRPr lang="en-US" sz="800" b="1" i="1" dirty="0">
                        <a:latin typeface="Helvetica Light" panose="020B0403020202020204" pitchFamily="34" charset="0"/>
                      </a:endParaRPr>
                    </a:p>
                  </a:txBody>
                  <a:tcPr anchor="ctr"/>
                </a:tc>
                <a:tc>
                  <a:txBody>
                    <a:bodyPr/>
                    <a:lstStyle/>
                    <a:p>
                      <a:endParaRPr lang="en-US" sz="800" b="1" i="1" dirty="0">
                        <a:latin typeface="Helvetica Light" panose="020B0403020202020204" pitchFamily="34" charset="0"/>
                      </a:endParaRPr>
                    </a:p>
                  </a:txBody>
                  <a:tcPr anchor="ctr"/>
                </a:tc>
                <a:tc>
                  <a:txBody>
                    <a:bodyPr/>
                    <a:lstStyle/>
                    <a:p>
                      <a:endParaRPr lang="en-US" sz="800" b="1" i="1" dirty="0">
                        <a:latin typeface="Helvetica Light" panose="020B0403020202020204" pitchFamily="34" charset="0"/>
                      </a:endParaRPr>
                    </a:p>
                  </a:txBody>
                  <a:tcPr anchor="ctr"/>
                </a:tc>
                <a:tc>
                  <a:txBody>
                    <a:bodyPr/>
                    <a:lstStyle/>
                    <a:p>
                      <a:endParaRPr lang="en-US" sz="800" b="1" i="1" dirty="0">
                        <a:latin typeface="Helvetica Light" panose="020B0403020202020204" pitchFamily="34" charset="0"/>
                      </a:endParaRPr>
                    </a:p>
                  </a:txBody>
                  <a:tcPr anchor="ctr"/>
                </a:tc>
                <a:tc>
                  <a:txBody>
                    <a:bodyPr/>
                    <a:lstStyle/>
                    <a:p>
                      <a:endParaRPr lang="en-US" sz="800" b="1" i="1" dirty="0">
                        <a:latin typeface="Helvetica Light" panose="020B0403020202020204" pitchFamily="34" charset="0"/>
                      </a:endParaRPr>
                    </a:p>
                  </a:txBody>
                  <a:tcPr anchor="ctr"/>
                </a:tc>
                <a:tc>
                  <a:txBody>
                    <a:bodyPr/>
                    <a:lstStyle/>
                    <a:p>
                      <a:endParaRPr lang="en-US" sz="800" b="1" i="1" dirty="0">
                        <a:latin typeface="Helvetica Light" panose="020B0403020202020204" pitchFamily="34" charset="0"/>
                      </a:endParaRPr>
                    </a:p>
                  </a:txBody>
                  <a:tcPr anchor="ctr"/>
                </a:tc>
                <a:tc>
                  <a:txBody>
                    <a:bodyPr/>
                    <a:lstStyle/>
                    <a:p>
                      <a:endParaRPr lang="en-US" sz="800" b="1" i="1" dirty="0">
                        <a:latin typeface="Helvetica Light" panose="020B0403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i="1" dirty="0">
                        <a:latin typeface="Helvetica Light" panose="020B0403020202020204" pitchFamily="34" charset="0"/>
                      </a:endParaRPr>
                    </a:p>
                  </a:txBody>
                  <a:tcPr anchor="ctr"/>
                </a:tc>
                <a:tc>
                  <a:txBody>
                    <a:bodyPr/>
                    <a:lstStyle/>
                    <a:p>
                      <a:endParaRPr lang="en-US" sz="800" b="1" i="1" dirty="0">
                        <a:latin typeface="Helvetica Light" panose="020B0403020202020204" pitchFamily="34" charset="0"/>
                      </a:endParaRPr>
                    </a:p>
                  </a:txBody>
                  <a:tcPr anchor="ctr"/>
                </a:tc>
                <a:extLst>
                  <a:ext uri="{0D108BD9-81ED-4DB2-BD59-A6C34878D82A}">
                    <a16:rowId xmlns:a16="http://schemas.microsoft.com/office/drawing/2014/main" val="527969466"/>
                  </a:ext>
                </a:extLst>
              </a:tr>
            </a:tbl>
          </a:graphicData>
        </a:graphic>
      </p:graphicFrame>
      <p:sp>
        <p:nvSpPr>
          <p:cNvPr id="8" name="TextBox 7">
            <a:extLst>
              <a:ext uri="{FF2B5EF4-FFF2-40B4-BE49-F238E27FC236}">
                <a16:creationId xmlns:a16="http://schemas.microsoft.com/office/drawing/2014/main" id="{6FF1FC2B-945D-745D-48D2-8BF6891C5319}"/>
              </a:ext>
            </a:extLst>
          </p:cNvPr>
          <p:cNvSpPr txBox="1"/>
          <p:nvPr/>
        </p:nvSpPr>
        <p:spPr>
          <a:xfrm>
            <a:off x="3812658" y="5878591"/>
            <a:ext cx="4879670" cy="584775"/>
          </a:xfrm>
          <a:prstGeom prst="rect">
            <a:avLst/>
          </a:prstGeom>
          <a:noFill/>
        </p:spPr>
        <p:txBody>
          <a:bodyPr wrap="square" rtlCol="0">
            <a:spAutoFit/>
          </a:bodyPr>
          <a:lstStyle/>
          <a:p>
            <a:r>
              <a:rPr lang="en-US" sz="1600" dirty="0" err="1">
                <a:solidFill>
                  <a:schemeClr val="tx1">
                    <a:lumMod val="50000"/>
                    <a:lumOff val="50000"/>
                  </a:schemeClr>
                </a:solidFill>
                <a:latin typeface="Helvetica Light" panose="020B0403020202020204" pitchFamily="34" charset="0"/>
              </a:rPr>
              <a:t>En</a:t>
            </a:r>
            <a:r>
              <a:rPr lang="en-US" sz="1600" dirty="0">
                <a:solidFill>
                  <a:schemeClr val="tx1">
                    <a:lumMod val="50000"/>
                    <a:lumOff val="50000"/>
                  </a:schemeClr>
                </a:solidFill>
                <a:latin typeface="Helvetica Light" panose="020B0403020202020204" pitchFamily="34" charset="0"/>
              </a:rPr>
              <a:t> </a:t>
            </a:r>
            <a:r>
              <a:rPr lang="en-US" sz="1600" dirty="0" err="1">
                <a:solidFill>
                  <a:schemeClr val="tx1">
                    <a:lumMod val="50000"/>
                    <a:lumOff val="50000"/>
                  </a:schemeClr>
                </a:solidFill>
                <a:latin typeface="Helvetica Light" panose="020B0403020202020204" pitchFamily="34" charset="0"/>
              </a:rPr>
              <a:t>esta</a:t>
            </a:r>
            <a:r>
              <a:rPr lang="en-US" sz="1600" dirty="0">
                <a:solidFill>
                  <a:schemeClr val="tx1">
                    <a:lumMod val="50000"/>
                    <a:lumOff val="50000"/>
                  </a:schemeClr>
                </a:solidFill>
                <a:latin typeface="Helvetica Light" panose="020B0403020202020204" pitchFamily="34" charset="0"/>
              </a:rPr>
              <a:t> </a:t>
            </a:r>
            <a:r>
              <a:rPr lang="en-US" sz="1600" dirty="0" err="1">
                <a:solidFill>
                  <a:schemeClr val="tx1">
                    <a:lumMod val="50000"/>
                    <a:lumOff val="50000"/>
                  </a:schemeClr>
                </a:solidFill>
                <a:latin typeface="Helvetica Light" panose="020B0403020202020204" pitchFamily="34" charset="0"/>
              </a:rPr>
              <a:t>estacionalidad</a:t>
            </a:r>
            <a:r>
              <a:rPr lang="en-US" sz="1600" dirty="0">
                <a:solidFill>
                  <a:schemeClr val="tx1">
                    <a:lumMod val="50000"/>
                    <a:lumOff val="50000"/>
                  </a:schemeClr>
                </a:solidFill>
                <a:latin typeface="Helvetica Light" panose="020B0403020202020204" pitchFamily="34" charset="0"/>
              </a:rPr>
              <a:t> NO se </a:t>
            </a:r>
            <a:r>
              <a:rPr lang="en-US" sz="1600" dirty="0" err="1">
                <a:solidFill>
                  <a:schemeClr val="tx1">
                    <a:lumMod val="50000"/>
                    <a:lumOff val="50000"/>
                  </a:schemeClr>
                </a:solidFill>
                <a:latin typeface="Helvetica Light" panose="020B0403020202020204" pitchFamily="34" charset="0"/>
              </a:rPr>
              <a:t>i</a:t>
            </a:r>
            <a:r>
              <a:rPr lang="en-HN" sz="1600">
                <a:solidFill>
                  <a:schemeClr val="tx1">
                    <a:lumMod val="50000"/>
                    <a:lumOff val="50000"/>
                  </a:schemeClr>
                </a:solidFill>
                <a:latin typeface="Helvetica Light" panose="020B0403020202020204" pitchFamily="34" charset="0"/>
              </a:rPr>
              <a:t>ncluye inversión </a:t>
            </a:r>
            <a:r>
              <a:rPr lang="en-US" sz="1600" dirty="0">
                <a:solidFill>
                  <a:schemeClr val="tx1">
                    <a:lumMod val="50000"/>
                    <a:lumOff val="50000"/>
                  </a:schemeClr>
                </a:solidFill>
                <a:latin typeface="Helvetica Light" panose="020B0403020202020204" pitchFamily="34" charset="0"/>
              </a:rPr>
              <a:t>de </a:t>
            </a:r>
            <a:r>
              <a:rPr lang="en-US" sz="1600" dirty="0" err="1">
                <a:solidFill>
                  <a:schemeClr val="tx1">
                    <a:lumMod val="50000"/>
                    <a:lumOff val="50000"/>
                  </a:schemeClr>
                </a:solidFill>
                <a:latin typeface="Helvetica Light" panose="020B0403020202020204" pitchFamily="34" charset="0"/>
              </a:rPr>
              <a:t>regulatorios</a:t>
            </a:r>
            <a:endParaRPr lang="en-HN" sz="1600" dirty="0">
              <a:solidFill>
                <a:schemeClr val="tx1">
                  <a:lumMod val="50000"/>
                  <a:lumOff val="50000"/>
                </a:schemeClr>
              </a:solidFill>
              <a:latin typeface="Helvetica Light" panose="020B0403020202020204" pitchFamily="34" charset="0"/>
            </a:endParaRPr>
          </a:p>
        </p:txBody>
      </p:sp>
      <p:pic>
        <p:nvPicPr>
          <p:cNvPr id="10" name="Picture 2" descr="Atención Incorrecto Tacha - Imagen gratis en Pixabay">
            <a:extLst>
              <a:ext uri="{FF2B5EF4-FFF2-40B4-BE49-F238E27FC236}">
                <a16:creationId xmlns:a16="http://schemas.microsoft.com/office/drawing/2014/main" id="{0FBB4CA0-3FD1-0FA5-3833-0BDFA51A74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5501" y="5878908"/>
            <a:ext cx="524528" cy="5245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Gráfico 10">
            <a:extLst>
              <a:ext uri="{FF2B5EF4-FFF2-40B4-BE49-F238E27FC236}">
                <a16:creationId xmlns:a16="http://schemas.microsoft.com/office/drawing/2014/main" id="{540B9243-455C-AF4F-87C4-747D00C531EF}"/>
              </a:ext>
            </a:extLst>
          </p:cNvPr>
          <p:cNvGraphicFramePr/>
          <p:nvPr>
            <p:extLst>
              <p:ext uri="{D42A27DB-BD31-4B8C-83A1-F6EECF244321}">
                <p14:modId xmlns:p14="http://schemas.microsoft.com/office/powerpoint/2010/main" val="1542527694"/>
              </p:ext>
            </p:extLst>
          </p:nvPr>
        </p:nvGraphicFramePr>
        <p:xfrm>
          <a:off x="3341322" y="1414414"/>
          <a:ext cx="5789451" cy="4655286"/>
        </p:xfrm>
        <a:graphic>
          <a:graphicData uri="http://schemas.openxmlformats.org/drawingml/2006/chart">
            <c:chart xmlns:c="http://schemas.openxmlformats.org/drawingml/2006/chart" xmlns:r="http://schemas.openxmlformats.org/officeDocument/2006/relationships" r:id="rId5"/>
          </a:graphicData>
        </a:graphic>
      </p:graphicFrame>
      <p:pic>
        <p:nvPicPr>
          <p:cNvPr id="29" name="Picture 4">
            <a:extLst>
              <a:ext uri="{FF2B5EF4-FFF2-40B4-BE49-F238E27FC236}">
                <a16:creationId xmlns:a16="http://schemas.microsoft.com/office/drawing/2014/main" id="{5E27765D-C64E-7048-8785-4A3A83FE177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30" name="Imagen 29">
            <a:extLst>
              <a:ext uri="{FF2B5EF4-FFF2-40B4-BE49-F238E27FC236}">
                <a16:creationId xmlns:a16="http://schemas.microsoft.com/office/drawing/2014/main" id="{5E085583-346B-6B44-819A-A67DFE1B3B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
        <p:nvSpPr>
          <p:cNvPr id="26" name="TextBox 4">
            <a:extLst>
              <a:ext uri="{FF2B5EF4-FFF2-40B4-BE49-F238E27FC236}">
                <a16:creationId xmlns:a16="http://schemas.microsoft.com/office/drawing/2014/main" id="{87E8EA57-99D5-C447-809B-C384A36A092F}"/>
              </a:ext>
            </a:extLst>
          </p:cNvPr>
          <p:cNvSpPr txBox="1"/>
          <p:nvPr/>
        </p:nvSpPr>
        <p:spPr>
          <a:xfrm>
            <a:off x="3192319" y="1354318"/>
            <a:ext cx="412292" cy="246221"/>
          </a:xfrm>
          <a:prstGeom prst="rect">
            <a:avLst/>
          </a:prstGeom>
          <a:noFill/>
        </p:spPr>
        <p:txBody>
          <a:bodyPr wrap="none" rtlCol="0">
            <a:spAutoFit/>
          </a:bodyPr>
          <a:lstStyle/>
          <a:p>
            <a:r>
              <a:rPr lang="en-US" sz="1000" i="1" dirty="0">
                <a:latin typeface="Helvetica Light" panose="020B0403020202020204" pitchFamily="34" charset="0"/>
              </a:rPr>
              <a:t>Var.</a:t>
            </a:r>
          </a:p>
        </p:txBody>
      </p:sp>
      <p:sp>
        <p:nvSpPr>
          <p:cNvPr id="27" name="TextBox 27">
            <a:extLst>
              <a:ext uri="{FF2B5EF4-FFF2-40B4-BE49-F238E27FC236}">
                <a16:creationId xmlns:a16="http://schemas.microsoft.com/office/drawing/2014/main" id="{C4893185-204F-4440-BA8F-777C4FE3D62B}"/>
              </a:ext>
            </a:extLst>
          </p:cNvPr>
          <p:cNvSpPr txBox="1"/>
          <p:nvPr/>
        </p:nvSpPr>
        <p:spPr>
          <a:xfrm>
            <a:off x="5342023" y="6520506"/>
            <a:ext cx="1843774" cy="215444"/>
          </a:xfrm>
          <a:prstGeom prst="rect">
            <a:avLst/>
          </a:prstGeom>
          <a:solidFill>
            <a:schemeClr val="bg1"/>
          </a:solidFill>
          <a:ln w="6350">
            <a:solidFill>
              <a:schemeClr val="bg1">
                <a:lumMod val="95000"/>
              </a:schemeClr>
            </a:solidFill>
            <a:prstDash val="sysDot"/>
          </a:ln>
        </p:spPr>
        <p:txBody>
          <a:bodyPr wrap="none" rtlCol="0">
            <a:spAutoFit/>
          </a:bodyPr>
          <a:lstStyle/>
          <a:p>
            <a:r>
              <a:rPr lang="en-US" sz="800" i="1" dirty="0">
                <a:solidFill>
                  <a:schemeClr val="tx1">
                    <a:lumMod val="50000"/>
                    <a:lumOff val="50000"/>
                  </a:schemeClr>
                </a:solidFill>
                <a:latin typeface="Helvetica Light" panose="020B0403020202020204" pitchFamily="34" charset="0"/>
              </a:rPr>
              <a:t>Fuente : </a:t>
            </a:r>
            <a:r>
              <a:rPr lang="en-US" sz="800" i="1" dirty="0" err="1">
                <a:solidFill>
                  <a:schemeClr val="tx1">
                    <a:lumMod val="50000"/>
                    <a:lumOff val="50000"/>
                  </a:schemeClr>
                </a:solidFill>
                <a:latin typeface="Helvetica Light" panose="020B0403020202020204" pitchFamily="34" charset="0"/>
              </a:rPr>
              <a:t>Publisearch</a:t>
            </a:r>
            <a:r>
              <a:rPr lang="en-US" sz="800" i="1" dirty="0">
                <a:solidFill>
                  <a:schemeClr val="tx1">
                    <a:lumMod val="50000"/>
                    <a:lumOff val="50000"/>
                  </a:schemeClr>
                </a:solidFill>
                <a:latin typeface="Helvetica Light" panose="020B0403020202020204" pitchFamily="34" charset="0"/>
              </a:rPr>
              <a:t> –  </a:t>
            </a:r>
            <a:r>
              <a:rPr lang="en-US" sz="800" i="1" dirty="0" err="1">
                <a:solidFill>
                  <a:schemeClr val="tx1">
                    <a:lumMod val="50000"/>
                    <a:lumOff val="50000"/>
                  </a:schemeClr>
                </a:solidFill>
                <a:latin typeface="Helvetica Light" panose="020B0403020202020204" pitchFamily="34" charset="0"/>
              </a:rPr>
              <a:t>Marzo</a:t>
            </a:r>
            <a:r>
              <a:rPr lang="en-US" sz="800" i="1" dirty="0">
                <a:solidFill>
                  <a:schemeClr val="tx1">
                    <a:lumMod val="50000"/>
                    <a:lumOff val="50000"/>
                  </a:schemeClr>
                </a:solidFill>
                <a:latin typeface="Helvetica Light" panose="020B0403020202020204" pitchFamily="34" charset="0"/>
              </a:rPr>
              <a:t>, 2024</a:t>
            </a:r>
          </a:p>
        </p:txBody>
      </p:sp>
    </p:spTree>
    <p:extLst>
      <p:ext uri="{BB962C8B-B14F-4D97-AF65-F5344CB8AC3E}">
        <p14:creationId xmlns:p14="http://schemas.microsoft.com/office/powerpoint/2010/main" val="1636125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35469A-BB67-7B4C-A732-352BA38BBB50}"/>
              </a:ext>
            </a:extLst>
          </p:cNvPr>
          <p:cNvSpPr txBox="1"/>
          <p:nvPr/>
        </p:nvSpPr>
        <p:spPr>
          <a:xfrm>
            <a:off x="10121" y="3078500"/>
            <a:ext cx="671979" cy="246221"/>
          </a:xfrm>
          <a:prstGeom prst="rect">
            <a:avLst/>
          </a:prstGeom>
          <a:noFill/>
        </p:spPr>
        <p:txBody>
          <a:bodyPr wrap="none" rtlCol="0">
            <a:spAutoFit/>
          </a:bodyPr>
          <a:lstStyle/>
          <a:p>
            <a:r>
              <a:rPr lang="en-US" sz="1000" dirty="0">
                <a:latin typeface="Helvetica Light" panose="020B0403020202020204" pitchFamily="34" charset="0"/>
              </a:rPr>
              <a:t>Inv. </a:t>
            </a:r>
            <a:r>
              <a:rPr lang="en-US" sz="1000" dirty="0" err="1">
                <a:latin typeface="Helvetica Light" panose="020B0403020202020204" pitchFamily="34" charset="0"/>
              </a:rPr>
              <a:t>en</a:t>
            </a:r>
            <a:r>
              <a:rPr lang="en-US" sz="1000" dirty="0">
                <a:latin typeface="Helvetica Light" panose="020B0403020202020204" pitchFamily="34" charset="0"/>
              </a:rPr>
              <a:t> $</a:t>
            </a:r>
          </a:p>
        </p:txBody>
      </p:sp>
      <p:graphicFrame>
        <p:nvGraphicFramePr>
          <p:cNvPr id="30" name="Chart 29">
            <a:extLst>
              <a:ext uri="{FF2B5EF4-FFF2-40B4-BE49-F238E27FC236}">
                <a16:creationId xmlns:a16="http://schemas.microsoft.com/office/drawing/2014/main" id="{37B002C3-DB19-F844-84D8-BCDEA40F85D8}"/>
              </a:ext>
            </a:extLst>
          </p:cNvPr>
          <p:cNvGraphicFramePr/>
          <p:nvPr>
            <p:extLst>
              <p:ext uri="{D42A27DB-BD31-4B8C-83A1-F6EECF244321}">
                <p14:modId xmlns:p14="http://schemas.microsoft.com/office/powerpoint/2010/main" val="2144899751"/>
              </p:ext>
            </p:extLst>
          </p:nvPr>
        </p:nvGraphicFramePr>
        <p:xfrm>
          <a:off x="5583408" y="2844348"/>
          <a:ext cx="6376142" cy="900376"/>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CDF35444-297E-9C47-AD7D-E9145255D59F}"/>
              </a:ext>
            </a:extLst>
          </p:cNvPr>
          <p:cNvSpPr txBox="1"/>
          <p:nvPr/>
        </p:nvSpPr>
        <p:spPr>
          <a:xfrm>
            <a:off x="5228367" y="3030816"/>
            <a:ext cx="434734" cy="369332"/>
          </a:xfrm>
          <a:prstGeom prst="rect">
            <a:avLst/>
          </a:prstGeom>
          <a:noFill/>
        </p:spPr>
        <p:txBody>
          <a:bodyPr wrap="none" rtlCol="0">
            <a:spAutoFit/>
          </a:bodyPr>
          <a:lstStyle/>
          <a:p>
            <a:r>
              <a:rPr lang="en-US" b="1" dirty="0">
                <a:solidFill>
                  <a:schemeClr val="tx1">
                    <a:lumMod val="50000"/>
                    <a:lumOff val="50000"/>
                  </a:schemeClr>
                </a:solidFill>
              </a:rPr>
              <a:t>TV</a:t>
            </a:r>
          </a:p>
        </p:txBody>
      </p:sp>
      <p:sp>
        <p:nvSpPr>
          <p:cNvPr id="34" name="TextBox 33">
            <a:extLst>
              <a:ext uri="{FF2B5EF4-FFF2-40B4-BE49-F238E27FC236}">
                <a16:creationId xmlns:a16="http://schemas.microsoft.com/office/drawing/2014/main" id="{B3E257B6-9AB2-7F41-B0FD-F662DD770803}"/>
              </a:ext>
            </a:extLst>
          </p:cNvPr>
          <p:cNvSpPr txBox="1"/>
          <p:nvPr/>
        </p:nvSpPr>
        <p:spPr>
          <a:xfrm>
            <a:off x="5155090" y="3325302"/>
            <a:ext cx="1708481" cy="276999"/>
          </a:xfrm>
          <a:prstGeom prst="rect">
            <a:avLst/>
          </a:prstGeom>
          <a:noFill/>
        </p:spPr>
        <p:txBody>
          <a:bodyPr wrap="none" rtlCol="0">
            <a:spAutoFit/>
          </a:bodyPr>
          <a:lstStyle/>
          <a:p>
            <a:r>
              <a:rPr lang="en-US" sz="1200" i="1" dirty="0"/>
              <a:t>4,958 spots|25,321 </a:t>
            </a:r>
            <a:r>
              <a:rPr lang="en-US" sz="1200" i="1" dirty="0" err="1"/>
              <a:t>trp’s</a:t>
            </a:r>
            <a:endParaRPr lang="en-US" sz="1200" i="1" dirty="0"/>
          </a:p>
        </p:txBody>
      </p:sp>
      <p:graphicFrame>
        <p:nvGraphicFramePr>
          <p:cNvPr id="9" name="Chart 8">
            <a:extLst>
              <a:ext uri="{FF2B5EF4-FFF2-40B4-BE49-F238E27FC236}">
                <a16:creationId xmlns:a16="http://schemas.microsoft.com/office/drawing/2014/main" id="{B9EC8817-16F1-FD43-BD57-195B9B44D6EF}"/>
              </a:ext>
            </a:extLst>
          </p:cNvPr>
          <p:cNvGraphicFramePr/>
          <p:nvPr>
            <p:extLst>
              <p:ext uri="{D42A27DB-BD31-4B8C-83A1-F6EECF244321}">
                <p14:modId xmlns:p14="http://schemas.microsoft.com/office/powerpoint/2010/main" val="2215042418"/>
              </p:ext>
            </p:extLst>
          </p:nvPr>
        </p:nvGraphicFramePr>
        <p:xfrm>
          <a:off x="5607529" y="3915155"/>
          <a:ext cx="6376137" cy="900377"/>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a:extLst>
              <a:ext uri="{FF2B5EF4-FFF2-40B4-BE49-F238E27FC236}">
                <a16:creationId xmlns:a16="http://schemas.microsoft.com/office/drawing/2014/main" id="{BCF067DD-DD01-D24D-A6DF-5E3BE78C6E30}"/>
              </a:ext>
            </a:extLst>
          </p:cNvPr>
          <p:cNvSpPr txBox="1"/>
          <p:nvPr/>
        </p:nvSpPr>
        <p:spPr>
          <a:xfrm>
            <a:off x="5265148" y="4124367"/>
            <a:ext cx="437940" cy="369332"/>
          </a:xfrm>
          <a:prstGeom prst="rect">
            <a:avLst/>
          </a:prstGeom>
          <a:noFill/>
        </p:spPr>
        <p:txBody>
          <a:bodyPr wrap="none" rtlCol="0">
            <a:spAutoFit/>
          </a:bodyPr>
          <a:lstStyle/>
          <a:p>
            <a:r>
              <a:rPr lang="en-US" b="1" dirty="0">
                <a:solidFill>
                  <a:schemeClr val="tx1">
                    <a:lumMod val="50000"/>
                    <a:lumOff val="50000"/>
                  </a:schemeClr>
                </a:solidFill>
              </a:rPr>
              <a:t>PR</a:t>
            </a:r>
          </a:p>
        </p:txBody>
      </p:sp>
      <p:sp>
        <p:nvSpPr>
          <p:cNvPr id="37" name="TextBox 36">
            <a:extLst>
              <a:ext uri="{FF2B5EF4-FFF2-40B4-BE49-F238E27FC236}">
                <a16:creationId xmlns:a16="http://schemas.microsoft.com/office/drawing/2014/main" id="{A3346C65-0FC8-E44D-B41F-6FDB161F57A2}"/>
              </a:ext>
            </a:extLst>
          </p:cNvPr>
          <p:cNvSpPr txBox="1"/>
          <p:nvPr/>
        </p:nvSpPr>
        <p:spPr>
          <a:xfrm>
            <a:off x="5244805" y="4385469"/>
            <a:ext cx="1292983" cy="276999"/>
          </a:xfrm>
          <a:prstGeom prst="rect">
            <a:avLst/>
          </a:prstGeom>
          <a:noFill/>
        </p:spPr>
        <p:txBody>
          <a:bodyPr wrap="none" rtlCol="0">
            <a:spAutoFit/>
          </a:bodyPr>
          <a:lstStyle/>
          <a:p>
            <a:r>
              <a:rPr lang="en-US" sz="1200" i="1" dirty="0"/>
              <a:t>316 </a:t>
            </a:r>
            <a:r>
              <a:rPr lang="en-US" sz="1200" i="1" dirty="0" err="1"/>
              <a:t>publicaciones</a:t>
            </a:r>
            <a:endParaRPr lang="en-US" sz="1200" i="1" dirty="0"/>
          </a:p>
        </p:txBody>
      </p:sp>
      <p:graphicFrame>
        <p:nvGraphicFramePr>
          <p:cNvPr id="10" name="Table 9">
            <a:extLst>
              <a:ext uri="{FF2B5EF4-FFF2-40B4-BE49-F238E27FC236}">
                <a16:creationId xmlns:a16="http://schemas.microsoft.com/office/drawing/2014/main" id="{A020B945-DBC6-7B41-9A6C-5FC377BF9D87}"/>
              </a:ext>
            </a:extLst>
          </p:cNvPr>
          <p:cNvGraphicFramePr>
            <a:graphicFrameLocks noGrp="1"/>
          </p:cNvGraphicFramePr>
          <p:nvPr>
            <p:extLst>
              <p:ext uri="{D42A27DB-BD31-4B8C-83A1-F6EECF244321}">
                <p14:modId xmlns:p14="http://schemas.microsoft.com/office/powerpoint/2010/main" val="3772240257"/>
              </p:ext>
            </p:extLst>
          </p:nvPr>
        </p:nvGraphicFramePr>
        <p:xfrm>
          <a:off x="5703087" y="2702759"/>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$3.0M</a:t>
                      </a:r>
                    </a:p>
                  </a:txBody>
                  <a:tcPr>
                    <a:solidFill>
                      <a:schemeClr val="tx2"/>
                    </a:solidFill>
                  </a:tcPr>
                </a:tc>
                <a:tc>
                  <a:txBody>
                    <a:bodyPr/>
                    <a:lstStyle/>
                    <a:p>
                      <a:r>
                        <a:rPr lang="en-US" sz="1200" b="1" i="0" dirty="0">
                          <a:latin typeface="Helvetica Light" panose="020B0403020202020204" pitchFamily="34" charset="0"/>
                        </a:rPr>
                        <a:t>80%</a:t>
                      </a:r>
                    </a:p>
                  </a:txBody>
                  <a:tcPr>
                    <a:solidFill>
                      <a:srgbClr val="941100"/>
                    </a:solidFill>
                  </a:tcPr>
                </a:tc>
                <a:extLst>
                  <a:ext uri="{0D108BD9-81ED-4DB2-BD59-A6C34878D82A}">
                    <a16:rowId xmlns:a16="http://schemas.microsoft.com/office/drawing/2014/main" val="2723846995"/>
                  </a:ext>
                </a:extLst>
              </a:tr>
            </a:tbl>
          </a:graphicData>
        </a:graphic>
      </p:graphicFrame>
      <p:sp>
        <p:nvSpPr>
          <p:cNvPr id="42" name="TextBox 41">
            <a:extLst>
              <a:ext uri="{FF2B5EF4-FFF2-40B4-BE49-F238E27FC236}">
                <a16:creationId xmlns:a16="http://schemas.microsoft.com/office/drawing/2014/main" id="{AF3F9A37-543B-9A40-B834-39B288137813}"/>
              </a:ext>
            </a:extLst>
          </p:cNvPr>
          <p:cNvSpPr txBox="1"/>
          <p:nvPr/>
        </p:nvSpPr>
        <p:spPr>
          <a:xfrm>
            <a:off x="5240095" y="5053533"/>
            <a:ext cx="453970" cy="369332"/>
          </a:xfrm>
          <a:prstGeom prst="rect">
            <a:avLst/>
          </a:prstGeom>
          <a:noFill/>
        </p:spPr>
        <p:txBody>
          <a:bodyPr wrap="none" rtlCol="0">
            <a:spAutoFit/>
          </a:bodyPr>
          <a:lstStyle/>
          <a:p>
            <a:r>
              <a:rPr lang="en-US" b="1" dirty="0">
                <a:solidFill>
                  <a:schemeClr val="tx1">
                    <a:lumMod val="50000"/>
                    <a:lumOff val="50000"/>
                  </a:schemeClr>
                </a:solidFill>
              </a:rPr>
              <a:t>RA</a:t>
            </a:r>
          </a:p>
        </p:txBody>
      </p:sp>
      <p:graphicFrame>
        <p:nvGraphicFramePr>
          <p:cNvPr id="47" name="Table 46">
            <a:extLst>
              <a:ext uri="{FF2B5EF4-FFF2-40B4-BE49-F238E27FC236}">
                <a16:creationId xmlns:a16="http://schemas.microsoft.com/office/drawing/2014/main" id="{A5E46C49-DFAC-DA4B-8441-1D613033B743}"/>
              </a:ext>
            </a:extLst>
          </p:cNvPr>
          <p:cNvGraphicFramePr>
            <a:graphicFrameLocks noGrp="1"/>
          </p:cNvGraphicFramePr>
          <p:nvPr>
            <p:extLst>
              <p:ext uri="{D42A27DB-BD31-4B8C-83A1-F6EECF244321}">
                <p14:modId xmlns:p14="http://schemas.microsoft.com/office/powerpoint/2010/main" val="4059870090"/>
              </p:ext>
            </p:extLst>
          </p:nvPr>
        </p:nvGraphicFramePr>
        <p:xfrm>
          <a:off x="5716338" y="3748039"/>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$220k</a:t>
                      </a:r>
                    </a:p>
                  </a:txBody>
                  <a:tcPr>
                    <a:solidFill>
                      <a:schemeClr val="tx2"/>
                    </a:solidFill>
                  </a:tcPr>
                </a:tc>
                <a:tc>
                  <a:txBody>
                    <a:bodyPr/>
                    <a:lstStyle/>
                    <a:p>
                      <a:r>
                        <a:rPr lang="en-US" sz="1200" b="1" i="0" dirty="0">
                          <a:latin typeface="Helvetica Light" panose="020B0403020202020204" pitchFamily="34" charset="0"/>
                        </a:rPr>
                        <a:t>6%</a:t>
                      </a:r>
                    </a:p>
                  </a:txBody>
                  <a:tcPr>
                    <a:solidFill>
                      <a:srgbClr val="941100"/>
                    </a:solidFill>
                  </a:tcPr>
                </a:tc>
                <a:extLst>
                  <a:ext uri="{0D108BD9-81ED-4DB2-BD59-A6C34878D82A}">
                    <a16:rowId xmlns:a16="http://schemas.microsoft.com/office/drawing/2014/main" val="2723846995"/>
                  </a:ext>
                </a:extLst>
              </a:tr>
            </a:tbl>
          </a:graphicData>
        </a:graphic>
      </p:graphicFrame>
      <p:graphicFrame>
        <p:nvGraphicFramePr>
          <p:cNvPr id="48" name="Table 47">
            <a:extLst>
              <a:ext uri="{FF2B5EF4-FFF2-40B4-BE49-F238E27FC236}">
                <a16:creationId xmlns:a16="http://schemas.microsoft.com/office/drawing/2014/main" id="{743DDED8-3649-BC40-957B-A21E36F8D1B6}"/>
              </a:ext>
            </a:extLst>
          </p:cNvPr>
          <p:cNvGraphicFramePr>
            <a:graphicFrameLocks noGrp="1"/>
          </p:cNvGraphicFramePr>
          <p:nvPr>
            <p:extLst>
              <p:ext uri="{D42A27DB-BD31-4B8C-83A1-F6EECF244321}">
                <p14:modId xmlns:p14="http://schemas.microsoft.com/office/powerpoint/2010/main" val="2756119958"/>
              </p:ext>
            </p:extLst>
          </p:nvPr>
        </p:nvGraphicFramePr>
        <p:xfrm>
          <a:off x="5716337" y="4768805"/>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$290K</a:t>
                      </a:r>
                    </a:p>
                  </a:txBody>
                  <a:tcPr>
                    <a:solidFill>
                      <a:schemeClr val="tx2"/>
                    </a:solidFill>
                  </a:tcPr>
                </a:tc>
                <a:tc>
                  <a:txBody>
                    <a:bodyPr/>
                    <a:lstStyle/>
                    <a:p>
                      <a:r>
                        <a:rPr lang="en-US" sz="1200" b="1" i="0" dirty="0">
                          <a:latin typeface="Helvetica Light" panose="020B0403020202020204" pitchFamily="34" charset="0"/>
                        </a:rPr>
                        <a:t>8%</a:t>
                      </a:r>
                    </a:p>
                  </a:txBody>
                  <a:tcPr>
                    <a:solidFill>
                      <a:srgbClr val="941100"/>
                    </a:solidFill>
                  </a:tcPr>
                </a:tc>
                <a:extLst>
                  <a:ext uri="{0D108BD9-81ED-4DB2-BD59-A6C34878D82A}">
                    <a16:rowId xmlns:a16="http://schemas.microsoft.com/office/drawing/2014/main" val="2723846995"/>
                  </a:ext>
                </a:extLst>
              </a:tr>
            </a:tbl>
          </a:graphicData>
        </a:graphic>
      </p:graphicFrame>
      <p:sp>
        <p:nvSpPr>
          <p:cNvPr id="50" name="TextBox 49">
            <a:extLst>
              <a:ext uri="{FF2B5EF4-FFF2-40B4-BE49-F238E27FC236}">
                <a16:creationId xmlns:a16="http://schemas.microsoft.com/office/drawing/2014/main" id="{D8EA3EED-F7AE-9E4B-BD6B-031E8600A2B4}"/>
              </a:ext>
            </a:extLst>
          </p:cNvPr>
          <p:cNvSpPr txBox="1"/>
          <p:nvPr/>
        </p:nvSpPr>
        <p:spPr>
          <a:xfrm>
            <a:off x="5202097" y="5381898"/>
            <a:ext cx="978153" cy="276999"/>
          </a:xfrm>
          <a:prstGeom prst="rect">
            <a:avLst/>
          </a:prstGeom>
          <a:noFill/>
        </p:spPr>
        <p:txBody>
          <a:bodyPr wrap="none" rtlCol="0">
            <a:spAutoFit/>
          </a:bodyPr>
          <a:lstStyle/>
          <a:p>
            <a:r>
              <a:rPr lang="en-US" sz="1200" i="1" dirty="0"/>
              <a:t>15,572 spots</a:t>
            </a:r>
          </a:p>
        </p:txBody>
      </p:sp>
      <p:graphicFrame>
        <p:nvGraphicFramePr>
          <p:cNvPr id="40" name="Chart 39">
            <a:extLst>
              <a:ext uri="{FF2B5EF4-FFF2-40B4-BE49-F238E27FC236}">
                <a16:creationId xmlns:a16="http://schemas.microsoft.com/office/drawing/2014/main" id="{3885DA4E-BFF1-8142-8FDA-6290512A6536}"/>
              </a:ext>
            </a:extLst>
          </p:cNvPr>
          <p:cNvGraphicFramePr/>
          <p:nvPr>
            <p:extLst>
              <p:ext uri="{D42A27DB-BD31-4B8C-83A1-F6EECF244321}">
                <p14:modId xmlns:p14="http://schemas.microsoft.com/office/powerpoint/2010/main" val="2241958582"/>
              </p:ext>
            </p:extLst>
          </p:nvPr>
        </p:nvGraphicFramePr>
        <p:xfrm>
          <a:off x="580101" y="1582706"/>
          <a:ext cx="3153230" cy="14992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hart 40">
            <a:extLst>
              <a:ext uri="{FF2B5EF4-FFF2-40B4-BE49-F238E27FC236}">
                <a16:creationId xmlns:a16="http://schemas.microsoft.com/office/drawing/2014/main" id="{9F52EAB1-F24F-4644-9054-D0E114E592D3}"/>
              </a:ext>
            </a:extLst>
          </p:cNvPr>
          <p:cNvGraphicFramePr/>
          <p:nvPr>
            <p:extLst>
              <p:ext uri="{D42A27DB-BD31-4B8C-83A1-F6EECF244321}">
                <p14:modId xmlns:p14="http://schemas.microsoft.com/office/powerpoint/2010/main" val="4247943061"/>
              </p:ext>
            </p:extLst>
          </p:nvPr>
        </p:nvGraphicFramePr>
        <p:xfrm>
          <a:off x="968918" y="1200975"/>
          <a:ext cx="2237796" cy="990410"/>
        </p:xfrm>
        <a:graphic>
          <a:graphicData uri="http://schemas.openxmlformats.org/drawingml/2006/chart">
            <c:chart xmlns:c="http://schemas.openxmlformats.org/drawingml/2006/chart" xmlns:r="http://schemas.openxmlformats.org/officeDocument/2006/relationships" r:id="rId6"/>
          </a:graphicData>
        </a:graphic>
      </p:graphicFrame>
      <p:cxnSp>
        <p:nvCxnSpPr>
          <p:cNvPr id="46" name="Straight Connector 45">
            <a:extLst>
              <a:ext uri="{FF2B5EF4-FFF2-40B4-BE49-F238E27FC236}">
                <a16:creationId xmlns:a16="http://schemas.microsoft.com/office/drawing/2014/main" id="{3E2ABD34-A9BA-534C-B2EB-A5755495F039}"/>
              </a:ext>
            </a:extLst>
          </p:cNvPr>
          <p:cNvCxnSpPr>
            <a:cxnSpLocks/>
          </p:cNvCxnSpPr>
          <p:nvPr/>
        </p:nvCxnSpPr>
        <p:spPr>
          <a:xfrm>
            <a:off x="928478" y="1694217"/>
            <a:ext cx="2388594"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AutoShape 4">
            <a:extLst>
              <a:ext uri="{FF2B5EF4-FFF2-40B4-BE49-F238E27FC236}">
                <a16:creationId xmlns:a16="http://schemas.microsoft.com/office/drawing/2014/main" id="{C0FDE638-05AE-4235-BD24-1F4628359821}"/>
              </a:ext>
            </a:extLst>
          </p:cNvPr>
          <p:cNvSpPr/>
          <p:nvPr/>
        </p:nvSpPr>
        <p:spPr>
          <a:xfrm>
            <a:off x="0" y="-64969"/>
            <a:ext cx="12192000" cy="990411"/>
          </a:xfrm>
          <a:prstGeom prst="rect">
            <a:avLst/>
          </a:prstGeom>
          <a:solidFill>
            <a:srgbClr val="6BB6DA"/>
          </a:solidFill>
        </p:spPr>
        <p:txBody>
          <a:bodyPr/>
          <a:lstStyle/>
          <a:p>
            <a:endParaRPr lang="es-HN" dirty="0"/>
          </a:p>
        </p:txBody>
      </p:sp>
      <p:sp>
        <p:nvSpPr>
          <p:cNvPr id="53" name="Title 1">
            <a:extLst>
              <a:ext uri="{FF2B5EF4-FFF2-40B4-BE49-F238E27FC236}">
                <a16:creationId xmlns:a16="http://schemas.microsoft.com/office/drawing/2014/main" id="{E40FEADA-72FE-4246-A42B-4C63447EEB1F}"/>
              </a:ext>
            </a:extLst>
          </p:cNvPr>
          <p:cNvSpPr txBox="1">
            <a:spLocks/>
          </p:cNvSpPr>
          <p:nvPr/>
        </p:nvSpPr>
        <p:spPr>
          <a:xfrm>
            <a:off x="403135" y="-832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dirty="0">
                <a:solidFill>
                  <a:schemeClr val="bg1"/>
                </a:solidFill>
                <a:latin typeface="Helvetica Light" panose="020B0403020202020204" pitchFamily="34" charset="0"/>
              </a:rPr>
              <a:t>FICOHSA</a:t>
            </a:r>
          </a:p>
        </p:txBody>
      </p:sp>
      <p:cxnSp>
        <p:nvCxnSpPr>
          <p:cNvPr id="60" name="Straight Connector 59">
            <a:extLst>
              <a:ext uri="{FF2B5EF4-FFF2-40B4-BE49-F238E27FC236}">
                <a16:creationId xmlns:a16="http://schemas.microsoft.com/office/drawing/2014/main" id="{33D0C297-11DF-4D91-B2BC-90B2C63EEB5D}"/>
              </a:ext>
            </a:extLst>
          </p:cNvPr>
          <p:cNvCxnSpPr>
            <a:cxnSpLocks/>
          </p:cNvCxnSpPr>
          <p:nvPr/>
        </p:nvCxnSpPr>
        <p:spPr>
          <a:xfrm flipV="1">
            <a:off x="497106" y="3376060"/>
            <a:ext cx="3153438" cy="15544"/>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FEA576B-D5EC-45DB-BC27-169AAA82D846}"/>
              </a:ext>
            </a:extLst>
          </p:cNvPr>
          <p:cNvCxnSpPr>
            <a:cxnSpLocks/>
          </p:cNvCxnSpPr>
          <p:nvPr/>
        </p:nvCxnSpPr>
        <p:spPr>
          <a:xfrm flipV="1">
            <a:off x="5358954" y="3652712"/>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C86BDF7-0548-4D18-BE7E-4373BBD357EF}"/>
              </a:ext>
            </a:extLst>
          </p:cNvPr>
          <p:cNvCxnSpPr>
            <a:cxnSpLocks/>
          </p:cNvCxnSpPr>
          <p:nvPr/>
        </p:nvCxnSpPr>
        <p:spPr>
          <a:xfrm flipV="1">
            <a:off x="5358954" y="4709419"/>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Title 1">
            <a:extLst>
              <a:ext uri="{FF2B5EF4-FFF2-40B4-BE49-F238E27FC236}">
                <a16:creationId xmlns:a16="http://schemas.microsoft.com/office/drawing/2014/main" id="{D63B9FA5-6A9B-4505-B2A1-6A65CC1E6817}"/>
              </a:ext>
            </a:extLst>
          </p:cNvPr>
          <p:cNvSpPr txBox="1">
            <a:spLocks/>
          </p:cNvSpPr>
          <p:nvPr/>
        </p:nvSpPr>
        <p:spPr>
          <a:xfrm>
            <a:off x="8130328" y="-171893"/>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err="1">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enero-marzo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cxnSp>
        <p:nvCxnSpPr>
          <p:cNvPr id="7" name="Straight Connector 6">
            <a:extLst>
              <a:ext uri="{FF2B5EF4-FFF2-40B4-BE49-F238E27FC236}">
                <a16:creationId xmlns:a16="http://schemas.microsoft.com/office/drawing/2014/main" id="{8A7E724E-8A66-1345-B7DB-7C2FB6664BF0}"/>
              </a:ext>
            </a:extLst>
          </p:cNvPr>
          <p:cNvCxnSpPr/>
          <p:nvPr/>
        </p:nvCxnSpPr>
        <p:spPr>
          <a:xfrm>
            <a:off x="3470022" y="0"/>
            <a:ext cx="0" cy="16831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FE98AF3-B035-C143-87BE-6E24FA72C214}"/>
              </a:ext>
            </a:extLst>
          </p:cNvPr>
          <p:cNvCxnSpPr/>
          <p:nvPr/>
        </p:nvCxnSpPr>
        <p:spPr>
          <a:xfrm>
            <a:off x="5251906" y="2645229"/>
            <a:ext cx="670764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9" name="Chart 38">
            <a:extLst>
              <a:ext uri="{FF2B5EF4-FFF2-40B4-BE49-F238E27FC236}">
                <a16:creationId xmlns:a16="http://schemas.microsoft.com/office/drawing/2014/main" id="{A07A62CE-6512-6340-804D-BCFBCE04548F}"/>
              </a:ext>
            </a:extLst>
          </p:cNvPr>
          <p:cNvGraphicFramePr/>
          <p:nvPr>
            <p:extLst>
              <p:ext uri="{D42A27DB-BD31-4B8C-83A1-F6EECF244321}">
                <p14:modId xmlns:p14="http://schemas.microsoft.com/office/powerpoint/2010/main" val="4106009168"/>
              </p:ext>
            </p:extLst>
          </p:nvPr>
        </p:nvGraphicFramePr>
        <p:xfrm>
          <a:off x="5583408" y="4926403"/>
          <a:ext cx="6400258" cy="884123"/>
        </p:xfrm>
        <a:graphic>
          <a:graphicData uri="http://schemas.openxmlformats.org/drawingml/2006/chart">
            <c:chart xmlns:c="http://schemas.openxmlformats.org/drawingml/2006/chart" xmlns:r="http://schemas.openxmlformats.org/officeDocument/2006/relationships" r:id="rId7"/>
          </a:graphicData>
        </a:graphic>
      </p:graphicFrame>
      <p:cxnSp>
        <p:nvCxnSpPr>
          <p:cNvPr id="45" name="Straight Connector 44">
            <a:extLst>
              <a:ext uri="{FF2B5EF4-FFF2-40B4-BE49-F238E27FC236}">
                <a16:creationId xmlns:a16="http://schemas.microsoft.com/office/drawing/2014/main" id="{37046DA6-212A-7B4E-9A94-DBC1A869F182}"/>
              </a:ext>
            </a:extLst>
          </p:cNvPr>
          <p:cNvCxnSpPr/>
          <p:nvPr/>
        </p:nvCxnSpPr>
        <p:spPr>
          <a:xfrm>
            <a:off x="4398443" y="1069903"/>
            <a:ext cx="0" cy="5104381"/>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3B036C7-3339-904E-AB4B-9064FBD3DEA9}"/>
              </a:ext>
            </a:extLst>
          </p:cNvPr>
          <p:cNvSpPr txBox="1"/>
          <p:nvPr/>
        </p:nvSpPr>
        <p:spPr>
          <a:xfrm>
            <a:off x="3592239" y="1103646"/>
            <a:ext cx="1620628" cy="2092881"/>
          </a:xfrm>
          <a:prstGeom prst="rect">
            <a:avLst/>
          </a:prstGeom>
          <a:solidFill>
            <a:schemeClr val="bg1"/>
          </a:solidFill>
          <a:ln>
            <a:solidFill>
              <a:srgbClr val="00B0F0"/>
            </a:solidFill>
          </a:ln>
        </p:spPr>
        <p:txBody>
          <a:bodyPr wrap="square" rtlCol="0">
            <a:spAutoFit/>
          </a:bodyPr>
          <a:lstStyle/>
          <a:p>
            <a:r>
              <a:rPr lang="es-HN" sz="1000" i="1" dirty="0">
                <a:solidFill>
                  <a:srgbClr val="374151"/>
                </a:solidFill>
                <a:effectLst/>
                <a:latin typeface="Helvetica" pitchFamily="2" charset="0"/>
              </a:rPr>
              <a:t>En el primer trimestre, FICOHSA concentra el 79% de su inversión en ofrecer productos bancarios. Su mayor pico lo tiene en marzo, mes en el que lanza su campaña </a:t>
            </a:r>
            <a:r>
              <a:rPr lang="es-HN" sz="1000" i="1" dirty="0">
                <a:solidFill>
                  <a:srgbClr val="374151"/>
                </a:solidFill>
                <a:latin typeface="Helvetica" pitchFamily="2" charset="0"/>
              </a:rPr>
              <a:t>institucional “ Cuando llegas lejos, todos llegamos lejos” (30% de la inversión del trimestre, se destina a esta campaña</a:t>
            </a:r>
            <a:endParaRPr lang="en-US" sz="1000" i="1" dirty="0">
              <a:solidFill>
                <a:schemeClr val="tx1">
                  <a:lumMod val="50000"/>
                  <a:lumOff val="50000"/>
                </a:schemeClr>
              </a:solidFill>
              <a:latin typeface="HELVETICA LIGHT" panose="020B0403020202020204" pitchFamily="34" charset="0"/>
            </a:endParaRPr>
          </a:p>
        </p:txBody>
      </p:sp>
      <p:graphicFrame>
        <p:nvGraphicFramePr>
          <p:cNvPr id="49" name="Chart 23">
            <a:extLst>
              <a:ext uri="{FF2B5EF4-FFF2-40B4-BE49-F238E27FC236}">
                <a16:creationId xmlns:a16="http://schemas.microsoft.com/office/drawing/2014/main" id="{0CEC52E2-9095-8C45-B16B-16875F18A3D0}"/>
              </a:ext>
            </a:extLst>
          </p:cNvPr>
          <p:cNvGraphicFramePr/>
          <p:nvPr/>
        </p:nvGraphicFramePr>
        <p:xfrm>
          <a:off x="561976" y="3392587"/>
          <a:ext cx="3207554" cy="311314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1" name="Chart 1">
            <a:extLst>
              <a:ext uri="{FF2B5EF4-FFF2-40B4-BE49-F238E27FC236}">
                <a16:creationId xmlns:a16="http://schemas.microsoft.com/office/drawing/2014/main" id="{FAB25DD1-740E-3243-8A6E-A52398DCCD25}"/>
              </a:ext>
            </a:extLst>
          </p:cNvPr>
          <p:cNvGraphicFramePr/>
          <p:nvPr/>
        </p:nvGraphicFramePr>
        <p:xfrm>
          <a:off x="5185690" y="808370"/>
          <a:ext cx="7061190" cy="1773639"/>
        </p:xfrm>
        <a:graphic>
          <a:graphicData uri="http://schemas.openxmlformats.org/drawingml/2006/chart">
            <c:chart xmlns:c="http://schemas.openxmlformats.org/drawingml/2006/chart" xmlns:r="http://schemas.openxmlformats.org/officeDocument/2006/relationships" r:id="rId9"/>
          </a:graphicData>
        </a:graphic>
      </p:graphicFrame>
      <p:sp>
        <p:nvSpPr>
          <p:cNvPr id="52" name="CuadroTexto 1">
            <a:extLst>
              <a:ext uri="{FF2B5EF4-FFF2-40B4-BE49-F238E27FC236}">
                <a16:creationId xmlns:a16="http://schemas.microsoft.com/office/drawing/2014/main" id="{3F578735-A72F-C647-A492-796890F64065}"/>
              </a:ext>
            </a:extLst>
          </p:cNvPr>
          <p:cNvSpPr txBox="1"/>
          <p:nvPr/>
        </p:nvSpPr>
        <p:spPr>
          <a:xfrm>
            <a:off x="6273601" y="1393116"/>
            <a:ext cx="1208681" cy="235021"/>
          </a:xfrm>
          <a:prstGeom prst="rect">
            <a:avLst/>
          </a:prstGeom>
          <a:solidFill>
            <a:srgbClr val="C00000">
              <a:alpha val="52062"/>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HN" sz="600" dirty="0">
                <a:solidFill>
                  <a:schemeClr val="bg1"/>
                </a:solidFill>
                <a:latin typeface="Helvetica Light" panose="020B0403020202020204" pitchFamily="34" charset="0"/>
              </a:rPr>
              <a:t>Lanz. Campaña “Llegamos Lejos”</a:t>
            </a:r>
            <a:endParaRPr lang="es-HN" sz="600" b="0" i="0" dirty="0">
              <a:solidFill>
                <a:schemeClr val="bg1"/>
              </a:solidFill>
              <a:latin typeface="Helvetica Light" panose="020B0403020202020204" pitchFamily="34" charset="0"/>
            </a:endParaRPr>
          </a:p>
        </p:txBody>
      </p:sp>
      <p:sp>
        <p:nvSpPr>
          <p:cNvPr id="54" name="TextBox 41">
            <a:extLst>
              <a:ext uri="{FF2B5EF4-FFF2-40B4-BE49-F238E27FC236}">
                <a16:creationId xmlns:a16="http://schemas.microsoft.com/office/drawing/2014/main" id="{C27D038C-76E5-6D4C-AE66-A33EF59D5DEB}"/>
              </a:ext>
            </a:extLst>
          </p:cNvPr>
          <p:cNvSpPr txBox="1"/>
          <p:nvPr/>
        </p:nvSpPr>
        <p:spPr>
          <a:xfrm>
            <a:off x="5158521" y="6088811"/>
            <a:ext cx="641522" cy="369332"/>
          </a:xfrm>
          <a:prstGeom prst="rect">
            <a:avLst/>
          </a:prstGeom>
          <a:noFill/>
        </p:spPr>
        <p:txBody>
          <a:bodyPr wrap="none" rtlCol="0">
            <a:spAutoFit/>
          </a:bodyPr>
          <a:lstStyle/>
          <a:p>
            <a:r>
              <a:rPr lang="en-US" b="1" dirty="0">
                <a:solidFill>
                  <a:schemeClr val="tx1">
                    <a:lumMod val="50000"/>
                    <a:lumOff val="50000"/>
                  </a:schemeClr>
                </a:solidFill>
              </a:rPr>
              <a:t>OOH</a:t>
            </a:r>
          </a:p>
        </p:txBody>
      </p:sp>
      <p:graphicFrame>
        <p:nvGraphicFramePr>
          <p:cNvPr id="55" name="Table 47">
            <a:extLst>
              <a:ext uri="{FF2B5EF4-FFF2-40B4-BE49-F238E27FC236}">
                <a16:creationId xmlns:a16="http://schemas.microsoft.com/office/drawing/2014/main" id="{FD3FB828-5BF8-1249-B9FC-FB6FE378F07F}"/>
              </a:ext>
            </a:extLst>
          </p:cNvPr>
          <p:cNvGraphicFramePr>
            <a:graphicFrameLocks noGrp="1"/>
          </p:cNvGraphicFramePr>
          <p:nvPr>
            <p:extLst>
              <p:ext uri="{D42A27DB-BD31-4B8C-83A1-F6EECF244321}">
                <p14:modId xmlns:p14="http://schemas.microsoft.com/office/powerpoint/2010/main" val="2192245500"/>
              </p:ext>
            </p:extLst>
          </p:nvPr>
        </p:nvGraphicFramePr>
        <p:xfrm>
          <a:off x="5691913" y="5789803"/>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$249K</a:t>
                      </a:r>
                    </a:p>
                  </a:txBody>
                  <a:tcPr>
                    <a:solidFill>
                      <a:schemeClr val="tx2"/>
                    </a:solidFill>
                  </a:tcPr>
                </a:tc>
                <a:tc>
                  <a:txBody>
                    <a:bodyPr/>
                    <a:lstStyle/>
                    <a:p>
                      <a:r>
                        <a:rPr lang="en-US" sz="1200" b="1" i="0" dirty="0">
                          <a:latin typeface="Helvetica Light" panose="020B0403020202020204" pitchFamily="34" charset="0"/>
                        </a:rPr>
                        <a:t>6%</a:t>
                      </a:r>
                    </a:p>
                  </a:txBody>
                  <a:tcPr>
                    <a:solidFill>
                      <a:srgbClr val="941100"/>
                    </a:solidFill>
                  </a:tcPr>
                </a:tc>
                <a:extLst>
                  <a:ext uri="{0D108BD9-81ED-4DB2-BD59-A6C34878D82A}">
                    <a16:rowId xmlns:a16="http://schemas.microsoft.com/office/drawing/2014/main" val="2723846995"/>
                  </a:ext>
                </a:extLst>
              </a:tr>
            </a:tbl>
          </a:graphicData>
        </a:graphic>
      </p:graphicFrame>
      <p:sp>
        <p:nvSpPr>
          <p:cNvPr id="56" name="TextBox 49">
            <a:extLst>
              <a:ext uri="{FF2B5EF4-FFF2-40B4-BE49-F238E27FC236}">
                <a16:creationId xmlns:a16="http://schemas.microsoft.com/office/drawing/2014/main" id="{040D6038-81F8-F247-A150-232C1DB59B18}"/>
              </a:ext>
            </a:extLst>
          </p:cNvPr>
          <p:cNvSpPr txBox="1"/>
          <p:nvPr/>
        </p:nvSpPr>
        <p:spPr>
          <a:xfrm>
            <a:off x="5265148" y="6476040"/>
            <a:ext cx="986167" cy="276999"/>
          </a:xfrm>
          <a:prstGeom prst="rect">
            <a:avLst/>
          </a:prstGeom>
          <a:noFill/>
        </p:spPr>
        <p:txBody>
          <a:bodyPr wrap="none" rtlCol="0">
            <a:spAutoFit/>
          </a:bodyPr>
          <a:lstStyle/>
          <a:p>
            <a:r>
              <a:rPr lang="en-US" sz="1200" i="1" dirty="0"/>
              <a:t>163 </a:t>
            </a:r>
            <a:r>
              <a:rPr lang="en-US" sz="1200" i="1" dirty="0" err="1"/>
              <a:t>modulos</a:t>
            </a:r>
            <a:endParaRPr lang="en-US" sz="1200" i="1" dirty="0"/>
          </a:p>
        </p:txBody>
      </p:sp>
      <p:cxnSp>
        <p:nvCxnSpPr>
          <p:cNvPr id="57" name="Straight Connector 61">
            <a:extLst>
              <a:ext uri="{FF2B5EF4-FFF2-40B4-BE49-F238E27FC236}">
                <a16:creationId xmlns:a16="http://schemas.microsoft.com/office/drawing/2014/main" id="{1B3E6044-8CFB-AB49-A7EA-7573F29D3501}"/>
              </a:ext>
            </a:extLst>
          </p:cNvPr>
          <p:cNvCxnSpPr>
            <a:cxnSpLocks/>
          </p:cNvCxnSpPr>
          <p:nvPr/>
        </p:nvCxnSpPr>
        <p:spPr>
          <a:xfrm flipV="1">
            <a:off x="5377392" y="5730417"/>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58" name="Chart 38">
            <a:extLst>
              <a:ext uri="{FF2B5EF4-FFF2-40B4-BE49-F238E27FC236}">
                <a16:creationId xmlns:a16="http://schemas.microsoft.com/office/drawing/2014/main" id="{4243F0BB-BE1F-6C4A-A141-43D5A9F84A72}"/>
              </a:ext>
            </a:extLst>
          </p:cNvPr>
          <p:cNvGraphicFramePr/>
          <p:nvPr>
            <p:extLst>
              <p:ext uri="{D42A27DB-BD31-4B8C-83A1-F6EECF244321}">
                <p14:modId xmlns:p14="http://schemas.microsoft.com/office/powerpoint/2010/main" val="3929105780"/>
              </p:ext>
            </p:extLst>
          </p:nvPr>
        </p:nvGraphicFramePr>
        <p:xfrm>
          <a:off x="5587562" y="5947402"/>
          <a:ext cx="6400258" cy="931074"/>
        </p:xfrm>
        <a:graphic>
          <a:graphicData uri="http://schemas.openxmlformats.org/drawingml/2006/chart">
            <c:chart xmlns:c="http://schemas.openxmlformats.org/drawingml/2006/chart" xmlns:r="http://schemas.openxmlformats.org/officeDocument/2006/relationships" r:id="rId10"/>
          </a:graphicData>
        </a:graphic>
      </p:graphicFrame>
      <p:sp>
        <p:nvSpPr>
          <p:cNvPr id="59" name="TextBox 27">
            <a:extLst>
              <a:ext uri="{FF2B5EF4-FFF2-40B4-BE49-F238E27FC236}">
                <a16:creationId xmlns:a16="http://schemas.microsoft.com/office/drawing/2014/main" id="{A27C5AF1-2F08-A845-8C7F-63A3A9834F3A}"/>
              </a:ext>
            </a:extLst>
          </p:cNvPr>
          <p:cNvSpPr txBox="1"/>
          <p:nvPr/>
        </p:nvSpPr>
        <p:spPr>
          <a:xfrm>
            <a:off x="407558" y="6476040"/>
            <a:ext cx="1843774" cy="215444"/>
          </a:xfrm>
          <a:prstGeom prst="rect">
            <a:avLst/>
          </a:prstGeom>
          <a:solidFill>
            <a:schemeClr val="bg1"/>
          </a:solidFill>
          <a:ln w="6350">
            <a:solidFill>
              <a:schemeClr val="bg1">
                <a:lumMod val="95000"/>
              </a:schemeClr>
            </a:solidFill>
            <a:prstDash val="sysDot"/>
          </a:ln>
        </p:spPr>
        <p:txBody>
          <a:bodyPr wrap="none" rtlCol="0">
            <a:spAutoFit/>
          </a:bodyPr>
          <a:lstStyle/>
          <a:p>
            <a:r>
              <a:rPr lang="en-US" sz="800" i="1" dirty="0">
                <a:solidFill>
                  <a:schemeClr val="tx1">
                    <a:lumMod val="50000"/>
                    <a:lumOff val="50000"/>
                  </a:schemeClr>
                </a:solidFill>
                <a:latin typeface="Helvetica Light" panose="020B0403020202020204" pitchFamily="34" charset="0"/>
              </a:rPr>
              <a:t>Fuente : </a:t>
            </a:r>
            <a:r>
              <a:rPr lang="en-US" sz="800" i="1" dirty="0" err="1">
                <a:solidFill>
                  <a:schemeClr val="tx1">
                    <a:lumMod val="50000"/>
                    <a:lumOff val="50000"/>
                  </a:schemeClr>
                </a:solidFill>
                <a:latin typeface="Helvetica Light" panose="020B0403020202020204" pitchFamily="34" charset="0"/>
              </a:rPr>
              <a:t>Publisearch</a:t>
            </a:r>
            <a:r>
              <a:rPr lang="en-US" sz="800" i="1" dirty="0">
                <a:solidFill>
                  <a:schemeClr val="tx1">
                    <a:lumMod val="50000"/>
                    <a:lumOff val="50000"/>
                  </a:schemeClr>
                </a:solidFill>
                <a:latin typeface="Helvetica Light" panose="020B0403020202020204" pitchFamily="34" charset="0"/>
              </a:rPr>
              <a:t> –  </a:t>
            </a:r>
            <a:r>
              <a:rPr lang="en-US" sz="800" i="1" dirty="0" err="1">
                <a:solidFill>
                  <a:schemeClr val="tx1">
                    <a:lumMod val="50000"/>
                    <a:lumOff val="50000"/>
                  </a:schemeClr>
                </a:solidFill>
                <a:latin typeface="Helvetica Light" panose="020B0403020202020204" pitchFamily="34" charset="0"/>
              </a:rPr>
              <a:t>Marzo</a:t>
            </a:r>
            <a:r>
              <a:rPr lang="en-US" sz="800" i="1" dirty="0">
                <a:solidFill>
                  <a:schemeClr val="tx1">
                    <a:lumMod val="50000"/>
                    <a:lumOff val="50000"/>
                  </a:schemeClr>
                </a:solidFill>
                <a:latin typeface="Helvetica Light" panose="020B0403020202020204" pitchFamily="34" charset="0"/>
              </a:rPr>
              <a:t>, 2024</a:t>
            </a:r>
          </a:p>
        </p:txBody>
      </p:sp>
    </p:spTree>
    <p:extLst>
      <p:ext uri="{BB962C8B-B14F-4D97-AF65-F5344CB8AC3E}">
        <p14:creationId xmlns:p14="http://schemas.microsoft.com/office/powerpoint/2010/main" val="56105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35469A-BB67-7B4C-A732-352BA38BBB50}"/>
              </a:ext>
            </a:extLst>
          </p:cNvPr>
          <p:cNvSpPr txBox="1"/>
          <p:nvPr/>
        </p:nvSpPr>
        <p:spPr>
          <a:xfrm>
            <a:off x="246468" y="3085692"/>
            <a:ext cx="636713" cy="246221"/>
          </a:xfrm>
          <a:prstGeom prst="rect">
            <a:avLst/>
          </a:prstGeom>
          <a:noFill/>
        </p:spPr>
        <p:txBody>
          <a:bodyPr wrap="none" rtlCol="0">
            <a:spAutoFit/>
          </a:bodyPr>
          <a:lstStyle/>
          <a:p>
            <a:r>
              <a:rPr lang="en-US" sz="1000" dirty="0">
                <a:latin typeface="Helvetica Light" panose="020B0403020202020204" pitchFamily="34" charset="0"/>
              </a:rPr>
              <a:t>Inv </a:t>
            </a:r>
            <a:r>
              <a:rPr lang="en-US" sz="1000" dirty="0" err="1">
                <a:latin typeface="Helvetica Light" panose="020B0403020202020204" pitchFamily="34" charset="0"/>
              </a:rPr>
              <a:t>en</a:t>
            </a:r>
            <a:r>
              <a:rPr lang="en-US" sz="1000" dirty="0">
                <a:latin typeface="Helvetica Light" panose="020B0403020202020204" pitchFamily="34" charset="0"/>
              </a:rPr>
              <a:t> $</a:t>
            </a:r>
          </a:p>
        </p:txBody>
      </p:sp>
      <p:graphicFrame>
        <p:nvGraphicFramePr>
          <p:cNvPr id="24" name="Chart 23">
            <a:extLst>
              <a:ext uri="{FF2B5EF4-FFF2-40B4-BE49-F238E27FC236}">
                <a16:creationId xmlns:a16="http://schemas.microsoft.com/office/drawing/2014/main" id="{4017FBEE-5F93-0447-AF89-0C61FC621CD3}"/>
              </a:ext>
            </a:extLst>
          </p:cNvPr>
          <p:cNvGraphicFramePr/>
          <p:nvPr>
            <p:extLst>
              <p:ext uri="{D42A27DB-BD31-4B8C-83A1-F6EECF244321}">
                <p14:modId xmlns:p14="http://schemas.microsoft.com/office/powerpoint/2010/main" val="1365689549"/>
              </p:ext>
            </p:extLst>
          </p:nvPr>
        </p:nvGraphicFramePr>
        <p:xfrm>
          <a:off x="661807" y="1635776"/>
          <a:ext cx="3153230" cy="14992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a:extLst>
              <a:ext uri="{FF2B5EF4-FFF2-40B4-BE49-F238E27FC236}">
                <a16:creationId xmlns:a16="http://schemas.microsoft.com/office/drawing/2014/main" id="{BE835F59-4D08-A04A-B12B-8E0D3B91006A}"/>
              </a:ext>
            </a:extLst>
          </p:cNvPr>
          <p:cNvGraphicFramePr/>
          <p:nvPr>
            <p:extLst>
              <p:ext uri="{D42A27DB-BD31-4B8C-83A1-F6EECF244321}">
                <p14:modId xmlns:p14="http://schemas.microsoft.com/office/powerpoint/2010/main" val="2719228742"/>
              </p:ext>
            </p:extLst>
          </p:nvPr>
        </p:nvGraphicFramePr>
        <p:xfrm>
          <a:off x="1269747" y="1305144"/>
          <a:ext cx="2038740" cy="742478"/>
        </p:xfrm>
        <a:graphic>
          <a:graphicData uri="http://schemas.openxmlformats.org/drawingml/2006/chart">
            <c:chart xmlns:c="http://schemas.openxmlformats.org/drawingml/2006/chart" xmlns:r="http://schemas.openxmlformats.org/officeDocument/2006/relationships" r:id="rId4"/>
          </a:graphicData>
        </a:graphic>
      </p:graphicFrame>
      <p:cxnSp>
        <p:nvCxnSpPr>
          <p:cNvPr id="36" name="Straight Connector 35">
            <a:extLst>
              <a:ext uri="{FF2B5EF4-FFF2-40B4-BE49-F238E27FC236}">
                <a16:creationId xmlns:a16="http://schemas.microsoft.com/office/drawing/2014/main" id="{25F5E571-890D-BF42-B514-03ECEB730D32}"/>
              </a:ext>
            </a:extLst>
          </p:cNvPr>
          <p:cNvCxnSpPr>
            <a:cxnSpLocks/>
          </p:cNvCxnSpPr>
          <p:nvPr/>
        </p:nvCxnSpPr>
        <p:spPr>
          <a:xfrm>
            <a:off x="1076389" y="1685312"/>
            <a:ext cx="2626744"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AutoShape 4">
            <a:extLst>
              <a:ext uri="{FF2B5EF4-FFF2-40B4-BE49-F238E27FC236}">
                <a16:creationId xmlns:a16="http://schemas.microsoft.com/office/drawing/2014/main" id="{BE5638E6-91B0-4925-97DD-AA3D09BC4E3B}"/>
              </a:ext>
            </a:extLst>
          </p:cNvPr>
          <p:cNvSpPr/>
          <p:nvPr/>
        </p:nvSpPr>
        <p:spPr>
          <a:xfrm>
            <a:off x="0" y="0"/>
            <a:ext cx="12192000" cy="930476"/>
          </a:xfrm>
          <a:prstGeom prst="rect">
            <a:avLst/>
          </a:prstGeom>
          <a:solidFill>
            <a:schemeClr val="bg2"/>
          </a:solidFill>
        </p:spPr>
        <p:txBody>
          <a:bodyPr/>
          <a:lstStyle/>
          <a:p>
            <a:endParaRPr lang="en-CA" dirty="0"/>
          </a:p>
        </p:txBody>
      </p:sp>
      <p:sp>
        <p:nvSpPr>
          <p:cNvPr id="60" name="Title 1">
            <a:extLst>
              <a:ext uri="{FF2B5EF4-FFF2-40B4-BE49-F238E27FC236}">
                <a16:creationId xmlns:a16="http://schemas.microsoft.com/office/drawing/2014/main" id="{0A66ED16-C8CB-4D53-BD6C-72384C1FA60F}"/>
              </a:ext>
            </a:extLst>
          </p:cNvPr>
          <p:cNvSpPr txBox="1">
            <a:spLocks/>
          </p:cNvSpPr>
          <p:nvPr/>
        </p:nvSpPr>
        <p:spPr>
          <a:xfrm>
            <a:off x="413995" y="-1161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dirty="0">
                <a:solidFill>
                  <a:schemeClr val="bg1"/>
                </a:solidFill>
                <a:latin typeface="Helvetica Light" panose="020B0403020202020204" pitchFamily="34" charset="0"/>
              </a:rPr>
              <a:t>BANPAIS</a:t>
            </a:r>
          </a:p>
        </p:txBody>
      </p:sp>
      <p:cxnSp>
        <p:nvCxnSpPr>
          <p:cNvPr id="64" name="Straight Connector 63">
            <a:extLst>
              <a:ext uri="{FF2B5EF4-FFF2-40B4-BE49-F238E27FC236}">
                <a16:creationId xmlns:a16="http://schemas.microsoft.com/office/drawing/2014/main" id="{ED0146A8-8453-4426-8356-E489029D6A30}"/>
              </a:ext>
            </a:extLst>
          </p:cNvPr>
          <p:cNvCxnSpPr/>
          <p:nvPr/>
        </p:nvCxnSpPr>
        <p:spPr>
          <a:xfrm>
            <a:off x="4398443" y="1069903"/>
            <a:ext cx="0" cy="5104381"/>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3019750-FCFA-4905-81C9-BC0B9097BD4A}"/>
              </a:ext>
            </a:extLst>
          </p:cNvPr>
          <p:cNvCxnSpPr>
            <a:cxnSpLocks/>
          </p:cNvCxnSpPr>
          <p:nvPr/>
        </p:nvCxnSpPr>
        <p:spPr>
          <a:xfrm flipV="1">
            <a:off x="625123" y="3402745"/>
            <a:ext cx="3078010" cy="7772"/>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EBA5EEB3-AA6F-4FEC-8E49-E4E34AE870AF}"/>
              </a:ext>
            </a:extLst>
          </p:cNvPr>
          <p:cNvSpPr>
            <a:spLocks noGrp="1"/>
          </p:cNvSpPr>
          <p:nvPr>
            <p:ph type="title"/>
          </p:nvPr>
        </p:nvSpPr>
        <p:spPr>
          <a:xfrm>
            <a:off x="8130328" y="-171893"/>
            <a:ext cx="4061672" cy="1325563"/>
          </a:xfrm>
        </p:spPr>
        <p:txBody>
          <a:bodyPr>
            <a:normAutofit/>
          </a:body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i="0" dirty="0">
                <a:solidFill>
                  <a:schemeClr val="bg1"/>
                </a:solidFill>
                <a:effectLst/>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enero-marzo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cxnSp>
        <p:nvCxnSpPr>
          <p:cNvPr id="28" name="Straight Connector 27">
            <a:extLst>
              <a:ext uri="{FF2B5EF4-FFF2-40B4-BE49-F238E27FC236}">
                <a16:creationId xmlns:a16="http://schemas.microsoft.com/office/drawing/2014/main" id="{127CC5A6-4D85-8448-B52E-6D5A0B472582}"/>
              </a:ext>
            </a:extLst>
          </p:cNvPr>
          <p:cNvCxnSpPr/>
          <p:nvPr/>
        </p:nvCxnSpPr>
        <p:spPr>
          <a:xfrm>
            <a:off x="3470022" y="83130"/>
            <a:ext cx="0" cy="16831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1E95E59-3F31-744B-AA16-6B1FF3FADF91}"/>
              </a:ext>
            </a:extLst>
          </p:cNvPr>
          <p:cNvCxnSpPr/>
          <p:nvPr/>
        </p:nvCxnSpPr>
        <p:spPr>
          <a:xfrm>
            <a:off x="4950956" y="2645229"/>
            <a:ext cx="670764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1A947AE-B89B-8A4E-8BC9-F20B9703ED5B}"/>
              </a:ext>
            </a:extLst>
          </p:cNvPr>
          <p:cNvSpPr txBox="1"/>
          <p:nvPr/>
        </p:nvSpPr>
        <p:spPr>
          <a:xfrm>
            <a:off x="3609650" y="1672955"/>
            <a:ext cx="1620628" cy="2708434"/>
          </a:xfrm>
          <a:prstGeom prst="rect">
            <a:avLst/>
          </a:prstGeom>
          <a:solidFill>
            <a:schemeClr val="bg1"/>
          </a:solidFill>
          <a:ln>
            <a:solidFill>
              <a:schemeClr val="bg2"/>
            </a:solidFill>
          </a:ln>
        </p:spPr>
        <p:txBody>
          <a:bodyPr wrap="square" rtlCol="0">
            <a:spAutoFit/>
          </a:bodyPr>
          <a:lstStyle/>
          <a:p>
            <a:r>
              <a:rPr lang="en-US" sz="1000" i="1" dirty="0">
                <a:latin typeface="HELVETICA LIGHT" panose="020B0403020202020204" pitchFamily="34" charset="0"/>
              </a:rPr>
              <a:t>Para el primer Q del 2024 </a:t>
            </a:r>
            <a:r>
              <a:rPr lang="en-US" sz="1000" i="1" dirty="0" err="1">
                <a:latin typeface="HELVETICA LIGHT" panose="020B0403020202020204" pitchFamily="34" charset="0"/>
              </a:rPr>
              <a:t>Banpais</a:t>
            </a:r>
            <a:r>
              <a:rPr lang="en-US" sz="1000" i="1" dirty="0">
                <a:latin typeface="HELVETICA LIGHT" panose="020B0403020202020204" pitchFamily="34" charset="0"/>
              </a:rPr>
              <a:t>, </a:t>
            </a:r>
            <a:r>
              <a:rPr lang="en-US" sz="1000" i="1" dirty="0" err="1">
                <a:latin typeface="HELVETICA LIGHT" panose="020B0403020202020204" pitchFamily="34" charset="0"/>
              </a:rPr>
              <a:t>enfoca</a:t>
            </a:r>
            <a:r>
              <a:rPr lang="en-US" sz="1000" i="1" dirty="0">
                <a:latin typeface="HELVETICA LIGHT" panose="020B0403020202020204" pitchFamily="34" charset="0"/>
              </a:rPr>
              <a:t> </a:t>
            </a:r>
            <a:r>
              <a:rPr lang="en-US" sz="1000" i="1" dirty="0" err="1">
                <a:latin typeface="HELVETICA LIGHT" panose="020B0403020202020204" pitchFamily="34" charset="0"/>
              </a:rPr>
              <a:t>su</a:t>
            </a:r>
            <a:r>
              <a:rPr lang="en-US" sz="1000" i="1" dirty="0">
                <a:latin typeface="HELVETICA LIGHT" panose="020B0403020202020204" pitchFamily="34" charset="0"/>
              </a:rPr>
              <a:t> </a:t>
            </a:r>
            <a:r>
              <a:rPr lang="en-US" sz="1000" i="1" dirty="0" err="1">
                <a:latin typeface="HELVETICA LIGHT" panose="020B0403020202020204" pitchFamily="34" charset="0"/>
              </a:rPr>
              <a:t>comunicación</a:t>
            </a:r>
            <a:r>
              <a:rPr lang="en-US" sz="1000" i="1" dirty="0">
                <a:latin typeface="HELVETICA LIGHT" panose="020B0403020202020204" pitchFamily="34" charset="0"/>
              </a:rPr>
              <a:t> a </a:t>
            </a:r>
            <a:r>
              <a:rPr lang="en-US" sz="1000" i="1" dirty="0" err="1">
                <a:latin typeface="HELVETICA LIGHT" panose="020B0403020202020204" pitchFamily="34" charset="0"/>
              </a:rPr>
              <a:t>ofrecer</a:t>
            </a:r>
            <a:r>
              <a:rPr lang="en-US" sz="1000" i="1" dirty="0">
                <a:latin typeface="HELVETICA LIGHT" panose="020B0403020202020204" pitchFamily="34" charset="0"/>
              </a:rPr>
              <a:t> </a:t>
            </a:r>
            <a:r>
              <a:rPr lang="en-US" sz="1000" i="1" dirty="0" err="1">
                <a:latin typeface="HELVETICA LIGHT" panose="020B0403020202020204" pitchFamily="34" charset="0"/>
              </a:rPr>
              <a:t>préstamos</a:t>
            </a:r>
            <a:r>
              <a:rPr lang="en-US" sz="1000" i="1" dirty="0">
                <a:latin typeface="HELVETICA LIGHT" panose="020B0403020202020204" pitchFamily="34" charset="0"/>
              </a:rPr>
              <a:t> para Vivienda, </a:t>
            </a:r>
            <a:r>
              <a:rPr lang="en-US" sz="1000" i="1" dirty="0" err="1">
                <a:latin typeface="HELVETICA LIGHT" panose="020B0403020202020204" pitchFamily="34" charset="0"/>
              </a:rPr>
              <a:t>destinando</a:t>
            </a:r>
            <a:r>
              <a:rPr lang="en-US" sz="1000" i="1" dirty="0">
                <a:latin typeface="HELVETICA LIGHT" panose="020B0403020202020204" pitchFamily="34" charset="0"/>
              </a:rPr>
              <a:t> el 54% de </a:t>
            </a:r>
            <a:r>
              <a:rPr lang="en-US" sz="1000" i="1" dirty="0" err="1">
                <a:latin typeface="HELVETICA LIGHT" panose="020B0403020202020204" pitchFamily="34" charset="0"/>
              </a:rPr>
              <a:t>su</a:t>
            </a:r>
            <a:r>
              <a:rPr lang="en-US" sz="1000" i="1" dirty="0">
                <a:latin typeface="HELVETICA LIGHT" panose="020B0403020202020204" pitchFamily="34" charset="0"/>
              </a:rPr>
              <a:t> </a:t>
            </a:r>
            <a:r>
              <a:rPr lang="en-US" sz="1000" i="1" dirty="0" err="1">
                <a:latin typeface="HELVETICA LIGHT" panose="020B0403020202020204" pitchFamily="34" charset="0"/>
              </a:rPr>
              <a:t>presupuesto</a:t>
            </a:r>
            <a:r>
              <a:rPr lang="en-US" sz="1000" i="1" dirty="0">
                <a:latin typeface="HELVETICA LIGHT" panose="020B0403020202020204" pitchFamily="34" charset="0"/>
              </a:rPr>
              <a:t> a </a:t>
            </a:r>
            <a:r>
              <a:rPr lang="en-US" sz="1000" i="1" dirty="0" err="1">
                <a:latin typeface="HELVETICA LIGHT" panose="020B0403020202020204" pitchFamily="34" charset="0"/>
              </a:rPr>
              <a:t>este</a:t>
            </a:r>
            <a:r>
              <a:rPr lang="en-US" sz="1000" i="1" dirty="0">
                <a:latin typeface="HELVETICA LIGHT" panose="020B0403020202020204" pitchFamily="34" charset="0"/>
              </a:rPr>
              <a:t> </a:t>
            </a:r>
            <a:r>
              <a:rPr lang="en-US" sz="1000" i="1" dirty="0" err="1">
                <a:latin typeface="HELVETICA LIGHT" panose="020B0403020202020204" pitchFamily="34" charset="0"/>
              </a:rPr>
              <a:t>producto</a:t>
            </a:r>
            <a:endParaRPr lang="en-US" sz="1000" i="1" dirty="0">
              <a:latin typeface="HELVETICA LIGHT" panose="020B0403020202020204" pitchFamily="34" charset="0"/>
            </a:endParaRPr>
          </a:p>
          <a:p>
            <a:r>
              <a:rPr lang="en-US" sz="1000" i="1" dirty="0" err="1">
                <a:latin typeface="HELVETICA LIGHT" panose="020B0403020202020204" pitchFamily="34" charset="0"/>
              </a:rPr>
              <a:t>En</a:t>
            </a:r>
            <a:r>
              <a:rPr lang="en-US" sz="1000" i="1" dirty="0">
                <a:latin typeface="HELVETICA LIGHT" panose="020B0403020202020204" pitchFamily="34" charset="0"/>
              </a:rPr>
              <a:t> </a:t>
            </a:r>
            <a:r>
              <a:rPr lang="en-US" sz="1000" i="1" dirty="0" err="1">
                <a:latin typeface="HELVETICA LIGHT" panose="020B0403020202020204" pitchFamily="34" charset="0"/>
              </a:rPr>
              <a:t>cuanto</a:t>
            </a:r>
            <a:r>
              <a:rPr lang="en-US" sz="1000" i="1" dirty="0">
                <a:latin typeface="HELVETICA LIGHT" panose="020B0403020202020204" pitchFamily="34" charset="0"/>
              </a:rPr>
              <a:t> a la </a:t>
            </a:r>
            <a:r>
              <a:rPr lang="en-US" sz="1000" i="1" dirty="0" err="1">
                <a:latin typeface="HELVETICA LIGHT" panose="020B0403020202020204" pitchFamily="34" charset="0"/>
              </a:rPr>
              <a:t>tarjeta</a:t>
            </a:r>
            <a:r>
              <a:rPr lang="en-US" sz="1000" i="1" dirty="0">
                <a:latin typeface="HELVETICA LIGHT" panose="020B0403020202020204" pitchFamily="34" charset="0"/>
              </a:rPr>
              <a:t> de </a:t>
            </a:r>
            <a:r>
              <a:rPr lang="en-US" sz="1000" i="1" dirty="0" err="1">
                <a:latin typeface="HELVETICA LIGHT" panose="020B0403020202020204" pitchFamily="34" charset="0"/>
              </a:rPr>
              <a:t>crédito</a:t>
            </a:r>
            <a:r>
              <a:rPr lang="en-US" sz="1000" i="1" dirty="0">
                <a:latin typeface="HELVETICA LIGHT" panose="020B0403020202020204" pitchFamily="34" charset="0"/>
              </a:rPr>
              <a:t>, </a:t>
            </a:r>
            <a:r>
              <a:rPr lang="en-US" sz="1000" i="1" dirty="0" err="1">
                <a:latin typeface="HELVETICA LIGHT" panose="020B0403020202020204" pitchFamily="34" charset="0"/>
              </a:rPr>
              <a:t>igual</a:t>
            </a:r>
            <a:r>
              <a:rPr lang="en-US" sz="1000" i="1" dirty="0">
                <a:latin typeface="HELVETICA LIGHT" panose="020B0403020202020204" pitchFamily="34" charset="0"/>
              </a:rPr>
              <a:t> que el </a:t>
            </a:r>
            <a:r>
              <a:rPr lang="en-US" sz="1000" i="1" dirty="0" err="1">
                <a:latin typeface="HELVETICA LIGHT" panose="020B0403020202020204" pitchFamily="34" charset="0"/>
              </a:rPr>
              <a:t>año</a:t>
            </a:r>
            <a:r>
              <a:rPr lang="en-US" sz="1000" i="1" dirty="0">
                <a:latin typeface="HELVETICA LIGHT" panose="020B0403020202020204" pitchFamily="34" charset="0"/>
              </a:rPr>
              <a:t> anterior, </a:t>
            </a:r>
            <a:r>
              <a:rPr lang="en-US" sz="1000" i="1" dirty="0" err="1">
                <a:latin typeface="HELVETICA LIGHT" panose="020B0403020202020204" pitchFamily="34" charset="0"/>
              </a:rPr>
              <a:t>apoya</a:t>
            </a:r>
            <a:r>
              <a:rPr lang="en-US" sz="1000" i="1" dirty="0">
                <a:latin typeface="HELVETICA LIGHT" panose="020B0403020202020204" pitchFamily="34" charset="0"/>
              </a:rPr>
              <a:t> el </a:t>
            </a:r>
            <a:r>
              <a:rPr lang="en-US" sz="1000" i="1" dirty="0" err="1">
                <a:latin typeface="HELVETICA LIGHT" panose="020B0403020202020204" pitchFamily="34" charset="0"/>
              </a:rPr>
              <a:t>período</a:t>
            </a:r>
            <a:r>
              <a:rPr lang="en-US" sz="1000" i="1" dirty="0">
                <a:latin typeface="HELVETICA LIGHT" panose="020B0403020202020204" pitchFamily="34" charset="0"/>
              </a:rPr>
              <a:t> de </a:t>
            </a:r>
            <a:r>
              <a:rPr lang="en-US" sz="1000" i="1" dirty="0" err="1">
                <a:latin typeface="HELVETICA LIGHT" panose="020B0403020202020204" pitchFamily="34" charset="0"/>
              </a:rPr>
              <a:t>regreso</a:t>
            </a:r>
            <a:r>
              <a:rPr lang="en-US" sz="1000" i="1" dirty="0">
                <a:latin typeface="HELVETICA LIGHT" panose="020B0403020202020204" pitchFamily="34" charset="0"/>
              </a:rPr>
              <a:t> a </a:t>
            </a:r>
            <a:r>
              <a:rPr lang="en-US" sz="1000" i="1" dirty="0" err="1">
                <a:latin typeface="HELVETICA LIGHT" panose="020B0403020202020204" pitchFamily="34" charset="0"/>
              </a:rPr>
              <a:t>clases</a:t>
            </a:r>
            <a:r>
              <a:rPr lang="en-US" sz="1000" i="1" dirty="0">
                <a:latin typeface="HELVETICA LIGHT" panose="020B0403020202020204" pitchFamily="34" charset="0"/>
              </a:rPr>
              <a:t> con </a:t>
            </a:r>
            <a:r>
              <a:rPr lang="en-US" sz="1000" i="1" dirty="0" err="1">
                <a:latin typeface="HELVETICA LIGHT" panose="020B0403020202020204" pitchFamily="34" charset="0"/>
              </a:rPr>
              <a:t>su</a:t>
            </a:r>
            <a:r>
              <a:rPr lang="en-US" sz="1000" i="1" dirty="0">
                <a:latin typeface="HELVETICA LIGHT" panose="020B0403020202020204" pitchFamily="34" charset="0"/>
              </a:rPr>
              <a:t> </a:t>
            </a:r>
            <a:r>
              <a:rPr lang="en-US" sz="1000" i="1" dirty="0" err="1">
                <a:latin typeface="HELVETICA LIGHT" panose="020B0403020202020204" pitchFamily="34" charset="0"/>
              </a:rPr>
              <a:t>campañaa</a:t>
            </a:r>
            <a:r>
              <a:rPr lang="en-US" sz="1000" i="1" dirty="0">
                <a:latin typeface="HELVETICA LIGHT" panose="020B0403020202020204" pitchFamily="34" charset="0"/>
              </a:rPr>
              <a:t> “</a:t>
            </a:r>
            <a:r>
              <a:rPr lang="en-US" sz="1000" i="1" dirty="0" err="1">
                <a:latin typeface="HELVETICA LIGHT" panose="020B0403020202020204" pitchFamily="34" charset="0"/>
              </a:rPr>
              <a:t>dividelo</a:t>
            </a:r>
            <a:r>
              <a:rPr lang="en-US" sz="1000" i="1" dirty="0">
                <a:latin typeface="HELVETICA LIGHT" panose="020B0403020202020204" pitchFamily="34" charset="0"/>
              </a:rPr>
              <a:t> </a:t>
            </a:r>
            <a:r>
              <a:rPr lang="en-US" sz="1000" i="1" dirty="0" err="1">
                <a:latin typeface="HELVETICA LIGHT" panose="020B0403020202020204" pitchFamily="34" charset="0"/>
              </a:rPr>
              <a:t>todo</a:t>
            </a:r>
            <a:r>
              <a:rPr lang="en-US" sz="1000" i="1" dirty="0">
                <a:latin typeface="HELVETICA LIGHT" panose="020B0403020202020204" pitchFamily="34" charset="0"/>
              </a:rPr>
              <a:t> </a:t>
            </a:r>
            <a:r>
              <a:rPr lang="en-US" sz="1000" i="1" dirty="0" err="1">
                <a:latin typeface="HELVETICA LIGHT" panose="020B0403020202020204" pitchFamily="34" charset="0"/>
              </a:rPr>
              <a:t>en</a:t>
            </a:r>
            <a:r>
              <a:rPr lang="en-US" sz="1000" i="1" dirty="0">
                <a:latin typeface="HELVETICA LIGHT" panose="020B0403020202020204" pitchFamily="34" charset="0"/>
              </a:rPr>
              <a:t> </a:t>
            </a:r>
            <a:r>
              <a:rPr lang="en-US" sz="1000" i="1" dirty="0" err="1">
                <a:latin typeface="HELVETICA LIGHT" panose="020B0403020202020204" pitchFamily="34" charset="0"/>
              </a:rPr>
              <a:t>cuotas</a:t>
            </a:r>
            <a:r>
              <a:rPr lang="en-US" sz="1000" i="1" dirty="0">
                <a:latin typeface="HELVETICA LIGHT" panose="020B0403020202020204" pitchFamily="34" charset="0"/>
              </a:rPr>
              <a:t>”, </a:t>
            </a:r>
            <a:r>
              <a:rPr lang="en-US" sz="1000" i="1" dirty="0" err="1">
                <a:latin typeface="HELVETICA LIGHT" panose="020B0403020202020204" pitchFamily="34" charset="0"/>
              </a:rPr>
              <a:t>destinando</a:t>
            </a:r>
            <a:r>
              <a:rPr lang="en-US" sz="1000" i="1" dirty="0">
                <a:latin typeface="HELVETICA LIGHT" panose="020B0403020202020204" pitchFamily="34" charset="0"/>
              </a:rPr>
              <a:t> el 18% del </a:t>
            </a:r>
            <a:r>
              <a:rPr lang="en-US" sz="1000" i="1" dirty="0" err="1">
                <a:latin typeface="HELVETICA LIGHT" panose="020B0403020202020204" pitchFamily="34" charset="0"/>
              </a:rPr>
              <a:t>presupeusto</a:t>
            </a:r>
            <a:r>
              <a:rPr lang="en-US" sz="1000" i="1" dirty="0">
                <a:latin typeface="HELVETICA LIGHT" panose="020B0403020202020204" pitchFamily="34" charset="0"/>
              </a:rPr>
              <a:t> total del trimester a </a:t>
            </a:r>
            <a:r>
              <a:rPr lang="en-US" sz="1000" i="1" dirty="0" err="1">
                <a:latin typeface="HELVETICA LIGHT" panose="020B0403020202020204" pitchFamily="34" charset="0"/>
              </a:rPr>
              <a:t>este</a:t>
            </a:r>
            <a:r>
              <a:rPr lang="en-US" sz="1000" i="1" dirty="0">
                <a:latin typeface="HELVETICA LIGHT" panose="020B0403020202020204" pitchFamily="34" charset="0"/>
              </a:rPr>
              <a:t> </a:t>
            </a:r>
            <a:r>
              <a:rPr lang="en-US" sz="1000" i="1" dirty="0" err="1">
                <a:latin typeface="HELVETICA LIGHT" panose="020B0403020202020204" pitchFamily="34" charset="0"/>
              </a:rPr>
              <a:t>producto</a:t>
            </a:r>
            <a:endParaRPr lang="en-US" sz="1000" i="1" dirty="0">
              <a:latin typeface="HELVETICA LIGHT" panose="020B0403020202020204" pitchFamily="34" charset="0"/>
            </a:endParaRPr>
          </a:p>
        </p:txBody>
      </p:sp>
      <p:graphicFrame>
        <p:nvGraphicFramePr>
          <p:cNvPr id="37" name="Chart 23">
            <a:extLst>
              <a:ext uri="{FF2B5EF4-FFF2-40B4-BE49-F238E27FC236}">
                <a16:creationId xmlns:a16="http://schemas.microsoft.com/office/drawing/2014/main" id="{F39C95F2-C2B1-DC43-8FD3-9633C9D7CE57}"/>
              </a:ext>
            </a:extLst>
          </p:cNvPr>
          <p:cNvGraphicFramePr/>
          <p:nvPr>
            <p:extLst>
              <p:ext uri="{D42A27DB-BD31-4B8C-83A1-F6EECF244321}">
                <p14:modId xmlns:p14="http://schemas.microsoft.com/office/powerpoint/2010/main" val="3724148722"/>
              </p:ext>
            </p:extLst>
          </p:nvPr>
        </p:nvGraphicFramePr>
        <p:xfrm>
          <a:off x="561976" y="3392587"/>
          <a:ext cx="3207554" cy="3113146"/>
        </p:xfrm>
        <a:graphic>
          <a:graphicData uri="http://schemas.openxmlformats.org/drawingml/2006/chart">
            <c:chart xmlns:c="http://schemas.openxmlformats.org/drawingml/2006/chart" xmlns:r="http://schemas.openxmlformats.org/officeDocument/2006/relationships" r:id="rId5"/>
          </a:graphicData>
        </a:graphic>
      </p:graphicFrame>
      <p:sp>
        <p:nvSpPr>
          <p:cNvPr id="3" name="CuadroTexto 2">
            <a:extLst>
              <a:ext uri="{FF2B5EF4-FFF2-40B4-BE49-F238E27FC236}">
                <a16:creationId xmlns:a16="http://schemas.microsoft.com/office/drawing/2014/main" id="{32C01A13-F60E-AE40-8137-CA5D01D71123}"/>
              </a:ext>
            </a:extLst>
          </p:cNvPr>
          <p:cNvSpPr txBox="1"/>
          <p:nvPr/>
        </p:nvSpPr>
        <p:spPr>
          <a:xfrm>
            <a:off x="9757317" y="2704171"/>
            <a:ext cx="184731" cy="369332"/>
          </a:xfrm>
          <a:prstGeom prst="rect">
            <a:avLst/>
          </a:prstGeom>
          <a:noFill/>
        </p:spPr>
        <p:txBody>
          <a:bodyPr wrap="none" rtlCol="0">
            <a:spAutoFit/>
          </a:bodyPr>
          <a:lstStyle/>
          <a:p>
            <a:endParaRPr lang="es-HN" dirty="0"/>
          </a:p>
        </p:txBody>
      </p:sp>
      <p:graphicFrame>
        <p:nvGraphicFramePr>
          <p:cNvPr id="38" name="Chart 1">
            <a:extLst>
              <a:ext uri="{FF2B5EF4-FFF2-40B4-BE49-F238E27FC236}">
                <a16:creationId xmlns:a16="http://schemas.microsoft.com/office/drawing/2014/main" id="{F6BBFD75-F2A6-5247-B0A9-02345E036A5D}"/>
              </a:ext>
            </a:extLst>
          </p:cNvPr>
          <p:cNvGraphicFramePr/>
          <p:nvPr>
            <p:extLst>
              <p:ext uri="{D42A27DB-BD31-4B8C-83A1-F6EECF244321}">
                <p14:modId xmlns:p14="http://schemas.microsoft.com/office/powerpoint/2010/main" val="3325257182"/>
              </p:ext>
            </p:extLst>
          </p:nvPr>
        </p:nvGraphicFramePr>
        <p:xfrm>
          <a:off x="5185690" y="808370"/>
          <a:ext cx="7061190" cy="1773639"/>
        </p:xfrm>
        <a:graphic>
          <a:graphicData uri="http://schemas.openxmlformats.org/drawingml/2006/chart">
            <c:chart xmlns:c="http://schemas.openxmlformats.org/drawingml/2006/chart" xmlns:r="http://schemas.openxmlformats.org/officeDocument/2006/relationships" r:id="rId6"/>
          </a:graphicData>
        </a:graphic>
      </p:graphicFrame>
      <p:sp>
        <p:nvSpPr>
          <p:cNvPr id="41" name="CuadroTexto 40">
            <a:extLst>
              <a:ext uri="{FF2B5EF4-FFF2-40B4-BE49-F238E27FC236}">
                <a16:creationId xmlns:a16="http://schemas.microsoft.com/office/drawing/2014/main" id="{149018DF-5C0D-1749-ACA5-2C94212CC8AF}"/>
              </a:ext>
            </a:extLst>
          </p:cNvPr>
          <p:cNvSpPr txBox="1"/>
          <p:nvPr/>
        </p:nvSpPr>
        <p:spPr>
          <a:xfrm>
            <a:off x="5633915" y="1813745"/>
            <a:ext cx="1274459" cy="184666"/>
          </a:xfrm>
          <a:prstGeom prst="rect">
            <a:avLst/>
          </a:prstGeom>
          <a:solidFill>
            <a:schemeClr val="accent3">
              <a:alpha val="20000"/>
            </a:schemeClr>
          </a:solidFill>
          <a:ln>
            <a:noFill/>
          </a:ln>
        </p:spPr>
        <p:txBody>
          <a:bodyPr wrap="square" rtlCol="0">
            <a:spAutoFit/>
          </a:bodyPr>
          <a:lstStyle/>
          <a:p>
            <a:pPr algn="ctr"/>
            <a:r>
              <a:rPr lang="es-HN" sz="600" dirty="0">
                <a:solidFill>
                  <a:schemeClr val="accent3"/>
                </a:solidFill>
                <a:latin typeface="Helvetica Light" panose="020B0403020202020204" pitchFamily="34" charset="0"/>
              </a:rPr>
              <a:t>Seguro “Todo Riesgo”</a:t>
            </a:r>
          </a:p>
        </p:txBody>
      </p:sp>
      <p:sp>
        <p:nvSpPr>
          <p:cNvPr id="45" name="CuadroTexto 44">
            <a:extLst>
              <a:ext uri="{FF2B5EF4-FFF2-40B4-BE49-F238E27FC236}">
                <a16:creationId xmlns:a16="http://schemas.microsoft.com/office/drawing/2014/main" id="{53D8704C-CB9F-1446-8AFE-308A0B841DD0}"/>
              </a:ext>
            </a:extLst>
          </p:cNvPr>
          <p:cNvSpPr txBox="1"/>
          <p:nvPr/>
        </p:nvSpPr>
        <p:spPr>
          <a:xfrm>
            <a:off x="5671795" y="1023870"/>
            <a:ext cx="987942" cy="276999"/>
          </a:xfrm>
          <a:prstGeom prst="rect">
            <a:avLst/>
          </a:prstGeom>
          <a:solidFill>
            <a:srgbClr val="C00000">
              <a:alpha val="20000"/>
            </a:srgbClr>
          </a:solidFill>
          <a:ln>
            <a:solidFill>
              <a:srgbClr val="C00000">
                <a:alpha val="20000"/>
              </a:srgbClr>
            </a:solidFill>
          </a:ln>
        </p:spPr>
        <p:txBody>
          <a:bodyPr wrap="square" rtlCol="0">
            <a:spAutoFit/>
          </a:bodyPr>
          <a:lstStyle/>
          <a:p>
            <a:pPr algn="ctr"/>
            <a:r>
              <a:rPr lang="es-HN" sz="600" dirty="0">
                <a:solidFill>
                  <a:srgbClr val="C00000"/>
                </a:solidFill>
                <a:latin typeface="Helvetica Light" panose="020B0403020202020204" pitchFamily="34" charset="0"/>
              </a:rPr>
              <a:t>La llave de tu lugar feliz”</a:t>
            </a:r>
          </a:p>
        </p:txBody>
      </p:sp>
      <p:sp>
        <p:nvSpPr>
          <p:cNvPr id="48" name="CuadroTexto 47">
            <a:extLst>
              <a:ext uri="{FF2B5EF4-FFF2-40B4-BE49-F238E27FC236}">
                <a16:creationId xmlns:a16="http://schemas.microsoft.com/office/drawing/2014/main" id="{6867FA83-80ED-D547-9DDA-F3D6CF9EAFEF}"/>
              </a:ext>
            </a:extLst>
          </p:cNvPr>
          <p:cNvSpPr txBox="1"/>
          <p:nvPr/>
        </p:nvSpPr>
        <p:spPr>
          <a:xfrm>
            <a:off x="5670101" y="1321288"/>
            <a:ext cx="987942" cy="276999"/>
          </a:xfrm>
          <a:prstGeom prst="rect">
            <a:avLst/>
          </a:prstGeom>
          <a:solidFill>
            <a:srgbClr val="C00000">
              <a:alpha val="20000"/>
            </a:srgbClr>
          </a:solidFill>
          <a:ln>
            <a:solidFill>
              <a:srgbClr val="C00000">
                <a:alpha val="20000"/>
              </a:srgbClr>
            </a:solidFill>
          </a:ln>
        </p:spPr>
        <p:txBody>
          <a:bodyPr wrap="square" rtlCol="0">
            <a:spAutoFit/>
          </a:bodyPr>
          <a:lstStyle/>
          <a:p>
            <a:pPr algn="ctr"/>
            <a:r>
              <a:rPr lang="es-HN" sz="600" dirty="0">
                <a:solidFill>
                  <a:srgbClr val="C00000"/>
                </a:solidFill>
                <a:latin typeface="Helvetica Light" panose="020B0403020202020204" pitchFamily="34" charset="0"/>
              </a:rPr>
              <a:t>Capsula TVC “Buscando terreno”</a:t>
            </a:r>
          </a:p>
        </p:txBody>
      </p:sp>
      <p:graphicFrame>
        <p:nvGraphicFramePr>
          <p:cNvPr id="51" name="Chart 29">
            <a:extLst>
              <a:ext uri="{FF2B5EF4-FFF2-40B4-BE49-F238E27FC236}">
                <a16:creationId xmlns:a16="http://schemas.microsoft.com/office/drawing/2014/main" id="{688FC524-E796-8643-B636-5262AF96E2C6}"/>
              </a:ext>
            </a:extLst>
          </p:cNvPr>
          <p:cNvGraphicFramePr/>
          <p:nvPr>
            <p:extLst>
              <p:ext uri="{D42A27DB-BD31-4B8C-83A1-F6EECF244321}">
                <p14:modId xmlns:p14="http://schemas.microsoft.com/office/powerpoint/2010/main" val="1948865049"/>
              </p:ext>
            </p:extLst>
          </p:nvPr>
        </p:nvGraphicFramePr>
        <p:xfrm>
          <a:off x="5583408" y="2844348"/>
          <a:ext cx="6376142" cy="900376"/>
        </p:xfrm>
        <a:graphic>
          <a:graphicData uri="http://schemas.openxmlformats.org/drawingml/2006/chart">
            <c:chart xmlns:c="http://schemas.openxmlformats.org/drawingml/2006/chart" xmlns:r="http://schemas.openxmlformats.org/officeDocument/2006/relationships" r:id="rId7"/>
          </a:graphicData>
        </a:graphic>
      </p:graphicFrame>
      <p:sp>
        <p:nvSpPr>
          <p:cNvPr id="55" name="TextBox 32">
            <a:extLst>
              <a:ext uri="{FF2B5EF4-FFF2-40B4-BE49-F238E27FC236}">
                <a16:creationId xmlns:a16="http://schemas.microsoft.com/office/drawing/2014/main" id="{904995E0-8CC4-0643-BF65-FE0FD71623ED}"/>
              </a:ext>
            </a:extLst>
          </p:cNvPr>
          <p:cNvSpPr txBox="1"/>
          <p:nvPr/>
        </p:nvSpPr>
        <p:spPr>
          <a:xfrm>
            <a:off x="5228367" y="3030816"/>
            <a:ext cx="434734" cy="369332"/>
          </a:xfrm>
          <a:prstGeom prst="rect">
            <a:avLst/>
          </a:prstGeom>
          <a:noFill/>
        </p:spPr>
        <p:txBody>
          <a:bodyPr wrap="none" rtlCol="0">
            <a:spAutoFit/>
          </a:bodyPr>
          <a:lstStyle/>
          <a:p>
            <a:r>
              <a:rPr lang="en-US" b="1" dirty="0">
                <a:solidFill>
                  <a:schemeClr val="tx1">
                    <a:lumMod val="50000"/>
                    <a:lumOff val="50000"/>
                  </a:schemeClr>
                </a:solidFill>
              </a:rPr>
              <a:t>TV</a:t>
            </a:r>
          </a:p>
        </p:txBody>
      </p:sp>
      <p:sp>
        <p:nvSpPr>
          <p:cNvPr id="56" name="TextBox 33">
            <a:extLst>
              <a:ext uri="{FF2B5EF4-FFF2-40B4-BE49-F238E27FC236}">
                <a16:creationId xmlns:a16="http://schemas.microsoft.com/office/drawing/2014/main" id="{10E79B29-4B75-A84B-B25F-836A22EEB240}"/>
              </a:ext>
            </a:extLst>
          </p:cNvPr>
          <p:cNvSpPr txBox="1"/>
          <p:nvPr/>
        </p:nvSpPr>
        <p:spPr>
          <a:xfrm>
            <a:off x="5155090" y="3325302"/>
            <a:ext cx="1629933" cy="276999"/>
          </a:xfrm>
          <a:prstGeom prst="rect">
            <a:avLst/>
          </a:prstGeom>
          <a:noFill/>
        </p:spPr>
        <p:txBody>
          <a:bodyPr wrap="none" rtlCol="0">
            <a:spAutoFit/>
          </a:bodyPr>
          <a:lstStyle/>
          <a:p>
            <a:r>
              <a:rPr lang="en-US" sz="1200" i="1" dirty="0"/>
              <a:t>1,295 spots|7,155 </a:t>
            </a:r>
            <a:r>
              <a:rPr lang="en-US" sz="1200" i="1" dirty="0" err="1"/>
              <a:t>trp’s</a:t>
            </a:r>
            <a:endParaRPr lang="en-US" sz="1200" i="1" dirty="0"/>
          </a:p>
        </p:txBody>
      </p:sp>
      <p:graphicFrame>
        <p:nvGraphicFramePr>
          <p:cNvPr id="57" name="Chart 8">
            <a:extLst>
              <a:ext uri="{FF2B5EF4-FFF2-40B4-BE49-F238E27FC236}">
                <a16:creationId xmlns:a16="http://schemas.microsoft.com/office/drawing/2014/main" id="{08E8E124-E004-E84C-9112-1977FFCC23B3}"/>
              </a:ext>
            </a:extLst>
          </p:cNvPr>
          <p:cNvGraphicFramePr/>
          <p:nvPr>
            <p:extLst>
              <p:ext uri="{D42A27DB-BD31-4B8C-83A1-F6EECF244321}">
                <p14:modId xmlns:p14="http://schemas.microsoft.com/office/powerpoint/2010/main" val="2896293958"/>
              </p:ext>
            </p:extLst>
          </p:nvPr>
        </p:nvGraphicFramePr>
        <p:xfrm>
          <a:off x="5607529" y="3915155"/>
          <a:ext cx="6376137" cy="900377"/>
        </p:xfrm>
        <a:graphic>
          <a:graphicData uri="http://schemas.openxmlformats.org/drawingml/2006/chart">
            <c:chart xmlns:c="http://schemas.openxmlformats.org/drawingml/2006/chart" xmlns:r="http://schemas.openxmlformats.org/officeDocument/2006/relationships" r:id="rId8"/>
          </a:graphicData>
        </a:graphic>
      </p:graphicFrame>
      <p:sp>
        <p:nvSpPr>
          <p:cNvPr id="58" name="TextBox 35">
            <a:extLst>
              <a:ext uri="{FF2B5EF4-FFF2-40B4-BE49-F238E27FC236}">
                <a16:creationId xmlns:a16="http://schemas.microsoft.com/office/drawing/2014/main" id="{A885D212-3A96-584E-8576-13E6EA26005C}"/>
              </a:ext>
            </a:extLst>
          </p:cNvPr>
          <p:cNvSpPr txBox="1"/>
          <p:nvPr/>
        </p:nvSpPr>
        <p:spPr>
          <a:xfrm>
            <a:off x="5265148" y="4124367"/>
            <a:ext cx="437940" cy="369332"/>
          </a:xfrm>
          <a:prstGeom prst="rect">
            <a:avLst/>
          </a:prstGeom>
          <a:noFill/>
        </p:spPr>
        <p:txBody>
          <a:bodyPr wrap="none" rtlCol="0">
            <a:spAutoFit/>
          </a:bodyPr>
          <a:lstStyle/>
          <a:p>
            <a:r>
              <a:rPr lang="en-US" b="1" dirty="0">
                <a:solidFill>
                  <a:schemeClr val="tx1">
                    <a:lumMod val="50000"/>
                    <a:lumOff val="50000"/>
                  </a:schemeClr>
                </a:solidFill>
              </a:rPr>
              <a:t>PR</a:t>
            </a:r>
          </a:p>
        </p:txBody>
      </p:sp>
      <p:sp>
        <p:nvSpPr>
          <p:cNvPr id="61" name="TextBox 36">
            <a:extLst>
              <a:ext uri="{FF2B5EF4-FFF2-40B4-BE49-F238E27FC236}">
                <a16:creationId xmlns:a16="http://schemas.microsoft.com/office/drawing/2014/main" id="{1EAC287E-1F95-5842-A35A-9E9F025159E7}"/>
              </a:ext>
            </a:extLst>
          </p:cNvPr>
          <p:cNvSpPr txBox="1"/>
          <p:nvPr/>
        </p:nvSpPr>
        <p:spPr>
          <a:xfrm>
            <a:off x="5244805" y="4385469"/>
            <a:ext cx="1214435" cy="276999"/>
          </a:xfrm>
          <a:prstGeom prst="rect">
            <a:avLst/>
          </a:prstGeom>
          <a:noFill/>
        </p:spPr>
        <p:txBody>
          <a:bodyPr wrap="none" rtlCol="0">
            <a:spAutoFit/>
          </a:bodyPr>
          <a:lstStyle/>
          <a:p>
            <a:r>
              <a:rPr lang="en-US" sz="1200" i="1" dirty="0"/>
              <a:t>23 </a:t>
            </a:r>
            <a:r>
              <a:rPr lang="en-US" sz="1200" i="1" dirty="0" err="1"/>
              <a:t>publicaciones</a:t>
            </a:r>
            <a:endParaRPr lang="en-US" sz="1200" i="1" dirty="0"/>
          </a:p>
        </p:txBody>
      </p:sp>
      <p:graphicFrame>
        <p:nvGraphicFramePr>
          <p:cNvPr id="62" name="Table 9">
            <a:extLst>
              <a:ext uri="{FF2B5EF4-FFF2-40B4-BE49-F238E27FC236}">
                <a16:creationId xmlns:a16="http://schemas.microsoft.com/office/drawing/2014/main" id="{F9FF8BEF-33D4-6545-A81C-909283405BB3}"/>
              </a:ext>
            </a:extLst>
          </p:cNvPr>
          <p:cNvGraphicFramePr>
            <a:graphicFrameLocks noGrp="1"/>
          </p:cNvGraphicFramePr>
          <p:nvPr>
            <p:extLst>
              <p:ext uri="{D42A27DB-BD31-4B8C-83A1-F6EECF244321}">
                <p14:modId xmlns:p14="http://schemas.microsoft.com/office/powerpoint/2010/main" val="198009588"/>
              </p:ext>
            </p:extLst>
          </p:nvPr>
        </p:nvGraphicFramePr>
        <p:xfrm>
          <a:off x="5703087" y="2702759"/>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$1.6M</a:t>
                      </a:r>
                    </a:p>
                  </a:txBody>
                  <a:tcPr>
                    <a:solidFill>
                      <a:schemeClr val="tx2"/>
                    </a:solidFill>
                  </a:tcPr>
                </a:tc>
                <a:tc>
                  <a:txBody>
                    <a:bodyPr/>
                    <a:lstStyle/>
                    <a:p>
                      <a:r>
                        <a:rPr lang="en-US" sz="1200" b="1" i="0" dirty="0">
                          <a:latin typeface="Helvetica Light" panose="020B0403020202020204" pitchFamily="34" charset="0"/>
                        </a:rPr>
                        <a:t>78%</a:t>
                      </a:r>
                    </a:p>
                  </a:txBody>
                  <a:tcPr>
                    <a:solidFill>
                      <a:srgbClr val="941100"/>
                    </a:solidFill>
                  </a:tcPr>
                </a:tc>
                <a:extLst>
                  <a:ext uri="{0D108BD9-81ED-4DB2-BD59-A6C34878D82A}">
                    <a16:rowId xmlns:a16="http://schemas.microsoft.com/office/drawing/2014/main" val="2723846995"/>
                  </a:ext>
                </a:extLst>
              </a:tr>
            </a:tbl>
          </a:graphicData>
        </a:graphic>
      </p:graphicFrame>
      <p:sp>
        <p:nvSpPr>
          <p:cNvPr id="63" name="TextBox 41">
            <a:extLst>
              <a:ext uri="{FF2B5EF4-FFF2-40B4-BE49-F238E27FC236}">
                <a16:creationId xmlns:a16="http://schemas.microsoft.com/office/drawing/2014/main" id="{C5F04D61-7988-FC46-8F16-00D3FB43EF84}"/>
              </a:ext>
            </a:extLst>
          </p:cNvPr>
          <p:cNvSpPr txBox="1"/>
          <p:nvPr/>
        </p:nvSpPr>
        <p:spPr>
          <a:xfrm>
            <a:off x="5240095" y="5053533"/>
            <a:ext cx="453970" cy="369332"/>
          </a:xfrm>
          <a:prstGeom prst="rect">
            <a:avLst/>
          </a:prstGeom>
          <a:noFill/>
        </p:spPr>
        <p:txBody>
          <a:bodyPr wrap="none" rtlCol="0">
            <a:spAutoFit/>
          </a:bodyPr>
          <a:lstStyle/>
          <a:p>
            <a:r>
              <a:rPr lang="en-US" b="1" dirty="0">
                <a:solidFill>
                  <a:schemeClr val="tx1">
                    <a:lumMod val="50000"/>
                    <a:lumOff val="50000"/>
                  </a:schemeClr>
                </a:solidFill>
              </a:rPr>
              <a:t>RA</a:t>
            </a:r>
          </a:p>
        </p:txBody>
      </p:sp>
      <p:graphicFrame>
        <p:nvGraphicFramePr>
          <p:cNvPr id="66" name="Table 46">
            <a:extLst>
              <a:ext uri="{FF2B5EF4-FFF2-40B4-BE49-F238E27FC236}">
                <a16:creationId xmlns:a16="http://schemas.microsoft.com/office/drawing/2014/main" id="{88E13998-27DE-D04F-9ACE-F51D31913A87}"/>
              </a:ext>
            </a:extLst>
          </p:cNvPr>
          <p:cNvGraphicFramePr>
            <a:graphicFrameLocks noGrp="1"/>
          </p:cNvGraphicFramePr>
          <p:nvPr>
            <p:extLst>
              <p:ext uri="{D42A27DB-BD31-4B8C-83A1-F6EECF244321}">
                <p14:modId xmlns:p14="http://schemas.microsoft.com/office/powerpoint/2010/main" val="2798570260"/>
              </p:ext>
            </p:extLst>
          </p:nvPr>
        </p:nvGraphicFramePr>
        <p:xfrm>
          <a:off x="5716338" y="3748039"/>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$29k</a:t>
                      </a:r>
                    </a:p>
                  </a:txBody>
                  <a:tcPr>
                    <a:solidFill>
                      <a:schemeClr val="tx2"/>
                    </a:solidFill>
                  </a:tcPr>
                </a:tc>
                <a:tc>
                  <a:txBody>
                    <a:bodyPr/>
                    <a:lstStyle/>
                    <a:p>
                      <a:r>
                        <a:rPr lang="en-US" sz="1200" b="1" i="0" dirty="0">
                          <a:latin typeface="Helvetica Light" panose="020B0403020202020204" pitchFamily="34" charset="0"/>
                        </a:rPr>
                        <a:t>1%</a:t>
                      </a:r>
                    </a:p>
                  </a:txBody>
                  <a:tcPr>
                    <a:solidFill>
                      <a:srgbClr val="941100"/>
                    </a:solidFill>
                  </a:tcPr>
                </a:tc>
                <a:extLst>
                  <a:ext uri="{0D108BD9-81ED-4DB2-BD59-A6C34878D82A}">
                    <a16:rowId xmlns:a16="http://schemas.microsoft.com/office/drawing/2014/main" val="2723846995"/>
                  </a:ext>
                </a:extLst>
              </a:tr>
            </a:tbl>
          </a:graphicData>
        </a:graphic>
      </p:graphicFrame>
      <p:graphicFrame>
        <p:nvGraphicFramePr>
          <p:cNvPr id="69" name="Table 47">
            <a:extLst>
              <a:ext uri="{FF2B5EF4-FFF2-40B4-BE49-F238E27FC236}">
                <a16:creationId xmlns:a16="http://schemas.microsoft.com/office/drawing/2014/main" id="{D5AD82A7-E4B8-1645-89E1-FAC6B98C1BAE}"/>
              </a:ext>
            </a:extLst>
          </p:cNvPr>
          <p:cNvGraphicFramePr>
            <a:graphicFrameLocks noGrp="1"/>
          </p:cNvGraphicFramePr>
          <p:nvPr>
            <p:extLst>
              <p:ext uri="{D42A27DB-BD31-4B8C-83A1-F6EECF244321}">
                <p14:modId xmlns:p14="http://schemas.microsoft.com/office/powerpoint/2010/main" val="2576928373"/>
              </p:ext>
            </p:extLst>
          </p:nvPr>
        </p:nvGraphicFramePr>
        <p:xfrm>
          <a:off x="5716337" y="4768805"/>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$186K</a:t>
                      </a:r>
                    </a:p>
                  </a:txBody>
                  <a:tcPr>
                    <a:solidFill>
                      <a:schemeClr val="tx2"/>
                    </a:solidFill>
                  </a:tcPr>
                </a:tc>
                <a:tc>
                  <a:txBody>
                    <a:bodyPr/>
                    <a:lstStyle/>
                    <a:p>
                      <a:r>
                        <a:rPr lang="en-US" sz="1200" b="1" i="0" dirty="0">
                          <a:latin typeface="Helvetica Light" panose="020B0403020202020204" pitchFamily="34" charset="0"/>
                        </a:rPr>
                        <a:t>9%</a:t>
                      </a:r>
                    </a:p>
                  </a:txBody>
                  <a:tcPr>
                    <a:solidFill>
                      <a:srgbClr val="941100"/>
                    </a:solidFill>
                  </a:tcPr>
                </a:tc>
                <a:extLst>
                  <a:ext uri="{0D108BD9-81ED-4DB2-BD59-A6C34878D82A}">
                    <a16:rowId xmlns:a16="http://schemas.microsoft.com/office/drawing/2014/main" val="2723846995"/>
                  </a:ext>
                </a:extLst>
              </a:tr>
            </a:tbl>
          </a:graphicData>
        </a:graphic>
      </p:graphicFrame>
      <p:sp>
        <p:nvSpPr>
          <p:cNvPr id="70" name="TextBox 49">
            <a:extLst>
              <a:ext uri="{FF2B5EF4-FFF2-40B4-BE49-F238E27FC236}">
                <a16:creationId xmlns:a16="http://schemas.microsoft.com/office/drawing/2014/main" id="{BAC2B31C-1A3E-C447-A421-F0564321D85B}"/>
              </a:ext>
            </a:extLst>
          </p:cNvPr>
          <p:cNvSpPr txBox="1"/>
          <p:nvPr/>
        </p:nvSpPr>
        <p:spPr>
          <a:xfrm>
            <a:off x="5202097" y="5381898"/>
            <a:ext cx="899605" cy="276999"/>
          </a:xfrm>
          <a:prstGeom prst="rect">
            <a:avLst/>
          </a:prstGeom>
          <a:noFill/>
        </p:spPr>
        <p:txBody>
          <a:bodyPr wrap="none" rtlCol="0">
            <a:spAutoFit/>
          </a:bodyPr>
          <a:lstStyle/>
          <a:p>
            <a:r>
              <a:rPr lang="en-US" sz="1200" i="1" dirty="0"/>
              <a:t>6,788 spots</a:t>
            </a:r>
          </a:p>
        </p:txBody>
      </p:sp>
      <p:cxnSp>
        <p:nvCxnSpPr>
          <p:cNvPr id="71" name="Straight Connector 60">
            <a:extLst>
              <a:ext uri="{FF2B5EF4-FFF2-40B4-BE49-F238E27FC236}">
                <a16:creationId xmlns:a16="http://schemas.microsoft.com/office/drawing/2014/main" id="{78AF782B-4A24-6D4C-9FD1-A591517F26AA}"/>
              </a:ext>
            </a:extLst>
          </p:cNvPr>
          <p:cNvCxnSpPr>
            <a:cxnSpLocks/>
          </p:cNvCxnSpPr>
          <p:nvPr/>
        </p:nvCxnSpPr>
        <p:spPr>
          <a:xfrm flipV="1">
            <a:off x="5358954" y="3652712"/>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61">
            <a:extLst>
              <a:ext uri="{FF2B5EF4-FFF2-40B4-BE49-F238E27FC236}">
                <a16:creationId xmlns:a16="http://schemas.microsoft.com/office/drawing/2014/main" id="{AE6A90F4-27CE-9F44-B8FA-60CBB173F082}"/>
              </a:ext>
            </a:extLst>
          </p:cNvPr>
          <p:cNvCxnSpPr>
            <a:cxnSpLocks/>
          </p:cNvCxnSpPr>
          <p:nvPr/>
        </p:nvCxnSpPr>
        <p:spPr>
          <a:xfrm flipV="1">
            <a:off x="5358954" y="4709419"/>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73" name="Chart 38">
            <a:extLst>
              <a:ext uri="{FF2B5EF4-FFF2-40B4-BE49-F238E27FC236}">
                <a16:creationId xmlns:a16="http://schemas.microsoft.com/office/drawing/2014/main" id="{2AC5A99B-174C-F443-8B1B-ED412C88BA9A}"/>
              </a:ext>
            </a:extLst>
          </p:cNvPr>
          <p:cNvGraphicFramePr/>
          <p:nvPr>
            <p:extLst>
              <p:ext uri="{D42A27DB-BD31-4B8C-83A1-F6EECF244321}">
                <p14:modId xmlns:p14="http://schemas.microsoft.com/office/powerpoint/2010/main" val="612823410"/>
              </p:ext>
            </p:extLst>
          </p:nvPr>
        </p:nvGraphicFramePr>
        <p:xfrm>
          <a:off x="5583408" y="4926403"/>
          <a:ext cx="6400258" cy="884123"/>
        </p:xfrm>
        <a:graphic>
          <a:graphicData uri="http://schemas.openxmlformats.org/drawingml/2006/chart">
            <c:chart xmlns:c="http://schemas.openxmlformats.org/drawingml/2006/chart" xmlns:r="http://schemas.openxmlformats.org/officeDocument/2006/relationships" r:id="rId9"/>
          </a:graphicData>
        </a:graphic>
      </p:graphicFrame>
      <p:sp>
        <p:nvSpPr>
          <p:cNvPr id="74" name="TextBox 41">
            <a:extLst>
              <a:ext uri="{FF2B5EF4-FFF2-40B4-BE49-F238E27FC236}">
                <a16:creationId xmlns:a16="http://schemas.microsoft.com/office/drawing/2014/main" id="{C0F9AAB8-9868-3040-AA52-C91B2B167444}"/>
              </a:ext>
            </a:extLst>
          </p:cNvPr>
          <p:cNvSpPr txBox="1"/>
          <p:nvPr/>
        </p:nvSpPr>
        <p:spPr>
          <a:xfrm>
            <a:off x="5158521" y="6088811"/>
            <a:ext cx="641522" cy="369332"/>
          </a:xfrm>
          <a:prstGeom prst="rect">
            <a:avLst/>
          </a:prstGeom>
          <a:noFill/>
        </p:spPr>
        <p:txBody>
          <a:bodyPr wrap="none" rtlCol="0">
            <a:spAutoFit/>
          </a:bodyPr>
          <a:lstStyle/>
          <a:p>
            <a:r>
              <a:rPr lang="en-US" b="1" dirty="0">
                <a:solidFill>
                  <a:schemeClr val="tx1">
                    <a:lumMod val="50000"/>
                    <a:lumOff val="50000"/>
                  </a:schemeClr>
                </a:solidFill>
              </a:rPr>
              <a:t>OOH</a:t>
            </a:r>
          </a:p>
        </p:txBody>
      </p:sp>
      <p:graphicFrame>
        <p:nvGraphicFramePr>
          <p:cNvPr id="75" name="Table 47">
            <a:extLst>
              <a:ext uri="{FF2B5EF4-FFF2-40B4-BE49-F238E27FC236}">
                <a16:creationId xmlns:a16="http://schemas.microsoft.com/office/drawing/2014/main" id="{3F4B1671-734D-8F4D-9940-B617E5B5F73E}"/>
              </a:ext>
            </a:extLst>
          </p:cNvPr>
          <p:cNvGraphicFramePr>
            <a:graphicFrameLocks noGrp="1"/>
          </p:cNvGraphicFramePr>
          <p:nvPr>
            <p:extLst>
              <p:ext uri="{D42A27DB-BD31-4B8C-83A1-F6EECF244321}">
                <p14:modId xmlns:p14="http://schemas.microsoft.com/office/powerpoint/2010/main" val="390525715"/>
              </p:ext>
            </p:extLst>
          </p:nvPr>
        </p:nvGraphicFramePr>
        <p:xfrm>
          <a:off x="5691913" y="5789803"/>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$209K</a:t>
                      </a:r>
                    </a:p>
                  </a:txBody>
                  <a:tcPr>
                    <a:solidFill>
                      <a:schemeClr val="tx2"/>
                    </a:solidFill>
                  </a:tcPr>
                </a:tc>
                <a:tc>
                  <a:txBody>
                    <a:bodyPr/>
                    <a:lstStyle/>
                    <a:p>
                      <a:r>
                        <a:rPr lang="en-US" sz="1200" b="1" i="0" dirty="0">
                          <a:latin typeface="Helvetica Light" panose="020B0403020202020204" pitchFamily="34" charset="0"/>
                        </a:rPr>
                        <a:t>10%</a:t>
                      </a:r>
                    </a:p>
                  </a:txBody>
                  <a:tcPr>
                    <a:solidFill>
                      <a:srgbClr val="941100"/>
                    </a:solidFill>
                  </a:tcPr>
                </a:tc>
                <a:extLst>
                  <a:ext uri="{0D108BD9-81ED-4DB2-BD59-A6C34878D82A}">
                    <a16:rowId xmlns:a16="http://schemas.microsoft.com/office/drawing/2014/main" val="2723846995"/>
                  </a:ext>
                </a:extLst>
              </a:tr>
            </a:tbl>
          </a:graphicData>
        </a:graphic>
      </p:graphicFrame>
      <p:sp>
        <p:nvSpPr>
          <p:cNvPr id="76" name="TextBox 49">
            <a:extLst>
              <a:ext uri="{FF2B5EF4-FFF2-40B4-BE49-F238E27FC236}">
                <a16:creationId xmlns:a16="http://schemas.microsoft.com/office/drawing/2014/main" id="{A7E77EDA-359C-CA44-B92F-96BCEB19A6A7}"/>
              </a:ext>
            </a:extLst>
          </p:cNvPr>
          <p:cNvSpPr txBox="1"/>
          <p:nvPr/>
        </p:nvSpPr>
        <p:spPr>
          <a:xfrm>
            <a:off x="5265148" y="6476040"/>
            <a:ext cx="986167" cy="276999"/>
          </a:xfrm>
          <a:prstGeom prst="rect">
            <a:avLst/>
          </a:prstGeom>
          <a:noFill/>
        </p:spPr>
        <p:txBody>
          <a:bodyPr wrap="none" rtlCol="0">
            <a:spAutoFit/>
          </a:bodyPr>
          <a:lstStyle/>
          <a:p>
            <a:r>
              <a:rPr lang="en-US" sz="1200" i="1" dirty="0"/>
              <a:t>116 </a:t>
            </a:r>
            <a:r>
              <a:rPr lang="en-US" sz="1200" i="1" dirty="0" err="1"/>
              <a:t>modulos</a:t>
            </a:r>
            <a:endParaRPr lang="en-US" sz="1200" i="1" dirty="0"/>
          </a:p>
        </p:txBody>
      </p:sp>
      <p:cxnSp>
        <p:nvCxnSpPr>
          <p:cNvPr id="77" name="Straight Connector 61">
            <a:extLst>
              <a:ext uri="{FF2B5EF4-FFF2-40B4-BE49-F238E27FC236}">
                <a16:creationId xmlns:a16="http://schemas.microsoft.com/office/drawing/2014/main" id="{5F2A9CA6-F95F-B04D-A31C-411CD473488A}"/>
              </a:ext>
            </a:extLst>
          </p:cNvPr>
          <p:cNvCxnSpPr>
            <a:cxnSpLocks/>
          </p:cNvCxnSpPr>
          <p:nvPr/>
        </p:nvCxnSpPr>
        <p:spPr>
          <a:xfrm flipV="1">
            <a:off x="5377392" y="5730417"/>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78" name="Chart 38">
            <a:extLst>
              <a:ext uri="{FF2B5EF4-FFF2-40B4-BE49-F238E27FC236}">
                <a16:creationId xmlns:a16="http://schemas.microsoft.com/office/drawing/2014/main" id="{80A5E043-BB55-F14D-95F8-C458D0C29BDC}"/>
              </a:ext>
            </a:extLst>
          </p:cNvPr>
          <p:cNvGraphicFramePr/>
          <p:nvPr>
            <p:extLst>
              <p:ext uri="{D42A27DB-BD31-4B8C-83A1-F6EECF244321}">
                <p14:modId xmlns:p14="http://schemas.microsoft.com/office/powerpoint/2010/main" val="4067265376"/>
              </p:ext>
            </p:extLst>
          </p:nvPr>
        </p:nvGraphicFramePr>
        <p:xfrm>
          <a:off x="5587562" y="5947402"/>
          <a:ext cx="6400258" cy="931074"/>
        </p:xfrm>
        <a:graphic>
          <a:graphicData uri="http://schemas.openxmlformats.org/drawingml/2006/chart">
            <c:chart xmlns:c="http://schemas.openxmlformats.org/drawingml/2006/chart" xmlns:r="http://schemas.openxmlformats.org/officeDocument/2006/relationships" r:id="rId10"/>
          </a:graphicData>
        </a:graphic>
      </p:graphicFrame>
      <p:sp>
        <p:nvSpPr>
          <p:cNvPr id="40" name="TextBox 27">
            <a:extLst>
              <a:ext uri="{FF2B5EF4-FFF2-40B4-BE49-F238E27FC236}">
                <a16:creationId xmlns:a16="http://schemas.microsoft.com/office/drawing/2014/main" id="{4644AC3A-8F02-0A48-908B-2AF1A885D0A7}"/>
              </a:ext>
            </a:extLst>
          </p:cNvPr>
          <p:cNvSpPr txBox="1"/>
          <p:nvPr/>
        </p:nvSpPr>
        <p:spPr>
          <a:xfrm>
            <a:off x="407558" y="6476040"/>
            <a:ext cx="1843774" cy="215444"/>
          </a:xfrm>
          <a:prstGeom prst="rect">
            <a:avLst/>
          </a:prstGeom>
          <a:solidFill>
            <a:schemeClr val="bg1"/>
          </a:solidFill>
          <a:ln w="6350">
            <a:solidFill>
              <a:schemeClr val="bg1">
                <a:lumMod val="95000"/>
              </a:schemeClr>
            </a:solidFill>
            <a:prstDash val="sysDot"/>
          </a:ln>
        </p:spPr>
        <p:txBody>
          <a:bodyPr wrap="none" rtlCol="0">
            <a:spAutoFit/>
          </a:bodyPr>
          <a:lstStyle/>
          <a:p>
            <a:r>
              <a:rPr lang="en-US" sz="800" i="1" dirty="0">
                <a:solidFill>
                  <a:schemeClr val="tx1">
                    <a:lumMod val="50000"/>
                    <a:lumOff val="50000"/>
                  </a:schemeClr>
                </a:solidFill>
                <a:latin typeface="Helvetica Light" panose="020B0403020202020204" pitchFamily="34" charset="0"/>
              </a:rPr>
              <a:t>Fuente : </a:t>
            </a:r>
            <a:r>
              <a:rPr lang="en-US" sz="800" i="1" dirty="0" err="1">
                <a:solidFill>
                  <a:schemeClr val="tx1">
                    <a:lumMod val="50000"/>
                    <a:lumOff val="50000"/>
                  </a:schemeClr>
                </a:solidFill>
                <a:latin typeface="Helvetica Light" panose="020B0403020202020204" pitchFamily="34" charset="0"/>
              </a:rPr>
              <a:t>Publisearch</a:t>
            </a:r>
            <a:r>
              <a:rPr lang="en-US" sz="800" i="1" dirty="0">
                <a:solidFill>
                  <a:schemeClr val="tx1">
                    <a:lumMod val="50000"/>
                    <a:lumOff val="50000"/>
                  </a:schemeClr>
                </a:solidFill>
                <a:latin typeface="Helvetica Light" panose="020B0403020202020204" pitchFamily="34" charset="0"/>
              </a:rPr>
              <a:t> –  </a:t>
            </a:r>
            <a:r>
              <a:rPr lang="en-US" sz="800" i="1" dirty="0" err="1">
                <a:solidFill>
                  <a:schemeClr val="tx1">
                    <a:lumMod val="50000"/>
                    <a:lumOff val="50000"/>
                  </a:schemeClr>
                </a:solidFill>
                <a:latin typeface="Helvetica Light" panose="020B0403020202020204" pitchFamily="34" charset="0"/>
              </a:rPr>
              <a:t>Marzo</a:t>
            </a:r>
            <a:r>
              <a:rPr lang="en-US" sz="800" i="1" dirty="0">
                <a:solidFill>
                  <a:schemeClr val="tx1">
                    <a:lumMod val="50000"/>
                    <a:lumOff val="50000"/>
                  </a:schemeClr>
                </a:solidFill>
                <a:latin typeface="Helvetica Light" panose="020B0403020202020204" pitchFamily="34" charset="0"/>
              </a:rPr>
              <a:t>, 2024</a:t>
            </a:r>
          </a:p>
        </p:txBody>
      </p:sp>
    </p:spTree>
    <p:extLst>
      <p:ext uri="{BB962C8B-B14F-4D97-AF65-F5344CB8AC3E}">
        <p14:creationId xmlns:p14="http://schemas.microsoft.com/office/powerpoint/2010/main" val="163621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09E6D0F-A107-3948-AA78-3EFA89D7C579}"/>
              </a:ext>
            </a:extLst>
          </p:cNvPr>
          <p:cNvGraphicFramePr/>
          <p:nvPr>
            <p:extLst>
              <p:ext uri="{D42A27DB-BD31-4B8C-83A1-F6EECF244321}">
                <p14:modId xmlns:p14="http://schemas.microsoft.com/office/powerpoint/2010/main" val="2507100165"/>
              </p:ext>
            </p:extLst>
          </p:nvPr>
        </p:nvGraphicFramePr>
        <p:xfrm>
          <a:off x="5185690" y="808370"/>
          <a:ext cx="7061190" cy="17736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a:extLst>
              <a:ext uri="{FF2B5EF4-FFF2-40B4-BE49-F238E27FC236}">
                <a16:creationId xmlns:a16="http://schemas.microsoft.com/office/drawing/2014/main" id="{D3AF8BD6-E7F7-1D4A-A26B-16846145F66C}"/>
              </a:ext>
            </a:extLst>
          </p:cNvPr>
          <p:cNvGraphicFramePr/>
          <p:nvPr>
            <p:extLst>
              <p:ext uri="{D42A27DB-BD31-4B8C-83A1-F6EECF244321}">
                <p14:modId xmlns:p14="http://schemas.microsoft.com/office/powerpoint/2010/main" val="487610010"/>
              </p:ext>
            </p:extLst>
          </p:nvPr>
        </p:nvGraphicFramePr>
        <p:xfrm>
          <a:off x="665450" y="885324"/>
          <a:ext cx="2931053" cy="912486"/>
        </p:xfrm>
        <a:graphic>
          <a:graphicData uri="http://schemas.openxmlformats.org/drawingml/2006/chart">
            <c:chart xmlns:c="http://schemas.openxmlformats.org/drawingml/2006/chart" xmlns:r="http://schemas.openxmlformats.org/officeDocument/2006/relationships" r:id="rId4"/>
          </a:graphicData>
        </a:graphic>
      </p:graphicFrame>
      <p:sp>
        <p:nvSpPr>
          <p:cNvPr id="54" name="CuadroTexto 53">
            <a:extLst>
              <a:ext uri="{FF2B5EF4-FFF2-40B4-BE49-F238E27FC236}">
                <a16:creationId xmlns:a16="http://schemas.microsoft.com/office/drawing/2014/main" id="{CC902588-9E29-D74A-9311-4A46661B4BF4}"/>
              </a:ext>
            </a:extLst>
          </p:cNvPr>
          <p:cNvSpPr txBox="1"/>
          <p:nvPr/>
        </p:nvSpPr>
        <p:spPr>
          <a:xfrm>
            <a:off x="5331758" y="1994028"/>
            <a:ext cx="1274459" cy="276999"/>
          </a:xfrm>
          <a:prstGeom prst="rect">
            <a:avLst/>
          </a:prstGeom>
          <a:solidFill>
            <a:schemeClr val="accent3">
              <a:alpha val="20000"/>
            </a:schemeClr>
          </a:solidFill>
          <a:ln>
            <a:noFill/>
          </a:ln>
        </p:spPr>
        <p:txBody>
          <a:bodyPr wrap="square" rtlCol="0">
            <a:spAutoFit/>
          </a:bodyPr>
          <a:lstStyle/>
          <a:p>
            <a:pPr algn="ctr"/>
            <a:r>
              <a:rPr lang="es-HN" sz="600" dirty="0">
                <a:solidFill>
                  <a:schemeClr val="accent3"/>
                </a:solidFill>
                <a:latin typeface="Helvetica Light" panose="020B0403020202020204" pitchFamily="34" charset="0"/>
              </a:rPr>
              <a:t>Saca tu lado FAN “UEFA CHAMPIONS LEAGUE</a:t>
            </a:r>
          </a:p>
        </p:txBody>
      </p:sp>
      <p:sp>
        <p:nvSpPr>
          <p:cNvPr id="6" name="TextBox 5">
            <a:extLst>
              <a:ext uri="{FF2B5EF4-FFF2-40B4-BE49-F238E27FC236}">
                <a16:creationId xmlns:a16="http://schemas.microsoft.com/office/drawing/2014/main" id="{3F35469A-BB67-7B4C-A732-352BA38BBB50}"/>
              </a:ext>
            </a:extLst>
          </p:cNvPr>
          <p:cNvSpPr txBox="1"/>
          <p:nvPr/>
        </p:nvSpPr>
        <p:spPr>
          <a:xfrm>
            <a:off x="225986" y="2707510"/>
            <a:ext cx="671979" cy="246221"/>
          </a:xfrm>
          <a:prstGeom prst="rect">
            <a:avLst/>
          </a:prstGeom>
          <a:noFill/>
        </p:spPr>
        <p:txBody>
          <a:bodyPr wrap="none" rtlCol="0">
            <a:spAutoFit/>
          </a:bodyPr>
          <a:lstStyle/>
          <a:p>
            <a:r>
              <a:rPr lang="en-US" sz="1000" dirty="0">
                <a:latin typeface="Helvetica Light" panose="020B0403020202020204" pitchFamily="34" charset="0"/>
              </a:rPr>
              <a:t>Inv. </a:t>
            </a:r>
            <a:r>
              <a:rPr lang="en-US" sz="1000" dirty="0" err="1">
                <a:latin typeface="Helvetica Light" panose="020B0403020202020204" pitchFamily="34" charset="0"/>
              </a:rPr>
              <a:t>en</a:t>
            </a:r>
            <a:r>
              <a:rPr lang="en-US" sz="1000" dirty="0">
                <a:latin typeface="Helvetica Light" panose="020B0403020202020204" pitchFamily="34" charset="0"/>
              </a:rPr>
              <a:t> $</a:t>
            </a:r>
          </a:p>
        </p:txBody>
      </p:sp>
      <p:graphicFrame>
        <p:nvGraphicFramePr>
          <p:cNvPr id="24" name="Chart 23">
            <a:extLst>
              <a:ext uri="{FF2B5EF4-FFF2-40B4-BE49-F238E27FC236}">
                <a16:creationId xmlns:a16="http://schemas.microsoft.com/office/drawing/2014/main" id="{A1DF3A84-6974-ED43-901A-20FF89199DC3}"/>
              </a:ext>
            </a:extLst>
          </p:cNvPr>
          <p:cNvGraphicFramePr/>
          <p:nvPr>
            <p:extLst>
              <p:ext uri="{D42A27DB-BD31-4B8C-83A1-F6EECF244321}">
                <p14:modId xmlns:p14="http://schemas.microsoft.com/office/powerpoint/2010/main" val="1043149334"/>
              </p:ext>
            </p:extLst>
          </p:nvPr>
        </p:nvGraphicFramePr>
        <p:xfrm>
          <a:off x="561976" y="3392587"/>
          <a:ext cx="3207554" cy="3113146"/>
        </p:xfrm>
        <a:graphic>
          <a:graphicData uri="http://schemas.openxmlformats.org/drawingml/2006/chart">
            <c:chart xmlns:c="http://schemas.openxmlformats.org/drawingml/2006/chart" xmlns:r="http://schemas.openxmlformats.org/officeDocument/2006/relationships" r:id="rId5"/>
          </a:graphicData>
        </a:graphic>
      </p:graphicFrame>
      <p:cxnSp>
        <p:nvCxnSpPr>
          <p:cNvPr id="17" name="Straight Connector 16">
            <a:extLst>
              <a:ext uri="{FF2B5EF4-FFF2-40B4-BE49-F238E27FC236}">
                <a16:creationId xmlns:a16="http://schemas.microsoft.com/office/drawing/2014/main" id="{A76EA104-67D4-6A45-B359-AE340CB0E1F5}"/>
              </a:ext>
            </a:extLst>
          </p:cNvPr>
          <p:cNvCxnSpPr>
            <a:cxnSpLocks/>
          </p:cNvCxnSpPr>
          <p:nvPr/>
        </p:nvCxnSpPr>
        <p:spPr>
          <a:xfrm>
            <a:off x="696238" y="1346239"/>
            <a:ext cx="2921936"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AutoShape 4">
            <a:extLst>
              <a:ext uri="{FF2B5EF4-FFF2-40B4-BE49-F238E27FC236}">
                <a16:creationId xmlns:a16="http://schemas.microsoft.com/office/drawing/2014/main" id="{9E269A4A-3767-4961-9C25-05C5297DF83E}"/>
              </a:ext>
            </a:extLst>
          </p:cNvPr>
          <p:cNvSpPr/>
          <p:nvPr/>
        </p:nvSpPr>
        <p:spPr>
          <a:xfrm>
            <a:off x="0" y="-579"/>
            <a:ext cx="12192000" cy="930476"/>
          </a:xfrm>
          <a:prstGeom prst="rect">
            <a:avLst/>
          </a:prstGeom>
          <a:solidFill>
            <a:schemeClr val="tx2">
              <a:lumMod val="50000"/>
              <a:lumOff val="50000"/>
            </a:schemeClr>
          </a:solidFill>
        </p:spPr>
        <p:txBody>
          <a:bodyPr/>
          <a:lstStyle/>
          <a:p>
            <a:endParaRPr lang="en-CA" dirty="0"/>
          </a:p>
        </p:txBody>
      </p:sp>
      <p:sp>
        <p:nvSpPr>
          <p:cNvPr id="46" name="Title 1">
            <a:extLst>
              <a:ext uri="{FF2B5EF4-FFF2-40B4-BE49-F238E27FC236}">
                <a16:creationId xmlns:a16="http://schemas.microsoft.com/office/drawing/2014/main" id="{98704522-DC9E-4975-B615-673455FCD41D}"/>
              </a:ext>
            </a:extLst>
          </p:cNvPr>
          <p:cNvSpPr txBox="1">
            <a:spLocks/>
          </p:cNvSpPr>
          <p:nvPr/>
        </p:nvSpPr>
        <p:spPr>
          <a:xfrm>
            <a:off x="413995" y="-769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dirty="0">
                <a:solidFill>
                  <a:schemeClr val="bg1"/>
                </a:solidFill>
                <a:latin typeface="Helvetica Light" panose="020B0403020202020204" pitchFamily="34" charset="0"/>
              </a:rPr>
              <a:t>ATLANTIDA</a:t>
            </a:r>
          </a:p>
        </p:txBody>
      </p:sp>
      <p:cxnSp>
        <p:nvCxnSpPr>
          <p:cNvPr id="48" name="Straight Connector 47">
            <a:extLst>
              <a:ext uri="{FF2B5EF4-FFF2-40B4-BE49-F238E27FC236}">
                <a16:creationId xmlns:a16="http://schemas.microsoft.com/office/drawing/2014/main" id="{E95F1825-2292-482B-9C1C-3F0DE24A3425}"/>
              </a:ext>
            </a:extLst>
          </p:cNvPr>
          <p:cNvCxnSpPr>
            <a:cxnSpLocks/>
          </p:cNvCxnSpPr>
          <p:nvPr/>
        </p:nvCxnSpPr>
        <p:spPr>
          <a:xfrm>
            <a:off x="391238" y="3046663"/>
            <a:ext cx="3158454" cy="0"/>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1" name="Title 1">
            <a:extLst>
              <a:ext uri="{FF2B5EF4-FFF2-40B4-BE49-F238E27FC236}">
                <a16:creationId xmlns:a16="http://schemas.microsoft.com/office/drawing/2014/main" id="{05B3FBF4-4B52-4DAE-9930-1E9C7BE7CDE2}"/>
              </a:ext>
            </a:extLst>
          </p:cNvPr>
          <p:cNvSpPr>
            <a:spLocks noGrp="1"/>
          </p:cNvSpPr>
          <p:nvPr>
            <p:ph type="title"/>
          </p:nvPr>
        </p:nvSpPr>
        <p:spPr>
          <a:xfrm>
            <a:off x="8130328" y="-171893"/>
            <a:ext cx="4061672" cy="1325563"/>
          </a:xfrm>
        </p:spPr>
        <p:txBody>
          <a:bodyPr>
            <a:normAutofit/>
          </a:body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i="0" dirty="0">
                <a:solidFill>
                  <a:schemeClr val="bg1"/>
                </a:solidFill>
                <a:effectLst/>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enero-marzo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cxnSp>
        <p:nvCxnSpPr>
          <p:cNvPr id="29" name="Straight Connector 28">
            <a:extLst>
              <a:ext uri="{FF2B5EF4-FFF2-40B4-BE49-F238E27FC236}">
                <a16:creationId xmlns:a16="http://schemas.microsoft.com/office/drawing/2014/main" id="{3744F9FB-E19F-6246-B54D-3437100DC27C}"/>
              </a:ext>
            </a:extLst>
          </p:cNvPr>
          <p:cNvCxnSpPr/>
          <p:nvPr/>
        </p:nvCxnSpPr>
        <p:spPr>
          <a:xfrm>
            <a:off x="3470022" y="-26200"/>
            <a:ext cx="0" cy="16831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0B7CA0B-F9BA-AC40-B1B9-B421D0C0DA00}"/>
              </a:ext>
            </a:extLst>
          </p:cNvPr>
          <p:cNvCxnSpPr/>
          <p:nvPr/>
        </p:nvCxnSpPr>
        <p:spPr>
          <a:xfrm>
            <a:off x="4950956" y="2645229"/>
            <a:ext cx="67076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26EB70F-9CE2-A546-9415-A4072A2A9612}"/>
              </a:ext>
            </a:extLst>
          </p:cNvPr>
          <p:cNvCxnSpPr/>
          <p:nvPr/>
        </p:nvCxnSpPr>
        <p:spPr>
          <a:xfrm>
            <a:off x="4398443" y="1069903"/>
            <a:ext cx="0" cy="5104381"/>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9341D10-0D6F-F641-84AB-734EC3DA1D18}"/>
              </a:ext>
            </a:extLst>
          </p:cNvPr>
          <p:cNvSpPr txBox="1"/>
          <p:nvPr/>
        </p:nvSpPr>
        <p:spPr>
          <a:xfrm>
            <a:off x="3573053" y="935662"/>
            <a:ext cx="1438724" cy="4147289"/>
          </a:xfrm>
          <a:prstGeom prst="rect">
            <a:avLst/>
          </a:prstGeom>
          <a:solidFill>
            <a:schemeClr val="bg1"/>
          </a:solidFill>
          <a:ln>
            <a:solidFill>
              <a:schemeClr val="tx1">
                <a:lumMod val="50000"/>
                <a:lumOff val="50000"/>
              </a:schemeClr>
            </a:solidFill>
          </a:ln>
        </p:spPr>
        <p:txBody>
          <a:bodyPr wrap="square" rtlCol="0">
            <a:spAutoFit/>
          </a:bodyPr>
          <a:lstStyle/>
          <a:p>
            <a:r>
              <a:rPr lang="en-US" sz="850" i="1" dirty="0">
                <a:latin typeface="Helvetica" pitchFamily="2" charset="0"/>
              </a:rPr>
              <a:t>Atlántida ha </a:t>
            </a:r>
            <a:r>
              <a:rPr lang="en-US" sz="850" i="1" dirty="0" err="1">
                <a:latin typeface="Helvetica" pitchFamily="2" charset="0"/>
              </a:rPr>
              <a:t>bajado</a:t>
            </a:r>
            <a:r>
              <a:rPr lang="en-US" sz="850" i="1" dirty="0">
                <a:latin typeface="Helvetica" pitchFamily="2" charset="0"/>
              </a:rPr>
              <a:t> </a:t>
            </a:r>
            <a:r>
              <a:rPr lang="en-US" sz="850" i="1" dirty="0" err="1">
                <a:latin typeface="Helvetica" pitchFamily="2" charset="0"/>
              </a:rPr>
              <a:t>su</a:t>
            </a:r>
            <a:r>
              <a:rPr lang="en-US" sz="850" i="1" dirty="0">
                <a:latin typeface="Helvetica" pitchFamily="2" charset="0"/>
              </a:rPr>
              <a:t> </a:t>
            </a:r>
            <a:r>
              <a:rPr lang="en-US" sz="850" i="1" dirty="0" err="1">
                <a:latin typeface="Helvetica" pitchFamily="2" charset="0"/>
              </a:rPr>
              <a:t>posición</a:t>
            </a:r>
            <a:r>
              <a:rPr lang="en-US" sz="850" i="1" dirty="0">
                <a:latin typeface="Helvetica" pitchFamily="2" charset="0"/>
              </a:rPr>
              <a:t> </a:t>
            </a:r>
            <a:r>
              <a:rPr lang="en-US" sz="850" i="1" dirty="0" err="1">
                <a:latin typeface="Helvetica" pitchFamily="2" charset="0"/>
              </a:rPr>
              <a:t>en</a:t>
            </a:r>
            <a:r>
              <a:rPr lang="en-US" sz="850" i="1" dirty="0">
                <a:latin typeface="Helvetica" pitchFamily="2" charset="0"/>
              </a:rPr>
              <a:t> el ranking, </a:t>
            </a:r>
            <a:r>
              <a:rPr lang="en-US" sz="850" i="1" dirty="0" err="1">
                <a:latin typeface="Helvetica" pitchFamily="2" charset="0"/>
              </a:rPr>
              <a:t>pasando</a:t>
            </a:r>
            <a:r>
              <a:rPr lang="en-US" sz="850" i="1" dirty="0">
                <a:latin typeface="Helvetica" pitchFamily="2" charset="0"/>
              </a:rPr>
              <a:t> </a:t>
            </a:r>
            <a:r>
              <a:rPr lang="en-US" sz="850" i="1" dirty="0" err="1">
                <a:latin typeface="Helvetica" pitchFamily="2" charset="0"/>
              </a:rPr>
              <a:t>actualmente</a:t>
            </a:r>
            <a:r>
              <a:rPr lang="en-US" sz="850" i="1" dirty="0">
                <a:latin typeface="Helvetica" pitchFamily="2" charset="0"/>
              </a:rPr>
              <a:t> al 3er </a:t>
            </a:r>
            <a:r>
              <a:rPr lang="en-US" sz="850" i="1" dirty="0" err="1">
                <a:latin typeface="Helvetica" pitchFamily="2" charset="0"/>
              </a:rPr>
              <a:t>lugar</a:t>
            </a:r>
            <a:r>
              <a:rPr lang="en-US" sz="850" i="1" dirty="0">
                <a:latin typeface="Helvetica" pitchFamily="2" charset="0"/>
              </a:rPr>
              <a:t> </a:t>
            </a:r>
            <a:r>
              <a:rPr lang="en-US" sz="850" i="1" dirty="0" err="1">
                <a:latin typeface="Helvetica" pitchFamily="2" charset="0"/>
              </a:rPr>
              <a:t>en</a:t>
            </a:r>
            <a:r>
              <a:rPr lang="en-US" sz="850" i="1" dirty="0">
                <a:latin typeface="Helvetica" pitchFamily="2" charset="0"/>
              </a:rPr>
              <a:t> el SOI.A la </a:t>
            </a:r>
            <a:r>
              <a:rPr lang="en-US" sz="850" i="1" dirty="0" err="1">
                <a:latin typeface="Helvetica" pitchFamily="2" charset="0"/>
              </a:rPr>
              <a:t>vez</a:t>
            </a:r>
            <a:r>
              <a:rPr lang="en-US" sz="850" i="1" dirty="0">
                <a:latin typeface="Helvetica" pitchFamily="2" charset="0"/>
              </a:rPr>
              <a:t> </a:t>
            </a:r>
            <a:r>
              <a:rPr lang="en-US" sz="850" i="1" dirty="0" err="1">
                <a:latin typeface="Helvetica" pitchFamily="2" charset="0"/>
              </a:rPr>
              <a:t>también</a:t>
            </a:r>
            <a:r>
              <a:rPr lang="en-US" sz="850" i="1" dirty="0">
                <a:latin typeface="Helvetica" pitchFamily="2" charset="0"/>
              </a:rPr>
              <a:t> ha </a:t>
            </a:r>
            <a:r>
              <a:rPr lang="en-US" sz="850" i="1" dirty="0" err="1">
                <a:latin typeface="Helvetica" pitchFamily="2" charset="0"/>
              </a:rPr>
              <a:t>bajado</a:t>
            </a:r>
            <a:r>
              <a:rPr lang="en-US" sz="850" i="1" dirty="0">
                <a:latin typeface="Helvetica" pitchFamily="2" charset="0"/>
              </a:rPr>
              <a:t> </a:t>
            </a:r>
            <a:r>
              <a:rPr lang="en-US" sz="850" i="1" dirty="0" err="1">
                <a:latin typeface="Helvetica" pitchFamily="2" charset="0"/>
              </a:rPr>
              <a:t>su</a:t>
            </a:r>
            <a:r>
              <a:rPr lang="en-US" sz="850" i="1" dirty="0">
                <a:latin typeface="Helvetica" pitchFamily="2" charset="0"/>
              </a:rPr>
              <a:t> </a:t>
            </a:r>
            <a:r>
              <a:rPr lang="en-US" sz="850" i="1" dirty="0" err="1">
                <a:latin typeface="Helvetica" pitchFamily="2" charset="0"/>
              </a:rPr>
              <a:t>participación</a:t>
            </a:r>
            <a:r>
              <a:rPr lang="en-US" sz="850" i="1" dirty="0">
                <a:latin typeface="Helvetica" pitchFamily="2" charset="0"/>
              </a:rPr>
              <a:t> </a:t>
            </a:r>
            <a:r>
              <a:rPr lang="en-US" sz="850" i="1" dirty="0" err="1">
                <a:latin typeface="Helvetica" pitchFamily="2" charset="0"/>
              </a:rPr>
              <a:t>en</a:t>
            </a:r>
            <a:r>
              <a:rPr lang="en-US" sz="850" i="1" dirty="0">
                <a:latin typeface="Helvetica" pitchFamily="2" charset="0"/>
              </a:rPr>
              <a:t> un 38% </a:t>
            </a:r>
            <a:r>
              <a:rPr lang="en-US" sz="850" i="1" dirty="0" err="1">
                <a:latin typeface="Helvetica" pitchFamily="2" charset="0"/>
              </a:rPr>
              <a:t>en</a:t>
            </a:r>
            <a:r>
              <a:rPr lang="en-US" sz="850" i="1" dirty="0">
                <a:latin typeface="Helvetica" pitchFamily="2" charset="0"/>
              </a:rPr>
              <a:t> </a:t>
            </a:r>
            <a:r>
              <a:rPr lang="en-US" sz="850" i="1" dirty="0" err="1">
                <a:latin typeface="Helvetica" pitchFamily="2" charset="0"/>
              </a:rPr>
              <a:t>relación</a:t>
            </a:r>
            <a:r>
              <a:rPr lang="en-US" sz="850" i="1" dirty="0">
                <a:latin typeface="Helvetica" pitchFamily="2" charset="0"/>
              </a:rPr>
              <a:t> a la inversion mercado del Q1 del </a:t>
            </a:r>
            <a:r>
              <a:rPr lang="en-US" sz="850" i="1" dirty="0" err="1">
                <a:latin typeface="Helvetica" pitchFamily="2" charset="0"/>
              </a:rPr>
              <a:t>año</a:t>
            </a:r>
            <a:r>
              <a:rPr lang="en-US" sz="850" i="1" dirty="0">
                <a:latin typeface="Helvetica" pitchFamily="2" charset="0"/>
              </a:rPr>
              <a:t> anterior.</a:t>
            </a:r>
          </a:p>
          <a:p>
            <a:r>
              <a:rPr lang="en-US" sz="850" i="1" dirty="0">
                <a:latin typeface="Helvetica" pitchFamily="2" charset="0"/>
              </a:rPr>
              <a:t>Tiene </a:t>
            </a:r>
            <a:r>
              <a:rPr lang="en-US" sz="850" i="1" dirty="0" err="1">
                <a:latin typeface="Helvetica" pitchFamily="2" charset="0"/>
              </a:rPr>
              <a:t>varias</a:t>
            </a:r>
            <a:r>
              <a:rPr lang="en-US" sz="850" i="1" dirty="0">
                <a:latin typeface="Helvetica" pitchFamily="2" charset="0"/>
              </a:rPr>
              <a:t> </a:t>
            </a:r>
            <a:r>
              <a:rPr lang="en-US" sz="850" i="1" dirty="0" err="1">
                <a:latin typeface="Helvetica" pitchFamily="2" charset="0"/>
              </a:rPr>
              <a:t>campañas</a:t>
            </a:r>
            <a:r>
              <a:rPr lang="en-US" sz="850" i="1" dirty="0">
                <a:latin typeface="Helvetica" pitchFamily="2" charset="0"/>
              </a:rPr>
              <a:t> que </a:t>
            </a:r>
            <a:r>
              <a:rPr lang="en-US" sz="850" i="1" dirty="0" err="1">
                <a:latin typeface="Helvetica" pitchFamily="2" charset="0"/>
              </a:rPr>
              <a:t>viene</a:t>
            </a:r>
            <a:r>
              <a:rPr lang="en-US" sz="850" i="1" dirty="0">
                <a:latin typeface="Helvetica" pitchFamily="2" charset="0"/>
              </a:rPr>
              <a:t> </a:t>
            </a:r>
            <a:r>
              <a:rPr lang="en-US" sz="850" i="1" dirty="0" err="1">
                <a:latin typeface="Helvetica" pitchFamily="2" charset="0"/>
              </a:rPr>
              <a:t>comunicando</a:t>
            </a:r>
            <a:r>
              <a:rPr lang="en-US" sz="850" i="1" dirty="0">
                <a:latin typeface="Helvetica" pitchFamily="2" charset="0"/>
              </a:rPr>
              <a:t> </a:t>
            </a:r>
            <a:r>
              <a:rPr lang="en-US" sz="850" i="1" dirty="0" err="1">
                <a:latin typeface="Helvetica" pitchFamily="2" charset="0"/>
              </a:rPr>
              <a:t>desde</a:t>
            </a:r>
            <a:r>
              <a:rPr lang="en-US" sz="850" i="1" dirty="0">
                <a:latin typeface="Helvetica" pitchFamily="2" charset="0"/>
              </a:rPr>
              <a:t> el </a:t>
            </a:r>
            <a:r>
              <a:rPr lang="en-US" sz="850" i="1" dirty="0" err="1">
                <a:latin typeface="Helvetica" pitchFamily="2" charset="0"/>
              </a:rPr>
              <a:t>año</a:t>
            </a:r>
            <a:r>
              <a:rPr lang="en-US" sz="850" i="1" dirty="0">
                <a:latin typeface="Helvetica" pitchFamily="2" charset="0"/>
              </a:rPr>
              <a:t> </a:t>
            </a:r>
            <a:r>
              <a:rPr lang="en-US" sz="850" i="1" dirty="0" err="1">
                <a:latin typeface="Helvetica" pitchFamily="2" charset="0"/>
              </a:rPr>
              <a:t>pasado</a:t>
            </a:r>
            <a:r>
              <a:rPr lang="en-US" sz="850" i="1" dirty="0">
                <a:latin typeface="Helvetica" pitchFamily="2" charset="0"/>
              </a:rPr>
              <a:t> entre </a:t>
            </a:r>
            <a:r>
              <a:rPr lang="en-US" sz="850" i="1" dirty="0" err="1">
                <a:latin typeface="Helvetica" pitchFamily="2" charset="0"/>
              </a:rPr>
              <a:t>ellas</a:t>
            </a:r>
            <a:r>
              <a:rPr lang="en-US" sz="850" i="1" dirty="0">
                <a:latin typeface="Helvetica" pitchFamily="2" charset="0"/>
              </a:rPr>
              <a:t> “</a:t>
            </a:r>
            <a:r>
              <a:rPr lang="en-US" sz="850" i="1" dirty="0" err="1">
                <a:latin typeface="Helvetica" pitchFamily="2" charset="0"/>
              </a:rPr>
              <a:t>Abre</a:t>
            </a:r>
            <a:r>
              <a:rPr lang="en-US" sz="850" i="1" dirty="0">
                <a:latin typeface="Helvetica" pitchFamily="2" charset="0"/>
              </a:rPr>
              <a:t> </a:t>
            </a:r>
            <a:r>
              <a:rPr lang="en-US" sz="850" i="1" dirty="0" err="1">
                <a:latin typeface="Helvetica" pitchFamily="2" charset="0"/>
              </a:rPr>
              <a:t>tu</a:t>
            </a:r>
            <a:r>
              <a:rPr lang="en-US" sz="850" i="1" dirty="0">
                <a:latin typeface="Helvetica" pitchFamily="2" charset="0"/>
              </a:rPr>
              <a:t> </a:t>
            </a:r>
            <a:r>
              <a:rPr lang="en-US" sz="850" i="1" dirty="0" err="1">
                <a:latin typeface="Helvetica" pitchFamily="2" charset="0"/>
              </a:rPr>
              <a:t>cuenta</a:t>
            </a:r>
            <a:r>
              <a:rPr lang="en-US" sz="850" i="1" dirty="0">
                <a:latin typeface="Helvetica" pitchFamily="2" charset="0"/>
              </a:rPr>
              <a:t> de </a:t>
            </a:r>
            <a:r>
              <a:rPr lang="en-US" sz="850" i="1" dirty="0" err="1">
                <a:latin typeface="Helvetica" pitchFamily="2" charset="0"/>
              </a:rPr>
              <a:t>ahorro</a:t>
            </a:r>
            <a:r>
              <a:rPr lang="en-US" sz="850" i="1" dirty="0">
                <a:latin typeface="Helvetica" pitchFamily="2" charset="0"/>
              </a:rPr>
              <a:t> sin </a:t>
            </a:r>
            <a:r>
              <a:rPr lang="en-US" sz="850" i="1" dirty="0" err="1">
                <a:latin typeface="Helvetica" pitchFamily="2" charset="0"/>
              </a:rPr>
              <a:t>ir</a:t>
            </a:r>
            <a:r>
              <a:rPr lang="en-US" sz="850" i="1" dirty="0">
                <a:latin typeface="Helvetica" pitchFamily="2" charset="0"/>
              </a:rPr>
              <a:t> al banco”</a:t>
            </a:r>
          </a:p>
          <a:p>
            <a:r>
              <a:rPr lang="en-US" sz="850" i="1" dirty="0">
                <a:latin typeface="Helvetica" pitchFamily="2" charset="0"/>
              </a:rPr>
              <a:t>Tiene </a:t>
            </a:r>
            <a:r>
              <a:rPr lang="en-US" sz="850" i="1" dirty="0" err="1">
                <a:latin typeface="Helvetica" pitchFamily="2" charset="0"/>
              </a:rPr>
              <a:t>su</a:t>
            </a:r>
            <a:r>
              <a:rPr lang="en-US" sz="850" i="1" dirty="0">
                <a:latin typeface="Helvetica" pitchFamily="2" charset="0"/>
              </a:rPr>
              <a:t> mayor </a:t>
            </a:r>
            <a:r>
              <a:rPr lang="en-US" sz="850" i="1" dirty="0" err="1">
                <a:latin typeface="Helvetica" pitchFamily="2" charset="0"/>
              </a:rPr>
              <a:t>pico</a:t>
            </a:r>
            <a:r>
              <a:rPr lang="en-US" sz="850" i="1" dirty="0">
                <a:latin typeface="Helvetica" pitchFamily="2" charset="0"/>
              </a:rPr>
              <a:t> </a:t>
            </a:r>
            <a:r>
              <a:rPr lang="en-US" sz="850" i="1" dirty="0" err="1">
                <a:latin typeface="Helvetica" pitchFamily="2" charset="0"/>
              </a:rPr>
              <a:t>en</a:t>
            </a:r>
            <a:r>
              <a:rPr lang="en-US" sz="850" i="1" dirty="0">
                <a:latin typeface="Helvetica" pitchFamily="2" charset="0"/>
              </a:rPr>
              <a:t> </a:t>
            </a:r>
            <a:r>
              <a:rPr lang="en-US" sz="850" i="1" dirty="0" err="1">
                <a:latin typeface="Helvetica" pitchFamily="2" charset="0"/>
              </a:rPr>
              <a:t>marzo</a:t>
            </a:r>
            <a:r>
              <a:rPr lang="en-US" sz="850" i="1" dirty="0">
                <a:latin typeface="Helvetica" pitchFamily="2" charset="0"/>
              </a:rPr>
              <a:t> con el </a:t>
            </a:r>
            <a:r>
              <a:rPr lang="en-US" sz="850" i="1" dirty="0" err="1">
                <a:latin typeface="Helvetica" pitchFamily="2" charset="0"/>
              </a:rPr>
              <a:t>lanzamiento</a:t>
            </a:r>
            <a:r>
              <a:rPr lang="en-US" sz="850" i="1" dirty="0">
                <a:latin typeface="Helvetica" pitchFamily="2" charset="0"/>
              </a:rPr>
              <a:t> de campana </a:t>
            </a:r>
            <a:r>
              <a:rPr lang="en-US" sz="850" i="1" dirty="0" err="1">
                <a:latin typeface="Helvetica" pitchFamily="2" charset="0"/>
              </a:rPr>
              <a:t>institucional</a:t>
            </a:r>
            <a:r>
              <a:rPr lang="en-US" sz="850" i="1" dirty="0">
                <a:latin typeface="Helvetica" pitchFamily="2" charset="0"/>
              </a:rPr>
              <a:t>, con </a:t>
            </a:r>
            <a:r>
              <a:rPr lang="en-US" sz="850" i="1" dirty="0" err="1">
                <a:latin typeface="Helvetica" pitchFamily="2" charset="0"/>
              </a:rPr>
              <a:t>tres</a:t>
            </a:r>
            <a:r>
              <a:rPr lang="en-US" sz="850" i="1" dirty="0">
                <a:latin typeface="Helvetica" pitchFamily="2" charset="0"/>
              </a:rPr>
              <a:t> </a:t>
            </a:r>
            <a:r>
              <a:rPr lang="en-US" sz="850" i="1" dirty="0" err="1">
                <a:latin typeface="Helvetica" pitchFamily="2" charset="0"/>
              </a:rPr>
              <a:t>diferentes</a:t>
            </a:r>
            <a:r>
              <a:rPr lang="en-US" sz="850" i="1" dirty="0">
                <a:latin typeface="Helvetica" pitchFamily="2" charset="0"/>
              </a:rPr>
              <a:t> </a:t>
            </a:r>
            <a:r>
              <a:rPr lang="en-US" sz="850" i="1" dirty="0" err="1">
                <a:latin typeface="Helvetica" pitchFamily="2" charset="0"/>
              </a:rPr>
              <a:t>mensajes</a:t>
            </a:r>
            <a:r>
              <a:rPr lang="en-US" sz="850" i="1" dirty="0">
                <a:latin typeface="Helvetica" pitchFamily="2" charset="0"/>
              </a:rPr>
              <a:t> 1)“Con </a:t>
            </a:r>
            <a:r>
              <a:rPr lang="en-US" sz="850" i="1" dirty="0" err="1">
                <a:latin typeface="Helvetica" pitchFamily="2" charset="0"/>
              </a:rPr>
              <a:t>tu</a:t>
            </a:r>
            <a:r>
              <a:rPr lang="en-US" sz="850" i="1" dirty="0">
                <a:latin typeface="Helvetica" pitchFamily="2" charset="0"/>
              </a:rPr>
              <a:t> </a:t>
            </a:r>
            <a:r>
              <a:rPr lang="en-US" sz="850" i="1" dirty="0" err="1">
                <a:latin typeface="Helvetica" pitchFamily="2" charset="0"/>
              </a:rPr>
              <a:t>solidaridad</a:t>
            </a:r>
            <a:r>
              <a:rPr lang="en-US" sz="850" i="1" dirty="0">
                <a:latin typeface="Helvetica" pitchFamily="2" charset="0"/>
              </a:rPr>
              <a:t>” </a:t>
            </a:r>
            <a:r>
              <a:rPr lang="en-US" sz="850" i="1" dirty="0" err="1">
                <a:latin typeface="Helvetica" pitchFamily="2" charset="0"/>
              </a:rPr>
              <a:t>misma</a:t>
            </a:r>
            <a:r>
              <a:rPr lang="en-US" sz="850" i="1" dirty="0">
                <a:latin typeface="Helvetica" pitchFamily="2" charset="0"/>
              </a:rPr>
              <a:t> que </a:t>
            </a:r>
            <a:r>
              <a:rPr lang="en-US" sz="850" i="1" dirty="0" err="1">
                <a:latin typeface="Helvetica" pitchFamily="2" charset="0"/>
              </a:rPr>
              <a:t>va</a:t>
            </a:r>
            <a:r>
              <a:rPr lang="en-US" sz="850" i="1" dirty="0">
                <a:latin typeface="Helvetica" pitchFamily="2" charset="0"/>
              </a:rPr>
              <a:t> </a:t>
            </a:r>
            <a:r>
              <a:rPr lang="en-US" sz="850" i="1" dirty="0" err="1">
                <a:latin typeface="Helvetica" pitchFamily="2" charset="0"/>
              </a:rPr>
              <a:t>pegada</a:t>
            </a:r>
            <a:r>
              <a:rPr lang="en-US" sz="850" i="1" dirty="0">
                <a:latin typeface="Helvetica" pitchFamily="2" charset="0"/>
              </a:rPr>
              <a:t> </a:t>
            </a:r>
            <a:r>
              <a:rPr lang="en-US" sz="850" i="1" dirty="0" err="1">
                <a:latin typeface="Helvetica" pitchFamily="2" charset="0"/>
              </a:rPr>
              <a:t>como</a:t>
            </a:r>
            <a:r>
              <a:rPr lang="en-US" sz="850" i="1" dirty="0">
                <a:latin typeface="Helvetica" pitchFamily="2" charset="0"/>
              </a:rPr>
              <a:t> un solo spot con la version 2)“con </a:t>
            </a:r>
            <a:r>
              <a:rPr lang="en-US" sz="850" i="1" dirty="0" err="1">
                <a:latin typeface="Helvetica" pitchFamily="2" charset="0"/>
              </a:rPr>
              <a:t>tu</a:t>
            </a:r>
            <a:r>
              <a:rPr lang="en-US" sz="850" i="1" dirty="0">
                <a:latin typeface="Helvetica" pitchFamily="2" charset="0"/>
              </a:rPr>
              <a:t> </a:t>
            </a:r>
            <a:r>
              <a:rPr lang="en-US" sz="850" i="1" dirty="0" err="1">
                <a:latin typeface="Helvetica" pitchFamily="2" charset="0"/>
              </a:rPr>
              <a:t>dedicación</a:t>
            </a:r>
            <a:r>
              <a:rPr lang="en-US" sz="850" i="1" dirty="0">
                <a:latin typeface="Helvetica" pitchFamily="2" charset="0"/>
              </a:rPr>
              <a:t>” y </a:t>
            </a:r>
            <a:r>
              <a:rPr lang="en-US" sz="850" i="1" dirty="0" err="1">
                <a:latin typeface="Helvetica" pitchFamily="2" charset="0"/>
              </a:rPr>
              <a:t>luego</a:t>
            </a:r>
            <a:r>
              <a:rPr lang="en-US" sz="850" i="1" dirty="0">
                <a:latin typeface="Helvetica" pitchFamily="2" charset="0"/>
              </a:rPr>
              <a:t> version “</a:t>
            </a:r>
            <a:r>
              <a:rPr lang="en-US" sz="850" i="1" dirty="0" err="1">
                <a:latin typeface="Helvetica" pitchFamily="2" charset="0"/>
              </a:rPr>
              <a:t>solidaridad</a:t>
            </a:r>
            <a:r>
              <a:rPr lang="en-US" sz="850" i="1" dirty="0">
                <a:latin typeface="Helvetica" pitchFamily="2" charset="0"/>
              </a:rPr>
              <a:t>” + 3)”</a:t>
            </a:r>
            <a:r>
              <a:rPr lang="en-US" sz="850" i="1" dirty="0" err="1">
                <a:latin typeface="Helvetica" pitchFamily="2" charset="0"/>
              </a:rPr>
              <a:t>determinación</a:t>
            </a:r>
            <a:r>
              <a:rPr lang="en-US" sz="850" i="1" dirty="0">
                <a:latin typeface="Helvetica" pitchFamily="2" charset="0"/>
              </a:rPr>
              <a:t>”.</a:t>
            </a:r>
          </a:p>
          <a:p>
            <a:r>
              <a:rPr lang="en-US" sz="850" i="1" dirty="0" err="1">
                <a:latin typeface="Helvetica" pitchFamily="2" charset="0"/>
              </a:rPr>
              <a:t>En</a:t>
            </a:r>
            <a:r>
              <a:rPr lang="en-US" sz="850" i="1" dirty="0">
                <a:latin typeface="Helvetica" pitchFamily="2" charset="0"/>
              </a:rPr>
              <a:t> TC, </a:t>
            </a:r>
            <a:r>
              <a:rPr lang="en-US" sz="850" i="1" dirty="0" err="1">
                <a:latin typeface="Helvetica" pitchFamily="2" charset="0"/>
              </a:rPr>
              <a:t>tienen</a:t>
            </a:r>
            <a:r>
              <a:rPr lang="en-US" sz="850" i="1" dirty="0">
                <a:latin typeface="Helvetica" pitchFamily="2" charset="0"/>
              </a:rPr>
              <a:t> al </a:t>
            </a:r>
            <a:r>
              <a:rPr lang="en-US" sz="850" i="1" dirty="0" err="1">
                <a:latin typeface="Helvetica" pitchFamily="2" charset="0"/>
              </a:rPr>
              <a:t>aire</a:t>
            </a:r>
            <a:r>
              <a:rPr lang="en-US" sz="850" i="1" dirty="0">
                <a:latin typeface="Helvetica" pitchFamily="2" charset="0"/>
              </a:rPr>
              <a:t> la </a:t>
            </a:r>
            <a:r>
              <a:rPr lang="en-US" sz="850" i="1" dirty="0" err="1">
                <a:latin typeface="Helvetica" pitchFamily="2" charset="0"/>
              </a:rPr>
              <a:t>campaña</a:t>
            </a:r>
            <a:r>
              <a:rPr lang="en-US" sz="850" i="1" dirty="0">
                <a:latin typeface="Helvetica" pitchFamily="2" charset="0"/>
              </a:rPr>
              <a:t> “</a:t>
            </a:r>
            <a:r>
              <a:rPr lang="en-US" sz="850" i="1" dirty="0" err="1">
                <a:latin typeface="Helvetica" pitchFamily="2" charset="0"/>
              </a:rPr>
              <a:t>saa</a:t>
            </a:r>
            <a:r>
              <a:rPr lang="en-US" sz="850" i="1" dirty="0">
                <a:latin typeface="Helvetica" pitchFamily="2" charset="0"/>
              </a:rPr>
              <a:t> </a:t>
            </a:r>
            <a:r>
              <a:rPr lang="en-US" sz="850" i="1" dirty="0" err="1">
                <a:latin typeface="Helvetica" pitchFamily="2" charset="0"/>
              </a:rPr>
              <a:t>tu</a:t>
            </a:r>
            <a:r>
              <a:rPr lang="en-US" sz="850" i="1" dirty="0">
                <a:latin typeface="Helvetica" pitchFamily="2" charset="0"/>
              </a:rPr>
              <a:t> </a:t>
            </a:r>
            <a:r>
              <a:rPr lang="en-US" sz="850" i="1" dirty="0" err="1">
                <a:latin typeface="Helvetica" pitchFamily="2" charset="0"/>
              </a:rPr>
              <a:t>lado</a:t>
            </a:r>
            <a:r>
              <a:rPr lang="en-US" sz="850" i="1" dirty="0">
                <a:latin typeface="Helvetica" pitchFamily="2" charset="0"/>
              </a:rPr>
              <a:t> FAN UEFA CHAMPIONS LEAGUE”</a:t>
            </a:r>
          </a:p>
          <a:p>
            <a:endParaRPr lang="en-US" sz="850" i="1" dirty="0">
              <a:latin typeface="Helvetica" pitchFamily="2" charset="0"/>
            </a:endParaRPr>
          </a:p>
        </p:txBody>
      </p:sp>
      <p:graphicFrame>
        <p:nvGraphicFramePr>
          <p:cNvPr id="15" name="Gráfico 14">
            <a:extLst>
              <a:ext uri="{FF2B5EF4-FFF2-40B4-BE49-F238E27FC236}">
                <a16:creationId xmlns:a16="http://schemas.microsoft.com/office/drawing/2014/main" id="{8742C0F6-84BA-AE45-91D7-F42CF4B7645C}"/>
              </a:ext>
            </a:extLst>
          </p:cNvPr>
          <p:cNvGraphicFramePr/>
          <p:nvPr>
            <p:extLst>
              <p:ext uri="{D42A27DB-BD31-4B8C-83A1-F6EECF244321}">
                <p14:modId xmlns:p14="http://schemas.microsoft.com/office/powerpoint/2010/main" val="3511670577"/>
              </p:ext>
            </p:extLst>
          </p:nvPr>
        </p:nvGraphicFramePr>
        <p:xfrm>
          <a:off x="576489" y="1643358"/>
          <a:ext cx="3207553" cy="1251794"/>
        </p:xfrm>
        <a:graphic>
          <a:graphicData uri="http://schemas.openxmlformats.org/drawingml/2006/chart">
            <c:chart xmlns:c="http://schemas.openxmlformats.org/drawingml/2006/chart" xmlns:r="http://schemas.openxmlformats.org/officeDocument/2006/relationships" r:id="rId6"/>
          </a:graphicData>
        </a:graphic>
      </p:graphicFrame>
      <p:sp>
        <p:nvSpPr>
          <p:cNvPr id="16" name="CuadroTexto 15">
            <a:extLst>
              <a:ext uri="{FF2B5EF4-FFF2-40B4-BE49-F238E27FC236}">
                <a16:creationId xmlns:a16="http://schemas.microsoft.com/office/drawing/2014/main" id="{6C57D3AD-1742-8E48-8AC0-2F8EA3493B84}"/>
              </a:ext>
            </a:extLst>
          </p:cNvPr>
          <p:cNvSpPr txBox="1"/>
          <p:nvPr/>
        </p:nvSpPr>
        <p:spPr>
          <a:xfrm>
            <a:off x="5678680" y="2888478"/>
            <a:ext cx="914400" cy="914400"/>
          </a:xfrm>
          <a:prstGeom prst="rect">
            <a:avLst/>
          </a:prstGeom>
          <a:noFill/>
        </p:spPr>
        <p:txBody>
          <a:bodyPr wrap="square" rtlCol="0">
            <a:spAutoFit/>
          </a:bodyPr>
          <a:lstStyle/>
          <a:p>
            <a:endParaRPr lang="es-HN" dirty="0"/>
          </a:p>
        </p:txBody>
      </p:sp>
      <p:sp>
        <p:nvSpPr>
          <p:cNvPr id="52" name="CuadroTexto 51">
            <a:extLst>
              <a:ext uri="{FF2B5EF4-FFF2-40B4-BE49-F238E27FC236}">
                <a16:creationId xmlns:a16="http://schemas.microsoft.com/office/drawing/2014/main" id="{F9E7CFF7-DA4A-1941-8EF7-3B4E97512E92}"/>
              </a:ext>
            </a:extLst>
          </p:cNvPr>
          <p:cNvSpPr txBox="1"/>
          <p:nvPr/>
        </p:nvSpPr>
        <p:spPr>
          <a:xfrm>
            <a:off x="5373228" y="1698095"/>
            <a:ext cx="1354215" cy="276999"/>
          </a:xfrm>
          <a:prstGeom prst="rect">
            <a:avLst/>
          </a:prstGeom>
          <a:solidFill>
            <a:srgbClr val="C00000">
              <a:alpha val="20000"/>
            </a:srgbClr>
          </a:solidFill>
          <a:ln>
            <a:solidFill>
              <a:srgbClr val="C00000">
                <a:alpha val="20000"/>
              </a:srgbClr>
            </a:solidFill>
          </a:ln>
        </p:spPr>
        <p:txBody>
          <a:bodyPr wrap="square" rtlCol="0">
            <a:spAutoFit/>
          </a:bodyPr>
          <a:lstStyle/>
          <a:p>
            <a:pPr algn="ctr"/>
            <a:r>
              <a:rPr lang="es-HN" sz="600" dirty="0">
                <a:solidFill>
                  <a:srgbClr val="C00000"/>
                </a:solidFill>
                <a:latin typeface="Helvetica Light" panose="020B0403020202020204" pitchFamily="34" charset="0"/>
              </a:rPr>
              <a:t>Abre su cuenta de ahorro sin ir al banco”</a:t>
            </a:r>
          </a:p>
        </p:txBody>
      </p:sp>
      <p:sp>
        <p:nvSpPr>
          <p:cNvPr id="53" name="CuadroTexto 52">
            <a:extLst>
              <a:ext uri="{FF2B5EF4-FFF2-40B4-BE49-F238E27FC236}">
                <a16:creationId xmlns:a16="http://schemas.microsoft.com/office/drawing/2014/main" id="{F189CE16-14EC-AA4B-9402-5F774E0AD92C}"/>
              </a:ext>
            </a:extLst>
          </p:cNvPr>
          <p:cNvSpPr txBox="1"/>
          <p:nvPr/>
        </p:nvSpPr>
        <p:spPr>
          <a:xfrm>
            <a:off x="6531050" y="1270693"/>
            <a:ext cx="1354215" cy="276999"/>
          </a:xfrm>
          <a:prstGeom prst="rect">
            <a:avLst/>
          </a:prstGeom>
          <a:solidFill>
            <a:srgbClr val="C00000">
              <a:alpha val="20000"/>
            </a:srgbClr>
          </a:solidFill>
          <a:ln>
            <a:noFill/>
          </a:ln>
        </p:spPr>
        <p:txBody>
          <a:bodyPr wrap="square" rtlCol="0">
            <a:spAutoFit/>
          </a:bodyPr>
          <a:lstStyle/>
          <a:p>
            <a:pPr algn="ctr"/>
            <a:r>
              <a:rPr lang="es-HN" sz="600" dirty="0">
                <a:solidFill>
                  <a:srgbClr val="C00000"/>
                </a:solidFill>
                <a:latin typeface="Helvetica Light" panose="020B0403020202020204" pitchFamily="34" charset="0"/>
              </a:rPr>
              <a:t>Inst. “Solidaridad  +Dedicación d</a:t>
            </a:r>
          </a:p>
          <a:p>
            <a:pPr algn="ctr"/>
            <a:r>
              <a:rPr lang="es-HN" sz="600" dirty="0">
                <a:solidFill>
                  <a:srgbClr val="C00000"/>
                </a:solidFill>
                <a:latin typeface="Helvetica Light" panose="020B0403020202020204" pitchFamily="34" charset="0"/>
              </a:rPr>
              <a:t>Inst. “Soidaridad, + decicación</a:t>
            </a:r>
          </a:p>
        </p:txBody>
      </p:sp>
      <p:cxnSp>
        <p:nvCxnSpPr>
          <p:cNvPr id="59" name="Straight Connector 32">
            <a:extLst>
              <a:ext uri="{FF2B5EF4-FFF2-40B4-BE49-F238E27FC236}">
                <a16:creationId xmlns:a16="http://schemas.microsoft.com/office/drawing/2014/main" id="{D433F2CD-817D-B546-A2A8-D78F6A7B39E8}"/>
              </a:ext>
            </a:extLst>
          </p:cNvPr>
          <p:cNvCxnSpPr/>
          <p:nvPr/>
        </p:nvCxnSpPr>
        <p:spPr>
          <a:xfrm>
            <a:off x="4950956" y="2645229"/>
            <a:ext cx="6707644"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CuadroTexto 59">
            <a:extLst>
              <a:ext uri="{FF2B5EF4-FFF2-40B4-BE49-F238E27FC236}">
                <a16:creationId xmlns:a16="http://schemas.microsoft.com/office/drawing/2014/main" id="{C05E0573-88C2-2B47-98F1-11DF83B7B248}"/>
              </a:ext>
            </a:extLst>
          </p:cNvPr>
          <p:cNvSpPr txBox="1"/>
          <p:nvPr/>
        </p:nvSpPr>
        <p:spPr>
          <a:xfrm>
            <a:off x="9757317" y="2704171"/>
            <a:ext cx="184731" cy="369332"/>
          </a:xfrm>
          <a:prstGeom prst="rect">
            <a:avLst/>
          </a:prstGeom>
          <a:noFill/>
        </p:spPr>
        <p:txBody>
          <a:bodyPr wrap="none" rtlCol="0">
            <a:spAutoFit/>
          </a:bodyPr>
          <a:lstStyle/>
          <a:p>
            <a:endParaRPr lang="es-HN" dirty="0"/>
          </a:p>
        </p:txBody>
      </p:sp>
      <p:graphicFrame>
        <p:nvGraphicFramePr>
          <p:cNvPr id="61" name="Chart 29">
            <a:extLst>
              <a:ext uri="{FF2B5EF4-FFF2-40B4-BE49-F238E27FC236}">
                <a16:creationId xmlns:a16="http://schemas.microsoft.com/office/drawing/2014/main" id="{C2C727D3-4F49-F049-A621-0E00881F0652}"/>
              </a:ext>
            </a:extLst>
          </p:cNvPr>
          <p:cNvGraphicFramePr/>
          <p:nvPr>
            <p:extLst>
              <p:ext uri="{D42A27DB-BD31-4B8C-83A1-F6EECF244321}">
                <p14:modId xmlns:p14="http://schemas.microsoft.com/office/powerpoint/2010/main" val="1876749404"/>
              </p:ext>
            </p:extLst>
          </p:nvPr>
        </p:nvGraphicFramePr>
        <p:xfrm>
          <a:off x="5583408" y="2844348"/>
          <a:ext cx="6376142" cy="900376"/>
        </p:xfrm>
        <a:graphic>
          <a:graphicData uri="http://schemas.openxmlformats.org/drawingml/2006/chart">
            <c:chart xmlns:c="http://schemas.openxmlformats.org/drawingml/2006/chart" xmlns:r="http://schemas.openxmlformats.org/officeDocument/2006/relationships" r:id="rId7"/>
          </a:graphicData>
        </a:graphic>
      </p:graphicFrame>
      <p:sp>
        <p:nvSpPr>
          <p:cNvPr id="62" name="TextBox 32">
            <a:extLst>
              <a:ext uri="{FF2B5EF4-FFF2-40B4-BE49-F238E27FC236}">
                <a16:creationId xmlns:a16="http://schemas.microsoft.com/office/drawing/2014/main" id="{989B2541-1F7D-2749-9F4A-CB4CED7633C9}"/>
              </a:ext>
            </a:extLst>
          </p:cNvPr>
          <p:cNvSpPr txBox="1"/>
          <p:nvPr/>
        </p:nvSpPr>
        <p:spPr>
          <a:xfrm>
            <a:off x="5228367" y="3030816"/>
            <a:ext cx="434734" cy="369332"/>
          </a:xfrm>
          <a:prstGeom prst="rect">
            <a:avLst/>
          </a:prstGeom>
          <a:noFill/>
        </p:spPr>
        <p:txBody>
          <a:bodyPr wrap="none" rtlCol="0">
            <a:spAutoFit/>
          </a:bodyPr>
          <a:lstStyle/>
          <a:p>
            <a:r>
              <a:rPr lang="en-US" b="1" dirty="0">
                <a:solidFill>
                  <a:schemeClr val="tx1">
                    <a:lumMod val="50000"/>
                    <a:lumOff val="50000"/>
                  </a:schemeClr>
                </a:solidFill>
              </a:rPr>
              <a:t>TV</a:t>
            </a:r>
          </a:p>
        </p:txBody>
      </p:sp>
      <p:sp>
        <p:nvSpPr>
          <p:cNvPr id="63" name="TextBox 33">
            <a:extLst>
              <a:ext uri="{FF2B5EF4-FFF2-40B4-BE49-F238E27FC236}">
                <a16:creationId xmlns:a16="http://schemas.microsoft.com/office/drawing/2014/main" id="{FC381AE6-DAB9-F349-BDB3-A96D9D46BF93}"/>
              </a:ext>
            </a:extLst>
          </p:cNvPr>
          <p:cNvSpPr txBox="1"/>
          <p:nvPr/>
        </p:nvSpPr>
        <p:spPr>
          <a:xfrm>
            <a:off x="5155090" y="3325302"/>
            <a:ext cx="1708481" cy="276999"/>
          </a:xfrm>
          <a:prstGeom prst="rect">
            <a:avLst/>
          </a:prstGeom>
          <a:noFill/>
        </p:spPr>
        <p:txBody>
          <a:bodyPr wrap="none" rtlCol="0">
            <a:spAutoFit/>
          </a:bodyPr>
          <a:lstStyle/>
          <a:p>
            <a:r>
              <a:rPr lang="en-US" sz="1200" i="1" dirty="0"/>
              <a:t>6,416 spots|20,533 </a:t>
            </a:r>
            <a:r>
              <a:rPr lang="en-US" sz="1200" i="1" dirty="0" err="1"/>
              <a:t>trp’s</a:t>
            </a:r>
            <a:endParaRPr lang="en-US" sz="1200" i="1" dirty="0"/>
          </a:p>
        </p:txBody>
      </p:sp>
      <p:graphicFrame>
        <p:nvGraphicFramePr>
          <p:cNvPr id="64" name="Chart 8">
            <a:extLst>
              <a:ext uri="{FF2B5EF4-FFF2-40B4-BE49-F238E27FC236}">
                <a16:creationId xmlns:a16="http://schemas.microsoft.com/office/drawing/2014/main" id="{68E3ECE4-273F-A645-BE79-E37B3419902B}"/>
              </a:ext>
            </a:extLst>
          </p:cNvPr>
          <p:cNvGraphicFramePr/>
          <p:nvPr>
            <p:extLst>
              <p:ext uri="{D42A27DB-BD31-4B8C-83A1-F6EECF244321}">
                <p14:modId xmlns:p14="http://schemas.microsoft.com/office/powerpoint/2010/main" val="2631839770"/>
              </p:ext>
            </p:extLst>
          </p:nvPr>
        </p:nvGraphicFramePr>
        <p:xfrm>
          <a:off x="5607529" y="3915155"/>
          <a:ext cx="6376137" cy="900377"/>
        </p:xfrm>
        <a:graphic>
          <a:graphicData uri="http://schemas.openxmlformats.org/drawingml/2006/chart">
            <c:chart xmlns:c="http://schemas.openxmlformats.org/drawingml/2006/chart" xmlns:r="http://schemas.openxmlformats.org/officeDocument/2006/relationships" r:id="rId8"/>
          </a:graphicData>
        </a:graphic>
      </p:graphicFrame>
      <p:sp>
        <p:nvSpPr>
          <p:cNvPr id="65" name="TextBox 35">
            <a:extLst>
              <a:ext uri="{FF2B5EF4-FFF2-40B4-BE49-F238E27FC236}">
                <a16:creationId xmlns:a16="http://schemas.microsoft.com/office/drawing/2014/main" id="{B8747901-A629-E644-92A5-62A4731DD0C8}"/>
              </a:ext>
            </a:extLst>
          </p:cNvPr>
          <p:cNvSpPr txBox="1"/>
          <p:nvPr/>
        </p:nvSpPr>
        <p:spPr>
          <a:xfrm>
            <a:off x="5265148" y="4124367"/>
            <a:ext cx="437940" cy="369332"/>
          </a:xfrm>
          <a:prstGeom prst="rect">
            <a:avLst/>
          </a:prstGeom>
          <a:noFill/>
        </p:spPr>
        <p:txBody>
          <a:bodyPr wrap="none" rtlCol="0">
            <a:spAutoFit/>
          </a:bodyPr>
          <a:lstStyle/>
          <a:p>
            <a:r>
              <a:rPr lang="en-US" b="1" dirty="0">
                <a:solidFill>
                  <a:schemeClr val="tx1">
                    <a:lumMod val="50000"/>
                    <a:lumOff val="50000"/>
                  </a:schemeClr>
                </a:solidFill>
              </a:rPr>
              <a:t>PR</a:t>
            </a:r>
          </a:p>
        </p:txBody>
      </p:sp>
      <p:sp>
        <p:nvSpPr>
          <p:cNvPr id="66" name="TextBox 36">
            <a:extLst>
              <a:ext uri="{FF2B5EF4-FFF2-40B4-BE49-F238E27FC236}">
                <a16:creationId xmlns:a16="http://schemas.microsoft.com/office/drawing/2014/main" id="{07565A2D-FACD-334F-A299-9F9981039BDC}"/>
              </a:ext>
            </a:extLst>
          </p:cNvPr>
          <p:cNvSpPr txBox="1"/>
          <p:nvPr/>
        </p:nvSpPr>
        <p:spPr>
          <a:xfrm>
            <a:off x="5244805" y="4385469"/>
            <a:ext cx="1292983" cy="276999"/>
          </a:xfrm>
          <a:prstGeom prst="rect">
            <a:avLst/>
          </a:prstGeom>
          <a:noFill/>
        </p:spPr>
        <p:txBody>
          <a:bodyPr wrap="none" rtlCol="0">
            <a:spAutoFit/>
          </a:bodyPr>
          <a:lstStyle/>
          <a:p>
            <a:r>
              <a:rPr lang="en-US" sz="1200" i="1" dirty="0"/>
              <a:t>306 </a:t>
            </a:r>
            <a:r>
              <a:rPr lang="en-US" sz="1200" i="1" dirty="0" err="1"/>
              <a:t>publicaciones</a:t>
            </a:r>
            <a:endParaRPr lang="en-US" sz="1200" i="1" dirty="0"/>
          </a:p>
        </p:txBody>
      </p:sp>
      <p:graphicFrame>
        <p:nvGraphicFramePr>
          <p:cNvPr id="67" name="Table 9">
            <a:extLst>
              <a:ext uri="{FF2B5EF4-FFF2-40B4-BE49-F238E27FC236}">
                <a16:creationId xmlns:a16="http://schemas.microsoft.com/office/drawing/2014/main" id="{9802924A-9871-4044-94D4-D6217D468E84}"/>
              </a:ext>
            </a:extLst>
          </p:cNvPr>
          <p:cNvGraphicFramePr>
            <a:graphicFrameLocks noGrp="1"/>
          </p:cNvGraphicFramePr>
          <p:nvPr>
            <p:extLst>
              <p:ext uri="{D42A27DB-BD31-4B8C-83A1-F6EECF244321}">
                <p14:modId xmlns:p14="http://schemas.microsoft.com/office/powerpoint/2010/main" val="4130014142"/>
              </p:ext>
            </p:extLst>
          </p:nvPr>
        </p:nvGraphicFramePr>
        <p:xfrm>
          <a:off x="5703087" y="2702759"/>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$1.4M</a:t>
                      </a:r>
                    </a:p>
                  </a:txBody>
                  <a:tcPr>
                    <a:solidFill>
                      <a:schemeClr val="tx2"/>
                    </a:solidFill>
                  </a:tcPr>
                </a:tc>
                <a:tc>
                  <a:txBody>
                    <a:bodyPr/>
                    <a:lstStyle/>
                    <a:p>
                      <a:r>
                        <a:rPr lang="en-US" sz="1200" b="1" i="0" dirty="0">
                          <a:latin typeface="Helvetica Light" panose="020B0403020202020204" pitchFamily="34" charset="0"/>
                        </a:rPr>
                        <a:t>75%</a:t>
                      </a:r>
                    </a:p>
                  </a:txBody>
                  <a:tcPr>
                    <a:solidFill>
                      <a:srgbClr val="941100"/>
                    </a:solidFill>
                  </a:tcPr>
                </a:tc>
                <a:extLst>
                  <a:ext uri="{0D108BD9-81ED-4DB2-BD59-A6C34878D82A}">
                    <a16:rowId xmlns:a16="http://schemas.microsoft.com/office/drawing/2014/main" val="2723846995"/>
                  </a:ext>
                </a:extLst>
              </a:tr>
            </a:tbl>
          </a:graphicData>
        </a:graphic>
      </p:graphicFrame>
      <p:sp>
        <p:nvSpPr>
          <p:cNvPr id="68" name="TextBox 41">
            <a:extLst>
              <a:ext uri="{FF2B5EF4-FFF2-40B4-BE49-F238E27FC236}">
                <a16:creationId xmlns:a16="http://schemas.microsoft.com/office/drawing/2014/main" id="{FA5B6DA9-BAE6-824E-A85D-45447153212A}"/>
              </a:ext>
            </a:extLst>
          </p:cNvPr>
          <p:cNvSpPr txBox="1"/>
          <p:nvPr/>
        </p:nvSpPr>
        <p:spPr>
          <a:xfrm>
            <a:off x="5240095" y="5053533"/>
            <a:ext cx="453970" cy="369332"/>
          </a:xfrm>
          <a:prstGeom prst="rect">
            <a:avLst/>
          </a:prstGeom>
          <a:noFill/>
        </p:spPr>
        <p:txBody>
          <a:bodyPr wrap="none" rtlCol="0">
            <a:spAutoFit/>
          </a:bodyPr>
          <a:lstStyle/>
          <a:p>
            <a:r>
              <a:rPr lang="en-US" b="1" dirty="0">
                <a:solidFill>
                  <a:schemeClr val="tx1">
                    <a:lumMod val="50000"/>
                    <a:lumOff val="50000"/>
                  </a:schemeClr>
                </a:solidFill>
              </a:rPr>
              <a:t>RA</a:t>
            </a:r>
          </a:p>
        </p:txBody>
      </p:sp>
      <p:graphicFrame>
        <p:nvGraphicFramePr>
          <p:cNvPr id="69" name="Table 46">
            <a:extLst>
              <a:ext uri="{FF2B5EF4-FFF2-40B4-BE49-F238E27FC236}">
                <a16:creationId xmlns:a16="http://schemas.microsoft.com/office/drawing/2014/main" id="{9930E03B-826F-8D40-B7AA-080AD4615866}"/>
              </a:ext>
            </a:extLst>
          </p:cNvPr>
          <p:cNvGraphicFramePr>
            <a:graphicFrameLocks noGrp="1"/>
          </p:cNvGraphicFramePr>
          <p:nvPr>
            <p:extLst>
              <p:ext uri="{D42A27DB-BD31-4B8C-83A1-F6EECF244321}">
                <p14:modId xmlns:p14="http://schemas.microsoft.com/office/powerpoint/2010/main" val="635159342"/>
              </p:ext>
            </p:extLst>
          </p:nvPr>
        </p:nvGraphicFramePr>
        <p:xfrm>
          <a:off x="5716338" y="3748039"/>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$225k</a:t>
                      </a:r>
                    </a:p>
                  </a:txBody>
                  <a:tcPr>
                    <a:solidFill>
                      <a:schemeClr val="tx2"/>
                    </a:solidFill>
                  </a:tcPr>
                </a:tc>
                <a:tc>
                  <a:txBody>
                    <a:bodyPr/>
                    <a:lstStyle/>
                    <a:p>
                      <a:r>
                        <a:rPr lang="en-US" sz="1200" b="1" i="0" dirty="0">
                          <a:latin typeface="Helvetica Light" panose="020B0403020202020204" pitchFamily="34" charset="0"/>
                        </a:rPr>
                        <a:t>13%</a:t>
                      </a:r>
                    </a:p>
                  </a:txBody>
                  <a:tcPr>
                    <a:solidFill>
                      <a:srgbClr val="941100"/>
                    </a:solidFill>
                  </a:tcPr>
                </a:tc>
                <a:extLst>
                  <a:ext uri="{0D108BD9-81ED-4DB2-BD59-A6C34878D82A}">
                    <a16:rowId xmlns:a16="http://schemas.microsoft.com/office/drawing/2014/main" val="2723846995"/>
                  </a:ext>
                </a:extLst>
              </a:tr>
            </a:tbl>
          </a:graphicData>
        </a:graphic>
      </p:graphicFrame>
      <p:graphicFrame>
        <p:nvGraphicFramePr>
          <p:cNvPr id="70" name="Table 47">
            <a:extLst>
              <a:ext uri="{FF2B5EF4-FFF2-40B4-BE49-F238E27FC236}">
                <a16:creationId xmlns:a16="http://schemas.microsoft.com/office/drawing/2014/main" id="{D02EC34A-3F02-8645-8959-98E81B519934}"/>
              </a:ext>
            </a:extLst>
          </p:cNvPr>
          <p:cNvGraphicFramePr>
            <a:graphicFrameLocks noGrp="1"/>
          </p:cNvGraphicFramePr>
          <p:nvPr>
            <p:extLst>
              <p:ext uri="{D42A27DB-BD31-4B8C-83A1-F6EECF244321}">
                <p14:modId xmlns:p14="http://schemas.microsoft.com/office/powerpoint/2010/main" val="1890587384"/>
              </p:ext>
            </p:extLst>
          </p:nvPr>
        </p:nvGraphicFramePr>
        <p:xfrm>
          <a:off x="5716337" y="4768805"/>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$98K</a:t>
                      </a:r>
                    </a:p>
                  </a:txBody>
                  <a:tcPr>
                    <a:solidFill>
                      <a:schemeClr val="tx2"/>
                    </a:solidFill>
                  </a:tcPr>
                </a:tc>
                <a:tc>
                  <a:txBody>
                    <a:bodyPr/>
                    <a:lstStyle/>
                    <a:p>
                      <a:r>
                        <a:rPr lang="en-US" sz="1200" b="1" i="0" dirty="0">
                          <a:latin typeface="Helvetica Light" panose="020B0403020202020204" pitchFamily="34" charset="0"/>
                        </a:rPr>
                        <a:t>5%</a:t>
                      </a:r>
                    </a:p>
                  </a:txBody>
                  <a:tcPr>
                    <a:solidFill>
                      <a:srgbClr val="941100"/>
                    </a:solidFill>
                  </a:tcPr>
                </a:tc>
                <a:extLst>
                  <a:ext uri="{0D108BD9-81ED-4DB2-BD59-A6C34878D82A}">
                    <a16:rowId xmlns:a16="http://schemas.microsoft.com/office/drawing/2014/main" val="2723846995"/>
                  </a:ext>
                </a:extLst>
              </a:tr>
            </a:tbl>
          </a:graphicData>
        </a:graphic>
      </p:graphicFrame>
      <p:sp>
        <p:nvSpPr>
          <p:cNvPr id="71" name="TextBox 49">
            <a:extLst>
              <a:ext uri="{FF2B5EF4-FFF2-40B4-BE49-F238E27FC236}">
                <a16:creationId xmlns:a16="http://schemas.microsoft.com/office/drawing/2014/main" id="{D57B3111-FF12-234B-9FA3-9456CB054BFC}"/>
              </a:ext>
            </a:extLst>
          </p:cNvPr>
          <p:cNvSpPr txBox="1"/>
          <p:nvPr/>
        </p:nvSpPr>
        <p:spPr>
          <a:xfrm>
            <a:off x="5202097" y="5381898"/>
            <a:ext cx="899605" cy="276999"/>
          </a:xfrm>
          <a:prstGeom prst="rect">
            <a:avLst/>
          </a:prstGeom>
          <a:noFill/>
        </p:spPr>
        <p:txBody>
          <a:bodyPr wrap="none" rtlCol="0">
            <a:spAutoFit/>
          </a:bodyPr>
          <a:lstStyle/>
          <a:p>
            <a:r>
              <a:rPr lang="en-US" sz="1200" i="1" dirty="0"/>
              <a:t>6,599 spots</a:t>
            </a:r>
          </a:p>
        </p:txBody>
      </p:sp>
      <p:cxnSp>
        <p:nvCxnSpPr>
          <p:cNvPr id="72" name="Straight Connector 60">
            <a:extLst>
              <a:ext uri="{FF2B5EF4-FFF2-40B4-BE49-F238E27FC236}">
                <a16:creationId xmlns:a16="http://schemas.microsoft.com/office/drawing/2014/main" id="{C92D8743-7EE2-0B48-A627-36C39F4415D1}"/>
              </a:ext>
            </a:extLst>
          </p:cNvPr>
          <p:cNvCxnSpPr>
            <a:cxnSpLocks/>
          </p:cNvCxnSpPr>
          <p:nvPr/>
        </p:nvCxnSpPr>
        <p:spPr>
          <a:xfrm flipV="1">
            <a:off x="5358954" y="3652712"/>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61">
            <a:extLst>
              <a:ext uri="{FF2B5EF4-FFF2-40B4-BE49-F238E27FC236}">
                <a16:creationId xmlns:a16="http://schemas.microsoft.com/office/drawing/2014/main" id="{54DE901F-8FCB-5A48-88D9-2F07848B51F8}"/>
              </a:ext>
            </a:extLst>
          </p:cNvPr>
          <p:cNvCxnSpPr>
            <a:cxnSpLocks/>
          </p:cNvCxnSpPr>
          <p:nvPr/>
        </p:nvCxnSpPr>
        <p:spPr>
          <a:xfrm flipV="1">
            <a:off x="5358954" y="4709419"/>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74" name="Chart 38">
            <a:extLst>
              <a:ext uri="{FF2B5EF4-FFF2-40B4-BE49-F238E27FC236}">
                <a16:creationId xmlns:a16="http://schemas.microsoft.com/office/drawing/2014/main" id="{6743075E-8C6B-B640-81A8-22F773A92472}"/>
              </a:ext>
            </a:extLst>
          </p:cNvPr>
          <p:cNvGraphicFramePr/>
          <p:nvPr>
            <p:extLst>
              <p:ext uri="{D42A27DB-BD31-4B8C-83A1-F6EECF244321}">
                <p14:modId xmlns:p14="http://schemas.microsoft.com/office/powerpoint/2010/main" val="4004309792"/>
              </p:ext>
            </p:extLst>
          </p:nvPr>
        </p:nvGraphicFramePr>
        <p:xfrm>
          <a:off x="5583408" y="4926403"/>
          <a:ext cx="6400258" cy="884123"/>
        </p:xfrm>
        <a:graphic>
          <a:graphicData uri="http://schemas.openxmlformats.org/drawingml/2006/chart">
            <c:chart xmlns:c="http://schemas.openxmlformats.org/drawingml/2006/chart" xmlns:r="http://schemas.openxmlformats.org/officeDocument/2006/relationships" r:id="rId9"/>
          </a:graphicData>
        </a:graphic>
      </p:graphicFrame>
      <p:sp>
        <p:nvSpPr>
          <p:cNvPr id="75" name="TextBox 41">
            <a:extLst>
              <a:ext uri="{FF2B5EF4-FFF2-40B4-BE49-F238E27FC236}">
                <a16:creationId xmlns:a16="http://schemas.microsoft.com/office/drawing/2014/main" id="{9765C450-A9BD-FE4D-9589-F1C5D1ECE3A9}"/>
              </a:ext>
            </a:extLst>
          </p:cNvPr>
          <p:cNvSpPr txBox="1"/>
          <p:nvPr/>
        </p:nvSpPr>
        <p:spPr>
          <a:xfrm>
            <a:off x="5158521" y="6088811"/>
            <a:ext cx="641522" cy="369332"/>
          </a:xfrm>
          <a:prstGeom prst="rect">
            <a:avLst/>
          </a:prstGeom>
          <a:noFill/>
        </p:spPr>
        <p:txBody>
          <a:bodyPr wrap="none" rtlCol="0">
            <a:spAutoFit/>
          </a:bodyPr>
          <a:lstStyle/>
          <a:p>
            <a:r>
              <a:rPr lang="en-US" b="1" dirty="0">
                <a:solidFill>
                  <a:schemeClr val="tx1">
                    <a:lumMod val="50000"/>
                    <a:lumOff val="50000"/>
                  </a:schemeClr>
                </a:solidFill>
              </a:rPr>
              <a:t>OOH</a:t>
            </a:r>
          </a:p>
        </p:txBody>
      </p:sp>
      <p:graphicFrame>
        <p:nvGraphicFramePr>
          <p:cNvPr id="76" name="Table 47">
            <a:extLst>
              <a:ext uri="{FF2B5EF4-FFF2-40B4-BE49-F238E27FC236}">
                <a16:creationId xmlns:a16="http://schemas.microsoft.com/office/drawing/2014/main" id="{B132CE11-0068-0F4C-B3E3-3F04139F4413}"/>
              </a:ext>
            </a:extLst>
          </p:cNvPr>
          <p:cNvGraphicFramePr>
            <a:graphicFrameLocks noGrp="1"/>
          </p:cNvGraphicFramePr>
          <p:nvPr>
            <p:extLst>
              <p:ext uri="{D42A27DB-BD31-4B8C-83A1-F6EECF244321}">
                <p14:modId xmlns:p14="http://schemas.microsoft.com/office/powerpoint/2010/main" val="3626147453"/>
              </p:ext>
            </p:extLst>
          </p:nvPr>
        </p:nvGraphicFramePr>
        <p:xfrm>
          <a:off x="5691913" y="5789803"/>
          <a:ext cx="1324807" cy="274320"/>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819027459"/>
                    </a:ext>
                  </a:extLst>
                </a:gridCol>
                <a:gridCol w="500043">
                  <a:extLst>
                    <a:ext uri="{9D8B030D-6E8A-4147-A177-3AD203B41FA5}">
                      <a16:colId xmlns:a16="http://schemas.microsoft.com/office/drawing/2014/main" val="1277813533"/>
                    </a:ext>
                  </a:extLst>
                </a:gridCol>
              </a:tblGrid>
              <a:tr h="244293">
                <a:tc>
                  <a:txBody>
                    <a:bodyPr/>
                    <a:lstStyle/>
                    <a:p>
                      <a:r>
                        <a:rPr lang="en-US" sz="1200" b="1" i="0" dirty="0">
                          <a:solidFill>
                            <a:schemeClr val="bg1"/>
                          </a:solidFill>
                          <a:latin typeface="Helvetica Light" panose="020B0403020202020204" pitchFamily="34" charset="0"/>
                        </a:rPr>
                        <a:t>$113K</a:t>
                      </a:r>
                    </a:p>
                  </a:txBody>
                  <a:tcPr>
                    <a:solidFill>
                      <a:schemeClr val="tx2"/>
                    </a:solidFill>
                  </a:tcPr>
                </a:tc>
                <a:tc>
                  <a:txBody>
                    <a:bodyPr/>
                    <a:lstStyle/>
                    <a:p>
                      <a:r>
                        <a:rPr lang="en-US" sz="1200" b="1" i="0" dirty="0">
                          <a:latin typeface="Helvetica Light" panose="020B0403020202020204" pitchFamily="34" charset="0"/>
                        </a:rPr>
                        <a:t>6%</a:t>
                      </a:r>
                    </a:p>
                  </a:txBody>
                  <a:tcPr>
                    <a:solidFill>
                      <a:srgbClr val="941100"/>
                    </a:solidFill>
                  </a:tcPr>
                </a:tc>
                <a:extLst>
                  <a:ext uri="{0D108BD9-81ED-4DB2-BD59-A6C34878D82A}">
                    <a16:rowId xmlns:a16="http://schemas.microsoft.com/office/drawing/2014/main" val="2723846995"/>
                  </a:ext>
                </a:extLst>
              </a:tr>
            </a:tbl>
          </a:graphicData>
        </a:graphic>
      </p:graphicFrame>
      <p:sp>
        <p:nvSpPr>
          <p:cNvPr id="77" name="TextBox 49">
            <a:extLst>
              <a:ext uri="{FF2B5EF4-FFF2-40B4-BE49-F238E27FC236}">
                <a16:creationId xmlns:a16="http://schemas.microsoft.com/office/drawing/2014/main" id="{538DD500-AA57-7341-BD29-8D6091277237}"/>
              </a:ext>
            </a:extLst>
          </p:cNvPr>
          <p:cNvSpPr txBox="1"/>
          <p:nvPr/>
        </p:nvSpPr>
        <p:spPr>
          <a:xfrm>
            <a:off x="5265148" y="6476040"/>
            <a:ext cx="986167" cy="276999"/>
          </a:xfrm>
          <a:prstGeom prst="rect">
            <a:avLst/>
          </a:prstGeom>
          <a:noFill/>
        </p:spPr>
        <p:txBody>
          <a:bodyPr wrap="none" rtlCol="0">
            <a:spAutoFit/>
          </a:bodyPr>
          <a:lstStyle/>
          <a:p>
            <a:r>
              <a:rPr lang="en-US" sz="1200" i="1" dirty="0"/>
              <a:t>154 </a:t>
            </a:r>
            <a:r>
              <a:rPr lang="en-US" sz="1200" i="1" dirty="0" err="1"/>
              <a:t>modulos</a:t>
            </a:r>
            <a:endParaRPr lang="en-US" sz="1200" i="1" dirty="0"/>
          </a:p>
        </p:txBody>
      </p:sp>
      <p:cxnSp>
        <p:nvCxnSpPr>
          <p:cNvPr id="78" name="Straight Connector 61">
            <a:extLst>
              <a:ext uri="{FF2B5EF4-FFF2-40B4-BE49-F238E27FC236}">
                <a16:creationId xmlns:a16="http://schemas.microsoft.com/office/drawing/2014/main" id="{08B89EE0-5910-8E47-9FB2-6652A59DE8B1}"/>
              </a:ext>
            </a:extLst>
          </p:cNvPr>
          <p:cNvCxnSpPr>
            <a:cxnSpLocks/>
          </p:cNvCxnSpPr>
          <p:nvPr/>
        </p:nvCxnSpPr>
        <p:spPr>
          <a:xfrm flipV="1">
            <a:off x="5377392" y="5730417"/>
            <a:ext cx="5069780" cy="15123"/>
          </a:xfrm>
          <a:prstGeom prst="line">
            <a:avLst/>
          </a:prstGeom>
          <a:ln>
            <a:solidFill>
              <a:schemeClr val="tx2">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79" name="Chart 38">
            <a:extLst>
              <a:ext uri="{FF2B5EF4-FFF2-40B4-BE49-F238E27FC236}">
                <a16:creationId xmlns:a16="http://schemas.microsoft.com/office/drawing/2014/main" id="{42F6F324-EA50-8548-8CC1-634B460148B8}"/>
              </a:ext>
            </a:extLst>
          </p:cNvPr>
          <p:cNvGraphicFramePr/>
          <p:nvPr>
            <p:extLst>
              <p:ext uri="{D42A27DB-BD31-4B8C-83A1-F6EECF244321}">
                <p14:modId xmlns:p14="http://schemas.microsoft.com/office/powerpoint/2010/main" val="3099408915"/>
              </p:ext>
            </p:extLst>
          </p:nvPr>
        </p:nvGraphicFramePr>
        <p:xfrm>
          <a:off x="5587562" y="5947402"/>
          <a:ext cx="6400258" cy="931074"/>
        </p:xfrm>
        <a:graphic>
          <a:graphicData uri="http://schemas.openxmlformats.org/drawingml/2006/chart">
            <c:chart xmlns:c="http://schemas.openxmlformats.org/drawingml/2006/chart" xmlns:r="http://schemas.openxmlformats.org/officeDocument/2006/relationships" r:id="rId10"/>
          </a:graphicData>
        </a:graphic>
      </p:graphicFrame>
      <p:sp>
        <p:nvSpPr>
          <p:cNvPr id="42" name="TextBox 27">
            <a:extLst>
              <a:ext uri="{FF2B5EF4-FFF2-40B4-BE49-F238E27FC236}">
                <a16:creationId xmlns:a16="http://schemas.microsoft.com/office/drawing/2014/main" id="{DA78F62A-D754-9D4A-BB38-19C1D807F34B}"/>
              </a:ext>
            </a:extLst>
          </p:cNvPr>
          <p:cNvSpPr txBox="1"/>
          <p:nvPr/>
        </p:nvSpPr>
        <p:spPr>
          <a:xfrm>
            <a:off x="407558" y="6476040"/>
            <a:ext cx="1843774" cy="215444"/>
          </a:xfrm>
          <a:prstGeom prst="rect">
            <a:avLst/>
          </a:prstGeom>
          <a:solidFill>
            <a:schemeClr val="bg1"/>
          </a:solidFill>
          <a:ln w="6350">
            <a:solidFill>
              <a:schemeClr val="bg1">
                <a:lumMod val="95000"/>
              </a:schemeClr>
            </a:solidFill>
            <a:prstDash val="sysDot"/>
          </a:ln>
        </p:spPr>
        <p:txBody>
          <a:bodyPr wrap="none" rtlCol="0">
            <a:spAutoFit/>
          </a:bodyPr>
          <a:lstStyle/>
          <a:p>
            <a:r>
              <a:rPr lang="en-US" sz="800" i="1" dirty="0">
                <a:solidFill>
                  <a:schemeClr val="tx1">
                    <a:lumMod val="50000"/>
                    <a:lumOff val="50000"/>
                  </a:schemeClr>
                </a:solidFill>
                <a:latin typeface="Helvetica Light" panose="020B0403020202020204" pitchFamily="34" charset="0"/>
              </a:rPr>
              <a:t>Fuente : </a:t>
            </a:r>
            <a:r>
              <a:rPr lang="en-US" sz="800" i="1" dirty="0" err="1">
                <a:solidFill>
                  <a:schemeClr val="tx1">
                    <a:lumMod val="50000"/>
                    <a:lumOff val="50000"/>
                  </a:schemeClr>
                </a:solidFill>
                <a:latin typeface="Helvetica Light" panose="020B0403020202020204" pitchFamily="34" charset="0"/>
              </a:rPr>
              <a:t>Publisearch</a:t>
            </a:r>
            <a:r>
              <a:rPr lang="en-US" sz="800" i="1" dirty="0">
                <a:solidFill>
                  <a:schemeClr val="tx1">
                    <a:lumMod val="50000"/>
                    <a:lumOff val="50000"/>
                  </a:schemeClr>
                </a:solidFill>
                <a:latin typeface="Helvetica Light" panose="020B0403020202020204" pitchFamily="34" charset="0"/>
              </a:rPr>
              <a:t> –  </a:t>
            </a:r>
            <a:r>
              <a:rPr lang="en-US" sz="800" i="1" dirty="0" err="1">
                <a:solidFill>
                  <a:schemeClr val="tx1">
                    <a:lumMod val="50000"/>
                    <a:lumOff val="50000"/>
                  </a:schemeClr>
                </a:solidFill>
                <a:latin typeface="Helvetica Light" panose="020B0403020202020204" pitchFamily="34" charset="0"/>
              </a:rPr>
              <a:t>Marzo</a:t>
            </a:r>
            <a:r>
              <a:rPr lang="en-US" sz="800" i="1" dirty="0">
                <a:solidFill>
                  <a:schemeClr val="tx1">
                    <a:lumMod val="50000"/>
                    <a:lumOff val="50000"/>
                  </a:schemeClr>
                </a:solidFill>
                <a:latin typeface="Helvetica Light" panose="020B0403020202020204" pitchFamily="34" charset="0"/>
              </a:rPr>
              <a:t>, 2024</a:t>
            </a:r>
          </a:p>
        </p:txBody>
      </p:sp>
    </p:spTree>
    <p:extLst>
      <p:ext uri="{BB962C8B-B14F-4D97-AF65-F5344CB8AC3E}">
        <p14:creationId xmlns:p14="http://schemas.microsoft.com/office/powerpoint/2010/main" val="1104147319"/>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2039</TotalTime>
  <Words>2243</Words>
  <Application>Microsoft Macintosh PowerPoint</Application>
  <PresentationFormat>Panorámica</PresentationFormat>
  <Paragraphs>471</Paragraphs>
  <Slides>22</Slides>
  <Notes>17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22</vt:i4>
      </vt:variant>
    </vt:vector>
  </HeadingPairs>
  <TitlesOfParts>
    <vt:vector size="31" baseType="lpstr">
      <vt:lpstr>Arial</vt:lpstr>
      <vt:lpstr>Calibri</vt:lpstr>
      <vt:lpstr>Calibri Light</vt:lpstr>
      <vt:lpstr>Century Gothic</vt:lpstr>
      <vt:lpstr>Helvetica</vt:lpstr>
      <vt:lpstr>HELVETICA LIGHT</vt:lpstr>
      <vt:lpstr>HELVETICA LIGHT</vt:lpstr>
      <vt:lpstr>Wingdings</vt:lpstr>
      <vt:lpstr>Tema de Office</vt:lpstr>
      <vt:lpstr>ACTIVIDAD COMPETITIVA </vt:lpstr>
      <vt:lpstr>Presentación de PowerPoint</vt:lpstr>
      <vt:lpstr>Presentación de PowerPoint</vt:lpstr>
      <vt:lpstr>Presentación de PowerPoint</vt:lpstr>
      <vt:lpstr>Presentación de PowerPoint</vt:lpstr>
      <vt:lpstr>Presentación de PowerPoint</vt:lpstr>
      <vt:lpstr>Presentación de PowerPoint</vt:lpstr>
      <vt:lpstr>Estratégia de Medios enero-marzo, 2024</vt:lpstr>
      <vt:lpstr>Estratégia de Medios enero-marzo, 2024</vt:lpstr>
      <vt:lpstr>Estratégia de Medios enero-marzo, 2024</vt:lpstr>
      <vt:lpstr>Presentación de PowerPoint</vt:lpstr>
      <vt:lpstr>Presentación de PowerPoint</vt:lpstr>
      <vt:lpstr>Estratégia de Medios enero-marzo, 2024</vt:lpstr>
      <vt:lpstr>Presentación de PowerPoint</vt:lpstr>
      <vt:lpstr>Presentación de PowerPoint</vt:lpstr>
      <vt:lpstr>Presentación de PowerPoint</vt:lpstr>
      <vt:lpstr>ACTIVIDAD COMPETITIVA </vt:lpstr>
      <vt:lpstr>Presentación de PowerPoint</vt:lpstr>
      <vt:lpstr>Presentación de PowerPoint</vt:lpstr>
      <vt:lpstr>Estratégia de Medios enero-marzo, 2024</vt:lpstr>
      <vt:lpstr>Estratégia de Medios enero-marzo, 2024</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40</cp:revision>
  <dcterms:created xsi:type="dcterms:W3CDTF">2024-05-08T04:28:01Z</dcterms:created>
  <dcterms:modified xsi:type="dcterms:W3CDTF">2024-05-10T01:12:49Z</dcterms:modified>
</cp:coreProperties>
</file>