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5.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1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1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8.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9.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20.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1089" r:id="rId2"/>
    <p:sldId id="1068" r:id="rId3"/>
    <p:sldId id="1135" r:id="rId4"/>
    <p:sldId id="1079" r:id="rId5"/>
    <p:sldId id="1151" r:id="rId6"/>
    <p:sldId id="1152" r:id="rId7"/>
    <p:sldId id="1156" r:id="rId8"/>
    <p:sldId id="1035" r:id="rId9"/>
    <p:sldId id="1001" r:id="rId10"/>
    <p:sldId id="1134" r:id="rId11"/>
    <p:sldId id="1026" r:id="rId12"/>
    <p:sldId id="1100" r:id="rId13"/>
    <p:sldId id="1027" r:id="rId14"/>
    <p:sldId id="1136" r:id="rId15"/>
    <p:sldId id="1132" r:id="rId16"/>
    <p:sldId id="1031" r:id="rId17"/>
    <p:sldId id="1147" r:id="rId18"/>
    <p:sldId id="1141" r:id="rId19"/>
    <p:sldId id="1144" r:id="rId20"/>
    <p:sldId id="1130" r:id="rId21"/>
    <p:sldId id="1127" r:id="rId22"/>
    <p:sldId id="1149" r:id="rId23"/>
    <p:sldId id="1150" r:id="rId24"/>
    <p:sldId id="1153" r:id="rId25"/>
    <p:sldId id="1158" r:id="rId26"/>
    <p:sldId id="1140" r:id="rId27"/>
    <p:sldId id="1069" r:id="rId28"/>
    <p:sldId id="1021"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41AD"/>
    <a:srgbClr val="FFC001"/>
    <a:srgbClr val="44536A"/>
    <a:srgbClr val="D8CC28"/>
    <a:srgbClr val="B74819"/>
    <a:srgbClr val="0C4D3A"/>
    <a:srgbClr val="5C250A"/>
    <a:srgbClr val="D87419"/>
    <a:srgbClr val="344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79" autoAdjust="0"/>
    <p:restoredTop sz="97835" autoAdjust="0"/>
  </p:normalViewPr>
  <p:slideViewPr>
    <p:cSldViewPr snapToGrid="0">
      <p:cViewPr varScale="1">
        <p:scale>
          <a:sx n="224" d="100"/>
          <a:sy n="224" d="100"/>
        </p:scale>
        <p:origin x="1040" y="176"/>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Hoja_de_c_lculo_de_Microsoft_Excel55.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Hoja_de_c_lculo_de_Microsoft_Excel56.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57.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Hoja_de_c_lculo_de_Microsoft_Excel59.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Hoja_de_c_lculo_de_Microsoft_Excel60.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Hoja_de_c_lculo_de_Microsoft_Excel61.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Hoja_de_c_lculo_de_Microsoft_Excel62.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Hoja_de_c_lculo_de_Microsoft_Excel63.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Hoja_de_c_lculo_de_Microsoft_Excel64.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Hoja_de_c_lculo_de_Microsoft_Excel65.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Hoja_de_c_lculo_de_Microsoft_Excel66.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Hoja_de_c_lculo_de_Microsoft_Excel67.xlsx"/><Relationship Id="rId2" Type="http://schemas.microsoft.com/office/2011/relationships/chartColorStyle" Target="colors73.xml"/><Relationship Id="rId1" Type="http://schemas.microsoft.com/office/2011/relationships/chartStyle" Target="style73.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25/Reporte%20Motomundo%2025/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Sheet1!$Z$2:$CE$3</c:f>
              <c:multiLvlStrCache>
                <c:ptCount val="5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lvl>
                <c:lvl>
                  <c:pt idx="0">
                    <c:v>2021</c:v>
                  </c:pt>
                  <c:pt idx="12">
                    <c:v>2022</c:v>
                  </c:pt>
                  <c:pt idx="24">
                    <c:v>2023</c:v>
                  </c:pt>
                  <c:pt idx="36">
                    <c:v>2024</c:v>
                  </c:pt>
                  <c:pt idx="48">
                    <c:v>2025</c:v>
                  </c:pt>
                </c:lvl>
              </c:multiLvlStrCache>
            </c:multiLvlStrRef>
          </c:cat>
          <c:val>
            <c:numRef>
              <c:f>Sheet1!$Z$4:$CE$4</c:f>
              <c:numCache>
                <c:formatCode>_(* #,##0_);_(* \(#,##0\);_(* "-"??_);_(@_)</c:formatCode>
                <c:ptCount val="58"/>
                <c:pt idx="0">
                  <c:v>117912.66815874053</c:v>
                </c:pt>
                <c:pt idx="1">
                  <c:v>107684.99922452583</c:v>
                </c:pt>
                <c:pt idx="2">
                  <c:v>304947.29170581873</c:v>
                </c:pt>
                <c:pt idx="3">
                  <c:v>235054.07095838961</c:v>
                </c:pt>
                <c:pt idx="4">
                  <c:v>298700</c:v>
                </c:pt>
                <c:pt idx="5">
                  <c:v>255141.96313113882</c:v>
                </c:pt>
                <c:pt idx="6" formatCode="0">
                  <c:v>250688.74890241449</c:v>
                </c:pt>
                <c:pt idx="7" formatCode="0">
                  <c:v>229822.77296623969</c:v>
                </c:pt>
                <c:pt idx="8" formatCode="General">
                  <c:v>213022.2382324365</c:v>
                </c:pt>
                <c:pt idx="9" formatCode="General">
                  <c:v>202873.20682989416</c:v>
                </c:pt>
                <c:pt idx="10" formatCode="General">
                  <c:v>286304.18107428937</c:v>
                </c:pt>
                <c:pt idx="11" formatCode="General">
                  <c:v>378515.74978996854</c:v>
                </c:pt>
                <c:pt idx="12" formatCode="_(* #,##0.00_);_(* \(#,##0.00\);_(* &quot;-&quot;??_);_(@_)">
                  <c:v>159856.26366120213</c:v>
                </c:pt>
                <c:pt idx="13" formatCode="_(* #,##0.00_);_(* \(#,##0.00\);_(* &quot;-&quot;??_);_(@_)">
                  <c:v>141726.05641844895</c:v>
                </c:pt>
                <c:pt idx="14" formatCode="_(* #,##0.00_);_(* \(#,##0.00\);_(* &quot;-&quot;??_);_(@_)">
                  <c:v>184062.02294367168</c:v>
                </c:pt>
                <c:pt idx="15" formatCode="_(* #,##0.00_);_(* \(#,##0.00\);_(* &quot;-&quot;??_);_(@_)">
                  <c:v>262887</c:v>
                </c:pt>
                <c:pt idx="16" formatCode="_(* #,##0.00_);_(* \(#,##0.00\);_(* &quot;-&quot;??_);_(@_)">
                  <c:v>184584</c:v>
                </c:pt>
                <c:pt idx="17" formatCode="_(* #,##0.00_);_(* \(#,##0.00\);_(* &quot;-&quot;??_);_(@_)">
                  <c:v>244782</c:v>
                </c:pt>
                <c:pt idx="18" formatCode="_(* #,##0.00_);_(* \(#,##0.00\);_(* &quot;-&quot;??_);_(@_)">
                  <c:v>170623.43604126252</c:v>
                </c:pt>
                <c:pt idx="19" formatCode="_(* #,##0.00_);_(* \(#,##0.00\);_(* &quot;-&quot;??_);_(@_)">
                  <c:v>193485.85947635284</c:v>
                </c:pt>
                <c:pt idx="20" formatCode="_(* #,##0.00_);_(* \(#,##0.00\);_(* &quot;-&quot;??_);_(@_)">
                  <c:v>136312.89400604053</c:v>
                </c:pt>
                <c:pt idx="21" formatCode="_(* #,##0.00_);_(* \(#,##0.00\);_(* &quot;-&quot;??_);_(@_)">
                  <c:v>257247.14452909862</c:v>
                </c:pt>
                <c:pt idx="22" formatCode="_(* #,##0.00_);_(* \(#,##0.00\);_(* &quot;-&quot;??_);_(@_)">
                  <c:v>269737.84051802591</c:v>
                </c:pt>
                <c:pt idx="23" formatCode="_(* #,##0.00_);_(* \(#,##0.00\);_(* &quot;-&quot;??_);_(@_)">
                  <c:v>462639.19772810378</c:v>
                </c:pt>
                <c:pt idx="24" formatCode="_(* #,##0.00_);_(* \(#,##0.00\);_(* &quot;-&quot;??_);_(@_)">
                  <c:v>134107.07841940722</c:v>
                </c:pt>
                <c:pt idx="25" formatCode="_(* #,##0.00_);_(* \(#,##0.00\);_(* &quot;-&quot;??_);_(@_)">
                  <c:v>112701.39480701419</c:v>
                </c:pt>
                <c:pt idx="26" formatCode="_(* #,##0.00_);_(* \(#,##0.00\);_(* &quot;-&quot;??_);_(@_)">
                  <c:v>105887.33803079775</c:v>
                </c:pt>
                <c:pt idx="27" formatCode="_(* #,##0.00_);_(* \(#,##0.00\);_(* &quot;-&quot;??_);_(@_)">
                  <c:v>173519.73005901117</c:v>
                </c:pt>
                <c:pt idx="28" formatCode="_(* #,##0.00_);_(* \(#,##0.00\);_(* &quot;-&quot;??_);_(@_)">
                  <c:v>205965.0522971375</c:v>
                </c:pt>
                <c:pt idx="29" formatCode="_(* #,##0.00_);_(* \(#,##0.00\);_(* &quot;-&quot;??_);_(@_)">
                  <c:v>194495.7296555744</c:v>
                </c:pt>
                <c:pt idx="30" formatCode="_(* #,##0.00_);_(* \(#,##0.00\);_(* &quot;-&quot;??_);_(@_)">
                  <c:v>175649.65884032677</c:v>
                </c:pt>
                <c:pt idx="31" formatCode="_(* #,##0.00_);_(* \(#,##0.00\);_(* &quot;-&quot;??_);_(@_)">
                  <c:v>238461.19801764656</c:v>
                </c:pt>
                <c:pt idx="32" formatCode="_(* #,##0.00_);_(* \(#,##0.00\);_(* &quot;-&quot;??_);_(@_)">
                  <c:v>213222.26913071127</c:v>
                </c:pt>
                <c:pt idx="33" formatCode="_(* #,##0.00_);_(* \(#,##0.00\);_(* &quot;-&quot;??_);_(@_)">
                  <c:v>276953.46866346087</c:v>
                </c:pt>
                <c:pt idx="34" formatCode="_(* #,##0.00_);_(* \(#,##0.00\);_(* &quot;-&quot;??_);_(@_)">
                  <c:v>403747.23992767686</c:v>
                </c:pt>
                <c:pt idx="35" formatCode="_(* #,##0.00_);_(* \(#,##0.00\);_(* &quot;-&quot;??_);_(@_)">
                  <c:v>375912.96945798595</c:v>
                </c:pt>
                <c:pt idx="36" formatCode="_(* #,##0.00_);_(* \(#,##0.00\);_(* &quot;-&quot;??_);_(@_)">
                  <c:v>218469.75589050839</c:v>
                </c:pt>
                <c:pt idx="37" formatCode="_(* #,##0.00_);_(* \(#,##0.00\);_(* &quot;-&quot;??_);_(@_)">
                  <c:v>188347.17994179329</c:v>
                </c:pt>
                <c:pt idx="38" formatCode="_(* #,##0.00_);_(* \(#,##0.00\);_(* &quot;-&quot;??_);_(@_)">
                  <c:v>305204.62349038653</c:v>
                </c:pt>
                <c:pt idx="39" formatCode="_(* #,##0.00_);_(* \(#,##0.00\);_(* &quot;-&quot;??_);_(@_)">
                  <c:v>388293.72310311429</c:v>
                </c:pt>
                <c:pt idx="40" formatCode="_(* #,##0.00_);_(* \(#,##0.00\);_(* &quot;-&quot;??_);_(@_)">
                  <c:v>432792.7315515058</c:v>
                </c:pt>
                <c:pt idx="41" formatCode="_(* #,##0.00_);_(* \(#,##0.00\);_(* &quot;-&quot;??_);_(@_)">
                  <c:v>425064.69709975435</c:v>
                </c:pt>
                <c:pt idx="42" formatCode="_(* #,##0.00_);_(* \(#,##0.00\);_(* &quot;-&quot;??_);_(@_)">
                  <c:v>342184.68951709621</c:v>
                </c:pt>
                <c:pt idx="43" formatCode="_(* #,##0.00_);_(* \(#,##0.00\);_(* &quot;-&quot;??_);_(@_)">
                  <c:v>258057.96630707497</c:v>
                </c:pt>
                <c:pt idx="44" formatCode="_(* #,##0.00_);_(* \(#,##0.00\);_(* &quot;-&quot;??_);_(@_)">
                  <c:v>280682.86092342768</c:v>
                </c:pt>
                <c:pt idx="45" formatCode="_(* #,##0.00_);_(* \(#,##0.00\);_(* &quot;-&quot;??_);_(@_)">
                  <c:v>344254.72826478828</c:v>
                </c:pt>
                <c:pt idx="46" formatCode="_(* #,##0.00_);_(* \(#,##0.00\);_(* &quot;-&quot;??_);_(@_)">
                  <c:v>366484.82736534835</c:v>
                </c:pt>
                <c:pt idx="47" formatCode="_(* #,##0.00_);_(* \(#,##0.00\);_(* &quot;-&quot;??_);_(@_)">
                  <c:v>521703.0635011291</c:v>
                </c:pt>
                <c:pt idx="48" formatCode="_(* #,##0.00_);_(* \(#,##0.00\);_(* &quot;-&quot;??_);_(@_)">
                  <c:v>349717.58043192863</c:v>
                </c:pt>
                <c:pt idx="49" formatCode="_(* #,##0.00_);_(* \(#,##0.00\);_(* &quot;-&quot;??_);_(@_)">
                  <c:v>215592.03463113823</c:v>
                </c:pt>
                <c:pt idx="50" formatCode="_(* #,##0.00_);_(* \(#,##0.00\);_(* &quot;-&quot;??_);_(@_)">
                  <c:v>315731.71717811236</c:v>
                </c:pt>
                <c:pt idx="51" formatCode="_(* #,##0.00_);_(* \(#,##0.00\);_(* &quot;-&quot;??_);_(@_)">
                  <c:v>342202.94784716133</c:v>
                </c:pt>
                <c:pt idx="52" formatCode="_(* #,##0.00_);_(* \(#,##0.00\);_(* &quot;-&quot;??_);_(@_)">
                  <c:v>394448.01479874062</c:v>
                </c:pt>
                <c:pt idx="53" formatCode="_(* #,##0.00_);_(* \(#,##0.00\);_(* &quot;-&quot;??_);_(@_)">
                  <c:v>392715.13352297479</c:v>
                </c:pt>
                <c:pt idx="54" formatCode="_(* #,##0.00_);_(* \(#,##0.00\);_(* &quot;-&quot;??_);_(@_)">
                  <c:v>289670.5576789733</c:v>
                </c:pt>
                <c:pt idx="55" formatCode="_(* #,##0.00_);_(* \(#,##0.00\);_(* &quot;-&quot;??_);_(@_)">
                  <c:v>207955.10366445425</c:v>
                </c:pt>
                <c:pt idx="56" formatCode="_(* #,##0.00_);_(* \(#,##0.00\);_(* &quot;-&quot;??_);_(@_)">
                  <c:v>242825.01038393864</c:v>
                </c:pt>
                <c:pt idx="57" formatCode="_(* #,##0.00_);_(* \(#,##0.00\);_(* &quot;-&quot;??_);_(@_)">
                  <c:v>241249.01103656186</c:v>
                </c:pt>
              </c:numCache>
            </c:numRef>
          </c:val>
          <c:smooth val="0"/>
          <c:extLst>
            <c:ext xmlns:c16="http://schemas.microsoft.com/office/drawing/2014/chart" uri="{C3380CC4-5D6E-409C-BE32-E72D297353CC}">
              <c16:uniqueId val="{00000000-3745-234A-B014-BE3225F71274}"/>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Sheet1!$Z$2:$CE$3</c:f>
              <c:multiLvlStrCache>
                <c:ptCount val="5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lvl>
                <c:lvl>
                  <c:pt idx="0">
                    <c:v>2021</c:v>
                  </c:pt>
                  <c:pt idx="12">
                    <c:v>2022</c:v>
                  </c:pt>
                  <c:pt idx="24">
                    <c:v>2023</c:v>
                  </c:pt>
                  <c:pt idx="36">
                    <c:v>2024</c:v>
                  </c:pt>
                  <c:pt idx="48">
                    <c:v>2025</c:v>
                  </c:pt>
                </c:lvl>
              </c:multiLvlStrCache>
            </c:multiLvlStrRef>
          </c:cat>
          <c:val>
            <c:numRef>
              <c:f>Sheet1!$Z$5:$CE$5</c:f>
              <c:numCache>
                <c:formatCode>_(* #,##0_);_(* \(#,##0\);_(* "-"??_);_(@_)</c:formatCode>
                <c:ptCount val="58"/>
                <c:pt idx="0">
                  <c:v>60526.293135833621</c:v>
                </c:pt>
                <c:pt idx="1">
                  <c:v>62546.080940665393</c:v>
                </c:pt>
                <c:pt idx="2">
                  <c:v>216764.62315380247</c:v>
                </c:pt>
                <c:pt idx="3">
                  <c:v>141344.35371116915</c:v>
                </c:pt>
                <c:pt idx="4">
                  <c:v>186440</c:v>
                </c:pt>
                <c:pt idx="5">
                  <c:v>192914.51414966097</c:v>
                </c:pt>
                <c:pt idx="6" formatCode="General">
                  <c:v>161201.23273680379</c:v>
                </c:pt>
                <c:pt idx="7" formatCode="General">
                  <c:v>136662.57733948439</c:v>
                </c:pt>
                <c:pt idx="8" formatCode="General">
                  <c:v>132044.02163243649</c:v>
                </c:pt>
                <c:pt idx="9" formatCode="General">
                  <c:v>202873.20682989416</c:v>
                </c:pt>
                <c:pt idx="10" formatCode="General">
                  <c:v>286304.18107428937</c:v>
                </c:pt>
                <c:pt idx="11" formatCode="General">
                  <c:v>296740.81175074505</c:v>
                </c:pt>
                <c:pt idx="12" formatCode="_(* #,##0.00_);_(* \(#,##0.00\);_(* &quot;-&quot;??_);_(@_)">
                  <c:v>140246.01775956279</c:v>
                </c:pt>
                <c:pt idx="13" formatCode="_(* #,##0.00_);_(* \(#,##0.00\);_(* &quot;-&quot;??_);_(@_)">
                  <c:v>91842.574584001995</c:v>
                </c:pt>
                <c:pt idx="14" formatCode="_(* #,##0.00_);_(* \(#,##0.00\);_(* &quot;-&quot;??_);_(@_)">
                  <c:v>120957.06990096848</c:v>
                </c:pt>
                <c:pt idx="15" formatCode="_(* #,##0.00_);_(* \(#,##0.00\);_(* &quot;-&quot;??_);_(@_)">
                  <c:v>169736</c:v>
                </c:pt>
                <c:pt idx="16" formatCode="_(* #,##0.00_);_(* \(#,##0.00\);_(* &quot;-&quot;??_);_(@_)">
                  <c:v>78362</c:v>
                </c:pt>
                <c:pt idx="17" formatCode="_(* #,##0.00_);_(* \(#,##0.00\);_(* &quot;-&quot;??_);_(@_)">
                  <c:v>154902</c:v>
                </c:pt>
                <c:pt idx="18" formatCode="_(* #,##0.00_);_(* \(#,##0.00\);_(* &quot;-&quot;??_);_(@_)">
                  <c:v>106253.76841422195</c:v>
                </c:pt>
                <c:pt idx="19" formatCode="_(* #,##0.00_);_(* \(#,##0.00\);_(* &quot;-&quot;??_);_(@_)">
                  <c:v>127129.42802818472</c:v>
                </c:pt>
                <c:pt idx="20" formatCode="_(* #,##0.00_);_(* \(#,##0.00\);_(* &quot;-&quot;??_);_(@_)">
                  <c:v>93731.525213008164</c:v>
                </c:pt>
                <c:pt idx="21" formatCode="_(* #,##0.00_);_(* \(#,##0.00\);_(* &quot;-&quot;??_);_(@_)">
                  <c:v>212228.30745269178</c:v>
                </c:pt>
                <c:pt idx="22" formatCode="_(* #,##0.00_);_(* \(#,##0.00\);_(* &quot;-&quot;??_);_(@_)">
                  <c:v>251201.0840780499</c:v>
                </c:pt>
                <c:pt idx="23" formatCode="_(* #,##0.00_);_(* \(#,##0.00\);_(* &quot;-&quot;??_);_(@_)">
                  <c:v>431551.91126968409</c:v>
                </c:pt>
                <c:pt idx="24" formatCode="_(* #,##0.00_);_(* \(#,##0.00\);_(* &quot;-&quot;??_);_(@_)">
                  <c:v>287546.36861983116</c:v>
                </c:pt>
                <c:pt idx="25" formatCode="_(* #,##0.00_);_(* \(#,##0.00\);_(* &quot;-&quot;??_);_(@_)">
                  <c:v>86324.005115962078</c:v>
                </c:pt>
                <c:pt idx="26" formatCode="_(* #,##0.00_);_(* \(#,##0.00\);_(* &quot;-&quot;??_);_(@_)">
                  <c:v>95909</c:v>
                </c:pt>
                <c:pt idx="27" formatCode="_(* #,##0.00_);_(* \(#,##0.00\);_(* &quot;-&quot;??_);_(@_)">
                  <c:v>133139.10010054318</c:v>
                </c:pt>
                <c:pt idx="28" formatCode="_(* #,##0.00_);_(* \(#,##0.00\);_(* &quot;-&quot;??_);_(@_)">
                  <c:v>171267.6517305614</c:v>
                </c:pt>
                <c:pt idx="29" formatCode="_(* #,##0.00_);_(* \(#,##0.00\);_(* &quot;-&quot;??_);_(@_)">
                  <c:v>153685.45916781979</c:v>
                </c:pt>
                <c:pt idx="30" formatCode="_(* #,##0.00_);_(* \(#,##0.00\);_(* &quot;-&quot;??_);_(@_)">
                  <c:v>120337.34208160963</c:v>
                </c:pt>
                <c:pt idx="31" formatCode="_(* #,##0.00_);_(* \(#,##0.00\);_(* &quot;-&quot;??_);_(@_)">
                  <c:v>194273.23700212978</c:v>
                </c:pt>
                <c:pt idx="32" formatCode="_(* #,##0.00_);_(* \(#,##0.00\);_(* &quot;-&quot;??_);_(@_)">
                  <c:v>179457.89860278895</c:v>
                </c:pt>
                <c:pt idx="33" formatCode="_(* #,##0.00_);_(* \(#,##0.00\);_(* &quot;-&quot;??_);_(@_)">
                  <c:v>223154.72823046648</c:v>
                </c:pt>
                <c:pt idx="34" formatCode="_(* #,##0.00_);_(* \(#,##0.00\);_(* &quot;-&quot;??_);_(@_)">
                  <c:v>335555.41911485372</c:v>
                </c:pt>
                <c:pt idx="35" formatCode="_(* #,##0.00_);_(* \(#,##0.00\);_(* &quot;-&quot;??_);_(@_)">
                  <c:v>315318.17425908311</c:v>
                </c:pt>
                <c:pt idx="36" formatCode="_(* #,##0.00_);_(* \(#,##0.00\);_(* &quot;-&quot;??_);_(@_)">
                  <c:v>182355.50980697686</c:v>
                </c:pt>
                <c:pt idx="37" formatCode="_(* #,##0.00_);_(* \(#,##0.00\);_(* &quot;-&quot;??_);_(@_)">
                  <c:v>146760.8333180628</c:v>
                </c:pt>
                <c:pt idx="38" formatCode="_(* #,##0.00_);_(* \(#,##0.00\);_(* &quot;-&quot;??_);_(@_)">
                  <c:v>267529.23291356926</c:v>
                </c:pt>
                <c:pt idx="39" formatCode="_(* #,##0.00_);_(* \(#,##0.00\);_(* &quot;-&quot;??_);_(@_)">
                  <c:v>338509.56818328326</c:v>
                </c:pt>
                <c:pt idx="40" formatCode="_(* #,##0.00_);_(* \(#,##0.00\);_(* &quot;-&quot;??_);_(@_)">
                  <c:v>385018.07481931354</c:v>
                </c:pt>
                <c:pt idx="41" formatCode="_(* #,##0.00_);_(* \(#,##0.00\);_(* &quot;-&quot;??_);_(@_)">
                  <c:v>375357.8401197521</c:v>
                </c:pt>
                <c:pt idx="42" formatCode="_(* #,##0.00_);_(* \(#,##0.00\);_(* &quot;-&quot;??_);_(@_)">
                  <c:v>288418.85188107518</c:v>
                </c:pt>
                <c:pt idx="43" formatCode="_(* #,##0.00_);_(* \(#,##0.00\);_(* &quot;-&quot;??_);_(@_)">
                  <c:v>213908.49973535712</c:v>
                </c:pt>
                <c:pt idx="44" formatCode="_(* #,##0.00_);_(* \(#,##0.00\);_(* &quot;-&quot;??_);_(@_)">
                  <c:v>231459.98145952751</c:v>
                </c:pt>
                <c:pt idx="45" formatCode="_(* #,##0.00_);_(* \(#,##0.00\);_(* &quot;-&quot;??_);_(@_)">
                  <c:v>300062.42151610262</c:v>
                </c:pt>
                <c:pt idx="46" formatCode="_(* #,##0.00_);_(* \(#,##0.00\);_(* &quot;-&quot;??_);_(@_)">
                  <c:v>312257.29498681222</c:v>
                </c:pt>
                <c:pt idx="47" formatCode="_(* #,##0.00_);_(* \(#,##0.00\);_(* &quot;-&quot;??_);_(@_)">
                  <c:v>469428.64599683409</c:v>
                </c:pt>
                <c:pt idx="48" formatCode="_(* #,##0.00_);_(* \(#,##0.00\);_(* &quot;-&quot;??_);_(@_)">
                  <c:v>282414.45701498206</c:v>
                </c:pt>
                <c:pt idx="49" formatCode="_(* #,##0.00_);_(* \(#,##0.00\);_(* &quot;-&quot;??_);_(@_)">
                  <c:v>172948.50683348443</c:v>
                </c:pt>
                <c:pt idx="50" formatCode="_(* #,##0.00_);_(* \(#,##0.00\);_(* &quot;-&quot;??_);_(@_)">
                  <c:v>229156.5799221803</c:v>
                </c:pt>
                <c:pt idx="51" formatCode="_(* #,##0.00_);_(* \(#,##0.00\);_(* &quot;-&quot;??_);_(@_)">
                  <c:v>283271.13370962418</c:v>
                </c:pt>
                <c:pt idx="52" formatCode="_(* #,##0.00_);_(* \(#,##0.00\);_(* &quot;-&quot;??_);_(@_)">
                  <c:v>267279.0565662529</c:v>
                </c:pt>
                <c:pt idx="53" formatCode="_(* #,##0.00_);_(* \(#,##0.00\);_(* &quot;-&quot;??_);_(@_)">
                  <c:v>274608.40881365491</c:v>
                </c:pt>
                <c:pt idx="54" formatCode="_(* #,##0.00_);_(* \(#,##0.00\);_(* &quot;-&quot;??_);_(@_)">
                  <c:v>226865.06596443363</c:v>
                </c:pt>
                <c:pt idx="55" formatCode="_(* #,##0.00_);_(* \(#,##0.00\);_(* &quot;-&quot;??_);_(@_)">
                  <c:v>154623.6797301381</c:v>
                </c:pt>
                <c:pt idx="56" formatCode="_(* #,##0.00_);_(* \(#,##0.00\);_(* &quot;-&quot;??_);_(@_)">
                  <c:v>179733.52853698545</c:v>
                </c:pt>
                <c:pt idx="57" formatCode="_(* #,##0.00_);_(* \(#,##0.00\);_(* &quot;-&quot;??_);_(@_)">
                  <c:v>184420.93228584115</c:v>
                </c:pt>
              </c:numCache>
            </c:numRef>
          </c:val>
          <c:smooth val="0"/>
          <c:extLst>
            <c:ext xmlns:c16="http://schemas.microsoft.com/office/drawing/2014/chart" uri="{C3380CC4-5D6E-409C-BE32-E72D297353CC}">
              <c16:uniqueId val="{00000001-3745-234A-B014-BE3225F71274}"/>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dLbl>
              <c:idx val="1"/>
              <c:layout>
                <c:manualLayout>
                  <c:x val="-1.90529645762243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7-9F49-A838-F351AAE2513D}"/>
                </c:ext>
              </c:extLst>
            </c:dLbl>
            <c:dLbl>
              <c:idx val="2"/>
              <c:layout>
                <c:manualLayout>
                  <c:x val="1.83486202572874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7-9F49-A838-F351AAE2513D}"/>
                </c:ext>
              </c:extLst>
            </c:dLbl>
            <c:dLbl>
              <c:idx val="3"/>
              <c:layout>
                <c:manualLayout>
                  <c:x val="4.13238851115250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7-9F49-A838-F351AAE2513D}"/>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Didemo/Honda</c:v>
                </c:pt>
                <c:pt idx="1">
                  <c:v>Elektra/Italika</c:v>
                </c:pt>
                <c:pt idx="2">
                  <c:v>Motomundo</c:v>
                </c:pt>
                <c:pt idx="3">
                  <c:v>UMA</c:v>
                </c:pt>
                <c:pt idx="4">
                  <c:v>Gallo + Gallo</c:v>
                </c:pt>
                <c:pt idx="5">
                  <c:v>Movesa</c:v>
                </c:pt>
                <c:pt idx="6">
                  <c:v>Grupo Q</c:v>
                </c:pt>
                <c:pt idx="7">
                  <c:v>Suzuki</c:v>
                </c:pt>
              </c:strCache>
            </c:strRef>
          </c:cat>
          <c:val>
            <c:numRef>
              <c:f>Sheet1!$B$2:$B$9</c:f>
              <c:numCache>
                <c:formatCode>_(* #,##0_);_(* \(#,##0\);_(* "-"??_);_(@_)</c:formatCode>
                <c:ptCount val="8"/>
                <c:pt idx="0">
                  <c:v>1657</c:v>
                </c:pt>
                <c:pt idx="1">
                  <c:v>935</c:v>
                </c:pt>
                <c:pt idx="2">
                  <c:v>206</c:v>
                </c:pt>
                <c:pt idx="3">
                  <c:v>94</c:v>
                </c:pt>
                <c:pt idx="4">
                  <c:v>82</c:v>
                </c:pt>
                <c:pt idx="5">
                  <c:v>15</c:v>
                </c:pt>
                <c:pt idx="6">
                  <c:v>4</c:v>
                </c:pt>
                <c:pt idx="7">
                  <c:v>2</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Sheet1!$B$2:$K$2</c:f>
              <c:numCache>
                <c:formatCode>#,##0</c:formatCode>
                <c:ptCount val="10"/>
                <c:pt idx="0">
                  <c:v>192</c:v>
                </c:pt>
                <c:pt idx="1">
                  <c:v>154</c:v>
                </c:pt>
                <c:pt idx="2">
                  <c:v>163</c:v>
                </c:pt>
                <c:pt idx="3">
                  <c:v>176</c:v>
                </c:pt>
                <c:pt idx="4">
                  <c:v>178</c:v>
                </c:pt>
                <c:pt idx="5">
                  <c:v>188</c:v>
                </c:pt>
                <c:pt idx="6">
                  <c:v>172</c:v>
                </c:pt>
                <c:pt idx="7">
                  <c:v>155</c:v>
                </c:pt>
                <c:pt idx="8">
                  <c:v>162</c:v>
                </c:pt>
                <c:pt idx="9">
                  <c:v>117</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Sheet1!$B$3:$K$3</c:f>
              <c:numCache>
                <c:formatCode>#,##0</c:formatCode>
                <c:ptCount val="10"/>
                <c:pt idx="0">
                  <c:v>45</c:v>
                </c:pt>
                <c:pt idx="1">
                  <c:v>36</c:v>
                </c:pt>
                <c:pt idx="2">
                  <c:v>121</c:v>
                </c:pt>
                <c:pt idx="3">
                  <c:v>115</c:v>
                </c:pt>
                <c:pt idx="4">
                  <c:v>184</c:v>
                </c:pt>
                <c:pt idx="5">
                  <c:v>160</c:v>
                </c:pt>
                <c:pt idx="6">
                  <c:v>84</c:v>
                </c:pt>
                <c:pt idx="7">
                  <c:v>37</c:v>
                </c:pt>
                <c:pt idx="8">
                  <c:v>40</c:v>
                </c:pt>
                <c:pt idx="9">
                  <c:v>81</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Sheet1!$B$4:$K$4</c:f>
              <c:numCache>
                <c:formatCode>#,##0</c:formatCode>
                <c:ptCount val="10"/>
                <c:pt idx="0">
                  <c:v>63</c:v>
                </c:pt>
                <c:pt idx="1">
                  <c:v>22</c:v>
                </c:pt>
                <c:pt idx="2">
                  <c:v>23</c:v>
                </c:pt>
                <c:pt idx="3">
                  <c:v>37</c:v>
                </c:pt>
                <c:pt idx="4">
                  <c:v>27</c:v>
                </c:pt>
                <c:pt idx="5">
                  <c:v>10</c:v>
                </c:pt>
                <c:pt idx="6">
                  <c:v>2</c:v>
                </c:pt>
                <c:pt idx="7">
                  <c:v>7</c:v>
                </c:pt>
                <c:pt idx="8">
                  <c:v>9</c:v>
                </c:pt>
                <c:pt idx="9">
                  <c:v>4</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Sheet1!$B$5:$K$5</c:f>
              <c:numCache>
                <c:formatCode>General</c:formatCode>
                <c:ptCount val="10"/>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Sheet1!$B$6:$K$6</c:f>
              <c:numCache>
                <c:formatCode>#,##0</c:formatCode>
                <c:ptCount val="10"/>
                <c:pt idx="0">
                  <c:v>2</c:v>
                </c:pt>
                <c:pt idx="1">
                  <c:v>1</c:v>
                </c:pt>
                <c:pt idx="2">
                  <c:v>0.01</c:v>
                </c:pt>
                <c:pt idx="3">
                  <c:v>0.01</c:v>
                </c:pt>
                <c:pt idx="4">
                  <c:v>0.01</c:v>
                </c:pt>
                <c:pt idx="5">
                  <c:v>0.01</c:v>
                </c:pt>
                <c:pt idx="6">
                  <c:v>0.01</c:v>
                </c:pt>
                <c:pt idx="7">
                  <c:v>0.01</c:v>
                </c:pt>
                <c:pt idx="8">
                  <c:v>0.01</c:v>
                </c:pt>
                <c:pt idx="9">
                  <c:v>0.1</c:v>
                </c:pt>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Sheet1!$B$7:$K$7</c:f>
              <c:numCache>
                <c:formatCode>#,##0</c:formatCode>
                <c:ptCount val="10"/>
                <c:pt idx="0">
                  <c:v>8</c:v>
                </c:pt>
                <c:pt idx="1">
                  <c:v>1</c:v>
                </c:pt>
                <c:pt idx="2">
                  <c:v>0.01</c:v>
                </c:pt>
                <c:pt idx="3">
                  <c:v>5</c:v>
                </c:pt>
                <c:pt idx="4">
                  <c:v>4</c:v>
                </c:pt>
                <c:pt idx="5">
                  <c:v>32</c:v>
                </c:pt>
                <c:pt idx="6">
                  <c:v>26</c:v>
                </c:pt>
                <c:pt idx="7">
                  <c:v>4</c:v>
                </c:pt>
                <c:pt idx="8">
                  <c:v>6</c:v>
                </c:pt>
                <c:pt idx="9">
                  <c:v>9</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Sheet1!$B$8:$K$8</c:f>
              <c:numCache>
                <c:formatCode>General</c:formatCode>
                <c:ptCount val="10"/>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Sheet1!$B$9:$K$9</c:f>
              <c:numCache>
                <c:formatCode>General</c:formatCode>
                <c:ptCount val="10"/>
                <c:pt idx="0" formatCode="#,##0">
                  <c:v>10</c:v>
                </c:pt>
                <c:pt idx="2" formatCode="#,##0">
                  <c:v>7</c:v>
                </c:pt>
                <c:pt idx="3" formatCode="#,##0">
                  <c:v>9</c:v>
                </c:pt>
                <c:pt idx="4" formatCode="#,##0">
                  <c:v>1</c:v>
                </c:pt>
                <c:pt idx="5" formatCode="#,##0">
                  <c:v>2</c:v>
                </c:pt>
                <c:pt idx="6" formatCode="#,##0">
                  <c:v>5</c:v>
                </c:pt>
                <c:pt idx="7" formatCode="#,##0">
                  <c:v>5</c:v>
                </c:pt>
                <c:pt idx="8" formatCode="#,##0">
                  <c:v>24</c:v>
                </c:pt>
                <c:pt idx="9" formatCode="#,##0">
                  <c:v>19</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Sheet1!$B$10:$K$10</c:f>
              <c:numCache>
                <c:formatCode>General</c:formatCode>
                <c:ptCount val="10"/>
              </c:numCache>
            </c:numRef>
          </c:val>
          <c:smooth val="0"/>
          <c:extLst>
            <c:ext xmlns:c16="http://schemas.microsoft.com/office/drawing/2014/chart" uri="{C3380CC4-5D6E-409C-BE32-E72D297353CC}">
              <c16:uniqueId val="{00000000-3143-3C42-9313-1F2EE59115CC}"/>
            </c:ext>
          </c:extLst>
        </c:ser>
        <c:ser>
          <c:idx val="9"/>
          <c:order val="9"/>
          <c:tx>
            <c:strRef>
              <c:f>Sheet1!$A$11</c:f>
              <c:strCache>
                <c:ptCount val="1"/>
                <c:pt idx="0">
                  <c:v>D. Ebenezer</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Sheet1!$B$11:$K$11</c:f>
              <c:numCache>
                <c:formatCode>General</c:formatCode>
                <c:ptCount val="10"/>
              </c:numCache>
            </c:numRef>
          </c:val>
          <c:smooth val="0"/>
          <c:extLst>
            <c:ext xmlns:c16="http://schemas.microsoft.com/office/drawing/2014/chart" uri="{C3380CC4-5D6E-409C-BE32-E72D297353CC}">
              <c16:uniqueId val="{00000000-7702-AE48-9956-A9A0A2FB54A2}"/>
            </c:ext>
          </c:extLst>
        </c:ser>
        <c:ser>
          <c:idx val="10"/>
          <c:order val="10"/>
          <c:tx>
            <c:strRef>
              <c:f>Sheet1!$A$12</c:f>
              <c:strCache>
                <c:ptCount val="1"/>
                <c:pt idx="0">
                  <c:v>Suzuki</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Sheet1!$B$12:$K$12</c:f>
              <c:numCache>
                <c:formatCode>#,##0</c:formatCode>
                <c:ptCount val="10"/>
                <c:pt idx="1">
                  <c:v>1</c:v>
                </c:pt>
                <c:pt idx="2">
                  <c:v>1</c:v>
                </c:pt>
              </c:numCache>
            </c:numRef>
          </c:val>
          <c:smooth val="0"/>
          <c:extLst>
            <c:ext xmlns:c16="http://schemas.microsoft.com/office/drawing/2014/chart" uri="{C3380CC4-5D6E-409C-BE32-E72D297353CC}">
              <c16:uniqueId val="{00000000-CA3C-F34B-AFD3-69CE008D87C3}"/>
            </c:ext>
          </c:extLst>
        </c:ser>
        <c:ser>
          <c:idx val="11"/>
          <c:order val="11"/>
          <c:tx>
            <c:strRef>
              <c:f>Sheet1!$A$13</c:f>
              <c:strCache>
                <c:ptCount val="1"/>
                <c:pt idx="0">
                  <c:v>Movesa</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Sheet1!$B$13:$K$13</c:f>
              <c:numCache>
                <c:formatCode>#,##0</c:formatCode>
                <c:ptCount val="10"/>
                <c:pt idx="1">
                  <c:v>0.01</c:v>
                </c:pt>
                <c:pt idx="5">
                  <c:v>0.01</c:v>
                </c:pt>
                <c:pt idx="7">
                  <c:v>0.01</c:v>
                </c:pt>
                <c:pt idx="9">
                  <c:v>14</c:v>
                </c:pt>
              </c:numCache>
            </c:numRef>
          </c:val>
          <c:smooth val="0"/>
          <c:extLst>
            <c:ext xmlns:c16="http://schemas.microsoft.com/office/drawing/2014/chart" uri="{C3380CC4-5D6E-409C-BE32-E72D297353CC}">
              <c16:uniqueId val="{00000000-20F6-6F4F-8833-ADD7F8C2F416}"/>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71729064513773688"/>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4.1255800581804242E-3"/>
                  <c:y val="6.0963914251890017E-2"/>
                </c:manualLayout>
              </c:layout>
              <c:tx>
                <c:rich>
                  <a:bodyPr/>
                  <a:lstStyle/>
                  <a:p>
                    <a:fld id="{EF89089A-C98E-3A4B-A74C-9D2603F4B94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5F-4E44-A7AC-ADCDEEB6DAD2}"/>
                </c:ext>
              </c:extLst>
            </c:dLbl>
            <c:dLbl>
              <c:idx val="1"/>
              <c:layout>
                <c:manualLayout>
                  <c:x val="0"/>
                  <c:y val="6.1762773811002286E-2"/>
                </c:manualLayout>
              </c:layout>
              <c:tx>
                <c:rich>
                  <a:bodyPr/>
                  <a:lstStyle/>
                  <a:p>
                    <a:fld id="{66F9668A-7A1D-5347-91E5-487F2DC42584}"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15-4EF7-A9A3-00A027A315E2}"/>
                </c:ext>
              </c:extLst>
            </c:dLbl>
            <c:dLbl>
              <c:idx val="2"/>
              <c:layout>
                <c:manualLayout>
                  <c:x val="4.1255800581804242E-3"/>
                  <c:y val="8.9760402113378754E-2"/>
                </c:manualLayout>
              </c:layout>
              <c:tx>
                <c:rich>
                  <a:bodyPr/>
                  <a:lstStyle/>
                  <a:p>
                    <a:fld id="{20DB10BC-15D6-2748-AF43-91F242E00DA6}"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_(* #,##0_);_(* \(#,##0\);_(* "-"??_);_(@_)</c:formatCode>
                <c:ptCount val="3"/>
                <c:pt idx="0">
                  <c:v>195</c:v>
                </c:pt>
                <c:pt idx="1">
                  <c:v>266</c:v>
                </c:pt>
                <c:pt idx="2">
                  <c:v>206</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Sheet1!$B$2:$K$2</c:f>
              <c:numCache>
                <c:formatCode>0</c:formatCode>
                <c:ptCount val="10"/>
                <c:pt idx="0">
                  <c:v>63</c:v>
                </c:pt>
                <c:pt idx="1">
                  <c:v>22</c:v>
                </c:pt>
                <c:pt idx="2">
                  <c:v>23</c:v>
                </c:pt>
                <c:pt idx="3">
                  <c:v>37</c:v>
                </c:pt>
                <c:pt idx="4">
                  <c:v>27</c:v>
                </c:pt>
                <c:pt idx="5">
                  <c:v>10</c:v>
                </c:pt>
                <c:pt idx="6">
                  <c:v>2</c:v>
                </c:pt>
                <c:pt idx="7">
                  <c:v>7</c:v>
                </c:pt>
                <c:pt idx="8">
                  <c:v>9</c:v>
                </c:pt>
                <c:pt idx="9">
                  <c:v>4</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0%</c:formatCode>
                <c:ptCount val="2"/>
                <c:pt idx="0">
                  <c:v>0.4</c:v>
                </c:pt>
                <c:pt idx="1">
                  <c:v>0.6</c:v>
                </c:pt>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layout>
                <c:manualLayout>
                  <c:x val="-8.7839282109012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0%</c:formatCode>
                <c:ptCount val="2"/>
                <c:pt idx="0">
                  <c:v>0.06</c:v>
                </c:pt>
                <c:pt idx="1">
                  <c:v>0.01</c:v>
                </c:pt>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0%</c:formatCode>
                <c:ptCount val="2"/>
                <c:pt idx="0">
                  <c:v>0.54</c:v>
                </c:pt>
                <c:pt idx="1">
                  <c:v>0.39</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EH</c:v>
                </c:pt>
              </c:strCache>
            </c:strRef>
          </c:tx>
          <c:spPr>
            <a:solidFill>
              <a:schemeClr val="accent5">
                <a:shade val="76000"/>
              </a:schemeClr>
            </a:solidFill>
            <a:ln>
              <a:noFill/>
            </a:ln>
            <a:effectLst/>
          </c:spPr>
          <c:invertIfNegative val="0"/>
          <c:dLbls>
            <c:dLbl>
              <c:idx val="0"/>
              <c:layout>
                <c:manualLayout>
                  <c:x val="8.8088615760232494E-3"/>
                  <c:y val="5.45938817023661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85-454C-BB26-57841C602A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0.61</c:v>
                </c:pt>
              </c:numCache>
            </c:numRef>
          </c:val>
          <c:extLst>
            <c:ext xmlns:c16="http://schemas.microsoft.com/office/drawing/2014/chart" uri="{C3380CC4-5D6E-409C-BE32-E72D297353CC}">
              <c16:uniqueId val="{00000000-B048-994F-BDE9-40983563E8FA}"/>
            </c:ext>
          </c:extLst>
        </c:ser>
        <c:ser>
          <c:idx val="1"/>
          <c:order val="1"/>
          <c:tx>
            <c:strRef>
              <c:f>Sheet1!$A$3</c:f>
              <c:strCache>
                <c:ptCount val="1"/>
                <c:pt idx="0">
                  <c:v>LP</c:v>
                </c:pt>
              </c:strCache>
            </c:strRef>
          </c:tx>
          <c:spPr>
            <a:solidFill>
              <a:schemeClr val="accent5">
                <a:tint val="77000"/>
              </a:schemeClr>
            </a:solidFill>
            <a:ln>
              <a:noFill/>
            </a:ln>
            <a:effectLst/>
          </c:spPr>
          <c:invertIfNegative val="0"/>
          <c:dLbls>
            <c:dLbl>
              <c:idx val="0"/>
              <c:layout>
                <c:manualLayout>
                  <c:x val="8.8088615760232494E-3"/>
                  <c:y val="-6.55126580428394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5-454C-BB26-57841C602A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0.39</c:v>
                </c:pt>
              </c:numCache>
            </c:numRef>
          </c:val>
          <c:extLst>
            <c:ext xmlns:c16="http://schemas.microsoft.com/office/drawing/2014/chart" uri="{C3380CC4-5D6E-409C-BE32-E72D297353CC}">
              <c16:uniqueId val="{00000001-B048-994F-BDE9-40983563E8FA}"/>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41683093690681794"/>
          <c:y val="0.64752556455232158"/>
          <c:w val="0.19820400953484127"/>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54127966976264186"/>
        </c:manualLayout>
      </c:layout>
      <c:barChart>
        <c:barDir val="bar"/>
        <c:grouping val="percentStacked"/>
        <c:varyColors val="0"/>
        <c:ser>
          <c:idx val="0"/>
          <c:order val="0"/>
          <c:tx>
            <c:strRef>
              <c:f>Sheet1!$A$2</c:f>
              <c:strCache>
                <c:ptCount val="1"/>
                <c:pt idx="0">
                  <c:v>Power</c:v>
                </c:pt>
              </c:strCache>
            </c:strRef>
          </c:tx>
          <c:spPr>
            <a:solidFill>
              <a:srgbClr val="92D050"/>
            </a:solidFill>
            <a:ln>
              <a:noFill/>
            </a:ln>
            <a:effectLst/>
          </c:spPr>
          <c:invertIfNegative val="0"/>
          <c:dLbls>
            <c:dLbl>
              <c:idx val="0"/>
              <c:layout>
                <c:manualLayout>
                  <c:x val="2.3490297536062001E-2"/>
                  <c:y val="0"/>
                </c:manualLayout>
              </c:layout>
              <c:tx>
                <c:rich>
                  <a:bodyPr/>
                  <a:lstStyle/>
                  <a:p>
                    <a:fld id="{8E0E6EF6-CDAB-B745-B72D-3AF79A4B1770}"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0.57999999999999996</c:v>
                </c:pt>
              </c:numCache>
            </c:numRef>
          </c:val>
          <c:extLst>
            <c:ext xmlns:c16="http://schemas.microsoft.com/office/drawing/2014/chart" uri="{C3380CC4-5D6E-409C-BE32-E72D297353CC}">
              <c16:uniqueId val="{00000001-3C9A-2948-9B32-C356A24F6345}"/>
            </c:ext>
          </c:extLst>
        </c:ser>
        <c:ser>
          <c:idx val="1"/>
          <c:order val="1"/>
          <c:tx>
            <c:strRef>
              <c:f>Sheet1!$A$3</c:f>
              <c:strCache>
                <c:ptCount val="1"/>
                <c:pt idx="0">
                  <c:v>St Mass</c:v>
                </c:pt>
              </c:strCache>
            </c:strRef>
          </c:tx>
          <c:spPr>
            <a:solidFill>
              <a:schemeClr val="accent5">
                <a:shade val="86000"/>
              </a:schemeClr>
            </a:solidFill>
            <a:ln>
              <a:noFill/>
            </a:ln>
            <a:effectLst/>
          </c:spPr>
          <c:invertIfNegative val="0"/>
          <c:dLbls>
            <c:dLbl>
              <c:idx val="0"/>
              <c:layout>
                <c:manualLayout>
                  <c:x val="2.9362871920077501E-3"/>
                  <c:y val="8.7375300997592026E-2"/>
                </c:manualLayout>
              </c:layout>
              <c:tx>
                <c:rich>
                  <a:bodyPr/>
                  <a:lstStyle/>
                  <a:p>
                    <a:fld id="{42AF679C-295A-B34E-8362-B4DCB60F65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c:v>
                </c:pt>
              </c:numCache>
            </c:numRef>
          </c:val>
          <c:extLst>
            <c:ext xmlns:c16="http://schemas.microsoft.com/office/drawing/2014/chart" uri="{C3380CC4-5D6E-409C-BE32-E72D297353CC}">
              <c16:uniqueId val="{00000004-3C9A-2948-9B32-C356A24F6345}"/>
            </c:ext>
          </c:extLst>
        </c:ser>
        <c:ser>
          <c:idx val="2"/>
          <c:order val="2"/>
          <c:tx>
            <c:strRef>
              <c:f>Sheet1!$A$4</c:f>
              <c:strCache>
                <c:ptCount val="1"/>
                <c:pt idx="0">
                  <c:v>R América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0.19</c:v>
                </c:pt>
              </c:numCache>
            </c:numRef>
          </c:val>
          <c:extLst>
            <c:ext xmlns:c16="http://schemas.microsoft.com/office/drawing/2014/chart" uri="{C3380CC4-5D6E-409C-BE32-E72D297353CC}">
              <c16:uniqueId val="{00000002-0366-0F42-A5A9-E96AD5D931EA}"/>
            </c:ext>
          </c:extLst>
        </c:ser>
        <c:ser>
          <c:idx val="3"/>
          <c:order val="3"/>
          <c:tx>
            <c:strRef>
              <c:f>Sheet1!$A$5</c:f>
              <c:strCache>
                <c:ptCount val="1"/>
                <c:pt idx="0">
                  <c:v>Otros</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0.13</c:v>
                </c:pt>
              </c:numCache>
            </c:numRef>
          </c:val>
          <c:extLst>
            <c:ext xmlns:c16="http://schemas.microsoft.com/office/drawing/2014/chart" uri="{C3380CC4-5D6E-409C-BE32-E72D297353CC}">
              <c16:uniqueId val="{00000000-5BD6-D34B-9D6B-38095B966CBC}"/>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
          <c:y val="0.83900584795321642"/>
          <c:w val="1"/>
          <c:h val="0.160994152046783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pt idx="0">
                  <c:v>Q Hubo</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0.51</c:v>
                </c:pt>
              </c:numCache>
            </c:numRef>
          </c:val>
          <c:extLst>
            <c:ext xmlns:c16="http://schemas.microsoft.com/office/drawing/2014/chart" uri="{C3380CC4-5D6E-409C-BE32-E72D297353CC}">
              <c16:uniqueId val="{00000000-B056-BC42-A9B6-7345C33DB4A0}"/>
            </c:ext>
          </c:extLst>
        </c:ser>
        <c:ser>
          <c:idx val="1"/>
          <c:order val="1"/>
          <c:tx>
            <c:strRef>
              <c:f>Sheet1!$A$3</c:f>
              <c:strCache>
                <c:ptCount val="1"/>
                <c:pt idx="0">
                  <c:v>TVC</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0.27</c:v>
                </c:pt>
              </c:numCache>
            </c:numRef>
          </c:val>
          <c:extLst>
            <c:ext xmlns:c16="http://schemas.microsoft.com/office/drawing/2014/chart" uri="{C3380CC4-5D6E-409C-BE32-E72D297353CC}">
              <c16:uniqueId val="{00000000-FF13-C348-95B0-CCF4B0BB09C1}"/>
            </c:ext>
          </c:extLst>
        </c:ser>
        <c:ser>
          <c:idx val="2"/>
          <c:order val="2"/>
          <c:tx>
            <c:strRef>
              <c:f>Sheet1!$A$4</c:f>
              <c:strCache>
                <c:ptCount val="1"/>
                <c:pt idx="0">
                  <c:v>C11</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0.21</c:v>
                </c:pt>
              </c:numCache>
            </c:numRef>
          </c:val>
          <c:extLst>
            <c:ext xmlns:c16="http://schemas.microsoft.com/office/drawing/2014/chart" uri="{C3380CC4-5D6E-409C-BE32-E72D297353CC}">
              <c16:uniqueId val="{00000000-325B-3645-931C-CDF8B2270882}"/>
            </c:ext>
          </c:extLst>
        </c:ser>
        <c:ser>
          <c:idx val="3"/>
          <c:order val="3"/>
          <c:tx>
            <c:strRef>
              <c:f>Sheet1!$A$5</c:f>
              <c:strCache>
                <c:ptCount val="1"/>
                <c:pt idx="0">
                  <c:v>TDTV</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0.02</c:v>
                </c:pt>
              </c:numCache>
            </c:numRef>
          </c:val>
          <c:extLst>
            <c:ext xmlns:c16="http://schemas.microsoft.com/office/drawing/2014/chart" uri="{C3380CC4-5D6E-409C-BE32-E72D297353CC}">
              <c16:uniqueId val="{00000000-8021-3B49-B8BB-8CFFF29C4214}"/>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88367343164983636"/>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dLbl>
              <c:idx val="0"/>
              <c:layout>
                <c:manualLayout>
                  <c:x val="-3.7817380330382565E-17"/>
                  <c:y val="4.951120589758027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4.1255800581804997E-3"/>
                  <c:y val="5.47212086096798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3.38140016907736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06-8C4C-AAF8-B3F26735AC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formatCode="_(* #,##0_);_(* \(#,##0\);_(* &quot;-&quot;??_);_(@_)">
                  <c:v>7</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Ultramotor</c:v>
                </c:pt>
              </c:strCache>
            </c:strRef>
          </c:tx>
          <c:spPr>
            <a:ln w="28575" cap="rnd">
              <a:solidFill>
                <a:srgbClr val="FF0000"/>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Sheet1!$B$2:$K$2</c:f>
              <c:numCache>
                <c:formatCode>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General</c:formatCode>
                <c:ptCount val="2"/>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General</c:formatCode>
                <c:ptCount val="2"/>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C11</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1EF1-7745-B77D-DE01157C8131}"/>
            </c:ext>
          </c:extLst>
        </c:ser>
        <c:ser>
          <c:idx val="1"/>
          <c:order val="1"/>
          <c:tx>
            <c:strRef>
              <c:f>Sheet1!$A$3</c:f>
              <c:strCache>
                <c:ptCount val="1"/>
                <c:pt idx="0">
                  <c:v>VTV</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1EF1-7745-B77D-DE01157C8131}"/>
            </c:ext>
          </c:extLst>
        </c:ser>
        <c:ser>
          <c:idx val="2"/>
          <c:order val="2"/>
          <c:tx>
            <c:strRef>
              <c:f>Sheet1!$A$4</c:f>
              <c:strCache>
                <c:ptCount val="1"/>
                <c:pt idx="0">
                  <c:v>TVC</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2-1EF1-7745-B77D-DE01157C8131}"/>
            </c:ext>
          </c:extLst>
        </c:ser>
        <c:ser>
          <c:idx val="3"/>
          <c:order val="3"/>
          <c:tx>
            <c:strRef>
              <c:f>Sheet1!$A$5</c:f>
              <c:strCache>
                <c:ptCount val="1"/>
                <c:pt idx="0">
                  <c:v>Azteca</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numCache>
            </c:numRef>
          </c:val>
          <c:extLst>
            <c:ext xmlns:c16="http://schemas.microsoft.com/office/drawing/2014/chart" uri="{C3380CC4-5D6E-409C-BE32-E72D297353CC}">
              <c16:uniqueId val="{00000000-B3E0-064E-9101-0AFD36C8C7D7}"/>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D32A-4C49-8EBC-5F45EB2E4F20}"/>
            </c:ext>
          </c:extLst>
        </c:ser>
        <c:ser>
          <c:idx val="1"/>
          <c:order val="1"/>
          <c:tx>
            <c:strRef>
              <c:f>Sheet1!$A$3</c:f>
              <c:strCache>
                <c:ptCount val="1"/>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D32A-4C49-8EBC-5F45EB2E4F20}"/>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40006843629990829"/>
          <c:h val="0.184255640364738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F8-214D-A428-004AC57F29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47F8-214D-A428-004AC57F296D}"/>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47F8-214D-A428-004AC57F296D}"/>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47F8-214D-A428-004AC57F296D}"/>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_(* #,##0_);_(* \(#,##0\);_(* "-"??_);_(@_)</c:formatCode>
                <c:ptCount val="3"/>
                <c:pt idx="0">
                  <c:v>1058</c:v>
                </c:pt>
                <c:pt idx="1">
                  <c:v>2313</c:v>
                </c:pt>
                <c:pt idx="2">
                  <c:v>1657</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Sheet1!$B$2:$K$2</c:f>
              <c:numCache>
                <c:formatCode>General</c:formatCode>
                <c:ptCount val="10"/>
                <c:pt idx="0">
                  <c:v>192</c:v>
                </c:pt>
                <c:pt idx="1">
                  <c:v>154</c:v>
                </c:pt>
                <c:pt idx="2">
                  <c:v>163</c:v>
                </c:pt>
                <c:pt idx="3">
                  <c:v>176</c:v>
                </c:pt>
                <c:pt idx="4">
                  <c:v>178</c:v>
                </c:pt>
                <c:pt idx="5">
                  <c:v>188</c:v>
                </c:pt>
                <c:pt idx="6">
                  <c:v>172</c:v>
                </c:pt>
                <c:pt idx="7">
                  <c:v>155</c:v>
                </c:pt>
                <c:pt idx="8">
                  <c:v>162</c:v>
                </c:pt>
                <c:pt idx="9">
                  <c:v>117</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General"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TVC</c:v>
                </c:pt>
              </c:strCache>
            </c:strRef>
          </c:tx>
          <c:spPr>
            <a:solidFill>
              <a:schemeClr val="accent1">
                <a:shade val="58000"/>
              </a:schemeClr>
            </a:solidFill>
            <a:ln>
              <a:noFill/>
            </a:ln>
            <a:effectLst/>
          </c:spPr>
          <c:invertIfNegative val="0"/>
          <c:dLbls>
            <c:dLbl>
              <c:idx val="0"/>
              <c:layout>
                <c:manualLayout>
                  <c:x val="1.7525045060294665E-2"/>
                  <c:y val="-3.1922354110233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0.01</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C6</c:v>
                </c:pt>
              </c:strCache>
            </c:strRef>
          </c:tx>
          <c:spPr>
            <a:solidFill>
              <a:schemeClr val="accent1">
                <a:shade val="86000"/>
              </a:schemeClr>
            </a:solidFill>
            <a:ln>
              <a:noFill/>
            </a:ln>
            <a:effectLst/>
          </c:spPr>
          <c:invertIfNegative val="0"/>
          <c:dLbls>
            <c:dLbl>
              <c:idx val="0"/>
              <c:layout>
                <c:manualLayout>
                  <c:x val="1.1683363373529777E-2"/>
                  <c:y val="5.3203923517055836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A755B80-B3A1-3E4C-8657-1C59D8FEF09F}"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0.12</c:v>
                </c:pt>
              </c:numCache>
            </c:numRef>
          </c:val>
          <c:extLst>
            <c:ext xmlns:c16="http://schemas.microsoft.com/office/drawing/2014/chart" uri="{C3380CC4-5D6E-409C-BE32-E72D297353CC}">
              <c16:uniqueId val="{00000002-1836-4587-A070-3B5D79C0CD1B}"/>
            </c:ext>
          </c:extLst>
        </c:ser>
        <c:ser>
          <c:idx val="2"/>
          <c:order val="2"/>
          <c:tx>
            <c:strRef>
              <c:f>Sheet1!$A$4</c:f>
              <c:strCache>
                <c:ptCount val="1"/>
                <c:pt idx="0">
                  <c:v>HCH</c:v>
                </c:pt>
              </c:strCache>
            </c:strRef>
          </c:tx>
          <c:spPr>
            <a:solidFill>
              <a:schemeClr val="accent1">
                <a:tint val="86000"/>
              </a:schemeClr>
            </a:solidFill>
            <a:ln>
              <a:noFill/>
            </a:ln>
            <a:effectLst/>
          </c:spPr>
          <c:invertIfNegative val="0"/>
          <c:dLbls>
            <c:dLbl>
              <c:idx val="0"/>
              <c:tx>
                <c:rich>
                  <a:bodyPr/>
                  <a:lstStyle/>
                  <a:p>
                    <a:fld id="{8E8D0213-488D-0E43-96DE-7B18BE33EC4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8A-774D-A25D-DF0220C9C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0.86</c:v>
                </c:pt>
              </c:numCache>
            </c:numRef>
          </c:val>
          <c:extLst>
            <c:ext xmlns:c16="http://schemas.microsoft.com/office/drawing/2014/chart" uri="{C3380CC4-5D6E-409C-BE32-E72D297353CC}">
              <c16:uniqueId val="{00000000-063B-DD43-B7C0-AE70C34BB3DE}"/>
            </c:ext>
          </c:extLst>
        </c:ser>
        <c:ser>
          <c:idx val="3"/>
          <c:order val="3"/>
          <c:tx>
            <c:strRef>
              <c:f>Sheet1!$A$5</c:f>
              <c:strCache>
                <c:ptCount val="1"/>
                <c:pt idx="0">
                  <c:v>Q Hubo</c:v>
                </c:pt>
              </c:strCache>
            </c:strRef>
          </c:tx>
          <c:spPr>
            <a:solidFill>
              <a:schemeClr val="accent1">
                <a:tint val="58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0.01</c:v>
                </c:pt>
              </c:numCache>
            </c:numRef>
          </c:val>
          <c:extLst>
            <c:ext xmlns:c16="http://schemas.microsoft.com/office/drawing/2014/chart" uri="{C3380CC4-5D6E-409C-BE32-E72D297353CC}">
              <c16:uniqueId val="{00000000-CD81-F74F-9E66-1DF042206F6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9924667604862211"/>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LT</c:v>
                </c:pt>
              </c:strCache>
            </c:strRef>
          </c:tx>
          <c:spPr>
            <a:solidFill>
              <a:schemeClr val="accent3">
                <a:shade val="76000"/>
              </a:schemeClr>
            </a:solidFill>
            <a:ln>
              <a:noFill/>
            </a:ln>
            <a:effectLst/>
          </c:spPr>
          <c:invertIfNegative val="0"/>
          <c:dLbls>
            <c:dLbl>
              <c:idx val="0"/>
              <c:layout>
                <c:manualLayout>
                  <c:x val="2.8447532426012476E-2"/>
                  <c:y val="1.0721189967667544E-2"/>
                </c:manualLayout>
              </c:layout>
              <c:tx>
                <c:rich>
                  <a:bodyPr/>
                  <a:lstStyle/>
                  <a:p>
                    <a:fld id="{B3FCFBFE-64B5-1541-9623-5892C80218C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21-3F44-9E53-07748C7BE0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0.01</c:v>
                </c:pt>
              </c:numCache>
            </c:numRef>
          </c:val>
          <c:extLst>
            <c:ext xmlns:c16="http://schemas.microsoft.com/office/drawing/2014/chart" uri="{C3380CC4-5D6E-409C-BE32-E72D297353CC}">
              <c16:uniqueId val="{00000000-0174-D44F-846A-696BB2928071}"/>
            </c:ext>
          </c:extLst>
        </c:ser>
        <c:ser>
          <c:idx val="1"/>
          <c:order val="1"/>
          <c:tx>
            <c:strRef>
              <c:f>Sheet1!$A$3</c:f>
              <c:strCache>
                <c:ptCount val="1"/>
                <c:pt idx="0">
                  <c:v>EP</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0.99</c:v>
                </c:pt>
              </c:numCache>
            </c:numRef>
          </c:val>
          <c:extLst>
            <c:ext xmlns:c16="http://schemas.microsoft.com/office/drawing/2014/chart" uri="{C3380CC4-5D6E-409C-BE32-E72D297353CC}">
              <c16:uniqueId val="{00000000-2A53-3F41-AD9C-1FD0997A9DA7}"/>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0.3103153359079334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Top</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0.27</c:v>
                </c:pt>
              </c:numCache>
            </c:numRef>
          </c:val>
          <c:extLst>
            <c:ext xmlns:c16="http://schemas.microsoft.com/office/drawing/2014/chart" uri="{C3380CC4-5D6E-409C-BE32-E72D297353CC}">
              <c16:uniqueId val="{00000000-BBF8-474A-AB2F-0CCBFF9366F3}"/>
            </c:ext>
          </c:extLst>
        </c:ser>
        <c:ser>
          <c:idx val="1"/>
          <c:order val="1"/>
          <c:tx>
            <c:strRef>
              <c:f>Sheet1!$A$3</c:f>
              <c:strCache>
                <c:ptCount val="1"/>
                <c:pt idx="0">
                  <c:v>RCV</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431A326E-3621-BD47-A0B4-C92797EB33D5}"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3B-B048-BA8A-132E1F3634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0.68</c:v>
                </c:pt>
              </c:numCache>
            </c:numRef>
          </c:val>
          <c:extLst>
            <c:ext xmlns:c16="http://schemas.microsoft.com/office/drawing/2014/chart" uri="{C3380CC4-5D6E-409C-BE32-E72D297353CC}">
              <c16:uniqueId val="{00000001-BBF8-474A-AB2F-0CCBFF9366F3}"/>
            </c:ext>
          </c:extLst>
        </c:ser>
        <c:ser>
          <c:idx val="2"/>
          <c:order val="2"/>
          <c:tx>
            <c:strRef>
              <c:f>Sheet1!$A$4</c:f>
              <c:strCache>
                <c:ptCount val="1"/>
                <c:pt idx="0">
                  <c:v>Otros</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0.05</c:v>
                </c:pt>
              </c:numCache>
            </c:numRef>
          </c:val>
          <c:extLst>
            <c:ext xmlns:c16="http://schemas.microsoft.com/office/drawing/2014/chart" uri="{C3380CC4-5D6E-409C-BE32-E72D297353CC}">
              <c16:uniqueId val="{00000000-E62A-E749-A4A5-D6C2B09ED98C}"/>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68301485021467268"/>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0">
                  <c:v>0.77</c:v>
                </c:pt>
                <c:pt idx="1">
                  <c:v>0.76</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0%</c:formatCode>
                <c:ptCount val="2"/>
                <c:pt idx="0">
                  <c:v>0.2</c:v>
                </c:pt>
                <c:pt idx="1">
                  <c:v>0.23</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0.03</c:v>
                </c:pt>
                <c:pt idx="1">
                  <c:v>0.01</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7.9275756662128601E-3"/>
                  <c:y val="0.22291181756685782"/>
                </c:manualLayout>
              </c:layout>
              <c:tx>
                <c:rich>
                  <a:bodyPr/>
                  <a:lstStyle/>
                  <a:p>
                    <a:fld id="{3F279BF2-647D-B841-85AC-1218FAF6876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66-4CC0-91B7-A31F6A7CFB17}"/>
                </c:ext>
              </c:extLst>
            </c:dLbl>
            <c:dLbl>
              <c:idx val="1"/>
              <c:layout>
                <c:manualLayout>
                  <c:x val="-3.9637878331064301E-3"/>
                  <c:y val="0.22353671587898949"/>
                </c:manualLayout>
              </c:layout>
              <c:tx>
                <c:rich>
                  <a:bodyPr/>
                  <a:lstStyle/>
                  <a:p>
                    <a:fld id="{84F13A3F-F96A-3947-9852-340390647998}"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B5-7B43-A383-28AA91CCB35D}"/>
                </c:ext>
              </c:extLst>
            </c:dLbl>
            <c:dLbl>
              <c:idx val="2"/>
              <c:layout>
                <c:manualLayout>
                  <c:x val="3.9637878331064301E-3"/>
                  <c:y val="0.22677371471465066"/>
                </c:manualLayout>
              </c:layout>
              <c:tx>
                <c:rich>
                  <a:bodyPr/>
                  <a:lstStyle/>
                  <a:p>
                    <a:fld id="{DC40F3D3-4060-FE4E-A0E2-D9D4C07C41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396</c:v>
                </c:pt>
                <c:pt idx="1">
                  <c:v>341</c:v>
                </c:pt>
                <c:pt idx="2">
                  <c:v>930</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Sept</c:v>
                </c:pt>
                <c:pt idx="9">
                  <c:v>Oct</c:v>
                </c:pt>
              </c:strCache>
            </c:strRef>
          </c:cat>
          <c:val>
            <c:numRef>
              <c:f>Sheet1!$B$2:$K$2</c:f>
              <c:numCache>
                <c:formatCode>General</c:formatCode>
                <c:ptCount val="10"/>
                <c:pt idx="0">
                  <c:v>75</c:v>
                </c:pt>
                <c:pt idx="1">
                  <c:v>36</c:v>
                </c:pt>
                <c:pt idx="2" formatCode="0">
                  <c:v>121</c:v>
                </c:pt>
                <c:pt idx="3">
                  <c:v>115</c:v>
                </c:pt>
                <c:pt idx="4">
                  <c:v>184</c:v>
                </c:pt>
                <c:pt idx="5">
                  <c:v>160</c:v>
                </c:pt>
                <c:pt idx="6">
                  <c:v>84</c:v>
                </c:pt>
                <c:pt idx="7">
                  <c:v>37</c:v>
                </c:pt>
                <c:pt idx="8">
                  <c:v>40</c:v>
                </c:pt>
                <c:pt idx="9">
                  <c:v>79</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307437078921428E-2"/>
          <c:y val="0.25436065407700686"/>
          <c:w val="0.89665458971952339"/>
          <c:h val="0.56337911647264405"/>
        </c:manualLayout>
      </c:layout>
      <c:barChart>
        <c:barDir val="bar"/>
        <c:grouping val="stacked"/>
        <c:varyColors val="0"/>
        <c:ser>
          <c:idx val="0"/>
          <c:order val="0"/>
          <c:tx>
            <c:strRef>
              <c:f>Sheet1!$A$2</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1</c:v>
                </c:pt>
              </c:numCache>
            </c:numRef>
          </c:val>
          <c:extLst>
            <c:ext xmlns:c16="http://schemas.microsoft.com/office/drawing/2014/chart" uri="{C3380CC4-5D6E-409C-BE32-E72D297353CC}">
              <c16:uniqueId val="{00000000-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0">
                  <c:v>0.91</c:v>
                </c:pt>
                <c:pt idx="1">
                  <c:v>0.99</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General</c:formatCode>
                <c:ptCount val="2"/>
                <c:pt idx="0" formatCode="0%">
                  <c:v>0.01</c:v>
                </c:pt>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0.08</c:v>
                </c:pt>
                <c:pt idx="1">
                  <c:v>0.01</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65000"/>
              </a:schemeClr>
            </a:solidFill>
            <a:ln>
              <a:noFill/>
            </a:ln>
            <a:effectLst/>
          </c:spPr>
          <c:invertIfNegative val="0"/>
          <c:dLbls>
            <c:dLbl>
              <c:idx val="0"/>
              <c:layout>
                <c:manualLayout>
                  <c:x val="8.8088615760232494E-3"/>
                  <c:y val="-3.2756329021419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10-9D47-A7DD-D9B461672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0.13</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R. América</c:v>
                </c:pt>
              </c:strCache>
            </c:strRef>
          </c:tx>
          <c:spPr>
            <a:solidFill>
              <a:schemeClr val="accent5">
                <a:shade val="70000"/>
              </a:schemeClr>
            </a:solidFill>
            <a:ln>
              <a:noFill/>
            </a:ln>
            <a:effectLst/>
          </c:spPr>
          <c:invertIfNegative val="0"/>
          <c:dPt>
            <c:idx val="0"/>
            <c:invertIfNegative val="0"/>
            <c:bubble3D val="0"/>
            <c:spPr>
              <a:solidFill>
                <a:srgbClr val="5F260D"/>
              </a:solidFill>
              <a:ln>
                <a:noFill/>
              </a:ln>
              <a:effectLst/>
            </c:spPr>
            <c:extLst>
              <c:ext xmlns:c16="http://schemas.microsoft.com/office/drawing/2014/chart" uri="{C3380CC4-5D6E-409C-BE32-E72D297353CC}">
                <c16:uniqueId val="{00000000-2F4E-2E49-80F7-FFF8E0909B92}"/>
              </c:ext>
            </c:extLst>
          </c:dPt>
          <c:dLbls>
            <c:dLbl>
              <c:idx val="0"/>
              <c:layout>
                <c:manualLayout>
                  <c:x val="-1.3457827497397203E-17"/>
                  <c:y val="5.45938817023661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4E-2E49-80F7-FFF8E0909B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0.2</c:v>
                </c:pt>
              </c:numCache>
            </c:numRef>
          </c:val>
          <c:extLst>
            <c:ext xmlns:c16="http://schemas.microsoft.com/office/drawing/2014/chart" uri="{C3380CC4-5D6E-409C-BE32-E72D297353CC}">
              <c16:uniqueId val="{00000000-80E2-FA40-BBE1-B50933E1C761}"/>
            </c:ext>
          </c:extLst>
        </c:ser>
        <c:ser>
          <c:idx val="2"/>
          <c:order val="2"/>
          <c:tx>
            <c:strRef>
              <c:f>Sheet1!$A$4</c:f>
              <c:strCache>
                <c:ptCount val="1"/>
                <c:pt idx="0">
                  <c:v>Top</c:v>
                </c:pt>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0.13</c:v>
                </c:pt>
              </c:numCache>
            </c:numRef>
          </c:val>
          <c:extLst>
            <c:ext xmlns:c16="http://schemas.microsoft.com/office/drawing/2014/chart" uri="{C3380CC4-5D6E-409C-BE32-E72D297353CC}">
              <c16:uniqueId val="{00000002-53E7-704B-9394-C47538BFE7A6}"/>
            </c:ext>
          </c:extLst>
        </c:ser>
        <c:ser>
          <c:idx val="3"/>
          <c:order val="3"/>
          <c:tx>
            <c:strRef>
              <c:f>Sheet1!$A$5</c:f>
              <c:strCache>
                <c:ptCount val="1"/>
                <c:pt idx="0">
                  <c:v>RCV</c:v>
                </c:pt>
              </c:strCache>
            </c:strRef>
          </c:tx>
          <c:spPr>
            <a:solidFill>
              <a:schemeClr val="accent5">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0.34</c:v>
                </c:pt>
              </c:numCache>
            </c:numRef>
          </c:val>
          <c:extLst>
            <c:ext xmlns:c16="http://schemas.microsoft.com/office/drawing/2014/chart" uri="{C3380CC4-5D6E-409C-BE32-E72D297353CC}">
              <c16:uniqueId val="{00000003-53E7-704B-9394-C47538BFE7A6}"/>
            </c:ext>
          </c:extLst>
        </c:ser>
        <c:ser>
          <c:idx val="4"/>
          <c:order val="4"/>
          <c:tx>
            <c:strRef>
              <c:f>Sheet1!$A$6</c:f>
              <c:strCache>
                <c:ptCount val="1"/>
                <c:pt idx="0">
                  <c:v>St Mass</c:v>
                </c:pt>
              </c:strCache>
            </c:strRef>
          </c:tx>
          <c:spPr>
            <a:solidFill>
              <a:schemeClr val="accent5">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0.06</c:v>
                </c:pt>
              </c:numCache>
            </c:numRef>
          </c:val>
          <c:extLst>
            <c:ext xmlns:c16="http://schemas.microsoft.com/office/drawing/2014/chart" uri="{C3380CC4-5D6E-409C-BE32-E72D297353CC}">
              <c16:uniqueId val="{00000004-53E7-704B-9394-C47538BFE7A6}"/>
            </c:ext>
          </c:extLst>
        </c:ser>
        <c:ser>
          <c:idx val="5"/>
          <c:order val="5"/>
          <c:tx>
            <c:strRef>
              <c:f>Sheet1!$A$7</c:f>
              <c:strCache>
                <c:ptCount val="1"/>
                <c:pt idx="0">
                  <c:v>Otros</c:v>
                </c:pt>
              </c:strCache>
            </c:strRef>
          </c:tx>
          <c:spPr>
            <a:solidFill>
              <a:schemeClr val="accent5">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0.14000000000000001</c:v>
                </c:pt>
              </c:numCache>
            </c:numRef>
          </c:val>
          <c:extLst>
            <c:ext xmlns:c16="http://schemas.microsoft.com/office/drawing/2014/chart" uri="{C3380CC4-5D6E-409C-BE32-E72D297353CC}">
              <c16:uniqueId val="{00000005-53E7-704B-9394-C47538BFE7A6}"/>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0.82892358485985584"/>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0.39</c:v>
                </c:pt>
              </c:numCache>
            </c:numRef>
          </c:val>
          <c:extLst>
            <c:ext xmlns:c16="http://schemas.microsoft.com/office/drawing/2014/chart" uri="{C3380CC4-5D6E-409C-BE32-E72D297353CC}">
              <c16:uniqueId val="{00000000-CC1C-3547-AF2E-94748648CCBE}"/>
            </c:ext>
          </c:extLst>
        </c:ser>
        <c:ser>
          <c:idx val="1"/>
          <c:order val="1"/>
          <c:tx>
            <c:strRef>
              <c:f>Sheet1!$A$3</c:f>
              <c:strCache>
                <c:ptCount val="1"/>
                <c:pt idx="0">
                  <c:v>TVC</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0.22</c:v>
                </c:pt>
              </c:numCache>
            </c:numRef>
          </c:val>
          <c:extLst>
            <c:ext xmlns:c16="http://schemas.microsoft.com/office/drawing/2014/chart" uri="{C3380CC4-5D6E-409C-BE32-E72D297353CC}">
              <c16:uniqueId val="{00000001-CC1C-3547-AF2E-94748648CCBE}"/>
            </c:ext>
          </c:extLst>
        </c:ser>
        <c:ser>
          <c:idx val="2"/>
          <c:order val="2"/>
          <c:tx>
            <c:strRef>
              <c:f>Sheet1!$A$4</c:f>
              <c:strCache>
                <c:ptCount val="1"/>
                <c:pt idx="0">
                  <c:v>HCH</c:v>
                </c:pt>
              </c:strCache>
            </c:strRef>
          </c:tx>
          <c:spPr>
            <a:solidFill>
              <a:schemeClr val="accent1">
                <a:shade val="82000"/>
              </a:schemeClr>
            </a:solidFill>
            <a:ln>
              <a:noFill/>
            </a:ln>
            <a:effectLst/>
          </c:spPr>
          <c:invertIfNegative val="0"/>
          <c:dLbls>
            <c:dLbl>
              <c:idx val="0"/>
              <c:layout>
                <c:manualLayout>
                  <c:x val="-8.7625225301474399E-3"/>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BDFB9750-AEC8-FC4D-ABE1-0AB3EC0EBCB0}"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0.12</c:v>
                </c:pt>
              </c:numCache>
            </c:numRef>
          </c:val>
          <c:extLst>
            <c:ext xmlns:c16="http://schemas.microsoft.com/office/drawing/2014/chart" uri="{C3380CC4-5D6E-409C-BE32-E72D297353CC}">
              <c16:uniqueId val="{00000003-CC1C-3547-AF2E-94748648CCBE}"/>
            </c:ext>
          </c:extLst>
        </c:ser>
        <c:ser>
          <c:idx val="3"/>
          <c:order val="3"/>
          <c:tx>
            <c:strRef>
              <c:f>Sheet1!$A$5</c:f>
              <c:strCache>
                <c:ptCount val="1"/>
                <c:pt idx="0">
                  <c:v>TDTV</c:v>
                </c:pt>
              </c:strCache>
            </c:strRef>
          </c:tx>
          <c:spPr>
            <a:solidFill>
              <a:schemeClr val="accent1"/>
            </a:solidFill>
            <a:ln>
              <a:noFill/>
            </a:ln>
            <a:effectLst/>
          </c:spPr>
          <c:invertIfNegative val="0"/>
          <c:dLbls>
            <c:dLbl>
              <c:idx val="0"/>
              <c:layout>
                <c:manualLayout>
                  <c:x val="0"/>
                  <c:y val="0"/>
                </c:manualLayout>
              </c:layout>
              <c:tx>
                <c:rich>
                  <a:bodyPr/>
                  <a:lstStyle/>
                  <a:p>
                    <a:fld id="{8640510A-F3B5-2D41-B770-A5E19516531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0.16</c:v>
                </c:pt>
              </c:numCache>
            </c:numRef>
          </c:val>
          <c:extLst>
            <c:ext xmlns:c16="http://schemas.microsoft.com/office/drawing/2014/chart" uri="{C3380CC4-5D6E-409C-BE32-E72D297353CC}">
              <c16:uniqueId val="{00000005-CC1C-3547-AF2E-94748648CCBE}"/>
            </c:ext>
          </c:extLst>
        </c:ser>
        <c:ser>
          <c:idx val="4"/>
          <c:order val="4"/>
          <c:tx>
            <c:strRef>
              <c:f>Sheet1!$A$6</c:f>
              <c:strCache>
                <c:ptCount val="1"/>
                <c:pt idx="0">
                  <c:v>C11</c:v>
                </c:pt>
              </c:strCache>
            </c:strRef>
          </c:tx>
          <c:spPr>
            <a:solidFill>
              <a:schemeClr val="accent1">
                <a:tint val="83000"/>
              </a:schemeClr>
            </a:solidFill>
            <a:ln>
              <a:noFill/>
            </a:ln>
            <a:effectLst/>
          </c:spPr>
          <c:invertIfNegative val="0"/>
          <c:dLbls>
            <c:dLbl>
              <c:idx val="0"/>
              <c:layout>
                <c:manualLayout>
                  <c:x val="2.9208408433823371E-3"/>
                  <c:y val="6.3844708220467006E-2"/>
                </c:manualLayout>
              </c:layout>
              <c:tx>
                <c:rich>
                  <a:bodyPr/>
                  <a:lstStyle/>
                  <a:p>
                    <a:fld id="{96D62DD2-4490-8D48-A677-ABB2082AD5A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Sheet1!$B$6</c:f>
              <c:numCache>
                <c:formatCode>0%</c:formatCode>
                <c:ptCount val="1"/>
                <c:pt idx="0">
                  <c:v>0.08</c:v>
                </c:pt>
              </c:numCache>
            </c:numRef>
          </c:val>
          <c:extLst>
            <c:ext xmlns:c16="http://schemas.microsoft.com/office/drawing/2014/chart" uri="{C3380CC4-5D6E-409C-BE32-E72D297353CC}">
              <c16:uniqueId val="{00000007-CC1C-3547-AF2E-94748648CCBE}"/>
            </c:ext>
          </c:extLst>
        </c:ser>
        <c:ser>
          <c:idx val="5"/>
          <c:order val="5"/>
          <c:tx>
            <c:strRef>
              <c:f>Sheet1!$A$7</c:f>
              <c:strCache>
                <c:ptCount val="1"/>
                <c:pt idx="0">
                  <c:v>C6</c:v>
                </c:pt>
              </c:strCache>
            </c:strRef>
          </c:tx>
          <c:spPr>
            <a:solidFill>
              <a:schemeClr val="accent1">
                <a:tint val="65000"/>
              </a:schemeClr>
            </a:solidFill>
            <a:ln>
              <a:noFill/>
            </a:ln>
            <a:effectLst/>
          </c:spPr>
          <c:invertIfNegative val="0"/>
          <c:dLbls>
            <c:dLbl>
              <c:idx val="0"/>
              <c:layout>
                <c:manualLayout>
                  <c:x val="0"/>
                  <c:y val="-5.320392351705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81-1A44-B676-A619FAA402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Sheet1!$B$7</c:f>
              <c:numCache>
                <c:formatCode>0%</c:formatCode>
                <c:ptCount val="1"/>
                <c:pt idx="0">
                  <c:v>0.01</c:v>
                </c:pt>
              </c:numCache>
            </c:numRef>
          </c:val>
          <c:extLst>
            <c:ext xmlns:c16="http://schemas.microsoft.com/office/drawing/2014/chart" uri="{C3380CC4-5D6E-409C-BE32-E72D297353CC}">
              <c16:uniqueId val="{00000000-AB81-1A44-B676-A619FAA4025E}"/>
            </c:ext>
          </c:extLst>
        </c:ser>
        <c:ser>
          <c:idx val="6"/>
          <c:order val="6"/>
          <c:tx>
            <c:strRef>
              <c:f>Sheet1!$A$8</c:f>
              <c:strCache>
                <c:ptCount val="1"/>
                <c:pt idx="0">
                  <c:v>DTV</c:v>
                </c:pt>
              </c:strCache>
            </c:strRef>
          </c:tx>
          <c:spPr>
            <a:solidFill>
              <a:schemeClr val="accent1">
                <a:tint val="48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81-1A44-B676-A619FAA402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Sheet1!$B$8</c:f>
              <c:numCache>
                <c:formatCode>0%</c:formatCode>
                <c:ptCount val="1"/>
                <c:pt idx="0">
                  <c:v>0.02</c:v>
                </c:pt>
              </c:numCache>
            </c:numRef>
          </c:val>
          <c:extLst>
            <c:ext xmlns:c16="http://schemas.microsoft.com/office/drawing/2014/chart" uri="{C3380CC4-5D6E-409C-BE32-E72D297353CC}">
              <c16:uniqueId val="{00000001-AB81-1A44-B676-A619FAA4025E}"/>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7.0339597195348824E-2"/>
          <c:y val="0.61204871971251451"/>
          <c:w val="0.92966040280465112"/>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Sheet3!$A$7</c:f>
              <c:strCache>
                <c:ptCount val="1"/>
                <c:pt idx="0">
                  <c:v>2021</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Sheet3!$B$7:$M$7</c:f>
              <c:numCache>
                <c:formatCode>_(* #,##0_);_(* \(#,##0\);_(* "-"??_);_(@_)</c:formatCode>
                <c:ptCount val="12"/>
                <c:pt idx="0">
                  <c:v>42993.502598939747</c:v>
                </c:pt>
                <c:pt idx="1">
                  <c:v>26415.497217119242</c:v>
                </c:pt>
                <c:pt idx="2">
                  <c:v>206756.81459950432</c:v>
                </c:pt>
                <c:pt idx="3">
                  <c:v>92218.308191635777</c:v>
                </c:pt>
                <c:pt idx="4">
                  <c:v>108418.00793300215</c:v>
                </c:pt>
                <c:pt idx="5">
                  <c:v>46965.190406872207</c:v>
                </c:pt>
                <c:pt idx="6">
                  <c:v>107208.6584126379</c:v>
                </c:pt>
                <c:pt idx="7">
                  <c:v>66501.727847519898</c:v>
                </c:pt>
                <c:pt idx="8">
                  <c:v>70445.979386951294</c:v>
                </c:pt>
                <c:pt idx="9">
                  <c:v>62119.146676500422</c:v>
                </c:pt>
                <c:pt idx="10">
                  <c:v>117288.96145629912</c:v>
                </c:pt>
                <c:pt idx="11">
                  <c:v>67865.481472219195</c:v>
                </c:pt>
              </c:numCache>
            </c:numRef>
          </c:val>
          <c:smooth val="1"/>
          <c:extLst>
            <c:ext xmlns:c16="http://schemas.microsoft.com/office/drawing/2014/chart" uri="{C3380CC4-5D6E-409C-BE32-E72D297353CC}">
              <c16:uniqueId val="{00000000-628D-9449-94AA-8D405ED7D798}"/>
            </c:ext>
          </c:extLst>
        </c:ser>
        <c:ser>
          <c:idx val="1"/>
          <c:order val="1"/>
          <c:tx>
            <c:strRef>
              <c:f>Sheet3!$A$8</c:f>
              <c:strCache>
                <c:ptCount val="1"/>
                <c:pt idx="0">
                  <c:v>2022</c:v>
                </c:pt>
              </c:strCache>
            </c:strRef>
          </c:tx>
          <c:spPr>
            <a:ln w="28575" cap="rnd">
              <a:solidFill>
                <a:schemeClr val="accent2"/>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1-628D-9449-94AA-8D405ED7D798}"/>
            </c:ext>
          </c:extLst>
        </c:ser>
        <c:ser>
          <c:idx val="2"/>
          <c:order val="2"/>
          <c:tx>
            <c:strRef>
              <c:f>Sheet3!$A$9</c:f>
              <c:strCache>
                <c:ptCount val="1"/>
                <c:pt idx="0">
                  <c:v>2023</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1"/>
          <c:extLst>
            <c:ext xmlns:c16="http://schemas.microsoft.com/office/drawing/2014/chart" uri="{C3380CC4-5D6E-409C-BE32-E72D297353CC}">
              <c16:uniqueId val="{00000002-628D-9449-94AA-8D405ED7D798}"/>
            </c:ext>
          </c:extLst>
        </c:ser>
        <c:ser>
          <c:idx val="3"/>
          <c:order val="3"/>
          <c:tx>
            <c:strRef>
              <c:f>Sheet3!$A$10</c:f>
              <c:strCache>
                <c:ptCount val="1"/>
                <c:pt idx="0">
                  <c:v>2024</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_(* #,##0.00_);_(* \(#,##0.00\);_(* "-"??_);_(@_)</c:formatCode>
                <c:ptCount val="12"/>
                <c:pt idx="0" formatCode="_-* #,##0_-;\-* #,##0_-;_-* &quot;-&quot;??_-;_-@_-">
                  <c:v>25902.19073749748</c:v>
                </c:pt>
                <c:pt idx="1">
                  <c:v>8482.4973911304605</c:v>
                </c:pt>
                <c:pt idx="2">
                  <c:v>46943.508860405236</c:v>
                </c:pt>
                <c:pt idx="3">
                  <c:v>32645.080331375564</c:v>
                </c:pt>
                <c:pt idx="4">
                  <c:v>51402.164122758397</c:v>
                </c:pt>
                <c:pt idx="5">
                  <c:v>71706.764414415695</c:v>
                </c:pt>
                <c:pt idx="6">
                  <c:v>55501.152082673434</c:v>
                </c:pt>
                <c:pt idx="7">
                  <c:v>14422.104248151942</c:v>
                </c:pt>
                <c:pt idx="8">
                  <c:v>16731.544068724692</c:v>
                </c:pt>
                <c:pt idx="9">
                  <c:v>17028.280505052502</c:v>
                </c:pt>
                <c:pt idx="10">
                  <c:v>57998.233269104887</c:v>
                </c:pt>
                <c:pt idx="11">
                  <c:v>91067.646666167391</c:v>
                </c:pt>
              </c:numCache>
            </c:numRef>
          </c:val>
          <c:smooth val="1"/>
          <c:extLst>
            <c:ext xmlns:c16="http://schemas.microsoft.com/office/drawing/2014/chart" uri="{C3380CC4-5D6E-409C-BE32-E72D297353CC}">
              <c16:uniqueId val="{00000003-628D-9449-94AA-8D405ED7D798}"/>
            </c:ext>
          </c:extLst>
        </c:ser>
        <c:ser>
          <c:idx val="4"/>
          <c:order val="4"/>
          <c:tx>
            <c:strRef>
              <c:f>Sheet3!$A$11</c:f>
              <c:strCache>
                <c:ptCount val="1"/>
                <c:pt idx="0">
                  <c:v>2025</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Sheet3!$B$11:$M$11</c:f>
              <c:numCache>
                <c:formatCode>_-* #,##0_-;\-* #,##0_-;_-* "-"??_-;_-@_-</c:formatCode>
                <c:ptCount val="12"/>
                <c:pt idx="0" formatCode="_(* #,##0_);_(* \(#,##0\);_(* &quot;-&quot;??_);_(@_)">
                  <c:v>74769.977594594835</c:v>
                </c:pt>
                <c:pt idx="1">
                  <c:v>36485.741268484402</c:v>
                </c:pt>
                <c:pt idx="2">
                  <c:v>120937.19174614277</c:v>
                </c:pt>
                <c:pt idx="3">
                  <c:v>114942.66177351707</c:v>
                </c:pt>
                <c:pt idx="4" formatCode="_(* #,##0_);_(* \(#,##0\);_(* &quot;-&quot;??_);_(@_)">
                  <c:v>184257.82894851881</c:v>
                </c:pt>
                <c:pt idx="5">
                  <c:v>160478.59711836511</c:v>
                </c:pt>
                <c:pt idx="6">
                  <c:v>84260.035760482802</c:v>
                </c:pt>
                <c:pt idx="7" formatCode="_(* #,##0.00_);_(* \(#,##0.00\);_(* &quot;-&quot;??_);_(@_)">
                  <c:v>37492.131684885433</c:v>
                </c:pt>
                <c:pt idx="8" formatCode="_(* #,##0.00_);_(* \(#,##0.00\);_(* &quot;-&quot;??_);_(@_)">
                  <c:v>40400.864351876036</c:v>
                </c:pt>
                <c:pt idx="9" formatCode="_(* #,##0.00_);_(* \(#,##0.00\);_(* &quot;-&quot;??_);_(@_)">
                  <c:v>79175.587233017141</c:v>
                </c:pt>
              </c:numCache>
            </c:numRef>
          </c:val>
          <c:smooth val="0"/>
          <c:extLst>
            <c:ext xmlns:c16="http://schemas.microsoft.com/office/drawing/2014/chart" uri="{C3380CC4-5D6E-409C-BE32-E72D297353CC}">
              <c16:uniqueId val="{00000004-628D-9449-94AA-8D405ED7D798}"/>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Sheet3!$A$30</c:f>
              <c:strCache>
                <c:ptCount val="1"/>
                <c:pt idx="0">
                  <c:v>2021</c:v>
                </c:pt>
              </c:strCache>
            </c:strRef>
          </c:tx>
          <c:spPr>
            <a:ln w="28575" cap="rnd">
              <a:solidFill>
                <a:schemeClr val="accent1"/>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Sheet3!$B$30:$M$30</c:f>
              <c:numCache>
                <c:formatCode>_(* #,##0.00_);_(* \(#,##0.00\);_(* "-"??_);_(@_)</c:formatCode>
                <c:ptCount val="12"/>
                <c:pt idx="0">
                  <c:v>2500.4942933650227</c:v>
                </c:pt>
                <c:pt idx="1">
                  <c:v>12457.934758268742</c:v>
                </c:pt>
                <c:pt idx="2">
                  <c:v>149140.88632037619</c:v>
                </c:pt>
                <c:pt idx="3">
                  <c:v>18682.320349758935</c:v>
                </c:pt>
                <c:pt idx="4">
                  <c:v>24953.415115800621</c:v>
                </c:pt>
                <c:pt idx="5">
                  <c:v>15568.309582995684</c:v>
                </c:pt>
                <c:pt idx="6">
                  <c:v>50122.768158691768</c:v>
                </c:pt>
                <c:pt idx="7">
                  <c:v>3695.3444505031148</c:v>
                </c:pt>
                <c:pt idx="8" formatCode="0.0">
                  <c:v>13443.962256431972</c:v>
                </c:pt>
                <c:pt idx="9" formatCode="0.0">
                  <c:v>8718.5882859635531</c:v>
                </c:pt>
                <c:pt idx="10" formatCode="0.0">
                  <c:v>45597.086206888285</c:v>
                </c:pt>
                <c:pt idx="11" formatCode="0.0">
                  <c:v>4474</c:v>
                </c:pt>
              </c:numCache>
            </c:numRef>
          </c:val>
          <c:smooth val="1"/>
          <c:extLst>
            <c:ext xmlns:c16="http://schemas.microsoft.com/office/drawing/2014/chart" uri="{C3380CC4-5D6E-409C-BE32-E72D297353CC}">
              <c16:uniqueId val="{00000000-B4AE-E44F-87AF-87C7166B3C87}"/>
            </c:ext>
          </c:extLst>
        </c:ser>
        <c:ser>
          <c:idx val="1"/>
          <c:order val="1"/>
          <c:tx>
            <c:strRef>
              <c:f>Sheet3!$A$31</c:f>
              <c:strCache>
                <c:ptCount val="1"/>
                <c:pt idx="0">
                  <c:v>2022</c:v>
                </c:pt>
              </c:strCache>
            </c:strRef>
          </c:tx>
          <c:spPr>
            <a:ln w="28575" cap="rnd">
              <a:solidFill>
                <a:schemeClr val="accent2"/>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Sheet3!$B$31:$M$31</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1-B4AE-E44F-87AF-87C7166B3C87}"/>
            </c:ext>
          </c:extLst>
        </c:ser>
        <c:ser>
          <c:idx val="2"/>
          <c:order val="2"/>
          <c:tx>
            <c:strRef>
              <c:f>Sheet3!$A$32</c:f>
              <c:strCache>
                <c:ptCount val="1"/>
                <c:pt idx="0">
                  <c:v>2023</c:v>
                </c:pt>
              </c:strCache>
            </c:strRef>
          </c:tx>
          <c:spPr>
            <a:ln w="28575" cap="rnd">
              <a:solidFill>
                <a:schemeClr val="accent3"/>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1"/>
          <c:extLst>
            <c:ext xmlns:c16="http://schemas.microsoft.com/office/drawing/2014/chart" uri="{C3380CC4-5D6E-409C-BE32-E72D297353CC}">
              <c16:uniqueId val="{00000002-B4AE-E44F-87AF-87C7166B3C87}"/>
            </c:ext>
          </c:extLst>
        </c:ser>
        <c:ser>
          <c:idx val="3"/>
          <c:order val="3"/>
          <c:tx>
            <c:strRef>
              <c:f>Sheet3!$A$33</c:f>
              <c:strCache>
                <c:ptCount val="1"/>
                <c:pt idx="0">
                  <c:v>2024</c:v>
                </c:pt>
              </c:strCache>
            </c:strRef>
          </c:tx>
          <c:spPr>
            <a:ln w="28575" cap="rnd">
              <a:solidFill>
                <a:schemeClr val="accent4"/>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_(* #,##0_);_(* \(#,##0\);_(* "-"??_);_(@_)</c:formatCode>
                <c:ptCount val="12"/>
                <c:pt idx="0" formatCode="_-* #,##0_-;\-* #,##0_-;_-* &quot;-&quot;??_-;_-@_-">
                  <c:v>21267.615900941077</c:v>
                </c:pt>
                <c:pt idx="1">
                  <c:v>3648.6092261229446</c:v>
                </c:pt>
                <c:pt idx="2" formatCode="#,##0.00">
                  <c:v>38869.269489846803</c:v>
                </c:pt>
                <c:pt idx="3" formatCode="_(* #,##0.00_);_(* \(#,##0.00\);_(* &quot;-&quot;??_);_(@_)">
                  <c:v>17071.560188350031</c:v>
                </c:pt>
                <c:pt idx="4" formatCode="_(* #,##0.00_);_(* \(#,##0.00\);_(* &quot;-&quot;??_);_(@_)">
                  <c:v>47274.938759259036</c:v>
                </c:pt>
                <c:pt idx="5" formatCode="_(* #,##0.00_);_(* \(#,##0.00\);_(* &quot;-&quot;??_);_(@_)">
                  <c:v>63427.796501557576</c:v>
                </c:pt>
                <c:pt idx="6" formatCode="_(* #,##0.00_);_(* \(#,##0.00\);_(* &quot;-&quot;??_);_(@_)">
                  <c:v>47169.693796469379</c:v>
                </c:pt>
                <c:pt idx="7" formatCode="_(* #,##0.00_);_(* \(#,##0.00\);_(* &quot;-&quot;??_);_(@_)">
                  <c:v>3186.6347409928912</c:v>
                </c:pt>
                <c:pt idx="8" formatCode="_(* #,##0.00_);_(* \(#,##0.00\);_(* &quot;-&quot;??_);_(@_)">
                  <c:v>1452.7891716951972</c:v>
                </c:pt>
                <c:pt idx="9" formatCode="_(* #,##0.00_);_(* \(#,##0.00\);_(* &quot;-&quot;??_);_(@_)">
                  <c:v>742.25237175245047</c:v>
                </c:pt>
                <c:pt idx="10" formatCode="_(* #,##0.00_);_(* \(#,##0.00\);_(* &quot;-&quot;??_);_(@_)">
                  <c:v>39952.667307366748</c:v>
                </c:pt>
                <c:pt idx="11" formatCode="_(* #,##0.00_);_(* \(#,##0.00\);_(* &quot;-&quot;??_);_(@_)">
                  <c:v>80183.298729028349</c:v>
                </c:pt>
              </c:numCache>
            </c:numRef>
          </c:val>
          <c:smooth val="1"/>
          <c:extLst>
            <c:ext xmlns:c16="http://schemas.microsoft.com/office/drawing/2014/chart" uri="{C3380CC4-5D6E-409C-BE32-E72D297353CC}">
              <c16:uniqueId val="{00000003-B4AE-E44F-87AF-87C7166B3C87}"/>
            </c:ext>
          </c:extLst>
        </c:ser>
        <c:ser>
          <c:idx val="4"/>
          <c:order val="4"/>
          <c:tx>
            <c:strRef>
              <c:f>Sheet3!$A$34</c:f>
              <c:strCache>
                <c:ptCount val="1"/>
                <c:pt idx="0">
                  <c:v>2025</c:v>
                </c:pt>
              </c:strCache>
            </c:strRef>
          </c:tx>
          <c:spPr>
            <a:ln w="28575" cap="rnd">
              <a:solidFill>
                <a:schemeClr val="accent5"/>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Sheet3!$B$34:$M$34</c:f>
              <c:numCache>
                <c:formatCode>_-* #,##0_-;\-* #,##0_-;_-* "-"??_-;_-@_-</c:formatCode>
                <c:ptCount val="12"/>
                <c:pt idx="0" formatCode="_(* #,##0_);_(* \(#,##0\);_(* &quot;-&quot;??_);_(@_)">
                  <c:v>45797.813781952311</c:v>
                </c:pt>
                <c:pt idx="1">
                  <c:v>26778.542488759711</c:v>
                </c:pt>
                <c:pt idx="2">
                  <c:v>71558.339387489817</c:v>
                </c:pt>
                <c:pt idx="3">
                  <c:v>91281.585659004879</c:v>
                </c:pt>
                <c:pt idx="4">
                  <c:v>100180.17755082822</c:v>
                </c:pt>
                <c:pt idx="5">
                  <c:v>80651.606482076357</c:v>
                </c:pt>
                <c:pt idx="6">
                  <c:v>63358.851305663207</c:v>
                </c:pt>
                <c:pt idx="7" formatCode="_(* #,##0.00_);_(* \(#,##0.00\);_(* &quot;-&quot;??_);_(@_)">
                  <c:v>24605.597721450515</c:v>
                </c:pt>
                <c:pt idx="8" formatCode="_(* #,##0.00_);_(* \(#,##0.00\);_(* &quot;-&quot;??_);_(@_)">
                  <c:v>19938.280614336119</c:v>
                </c:pt>
                <c:pt idx="9" formatCode="_(* #,##0.00_);_(* \(#,##0.00\);_(* &quot;-&quot;??_);_(@_)">
                  <c:v>53343.673105213078</c:v>
                </c:pt>
              </c:numCache>
            </c:numRef>
          </c:val>
          <c:smooth val="0"/>
          <c:extLst>
            <c:ext xmlns:c16="http://schemas.microsoft.com/office/drawing/2014/chart" uri="{C3380CC4-5D6E-409C-BE32-E72D297353CC}">
              <c16:uniqueId val="{00000004-B4AE-E44F-87AF-87C7166B3C87}"/>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D8CB28"/>
            </a:solidFill>
            <a:ln>
              <a:noFill/>
            </a:ln>
            <a:effectLst/>
          </c:spPr>
          <c:invertIfNegative val="0"/>
          <c:dLbls>
            <c:dLbl>
              <c:idx val="0"/>
              <c:layout>
                <c:manualLayout>
                  <c:x val="1.9818939165532113E-2"/>
                  <c:y val="-1.3098587068883723E-2"/>
                </c:manualLayout>
              </c:layout>
              <c:tx>
                <c:rich>
                  <a:bodyPr/>
                  <a:lstStyle/>
                  <a:p>
                    <a:fld id="{19EC9195-2900-B144-9B06-BC69F5A8DB93}"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1C-6D4A-9A79-685ECA7AA523}"/>
                </c:ext>
              </c:extLst>
            </c:dLbl>
            <c:dLbl>
              <c:idx val="1"/>
              <c:layout>
                <c:manualLayout>
                  <c:x val="-3.9637878331064301E-3"/>
                  <c:y val="2.0985569666553312E-2"/>
                </c:manualLayout>
              </c:layout>
              <c:tx>
                <c:rich>
                  <a:bodyPr/>
                  <a:lstStyle/>
                  <a:p>
                    <a:fld id="{2231B0B5-3AFE-4B46-8515-024727799A1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b="0" i="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21</c:v>
                </c:pt>
                <c:pt idx="1">
                  <c:v>52</c:v>
                </c:pt>
                <c:pt idx="2">
                  <c:v>82</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2023</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 Ebenezer</c:v>
                </c:pt>
                <c:pt idx="9">
                  <c:v>Grupo Q</c:v>
                </c:pt>
                <c:pt idx="10">
                  <c:v>UMA</c:v>
                </c:pt>
                <c:pt idx="11">
                  <c:v>Central Motos</c:v>
                </c:pt>
              </c:strCache>
            </c:strRef>
          </c:cat>
          <c:val>
            <c:numRef>
              <c:f>Sheet1!$B$2:$B$13</c:f>
              <c:numCache>
                <c:formatCode>0</c:formatCode>
                <c:ptCount val="12"/>
                <c:pt idx="0">
                  <c:v>396</c:v>
                </c:pt>
                <c:pt idx="1">
                  <c:v>1058</c:v>
                </c:pt>
                <c:pt idx="2">
                  <c:v>195</c:v>
                </c:pt>
                <c:pt idx="3">
                  <c:v>7</c:v>
                </c:pt>
                <c:pt idx="4">
                  <c:v>21</c:v>
                </c:pt>
                <c:pt idx="5">
                  <c:v>44</c:v>
                </c:pt>
                <c:pt idx="7">
                  <c:v>97</c:v>
                </c:pt>
                <c:pt idx="9">
                  <c:v>12</c:v>
                </c:pt>
                <c:pt idx="10">
                  <c:v>0.1</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2024</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 Ebenezer</c:v>
                </c:pt>
                <c:pt idx="9">
                  <c:v>Grupo Q</c:v>
                </c:pt>
                <c:pt idx="10">
                  <c:v>UMA</c:v>
                </c:pt>
                <c:pt idx="11">
                  <c:v>Central Motos</c:v>
                </c:pt>
              </c:strCache>
            </c:strRef>
          </c:cat>
          <c:val>
            <c:numRef>
              <c:f>Sheet1!$C$2:$C$13</c:f>
              <c:numCache>
                <c:formatCode>0</c:formatCode>
                <c:ptCount val="12"/>
                <c:pt idx="0">
                  <c:v>341</c:v>
                </c:pt>
                <c:pt idx="1">
                  <c:v>2313</c:v>
                </c:pt>
                <c:pt idx="2">
                  <c:v>266</c:v>
                </c:pt>
                <c:pt idx="4">
                  <c:v>52</c:v>
                </c:pt>
                <c:pt idx="5">
                  <c:v>12</c:v>
                </c:pt>
                <c:pt idx="6">
                  <c:v>49</c:v>
                </c:pt>
                <c:pt idx="7">
                  <c:v>122</c:v>
                </c:pt>
                <c:pt idx="8">
                  <c:v>0.1</c:v>
                </c:pt>
                <c:pt idx="9">
                  <c:v>0.1</c:v>
                </c:pt>
                <c:pt idx="10">
                  <c:v>15</c:v>
                </c:pt>
                <c:pt idx="11">
                  <c:v>13</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2025</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 Ebenezer</c:v>
                </c:pt>
                <c:pt idx="9">
                  <c:v>Grupo Q</c:v>
                </c:pt>
                <c:pt idx="10">
                  <c:v>UMA</c:v>
                </c:pt>
                <c:pt idx="11">
                  <c:v>Central Motos</c:v>
                </c:pt>
              </c:strCache>
            </c:strRef>
          </c:cat>
          <c:val>
            <c:numRef>
              <c:f>Sheet1!$D$2:$D$13</c:f>
              <c:numCache>
                <c:formatCode>0</c:formatCode>
                <c:ptCount val="12"/>
                <c:pt idx="0">
                  <c:v>935</c:v>
                </c:pt>
                <c:pt idx="1">
                  <c:v>1657</c:v>
                </c:pt>
                <c:pt idx="2">
                  <c:v>206</c:v>
                </c:pt>
                <c:pt idx="4">
                  <c:v>82</c:v>
                </c:pt>
                <c:pt idx="6">
                  <c:v>15</c:v>
                </c:pt>
                <c:pt idx="9">
                  <c:v>4</c:v>
                </c:pt>
                <c:pt idx="10" formatCode="General">
                  <c:v>94</c:v>
                </c:pt>
                <c:pt idx="11">
                  <c:v>2</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Sept</c:v>
                </c:pt>
                <c:pt idx="9">
                  <c:v>Oct</c:v>
                </c:pt>
              </c:strCache>
            </c:strRef>
          </c:cat>
          <c:val>
            <c:numRef>
              <c:f>Sheet1!$B$2:$K$2</c:f>
              <c:numCache>
                <c:formatCode>General</c:formatCode>
                <c:ptCount val="10"/>
                <c:pt idx="0">
                  <c:v>10</c:v>
                </c:pt>
                <c:pt idx="1">
                  <c:v>0</c:v>
                </c:pt>
                <c:pt idx="2">
                  <c:v>7</c:v>
                </c:pt>
                <c:pt idx="3">
                  <c:v>9</c:v>
                </c:pt>
                <c:pt idx="4">
                  <c:v>1</c:v>
                </c:pt>
                <c:pt idx="5">
                  <c:v>2</c:v>
                </c:pt>
                <c:pt idx="6">
                  <c:v>5</c:v>
                </c:pt>
                <c:pt idx="7">
                  <c:v>5</c:v>
                </c:pt>
                <c:pt idx="8">
                  <c:v>24</c:v>
                </c:pt>
                <c:pt idx="9">
                  <c:v>18</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pt idx="0">
                  <c:v>W107</c:v>
                </c:pt>
              </c:strCache>
            </c:strRef>
          </c:tx>
          <c:spPr>
            <a:solidFill>
              <a:srgbClr val="92D050"/>
            </a:solidFill>
            <a:ln>
              <a:noFill/>
            </a:ln>
            <a:effectLst/>
          </c:spPr>
          <c:invertIfNegative val="0"/>
          <c:dLbls>
            <c:dLbl>
              <c:idx val="0"/>
              <c:layout>
                <c:manualLayout>
                  <c:x val="2.3490297536062001E-2"/>
                  <c:y val="0"/>
                </c:manualLayout>
              </c:layout>
              <c:tx>
                <c:rich>
                  <a:bodyPr/>
                  <a:lstStyle/>
                  <a:p>
                    <a:fld id="{92F581B6-149B-2D4B-8899-3023B4E03F9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0.03</c:v>
                </c:pt>
              </c:numCache>
            </c:numRef>
          </c:val>
          <c:extLst>
            <c:ext xmlns:c16="http://schemas.microsoft.com/office/drawing/2014/chart" uri="{C3380CC4-5D6E-409C-BE32-E72D297353CC}">
              <c16:uniqueId val="{00000000-8262-A44C-B152-1607C13214A7}"/>
            </c:ext>
          </c:extLst>
        </c:ser>
        <c:ser>
          <c:idx val="1"/>
          <c:order val="1"/>
          <c:tx>
            <c:strRef>
              <c:f>Sheet1!$A$3</c:f>
              <c:strCache>
                <c:ptCount val="1"/>
                <c:pt idx="0">
                  <c:v>R America</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0-CE12-6241-A95E-212F996A24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0.72</c:v>
                </c:pt>
              </c:numCache>
            </c:numRef>
          </c:val>
          <c:extLst>
            <c:ext xmlns:c16="http://schemas.microsoft.com/office/drawing/2014/chart" uri="{C3380CC4-5D6E-409C-BE32-E72D297353CC}">
              <c16:uniqueId val="{00000001-8262-A44C-B152-1607C13214A7}"/>
            </c:ext>
          </c:extLst>
        </c:ser>
        <c:ser>
          <c:idx val="2"/>
          <c:order val="2"/>
          <c:tx>
            <c:strRef>
              <c:f>Sheet1!$A$4</c:f>
              <c:strCache>
                <c:ptCount val="1"/>
                <c:pt idx="0">
                  <c:v>Musiquera</c:v>
                </c:pt>
              </c:strCache>
            </c:strRef>
          </c:tx>
          <c:spPr>
            <a:solidFill>
              <a:schemeClr val="accent5">
                <a:tint val="86000"/>
              </a:schemeClr>
            </a:solidFill>
            <a:ln>
              <a:noFill/>
            </a:ln>
            <a:effectLst/>
          </c:spPr>
          <c:invertIfNegative val="0"/>
          <c:dLbls>
            <c:dLbl>
              <c:idx val="0"/>
              <c:tx>
                <c:rich>
                  <a:bodyPr/>
                  <a:lstStyle/>
                  <a:p>
                    <a:fld id="{6608681F-A1F1-5846-A829-D83C84B3151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94-F14A-B634-5C3960634D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c:v>
                </c:pt>
              </c:numCache>
            </c:numRef>
          </c:val>
          <c:extLst>
            <c:ext xmlns:c16="http://schemas.microsoft.com/office/drawing/2014/chart" uri="{C3380CC4-5D6E-409C-BE32-E72D297353CC}">
              <c16:uniqueId val="{00000002-1994-F14A-B634-5C3960634D50}"/>
            </c:ext>
          </c:extLst>
        </c:ser>
        <c:ser>
          <c:idx val="3"/>
          <c:order val="3"/>
          <c:tx>
            <c:strRef>
              <c:f>Sheet1!$A$5</c:f>
              <c:strCache>
                <c:ptCount val="1"/>
                <c:pt idx="0">
                  <c:v>Otros</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0.05</c:v>
                </c:pt>
              </c:numCache>
            </c:numRef>
          </c:val>
          <c:extLst>
            <c:ext xmlns:c16="http://schemas.microsoft.com/office/drawing/2014/chart" uri="{C3380CC4-5D6E-409C-BE32-E72D297353CC}">
              <c16:uniqueId val="{00000002-8D06-C146-93C8-A0DD699F8EC9}"/>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3.5933681526129522E-3"/>
          <c:y val="0.77347437220502235"/>
          <c:w val="0.97550281028116681"/>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0%</c:formatCode>
                <c:ptCount val="2"/>
                <c:pt idx="0">
                  <c:v>0.89</c:v>
                </c:pt>
                <c:pt idx="1">
                  <c:v>0.62</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0%</c:formatCode>
                <c:ptCount val="2"/>
                <c:pt idx="0">
                  <c:v>0.11</c:v>
                </c:pt>
                <c:pt idx="1">
                  <c:v>0.38</c:v>
                </c:pt>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412977292407591E-2"/>
          <c:y val="0.11793308964434351"/>
          <c:w val="0.89894590408195474"/>
          <c:h val="0.48046295280143847"/>
        </c:manualLayout>
      </c:layout>
      <c:barChart>
        <c:barDir val="bar"/>
        <c:grouping val="stacked"/>
        <c:varyColors val="0"/>
        <c:ser>
          <c:idx val="0"/>
          <c:order val="0"/>
          <c:tx>
            <c:strRef>
              <c:f>Sheet1!$A$2</c:f>
              <c:strCache>
                <c:ptCount val="1"/>
                <c:pt idx="0">
                  <c:v>LP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1</c:v>
                </c:pt>
              </c:numCache>
            </c:numRef>
          </c:val>
          <c:extLst>
            <c:ext xmlns:c16="http://schemas.microsoft.com/office/drawing/2014/chart" uri="{C3380CC4-5D6E-409C-BE32-E72D297353CC}">
              <c16:uniqueId val="{00000000-D0CB-3842-96B3-BF09039F72A3}"/>
            </c:ext>
          </c:extLst>
        </c:ser>
        <c:dLbls>
          <c:dLblPos val="ctr"/>
          <c:showLegendKey val="0"/>
          <c:showVal val="1"/>
          <c:showCatName val="0"/>
          <c:showSerName val="0"/>
          <c:showPercent val="0"/>
          <c:showBubbleSize val="0"/>
        </c:dLbls>
        <c:gapWidth val="13"/>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0.3103153359079334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3821392079011995E-2"/>
          <c:w val="0.91279666767165857"/>
          <c:h val="0.88178118363245284"/>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1"/>
              <c:layout>
                <c:manualLayout>
                  <c:x val="3.9637878331063572E-3"/>
                  <c:y val="2.0152522558811406E-2"/>
                </c:manualLayout>
              </c:layout>
              <c:tx>
                <c:rich>
                  <a:bodyPr/>
                  <a:lstStyle/>
                  <a:p>
                    <a:fld id="{35AE848B-EF86-3744-94C3-11E201C4465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46-E34C-9DDD-62E47DB15C45}"/>
                </c:ext>
              </c:extLst>
            </c:dLbl>
            <c:dLbl>
              <c:idx val="2"/>
              <c:layout>
                <c:manualLayout>
                  <c:x val="1.1891363499319289E-2"/>
                  <c:y val="-3.1066283961309932E-3"/>
                </c:manualLayout>
              </c:layout>
              <c:tx>
                <c:rich>
                  <a:bodyPr/>
                  <a:lstStyle/>
                  <a:p>
                    <a:fld id="{797A5D27-8997-3E4F-8A94-9F8DB9E7B24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0.01</c:v>
                </c:pt>
                <c:pt idx="1">
                  <c:v>15</c:v>
                </c:pt>
                <c:pt idx="2">
                  <c:v>94</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Sheet1!$B$2:$K$2</c:f>
              <c:numCache>
                <c:formatCode>0</c:formatCode>
                <c:ptCount val="10"/>
                <c:pt idx="0">
                  <c:v>8</c:v>
                </c:pt>
                <c:pt idx="1">
                  <c:v>1</c:v>
                </c:pt>
                <c:pt idx="2" formatCode="General">
                  <c:v>0</c:v>
                </c:pt>
                <c:pt idx="3" formatCode="General">
                  <c:v>5</c:v>
                </c:pt>
                <c:pt idx="4" formatCode="General">
                  <c:v>4</c:v>
                </c:pt>
                <c:pt idx="5" formatCode="General">
                  <c:v>32</c:v>
                </c:pt>
                <c:pt idx="6" formatCode="General">
                  <c:v>26</c:v>
                </c:pt>
                <c:pt idx="7" formatCode="General">
                  <c:v>4</c:v>
                </c:pt>
                <c:pt idx="8" formatCode="General">
                  <c:v>6</c:v>
                </c:pt>
                <c:pt idx="9" formatCode="General">
                  <c:v>9</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1">
                  <c:v>0.24</c:v>
                </c:pt>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0%</c:formatCode>
                <c:ptCount val="2"/>
                <c:pt idx="0">
                  <c:v>0.2</c:v>
                </c:pt>
                <c:pt idx="1">
                  <c:v>0.38</c:v>
                </c:pt>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0.8</c:v>
                </c:pt>
                <c:pt idx="1">
                  <c:v>0.38</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0353483516419065"/>
          <c:w val="0.87957833177670153"/>
          <c:h val="0.60422732402697565"/>
        </c:manualLayout>
      </c:layout>
      <c:barChart>
        <c:barDir val="bar"/>
        <c:grouping val="percentStacked"/>
        <c:varyColors val="0"/>
        <c:ser>
          <c:idx val="0"/>
          <c:order val="0"/>
          <c:tx>
            <c:strRef>
              <c:f>Sheet1!$A$2</c:f>
              <c:strCache>
                <c:ptCount val="1"/>
                <c:pt idx="0">
                  <c:v>C11</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0.43</c:v>
                </c:pt>
              </c:numCache>
            </c:numRef>
          </c:val>
          <c:extLst>
            <c:ext xmlns:c16="http://schemas.microsoft.com/office/drawing/2014/chart" uri="{C3380CC4-5D6E-409C-BE32-E72D297353CC}">
              <c16:uniqueId val="{00000000-9155-134B-8EAA-11C1CF156998}"/>
            </c:ext>
          </c:extLst>
        </c:ser>
        <c:ser>
          <c:idx val="1"/>
          <c:order val="1"/>
          <c:tx>
            <c:strRef>
              <c:f>Sheet1!$A$3</c:f>
              <c:strCache>
                <c:ptCount val="1"/>
                <c:pt idx="0">
                  <c:v>TDTV</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0.56999999999999995</c:v>
                </c:pt>
              </c:numCache>
            </c:numRef>
          </c:val>
          <c:extLst>
            <c:ext xmlns:c16="http://schemas.microsoft.com/office/drawing/2014/chart" uri="{C3380CC4-5D6E-409C-BE32-E72D297353CC}">
              <c16:uniqueId val="{00000001-9155-134B-8EAA-11C1CF156998}"/>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7.6431434383312666E-2"/>
          <c:w val="0.87659987191314137"/>
          <c:h val="0.67385357147155878"/>
        </c:manualLayout>
      </c:layout>
      <c:barChart>
        <c:barDir val="bar"/>
        <c:grouping val="percentStacked"/>
        <c:varyColors val="0"/>
        <c:ser>
          <c:idx val="0"/>
          <c:order val="0"/>
          <c:tx>
            <c:strRef>
              <c:f>Sheet1!$A$2</c:f>
              <c:strCache>
                <c:ptCount val="1"/>
                <c:pt idx="0">
                  <c:v>R. América</c:v>
                </c:pt>
              </c:strCache>
            </c:strRef>
          </c:tx>
          <c:spPr>
            <a:solidFill>
              <a:schemeClr val="accent5">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0.24</c:v>
                </c:pt>
              </c:numCache>
            </c:numRef>
          </c:val>
          <c:extLst>
            <c:ext xmlns:c16="http://schemas.microsoft.com/office/drawing/2014/chart" uri="{C3380CC4-5D6E-409C-BE32-E72D297353CC}">
              <c16:uniqueId val="{00000000-B04D-2B43-9B77-65AEE8674BDD}"/>
            </c:ext>
          </c:extLst>
        </c:ser>
        <c:ser>
          <c:idx val="1"/>
          <c:order val="1"/>
          <c:tx>
            <c:strRef>
              <c:f>Sheet1!$A$3</c:f>
              <c:strCache>
                <c:ptCount val="1"/>
                <c:pt idx="0">
                  <c:v>Musiquera</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0.4</c:v>
                </c:pt>
              </c:numCache>
            </c:numRef>
          </c:val>
          <c:extLst>
            <c:ext xmlns:c16="http://schemas.microsoft.com/office/drawing/2014/chart" uri="{C3380CC4-5D6E-409C-BE32-E72D297353CC}">
              <c16:uniqueId val="{00000001-B04D-2B43-9B77-65AEE8674BDD}"/>
            </c:ext>
          </c:extLst>
        </c:ser>
        <c:ser>
          <c:idx val="2"/>
          <c:order val="2"/>
          <c:tx>
            <c:strRef>
              <c:f>Sheet1!$A$4</c:f>
              <c:strCache>
                <c:ptCount val="1"/>
                <c:pt idx="0">
                  <c:v>St Centro</c:v>
                </c:pt>
              </c:strCache>
            </c:strRef>
          </c:tx>
          <c:spPr>
            <a:solidFill>
              <a:schemeClr val="accent5">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c:v>
                </c:pt>
              </c:numCache>
            </c:numRef>
          </c:val>
          <c:extLst>
            <c:ext xmlns:c16="http://schemas.microsoft.com/office/drawing/2014/chart" uri="{C3380CC4-5D6E-409C-BE32-E72D297353CC}">
              <c16:uniqueId val="{00000002-B04D-2B43-9B77-65AEE8674BDD}"/>
            </c:ext>
          </c:extLst>
        </c:ser>
        <c:ser>
          <c:idx val="3"/>
          <c:order val="3"/>
          <c:tx>
            <c:strRef>
              <c:f>Sheet1!$A$5</c:f>
              <c:strCache>
                <c:ptCount val="1"/>
                <c:pt idx="0">
                  <c:v>XY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0.08</c:v>
                </c:pt>
              </c:numCache>
            </c:numRef>
          </c:val>
          <c:extLst>
            <c:ext xmlns:c16="http://schemas.microsoft.com/office/drawing/2014/chart" uri="{C3380CC4-5D6E-409C-BE32-E72D297353CC}">
              <c16:uniqueId val="{00000003-B04D-2B43-9B77-65AEE8674BDD}"/>
            </c:ext>
          </c:extLst>
        </c:ser>
        <c:ser>
          <c:idx val="4"/>
          <c:order val="4"/>
          <c:tx>
            <c:strRef>
              <c:f>Sheet1!$A$6</c:f>
              <c:strCache>
                <c:ptCount val="1"/>
                <c:pt idx="0">
                  <c:v>Romantica</c:v>
                </c:pt>
              </c:strCache>
            </c:strRef>
          </c:tx>
          <c:spPr>
            <a:solidFill>
              <a:schemeClr val="accent5">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0.06</c:v>
                </c:pt>
              </c:numCache>
            </c:numRef>
          </c:val>
          <c:extLst>
            <c:ext xmlns:c16="http://schemas.microsoft.com/office/drawing/2014/chart" uri="{C3380CC4-5D6E-409C-BE32-E72D297353CC}">
              <c16:uniqueId val="{00000004-B04D-2B43-9B77-65AEE8674BDD}"/>
            </c:ext>
          </c:extLst>
        </c:ser>
        <c:ser>
          <c:idx val="5"/>
          <c:order val="5"/>
          <c:tx>
            <c:strRef>
              <c:f>Sheet1!$A$7</c:f>
              <c:strCache>
                <c:ptCount val="1"/>
                <c:pt idx="0">
                  <c:v>Power</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0.04</c:v>
                </c:pt>
              </c:numCache>
            </c:numRef>
          </c:val>
          <c:extLst>
            <c:ext xmlns:c16="http://schemas.microsoft.com/office/drawing/2014/chart" uri="{C3380CC4-5D6E-409C-BE32-E72D297353CC}">
              <c16:uniqueId val="{00000005-B04D-2B43-9B77-65AEE8674BDD}"/>
            </c:ext>
          </c:extLst>
        </c:ser>
        <c:ser>
          <c:idx val="6"/>
          <c:order val="6"/>
          <c:tx>
            <c:strRef>
              <c:f>Sheet1!$A$8</c:f>
              <c:strCache>
                <c:ptCount val="1"/>
                <c:pt idx="0">
                  <c:v>Otros</c:v>
                </c:pt>
              </c:strCache>
            </c:strRef>
          </c:tx>
          <c:spPr>
            <a:solidFill>
              <a:schemeClr val="accent5">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Sheet1!$B$8</c:f>
              <c:numCache>
                <c:formatCode>0%</c:formatCode>
                <c:ptCount val="1"/>
                <c:pt idx="0">
                  <c:v>0.08</c:v>
                </c:pt>
              </c:numCache>
            </c:numRef>
          </c:val>
          <c:extLst>
            <c:ext xmlns:c16="http://schemas.microsoft.com/office/drawing/2014/chart" uri="{C3380CC4-5D6E-409C-BE32-E72D297353CC}">
              <c16:uniqueId val="{00000006-B04D-2B43-9B77-65AEE8674BDD}"/>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6.1662031032162751E-2"/>
          <c:y val="0.77855088063800049"/>
          <c:w val="0.93833796896783728"/>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solidFill>
                  <a:srgbClr val="1D9A78"/>
                </a:solidFill>
              </a:ln>
              <a:effectLst/>
            </c:spPr>
            <c:extLst>
              <c:ext xmlns:c16="http://schemas.microsoft.com/office/drawing/2014/chart" uri="{C3380CC4-5D6E-409C-BE32-E72D297353CC}">
                <c16:uniqueId val="{00000003-F811-4F07-9EAB-93C803B10D26}"/>
              </c:ext>
            </c:extLst>
          </c:dPt>
          <c:dPt>
            <c:idx val="2"/>
            <c:invertIfNegative val="0"/>
            <c:bubble3D val="0"/>
            <c:spPr>
              <a:solidFill>
                <a:srgbClr val="1D9A78"/>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FF0000"/>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1D9A78"/>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9-F811-4F07-9EAB-93C803B10D26}"/>
              </c:ext>
            </c:extLst>
          </c:dPt>
          <c:dPt>
            <c:idx val="6"/>
            <c:invertIfNegative val="0"/>
            <c:bubble3D val="0"/>
            <c:spPr>
              <a:solidFill>
                <a:srgbClr val="1D9A78"/>
              </a:solidFill>
              <a:ln>
                <a:noFill/>
              </a:ln>
              <a:effectLst/>
            </c:spPr>
            <c:extLst>
              <c:ext xmlns:c16="http://schemas.microsoft.com/office/drawing/2014/chart" uri="{C3380CC4-5D6E-409C-BE32-E72D297353CC}">
                <c16:uniqueId val="{0000000E-F811-4F07-9EAB-93C803B10D26}"/>
              </c:ext>
            </c:extLst>
          </c:dPt>
          <c:dPt>
            <c:idx val="7"/>
            <c:invertIfNegative val="0"/>
            <c:bubble3D val="0"/>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Pt>
            <c:idx val="9"/>
            <c:invertIfNegative val="0"/>
            <c:bubble3D val="0"/>
            <c:spPr>
              <a:solidFill>
                <a:srgbClr val="FF0000"/>
              </a:solidFill>
              <a:ln>
                <a:noFill/>
              </a:ln>
              <a:effectLst/>
            </c:spPr>
            <c:extLst>
              <c:ext xmlns:c16="http://schemas.microsoft.com/office/drawing/2014/chart" uri="{C3380CC4-5D6E-409C-BE32-E72D297353CC}">
                <c16:uniqueId val="{00000011-2DF4-6C48-96E6-F843EDBAF871}"/>
              </c:ext>
            </c:extLst>
          </c:dPt>
          <c:dLbls>
            <c:dLbl>
              <c:idx val="0"/>
              <c:layout>
                <c:manualLayout>
                  <c:x val="-4.4441967669868266E-3"/>
                  <c:y val="2.5770274050917856E-2"/>
                </c:manualLayout>
              </c:layout>
              <c:tx>
                <c:rich>
                  <a:bodyPr/>
                  <a:lstStyle/>
                  <a:p>
                    <a:fld id="{45231E25-AFFA-C144-A4D2-A718535DC238}" type="VALUE">
                      <a:rPr lang="en-US" b="0" i="0" smtClean="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1.1110491917467066E-3"/>
                  <c:y val="0.27414660649629208"/>
                </c:manualLayout>
              </c:layout>
              <c:tx>
                <c:rich>
                  <a:bodyPr/>
                  <a:lstStyle/>
                  <a:p>
                    <a:fld id="{CBBBEFBC-2346-E644-9F5A-9E365C94119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11-4F07-9EAB-93C803B10D26}"/>
                </c:ext>
              </c:extLst>
            </c:dLbl>
            <c:dLbl>
              <c:idx val="2"/>
              <c:layout>
                <c:manualLayout>
                  <c:x val="-2.2220983834934133E-3"/>
                  <c:y val="7.7096738879225413E-2"/>
                </c:manualLayout>
              </c:layout>
              <c:tx>
                <c:rich>
                  <a:bodyPr/>
                  <a:lstStyle/>
                  <a:p>
                    <a:fld id="{B508B168-A5B7-AA40-859B-9ABDFEEF3D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811-4F07-9EAB-93C803B10D26}"/>
                </c:ext>
              </c:extLst>
            </c:dLbl>
            <c:dLbl>
              <c:idx val="3"/>
              <c:layout>
                <c:manualLayout>
                  <c:x val="-4.4441967669868266E-3"/>
                  <c:y val="4.5604602790380942E-2"/>
                </c:manualLayout>
              </c:layout>
              <c:tx>
                <c:rich>
                  <a:bodyPr/>
                  <a:lstStyle/>
                  <a:p>
                    <a:fld id="{4D242F04-9337-3540-B814-B38224884E2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752-C541-AEE3-9C0534D9BA15}"/>
                </c:ext>
              </c:extLst>
            </c:dLbl>
            <c:dLbl>
              <c:idx val="4"/>
              <c:layout>
                <c:manualLayout>
                  <c:x val="2.2220983834934133E-3"/>
                  <c:y val="0.26188141895042433"/>
                </c:manualLayout>
              </c:layout>
              <c:tx>
                <c:rich>
                  <a:bodyPr/>
                  <a:lstStyle/>
                  <a:p>
                    <a:fld id="{CB5A3B3D-840B-9A4B-9507-39C388379DF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811-4F07-9EAB-93C803B10D26}"/>
                </c:ext>
              </c:extLst>
            </c:dLbl>
            <c:dLbl>
              <c:idx val="5"/>
              <c:layout>
                <c:manualLayout>
                  <c:x val="-2.2220983834934948E-3"/>
                  <c:y val="9.66796819565913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11-4F07-9EAB-93C803B10D26}"/>
                </c:ext>
              </c:extLst>
            </c:dLbl>
            <c:dLbl>
              <c:idx val="7"/>
              <c:layout>
                <c:manualLayout>
                  <c:x val="-2.2220983834934133E-3"/>
                  <c:y val="5.1493514655378637E-2"/>
                </c:manualLayout>
              </c:layout>
              <c:tx>
                <c:rich>
                  <a:bodyPr/>
                  <a:lstStyle/>
                  <a:p>
                    <a:fld id="{D7C3A1A5-91D0-114B-85AD-619E2407677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811-4F07-9EAB-93C803B10D26}"/>
                </c:ext>
              </c:extLst>
            </c:dLbl>
            <c:dLbl>
              <c:idx val="8"/>
              <c:layout>
                <c:manualLayout>
                  <c:x val="0"/>
                  <c:y val="0.175914009885132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11-4F07-9EAB-93C803B10D26}"/>
                </c:ext>
              </c:extLst>
            </c:dLbl>
            <c:dLbl>
              <c:idx val="9"/>
              <c:layout>
                <c:manualLayout>
                  <c:x val="5.5552459587335332E-4"/>
                  <c:y val="3.604992032696364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B1A063AA-6C13-D645-873F-EF78FC998DF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layout>
                    <c:manualLayout>
                      <c:w val="4.7147328709677333E-2"/>
                      <c:h val="0.15041296176910629"/>
                    </c:manualLayout>
                  </c15:layout>
                  <c15:dlblFieldTable/>
                  <c15:showDataLabelsRange val="0"/>
                </c:ext>
                <c:ext xmlns:c16="http://schemas.microsoft.com/office/drawing/2014/chart" uri="{C3380CC4-5D6E-409C-BE32-E72D297353CC}">
                  <c16:uniqueId val="{00000011-2DF4-6C48-96E6-F843EDBAF871}"/>
                </c:ext>
              </c:extLst>
            </c:dLbl>
            <c:dLbl>
              <c:idx val="10"/>
              <c:layout>
                <c:manualLayout>
                  <c:x val="-4.4441967669868266E-3"/>
                  <c:y val="0.22657146448366591"/>
                </c:manualLayout>
              </c:layout>
              <c:tx>
                <c:rich>
                  <a:bodyPr/>
                  <a:lstStyle/>
                  <a:p>
                    <a:fld id="{E4C65BC0-77CF-B54D-ACA0-DA786A3FE57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-0.14000000000000001</c:v>
                </c:pt>
                <c:pt idx="1">
                  <c:v>1.19</c:v>
                </c:pt>
                <c:pt idx="2">
                  <c:v>0.36</c:v>
                </c:pt>
                <c:pt idx="3">
                  <c:v>0</c:v>
                </c:pt>
                <c:pt idx="4">
                  <c:v>1.48</c:v>
                </c:pt>
                <c:pt idx="5">
                  <c:v>-0.73</c:v>
                </c:pt>
                <c:pt idx="6">
                  <c:v>0</c:v>
                </c:pt>
                <c:pt idx="7">
                  <c:v>0.26</c:v>
                </c:pt>
                <c:pt idx="8">
                  <c:v>0</c:v>
                </c:pt>
                <c:pt idx="9">
                  <c:v>0</c:v>
                </c:pt>
                <c:pt idx="10">
                  <c:v>0</c:v>
                </c:pt>
                <c:pt idx="11">
                  <c:v>0</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2"/>
            <c:invertIfNegative val="0"/>
            <c:bubble3D val="0"/>
            <c:spPr>
              <a:solidFill>
                <a:srgbClr val="001F60"/>
              </a:solidFill>
              <a:ln>
                <a:noFill/>
              </a:ln>
              <a:effectLst/>
            </c:spPr>
            <c:extLst>
              <c:ext xmlns:c16="http://schemas.microsoft.com/office/drawing/2014/chart" uri="{C3380CC4-5D6E-409C-BE32-E72D297353CC}">
                <c16:uniqueId val="{00000000-3232-4868-9297-E5F9C726EEF3}"/>
              </c:ext>
            </c:extLst>
          </c:dPt>
          <c:dLbls>
            <c:dLbl>
              <c:idx val="0"/>
              <c:layout>
                <c:manualLayout>
                  <c:x val="-3.9637878331064301E-3"/>
                  <c:y val="5.8434328165416549E-2"/>
                </c:manualLayout>
              </c:layout>
              <c:tx>
                <c:rich>
                  <a:bodyPr/>
                  <a:lstStyle/>
                  <a:p>
                    <a:fld id="{51B5203C-0349-E348-9240-43729573DF2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68-A94A-8346-472ABB3E1EB5}"/>
                </c:ext>
              </c:extLst>
            </c:dLbl>
            <c:dLbl>
              <c:idx val="1"/>
              <c:layout>
                <c:manualLayout>
                  <c:x val="0"/>
                  <c:y val="6.6638764514944703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55DC0EA0-648B-F34A-B7B8-2198691999B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7C-194E-9C48-5CCDDE8FBC04}"/>
                </c:ext>
              </c:extLst>
            </c:dLbl>
            <c:dLbl>
              <c:idx val="2"/>
              <c:layout>
                <c:manualLayout>
                  <c:x val="1.1891363499319289E-2"/>
                  <c:y val="-3.288341521563981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97</c:v>
                </c:pt>
                <c:pt idx="1">
                  <c:v>122</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Tropigas</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Sheet1!$B$2:$K$2</c:f>
              <c:numCache>
                <c:formatCode>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089D-5C48-893C-F53D66161B33}"/>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0-71FA-A44D-89E0-F6EE9DFDBAE6}"/>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7802032808806886"/>
          <c:w val="0.87957833177670153"/>
          <c:h val="0.52974183110309747"/>
        </c:manualLayout>
      </c:layout>
      <c:barChart>
        <c:barDir val="bar"/>
        <c:grouping val="percent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919C-C940-B853-65A58F085015}"/>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0-C569-2E45-828E-4077BAB76CA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8556089272668E-2"/>
          <c:y val="3.5097062879815059E-2"/>
          <c:w val="0.86710103003242034"/>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General</c:formatCode>
                <c:ptCount val="2"/>
                <c:pt idx="0" formatCode="0%">
                  <c:v>0.9</c:v>
                </c:pt>
              </c:numCache>
            </c:numRef>
          </c:val>
          <c:extLst>
            <c:ext xmlns:c16="http://schemas.microsoft.com/office/drawing/2014/chart" uri="{C3380CC4-5D6E-409C-BE32-E72D297353CC}">
              <c16:uniqueId val="{00000000-AEDF-3C40-B092-1BDF406AA3E5}"/>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General</c:formatCode>
                <c:ptCount val="2"/>
              </c:numCache>
            </c:numRef>
          </c:val>
          <c:extLst>
            <c:ext xmlns:c16="http://schemas.microsoft.com/office/drawing/2014/chart" uri="{C3380CC4-5D6E-409C-BE32-E72D297353CC}">
              <c16:uniqueId val="{00000001-AEDF-3C40-B092-1BDF406AA3E5}"/>
            </c:ext>
          </c:extLst>
        </c:ser>
        <c:ser>
          <c:idx val="2"/>
          <c:order val="2"/>
          <c:tx>
            <c:strRef>
              <c:f>Sheet1!$A$4</c:f>
              <c:strCache>
                <c:ptCount val="1"/>
                <c:pt idx="0">
                  <c:v>RA</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AEDF-3C40-B092-1BDF406AA3E5}"/>
              </c:ext>
            </c:extLst>
          </c:dPt>
          <c:dLbls>
            <c:dLbl>
              <c:idx val="0"/>
              <c:layout>
                <c:manualLayout>
                  <c:x val="0"/>
                  <c:y val="1.181453047706981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EDF-3C40-B092-1BDF406AA3E5}"/>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General</c:formatCode>
                <c:ptCount val="2"/>
                <c:pt idx="0" formatCode="0%">
                  <c:v>0.1</c:v>
                </c:pt>
              </c:numCache>
            </c:numRef>
          </c:val>
          <c:extLst>
            <c:ext xmlns:c16="http://schemas.microsoft.com/office/drawing/2014/chart" uri="{C3380CC4-5D6E-409C-BE32-E72D297353CC}">
              <c16:uniqueId val="{00000004-AEDF-3C40-B092-1BDF406AA3E5}"/>
            </c:ext>
          </c:extLst>
        </c:ser>
        <c:dLbls>
          <c:showLegendKey val="0"/>
          <c:showVal val="0"/>
          <c:showCatName val="0"/>
          <c:showSerName val="0"/>
          <c:showPercent val="0"/>
          <c:showBubbleSize val="0"/>
        </c:dLbls>
        <c:gapWidth val="82"/>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max val="1.1000000000000001"/>
        </c:scaling>
        <c:delete val="1"/>
        <c:axPos val="l"/>
        <c:numFmt formatCode="0%" sourceLinked="1"/>
        <c:majorTickMark val="out"/>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strCache>
            </c:strRef>
          </c:tx>
          <c:spPr>
            <a:solidFill>
              <a:srgbClr val="92D050"/>
            </a:solidFill>
            <a:ln>
              <a:noFill/>
            </a:ln>
            <a:effectLst/>
          </c:spPr>
          <c:invertIfNegative val="0"/>
          <c:dPt>
            <c:idx val="0"/>
            <c:invertIfNegative val="0"/>
            <c:bubble3D val="0"/>
            <c:spPr>
              <a:solidFill>
                <a:srgbClr val="85B8A5"/>
              </a:solidFill>
              <a:ln>
                <a:noFill/>
              </a:ln>
              <a:effectLst/>
            </c:spPr>
            <c:extLst>
              <c:ext xmlns:c16="http://schemas.microsoft.com/office/drawing/2014/chart" uri="{C3380CC4-5D6E-409C-BE32-E72D297353CC}">
                <c16:uniqueId val="{00000000-8BE8-054D-B0C2-76E129610CEE}"/>
              </c:ext>
            </c:extLst>
          </c:dPt>
          <c:dLbls>
            <c:dLbl>
              <c:idx val="0"/>
              <c:layout>
                <c:manualLayout>
                  <c:x val="2.3490297536062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8-054D-B0C2-76E129610C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1-8BE8-054D-B0C2-76E129610CEE}"/>
            </c:ext>
          </c:extLst>
        </c:ser>
        <c:ser>
          <c:idx val="1"/>
          <c:order val="1"/>
          <c:tx>
            <c:strRef>
              <c:f>Sheet1!$A$3</c:f>
              <c:strCache>
                <c:ptCount val="1"/>
              </c:strCache>
            </c:strRef>
          </c:tx>
          <c:spPr>
            <a:solidFill>
              <a:srgbClr val="86A0C2"/>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3-8BE8-054D-B0C2-76E129610CE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4-8BE8-054D-B0C2-76E129610CEE}"/>
            </c:ext>
          </c:extLst>
        </c:ser>
        <c:ser>
          <c:idx val="2"/>
          <c:order val="2"/>
          <c:tx>
            <c:strRef>
              <c:f>Sheet1!$A$4</c:f>
              <c:strCache>
                <c:ptCount val="1"/>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numCache>
            </c:numRef>
          </c:val>
          <c:extLst>
            <c:ext xmlns:c16="http://schemas.microsoft.com/office/drawing/2014/chart" uri="{C3380CC4-5D6E-409C-BE32-E72D297353CC}">
              <c16:uniqueId val="{00000005-8BE8-054D-B0C2-76E129610CEE}"/>
            </c:ext>
          </c:extLst>
        </c:ser>
        <c:ser>
          <c:idx val="3"/>
          <c:order val="3"/>
          <c:tx>
            <c:strRef>
              <c:f>Sheet1!$A$5</c:f>
              <c:strCache>
                <c:ptCount val="1"/>
              </c:strCache>
            </c:strRef>
          </c:tx>
          <c:spPr>
            <a:solidFill>
              <a:schemeClr val="accent5">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numCache>
            </c:numRef>
          </c:val>
          <c:extLst>
            <c:ext xmlns:c16="http://schemas.microsoft.com/office/drawing/2014/chart" uri="{C3380CC4-5D6E-409C-BE32-E72D297353CC}">
              <c16:uniqueId val="{00000006-8BE8-054D-B0C2-76E129610CEE}"/>
            </c:ext>
          </c:extLst>
        </c:ser>
        <c:ser>
          <c:idx val="4"/>
          <c:order val="4"/>
          <c:tx>
            <c:strRef>
              <c:f>Sheet1!$A$6</c:f>
              <c:strCache>
                <c:ptCount val="1"/>
              </c:strCache>
            </c:strRef>
          </c:tx>
          <c:spPr>
            <a:solidFill>
              <a:schemeClr val="accent5">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numCache>
            </c:numRef>
          </c:val>
          <c:extLst>
            <c:ext xmlns:c16="http://schemas.microsoft.com/office/drawing/2014/chart" uri="{C3380CC4-5D6E-409C-BE32-E72D297353CC}">
              <c16:uniqueId val="{00000007-8BE8-054D-B0C2-76E129610CEE}"/>
            </c:ext>
          </c:extLst>
        </c:ser>
        <c:ser>
          <c:idx val="5"/>
          <c:order val="5"/>
          <c:tx>
            <c:strRef>
              <c:f>Sheet1!$A$7</c:f>
              <c:strCache>
                <c:ptCount val="1"/>
              </c:strCache>
            </c:strRef>
          </c:tx>
          <c:spPr>
            <a:solidFill>
              <a:schemeClr val="accent5">
                <a:tint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61-944B-B872-C0DBB56E04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numCache>
            </c:numRef>
          </c:val>
          <c:extLst>
            <c:ext xmlns:c16="http://schemas.microsoft.com/office/drawing/2014/chart" uri="{C3380CC4-5D6E-409C-BE32-E72D297353CC}">
              <c16:uniqueId val="{00000004-EA61-944B-B872-C0DBB56E048F}"/>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1.8274804112651713E-2"/>
          <c:y val="0.77347437220502235"/>
          <c:w val="0.93926902633179132"/>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85A7F23A-40B1-4742-96D6-6A34EE7236B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AC5716A0-DADF-1746-A097-C362C4077A8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C3589AA8-8C7E-0F4E-ABD6-075D9F9C48A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EE7634A7-2009-E943-BD66-37D9F5E34CF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Sheet1!$D$2:$D$5</c:f>
              <c:numCache>
                <c:formatCode>_(* #,##0.00_);_(* \(#,##0.00\);_(* "-"??_);_(@_)</c:formatCode>
                <c:ptCount val="4"/>
                <c:pt idx="0">
                  <c:v>1.0309725051113021</c:v>
                </c:pt>
                <c:pt idx="1">
                  <c:v>1.345977680644985</c:v>
                </c:pt>
                <c:pt idx="2">
                  <c:v>0.40624131945580416</c:v>
                </c:pt>
                <c:pt idx="3">
                  <c:v>1.4667745475495648</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B1DD2055-9C4E-FE4E-BE2E-95183601CAF1}"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Sheet1!$B$2:$B$5</c:f>
              <c:numCache>
                <c:formatCode>0%</c:formatCode>
                <c:ptCount val="4"/>
                <c:pt idx="0">
                  <c:v>0.52395439364707919</c:v>
                </c:pt>
                <c:pt idx="1">
                  <c:v>0.27253046828521593</c:v>
                </c:pt>
                <c:pt idx="2">
                  <c:v>0.19378301452955984</c:v>
                </c:pt>
                <c:pt idx="3">
                  <c:v>9.7321235381449978E-3</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340647F3-787E-4E45-8A3F-3C9F82DFDB2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Sheet1!$C$2:$C$5</c:f>
              <c:numCache>
                <c:formatCode>0%</c:formatCode>
                <c:ptCount val="4"/>
                <c:pt idx="0">
                  <c:v>0.54018257378240253</c:v>
                </c:pt>
                <c:pt idx="1">
                  <c:v>0.36681992760762661</c:v>
                </c:pt>
                <c:pt idx="2">
                  <c:v>7.872266751061166E-2</c:v>
                </c:pt>
                <c:pt idx="3">
                  <c:v>1.4274831099359099E-2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A5D6E77A-506D-6D4E-BF1B-064C6D22260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96D845C9-7001-BC43-BDE7-EAE6C69D4B6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B6353FCD-6C0A-0B46-A135-278D9DC3E2E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11B11FD6-A63A-B44E-B8E0-B3C32CE64C6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Sheet1!$D$2:$D$8</c:f>
              <c:numCache>
                <c:formatCode>_(* #,##0.00_);_(* \(#,##0.00\);_(* "-"??_);_(@_)</c:formatCode>
                <c:ptCount val="7"/>
                <c:pt idx="0">
                  <c:v>0.89030112624994084</c:v>
                </c:pt>
                <c:pt idx="1">
                  <c:v>1.2197732175009881</c:v>
                </c:pt>
                <c:pt idx="2">
                  <c:v>0.36575838518961495</c:v>
                </c:pt>
                <c:pt idx="3">
                  <c:v>0.78236797258568147</c:v>
                </c:pt>
                <c:pt idx="4">
                  <c:v>2.3750341464962643</c:v>
                </c:pt>
                <c:pt idx="5">
                  <c:v>0.4388732718179259</c:v>
                </c:pt>
                <c:pt idx="6">
                  <c:v>2.2452181792292198</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339E242D-9851-F445-B65B-6E89A79F1FC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Sheet1!$B$2:$B$8</c:f>
              <c:numCache>
                <c:formatCode>0%</c:formatCode>
                <c:ptCount val="7"/>
                <c:pt idx="0">
                  <c:v>0.52622514386504993</c:v>
                </c:pt>
                <c:pt idx="1">
                  <c:v>0.38458919140585646</c:v>
                </c:pt>
                <c:pt idx="2">
                  <c:v>5.1744721454856542E-2</c:v>
                </c:pt>
                <c:pt idx="3">
                  <c:v>2.1110180652322837E-2</c:v>
                </c:pt>
                <c:pt idx="4">
                  <c:v>9.3949275826120306E-3</c:v>
                </c:pt>
                <c:pt idx="5">
                  <c:v>6.0554135296462972E-3</c:v>
                </c:pt>
                <c:pt idx="6">
                  <c:v>8.80421509656088E-4</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B4538BD1-39C1-A04B-AC07-13B8B92F511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Sheet1!$C$2:$C$8</c:f>
              <c:numCache>
                <c:formatCode>0%</c:formatCode>
                <c:ptCount val="7"/>
                <c:pt idx="0">
                  <c:v>0.46849883824409111</c:v>
                </c:pt>
                <c:pt idx="1">
                  <c:v>0.46911159541722491</c:v>
                </c:pt>
                <c:pt idx="2">
                  <c:v>1.8926065761414753E-2</c:v>
                </c:pt>
                <c:pt idx="3">
                  <c:v>1.6515929237875298E-2</c:v>
                </c:pt>
                <c:pt idx="4">
                  <c:v>2.2313273812563175E-2</c:v>
                </c:pt>
                <c:pt idx="5">
                  <c:v>2.6575591479664055E-3</c:v>
                </c:pt>
                <c:pt idx="6">
                  <c:v>1.9767383788642828E-3</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0"/>
              <c:layout>
                <c:manualLayout>
                  <c:x val="1.94579569145239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AD-F945-9265-E09270EEEE37}"/>
                </c:ext>
              </c:extLst>
            </c:dLbl>
            <c:dLbl>
              <c:idx val="1"/>
              <c:layout>
                <c:manualLayout>
                  <c:x val="1.1118832522585128E-2"/>
                  <c:y val="5.2042288999169314E-17"/>
                </c:manualLayout>
              </c:layout>
              <c:tx>
                <c:rich>
                  <a:bodyPr/>
                  <a:lstStyle/>
                  <a:p>
                    <a:fld id="{D07A9473-DBBF-B944-B80E-01F8FD8A8C9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1B-9C42-8E3D-216FC3C479B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Hoja1!$B$2:$B$5</c:f>
              <c:numCache>
                <c:formatCode>General</c:formatCode>
                <c:ptCount val="4"/>
                <c:pt idx="0" formatCode="0%">
                  <c:v>0.19090316797785398</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dLbl>
              <c:idx val="1"/>
              <c:layout>
                <c:manualLayout>
                  <c:x val="1.11188325225851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07-6D4F-892E-1F0D0BD59F5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Hoja1!$C$2:$C$5</c:f>
              <c:numCache>
                <c:formatCode>0%</c:formatCode>
                <c:ptCount val="4"/>
                <c:pt idx="0">
                  <c:v>0.26213247415810337</c:v>
                </c:pt>
                <c:pt idx="1">
                  <c:v>1</c:v>
                </c:pt>
                <c:pt idx="2">
                  <c:v>1</c:v>
                </c:pt>
                <c:pt idx="3">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Hoja1!$D$2:$D$5</c:f>
              <c:numCache>
                <c:formatCode>General</c:formatCode>
                <c:ptCount val="4"/>
                <c:pt idx="0" formatCode="0%">
                  <c:v>0.54696435786404263</c:v>
                </c:pt>
              </c:numCache>
            </c:numRef>
          </c:val>
          <c:extLst>
            <c:ext xmlns:c16="http://schemas.microsoft.com/office/drawing/2014/chart" uri="{C3380CC4-5D6E-409C-BE32-E72D297353CC}">
              <c16:uniqueId val="{00000002-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1"/>
              <c:layout>
                <c:manualLayout>
                  <c:x val="1.1118832522585128E-2"/>
                  <c:y val="5.580619519073635E-3"/>
                </c:manualLayout>
              </c:layout>
              <c:tx>
                <c:rich>
                  <a:bodyPr/>
                  <a:lstStyle/>
                  <a:p>
                    <a:fld id="{8132644F-88BC-DB41-B120-F732FD2E206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2-D145-B799-A84A760A4633}"/>
                </c:ext>
              </c:extLst>
            </c:dLbl>
            <c:dLbl>
              <c:idx val="2"/>
              <c:layout>
                <c:manualLayout>
                  <c:x val="1.1118832522585128E-2"/>
                  <c:y val="0"/>
                </c:manualLayout>
              </c:layout>
              <c:tx>
                <c:rich>
                  <a:bodyPr/>
                  <a:lstStyle/>
                  <a:p>
                    <a:fld id="{A2674E77-20D0-3747-84AC-EC0E01AA172F}"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29-2547-9C8C-84447B65FA9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Hoja1!$B$2:$B$8</c:f>
              <c:numCache>
                <c:formatCode>General</c:formatCode>
                <c:ptCount val="7"/>
                <c:pt idx="0" formatCode="0%">
                  <c:v>0.1353544695888671</c:v>
                </c:pt>
                <c:pt idx="3" formatCode="0%">
                  <c:v>0.40006778115669478</c:v>
                </c:pt>
                <c:pt idx="5" formatCode="0%">
                  <c:v>4.1632389275673351E-2</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Hoja1!$C$2:$C$8</c:f>
              <c:numCache>
                <c:formatCode>0%</c:formatCode>
                <c:ptCount val="7"/>
                <c:pt idx="0">
                  <c:v>0.12816855021304036</c:v>
                </c:pt>
                <c:pt idx="1">
                  <c:v>0.88515911584072537</c:v>
                </c:pt>
                <c:pt idx="4">
                  <c:v>1</c:v>
                </c:pt>
                <c:pt idx="5">
                  <c:v>0.94002956417816963</c:v>
                </c:pt>
                <c:pt idx="6">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Hoja1!$D$2:$D$8</c:f>
              <c:numCache>
                <c:formatCode>General</c:formatCode>
                <c:ptCount val="7"/>
                <c:pt idx="0" formatCode="0%">
                  <c:v>0.57789300367415886</c:v>
                </c:pt>
                <c:pt idx="5" formatCode="0%">
                  <c:v>1.8338046546156991E-2</c:v>
                </c:pt>
              </c:numCache>
            </c:numRef>
          </c:val>
          <c:extLst>
            <c:ext xmlns:c16="http://schemas.microsoft.com/office/drawing/2014/chart" uri="{C3380CC4-5D6E-409C-BE32-E72D297353CC}">
              <c16:uniqueId val="{00000002-6D45-264A-B51F-E22A6DC7DB5A}"/>
            </c:ext>
          </c:extLst>
        </c:ser>
        <c:ser>
          <c:idx val="3"/>
          <c:order val="3"/>
          <c:tx>
            <c:strRef>
              <c:f>Hoja1!$E$1</c:f>
              <c:strCache>
                <c:ptCount val="1"/>
                <c:pt idx="0">
                  <c:v>C6</c:v>
                </c:pt>
              </c:strCache>
            </c:strRef>
          </c:tx>
          <c:spPr>
            <a:solidFill>
              <a:schemeClr val="accent1">
                <a:lumMod val="60000"/>
              </a:schemeClr>
            </a:solidFill>
            <a:ln>
              <a:noFill/>
            </a:ln>
            <a:effectLst/>
          </c:spPr>
          <c:invertIfNegative val="0"/>
          <c:dLbls>
            <c:dLbl>
              <c:idx val="0"/>
              <c:layout>
                <c:manualLayout>
                  <c:x val="-2.0384290810339169E-16"/>
                  <c:y val="-2.8686639796094461E-2"/>
                </c:manualLayout>
              </c:layout>
              <c:tx>
                <c:rich>
                  <a:bodyPr/>
                  <a:lstStyle/>
                  <a:p>
                    <a:fld id="{CFFA1412-9939-ED47-849A-A35C8FDEAB3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45-574F-B61F-3DDE420EBA05}"/>
                </c:ext>
              </c:extLst>
            </c:dLbl>
            <c:dLbl>
              <c:idx val="1"/>
              <c:layout>
                <c:manualLayout>
                  <c:x val="-5.5594162612926665E-3"/>
                  <c:y val="-1.116123903814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C3-6840-B1AD-5C938D1F563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29-2547-9C8C-84447B65FA9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Hoja1!$E$2:$E$8</c:f>
              <c:numCache>
                <c:formatCode>0%</c:formatCode>
                <c:ptCount val="7"/>
                <c:pt idx="0">
                  <c:v>9.0479755939114545E-3</c:v>
                </c:pt>
                <c:pt idx="1">
                  <c:v>9.5963832368140975E-2</c:v>
                </c:pt>
              </c:numCache>
            </c:numRef>
          </c:val>
          <c:extLst>
            <c:ext xmlns:c16="http://schemas.microsoft.com/office/drawing/2014/chart" uri="{C3380CC4-5D6E-409C-BE32-E72D297353CC}">
              <c16:uniqueId val="{00000003-6D45-264A-B51F-E22A6DC7DB5A}"/>
            </c:ext>
          </c:extLst>
        </c:ser>
        <c:ser>
          <c:idx val="4"/>
          <c:order val="4"/>
          <c:tx>
            <c:strRef>
              <c:f>Hoja1!$F$1</c:f>
              <c:strCache>
                <c:ptCount val="1"/>
                <c:pt idx="0">
                  <c:v>C11</c:v>
                </c:pt>
              </c:strCache>
            </c:strRef>
          </c:tx>
          <c:spPr>
            <a:solidFill>
              <a:schemeClr val="accent3">
                <a:lumMod val="60000"/>
              </a:schemeClr>
            </a:solidFill>
            <a:ln>
              <a:noFill/>
            </a:ln>
            <a:effectLst/>
          </c:spPr>
          <c:invertIfNegative val="0"/>
          <c:dLbls>
            <c:dLbl>
              <c:idx val="0"/>
              <c:layout>
                <c:manualLayout>
                  <c:x val="0"/>
                  <c:y val="2.8686639796094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C4-D245-81D0-ABFD0BF537D1}"/>
                </c:ext>
              </c:extLst>
            </c:dLbl>
            <c:dLbl>
              <c:idx val="1"/>
              <c:tx>
                <c:rich>
                  <a:bodyPr/>
                  <a:lstStyle/>
                  <a:p>
                    <a:fld id="{9D23EB1A-4FA2-4842-B679-89FA49F183D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DB-304E-AC3F-0B9C3D7C07C9}"/>
                </c:ext>
              </c:extLst>
            </c:dLbl>
            <c:dLbl>
              <c:idx val="2"/>
              <c:tx>
                <c:rich>
                  <a:bodyPr/>
                  <a:lstStyle/>
                  <a:p>
                    <a:fld id="{4C63CD21-69C8-3946-B95C-E5998E6E8B5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29-2547-9C8C-84447B65FA9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CE-5847-88A3-3C0678BFC3C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Hoja1!$F$2:$F$8</c:f>
              <c:numCache>
                <c:formatCode>General</c:formatCode>
                <c:ptCount val="7"/>
                <c:pt idx="0" formatCode="0%">
                  <c:v>3.3281006472617294E-2</c:v>
                </c:pt>
                <c:pt idx="2" formatCode="0%">
                  <c:v>0.33575662570915105</c:v>
                </c:pt>
                <c:pt idx="3" formatCode="0%">
                  <c:v>0.23075303828043994</c:v>
                </c:pt>
              </c:numCache>
            </c:numRef>
          </c:val>
          <c:extLst>
            <c:ext xmlns:c16="http://schemas.microsoft.com/office/drawing/2014/chart" uri="{C3380CC4-5D6E-409C-BE32-E72D297353CC}">
              <c16:uniqueId val="{00000000-8781-7147-8EE7-B5F9957E4BC1}"/>
            </c:ext>
          </c:extLst>
        </c:ser>
        <c:ser>
          <c:idx val="5"/>
          <c:order val="5"/>
          <c:tx>
            <c:strRef>
              <c:f>Hoja1!$G$1</c:f>
              <c:strCache>
                <c:ptCount val="1"/>
                <c:pt idx="0">
                  <c:v>Q Hubo</c:v>
                </c:pt>
              </c:strCache>
            </c:strRef>
          </c:tx>
          <c:spPr>
            <a:solidFill>
              <a:schemeClr val="accent5">
                <a:lumMod val="60000"/>
              </a:schemeClr>
            </a:solidFill>
            <a:ln>
              <a:noFill/>
            </a:ln>
            <a:effectLst/>
          </c:spPr>
          <c:invertIfNegative val="0"/>
          <c:dLbls>
            <c:dLbl>
              <c:idx val="0"/>
              <c:tx>
                <c:rich>
                  <a:bodyPr/>
                  <a:lstStyle/>
                  <a:p>
                    <a:fld id="{FBDA80F8-0C14-E143-94BF-070E3FA053F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D2-C94D-8190-5C866D7D292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C3-6840-B1AD-5C938D1F5636}"/>
                </c:ext>
              </c:extLst>
            </c:dLbl>
            <c:dLbl>
              <c:idx val="2"/>
              <c:tx>
                <c:rich>
                  <a:bodyPr/>
                  <a:lstStyle/>
                  <a:p>
                    <a:fld id="{B3F42E52-1EA6-A34E-8A67-988CA5C4B5D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29-2547-9C8C-84447B65FA9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07-1A4D-BC4E-1E8BF6746B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Hoja1!$G$2:$G$8</c:f>
              <c:numCache>
                <c:formatCode>0%</c:formatCode>
                <c:ptCount val="7"/>
                <c:pt idx="1">
                  <c:v>1.7099133808069829E-2</c:v>
                </c:pt>
                <c:pt idx="3">
                  <c:v>0.3661021685146621</c:v>
                </c:pt>
              </c:numCache>
            </c:numRef>
          </c:val>
          <c:extLst>
            <c:ext xmlns:c16="http://schemas.microsoft.com/office/drawing/2014/chart" uri="{C3380CC4-5D6E-409C-BE32-E72D297353CC}">
              <c16:uniqueId val="{00000000-B78C-A24B-BD2B-4B44F3ECDE29}"/>
            </c:ext>
          </c:extLst>
        </c:ser>
        <c:ser>
          <c:idx val="6"/>
          <c:order val="6"/>
          <c:tx>
            <c:strRef>
              <c:f>Hoja1!$H$1</c:f>
              <c:strCache>
                <c:ptCount val="1"/>
                <c:pt idx="0">
                  <c:v>TDTV</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Hoja1!$H$2:$H$8</c:f>
              <c:numCache>
                <c:formatCode>General</c:formatCode>
                <c:ptCount val="7"/>
                <c:pt idx="0" formatCode="0%">
                  <c:v>0.1133902666888037</c:v>
                </c:pt>
                <c:pt idx="2" formatCode="0%">
                  <c:v>0.66424337429084901</c:v>
                </c:pt>
              </c:numCache>
            </c:numRef>
          </c:val>
          <c:extLst>
            <c:ext xmlns:c16="http://schemas.microsoft.com/office/drawing/2014/chart" uri="{C3380CC4-5D6E-409C-BE32-E72D297353CC}">
              <c16:uniqueId val="{00000000-39D2-D145-B799-A84A760A463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FF0000"/>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FF0000"/>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FF0000"/>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1D9A78"/>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FF0000"/>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FF0000"/>
              </a:solidFill>
              <a:ln>
                <a:noFill/>
              </a:ln>
              <a:effectLst/>
            </c:spPr>
            <c:extLst>
              <c:ext xmlns:c16="http://schemas.microsoft.com/office/drawing/2014/chart" uri="{C3380CC4-5D6E-409C-BE32-E72D297353CC}">
                <c16:uniqueId val="{0000000D-DE4B-4485-9EFD-3E49DA33E474}"/>
              </c:ext>
            </c:extLst>
          </c:dPt>
          <c:dPt>
            <c:idx val="7"/>
            <c:invertIfNegative val="0"/>
            <c:bubble3D val="0"/>
            <c:spPr>
              <a:solidFill>
                <a:srgbClr val="1D9A78"/>
              </a:solidFill>
              <a:ln>
                <a:noFill/>
              </a:ln>
              <a:effectLst/>
            </c:spPr>
            <c:extLst>
              <c:ext xmlns:c16="http://schemas.microsoft.com/office/drawing/2014/chart" uri="{C3380CC4-5D6E-409C-BE32-E72D297353CC}">
                <c16:uniqueId val="{0000000F-DE4B-4485-9EFD-3E49DA33E474}"/>
              </c:ext>
            </c:extLst>
          </c:dPt>
          <c:dPt>
            <c:idx val="9"/>
            <c:invertIfNegative val="0"/>
            <c:bubble3D val="0"/>
            <c:spPr>
              <a:solidFill>
                <a:srgbClr val="1D9A78"/>
              </a:solidFill>
              <a:ln>
                <a:solidFill>
                  <a:srgbClr val="1D9A78"/>
                </a:solidFill>
              </a:ln>
              <a:effectLst/>
            </c:spPr>
            <c:extLst>
              <c:ext xmlns:c16="http://schemas.microsoft.com/office/drawing/2014/chart" uri="{C3380CC4-5D6E-409C-BE32-E72D297353CC}">
                <c16:uniqueId val="{00000010-CD66-E54C-9AD5-BC25401FEADE}"/>
              </c:ext>
            </c:extLst>
          </c:dPt>
          <c:dPt>
            <c:idx val="11"/>
            <c:invertIfNegative val="0"/>
            <c:bubble3D val="0"/>
            <c:spPr>
              <a:solidFill>
                <a:srgbClr val="FF0000"/>
              </a:solidFill>
              <a:ln>
                <a:noFill/>
              </a:ln>
              <a:effectLst/>
            </c:spPr>
            <c:extLst>
              <c:ext xmlns:c16="http://schemas.microsoft.com/office/drawing/2014/chart" uri="{C3380CC4-5D6E-409C-BE32-E72D297353CC}">
                <c16:uniqueId val="{00000012-C48C-1D4B-A7D1-75FEFA18DA50}"/>
              </c:ext>
            </c:extLst>
          </c:dPt>
          <c:dLbls>
            <c:dLbl>
              <c:idx val="0"/>
              <c:layout>
                <c:manualLayout>
                  <c:x val="-2.2220983834934185E-3"/>
                  <c:y val="6.9705189492079281E-2"/>
                </c:manualLayout>
              </c:layout>
              <c:tx>
                <c:rich>
                  <a:bodyPr/>
                  <a:lstStyle/>
                  <a:p>
                    <a:fld id="{C7B38C67-AE84-1B4A-AA68-1325DFC3E2C0}"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4B-4485-9EFD-3E49DA33E474}"/>
                </c:ext>
              </c:extLst>
            </c:dLbl>
            <c:dLbl>
              <c:idx val="2"/>
              <c:layout>
                <c:manualLayout>
                  <c:x val="-1.1110491917467066E-3"/>
                  <c:y val="6.4549350654616366E-2"/>
                </c:manualLayout>
              </c:layout>
              <c:tx>
                <c:rich>
                  <a:bodyPr/>
                  <a:lstStyle/>
                  <a:p>
                    <a:fld id="{2D0F3D2C-17A0-9B42-B3A0-1F14645706D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4B-4485-9EFD-3E49DA33E474}"/>
                </c:ext>
              </c:extLst>
            </c:dLbl>
            <c:dLbl>
              <c:idx val="3"/>
              <c:layout>
                <c:manualLayout>
                  <c:x val="-5.5552459587335738E-3"/>
                  <c:y val="2.71958740314556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4"/>
              <c:layout>
                <c:manualLayout>
                  <c:x val="-8.1475999510392863E-17"/>
                  <c:y val="6.8428799065818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4B-4485-9EFD-3E49DA33E474}"/>
                </c:ext>
              </c:extLst>
            </c:dLbl>
            <c:dLbl>
              <c:idx val="9"/>
              <c:layout>
                <c:manualLayout>
                  <c:x val="1.1110491917467066E-3"/>
                  <c:y val="0.193289624664988"/>
                </c:manualLayout>
              </c:layout>
              <c:tx>
                <c:rich>
                  <a:bodyPr/>
                  <a:lstStyle/>
                  <a:p>
                    <a:fld id="{9BB4819C-DB5C-8F4B-B79E-E2B6A26F92E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CD66-E54C-9AD5-BC25401FEA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1.74</c:v>
                </c:pt>
                <c:pt idx="1">
                  <c:v>-0.28000000000000003</c:v>
                </c:pt>
                <c:pt idx="2">
                  <c:v>-0.23</c:v>
                </c:pt>
                <c:pt idx="3">
                  <c:v>0</c:v>
                </c:pt>
                <c:pt idx="4">
                  <c:v>0.57999999999999996</c:v>
                </c:pt>
                <c:pt idx="5">
                  <c:v>0</c:v>
                </c:pt>
                <c:pt idx="6">
                  <c:v>-0.69</c:v>
                </c:pt>
                <c:pt idx="7">
                  <c:v>0</c:v>
                </c:pt>
                <c:pt idx="8">
                  <c:v>0</c:v>
                </c:pt>
                <c:pt idx="9">
                  <c:v>0</c:v>
                </c:pt>
                <c:pt idx="10">
                  <c:v>5.27</c:v>
                </c:pt>
                <c:pt idx="11">
                  <c:v>-0.85</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2.6316000776011202E-2"/>
                  <c:y val="-1.7955852603850072E-2"/>
                </c:manualLayout>
              </c:layout>
              <c:tx>
                <c:rich>
                  <a:bodyPr/>
                  <a:lstStyle/>
                  <a:p>
                    <a:fld id="{8F593451-1EA4-DA4C-8EC6-5588B41B4D5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63-D84D-B90E-2491DDF9B477}"/>
                </c:ext>
              </c:extLst>
            </c:dLbl>
            <c:dLbl>
              <c:idx val="1"/>
              <c:layout>
                <c:manualLayout>
                  <c:x val="2.3026500679009805E-2"/>
                  <c:y val="4.5245613550880276E-7"/>
                </c:manualLayout>
              </c:layout>
              <c:tx>
                <c:rich>
                  <a:bodyPr/>
                  <a:lstStyle/>
                  <a:p>
                    <a:fld id="{4FB3EED2-B4A6-E24B-8CB1-ECE0E315254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Hoja1!$B$2:$B$8</c:f>
              <c:numCache>
                <c:formatCode>0%</c:formatCode>
                <c:ptCount val="7"/>
                <c:pt idx="0">
                  <c:v>0.3375527104690324</c:v>
                </c:pt>
                <c:pt idx="1">
                  <c:v>0.90434655658020269</c:v>
                </c:pt>
                <c:pt idx="3">
                  <c:v>0.45740914481809836</c:v>
                </c:pt>
                <c:pt idx="4">
                  <c:v>1</c:v>
                </c:pt>
                <c:pt idx="5">
                  <c:v>0.94002956417816963</c:v>
                </c:pt>
                <c:pt idx="6">
                  <c:v>0.88591201546511578</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dLbl>
              <c:idx val="0"/>
              <c:layout>
                <c:manualLayout>
                  <c:x val="3.2895000970014003E-3"/>
                  <c:y val="9.607439001866860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Hoja1!$C$2:$C$8</c:f>
              <c:numCache>
                <c:formatCode>General</c:formatCode>
                <c:ptCount val="7"/>
                <c:pt idx="0" formatCode="0%">
                  <c:v>0.30728202133813992</c:v>
                </c:pt>
                <c:pt idx="2" formatCode="0%">
                  <c:v>1</c:v>
                </c:pt>
                <c:pt idx="3" formatCode="0%">
                  <c:v>1.680680456439293E-2</c:v>
                </c:pt>
                <c:pt idx="5" formatCode="0%">
                  <c:v>5.9970435821830342E-2</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0"/>
                  <c:y val="-1.1492385841923591E-2"/>
                </c:manualLayout>
              </c:layout>
              <c:tx>
                <c:rich>
                  <a:bodyPr/>
                  <a:lstStyle/>
                  <a:p>
                    <a:fld id="{22C081CA-D3E2-4C4F-AFFE-6443F5817C08}"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63-D84D-B90E-2491DDF9B477}"/>
                </c:ext>
              </c:extLst>
            </c:dLbl>
            <c:dLbl>
              <c:idx val="2"/>
              <c:layout>
                <c:manualLayout>
                  <c:x val="1.3158000388005601E-2"/>
                  <c:y val="0"/>
                </c:manualLayout>
              </c:layout>
              <c:tx>
                <c:rich>
                  <a:bodyPr/>
                  <a:lstStyle/>
                  <a:p>
                    <a:fld id="{07F84DF8-BA18-5444-B083-18A677363D6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95-F042-81A6-86A9E49669E7}"/>
                </c:ext>
              </c:extLst>
            </c:dLbl>
            <c:dLbl>
              <c:idx val="3"/>
              <c:layout>
                <c:manualLayout>
                  <c:x val="2.3026500679009743E-2"/>
                  <c:y val="4.33548691520928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68-F944-9A44-54A2E5F887A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Hoja1!$D$2:$D$8</c:f>
              <c:numCache>
                <c:formatCode>0%</c:formatCode>
                <c:ptCount val="7"/>
                <c:pt idx="0">
                  <c:v>0.20523252561683519</c:v>
                </c:pt>
                <c:pt idx="1">
                  <c:v>6.888093488410213E-2</c:v>
                </c:pt>
                <c:pt idx="3">
                  <c:v>4.1816584418978314E-2</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Hoja1!$E$2:$E$8</c:f>
              <c:numCache>
                <c:formatCode>0%</c:formatCode>
                <c:ptCount val="7"/>
                <c:pt idx="0">
                  <c:v>0.14975972623607492</c:v>
                </c:pt>
                <c:pt idx="1">
                  <c:v>2.6592963094105183E-2</c:v>
                </c:pt>
                <c:pt idx="3">
                  <c:v>0.48396746619853032</c:v>
                </c:pt>
                <c:pt idx="6">
                  <c:v>0.11408798453488417</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tx>
                <c:rich>
                  <a:bodyPr/>
                  <a:lstStyle/>
                  <a:p>
                    <a:fld id="{DC487B0F-4E92-624F-B6F3-CEA600CEE79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F7-E544-819A-CE28843BF46F}"/>
                </c:ext>
              </c:extLst>
            </c:dLbl>
            <c:dLbl>
              <c:idx val="1"/>
              <c:layout>
                <c:manualLayout>
                  <c:x val="2.0312159506430519E-2"/>
                  <c:y val="-3.0204566621858556E-2"/>
                </c:manualLayout>
              </c:layout>
              <c:tx>
                <c:rich>
                  <a:bodyPr/>
                  <a:lstStyle/>
                  <a:p>
                    <a:fld id="{E32FA5BC-D045-F94D-B485-42D07586FEF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4F-D549-98BF-E926DAD31851}"/>
                </c:ext>
              </c:extLst>
            </c:dLbl>
            <c:dLbl>
              <c:idx val="2"/>
              <c:layout>
                <c:manualLayout>
                  <c:x val="2.0312159506430519E-2"/>
                  <c:y val="1.2082016916726362E-2"/>
                </c:manualLayout>
              </c:layout>
              <c:tx>
                <c:rich>
                  <a:bodyPr/>
                  <a:lstStyle/>
                  <a:p>
                    <a:fld id="{0E263E81-1431-264D-9149-994E7DFB197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Hoja1!$B$2:$B$5</c:f>
              <c:numCache>
                <c:formatCode>0%</c:formatCode>
                <c:ptCount val="4"/>
                <c:pt idx="0">
                  <c:v>0.42348872928967946</c:v>
                </c:pt>
                <c:pt idx="1">
                  <c:v>0.81753729674769771</c:v>
                </c:pt>
                <c:pt idx="2">
                  <c:v>0.78696534166714438</c:v>
                </c:pt>
                <c:pt idx="3">
                  <c:v>0.16666666666666669</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tx>
                <c:rich>
                  <a:bodyPr/>
                  <a:lstStyle/>
                  <a:p>
                    <a:fld id="{100B6094-0219-FD4E-A3EB-B3757BD0083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71-2C47-A426-6D67105086CC}"/>
                </c:ext>
              </c:extLst>
            </c:dLbl>
            <c:dLbl>
              <c:idx val="1"/>
              <c:layout>
                <c:manualLayout>
                  <c:x val="0"/>
                  <c:y val="3.020504229181591E-2"/>
                </c:manualLayout>
              </c:layout>
              <c:tx>
                <c:rich>
                  <a:bodyPr/>
                  <a:lstStyle/>
                  <a:p>
                    <a:fld id="{DA27AE6C-D320-C34A-BD5C-0A798532E0E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4F-D549-98BF-E926DAD31851}"/>
                </c:ext>
              </c:extLst>
            </c:dLbl>
            <c:dLbl>
              <c:idx val="2"/>
              <c:layout>
                <c:manualLayout>
                  <c:x val="3.5546279136253404E-2"/>
                  <c:y val="-1.8122549705132194E-2"/>
                </c:manualLayout>
              </c:layout>
              <c:tx>
                <c:rich>
                  <a:bodyPr/>
                  <a:lstStyle/>
                  <a:p>
                    <a:fld id="{56D65BD8-42C2-8440-862F-BF5EDE8C511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Hoja1!$C$2:$C$5</c:f>
              <c:numCache>
                <c:formatCode>0%</c:formatCode>
                <c:ptCount val="4"/>
                <c:pt idx="0">
                  <c:v>0.29115077149963065</c:v>
                </c:pt>
                <c:pt idx="1">
                  <c:v>0.17116743850920016</c:v>
                </c:pt>
                <c:pt idx="2">
                  <c:v>0.21303465833285565</c:v>
                </c:pt>
                <c:pt idx="3">
                  <c:v>0.83333333333333337</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Hoja1!$D$2:$D$5</c:f>
              <c:numCache>
                <c:formatCode>0%</c:formatCode>
                <c:ptCount val="4"/>
                <c:pt idx="0">
                  <c:v>0.28999999999999998</c:v>
                </c:pt>
                <c:pt idx="1">
                  <c:v>1.1295264743102315E-2</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Hoja1!$B$2:$B$8</c:f>
              <c:numCache>
                <c:formatCode>0%</c:formatCode>
                <c:ptCount val="7"/>
                <c:pt idx="0">
                  <c:v>0.34307881113827371</c:v>
                </c:pt>
                <c:pt idx="1">
                  <c:v>0.56855125163466846</c:v>
                </c:pt>
                <c:pt idx="2">
                  <c:v>0.18350068679195838</c:v>
                </c:pt>
                <c:pt idx="3">
                  <c:v>0.16224787745243713</c:v>
                </c:pt>
                <c:pt idx="4">
                  <c:v>0.81336828053328947</c:v>
                </c:pt>
                <c:pt idx="5">
                  <c:v>0.15667159402969497</c:v>
                </c:pt>
                <c:pt idx="6">
                  <c:v>0.55971717268460219</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Hoja1!$C$2:$C$8</c:f>
              <c:numCache>
                <c:formatCode>0%</c:formatCode>
                <c:ptCount val="7"/>
                <c:pt idx="0">
                  <c:v>0.31427213938672982</c:v>
                </c:pt>
                <c:pt idx="1">
                  <c:v>0.2383950222960558</c:v>
                </c:pt>
                <c:pt idx="2">
                  <c:v>0.3760862423663956</c:v>
                </c:pt>
                <c:pt idx="3">
                  <c:v>0.25098878297463167</c:v>
                </c:pt>
                <c:pt idx="4">
                  <c:v>0.18315179787981706</c:v>
                </c:pt>
                <c:pt idx="5">
                  <c:v>0.78335797014847475</c:v>
                </c:pt>
                <c:pt idx="6">
                  <c:v>0.44028282731539781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Motomundo</c:v>
                </c:pt>
                <c:pt idx="4">
                  <c:v>Gallo +Gallo</c:v>
                </c:pt>
                <c:pt idx="5">
                  <c:v>Movesa</c:v>
                </c:pt>
                <c:pt idx="6">
                  <c:v>Suzuki</c:v>
                </c:pt>
              </c:strCache>
            </c:strRef>
          </c:cat>
          <c:val>
            <c:numRef>
              <c:f>Hoja1!$D$2:$D$8</c:f>
              <c:numCache>
                <c:formatCode>0%</c:formatCode>
                <c:ptCount val="7"/>
                <c:pt idx="0">
                  <c:v>0.34136295586631876</c:v>
                </c:pt>
                <c:pt idx="1">
                  <c:v>0.19</c:v>
                </c:pt>
                <c:pt idx="2">
                  <c:v>0.44041307084164605</c:v>
                </c:pt>
                <c:pt idx="3">
                  <c:v>0.58676333957293125</c:v>
                </c:pt>
                <c:pt idx="5">
                  <c:v>5.9970435821830342E-2</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Hoja1!$B$2:$B$5</c:f>
              <c:numCache>
                <c:formatCode>0%</c:formatCode>
                <c:ptCount val="4"/>
                <c:pt idx="0">
                  <c:v>0.505246354265946</c:v>
                </c:pt>
                <c:pt idx="1">
                  <c:v>0.90001445607963237</c:v>
                </c:pt>
                <c:pt idx="2">
                  <c:v>1</c:v>
                </c:pt>
                <c:pt idx="3">
                  <c:v>1</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Hoja1!$C$2:$C$5</c:f>
              <c:numCache>
                <c:formatCode>General</c:formatCode>
                <c:ptCount val="4"/>
                <c:pt idx="0" formatCode="0%">
                  <c:v>0.29893377369317642</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9.7841729574703155E-3"/>
                  <c:y val="2.3698641320193597E-2"/>
                </c:manualLayout>
              </c:layout>
              <c:tx>
                <c:rich>
                  <a:bodyPr/>
                  <a:lstStyle/>
                  <a:p>
                    <a:fld id="{EE4FD22C-6987-584F-8964-26C5768A35A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Hoja1!$D$2:$D$5</c:f>
              <c:numCache>
                <c:formatCode>0%</c:formatCode>
                <c:ptCount val="4"/>
                <c:pt idx="0">
                  <c:v>0.10268958437852493</c:v>
                </c:pt>
                <c:pt idx="1">
                  <c:v>9.9985543920367681E-2</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tx>
                <c:rich>
                  <a:bodyPr/>
                  <a:lstStyle/>
                  <a:p>
                    <a:fld id="{C6C4239A-A51F-AF43-AD48-CEF8085B1F1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Gallo + Gallo</c:v>
                </c:pt>
                <c:pt idx="3">
                  <c:v>Movesa</c:v>
                </c:pt>
              </c:strCache>
            </c:strRef>
          </c:cat>
          <c:val>
            <c:numRef>
              <c:f>Hoja1!$E$2:$E$5</c:f>
              <c:numCache>
                <c:formatCode>General</c:formatCode>
                <c:ptCount val="4"/>
                <c:pt idx="0" formatCode="0%">
                  <c:v>9.3130287662352693E-2</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Top</c:v>
                </c:pt>
              </c:strCache>
            </c:strRef>
          </c:tx>
          <c:spPr>
            <a:solidFill>
              <a:srgbClr val="2F9FBD"/>
            </a:solidFill>
            <a:ln>
              <a:noFill/>
            </a:ln>
            <a:effectLst/>
          </c:spPr>
          <c:invertIfNegative val="0"/>
          <c:dLbls>
            <c:dLbl>
              <c:idx val="0"/>
              <c:layout>
                <c:manualLayout>
                  <c:x val="5.5778272145044589E-3"/>
                  <c:y val="-1.514771989004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dLbl>
              <c:idx val="2"/>
              <c:layout>
                <c:manualLayout>
                  <c:x val="9.7611976253828038E-3"/>
                  <c:y val="0"/>
                </c:manualLayout>
              </c:layout>
              <c:tx>
                <c:rich>
                  <a:bodyPr/>
                  <a:lstStyle/>
                  <a:p>
                    <a:fld id="{B61DAA34-BC29-E040-A749-23CA1BC0FB75}"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65-2B44-AF8B-5DC9537A98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Hoja1!$B$2:$B$7</c:f>
              <c:numCache>
                <c:formatCode>General</c:formatCode>
                <c:ptCount val="6"/>
                <c:pt idx="3" formatCode="0%">
                  <c:v>0.48</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Musiquera</c:v>
                </c:pt>
              </c:strCache>
            </c:strRef>
          </c:tx>
          <c:spPr>
            <a:solidFill>
              <a:schemeClr val="accent3"/>
            </a:solidFill>
            <a:ln>
              <a:noFill/>
            </a:ln>
            <a:effectLst/>
          </c:spPr>
          <c:invertIfNegative val="0"/>
          <c:dLbls>
            <c:dLbl>
              <c:idx val="0"/>
              <c:layout>
                <c:manualLayout>
                  <c:x val="9.7611976253828038E-3"/>
                  <c:y val="-5.0491074304062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78-8C4C-B97F-A5745C83A2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Hoja1!$C$2:$C$7</c:f>
              <c:numCache>
                <c:formatCode>0%</c:formatCode>
                <c:ptCount val="6"/>
                <c:pt idx="1">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HCH R</c:v>
                </c:pt>
              </c:strCache>
            </c:strRef>
          </c:tx>
          <c:spPr>
            <a:solidFill>
              <a:schemeClr val="accent5"/>
            </a:solidFill>
            <a:ln>
              <a:noFill/>
            </a:ln>
            <a:effectLst/>
          </c:spPr>
          <c:invertIfNegative val="0"/>
          <c:dLbls>
            <c:dLbl>
              <c:idx val="0"/>
              <c:tx>
                <c:rich>
                  <a:bodyPr/>
                  <a:lstStyle/>
                  <a:p>
                    <a:fld id="{103F11E7-5F68-3045-A5E6-D4C20D5FAF6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D3-9D48-99BB-971C31366C6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46-A240-8235-C306B557D59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46-A240-8235-C306B557D59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46-A240-8235-C306B557D5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Hoja1!$D$2:$D$7</c:f>
              <c:numCache>
                <c:formatCode>General</c:formatCode>
                <c:ptCount val="6"/>
                <c:pt idx="0" formatCode="0%">
                  <c:v>6.0606060606060606E-3</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Love 98</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Hoja1!$E$2:$E$7</c:f>
              <c:numCache>
                <c:formatCode>General</c:formatCode>
                <c:ptCount val="6"/>
                <c:pt idx="3" formatCode="0%">
                  <c:v>0.24</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Hoja1!$F$2:$F$7</c:f>
              <c:numCache>
                <c:formatCode>General</c:formatCode>
                <c:ptCount val="6"/>
                <c:pt idx="2" formatCode="0%">
                  <c:v>0.19047619047619047</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R América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Hoja1!$G$2:$G$7</c:f>
              <c:numCache>
                <c:formatCode>General</c:formatCode>
                <c:ptCount val="6"/>
                <c:pt idx="0" formatCode="0%">
                  <c:v>0.4</c:v>
                </c:pt>
                <c:pt idx="2" formatCode="0%">
                  <c:v>0.32142857142857145</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RCV</c:v>
                </c:pt>
              </c:strCache>
            </c:strRef>
          </c:tx>
          <c:spPr>
            <a:solidFill>
              <a:schemeClr val="accent1">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46-A240-8235-C306B557D590}"/>
                </c:ext>
              </c:extLst>
            </c:dLbl>
            <c:dLbl>
              <c:idx val="1"/>
              <c:tx>
                <c:rich>
                  <a:bodyPr/>
                  <a:lstStyle/>
                  <a:p>
                    <a:fld id="{9A9BAC84-60EA-FA46-B0A8-80BFD18C66C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146-A240-8235-C306B557D59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6-A240-8235-C306B557D59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6-A240-8235-C306B557D59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46-A240-8235-C306B557D5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Hoja1!$H$2:$H$7</c:f>
              <c:numCache>
                <c:formatCode>General</c:formatCode>
                <c:ptCount val="6"/>
                <c:pt idx="3" formatCode="0%">
                  <c:v>0.28000000000000003</c:v>
                </c:pt>
              </c:numCache>
            </c:numRef>
          </c:val>
          <c:extLst>
            <c:ext xmlns:c16="http://schemas.microsoft.com/office/drawing/2014/chart" uri="{C3380CC4-5D6E-409C-BE32-E72D297353CC}">
              <c16:uniqueId val="{00000001-D61E-174C-8EC6-118B35A0D16E}"/>
            </c:ext>
          </c:extLst>
        </c:ser>
        <c:ser>
          <c:idx val="7"/>
          <c:order val="7"/>
          <c:tx>
            <c:strRef>
              <c:f>Hoja1!$I$1</c:f>
              <c:strCache>
                <c:ptCount val="1"/>
                <c:pt idx="0">
                  <c:v>R Luz</c:v>
                </c:pt>
              </c:strCache>
            </c:strRef>
          </c:tx>
          <c:spPr>
            <a:solidFill>
              <a:schemeClr val="accent3">
                <a:lumMod val="80000"/>
                <a:lumOff val="20000"/>
              </a:schemeClr>
            </a:solidFill>
            <a:ln>
              <a:noFill/>
            </a:ln>
            <a:effectLst/>
          </c:spPr>
          <c:invertIfNegative val="0"/>
          <c:dLbls>
            <c:dLbl>
              <c:idx val="0"/>
              <c:tx>
                <c:rich>
                  <a:bodyPr/>
                  <a:lstStyle/>
                  <a:p>
                    <a:fld id="{EC94D76D-30DE-8C41-BFD8-E6B16BB7A00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5E-7D46-A379-6D9078AD769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5E-7D46-A379-6D9078AD7693}"/>
                </c:ext>
              </c:extLst>
            </c:dLbl>
            <c:dLbl>
              <c:idx val="2"/>
              <c:layout>
                <c:manualLayout>
                  <c:x val="6.9722840181305739E-3"/>
                  <c:y val="-2.5247127547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26-314D-9450-085ECF03A83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5E-7D46-A379-6D9078AD76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Hoja1!$I$2:$I$7</c:f>
              <c:numCache>
                <c:formatCode>General</c:formatCode>
                <c:ptCount val="6"/>
                <c:pt idx="5" formatCode="0%">
                  <c:v>0.5</c:v>
                </c:pt>
              </c:numCache>
            </c:numRef>
          </c:val>
          <c:extLst>
            <c:ext xmlns:c16="http://schemas.microsoft.com/office/drawing/2014/chart" uri="{C3380CC4-5D6E-409C-BE32-E72D297353CC}">
              <c16:uniqueId val="{00000000-F765-F542-850C-CAAF0639345C}"/>
            </c:ext>
          </c:extLst>
        </c:ser>
        <c:ser>
          <c:idx val="8"/>
          <c:order val="8"/>
          <c:tx>
            <c:strRef>
              <c:f>Hoja1!$J$1</c:f>
              <c:strCache>
                <c:ptCount val="1"/>
                <c:pt idx="0">
                  <c:v>St Azul</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0E-F74B-91DA-A741070BAE6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65-F542-850C-CAAF0639345C}"/>
                </c:ext>
              </c:extLst>
            </c:dLbl>
            <c:dLbl>
              <c:idx val="2"/>
              <c:layout>
                <c:manualLayout>
                  <c:x val="4.183370410878344E-3"/>
                  <c:y val="3.5347728001056025E-2"/>
                </c:manualLayout>
              </c:layout>
              <c:tx>
                <c:rich>
                  <a:bodyPr/>
                  <a:lstStyle/>
                  <a:p>
                    <a:fld id="{1373CABF-B646-2B41-8D16-BF3DB5E1F3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65E-7D46-A379-6D9078AD769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97-384E-8506-E30F29A1519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46-A240-8235-C306B557D5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Hoja1!$J$2:$J$7</c:f>
              <c:numCache>
                <c:formatCode>General</c:formatCode>
                <c:ptCount val="6"/>
                <c:pt idx="5" formatCode="0%">
                  <c:v>0.5</c:v>
                </c:pt>
              </c:numCache>
            </c:numRef>
          </c:val>
          <c:extLst>
            <c:ext xmlns:c16="http://schemas.microsoft.com/office/drawing/2014/chart" uri="{C3380CC4-5D6E-409C-BE32-E72D297353CC}">
              <c16:uniqueId val="{00000001-F765-F542-850C-CAAF0639345C}"/>
            </c:ext>
          </c:extLst>
        </c:ser>
        <c:ser>
          <c:idx val="9"/>
          <c:order val="9"/>
          <c:tx>
            <c:strRef>
              <c:f>Hoja1!$K$1</c:f>
              <c:strCache>
                <c:ptCount val="1"/>
                <c:pt idx="0">
                  <c:v>St Mass</c:v>
                </c:pt>
              </c:strCache>
            </c:strRef>
          </c:tx>
          <c:spPr>
            <a:solidFill>
              <a:schemeClr val="accent1">
                <a:lumMod val="80000"/>
              </a:schemeClr>
            </a:solidFill>
            <a:ln>
              <a:noFill/>
            </a:ln>
            <a:effectLst/>
          </c:spPr>
          <c:invertIfNegative val="0"/>
          <c:cat>
            <c:strRef>
              <c:f>Hoja1!$A$2:$A$7</c:f>
              <c:strCache>
                <c:ptCount val="6"/>
                <c:pt idx="0">
                  <c:v>Gallo/Serpento</c:v>
                </c:pt>
                <c:pt idx="1">
                  <c:v>UMA</c:v>
                </c:pt>
                <c:pt idx="2">
                  <c:v>Motomundo</c:v>
                </c:pt>
                <c:pt idx="3">
                  <c:v>Elektra/Italika</c:v>
                </c:pt>
                <c:pt idx="4">
                  <c:v>Didemo/Credid</c:v>
                </c:pt>
                <c:pt idx="5">
                  <c:v>Grupo Q</c:v>
                </c:pt>
              </c:strCache>
            </c:strRef>
          </c:cat>
          <c:val>
            <c:numRef>
              <c:f>Hoja1!$K$2:$K$7</c:f>
              <c:numCache>
                <c:formatCode>General</c:formatCode>
                <c:ptCount val="6"/>
                <c:pt idx="2" formatCode="0%">
                  <c:v>0.20238095238095238</c:v>
                </c:pt>
              </c:numCache>
            </c:numRef>
          </c:val>
          <c:extLst>
            <c:ext xmlns:c16="http://schemas.microsoft.com/office/drawing/2014/chart" uri="{C3380CC4-5D6E-409C-BE32-E72D297353CC}">
              <c16:uniqueId val="{00000000-C3A0-7041-A447-C821430097CB}"/>
            </c:ext>
          </c:extLst>
        </c:ser>
        <c:ser>
          <c:idx val="10"/>
          <c:order val="10"/>
          <c:tx>
            <c:strRef>
              <c:f>Hoja1!$L$1</c:f>
              <c:strCache>
                <c:ptCount val="1"/>
                <c:pt idx="0">
                  <c:v>St Sula</c:v>
                </c:pt>
              </c:strCache>
            </c:strRef>
          </c:tx>
          <c:spPr>
            <a:solidFill>
              <a:schemeClr val="accent3">
                <a:lumMod val="80000"/>
              </a:schemeClr>
            </a:solidFill>
            <a:ln>
              <a:noFill/>
            </a:ln>
            <a:effectLst/>
          </c:spPr>
          <c:invertIfNegative val="0"/>
          <c:cat>
            <c:strRef>
              <c:f>Hoja1!$A$2:$A$7</c:f>
              <c:strCache>
                <c:ptCount val="6"/>
                <c:pt idx="0">
                  <c:v>Gallo/Serpento</c:v>
                </c:pt>
                <c:pt idx="1">
                  <c:v>UMA</c:v>
                </c:pt>
                <c:pt idx="2">
                  <c:v>Motomundo</c:v>
                </c:pt>
                <c:pt idx="3">
                  <c:v>Elektra/Italika</c:v>
                </c:pt>
                <c:pt idx="4">
                  <c:v>Didemo/Credid</c:v>
                </c:pt>
                <c:pt idx="5">
                  <c:v>Grupo Q</c:v>
                </c:pt>
              </c:strCache>
            </c:strRef>
          </c:cat>
          <c:val>
            <c:numRef>
              <c:f>Hoja1!$L$2:$L$7</c:f>
              <c:numCache>
                <c:formatCode>General</c:formatCode>
                <c:ptCount val="6"/>
                <c:pt idx="0" formatCode="0%">
                  <c:v>0.21212121212121213</c:v>
                </c:pt>
              </c:numCache>
            </c:numRef>
          </c:val>
          <c:extLst>
            <c:ext xmlns:c16="http://schemas.microsoft.com/office/drawing/2014/chart" uri="{C3380CC4-5D6E-409C-BE32-E72D297353CC}">
              <c16:uniqueId val="{00000000-B33E-1544-B448-ED9942B21F3A}"/>
            </c:ext>
          </c:extLst>
        </c:ser>
        <c:ser>
          <c:idx val="11"/>
          <c:order val="11"/>
          <c:tx>
            <c:strRef>
              <c:f>Hoja1!$M$1</c:f>
              <c:strCache>
                <c:ptCount val="1"/>
                <c:pt idx="0">
                  <c:v>Super 100</c:v>
                </c:pt>
              </c:strCache>
            </c:strRef>
          </c:tx>
          <c:spPr>
            <a:solidFill>
              <a:schemeClr val="accent5">
                <a:lumMod val="80000"/>
              </a:schemeClr>
            </a:solidFill>
            <a:ln>
              <a:noFill/>
            </a:ln>
            <a:effectLst/>
          </c:spPr>
          <c:invertIfNegative val="0"/>
          <c:cat>
            <c:strRef>
              <c:f>Hoja1!$A$2:$A$7</c:f>
              <c:strCache>
                <c:ptCount val="6"/>
                <c:pt idx="0">
                  <c:v>Gallo/Serpento</c:v>
                </c:pt>
                <c:pt idx="1">
                  <c:v>UMA</c:v>
                </c:pt>
                <c:pt idx="2">
                  <c:v>Motomundo</c:v>
                </c:pt>
                <c:pt idx="3">
                  <c:v>Elektra/Italika</c:v>
                </c:pt>
                <c:pt idx="4">
                  <c:v>Didemo/Credid</c:v>
                </c:pt>
                <c:pt idx="5">
                  <c:v>Grupo Q</c:v>
                </c:pt>
              </c:strCache>
            </c:strRef>
          </c:cat>
          <c:val>
            <c:numRef>
              <c:f>Hoja1!$M$2:$M$7</c:f>
              <c:numCache>
                <c:formatCode>General</c:formatCode>
                <c:ptCount val="6"/>
                <c:pt idx="0" formatCode="0%">
                  <c:v>0.38181818181818183</c:v>
                </c:pt>
                <c:pt idx="2" formatCode="0%">
                  <c:v>0.2857142857142857</c:v>
                </c:pt>
              </c:numCache>
            </c:numRef>
          </c:val>
          <c:extLst>
            <c:ext xmlns:c16="http://schemas.microsoft.com/office/drawing/2014/chart" uri="{C3380CC4-5D6E-409C-BE32-E72D297353CC}">
              <c16:uniqueId val="{00000001-B33E-1544-B448-ED9942B21F3A}"/>
            </c:ext>
          </c:extLst>
        </c:ser>
        <c:ser>
          <c:idx val="12"/>
          <c:order val="12"/>
          <c:tx>
            <c:strRef>
              <c:f>Hoja1!$N$1</c:f>
              <c:strCache>
                <c:ptCount val="1"/>
                <c:pt idx="0">
                  <c:v>Suyapa</c:v>
                </c:pt>
              </c:strCache>
            </c:strRef>
          </c:tx>
          <c:spPr>
            <a:solidFill>
              <a:schemeClr val="accent1">
                <a:lumMod val="60000"/>
                <a:lumOff val="40000"/>
              </a:schemeClr>
            </a:solidFill>
            <a:ln>
              <a:noFill/>
            </a:ln>
            <a:effectLst/>
          </c:spPr>
          <c:invertIfNegative val="0"/>
          <c:cat>
            <c:strRef>
              <c:f>Hoja1!$A$2:$A$7</c:f>
              <c:strCache>
                <c:ptCount val="6"/>
                <c:pt idx="0">
                  <c:v>Gallo/Serpento</c:v>
                </c:pt>
                <c:pt idx="1">
                  <c:v>UMA</c:v>
                </c:pt>
                <c:pt idx="2">
                  <c:v>Motomundo</c:v>
                </c:pt>
                <c:pt idx="3">
                  <c:v>Elektra/Italika</c:v>
                </c:pt>
                <c:pt idx="4">
                  <c:v>Didemo/Credid</c:v>
                </c:pt>
                <c:pt idx="5">
                  <c:v>Grupo Q</c:v>
                </c:pt>
              </c:strCache>
            </c:strRef>
          </c:cat>
          <c:val>
            <c:numRef>
              <c:f>Hoja1!$N$2:$N$7</c:f>
              <c:numCache>
                <c:formatCode>General</c:formatCode>
                <c:ptCount val="6"/>
                <c:pt idx="4" formatCode="0%">
                  <c:v>1</c:v>
                </c:pt>
              </c:numCache>
            </c:numRef>
          </c:val>
          <c:extLst>
            <c:ext xmlns:c16="http://schemas.microsoft.com/office/drawing/2014/chart" uri="{C3380CC4-5D6E-409C-BE32-E72D297353CC}">
              <c16:uniqueId val="{00000002-B33E-1544-B448-ED9942B21F3A}"/>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3235325223907775"/>
          <c:w val="0.97704076282716346"/>
          <c:h val="0.167646747760922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dLbl>
              <c:idx val="2"/>
              <c:layout>
                <c:manualLayout>
                  <c:x val="1.3186249545100347E-2"/>
                  <c:y val="0"/>
                </c:manualLayout>
              </c:layout>
              <c:tx>
                <c:rich>
                  <a:bodyPr/>
                  <a:lstStyle/>
                  <a:p>
                    <a:fld id="{13135CAC-F9B1-544C-B308-14455A1F924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56-3A46-A489-B81A7265ED7A}"/>
                </c:ext>
              </c:extLst>
            </c:dLbl>
            <c:dLbl>
              <c:idx val="3"/>
              <c:layout>
                <c:manualLayout>
                  <c:x val="1.3186249545100347E-2"/>
                  <c:y val="0"/>
                </c:manualLayout>
              </c:layout>
              <c:tx>
                <c:rich>
                  <a:bodyPr/>
                  <a:lstStyle/>
                  <a:p>
                    <a:fld id="{ED53369C-1921-3540-89B0-19CA1B373D7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6C-2748-917E-B2D07AB1EB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Hoja1!$B$2:$B$7</c:f>
              <c:numCache>
                <c:formatCode>General</c:formatCode>
                <c:ptCount val="6"/>
                <c:pt idx="0" formatCode="0%">
                  <c:v>0.40606060606060607</c:v>
                </c:pt>
                <c:pt idx="2" formatCode="0%">
                  <c:v>0.32142857142857145</c:v>
                </c:pt>
                <c:pt idx="3" formatCode="0%">
                  <c:v>0.28000000000000003</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rgbClr val="2F9FBD"/>
              </a:solidFill>
              <a:ln>
                <a:noFill/>
              </a:ln>
              <a:effectLst/>
            </c:spPr>
            <c:extLst>
              <c:ext xmlns:c16="http://schemas.microsoft.com/office/drawing/2014/chart" uri="{C3380CC4-5D6E-409C-BE32-E72D297353CC}">
                <c16:uniqueId val="{00000000-B970-AD43-BEB4-C1B0658346ED}"/>
              </c:ext>
            </c:extLst>
          </c:dPt>
          <c:dLbls>
            <c:dLbl>
              <c:idx val="0"/>
              <c:tx>
                <c:rich>
                  <a:bodyPr/>
                  <a:lstStyle/>
                  <a:p>
                    <a:fld id="{108F8656-92EA-9540-9E66-1B6A3734641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603366548738857"/>
                    </c:manualLayout>
                  </c15:layout>
                  <c15:dlblFieldTable/>
                  <c15:showDataLabelsRange val="0"/>
                </c:ext>
                <c:ext xmlns:c16="http://schemas.microsoft.com/office/drawing/2014/chart" uri="{C3380CC4-5D6E-409C-BE32-E72D297353CC}">
                  <c16:uniqueId val="{00000005-8956-3A46-A489-B81A7265ED7A}"/>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13799542862766467"/>
                    </c:manualLayout>
                  </c15:layout>
                </c:ext>
                <c:ext xmlns:c16="http://schemas.microsoft.com/office/drawing/2014/chart" uri="{C3380CC4-5D6E-409C-BE32-E72D297353CC}">
                  <c16:uniqueId val="{00000002-81FB-9C4A-B6D3-ADB12EA6CC59}"/>
                </c:ext>
              </c:extLst>
            </c:dLbl>
            <c:dLbl>
              <c:idx val="2"/>
              <c:tx>
                <c:rich>
                  <a:bodyPr/>
                  <a:lstStyle/>
                  <a:p>
                    <a:fld id="{8BE69907-3978-E14C-8E2C-896661CABD3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008709673567644"/>
                      <c:h val="0.13799542862766467"/>
                    </c:manualLayout>
                  </c15:layout>
                  <c15:dlblFieldTable/>
                  <c15:showDataLabelsRange val="0"/>
                </c:ext>
                <c:ext xmlns:c16="http://schemas.microsoft.com/office/drawing/2014/chart" uri="{C3380CC4-5D6E-409C-BE32-E72D297353CC}">
                  <c16:uniqueId val="{00000000-B970-AD43-BEB4-C1B065834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Hoja1!$C$2:$C$7</c:f>
              <c:numCache>
                <c:formatCode>0%</c:formatCode>
                <c:ptCount val="6"/>
                <c:pt idx="1">
                  <c:v>1</c:v>
                </c:pt>
                <c:pt idx="2">
                  <c:v>0.19047619047619047</c:v>
                </c:pt>
                <c:pt idx="3">
                  <c:v>0.48</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18C7-3841-99D7-296E223DF457}"/>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E7EF-9845-8F08-89D8421955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Hoja1!$D$2:$D$7</c:f>
              <c:numCache>
                <c:formatCode>General</c:formatCode>
                <c:ptCount val="6"/>
                <c:pt idx="2" formatCode="0%">
                  <c:v>0.20238095238095238</c:v>
                </c:pt>
                <c:pt idx="4" formatCode="0%">
                  <c:v>1</c:v>
                </c:pt>
                <c:pt idx="5" formatCode="0%">
                  <c:v>0.5</c:v>
                </c:pt>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2"/>
              <c:layout>
                <c:manualLayout>
                  <c:x val="4.285531102157613E-2"/>
                  <c:y val="4.0333265706503387E-7"/>
                </c:manualLayout>
              </c:layout>
              <c:tx>
                <c:rich>
                  <a:bodyPr/>
                  <a:lstStyle/>
                  <a:p>
                    <a:fld id="{2D961E09-EB3A-1242-BF9B-C3806A75FB4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layout>
                    <c:manualLayout>
                      <c:w val="0.23352847944372715"/>
                      <c:h val="0.16242891766084802"/>
                    </c:manualLayout>
                  </c15:layout>
                  <c15:dlblFieldTable/>
                  <c15:showDataLabelsRange val="0"/>
                </c:ext>
                <c:ext xmlns:c16="http://schemas.microsoft.com/office/drawing/2014/chart" uri="{C3380CC4-5D6E-409C-BE32-E72D297353CC}">
                  <c16:uniqueId val="{00000006-6C6C-2748-917E-B2D07AB1EBA8}"/>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4371459764547573"/>
                      <c:h val="0.13603366548738857"/>
                    </c:manualLayout>
                  </c15:layout>
                </c:ext>
                <c:ext xmlns:c16="http://schemas.microsoft.com/office/drawing/2014/chart" uri="{C3380CC4-5D6E-409C-BE32-E72D297353CC}">
                  <c16:uniqueId val="{00000004-8956-3A46-A489-B81A7265ED7A}"/>
                </c:ext>
              </c:extLst>
            </c:dLbl>
            <c:dLbl>
              <c:idx val="4"/>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2-5C6A-424B-9A98-E68F52B5E8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Gallo/Serpento</c:v>
                </c:pt>
                <c:pt idx="1">
                  <c:v>UMA</c:v>
                </c:pt>
                <c:pt idx="2">
                  <c:v>Motomundo</c:v>
                </c:pt>
                <c:pt idx="3">
                  <c:v>Elektra/Italika</c:v>
                </c:pt>
                <c:pt idx="4">
                  <c:v>Didemo/Credid</c:v>
                </c:pt>
                <c:pt idx="5">
                  <c:v>Grupo Q</c:v>
                </c:pt>
              </c:strCache>
            </c:strRef>
          </c:cat>
          <c:val>
            <c:numRef>
              <c:f>Hoja1!$E$2:$E$7</c:f>
              <c:numCache>
                <c:formatCode>General</c:formatCode>
                <c:ptCount val="6"/>
                <c:pt idx="0" formatCode="0%">
                  <c:v>0.59393939393939399</c:v>
                </c:pt>
                <c:pt idx="2" formatCode="0%">
                  <c:v>0.2857142857142857</c:v>
                </c:pt>
                <c:pt idx="3" formatCode="0%">
                  <c:v>0.24</c:v>
                </c:pt>
                <c:pt idx="5" formatCode="0%">
                  <c:v>0.5</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40047730070203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8842869165816154"/>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3.07719892516106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FD-384C-AE1E-309304C6416B}"/>
                </c:ext>
              </c:extLst>
            </c:dLbl>
            <c:dLbl>
              <c:idx val="1"/>
              <c:layout>
                <c:manualLayout>
                  <c:x val="3.0771989251610683E-2"/>
                  <c:y val="1.4328004157644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C-A148-9A9C-2DED7D9A2D15}"/>
                </c:ext>
              </c:extLst>
            </c:dLbl>
            <c:dLbl>
              <c:idx val="2"/>
              <c:layout>
                <c:manualLayout>
                  <c:x val="1.8463193550966411E-2"/>
                  <c:y val="-4.7754999815733919E-3"/>
                </c:manualLayout>
              </c:layout>
              <c:tx>
                <c:rich>
                  <a:bodyPr/>
                  <a:lstStyle/>
                  <a:p>
                    <a:fld id="{7C8A81DC-7BFB-154E-B383-8121C7DCF1D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AC-A148-9A9C-2DED7D9A2D15}"/>
                </c:ext>
              </c:extLst>
            </c:dLbl>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tx>
                <c:rich>
                  <a:bodyPr/>
                  <a:lstStyle/>
                  <a:p>
                    <a:fld id="{51108982-D151-3645-94DA-4FBB5C3DBC0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A2-E74B-B006-462CAEB660F7}"/>
                </c:ext>
              </c:extLst>
            </c:dLbl>
            <c:dLbl>
              <c:idx val="5"/>
              <c:layout>
                <c:manualLayout>
                  <c:x val="3.69263871019328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2C-E24C-93F0-1FF8006461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Hoja1!$B$2:$B$7</c:f>
              <c:numCache>
                <c:formatCode>0%</c:formatCode>
                <c:ptCount val="6"/>
                <c:pt idx="0">
                  <c:v>4.3575063613231553E-2</c:v>
                </c:pt>
                <c:pt idx="1">
                  <c:v>6.3821300358994817E-2</c:v>
                </c:pt>
                <c:pt idx="2">
                  <c:v>0.33176100628930816</c:v>
                </c:pt>
                <c:pt idx="3">
                  <c:v>0.12933753943217666</c:v>
                </c:pt>
                <c:pt idx="4">
                  <c:v>0.30864197530864196</c:v>
                </c:pt>
                <c:pt idx="5">
                  <c:v>1.2903225806451613E-2</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Hoja1!$C$2:$C$7</c:f>
              <c:numCache>
                <c:formatCode>0%</c:formatCode>
                <c:ptCount val="6"/>
                <c:pt idx="0">
                  <c:v>0.62309160305343503</c:v>
                </c:pt>
                <c:pt idx="1">
                  <c:v>0.19904268049461507</c:v>
                </c:pt>
                <c:pt idx="2">
                  <c:v>9.7484276729559755E-2</c:v>
                </c:pt>
                <c:pt idx="3">
                  <c:v>0.26025236593059936</c:v>
                </c:pt>
                <c:pt idx="4">
                  <c:v>0.60185185185185186</c:v>
                </c:pt>
                <c:pt idx="5">
                  <c:v>0.47419354838709676</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dLbl>
              <c:idx val="0"/>
              <c:layout>
                <c:manualLayout>
                  <c:x val="-6.1543978503221363E-3"/>
                  <c:y val="-4.7758760348044675E-3"/>
                </c:manualLayout>
              </c:layout>
              <c:tx>
                <c:rich>
                  <a:bodyPr/>
                  <a:lstStyle/>
                  <a:p>
                    <a:fld id="{33C62557-2513-4540-9C36-B6017E5B132D}"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AC-A148-9A9C-2DED7D9A2D1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C-E14B-9BED-B34C638E24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Hoja1!$D$2:$D$7</c:f>
              <c:numCache>
                <c:formatCode>0%</c:formatCode>
                <c:ptCount val="6"/>
                <c:pt idx="0">
                  <c:v>0.29103053435114506</c:v>
                </c:pt>
                <c:pt idx="1">
                  <c:v>0.11288392500997207</c:v>
                </c:pt>
                <c:pt idx="3">
                  <c:v>0.12145110410094637</c:v>
                </c:pt>
                <c:pt idx="4">
                  <c:v>8.3333333333333329E-2</c:v>
                </c:pt>
                <c:pt idx="5">
                  <c:v>9.6774193548387101E-3</c:v>
                </c:pt>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0"/>
              <c:layout>
                <c:manualLayout>
                  <c:x val="2.4617591401288545E-2"/>
                  <c:y val="1.0944589480261983E-17"/>
                </c:manualLayout>
              </c:layout>
              <c:tx>
                <c:rich>
                  <a:bodyPr/>
                  <a:lstStyle/>
                  <a:p>
                    <a:fld id="{F9773F09-4A42-934C-A1AB-2D2B3F27048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AC-A148-9A9C-2DED7D9A2D15}"/>
                </c:ext>
              </c:extLst>
            </c:dLbl>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Hoja1!$E$2:$E$7</c:f>
              <c:numCache>
                <c:formatCode>0%</c:formatCode>
                <c:ptCount val="6"/>
                <c:pt idx="0">
                  <c:v>4.2302798982188299E-2</c:v>
                </c:pt>
                <c:pt idx="1">
                  <c:v>0.62425209413641802</c:v>
                </c:pt>
                <c:pt idx="2">
                  <c:v>0.570754716981132</c:v>
                </c:pt>
                <c:pt idx="3">
                  <c:v>0.48895899053627767</c:v>
                </c:pt>
                <c:pt idx="4">
                  <c:v>6.1728395061728392E-3</c:v>
                </c:pt>
                <c:pt idx="5">
                  <c:v>0.49032258064516132</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84672205624731944"/>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Hoja1!$B$2:$B$7</c:f>
              <c:numCache>
                <c:formatCode>General</c:formatCode>
                <c:ptCount val="6"/>
                <c:pt idx="3" formatCode="0%">
                  <c:v>0.26340694006309151</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Exa</c:v>
                </c:pt>
              </c:strCache>
            </c:strRef>
          </c:tx>
          <c:spPr>
            <a:solidFill>
              <a:schemeClr val="accent3"/>
            </a:solidFill>
            <a:ln>
              <a:noFill/>
            </a:ln>
            <a:effectLst/>
          </c:spPr>
          <c:invertIfNegative val="0"/>
          <c:dLbls>
            <c:dLbl>
              <c:idx val="0"/>
              <c:layout>
                <c:manualLayout>
                  <c:x val="6.8993841620562119E-3"/>
                  <c:y val="4.80335769868452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5F-CC4B-888F-A7D0D9FB8B6A}"/>
                </c:ext>
              </c:extLst>
            </c:dLbl>
            <c:dLbl>
              <c:idx val="3"/>
              <c:layout>
                <c:manualLayout>
                  <c:x val="6.8993841620561868E-3"/>
                  <c:y val="-1.4408938533964251E-2"/>
                </c:manualLayout>
              </c:layout>
              <c:tx>
                <c:rich>
                  <a:bodyPr/>
                  <a:lstStyle/>
                  <a:p>
                    <a:fld id="{73BD8A0A-25A9-7740-9A26-B855A7973CD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18-F84E-8054-88B1BE5A82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Hoja1!$C$2:$C$7</c:f>
              <c:numCache>
                <c:formatCode>General</c:formatCode>
                <c:ptCount val="6"/>
                <c:pt idx="0" formatCode="0%">
                  <c:v>1.7811704834605598E-2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Top</c:v>
                </c:pt>
              </c:strCache>
            </c:strRef>
          </c:tx>
          <c:spPr>
            <a:solidFill>
              <a:schemeClr val="accent5"/>
            </a:solidFill>
            <a:ln>
              <a:noFill/>
            </a:ln>
            <a:effectLst/>
          </c:spPr>
          <c:invertIfNegative val="0"/>
          <c:dLbls>
            <c:dLbl>
              <c:idx val="0"/>
              <c:layout>
                <c:manualLayout>
                  <c:x val="0"/>
                  <c:y val="-2.52471275473162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88-804D-BD4F-043978625766}"/>
                </c:ext>
              </c:extLst>
            </c:dLbl>
            <c:dLbl>
              <c:idx val="1"/>
              <c:layout>
                <c:manualLayout>
                  <c:x val="2.7889136072522295E-3"/>
                  <c:y val="3.9759882119901492E-7"/>
                </c:manualLayout>
              </c:layout>
              <c:tx>
                <c:rich>
                  <a:bodyPr/>
                  <a:lstStyle/>
                  <a:p>
                    <a:fld id="{7183E005-C0AE-6A45-952F-E6C50626B9B7}"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88-804D-BD4F-0439786257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Hoja1!$D$2:$D$7</c:f>
              <c:numCache>
                <c:formatCode>General</c:formatCode>
                <c:ptCount val="6"/>
                <c:pt idx="0" formatCode="0%">
                  <c:v>0.20165394402035625</c:v>
                </c:pt>
                <c:pt idx="3" formatCode="0%">
                  <c:v>0.194006309148265</c:v>
                </c:pt>
                <c:pt idx="4" formatCode="0%">
                  <c:v>0.59876543209876543</c:v>
                </c:pt>
                <c:pt idx="5" formatCode="0%">
                  <c:v>0.47096774193548385</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HCH 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Hoja1!$E$2:$E$7</c:f>
              <c:numCache>
                <c:formatCode>General</c:formatCode>
                <c:ptCount val="6"/>
                <c:pt idx="2" formatCode="0%">
                  <c:v>0.01</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Musiquera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Hoja1!$F$2:$F$7</c:f>
              <c:numCache>
                <c:formatCode>0%</c:formatCode>
                <c:ptCount val="6"/>
                <c:pt idx="1">
                  <c:v>0.21739130434782608</c:v>
                </c:pt>
                <c:pt idx="2">
                  <c:v>0.23113207547169812</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Power</c:v>
                </c:pt>
              </c:strCache>
            </c:strRef>
          </c:tx>
          <c:spPr>
            <a:solidFill>
              <a:schemeClr val="accent5">
                <a:lumMod val="60000"/>
              </a:schemeClr>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D988-804D-BD4F-043978625766}"/>
                </c:ext>
              </c:extLst>
            </c:dLbl>
            <c:dLbl>
              <c:idx val="1"/>
              <c:tx>
                <c:rich>
                  <a:bodyPr/>
                  <a:lstStyle/>
                  <a:p>
                    <a:fld id="{FCB366DA-D566-7D4C-AA87-C5B8B1DBCA84}"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988-804D-BD4F-043978625766}"/>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988-804D-BD4F-043978625766}"/>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988-804D-BD4F-043978625766}"/>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D988-804D-BD4F-043978625766}"/>
                </c:ext>
              </c:extLst>
            </c:dLbl>
            <c:dLbl>
              <c:idx val="5"/>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8F5F-CC4B-888F-A7D0D9FB8B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Hoja1!$G$2:$G$7</c:f>
              <c:numCache>
                <c:formatCode>0%</c:formatCode>
                <c:ptCount val="6"/>
                <c:pt idx="0">
                  <c:v>0.3870865139949109</c:v>
                </c:pt>
                <c:pt idx="1">
                  <c:v>3.1112883925009972E-2</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Love 98</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Hoja1!$H$2:$H$7</c:f>
              <c:numCache>
                <c:formatCode>General</c:formatCode>
                <c:ptCount val="6"/>
                <c:pt idx="3" formatCode="0%">
                  <c:v>8.5173501577287064E-2</c:v>
                </c:pt>
                <c:pt idx="4" formatCode="0%">
                  <c:v>6.1728395061728392E-3</c:v>
                </c:pt>
                <c:pt idx="5" formatCode="0%">
                  <c:v>0.47096774193548385</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Vox</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88-804D-BD4F-04397862576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88-804D-BD4F-043978625766}"/>
                </c:ext>
              </c:extLst>
            </c:dLbl>
            <c:dLbl>
              <c:idx val="2"/>
              <c:tx>
                <c:rich>
                  <a:bodyPr/>
                  <a:lstStyle/>
                  <a:p>
                    <a:fld id="{2221FBD0-00FC-904E-A262-44B436D05D2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88-804D-BD4F-043978625766}"/>
                </c:ext>
              </c:extLst>
            </c:dLbl>
            <c:dLbl>
              <c:idx val="3"/>
              <c:tx>
                <c:rich>
                  <a:bodyPr/>
                  <a:lstStyle/>
                  <a:p>
                    <a:fld id="{FC3C9C74-50B7-BF4A-9CEC-F22FBA8B5D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988-804D-BD4F-04397862576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88-804D-BD4F-04397862576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65-D744-9CC3-1523C52A84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Hoja1!$I$2:$I$7</c:f>
              <c:numCache>
                <c:formatCode>General</c:formatCode>
                <c:ptCount val="6"/>
                <c:pt idx="3" formatCode="0%">
                  <c:v>1.1041009463722398E-2</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XY</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4B-4143-9DE7-5778D084E077}"/>
                </c:ext>
              </c:extLst>
            </c:dLbl>
            <c:dLbl>
              <c:idx val="2"/>
              <c:tx>
                <c:rich>
                  <a:bodyPr/>
                  <a:lstStyle/>
                  <a:p>
                    <a:fld id="{95D30999-7258-A84A-A0A9-851EE08C607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50-2B41-BBD4-0F5DB9262A6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50-2B41-BBD4-0F5DB9262A6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88-8745-A5B1-B6C3CBB2A00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E1-B94F-89F2-45018BCEE3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Hoja1!$J$2:$J$7</c:f>
              <c:numCache>
                <c:formatCode>0%</c:formatCode>
                <c:ptCount val="6"/>
                <c:pt idx="1">
                  <c:v>0.16792979656960511</c:v>
                </c:pt>
                <c:pt idx="3">
                  <c:v>5.5205047318611984E-2</c:v>
                </c:pt>
              </c:numCache>
            </c:numRef>
          </c:val>
          <c:extLst>
            <c:ext xmlns:c16="http://schemas.microsoft.com/office/drawing/2014/chart" uri="{C3380CC4-5D6E-409C-BE32-E72D297353CC}">
              <c16:uniqueId val="{00000009-5BF1-AC46-96C4-85B14C9E1598}"/>
            </c:ext>
          </c:extLst>
        </c:ser>
        <c:ser>
          <c:idx val="9"/>
          <c:order val="9"/>
          <c:tx>
            <c:strRef>
              <c:f>Hoja1!$K$1</c:f>
              <c:strCache>
                <c:ptCount val="1"/>
                <c:pt idx="0">
                  <c:v>R. América</c:v>
                </c:pt>
              </c:strCache>
            </c:strRef>
          </c:tx>
          <c:spPr>
            <a:solidFill>
              <a:schemeClr val="accent1">
                <a:lumMod val="80000"/>
              </a:schemeClr>
            </a:solidFill>
            <a:ln>
              <a:noFill/>
            </a:ln>
            <a:effectLst/>
          </c:spPr>
          <c:invertIfNegative val="0"/>
          <c:dLbls>
            <c:dLbl>
              <c:idx val="0"/>
              <c:tx>
                <c:rich>
                  <a:bodyPr/>
                  <a:lstStyle/>
                  <a:p>
                    <a:fld id="{06C3A4D7-FEE4-5146-8C14-ED99675A08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A5-484E-B2D4-7E39020A915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5F-CC4B-888F-A7D0D9FB8B6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B2-6243-A3A6-889C06B12AD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13-BB4D-B3CB-B954285C9CB7}"/>
                </c:ext>
              </c:extLst>
            </c:dLbl>
            <c:dLbl>
              <c:idx val="4"/>
              <c:layout>
                <c:manualLayout>
                  <c:x val="4.183370410878344E-3"/>
                  <c:y val="5.05030022686998E-3"/>
                </c:manualLayout>
              </c:layout>
              <c:tx>
                <c:rich>
                  <a:bodyPr/>
                  <a:lstStyle/>
                  <a:p>
                    <a:fld id="{9EE05DAF-9BAB-074C-BCB6-5372EF9AE6C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3B2-5446-9BAB-E494D04BC8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Hoja1!$K$2:$K$7</c:f>
              <c:numCache>
                <c:formatCode>0%</c:formatCode>
                <c:ptCount val="6"/>
                <c:pt idx="0">
                  <c:v>4.3575063613231553E-2</c:v>
                </c:pt>
                <c:pt idx="1">
                  <c:v>6.3821300358994817E-2</c:v>
                </c:pt>
                <c:pt idx="2">
                  <c:v>0.32861635220125784</c:v>
                </c:pt>
                <c:pt idx="3">
                  <c:v>2.996845425867508E-2</c:v>
                </c:pt>
              </c:numCache>
            </c:numRef>
          </c:val>
          <c:extLst>
            <c:ext xmlns:c16="http://schemas.microsoft.com/office/drawing/2014/chart" uri="{C3380CC4-5D6E-409C-BE32-E72D297353CC}">
              <c16:uniqueId val="{00000000-06A5-484E-B2D4-7E39020A915B}"/>
            </c:ext>
          </c:extLst>
        </c:ser>
        <c:ser>
          <c:idx val="10"/>
          <c:order val="10"/>
          <c:tx>
            <c:strRef>
              <c:f>Hoja1!$L$1</c:f>
              <c:strCache>
                <c:ptCount val="1"/>
                <c:pt idx="0">
                  <c:v>RCV</c:v>
                </c:pt>
              </c:strCache>
            </c:strRef>
          </c:tx>
          <c:spPr>
            <a:solidFill>
              <a:schemeClr val="accent3">
                <a:lumMod val="80000"/>
              </a:schemeClr>
            </a:solidFill>
            <a:ln>
              <a:noFill/>
            </a:ln>
            <a:effectLst/>
          </c:spPr>
          <c:invertIfNegative val="0"/>
          <c:dLbls>
            <c:dLbl>
              <c:idx val="0"/>
              <c:tx>
                <c:rich>
                  <a:bodyPr/>
                  <a:lstStyle/>
                  <a:p>
                    <a:fld id="{5760CF61-3775-3545-B6A2-1F52B452062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B2-6243-A3A6-889C06B12AD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88-804D-BD4F-04397862576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2-6243-A3A6-889C06B12AD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988-804D-BD4F-04397862576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65-D744-9CC3-1523C52A84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Hoja1!$L$2:$L$7</c:f>
              <c:numCache>
                <c:formatCode>General</c:formatCode>
                <c:ptCount val="6"/>
                <c:pt idx="3" formatCode="0%">
                  <c:v>9.4637223974763401E-2</c:v>
                </c:pt>
                <c:pt idx="4" formatCode="0%">
                  <c:v>0.29938271604938271</c:v>
                </c:pt>
                <c:pt idx="5" formatCode="0%">
                  <c:v>6.4516129032258064E-3</c:v>
                </c:pt>
              </c:numCache>
            </c:numRef>
          </c:val>
          <c:extLst>
            <c:ext xmlns:c16="http://schemas.microsoft.com/office/drawing/2014/chart" uri="{C3380CC4-5D6E-409C-BE32-E72D297353CC}">
              <c16:uniqueId val="{00000001-06A5-484E-B2D4-7E39020A915B}"/>
            </c:ext>
          </c:extLst>
        </c:ser>
        <c:ser>
          <c:idx val="11"/>
          <c:order val="11"/>
          <c:tx>
            <c:strRef>
              <c:f>Hoja1!$M$1</c:f>
              <c:strCache>
                <c:ptCount val="1"/>
                <c:pt idx="0">
                  <c:v>R Globo</c:v>
                </c:pt>
              </c:strCache>
            </c:strRef>
          </c:tx>
          <c:spPr>
            <a:solidFill>
              <a:schemeClr val="accent5">
                <a:lumMod val="80000"/>
              </a:schemeClr>
            </a:solidFill>
            <a:ln>
              <a:noFill/>
            </a:ln>
            <a:effectLst/>
          </c:spPr>
          <c:invertIfNegative val="0"/>
          <c:dLbls>
            <c:dLbl>
              <c:idx val="0"/>
              <c:tx>
                <c:rich>
                  <a:bodyPr/>
                  <a:lstStyle/>
                  <a:p>
                    <a:fld id="{1A2A9678-1616-C14B-9789-0AA64324CB2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9C-7848-A87A-B156D9CF6B0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65-D744-9CC3-1523C52A842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2-6243-A3A6-889C06B12AD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F3-CB4F-9EBA-7B9CFF38E15C}"/>
                </c:ext>
              </c:extLst>
            </c:dLbl>
            <c:dLbl>
              <c:idx val="4"/>
              <c:layout>
                <c:manualLayout>
                  <c:x val="8.366740821756688E-3"/>
                  <c:y val="-5.04950502922748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988-804D-BD4F-0439786257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Hoja1!$M$2:$M$7</c:f>
              <c:numCache>
                <c:formatCode>General</c:formatCode>
                <c:ptCount val="6"/>
                <c:pt idx="4" formatCode="0%">
                  <c:v>9.2592592592592587E-3</c:v>
                </c:pt>
              </c:numCache>
            </c:numRef>
          </c:val>
          <c:extLst>
            <c:ext xmlns:c16="http://schemas.microsoft.com/office/drawing/2014/chart" uri="{C3380CC4-5D6E-409C-BE32-E72D297353CC}">
              <c16:uniqueId val="{00000000-A3B2-5446-9BAB-E494D04BC8E7}"/>
            </c:ext>
          </c:extLst>
        </c:ser>
        <c:ser>
          <c:idx val="12"/>
          <c:order val="12"/>
          <c:tx>
            <c:strRef>
              <c:f>Hoja1!$N$1</c:f>
              <c:strCache>
                <c:ptCount val="1"/>
                <c:pt idx="0">
                  <c:v>R Progreso</c:v>
                </c:pt>
              </c:strCache>
            </c:strRef>
          </c:tx>
          <c:spPr>
            <a:solidFill>
              <a:schemeClr val="accent1">
                <a:lumMod val="60000"/>
                <a:lumOff val="40000"/>
              </a:schemeClr>
            </a:solidFill>
            <a:ln>
              <a:noFill/>
            </a:ln>
            <a:effectLst/>
          </c:spPr>
          <c:invertIfNegative val="0"/>
          <c:dLbls>
            <c:dLbl>
              <c:idx val="0"/>
              <c:tx>
                <c:rich>
                  <a:bodyPr/>
                  <a:lstStyle/>
                  <a:p>
                    <a:fld id="{E2D5526B-DFCD-D94C-B288-76D449B207B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A-C849-BE2F-832C3D5A90B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988-804D-BD4F-04397862576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988-804D-BD4F-04397862576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A9-1B44-BF95-5546CF4643D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D8-9F4A-BEC3-6B4A950D10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Hoja1!$N$2:$N$7</c:f>
              <c:numCache>
                <c:formatCode>0%</c:formatCode>
                <c:ptCount val="6"/>
                <c:pt idx="1">
                  <c:v>8.6158755484642996E-2</c:v>
                </c:pt>
                <c:pt idx="2">
                  <c:v>6.1320754716981132E-2</c:v>
                </c:pt>
              </c:numCache>
            </c:numRef>
          </c:val>
          <c:extLst>
            <c:ext xmlns:c16="http://schemas.microsoft.com/office/drawing/2014/chart" uri="{C3380CC4-5D6E-409C-BE32-E72D297353CC}">
              <c16:uniqueId val="{00000001-A3B2-5446-9BAB-E494D04BC8E7}"/>
            </c:ext>
          </c:extLst>
        </c:ser>
        <c:ser>
          <c:idx val="13"/>
          <c:order val="13"/>
          <c:tx>
            <c:strRef>
              <c:f>Hoja1!$O$1</c:f>
              <c:strCache>
                <c:ptCount val="1"/>
                <c:pt idx="0">
                  <c:v>R San Pedro</c:v>
                </c:pt>
              </c:strCache>
            </c:strRef>
          </c:tx>
          <c:spPr>
            <a:solidFill>
              <a:schemeClr val="accent3">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65-D744-9CC3-1523C52A8429}"/>
                </c:ext>
              </c:extLst>
            </c:dLbl>
            <c:dLbl>
              <c:idx val="1"/>
              <c:tx>
                <c:rich>
                  <a:bodyPr/>
                  <a:lstStyle/>
                  <a:p>
                    <a:fld id="{2BF847C3-F889-D349-AC29-40913F6F6BD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18-F84E-8054-88B1BE5A820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5F-CC4B-888F-A7D0D9FB8B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Hoja1!$O$2:$O$7</c:f>
              <c:numCache>
                <c:formatCode>General</c:formatCode>
                <c:ptCount val="6"/>
                <c:pt idx="2" formatCode="0%">
                  <c:v>1.5723270440251572E-2</c:v>
                </c:pt>
              </c:numCache>
            </c:numRef>
          </c:val>
          <c:extLst>
            <c:ext xmlns:c16="http://schemas.microsoft.com/office/drawing/2014/chart" uri="{C3380CC4-5D6E-409C-BE32-E72D297353CC}">
              <c16:uniqueId val="{00000000-B818-F84E-8054-88B1BE5A820B}"/>
            </c:ext>
          </c:extLst>
        </c:ser>
        <c:ser>
          <c:idx val="14"/>
          <c:order val="14"/>
          <c:tx>
            <c:strRef>
              <c:f>Hoja1!$P$1</c:f>
              <c:strCache>
                <c:ptCount val="1"/>
                <c:pt idx="0">
                  <c:v>Satelite</c:v>
                </c:pt>
              </c:strCache>
            </c:strRef>
          </c:tx>
          <c:spPr>
            <a:solidFill>
              <a:schemeClr val="accent5">
                <a:lumMod val="60000"/>
                <a:lumOff val="40000"/>
              </a:schemeClr>
            </a:solidFill>
            <a:ln>
              <a:noFill/>
            </a:ln>
            <a:effectLst/>
          </c:spPr>
          <c:invertIfNegative val="0"/>
          <c:dLbls>
            <c:dLbl>
              <c:idx val="0"/>
              <c:layout>
                <c:manualLayout>
                  <c:x val="8.279260994467354E-3"/>
                  <c:y val="4.8029795113214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5F-CC4B-888F-A7D0D9FB8B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Hoja1!$P$2:$P$7</c:f>
              <c:numCache>
                <c:formatCode>General</c:formatCode>
                <c:ptCount val="6"/>
                <c:pt idx="3" formatCode="0%">
                  <c:v>2.5236593059936908E-2</c:v>
                </c:pt>
              </c:numCache>
            </c:numRef>
          </c:val>
          <c:extLst>
            <c:ext xmlns:c16="http://schemas.microsoft.com/office/drawing/2014/chart" uri="{C3380CC4-5D6E-409C-BE32-E72D297353CC}">
              <c16:uniqueId val="{00000001-B818-F84E-8054-88B1BE5A820B}"/>
            </c:ext>
          </c:extLst>
        </c:ser>
        <c:ser>
          <c:idx val="15"/>
          <c:order val="15"/>
          <c:tx>
            <c:strRef>
              <c:f>Hoja1!$Q$1</c:f>
              <c:strCache>
                <c:ptCount val="1"/>
                <c:pt idx="0">
                  <c:v>Romantica</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Hoja1!$Q$2:$Q$7</c:f>
              <c:numCache>
                <c:formatCode>0%</c:formatCode>
                <c:ptCount val="6"/>
                <c:pt idx="1">
                  <c:v>0.10490626246509772</c:v>
                </c:pt>
              </c:numCache>
            </c:numRef>
          </c:val>
          <c:extLst>
            <c:ext xmlns:c16="http://schemas.microsoft.com/office/drawing/2014/chart" uri="{C3380CC4-5D6E-409C-BE32-E72D297353CC}">
              <c16:uniqueId val="{00000000-3F65-D744-9CC3-1523C52A8429}"/>
            </c:ext>
          </c:extLst>
        </c:ser>
        <c:ser>
          <c:idx val="16"/>
          <c:order val="16"/>
          <c:tx>
            <c:strRef>
              <c:f>Hoja1!$R$1</c:f>
              <c:strCache>
                <c:ptCount val="1"/>
                <c:pt idx="0">
                  <c:v>St Centro</c:v>
                </c:pt>
              </c:strCache>
            </c:strRef>
          </c:tx>
          <c:spPr>
            <a:solidFill>
              <a:schemeClr val="accent3">
                <a:lumMod val="5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5F-CC4B-888F-A7D0D9FB8B6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1-B94F-89F2-45018BCEE3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Hoja1!$R$2:$R$7</c:f>
              <c:numCache>
                <c:formatCode>0%</c:formatCode>
                <c:ptCount val="6"/>
                <c:pt idx="1">
                  <c:v>0.21579577183885121</c:v>
                </c:pt>
              </c:numCache>
            </c:numRef>
          </c:val>
          <c:extLst>
            <c:ext xmlns:c16="http://schemas.microsoft.com/office/drawing/2014/chart" uri="{C3380CC4-5D6E-409C-BE32-E72D297353CC}">
              <c16:uniqueId val="{00000001-3F65-D744-9CC3-1523C52A8429}"/>
            </c:ext>
          </c:extLst>
        </c:ser>
        <c:ser>
          <c:idx val="17"/>
          <c:order val="17"/>
          <c:tx>
            <c:strRef>
              <c:f>Hoja1!$S$1</c:f>
              <c:strCache>
                <c:ptCount val="1"/>
                <c:pt idx="0">
                  <c:v>St Luz</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Hoja1!$S$2:$S$7</c:f>
              <c:numCache>
                <c:formatCode>0%</c:formatCode>
                <c:ptCount val="6"/>
                <c:pt idx="1">
                  <c:v>0.11288392500997207</c:v>
                </c:pt>
              </c:numCache>
            </c:numRef>
          </c:val>
          <c:extLst>
            <c:ext xmlns:c16="http://schemas.microsoft.com/office/drawing/2014/chart" uri="{C3380CC4-5D6E-409C-BE32-E72D297353CC}">
              <c16:uniqueId val="{00000002-3F65-D744-9CC3-1523C52A8429}"/>
            </c:ext>
          </c:extLst>
        </c:ser>
        <c:ser>
          <c:idx val="18"/>
          <c:order val="18"/>
          <c:tx>
            <c:strRef>
              <c:f>Hoja1!$T$1</c:f>
              <c:strCache>
                <c:ptCount val="1"/>
                <c:pt idx="0">
                  <c:v>St Mass</c:v>
                </c:pt>
              </c:strCache>
            </c:strRef>
          </c:tx>
          <c:spPr>
            <a:solidFill>
              <a:schemeClr val="accent1">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Hoja1!$T$2:$T$7</c:f>
              <c:numCache>
                <c:formatCode>General</c:formatCode>
                <c:ptCount val="6"/>
                <c:pt idx="0" formatCode="0%">
                  <c:v>0.29103053435114506</c:v>
                </c:pt>
                <c:pt idx="3" formatCode="0%">
                  <c:v>0.12145110410094637</c:v>
                </c:pt>
                <c:pt idx="5" formatCode="0%">
                  <c:v>6.4516129032258064E-3</c:v>
                </c:pt>
              </c:numCache>
            </c:numRef>
          </c:val>
          <c:extLst>
            <c:ext xmlns:c16="http://schemas.microsoft.com/office/drawing/2014/chart" uri="{C3380CC4-5D6E-409C-BE32-E72D297353CC}">
              <c16:uniqueId val="{00000003-3F65-D744-9CC3-1523C52A8429}"/>
            </c:ext>
          </c:extLst>
        </c:ser>
        <c:ser>
          <c:idx val="19"/>
          <c:order val="19"/>
          <c:tx>
            <c:strRef>
              <c:f>Hoja1!$U$1</c:f>
              <c:strCache>
                <c:ptCount val="1"/>
                <c:pt idx="0">
                  <c:v>St Sula</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Hoja1!$U$2:$U$7</c:f>
              <c:numCache>
                <c:formatCode>General</c:formatCode>
                <c:ptCount val="6"/>
                <c:pt idx="2" formatCode="0%">
                  <c:v>8.6477987421383642E-2</c:v>
                </c:pt>
                <c:pt idx="3" formatCode="0%">
                  <c:v>0.11514195583596215</c:v>
                </c:pt>
                <c:pt idx="5" formatCode="0%">
                  <c:v>6.4516129032258064E-3</c:v>
                </c:pt>
              </c:numCache>
            </c:numRef>
          </c:val>
          <c:extLst>
            <c:ext xmlns:c16="http://schemas.microsoft.com/office/drawing/2014/chart" uri="{C3380CC4-5D6E-409C-BE32-E72D297353CC}">
              <c16:uniqueId val="{00000004-3F65-D744-9CC3-1523C52A8429}"/>
            </c:ext>
          </c:extLst>
        </c:ser>
        <c:ser>
          <c:idx val="20"/>
          <c:order val="20"/>
          <c:tx>
            <c:strRef>
              <c:f>Hoja1!$V$1</c:f>
              <c:strCache>
                <c:ptCount val="1"/>
                <c:pt idx="0">
                  <c:v>Super 100</c:v>
                </c:pt>
              </c:strCache>
            </c:strRef>
          </c:tx>
          <c:spPr>
            <a:solidFill>
              <a:schemeClr val="accent5">
                <a:lumMod val="70000"/>
                <a:lumOff val="3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AC-9A45-9712-8E3CB92EBA9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AC-9A45-9712-8E3CB92EBA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Hoja1!$V$2:$V$7</c:f>
              <c:numCache>
                <c:formatCode>General</c:formatCode>
                <c:ptCount val="6"/>
                <c:pt idx="0" formatCode="0%">
                  <c:v>3.7531806615776084E-2</c:v>
                </c:pt>
                <c:pt idx="2" formatCode="0%">
                  <c:v>0.1761006289308176</c:v>
                </c:pt>
              </c:numCache>
            </c:numRef>
          </c:val>
          <c:extLst>
            <c:ext xmlns:c16="http://schemas.microsoft.com/office/drawing/2014/chart" uri="{C3380CC4-5D6E-409C-BE32-E72D297353CC}">
              <c16:uniqueId val="{00000000-53AC-9A45-9712-8E3CB92EBA98}"/>
            </c:ext>
          </c:extLst>
        </c:ser>
        <c:ser>
          <c:idx val="21"/>
          <c:order val="21"/>
          <c:tx>
            <c:strRef>
              <c:f>Hoja1!$W$1</c:f>
              <c:strCache>
                <c:ptCount val="1"/>
                <c:pt idx="0">
                  <c:v>Suyapa</c:v>
                </c:pt>
              </c:strCache>
            </c:strRef>
          </c:tx>
          <c:spPr>
            <a:solidFill>
              <a:schemeClr val="accent1">
                <a:lumMod val="70000"/>
              </a:schemeClr>
            </a:solidFill>
            <a:ln>
              <a:noFill/>
            </a:ln>
            <a:effectLst/>
          </c:spPr>
          <c:invertIfNegative val="0"/>
          <c:dLbls>
            <c:dLbl>
              <c:idx val="0"/>
              <c:layout>
                <c:manualLayout>
                  <c:x val="1.3798768324112425E-3"/>
                  <c:y val="9.60595902264284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5F-CC4B-888F-A7D0D9FB8B6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45-444D-97D8-EA876E7F7CB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Hoja1!$W$2:$W$7</c:f>
              <c:numCache>
                <c:formatCode>General</c:formatCode>
                <c:ptCount val="6"/>
                <c:pt idx="4" formatCode="0%">
                  <c:v>8.3333333333333329E-2</c:v>
                </c:pt>
              </c:numCache>
            </c:numRef>
          </c:val>
          <c:extLst>
            <c:ext xmlns:c16="http://schemas.microsoft.com/office/drawing/2014/chart" uri="{C3380CC4-5D6E-409C-BE32-E72D297353CC}">
              <c16:uniqueId val="{00000001-53AC-9A45-9712-8E3CB92EBA98}"/>
            </c:ext>
          </c:extLst>
        </c:ser>
        <c:ser>
          <c:idx val="22"/>
          <c:order val="22"/>
          <c:tx>
            <c:strRef>
              <c:f>Hoja1!$X$1</c:f>
              <c:strCache>
                <c:ptCount val="1"/>
                <c:pt idx="0">
                  <c:v>Ultra</c:v>
                </c:pt>
              </c:strCache>
            </c:strRef>
          </c:tx>
          <c:spPr>
            <a:solidFill>
              <a:schemeClr val="accent3">
                <a:lumMod val="7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13-BB4D-B3CB-B954285C9CB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13-BB4D-B3CB-B954285C9CB7}"/>
                </c:ext>
              </c:extLst>
            </c:dLbl>
            <c:dLbl>
              <c:idx val="4"/>
              <c:layout>
                <c:manualLayout>
                  <c:x val="2.759753664822485E-3"/>
                  <c:y val="8.80536071714420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5F-CC4B-888F-A7D0D9FB8B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Hoja1!$X$2:$X$7</c:f>
              <c:numCache>
                <c:formatCode>General</c:formatCode>
                <c:ptCount val="6"/>
                <c:pt idx="0" formatCode="0%">
                  <c:v>1.653944020356234E-2</c:v>
                </c:pt>
                <c:pt idx="2" formatCode="0%">
                  <c:v>2.6729559748427674E-2</c:v>
                </c:pt>
              </c:numCache>
            </c:numRef>
          </c:val>
          <c:extLst>
            <c:ext xmlns:c16="http://schemas.microsoft.com/office/drawing/2014/chart" uri="{C3380CC4-5D6E-409C-BE32-E72D297353CC}">
              <c16:uniqueId val="{00000002-53AC-9A45-9712-8E3CB92EBA98}"/>
            </c:ext>
          </c:extLst>
        </c:ser>
        <c:ser>
          <c:idx val="23"/>
          <c:order val="23"/>
          <c:tx>
            <c:strRef>
              <c:f>Hoja1!$Y$1</c:f>
              <c:strCache>
                <c:ptCount val="1"/>
                <c:pt idx="0">
                  <c:v>W107</c:v>
                </c:pt>
              </c:strCache>
            </c:strRef>
          </c:tx>
          <c:spPr>
            <a:solidFill>
              <a:schemeClr val="accent5">
                <a:lumMod val="70000"/>
              </a:schemeClr>
            </a:solidFill>
            <a:ln>
              <a:noFill/>
            </a:ln>
            <a:effectLst/>
          </c:spPr>
          <c:invertIfNegative val="0"/>
          <c:dLbls>
            <c:dLbl>
              <c:idx val="0"/>
              <c:layout>
                <c:manualLayout>
                  <c:x val="4.1396304972337273E-3"/>
                  <c:y val="-2.4014897556607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5F-CC4B-888F-A7D0D9FB8B6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5F-CC4B-888F-A7D0D9FB8B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UMA</c:v>
                </c:pt>
                <c:pt idx="2">
                  <c:v>Gallo + Gallo</c:v>
                </c:pt>
                <c:pt idx="3">
                  <c:v>Elektra/Italika</c:v>
                </c:pt>
                <c:pt idx="4">
                  <c:v>Didemo/Credid</c:v>
                </c:pt>
                <c:pt idx="5">
                  <c:v>Grupo Q</c:v>
                </c:pt>
              </c:strCache>
            </c:strRef>
          </c:cat>
          <c:val>
            <c:numRef>
              <c:f>Hoja1!$Y$2:$Y$7</c:f>
              <c:numCache>
                <c:formatCode>General</c:formatCode>
                <c:ptCount val="6"/>
                <c:pt idx="2" formatCode="0%">
                  <c:v>6.9182389937106917E-2</c:v>
                </c:pt>
              </c:numCache>
            </c:numRef>
          </c:val>
          <c:extLst>
            <c:ext xmlns:c16="http://schemas.microsoft.com/office/drawing/2014/chart" uri="{C3380CC4-5D6E-409C-BE32-E72D297353CC}">
              <c16:uniqueId val="{00000000-8F5F-CC4B-888F-A7D0D9FB8B6A}"/>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7224752276054451"/>
          <c:w val="0.99857937877293079"/>
          <c:h val="0.127752447628613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La Prena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F73F-9140-888A-818532FA330E}"/>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3.9558748635300969E-2"/>
                  <c:y val="8.0074244844476413E-7"/>
                </c:manualLayout>
              </c:layout>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6349397196312624"/>
                      <c:h val="0.27396441981004788"/>
                    </c:manualLayout>
                  </c15:layout>
                </c:ext>
                <c:ext xmlns:c16="http://schemas.microsoft.com/office/drawing/2014/chart" uri="{C3380CC4-5D6E-409C-BE32-E72D297353CC}">
                  <c16:uniqueId val="{00000002-E19C-164F-A86F-FD8F44567A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Media Pág.</c:v>
                </c:pt>
              </c:strCache>
            </c:strRef>
          </c:tx>
          <c:spPr>
            <a:solidFill>
              <a:schemeClr val="accent3"/>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15:layout>
                    <c:manualLayout>
                      <c:w val="0.30305272059842731"/>
                      <c:h val="0.17172421373751548"/>
                    </c:manualLayout>
                  </c15:layout>
                </c:ext>
                <c:ext xmlns:c16="http://schemas.microsoft.com/office/drawing/2014/chart" uri="{C3380CC4-5D6E-409C-BE32-E72D297353CC}">
                  <c16:uniqueId val="{00000000-F068-6940-B17E-01555D7281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C11B-8548-A61A-222835699776}"/>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Hoja1!$C$37</c:f>
              <c:strCache>
                <c:ptCount val="1"/>
                <c:pt idx="0">
                  <c:v>TV</c:v>
                </c:pt>
              </c:strCache>
            </c:strRef>
          </c:tx>
          <c:spPr>
            <a:solidFill>
              <a:srgbClr val="1D9A78"/>
            </a:solidFill>
            <a:ln>
              <a:noFill/>
            </a:ln>
            <a:effectLst/>
          </c:spPr>
          <c:invertIfNegative val="0"/>
          <c:dLbls>
            <c:dLbl>
              <c:idx val="2"/>
              <c:layout>
                <c:manualLayout>
                  <c:x val="1.51136319009497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BF-D445-8B84-B86790FBC43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Gallo + Gallo/Serpento</c:v>
                </c:pt>
                <c:pt idx="3">
                  <c:v>Movesa/Hero</c:v>
                </c:pt>
                <c:pt idx="4">
                  <c:v>Grupo UMA/Bajaj</c:v>
                </c:pt>
                <c:pt idx="5">
                  <c:v>Motomundo</c:v>
                </c:pt>
              </c:strCache>
            </c:strRef>
          </c:cat>
          <c:val>
            <c:numRef>
              <c:f>Hoja1!$C$38:$C$43</c:f>
              <c:numCache>
                <c:formatCode>0%</c:formatCode>
                <c:ptCount val="6"/>
                <c:pt idx="0">
                  <c:v>0.4</c:v>
                </c:pt>
                <c:pt idx="1">
                  <c:v>0.98</c:v>
                </c:pt>
                <c:pt idx="2">
                  <c:v>0.52</c:v>
                </c:pt>
              </c:numCache>
            </c:numRef>
          </c:val>
          <c:extLst>
            <c:ext xmlns:c16="http://schemas.microsoft.com/office/drawing/2014/chart" uri="{C3380CC4-5D6E-409C-BE32-E72D297353CC}">
              <c16:uniqueId val="{00000000-827E-9E4B-A0B9-C98984F1258B}"/>
            </c:ext>
          </c:extLst>
        </c:ser>
        <c:ser>
          <c:idx val="4"/>
          <c:order val="1"/>
          <c:tx>
            <c:strRef>
              <c:f>Hoja1!$D$37</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Gallo + Gallo/Serpento</c:v>
                </c:pt>
                <c:pt idx="3">
                  <c:v>Movesa/Hero</c:v>
                </c:pt>
                <c:pt idx="4">
                  <c:v>Grupo UMA/Bajaj</c:v>
                </c:pt>
                <c:pt idx="5">
                  <c:v>Motomundo</c:v>
                </c:pt>
              </c:strCache>
            </c:strRef>
          </c:cat>
          <c:val>
            <c:numRef>
              <c:f>Hoja1!$D$38:$D$43</c:f>
              <c:numCache>
                <c:formatCode>0%</c:formatCode>
                <c:ptCount val="6"/>
                <c:pt idx="1">
                  <c:v>0.02</c:v>
                </c:pt>
                <c:pt idx="2">
                  <c:v>0.48</c:v>
                </c:pt>
                <c:pt idx="4">
                  <c:v>0.65</c:v>
                </c:pt>
                <c:pt idx="5">
                  <c:v>1</c:v>
                </c:pt>
              </c:numCache>
            </c:numRef>
          </c:val>
          <c:extLst>
            <c:ext xmlns:c16="http://schemas.microsoft.com/office/drawing/2014/chart" uri="{C3380CC4-5D6E-409C-BE32-E72D297353CC}">
              <c16:uniqueId val="{00000001-827E-9E4B-A0B9-C98984F1258B}"/>
            </c:ext>
          </c:extLst>
        </c:ser>
        <c:ser>
          <c:idx val="5"/>
          <c:order val="2"/>
          <c:tx>
            <c:strRef>
              <c:f>Hoja1!$E$37</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Gallo + Gallo/Serpento</c:v>
                </c:pt>
                <c:pt idx="3">
                  <c:v>Movesa/Hero</c:v>
                </c:pt>
                <c:pt idx="4">
                  <c:v>Grupo UMA/Bajaj</c:v>
                </c:pt>
                <c:pt idx="5">
                  <c:v>Motomundo</c:v>
                </c:pt>
              </c:strCache>
            </c:strRef>
          </c:cat>
          <c:val>
            <c:numRef>
              <c:f>Hoja1!$E$38:$E$43</c:f>
              <c:numCache>
                <c:formatCode>General</c:formatCode>
                <c:ptCount val="6"/>
                <c:pt idx="0" formatCode="0%">
                  <c:v>0.6</c:v>
                </c:pt>
                <c:pt idx="4" formatCode="0%">
                  <c:v>0.35</c:v>
                </c:pt>
              </c:numCache>
            </c:numRef>
          </c:val>
          <c:extLst>
            <c:ext xmlns:c16="http://schemas.microsoft.com/office/drawing/2014/chart" uri="{C3380CC4-5D6E-409C-BE32-E72D297353CC}">
              <c16:uniqueId val="{00000002-827E-9E4B-A0B9-C98984F1258B}"/>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La Tribuna</c:v>
                </c:pt>
              </c:strCache>
            </c:strRef>
          </c:tx>
          <c:spPr>
            <a:solidFill>
              <a:srgbClr val="92D050"/>
            </a:solidFill>
            <a:ln>
              <a:noFill/>
            </a:ln>
            <a:effectLst/>
          </c:spPr>
          <c:invertIfNegative val="0"/>
          <c:dLbls>
            <c:dLbl>
              <c:idx val="0"/>
              <c:layout>
                <c:manualLayout>
                  <c:x val="1.41081762620985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C9-5F4A-9DBC-986113B499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Hoja1!$B$2:$B$5</c:f>
              <c:numCache>
                <c:formatCode>General</c:formatCode>
                <c:ptCount val="4"/>
                <c:pt idx="0" formatCode="0%">
                  <c:v>0.01</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El Pais</c:v>
                </c:pt>
              </c:strCache>
            </c:strRef>
          </c:tx>
          <c:spPr>
            <a:solidFill>
              <a:schemeClr val="accent3"/>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3-8AC9-5F4A-9DBC-986113B499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Hoja1!$C$2:$C$5</c:f>
              <c:numCache>
                <c:formatCode>General</c:formatCode>
                <c:ptCount val="4"/>
                <c:pt idx="0" formatCode="0%">
                  <c:v>0.99</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La Prensa</c:v>
                </c:pt>
              </c:strCache>
            </c:strRef>
          </c:tx>
          <c:spPr>
            <a:solidFill>
              <a:schemeClr val="accent5"/>
            </a:solidFill>
            <a:ln>
              <a:noFill/>
            </a:ln>
            <a:effectLst/>
          </c:spPr>
          <c:invertIfNegative val="0"/>
          <c:dPt>
            <c:idx val="1"/>
            <c:invertIfNegative val="0"/>
            <c:bubble3D val="0"/>
            <c:spPr>
              <a:solidFill>
                <a:srgbClr val="36AFCE"/>
              </a:solidFill>
              <a:ln>
                <a:noFill/>
              </a:ln>
              <a:effectLst/>
            </c:spPr>
            <c:extLst>
              <c:ext xmlns:c16="http://schemas.microsoft.com/office/drawing/2014/chart" uri="{C3380CC4-5D6E-409C-BE32-E72D297353CC}">
                <c16:uniqueId val="{00000002-8AC9-5F4A-9DBC-986113B49945}"/>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C9-5F4A-9DBC-986113B4994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2A-1144-8876-309B3C6BC38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97-7443-9CB3-0CEA6C3456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Hoja1!$D$2:$D$5</c:f>
              <c:numCache>
                <c:formatCode>0%</c:formatCode>
                <c:ptCount val="4"/>
                <c:pt idx="1">
                  <c:v>1</c:v>
                </c:pt>
                <c:pt idx="2">
                  <c:v>0.33</c:v>
                </c:pt>
                <c:pt idx="3">
                  <c:v>1</c:v>
                </c:pt>
              </c:numCache>
            </c:numRef>
          </c:val>
          <c:extLst>
            <c:ext xmlns:c16="http://schemas.microsoft.com/office/drawing/2014/chart" uri="{C3380CC4-5D6E-409C-BE32-E72D297353CC}">
              <c16:uniqueId val="{00000000-8AC9-5F4A-9DBC-986113B49945}"/>
            </c:ext>
          </c:extLst>
        </c:ser>
        <c:ser>
          <c:idx val="3"/>
          <c:order val="3"/>
          <c:tx>
            <c:strRef>
              <c:f>Hoja1!$E$1</c:f>
              <c:strCache>
                <c:ptCount val="1"/>
                <c:pt idx="0">
                  <c:v>El Heraldo</c:v>
                </c:pt>
              </c:strCache>
            </c:strRef>
          </c:tx>
          <c:spPr>
            <a:solidFill>
              <a:schemeClr val="accent1">
                <a:lumMod val="6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7-7443-9CB3-0CEA6C3456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Hoja1!$E$2:$E$5</c:f>
              <c:numCache>
                <c:formatCode>General</c:formatCode>
                <c:ptCount val="4"/>
                <c:pt idx="2" formatCode="0%">
                  <c:v>0.67</c:v>
                </c:pt>
              </c:numCache>
            </c:numRef>
          </c:val>
          <c:extLst>
            <c:ext xmlns:c16="http://schemas.microsoft.com/office/drawing/2014/chart" uri="{C3380CC4-5D6E-409C-BE32-E72D297353CC}">
              <c16:uniqueId val="{00000004-1297-7443-9CB3-0CEA6C3456E4}"/>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2.966906147647572E-2"/>
                  <c:y val="8.0074244841700856E-7"/>
                </c:manualLayout>
              </c:layout>
              <c:tx>
                <c:rich>
                  <a:bodyPr/>
                  <a:lstStyle/>
                  <a:p>
                    <a:fld id="{D00E1A59-4F0E-A64A-830A-77E40536995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3352847944372715"/>
                      <c:h val="0.32247259659155963"/>
                    </c:manualLayout>
                  </c15:layout>
                  <c15:dlblFieldTable/>
                  <c15:showDataLabelsRange val="0"/>
                </c:ext>
                <c:ext xmlns:c16="http://schemas.microsoft.com/office/drawing/2014/chart" uri="{C3380CC4-5D6E-409C-BE32-E72D297353CC}">
                  <c16:uniqueId val="{00000000-BAC5-2C46-A875-493C75CBDE69}"/>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27396441981004788"/>
                    </c:manualLayout>
                  </c15:layout>
                </c:ext>
                <c:ext xmlns:c16="http://schemas.microsoft.com/office/drawing/2014/chart" uri="{C3380CC4-5D6E-409C-BE32-E72D297353CC}">
                  <c16:uniqueId val="{00000000-180F-984B-9BC4-5C3175B43A7E}"/>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8327334628077677"/>
                      <c:h val="0.17172429992852725"/>
                    </c:manualLayout>
                  </c15:layout>
                </c:ext>
                <c:ext xmlns:c16="http://schemas.microsoft.com/office/drawing/2014/chart" uri="{C3380CC4-5D6E-409C-BE32-E72D297353CC}">
                  <c16:uniqueId val="{00000001-5AA7-3C43-BCB0-1F9A74059B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UMA</c:v>
                </c:pt>
                <c:pt idx="2">
                  <c:v>Motomundo</c:v>
                </c:pt>
                <c:pt idx="3">
                  <c:v>Elektra</c:v>
                </c:pt>
              </c:strCache>
            </c:strRef>
          </c:cat>
          <c:val>
            <c:numRef>
              <c:f>Hoja1!$B$2:$B$5</c:f>
              <c:numCache>
                <c:formatCode>0%</c:formatCode>
                <c:ptCount val="4"/>
                <c:pt idx="0">
                  <c:v>1</c:v>
                </c:pt>
                <c:pt idx="1">
                  <c:v>0.18</c:v>
                </c:pt>
                <c:pt idx="3">
                  <c:v>1</c:v>
                </c:pt>
              </c:numCache>
            </c:numRef>
          </c:val>
          <c:extLst>
            <c:ext xmlns:c16="http://schemas.microsoft.com/office/drawing/2014/chart" uri="{C3380CC4-5D6E-409C-BE32-E72D297353CC}">
              <c16:uniqueId val="{00000001-BAC5-2C46-A875-493C75CBDE69}"/>
            </c:ext>
          </c:extLst>
        </c:ser>
        <c:ser>
          <c:idx val="1"/>
          <c:order val="1"/>
          <c:tx>
            <c:strRef>
              <c:f>Hoja1!$C$1</c:f>
              <c:strCache>
                <c:ptCount val="1"/>
                <c:pt idx="0">
                  <c:v>Media Pág.</c:v>
                </c:pt>
              </c:strCache>
            </c:strRef>
          </c:tx>
          <c:spPr>
            <a:solidFill>
              <a:schemeClr val="accent3"/>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15:layout>
                    <c:manualLayout>
                      <c:w val="0.30305272059842731"/>
                      <c:h val="0.17172429992852725"/>
                    </c:manualLayout>
                  </c15:layout>
                </c:ext>
                <c:ext xmlns:c16="http://schemas.microsoft.com/office/drawing/2014/chart" uri="{C3380CC4-5D6E-409C-BE32-E72D297353CC}">
                  <c16:uniqueId val="{00000000-5AA7-3C43-BCB0-1F9A74059B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UMA</c:v>
                </c:pt>
                <c:pt idx="2">
                  <c:v>Motomundo</c:v>
                </c:pt>
                <c:pt idx="3">
                  <c:v>Elektra</c:v>
                </c:pt>
              </c:strCache>
            </c:strRef>
          </c:cat>
          <c:val>
            <c:numRef>
              <c:f>Hoja1!$C$2:$C$5</c:f>
              <c:numCache>
                <c:formatCode>0%</c:formatCode>
                <c:ptCount val="4"/>
                <c:pt idx="1">
                  <c:v>0.82</c:v>
                </c:pt>
                <c:pt idx="2">
                  <c:v>1</c:v>
                </c:pt>
              </c:numCache>
            </c:numRef>
          </c:val>
          <c:extLst>
            <c:ext xmlns:c16="http://schemas.microsoft.com/office/drawing/2014/chart" uri="{C3380CC4-5D6E-409C-BE32-E72D297353CC}">
              <c16:uniqueId val="{00000000-B2E0-CD4B-9BB5-1C3EA889FD9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1"/>
            </a:solidFill>
            <a:ln>
              <a:noFill/>
            </a:ln>
            <a:effectLst/>
          </c:spPr>
          <c:invertIfNegative val="0"/>
          <c:dLbls>
            <c:dLbl>
              <c:idx val="3"/>
              <c:layout>
                <c:manualLayout>
                  <c:x val="1.6678240892704577E-2"/>
                  <c:y val="9.880316944841528E-3"/>
                </c:manualLayout>
              </c:layout>
              <c:tx>
                <c:rich>
                  <a:bodyPr/>
                  <a:lstStyle/>
                  <a:p>
                    <a:fld id="{51DCCC52-EB31-D444-9CA6-64BC1AE90D6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Centro</c:v>
                </c:pt>
                <c:pt idx="1">
                  <c:v>Oriente</c:v>
                </c:pt>
                <c:pt idx="2">
                  <c:v>Occidente</c:v>
                </c:pt>
                <c:pt idx="3">
                  <c:v>Sur</c:v>
                </c:pt>
                <c:pt idx="4">
                  <c:v>Norte</c:v>
                </c:pt>
                <c:pt idx="5">
                  <c:v>Litoral</c:v>
                </c:pt>
                <c:pt idx="6">
                  <c:v>Nacional</c:v>
                </c:pt>
              </c:strCache>
            </c:strRef>
          </c:cat>
          <c:val>
            <c:numRef>
              <c:f>Hoja1!$B$2:$B$8</c:f>
              <c:numCache>
                <c:formatCode>0%</c:formatCode>
                <c:ptCount val="7"/>
                <c:pt idx="0">
                  <c:v>0.66962025316455698</c:v>
                </c:pt>
                <c:pt idx="1">
                  <c:v>0.33256172839506171</c:v>
                </c:pt>
                <c:pt idx="2">
                  <c:v>0.81856187290969895</c:v>
                </c:pt>
                <c:pt idx="3">
                  <c:v>0.72222222222222221</c:v>
                </c:pt>
                <c:pt idx="4">
                  <c:v>0.53749999999999998</c:v>
                </c:pt>
                <c:pt idx="5">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Digital</c:v>
                </c:pt>
              </c:strCache>
            </c:strRef>
          </c:tx>
          <c:spPr>
            <a:solidFill>
              <a:schemeClr val="accent3"/>
            </a:solidFill>
            <a:ln>
              <a:noFill/>
            </a:ln>
            <a:effectLst/>
          </c:spPr>
          <c:invertIfNegative val="0"/>
          <c:dLbls>
            <c:dLbl>
              <c:idx val="6"/>
              <c:layout>
                <c:manualLayout>
                  <c:x val="2.9293378418995025E-2"/>
                  <c:y val="4.60648651040421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FB-3640-A519-15AD1D23DFE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Centro</c:v>
                </c:pt>
                <c:pt idx="1">
                  <c:v>Oriente</c:v>
                </c:pt>
                <c:pt idx="2">
                  <c:v>Occidente</c:v>
                </c:pt>
                <c:pt idx="3">
                  <c:v>Sur</c:v>
                </c:pt>
                <c:pt idx="4">
                  <c:v>Norte</c:v>
                </c:pt>
                <c:pt idx="5">
                  <c:v>Litoral</c:v>
                </c:pt>
                <c:pt idx="6">
                  <c:v>Nacional</c:v>
                </c:pt>
              </c:strCache>
            </c:strRef>
          </c:cat>
          <c:val>
            <c:numRef>
              <c:f>Hoja1!$C$2:$C$8</c:f>
              <c:numCache>
                <c:formatCode>General</c:formatCode>
                <c:ptCount val="7"/>
                <c:pt idx="6" formatCode="0%">
                  <c:v>5.8139534883720929E-3</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Radio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Centro</c:v>
                </c:pt>
                <c:pt idx="1">
                  <c:v>Oriente</c:v>
                </c:pt>
                <c:pt idx="2">
                  <c:v>Occidente</c:v>
                </c:pt>
                <c:pt idx="3">
                  <c:v>Sur</c:v>
                </c:pt>
                <c:pt idx="4">
                  <c:v>Norte</c:v>
                </c:pt>
                <c:pt idx="5">
                  <c:v>Litoral</c:v>
                </c:pt>
                <c:pt idx="6">
                  <c:v>Nacional</c:v>
                </c:pt>
              </c:strCache>
            </c:strRef>
          </c:cat>
          <c:val>
            <c:numRef>
              <c:f>Hoja1!$D$2:$D$8</c:f>
              <c:numCache>
                <c:formatCode>0%</c:formatCode>
                <c:ptCount val="7"/>
                <c:pt idx="0">
                  <c:v>0.33037974683544302</c:v>
                </c:pt>
                <c:pt idx="1">
                  <c:v>0.66743827160493829</c:v>
                </c:pt>
                <c:pt idx="2">
                  <c:v>0.1806020066889632</c:v>
                </c:pt>
                <c:pt idx="3">
                  <c:v>0.27777777777777779</c:v>
                </c:pt>
                <c:pt idx="4">
                  <c:v>0.46</c:v>
                </c:pt>
                <c:pt idx="6">
                  <c:v>0.9941860465116279</c:v>
                </c:pt>
              </c:numCache>
            </c:numRef>
          </c:val>
          <c:extLst>
            <c:ext xmlns:c16="http://schemas.microsoft.com/office/drawing/2014/chart" uri="{C3380CC4-5D6E-409C-BE32-E72D297353CC}">
              <c16:uniqueId val="{00000000-AE98-7F4D-8D69-7D82B6787AF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1"/>
            </a:solidFill>
            <a:ln>
              <a:noFill/>
            </a:ln>
            <a:effectLst/>
          </c:spPr>
          <c:invertIfNegative val="0"/>
          <c:dLbls>
            <c:dLbl>
              <c:idx val="0"/>
              <c:layout>
                <c:manualLayout>
                  <c:x val="1.12666840073057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3E-FC48-AB40-7AC159BC3B2D}"/>
                </c:ext>
              </c:extLst>
            </c:dLbl>
            <c:dLbl>
              <c:idx val="3"/>
              <c:layout>
                <c:manualLayout>
                  <c:x val="1.6678248783877719E-2"/>
                  <c:y val="2.3698174820689252E-2"/>
                </c:manualLayout>
              </c:layout>
              <c:tx>
                <c:rich>
                  <a:bodyPr/>
                  <a:lstStyle/>
                  <a:p>
                    <a:fld id="{2548DAF7-104B-D74B-B8DC-0C5482EE802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Norte</c:v>
                </c:pt>
                <c:pt idx="2">
                  <c:v>Centro</c:v>
                </c:pt>
                <c:pt idx="3">
                  <c:v>Occidente</c:v>
                </c:pt>
                <c:pt idx="4">
                  <c:v>Sur</c:v>
                </c:pt>
                <c:pt idx="5">
                  <c:v>Oriente</c:v>
                </c:pt>
                <c:pt idx="6">
                  <c:v>Litoral</c:v>
                </c:pt>
              </c:strCache>
            </c:strRef>
          </c:cat>
          <c:val>
            <c:numRef>
              <c:f>Hoja1!$B$2:$B$8</c:f>
              <c:numCache>
                <c:formatCode>0%</c:formatCode>
                <c:ptCount val="7"/>
                <c:pt idx="1">
                  <c:v>0.46664133864120649</c:v>
                </c:pt>
                <c:pt idx="2">
                  <c:v>0.8033255855533703</c:v>
                </c:pt>
                <c:pt idx="3">
                  <c:v>0.75012972741979789</c:v>
                </c:pt>
                <c:pt idx="4">
                  <c:v>0.84</c:v>
                </c:pt>
                <c:pt idx="5">
                  <c:v>0.52873563218390807</c:v>
                </c:pt>
                <c:pt idx="6">
                  <c:v>1</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Digital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Norte</c:v>
                </c:pt>
                <c:pt idx="2">
                  <c:v>Centro</c:v>
                </c:pt>
                <c:pt idx="3">
                  <c:v>Occidente</c:v>
                </c:pt>
                <c:pt idx="4">
                  <c:v>Sur</c:v>
                </c:pt>
                <c:pt idx="5">
                  <c:v>Oriente</c:v>
                </c:pt>
                <c:pt idx="6">
                  <c:v>Litoral</c:v>
                </c:pt>
              </c:strCache>
            </c:strRef>
          </c:cat>
          <c:val>
            <c:numRef>
              <c:f>Hoja1!$C$2:$C$8</c:f>
              <c:numCache>
                <c:formatCode>General</c:formatCode>
                <c:ptCount val="7"/>
                <c:pt idx="0" formatCode="0%">
                  <c:v>0.22264593722499268</c:v>
                </c:pt>
              </c:numCache>
            </c:numRef>
          </c:val>
          <c:extLst>
            <c:ext xmlns:c16="http://schemas.microsoft.com/office/drawing/2014/chart" uri="{C3380CC4-5D6E-409C-BE32-E72D297353CC}">
              <c16:uniqueId val="{00000003-5C68-1F46-AC2A-5AF35209AF6D}"/>
            </c:ext>
          </c:extLst>
        </c:ser>
        <c:ser>
          <c:idx val="2"/>
          <c:order val="2"/>
          <c:tx>
            <c:strRef>
              <c:f>Hoja1!$D$1</c:f>
              <c:strCache>
                <c:ptCount val="1"/>
                <c:pt idx="0">
                  <c:v>Exteriores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Norte</c:v>
                </c:pt>
                <c:pt idx="2">
                  <c:v>Centro</c:v>
                </c:pt>
                <c:pt idx="3">
                  <c:v>Occidente</c:v>
                </c:pt>
                <c:pt idx="4">
                  <c:v>Sur</c:v>
                </c:pt>
                <c:pt idx="5">
                  <c:v>Oriente</c:v>
                </c:pt>
                <c:pt idx="6">
                  <c:v>Litoral</c:v>
                </c:pt>
              </c:strCache>
            </c:strRef>
          </c:cat>
          <c:val>
            <c:numRef>
              <c:f>Hoja1!$D$2:$D$8</c:f>
              <c:numCache>
                <c:formatCode>0%</c:formatCode>
                <c:ptCount val="7"/>
                <c:pt idx="1">
                  <c:v>0.1616974181932308</c:v>
                </c:pt>
                <c:pt idx="3">
                  <c:v>0.11904398522633619</c:v>
                </c:pt>
              </c:numCache>
            </c:numRef>
          </c:val>
          <c:extLst>
            <c:ext xmlns:c16="http://schemas.microsoft.com/office/drawing/2014/chart" uri="{C3380CC4-5D6E-409C-BE32-E72D297353CC}">
              <c16:uniqueId val="{00000004-5C68-1F46-AC2A-5AF35209AF6D}"/>
            </c:ext>
          </c:extLst>
        </c:ser>
        <c:ser>
          <c:idx val="3"/>
          <c:order val="3"/>
          <c:tx>
            <c:strRef>
              <c:f>Hoja1!$E$1</c:f>
              <c:strCache>
                <c:ptCount val="1"/>
                <c:pt idx="0">
                  <c:v>Radio</c:v>
                </c:pt>
              </c:strCache>
            </c:strRef>
          </c:tx>
          <c:spPr>
            <a:solidFill>
              <a:schemeClr val="accent1">
                <a:lumMod val="60000"/>
              </a:schemeClr>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CD-5D4C-9585-24DC2A8A497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Norte</c:v>
                </c:pt>
                <c:pt idx="2">
                  <c:v>Centro</c:v>
                </c:pt>
                <c:pt idx="3">
                  <c:v>Occidente</c:v>
                </c:pt>
                <c:pt idx="4">
                  <c:v>Sur</c:v>
                </c:pt>
                <c:pt idx="5">
                  <c:v>Oriente</c:v>
                </c:pt>
                <c:pt idx="6">
                  <c:v>Litoral</c:v>
                </c:pt>
              </c:strCache>
            </c:strRef>
          </c:cat>
          <c:val>
            <c:numRef>
              <c:f>Hoja1!$E$2:$E$8</c:f>
              <c:numCache>
                <c:formatCode>0%</c:formatCode>
                <c:ptCount val="7"/>
                <c:pt idx="0">
                  <c:v>0.77735406277500729</c:v>
                </c:pt>
                <c:pt idx="1">
                  <c:v>0.3716612431655627</c:v>
                </c:pt>
                <c:pt idx="2">
                  <c:v>0.19667441444662973</c:v>
                </c:pt>
                <c:pt idx="3">
                  <c:v>0.13082628735386587</c:v>
                </c:pt>
                <c:pt idx="4">
                  <c:v>0.16</c:v>
                </c:pt>
                <c:pt idx="5">
                  <c:v>0.47126436781609193</c:v>
                </c:pt>
              </c:numCache>
            </c:numRef>
          </c:val>
          <c:extLst>
            <c:ext xmlns:c16="http://schemas.microsoft.com/office/drawing/2014/chart" uri="{C3380CC4-5D6E-409C-BE32-E72D297353CC}">
              <c16:uniqueId val="{00000000-9999-5C4A-82C7-FB263010169A}"/>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Gallo + Gallo/Serpento</c:v>
                </c:pt>
                <c:pt idx="3">
                  <c:v>Movesa/Hero</c:v>
                </c:pt>
                <c:pt idx="4">
                  <c:v>Grupo UMA/Bajaj</c:v>
                </c:pt>
                <c:pt idx="5">
                  <c:v>Motomundo</c:v>
                </c:pt>
              </c:strCache>
            </c:strRef>
          </c:cat>
          <c:val>
            <c:numRef>
              <c:f>Hoja1!$C$3:$C$8</c:f>
              <c:numCache>
                <c:formatCode>0%</c:formatCode>
                <c:ptCount val="6"/>
                <c:pt idx="0">
                  <c:v>0.73</c:v>
                </c:pt>
                <c:pt idx="1">
                  <c:v>0.98</c:v>
                </c:pt>
                <c:pt idx="2">
                  <c:v>0.57999999999999996</c:v>
                </c:pt>
                <c:pt idx="3">
                  <c:v>1</c:v>
                </c:pt>
              </c:numCache>
            </c:numRef>
          </c:val>
          <c:extLst>
            <c:ext xmlns:c16="http://schemas.microsoft.com/office/drawing/2014/chart" uri="{C3380CC4-5D6E-409C-BE32-E72D297353CC}">
              <c16:uniqueId val="{00000000-6EEB-3841-84A8-946DC0A8A400}"/>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Gallo + Gallo/Serpento</c:v>
                </c:pt>
                <c:pt idx="3">
                  <c:v>Movesa/Hero</c:v>
                </c:pt>
                <c:pt idx="4">
                  <c:v>Grupo UMA/Bajaj</c:v>
                </c:pt>
                <c:pt idx="5">
                  <c:v>Motomundo</c:v>
                </c:pt>
              </c:strCache>
            </c:strRef>
          </c:cat>
          <c:val>
            <c:numRef>
              <c:f>Hoja1!$D$3:$D$8</c:f>
              <c:numCache>
                <c:formatCode>0%</c:formatCode>
                <c:ptCount val="6"/>
                <c:pt idx="1">
                  <c:v>0.02</c:v>
                </c:pt>
                <c:pt idx="2">
                  <c:v>0.42</c:v>
                </c:pt>
                <c:pt idx="4">
                  <c:v>0.38</c:v>
                </c:pt>
                <c:pt idx="5">
                  <c:v>1</c:v>
                </c:pt>
              </c:numCache>
            </c:numRef>
          </c:val>
          <c:extLst>
            <c:ext xmlns:c16="http://schemas.microsoft.com/office/drawing/2014/chart" uri="{C3380CC4-5D6E-409C-BE32-E72D297353CC}">
              <c16:uniqueId val="{00000001-6EEB-3841-84A8-946DC0A8A400}"/>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Gallo + Gallo/Serpento</c:v>
                </c:pt>
                <c:pt idx="3">
                  <c:v>Movesa/Hero</c:v>
                </c:pt>
                <c:pt idx="4">
                  <c:v>Grupo UMA/Bajaj</c:v>
                </c:pt>
                <c:pt idx="5">
                  <c:v>Motomundo</c:v>
                </c:pt>
              </c:strCache>
            </c:strRef>
          </c:cat>
          <c:val>
            <c:numRef>
              <c:f>Hoja1!$E$3:$E$8</c:f>
              <c:numCache>
                <c:formatCode>General</c:formatCode>
                <c:ptCount val="6"/>
                <c:pt idx="0" formatCode="0%">
                  <c:v>0.27</c:v>
                </c:pt>
                <c:pt idx="4" formatCode="0%">
                  <c:v>0.62</c:v>
                </c:pt>
              </c:numCache>
            </c:numRef>
          </c:val>
          <c:extLst>
            <c:ext xmlns:c16="http://schemas.microsoft.com/office/drawing/2014/chart" uri="{C3380CC4-5D6E-409C-BE32-E72D297353CC}">
              <c16:uniqueId val="{00000002-6EEB-3841-84A8-946DC0A8A400}"/>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Hoja2!$C$2</c:f>
              <c:strCache>
                <c:ptCount val="1"/>
                <c:pt idx="0">
                  <c:v>TV</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3B7D-4A43-ADD2-69C75648748A}"/>
              </c:ext>
            </c:extLst>
          </c:dPt>
          <c:dPt>
            <c:idx val="1"/>
            <c:invertIfNegative val="0"/>
            <c:bubble3D val="0"/>
            <c:spPr>
              <a:solidFill>
                <a:srgbClr val="1D9A78"/>
              </a:solidFill>
              <a:ln>
                <a:noFill/>
              </a:ln>
              <a:effectLst/>
            </c:spPr>
            <c:extLst>
              <c:ext xmlns:c16="http://schemas.microsoft.com/office/drawing/2014/chart" uri="{C3380CC4-5D6E-409C-BE32-E72D297353CC}">
                <c16:uniqueId val="{00000003-3B7D-4A43-ADD2-69C7564874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Hoja2!$C$3:$C$4</c:f>
              <c:numCache>
                <c:formatCode>0%</c:formatCode>
                <c:ptCount val="2"/>
                <c:pt idx="0">
                  <c:v>0.54</c:v>
                </c:pt>
                <c:pt idx="1">
                  <c:v>0.99</c:v>
                </c:pt>
              </c:numCache>
            </c:numRef>
          </c:val>
          <c:extLst>
            <c:ext xmlns:c16="http://schemas.microsoft.com/office/drawing/2014/chart" uri="{C3380CC4-5D6E-409C-BE32-E72D297353CC}">
              <c16:uniqueId val="{00000004-3B7D-4A43-ADD2-69C75648748A}"/>
            </c:ext>
          </c:extLst>
        </c:ser>
        <c:ser>
          <c:idx val="1"/>
          <c:order val="1"/>
          <c:tx>
            <c:strRef>
              <c:f>Hoja2!$D$2</c:f>
              <c:strCache>
                <c:ptCount val="1"/>
                <c:pt idx="0">
                  <c:v>RD</c:v>
                </c:pt>
              </c:strCache>
            </c:strRef>
          </c:tx>
          <c:spPr>
            <a:solidFill>
              <a:srgbClr val="36AFCE"/>
            </a:solidFill>
            <a:ln>
              <a:noFill/>
            </a:ln>
            <a:effectLst/>
          </c:spPr>
          <c:invertIfNegative val="0"/>
          <c:dLbls>
            <c:dLbl>
              <c:idx val="0"/>
              <c:layout>
                <c:manualLayout>
                  <c:x val="-4.7044006519486089E-3"/>
                  <c:y val="-7.2770403646542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7D-4A43-ADD2-69C7564874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Hoja2!$D$3:$D$4</c:f>
              <c:numCache>
                <c:formatCode>0%</c:formatCode>
                <c:ptCount val="2"/>
                <c:pt idx="0">
                  <c:v>0.04</c:v>
                </c:pt>
                <c:pt idx="1">
                  <c:v>0.01</c:v>
                </c:pt>
              </c:numCache>
            </c:numRef>
          </c:val>
          <c:extLst>
            <c:ext xmlns:c16="http://schemas.microsoft.com/office/drawing/2014/chart" uri="{C3380CC4-5D6E-409C-BE32-E72D297353CC}">
              <c16:uniqueId val="{00000006-3B7D-4A43-ADD2-69C75648748A}"/>
            </c:ext>
          </c:extLst>
        </c:ser>
        <c:ser>
          <c:idx val="2"/>
          <c:order val="2"/>
          <c:tx>
            <c:strRef>
              <c:f>Hoja2!$E$2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Hoja2!$E$3:$E$4</c:f>
              <c:numCache>
                <c:formatCode>General</c:formatCode>
                <c:ptCount val="2"/>
                <c:pt idx="0" formatCode="0%">
                  <c:v>0.42</c:v>
                </c:pt>
              </c:numCache>
            </c:numRef>
          </c:val>
          <c:extLst>
            <c:ext xmlns:c16="http://schemas.microsoft.com/office/drawing/2014/chart" uri="{C3380CC4-5D6E-409C-BE32-E72D297353CC}">
              <c16:uniqueId val="{00000007-3B7D-4A43-ADD2-69C75648748A}"/>
            </c:ext>
          </c:extLst>
        </c:ser>
        <c:dLbls>
          <c:dLblPos val="ctr"/>
          <c:showLegendKey val="0"/>
          <c:showVal val="1"/>
          <c:showCatName val="0"/>
          <c:showSerName val="0"/>
          <c:showPercent val="0"/>
          <c:showBubbleSize val="0"/>
        </c:dLbls>
        <c:gapWidth val="54"/>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12547967"/>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SOI'!$A$7:$B$12</cx:f>
        <cx:lvl ptCount="6">
          <cx:pt idx="0">Didemo/Credid</cx:pt>
          <cx:pt idx="1">Elektra/Italika</cx:pt>
          <cx:pt idx="2">Gallo </cx:pt>
          <cx:pt idx="3">Movesa</cx:pt>
          <cx:pt idx="4">UMA</cx:pt>
          <cx:pt idx="5">Motomundo</cx:pt>
        </cx:lvl>
        <cx:lvl ptCount="6">
          <cx:pt idx="0">48%</cx:pt>
          <cx:pt idx="1">33%</cx:pt>
          <cx:pt idx="2">8%</cx:pt>
          <cx:pt idx="3">6%</cx:pt>
          <cx:pt idx="4">4%</cx:pt>
          <cx:pt idx="5">2%</cx:pt>
        </cx:lvl>
      </cx:strDim>
      <cx:numDim type="size">
        <cx:f>'Grafico SOI'!$C$7:$C$12</cx:f>
        <cx:lvl ptCount="6" formatCode="0,\k">
          <cx:pt idx="0">116957.43657732102</cx:pt>
          <cx:pt idx="1">79175.587233017141</cx:pt>
          <cx:pt idx="2">18412.927263492267</cx:pt>
          <cx:pt idx="3">13822.070579680898</cx:pt>
          <cx:pt idx="4">8552.1681878686632</cx:pt>
          <cx:pt idx="5">4326.5365554166447</cx:pt>
        </cx:lvl>
      </cx:numDim>
    </cx:data>
  </cx:chartData>
  <cx:chart>
    <cx:plotArea>
      <cx:plotAreaRegion>
        <cx:series layoutId="treemap" uniqueId="{FBE1F2B4-2FC1-5A46-83C2-FCBE8CB4E507}">
          <cx:dataPt idx="0">
            <cx:spPr>
              <a:solidFill>
                <a:srgbClr val="5C250B"/>
              </a:solidFill>
            </cx:spPr>
          </cx:dataPt>
          <cx:dataPt idx="1"/>
          <cx:dataPt idx="2">
            <cx:spPr>
              <a:solidFill>
                <a:srgbClr val="0D4D3B"/>
              </a:solidFill>
            </cx:spPr>
          </cx:dataPt>
          <cx:dataPt idx="3"/>
          <cx:dataPt idx="4"/>
          <cx:dataPt idx="5">
            <cx:spPr>
              <a:solidFill>
                <a:srgbClr val="FFC000"/>
              </a:solidFill>
            </cx:spPr>
          </cx:dataPt>
          <cx:dataPt idx="6"/>
          <cx:dataPt idx="7">
            <cx:spPr>
              <a:solidFill>
                <a:srgbClr val="3341AD"/>
              </a:solidFill>
            </cx:spPr>
          </cx:dataPt>
          <cx:dataPt idx="9">
            <cx:spPr>
              <a:solidFill>
                <a:srgbClr val="92D050"/>
              </a:solidFill>
            </cx:spPr>
          </cx:dataPt>
          <cx:dataPt idx="10"/>
          <cx:dataPt idx="11">
            <cx:spPr>
              <a:solidFill>
                <a:srgbClr val="FF0000"/>
              </a:solidFill>
            </cx:spPr>
          </cx:dataPt>
          <cx:dataLabels pos="inEnd">
            <cx:txPr>
              <a:bodyPr spcFirstLastPara="1" vertOverflow="ellipsis" horzOverflow="overflow" wrap="square" lIns="0" tIns="0" rIns="0" bIns="0" anchor="ctr" anchorCtr="1"/>
              <a:lstStyle/>
              <a:p>
                <a:pPr algn="ctr" rtl="0">
                  <a:defRPr/>
                </a:pPr>
                <a:endParaRPr lang="es-ES" sz="900" b="0" i="0" u="none" strike="noStrike" baseline="0">
                  <a:solidFill>
                    <a:sysClr val="window" lastClr="FFFFFF"/>
                  </a:solidFill>
                  <a:latin typeface="Calibri" panose="020F0502020204030204"/>
                </a:endParaRPr>
              </a:p>
            </cx:txPr>
            <cx:visibility seriesName="0" categoryName="1" value="1"/>
            <cx:separator>| </cx:separator>
            <cx:dataLabel idx="9">
              <cx:txPr>
                <a:bodyPr spcFirstLastPara="1" vertOverflow="ellipsis" horzOverflow="overflow" wrap="square" lIns="0" tIns="0" rIns="0" bIns="0" anchor="ctr" anchorCtr="1"/>
                <a:lstStyle/>
                <a:p>
                  <a:pPr algn="ctr" rtl="0">
                    <a:defRPr sz="700"/>
                  </a:pPr>
                  <a:r>
                    <a:rPr lang="es-ES" sz="700" b="0" i="0" u="none" strike="noStrike" baseline="0">
                      <a:solidFill>
                        <a:sysClr val="window" lastClr="FFFFFF"/>
                      </a:solidFill>
                      <a:latin typeface="Calibri" panose="020F0502020204030204"/>
                    </a:rPr>
                    <a:t>UMA| 9k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6">
  <a:schemeClr val="accent3"/>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4">
  <a:schemeClr val="accent1"/>
</cs:colorStyle>
</file>

<file path=ppt/charts/colors49.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withinLinear" id="14">
  <a:schemeClr val="accent1"/>
</cs:colorStyle>
</file>

<file path=ppt/charts/colors53.xml><?xml version="1.0" encoding="utf-8"?>
<cs:colorStyle xmlns:cs="http://schemas.microsoft.com/office/drawing/2012/chartStyle" xmlns:a="http://schemas.openxmlformats.org/drawingml/2006/main" meth="withinLinear" id="14">
  <a:schemeClr val="accent1"/>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withinLinear" id="18">
  <a:schemeClr val="accent5"/>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96FB8C8B-BBB7-47EE-B7A9-2350C0B0DA19}" type="datetimeFigureOut">
              <a:rPr lang="es-MX" smtClean="0"/>
              <a:pPr/>
              <a:t>05/02/26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3ABC0C-C4AB-4F3C-BA19-8DBDA49188C7}" type="slidenum">
              <a:rPr lang="es-MX" smtClean="0"/>
              <a:pPr/>
              <a:t>‹Nº›</a:t>
            </a:fld>
            <a:endParaRPr lang="es-MX" dirty="0"/>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a:lvl2pPr marL="457200" algn="l" defTabSz="914400" rtl="0" eaLnBrk="1" latinLnBrk="0" hangingPunct="1">
      <a:defRPr sz="1200" b="0" i="0" kern="1200">
        <a:solidFill>
          <a:schemeClr val="tx1"/>
        </a:solidFill>
        <a:latin typeface="Myriad Pro" panose="020B0503030403020204" pitchFamily="34" charset="0"/>
        <a:ea typeface="+mn-ea"/>
        <a:cs typeface="+mn-cs"/>
      </a:defRPr>
    </a:lvl2pPr>
    <a:lvl3pPr marL="914400" algn="l" defTabSz="914400" rtl="0" eaLnBrk="1" latinLnBrk="0" hangingPunct="1">
      <a:defRPr sz="1200" b="0" i="0" kern="1200">
        <a:solidFill>
          <a:schemeClr val="tx1"/>
        </a:solidFill>
        <a:latin typeface="Myriad Pro" panose="020B0503030403020204" pitchFamily="34" charset="0"/>
        <a:ea typeface="+mn-ea"/>
        <a:cs typeface="+mn-cs"/>
      </a:defRPr>
    </a:lvl3pPr>
    <a:lvl4pPr marL="1371600" algn="l" defTabSz="914400" rtl="0" eaLnBrk="1" latinLnBrk="0" hangingPunct="1">
      <a:defRPr sz="1200" b="0" i="0" kern="1200">
        <a:solidFill>
          <a:schemeClr val="tx1"/>
        </a:solidFill>
        <a:latin typeface="Myriad Pro" panose="020B0503030403020204" pitchFamily="34" charset="0"/>
        <a:ea typeface="+mn-ea"/>
        <a:cs typeface="+mn-cs"/>
      </a:defRPr>
    </a:lvl4pPr>
    <a:lvl5pPr marL="1828800" algn="l" defTabSz="914400" rtl="0" eaLnBrk="1" latinLnBrk="0" hangingPunct="1">
      <a:defRPr sz="1200" b="0" i="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3</a:t>
            </a:fld>
            <a:endParaRPr lang="es-MX" dirty="0"/>
          </a:p>
        </p:txBody>
      </p:sp>
    </p:spTree>
    <p:extLst>
      <p:ext uri="{BB962C8B-B14F-4D97-AF65-F5344CB8AC3E}">
        <p14:creationId xmlns:p14="http://schemas.microsoft.com/office/powerpoint/2010/main" val="3529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13</a:t>
            </a:fld>
            <a:endParaRPr lang="es-MX" dirty="0"/>
          </a:p>
        </p:txBody>
      </p:sp>
    </p:spTree>
    <p:extLst>
      <p:ext uri="{BB962C8B-B14F-4D97-AF65-F5344CB8AC3E}">
        <p14:creationId xmlns:p14="http://schemas.microsoft.com/office/powerpoint/2010/main" val="100604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dirty="0"/>
          </a:p>
        </p:txBody>
      </p:sp>
    </p:spTree>
    <p:extLst>
      <p:ext uri="{BB962C8B-B14F-4D97-AF65-F5344CB8AC3E}">
        <p14:creationId xmlns:p14="http://schemas.microsoft.com/office/powerpoint/2010/main" val="287470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15</a:t>
            </a:fld>
            <a:endParaRPr lang="es-MX" dirty="0"/>
          </a:p>
        </p:txBody>
      </p:sp>
    </p:spTree>
    <p:extLst>
      <p:ext uri="{BB962C8B-B14F-4D97-AF65-F5344CB8AC3E}">
        <p14:creationId xmlns:p14="http://schemas.microsoft.com/office/powerpoint/2010/main" val="21728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16</a:t>
            </a:fld>
            <a:endParaRPr lang="es-MX" dirty="0"/>
          </a:p>
        </p:txBody>
      </p:sp>
    </p:spTree>
    <p:extLst>
      <p:ext uri="{BB962C8B-B14F-4D97-AF65-F5344CB8AC3E}">
        <p14:creationId xmlns:p14="http://schemas.microsoft.com/office/powerpoint/2010/main" val="146415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18</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20</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21</a:t>
            </a:fld>
            <a:endParaRPr lang="es-MX" dirty="0"/>
          </a:p>
        </p:txBody>
      </p:sp>
    </p:spTree>
    <p:extLst>
      <p:ext uri="{BB962C8B-B14F-4D97-AF65-F5344CB8AC3E}">
        <p14:creationId xmlns:p14="http://schemas.microsoft.com/office/powerpoint/2010/main" val="16698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22</a:t>
            </a:fld>
            <a:endParaRPr lang="es-MX" dirty="0"/>
          </a:p>
        </p:txBody>
      </p:sp>
    </p:spTree>
    <p:extLst>
      <p:ext uri="{BB962C8B-B14F-4D97-AF65-F5344CB8AC3E}">
        <p14:creationId xmlns:p14="http://schemas.microsoft.com/office/powerpoint/2010/main" val="11519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dirty="0"/>
          </a:p>
        </p:txBody>
      </p:sp>
    </p:spTree>
    <p:extLst>
      <p:ext uri="{BB962C8B-B14F-4D97-AF65-F5344CB8AC3E}">
        <p14:creationId xmlns:p14="http://schemas.microsoft.com/office/powerpoint/2010/main" val="20658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24</a:t>
            </a:fld>
            <a:endParaRPr lang="es-MX" dirty="0"/>
          </a:p>
        </p:txBody>
      </p:sp>
    </p:spTree>
    <p:extLst>
      <p:ext uri="{BB962C8B-B14F-4D97-AF65-F5344CB8AC3E}">
        <p14:creationId xmlns:p14="http://schemas.microsoft.com/office/powerpoint/2010/main" val="388623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dirty="0"/>
          </a:p>
        </p:txBody>
      </p:sp>
    </p:spTree>
    <p:extLst>
      <p:ext uri="{BB962C8B-B14F-4D97-AF65-F5344CB8AC3E}">
        <p14:creationId xmlns:p14="http://schemas.microsoft.com/office/powerpoint/2010/main" val="151158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25</a:t>
            </a:fld>
            <a:endParaRPr lang="es-MX" dirty="0"/>
          </a:p>
        </p:txBody>
      </p:sp>
    </p:spTree>
    <p:extLst>
      <p:ext uri="{BB962C8B-B14F-4D97-AF65-F5344CB8AC3E}">
        <p14:creationId xmlns:p14="http://schemas.microsoft.com/office/powerpoint/2010/main" val="18247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26</a:t>
            </a:fld>
            <a:endParaRPr lang="es-MX" dirty="0"/>
          </a:p>
        </p:txBody>
      </p:sp>
    </p:spTree>
    <p:extLst>
      <p:ext uri="{BB962C8B-B14F-4D97-AF65-F5344CB8AC3E}">
        <p14:creationId xmlns:p14="http://schemas.microsoft.com/office/powerpoint/2010/main" val="2776411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28</a:t>
            </a:fld>
            <a:endParaRPr lang="es-MX" dirty="0"/>
          </a:p>
        </p:txBody>
      </p:sp>
    </p:spTree>
    <p:extLst>
      <p:ext uri="{BB962C8B-B14F-4D97-AF65-F5344CB8AC3E}">
        <p14:creationId xmlns:p14="http://schemas.microsoft.com/office/powerpoint/2010/main" val="294900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dirty="0"/>
          </a:p>
        </p:txBody>
      </p:sp>
    </p:spTree>
    <p:extLst>
      <p:ext uri="{BB962C8B-B14F-4D97-AF65-F5344CB8AC3E}">
        <p14:creationId xmlns:p14="http://schemas.microsoft.com/office/powerpoint/2010/main" val="66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dirty="0"/>
          </a:p>
        </p:txBody>
      </p:sp>
    </p:spTree>
    <p:extLst>
      <p:ext uri="{BB962C8B-B14F-4D97-AF65-F5344CB8AC3E}">
        <p14:creationId xmlns:p14="http://schemas.microsoft.com/office/powerpoint/2010/main" val="10316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dirty="0"/>
          </a:p>
        </p:txBody>
      </p:sp>
    </p:spTree>
    <p:extLst>
      <p:ext uri="{BB962C8B-B14F-4D97-AF65-F5344CB8AC3E}">
        <p14:creationId xmlns:p14="http://schemas.microsoft.com/office/powerpoint/2010/main" val="32193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dirty="0"/>
          </a:p>
        </p:txBody>
      </p:sp>
    </p:spTree>
    <p:extLst>
      <p:ext uri="{BB962C8B-B14F-4D97-AF65-F5344CB8AC3E}">
        <p14:creationId xmlns:p14="http://schemas.microsoft.com/office/powerpoint/2010/main" val="28757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dirty="0"/>
          </a:p>
        </p:txBody>
      </p:sp>
    </p:spTree>
    <p:extLst>
      <p:ext uri="{BB962C8B-B14F-4D97-AF65-F5344CB8AC3E}">
        <p14:creationId xmlns:p14="http://schemas.microsoft.com/office/powerpoint/2010/main" val="18744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dirty="0"/>
          </a:p>
        </p:txBody>
      </p:sp>
    </p:spTree>
    <p:extLst>
      <p:ext uri="{BB962C8B-B14F-4D97-AF65-F5344CB8AC3E}">
        <p14:creationId xmlns:p14="http://schemas.microsoft.com/office/powerpoint/2010/main" val="272227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11</a:t>
            </a:fld>
            <a:endParaRPr lang="es-MX" dirty="0"/>
          </a:p>
        </p:txBody>
      </p:sp>
    </p:spTree>
    <p:extLst>
      <p:ext uri="{BB962C8B-B14F-4D97-AF65-F5344CB8AC3E}">
        <p14:creationId xmlns:p14="http://schemas.microsoft.com/office/powerpoint/2010/main" val="398887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i="0">
                <a:latin typeface="Myriad Pro" panose="020B0503030403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5" name="Footer Placeholder 4"/>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2869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5" name="Footer Placeholder 4"/>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82714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Myriad Pro" panose="020B0503030403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5" name="Footer Placeholder 4"/>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305879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5" name="Footer Placeholder 4"/>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67769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5" name="Footer Placeholder 4"/>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51335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6" name="Footer Placeholder 5"/>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7" name="Slide Number Placeholder 6"/>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42328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Myriad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Myriad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8" name="Footer Placeholder 7"/>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9" name="Slide Number Placeholder 8"/>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88035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4" name="Footer Placeholder 3"/>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302867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3" name="Footer Placeholder 2"/>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28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0" i="0">
                <a:latin typeface="Myriad Pro" panose="020B0503030403020204" pitchFamily="34" charset="0"/>
              </a:defRPr>
            </a:lvl1pPr>
            <a:lvl2pPr>
              <a:defRPr sz="2800" b="0" i="0">
                <a:latin typeface="Myriad Pro" panose="020B0503030403020204" pitchFamily="34" charset="0"/>
              </a:defRPr>
            </a:lvl2pPr>
            <a:lvl3pPr>
              <a:defRPr sz="2400" b="0" i="0">
                <a:latin typeface="Myriad Pro" panose="020B0503030403020204" pitchFamily="34" charset="0"/>
              </a:defRPr>
            </a:lvl3pPr>
            <a:lvl4pPr>
              <a:defRPr sz="2000" b="0" i="0">
                <a:latin typeface="Myriad Pro" panose="020B0503030403020204" pitchFamily="34" charset="0"/>
              </a:defRPr>
            </a:lvl4pPr>
            <a:lvl5pPr>
              <a:defRPr sz="2000" b="0" i="0">
                <a:latin typeface="Myriad Pro" panose="020B0503030403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Myriad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6" name="Footer Placeholder 5"/>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7" name="Slide Number Placeholder 6"/>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359561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Myriad Pro" panose="020B0503030403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b="0" i="0">
                <a:latin typeface="Myriad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Myriad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b="0" i="0">
                <a:latin typeface="Myriad Pro" panose="020B0503030403020204" pitchFamily="34" charset="0"/>
              </a:defRPr>
            </a:lvl1pPr>
          </a:lstStyle>
          <a:p>
            <a:fld id="{BD1E1818-2986-4D9E-9AA2-42DF3914AD8F}" type="datetimeFigureOut">
              <a:rPr lang="es-MX" smtClean="0"/>
              <a:pPr/>
              <a:t>05/02/26</a:t>
            </a:fld>
            <a:endParaRPr lang="es-MX" dirty="0"/>
          </a:p>
        </p:txBody>
      </p:sp>
      <p:sp>
        <p:nvSpPr>
          <p:cNvPr id="6" name="Footer Placeholder 5"/>
          <p:cNvSpPr>
            <a:spLocks noGrp="1"/>
          </p:cNvSpPr>
          <p:nvPr>
            <p:ph type="ftr" sz="quarter" idx="11"/>
          </p:nvPr>
        </p:nvSpPr>
        <p:spPr/>
        <p:txBody>
          <a:bodyPr/>
          <a:lstStyle>
            <a:lvl1pPr>
              <a:defRPr b="0" i="0">
                <a:latin typeface="Myriad Pro" panose="020B0503030403020204" pitchFamily="34" charset="0"/>
              </a:defRPr>
            </a:lvl1pPr>
          </a:lstStyle>
          <a:p>
            <a:endParaRPr lang="es-MX" dirty="0"/>
          </a:p>
        </p:txBody>
      </p:sp>
      <p:sp>
        <p:nvSpPr>
          <p:cNvPr id="7" name="Slide Number Placeholder 6"/>
          <p:cNvSpPr>
            <a:spLocks noGrp="1"/>
          </p:cNvSpPr>
          <p:nvPr>
            <p:ph type="sldNum" sz="quarter" idx="12"/>
          </p:nvPr>
        </p:nvSpPr>
        <p:spPr/>
        <p:txBody>
          <a:bodyPr/>
          <a:lstStyle>
            <a:lvl1pPr>
              <a:defRPr b="0" i="0">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56600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yriad Pro" panose="020B0503030403020204" pitchFamily="34" charset="0"/>
              </a:defRPr>
            </a:lvl1pPr>
          </a:lstStyle>
          <a:p>
            <a:fld id="{BD1E1818-2986-4D9E-9AA2-42DF3914AD8F}" type="datetimeFigureOut">
              <a:rPr lang="es-MX" smtClean="0"/>
              <a:pPr/>
              <a:t>05/02/26</a:t>
            </a:fld>
            <a:endParaRPr lang="es-MX"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yriad Pro" panose="020B0503030403020204" pitchFamily="34" charset="0"/>
              </a:defRPr>
            </a:lvl1pPr>
          </a:lstStyle>
          <a:p>
            <a:endParaRPr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40754743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b="0" i="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12.xml.rels><?xml version="1.0" encoding="UTF-8" standalone="yes"?>
<Relationships xmlns="http://schemas.openxmlformats.org/package/2006/relationships"><Relationship Id="rId8" Type="http://schemas.openxmlformats.org/officeDocument/2006/relationships/hyperlink" Target="https://s3.us-east-2.wasabisys.com/sarv-multimedia/job-audio/504/504185243030800-402-437.mp3" TargetMode="External"/><Relationship Id="rId13" Type="http://schemas.openxmlformats.org/officeDocument/2006/relationships/image" Target="../media/image24.png"/><Relationship Id="rId3" Type="http://schemas.openxmlformats.org/officeDocument/2006/relationships/hyperlink" Target="https://s3.us-east-2.wasabisys.com/sarv-multimedia/job-video/504/50438725207150000-2240-2270.mp4" TargetMode="External"/><Relationship Id="rId7" Type="http://schemas.openxmlformats.org/officeDocument/2006/relationships/hyperlink" Target="https://s3.us-east-2.wasabisys.com/sarv-multimedia/job-video/504/50406524039200000-1306-1350.mp4" TargetMode="External"/><Relationship Id="rId12" Type="http://schemas.openxmlformats.org/officeDocument/2006/relationships/image" Target="../media/image23.png"/><Relationship Id="rId2" Type="http://schemas.openxmlformats.org/officeDocument/2006/relationships/hyperlink" Target="https://s3.us-east-2.wasabisys.com/sarv-multimedia/job-video/504/50406525259190000-2744-2794.mp4" TargetMode="External"/><Relationship Id="rId1" Type="http://schemas.openxmlformats.org/officeDocument/2006/relationships/slideLayout" Target="../slideLayouts/slideLayout2.xml"/><Relationship Id="rId6" Type="http://schemas.openxmlformats.org/officeDocument/2006/relationships/hyperlink" Target="https://s3.us-east-2.wasabisys.com/sarv-multimedia/job-video/504/50406525130170000-54-76.mp4" TargetMode="External"/><Relationship Id="rId11" Type="http://schemas.openxmlformats.org/officeDocument/2006/relationships/image" Target="../media/image22.png"/><Relationship Id="rId5" Type="http://schemas.openxmlformats.org/officeDocument/2006/relationships/hyperlink" Target="https://s3.us-east-2.wasabisys.com/sarv-multimedia/job-video/504/50406525303090000-1630-1658.mp4" TargetMode="External"/><Relationship Id="rId15" Type="http://schemas.openxmlformats.org/officeDocument/2006/relationships/image" Target="../media/image26.png"/><Relationship Id="rId10" Type="http://schemas.openxmlformats.org/officeDocument/2006/relationships/hyperlink" Target="https://s3.wasabisys.com/sarv-multimedia/job-audio/504/504296233100800-22-51.mp3" TargetMode="External"/><Relationship Id="rId4" Type="http://schemas.openxmlformats.org/officeDocument/2006/relationships/hyperlink" Target="https://s3.us-east-2.wasabisys.com/sarv-multimedia/job-video/504/50406525006130000-1094-1122.mp4" TargetMode="External"/><Relationship Id="rId9" Type="http://schemas.openxmlformats.org/officeDocument/2006/relationships/hyperlink" Target="https://s3.wasabisys.com/sarv-multimedia/job-audio/504/504321232012000-1867-1902.mp3" TargetMode="External"/><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1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15.xml.rels><?xml version="1.0" encoding="UTF-8" standalone="yes"?>
<Relationships xmlns="http://schemas.openxmlformats.org/package/2006/relationships"><Relationship Id="rId8" Type="http://schemas.openxmlformats.org/officeDocument/2006/relationships/hyperlink" Target="https://s3.us-east-2.wasabisys.com/sarv-multimedia/job-video/504/50476225246200000-830-852.mp4" TargetMode="External"/><Relationship Id="rId13" Type="http://schemas.openxmlformats.org/officeDocument/2006/relationships/hyperlink" Target="https://s3.us-east-2.wasabisys.com/sarv-multimedia/job-video/504/50400924343100000-1046-1058.mp4" TargetMode="External"/><Relationship Id="rId3" Type="http://schemas.openxmlformats.org/officeDocument/2006/relationships/hyperlink" Target="https://s3.us-east-2.wasabisys.com/sarv-multimedia/job-video/504/50406525222210000-2440-2468.mp4" TargetMode="External"/><Relationship Id="rId7" Type="http://schemas.openxmlformats.org/officeDocument/2006/relationships/hyperlink" Target="https://s3.us-east-2.wasabisys.com/sarv-multimedia/job-video/504/50426025217120000-2568-2582.mp4" TargetMode="External"/><Relationship Id="rId12" Type="http://schemas.openxmlformats.org/officeDocument/2006/relationships/hyperlink" Target="https://s3.us-east-2.wasabisys.com/sarv-multimedia/job-audio/504/504298252951200-1989-2020.mp3" TargetMode="External"/><Relationship Id="rId17" Type="http://schemas.openxmlformats.org/officeDocument/2006/relationships/image" Target="../media/image30.png"/><Relationship Id="rId2" Type="http://schemas.openxmlformats.org/officeDocument/2006/relationships/notesSlide" Target="../notesSlides/notesSlide12.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26025281120000-2388-2418.mp4" TargetMode="External"/><Relationship Id="rId11" Type="http://schemas.openxmlformats.org/officeDocument/2006/relationships/hyperlink" Target="https://s3.us-east-2.wasabisys.com/sarv-multimedia/job-video/504/50476225213200000-1786-1816.mp4" TargetMode="External"/><Relationship Id="rId5" Type="http://schemas.openxmlformats.org/officeDocument/2006/relationships/hyperlink" Target="https://s3.us-east-2.wasabisys.com/sarv-multimedia/job-video/504/50401125026080000-2730-2760.mp4" TargetMode="External"/><Relationship Id="rId15" Type="http://schemas.openxmlformats.org/officeDocument/2006/relationships/image" Target="../media/image28.png"/><Relationship Id="rId10" Type="http://schemas.openxmlformats.org/officeDocument/2006/relationships/hyperlink" Target="https://s3.us-east-2.wasabisys.com/sarv-multimedia/job-video/504/50426024052210000-2520-2548.mp4" TargetMode="External"/><Relationship Id="rId4" Type="http://schemas.openxmlformats.org/officeDocument/2006/relationships/hyperlink" Target="https://s3.us-east-2.wasabisys.com/sarv-multimedia/job-video/504/50426025148120000-1124-1130.mp4" TargetMode="External"/><Relationship Id="rId9" Type="http://schemas.openxmlformats.org/officeDocument/2006/relationships/hyperlink" Target="https://s3.us-east-2.wasabisys.com/sarv-multimedia/job-video/504/50426024215080000-78-106.mp4" TargetMode="External"/><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s3.us-east-2.wasabisys.com/sarv-multimedia/job-video/504/50406525140070000-1824-1836.mp4" TargetMode="External"/><Relationship Id="rId7" Type="http://schemas.openxmlformats.org/officeDocument/2006/relationships/hyperlink" Target="https://s3.us-east-2.wasabisys.com/sarv-multimedia/job-audio/504/504177252540700-45-75.mp3" TargetMode="External"/><Relationship Id="rId2" Type="http://schemas.openxmlformats.org/officeDocument/2006/relationships/hyperlink" Target="https://s3.us-east-2.wasabisys.com/sarv-multimedia/job-video/504/50406525185090000-2696-2710.mp4" TargetMode="External"/><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06524163070000-1348-1378.mp4" TargetMode="External"/><Relationship Id="rId5" Type="http://schemas.openxmlformats.org/officeDocument/2006/relationships/hyperlink" Target="https://s3.us-east-2.wasabisys.com/sarv-multimedia/job-audio/504/504177252960800-2-29.mp3" TargetMode="External"/><Relationship Id="rId4" Type="http://schemas.openxmlformats.org/officeDocument/2006/relationships/hyperlink" Target="https://s3.wasabisys.com/sarv-multimedia/job-video/504/50400923229150000-1606-1634.mp4" TargetMode="External"/></Relationships>
</file>

<file path=ppt/slides/_rels/slide18.xml.rels><?xml version="1.0" encoding="UTF-8" standalone="yes"?>
<Relationships xmlns="http://schemas.openxmlformats.org/package/2006/relationships"><Relationship Id="rId8" Type="http://schemas.openxmlformats.org/officeDocument/2006/relationships/chart" Target="../charts/chart49.xml"/><Relationship Id="rId3" Type="http://schemas.openxmlformats.org/officeDocument/2006/relationships/chart" Target="../charts/chart44.xml"/><Relationship Id="rId7" Type="http://schemas.openxmlformats.org/officeDocument/2006/relationships/chart" Target="../charts/chart4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19.xml.rels><?xml version="1.0" encoding="UTF-8" standalone="yes"?>
<Relationships xmlns="http://schemas.openxmlformats.org/package/2006/relationships"><Relationship Id="rId3" Type="http://schemas.openxmlformats.org/officeDocument/2006/relationships/hyperlink" Target="https://s3.us-east-2.wasabisys.com/sarv-multimedia/job-audio/504/504186252471000-836-855.mp3" TargetMode="External"/><Relationship Id="rId2" Type="http://schemas.openxmlformats.org/officeDocument/2006/relationships/hyperlink" Target="https://s3.us-east-2.wasabisys.com/sarv-multimedia/job-audio/504/504302250120600-216-247.mp3" TargetMode="Externa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s3.us-east-2.wasabisys.com/sarv-multimedia/job-audio/504/504179242950600-179-203.mp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2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7.xml"/></Relationships>
</file>

<file path=ppt/slides/_rels/slide22.xml.rels><?xml version="1.0" encoding="UTF-8" standalone="yes"?>
<Relationships xmlns="http://schemas.openxmlformats.org/package/2006/relationships"><Relationship Id="rId8" Type="http://schemas.openxmlformats.org/officeDocument/2006/relationships/chart" Target="../charts/chart63.xml"/><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67.xml"/><Relationship Id="rId5" Type="http://schemas.openxmlformats.org/officeDocument/2006/relationships/chart" Target="../charts/chart66.xml"/><Relationship Id="rId4" Type="http://schemas.openxmlformats.org/officeDocument/2006/relationships/chart" Target="../charts/chart65.xml"/></Relationships>
</file>

<file path=ppt/slides/_rels/slide2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2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package" Target="../embeddings/Hoja_de_c_lculo_de_Microsoft_Excel68.xlsx"/><Relationship Id="rId4" Type="http://schemas.openxmlformats.org/officeDocument/2006/relationships/chart" Target="../charts/chart7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chart" Target="../charts/chart6.xml"/><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9.png"/><Relationship Id="rId24" Type="http://schemas.openxmlformats.org/officeDocument/2006/relationships/chart" Target="../charts/chart5.xml"/><Relationship Id="rId5" Type="http://schemas.openxmlformats.org/officeDocument/2006/relationships/chart" Target="../charts/chart2.xml"/><Relationship Id="rId15" Type="http://schemas.openxmlformats.org/officeDocument/2006/relationships/image" Target="../media/image13.png"/><Relationship Id="rId23" Type="http://schemas.openxmlformats.org/officeDocument/2006/relationships/chart" Target="../charts/chart4.xml"/><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package" Target="../embeddings/Hoja_de_c_lculo_de_Microsoft_Excel5.xlsx"/></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dvanced Data Analysis with Excel Training | District Data Labs">
            <a:extLst>
              <a:ext uri="{FF2B5EF4-FFF2-40B4-BE49-F238E27FC236}">
                <a16:creationId xmlns:a16="http://schemas.microsoft.com/office/drawing/2014/main" id="{EF956F73-51BE-4F15-B2A3-5CD54BA9A1C7}"/>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4269777" y="-22229"/>
            <a:ext cx="7922223" cy="49742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1280696E-48BD-4E51-8F8D-88AE8DBF8FD2}"/>
              </a:ext>
            </a:extLst>
          </p:cNvPr>
          <p:cNvSpPr/>
          <p:nvPr/>
        </p:nvSpPr>
        <p:spPr>
          <a:xfrm>
            <a:off x="-9880" y="-22228"/>
            <a:ext cx="6919994" cy="4974207"/>
          </a:xfrm>
          <a:prstGeom prst="rect">
            <a:avLst/>
          </a:prstGeom>
          <a:solidFill>
            <a:schemeClr val="tx1">
              <a:lumMod val="75000"/>
              <a:lumOff val="25000"/>
            </a:schemeClr>
          </a:solidFill>
        </p:spPr>
      </p:sp>
      <p:sp>
        <p:nvSpPr>
          <p:cNvPr id="5" name="TextBox 4">
            <a:extLst>
              <a:ext uri="{FF2B5EF4-FFF2-40B4-BE49-F238E27FC236}">
                <a16:creationId xmlns:a16="http://schemas.microsoft.com/office/drawing/2014/main" id="{2AD61D6D-7489-4706-811D-09A4ED2ABDBB}"/>
              </a:ext>
            </a:extLst>
          </p:cNvPr>
          <p:cNvSpPr txBox="1"/>
          <p:nvPr/>
        </p:nvSpPr>
        <p:spPr>
          <a:xfrm>
            <a:off x="186328" y="464327"/>
            <a:ext cx="6527577" cy="3904659"/>
          </a:xfrm>
          <a:prstGeom prst="rect">
            <a:avLst/>
          </a:prstGeom>
        </p:spPr>
        <p:txBody>
          <a:bodyPr wrap="square" lIns="0" tIns="0" rIns="0" bIns="0" rtlCol="0" anchor="t">
            <a:spAutoFit/>
          </a:bodyPr>
          <a:lstStyle/>
          <a:p>
            <a:pPr algn="ctr">
              <a:lnSpc>
                <a:spcPts val="7840"/>
              </a:lnSpc>
            </a:pPr>
            <a:r>
              <a:rPr lang="en-US" sz="6534" spc="-131" dirty="0">
                <a:solidFill>
                  <a:schemeClr val="bg1"/>
                </a:solidFill>
                <a:latin typeface="Myriad Pro" panose="020B0503030403020204" pitchFamily="34" charset="0"/>
              </a:rPr>
              <a:t>ACTIVIDAD COMPETITIVA</a:t>
            </a:r>
          </a:p>
          <a:p>
            <a:pPr algn="ctr">
              <a:lnSpc>
                <a:spcPts val="7840"/>
              </a:lnSpc>
            </a:pPr>
            <a:endParaRPr lang="en-US" sz="6534" spc="-131" dirty="0">
              <a:solidFill>
                <a:schemeClr val="bg1"/>
              </a:solidFill>
              <a:latin typeface="Myriad Pro" panose="020B0503030403020204" pitchFamily="34" charset="0"/>
            </a:endParaRPr>
          </a:p>
          <a:p>
            <a:pPr algn="ctr">
              <a:lnSpc>
                <a:spcPts val="7840"/>
              </a:lnSpc>
            </a:pPr>
            <a:r>
              <a:rPr lang="en-US" sz="4800" spc="-131" dirty="0">
                <a:solidFill>
                  <a:schemeClr val="bg1"/>
                </a:solidFill>
                <a:latin typeface="Myriad Pro" panose="020B0503030403020204" pitchFamily="34" charset="0"/>
              </a:rPr>
              <a:t>CATEGORÍA MOTOS</a:t>
            </a:r>
          </a:p>
        </p:txBody>
      </p:sp>
      <p:pic>
        <p:nvPicPr>
          <p:cNvPr id="6" name="Picture 5">
            <a:extLst>
              <a:ext uri="{FF2B5EF4-FFF2-40B4-BE49-F238E27FC236}">
                <a16:creationId xmlns:a16="http://schemas.microsoft.com/office/drawing/2014/main" id="{6BC746EC-4EAA-4B7C-AEA2-6B3C0A615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
        <p:nvSpPr>
          <p:cNvPr id="8" name="TextBox 7">
            <a:extLst>
              <a:ext uri="{FF2B5EF4-FFF2-40B4-BE49-F238E27FC236}">
                <a16:creationId xmlns:a16="http://schemas.microsoft.com/office/drawing/2014/main" id="{9915D23F-0D66-4F1E-96CD-0B72195B88F1}"/>
              </a:ext>
            </a:extLst>
          </p:cNvPr>
          <p:cNvSpPr txBox="1"/>
          <p:nvPr/>
        </p:nvSpPr>
        <p:spPr>
          <a:xfrm>
            <a:off x="2082035" y="5208373"/>
            <a:ext cx="2112278" cy="461665"/>
          </a:xfrm>
          <a:prstGeom prst="rect">
            <a:avLst/>
          </a:prstGeom>
          <a:noFill/>
        </p:spPr>
        <p:txBody>
          <a:bodyPr wrap="square">
            <a:spAutoFit/>
          </a:bodyPr>
          <a:lstStyle/>
          <a:p>
            <a:pPr algn="ctr" eaLnBrk="1" fontAlgn="auto" hangingPunct="1">
              <a:spcBef>
                <a:spcPts val="0"/>
              </a:spcBef>
              <a:spcAft>
                <a:spcPts val="0"/>
              </a:spcAft>
              <a:defRPr/>
            </a:pPr>
            <a:r>
              <a:rPr lang="es-GT" sz="2400" dirty="0">
                <a:latin typeface="Myriad Pro" panose="020B0503030403020204" pitchFamily="34" charset="0"/>
              </a:rPr>
              <a:t>Octubre’</a:t>
            </a:r>
            <a:r>
              <a:rPr lang="en-CA" sz="2400" dirty="0">
                <a:latin typeface="Myriad Pro" panose="020B0503030403020204" pitchFamily="34" charset="0"/>
              </a:rPr>
              <a:t>25</a:t>
            </a:r>
            <a:endParaRPr lang="es-MX" sz="2400" dirty="0">
              <a:latin typeface="Myriad Pro" panose="020B0503030403020204" pitchFamily="34" charset="0"/>
            </a:endParaRPr>
          </a:p>
        </p:txBody>
      </p:sp>
    </p:spTree>
    <p:extLst>
      <p:ext uri="{BB962C8B-B14F-4D97-AF65-F5344CB8AC3E}">
        <p14:creationId xmlns:p14="http://schemas.microsoft.com/office/powerpoint/2010/main" val="29990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544124845"/>
              </p:ext>
            </p:extLst>
          </p:nvPr>
        </p:nvGraphicFramePr>
        <p:xfrm>
          <a:off x="179192" y="1707640"/>
          <a:ext cx="3078355" cy="45426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647734" y="600402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4051042489"/>
              </p:ext>
            </p:extLst>
          </p:nvPr>
        </p:nvGraphicFramePr>
        <p:xfrm>
          <a:off x="6702842" y="118470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441260" y="6250248"/>
            <a:ext cx="2668405" cy="461665"/>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1296372533"/>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$ 0K</a:t>
                      </a:r>
                    </a:p>
                  </a:txBody>
                  <a:tcPr anchor="ctr">
                    <a:lnR w="12700" cap="flat" cmpd="sng" algn="ctr">
                      <a:solidFill>
                        <a:schemeClr val="bg1"/>
                      </a:solidFill>
                      <a:prstDash val="solid"/>
                      <a:round/>
                      <a:headEnd type="none" w="med" len="med"/>
                      <a:tailEnd type="none" w="med" len="med"/>
                    </a:lnR>
                    <a:solidFill>
                      <a:srgbClr val="C00000"/>
                    </a:solidFill>
                  </a:tcPr>
                </a:tc>
                <a:tc>
                  <a:txBody>
                    <a:bodyPr/>
                    <a:lstStyle/>
                    <a:p>
                      <a:pPr algn="ctr"/>
                      <a:r>
                        <a:rPr lang="en-US" sz="1200" b="1" i="0" dirty="0">
                          <a:latin typeface="Helvetica Light" panose="020B0403020202020204" pitchFamily="34" charset="0"/>
                        </a:rPr>
                        <a:t>$ 0K</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2192256424"/>
                  </a:ext>
                </a:extLst>
              </a:tr>
            </a:tbl>
          </a:graphicData>
        </a:graphic>
      </p:graphicFrame>
      <p:sp>
        <p:nvSpPr>
          <p:cNvPr id="21" name="Curved Down Arrow 20">
            <a:extLst>
              <a:ext uri="{FF2B5EF4-FFF2-40B4-BE49-F238E27FC236}">
                <a16:creationId xmlns:a16="http://schemas.microsoft.com/office/drawing/2014/main" id="{72A0245B-0DC0-804C-BE13-417CD10AF23C}"/>
              </a:ext>
            </a:extLst>
          </p:cNvPr>
          <p:cNvSpPr/>
          <p:nvPr/>
        </p:nvSpPr>
        <p:spPr>
          <a:xfrm rot="151416">
            <a:off x="2130380" y="1436782"/>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667315737"/>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yriad Pro" panose="020B0503030403020204" pitchFamily="34" charset="0"/>
              </a:rPr>
              <a:t>ULTRAMOTOR</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Octubre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2897437725"/>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0</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5" name="Chart 4">
            <a:extLst>
              <a:ext uri="{FF2B5EF4-FFF2-40B4-BE49-F238E27FC236}">
                <a16:creationId xmlns:a16="http://schemas.microsoft.com/office/drawing/2014/main" id="{CE952FF8-BCE1-CBD6-64ED-C269B6942981}"/>
              </a:ext>
            </a:extLst>
          </p:cNvPr>
          <p:cNvGraphicFramePr/>
          <p:nvPr>
            <p:extLst>
              <p:ext uri="{D42A27DB-BD31-4B8C-83A1-F6EECF244321}">
                <p14:modId xmlns:p14="http://schemas.microsoft.com/office/powerpoint/2010/main" val="3527833885"/>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4C8DF4B3-6B19-A577-97EC-852A699BBD7F}"/>
              </a:ext>
            </a:extLst>
          </p:cNvPr>
          <p:cNvGraphicFramePr/>
          <p:nvPr>
            <p:extLst>
              <p:ext uri="{D42A27DB-BD31-4B8C-83A1-F6EECF244321}">
                <p14:modId xmlns:p14="http://schemas.microsoft.com/office/powerpoint/2010/main" val="2506012579"/>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a:extLst>
              <a:ext uri="{FF2B5EF4-FFF2-40B4-BE49-F238E27FC236}">
                <a16:creationId xmlns:a16="http://schemas.microsoft.com/office/drawing/2014/main" id="{66A6C21D-B0B7-4994-D257-6298F08C86F5}"/>
              </a:ext>
            </a:extLst>
          </p:cNvPr>
          <p:cNvGraphicFramePr>
            <a:graphicFrameLocks noGrp="1"/>
          </p:cNvGraphicFramePr>
          <p:nvPr>
            <p:extLst>
              <p:ext uri="{D42A27DB-BD31-4B8C-83A1-F6EECF244321}">
                <p14:modId xmlns:p14="http://schemas.microsoft.com/office/powerpoint/2010/main" val="469178509"/>
              </p:ext>
            </p:extLst>
          </p:nvPr>
        </p:nvGraphicFramePr>
        <p:xfrm>
          <a:off x="10970222" y="3925917"/>
          <a:ext cx="980462" cy="249046"/>
        </p:xfrm>
        <a:graphic>
          <a:graphicData uri="http://schemas.openxmlformats.org/drawingml/2006/table">
            <a:tbl>
              <a:tblPr firstRow="1" bandRow="1">
                <a:tableStyleId>{2D5ABB26-0587-4C30-8999-92F81FD0307C}</a:tableStyleId>
              </a:tblPr>
              <a:tblGrid>
                <a:gridCol w="535305">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1" name="Table 10">
            <a:extLst>
              <a:ext uri="{FF2B5EF4-FFF2-40B4-BE49-F238E27FC236}">
                <a16:creationId xmlns:a16="http://schemas.microsoft.com/office/drawing/2014/main" id="{5BEA37E5-DB5D-AD25-18C7-13E5B7EBFFDB}"/>
              </a:ext>
            </a:extLst>
          </p:cNvPr>
          <p:cNvGraphicFramePr>
            <a:graphicFrameLocks noGrp="1"/>
          </p:cNvGraphicFramePr>
          <p:nvPr>
            <p:extLst>
              <p:ext uri="{D42A27DB-BD31-4B8C-83A1-F6EECF244321}">
                <p14:modId xmlns:p14="http://schemas.microsoft.com/office/powerpoint/2010/main" val="899889832"/>
              </p:ext>
            </p:extLst>
          </p:nvPr>
        </p:nvGraphicFramePr>
        <p:xfrm>
          <a:off x="10954320" y="562692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Chart 11">
            <a:extLst>
              <a:ext uri="{FF2B5EF4-FFF2-40B4-BE49-F238E27FC236}">
                <a16:creationId xmlns:a16="http://schemas.microsoft.com/office/drawing/2014/main" id="{AEE9BBD0-5698-0CE7-871F-6E7DF375D723}"/>
              </a:ext>
            </a:extLst>
          </p:cNvPr>
          <p:cNvGraphicFramePr/>
          <p:nvPr>
            <p:extLst>
              <p:ext uri="{D42A27DB-BD31-4B8C-83A1-F6EECF244321}">
                <p14:modId xmlns:p14="http://schemas.microsoft.com/office/powerpoint/2010/main" val="2723171181"/>
              </p:ext>
            </p:extLst>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Table 12">
            <a:extLst>
              <a:ext uri="{FF2B5EF4-FFF2-40B4-BE49-F238E27FC236}">
                <a16:creationId xmlns:a16="http://schemas.microsoft.com/office/drawing/2014/main" id="{D43005CD-664F-E5C9-16F8-1060D3303AC8}"/>
              </a:ext>
            </a:extLst>
          </p:cNvPr>
          <p:cNvGraphicFramePr>
            <a:graphicFrameLocks noGrp="1"/>
          </p:cNvGraphicFramePr>
          <p:nvPr>
            <p:extLst>
              <p:ext uri="{D42A27DB-BD31-4B8C-83A1-F6EECF244321}">
                <p14:modId xmlns:p14="http://schemas.microsoft.com/office/powerpoint/2010/main" val="1966584465"/>
              </p:ext>
            </p:extLst>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6" name="Table 8">
            <a:extLst>
              <a:ext uri="{FF2B5EF4-FFF2-40B4-BE49-F238E27FC236}">
                <a16:creationId xmlns:a16="http://schemas.microsoft.com/office/drawing/2014/main" id="{878A1927-6F8B-1142-9660-B499F5878032}"/>
              </a:ext>
            </a:extLst>
          </p:cNvPr>
          <p:cNvGraphicFramePr>
            <a:graphicFrameLocks noGrp="1"/>
          </p:cNvGraphicFramePr>
          <p:nvPr>
            <p:extLst>
              <p:ext uri="{D42A27DB-BD31-4B8C-83A1-F6EECF244321}">
                <p14:modId xmlns:p14="http://schemas.microsoft.com/office/powerpoint/2010/main" val="3908401216"/>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sp>
        <p:nvSpPr>
          <p:cNvPr id="3" name="Curved Down Arrow 20">
            <a:extLst>
              <a:ext uri="{FF2B5EF4-FFF2-40B4-BE49-F238E27FC236}">
                <a16:creationId xmlns:a16="http://schemas.microsoft.com/office/drawing/2014/main" id="{E66D1018-CE0F-B21F-6F86-846C1AFFCC7F}"/>
              </a:ext>
            </a:extLst>
          </p:cNvPr>
          <p:cNvSpPr/>
          <p:nvPr/>
        </p:nvSpPr>
        <p:spPr>
          <a:xfrm rot="151416">
            <a:off x="1145123" y="1432181"/>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81765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1167636533"/>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577115" y="583465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3416946469"/>
              </p:ext>
            </p:extLst>
          </p:nvPr>
        </p:nvGraphicFramePr>
        <p:xfrm>
          <a:off x="6582237" y="1160034"/>
          <a:ext cx="5558451"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2296922366"/>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2164830920"/>
              </p:ext>
            </p:extLst>
          </p:nvPr>
        </p:nvGraphicFramePr>
        <p:xfrm>
          <a:off x="6740734" y="4442350"/>
          <a:ext cx="4910795"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3461450649"/>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282535617"/>
              </p:ext>
            </p:extLst>
          </p:nvPr>
        </p:nvGraphicFramePr>
        <p:xfrm>
          <a:off x="11059251" y="3935026"/>
          <a:ext cx="1038406" cy="3962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$1,264M</a:t>
                      </a:r>
                    </a:p>
                  </a:txBody>
                  <a:tcPr/>
                </a:tc>
                <a:tc>
                  <a:txBody>
                    <a:bodyPr/>
                    <a:lstStyle/>
                    <a:p>
                      <a:r>
                        <a:rPr lang="en-US" sz="1000" b="1" i="0" dirty="0">
                          <a:solidFill>
                            <a:schemeClr val="bg1"/>
                          </a:solidFill>
                          <a:latin typeface="Helvetica Light" panose="020B0403020202020204" pitchFamily="34" charset="0"/>
                        </a:rPr>
                        <a:t>76%</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385987180"/>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$384k</a:t>
                      </a:r>
                    </a:p>
                  </a:txBody>
                  <a:tcPr/>
                </a:tc>
                <a:tc>
                  <a:txBody>
                    <a:bodyPr/>
                    <a:lstStyle/>
                    <a:p>
                      <a:r>
                        <a:rPr lang="en-US" sz="1000" b="1" i="0" dirty="0">
                          <a:solidFill>
                            <a:schemeClr val="bg1"/>
                          </a:solidFill>
                          <a:latin typeface="Helvetica Light" panose="020B0403020202020204" pitchFamily="34" charset="0"/>
                        </a:rPr>
                        <a:t>23%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1240789373"/>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$10k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16491"/>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CA" sz="3000" b="1" dirty="0">
                <a:latin typeface="Myriad Pro" panose="020B0503030403020204" pitchFamily="34" charset="0"/>
              </a:rPr>
              <a:t>DIDEMO/CREDIDEMO</a:t>
            </a:r>
            <a:endParaRPr lang="en-US" sz="3000" b="1" dirty="0">
              <a:latin typeface="Myriad Pro" panose="020B0503030403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Octubre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a:off x="3386325"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2004501215"/>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8"/>
          </a:graphicData>
        </a:graphic>
      </p:graphicFrame>
      <p:sp>
        <p:nvSpPr>
          <p:cNvPr id="48" name="Curved Down Arrow 47">
            <a:extLst>
              <a:ext uri="{FF2B5EF4-FFF2-40B4-BE49-F238E27FC236}">
                <a16:creationId xmlns:a16="http://schemas.microsoft.com/office/drawing/2014/main" id="{DBC06C5A-4A7B-CA48-A956-BD5F49558AF0}"/>
              </a:ext>
            </a:extLst>
          </p:cNvPr>
          <p:cNvSpPr/>
          <p:nvPr/>
        </p:nvSpPr>
        <p:spPr>
          <a:xfrm>
            <a:off x="2161667" y="1473484"/>
            <a:ext cx="378902" cy="18117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3928" y="6067358"/>
            <a:ext cx="3326679" cy="600164"/>
          </a:xfrm>
          <a:prstGeom prst="rect">
            <a:avLst/>
          </a:prstGeom>
          <a:solidFill>
            <a:schemeClr val="bg1">
              <a:lumMod val="85000"/>
            </a:schemeClr>
          </a:solidFill>
          <a:ln>
            <a:solidFill>
              <a:schemeClr val="bg1"/>
            </a:solidFill>
          </a:ln>
        </p:spPr>
        <p:txBody>
          <a:bodyPr wrap="square" rtlCol="0">
            <a:spAutoFit/>
          </a:bodyPr>
          <a:lstStyle/>
          <a:p>
            <a:r>
              <a:rPr lang="es-HN" sz="1100" dirty="0">
                <a:latin typeface="Helvetica Light" panose="020B0403020202020204" pitchFamily="34" charset="0"/>
              </a:rPr>
              <a:t>De toda la inversión de Didemo en el 2025 para los medios de (TV, RD y PR) el medio (El País) obtiene un 21% y un 99% solo en prensa.</a:t>
            </a:r>
            <a:endParaRPr lang="en-US" sz="1100" dirty="0">
              <a:latin typeface="Helvetica Light" panose="020B0403020202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1849091265"/>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$ 2,3M</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$ 1,6M</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726438641"/>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1206021107"/>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118%</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28%-</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 name="Curved Down Arrow 47">
            <a:extLst>
              <a:ext uri="{FF2B5EF4-FFF2-40B4-BE49-F238E27FC236}">
                <a16:creationId xmlns:a16="http://schemas.microsoft.com/office/drawing/2014/main" id="{D824933A-5809-F176-D95C-DE36F443251A}"/>
              </a:ext>
            </a:extLst>
          </p:cNvPr>
          <p:cNvSpPr/>
          <p:nvPr/>
        </p:nvSpPr>
        <p:spPr>
          <a:xfrm rot="10800000" flipH="1">
            <a:off x="1169837" y="1483487"/>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45253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5435493" y="4424065"/>
            <a:ext cx="328754" cy="207707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err="1">
                <a:latin typeface="Myriad Pro" panose="020B0503030403020204" pitchFamily="34" charset="0"/>
              </a:rPr>
              <a:t>Piezas</a:t>
            </a:r>
            <a:r>
              <a:rPr lang="en-US" sz="3000" b="1" dirty="0">
                <a:latin typeface="Myriad Pro" panose="020B0503030403020204" pitchFamily="34" charset="0"/>
              </a:rPr>
              <a:t> </a:t>
            </a:r>
            <a:r>
              <a:rPr lang="en-US" sz="3000" b="1" dirty="0" err="1">
                <a:latin typeface="Myriad Pro" panose="020B0503030403020204" pitchFamily="34" charset="0"/>
              </a:rPr>
              <a:t>publicitarias</a:t>
            </a:r>
            <a:endParaRPr lang="en-US" sz="3000" b="1" dirty="0">
              <a:latin typeface="Myriad Pro" panose="020B0503030403020204" pitchFamily="34" charset="0"/>
            </a:endParaRPr>
          </a:p>
        </p:txBody>
      </p:sp>
      <p:sp>
        <p:nvSpPr>
          <p:cNvPr id="30" name="TextBox 29">
            <a:extLst>
              <a:ext uri="{FF2B5EF4-FFF2-40B4-BE49-F238E27FC236}">
                <a16:creationId xmlns:a16="http://schemas.microsoft.com/office/drawing/2014/main" id="{BAA82096-9A2B-459E-AFAD-52420163C6E2}"/>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Octubre</a:t>
            </a:r>
            <a:r>
              <a:rPr lang="en-CA" b="1" dirty="0">
                <a:solidFill>
                  <a:schemeClr val="bg1"/>
                </a:solidFill>
                <a:latin typeface="Helvetica Light" panose="020B0403020202020204" pitchFamily="34" charset="0"/>
              </a:rPr>
              <a:t> ‘25</a:t>
            </a:r>
            <a:endParaRPr lang="es-MX" sz="1800" b="1" dirty="0">
              <a:solidFill>
                <a:schemeClr val="bg1"/>
              </a:solidFill>
              <a:latin typeface="Helvetica Light" panose="020B0403020202020204" pitchFamily="34" charset="0"/>
            </a:endParaRPr>
          </a:p>
        </p:txBody>
      </p:sp>
      <p:sp>
        <p:nvSpPr>
          <p:cNvPr id="33" name="Rectangle 36">
            <a:extLst>
              <a:ext uri="{FF2B5EF4-FFF2-40B4-BE49-F238E27FC236}">
                <a16:creationId xmlns:a16="http://schemas.microsoft.com/office/drawing/2014/main" id="{EFB3F3C5-997A-7FF1-959E-8D926F33D52B}"/>
              </a:ext>
            </a:extLst>
          </p:cNvPr>
          <p:cNvSpPr/>
          <p:nvPr/>
        </p:nvSpPr>
        <p:spPr>
          <a:xfrm>
            <a:off x="5956216" y="2399573"/>
            <a:ext cx="2616141" cy="276999"/>
          </a:xfrm>
          <a:prstGeom prst="rect">
            <a:avLst/>
          </a:prstGeom>
        </p:spPr>
        <p:txBody>
          <a:bodyPr wrap="square">
            <a:spAutoFit/>
          </a:bodyPr>
          <a:lstStyle/>
          <a:p>
            <a:r>
              <a:rPr lang="en-CA" sz="1200" dirty="0">
                <a:latin typeface="Helvetica Light" panose="020B0403020202020204" pitchFamily="34" charset="0"/>
                <a:hlinkClick r:id="rId2"/>
              </a:rPr>
              <a:t>Super promo Lempira </a:t>
            </a:r>
            <a:r>
              <a:rPr lang="en-CA" sz="1200" dirty="0">
                <a:latin typeface="Helvetica Light" panose="020B0403020202020204" pitchFamily="34" charset="0"/>
                <a:hlinkClick r:id="rId3"/>
              </a:rPr>
              <a:t>30</a:t>
            </a:r>
            <a:r>
              <a:rPr lang="en-CA" sz="1200" dirty="0">
                <a:latin typeface="Helvetica Light" panose="020B0403020202020204" pitchFamily="34" charset="0"/>
                <a:hlinkClick r:id="rId4"/>
              </a:rPr>
              <a:t>”</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9148598" y="2408923"/>
            <a:ext cx="1694440" cy="276998"/>
          </a:xfrm>
          <a:prstGeom prst="rect">
            <a:avLst/>
          </a:prstGeom>
        </p:spPr>
        <p:txBody>
          <a:bodyPr wrap="square">
            <a:spAutoFit/>
          </a:bodyPr>
          <a:lstStyle/>
          <a:p>
            <a:r>
              <a:rPr lang="en-CA" sz="1200" dirty="0">
                <a:latin typeface="Helvetica Light" panose="020B0403020202020204" pitchFamily="34" charset="0"/>
                <a:hlinkClick r:id="rId5"/>
              </a:rPr>
              <a:t>Las Nuevas XR </a:t>
            </a:r>
            <a:r>
              <a:rPr lang="en-CA" sz="1200" dirty="0">
                <a:latin typeface="Helvetica Light" panose="020B0403020202020204" pitchFamily="34" charset="0"/>
                <a:hlinkClick r:id="rId6"/>
              </a:rPr>
              <a:t>30</a:t>
            </a:r>
            <a:r>
              <a:rPr lang="en-CA" sz="1200" dirty="0">
                <a:latin typeface="Helvetica Light" panose="020B0403020202020204" pitchFamily="34" charset="0"/>
                <a:hlinkClick r:id="rId7"/>
              </a:rPr>
              <a:t>”</a:t>
            </a:r>
            <a:endParaRPr lang="en-CA" sz="1200" dirty="0">
              <a:latin typeface="Helvetica Light" panose="020B0403020202020204" pitchFamily="34" charset="0"/>
            </a:endParaRPr>
          </a:p>
        </p:txBody>
      </p:sp>
      <p:sp>
        <p:nvSpPr>
          <p:cNvPr id="6" name="Rectangle 41">
            <a:extLst>
              <a:ext uri="{FF2B5EF4-FFF2-40B4-BE49-F238E27FC236}">
                <a16:creationId xmlns:a16="http://schemas.microsoft.com/office/drawing/2014/main" id="{078CF8FF-4064-F821-1486-F29199D71112}"/>
              </a:ext>
            </a:extLst>
          </p:cNvPr>
          <p:cNvSpPr/>
          <p:nvPr/>
        </p:nvSpPr>
        <p:spPr>
          <a:xfrm>
            <a:off x="5844286" y="5305959"/>
            <a:ext cx="1784681" cy="461665"/>
          </a:xfrm>
          <a:prstGeom prst="rect">
            <a:avLst/>
          </a:prstGeom>
        </p:spPr>
        <p:txBody>
          <a:bodyPr wrap="square">
            <a:spAutoFit/>
          </a:bodyPr>
          <a:lstStyle/>
          <a:p>
            <a:r>
              <a:rPr lang="en-CA" sz="1200" dirty="0">
                <a:latin typeface="Helvetica Light" panose="020B0403020202020204" pitchFamily="34" charset="0"/>
                <a:hlinkClick r:id="rId8"/>
              </a:rPr>
              <a:t>Honda Navi la original Japonesa  </a:t>
            </a:r>
            <a:r>
              <a:rPr lang="en-CA" sz="1200" dirty="0">
                <a:latin typeface="Helvetica Light" panose="020B0403020202020204" pitchFamily="34" charset="0"/>
                <a:hlinkClick r:id="rId9"/>
              </a:rPr>
              <a:t>30</a:t>
            </a:r>
            <a:r>
              <a:rPr lang="en-CA" sz="1200" dirty="0">
                <a:latin typeface="Helvetica Light" panose="020B0403020202020204" pitchFamily="34" charset="0"/>
                <a:hlinkClick r:id="rId10"/>
              </a:rPr>
              <a:t>” </a:t>
            </a:r>
            <a:endParaRPr lang="en-CA" sz="1200" dirty="0">
              <a:latin typeface="Helvetica Light" panose="020B0403020202020204" pitchFamily="34" charset="0"/>
            </a:endParaRPr>
          </a:p>
        </p:txBody>
      </p:sp>
      <p:cxnSp>
        <p:nvCxnSpPr>
          <p:cNvPr id="38" name="Conector recto 37">
            <a:extLst>
              <a:ext uri="{FF2B5EF4-FFF2-40B4-BE49-F238E27FC236}">
                <a16:creationId xmlns:a16="http://schemas.microsoft.com/office/drawing/2014/main" id="{DE6EF8AD-5E8F-0F0D-C3CA-1DF37E4F56E6}"/>
              </a:ext>
            </a:extLst>
          </p:cNvPr>
          <p:cNvCxnSpPr>
            <a:cxnSpLocks/>
          </p:cNvCxnSpPr>
          <p:nvPr/>
        </p:nvCxnSpPr>
        <p:spPr>
          <a:xfrm>
            <a:off x="5426166" y="4424065"/>
            <a:ext cx="6765834"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1DE52694-50BA-1FF2-FE85-FE69A3E103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2454" y="1213905"/>
            <a:ext cx="1869409" cy="2296550"/>
          </a:xfrm>
          <a:prstGeom prst="rect">
            <a:avLst/>
          </a:prstGeom>
        </p:spPr>
      </p:pic>
      <p:pic>
        <p:nvPicPr>
          <p:cNvPr id="3" name="Imagen 2">
            <a:extLst>
              <a:ext uri="{FF2B5EF4-FFF2-40B4-BE49-F238E27FC236}">
                <a16:creationId xmlns:a16="http://schemas.microsoft.com/office/drawing/2014/main" id="{BBAFD328-226B-7E1C-DD1B-D92BFD5A29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5144" y="1213905"/>
            <a:ext cx="1884543" cy="2328497"/>
          </a:xfrm>
          <a:prstGeom prst="rect">
            <a:avLst/>
          </a:prstGeom>
        </p:spPr>
      </p:pic>
      <p:pic>
        <p:nvPicPr>
          <p:cNvPr id="10" name="Imagen 9">
            <a:extLst>
              <a:ext uri="{FF2B5EF4-FFF2-40B4-BE49-F238E27FC236}">
                <a16:creationId xmlns:a16="http://schemas.microsoft.com/office/drawing/2014/main" id="{45C1D015-EC41-5462-3B5E-879049898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01959" y="1188101"/>
            <a:ext cx="2373715" cy="1257336"/>
          </a:xfrm>
          <a:prstGeom prst="rect">
            <a:avLst/>
          </a:prstGeom>
        </p:spPr>
      </p:pic>
      <p:sp>
        <p:nvSpPr>
          <p:cNvPr id="11" name="Estrella de 5 puntas 10">
            <a:extLst>
              <a:ext uri="{FF2B5EF4-FFF2-40B4-BE49-F238E27FC236}">
                <a16:creationId xmlns:a16="http://schemas.microsoft.com/office/drawing/2014/main" id="{8626043E-CFE6-E8F0-6F46-B7ADE4A8CC3E}"/>
              </a:ext>
            </a:extLst>
          </p:cNvPr>
          <p:cNvSpPr/>
          <p:nvPr/>
        </p:nvSpPr>
        <p:spPr>
          <a:xfrm>
            <a:off x="11113616" y="967623"/>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4" name="Imagen 3">
            <a:extLst>
              <a:ext uri="{FF2B5EF4-FFF2-40B4-BE49-F238E27FC236}">
                <a16:creationId xmlns:a16="http://schemas.microsoft.com/office/drawing/2014/main" id="{02CD5181-1D7C-2E59-0595-2C2E7C330B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5144" y="3730293"/>
            <a:ext cx="1835850" cy="2260414"/>
          </a:xfrm>
          <a:prstGeom prst="rect">
            <a:avLst/>
          </a:prstGeom>
        </p:spPr>
      </p:pic>
      <p:sp>
        <p:nvSpPr>
          <p:cNvPr id="7" name="Estrella de 5 puntas 6">
            <a:extLst>
              <a:ext uri="{FF2B5EF4-FFF2-40B4-BE49-F238E27FC236}">
                <a16:creationId xmlns:a16="http://schemas.microsoft.com/office/drawing/2014/main" id="{BDD92C6E-9F70-B3BD-7813-835BB92D8D1C}"/>
              </a:ext>
            </a:extLst>
          </p:cNvPr>
          <p:cNvSpPr/>
          <p:nvPr/>
        </p:nvSpPr>
        <p:spPr>
          <a:xfrm>
            <a:off x="2672211" y="3553039"/>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9" name="Imagen 8">
            <a:extLst>
              <a:ext uri="{FF2B5EF4-FFF2-40B4-BE49-F238E27FC236}">
                <a16:creationId xmlns:a16="http://schemas.microsoft.com/office/drawing/2014/main" id="{5C7FA4EB-78AD-AE73-B9BE-D45EE610D8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51915" y="1224614"/>
            <a:ext cx="2176011" cy="1184309"/>
          </a:xfrm>
          <a:prstGeom prst="rect">
            <a:avLst/>
          </a:prstGeom>
        </p:spPr>
      </p:pic>
    </p:spTree>
    <p:extLst>
      <p:ext uri="{BB962C8B-B14F-4D97-AF65-F5344CB8AC3E}">
        <p14:creationId xmlns:p14="http://schemas.microsoft.com/office/powerpoint/2010/main" val="382214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2445950228"/>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3968133067"/>
              </p:ext>
            </p:extLst>
          </p:nvPr>
        </p:nvGraphicFramePr>
        <p:xfrm>
          <a:off x="6628139" y="1161174"/>
          <a:ext cx="5563849"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4247724082"/>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3793986607"/>
              </p:ext>
            </p:extLst>
          </p:nvPr>
        </p:nvGraphicFramePr>
        <p:xfrm>
          <a:off x="10937689" y="3945314"/>
          <a:ext cx="1071668" cy="249046"/>
        </p:xfrm>
        <a:graphic>
          <a:graphicData uri="http://schemas.openxmlformats.org/drawingml/2006/table">
            <a:tbl>
              <a:tblPr firstRow="1" bandRow="1">
                <a:tableStyleId>{2D5ABB26-0587-4C30-8999-92F81FD0307C}</a:tableStyleId>
              </a:tblPr>
              <a:tblGrid>
                <a:gridCol w="612252">
                  <a:extLst>
                    <a:ext uri="{9D8B030D-6E8A-4147-A177-3AD203B41FA5}">
                      <a16:colId xmlns:a16="http://schemas.microsoft.com/office/drawing/2014/main" val="1624274162"/>
                    </a:ext>
                  </a:extLst>
                </a:gridCol>
                <a:gridCol w="459416">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917k</a:t>
                      </a:r>
                    </a:p>
                  </a:txBody>
                  <a:tcPr/>
                </a:tc>
                <a:tc>
                  <a:txBody>
                    <a:bodyPr/>
                    <a:lstStyle/>
                    <a:p>
                      <a:pPr algn="ctr"/>
                      <a:r>
                        <a:rPr lang="en-US" sz="1000" b="1" i="0" dirty="0">
                          <a:solidFill>
                            <a:schemeClr val="bg1"/>
                          </a:solidFill>
                          <a:latin typeface="Helvetica Light" panose="020B0403020202020204" pitchFamily="34" charset="0"/>
                        </a:rPr>
                        <a:t>99%</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1356264798"/>
              </p:ext>
            </p:extLst>
          </p:nvPr>
        </p:nvGraphicFramePr>
        <p:xfrm>
          <a:off x="10954320" y="4754155"/>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$2</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48" name="TextBox 47">
            <a:extLst>
              <a:ext uri="{FF2B5EF4-FFF2-40B4-BE49-F238E27FC236}">
                <a16:creationId xmlns:a16="http://schemas.microsoft.com/office/drawing/2014/main" id="{E689D35E-6DDB-9F49-A241-C01774ACDFD6}"/>
              </a:ext>
            </a:extLst>
          </p:cNvPr>
          <p:cNvSpPr txBox="1"/>
          <p:nvPr/>
        </p:nvSpPr>
        <p:spPr>
          <a:xfrm>
            <a:off x="2640277" y="5694625"/>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662064313"/>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3944836748"/>
              </p:ext>
            </p:extLst>
          </p:nvPr>
        </p:nvGraphicFramePr>
        <p:xfrm>
          <a:off x="10954320" y="5628631"/>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$10</a:t>
                      </a:r>
                    </a:p>
                  </a:txBody>
                  <a:tcPr/>
                </a:tc>
                <a:tc>
                  <a:txBody>
                    <a:bodyPr/>
                    <a:lstStyle/>
                    <a:p>
                      <a:pPr algn="ctr"/>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ELEKTRA/ITALIKA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Octubre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3706949266"/>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741270" y="1083461"/>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195737" y="5925713"/>
            <a:ext cx="3110345" cy="769441"/>
          </a:xfrm>
          <a:prstGeom prst="rect">
            <a:avLst/>
          </a:prstGeom>
          <a:solidFill>
            <a:schemeClr val="bg1">
              <a:lumMod val="85000"/>
            </a:schemeClr>
          </a:solidFill>
          <a:ln>
            <a:solidFill>
              <a:schemeClr val="bg1"/>
            </a:solidFill>
          </a:ln>
        </p:spPr>
        <p:txBody>
          <a:bodyPr wrap="square" rtlCol="0">
            <a:spAutoFit/>
          </a:bodyPr>
          <a:lstStyle/>
          <a:p>
            <a:r>
              <a:rPr lang="es-HN" sz="1100" dirty="0">
                <a:latin typeface="Helvetica Light" panose="020B0403020202020204" pitchFamily="34" charset="0"/>
              </a:rPr>
              <a:t>De toda la inversión de Elektra/Italika en el 2025 para los medios de (TV, RD y PR) el medio Azteca TV obtiene un 40% y un 39% solo en TV.</a:t>
            </a:r>
            <a:endParaRPr lang="en-US" sz="1100" dirty="0">
              <a:latin typeface="Helvetica Light" panose="020B0403020202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10800000" flipH="1">
            <a:off x="2204045" y="1529124"/>
            <a:ext cx="436230" cy="18040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861782211"/>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14%-</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196%</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4009248687"/>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$ 341K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$ 930K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3286125258"/>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4</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5</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1565508" y="151218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 name="Chart 30">
            <a:extLst>
              <a:ext uri="{FF2B5EF4-FFF2-40B4-BE49-F238E27FC236}">
                <a16:creationId xmlns:a16="http://schemas.microsoft.com/office/drawing/2014/main" id="{B03C5406-57AC-1202-1B6A-DE10DF6BCF76}"/>
              </a:ext>
            </a:extLst>
          </p:cNvPr>
          <p:cNvGraphicFramePr/>
          <p:nvPr>
            <p:extLst>
              <p:ext uri="{D42A27DB-BD31-4B8C-83A1-F6EECF244321}">
                <p14:modId xmlns:p14="http://schemas.microsoft.com/office/powerpoint/2010/main" val="1022708410"/>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1004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HISTORIAL DE INVERSIÓN ELEKTRA/ITALIKA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10451658" y="248307"/>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a:t>
            </a:r>
            <a:r>
              <a:rPr lang="en-US" b="1" dirty="0">
                <a:solidFill>
                  <a:schemeClr val="bg1"/>
                </a:solidFill>
                <a:latin typeface="HELVETICA LIGHT" panose="020B0403020202020204" pitchFamily="34" charset="0"/>
              </a:rPr>
              <a:t>21 - 2025</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326941" y="1016709"/>
            <a:ext cx="2767104" cy="369332"/>
          </a:xfrm>
          <a:prstGeom prst="rect">
            <a:avLst/>
          </a:prstGeom>
          <a:noFill/>
        </p:spPr>
        <p:txBody>
          <a:bodyPr wrap="none" rtlCol="0">
            <a:spAutoFit/>
          </a:bodyPr>
          <a:lstStyle/>
          <a:p>
            <a:r>
              <a:rPr lang="en-HN" dirty="0">
                <a:latin typeface="Myriad Pro" panose="020B0503030403020204" pitchFamily="34"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165877" y="1290349"/>
            <a:ext cx="3365024" cy="369332"/>
          </a:xfrm>
          <a:prstGeom prst="rect">
            <a:avLst/>
          </a:prstGeom>
          <a:noFill/>
        </p:spPr>
        <p:txBody>
          <a:bodyPr wrap="none" rtlCol="0">
            <a:spAutoFit/>
          </a:bodyPr>
          <a:lstStyle/>
          <a:p>
            <a:r>
              <a:rPr lang="en-HN" dirty="0">
                <a:latin typeface="Helvetica Light" panose="020B0403020202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129883" y="5750763"/>
            <a:ext cx="8408019" cy="1015663"/>
          </a:xfrm>
          <a:prstGeom prst="rect">
            <a:avLst/>
          </a:prstGeom>
          <a:solidFill>
            <a:schemeClr val="bg1">
              <a:lumMod val="85000"/>
            </a:schemeClr>
          </a:solidFill>
        </p:spPr>
        <p:txBody>
          <a:bodyPr wrap="square" rtlCol="0">
            <a:spAutoFit/>
          </a:bodyPr>
          <a:lstStyle/>
          <a:p>
            <a:pPr algn="ctr"/>
            <a:r>
              <a:rPr lang="es-HN" sz="1200" dirty="0">
                <a:latin typeface="Helvetica Light" panose="020B0403020202020204" pitchFamily="34" charset="0"/>
              </a:rPr>
              <a:t>Si nos enfocamos en los últimos años, podemos observar que a partir de 2022 la inversión publicitaria total de Elektra muestra una tendencia similar tanto si se incluye como si se excluye la pauta en TV Azteca. Esto sugiere que el peso de la inversión en TV Azteca ha disminuido significativamente para Elektra en los años recientes (2022 y lo proyectado hasta 2025). Se aprecia una diversificación del gasto publicitario hacia otros medios televisivos de gran audiencia como TVC y HCH, tendencia que se consolida hasta las proyecciones de 2025.</a:t>
            </a:r>
          </a:p>
        </p:txBody>
      </p:sp>
      <p:graphicFrame>
        <p:nvGraphicFramePr>
          <p:cNvPr id="4"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955178562"/>
              </p:ext>
            </p:extLst>
          </p:nvPr>
        </p:nvGraphicFramePr>
        <p:xfrm>
          <a:off x="-8733" y="1749647"/>
          <a:ext cx="6104733" cy="377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3242439516"/>
              </p:ext>
            </p:extLst>
          </p:nvPr>
        </p:nvGraphicFramePr>
        <p:xfrm>
          <a:off x="6087266" y="1749646"/>
          <a:ext cx="6104733" cy="37753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yriad Pro" panose="020B0503030403020204" pitchFamily="34" charset="0"/>
              </a:rPr>
              <a:t> </a:t>
            </a:r>
            <a:r>
              <a:rPr lang="en-US" sz="3000" b="1" dirty="0" err="1">
                <a:latin typeface="Myriad Pro" panose="020B0503030403020204" pitchFamily="34" charset="0"/>
              </a:rPr>
              <a:t>Piezas</a:t>
            </a:r>
            <a:r>
              <a:rPr lang="en-US" sz="3000" b="1" dirty="0">
                <a:latin typeface="Myriad Pro" panose="020B0503030403020204" pitchFamily="34" charset="0"/>
              </a:rPr>
              <a:t> </a:t>
            </a:r>
            <a:r>
              <a:rPr lang="en-US" sz="3000" b="1" dirty="0" err="1">
                <a:latin typeface="Myriad Pro" panose="020B0503030403020204" pitchFamily="34" charset="0"/>
              </a:rPr>
              <a:t>publicitarias</a:t>
            </a:r>
            <a:endParaRPr lang="en-US" sz="3000" b="1" dirty="0">
              <a:latin typeface="Myriad Pro" panose="020B0503030403020204" pitchFamily="34" charset="0"/>
            </a:endParaRPr>
          </a:p>
        </p:txBody>
      </p:sp>
      <p:sp>
        <p:nvSpPr>
          <p:cNvPr id="31" name="Rectangle 30">
            <a:extLst>
              <a:ext uri="{FF2B5EF4-FFF2-40B4-BE49-F238E27FC236}">
                <a16:creationId xmlns:a16="http://schemas.microsoft.com/office/drawing/2014/main" id="{E6EE2307-B224-4646-A511-D09676EB1355}"/>
              </a:ext>
            </a:extLst>
          </p:cNvPr>
          <p:cNvSpPr/>
          <p:nvPr/>
        </p:nvSpPr>
        <p:spPr>
          <a:xfrm>
            <a:off x="563731" y="2225261"/>
            <a:ext cx="268171" cy="26683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TELEVISIÓN</a:t>
            </a:r>
          </a:p>
        </p:txBody>
      </p:sp>
      <p:sp>
        <p:nvSpPr>
          <p:cNvPr id="16" name="Rectangle 36">
            <a:extLst>
              <a:ext uri="{FF2B5EF4-FFF2-40B4-BE49-F238E27FC236}">
                <a16:creationId xmlns:a16="http://schemas.microsoft.com/office/drawing/2014/main" id="{04AEFFA0-6934-1194-7C52-269D4FFEC293}"/>
              </a:ext>
            </a:extLst>
          </p:cNvPr>
          <p:cNvSpPr/>
          <p:nvPr/>
        </p:nvSpPr>
        <p:spPr>
          <a:xfrm>
            <a:off x="1333027" y="3510033"/>
            <a:ext cx="2503813" cy="276999"/>
          </a:xfrm>
          <a:prstGeom prst="rect">
            <a:avLst/>
          </a:prstGeom>
        </p:spPr>
        <p:txBody>
          <a:bodyPr wrap="square">
            <a:spAutoFit/>
          </a:bodyPr>
          <a:lstStyle/>
          <a:p>
            <a:r>
              <a:rPr lang="en-CA" sz="1200" dirty="0">
                <a:latin typeface="Helvetica Light" panose="020B0403020202020204" pitchFamily="34" charset="0"/>
                <a:hlinkClick r:id="rId3"/>
              </a:rPr>
              <a:t> </a:t>
            </a:r>
            <a:r>
              <a:rPr lang="en-CA" sz="1200" dirty="0" err="1">
                <a:latin typeface="Helvetica Light" panose="020B0403020202020204" pitchFamily="34" charset="0"/>
                <a:hlinkClick r:id="rId3"/>
              </a:rPr>
              <a:t>Cuando</a:t>
            </a:r>
            <a:r>
              <a:rPr lang="en-CA" sz="1200" dirty="0">
                <a:latin typeface="Helvetica Light" panose="020B0403020202020204" pitchFamily="34" charset="0"/>
                <a:hlinkClick r:id="rId3"/>
              </a:rPr>
              <a:t> </a:t>
            </a:r>
            <a:r>
              <a:rPr lang="en-CA" sz="1200" dirty="0" err="1">
                <a:latin typeface="Helvetica Light" panose="020B0403020202020204" pitchFamily="34" charset="0"/>
                <a:hlinkClick r:id="rId3"/>
              </a:rPr>
              <a:t>todo</a:t>
            </a:r>
            <a:r>
              <a:rPr lang="en-CA" sz="1200" dirty="0">
                <a:latin typeface="Helvetica Light" panose="020B0403020202020204" pitchFamily="34" charset="0"/>
                <a:hlinkClick r:id="rId3"/>
              </a:rPr>
              <a:t> se pone </a:t>
            </a:r>
            <a:r>
              <a:rPr lang="en-CA" sz="1200" dirty="0" err="1">
                <a:latin typeface="Helvetica Light" panose="020B0403020202020204" pitchFamily="34" charset="0"/>
                <a:hlinkClick r:id="rId3"/>
              </a:rPr>
              <a:t>verde</a:t>
            </a:r>
            <a:r>
              <a:rPr lang="en-CA" sz="1200" dirty="0">
                <a:latin typeface="Helvetica Light" panose="020B0403020202020204" pitchFamily="34" charset="0"/>
                <a:hlinkClick r:id="rId3"/>
              </a:rPr>
              <a:t> </a:t>
            </a:r>
            <a:r>
              <a:rPr lang="en-CA" sz="1200" dirty="0">
                <a:latin typeface="Helvetica Light" panose="020B0403020202020204" pitchFamily="34" charset="0"/>
                <a:hlinkClick r:id="rId4"/>
              </a:rPr>
              <a:t>30</a:t>
            </a:r>
            <a:r>
              <a:rPr lang="en-CA" sz="1200" dirty="0">
                <a:latin typeface="Helvetica Light" panose="020B0403020202020204" pitchFamily="34" charset="0"/>
                <a:hlinkClick r:id="rId5"/>
              </a:rPr>
              <a:t>”</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Octubre</a:t>
            </a:r>
            <a:r>
              <a:rPr lang="en-CA" b="1" dirty="0">
                <a:solidFill>
                  <a:schemeClr val="bg1"/>
                </a:solidFill>
                <a:latin typeface="Helvetica Light" panose="020B0403020202020204" pitchFamily="34" charset="0"/>
              </a:rPr>
              <a:t> 2024</a:t>
            </a:r>
            <a:endParaRPr lang="es-MX" sz="1800" b="1" dirty="0">
              <a:solidFill>
                <a:schemeClr val="bg1"/>
              </a:solidFill>
              <a:latin typeface="Helvetica Light" panose="020B0403020202020204" pitchFamily="34" charset="0"/>
            </a:endParaRPr>
          </a:p>
        </p:txBody>
      </p:sp>
      <p:sp>
        <p:nvSpPr>
          <p:cNvPr id="7" name="Rectangle 36">
            <a:extLst>
              <a:ext uri="{FF2B5EF4-FFF2-40B4-BE49-F238E27FC236}">
                <a16:creationId xmlns:a16="http://schemas.microsoft.com/office/drawing/2014/main" id="{10CCD207-E457-D50E-6DCA-6A2BB797708F}"/>
              </a:ext>
            </a:extLst>
          </p:cNvPr>
          <p:cNvSpPr/>
          <p:nvPr/>
        </p:nvSpPr>
        <p:spPr>
          <a:xfrm>
            <a:off x="4774193" y="3545734"/>
            <a:ext cx="1423808" cy="276999"/>
          </a:xfrm>
          <a:prstGeom prst="rect">
            <a:avLst/>
          </a:prstGeom>
        </p:spPr>
        <p:txBody>
          <a:bodyPr wrap="square">
            <a:spAutoFit/>
          </a:bodyPr>
          <a:lstStyle/>
          <a:p>
            <a:r>
              <a:rPr lang="en-CA" sz="1200" dirty="0">
                <a:latin typeface="Helvetica Light" panose="020B0403020202020204" pitchFamily="34" charset="0"/>
                <a:hlinkClick r:id="rId6"/>
              </a:rPr>
              <a:t>Días Azules  </a:t>
            </a:r>
            <a:r>
              <a:rPr lang="en-CA" sz="1200" dirty="0">
                <a:latin typeface="Helvetica Light" panose="020B0403020202020204" pitchFamily="34" charset="0"/>
                <a:hlinkClick r:id="rId7"/>
              </a:rPr>
              <a:t>30”</a:t>
            </a:r>
            <a:endParaRPr lang="en-CA" sz="1200" dirty="0">
              <a:latin typeface="Helvetica Light" panose="020B0403020202020204" pitchFamily="34" charset="0"/>
            </a:endParaRPr>
          </a:p>
        </p:txBody>
      </p:sp>
      <p:sp>
        <p:nvSpPr>
          <p:cNvPr id="18" name="Rectangle 36">
            <a:extLst>
              <a:ext uri="{FF2B5EF4-FFF2-40B4-BE49-F238E27FC236}">
                <a16:creationId xmlns:a16="http://schemas.microsoft.com/office/drawing/2014/main" id="{E3D8F9A1-B333-735B-52CC-44ED42A62536}"/>
              </a:ext>
            </a:extLst>
          </p:cNvPr>
          <p:cNvSpPr/>
          <p:nvPr/>
        </p:nvSpPr>
        <p:spPr>
          <a:xfrm>
            <a:off x="4279012" y="6139803"/>
            <a:ext cx="1812621" cy="461665"/>
          </a:xfrm>
          <a:prstGeom prst="rect">
            <a:avLst/>
          </a:prstGeom>
        </p:spPr>
        <p:txBody>
          <a:bodyPr wrap="square">
            <a:spAutoFit/>
          </a:bodyPr>
          <a:lstStyle/>
          <a:p>
            <a:r>
              <a:rPr lang="en-CA" sz="1200" dirty="0">
                <a:latin typeface="Helvetica Light" panose="020B0403020202020204" pitchFamily="34" charset="0"/>
                <a:hlinkClick r:id="rId8"/>
              </a:rPr>
              <a:t>Tu </a:t>
            </a:r>
            <a:r>
              <a:rPr lang="en-CA" sz="1200" dirty="0" err="1">
                <a:latin typeface="Helvetica Light" panose="020B0403020202020204" pitchFamily="34" charset="0"/>
                <a:hlinkClick r:id="rId8"/>
              </a:rPr>
              <a:t>independencia</a:t>
            </a:r>
            <a:r>
              <a:rPr lang="en-CA" sz="1200" dirty="0">
                <a:latin typeface="Helvetica Light" panose="020B0403020202020204" pitchFamily="34" charset="0"/>
                <a:hlinkClick r:id="rId8"/>
              </a:rPr>
              <a:t> </a:t>
            </a:r>
            <a:r>
              <a:rPr lang="en-CA" sz="1200" dirty="0" err="1">
                <a:latin typeface="Helvetica Light" panose="020B0403020202020204" pitchFamily="34" charset="0"/>
                <a:hlinkClick r:id="rId8"/>
              </a:rPr>
              <a:t>vivela</a:t>
            </a:r>
            <a:r>
              <a:rPr lang="en-CA" sz="1200" dirty="0">
                <a:latin typeface="Helvetica Light" panose="020B0403020202020204" pitchFamily="34" charset="0"/>
                <a:hlinkClick r:id="rId8"/>
              </a:rPr>
              <a:t> con </a:t>
            </a:r>
            <a:r>
              <a:rPr lang="en-CA" sz="1200" dirty="0">
                <a:latin typeface="Helvetica Light" panose="020B0403020202020204" pitchFamily="34" charset="0"/>
                <a:hlinkClick r:id="rId9"/>
              </a:rPr>
              <a:t>30</a:t>
            </a:r>
            <a:r>
              <a:rPr lang="en-CA" sz="1200" dirty="0">
                <a:latin typeface="Helvetica Light" panose="020B0403020202020204" pitchFamily="34" charset="0"/>
                <a:hlinkClick r:id="rId10"/>
              </a:rPr>
              <a:t>”</a:t>
            </a:r>
            <a:endParaRPr lang="en-CA" sz="1200" dirty="0">
              <a:latin typeface="Helvetica Light" panose="020B0403020202020204" pitchFamily="34" charset="0"/>
            </a:endParaRPr>
          </a:p>
        </p:txBody>
      </p:sp>
      <p:sp>
        <p:nvSpPr>
          <p:cNvPr id="2" name="Rectangle 36">
            <a:extLst>
              <a:ext uri="{FF2B5EF4-FFF2-40B4-BE49-F238E27FC236}">
                <a16:creationId xmlns:a16="http://schemas.microsoft.com/office/drawing/2014/main" id="{78674EEE-181D-6857-5681-5841BB4EE949}"/>
              </a:ext>
            </a:extLst>
          </p:cNvPr>
          <p:cNvSpPr/>
          <p:nvPr/>
        </p:nvSpPr>
        <p:spPr>
          <a:xfrm>
            <a:off x="1719581" y="6073263"/>
            <a:ext cx="1633612" cy="461665"/>
          </a:xfrm>
          <a:prstGeom prst="rect">
            <a:avLst/>
          </a:prstGeom>
        </p:spPr>
        <p:txBody>
          <a:bodyPr wrap="square">
            <a:spAutoFit/>
          </a:bodyPr>
          <a:lstStyle/>
          <a:p>
            <a:r>
              <a:rPr lang="en-CA" sz="1200" dirty="0">
                <a:latin typeface="Helvetica Light" panose="020B0403020202020204" pitchFamily="34" charset="0"/>
                <a:hlinkClick r:id="rId11"/>
              </a:rPr>
              <a:t>Dias verdes ya llego 30</a:t>
            </a:r>
            <a:r>
              <a:rPr lang="en-CA" sz="1200" dirty="0">
                <a:latin typeface="Helvetica Light" panose="020B0403020202020204" pitchFamily="34" charset="0"/>
                <a:hlinkClick r:id="rId10"/>
              </a:rPr>
              <a:t>”</a:t>
            </a:r>
            <a:endParaRPr lang="en-CA" sz="1200" dirty="0">
              <a:latin typeface="Helvetica Light" panose="020B0403020202020204" pitchFamily="34" charset="0"/>
            </a:endParaRPr>
          </a:p>
        </p:txBody>
      </p:sp>
      <p:sp>
        <p:nvSpPr>
          <p:cNvPr id="6" name="Rectangle 30">
            <a:extLst>
              <a:ext uri="{FF2B5EF4-FFF2-40B4-BE49-F238E27FC236}">
                <a16:creationId xmlns:a16="http://schemas.microsoft.com/office/drawing/2014/main" id="{771ED4A4-6A4C-1887-6E2D-A727AF5688B7}"/>
              </a:ext>
            </a:extLst>
          </p:cNvPr>
          <p:cNvSpPr/>
          <p:nvPr/>
        </p:nvSpPr>
        <p:spPr>
          <a:xfrm>
            <a:off x="7129246" y="2225261"/>
            <a:ext cx="268171" cy="26683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8" name="Rectangle 36">
            <a:extLst>
              <a:ext uri="{FF2B5EF4-FFF2-40B4-BE49-F238E27FC236}">
                <a16:creationId xmlns:a16="http://schemas.microsoft.com/office/drawing/2014/main" id="{6F3B8D7C-6E85-B6B2-9611-DEC4AF25D81C}"/>
              </a:ext>
            </a:extLst>
          </p:cNvPr>
          <p:cNvSpPr/>
          <p:nvPr/>
        </p:nvSpPr>
        <p:spPr>
          <a:xfrm>
            <a:off x="8703092" y="3844665"/>
            <a:ext cx="2503813" cy="276999"/>
          </a:xfrm>
          <a:prstGeom prst="rect">
            <a:avLst/>
          </a:prstGeom>
        </p:spPr>
        <p:txBody>
          <a:bodyPr wrap="square">
            <a:spAutoFit/>
          </a:bodyPr>
          <a:lstStyle/>
          <a:p>
            <a:r>
              <a:rPr lang="en-CA" sz="1200" dirty="0">
                <a:latin typeface="Helvetica Light" panose="020B0403020202020204" pitchFamily="34" charset="0"/>
                <a:hlinkClick r:id="rId12"/>
              </a:rPr>
              <a:t>Diás azules 125Z DM150 Azul </a:t>
            </a:r>
            <a:r>
              <a:rPr lang="en-CA" sz="1200" dirty="0">
                <a:latin typeface="Helvetica Light" panose="020B0403020202020204" pitchFamily="34" charset="0"/>
                <a:hlinkClick r:id="rId13"/>
              </a:rPr>
              <a:t>30”</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956D3139-3F11-14B5-CEEC-83589CF54205}"/>
              </a:ext>
            </a:extLst>
          </p:cNvPr>
          <p:cNvSpPr/>
          <p:nvPr/>
        </p:nvSpPr>
        <p:spPr>
          <a:xfrm>
            <a:off x="8703092" y="2905654"/>
            <a:ext cx="2503813" cy="461665"/>
          </a:xfrm>
          <a:prstGeom prst="rect">
            <a:avLst/>
          </a:prstGeom>
        </p:spPr>
        <p:txBody>
          <a:bodyPr wrap="square">
            <a:spAutoFit/>
          </a:bodyPr>
          <a:lstStyle/>
          <a:p>
            <a:r>
              <a:rPr lang="en-CA" sz="1200" dirty="0">
                <a:latin typeface="Helvetica Light" panose="020B0403020202020204" pitchFamily="34" charset="0"/>
                <a:hlinkClick r:id="rId13"/>
              </a:rPr>
              <a:t>Días verdes agranda tu potencia 30”</a:t>
            </a:r>
            <a:endParaRPr lang="en-CA" sz="1200" dirty="0">
              <a:latin typeface="Helvetica Light" panose="020B0403020202020204" pitchFamily="34" charset="0"/>
            </a:endParaRPr>
          </a:p>
        </p:txBody>
      </p:sp>
      <p:pic>
        <p:nvPicPr>
          <p:cNvPr id="20" name="Imagen 19">
            <a:extLst>
              <a:ext uri="{FF2B5EF4-FFF2-40B4-BE49-F238E27FC236}">
                <a16:creationId xmlns:a16="http://schemas.microsoft.com/office/drawing/2014/main" id="{00AE2EF2-705F-10CD-E318-A84A89AC06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51791" y="4551119"/>
            <a:ext cx="2111283" cy="1345333"/>
          </a:xfrm>
          <a:prstGeom prst="rect">
            <a:avLst/>
          </a:prstGeom>
        </p:spPr>
      </p:pic>
      <p:sp>
        <p:nvSpPr>
          <p:cNvPr id="21" name="Estrella de 5 puntas 20">
            <a:extLst>
              <a:ext uri="{FF2B5EF4-FFF2-40B4-BE49-F238E27FC236}">
                <a16:creationId xmlns:a16="http://schemas.microsoft.com/office/drawing/2014/main" id="{F4541947-10C3-5E34-BCC0-63D9B2D4E247}"/>
              </a:ext>
            </a:extLst>
          </p:cNvPr>
          <p:cNvSpPr/>
          <p:nvPr/>
        </p:nvSpPr>
        <p:spPr>
          <a:xfrm>
            <a:off x="11023665" y="3698903"/>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9" name="Imagen 8">
            <a:extLst>
              <a:ext uri="{FF2B5EF4-FFF2-40B4-BE49-F238E27FC236}">
                <a16:creationId xmlns:a16="http://schemas.microsoft.com/office/drawing/2014/main" id="{72CF79C0-3A2D-07C8-F79A-25590E1DC23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51791" y="2033825"/>
            <a:ext cx="2111283" cy="1423903"/>
          </a:xfrm>
          <a:prstGeom prst="rect">
            <a:avLst/>
          </a:prstGeom>
        </p:spPr>
      </p:pic>
      <p:pic>
        <p:nvPicPr>
          <p:cNvPr id="4" name="Imagen 3">
            <a:extLst>
              <a:ext uri="{FF2B5EF4-FFF2-40B4-BE49-F238E27FC236}">
                <a16:creationId xmlns:a16="http://schemas.microsoft.com/office/drawing/2014/main" id="{B57C4C39-D64A-9CCA-6E4A-E00F1D8D06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28049" y="4551119"/>
            <a:ext cx="2111284" cy="1302053"/>
          </a:xfrm>
          <a:prstGeom prst="rect">
            <a:avLst/>
          </a:prstGeom>
        </p:spPr>
      </p:pic>
      <p:pic>
        <p:nvPicPr>
          <p:cNvPr id="5" name="Imagen 4">
            <a:extLst>
              <a:ext uri="{FF2B5EF4-FFF2-40B4-BE49-F238E27FC236}">
                <a16:creationId xmlns:a16="http://schemas.microsoft.com/office/drawing/2014/main" id="{3D9C5F0A-53DF-A784-9CCE-5398209AF4A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94535" y="2033825"/>
            <a:ext cx="2503813" cy="1395175"/>
          </a:xfrm>
          <a:prstGeom prst="rect">
            <a:avLst/>
          </a:prstGeom>
        </p:spPr>
      </p:pic>
      <p:sp>
        <p:nvSpPr>
          <p:cNvPr id="10" name="Estrella de 5 puntas 9">
            <a:extLst>
              <a:ext uri="{FF2B5EF4-FFF2-40B4-BE49-F238E27FC236}">
                <a16:creationId xmlns:a16="http://schemas.microsoft.com/office/drawing/2014/main" id="{33B8C960-8BD5-9662-3EB5-9BC871D05BA7}"/>
              </a:ext>
            </a:extLst>
          </p:cNvPr>
          <p:cNvSpPr/>
          <p:nvPr/>
        </p:nvSpPr>
        <p:spPr>
          <a:xfrm>
            <a:off x="6762766" y="1791844"/>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193287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1407533380"/>
              </p:ext>
            </p:extLst>
          </p:nvPr>
        </p:nvGraphicFramePr>
        <p:xfrm>
          <a:off x="250751" y="1848897"/>
          <a:ext cx="3204006" cy="3992339"/>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9896E2DC-AD19-DD49-AE5E-AC869E7494AA}"/>
              </a:ext>
            </a:extLst>
          </p:cNvPr>
          <p:cNvSpPr txBox="1"/>
          <p:nvPr/>
        </p:nvSpPr>
        <p:spPr>
          <a:xfrm>
            <a:off x="2618906" y="584123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42" name="Rectangle 41">
            <a:extLst>
              <a:ext uri="{FF2B5EF4-FFF2-40B4-BE49-F238E27FC236}">
                <a16:creationId xmlns:a16="http://schemas.microsoft.com/office/drawing/2014/main" id="{14C39D52-F539-4B99-A4D6-87512399245B}"/>
              </a:ext>
            </a:extLst>
          </p:cNvPr>
          <p:cNvSpPr/>
          <p:nvPr/>
        </p:nvSpPr>
        <p:spPr>
          <a:xfrm>
            <a:off x="-8733" y="0"/>
            <a:ext cx="12200733" cy="865947"/>
          </a:xfrm>
          <a:prstGeom prst="rect">
            <a:avLst/>
          </a:prstGeom>
          <a:solidFill>
            <a:srgbClr val="D8CB28"/>
          </a:solidFill>
          <a:ln>
            <a:solidFill>
              <a:srgbClr val="D8C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GALLO MÁS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Octubre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8169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2327739183"/>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2567385358"/>
              </p:ext>
            </p:extLst>
          </p:nvPr>
        </p:nvGraphicFramePr>
        <p:xfrm>
          <a:off x="11103369" y="3858001"/>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$50k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62%</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857859595"/>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2450572534"/>
              </p:ext>
            </p:extLst>
          </p:nvPr>
        </p:nvGraphicFramePr>
        <p:xfrm>
          <a:off x="6803147" y="1152657"/>
          <a:ext cx="5314816" cy="21744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1870144545"/>
              </p:ext>
            </p:extLst>
          </p:nvPr>
        </p:nvGraphicFramePr>
        <p:xfrm>
          <a:off x="11052110" y="5690429"/>
          <a:ext cx="1089665" cy="369332"/>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69332">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$31k  </a:t>
                      </a:r>
                    </a:p>
                  </a:txBody>
                  <a:tcPr/>
                </a:tc>
                <a:tc>
                  <a:txBody>
                    <a:bodyPr/>
                    <a:lstStyle/>
                    <a:p>
                      <a:pPr algn="ctr"/>
                      <a:r>
                        <a:rPr lang="en-US" sz="1000" b="1" i="0" dirty="0">
                          <a:solidFill>
                            <a:schemeClr val="bg1"/>
                          </a:solidFill>
                          <a:latin typeface="Helvetica Light" panose="020B0403020202020204" pitchFamily="34" charset="0"/>
                        </a:rPr>
                        <a:t>38%</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3536298915"/>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3708345660"/>
              </p:ext>
            </p:extLst>
          </p:nvPr>
        </p:nvGraphicFramePr>
        <p:xfrm>
          <a:off x="1348853" y="1144956"/>
          <a:ext cx="1506286" cy="276999"/>
        </p:xfrm>
        <a:graphic>
          <a:graphicData uri="http://schemas.openxmlformats.org/drawingml/2006/table">
            <a:tbl>
              <a:tblPr firstRow="1" bandRow="1">
                <a:tableStyleId>{5C22544A-7EE6-4342-B048-85BDC9FD1C3A}</a:tableStyleId>
              </a:tblPr>
              <a:tblGrid>
                <a:gridCol w="816123">
                  <a:extLst>
                    <a:ext uri="{9D8B030D-6E8A-4147-A177-3AD203B41FA5}">
                      <a16:colId xmlns:a16="http://schemas.microsoft.com/office/drawing/2014/main" val="250587250"/>
                    </a:ext>
                  </a:extLst>
                </a:gridCol>
                <a:gridCol w="690163">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148%</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58%</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2084480"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2319196627"/>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latin typeface="Myriad Pro" panose="020B0503030403020204" pitchFamily="34" charset="0"/>
                        </a:rPr>
                        <a:t>$ 52K</a:t>
                      </a:r>
                      <a:endParaRPr lang="en-US" sz="1200" b="1" i="0" dirty="0">
                        <a:latin typeface="Helvetica Light" panose="020B0403020202020204" pitchFamily="34" charset="0"/>
                      </a:endParaRPr>
                    </a:p>
                  </a:txBody>
                  <a:tcPr anchor="ctr">
                    <a:solidFill>
                      <a:srgbClr val="D8CB28"/>
                    </a:solidFill>
                  </a:tcPr>
                </a:tc>
                <a:tc>
                  <a:txBody>
                    <a:bodyPr/>
                    <a:lstStyle/>
                    <a:p>
                      <a:pPr algn="ctr"/>
                      <a:r>
                        <a:rPr lang="en-US" sz="1200" b="0" i="0" dirty="0">
                          <a:latin typeface="Myriad Pro" panose="020B0503030403020204" pitchFamily="34" charset="0"/>
                        </a:rPr>
                        <a:t>$ 82K</a:t>
                      </a:r>
                      <a:endParaRPr lang="en-US" sz="1200" b="1" i="0" dirty="0">
                        <a:latin typeface="Helvetica Light" panose="020B0403020202020204" pitchFamily="34" charset="0"/>
                      </a:endParaRPr>
                    </a:p>
                  </a:txBody>
                  <a:tcPr anchor="ctr">
                    <a:solidFill>
                      <a:srgbClr val="D8CB28"/>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3984231384"/>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4</a:t>
                      </a:r>
                      <a:endParaRPr lang="en-HN" b="0" i="0" dirty="0">
                        <a:latin typeface="Myriad Pro" panose="020B0503030403020204" pitchFamily="34" charset="0"/>
                      </a:endParaRPr>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b="0" i="0" dirty="0">
                        <a:latin typeface="Myriad Pro" panose="020B0503030403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393753623"/>
              </p:ext>
            </p:extLst>
          </p:nvPr>
        </p:nvGraphicFramePr>
        <p:xfrm>
          <a:off x="3623700" y="2088185"/>
          <a:ext cx="3036227" cy="4290087"/>
        </p:xfrm>
        <a:graphic>
          <a:graphicData uri="http://schemas.openxmlformats.org/drawingml/2006/chart">
            <c:chart xmlns:c="http://schemas.openxmlformats.org/drawingml/2006/chart" xmlns:r="http://schemas.openxmlformats.org/officeDocument/2006/relationships" r:id="rId8"/>
          </a:graphicData>
        </a:graphic>
      </p:graphicFrame>
      <p:sp>
        <p:nvSpPr>
          <p:cNvPr id="2" name="Curved Down Arrow 62">
            <a:extLst>
              <a:ext uri="{FF2B5EF4-FFF2-40B4-BE49-F238E27FC236}">
                <a16:creationId xmlns:a16="http://schemas.microsoft.com/office/drawing/2014/main" id="{8593A05F-A762-2C49-C58F-1A9087966680}"/>
              </a:ext>
            </a:extLst>
          </p:cNvPr>
          <p:cNvSpPr/>
          <p:nvPr/>
        </p:nvSpPr>
        <p:spPr>
          <a:xfrm rot="10800000" flipH="1">
            <a:off x="1130135" y="1588252"/>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2630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D8C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err="1">
                <a:latin typeface="Myriad Pro" panose="020B0503030403020204" pitchFamily="34" charset="0"/>
              </a:rPr>
              <a:t>Piezas</a:t>
            </a:r>
            <a:r>
              <a:rPr lang="en-US" sz="3000" b="1" dirty="0">
                <a:latin typeface="Myriad Pro" panose="020B0503030403020204" pitchFamily="34" charset="0"/>
              </a:rPr>
              <a:t> </a:t>
            </a:r>
            <a:r>
              <a:rPr lang="en-US" sz="3000" b="1" dirty="0" err="1">
                <a:latin typeface="Myriad Pro" panose="020B0503030403020204" pitchFamily="34" charset="0"/>
              </a:rPr>
              <a:t>publicitarias</a:t>
            </a:r>
            <a:endParaRPr lang="en-US" sz="3000" b="1" dirty="0">
              <a:latin typeface="Myriad Pro" panose="020B0503030403020204" pitchFamily="34" charset="0"/>
            </a:endParaRPr>
          </a:p>
        </p:txBody>
      </p:sp>
      <p:sp>
        <p:nvSpPr>
          <p:cNvPr id="21" name="Rectangle 20">
            <a:extLst>
              <a:ext uri="{FF2B5EF4-FFF2-40B4-BE49-F238E27FC236}">
                <a16:creationId xmlns:a16="http://schemas.microsoft.com/office/drawing/2014/main" id="{BF4894CB-6491-43DA-BBD7-9152EE462103}"/>
              </a:ext>
            </a:extLst>
          </p:cNvPr>
          <p:cNvSpPr/>
          <p:nvPr/>
        </p:nvSpPr>
        <p:spPr>
          <a:xfrm>
            <a:off x="3858786" y="999603"/>
            <a:ext cx="268171" cy="184330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5135105" y="2915857"/>
            <a:ext cx="2109873" cy="276999"/>
          </a:xfrm>
          <a:prstGeom prst="rect">
            <a:avLst/>
          </a:prstGeom>
          <a:noFill/>
        </p:spPr>
        <p:txBody>
          <a:bodyPr wrap="none" rtlCol="0">
            <a:spAutoFit/>
          </a:bodyPr>
          <a:lstStyle/>
          <a:p>
            <a:r>
              <a:rPr lang="en-US" sz="1200" dirty="0">
                <a:latin typeface="Helvetica Light" panose="020B0403020202020204" pitchFamily="34" charset="0"/>
                <a:hlinkClick r:id="rId2"/>
              </a:rPr>
              <a:t>Llevatela con credigallo  </a:t>
            </a:r>
            <a:r>
              <a:rPr lang="en-US" sz="1200" dirty="0">
                <a:latin typeface="Helvetica Light" panose="020B0403020202020204" pitchFamily="34" charset="0"/>
                <a:hlinkClick r:id="rId3"/>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Octubre</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2882C4A7-9A1F-60E0-F5A9-F93252108879}"/>
              </a:ext>
            </a:extLst>
          </p:cNvPr>
          <p:cNvSpPr txBox="1"/>
          <p:nvPr/>
        </p:nvSpPr>
        <p:spPr>
          <a:xfrm>
            <a:off x="5047917" y="4514323"/>
            <a:ext cx="2550698" cy="276999"/>
          </a:xfrm>
          <a:prstGeom prst="rect">
            <a:avLst/>
          </a:prstGeom>
          <a:noFill/>
        </p:spPr>
        <p:txBody>
          <a:bodyPr wrap="none" rtlCol="0">
            <a:spAutoFit/>
          </a:bodyPr>
          <a:lstStyle/>
          <a:p>
            <a:r>
              <a:rPr lang="en-US" sz="1200" dirty="0">
                <a:latin typeface="Helvetica Light" panose="020B0403020202020204" pitchFamily="34" charset="0"/>
                <a:hlinkClick r:id="rId5"/>
              </a:rPr>
              <a:t>Alfombre Negra mtos serpento </a:t>
            </a:r>
            <a:r>
              <a:rPr lang="en-US" sz="1200" dirty="0">
                <a:latin typeface="Helvetica Light" panose="020B0403020202020204" pitchFamily="34" charset="0"/>
                <a:hlinkClick r:id="rId6"/>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3" name="Rectangle 20">
            <a:extLst>
              <a:ext uri="{FF2B5EF4-FFF2-40B4-BE49-F238E27FC236}">
                <a16:creationId xmlns:a16="http://schemas.microsoft.com/office/drawing/2014/main" id="{A6B08F6D-20B0-6E1D-D7BC-86FECE1FD381}"/>
              </a:ext>
            </a:extLst>
          </p:cNvPr>
          <p:cNvSpPr/>
          <p:nvPr/>
        </p:nvSpPr>
        <p:spPr>
          <a:xfrm>
            <a:off x="3858785" y="3664579"/>
            <a:ext cx="268171" cy="184330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4" name="TextBox 23">
            <a:extLst>
              <a:ext uri="{FF2B5EF4-FFF2-40B4-BE49-F238E27FC236}">
                <a16:creationId xmlns:a16="http://schemas.microsoft.com/office/drawing/2014/main" id="{05F61DDD-5248-35A9-9FCD-186DBE6D95F9}"/>
              </a:ext>
            </a:extLst>
          </p:cNvPr>
          <p:cNvSpPr txBox="1"/>
          <p:nvPr/>
        </p:nvSpPr>
        <p:spPr>
          <a:xfrm>
            <a:off x="5064749" y="5230889"/>
            <a:ext cx="2948243" cy="276999"/>
          </a:xfrm>
          <a:prstGeom prst="rect">
            <a:avLst/>
          </a:prstGeom>
          <a:noFill/>
        </p:spPr>
        <p:txBody>
          <a:bodyPr wrap="none" rtlCol="0">
            <a:spAutoFit/>
          </a:bodyPr>
          <a:lstStyle/>
          <a:p>
            <a:r>
              <a:rPr lang="en-US" sz="1200" dirty="0">
                <a:latin typeface="Helvetica Light" panose="020B0403020202020204" pitchFamily="34" charset="0"/>
                <a:hlinkClick r:id="rId7"/>
              </a:rPr>
              <a:t>Te regalamos una moto todo el 2025 </a:t>
            </a:r>
            <a:r>
              <a:rPr lang="en-US" sz="1200" dirty="0">
                <a:latin typeface="Helvetica Light" panose="020B0403020202020204" pitchFamily="34" charset="0"/>
                <a:hlinkClick r:id="rId6"/>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pic>
        <p:nvPicPr>
          <p:cNvPr id="6" name="Imagen 5">
            <a:extLst>
              <a:ext uri="{FF2B5EF4-FFF2-40B4-BE49-F238E27FC236}">
                <a16:creationId xmlns:a16="http://schemas.microsoft.com/office/drawing/2014/main" id="{57945E6B-25A2-91CA-8A92-1E636B7130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7917" y="1500923"/>
            <a:ext cx="2550886" cy="1329589"/>
          </a:xfrm>
          <a:prstGeom prst="rect">
            <a:avLst/>
          </a:prstGeom>
        </p:spPr>
      </p:pic>
      <p:sp>
        <p:nvSpPr>
          <p:cNvPr id="5" name="Estrella de 5 puntas 4">
            <a:extLst>
              <a:ext uri="{FF2B5EF4-FFF2-40B4-BE49-F238E27FC236}">
                <a16:creationId xmlns:a16="http://schemas.microsoft.com/office/drawing/2014/main" id="{82ED2563-EA2B-29D5-F720-6B066C805263}"/>
              </a:ext>
            </a:extLst>
          </p:cNvPr>
          <p:cNvSpPr/>
          <p:nvPr/>
        </p:nvSpPr>
        <p:spPr>
          <a:xfrm>
            <a:off x="7564019" y="433707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17162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39">
            <a:extLst>
              <a:ext uri="{FF2B5EF4-FFF2-40B4-BE49-F238E27FC236}">
                <a16:creationId xmlns:a16="http://schemas.microsoft.com/office/drawing/2014/main" id="{CD4C87D4-32C1-178A-C555-DFAD7210F2A6}"/>
              </a:ext>
            </a:extLst>
          </p:cNvPr>
          <p:cNvGraphicFramePr/>
          <p:nvPr>
            <p:extLst>
              <p:ext uri="{D42A27DB-BD31-4B8C-83A1-F6EECF244321}">
                <p14:modId xmlns:p14="http://schemas.microsoft.com/office/powerpoint/2010/main" val="3766955688"/>
              </p:ext>
            </p:extLst>
          </p:nvPr>
        </p:nvGraphicFramePr>
        <p:xfrm>
          <a:off x="6740733" y="4442350"/>
          <a:ext cx="5188617" cy="1184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278156376"/>
              </p:ext>
            </p:extLst>
          </p:nvPr>
        </p:nvGraphicFramePr>
        <p:xfrm>
          <a:off x="251729" y="1719431"/>
          <a:ext cx="3204006" cy="4265074"/>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292737377"/>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1691834319"/>
              </p:ext>
            </p:extLst>
          </p:nvPr>
        </p:nvGraphicFramePr>
        <p:xfrm>
          <a:off x="11089575" y="5588265"/>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$36</a:t>
                      </a:r>
                    </a:p>
                  </a:txBody>
                  <a:tcPr/>
                </a:tc>
                <a:tc>
                  <a:txBody>
                    <a:bodyPr/>
                    <a:lstStyle/>
                    <a:p>
                      <a:r>
                        <a:rPr lang="en-US" sz="1000" b="1" i="0" dirty="0">
                          <a:solidFill>
                            <a:schemeClr val="bg1"/>
                          </a:solidFill>
                          <a:latin typeface="Helvetica Light" panose="020B0403020202020204" pitchFamily="34" charset="0"/>
                        </a:rPr>
                        <a:t>38%</a:t>
                      </a:r>
                    </a:p>
                  </a:txBody>
                  <a:tcPr>
                    <a:solidFill>
                      <a:srgbClr val="FF0000"/>
                    </a:solidFill>
                  </a:tcPr>
                </a:tc>
                <a:extLst>
                  <a:ext uri="{0D108BD9-81ED-4DB2-BD59-A6C34878D82A}">
                    <a16:rowId xmlns:a16="http://schemas.microsoft.com/office/drawing/2014/main" val="1902778531"/>
                  </a:ext>
                </a:extLst>
              </a:tr>
            </a:tbl>
          </a:graphicData>
        </a:graphic>
      </p:graphicFrame>
      <p:sp>
        <p:nvSpPr>
          <p:cNvPr id="40" name="TextBox 39">
            <a:extLst>
              <a:ext uri="{FF2B5EF4-FFF2-40B4-BE49-F238E27FC236}">
                <a16:creationId xmlns:a16="http://schemas.microsoft.com/office/drawing/2014/main" id="{ADD1BBAA-793D-804B-8B27-DDE822499A33}"/>
              </a:ext>
            </a:extLst>
          </p:cNvPr>
          <p:cNvSpPr txBox="1"/>
          <p:nvPr/>
        </p:nvSpPr>
        <p:spPr>
          <a:xfrm>
            <a:off x="2374333" y="5861394"/>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59351"/>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699228" y="883396"/>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2245"/>
            <a:ext cx="12209466" cy="938450"/>
          </a:xfrm>
          <a:prstGeom prst="rect">
            <a:avLst/>
          </a:prstGeom>
          <a:solidFill>
            <a:srgbClr val="1D6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244070"/>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Octubre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3734712282"/>
              </p:ext>
            </p:extLst>
          </p:nvPr>
        </p:nvGraphicFramePr>
        <p:xfrm>
          <a:off x="3704988" y="2035018"/>
          <a:ext cx="2941217" cy="42997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4149403278"/>
              </p:ext>
            </p:extLst>
          </p:nvPr>
        </p:nvGraphicFramePr>
        <p:xfrm>
          <a:off x="11089575" y="3793990"/>
          <a:ext cx="1038406" cy="396240"/>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7">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$23</a:t>
                      </a:r>
                    </a:p>
                  </a:txBody>
                  <a:tcPr/>
                </a:tc>
                <a:tc>
                  <a:txBody>
                    <a:bodyPr/>
                    <a:lstStyle/>
                    <a:p>
                      <a:endParaRPr lang="en-US" sz="1000" b="1" i="0" dirty="0">
                        <a:solidFill>
                          <a:schemeClr val="bg1"/>
                        </a:solidFill>
                        <a:latin typeface="Helvetica Light" panose="020B0403020202020204" pitchFamily="34" charset="0"/>
                      </a:endParaRPr>
                    </a:p>
                    <a:p>
                      <a:r>
                        <a:rPr lang="en-US" sz="1000" b="1" i="0" dirty="0">
                          <a:solidFill>
                            <a:schemeClr val="bg1"/>
                          </a:solidFill>
                          <a:latin typeface="Helvetica Light" panose="020B0403020202020204" pitchFamily="34" charset="0"/>
                        </a:rPr>
                        <a:t>24%</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907872833"/>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0%</a:t>
                      </a:r>
                      <a:endParaRPr lang="en-HN" sz="1200" b="0" i="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527%</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1487346126"/>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$ 15K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$ 94K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2594633208"/>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5" name="Table 30">
            <a:extLst>
              <a:ext uri="{FF2B5EF4-FFF2-40B4-BE49-F238E27FC236}">
                <a16:creationId xmlns:a16="http://schemas.microsoft.com/office/drawing/2014/main" id="{A4E3B84B-0207-8F3D-A70E-8B479BB8BC73}"/>
              </a:ext>
            </a:extLst>
          </p:cNvPr>
          <p:cNvGraphicFramePr>
            <a:graphicFrameLocks noGrp="1"/>
          </p:cNvGraphicFramePr>
          <p:nvPr>
            <p:extLst>
              <p:ext uri="{D42A27DB-BD31-4B8C-83A1-F6EECF244321}">
                <p14:modId xmlns:p14="http://schemas.microsoft.com/office/powerpoint/2010/main" val="2353263756"/>
              </p:ext>
            </p:extLst>
          </p:nvPr>
        </p:nvGraphicFramePr>
        <p:xfrm>
          <a:off x="11059251" y="4783429"/>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$36</a:t>
                      </a:r>
                    </a:p>
                  </a:txBody>
                  <a:tcPr/>
                </a:tc>
                <a:tc>
                  <a:txBody>
                    <a:bodyPr/>
                    <a:lstStyle/>
                    <a:p>
                      <a:r>
                        <a:rPr lang="en-US" sz="1000" b="1" i="0" dirty="0">
                          <a:solidFill>
                            <a:schemeClr val="bg1"/>
                          </a:solidFill>
                          <a:latin typeface="Helvetica Light" panose="020B0403020202020204" pitchFamily="34" charset="0"/>
                        </a:rPr>
                        <a:t>  38%</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37">
            <a:extLst>
              <a:ext uri="{FF2B5EF4-FFF2-40B4-BE49-F238E27FC236}">
                <a16:creationId xmlns:a16="http://schemas.microsoft.com/office/drawing/2014/main" id="{9B758D03-9650-2AD6-E10D-2961E5083257}"/>
              </a:ext>
            </a:extLst>
          </p:cNvPr>
          <p:cNvGraphicFramePr/>
          <p:nvPr>
            <p:extLst>
              <p:ext uri="{D42A27DB-BD31-4B8C-83A1-F6EECF244321}">
                <p14:modId xmlns:p14="http://schemas.microsoft.com/office/powerpoint/2010/main" val="1944922330"/>
              </p:ext>
            </p:extLst>
          </p:nvPr>
        </p:nvGraphicFramePr>
        <p:xfrm>
          <a:off x="6803147" y="3503382"/>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6">
            <a:extLst>
              <a:ext uri="{FF2B5EF4-FFF2-40B4-BE49-F238E27FC236}">
                <a16:creationId xmlns:a16="http://schemas.microsoft.com/office/drawing/2014/main" id="{28B236EA-A1CA-9343-0726-F2A4042E515F}"/>
              </a:ext>
            </a:extLst>
          </p:cNvPr>
          <p:cNvGraphicFramePr/>
          <p:nvPr>
            <p:extLst>
              <p:ext uri="{D42A27DB-BD31-4B8C-83A1-F6EECF244321}">
                <p14:modId xmlns:p14="http://schemas.microsoft.com/office/powerpoint/2010/main" val="4050486521"/>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6588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chemeClr val="accent4"/>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err="1">
                <a:latin typeface="Myriad Pro" panose="020B0503030403020204" pitchFamily="34" charset="0"/>
              </a:rPr>
              <a:t>Piezas</a:t>
            </a:r>
            <a:r>
              <a:rPr lang="en-US" sz="3000" b="1" dirty="0">
                <a:latin typeface="Myriad Pro" panose="020B0503030403020204" pitchFamily="34" charset="0"/>
              </a:rPr>
              <a:t> </a:t>
            </a:r>
            <a:r>
              <a:rPr lang="en-US" sz="3000" b="1" dirty="0" err="1">
                <a:latin typeface="Myriad Pro" panose="020B0503030403020204" pitchFamily="34" charset="0"/>
              </a:rPr>
              <a:t>publicitarias</a:t>
            </a:r>
            <a:endParaRPr lang="en-US" sz="3000" b="1" dirty="0">
              <a:latin typeface="Myriad Pro" panose="020B0503030403020204" pitchFamily="34" charset="0"/>
            </a:endParaRPr>
          </a:p>
        </p:txBody>
      </p:sp>
      <p:sp>
        <p:nvSpPr>
          <p:cNvPr id="4" name="Rectangle 20">
            <a:extLst>
              <a:ext uri="{FF2B5EF4-FFF2-40B4-BE49-F238E27FC236}">
                <a16:creationId xmlns:a16="http://schemas.microsoft.com/office/drawing/2014/main" id="{4C1F30D5-F0DF-3AED-01A2-65FC40CB0364}"/>
              </a:ext>
            </a:extLst>
          </p:cNvPr>
          <p:cNvSpPr/>
          <p:nvPr/>
        </p:nvSpPr>
        <p:spPr>
          <a:xfrm>
            <a:off x="3858786" y="1940560"/>
            <a:ext cx="268171" cy="281219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Octubre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073A7C9E-FA88-BEDC-72D5-CB5EFC4F9B44}"/>
              </a:ext>
            </a:extLst>
          </p:cNvPr>
          <p:cNvSpPr txBox="1"/>
          <p:nvPr/>
        </p:nvSpPr>
        <p:spPr>
          <a:xfrm>
            <a:off x="4936763" y="4104575"/>
            <a:ext cx="2435805" cy="307777"/>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2"/>
              </a:rPr>
              <a:t>El gas le rinde 30’</a:t>
            </a:r>
            <a:endParaRPr lang="en-US" sz="1400" dirty="0">
              <a:solidFill>
                <a:srgbClr val="0562C1"/>
              </a:solidFill>
              <a:latin typeface="Myriad Pro" panose="020B0503030403020204" pitchFamily="34" charset="0"/>
            </a:endParaRPr>
          </a:p>
        </p:txBody>
      </p:sp>
      <p:sp>
        <p:nvSpPr>
          <p:cNvPr id="7" name="TextBox 23">
            <a:extLst>
              <a:ext uri="{FF2B5EF4-FFF2-40B4-BE49-F238E27FC236}">
                <a16:creationId xmlns:a16="http://schemas.microsoft.com/office/drawing/2014/main" id="{35EF1657-3513-F6CD-2ECC-F6B32EF6E1CB}"/>
              </a:ext>
            </a:extLst>
          </p:cNvPr>
          <p:cNvSpPr txBox="1"/>
          <p:nvPr/>
        </p:nvSpPr>
        <p:spPr>
          <a:xfrm>
            <a:off x="4936763" y="2756363"/>
            <a:ext cx="2435805" cy="307777"/>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3"/>
              </a:rPr>
              <a:t>Bajaj Motocicletas </a:t>
            </a:r>
            <a:r>
              <a:rPr lang="en-US" sz="1400" dirty="0">
                <a:solidFill>
                  <a:srgbClr val="0562C1"/>
                </a:solidFill>
                <a:latin typeface="Myriad Pro" panose="020B0503030403020204" pitchFamily="34" charset="0"/>
                <a:hlinkClick r:id="rId4"/>
              </a:rPr>
              <a:t>30’</a:t>
            </a:r>
            <a:endParaRPr lang="en-US" sz="1400" dirty="0">
              <a:solidFill>
                <a:srgbClr val="0562C1"/>
              </a:solidFill>
              <a:latin typeface="Myriad Pro" panose="020B0503030403020204" pitchFamily="34" charset="0"/>
            </a:endParaRPr>
          </a:p>
        </p:txBody>
      </p:sp>
      <p:sp>
        <p:nvSpPr>
          <p:cNvPr id="3" name="Rectangle 20">
            <a:extLst>
              <a:ext uri="{FF2B5EF4-FFF2-40B4-BE49-F238E27FC236}">
                <a16:creationId xmlns:a16="http://schemas.microsoft.com/office/drawing/2014/main" id="{51015091-B53F-6A61-B2EF-4EAFB9BA7235}"/>
              </a:ext>
            </a:extLst>
          </p:cNvPr>
          <p:cNvSpPr/>
          <p:nvPr/>
        </p:nvSpPr>
        <p:spPr>
          <a:xfrm>
            <a:off x="7809031" y="1940560"/>
            <a:ext cx="268171" cy="281219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PRENSA</a:t>
            </a:r>
          </a:p>
        </p:txBody>
      </p:sp>
      <p:sp>
        <p:nvSpPr>
          <p:cNvPr id="5" name="Estrella de 5 puntas 4">
            <a:extLst>
              <a:ext uri="{FF2B5EF4-FFF2-40B4-BE49-F238E27FC236}">
                <a16:creationId xmlns:a16="http://schemas.microsoft.com/office/drawing/2014/main" id="{E7859686-3080-7D92-1EC2-8E4E9750D931}"/>
              </a:ext>
            </a:extLst>
          </p:cNvPr>
          <p:cNvSpPr/>
          <p:nvPr/>
        </p:nvSpPr>
        <p:spPr>
          <a:xfrm>
            <a:off x="6617881" y="257911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12" name="Estrella de 5 puntas 11">
            <a:extLst>
              <a:ext uri="{FF2B5EF4-FFF2-40B4-BE49-F238E27FC236}">
                <a16:creationId xmlns:a16="http://schemas.microsoft.com/office/drawing/2014/main" id="{F5ADD83E-44B5-7B41-FA28-F4947CBFEB93}"/>
              </a:ext>
            </a:extLst>
          </p:cNvPr>
          <p:cNvSpPr/>
          <p:nvPr/>
        </p:nvSpPr>
        <p:spPr>
          <a:xfrm>
            <a:off x="10817816" y="1580189"/>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8" name="Imagen 7">
            <a:extLst>
              <a:ext uri="{FF2B5EF4-FFF2-40B4-BE49-F238E27FC236}">
                <a16:creationId xmlns:a16="http://schemas.microsoft.com/office/drawing/2014/main" id="{56C13B85-8D85-714F-601B-7A73B122E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3665" y="1797604"/>
            <a:ext cx="2304151" cy="3125702"/>
          </a:xfrm>
          <a:prstGeom prst="rect">
            <a:avLst/>
          </a:prstGeom>
        </p:spPr>
      </p:pic>
    </p:spTree>
    <p:extLst>
      <p:ext uri="{BB962C8B-B14F-4D97-AF65-F5344CB8AC3E}">
        <p14:creationId xmlns:p14="http://schemas.microsoft.com/office/powerpoint/2010/main" val="35817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Fuente: Publisearch</a:t>
            </a:r>
          </a:p>
          <a:p>
            <a:pPr marL="342900"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Período de análisis: Octubre, 2025.  El reporte se encuentra en miles de dólares</a:t>
            </a:r>
          </a:p>
          <a:p>
            <a:pPr marL="342900"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Target: Hombres y mujeres  de 18 a 50 años de NSE CD</a:t>
            </a:r>
          </a:p>
          <a:p>
            <a:pPr marL="342900"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Medios monitoreados: TV Abierta, Radio y Prensa.</a:t>
            </a:r>
          </a:p>
          <a:p>
            <a:pPr marL="342900"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TVC : Canal 5, Canal 7 y Canal 3</a:t>
            </a:r>
          </a:p>
          <a:p>
            <a:pPr marL="800100" lvl="1"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R Media : C 11, DTV, Beat TV y TDTV</a:t>
            </a:r>
          </a:p>
          <a:p>
            <a:pPr marL="800100" lvl="1"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100" dirty="0">
                <a:latin typeface="Myriad Pro" panose="020B0503030403020204" pitchFamily="34" charset="0"/>
                <a:cs typeface="Helvetica"/>
              </a:rPr>
              <a:t>Grupo VTV : VTV, Canal 30, Canal 12, Canal 21 y Canal 54</a:t>
            </a:r>
          </a:p>
          <a:p>
            <a:pPr marL="342900" indent="-342900">
              <a:spcBef>
                <a:spcPct val="20000"/>
              </a:spcBef>
              <a:buClr>
                <a:schemeClr val="tx1"/>
              </a:buClr>
              <a:buFontTx/>
              <a:buChar char="•"/>
            </a:pPr>
            <a:r>
              <a:rPr lang="es-HN" altLang="ja-JP" sz="1100" dirty="0">
                <a:latin typeface="Myriad Pro" panose="020B0503030403020204" pitchFamily="34" charset="0"/>
                <a:cs typeface="Helvetica"/>
              </a:rPr>
              <a:t>Radios en Tegucigalpa: HRN, Radio América, Stereo Luz, XY TGU, W 107, Power FM, Rock &amp; Pop, Vox FM, Suave, Super Stereo. </a:t>
            </a:r>
          </a:p>
          <a:p>
            <a:pPr marL="342900" indent="-342900">
              <a:spcBef>
                <a:spcPct val="20000"/>
              </a:spcBef>
              <a:buClr>
                <a:schemeClr val="tx1"/>
              </a:buClr>
              <a:buFontTx/>
              <a:buChar char="•"/>
            </a:pPr>
            <a:r>
              <a:rPr lang="es-HN" altLang="ja-JP" sz="1100" dirty="0">
                <a:latin typeface="Myriad Pro" panose="020B0503030403020204" pitchFamily="34" charset="0"/>
                <a:cs typeface="Helvetica"/>
              </a:rPr>
              <a:t>Impresos:  El Pais, El Heraldo, La Prensa, La Tribuna, Cromos, Estilo, </a:t>
            </a:r>
          </a:p>
          <a:p>
            <a:pPr marL="342900" indent="-342900">
              <a:spcBef>
                <a:spcPct val="20000"/>
              </a:spcBef>
              <a:buClr>
                <a:schemeClr val="tx1"/>
              </a:buClr>
              <a:buFontTx/>
              <a:buChar char="•"/>
            </a:pPr>
            <a:r>
              <a:rPr lang="es-HN" sz="1100" dirty="0">
                <a:latin typeface="Myriad Pro" panose="020B0503030403020204" pitchFamily="34" charset="0"/>
                <a:cs typeface="Helvetica"/>
              </a:rPr>
              <a:t>En las cifras proporcionadas por el proveedor se estima un margen de error de un 5%.</a:t>
            </a:r>
          </a:p>
          <a:p>
            <a:pPr marL="342900" indent="-342900">
              <a:spcBef>
                <a:spcPct val="20000"/>
              </a:spcBef>
              <a:buClr>
                <a:schemeClr val="tx1"/>
              </a:buClr>
              <a:buFontTx/>
              <a:buChar char="•"/>
            </a:pPr>
            <a:r>
              <a:rPr lang="es-HN" sz="1100" dirty="0">
                <a:latin typeface="Myriad Pro" panose="020B0503030403020204" pitchFamily="34" charset="0"/>
                <a:cs typeface="Helvetica"/>
              </a:rPr>
              <a:t>Este de porte </a:t>
            </a:r>
          </a:p>
          <a:p>
            <a:pPr marL="342900" indent="-342900">
              <a:spcBef>
                <a:spcPct val="20000"/>
              </a:spcBef>
              <a:buClr>
                <a:schemeClr val="tx1"/>
              </a:buClr>
              <a:buFontTx/>
              <a:buChar char="•"/>
            </a:pPr>
            <a:endParaRPr lang="es-HN" altLang="ja-JP" sz="1100" dirty="0">
              <a:latin typeface="Myriad Pro" panose="020B0503030403020204" pitchFamily="34" charset="0"/>
              <a:cs typeface="Helvetica"/>
            </a:endParaRPr>
          </a:p>
          <a:p>
            <a:pPr marL="342900" indent="-342900">
              <a:spcBef>
                <a:spcPct val="20000"/>
              </a:spcBef>
              <a:buClr>
                <a:srgbClr val="FF0000"/>
              </a:buClr>
              <a:buFontTx/>
              <a:buChar char="•"/>
            </a:pPr>
            <a:endParaRPr lang="es-HN" altLang="ja-JP" sz="1100" dirty="0">
              <a:latin typeface="Myriad Pro" panose="020B0503030403020204" pitchFamily="34" charset="0"/>
              <a:cs typeface="Helvetica"/>
            </a:endParaRPr>
          </a:p>
          <a:p>
            <a:pPr marL="342900" indent="-342900">
              <a:spcBef>
                <a:spcPct val="20000"/>
              </a:spcBef>
              <a:buClr>
                <a:srgbClr val="FF0000"/>
              </a:buClr>
              <a:buFontTx/>
              <a:buChar char="•"/>
            </a:pPr>
            <a:r>
              <a:rPr lang="es-HN" altLang="ja-JP" sz="1100" dirty="0">
                <a:latin typeface="Myriad Pro" panose="020B0503030403020204" pitchFamily="34" charset="0"/>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400" dirty="0">
              <a:latin typeface="Myriad Pro" panose="020B0503030403020204" pitchFamily="34" charset="0"/>
              <a:cs typeface="Helvetica"/>
            </a:endParaRPr>
          </a:p>
        </p:txBody>
      </p:sp>
      <p:sp>
        <p:nvSpPr>
          <p:cNvPr id="3" name="TextBox 2">
            <a:extLst>
              <a:ext uri="{FF2B5EF4-FFF2-40B4-BE49-F238E27FC236}">
                <a16:creationId xmlns:a16="http://schemas.microsoft.com/office/drawing/2014/main" id="{784A2EB9-E57B-EB44-932A-B3ECA07E8E82}"/>
              </a:ext>
            </a:extLst>
          </p:cNvPr>
          <p:cNvSpPr txBox="1"/>
          <p:nvPr/>
        </p:nvSpPr>
        <p:spPr>
          <a:xfrm>
            <a:off x="2700865" y="28062"/>
            <a:ext cx="3304110" cy="553998"/>
          </a:xfrm>
          <a:prstGeom prst="rect">
            <a:avLst/>
          </a:prstGeom>
          <a:noFill/>
        </p:spPr>
        <p:txBody>
          <a:bodyPr wrap="none" rtlCol="0">
            <a:spAutoFit/>
          </a:bodyPr>
          <a:lstStyle/>
          <a:p>
            <a:r>
              <a:rPr lang="en-US" sz="3000" dirty="0">
                <a:solidFill>
                  <a:schemeClr val="bg1"/>
                </a:solidFill>
                <a:latin typeface="Myriad Pro" panose="020B0503030403020204" pitchFamily="34" charset="0"/>
                <a:cs typeface="Helvetica"/>
              </a:rPr>
              <a:t>CONSIDERACIONES</a:t>
            </a:r>
          </a:p>
        </p:txBody>
      </p:sp>
      <p:sp>
        <p:nvSpPr>
          <p:cNvPr id="5" name="Rectangle 4">
            <a:extLst>
              <a:ext uri="{FF2B5EF4-FFF2-40B4-BE49-F238E27FC236}">
                <a16:creationId xmlns:a16="http://schemas.microsoft.com/office/drawing/2014/main" id="{E281D3A7-696D-A94B-9F68-2532CAA03FFC}"/>
              </a:ext>
            </a:extLst>
          </p:cNvPr>
          <p:cNvSpPr/>
          <p:nvPr/>
        </p:nvSpPr>
        <p:spPr>
          <a:xfrm>
            <a:off x="-8733" y="0"/>
            <a:ext cx="12200733" cy="1036809"/>
          </a:xfrm>
          <a:prstGeom prst="rect">
            <a:avLst/>
          </a:prstGeom>
          <a:solidFill>
            <a:schemeClr val="tx1">
              <a:lumMod val="75000"/>
              <a:lumOff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yriad Pro" panose="020B0503030403020204" pitchFamily="34" charset="0"/>
              </a:rPr>
              <a:t>CONSIDERACIONES</a:t>
            </a:r>
          </a:p>
        </p:txBody>
      </p:sp>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5977946" y="1579570"/>
            <a:ext cx="5147260" cy="2486954"/>
          </a:xfrm>
          <a:prstGeom prst="rect">
            <a:avLst/>
          </a:prstGeom>
          <a:noFill/>
          <a:ln w="9525">
            <a:noFill/>
            <a:miter lim="800000"/>
            <a:headEnd/>
            <a:tailEnd/>
          </a:ln>
        </p:spPr>
        <p:txBody>
          <a:bodyPr>
            <a:prstTxWarp prst="textNoShape">
              <a:avLst/>
            </a:prstTxWarp>
          </a:bodyPr>
          <a:lstStyle/>
          <a:p>
            <a:r>
              <a:rPr lang="es-HN" sz="1100" dirty="0">
                <a:latin typeface="Myriad Pro" panose="020B0503030403020204" pitchFamily="34" charset="0"/>
              </a:rPr>
              <a:t>En este reporte se considera a las distribuidoras de motos como categoría, con todas sus marcas, productos y servicios:</a:t>
            </a:r>
          </a:p>
          <a:p>
            <a:pPr marL="628650" lvl="1" indent="-171450">
              <a:buFont typeface="Arial" panose="020B0604020202020204" pitchFamily="34" charset="0"/>
              <a:buChar char="•"/>
            </a:pPr>
            <a:r>
              <a:rPr lang="es-HN" sz="1100" dirty="0">
                <a:latin typeface="Myriad Pro" panose="020B0503030403020204" pitchFamily="34" charset="0"/>
              </a:rPr>
              <a:t>Didemo-Honda/Credidemo</a:t>
            </a:r>
          </a:p>
          <a:p>
            <a:pPr marL="628650" lvl="1" indent="-171450">
              <a:buFont typeface="Arial" panose="020B0604020202020204" pitchFamily="34" charset="0"/>
              <a:buChar char="•"/>
            </a:pPr>
            <a:r>
              <a:rPr lang="es-HN" sz="1100" dirty="0">
                <a:latin typeface="Myriad Pro" panose="020B0503030403020204" pitchFamily="34" charset="0"/>
              </a:rPr>
              <a:t>Elektra/Italika</a:t>
            </a:r>
          </a:p>
          <a:p>
            <a:pPr marL="628650" lvl="1" indent="-171450">
              <a:buFont typeface="Arial" panose="020B0604020202020204" pitchFamily="34" charset="0"/>
              <a:buChar char="•"/>
            </a:pPr>
            <a:r>
              <a:rPr lang="es-HN" sz="1100" dirty="0">
                <a:latin typeface="Myriad Pro" panose="020B0503030403020204" pitchFamily="34" charset="0"/>
              </a:rPr>
              <a:t>Motomundo</a:t>
            </a:r>
          </a:p>
          <a:p>
            <a:pPr marL="628650" lvl="1" indent="-171450">
              <a:buFont typeface="Arial" panose="020B0604020202020204" pitchFamily="34" charset="0"/>
              <a:buChar char="•"/>
            </a:pPr>
            <a:r>
              <a:rPr lang="es-HN" sz="1100" dirty="0">
                <a:latin typeface="Myriad Pro" panose="020B0503030403020204" pitchFamily="34" charset="0"/>
              </a:rPr>
              <a:t>Movesa/Hero</a:t>
            </a:r>
          </a:p>
          <a:p>
            <a:pPr marL="628650" lvl="1" indent="-171450">
              <a:buFont typeface="Arial" panose="020B0604020202020204" pitchFamily="34" charset="0"/>
              <a:buChar char="•"/>
            </a:pPr>
            <a:r>
              <a:rPr lang="es-HN" sz="1100" dirty="0">
                <a:latin typeface="Myriad Pro" panose="020B0503030403020204" pitchFamily="34" charset="0"/>
              </a:rPr>
              <a:t>Masesa/Bajaj</a:t>
            </a:r>
          </a:p>
          <a:p>
            <a:pPr marL="628650" lvl="1" indent="-171450">
              <a:buFont typeface="Arial" panose="020B0604020202020204" pitchFamily="34" charset="0"/>
              <a:buChar char="•"/>
            </a:pPr>
            <a:r>
              <a:rPr lang="es-HN" sz="1100" dirty="0">
                <a:latin typeface="Myriad Pro" panose="020B0503030403020204" pitchFamily="34" charset="0"/>
              </a:rPr>
              <a:t>Ultramotos/Yamaha</a:t>
            </a:r>
          </a:p>
          <a:p>
            <a:pPr marL="628650" lvl="1" indent="-171450">
              <a:buFont typeface="Arial" panose="020B0604020202020204" pitchFamily="34" charset="0"/>
              <a:buChar char="•"/>
            </a:pPr>
            <a:r>
              <a:rPr lang="es-HN" sz="1100" dirty="0">
                <a:latin typeface="Myriad Pro" panose="020B0503030403020204" pitchFamily="34" charset="0"/>
              </a:rPr>
              <a:t>Tropigas/AKT</a:t>
            </a:r>
          </a:p>
          <a:p>
            <a:pPr marL="628650" lvl="1" indent="-171450">
              <a:buFont typeface="Arial" panose="020B0604020202020204" pitchFamily="34" charset="0"/>
              <a:buChar char="•"/>
            </a:pPr>
            <a:r>
              <a:rPr lang="es-HN" sz="1100" dirty="0">
                <a:latin typeface="Myriad Pro" panose="020B0503030403020204" pitchFamily="34" charset="0"/>
              </a:rPr>
              <a:t>Gallo+G/Serpento</a:t>
            </a:r>
          </a:p>
          <a:p>
            <a:pPr marL="628650" lvl="1" indent="-171450">
              <a:buFont typeface="Arial" panose="020B0604020202020204" pitchFamily="34" charset="0"/>
              <a:buChar char="•"/>
            </a:pPr>
            <a:r>
              <a:rPr lang="es-HN" sz="1100" dirty="0">
                <a:latin typeface="Myriad Pro" panose="020B0503030403020204" pitchFamily="34" charset="0"/>
              </a:rPr>
              <a:t>Grupo Q/Active Motors</a:t>
            </a:r>
          </a:p>
          <a:p>
            <a:pPr marL="628650" lvl="1" indent="-171450">
              <a:buFont typeface="Arial" panose="020B0604020202020204" pitchFamily="34" charset="0"/>
              <a:buChar char="•"/>
            </a:pPr>
            <a:r>
              <a:rPr lang="es-HN" sz="1100" dirty="0">
                <a:latin typeface="Myriad Pro" panose="020B0503030403020204" pitchFamily="34" charset="0"/>
              </a:rPr>
              <a:t>Dibisa/Hosaka</a:t>
            </a:r>
          </a:p>
          <a:p>
            <a:pPr marL="628650" lvl="1" indent="-171450">
              <a:buFont typeface="Arial" panose="020B0604020202020204" pitchFamily="34" charset="0"/>
              <a:buChar char="•"/>
            </a:pPr>
            <a:r>
              <a:rPr lang="es-HN" sz="1100" dirty="0">
                <a:latin typeface="Myriad Pro" panose="020B0503030403020204" pitchFamily="34" charset="0"/>
              </a:rPr>
              <a:t>Grupo UMA/Bajaj</a:t>
            </a:r>
          </a:p>
          <a:p>
            <a:pPr marL="628650" lvl="1" indent="-171450">
              <a:buFont typeface="Arial" panose="020B0604020202020204" pitchFamily="34" charset="0"/>
              <a:buChar char="•"/>
            </a:pPr>
            <a:r>
              <a:rPr lang="es-HN" sz="1100" dirty="0">
                <a:latin typeface="Myriad Pro" panose="020B0503030403020204" pitchFamily="34" charset="0"/>
              </a:rPr>
              <a:t>Central de Motos/Suzuki Motos</a:t>
            </a:r>
          </a:p>
          <a:p>
            <a:br>
              <a:rPr lang="es-HN" sz="1100" dirty="0">
                <a:latin typeface="Myriad Pro" panose="020B0503030403020204" pitchFamily="34" charset="0"/>
              </a:rPr>
            </a:br>
            <a:br>
              <a:rPr lang="es-HN" sz="1100" dirty="0">
                <a:latin typeface="Myriad Pro" panose="020B0503030403020204" pitchFamily="34" charset="0"/>
              </a:rPr>
            </a:br>
            <a:endParaRPr lang="es-HN" sz="1100" dirty="0">
              <a:latin typeface="Myriad Pro" panose="020B0503030403020204" pitchFamily="34" charset="0"/>
            </a:endParaRPr>
          </a:p>
          <a:p>
            <a:pPr marL="342900" indent="-342900" defTabSz="914400" eaLnBrk="0" hangingPunct="0">
              <a:spcBef>
                <a:spcPct val="20000"/>
              </a:spcBef>
              <a:buClr>
                <a:schemeClr val="accent6"/>
              </a:buClr>
              <a:buFont typeface="Arial"/>
              <a:buChar cha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400" dirty="0">
              <a:latin typeface="Myriad Pro" panose="020B0503030403020204" pitchFamily="34" charset="0"/>
              <a:cs typeface="Helvetica"/>
            </a:endParaRP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796636716"/>
              </p:ext>
            </p:extLst>
          </p:nvPr>
        </p:nvGraphicFramePr>
        <p:xfrm>
          <a:off x="251729" y="1679008"/>
          <a:ext cx="3204006" cy="431985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1237796726"/>
              </p:ext>
            </p:extLst>
          </p:nvPr>
        </p:nvGraphicFramePr>
        <p:xfrm>
          <a:off x="6625691" y="1160058"/>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02715524-4EA7-3E49-BAA5-3D98361168A6}"/>
              </a:ext>
            </a:extLst>
          </p:cNvPr>
          <p:cNvGraphicFramePr/>
          <p:nvPr>
            <p:extLst>
              <p:ext uri="{D42A27DB-BD31-4B8C-83A1-F6EECF244321}">
                <p14:modId xmlns:p14="http://schemas.microsoft.com/office/powerpoint/2010/main" val="353371491"/>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ADD1BBAA-793D-804B-8B27-DDE822499A33}"/>
              </a:ext>
            </a:extLst>
          </p:cNvPr>
          <p:cNvSpPr txBox="1"/>
          <p:nvPr/>
        </p:nvSpPr>
        <p:spPr>
          <a:xfrm>
            <a:off x="2718376" y="5886778"/>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8249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667697" y="827749"/>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141104"/>
            <a:ext cx="12209466" cy="938450"/>
          </a:xfrm>
          <a:prstGeom prst="rect">
            <a:avLst/>
          </a:prstGeom>
          <a:solidFill>
            <a:srgbClr val="3541AD"/>
          </a:solidFill>
          <a:ln>
            <a:solidFill>
              <a:srgbClr val="354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Myriad Pro" panose="020B0503030403020204" pitchFamily="34" charset="0"/>
              </a:rPr>
              <a:t>TROPIGAS</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304360"/>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Octubre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graphicFrame>
        <p:nvGraphicFramePr>
          <p:cNvPr id="4" name="Chart 37">
            <a:extLst>
              <a:ext uri="{FF2B5EF4-FFF2-40B4-BE49-F238E27FC236}">
                <a16:creationId xmlns:a16="http://schemas.microsoft.com/office/drawing/2014/main" id="{C14719AD-9321-093A-1493-2F2F8B3394B9}"/>
              </a:ext>
            </a:extLst>
          </p:cNvPr>
          <p:cNvGraphicFramePr/>
          <p:nvPr>
            <p:extLst>
              <p:ext uri="{D42A27DB-BD31-4B8C-83A1-F6EECF244321}">
                <p14:modId xmlns:p14="http://schemas.microsoft.com/office/powerpoint/2010/main" val="2954107007"/>
              </p:ext>
            </p:extLst>
          </p:nvPr>
        </p:nvGraphicFramePr>
        <p:xfrm>
          <a:off x="6683345" y="3592999"/>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Table 30">
            <a:extLst>
              <a:ext uri="{FF2B5EF4-FFF2-40B4-BE49-F238E27FC236}">
                <a16:creationId xmlns:a16="http://schemas.microsoft.com/office/drawing/2014/main" id="{01F5E437-520A-634B-1FC7-CC05D939C4DB}"/>
              </a:ext>
            </a:extLst>
          </p:cNvPr>
          <p:cNvGraphicFramePr>
            <a:graphicFrameLocks noGrp="1"/>
          </p:cNvGraphicFramePr>
          <p:nvPr>
            <p:extLst>
              <p:ext uri="{D42A27DB-BD31-4B8C-83A1-F6EECF244321}">
                <p14:modId xmlns:p14="http://schemas.microsoft.com/office/powerpoint/2010/main" val="1658639382"/>
              </p:ext>
            </p:extLst>
          </p:nvPr>
        </p:nvGraphicFramePr>
        <p:xfrm>
          <a:off x="10952922" y="3896254"/>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1">
            <a:extLst>
              <a:ext uri="{FF2B5EF4-FFF2-40B4-BE49-F238E27FC236}">
                <a16:creationId xmlns:a16="http://schemas.microsoft.com/office/drawing/2014/main" id="{4A05C5EB-CD4F-DC2F-1849-93E3BDE3DBC5}"/>
              </a:ext>
            </a:extLst>
          </p:cNvPr>
          <p:cNvGraphicFramePr/>
          <p:nvPr>
            <p:extLst>
              <p:ext uri="{D42A27DB-BD31-4B8C-83A1-F6EECF244321}">
                <p14:modId xmlns:p14="http://schemas.microsoft.com/office/powerpoint/2010/main" val="3783515711"/>
              </p:ext>
            </p:extLst>
          </p:nvPr>
        </p:nvGraphicFramePr>
        <p:xfrm>
          <a:off x="3578285" y="2035018"/>
          <a:ext cx="3124002" cy="42997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Table 7">
            <a:extLst>
              <a:ext uri="{FF2B5EF4-FFF2-40B4-BE49-F238E27FC236}">
                <a16:creationId xmlns:a16="http://schemas.microsoft.com/office/drawing/2014/main" id="{C521C9D1-BE33-4E4B-9B2D-64C682712B2C}"/>
              </a:ext>
            </a:extLst>
          </p:cNvPr>
          <p:cNvGraphicFramePr>
            <a:graphicFrameLocks noGrp="1"/>
          </p:cNvGraphicFramePr>
          <p:nvPr>
            <p:extLst>
              <p:ext uri="{D42A27DB-BD31-4B8C-83A1-F6EECF244321}">
                <p14:modId xmlns:p14="http://schemas.microsoft.com/office/powerpoint/2010/main" val="1635625321"/>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26%</a:t>
                      </a:r>
                      <a:endParaRPr lang="en-HN" sz="1200" b="0" i="0" dirty="0">
                        <a:latin typeface="Helvetica Light" panose="020B0403020202020204" pitchFamily="34" charset="0"/>
                      </a:endParaRPr>
                    </a:p>
                  </a:txBody>
                  <a:tcPr>
                    <a:solidFill>
                      <a:schemeClr val="tx2"/>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7" name="TextBox 35">
            <a:extLst>
              <a:ext uri="{FF2B5EF4-FFF2-40B4-BE49-F238E27FC236}">
                <a16:creationId xmlns:a16="http://schemas.microsoft.com/office/drawing/2014/main" id="{5C333BF1-37CD-EB4D-873E-01F04A45CF9F}"/>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5" name="Table 32">
            <a:extLst>
              <a:ext uri="{FF2B5EF4-FFF2-40B4-BE49-F238E27FC236}">
                <a16:creationId xmlns:a16="http://schemas.microsoft.com/office/drawing/2014/main" id="{713244F3-82AA-0046-BFF8-38460405DFBA}"/>
              </a:ext>
            </a:extLst>
          </p:cNvPr>
          <p:cNvGraphicFramePr>
            <a:graphicFrameLocks noGrp="1"/>
          </p:cNvGraphicFramePr>
          <p:nvPr>
            <p:extLst>
              <p:ext uri="{D42A27DB-BD31-4B8C-83A1-F6EECF244321}">
                <p14:modId xmlns:p14="http://schemas.microsoft.com/office/powerpoint/2010/main" val="3003418530"/>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$ 122K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$ 0K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7" name="Table 8">
            <a:extLst>
              <a:ext uri="{FF2B5EF4-FFF2-40B4-BE49-F238E27FC236}">
                <a16:creationId xmlns:a16="http://schemas.microsoft.com/office/drawing/2014/main" id="{480853D3-0087-CB4C-8460-FFF15F8E052A}"/>
              </a:ext>
            </a:extLst>
          </p:cNvPr>
          <p:cNvGraphicFramePr>
            <a:graphicFrameLocks noGrp="1"/>
          </p:cNvGraphicFramePr>
          <p:nvPr>
            <p:extLst>
              <p:ext uri="{D42A27DB-BD31-4B8C-83A1-F6EECF244321}">
                <p14:modId xmlns:p14="http://schemas.microsoft.com/office/powerpoint/2010/main" val="1330625629"/>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6" name="Table 30">
            <a:extLst>
              <a:ext uri="{FF2B5EF4-FFF2-40B4-BE49-F238E27FC236}">
                <a16:creationId xmlns:a16="http://schemas.microsoft.com/office/drawing/2014/main" id="{61598E67-DDE2-D422-599B-E020A89F7C9C}"/>
              </a:ext>
            </a:extLst>
          </p:cNvPr>
          <p:cNvGraphicFramePr>
            <a:graphicFrameLocks noGrp="1"/>
          </p:cNvGraphicFramePr>
          <p:nvPr>
            <p:extLst>
              <p:ext uri="{D42A27DB-BD31-4B8C-83A1-F6EECF244321}">
                <p14:modId xmlns:p14="http://schemas.microsoft.com/office/powerpoint/2010/main" val="772747388"/>
              </p:ext>
            </p:extLst>
          </p:nvPr>
        </p:nvGraphicFramePr>
        <p:xfrm>
          <a:off x="10952922" y="5886778"/>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8" name="Chart 69">
            <a:extLst>
              <a:ext uri="{FF2B5EF4-FFF2-40B4-BE49-F238E27FC236}">
                <a16:creationId xmlns:a16="http://schemas.microsoft.com/office/drawing/2014/main" id="{C641E36A-7F69-A5D9-F879-4646454F9908}"/>
              </a:ext>
            </a:extLst>
          </p:cNvPr>
          <p:cNvGraphicFramePr/>
          <p:nvPr>
            <p:extLst>
              <p:ext uri="{D42A27DB-BD31-4B8C-83A1-F6EECF244321}">
                <p14:modId xmlns:p14="http://schemas.microsoft.com/office/powerpoint/2010/main" val="1961750727"/>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8"/>
          </a:graphicData>
        </a:graphic>
      </p:graphicFrame>
      <p:sp>
        <p:nvSpPr>
          <p:cNvPr id="9" name="Curved Down Arrow 47">
            <a:extLst>
              <a:ext uri="{FF2B5EF4-FFF2-40B4-BE49-F238E27FC236}">
                <a16:creationId xmlns:a16="http://schemas.microsoft.com/office/drawing/2014/main" id="{7ACD97A7-4962-4E28-B7B6-3274FF2C6512}"/>
              </a:ext>
            </a:extLst>
          </p:cNvPr>
          <p:cNvSpPr/>
          <p:nvPr/>
        </p:nvSpPr>
        <p:spPr>
          <a:xfrm rot="10800000" flipH="1">
            <a:off x="1224188" y="150358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65770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ector recto 3">
            <a:extLst>
              <a:ext uri="{FF2B5EF4-FFF2-40B4-BE49-F238E27FC236}">
                <a16:creationId xmlns:a16="http://schemas.microsoft.com/office/drawing/2014/main" id="{824417ED-46D1-42C1-84DF-1C1AE7FC8143}"/>
              </a:ext>
            </a:extLst>
          </p:cNvPr>
          <p:cNvCxnSpPr>
            <a:cxnSpLocks/>
          </p:cNvCxnSpPr>
          <p:nvPr/>
        </p:nvCxnSpPr>
        <p:spPr>
          <a:xfrm>
            <a:off x="2369127" y="6432929"/>
            <a:ext cx="793865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Myriad Pro" panose="020B0503030403020204" pitchFamily="34" charset="0"/>
              </a:rPr>
              <a:t>Fuente:  Publisearch. Valores en miles de dólares</a:t>
            </a:r>
            <a:endParaRPr lang="es-MX" sz="1200" dirty="0">
              <a:solidFill>
                <a:schemeClr val="bg1"/>
              </a:solidFill>
              <a:latin typeface="Myriad Pro" panose="020B0503030403020204" pitchFamily="34" charset="0"/>
            </a:endParaRPr>
          </a:p>
        </p:txBody>
      </p:sp>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936270422"/>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latin typeface="Myriad Pro" panose="020B0503030403020204" pitchFamily="34" charset="0"/>
            </a:endParaRPr>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8130328" y="-22314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Octubre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sp>
        <p:nvSpPr>
          <p:cNvPr id="14" name="TextBox 13">
            <a:extLst>
              <a:ext uri="{FF2B5EF4-FFF2-40B4-BE49-F238E27FC236}">
                <a16:creationId xmlns:a16="http://schemas.microsoft.com/office/drawing/2014/main" id="{3F2D7A0F-CF20-F04A-8A27-B48754615254}"/>
              </a:ext>
            </a:extLst>
          </p:cNvPr>
          <p:cNvSpPr txBox="1"/>
          <p:nvPr/>
        </p:nvSpPr>
        <p:spPr>
          <a:xfrm>
            <a:off x="4151360" y="6614609"/>
            <a:ext cx="258275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Octubre</a:t>
            </a:r>
            <a:r>
              <a:rPr lang="en-US" sz="1200" i="1" dirty="0">
                <a:solidFill>
                  <a:schemeClr val="tx1">
                    <a:lumMod val="50000"/>
                    <a:lumOff val="50000"/>
                  </a:schemeClr>
                </a:solidFill>
                <a:latin typeface="Helvetica Light" panose="020B0403020202020204" pitchFamily="34" charset="0"/>
              </a:rPr>
              <a:t> 2025</a:t>
            </a:r>
          </a:p>
        </p:txBody>
      </p:sp>
      <p:graphicFrame>
        <p:nvGraphicFramePr>
          <p:cNvPr id="3" name="Chart 18">
            <a:extLst>
              <a:ext uri="{FF2B5EF4-FFF2-40B4-BE49-F238E27FC236}">
                <a16:creationId xmlns:a16="http://schemas.microsoft.com/office/drawing/2014/main" id="{C39FDF95-98E8-E26D-EAB8-52AA76E25EF1}"/>
              </a:ext>
            </a:extLst>
          </p:cNvPr>
          <p:cNvGraphicFramePr/>
          <p:nvPr>
            <p:extLst>
              <p:ext uri="{D42A27DB-BD31-4B8C-83A1-F6EECF244321}">
                <p14:modId xmlns:p14="http://schemas.microsoft.com/office/powerpoint/2010/main" val="2413139422"/>
              </p:ext>
            </p:extLst>
          </p:nvPr>
        </p:nvGraphicFramePr>
        <p:xfrm>
          <a:off x="6096002" y="1771709"/>
          <a:ext cx="5795211" cy="331458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6095208" y="5454980"/>
            <a:ext cx="5293228" cy="461665"/>
          </a:xfrm>
          <a:prstGeom prst="rect">
            <a:avLst/>
          </a:prstGeom>
          <a:solidFill>
            <a:schemeClr val="bg1">
              <a:lumMod val="85000"/>
            </a:schemeClr>
          </a:solidFill>
        </p:spPr>
        <p:txBody>
          <a:bodyPr wrap="square" rtlCol="0">
            <a:spAutoFit/>
          </a:bodyPr>
          <a:lstStyle/>
          <a:p>
            <a:pPr marL="171450" indent="-171450">
              <a:buFont typeface="Arial" panose="020B0604020202020204" pitchFamily="34" charset="0"/>
              <a:buChar char="•"/>
            </a:pPr>
            <a:r>
              <a:rPr lang="en-US" sz="1200" dirty="0">
                <a:latin typeface="Helvetica Light" panose="020B0403020202020204" pitchFamily="34" charset="0"/>
              </a:rPr>
              <a:t>Para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mes</a:t>
            </a:r>
            <a:r>
              <a:rPr lang="en-US" sz="1200" dirty="0">
                <a:latin typeface="Helvetica Light" panose="020B0403020202020204" pitchFamily="34" charset="0"/>
              </a:rPr>
              <a:t> de </a:t>
            </a:r>
            <a:r>
              <a:rPr lang="en-US" sz="1200" dirty="0" err="1">
                <a:latin typeface="Helvetica Light" panose="020B0403020202020204" pitchFamily="34" charset="0"/>
              </a:rPr>
              <a:t>agosto</a:t>
            </a:r>
            <a:r>
              <a:rPr lang="en-US" sz="1200" dirty="0">
                <a:latin typeface="Helvetica Light" panose="020B0403020202020204" pitchFamily="34" charset="0"/>
              </a:rPr>
              <a:t> UMA </a:t>
            </a:r>
            <a:r>
              <a:rPr lang="en-US" sz="1200" dirty="0" err="1">
                <a:latin typeface="Helvetica Light" panose="020B0403020202020204" pitchFamily="34" charset="0"/>
              </a:rPr>
              <a:t>consigue</a:t>
            </a:r>
            <a:r>
              <a:rPr lang="en-US" sz="1200" dirty="0">
                <a:latin typeface="Helvetica Light" panose="020B0403020202020204" pitchFamily="34" charset="0"/>
              </a:rPr>
              <a:t> un COE de 2.38 y </a:t>
            </a:r>
            <a:r>
              <a:rPr lang="en-US" sz="1200" dirty="0" err="1">
                <a:latin typeface="Helvetica Light" panose="020B0403020202020204" pitchFamily="34" charset="0"/>
              </a:rPr>
              <a:t>Motomundo</a:t>
            </a:r>
            <a:r>
              <a:rPr lang="en-US" sz="1200" dirty="0">
                <a:latin typeface="Helvetica Light" panose="020B0403020202020204" pitchFamily="34" charset="0"/>
              </a:rPr>
              <a:t> </a:t>
            </a:r>
            <a:r>
              <a:rPr lang="en-US" sz="1200" dirty="0" err="1">
                <a:latin typeface="Helvetica Light" panose="020B0403020202020204" pitchFamily="34" charset="0"/>
              </a:rPr>
              <a:t>en</a:t>
            </a:r>
            <a:r>
              <a:rPr lang="en-US" sz="1200" dirty="0">
                <a:latin typeface="Helvetica Light" panose="020B0403020202020204" pitchFamily="34" charset="0"/>
              </a:rPr>
              <a:t>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tiene</a:t>
            </a:r>
            <a:r>
              <a:rPr lang="en-US" sz="1200" dirty="0">
                <a:latin typeface="Helvetica Light" panose="020B0403020202020204" pitchFamily="34" charset="0"/>
              </a:rPr>
              <a:t> un COE de 0.37</a:t>
            </a:r>
          </a:p>
        </p:txBody>
      </p: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1854981523"/>
              </p:ext>
            </p:extLst>
          </p:nvPr>
        </p:nvGraphicFramePr>
        <p:xfrm>
          <a:off x="6550734" y="1788391"/>
          <a:ext cx="4837701" cy="360000"/>
        </p:xfrm>
        <a:graphic>
          <a:graphicData uri="http://schemas.openxmlformats.org/drawingml/2006/table">
            <a:tbl>
              <a:tblPr firstRow="1" bandRow="1">
                <a:tableStyleId>{2D5ABB26-0587-4C30-8999-92F81FD0307C}</a:tableStyleId>
              </a:tblPr>
              <a:tblGrid>
                <a:gridCol w="677431">
                  <a:extLst>
                    <a:ext uri="{9D8B030D-6E8A-4147-A177-3AD203B41FA5}">
                      <a16:colId xmlns:a16="http://schemas.microsoft.com/office/drawing/2014/main" val="2351826946"/>
                    </a:ext>
                  </a:extLst>
                </a:gridCol>
                <a:gridCol w="697351">
                  <a:extLst>
                    <a:ext uri="{9D8B030D-6E8A-4147-A177-3AD203B41FA5}">
                      <a16:colId xmlns:a16="http://schemas.microsoft.com/office/drawing/2014/main" val="127220193"/>
                    </a:ext>
                  </a:extLst>
                </a:gridCol>
                <a:gridCol w="697351">
                  <a:extLst>
                    <a:ext uri="{9D8B030D-6E8A-4147-A177-3AD203B41FA5}">
                      <a16:colId xmlns:a16="http://schemas.microsoft.com/office/drawing/2014/main" val="3128504286"/>
                    </a:ext>
                  </a:extLst>
                </a:gridCol>
                <a:gridCol w="691392">
                  <a:extLst>
                    <a:ext uri="{9D8B030D-6E8A-4147-A177-3AD203B41FA5}">
                      <a16:colId xmlns:a16="http://schemas.microsoft.com/office/drawing/2014/main" val="1048754519"/>
                    </a:ext>
                  </a:extLst>
                </a:gridCol>
                <a:gridCol w="691392">
                  <a:extLst>
                    <a:ext uri="{9D8B030D-6E8A-4147-A177-3AD203B41FA5}">
                      <a16:colId xmlns:a16="http://schemas.microsoft.com/office/drawing/2014/main" val="1407595628"/>
                    </a:ext>
                  </a:extLst>
                </a:gridCol>
                <a:gridCol w="691392">
                  <a:extLst>
                    <a:ext uri="{9D8B030D-6E8A-4147-A177-3AD203B41FA5}">
                      <a16:colId xmlns:a16="http://schemas.microsoft.com/office/drawing/2014/main" val="2699692837"/>
                    </a:ext>
                  </a:extLst>
                </a:gridCol>
                <a:gridCol w="691392">
                  <a:extLst>
                    <a:ext uri="{9D8B030D-6E8A-4147-A177-3AD203B41FA5}">
                      <a16:colId xmlns:a16="http://schemas.microsoft.com/office/drawing/2014/main" val="2350326827"/>
                    </a:ext>
                  </a:extLst>
                </a:gridCol>
              </a:tblGrid>
              <a:tr h="360000">
                <a:tc>
                  <a:txBody>
                    <a:bodyPr/>
                    <a:lstStyle/>
                    <a:p>
                      <a:pPr algn="ctr"/>
                      <a:r>
                        <a:rPr lang="en-US" sz="1200" b="0" i="0" dirty="0">
                          <a:latin typeface="Helvetica Light" panose="020B0403020202020204" pitchFamily="34" charset="0"/>
                        </a:rPr>
                        <a:t>$1,2M</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$924K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$124K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$51k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$23k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$15k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$2k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graphicFrame>
        <p:nvGraphicFramePr>
          <p:cNvPr id="6" name="Table 17">
            <a:extLst>
              <a:ext uri="{FF2B5EF4-FFF2-40B4-BE49-F238E27FC236}">
                <a16:creationId xmlns:a16="http://schemas.microsoft.com/office/drawing/2014/main" id="{7744BA04-B444-71E1-74B8-7D408924ECD9}"/>
              </a:ext>
            </a:extLst>
          </p:cNvPr>
          <p:cNvGraphicFramePr>
            <a:graphicFrameLocks noGrp="1"/>
          </p:cNvGraphicFramePr>
          <p:nvPr>
            <p:extLst>
              <p:ext uri="{D42A27DB-BD31-4B8C-83A1-F6EECF244321}">
                <p14:modId xmlns:p14="http://schemas.microsoft.com/office/powerpoint/2010/main" val="2165378429"/>
              </p:ext>
            </p:extLst>
          </p:nvPr>
        </p:nvGraphicFramePr>
        <p:xfrm>
          <a:off x="300787" y="956590"/>
          <a:ext cx="5293228" cy="5144721"/>
        </p:xfrm>
        <a:graphic>
          <a:graphicData uri="http://schemas.openxmlformats.org/drawingml/2006/table">
            <a:tbl>
              <a:tblPr firstRow="1" bandRow="1">
                <a:tableStyleId>{7E9639D4-E3E2-4D34-9284-5A2195B3D0D7}</a:tableStyleId>
              </a:tblPr>
              <a:tblGrid>
                <a:gridCol w="1163464">
                  <a:extLst>
                    <a:ext uri="{9D8B030D-6E8A-4147-A177-3AD203B41FA5}">
                      <a16:colId xmlns:a16="http://schemas.microsoft.com/office/drawing/2014/main" val="275498591"/>
                    </a:ext>
                  </a:extLst>
                </a:gridCol>
                <a:gridCol w="1163464">
                  <a:extLst>
                    <a:ext uri="{9D8B030D-6E8A-4147-A177-3AD203B41FA5}">
                      <a16:colId xmlns:a16="http://schemas.microsoft.com/office/drawing/2014/main" val="3541731964"/>
                    </a:ext>
                  </a:extLst>
                </a:gridCol>
                <a:gridCol w="612442">
                  <a:extLst>
                    <a:ext uri="{9D8B030D-6E8A-4147-A177-3AD203B41FA5}">
                      <a16:colId xmlns:a16="http://schemas.microsoft.com/office/drawing/2014/main" val="4142595681"/>
                    </a:ext>
                  </a:extLst>
                </a:gridCol>
                <a:gridCol w="574078">
                  <a:extLst>
                    <a:ext uri="{9D8B030D-6E8A-4147-A177-3AD203B41FA5}">
                      <a16:colId xmlns:a16="http://schemas.microsoft.com/office/drawing/2014/main" val="3747898839"/>
                    </a:ext>
                  </a:extLst>
                </a:gridCol>
                <a:gridCol w="631305">
                  <a:extLst>
                    <a:ext uri="{9D8B030D-6E8A-4147-A177-3AD203B41FA5}">
                      <a16:colId xmlns:a16="http://schemas.microsoft.com/office/drawing/2014/main" val="1471216243"/>
                    </a:ext>
                  </a:extLst>
                </a:gridCol>
                <a:gridCol w="555215">
                  <a:extLst>
                    <a:ext uri="{9D8B030D-6E8A-4147-A177-3AD203B41FA5}">
                      <a16:colId xmlns:a16="http://schemas.microsoft.com/office/drawing/2014/main" val="904589830"/>
                    </a:ext>
                  </a:extLst>
                </a:gridCol>
                <a:gridCol w="593260">
                  <a:extLst>
                    <a:ext uri="{9D8B030D-6E8A-4147-A177-3AD203B41FA5}">
                      <a16:colId xmlns:a16="http://schemas.microsoft.com/office/drawing/2014/main" val="41938910"/>
                    </a:ext>
                  </a:extLst>
                </a:gridCol>
              </a:tblGrid>
              <a:tr h="29670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tc>
                <a:tc>
                  <a:txBody>
                    <a:bodyPr/>
                    <a:lstStyle/>
                    <a:p>
                      <a:endParaRPr lang="en-US" sz="1200" b="0" i="0" dirty="0">
                        <a:latin typeface="Helvetica Light" panose="020B0403020202020204" pitchFamily="34" charset="0"/>
                      </a:endParaRPr>
                    </a:p>
                  </a:txBody>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tc>
                <a:tc>
                  <a:txBody>
                    <a:bodyPr/>
                    <a:lstStyle/>
                    <a:p>
                      <a:pPr algn="ctr"/>
                      <a:r>
                        <a:rPr lang="en-US" sz="1200" b="0" i="0" dirty="0">
                          <a:latin typeface="Helvetica Light" panose="020B0403020202020204" pitchFamily="34" charset="0"/>
                        </a:rPr>
                        <a:t>SOI</a:t>
                      </a:r>
                    </a:p>
                  </a:txBody>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tc>
                <a:tc>
                  <a:txBody>
                    <a:bodyPr/>
                    <a:lstStyle/>
                    <a:p>
                      <a:pPr algn="ctr"/>
                      <a:r>
                        <a:rPr lang="en-US" sz="1200" b="0" i="0" dirty="0">
                          <a:latin typeface="Helvetica Light" panose="020B0403020202020204" pitchFamily="34" charset="0"/>
                        </a:rPr>
                        <a:t>SOV</a:t>
                      </a:r>
                    </a:p>
                  </a:txBody>
                  <a:tcPr/>
                </a:tc>
                <a:tc>
                  <a:txBody>
                    <a:bodyPr/>
                    <a:lstStyle/>
                    <a:p>
                      <a:pPr algn="ctr"/>
                      <a:r>
                        <a:rPr lang="en-US" sz="1200" b="0" i="0" dirty="0">
                          <a:latin typeface="Helvetica Light" panose="020B0403020202020204" pitchFamily="34" charset="0"/>
                        </a:rPr>
                        <a:t>COE</a:t>
                      </a:r>
                    </a:p>
                  </a:txBody>
                  <a:tcPr/>
                </a:tc>
                <a:extLst>
                  <a:ext uri="{0D108BD9-81ED-4DB2-BD59-A6C34878D82A}">
                    <a16:rowId xmlns:a16="http://schemas.microsoft.com/office/drawing/2014/main" val="1545455903"/>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a:t>
                      </a:r>
                      <a:r>
                        <a:rPr lang="en-US" sz="1100" b="0" i="0" dirty="0" err="1">
                          <a:latin typeface="Helvetica Light" panose="020B0403020202020204" pitchFamily="34" charset="0"/>
                        </a:rPr>
                        <a:t>Ceredid</a:t>
                      </a:r>
                      <a:endParaRPr lang="en-US" sz="1100" b="0" i="0" dirty="0">
                        <a:latin typeface="Helvetica Light" panose="020B0403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:Oct</a:t>
                      </a:r>
                    </a:p>
                  </a:txBody>
                  <a:tcPr anchor="ctr"/>
                </a:tc>
                <a:tc>
                  <a:txBody>
                    <a:bodyPr/>
                    <a:lstStyle/>
                    <a:p>
                      <a:pPr algn="ctr"/>
                      <a:r>
                        <a:rPr lang="en-US" sz="1100" b="0" i="0" dirty="0">
                          <a:latin typeface="Helvetica Light" panose="020B0403020202020204" pitchFamily="34" charset="0"/>
                        </a:rPr>
                        <a:t>$86</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45%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1,368</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35%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0.78</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$1,264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53%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22,271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0.89</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:Oct</a:t>
                      </a:r>
                    </a:p>
                  </a:txBody>
                  <a:tcPr anchor="ctr"/>
                </a:tc>
                <a:tc>
                  <a:txBody>
                    <a:bodyPr/>
                    <a:lstStyle/>
                    <a:p>
                      <a:pPr algn="ctr"/>
                      <a:r>
                        <a:rPr lang="en-US" sz="1100" b="0" i="0" dirty="0">
                          <a:latin typeface="Helvetica Light" panose="020B0403020202020204" pitchFamily="34" charset="0"/>
                        </a:rPr>
                        <a:t>$80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42%</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2,305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1.40</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$924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38%</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22,271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1.22</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Motomundo</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:Oct</a:t>
                      </a:r>
                    </a:p>
                  </a:txBody>
                  <a:tcPr anchor="ctr"/>
                </a:tc>
                <a:tc>
                  <a:txBody>
                    <a:bodyPr/>
                    <a:lstStyle/>
                    <a:p>
                      <a:pPr algn="ctr"/>
                      <a:r>
                        <a:rPr lang="en-US" sz="1100" b="0" i="0" dirty="0">
                          <a:latin typeface="Helvetica Light" panose="020B0403020202020204" pitchFamily="34" charset="0"/>
                        </a:rPr>
                        <a:t>$0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$124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900</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0.37</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Gallo + Gallo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:Oct</a:t>
                      </a:r>
                    </a:p>
                  </a:txBody>
                  <a:tcPr anchor="ctr"/>
                </a:tc>
                <a:tc>
                  <a:txBody>
                    <a:bodyPr/>
                    <a:lstStyle/>
                    <a:p>
                      <a:pPr algn="ctr"/>
                      <a:r>
                        <a:rPr lang="en-US" sz="1100" b="0" i="0" dirty="0">
                          <a:latin typeface="Helvetica Light" panose="020B0403020202020204" pitchFamily="34" charset="0"/>
                        </a:rPr>
                        <a:t>$11</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124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0.55</a:t>
                      </a:r>
                    </a:p>
                  </a:txBody>
                  <a:tcPr marL="9525" marR="9525" marT="9525" marB="0" anchor="ctr"/>
                </a:tc>
                <a:extLst>
                  <a:ext uri="{0D108BD9-81ED-4DB2-BD59-A6C34878D82A}">
                    <a16:rowId xmlns:a16="http://schemas.microsoft.com/office/drawing/2014/main" val="3827045342"/>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$51</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785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0.78</a:t>
                      </a:r>
                    </a:p>
                  </a:txBody>
                  <a:tcPr marL="9525" marR="9525" marT="9525" marB="0" anchor="ctr">
                    <a:solidFill>
                      <a:schemeClr val="bg1">
                        <a:lumMod val="85000"/>
                      </a:schemeClr>
                    </a:solidFill>
                  </a:tcPr>
                </a:tc>
                <a:extLst>
                  <a:ext uri="{0D108BD9-81ED-4DB2-BD59-A6C34878D82A}">
                    <a16:rowId xmlns:a16="http://schemas.microsoft.com/office/drawing/2014/main" val="244126935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UMA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:Oct</a:t>
                      </a:r>
                    </a:p>
                  </a:txBody>
                  <a:tcPr anchor="ctr"/>
                </a:tc>
                <a:tc>
                  <a:txBody>
                    <a:bodyPr/>
                    <a:lstStyle/>
                    <a:p>
                      <a:pPr algn="ctr"/>
                      <a:r>
                        <a:rPr lang="en-US" sz="1100" b="0" i="0" dirty="0">
                          <a:latin typeface="Helvetica Light" panose="020B0403020202020204" pitchFamily="34" charset="0"/>
                        </a:rPr>
                        <a:t>$0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tc>
                <a:extLst>
                  <a:ext uri="{0D108BD9-81ED-4DB2-BD59-A6C34878D82A}">
                    <a16:rowId xmlns:a16="http://schemas.microsoft.com/office/drawing/2014/main" val="1054217775"/>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$23</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1%</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1,061</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2%</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2.38</a:t>
                      </a:r>
                    </a:p>
                  </a:txBody>
                  <a:tcPr anchor="ctr">
                    <a:solidFill>
                      <a:schemeClr val="bg1">
                        <a:lumMod val="85000"/>
                      </a:schemeClr>
                    </a:solidFill>
                  </a:tcPr>
                </a:tc>
                <a:extLst>
                  <a:ext uri="{0D108BD9-81ED-4DB2-BD59-A6C34878D82A}">
                    <a16:rowId xmlns:a16="http://schemas.microsoft.com/office/drawing/2014/main" val="2551799116"/>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err="1">
                          <a:solidFill>
                            <a:schemeClr val="tx1"/>
                          </a:solidFill>
                          <a:latin typeface="Helvetica Light" panose="020B0403020202020204" pitchFamily="34" charset="0"/>
                          <a:ea typeface="+mn-ea"/>
                          <a:cs typeface="+mn-cs"/>
                        </a:rPr>
                        <a:t>Movesa</a:t>
                      </a: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:Oct</a:t>
                      </a:r>
                    </a:p>
                  </a:txBody>
                  <a:tcPr anchor="ctr">
                    <a:solidFill>
                      <a:srgbClr val="FFFFFF"/>
                    </a:solidFill>
                  </a:tcPr>
                </a:tc>
                <a:tc>
                  <a:txBody>
                    <a:bodyPr/>
                    <a:lstStyle/>
                    <a:p>
                      <a:pPr algn="ctr"/>
                      <a:r>
                        <a:rPr lang="en-US" sz="1100" b="0" i="0" dirty="0">
                          <a:latin typeface="Helvetica Light" panose="020B0403020202020204" pitchFamily="34" charset="0"/>
                        </a:rPr>
                        <a:t>$14</a:t>
                      </a:r>
                    </a:p>
                  </a:txBody>
                  <a:tcPr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7%</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119</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3%</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0.42</a:t>
                      </a:r>
                    </a:p>
                  </a:txBody>
                  <a:tcPr marL="9525" marR="9525" marT="9525" marB="0" anchor="ctr">
                    <a:solidFill>
                      <a:srgbClr val="FFFFFF"/>
                    </a:solidFill>
                  </a:tcPr>
                </a:tc>
                <a:extLst>
                  <a:ext uri="{0D108BD9-81ED-4DB2-BD59-A6C34878D82A}">
                    <a16:rowId xmlns:a16="http://schemas.microsoft.com/office/drawing/2014/main" val="2832559725"/>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$15</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1%</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126</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0.44</a:t>
                      </a:r>
                    </a:p>
                  </a:txBody>
                  <a:tcPr anchor="ctr">
                    <a:solidFill>
                      <a:schemeClr val="bg1">
                        <a:lumMod val="85000"/>
                      </a:schemeClr>
                    </a:solidFill>
                  </a:tcPr>
                </a:tc>
                <a:extLst>
                  <a:ext uri="{0D108BD9-81ED-4DB2-BD59-A6C34878D82A}">
                    <a16:rowId xmlns:a16="http://schemas.microsoft.com/office/drawing/2014/main" val="18852910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Suzuki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:Oct</a:t>
                      </a:r>
                    </a:p>
                  </a:txBody>
                  <a:tcPr anchor="ctr">
                    <a:solidFill>
                      <a:schemeClr val="bg1"/>
                    </a:solidFill>
                  </a:tcPr>
                </a:tc>
                <a:tc>
                  <a:txBody>
                    <a:bodyPr/>
                    <a:lstStyle/>
                    <a:p>
                      <a:pPr algn="ctr"/>
                      <a:r>
                        <a:rPr lang="en-US" sz="1100" b="0" i="0" dirty="0">
                          <a:latin typeface="Helvetica Light" panose="020B0403020202020204" pitchFamily="34" charset="0"/>
                        </a:rPr>
                        <a:t>$0</a:t>
                      </a:r>
                    </a:p>
                  </a:txBody>
                  <a:tcPr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solidFill>
                      <a:schemeClr val="bg1"/>
                    </a:solidFill>
                  </a:tcPr>
                </a:tc>
                <a:extLst>
                  <a:ext uri="{0D108BD9-81ED-4DB2-BD59-A6C34878D82A}">
                    <a16:rowId xmlns:a16="http://schemas.microsoft.com/office/drawing/2014/main" val="3799119107"/>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94</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2.25</a:t>
                      </a:r>
                    </a:p>
                  </a:txBody>
                  <a:tcPr anchor="ctr">
                    <a:solidFill>
                      <a:schemeClr val="bg1">
                        <a:lumMod val="85000"/>
                      </a:schemeClr>
                    </a:solidFill>
                  </a:tcPr>
                </a:tc>
                <a:extLst>
                  <a:ext uri="{0D108BD9-81ED-4DB2-BD59-A6C34878D82A}">
                    <a16:rowId xmlns:a16="http://schemas.microsoft.com/office/drawing/2014/main" val="405252618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:Oct</a:t>
                      </a:r>
                    </a:p>
                  </a:txBody>
                  <a:tcPr anchor="ctr">
                    <a:solidFill>
                      <a:schemeClr val="bg1"/>
                    </a:solidFill>
                  </a:tcPr>
                </a:tc>
                <a:tc>
                  <a:txBody>
                    <a:bodyPr/>
                    <a:lstStyle/>
                    <a:p>
                      <a:pPr algn="ctr"/>
                      <a:r>
                        <a:rPr lang="en-US" sz="1100" b="1" i="0" dirty="0">
                          <a:latin typeface="Helvetica Light" panose="020B0403020202020204" pitchFamily="34" charset="0"/>
                        </a:rPr>
                        <a:t>$190</a:t>
                      </a:r>
                    </a:p>
                  </a:txBody>
                  <a:tcPr anchor="ctr">
                    <a:solidFill>
                      <a:schemeClr val="bg1"/>
                    </a:solidFill>
                  </a:tcPr>
                </a:tc>
                <a:tc>
                  <a:txBody>
                    <a:bodyPr/>
                    <a:lstStyle/>
                    <a:p>
                      <a:pPr algn="ctr"/>
                      <a:endParaRPr lang="en-US" sz="1100" b="1"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3,916</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$2,402</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47,538</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spTree>
    <p:extLst>
      <p:ext uri="{BB962C8B-B14F-4D97-AF65-F5344CB8AC3E}">
        <p14:creationId xmlns:p14="http://schemas.microsoft.com/office/powerpoint/2010/main" val="1056583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156410"/>
            <a:ext cx="2850078"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TELEVISIÓN</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93560804"/>
              </p:ext>
            </p:extLst>
          </p:nvPr>
        </p:nvGraphicFramePr>
        <p:xfrm>
          <a:off x="160720" y="1285375"/>
          <a:ext cx="4568825" cy="223693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Oct’25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433305250"/>
              </p:ext>
            </p:extLst>
          </p:nvPr>
        </p:nvGraphicFramePr>
        <p:xfrm>
          <a:off x="4681552" y="1153128"/>
          <a:ext cx="1048116" cy="2275866"/>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79311">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79311">
                <a:tc>
                  <a:txBody>
                    <a:bodyPr/>
                    <a:lstStyle/>
                    <a:p>
                      <a:pPr algn="ctr"/>
                      <a:r>
                        <a:rPr lang="es-HN" sz="1000" b="0" i="0" dirty="0">
                          <a:latin typeface="Helvetica Light" panose="020B0403020202020204" pitchFamily="34" charset="0"/>
                        </a:rPr>
                        <a:t>2,305</a:t>
                      </a:r>
                    </a:p>
                  </a:txBody>
                  <a:tcPr anchor="ctr"/>
                </a:tc>
                <a:tc>
                  <a:txBody>
                    <a:bodyPr/>
                    <a:lstStyle/>
                    <a:p>
                      <a:pPr algn="ctr"/>
                      <a:r>
                        <a:rPr lang="es-HN" sz="1000" b="0" i="0" dirty="0">
                          <a:latin typeface="Helvetica Light" panose="020B0403020202020204" pitchFamily="34" charset="0"/>
                        </a:rPr>
                        <a:t>59%</a:t>
                      </a:r>
                    </a:p>
                  </a:txBody>
                  <a:tcPr anchor="ctr"/>
                </a:tc>
                <a:extLst>
                  <a:ext uri="{0D108BD9-81ED-4DB2-BD59-A6C34878D82A}">
                    <a16:rowId xmlns:a16="http://schemas.microsoft.com/office/drawing/2014/main" val="4147315813"/>
                  </a:ext>
                </a:extLst>
              </a:tr>
              <a:tr h="379311">
                <a:tc>
                  <a:txBody>
                    <a:bodyPr/>
                    <a:lstStyle/>
                    <a:p>
                      <a:pPr algn="ctr"/>
                      <a:r>
                        <a:rPr lang="es-HN" sz="1000" b="0" i="0" dirty="0">
                          <a:latin typeface="Helvetica Light" panose="020B0403020202020204" pitchFamily="34" charset="0"/>
                        </a:rPr>
                        <a:t>1,368</a:t>
                      </a:r>
                    </a:p>
                  </a:txBody>
                  <a:tcPr anchor="ctr"/>
                </a:tc>
                <a:tc>
                  <a:txBody>
                    <a:bodyPr/>
                    <a:lstStyle/>
                    <a:p>
                      <a:pPr algn="ctr"/>
                      <a:r>
                        <a:rPr lang="es-HN" sz="1000" b="0" i="0" dirty="0">
                          <a:latin typeface="Helvetica Light" panose="020B0403020202020204" pitchFamily="34" charset="0"/>
                        </a:rPr>
                        <a:t>35%</a:t>
                      </a:r>
                    </a:p>
                  </a:txBody>
                  <a:tcPr anchor="ctr"/>
                </a:tc>
                <a:extLst>
                  <a:ext uri="{0D108BD9-81ED-4DB2-BD59-A6C34878D82A}">
                    <a16:rowId xmlns:a16="http://schemas.microsoft.com/office/drawing/2014/main" val="3901251764"/>
                  </a:ext>
                </a:extLst>
              </a:tr>
              <a:tr h="379311">
                <a:tc>
                  <a:txBody>
                    <a:bodyPr/>
                    <a:lstStyle/>
                    <a:p>
                      <a:pPr algn="ctr"/>
                      <a:r>
                        <a:rPr lang="es-HN" sz="1000" b="0" i="0" dirty="0">
                          <a:latin typeface="Helvetica Light" panose="020B0403020202020204" pitchFamily="34" charset="0"/>
                        </a:rPr>
                        <a:t>124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3%</a:t>
                      </a:r>
                    </a:p>
                  </a:txBody>
                  <a:tcPr anchor="ctr"/>
                </a:tc>
                <a:extLst>
                  <a:ext uri="{0D108BD9-81ED-4DB2-BD59-A6C34878D82A}">
                    <a16:rowId xmlns:a16="http://schemas.microsoft.com/office/drawing/2014/main" val="59743867"/>
                  </a:ext>
                </a:extLst>
              </a:tr>
              <a:tr h="379311">
                <a:tc>
                  <a:txBody>
                    <a:bodyPr/>
                    <a:lstStyle/>
                    <a:p>
                      <a:pPr algn="ctr"/>
                      <a:r>
                        <a:rPr lang="es-HN" sz="1000" b="0" i="0" dirty="0">
                          <a:latin typeface="Helvetica Light" panose="020B0403020202020204" pitchFamily="34" charset="0"/>
                        </a:rPr>
                        <a:t>119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3%</a:t>
                      </a:r>
                    </a:p>
                  </a:txBody>
                  <a:tcPr anchor="ctr"/>
                </a:tc>
                <a:extLst>
                  <a:ext uri="{0D108BD9-81ED-4DB2-BD59-A6C34878D82A}">
                    <a16:rowId xmlns:a16="http://schemas.microsoft.com/office/drawing/2014/main" val="11268725"/>
                  </a:ext>
                </a:extLst>
              </a:tr>
              <a:tr h="379311">
                <a:tc>
                  <a:txBody>
                    <a:bodyPr/>
                    <a:lstStyle/>
                    <a:p>
                      <a:pPr algn="ctr"/>
                      <a:r>
                        <a:rPr lang="es-HN" sz="1000" b="0" i="0" dirty="0">
                          <a:latin typeface="Helvetica Light" panose="020B0403020202020204" pitchFamily="34" charset="0"/>
                        </a:rPr>
                        <a:t>3,916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3026449319"/>
              </p:ext>
            </p:extLst>
          </p:nvPr>
        </p:nvGraphicFramePr>
        <p:xfrm>
          <a:off x="160720" y="4157083"/>
          <a:ext cx="4568825" cy="22757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a 9">
            <a:extLst>
              <a:ext uri="{FF2B5EF4-FFF2-40B4-BE49-F238E27FC236}">
                <a16:creationId xmlns:a16="http://schemas.microsoft.com/office/drawing/2014/main" id="{A82E1E3F-3F0C-F041-BA16-B66D405B8FEE}"/>
              </a:ext>
            </a:extLst>
          </p:cNvPr>
          <p:cNvGraphicFramePr>
            <a:graphicFrameLocks noGrp="1"/>
          </p:cNvGraphicFramePr>
          <p:nvPr>
            <p:extLst>
              <p:ext uri="{D42A27DB-BD31-4B8C-83A1-F6EECF244321}">
                <p14:modId xmlns:p14="http://schemas.microsoft.com/office/powerpoint/2010/main" val="3578393565"/>
              </p:ext>
            </p:extLst>
          </p:nvPr>
        </p:nvGraphicFramePr>
        <p:xfrm>
          <a:off x="4641470" y="4017904"/>
          <a:ext cx="1048116" cy="2236590"/>
        </p:xfrm>
        <a:graphic>
          <a:graphicData uri="http://schemas.openxmlformats.org/drawingml/2006/table">
            <a:tbl>
              <a:tblPr firstRow="1" lastRow="1" bandRow="1">
                <a:tableStyleId>{616DA210-FB5B-4158-B5E0-FEB733F419BA}</a:tableStyleId>
              </a:tblPr>
              <a:tblGrid>
                <a:gridCol w="596369">
                  <a:extLst>
                    <a:ext uri="{9D8B030D-6E8A-4147-A177-3AD203B41FA5}">
                      <a16:colId xmlns:a16="http://schemas.microsoft.com/office/drawing/2014/main" val="3336875908"/>
                    </a:ext>
                  </a:extLst>
                </a:gridCol>
                <a:gridCol w="451747">
                  <a:extLst>
                    <a:ext uri="{9D8B030D-6E8A-4147-A177-3AD203B41FA5}">
                      <a16:colId xmlns:a16="http://schemas.microsoft.com/office/drawing/2014/main" val="3318410240"/>
                    </a:ext>
                  </a:extLst>
                </a:gridCol>
              </a:tblGrid>
              <a:tr h="248510">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248510">
                <a:tc>
                  <a:txBody>
                    <a:bodyPr/>
                    <a:lstStyle/>
                    <a:p>
                      <a:pPr algn="ctr"/>
                      <a:r>
                        <a:rPr lang="es-HN" sz="1000" b="0" i="0" dirty="0">
                          <a:latin typeface="Helvetica Light" panose="020B0403020202020204" pitchFamily="34" charset="0"/>
                        </a:rPr>
                        <a:t>22,301</a:t>
                      </a:r>
                    </a:p>
                  </a:txBody>
                  <a:tcPr anchor="ctr"/>
                </a:tc>
                <a:tc>
                  <a:txBody>
                    <a:bodyPr/>
                    <a:lstStyle/>
                    <a:p>
                      <a:pPr algn="ctr"/>
                      <a:r>
                        <a:rPr lang="es-HN" sz="1000" b="0" i="0" dirty="0">
                          <a:latin typeface="Helvetica Light" panose="020B0403020202020204" pitchFamily="34" charset="0"/>
                        </a:rPr>
                        <a:t>47%</a:t>
                      </a:r>
                    </a:p>
                  </a:txBody>
                  <a:tcPr anchor="ctr"/>
                </a:tc>
                <a:extLst>
                  <a:ext uri="{0D108BD9-81ED-4DB2-BD59-A6C34878D82A}">
                    <a16:rowId xmlns:a16="http://schemas.microsoft.com/office/drawing/2014/main" val="2421051197"/>
                  </a:ext>
                </a:extLst>
              </a:tr>
              <a:tr h="248510">
                <a:tc>
                  <a:txBody>
                    <a:bodyPr/>
                    <a:lstStyle/>
                    <a:p>
                      <a:pPr algn="ctr"/>
                      <a:r>
                        <a:rPr lang="es-HN" sz="1000" b="0" i="0" dirty="0">
                          <a:latin typeface="Helvetica Light" panose="020B0403020202020204" pitchFamily="34" charset="0"/>
                        </a:rPr>
                        <a:t>22,171</a:t>
                      </a:r>
                    </a:p>
                  </a:txBody>
                  <a:tcPr anchor="ctr"/>
                </a:tc>
                <a:tc>
                  <a:txBody>
                    <a:bodyPr/>
                    <a:lstStyle/>
                    <a:p>
                      <a:pPr algn="ctr"/>
                      <a:r>
                        <a:rPr lang="es-HN" sz="1000" b="0" i="0" dirty="0">
                          <a:latin typeface="Helvetica Light" panose="020B0403020202020204" pitchFamily="34" charset="0"/>
                        </a:rPr>
                        <a:t>47%</a:t>
                      </a:r>
                    </a:p>
                  </a:txBody>
                  <a:tcPr anchor="ctr"/>
                </a:tc>
                <a:extLst>
                  <a:ext uri="{0D108BD9-81ED-4DB2-BD59-A6C34878D82A}">
                    <a16:rowId xmlns:a16="http://schemas.microsoft.com/office/drawing/2014/main" val="2143816321"/>
                  </a:ext>
                </a:extLst>
              </a:tr>
              <a:tr h="248510">
                <a:tc>
                  <a:txBody>
                    <a:bodyPr/>
                    <a:lstStyle/>
                    <a:p>
                      <a:pPr algn="ctr"/>
                      <a:r>
                        <a:rPr lang="es-HN" sz="1000" b="0" i="0" dirty="0">
                          <a:latin typeface="Helvetica Light" panose="020B0403020202020204" pitchFamily="34" charset="0"/>
                        </a:rPr>
                        <a:t>1,061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1728932992"/>
                  </a:ext>
                </a:extLst>
              </a:tr>
              <a:tr h="248510">
                <a:tc>
                  <a:txBody>
                    <a:bodyPr/>
                    <a:lstStyle/>
                    <a:p>
                      <a:pPr algn="ctr"/>
                      <a:r>
                        <a:rPr lang="es-HN" sz="1000" b="0" i="0" dirty="0">
                          <a:latin typeface="Helvetica Light" panose="020B0403020202020204" pitchFamily="34" charset="0"/>
                        </a:rPr>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2045392494"/>
                  </a:ext>
                </a:extLst>
              </a:tr>
              <a:tr h="248510">
                <a:tc>
                  <a:txBody>
                    <a:bodyPr/>
                    <a:lstStyle/>
                    <a:p>
                      <a:pPr algn="ctr"/>
                      <a:r>
                        <a:rPr lang="es-HN" sz="1000" b="0" i="0" dirty="0">
                          <a:latin typeface="Helvetica Light" panose="020B0403020202020204" pitchFamily="34" charset="0"/>
                        </a:rPr>
                        <a:t>785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1860502567"/>
                  </a:ext>
                </a:extLst>
              </a:tr>
              <a:tr h="248510">
                <a:tc>
                  <a:txBody>
                    <a:bodyPr/>
                    <a:lstStyle/>
                    <a:p>
                      <a:pPr algn="ctr"/>
                      <a:r>
                        <a:rPr lang="es-HN" sz="1000" b="0" i="0" dirty="0">
                          <a:latin typeface="Helvetica Light" panose="020B0403020202020204" pitchFamily="34" charset="0"/>
                        </a:rPr>
                        <a:t>126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362747935"/>
                  </a:ext>
                </a:extLst>
              </a:tr>
              <a:tr h="248510">
                <a:tc>
                  <a:txBody>
                    <a:bodyPr/>
                    <a:lstStyle/>
                    <a:p>
                      <a:pPr algn="ctr"/>
                      <a:r>
                        <a:rPr lang="es-HN" sz="1000" b="0" i="0" dirty="0">
                          <a:latin typeface="Helvetica Light" panose="020B0403020202020204" pitchFamily="34" charset="0"/>
                        </a:rPr>
                        <a:t>94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2695680265"/>
                  </a:ext>
                </a:extLst>
              </a:tr>
              <a:tr h="248510">
                <a:tc>
                  <a:txBody>
                    <a:bodyPr/>
                    <a:lstStyle/>
                    <a:p>
                      <a:pPr algn="ctr"/>
                      <a:r>
                        <a:rPr lang="es-HN" sz="1000" b="0" i="0" dirty="0">
                          <a:latin typeface="Helvetica Light" panose="020B0403020202020204" pitchFamily="34" charset="0"/>
                        </a:rPr>
                        <a:t>47,538</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Acum’25</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3638415315"/>
              </p:ext>
            </p:extLst>
          </p:nvPr>
        </p:nvGraphicFramePr>
        <p:xfrm>
          <a:off x="5669544" y="4160494"/>
          <a:ext cx="3860769" cy="2306546"/>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250994781"/>
              </p:ext>
            </p:extLst>
          </p:nvPr>
        </p:nvGraphicFramePr>
        <p:xfrm>
          <a:off x="9530315" y="1285196"/>
          <a:ext cx="2500965" cy="2143804"/>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1979237898"/>
              </p:ext>
            </p:extLst>
          </p:nvPr>
        </p:nvGraphicFramePr>
        <p:xfrm>
          <a:off x="9530313" y="4167132"/>
          <a:ext cx="2500967" cy="2480878"/>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401852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503766"/>
            <a:ext cx="3566405"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En octubre, Elektra tiene el primer lugar en el SOV con el 59% ( 2,305 Trps), seguido de Didemo que tiene el 35%.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09838" y="3380651"/>
            <a:ext cx="3640307" cy="5078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Elektra quien tiene el primer lugar, distribuye sus trp’s (2,305) con el 51% en espacios de Noticias, el 30% en Deportes, Didemo siendo el segundo tiene el 90% en Deportes y 10% en Entreten</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3" y="3288170"/>
            <a:ext cx="2561089" cy="6463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Los 2,305 Trp’s de Elektra, estan concentrados en espacios de la mañana (noticias). Didemo tiene distribución en la mañana en deportes.</a:t>
            </a: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2114040195"/>
              </p:ext>
            </p:extLst>
          </p:nvPr>
        </p:nvGraphicFramePr>
        <p:xfrm>
          <a:off x="5729671" y="1276242"/>
          <a:ext cx="3894044" cy="2227524"/>
        </p:xfrm>
        <a:graphic>
          <a:graphicData uri="http://schemas.openxmlformats.org/drawingml/2006/chart">
            <c:chart xmlns:c="http://schemas.openxmlformats.org/drawingml/2006/chart" xmlns:r="http://schemas.openxmlformats.org/officeDocument/2006/relationships" r:id="rId8"/>
          </a:graphicData>
        </a:graphic>
      </p:graphicFrame>
      <p:sp>
        <p:nvSpPr>
          <p:cNvPr id="15" name="CuadroTexto 14">
            <a:extLst>
              <a:ext uri="{FF2B5EF4-FFF2-40B4-BE49-F238E27FC236}">
                <a16:creationId xmlns:a16="http://schemas.microsoft.com/office/drawing/2014/main" id="{3B14FD67-B6E7-9222-FF27-8008A1463D3E}"/>
              </a:ext>
            </a:extLst>
          </p:cNvPr>
          <p:cNvSpPr txBox="1"/>
          <p:nvPr/>
        </p:nvSpPr>
        <p:spPr>
          <a:xfrm>
            <a:off x="1075065" y="6406118"/>
            <a:ext cx="3526319"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En el acumulado Elektra lidera el SOV con el 47%, seguido de Didemo con el 47% </a:t>
            </a:r>
          </a:p>
        </p:txBody>
      </p:sp>
      <p:sp>
        <p:nvSpPr>
          <p:cNvPr id="25" name="CuadroTexto 24">
            <a:extLst>
              <a:ext uri="{FF2B5EF4-FFF2-40B4-BE49-F238E27FC236}">
                <a16:creationId xmlns:a16="http://schemas.microsoft.com/office/drawing/2014/main" id="{5D2342D9-46B6-4F84-1C2D-46927610EF62}"/>
              </a:ext>
            </a:extLst>
          </p:cNvPr>
          <p:cNvSpPr txBox="1"/>
          <p:nvPr/>
        </p:nvSpPr>
        <p:spPr>
          <a:xfrm>
            <a:off x="5846790" y="6350882"/>
            <a:ext cx="3526319" cy="5078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Noticias (90%) Entreten (7%) y otros con el (3%), son los espacios en donde Didemo concentra su ruido), Elektra con la tendenica para noticias 34% y deportes 31%</a:t>
            </a:r>
          </a:p>
        </p:txBody>
      </p:sp>
      <p:sp>
        <p:nvSpPr>
          <p:cNvPr id="26" name="CuadroTexto 25">
            <a:extLst>
              <a:ext uri="{FF2B5EF4-FFF2-40B4-BE49-F238E27FC236}">
                <a16:creationId xmlns:a16="http://schemas.microsoft.com/office/drawing/2014/main" id="{FB857C85-A08D-A9AE-457E-D7793351EC89}"/>
              </a:ext>
            </a:extLst>
          </p:cNvPr>
          <p:cNvSpPr txBox="1"/>
          <p:nvPr/>
        </p:nvSpPr>
        <p:spPr>
          <a:xfrm>
            <a:off x="9656911" y="6477909"/>
            <a:ext cx="2307892"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La franja de la mañana es donde hay mayor concentración de la categoría.</a:t>
            </a:r>
          </a:p>
        </p:txBody>
      </p:sp>
    </p:spTree>
    <p:extLst>
      <p:ext uri="{BB962C8B-B14F-4D97-AF65-F5344CB8AC3E}">
        <p14:creationId xmlns:p14="http://schemas.microsoft.com/office/powerpoint/2010/main" val="198093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156410"/>
            <a:ext cx="2850078"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363107349"/>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Oct’25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1322309015"/>
              </p:ext>
            </p:extLst>
          </p:nvPr>
        </p:nvGraphicFramePr>
        <p:xfrm>
          <a:off x="11079784" y="1028270"/>
          <a:ext cx="1048116" cy="2515097"/>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17307">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13970">
                <a:tc>
                  <a:txBody>
                    <a:bodyPr/>
                    <a:lstStyle/>
                    <a:p>
                      <a:pPr algn="ctr"/>
                      <a:r>
                        <a:rPr lang="es-HN" sz="800" b="0" i="0" dirty="0">
                          <a:latin typeface="Helvetica Light" panose="020B0403020202020204" pitchFamily="34" charset="0"/>
                        </a:rPr>
                        <a:t>165</a:t>
                      </a:r>
                    </a:p>
                  </a:txBody>
                  <a:tcPr anchor="ctr"/>
                </a:tc>
                <a:tc>
                  <a:txBody>
                    <a:bodyPr/>
                    <a:lstStyle/>
                    <a:p>
                      <a:pPr algn="ctr"/>
                      <a:r>
                        <a:rPr lang="es-HN" sz="800" b="0" i="0" dirty="0">
                          <a:latin typeface="Helvetica Light" panose="020B0403020202020204" pitchFamily="34" charset="0"/>
                        </a:rPr>
                        <a:t>38%</a:t>
                      </a:r>
                    </a:p>
                  </a:txBody>
                  <a:tcPr anchor="ctr"/>
                </a:tc>
                <a:extLst>
                  <a:ext uri="{0D108BD9-81ED-4DB2-BD59-A6C34878D82A}">
                    <a16:rowId xmlns:a16="http://schemas.microsoft.com/office/drawing/2014/main" val="917638295"/>
                  </a:ext>
                </a:extLst>
              </a:tr>
              <a:tr h="313970">
                <a:tc>
                  <a:txBody>
                    <a:bodyPr/>
                    <a:lstStyle/>
                    <a:p>
                      <a:pPr algn="ctr"/>
                      <a:r>
                        <a:rPr lang="es-HN" sz="800" b="0" i="0" dirty="0">
                          <a:latin typeface="Helvetica Light" panose="020B0403020202020204" pitchFamily="34" charset="0"/>
                        </a:rPr>
                        <a:t>107</a:t>
                      </a:r>
                    </a:p>
                  </a:txBody>
                  <a:tcPr anchor="ctr"/>
                </a:tc>
                <a:tc>
                  <a:txBody>
                    <a:bodyPr/>
                    <a:lstStyle/>
                    <a:p>
                      <a:pPr algn="ctr"/>
                      <a:r>
                        <a:rPr lang="es-HN" sz="800" b="0" i="0" dirty="0">
                          <a:latin typeface="Helvetica Light" panose="020B0403020202020204" pitchFamily="34" charset="0"/>
                        </a:rPr>
                        <a:t>24%</a:t>
                      </a:r>
                    </a:p>
                  </a:txBody>
                  <a:tcPr anchor="ctr"/>
                </a:tc>
                <a:extLst>
                  <a:ext uri="{0D108BD9-81ED-4DB2-BD59-A6C34878D82A}">
                    <a16:rowId xmlns:a16="http://schemas.microsoft.com/office/drawing/2014/main" val="834893784"/>
                  </a:ext>
                </a:extLst>
              </a:tr>
              <a:tr h="313970">
                <a:tc>
                  <a:txBody>
                    <a:bodyPr/>
                    <a:lstStyle/>
                    <a:p>
                      <a:pPr algn="ctr"/>
                      <a:r>
                        <a:rPr lang="es-HN" sz="800" b="0" i="0" dirty="0">
                          <a:latin typeface="Helvetica Light" panose="020B0403020202020204" pitchFamily="34" charset="0"/>
                        </a:rPr>
                        <a:t>84</a:t>
                      </a:r>
                    </a:p>
                  </a:txBody>
                  <a:tcPr anchor="ctr"/>
                </a:tc>
                <a:tc>
                  <a:txBody>
                    <a:bodyPr/>
                    <a:lstStyle/>
                    <a:p>
                      <a:pPr algn="ctr"/>
                      <a:r>
                        <a:rPr lang="es-HN" sz="800" b="0" i="0" dirty="0">
                          <a:latin typeface="Helvetica Light" panose="020B0403020202020204" pitchFamily="34" charset="0"/>
                        </a:rPr>
                        <a:t>19%</a:t>
                      </a:r>
                    </a:p>
                  </a:txBody>
                  <a:tcPr anchor="ctr"/>
                </a:tc>
                <a:extLst>
                  <a:ext uri="{0D108BD9-81ED-4DB2-BD59-A6C34878D82A}">
                    <a16:rowId xmlns:a16="http://schemas.microsoft.com/office/drawing/2014/main" val="4070904483"/>
                  </a:ext>
                </a:extLst>
              </a:tr>
              <a:tr h="313970">
                <a:tc>
                  <a:txBody>
                    <a:bodyPr/>
                    <a:lstStyle/>
                    <a:p>
                      <a:pPr algn="ctr"/>
                      <a:r>
                        <a:rPr lang="es-HN" sz="800" b="0" i="0" dirty="0">
                          <a:latin typeface="Helvetica Light" panose="020B0403020202020204" pitchFamily="34" charset="0"/>
                        </a:rPr>
                        <a:t>75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17%</a:t>
                      </a:r>
                    </a:p>
                  </a:txBody>
                  <a:tcPr anchor="ctr"/>
                </a:tc>
                <a:extLst>
                  <a:ext uri="{0D108BD9-81ED-4DB2-BD59-A6C34878D82A}">
                    <a16:rowId xmlns:a16="http://schemas.microsoft.com/office/drawing/2014/main" val="4219047078"/>
                  </a:ext>
                </a:extLst>
              </a:tr>
              <a:tr h="313970">
                <a:tc>
                  <a:txBody>
                    <a:bodyPr/>
                    <a:lstStyle/>
                    <a:p>
                      <a:pPr algn="ctr"/>
                      <a:r>
                        <a:rPr lang="es-HN" sz="800" b="0" i="0" dirty="0">
                          <a:latin typeface="Helvetica Light" panose="020B040302020202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313970">
                <a:tc>
                  <a:txBody>
                    <a:bodyPr/>
                    <a:lstStyle/>
                    <a:p>
                      <a:pPr algn="ctr"/>
                      <a:r>
                        <a:rPr lang="es-HN" sz="800" b="0" i="0" dirty="0">
                          <a:latin typeface="Helvetica Light" panose="020B040302020202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0%</a:t>
                      </a:r>
                    </a:p>
                  </a:txBody>
                  <a:tcPr anchor="ctr"/>
                </a:tc>
                <a:extLst>
                  <a:ext uri="{0D108BD9-81ED-4DB2-BD59-A6C34878D82A}">
                    <a16:rowId xmlns:a16="http://schemas.microsoft.com/office/drawing/2014/main" val="3030169093"/>
                  </a:ext>
                </a:extLst>
              </a:tr>
              <a:tr h="313970">
                <a:tc>
                  <a:txBody>
                    <a:bodyPr/>
                    <a:lstStyle/>
                    <a:p>
                      <a:pPr algn="ctr"/>
                      <a:r>
                        <a:rPr lang="es-HN" sz="800" b="0" i="0" dirty="0">
                          <a:latin typeface="Helvetica Light" panose="020B0403020202020204" pitchFamily="34" charset="0"/>
                        </a:rPr>
                        <a:t>438</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82844"/>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Acum’25</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3070006376"/>
              </p:ext>
            </p:extLst>
          </p:nvPr>
        </p:nvGraphicFramePr>
        <p:xfrm>
          <a:off x="9153535" y="1225814"/>
          <a:ext cx="1926249" cy="2479343"/>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2603444926"/>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2683462323"/>
              </p:ext>
            </p:extLst>
          </p:nvPr>
        </p:nvGraphicFramePr>
        <p:xfrm>
          <a:off x="64101" y="4205221"/>
          <a:ext cx="9203720" cy="26441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a 9">
            <a:extLst>
              <a:ext uri="{FF2B5EF4-FFF2-40B4-BE49-F238E27FC236}">
                <a16:creationId xmlns:a16="http://schemas.microsoft.com/office/drawing/2014/main" id="{E49DC609-31F8-904E-BC8C-248F901C0DBF}"/>
              </a:ext>
            </a:extLst>
          </p:cNvPr>
          <p:cNvGraphicFramePr>
            <a:graphicFrameLocks noGrp="1"/>
          </p:cNvGraphicFramePr>
          <p:nvPr>
            <p:extLst>
              <p:ext uri="{D42A27DB-BD31-4B8C-83A1-F6EECF244321}">
                <p14:modId xmlns:p14="http://schemas.microsoft.com/office/powerpoint/2010/main" val="1826915320"/>
              </p:ext>
            </p:extLst>
          </p:nvPr>
        </p:nvGraphicFramePr>
        <p:xfrm>
          <a:off x="11079783" y="3978676"/>
          <a:ext cx="1048116" cy="2821794"/>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76239">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49365">
                <a:tc>
                  <a:txBody>
                    <a:bodyPr/>
                    <a:lstStyle/>
                    <a:p>
                      <a:pPr algn="ctr"/>
                      <a:r>
                        <a:rPr lang="es-HN" sz="800" b="0" i="0" dirty="0">
                          <a:latin typeface="Helvetica Light" panose="020B0403020202020204" pitchFamily="34" charset="0"/>
                        </a:rPr>
                        <a:t>3,144</a:t>
                      </a:r>
                    </a:p>
                  </a:txBody>
                  <a:tcPr anchor="ctr"/>
                </a:tc>
                <a:tc>
                  <a:txBody>
                    <a:bodyPr/>
                    <a:lstStyle/>
                    <a:p>
                      <a:pPr algn="ctr"/>
                      <a:r>
                        <a:rPr lang="es-HN" sz="800" b="0" i="0" dirty="0">
                          <a:latin typeface="Helvetica Light" panose="020B0403020202020204" pitchFamily="34" charset="0"/>
                        </a:rPr>
                        <a:t>42%</a:t>
                      </a:r>
                    </a:p>
                  </a:txBody>
                  <a:tcPr anchor="ctr"/>
                </a:tc>
                <a:extLst>
                  <a:ext uri="{0D108BD9-81ED-4DB2-BD59-A6C34878D82A}">
                    <a16:rowId xmlns:a16="http://schemas.microsoft.com/office/drawing/2014/main" val="3273956400"/>
                  </a:ext>
                </a:extLst>
              </a:tr>
              <a:tr h="349365">
                <a:tc>
                  <a:txBody>
                    <a:bodyPr/>
                    <a:lstStyle/>
                    <a:p>
                      <a:pPr algn="ctr"/>
                      <a:r>
                        <a:rPr lang="es-HN" sz="800" b="0" i="0" dirty="0">
                          <a:latin typeface="Helvetica Light" panose="020B0403020202020204" pitchFamily="34" charset="0"/>
                        </a:rPr>
                        <a:t>2,507</a:t>
                      </a:r>
                    </a:p>
                  </a:txBody>
                  <a:tcPr anchor="ctr"/>
                </a:tc>
                <a:tc>
                  <a:txBody>
                    <a:bodyPr/>
                    <a:lstStyle/>
                    <a:p>
                      <a:pPr algn="ctr"/>
                      <a:r>
                        <a:rPr lang="es-HN" sz="800" b="0" i="0" dirty="0">
                          <a:latin typeface="Helvetica Light" panose="020B0403020202020204" pitchFamily="34" charset="0"/>
                        </a:rPr>
                        <a:t>33%</a:t>
                      </a:r>
                    </a:p>
                  </a:txBody>
                  <a:tcPr anchor="ctr"/>
                </a:tc>
                <a:extLst>
                  <a:ext uri="{0D108BD9-81ED-4DB2-BD59-A6C34878D82A}">
                    <a16:rowId xmlns:a16="http://schemas.microsoft.com/office/drawing/2014/main" val="1799144865"/>
                  </a:ext>
                </a:extLst>
              </a:tr>
              <a:tr h="349365">
                <a:tc>
                  <a:txBody>
                    <a:bodyPr/>
                    <a:lstStyle/>
                    <a:p>
                      <a:pPr algn="ctr"/>
                      <a:r>
                        <a:rPr lang="es-HN" sz="800" b="0" i="0" dirty="0">
                          <a:latin typeface="Helvetica Light" panose="020B0403020202020204" pitchFamily="34" charset="0"/>
                        </a:rPr>
                        <a:t>636</a:t>
                      </a:r>
                    </a:p>
                  </a:txBody>
                  <a:tcPr anchor="ctr"/>
                </a:tc>
                <a:tc>
                  <a:txBody>
                    <a:bodyPr/>
                    <a:lstStyle/>
                    <a:p>
                      <a:pPr algn="ctr"/>
                      <a:r>
                        <a:rPr lang="es-HN" sz="800" b="0" i="0" dirty="0">
                          <a:latin typeface="Helvetica Light" panose="020B0403020202020204" pitchFamily="34" charset="0"/>
                        </a:rPr>
                        <a:t>8%</a:t>
                      </a:r>
                    </a:p>
                  </a:txBody>
                  <a:tcPr anchor="ctr"/>
                </a:tc>
                <a:extLst>
                  <a:ext uri="{0D108BD9-81ED-4DB2-BD59-A6C34878D82A}">
                    <a16:rowId xmlns:a16="http://schemas.microsoft.com/office/drawing/2014/main" val="2344367969"/>
                  </a:ext>
                </a:extLst>
              </a:tr>
              <a:tr h="349365">
                <a:tc>
                  <a:txBody>
                    <a:bodyPr/>
                    <a:lstStyle/>
                    <a:p>
                      <a:pPr algn="ctr"/>
                      <a:r>
                        <a:rPr lang="es-HN" sz="800" b="0" i="0" dirty="0">
                          <a:latin typeface="Helvetica Light" panose="020B0403020202020204" pitchFamily="34" charset="0"/>
                        </a:rPr>
                        <a:t>634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8%</a:t>
                      </a:r>
                    </a:p>
                  </a:txBody>
                  <a:tcPr anchor="ctr"/>
                </a:tc>
                <a:extLst>
                  <a:ext uri="{0D108BD9-81ED-4DB2-BD59-A6C34878D82A}">
                    <a16:rowId xmlns:a16="http://schemas.microsoft.com/office/drawing/2014/main" val="4224850641"/>
                  </a:ext>
                </a:extLst>
              </a:tr>
              <a:tr h="349365">
                <a:tc>
                  <a:txBody>
                    <a:bodyPr/>
                    <a:lstStyle/>
                    <a:p>
                      <a:pPr algn="ctr"/>
                      <a:r>
                        <a:rPr lang="es-HN" sz="800" b="0" i="0" dirty="0">
                          <a:latin typeface="Helvetica Light" panose="020B0403020202020204" pitchFamily="34" charset="0"/>
                        </a:rPr>
                        <a:t>324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4%</a:t>
                      </a:r>
                    </a:p>
                  </a:txBody>
                  <a:tcPr anchor="ctr"/>
                </a:tc>
                <a:extLst>
                  <a:ext uri="{0D108BD9-81ED-4DB2-BD59-A6C34878D82A}">
                    <a16:rowId xmlns:a16="http://schemas.microsoft.com/office/drawing/2014/main" val="2360152723"/>
                  </a:ext>
                </a:extLst>
              </a:tr>
              <a:tr h="349365">
                <a:tc>
                  <a:txBody>
                    <a:bodyPr/>
                    <a:lstStyle/>
                    <a:p>
                      <a:pPr algn="ctr"/>
                      <a:r>
                        <a:rPr lang="es-HN" sz="800" b="0" i="0" dirty="0">
                          <a:latin typeface="Helvetica Light" panose="020B0403020202020204" pitchFamily="34" charset="0"/>
                        </a:rPr>
                        <a:t>310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4%</a:t>
                      </a:r>
                    </a:p>
                  </a:txBody>
                  <a:tcPr anchor="ctr"/>
                </a:tc>
                <a:extLst>
                  <a:ext uri="{0D108BD9-81ED-4DB2-BD59-A6C34878D82A}">
                    <a16:rowId xmlns:a16="http://schemas.microsoft.com/office/drawing/2014/main" val="313397789"/>
                  </a:ext>
                </a:extLst>
              </a:tr>
              <a:tr h="349365">
                <a:tc>
                  <a:txBody>
                    <a:bodyPr/>
                    <a:lstStyle/>
                    <a:p>
                      <a:pPr algn="ctr"/>
                      <a:r>
                        <a:rPr lang="es-HN" sz="800" b="0" i="0" dirty="0">
                          <a:latin typeface="Helvetica Light" panose="020B0403020202020204" pitchFamily="34" charset="0"/>
                        </a:rPr>
                        <a:t>7,555</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spTree>
    <p:extLst>
      <p:ext uri="{BB962C8B-B14F-4D97-AF65-F5344CB8AC3E}">
        <p14:creationId xmlns:p14="http://schemas.microsoft.com/office/powerpoint/2010/main" val="1324745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165120"/>
            <a:ext cx="2850078"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PRENSA</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590900190"/>
              </p:ext>
            </p:extLst>
          </p:nvPr>
        </p:nvGraphicFramePr>
        <p:xfrm>
          <a:off x="160332" y="1285374"/>
          <a:ext cx="8101685" cy="2410124"/>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3894929" cy="338554"/>
          </a:xfrm>
          <a:prstGeom prst="rect">
            <a:avLst/>
          </a:prstGeom>
          <a:noFill/>
        </p:spPr>
        <p:txBody>
          <a:bodyPr wrap="square" rtlCol="0">
            <a:spAutoFit/>
          </a:bodyPr>
          <a:lstStyle/>
          <a:p>
            <a:r>
              <a:rPr lang="es-HN" sz="1600" dirty="0">
                <a:latin typeface="Helvetica Light" panose="020B0403020202020204" pitchFamily="34" charset="0"/>
              </a:rPr>
              <a:t>Distribución spots por prensa -  </a:t>
            </a:r>
            <a:r>
              <a:rPr lang="es-HN" sz="1600" b="1" dirty="0">
                <a:solidFill>
                  <a:srgbClr val="C00000"/>
                </a:solidFill>
                <a:latin typeface="Helvetica Light" panose="020B0403020202020204" pitchFamily="34" charset="0"/>
              </a:rPr>
              <a:t>Oct’25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445245341"/>
              </p:ext>
            </p:extLst>
          </p:nvPr>
        </p:nvGraphicFramePr>
        <p:xfrm>
          <a:off x="8162447" y="1025358"/>
          <a:ext cx="1315183" cy="267014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39955">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795115">
                <a:tc>
                  <a:txBody>
                    <a:bodyPr/>
                    <a:lstStyle/>
                    <a:p>
                      <a:pPr algn="ctr"/>
                      <a:r>
                        <a:rPr lang="es-HN" sz="1000" b="0" i="0" dirty="0">
                          <a:latin typeface="Helvetica Light" panose="020B0403020202020204" pitchFamily="34" charset="0"/>
                        </a:rPr>
                        <a:t>21</a:t>
                      </a:r>
                    </a:p>
                  </a:txBody>
                  <a:tcPr anchor="ctr"/>
                </a:tc>
                <a:tc>
                  <a:txBody>
                    <a:bodyPr/>
                    <a:lstStyle/>
                    <a:p>
                      <a:pPr algn="ctr"/>
                      <a:r>
                        <a:rPr lang="es-HN" sz="1000" b="0" i="0" dirty="0">
                          <a:latin typeface="Helvetica Light" panose="020B0403020202020204" pitchFamily="34" charset="0"/>
                        </a:rPr>
                        <a:t>81%</a:t>
                      </a:r>
                    </a:p>
                  </a:txBody>
                  <a:tcPr anchor="ctr"/>
                </a:tc>
                <a:extLst>
                  <a:ext uri="{0D108BD9-81ED-4DB2-BD59-A6C34878D82A}">
                    <a16:rowId xmlns:a16="http://schemas.microsoft.com/office/drawing/2014/main" val="2431994916"/>
                  </a:ext>
                </a:extLst>
              </a:tr>
              <a:tr h="795115">
                <a:tc>
                  <a:txBody>
                    <a:bodyPr/>
                    <a:lstStyle/>
                    <a:p>
                      <a:pPr algn="ctr"/>
                      <a:r>
                        <a:rPr lang="es-HN" sz="1000" b="0" i="0" dirty="0">
                          <a:latin typeface="Helvetica Light" panose="020B0403020202020204" pitchFamily="34" charset="0"/>
                        </a:rPr>
                        <a:t>5</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1597812305"/>
                  </a:ext>
                </a:extLst>
              </a:tr>
              <a:tr h="539955">
                <a:tc>
                  <a:txBody>
                    <a:bodyPr/>
                    <a:lstStyle/>
                    <a:p>
                      <a:pPr algn="ctr"/>
                      <a:r>
                        <a:rPr lang="es-HN" sz="1000" b="0" i="0" dirty="0">
                          <a:latin typeface="Helvetica Light" panose="020B0403020202020204" pitchFamily="34" charset="0"/>
                        </a:rPr>
                        <a:t>26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0" y="3979524"/>
            <a:ext cx="4376229" cy="338554"/>
          </a:xfrm>
          <a:prstGeom prst="rect">
            <a:avLst/>
          </a:prstGeom>
          <a:noFill/>
        </p:spPr>
        <p:txBody>
          <a:bodyPr wrap="square" rtlCol="0">
            <a:spAutoFit/>
          </a:bodyPr>
          <a:lstStyle/>
          <a:p>
            <a:r>
              <a:rPr lang="es-HN" sz="1600" dirty="0">
                <a:latin typeface="Helvetica Light" panose="020B0403020202020204" pitchFamily="34" charset="0"/>
              </a:rPr>
              <a:t>Distribución de Spotd por canal -  </a:t>
            </a:r>
            <a:r>
              <a:rPr lang="es-HN" sz="1600" b="1" dirty="0">
                <a:solidFill>
                  <a:srgbClr val="C00000"/>
                </a:solidFill>
                <a:latin typeface="Helvetica Light" panose="020B0403020202020204" pitchFamily="34" charset="0"/>
              </a:rPr>
              <a:t>Acum’25</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099790659"/>
              </p:ext>
            </p:extLst>
          </p:nvPr>
        </p:nvGraphicFramePr>
        <p:xfrm>
          <a:off x="9857753" y="1436630"/>
          <a:ext cx="1926249" cy="1992369"/>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1899742984"/>
              </p:ext>
            </p:extLst>
          </p:nvPr>
        </p:nvGraphicFramePr>
        <p:xfrm>
          <a:off x="160332" y="4423052"/>
          <a:ext cx="8101685" cy="2123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a 9">
            <a:extLst>
              <a:ext uri="{FF2B5EF4-FFF2-40B4-BE49-F238E27FC236}">
                <a16:creationId xmlns:a16="http://schemas.microsoft.com/office/drawing/2014/main" id="{8F067F56-660F-F6BE-7766-34CEBE57F964}"/>
              </a:ext>
            </a:extLst>
          </p:cNvPr>
          <p:cNvGraphicFramePr>
            <a:graphicFrameLocks noGrp="1"/>
          </p:cNvGraphicFramePr>
          <p:nvPr>
            <p:extLst>
              <p:ext uri="{D42A27DB-BD31-4B8C-83A1-F6EECF244321}">
                <p14:modId xmlns:p14="http://schemas.microsoft.com/office/powerpoint/2010/main" val="1206933006"/>
              </p:ext>
            </p:extLst>
          </p:nvPr>
        </p:nvGraphicFramePr>
        <p:xfrm>
          <a:off x="8162447" y="4292199"/>
          <a:ext cx="1315183" cy="212322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269096">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96257">
                <a:tc>
                  <a:txBody>
                    <a:bodyPr/>
                    <a:lstStyle/>
                    <a:p>
                      <a:pPr algn="ctr"/>
                      <a:r>
                        <a:rPr lang="es-HN" sz="1000" b="0" i="0" dirty="0">
                          <a:latin typeface="Helvetica Light" panose="020B0403020202020204" pitchFamily="34" charset="0"/>
                        </a:rPr>
                        <a:t>232</a:t>
                      </a:r>
                    </a:p>
                  </a:txBody>
                  <a:tcPr anchor="ctr"/>
                </a:tc>
                <a:tc>
                  <a:txBody>
                    <a:bodyPr/>
                    <a:lstStyle/>
                    <a:p>
                      <a:pPr algn="ctr"/>
                      <a:r>
                        <a:rPr lang="es-HN" sz="1000" b="0" i="0" dirty="0">
                          <a:latin typeface="Helvetica Light" panose="020B0403020202020204" pitchFamily="34" charset="0"/>
                        </a:rPr>
                        <a:t>86%</a:t>
                      </a:r>
                    </a:p>
                  </a:txBody>
                  <a:tcPr anchor="ctr"/>
                </a:tc>
                <a:extLst>
                  <a:ext uri="{0D108BD9-81ED-4DB2-BD59-A6C34878D82A}">
                    <a16:rowId xmlns:a16="http://schemas.microsoft.com/office/drawing/2014/main" val="2431994916"/>
                  </a:ext>
                </a:extLst>
              </a:tr>
              <a:tr h="396257">
                <a:tc>
                  <a:txBody>
                    <a:bodyPr/>
                    <a:lstStyle/>
                    <a:p>
                      <a:pPr algn="ctr"/>
                      <a:r>
                        <a:rPr lang="es-HN" sz="1000" b="0" i="0" dirty="0">
                          <a:latin typeface="Helvetica Light" panose="020B0403020202020204" pitchFamily="34" charset="0"/>
                        </a:rPr>
                        <a:t>33</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1534531175"/>
                  </a:ext>
                </a:extLst>
              </a:tr>
              <a:tr h="396257">
                <a:tc>
                  <a:txBody>
                    <a:bodyPr/>
                    <a:lstStyle/>
                    <a:p>
                      <a:pPr algn="ctr"/>
                      <a:r>
                        <a:rPr lang="es-HN" sz="1000" b="0" i="0" dirty="0">
                          <a:latin typeface="Helvetica Light" panose="020B0403020202020204" pitchFamily="34" charset="0"/>
                        </a:rPr>
                        <a:t>3</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3529681516"/>
                  </a:ext>
                </a:extLst>
              </a:tr>
              <a:tr h="396257">
                <a:tc>
                  <a:txBody>
                    <a:bodyPr/>
                    <a:lstStyle/>
                    <a:p>
                      <a:pPr algn="ctr"/>
                      <a:r>
                        <a:rPr lang="es-HN" sz="1000" b="0" i="0" dirty="0">
                          <a:latin typeface="Helvetica Light" panose="020B0403020202020204" pitchFamily="34" charset="0"/>
                        </a:rPr>
                        <a:t>1</a:t>
                      </a:r>
                    </a:p>
                  </a:txBody>
                  <a:tcPr anchor="ctr"/>
                </a:tc>
                <a:tc>
                  <a:txBody>
                    <a:bodyPr/>
                    <a:lstStyle/>
                    <a:p>
                      <a:pPr algn="ctr"/>
                      <a:r>
                        <a:rPr lang="es-HN" sz="1000" b="0" i="0" dirty="0">
                          <a:latin typeface="Helvetica Light" panose="020B0403020202020204" pitchFamily="34" charset="0"/>
                        </a:rPr>
                        <a:t>0%</a:t>
                      </a:r>
                    </a:p>
                  </a:txBody>
                  <a:tcPr anchor="ctr"/>
                </a:tc>
                <a:extLst>
                  <a:ext uri="{0D108BD9-81ED-4DB2-BD59-A6C34878D82A}">
                    <a16:rowId xmlns:a16="http://schemas.microsoft.com/office/drawing/2014/main" val="3841712536"/>
                  </a:ext>
                </a:extLst>
              </a:tr>
              <a:tr h="269096">
                <a:tc>
                  <a:txBody>
                    <a:bodyPr/>
                    <a:lstStyle/>
                    <a:p>
                      <a:pPr algn="ctr"/>
                      <a:r>
                        <a:rPr lang="es-HN" sz="1000" b="0" i="0" dirty="0">
                          <a:latin typeface="Helvetica Light" panose="020B0403020202020204" pitchFamily="34" charset="0"/>
                        </a:rPr>
                        <a:t>269</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Gráfico 2">
            <a:extLst>
              <a:ext uri="{FF2B5EF4-FFF2-40B4-BE49-F238E27FC236}">
                <a16:creationId xmlns:a16="http://schemas.microsoft.com/office/drawing/2014/main" id="{23CE6859-E078-A6BC-C235-2E0CCFED613F}"/>
              </a:ext>
            </a:extLst>
          </p:cNvPr>
          <p:cNvGraphicFramePr/>
          <p:nvPr>
            <p:extLst>
              <p:ext uri="{D42A27DB-BD31-4B8C-83A1-F6EECF244321}">
                <p14:modId xmlns:p14="http://schemas.microsoft.com/office/powerpoint/2010/main" val="3619157630"/>
              </p:ext>
            </p:extLst>
          </p:nvPr>
        </p:nvGraphicFramePr>
        <p:xfrm>
          <a:off x="9857753" y="4423053"/>
          <a:ext cx="1926249" cy="19923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7974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RESUMEN DE INVERSIÓN Y FRECUENCIA EN MEDIOS JUL.</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10319656" y="164561"/>
            <a:ext cx="1520651"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595874762"/>
              </p:ext>
            </p:extLst>
          </p:nvPr>
        </p:nvGraphicFramePr>
        <p:xfrm>
          <a:off x="97551" y="1188511"/>
          <a:ext cx="5636086" cy="27571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a:t>
            </a:r>
            <a:r>
              <a:rPr lang="es-HN" sz="1600" b="1" dirty="0">
                <a:latin typeface="Helvetica Light" panose="020B0403020202020204" pitchFamily="34" charset="0"/>
              </a:rPr>
              <a:t>Spot</a:t>
            </a:r>
            <a:r>
              <a:rPr lang="es-HN" sz="1600" dirty="0">
                <a:latin typeface="Helvetica Light" panose="020B0403020202020204" pitchFamily="34" charset="0"/>
              </a:rPr>
              <a:t> por Zona -  </a:t>
            </a:r>
            <a:r>
              <a:rPr lang="es-HN" sz="1600" b="1" dirty="0">
                <a:solidFill>
                  <a:srgbClr val="C00000"/>
                </a:solidFill>
                <a:latin typeface="Helvetica Light" panose="020B0403020202020204" pitchFamily="34" charset="0"/>
              </a:rPr>
              <a:t>Oct’25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816731861"/>
              </p:ext>
            </p:extLst>
          </p:nvPr>
        </p:nvGraphicFramePr>
        <p:xfrm>
          <a:off x="5684179" y="1025274"/>
          <a:ext cx="1463514" cy="2848635"/>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316515">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316515">
                <a:tc>
                  <a:txBody>
                    <a:bodyPr/>
                    <a:lstStyle/>
                    <a:p>
                      <a:pPr algn="ctr"/>
                      <a:r>
                        <a:rPr lang="es-HN" sz="1000" b="0" i="0" dirty="0">
                          <a:latin typeface="Helvetica Light" panose="020B0403020202020204" pitchFamily="34" charset="0"/>
                        </a:rPr>
                        <a:t>2,370</a:t>
                      </a:r>
                    </a:p>
                  </a:txBody>
                  <a:tcPr anchor="ctr"/>
                </a:tc>
                <a:tc>
                  <a:txBody>
                    <a:bodyPr/>
                    <a:lstStyle/>
                    <a:p>
                      <a:pPr algn="ctr"/>
                      <a:r>
                        <a:rPr lang="es-HN" sz="1000" b="0" i="0" dirty="0">
                          <a:latin typeface="Helvetica Light" panose="020B0403020202020204" pitchFamily="34" charset="0"/>
                        </a:rPr>
                        <a:t>34%</a:t>
                      </a:r>
                    </a:p>
                  </a:txBody>
                  <a:tcPr anchor="ctr"/>
                </a:tc>
                <a:extLst>
                  <a:ext uri="{0D108BD9-81ED-4DB2-BD59-A6C34878D82A}">
                    <a16:rowId xmlns:a16="http://schemas.microsoft.com/office/drawing/2014/main" val="2431994916"/>
                  </a:ext>
                </a:extLst>
              </a:tr>
              <a:tr h="316515">
                <a:tc>
                  <a:txBody>
                    <a:bodyPr/>
                    <a:lstStyle/>
                    <a:p>
                      <a:pPr algn="ctr"/>
                      <a:r>
                        <a:rPr lang="es-HN" sz="1000" b="0" i="0" dirty="0">
                          <a:latin typeface="Helvetica Light" panose="020B0403020202020204" pitchFamily="34" charset="0"/>
                        </a:rPr>
                        <a:t>1,296</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917638295"/>
                  </a:ext>
                </a:extLst>
              </a:tr>
              <a:tr h="316515">
                <a:tc>
                  <a:txBody>
                    <a:bodyPr/>
                    <a:lstStyle/>
                    <a:p>
                      <a:pPr algn="ctr"/>
                      <a:r>
                        <a:rPr lang="es-HN" sz="1000" b="0" i="0" dirty="0">
                          <a:latin typeface="Helvetica Light" panose="020B0403020202020204" pitchFamily="34" charset="0"/>
                        </a:rPr>
                        <a:t>1,196</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1098598942"/>
                  </a:ext>
                </a:extLst>
              </a:tr>
              <a:tr h="316515">
                <a:tc>
                  <a:txBody>
                    <a:bodyPr/>
                    <a:lstStyle/>
                    <a:p>
                      <a:pPr algn="ctr"/>
                      <a:r>
                        <a:rPr lang="es-HN" sz="1000" b="0" i="0" dirty="0">
                          <a:latin typeface="Helvetica Light" panose="020B0403020202020204" pitchFamily="34" charset="0"/>
                        </a:rPr>
                        <a:t>828</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646153677"/>
                  </a:ext>
                </a:extLst>
              </a:tr>
              <a:tr h="316515">
                <a:tc>
                  <a:txBody>
                    <a:bodyPr/>
                    <a:lstStyle/>
                    <a:p>
                      <a:pPr algn="ctr"/>
                      <a:r>
                        <a:rPr lang="es-HN" sz="1000" b="0" i="0" dirty="0">
                          <a:latin typeface="Helvetica Light" panose="020B0403020202020204" pitchFamily="34" charset="0"/>
                        </a:rPr>
                        <a:t>800</a:t>
                      </a:r>
                    </a:p>
                  </a:txBody>
                  <a:tcPr anchor="ctr"/>
                </a:tc>
                <a:tc>
                  <a:txBody>
                    <a:bodyPr/>
                    <a:lstStyle/>
                    <a:p>
                      <a:pPr algn="ctr"/>
                      <a:r>
                        <a:rPr lang="es-HN" sz="1000" b="0" i="0" dirty="0">
                          <a:latin typeface="Helvetica Light" panose="020B0403020202020204" pitchFamily="34" charset="0"/>
                        </a:rPr>
                        <a:t>11%</a:t>
                      </a:r>
                    </a:p>
                  </a:txBody>
                  <a:tcPr anchor="ctr"/>
                </a:tc>
                <a:extLst>
                  <a:ext uri="{0D108BD9-81ED-4DB2-BD59-A6C34878D82A}">
                    <a16:rowId xmlns:a16="http://schemas.microsoft.com/office/drawing/2014/main" val="1718045833"/>
                  </a:ext>
                </a:extLst>
              </a:tr>
              <a:tr h="316515">
                <a:tc>
                  <a:txBody>
                    <a:bodyPr/>
                    <a:lstStyle/>
                    <a:p>
                      <a:pPr algn="ctr"/>
                      <a:r>
                        <a:rPr lang="es-HN" sz="1000" b="0" i="0" dirty="0">
                          <a:latin typeface="Helvetica Light" panose="020B0403020202020204" pitchFamily="34" charset="0"/>
                        </a:rPr>
                        <a:t>345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5%</a:t>
                      </a:r>
                    </a:p>
                  </a:txBody>
                  <a:tcPr anchor="ctr"/>
                </a:tc>
                <a:extLst>
                  <a:ext uri="{0D108BD9-81ED-4DB2-BD59-A6C34878D82A}">
                    <a16:rowId xmlns:a16="http://schemas.microsoft.com/office/drawing/2014/main" val="1316315956"/>
                  </a:ext>
                </a:extLst>
              </a:tr>
              <a:tr h="316515">
                <a:tc>
                  <a:txBody>
                    <a:bodyPr/>
                    <a:lstStyle/>
                    <a:p>
                      <a:pPr algn="ctr"/>
                      <a:r>
                        <a:rPr lang="es-HN" sz="1000" b="0" i="0" dirty="0">
                          <a:latin typeface="Helvetica Light" panose="020B0403020202020204" pitchFamily="34" charset="0"/>
                        </a:rPr>
                        <a:t>172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3496225125"/>
                  </a:ext>
                </a:extLst>
              </a:tr>
              <a:tr h="316515">
                <a:tc>
                  <a:txBody>
                    <a:bodyPr/>
                    <a:lstStyle/>
                    <a:p>
                      <a:pPr algn="ctr"/>
                      <a:r>
                        <a:rPr lang="es-HN" sz="1000" b="0" i="0" dirty="0">
                          <a:latin typeface="Helvetica Light" panose="020B0403020202020204" pitchFamily="34" charset="0"/>
                        </a:rPr>
                        <a:t>7,007</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Helvetica Light" panose="020B0403020202020204" pitchFamily="34" charset="0"/>
              </a:rPr>
              <a:t>Distribución de </a:t>
            </a:r>
            <a:r>
              <a:rPr lang="es-HN" sz="1600" b="1" dirty="0">
                <a:latin typeface="Helvetica Light" panose="020B0403020202020204" pitchFamily="34" charset="0"/>
              </a:rPr>
              <a:t>Inv en L.</a:t>
            </a:r>
            <a:r>
              <a:rPr lang="es-HN" sz="1600" dirty="0">
                <a:latin typeface="Helvetica Light" panose="020B0403020202020204" pitchFamily="34" charset="0"/>
              </a:rPr>
              <a:t> por Zona -  </a:t>
            </a:r>
            <a:r>
              <a:rPr lang="es-HN" sz="1600" b="1" dirty="0">
                <a:solidFill>
                  <a:srgbClr val="C00000"/>
                </a:solidFill>
                <a:latin typeface="Helvetica Light" panose="020B0403020202020204" pitchFamily="34" charset="0"/>
              </a:rPr>
              <a:t>Oct’25</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991467310"/>
              </p:ext>
            </p:extLst>
          </p:nvPr>
        </p:nvGraphicFramePr>
        <p:xfrm>
          <a:off x="97551" y="4225327"/>
          <a:ext cx="5636086" cy="2624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3837698028"/>
              </p:ext>
            </p:extLst>
          </p:nvPr>
        </p:nvGraphicFramePr>
        <p:xfrm>
          <a:off x="5684179" y="4074586"/>
          <a:ext cx="1463514" cy="2624085"/>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91565">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91565">
                <a:tc>
                  <a:txBody>
                    <a:bodyPr/>
                    <a:lstStyle/>
                    <a:p>
                      <a:pPr algn="ctr"/>
                      <a:r>
                        <a:rPr lang="es-HN" sz="1000" b="0" i="0" dirty="0">
                          <a:latin typeface="Helvetica Light" panose="020B0403020202020204" pitchFamily="34" charset="0"/>
                        </a:rPr>
                        <a:t>136,360</a:t>
                      </a:r>
                    </a:p>
                  </a:txBody>
                  <a:tcPr anchor="ctr"/>
                </a:tc>
                <a:tc>
                  <a:txBody>
                    <a:bodyPr/>
                    <a:lstStyle/>
                    <a:p>
                      <a:pPr algn="ctr"/>
                      <a:r>
                        <a:rPr lang="es-HN" sz="1000" b="0" i="0" dirty="0">
                          <a:latin typeface="Helvetica Light" panose="020B0403020202020204" pitchFamily="34" charset="0"/>
                        </a:rPr>
                        <a:t>24%</a:t>
                      </a:r>
                    </a:p>
                  </a:txBody>
                  <a:tcPr anchor="ctr"/>
                </a:tc>
                <a:extLst>
                  <a:ext uri="{0D108BD9-81ED-4DB2-BD59-A6C34878D82A}">
                    <a16:rowId xmlns:a16="http://schemas.microsoft.com/office/drawing/2014/main" val="2431994916"/>
                  </a:ext>
                </a:extLst>
              </a:tr>
              <a:tr h="291565">
                <a:tc>
                  <a:txBody>
                    <a:bodyPr/>
                    <a:lstStyle/>
                    <a:p>
                      <a:pPr algn="ctr"/>
                      <a:r>
                        <a:rPr lang="es-HN" sz="1000" b="0" i="0" dirty="0">
                          <a:latin typeface="Helvetica Light" panose="020B0403020202020204" pitchFamily="34" charset="0"/>
                        </a:rPr>
                        <a:t>121,078</a:t>
                      </a:r>
                    </a:p>
                  </a:txBody>
                  <a:tcPr anchor="ctr"/>
                </a:tc>
                <a:tc>
                  <a:txBody>
                    <a:bodyPr/>
                    <a:lstStyle/>
                    <a:p>
                      <a:pPr algn="ctr"/>
                      <a:r>
                        <a:rPr lang="es-HN" sz="1000" b="0" i="0" dirty="0">
                          <a:latin typeface="Helvetica Light" panose="020B0403020202020204" pitchFamily="34" charset="0"/>
                        </a:rPr>
                        <a:t>21%</a:t>
                      </a:r>
                    </a:p>
                  </a:txBody>
                  <a:tcPr anchor="ctr"/>
                </a:tc>
                <a:extLst>
                  <a:ext uri="{0D108BD9-81ED-4DB2-BD59-A6C34878D82A}">
                    <a16:rowId xmlns:a16="http://schemas.microsoft.com/office/drawing/2014/main" val="917638295"/>
                  </a:ext>
                </a:extLst>
              </a:tr>
              <a:tr h="291565">
                <a:tc>
                  <a:txBody>
                    <a:bodyPr/>
                    <a:lstStyle/>
                    <a:p>
                      <a:pPr algn="ctr"/>
                      <a:r>
                        <a:rPr lang="es-HN" sz="1000" b="0" i="0" dirty="0">
                          <a:latin typeface="Helvetica Light" panose="020B0403020202020204" pitchFamily="34" charset="0"/>
                        </a:rPr>
                        <a:t>111,860</a:t>
                      </a:r>
                    </a:p>
                  </a:txBody>
                  <a:tcPr anchor="ctr"/>
                </a:tc>
                <a:tc>
                  <a:txBody>
                    <a:bodyPr/>
                    <a:lstStyle/>
                    <a:p>
                      <a:pPr algn="ctr"/>
                      <a:r>
                        <a:rPr lang="es-HN" sz="1000" b="0" i="0" dirty="0">
                          <a:latin typeface="Helvetica Light" panose="020B0403020202020204" pitchFamily="34" charset="0"/>
                        </a:rPr>
                        <a:t>20%</a:t>
                      </a:r>
                    </a:p>
                  </a:txBody>
                  <a:tcPr anchor="ctr"/>
                </a:tc>
                <a:extLst>
                  <a:ext uri="{0D108BD9-81ED-4DB2-BD59-A6C34878D82A}">
                    <a16:rowId xmlns:a16="http://schemas.microsoft.com/office/drawing/2014/main" val="1098598942"/>
                  </a:ext>
                </a:extLst>
              </a:tr>
              <a:tr h="291565">
                <a:tc>
                  <a:txBody>
                    <a:bodyPr/>
                    <a:lstStyle/>
                    <a:p>
                      <a:pPr algn="ctr"/>
                      <a:r>
                        <a:rPr lang="es-HN" sz="1000" b="0" i="0" dirty="0">
                          <a:latin typeface="Helvetica Light" panose="020B0403020202020204" pitchFamily="34" charset="0"/>
                        </a:rPr>
                        <a:t>65,522</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646153677"/>
                  </a:ext>
                </a:extLst>
              </a:tr>
              <a:tr h="291565">
                <a:tc>
                  <a:txBody>
                    <a:bodyPr/>
                    <a:lstStyle/>
                    <a:p>
                      <a:pPr algn="ctr"/>
                      <a:r>
                        <a:rPr lang="es-HN" sz="1000" b="0" i="0" dirty="0">
                          <a:latin typeface="Helvetica Light" panose="020B0403020202020204" pitchFamily="34" charset="0"/>
                        </a:rPr>
                        <a:t>50,000</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718045833"/>
                  </a:ext>
                </a:extLst>
              </a:tr>
              <a:tr h="291565">
                <a:tc>
                  <a:txBody>
                    <a:bodyPr/>
                    <a:lstStyle/>
                    <a:p>
                      <a:pPr algn="ctr"/>
                      <a:r>
                        <a:rPr lang="es-HN" sz="1000" b="0" i="0" dirty="0">
                          <a:latin typeface="Helvetica Light" panose="020B0403020202020204" pitchFamily="34" charset="0"/>
                        </a:rPr>
                        <a:t>43,500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8%</a:t>
                      </a:r>
                    </a:p>
                  </a:txBody>
                  <a:tcPr anchor="ctr"/>
                </a:tc>
                <a:extLst>
                  <a:ext uri="{0D108BD9-81ED-4DB2-BD59-A6C34878D82A}">
                    <a16:rowId xmlns:a16="http://schemas.microsoft.com/office/drawing/2014/main" val="1316315956"/>
                  </a:ext>
                </a:extLst>
              </a:tr>
              <a:tr h="291565">
                <a:tc>
                  <a:txBody>
                    <a:bodyPr/>
                    <a:lstStyle/>
                    <a:p>
                      <a:pPr algn="ctr"/>
                      <a:r>
                        <a:rPr lang="es-HN" sz="1000" b="0" i="0" dirty="0">
                          <a:latin typeface="Helvetica Light" panose="020B0403020202020204" pitchFamily="34" charset="0"/>
                        </a:rPr>
                        <a:t>39,000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7%</a:t>
                      </a:r>
                    </a:p>
                  </a:txBody>
                  <a:tcPr anchor="ctr"/>
                </a:tc>
                <a:extLst>
                  <a:ext uri="{0D108BD9-81ED-4DB2-BD59-A6C34878D82A}">
                    <a16:rowId xmlns:a16="http://schemas.microsoft.com/office/drawing/2014/main" val="3391161903"/>
                  </a:ext>
                </a:extLst>
              </a:tr>
              <a:tr h="291565">
                <a:tc>
                  <a:txBody>
                    <a:bodyPr/>
                    <a:lstStyle/>
                    <a:p>
                      <a:pPr algn="ctr"/>
                      <a:r>
                        <a:rPr lang="es-HN" sz="1000" b="0" i="0" dirty="0">
                          <a:latin typeface="Helvetica Light" panose="020B0403020202020204" pitchFamily="34" charset="0"/>
                        </a:rPr>
                        <a:t>567,320</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Objeto 2">
            <a:extLst>
              <a:ext uri="{FF2B5EF4-FFF2-40B4-BE49-F238E27FC236}">
                <a16:creationId xmlns:a16="http://schemas.microsoft.com/office/drawing/2014/main" id="{D61D282F-025D-EBF9-71E6-4709C970ED2A}"/>
              </a:ext>
            </a:extLst>
          </p:cNvPr>
          <p:cNvGraphicFramePr>
            <a:graphicFrameLocks noChangeAspect="1"/>
          </p:cNvGraphicFramePr>
          <p:nvPr>
            <p:extLst>
              <p:ext uri="{D42A27DB-BD31-4B8C-83A1-F6EECF244321}">
                <p14:modId xmlns:p14="http://schemas.microsoft.com/office/powerpoint/2010/main" val="1895659913"/>
              </p:ext>
            </p:extLst>
          </p:nvPr>
        </p:nvGraphicFramePr>
        <p:xfrm>
          <a:off x="8560076" y="1077425"/>
          <a:ext cx="2276475" cy="5418137"/>
        </p:xfrm>
        <a:graphic>
          <a:graphicData uri="http://schemas.openxmlformats.org/presentationml/2006/ole">
            <mc:AlternateContent xmlns:mc="http://schemas.openxmlformats.org/markup-compatibility/2006">
              <mc:Choice xmlns:v="urn:schemas-microsoft-com:vml" Requires="v">
                <p:oleObj name="Hoja de cálculo" r:id="rId5" imgW="3848100" imgH="9156700" progId="Excel.Sheet.12">
                  <p:embed/>
                </p:oleObj>
              </mc:Choice>
              <mc:Fallback>
                <p:oleObj name="Hoja de cálculo" r:id="rId5" imgW="3848100" imgH="9156700" progId="Excel.Sheet.12">
                  <p:embed/>
                  <p:pic>
                    <p:nvPicPr>
                      <p:cNvPr id="0" name=""/>
                      <p:cNvPicPr/>
                      <p:nvPr/>
                    </p:nvPicPr>
                    <p:blipFill>
                      <a:blip r:embed="rId6"/>
                      <a:stretch>
                        <a:fillRect/>
                      </a:stretch>
                    </p:blipFill>
                    <p:spPr>
                      <a:xfrm>
                        <a:off x="8560076" y="1077425"/>
                        <a:ext cx="2276475" cy="5418137"/>
                      </a:xfrm>
                      <a:prstGeom prst="rect">
                        <a:avLst/>
                      </a:prstGeom>
                    </p:spPr>
                  </p:pic>
                </p:oleObj>
              </mc:Fallback>
            </mc:AlternateContent>
          </a:graphicData>
        </a:graphic>
      </p:graphicFrame>
    </p:spTree>
    <p:extLst>
      <p:ext uri="{BB962C8B-B14F-4D97-AF65-F5344CB8AC3E}">
        <p14:creationId xmlns:p14="http://schemas.microsoft.com/office/powerpoint/2010/main" val="418008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363620" y="1235275"/>
            <a:ext cx="5373977" cy="5004751"/>
          </a:xfrm>
          <a:prstGeom prst="rect">
            <a:avLst/>
          </a:prstGeom>
          <a:noFill/>
          <a:ln w="9525">
            <a:noFill/>
            <a:miter lim="800000"/>
            <a:headEnd/>
            <a:tailEnd/>
          </a:ln>
        </p:spPr>
        <p:txBody>
          <a:bodyPr>
            <a:prstTxWarp prst="textNoShape">
              <a:avLst/>
            </a:prstTxWarp>
          </a:bodyPr>
          <a:lstStyle/>
          <a:p>
            <a:pPr marL="285750" indent="-285750" defTabSz="914400" eaLnBrk="0" hangingPunct="0">
              <a:spcBef>
                <a:spcPct val="20000"/>
              </a:spcBef>
              <a:buClr>
                <a:schemeClr val="accent6"/>
              </a:buClr>
              <a:buFont typeface="Arial" panose="020B0604020202020204" pitchFamily="34" charset="0"/>
              <a:buChar char="•"/>
            </a:pPr>
            <a:endParaRPr lang="es-HN" sz="1400" dirty="0">
              <a:latin typeface="Helvetica Light" panose="020B0403020202020204" pitchFamily="34" charset="0"/>
            </a:endParaRPr>
          </a:p>
          <a:p>
            <a:pPr marL="171450" indent="-171450" algn="l">
              <a:buFont typeface="Arial" panose="020B0604020202020204" pitchFamily="34" charset="0"/>
              <a:buChar char="•"/>
            </a:pPr>
            <a:r>
              <a:rPr lang="es-HN" sz="1200" dirty="0">
                <a:effectLst/>
                <a:latin typeface="Helvetica Light" panose="020B0403020202020204" pitchFamily="34" charset="0"/>
              </a:rPr>
              <a:t>Inversión creciente y luego decreciente: La inversión total proyectada aumenta significativamente de 2023 (1,831K)a2024(1,831K)a2024(3,183K) con un impresionante crecimiento del 74%, para luego disminuir un 6% en 2025 ($2,995K).</a:t>
            </a:r>
          </a:p>
          <a:p>
            <a:pPr marL="171450" indent="-171450">
              <a:buFont typeface="Arial" panose="020B0604020202020204" pitchFamily="34" charset="0"/>
              <a:buChar char="•"/>
            </a:pPr>
            <a:endParaRPr lang="es-HN" sz="1200" dirty="0">
              <a:latin typeface="Helvetica Light" panose="020B0403020202020204" pitchFamily="34" charset="0"/>
            </a:endParaRPr>
          </a:p>
          <a:p>
            <a:pPr marL="171450" indent="-171450" algn="l">
              <a:buFont typeface="Arial" panose="020B0604020202020204" pitchFamily="34" charset="0"/>
              <a:buChar char="•"/>
            </a:pPr>
            <a:r>
              <a:rPr lang="es-HN" sz="1200" dirty="0">
                <a:effectLst/>
                <a:latin typeface="Helvetica Light" panose="020B0403020202020204" pitchFamily="34" charset="0"/>
              </a:rPr>
              <a:t>Didemo/Ceredid y Elektra/Italika son los principales anunciantes en términos de inversión y TRP's, tanto para el mes de octubre como acumulado. Esto se refleja en sus altos porcentajes de SOI y SOV.</a:t>
            </a:r>
          </a:p>
          <a:p>
            <a:pPr marL="285750" indent="-285750">
              <a:buFont typeface="Arial" panose="020B0604020202020204" pitchFamily="34" charset="0"/>
              <a:buChar char="•"/>
            </a:pPr>
            <a:endParaRPr lang="es-HN" sz="1400" dirty="0">
              <a:latin typeface="Helvetica Light" panose="020B0403020202020204" pitchFamily="34" charset="0"/>
            </a:endParaRPr>
          </a:p>
          <a:p>
            <a:pPr marL="171450" indent="-171450">
              <a:buFont typeface="Arial" panose="020B0604020202020204" pitchFamily="34" charset="0"/>
              <a:buChar char="•"/>
            </a:pPr>
            <a:endParaRPr lang="es-HN" sz="1200" dirty="0">
              <a:latin typeface="Helvetica Light" panose="020B0403020202020204" pitchFamily="34" charset="0"/>
            </a:endParaRPr>
          </a:p>
          <a:p>
            <a:pPr algn="l">
              <a:buFont typeface="Arial" panose="020B0604020202020204" pitchFamily="34" charset="0"/>
              <a:buChar char="•"/>
            </a:pPr>
            <a:r>
              <a:rPr lang="es-HN" sz="1200" dirty="0">
                <a:effectLst/>
                <a:latin typeface="Helvetica Light" panose="020B0403020202020204" pitchFamily="34" charset="0"/>
              </a:rPr>
              <a:t>Variación de Sep a Oct:</a:t>
            </a:r>
          </a:p>
          <a:p>
            <a:pPr marL="742950" lvl="1" indent="-285750" algn="l">
              <a:buFont typeface="Arial" panose="020B0604020202020204" pitchFamily="34" charset="0"/>
              <a:buChar char="•"/>
            </a:pPr>
            <a:r>
              <a:rPr lang="es-HN" sz="1200" dirty="0">
                <a:effectLst/>
                <a:latin typeface="Helvetica Light" panose="020B0403020202020204" pitchFamily="34" charset="0"/>
              </a:rPr>
              <a:t>Elektra/Italika muestra un fuerte crecimiento del 102% de septiembre a octubre.</a:t>
            </a:r>
          </a:p>
          <a:p>
            <a:pPr marL="742950" lvl="1" indent="-285750" algn="l">
              <a:buFont typeface="Arial" panose="020B0604020202020204" pitchFamily="34" charset="0"/>
              <a:buChar char="•"/>
            </a:pPr>
            <a:r>
              <a:rPr lang="es-HN" sz="1200" dirty="0">
                <a:effectLst/>
                <a:latin typeface="Helvetica Light" panose="020B0403020202020204" pitchFamily="34" charset="0"/>
              </a:rPr>
              <a:t>Didemo/Credid experimenta una disminución significativa del -117% en este período, lo que podría indicar un cambio de estrategia o la finalización de una campaña grande.</a:t>
            </a:r>
          </a:p>
          <a:p>
            <a:pPr marL="742950" lvl="1" indent="-285750" algn="l">
              <a:buFont typeface="Arial" panose="020B0604020202020204" pitchFamily="34" charset="0"/>
              <a:buChar char="•"/>
            </a:pPr>
            <a:r>
              <a:rPr lang="es-HN" sz="1200" dirty="0">
                <a:effectLst/>
                <a:latin typeface="Helvetica Light" panose="020B0403020202020204" pitchFamily="34" charset="0"/>
              </a:rPr>
              <a:t>Motomundo también tiene una disminución notable (-56%).</a:t>
            </a:r>
          </a:p>
          <a:p>
            <a:pPr marL="742950" lvl="1" indent="-285750" algn="l">
              <a:buFont typeface="Arial" panose="020B0604020202020204" pitchFamily="34" charset="0"/>
              <a:buChar char="•"/>
            </a:pPr>
            <a:r>
              <a:rPr lang="es-HN" sz="1200" dirty="0">
                <a:effectLst/>
                <a:latin typeface="Helvetica Light" panose="020B0403020202020204" pitchFamily="34" charset="0"/>
              </a:rPr>
              <a:t>UMA muestra un crecimiento del 50%, mientras que otras marcas como Grupo Q y Movesa se mantienen estables.</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200" b="1" dirty="0">
                <a:latin typeface="Myriad Pro" panose="020B0503030403020204" pitchFamily="34" charset="0"/>
              </a:rPr>
              <a:t>CONCLUSIONES</a:t>
            </a:r>
          </a:p>
        </p:txBody>
      </p:sp>
      <p:cxnSp>
        <p:nvCxnSpPr>
          <p:cNvPr id="7" name="Conector recto de flecha 6">
            <a:extLst>
              <a:ext uri="{FF2B5EF4-FFF2-40B4-BE49-F238E27FC236}">
                <a16:creationId xmlns:a16="http://schemas.microsoft.com/office/drawing/2014/main" id="{C210900D-8776-404E-A4F9-E27D48D7AA9B}"/>
              </a:ext>
            </a:extLst>
          </p:cNvPr>
          <p:cNvCxnSpPr>
            <a:cxnSpLocks/>
          </p:cNvCxnSpPr>
          <p:nvPr/>
        </p:nvCxnSpPr>
        <p:spPr>
          <a:xfrm>
            <a:off x="6091877" y="865947"/>
            <a:ext cx="0" cy="584859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B6E3689-86DE-1440-8EA4-A21ABA9D099A}"/>
              </a:ext>
            </a:extLst>
          </p:cNvPr>
          <p:cNvCxnSpPr>
            <a:cxnSpLocks/>
            <a:endCxn id="4" idx="2"/>
          </p:cNvCxnSpPr>
          <p:nvPr/>
        </p:nvCxnSpPr>
        <p:spPr>
          <a:xfrm flipH="1">
            <a:off x="6091634" y="0"/>
            <a:ext cx="244" cy="86594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24A693A-CFF4-5F4C-BB4B-1487A5CECE7F}"/>
              </a:ext>
            </a:extLst>
          </p:cNvPr>
          <p:cNvSpPr txBox="1"/>
          <p:nvPr/>
        </p:nvSpPr>
        <p:spPr>
          <a:xfrm>
            <a:off x="7043351" y="140585"/>
            <a:ext cx="4695566" cy="584775"/>
          </a:xfrm>
          <a:prstGeom prst="rect">
            <a:avLst/>
          </a:prstGeom>
          <a:noFill/>
        </p:spPr>
        <p:txBody>
          <a:bodyPr wrap="square" rtlCol="0">
            <a:spAutoFit/>
          </a:bodyPr>
          <a:lstStyle/>
          <a:p>
            <a:pPr algn="ctr"/>
            <a:r>
              <a:rPr lang="es-HN" sz="3200" b="1" dirty="0">
                <a:solidFill>
                  <a:schemeClr val="bg1"/>
                </a:solidFill>
                <a:latin typeface="Myriad Pro" panose="020B0503030403020204" pitchFamily="34" charset="0"/>
              </a:rPr>
              <a:t>RECOMENDACIONES</a:t>
            </a:r>
          </a:p>
        </p:txBody>
      </p:sp>
      <p:sp>
        <p:nvSpPr>
          <p:cNvPr id="13" name="Rectangle 406">
            <a:extLst>
              <a:ext uri="{FF2B5EF4-FFF2-40B4-BE49-F238E27FC236}">
                <a16:creationId xmlns:a16="http://schemas.microsoft.com/office/drawing/2014/main" id="{E936EBC3-B3BA-6344-825C-C8BF648706B5}"/>
              </a:ext>
            </a:extLst>
          </p:cNvPr>
          <p:cNvSpPr>
            <a:spLocks noChangeArrowheads="1"/>
          </p:cNvSpPr>
          <p:nvPr/>
        </p:nvSpPr>
        <p:spPr bwMode="auto">
          <a:xfrm>
            <a:off x="6443142" y="1251352"/>
            <a:ext cx="5295775" cy="2644745"/>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Establecer objetivos para una mejor recomendación :</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Alcance : ampliar el reach con canales/espacios medios de mayor cobertura </a:t>
            </a:r>
            <a:r>
              <a:rPr lang="es-HN" sz="1400" i="1" dirty="0">
                <a:latin typeface="Helvetica Light" panose="020B0403020202020204" pitchFamily="34" charset="0"/>
                <a:ea typeface="Verdana" panose="020B0604030504040204" pitchFamily="34" charset="0"/>
                <a:cs typeface="Verdana" panose="020B0604030504040204" pitchFamily="34" charset="0"/>
              </a:rPr>
              <a:t>, contribuye a incrementar cuota de mercado, (requiere de un mayor esfuerzo de inversión)</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Frecuencia : concentrar en canales de un mejor alcance pero que ofrecen un menor costo por exposición.  Llega a las mismas personas (mantener clientes)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Alcance y frecuencia de repetición: hacer una combinación entre medios de alto alcance y medios de bajo alcance pero que ofrescan frecuencia de repetición</a:t>
            </a:r>
          </a:p>
          <a:p>
            <a:pPr marL="742950" lvl="1" indent="-285750">
              <a:buFont typeface="Arial" panose="020B0604020202020204" pitchFamily="34" charset="0"/>
              <a:buChar char="•"/>
            </a:pPr>
            <a:endParaRPr lang="es-HN" sz="1400" dirty="0">
              <a:latin typeface="Helvetica Light" panose="020B04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7031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2601413" y="1300451"/>
            <a:ext cx="6905841" cy="2817704"/>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dirty="0">
                <a:latin typeface="Helvetica Light" panose="020B0403020202020204" pitchFamily="34" charset="0"/>
                <a:cs typeface="Helvetica"/>
              </a:rPr>
              <a:t>Rating :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Helvetica Light" panose="020B0403020202020204" pitchFamily="34" charset="0"/>
                <a:cs typeface="Helvetica"/>
              </a:rPr>
              <a:t>TRP’S  : Target ratings points, sumatoria de puntos de rating de un target específico, en este caso el target medido es  H/M de 18 a 50 años de NSE CD</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Helvetica Light" panose="020B0403020202020204" pitchFamily="34" charset="0"/>
                <a:cs typeface="Helvetica"/>
              </a:rPr>
              <a:t>GRP’S  : Gross ratings points , lo mismo del anterior solo que la sumatoria de puntos de ratings es del todo el universo medido.</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Helvetica Light" panose="020B0403020202020204" pitchFamily="34" charset="0"/>
                <a:cs typeface="Helvetica"/>
              </a:rPr>
              <a:t>SOV : Porcentaje de ruido (o de trp’s / grp’s), sobre el total de la categoría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Helvetica Light" panose="020B0403020202020204" pitchFamily="34" charset="0"/>
                <a:cs typeface="Helvetica"/>
              </a:rPr>
              <a:t>SOI  : Porcentaje de inversión , sobre el total de la categoría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Helvetica Light" panose="020B0403020202020204" pitchFamily="34" charset="0"/>
                <a:cs typeface="Helvetica"/>
              </a:rPr>
              <a:t>COE ; o coeficiente de eficiencia , mide la eficiencia de compra en TV teniendo como punto de equilibrio el coeficiente 1.  Se cálcula diviendo el SOV (porcentaje de trp’s) sobre el SOI (porcentaje de inversión).  Entre mas arriba de uno se encuentre un anunciante mas eficiente ha sido su compra.</a:t>
            </a:r>
          </a:p>
          <a:p>
            <a:pPr marL="342900" indent="-342900" defTabSz="914400" eaLnBrk="0" hangingPunct="0">
              <a:spcBef>
                <a:spcPct val="20000"/>
              </a:spcBef>
              <a:buClr>
                <a:schemeClr val="accent6"/>
              </a:buClr>
              <a:buFont typeface="Arial"/>
              <a:buChar char="•"/>
            </a:pPr>
            <a:endParaRPr lang="en-US" sz="1400" dirty="0">
              <a:latin typeface="Myriad Pro" panose="020B0503030403020204" pitchFamily="34" charset="0"/>
              <a:cs typeface="Helvetica"/>
            </a:endParaRP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200" b="1" dirty="0">
                <a:latin typeface="Myriad Pro" panose="020B0503030403020204" pitchFamily="34" charset="0"/>
              </a:rPr>
              <a:t>GLOSARIO DE TÉRMINOS</a:t>
            </a:r>
          </a:p>
        </p:txBody>
      </p:sp>
    </p:spTree>
    <p:extLst>
      <p:ext uri="{BB962C8B-B14F-4D97-AF65-F5344CB8AC3E}">
        <p14:creationId xmlns:p14="http://schemas.microsoft.com/office/powerpoint/2010/main" val="3082829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15182743-B4EB-473C-AD72-954FAEDB9A9B}"/>
              </a:ext>
            </a:extLst>
          </p:cNvPr>
          <p:cNvSpPr/>
          <p:nvPr/>
        </p:nvSpPr>
        <p:spPr>
          <a:xfrm>
            <a:off x="1687550" y="1078269"/>
            <a:ext cx="8946909" cy="4070107"/>
          </a:xfrm>
          <a:prstGeom prst="rect">
            <a:avLst/>
          </a:prstGeom>
          <a:solidFill>
            <a:schemeClr val="tx1">
              <a:lumMod val="65000"/>
              <a:lumOff val="35000"/>
            </a:schemeClr>
          </a:solidFill>
        </p:spPr>
        <p:txBody>
          <a:bodyPr/>
          <a:lstStyle/>
          <a:p>
            <a:endParaRPr lang="en-CA" dirty="0">
              <a:latin typeface="Myriad Pro" panose="020B0503030403020204" pitchFamily="34" charset="0"/>
            </a:endParaRPr>
          </a:p>
        </p:txBody>
      </p:sp>
      <p:sp>
        <p:nvSpPr>
          <p:cNvPr id="4" name="TextBox 3">
            <a:extLst>
              <a:ext uri="{FF2B5EF4-FFF2-40B4-BE49-F238E27FC236}">
                <a16:creationId xmlns:a16="http://schemas.microsoft.com/office/drawing/2014/main" id="{354D832C-12AB-EE4D-A393-6AD7640F793A}"/>
              </a:ext>
            </a:extLst>
          </p:cNvPr>
          <p:cNvSpPr txBox="1"/>
          <p:nvPr/>
        </p:nvSpPr>
        <p:spPr>
          <a:xfrm>
            <a:off x="4086566" y="2546376"/>
            <a:ext cx="4285147" cy="1938992"/>
          </a:xfrm>
          <a:prstGeom prst="rect">
            <a:avLst/>
          </a:prstGeom>
          <a:noFill/>
        </p:spPr>
        <p:txBody>
          <a:bodyPr wrap="none" rtlCol="0">
            <a:spAutoFit/>
          </a:bodyPr>
          <a:lstStyle/>
          <a:p>
            <a:pPr algn="ctr"/>
            <a:r>
              <a:rPr lang="en-US" sz="3000" dirty="0" err="1">
                <a:solidFill>
                  <a:schemeClr val="bg1"/>
                </a:solidFill>
                <a:latin typeface="Myriad Pro" panose="020B0503030403020204" pitchFamily="34" charset="0"/>
              </a:rPr>
              <a:t>Presentado</a:t>
            </a:r>
            <a:r>
              <a:rPr lang="en-US" sz="3000" dirty="0">
                <a:solidFill>
                  <a:schemeClr val="bg1"/>
                </a:solidFill>
                <a:latin typeface="Myriad Pro" panose="020B0503030403020204" pitchFamily="34" charset="0"/>
              </a:rPr>
              <a:t> </a:t>
            </a:r>
            <a:r>
              <a:rPr lang="en-US" sz="3000" dirty="0" err="1">
                <a:solidFill>
                  <a:schemeClr val="bg1"/>
                </a:solidFill>
                <a:latin typeface="Myriad Pro" panose="020B0503030403020204" pitchFamily="34" charset="0"/>
              </a:rPr>
              <a:t>por</a:t>
            </a:r>
            <a:br>
              <a:rPr lang="en-US" sz="3000" dirty="0">
                <a:solidFill>
                  <a:schemeClr val="bg1"/>
                </a:solidFill>
                <a:latin typeface="Myriad Pro" panose="020B0503030403020204" pitchFamily="34" charset="0"/>
              </a:rPr>
            </a:br>
            <a:r>
              <a:rPr lang="en-US" sz="3000" dirty="0" err="1">
                <a:solidFill>
                  <a:schemeClr val="bg1"/>
                </a:solidFill>
                <a:latin typeface="Myriad Pro" panose="020B0503030403020204" pitchFamily="34" charset="0"/>
              </a:rPr>
              <a:t>Departamento</a:t>
            </a:r>
            <a:r>
              <a:rPr lang="en-US" sz="3000" dirty="0">
                <a:solidFill>
                  <a:schemeClr val="bg1"/>
                </a:solidFill>
                <a:latin typeface="Myriad Pro" panose="020B0503030403020204" pitchFamily="34" charset="0"/>
              </a:rPr>
              <a:t> de </a:t>
            </a:r>
            <a:r>
              <a:rPr lang="en-US" sz="3000" dirty="0" err="1">
                <a:solidFill>
                  <a:schemeClr val="bg1"/>
                </a:solidFill>
                <a:latin typeface="Myriad Pro" panose="020B0503030403020204" pitchFamily="34" charset="0"/>
              </a:rPr>
              <a:t>Medios</a:t>
            </a:r>
            <a:endParaRPr lang="en-US" sz="3000" dirty="0">
              <a:solidFill>
                <a:schemeClr val="bg1"/>
              </a:solidFill>
              <a:latin typeface="Myriad Pro" panose="020B0503030403020204" pitchFamily="34" charset="0"/>
            </a:endParaRPr>
          </a:p>
          <a:p>
            <a:pPr algn="ctr"/>
            <a:r>
              <a:rPr lang="en-US" sz="3000" b="1" dirty="0">
                <a:solidFill>
                  <a:schemeClr val="bg1"/>
                </a:solidFill>
                <a:latin typeface="Helvetica Light" panose="020B0403020202020204" pitchFamily="34" charset="0"/>
              </a:rPr>
              <a:t>MASS PUBLICIDAD</a:t>
            </a:r>
          </a:p>
          <a:p>
            <a:pPr algn="ctr"/>
            <a:r>
              <a:rPr lang="en-US" sz="3000" b="1" dirty="0" err="1">
                <a:solidFill>
                  <a:schemeClr val="bg1"/>
                </a:solidFill>
                <a:latin typeface="Helvetica Light" panose="020B0403020202020204" pitchFamily="34" charset="0"/>
              </a:rPr>
              <a:t>Noviembre</a:t>
            </a:r>
            <a:r>
              <a:rPr lang="en-US" sz="3000" b="1">
                <a:solidFill>
                  <a:schemeClr val="bg1"/>
                </a:solidFill>
                <a:latin typeface="Helvetica Light" panose="020B0403020202020204" pitchFamily="34" charset="0"/>
              </a:rPr>
              <a:t> 18, </a:t>
            </a:r>
            <a:r>
              <a:rPr lang="en-US" sz="3000" b="1" dirty="0">
                <a:solidFill>
                  <a:schemeClr val="bg1"/>
                </a:solidFill>
                <a:latin typeface="Helvetica Light" panose="020B0403020202020204" pitchFamily="34" charset="0"/>
              </a:rPr>
              <a:t>2025</a:t>
            </a:r>
          </a:p>
        </p:txBody>
      </p:sp>
    </p:spTree>
    <p:extLst>
      <p:ext uri="{BB962C8B-B14F-4D97-AF65-F5344CB8AC3E}">
        <p14:creationId xmlns:p14="http://schemas.microsoft.com/office/powerpoint/2010/main" val="267099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2981949" y="1915236"/>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A07BFF-5EAC-2D5E-B283-878088B7AF87}"/>
              </a:ext>
            </a:extLst>
          </p:cNvPr>
          <p:cNvSpPr/>
          <p:nvPr/>
        </p:nvSpPr>
        <p:spPr>
          <a:xfrm>
            <a:off x="603390" y="1603396"/>
            <a:ext cx="2378559" cy="42257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$2,076K</a:t>
            </a:r>
          </a:p>
        </p:txBody>
      </p:sp>
      <p:sp>
        <p:nvSpPr>
          <p:cNvPr id="12" name="Rectangle 11">
            <a:extLst>
              <a:ext uri="{FF2B5EF4-FFF2-40B4-BE49-F238E27FC236}">
                <a16:creationId xmlns:a16="http://schemas.microsoft.com/office/drawing/2014/main" id="{253073AA-8A2B-7CC8-23F4-010C06D53D12}"/>
              </a:ext>
            </a:extLst>
          </p:cNvPr>
          <p:cNvSpPr/>
          <p:nvPr/>
        </p:nvSpPr>
        <p:spPr>
          <a:xfrm>
            <a:off x="603393" y="1192002"/>
            <a:ext cx="2386124" cy="39234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$2,880K</a:t>
            </a:r>
          </a:p>
        </p:txBody>
      </p:sp>
      <p:sp>
        <p:nvSpPr>
          <p:cNvPr id="13" name="Rectangle 12">
            <a:extLst>
              <a:ext uri="{FF2B5EF4-FFF2-40B4-BE49-F238E27FC236}">
                <a16:creationId xmlns:a16="http://schemas.microsoft.com/office/drawing/2014/main" id="{5A7A2F7C-CB46-2AB2-1F00-C15E8809E69A}"/>
              </a:ext>
            </a:extLst>
          </p:cNvPr>
          <p:cNvSpPr/>
          <p:nvPr/>
        </p:nvSpPr>
        <p:spPr>
          <a:xfrm>
            <a:off x="2981946" y="1600010"/>
            <a:ext cx="2429398" cy="4302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4" name="Rectangle 13">
            <a:extLst>
              <a:ext uri="{FF2B5EF4-FFF2-40B4-BE49-F238E27FC236}">
                <a16:creationId xmlns:a16="http://schemas.microsoft.com/office/drawing/2014/main" id="{3F8D6066-C254-89C2-6D58-0742961A3565}"/>
              </a:ext>
            </a:extLst>
          </p:cNvPr>
          <p:cNvSpPr/>
          <p:nvPr/>
        </p:nvSpPr>
        <p:spPr>
          <a:xfrm>
            <a:off x="3007165" y="1185908"/>
            <a:ext cx="2404178" cy="40105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$2,668K</a:t>
            </a:r>
          </a:p>
        </p:txBody>
      </p:sp>
      <p:sp>
        <p:nvSpPr>
          <p:cNvPr id="15" name="Rectangle 14">
            <a:extLst>
              <a:ext uri="{FF2B5EF4-FFF2-40B4-BE49-F238E27FC236}">
                <a16:creationId xmlns:a16="http://schemas.microsoft.com/office/drawing/2014/main" id="{4A7024EE-45DB-085D-F478-327A81A163D1}"/>
              </a:ext>
            </a:extLst>
          </p:cNvPr>
          <p:cNvSpPr/>
          <p:nvPr/>
        </p:nvSpPr>
        <p:spPr>
          <a:xfrm>
            <a:off x="5394675" y="1603396"/>
            <a:ext cx="2315966" cy="4104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sp>
        <p:nvSpPr>
          <p:cNvPr id="16" name="Rectangle 15">
            <a:extLst>
              <a:ext uri="{FF2B5EF4-FFF2-40B4-BE49-F238E27FC236}">
                <a16:creationId xmlns:a16="http://schemas.microsoft.com/office/drawing/2014/main" id="{37870AAE-9174-0A50-20DF-744662E86A16}"/>
              </a:ext>
            </a:extLst>
          </p:cNvPr>
          <p:cNvSpPr/>
          <p:nvPr/>
        </p:nvSpPr>
        <p:spPr>
          <a:xfrm>
            <a:off x="5418687" y="1192881"/>
            <a:ext cx="2291953"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32" name="TextBox 31">
            <a:extLst>
              <a:ext uri="{FF2B5EF4-FFF2-40B4-BE49-F238E27FC236}">
                <a16:creationId xmlns:a16="http://schemas.microsoft.com/office/drawing/2014/main" id="{62BF4E62-79D6-5D4F-7814-5491C250ADD8}"/>
              </a:ext>
            </a:extLst>
          </p:cNvPr>
          <p:cNvSpPr txBox="1"/>
          <p:nvPr/>
        </p:nvSpPr>
        <p:spPr>
          <a:xfrm>
            <a:off x="1458134" y="5786236"/>
            <a:ext cx="951466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octubre</a:t>
            </a:r>
            <a:r>
              <a:rPr lang="en-US" sz="1300" b="1" dirty="0">
                <a:solidFill>
                  <a:schemeClr val="bg1"/>
                </a:solidFill>
                <a:latin typeface="Helvetica Light" panose="020B0403020202020204" pitchFamily="34" charset="0"/>
              </a:rPr>
              <a:t> del 2024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2025,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baja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un 6%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748145" y="6129186"/>
            <a:ext cx="11250266" cy="292388"/>
          </a:xfrm>
          <a:prstGeom prst="rect">
            <a:avLst/>
          </a:prstGeom>
          <a:solidFill>
            <a:schemeClr val="accent3">
              <a:lumMod val="75000"/>
            </a:schemeClr>
          </a:solidFill>
        </p:spPr>
        <p:txBody>
          <a:bodyPr wrap="square" rtlCol="0">
            <a:spAutoFit/>
          </a:bodyPr>
          <a:lstStyle/>
          <a:p>
            <a:pPr algn="ctr"/>
            <a:r>
              <a:rPr lang="en-US" sz="1300" b="1" dirty="0">
                <a:solidFill>
                  <a:schemeClr val="bg1"/>
                </a:solidFill>
                <a:latin typeface="Helvetica Light" panose="020B0403020202020204" pitchFamily="34" charset="0"/>
              </a:rPr>
              <a:t>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a:t>
            </a:r>
            <a:r>
              <a:rPr lang="en-US" sz="1300" b="1" dirty="0" err="1">
                <a:solidFill>
                  <a:schemeClr val="bg1"/>
                </a:solidFill>
                <a:latin typeface="Helvetica Light" panose="020B0403020202020204" pitchFamily="34" charset="0"/>
              </a:rPr>
              <a:t>Pais</a:t>
            </a:r>
            <a:r>
              <a:rPr lang="en-US" sz="1300" b="1" dirty="0">
                <a:solidFill>
                  <a:schemeClr val="bg1"/>
                </a:solidFill>
                <a:latin typeface="Helvetica Light" panose="020B0403020202020204" pitchFamily="34" charset="0"/>
              </a:rPr>
              <a:t>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33% del total de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el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octubre</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HISTORIAL DE INVERSIÓN</a:t>
            </a:r>
          </a:p>
        </p:txBody>
      </p:sp>
      <p:sp>
        <p:nvSpPr>
          <p:cNvPr id="7" name="TextBox 6">
            <a:extLst>
              <a:ext uri="{FF2B5EF4-FFF2-40B4-BE49-F238E27FC236}">
                <a16:creationId xmlns:a16="http://schemas.microsoft.com/office/drawing/2014/main" id="{50E6A8B6-26F3-013C-405B-8018BEAD117B}"/>
              </a:ext>
            </a:extLst>
          </p:cNvPr>
          <p:cNvSpPr txBox="1"/>
          <p:nvPr/>
        </p:nvSpPr>
        <p:spPr>
          <a:xfrm>
            <a:off x="8877075" y="285033"/>
            <a:ext cx="1459054"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202</a:t>
            </a:r>
            <a:r>
              <a:rPr lang="en-US" b="1" dirty="0">
                <a:solidFill>
                  <a:schemeClr val="bg1"/>
                </a:solidFill>
                <a:latin typeface="HELVETICA LIGHT" panose="020B0403020202020204" pitchFamily="34" charset="0"/>
              </a:rPr>
              <a:t>1 - 2025</a:t>
            </a:r>
            <a:endParaRPr lang="en-HN" b="1" dirty="0">
              <a:solidFill>
                <a:schemeClr val="bg1"/>
              </a:solidFill>
              <a:latin typeface="HELVETICA LIGHT" panose="020B0403020202020204" pitchFamily="34" charset="0"/>
            </a:endParaRPr>
          </a:p>
        </p:txBody>
      </p:sp>
      <p:sp>
        <p:nvSpPr>
          <p:cNvPr id="45" name="Down Arrow 18">
            <a:extLst>
              <a:ext uri="{FF2B5EF4-FFF2-40B4-BE49-F238E27FC236}">
                <a16:creationId xmlns:a16="http://schemas.microsoft.com/office/drawing/2014/main" id="{83787C9F-F723-AC4A-970F-2828734FC660}"/>
              </a:ext>
            </a:extLst>
          </p:cNvPr>
          <p:cNvSpPr/>
          <p:nvPr/>
        </p:nvSpPr>
        <p:spPr>
          <a:xfrm>
            <a:off x="2546752" y="1002831"/>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47" name="Down Arrow 18">
            <a:extLst>
              <a:ext uri="{FF2B5EF4-FFF2-40B4-BE49-F238E27FC236}">
                <a16:creationId xmlns:a16="http://schemas.microsoft.com/office/drawing/2014/main" id="{3491DEDA-408B-B748-8E83-B7BA20AA97A9}"/>
              </a:ext>
            </a:extLst>
          </p:cNvPr>
          <p:cNvSpPr/>
          <p:nvPr/>
        </p:nvSpPr>
        <p:spPr>
          <a:xfrm>
            <a:off x="2546752" y="1567615"/>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5327704" y="2062137"/>
            <a:ext cx="16540" cy="3072815"/>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7710641" y="1187920"/>
            <a:ext cx="2366395"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$4,072K</a:t>
            </a:r>
          </a:p>
        </p:txBody>
      </p:sp>
      <p:sp>
        <p:nvSpPr>
          <p:cNvPr id="20" name="Rectangle 14">
            <a:extLst>
              <a:ext uri="{FF2B5EF4-FFF2-40B4-BE49-F238E27FC236}">
                <a16:creationId xmlns:a16="http://schemas.microsoft.com/office/drawing/2014/main" id="{F114181A-26D3-4435-7B34-24B69AB9B567}"/>
              </a:ext>
            </a:extLst>
          </p:cNvPr>
          <p:cNvSpPr/>
          <p:nvPr/>
        </p:nvSpPr>
        <p:spPr>
          <a:xfrm>
            <a:off x="7717984" y="1600009"/>
            <a:ext cx="2359052"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$3,509K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7710640" y="1915236"/>
            <a:ext cx="0" cy="325812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4975390" y="1591922"/>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4980772" y="1029232"/>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1" name="Rectangle 15">
            <a:extLst>
              <a:ext uri="{FF2B5EF4-FFF2-40B4-BE49-F238E27FC236}">
                <a16:creationId xmlns:a16="http://schemas.microsoft.com/office/drawing/2014/main" id="{6EE238F4-E1D8-B494-7CC4-E47552291ADC}"/>
              </a:ext>
            </a:extLst>
          </p:cNvPr>
          <p:cNvSpPr/>
          <p:nvPr/>
        </p:nvSpPr>
        <p:spPr>
          <a:xfrm>
            <a:off x="10077037" y="1183453"/>
            <a:ext cx="2114968"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$2,989K</a:t>
            </a:r>
          </a:p>
        </p:txBody>
      </p:sp>
      <p:sp>
        <p:nvSpPr>
          <p:cNvPr id="22" name="Rectangle 14">
            <a:extLst>
              <a:ext uri="{FF2B5EF4-FFF2-40B4-BE49-F238E27FC236}">
                <a16:creationId xmlns:a16="http://schemas.microsoft.com/office/drawing/2014/main" id="{EC170B93-882A-ABC4-57A1-B1ADCE35B963}"/>
              </a:ext>
            </a:extLst>
          </p:cNvPr>
          <p:cNvSpPr/>
          <p:nvPr/>
        </p:nvSpPr>
        <p:spPr>
          <a:xfrm>
            <a:off x="10084379" y="1599344"/>
            <a:ext cx="2098200"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$2,255K</a:t>
            </a:r>
          </a:p>
        </p:txBody>
      </p:sp>
      <p:sp>
        <p:nvSpPr>
          <p:cNvPr id="24" name="Up Arrow 17">
            <a:extLst>
              <a:ext uri="{FF2B5EF4-FFF2-40B4-BE49-F238E27FC236}">
                <a16:creationId xmlns:a16="http://schemas.microsoft.com/office/drawing/2014/main" id="{E4AAF9C4-12BE-9151-CE6B-7B84D3BA484A}"/>
              </a:ext>
            </a:extLst>
          </p:cNvPr>
          <p:cNvSpPr/>
          <p:nvPr/>
        </p:nvSpPr>
        <p:spPr>
          <a:xfrm>
            <a:off x="7296732" y="1051048"/>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5" name="Up Arrow 17">
            <a:extLst>
              <a:ext uri="{FF2B5EF4-FFF2-40B4-BE49-F238E27FC236}">
                <a16:creationId xmlns:a16="http://schemas.microsoft.com/office/drawing/2014/main" id="{1505D0FF-755C-A112-30DE-77DD23139685}"/>
              </a:ext>
            </a:extLst>
          </p:cNvPr>
          <p:cNvSpPr/>
          <p:nvPr/>
        </p:nvSpPr>
        <p:spPr>
          <a:xfrm>
            <a:off x="7296732" y="1598895"/>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67</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11" name="Conector recto de flecha 10">
            <a:extLst>
              <a:ext uri="{FF2B5EF4-FFF2-40B4-BE49-F238E27FC236}">
                <a16:creationId xmlns:a16="http://schemas.microsoft.com/office/drawing/2014/main" id="{C1B729F3-DAA5-72DF-0559-048962A1C6F4}"/>
              </a:ext>
            </a:extLst>
          </p:cNvPr>
          <p:cNvCxnSpPr>
            <a:cxnSpLocks/>
          </p:cNvCxnSpPr>
          <p:nvPr/>
        </p:nvCxnSpPr>
        <p:spPr>
          <a:xfrm>
            <a:off x="10067836" y="2001062"/>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3424701506"/>
              </p:ext>
            </p:extLst>
          </p:nvPr>
        </p:nvGraphicFramePr>
        <p:xfrm>
          <a:off x="9421" y="2003783"/>
          <a:ext cx="12173158" cy="3763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8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Newspaper">
            <a:extLst>
              <a:ext uri="{FF2B5EF4-FFF2-40B4-BE49-F238E27FC236}">
                <a16:creationId xmlns:a16="http://schemas.microsoft.com/office/drawing/2014/main" id="{70C044E6-84CF-4768-B060-AA0716A2021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6824" y="4706291"/>
            <a:ext cx="999090" cy="999090"/>
          </a:xfrm>
          <a:prstGeom prst="rect">
            <a:avLst/>
          </a:prstGeom>
        </p:spPr>
      </p:pic>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354406685"/>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6"/>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8039960" y="155703"/>
            <a:ext cx="4180781" cy="646331"/>
          </a:xfrm>
          <a:prstGeom prst="rect">
            <a:avLst/>
          </a:prstGeom>
          <a:noFill/>
        </p:spPr>
        <p:txBody>
          <a:bodyPr wrap="square">
            <a:spAutoFit/>
          </a:bodyPr>
          <a:lstStyle/>
          <a:p>
            <a:pPr algn="r" eaLnBrk="1" fontAlgn="auto" hangingPunct="1">
              <a:spcBef>
                <a:spcPts val="0"/>
              </a:spcBef>
              <a:spcAft>
                <a:spcPts val="0"/>
              </a:spcAft>
              <a:defRPr/>
            </a:pPr>
            <a:r>
              <a:rPr lang="en-CA" b="1" dirty="0" err="1">
                <a:solidFill>
                  <a:schemeClr val="bg1"/>
                </a:solidFill>
                <a:latin typeface="Helvetica Light" panose="020B0403020202020204" pitchFamily="34" charset="0"/>
              </a:rPr>
              <a:t>Comparativo</a:t>
            </a:r>
            <a:r>
              <a:rPr lang="en-CA" b="1" dirty="0">
                <a:solidFill>
                  <a:schemeClr val="bg1"/>
                </a:solidFill>
                <a:latin typeface="Helvetica Light" panose="020B0403020202020204" pitchFamily="34" charset="0"/>
              </a:rPr>
              <a:t> </a:t>
            </a:r>
            <a:r>
              <a:rPr lang="en-CA" b="1" dirty="0" err="1">
                <a:solidFill>
                  <a:schemeClr val="bg1"/>
                </a:solidFill>
                <a:latin typeface="Helvetica Light" panose="020B0403020202020204" pitchFamily="34" charset="0"/>
              </a:rPr>
              <a:t>acumulado</a:t>
            </a:r>
            <a:r>
              <a:rPr lang="en-CA" b="1" dirty="0">
                <a:solidFill>
                  <a:schemeClr val="bg1"/>
                </a:solidFill>
                <a:latin typeface="Helvetica Light" panose="020B0403020202020204" pitchFamily="34" charset="0"/>
              </a:rPr>
              <a:t> </a:t>
            </a:r>
          </a:p>
          <a:p>
            <a:pPr algn="r" eaLnBrk="1" fontAlgn="auto" hangingPunct="1">
              <a:spcBef>
                <a:spcPts val="0"/>
              </a:spcBef>
              <a:spcAft>
                <a:spcPts val="0"/>
              </a:spcAft>
              <a:defRPr/>
            </a:pPr>
            <a:r>
              <a:rPr lang="en-CA" b="1" dirty="0" err="1">
                <a:solidFill>
                  <a:schemeClr val="bg1"/>
                </a:solidFill>
                <a:latin typeface="Helvetica Light" panose="020B0403020202020204" pitchFamily="34" charset="0"/>
              </a:rPr>
              <a:t>Enero</a:t>
            </a:r>
            <a:r>
              <a:rPr lang="en-CA" b="1" dirty="0">
                <a:solidFill>
                  <a:schemeClr val="bg1"/>
                </a:solidFill>
                <a:latin typeface="Helvetica Light" panose="020B0403020202020204" pitchFamily="34" charset="0"/>
              </a:rPr>
              <a:t> - </a:t>
            </a:r>
            <a:r>
              <a:rPr lang="en-CA" b="1" dirty="0" err="1">
                <a:solidFill>
                  <a:schemeClr val="bg1"/>
                </a:solidFill>
                <a:latin typeface="Helvetica Light" panose="020B0403020202020204" pitchFamily="34" charset="0"/>
              </a:rPr>
              <a:t>Octubre</a:t>
            </a:r>
            <a:r>
              <a:rPr lang="en-CA" b="1" dirty="0">
                <a:solidFill>
                  <a:schemeClr val="bg1"/>
                </a:solidFill>
                <a:latin typeface="Helvetica Light" panose="020B0403020202020204" pitchFamily="34" charset="0"/>
              </a:rPr>
              <a:t> 25</a:t>
            </a:r>
            <a:endParaRPr lang="es-MX" sz="1800" b="1" dirty="0">
              <a:solidFill>
                <a:schemeClr val="bg1"/>
              </a:solidFill>
              <a:latin typeface="Helvetica Light" panose="020B0403020202020204" pitchFamily="34" charset="0"/>
            </a:endParaRPr>
          </a:p>
        </p:txBody>
      </p:sp>
      <p:pic>
        <p:nvPicPr>
          <p:cNvPr id="34" name="Picture 5">
            <a:extLst>
              <a:ext uri="{FF2B5EF4-FFF2-40B4-BE49-F238E27FC236}">
                <a16:creationId xmlns:a16="http://schemas.microsoft.com/office/drawing/2014/main" id="{5D9B11BB-4C41-4585-A64B-554F5B34FC4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590903" y="4779427"/>
            <a:ext cx="949494" cy="790919"/>
          </a:xfrm>
          <a:prstGeom prst="rect">
            <a:avLst/>
          </a:prstGeom>
        </p:spPr>
      </p:pic>
      <p:sp>
        <p:nvSpPr>
          <p:cNvPr id="5" name="TextBox 4">
            <a:extLst>
              <a:ext uri="{FF2B5EF4-FFF2-40B4-BE49-F238E27FC236}">
                <a16:creationId xmlns:a16="http://schemas.microsoft.com/office/drawing/2014/main" id="{B1AE3843-F14C-4DEE-8A67-5A2C7A8A06C8}"/>
              </a:ext>
            </a:extLst>
          </p:cNvPr>
          <p:cNvSpPr txBox="1"/>
          <p:nvPr/>
        </p:nvSpPr>
        <p:spPr>
          <a:xfrm>
            <a:off x="712621" y="5139474"/>
            <a:ext cx="604653" cy="369332"/>
          </a:xfrm>
          <a:prstGeom prst="rect">
            <a:avLst/>
          </a:prstGeom>
          <a:solidFill>
            <a:schemeClr val="accent4">
              <a:lumMod val="50000"/>
            </a:schemeClr>
          </a:solidFill>
        </p:spPr>
        <p:txBody>
          <a:bodyPr wrap="none" rtlCol="0">
            <a:spAutoFit/>
          </a:bodyPr>
          <a:lstStyle/>
          <a:p>
            <a:r>
              <a:rPr lang="en-CA" dirty="0">
                <a:solidFill>
                  <a:schemeClr val="bg1"/>
                </a:solidFill>
                <a:latin typeface="Myriad Pro" panose="020B0503030403020204" pitchFamily="34" charset="0"/>
              </a:rPr>
              <a:t>69%</a:t>
            </a:r>
          </a:p>
        </p:txBody>
      </p:sp>
      <p:pic>
        <p:nvPicPr>
          <p:cNvPr id="46" name="Picture 6">
            <a:extLst>
              <a:ext uri="{FF2B5EF4-FFF2-40B4-BE49-F238E27FC236}">
                <a16:creationId xmlns:a16="http://schemas.microsoft.com/office/drawing/2014/main" id="{35055A24-8571-4675-B07A-1A3D022BDAC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1854912" y="4836310"/>
            <a:ext cx="705342" cy="740340"/>
          </a:xfrm>
          <a:prstGeom prst="rect">
            <a:avLst/>
          </a:prstGeom>
        </p:spPr>
      </p:pic>
      <p:sp>
        <p:nvSpPr>
          <p:cNvPr id="55" name="TextBox 54">
            <a:extLst>
              <a:ext uri="{FF2B5EF4-FFF2-40B4-BE49-F238E27FC236}">
                <a16:creationId xmlns:a16="http://schemas.microsoft.com/office/drawing/2014/main" id="{7FA7E59B-92A8-4486-BD4B-B30794BECDFE}"/>
              </a:ext>
            </a:extLst>
          </p:cNvPr>
          <p:cNvSpPr txBox="1"/>
          <p:nvPr/>
        </p:nvSpPr>
        <p:spPr>
          <a:xfrm>
            <a:off x="2041472" y="5231671"/>
            <a:ext cx="604653" cy="369332"/>
          </a:xfrm>
          <a:prstGeom prst="rect">
            <a:avLst/>
          </a:prstGeom>
          <a:noFill/>
        </p:spPr>
        <p:txBody>
          <a:bodyPr wrap="none" rtlCol="0">
            <a:spAutoFit/>
          </a:bodyPr>
          <a:lstStyle/>
          <a:p>
            <a:r>
              <a:rPr lang="en-CA" dirty="0">
                <a:solidFill>
                  <a:schemeClr val="bg2"/>
                </a:solidFill>
                <a:latin typeface="Myriad Pro" panose="020B0503030403020204" pitchFamily="34" charset="0"/>
              </a:rPr>
              <a:t>13%</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Newspaper">
            <a:extLst>
              <a:ext uri="{FF2B5EF4-FFF2-40B4-BE49-F238E27FC236}">
                <a16:creationId xmlns:a16="http://schemas.microsoft.com/office/drawing/2014/main" id="{44A7EF4F-720B-4389-9968-5563A0FF8CD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65148" y="4720125"/>
            <a:ext cx="999090" cy="999090"/>
          </a:xfrm>
          <a:prstGeom prst="rect">
            <a:avLst/>
          </a:prstGeom>
        </p:spPr>
      </p:pic>
      <p:sp>
        <p:nvSpPr>
          <p:cNvPr id="62" name="TextBox 61">
            <a:extLst>
              <a:ext uri="{FF2B5EF4-FFF2-40B4-BE49-F238E27FC236}">
                <a16:creationId xmlns:a16="http://schemas.microsoft.com/office/drawing/2014/main" id="{0A3B0CD6-1E82-4EDB-B1C4-56E084E40C14}"/>
              </a:ext>
            </a:extLst>
          </p:cNvPr>
          <p:cNvSpPr txBox="1"/>
          <p:nvPr/>
        </p:nvSpPr>
        <p:spPr>
          <a:xfrm>
            <a:off x="2947405" y="5141737"/>
            <a:ext cx="609372" cy="369332"/>
          </a:xfrm>
          <a:prstGeom prst="rect">
            <a:avLst/>
          </a:prstGeom>
          <a:solidFill>
            <a:schemeClr val="accent4">
              <a:lumMod val="50000"/>
            </a:schemeClr>
          </a:solidFill>
        </p:spPr>
        <p:txBody>
          <a:bodyPr wrap="square" rtlCol="0">
            <a:spAutoFit/>
          </a:bodyPr>
          <a:lstStyle/>
          <a:p>
            <a:r>
              <a:rPr lang="en-CA" dirty="0">
                <a:solidFill>
                  <a:schemeClr val="bg1"/>
                </a:solidFill>
                <a:latin typeface="Myriad Pro" panose="020B0503030403020204" pitchFamily="34" charset="0"/>
              </a:rPr>
              <a:t>18%</a:t>
            </a:r>
          </a:p>
        </p:txBody>
      </p:sp>
      <p:pic>
        <p:nvPicPr>
          <p:cNvPr id="66" name="Picture 5">
            <a:extLst>
              <a:ext uri="{FF2B5EF4-FFF2-40B4-BE49-F238E27FC236}">
                <a16:creationId xmlns:a16="http://schemas.microsoft.com/office/drawing/2014/main" id="{4393F1EC-BC7C-4FEC-AA2A-C96633114A6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a:off x="8221453" y="4691879"/>
            <a:ext cx="949494" cy="790919"/>
          </a:xfrm>
          <a:prstGeom prst="rect">
            <a:avLst/>
          </a:prstGeom>
        </p:spPr>
      </p:pic>
      <p:sp>
        <p:nvSpPr>
          <p:cNvPr id="68" name="TextBox 67">
            <a:extLst>
              <a:ext uri="{FF2B5EF4-FFF2-40B4-BE49-F238E27FC236}">
                <a16:creationId xmlns:a16="http://schemas.microsoft.com/office/drawing/2014/main" id="{02763ECB-AA3B-43A9-8D26-279EA8463F1E}"/>
              </a:ext>
            </a:extLst>
          </p:cNvPr>
          <p:cNvSpPr txBox="1"/>
          <p:nvPr/>
        </p:nvSpPr>
        <p:spPr>
          <a:xfrm>
            <a:off x="8318665" y="5071767"/>
            <a:ext cx="604653" cy="369332"/>
          </a:xfrm>
          <a:prstGeom prst="rect">
            <a:avLst/>
          </a:prstGeom>
          <a:solidFill>
            <a:schemeClr val="accent3"/>
          </a:solidFill>
        </p:spPr>
        <p:txBody>
          <a:bodyPr wrap="none" rtlCol="0">
            <a:spAutoFit/>
          </a:bodyPr>
          <a:lstStyle/>
          <a:p>
            <a:r>
              <a:rPr lang="en-CA" dirty="0">
                <a:solidFill>
                  <a:schemeClr val="bg1"/>
                </a:solidFill>
                <a:latin typeface="Myriad Pro" panose="020B0503030403020204" pitchFamily="34" charset="0"/>
              </a:rPr>
              <a:t>80%</a:t>
            </a:r>
          </a:p>
        </p:txBody>
      </p:sp>
      <p:pic>
        <p:nvPicPr>
          <p:cNvPr id="69" name="Graphic 68" descr="Newspaper">
            <a:extLst>
              <a:ext uri="{FF2B5EF4-FFF2-40B4-BE49-F238E27FC236}">
                <a16:creationId xmlns:a16="http://schemas.microsoft.com/office/drawing/2014/main" id="{D480174C-D0FB-4E86-9F6C-B6A69DC121C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377623" y="4674391"/>
            <a:ext cx="999090" cy="999090"/>
          </a:xfrm>
          <a:prstGeom prst="rect">
            <a:avLst/>
          </a:prstGeom>
        </p:spPr>
      </p:pic>
      <p:sp>
        <p:nvSpPr>
          <p:cNvPr id="70" name="TextBox 69">
            <a:extLst>
              <a:ext uri="{FF2B5EF4-FFF2-40B4-BE49-F238E27FC236}">
                <a16:creationId xmlns:a16="http://schemas.microsoft.com/office/drawing/2014/main" id="{A13E06AB-7416-437A-B233-8F5DAA216301}"/>
              </a:ext>
            </a:extLst>
          </p:cNvPr>
          <p:cNvSpPr txBox="1"/>
          <p:nvPr/>
        </p:nvSpPr>
        <p:spPr>
          <a:xfrm>
            <a:off x="10559537" y="5092407"/>
            <a:ext cx="655048" cy="369332"/>
          </a:xfrm>
          <a:prstGeom prst="rect">
            <a:avLst/>
          </a:prstGeom>
          <a:solidFill>
            <a:schemeClr val="accent3"/>
          </a:solidFill>
        </p:spPr>
        <p:txBody>
          <a:bodyPr wrap="square" rtlCol="0">
            <a:spAutoFit/>
          </a:bodyPr>
          <a:lstStyle/>
          <a:p>
            <a:r>
              <a:rPr lang="en-CA" dirty="0">
                <a:solidFill>
                  <a:schemeClr val="bg1"/>
                </a:solidFill>
                <a:latin typeface="Myriad Pro" panose="020B0503030403020204" pitchFamily="34" charset="0"/>
              </a:rPr>
              <a:t>14%</a:t>
            </a:r>
          </a:p>
        </p:txBody>
      </p:sp>
      <p:pic>
        <p:nvPicPr>
          <p:cNvPr id="71" name="Picture 6">
            <a:extLst>
              <a:ext uri="{FF2B5EF4-FFF2-40B4-BE49-F238E27FC236}">
                <a16:creationId xmlns:a16="http://schemas.microsoft.com/office/drawing/2014/main" id="{4DF07194-CCFD-451D-AA25-BED9DD0E0FDE}"/>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p:blipFill>
        <p:spPr>
          <a:xfrm>
            <a:off x="9481713" y="4735268"/>
            <a:ext cx="705342" cy="740340"/>
          </a:xfrm>
          <a:prstGeom prst="rect">
            <a:avLst/>
          </a:prstGeom>
        </p:spPr>
      </p:pic>
      <p:sp>
        <p:nvSpPr>
          <p:cNvPr id="72" name="TextBox 71">
            <a:extLst>
              <a:ext uri="{FF2B5EF4-FFF2-40B4-BE49-F238E27FC236}">
                <a16:creationId xmlns:a16="http://schemas.microsoft.com/office/drawing/2014/main" id="{688C81E1-8D85-4DFA-9509-E70E91B1D112}"/>
              </a:ext>
            </a:extLst>
          </p:cNvPr>
          <p:cNvSpPr txBox="1"/>
          <p:nvPr/>
        </p:nvSpPr>
        <p:spPr>
          <a:xfrm>
            <a:off x="9673684" y="5116086"/>
            <a:ext cx="486030" cy="369332"/>
          </a:xfrm>
          <a:prstGeom prst="rect">
            <a:avLst/>
          </a:prstGeom>
          <a:noFill/>
        </p:spPr>
        <p:txBody>
          <a:bodyPr wrap="none" rtlCol="0">
            <a:spAutoFit/>
          </a:bodyPr>
          <a:lstStyle/>
          <a:p>
            <a:r>
              <a:rPr lang="en-CA" dirty="0">
                <a:solidFill>
                  <a:schemeClr val="bg2"/>
                </a:solidFill>
                <a:latin typeface="Myriad Pro" panose="020B0503030403020204" pitchFamily="34" charset="0"/>
              </a:rPr>
              <a:t>6%</a:t>
            </a:r>
          </a:p>
        </p:txBody>
      </p:sp>
      <p:sp>
        <p:nvSpPr>
          <p:cNvPr id="73" name="TextBox 72">
            <a:extLst>
              <a:ext uri="{FF2B5EF4-FFF2-40B4-BE49-F238E27FC236}">
                <a16:creationId xmlns:a16="http://schemas.microsoft.com/office/drawing/2014/main" id="{C78D9F9D-9940-48F1-8063-893D53CDF773}"/>
              </a:ext>
            </a:extLst>
          </p:cNvPr>
          <p:cNvSpPr txBox="1"/>
          <p:nvPr/>
        </p:nvSpPr>
        <p:spPr>
          <a:xfrm>
            <a:off x="809857" y="5543365"/>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74" name="TextBox 73">
            <a:extLst>
              <a:ext uri="{FF2B5EF4-FFF2-40B4-BE49-F238E27FC236}">
                <a16:creationId xmlns:a16="http://schemas.microsoft.com/office/drawing/2014/main" id="{DF889EB3-4D3A-4F0F-96A3-8021BBA3D496}"/>
              </a:ext>
            </a:extLst>
          </p:cNvPr>
          <p:cNvSpPr txBox="1"/>
          <p:nvPr/>
        </p:nvSpPr>
        <p:spPr>
          <a:xfrm>
            <a:off x="1989528" y="5526911"/>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75" name="TextBox 74">
            <a:extLst>
              <a:ext uri="{FF2B5EF4-FFF2-40B4-BE49-F238E27FC236}">
                <a16:creationId xmlns:a16="http://schemas.microsoft.com/office/drawing/2014/main" id="{A4A072ED-C8E1-4175-8F6A-CB02998C8C74}"/>
              </a:ext>
            </a:extLst>
          </p:cNvPr>
          <p:cNvSpPr txBox="1"/>
          <p:nvPr/>
        </p:nvSpPr>
        <p:spPr>
          <a:xfrm>
            <a:off x="3026339" y="5582872"/>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sp>
        <p:nvSpPr>
          <p:cNvPr id="76" name="TextBox 75">
            <a:extLst>
              <a:ext uri="{FF2B5EF4-FFF2-40B4-BE49-F238E27FC236}">
                <a16:creationId xmlns:a16="http://schemas.microsoft.com/office/drawing/2014/main" id="{555DAFC8-10F6-454B-8A3A-608BF2254F9B}"/>
              </a:ext>
            </a:extLst>
          </p:cNvPr>
          <p:cNvSpPr txBox="1"/>
          <p:nvPr/>
        </p:nvSpPr>
        <p:spPr>
          <a:xfrm>
            <a:off x="8451794" y="5461739"/>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77" name="TextBox 76">
            <a:extLst>
              <a:ext uri="{FF2B5EF4-FFF2-40B4-BE49-F238E27FC236}">
                <a16:creationId xmlns:a16="http://schemas.microsoft.com/office/drawing/2014/main" id="{0AF078D9-DB2C-4E3D-AD7D-3F99B78CE79B}"/>
              </a:ext>
            </a:extLst>
          </p:cNvPr>
          <p:cNvSpPr txBox="1"/>
          <p:nvPr/>
        </p:nvSpPr>
        <p:spPr>
          <a:xfrm>
            <a:off x="9659005" y="5499399"/>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78" name="TextBox 77">
            <a:extLst>
              <a:ext uri="{FF2B5EF4-FFF2-40B4-BE49-F238E27FC236}">
                <a16:creationId xmlns:a16="http://schemas.microsoft.com/office/drawing/2014/main" id="{345317B3-2153-4B43-BF84-51607BBA839D}"/>
              </a:ext>
            </a:extLst>
          </p:cNvPr>
          <p:cNvSpPr txBox="1"/>
          <p:nvPr/>
        </p:nvSpPr>
        <p:spPr>
          <a:xfrm>
            <a:off x="10654747" y="5499399"/>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sp>
        <p:nvSpPr>
          <p:cNvPr id="42" name="TextBox 41">
            <a:extLst>
              <a:ext uri="{FF2B5EF4-FFF2-40B4-BE49-F238E27FC236}">
                <a16:creationId xmlns:a16="http://schemas.microsoft.com/office/drawing/2014/main" id="{8F89E972-77DD-44D8-9AD7-A4050D6560E6}"/>
              </a:ext>
            </a:extLst>
          </p:cNvPr>
          <p:cNvSpPr txBox="1"/>
          <p:nvPr/>
        </p:nvSpPr>
        <p:spPr>
          <a:xfrm>
            <a:off x="601810" y="5803910"/>
            <a:ext cx="973343" cy="553998"/>
          </a:xfrm>
          <a:prstGeom prst="rect">
            <a:avLst/>
          </a:prstGeom>
          <a:noFill/>
        </p:spPr>
        <p:txBody>
          <a:bodyPr wrap="none" rtlCol="0">
            <a:spAutoFit/>
          </a:bodyPr>
          <a:lstStyle/>
          <a:p>
            <a:r>
              <a:rPr lang="en-US" sz="3000" dirty="0">
                <a:latin typeface="Myriad Pro" panose="020B0503030403020204" pitchFamily="34" charset="0"/>
              </a:rPr>
              <a:t>2023</a:t>
            </a:r>
          </a:p>
        </p:txBody>
      </p:sp>
      <p:sp>
        <p:nvSpPr>
          <p:cNvPr id="43" name="Rectángulo 31">
            <a:extLst>
              <a:ext uri="{FF2B5EF4-FFF2-40B4-BE49-F238E27FC236}">
                <a16:creationId xmlns:a16="http://schemas.microsoft.com/office/drawing/2014/main" id="{E45F6EE2-565F-496A-BCCD-57E1C9A595FC}"/>
              </a:ext>
            </a:extLst>
          </p:cNvPr>
          <p:cNvSpPr/>
          <p:nvPr/>
        </p:nvSpPr>
        <p:spPr>
          <a:xfrm>
            <a:off x="1540397" y="5910361"/>
            <a:ext cx="2152528"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$ 1,831K</a:t>
            </a:r>
          </a:p>
        </p:txBody>
      </p:sp>
      <p:sp>
        <p:nvSpPr>
          <p:cNvPr id="45" name="TextBox 44">
            <a:extLst>
              <a:ext uri="{FF2B5EF4-FFF2-40B4-BE49-F238E27FC236}">
                <a16:creationId xmlns:a16="http://schemas.microsoft.com/office/drawing/2014/main" id="{476ED9A8-B9F8-4C95-A22F-A8BA90389A40}"/>
              </a:ext>
            </a:extLst>
          </p:cNvPr>
          <p:cNvSpPr txBox="1"/>
          <p:nvPr/>
        </p:nvSpPr>
        <p:spPr>
          <a:xfrm>
            <a:off x="6968845" y="5139269"/>
            <a:ext cx="655048" cy="369332"/>
          </a:xfrm>
          <a:prstGeom prst="rect">
            <a:avLst/>
          </a:prstGeom>
          <a:solidFill>
            <a:schemeClr val="accent4"/>
          </a:solidFill>
        </p:spPr>
        <p:txBody>
          <a:bodyPr wrap="square" rtlCol="0">
            <a:spAutoFit/>
          </a:bodyPr>
          <a:lstStyle/>
          <a:p>
            <a:r>
              <a:rPr lang="en-CA" dirty="0">
                <a:solidFill>
                  <a:schemeClr val="bg1"/>
                </a:solidFill>
                <a:latin typeface="Myriad Pro" panose="020B0503030403020204" pitchFamily="34" charset="0"/>
              </a:rPr>
              <a:t>15%</a:t>
            </a:r>
          </a:p>
        </p:txBody>
      </p:sp>
      <p:pic>
        <p:nvPicPr>
          <p:cNvPr id="50" name="Picture 6">
            <a:extLst>
              <a:ext uri="{FF2B5EF4-FFF2-40B4-BE49-F238E27FC236}">
                <a16:creationId xmlns:a16="http://schemas.microsoft.com/office/drawing/2014/main" id="{1C116048-1DA7-48B3-9FCE-EDC8C91C0F2B}"/>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p:blipFill>
        <p:spPr>
          <a:xfrm>
            <a:off x="5852883" y="4816396"/>
            <a:ext cx="705342" cy="740340"/>
          </a:xfrm>
          <a:prstGeom prst="rect">
            <a:avLst/>
          </a:prstGeom>
        </p:spPr>
      </p:pic>
      <p:sp>
        <p:nvSpPr>
          <p:cNvPr id="53" name="TextBox 52">
            <a:extLst>
              <a:ext uri="{FF2B5EF4-FFF2-40B4-BE49-F238E27FC236}">
                <a16:creationId xmlns:a16="http://schemas.microsoft.com/office/drawing/2014/main" id="{C64EAC5C-A4C5-41C8-806A-69ECBA65F3D4}"/>
              </a:ext>
            </a:extLst>
          </p:cNvPr>
          <p:cNvSpPr txBox="1"/>
          <p:nvPr/>
        </p:nvSpPr>
        <p:spPr>
          <a:xfrm>
            <a:off x="6065344" y="5179136"/>
            <a:ext cx="604653" cy="369332"/>
          </a:xfrm>
          <a:prstGeom prst="rect">
            <a:avLst/>
          </a:prstGeom>
          <a:noFill/>
        </p:spPr>
        <p:txBody>
          <a:bodyPr wrap="none" rtlCol="0">
            <a:spAutoFit/>
          </a:bodyPr>
          <a:lstStyle/>
          <a:p>
            <a:r>
              <a:rPr lang="en-CA" dirty="0">
                <a:solidFill>
                  <a:schemeClr val="bg2"/>
                </a:solidFill>
                <a:latin typeface="Myriad Pro" panose="020B0503030403020204" pitchFamily="34" charset="0"/>
              </a:rPr>
              <a:t>10%</a:t>
            </a:r>
          </a:p>
        </p:txBody>
      </p:sp>
      <p:sp>
        <p:nvSpPr>
          <p:cNvPr id="54" name="TextBox 53">
            <a:extLst>
              <a:ext uri="{FF2B5EF4-FFF2-40B4-BE49-F238E27FC236}">
                <a16:creationId xmlns:a16="http://schemas.microsoft.com/office/drawing/2014/main" id="{EB28CAA6-7292-4E29-A609-A5386BA9293F}"/>
              </a:ext>
            </a:extLst>
          </p:cNvPr>
          <p:cNvSpPr txBox="1"/>
          <p:nvPr/>
        </p:nvSpPr>
        <p:spPr>
          <a:xfrm>
            <a:off x="4806965" y="5517196"/>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56" name="TextBox 55">
            <a:extLst>
              <a:ext uri="{FF2B5EF4-FFF2-40B4-BE49-F238E27FC236}">
                <a16:creationId xmlns:a16="http://schemas.microsoft.com/office/drawing/2014/main" id="{2C2EADDB-F2C3-415E-A6A9-5AC82A6F5FF0}"/>
              </a:ext>
            </a:extLst>
          </p:cNvPr>
          <p:cNvSpPr txBox="1"/>
          <p:nvPr/>
        </p:nvSpPr>
        <p:spPr>
          <a:xfrm>
            <a:off x="6010383" y="5548793"/>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57" name="TextBox 56">
            <a:extLst>
              <a:ext uri="{FF2B5EF4-FFF2-40B4-BE49-F238E27FC236}">
                <a16:creationId xmlns:a16="http://schemas.microsoft.com/office/drawing/2014/main" id="{BBE1F457-6AD4-4208-B45F-967B4F552BC1}"/>
              </a:ext>
            </a:extLst>
          </p:cNvPr>
          <p:cNvSpPr txBox="1"/>
          <p:nvPr/>
        </p:nvSpPr>
        <p:spPr>
          <a:xfrm>
            <a:off x="7052315" y="5530772"/>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pic>
        <p:nvPicPr>
          <p:cNvPr id="58" name="Picture 5">
            <a:extLst>
              <a:ext uri="{FF2B5EF4-FFF2-40B4-BE49-F238E27FC236}">
                <a16:creationId xmlns:a16="http://schemas.microsoft.com/office/drawing/2014/main" id="{8D28FE10-74C0-4C74-9127-6DC6FD837D5A}"/>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p:blipFill>
        <p:spPr>
          <a:xfrm>
            <a:off x="4605148" y="4757361"/>
            <a:ext cx="949494" cy="790919"/>
          </a:xfrm>
          <a:prstGeom prst="rect">
            <a:avLst/>
          </a:prstGeom>
        </p:spPr>
      </p:pic>
      <p:sp>
        <p:nvSpPr>
          <p:cNvPr id="61" name="TextBox 60">
            <a:extLst>
              <a:ext uri="{FF2B5EF4-FFF2-40B4-BE49-F238E27FC236}">
                <a16:creationId xmlns:a16="http://schemas.microsoft.com/office/drawing/2014/main" id="{C386B723-C1C3-4426-8276-14C48670ACE8}"/>
              </a:ext>
            </a:extLst>
          </p:cNvPr>
          <p:cNvSpPr txBox="1"/>
          <p:nvPr/>
        </p:nvSpPr>
        <p:spPr>
          <a:xfrm>
            <a:off x="4469391" y="5842545"/>
            <a:ext cx="973343" cy="553998"/>
          </a:xfrm>
          <a:prstGeom prst="rect">
            <a:avLst/>
          </a:prstGeom>
          <a:noFill/>
        </p:spPr>
        <p:txBody>
          <a:bodyPr wrap="none" rtlCol="0">
            <a:spAutoFit/>
          </a:bodyPr>
          <a:lstStyle/>
          <a:p>
            <a:r>
              <a:rPr lang="en-US" sz="3000" dirty="0">
                <a:latin typeface="Myriad Pro" panose="020B0503030403020204" pitchFamily="34" charset="0"/>
              </a:rPr>
              <a:t>2024</a:t>
            </a:r>
          </a:p>
        </p:txBody>
      </p:sp>
      <p:sp>
        <p:nvSpPr>
          <p:cNvPr id="63" name="Rectángulo 31">
            <a:extLst>
              <a:ext uri="{FF2B5EF4-FFF2-40B4-BE49-F238E27FC236}">
                <a16:creationId xmlns:a16="http://schemas.microsoft.com/office/drawing/2014/main" id="{5A3287E8-E118-488F-98A0-73CEBE014405}"/>
              </a:ext>
            </a:extLst>
          </p:cNvPr>
          <p:cNvSpPr/>
          <p:nvPr/>
        </p:nvSpPr>
        <p:spPr>
          <a:xfrm>
            <a:off x="5444819" y="5925542"/>
            <a:ext cx="2221249"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$ 3,183</a:t>
            </a:r>
            <a:r>
              <a:rPr lang="es-MX" sz="1800" b="1" dirty="0">
                <a:solidFill>
                  <a:schemeClr val="bg1"/>
                </a:solidFill>
                <a:latin typeface="Helvetica Light" panose="020B0403020202020204" pitchFamily="34" charset="0"/>
              </a:rPr>
              <a:t>K</a:t>
            </a:r>
            <a:endParaRPr lang="es-MX" b="1" dirty="0">
              <a:solidFill>
                <a:schemeClr val="bg1"/>
              </a:solidFill>
              <a:latin typeface="Helvetica Light" panose="020B0403020202020204" pitchFamily="34" charset="0"/>
            </a:endParaRPr>
          </a:p>
        </p:txBody>
      </p:sp>
      <p:sp>
        <p:nvSpPr>
          <p:cNvPr id="64" name="TextBox 63">
            <a:extLst>
              <a:ext uri="{FF2B5EF4-FFF2-40B4-BE49-F238E27FC236}">
                <a16:creationId xmlns:a16="http://schemas.microsoft.com/office/drawing/2014/main" id="{A1514BCF-AFFC-4302-88C8-678CB61FF728}"/>
              </a:ext>
            </a:extLst>
          </p:cNvPr>
          <p:cNvSpPr txBox="1"/>
          <p:nvPr/>
        </p:nvSpPr>
        <p:spPr>
          <a:xfrm>
            <a:off x="8256910" y="5833209"/>
            <a:ext cx="973343" cy="553998"/>
          </a:xfrm>
          <a:prstGeom prst="rect">
            <a:avLst/>
          </a:prstGeom>
          <a:noFill/>
        </p:spPr>
        <p:txBody>
          <a:bodyPr wrap="none" rtlCol="0">
            <a:spAutoFit/>
          </a:bodyPr>
          <a:lstStyle/>
          <a:p>
            <a:r>
              <a:rPr lang="en-US" sz="3000" dirty="0">
                <a:latin typeface="Myriad Pro" panose="020B0503030403020204" pitchFamily="34" charset="0"/>
              </a:rPr>
              <a:t>2025</a:t>
            </a:r>
          </a:p>
        </p:txBody>
      </p:sp>
      <p:sp>
        <p:nvSpPr>
          <p:cNvPr id="67" name="Rectángulo 31">
            <a:extLst>
              <a:ext uri="{FF2B5EF4-FFF2-40B4-BE49-F238E27FC236}">
                <a16:creationId xmlns:a16="http://schemas.microsoft.com/office/drawing/2014/main" id="{66B33B5E-1742-44E4-8CC7-D8CF7887B413}"/>
              </a:ext>
            </a:extLst>
          </p:cNvPr>
          <p:cNvSpPr/>
          <p:nvPr/>
        </p:nvSpPr>
        <p:spPr>
          <a:xfrm>
            <a:off x="9273235" y="5910361"/>
            <a:ext cx="2254470"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$ 2,995</a:t>
            </a:r>
            <a:r>
              <a:rPr lang="es-MX" sz="1800" b="1" dirty="0">
                <a:solidFill>
                  <a:schemeClr val="bg1"/>
                </a:solidFill>
                <a:latin typeface="Helvetica Light" panose="020B0403020202020204" pitchFamily="34" charset="0"/>
              </a:rPr>
              <a:t>K</a:t>
            </a:r>
            <a:endParaRPr lang="es-MX" b="1" dirty="0">
              <a:solidFill>
                <a:schemeClr val="bg1"/>
              </a:solidFill>
              <a:latin typeface="Helvetica Light" panose="020B0403020202020204" pitchFamily="34" charset="0"/>
            </a:endParaRP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2023-2024</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2024-2025</a:t>
            </a:r>
          </a:p>
        </p:txBody>
      </p:sp>
      <p:sp>
        <p:nvSpPr>
          <p:cNvPr id="44" name="TextBox 43">
            <a:extLst>
              <a:ext uri="{FF2B5EF4-FFF2-40B4-BE49-F238E27FC236}">
                <a16:creationId xmlns:a16="http://schemas.microsoft.com/office/drawing/2014/main" id="{3B285E5D-C2B6-4321-BA41-9B65847EAB6F}"/>
              </a:ext>
            </a:extLst>
          </p:cNvPr>
          <p:cNvSpPr txBox="1"/>
          <p:nvPr/>
        </p:nvSpPr>
        <p:spPr>
          <a:xfrm>
            <a:off x="4711786" y="5122380"/>
            <a:ext cx="604653" cy="369332"/>
          </a:xfrm>
          <a:prstGeom prst="rect">
            <a:avLst/>
          </a:prstGeom>
          <a:solidFill>
            <a:schemeClr val="accent4"/>
          </a:solidFill>
        </p:spPr>
        <p:txBody>
          <a:bodyPr wrap="none" rtlCol="0">
            <a:spAutoFit/>
          </a:bodyPr>
          <a:lstStyle/>
          <a:p>
            <a:r>
              <a:rPr lang="en-CA" dirty="0">
                <a:solidFill>
                  <a:schemeClr val="bg1"/>
                </a:solidFill>
                <a:latin typeface="Myriad Pro" panose="020B0503030403020204" pitchFamily="34" charset="0"/>
              </a:rPr>
              <a:t>74%</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1380300945"/>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539914178"/>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2678389168"/>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25"/>
          </a:graphicData>
        </a:graphic>
      </p:graphicFrame>
      <p:sp>
        <p:nvSpPr>
          <p:cNvPr id="7" name="Up Arrow 1">
            <a:extLst>
              <a:ext uri="{FF2B5EF4-FFF2-40B4-BE49-F238E27FC236}">
                <a16:creationId xmlns:a16="http://schemas.microsoft.com/office/drawing/2014/main" id="{AF7E2870-63D4-1C0F-2277-63BFDBA9A1E3}"/>
              </a:ext>
            </a:extLst>
          </p:cNvPr>
          <p:cNvSpPr/>
          <p:nvPr/>
        </p:nvSpPr>
        <p:spPr>
          <a:xfrm>
            <a:off x="3510242" y="6211104"/>
            <a:ext cx="1262290" cy="637550"/>
          </a:xfrm>
          <a:prstGeom prst="up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Myriad Pro" panose="020B0503030403020204" pitchFamily="34" charset="0"/>
              </a:rPr>
              <a:t>74%</a:t>
            </a:r>
          </a:p>
        </p:txBody>
      </p:sp>
      <p:sp>
        <p:nvSpPr>
          <p:cNvPr id="3" name="Arrow: Down 80">
            <a:extLst>
              <a:ext uri="{FF2B5EF4-FFF2-40B4-BE49-F238E27FC236}">
                <a16:creationId xmlns:a16="http://schemas.microsoft.com/office/drawing/2014/main" id="{D0374CE6-9494-3D3F-4C6B-CEC76B56787B}"/>
              </a:ext>
            </a:extLst>
          </p:cNvPr>
          <p:cNvSpPr/>
          <p:nvPr/>
        </p:nvSpPr>
        <p:spPr>
          <a:xfrm>
            <a:off x="7419470" y="6211105"/>
            <a:ext cx="1197522" cy="6375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-6%</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INVERSION CATEGORÍA | </a:t>
            </a:r>
            <a:r>
              <a:rPr lang="en-US" sz="3000" b="1" dirty="0" err="1">
                <a:latin typeface="Myriad Pro" panose="020B0503030403020204" pitchFamily="34" charset="0"/>
              </a:rPr>
              <a:t>Octubre</a:t>
            </a:r>
            <a:r>
              <a:rPr lang="en-US" sz="3000" b="1" dirty="0">
                <a:latin typeface="Myriad Pro" panose="020B0503030403020204" pitchFamily="34" charset="0"/>
              </a:rPr>
              <a:t> 2025</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00110"/>
          </a:xfrm>
          <a:prstGeom prst="rect">
            <a:avLst/>
          </a:prstGeom>
          <a:noFill/>
        </p:spPr>
        <p:txBody>
          <a:bodyPr wrap="square" rtlCol="0">
            <a:spAutoFit/>
          </a:bodyPr>
          <a:lstStyle/>
          <a:p>
            <a:r>
              <a:rPr lang="es-HN" sz="2000" dirty="0">
                <a:latin typeface="Helvetica Light" panose="020B0403020202020204" pitchFamily="34" charset="0"/>
              </a:rPr>
              <a:t>Inversión categoría : $ 241K </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5264783"/>
            <a:ext cx="10909301" cy="923330"/>
          </a:xfrm>
          <a:prstGeom prst="rect">
            <a:avLst/>
          </a:prstGeom>
          <a:noFill/>
        </p:spPr>
        <p:txBody>
          <a:bodyPr wrap="square" rtlCol="0">
            <a:spAutoFit/>
          </a:bodyPr>
          <a:lstStyle/>
          <a:p>
            <a:r>
              <a:rPr lang="es-HN" dirty="0">
                <a:latin typeface="Helvetica Light" panose="020B0403020202020204" pitchFamily="34" charset="0"/>
              </a:rPr>
              <a:t>En el mes de octubre del 2025, Didemo/Hondas tiene el primer lugar en el SOI con el 48% de participación, seguido de Elektra/Italika con 33%, Gallo con el 8%, Movesa 6%, UMA con el 4% y MM con el 2% </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6091350"/>
            <a:ext cx="10909301" cy="553998"/>
          </a:xfrm>
          <a:prstGeom prst="rect">
            <a:avLst/>
          </a:prstGeom>
          <a:noFill/>
        </p:spPr>
        <p:txBody>
          <a:bodyPr wrap="square" rtlCol="0">
            <a:spAutoFit/>
          </a:bodyPr>
          <a:lstStyle/>
          <a:p>
            <a:r>
              <a:rPr lang="es-HN" sz="1500" i="1" dirty="0">
                <a:latin typeface="HELVETICA LIGHT" panose="020B0403020202020204" pitchFamily="34" charset="0"/>
              </a:rPr>
              <a:t>En el acumulado del 2025, DIDEMO/HONDA tiene el primer el SOI con el 55% de participacións, seguido de Elektra/Italika con el 31%, le  siguen  es MM con un 7% UMA con el 3% y Gallo con el 3% en ese orden.</a:t>
            </a:r>
          </a:p>
        </p:txBody>
      </p:sp>
      <p:sp>
        <p:nvSpPr>
          <p:cNvPr id="3" name="CuadroTexto 2">
            <a:extLst>
              <a:ext uri="{FF2B5EF4-FFF2-40B4-BE49-F238E27FC236}">
                <a16:creationId xmlns:a16="http://schemas.microsoft.com/office/drawing/2014/main" id="{589D6E9B-9BED-47B9-1DF9-46BCBFF794F2}"/>
              </a:ext>
            </a:extLst>
          </p:cNvPr>
          <p:cNvSpPr txBox="1"/>
          <p:nvPr/>
        </p:nvSpPr>
        <p:spPr>
          <a:xfrm>
            <a:off x="9428637"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p:sp>
        <p:nvSpPr>
          <p:cNvPr id="5" name="CuadroTexto 4">
            <a:extLst>
              <a:ext uri="{FF2B5EF4-FFF2-40B4-BE49-F238E27FC236}">
                <a16:creationId xmlns:a16="http://schemas.microsoft.com/office/drawing/2014/main" id="{6B325735-145F-D253-882E-A322E723FDAA}"/>
              </a:ext>
            </a:extLst>
          </p:cNvPr>
          <p:cNvSpPr txBox="1"/>
          <p:nvPr/>
        </p:nvSpPr>
        <p:spPr>
          <a:xfrm>
            <a:off x="10013604"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mc:AlternateContent xmlns:mc="http://schemas.openxmlformats.org/markup-compatibility/2006" xmlns:cx1="http://schemas.microsoft.com/office/drawing/2015/9/8/chartex">
        <mc:Choice Requires="cx1">
          <p:graphicFrame>
            <p:nvGraphicFramePr>
              <p:cNvPr id="2" name="Gráfico 1">
                <a:extLst>
                  <a:ext uri="{FF2B5EF4-FFF2-40B4-BE49-F238E27FC236}">
                    <a16:creationId xmlns:a16="http://schemas.microsoft.com/office/drawing/2014/main" id="{CFCD536B-6D66-F644-86EF-E82462594FB5}"/>
                  </a:ext>
                </a:extLst>
              </p:cNvPr>
              <p:cNvGraphicFramePr/>
              <p:nvPr>
                <p:extLst>
                  <p:ext uri="{D42A27DB-BD31-4B8C-83A1-F6EECF244321}">
                    <p14:modId xmlns:p14="http://schemas.microsoft.com/office/powerpoint/2010/main" val="484932665"/>
                  </p:ext>
                </p:extLst>
              </p:nvPr>
            </p:nvGraphicFramePr>
            <p:xfrm>
              <a:off x="610663" y="1352027"/>
              <a:ext cx="10909301" cy="39127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CFCD536B-6D66-F644-86EF-E82462594FB5}"/>
                  </a:ext>
                </a:extLst>
              </p:cNvPr>
              <p:cNvPicPr>
                <a:picLocks noGrp="1" noRot="1" noChangeAspect="1" noMove="1" noResize="1" noEditPoints="1" noAdjustHandles="1" noChangeArrowheads="1" noChangeShapeType="1"/>
              </p:cNvPicPr>
              <p:nvPr/>
            </p:nvPicPr>
            <p:blipFill>
              <a:blip r:embed="rId4"/>
              <a:stretch>
                <a:fillRect/>
              </a:stretch>
            </p:blipFill>
            <p:spPr>
              <a:xfrm>
                <a:off x="610663" y="1352027"/>
                <a:ext cx="10909301" cy="3912755"/>
              </a:xfrm>
              <a:prstGeom prst="rect">
                <a:avLst/>
              </a:prstGeom>
            </p:spPr>
          </p:pic>
        </mc:Fallback>
      </mc:AlternateContent>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MEDIA MIX | </a:t>
            </a:r>
            <a:r>
              <a:rPr lang="en-US" sz="3000" b="1" dirty="0" err="1">
                <a:latin typeface="Myriad Pro" panose="020B0503030403020204" pitchFamily="34" charset="0"/>
              </a:rPr>
              <a:t>Octubre</a:t>
            </a:r>
            <a:r>
              <a:rPr lang="en-US" sz="3000" b="1" dirty="0">
                <a:latin typeface="Myriad Pro" panose="020B0503030403020204" pitchFamily="34" charset="0"/>
              </a:rPr>
              <a:t> 2025</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Helvetica Light" panose="020B0403020202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Helvetica Light" panose="020B0403020202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3713981825"/>
              </p:ext>
            </p:extLst>
          </p:nvPr>
        </p:nvGraphicFramePr>
        <p:xfrm>
          <a:off x="5262812" y="1119446"/>
          <a:ext cx="680537" cy="3822427"/>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546061">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546061">
                <a:tc>
                  <a:txBody>
                    <a:bodyPr/>
                    <a:lstStyle/>
                    <a:p>
                      <a:pPr algn="ctr"/>
                      <a:r>
                        <a:rPr lang="es-HN" sz="1200" b="0" i="0" dirty="0">
                          <a:latin typeface="Helvetica Light" panose="020B0403020202020204" pitchFamily="34" charset="0"/>
                        </a:rPr>
                        <a:t>$117K</a:t>
                      </a:r>
                    </a:p>
                  </a:txBody>
                  <a:tcPr anchor="ctr"/>
                </a:tc>
                <a:extLst>
                  <a:ext uri="{0D108BD9-81ED-4DB2-BD59-A6C34878D82A}">
                    <a16:rowId xmlns:a16="http://schemas.microsoft.com/office/drawing/2014/main" val="34351981"/>
                  </a:ext>
                </a:extLst>
              </a:tr>
              <a:tr h="546061">
                <a:tc>
                  <a:txBody>
                    <a:bodyPr/>
                    <a:lstStyle/>
                    <a:p>
                      <a:pPr algn="ctr"/>
                      <a:r>
                        <a:rPr lang="es-HN" sz="1200" b="0" i="0" dirty="0">
                          <a:latin typeface="Helvetica Light" panose="020B0403020202020204" pitchFamily="34" charset="0"/>
                        </a:rPr>
                        <a:t>$79k</a:t>
                      </a:r>
                    </a:p>
                  </a:txBody>
                  <a:tcPr anchor="ctr"/>
                </a:tc>
                <a:extLst>
                  <a:ext uri="{0D108BD9-81ED-4DB2-BD59-A6C34878D82A}">
                    <a16:rowId xmlns:a16="http://schemas.microsoft.com/office/drawing/2014/main" val="2597096007"/>
                  </a:ext>
                </a:extLst>
              </a:tr>
              <a:tr h="546061">
                <a:tc>
                  <a:txBody>
                    <a:bodyPr/>
                    <a:lstStyle/>
                    <a:p>
                      <a:pPr algn="ctr"/>
                      <a:r>
                        <a:rPr lang="es-HN" sz="1200" b="0" i="0" dirty="0">
                          <a:latin typeface="Helvetica Light" panose="020B0403020202020204" pitchFamily="34" charset="0"/>
                        </a:rPr>
                        <a:t>$18k</a:t>
                      </a:r>
                    </a:p>
                  </a:txBody>
                  <a:tcPr anchor="ctr"/>
                </a:tc>
                <a:extLst>
                  <a:ext uri="{0D108BD9-81ED-4DB2-BD59-A6C34878D82A}">
                    <a16:rowId xmlns:a16="http://schemas.microsoft.com/office/drawing/2014/main" val="3761301885"/>
                  </a:ext>
                </a:extLst>
              </a:tr>
              <a:tr h="546061">
                <a:tc>
                  <a:txBody>
                    <a:bodyPr/>
                    <a:lstStyle/>
                    <a:p>
                      <a:pPr algn="ctr"/>
                      <a:r>
                        <a:rPr lang="es-HN" sz="1200" b="0" i="0" dirty="0">
                          <a:latin typeface="Helvetica Light" panose="020B0403020202020204" pitchFamily="34" charset="0"/>
                        </a:rPr>
                        <a:t>$14K</a:t>
                      </a:r>
                    </a:p>
                  </a:txBody>
                  <a:tcPr anchor="ctr"/>
                </a:tc>
                <a:extLst>
                  <a:ext uri="{0D108BD9-81ED-4DB2-BD59-A6C34878D82A}">
                    <a16:rowId xmlns:a16="http://schemas.microsoft.com/office/drawing/2014/main" val="1765627228"/>
                  </a:ext>
                </a:extLst>
              </a:tr>
              <a:tr h="546061">
                <a:tc>
                  <a:txBody>
                    <a:bodyPr/>
                    <a:lstStyle/>
                    <a:p>
                      <a:pPr algn="ctr"/>
                      <a:r>
                        <a:rPr lang="es-HN" sz="1200" b="0" i="0" dirty="0">
                          <a:latin typeface="Helvetica Light" panose="020B0403020202020204" pitchFamily="34" charset="0"/>
                        </a:rPr>
                        <a:t>$9K</a:t>
                      </a:r>
                    </a:p>
                  </a:txBody>
                  <a:tcPr anchor="ctr"/>
                </a:tc>
                <a:extLst>
                  <a:ext uri="{0D108BD9-81ED-4DB2-BD59-A6C34878D82A}">
                    <a16:rowId xmlns:a16="http://schemas.microsoft.com/office/drawing/2014/main" val="1567946576"/>
                  </a:ext>
                </a:extLst>
              </a:tr>
              <a:tr h="546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200" b="0" i="0" dirty="0">
                          <a:latin typeface="Helvetica Light" panose="020B0403020202020204" pitchFamily="34" charset="0"/>
                        </a:rPr>
                        <a:t>$4K</a:t>
                      </a:r>
                    </a:p>
                  </a:txBody>
                  <a:tcPr anchor="ctr"/>
                </a:tc>
                <a:extLst>
                  <a:ext uri="{0D108BD9-81ED-4DB2-BD59-A6C34878D82A}">
                    <a16:rowId xmlns:a16="http://schemas.microsoft.com/office/drawing/2014/main" val="2641859087"/>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3580927428"/>
              </p:ext>
            </p:extLst>
          </p:nvPr>
        </p:nvGraphicFramePr>
        <p:xfrm>
          <a:off x="11051041" y="1146209"/>
          <a:ext cx="1118058" cy="3795662"/>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34693">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587504">
                <a:tc>
                  <a:txBody>
                    <a:bodyPr/>
                    <a:lstStyle/>
                    <a:p>
                      <a:pPr algn="ctr"/>
                      <a:r>
                        <a:rPr lang="es-HN" sz="1100" b="0" i="0" dirty="0">
                          <a:latin typeface="Helvetica Light" panose="020B0403020202020204" pitchFamily="34" charset="0"/>
                        </a:rPr>
                        <a:t>$50K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42%</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534693">
                <a:tc>
                  <a:txBody>
                    <a:bodyPr/>
                    <a:lstStyle/>
                    <a:p>
                      <a:pPr algn="ctr"/>
                      <a:r>
                        <a:rPr lang="es-HN" sz="1100" b="0" i="0" dirty="0">
                          <a:latin typeface="Helvetica Light" panose="020B0403020202020204" pitchFamily="34" charset="0"/>
                        </a:rPr>
                        <a:t>$40k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534693">
                <a:tc>
                  <a:txBody>
                    <a:bodyPr/>
                    <a:lstStyle/>
                    <a:p>
                      <a:pPr algn="ctr"/>
                      <a:r>
                        <a:rPr lang="es-HN" sz="1100" b="0" i="0" dirty="0">
                          <a:latin typeface="Helvetica Light" panose="020B0403020202020204" pitchFamily="34" charset="0"/>
                        </a:rPr>
                        <a:t>$16k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88%</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534693">
                <a:tc>
                  <a:txBody>
                    <a:bodyPr/>
                    <a:lstStyle/>
                    <a:p>
                      <a:pPr algn="ctr"/>
                      <a:r>
                        <a:rPr lang="es-HN" sz="1100" b="0" i="0" dirty="0">
                          <a:latin typeface="Helvetica Light" panose="020B0403020202020204" pitchFamily="34" charset="0"/>
                        </a:rPr>
                        <a:t>$0K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534693">
                <a:tc>
                  <a:txBody>
                    <a:bodyPr/>
                    <a:lstStyle/>
                    <a:p>
                      <a:pPr algn="ctr"/>
                      <a:r>
                        <a:rPr lang="es-HN" sz="1100" b="0" i="0" dirty="0">
                          <a:latin typeface="Helvetica Light" panose="020B0403020202020204" pitchFamily="34" charset="0"/>
                        </a:rPr>
                        <a:t>$5K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59%</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r h="5346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100" b="0" i="0" dirty="0">
                          <a:latin typeface="Helvetica Light" panose="020B0403020202020204" pitchFamily="34" charset="0"/>
                        </a:rPr>
                        <a:t>$0.01K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804936694"/>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98132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1927274" y="5776441"/>
            <a:ext cx="9214338" cy="738664"/>
          </a:xfrm>
          <a:prstGeom prst="rect">
            <a:avLst/>
          </a:prstGeom>
          <a:solidFill>
            <a:schemeClr val="bg1">
              <a:lumMod val="85000"/>
            </a:schemeClr>
          </a:solidFill>
        </p:spPr>
        <p:txBody>
          <a:bodyPr wrap="square" rtlCol="0">
            <a:spAutoFit/>
          </a:bodyPr>
          <a:lstStyle/>
          <a:p>
            <a:pPr algn="ctr"/>
            <a:r>
              <a:rPr lang="es-HN" sz="1400" dirty="0">
                <a:latin typeface="Helvetica Light" panose="020B0403020202020204" pitchFamily="34" charset="0"/>
              </a:rPr>
              <a:t>Didemo tiene una inversión de $117K en octubre, destinando el 42% a CrediDemo y el 58% restante a otras marcas u otros productos de la categoría.</a:t>
            </a:r>
          </a:p>
          <a:p>
            <a:pPr algn="ctr"/>
            <a:r>
              <a:rPr lang="es-HN" sz="1400" dirty="0">
                <a:latin typeface="Helvetica Light" panose="020B0403020202020204" pitchFamily="34" charset="0"/>
              </a:rPr>
              <a:t>Elektra/Italika por su parte tiene el 100% de su inversión fue destinada a Italika</a:t>
            </a:r>
          </a:p>
        </p:txBody>
      </p:sp>
      <p:graphicFrame>
        <p:nvGraphicFramePr>
          <p:cNvPr id="9" name="Gráfico 8">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1190757961"/>
              </p:ext>
            </p:extLst>
          </p:nvPr>
        </p:nvGraphicFramePr>
        <p:xfrm>
          <a:off x="6009235" y="1463500"/>
          <a:ext cx="5041806" cy="393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1085137776"/>
              </p:ext>
            </p:extLst>
          </p:nvPr>
        </p:nvGraphicFramePr>
        <p:xfrm>
          <a:off x="-8733" y="1463499"/>
          <a:ext cx="5382121" cy="3931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MEDIA MIX | </a:t>
            </a:r>
            <a:r>
              <a:rPr lang="en-US" sz="3000" b="1" dirty="0" err="1">
                <a:latin typeface="Myriad Pro" panose="020B0503030403020204" pitchFamily="34" charset="0"/>
              </a:rPr>
              <a:t>Octubre</a:t>
            </a:r>
            <a:r>
              <a:rPr lang="en-US" sz="3000" b="1" dirty="0">
                <a:latin typeface="Myriad Pro" panose="020B0503030403020204" pitchFamily="34" charset="0"/>
              </a:rPr>
              <a:t> 2025</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468635" y="974788"/>
            <a:ext cx="4005394" cy="369332"/>
          </a:xfrm>
          <a:prstGeom prst="rect">
            <a:avLst/>
          </a:prstGeom>
          <a:noFill/>
        </p:spPr>
        <p:txBody>
          <a:bodyPr wrap="square" rtlCol="0">
            <a:spAutoFit/>
          </a:bodyPr>
          <a:lstStyle/>
          <a:p>
            <a:r>
              <a:rPr lang="es-HN" dirty="0">
                <a:latin typeface="Helvetica Light" panose="020B0403020202020204" pitchFamily="34" charset="0"/>
              </a:rPr>
              <a:t>D</a:t>
            </a:r>
            <a:r>
              <a:rPr lang="es-HN" dirty="0">
                <a:effectLst/>
                <a:latin typeface="Helvetica Light" panose="020B0403020202020204" pitchFamily="34" charset="0"/>
              </a:rPr>
              <a:t>istribución</a:t>
            </a:r>
            <a:r>
              <a:rPr lang="es-HN" dirty="0">
                <a:latin typeface="Helvetica Light" panose="020B0403020202020204" pitchFamily="34" charset="0"/>
              </a:rPr>
              <a:t> Didemo marca por </a:t>
            </a:r>
            <a:r>
              <a:rPr lang="es-HN" b="1" dirty="0">
                <a:latin typeface="Helvetica Light" panose="020B0403020202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1599506652"/>
              </p:ext>
            </p:extLst>
          </p:nvPr>
        </p:nvGraphicFramePr>
        <p:xfrm>
          <a:off x="10605307" y="1344120"/>
          <a:ext cx="1118058" cy="3772126"/>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95416">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588355">
                <a:tc>
                  <a:txBody>
                    <a:bodyPr/>
                    <a:lstStyle/>
                    <a:p>
                      <a:pPr algn="ctr"/>
                      <a:r>
                        <a:rPr lang="es-HN" sz="1100" b="0" i="0" dirty="0">
                          <a:latin typeface="Helvetica Light" panose="020B0403020202020204" pitchFamily="34" charset="0"/>
                        </a:rPr>
                        <a:t>48</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588355">
                <a:tc>
                  <a:txBody>
                    <a:bodyPr/>
                    <a:lstStyle/>
                    <a:p>
                      <a:pPr algn="ctr"/>
                      <a:r>
                        <a:rPr lang="es-HN" sz="1100" b="0" i="0" dirty="0">
                          <a:latin typeface="Helvetica Light" panose="020B0403020202020204" pitchFamily="34" charset="0"/>
                        </a:rPr>
                        <a:t>427</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90%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1927274" y="5776441"/>
            <a:ext cx="9214338" cy="307777"/>
          </a:xfrm>
          <a:prstGeom prst="rect">
            <a:avLst/>
          </a:prstGeom>
          <a:solidFill>
            <a:schemeClr val="bg1">
              <a:lumMod val="85000"/>
            </a:schemeClr>
          </a:solidFill>
        </p:spPr>
        <p:txBody>
          <a:bodyPr wrap="square" rtlCol="0">
            <a:spAutoFit/>
          </a:bodyPr>
          <a:lstStyle/>
          <a:p>
            <a:pPr algn="ctr"/>
            <a:r>
              <a:rPr lang="es-HN" sz="1400" dirty="0">
                <a:latin typeface="Helvetica Light" panose="020B0403020202020204" pitchFamily="34" charset="0"/>
              </a:rPr>
              <a:t>Didemo tiene una distribución por spot de 475 en octubre, destinando el 90% a Didemo y el 10% a CrediDemo.</a:t>
            </a:r>
          </a:p>
        </p:txBody>
      </p:sp>
      <p:graphicFrame>
        <p:nvGraphicFramePr>
          <p:cNvPr id="11" name="Gráfico 10">
            <a:extLst>
              <a:ext uri="{FF2B5EF4-FFF2-40B4-BE49-F238E27FC236}">
                <a16:creationId xmlns:a16="http://schemas.microsoft.com/office/drawing/2014/main" id="{FE5E5876-F047-D745-A43D-F1C8EBEBB4C7}"/>
              </a:ext>
            </a:extLst>
          </p:cNvPr>
          <p:cNvGraphicFramePr>
            <a:graphicFrameLocks/>
          </p:cNvGraphicFramePr>
          <p:nvPr>
            <p:extLst>
              <p:ext uri="{D42A27DB-BD31-4B8C-83A1-F6EECF244321}">
                <p14:modId xmlns:p14="http://schemas.microsoft.com/office/powerpoint/2010/main" val="3627501669"/>
              </p:ext>
            </p:extLst>
          </p:nvPr>
        </p:nvGraphicFramePr>
        <p:xfrm>
          <a:off x="5149780" y="1609833"/>
          <a:ext cx="5399200" cy="3839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to 2">
            <a:extLst>
              <a:ext uri="{FF2B5EF4-FFF2-40B4-BE49-F238E27FC236}">
                <a16:creationId xmlns:a16="http://schemas.microsoft.com/office/drawing/2014/main" id="{AB98BFA9-5F75-A859-7DEB-8EEEBF8E16F7}"/>
              </a:ext>
            </a:extLst>
          </p:cNvPr>
          <p:cNvGraphicFramePr>
            <a:graphicFrameLocks noChangeAspect="1"/>
          </p:cNvGraphicFramePr>
          <p:nvPr>
            <p:extLst>
              <p:ext uri="{D42A27DB-BD31-4B8C-83A1-F6EECF244321}">
                <p14:modId xmlns:p14="http://schemas.microsoft.com/office/powerpoint/2010/main" val="2478213002"/>
              </p:ext>
            </p:extLst>
          </p:nvPr>
        </p:nvGraphicFramePr>
        <p:xfrm>
          <a:off x="83732" y="2233233"/>
          <a:ext cx="4775200" cy="1993900"/>
        </p:xfrm>
        <a:graphic>
          <a:graphicData uri="http://schemas.openxmlformats.org/presentationml/2006/ole">
            <mc:AlternateContent xmlns:mc="http://schemas.openxmlformats.org/markup-compatibility/2006">
              <mc:Choice xmlns:v="urn:schemas-microsoft-com:vml" Requires="v">
                <p:oleObj name="Hoja de cálculo" r:id="rId4" imgW="4775200" imgH="1993900" progId="Excel.Sheet.12">
                  <p:embed/>
                </p:oleObj>
              </mc:Choice>
              <mc:Fallback>
                <p:oleObj name="Hoja de cálculo" r:id="rId4" imgW="4775200" imgH="1993900" progId="Excel.Sheet.12">
                  <p:embed/>
                  <p:pic>
                    <p:nvPicPr>
                      <p:cNvPr id="0" name=""/>
                      <p:cNvPicPr/>
                      <p:nvPr/>
                    </p:nvPicPr>
                    <p:blipFill>
                      <a:blip r:embed="rId5"/>
                      <a:stretch>
                        <a:fillRect/>
                      </a:stretch>
                    </p:blipFill>
                    <p:spPr>
                      <a:xfrm>
                        <a:off x="83732" y="2233233"/>
                        <a:ext cx="4775200" cy="1993900"/>
                      </a:xfrm>
                      <a:prstGeom prst="rect">
                        <a:avLst/>
                      </a:prstGeom>
                    </p:spPr>
                  </p:pic>
                </p:oleObj>
              </mc:Fallback>
            </mc:AlternateContent>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3841950712"/>
              </p:ext>
            </p:extLst>
          </p:nvPr>
        </p:nvGraphicFramePr>
        <p:xfrm>
          <a:off x="10075407" y="907290"/>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a:latin typeface="Helvetica Light" panose="020B0403020202020204" pitchFamily="34" charset="0"/>
                        </a:rPr>
                        <a:t>Sep</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a:latin typeface="Helvetica Light" panose="020B0403020202020204" pitchFamily="34" charset="0"/>
                        </a:rPr>
                        <a:t>Oct</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1017657"/>
            <a:ext cx="1736857" cy="369332"/>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3142311416"/>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2,995</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sp>
        <p:nvSpPr>
          <p:cNvPr id="25" name="Rectangle 24">
            <a:extLst>
              <a:ext uri="{FF2B5EF4-FFF2-40B4-BE49-F238E27FC236}">
                <a16:creationId xmlns:a16="http://schemas.microsoft.com/office/drawing/2014/main" id="{579CFACB-DF85-4736-BAC5-CB97F5635D1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000" b="1" dirty="0">
                <a:latin typeface="Myriad Pro" panose="020B0503030403020204" pitchFamily="34" charset="0"/>
              </a:rPr>
              <a:t>INVERSIÓN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3908820536"/>
              </p:ext>
            </p:extLst>
          </p:nvPr>
        </p:nvGraphicFramePr>
        <p:xfrm>
          <a:off x="2625635" y="1636219"/>
          <a:ext cx="777239" cy="3542174"/>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435644">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667328060"/>
                  </a:ext>
                </a:extLst>
              </a:tr>
              <a:tr h="435644">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7550996"/>
                  </a:ext>
                </a:extLst>
              </a:tr>
              <a:tr h="435644">
                <a:tc>
                  <a:txBody>
                    <a:bodyPr/>
                    <a:lstStyle/>
                    <a:p>
                      <a:pPr algn="ctr"/>
                      <a:r>
                        <a:rPr lang="en-US" sz="1200" b="0" i="0" dirty="0">
                          <a:latin typeface="Helvetica Light" panose="020B0403020202020204" pitchFamily="34" charset="0"/>
                        </a:rPr>
                        <a:t>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80729070"/>
                  </a:ext>
                </a:extLst>
              </a:tr>
              <a:tr h="492666">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435644">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435644">
                <a:tc>
                  <a:txBody>
                    <a:bodyPr/>
                    <a:lstStyle/>
                    <a:p>
                      <a:pPr algn="ctr"/>
                      <a:r>
                        <a:rPr lang="en-US" sz="1200" b="0" i="0" dirty="0">
                          <a:latin typeface="Helvetica Light" panose="020B0403020202020204" pitchFamily="34" charset="0"/>
                        </a:rPr>
                        <a:t>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435644">
                <a:tc>
                  <a:txBody>
                    <a:bodyPr/>
                    <a:lstStyle/>
                    <a:p>
                      <a:pPr algn="ctr"/>
                      <a:r>
                        <a:rPr lang="en-US" sz="1200" b="0" i="0" dirty="0">
                          <a:latin typeface="Helvetica Light" panose="020B0403020202020204" pitchFamily="34" charset="0"/>
                        </a:rPr>
                        <a:t>31%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435644">
                <a:tc>
                  <a:txBody>
                    <a:bodyPr/>
                    <a:lstStyle/>
                    <a:p>
                      <a:pPr algn="ctr"/>
                      <a:r>
                        <a:rPr lang="en-US" sz="1200" b="0" i="0" dirty="0">
                          <a:latin typeface="Helvetica Light" panose="020B0403020202020204" pitchFamily="34" charset="0"/>
                        </a:rPr>
                        <a:t>55%</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281624773"/>
              </p:ext>
            </p:extLst>
          </p:nvPr>
        </p:nvGraphicFramePr>
        <p:xfrm>
          <a:off x="9072888" y="1243282"/>
          <a:ext cx="3024895" cy="5098866"/>
        </p:xfrm>
        <a:graphic>
          <a:graphicData uri="http://schemas.openxmlformats.org/drawingml/2006/table">
            <a:tbl>
              <a:tblPr firstRow="1" lastRow="1" bandRow="1">
                <a:tableStyleId>{2D5ABB26-0587-4C30-8999-92F81FD0307C}</a:tableStyleId>
              </a:tblPr>
              <a:tblGrid>
                <a:gridCol w="1164951">
                  <a:extLst>
                    <a:ext uri="{9D8B030D-6E8A-4147-A177-3AD203B41FA5}">
                      <a16:colId xmlns:a16="http://schemas.microsoft.com/office/drawing/2014/main" val="490793739"/>
                    </a:ext>
                  </a:extLst>
                </a:gridCol>
                <a:gridCol w="566713">
                  <a:extLst>
                    <a:ext uri="{9D8B030D-6E8A-4147-A177-3AD203B41FA5}">
                      <a16:colId xmlns:a16="http://schemas.microsoft.com/office/drawing/2014/main" val="1525271968"/>
                    </a:ext>
                  </a:extLst>
                </a:gridCol>
                <a:gridCol w="618756">
                  <a:extLst>
                    <a:ext uri="{9D8B030D-6E8A-4147-A177-3AD203B41FA5}">
                      <a16:colId xmlns:a16="http://schemas.microsoft.com/office/drawing/2014/main" val="2218273962"/>
                    </a:ext>
                  </a:extLst>
                </a:gridCol>
                <a:gridCol w="674475">
                  <a:extLst>
                    <a:ext uri="{9D8B030D-6E8A-4147-A177-3AD203B41FA5}">
                      <a16:colId xmlns:a16="http://schemas.microsoft.com/office/drawing/2014/main" val="3996407185"/>
                    </a:ext>
                  </a:extLst>
                </a:gridCol>
              </a:tblGrid>
              <a:tr h="267747">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40</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81</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102%</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446245">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a:t>
                      </a:r>
                      <a:r>
                        <a:rPr lang="en-US" sz="1200" b="0" i="0" dirty="0" err="1">
                          <a:latin typeface="Helvetica Light" panose="020B0403020202020204" pitchFamily="34" charset="0"/>
                        </a:rPr>
                        <a:t>Credid</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162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a:latin typeface="Helvetica Light" panose="020B0403020202020204" pitchFamily="34" charset="0"/>
                        </a:rPr>
                        <a:t>117</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-27%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267747">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a:latin typeface="Helvetica Light" panose="020B0403020202020204" pitchFamily="34" charset="0"/>
                        </a:rPr>
                        <a:t>4</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-56%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291936">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267747">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a:latin typeface="Helvetica Light" panose="020B0403020202020204" pitchFamily="34" charset="0"/>
                        </a:rPr>
                        <a:t>0.1</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194141">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a:latin typeface="Helvetica Light" panose="020B0403020202020204" pitchFamily="34" charset="0"/>
                        </a:rPr>
                        <a:t>9</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50%</a:t>
                      </a:r>
                    </a:p>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379515">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379515">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a:latin typeface="Helvetica Light" panose="020B0403020202020204" pitchFamily="34" charset="0"/>
                        </a:rPr>
                        <a:t>19</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-21%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379515">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379515">
                <a:tc>
                  <a:txBody>
                    <a:bodyPr/>
                    <a:lstStyle/>
                    <a:p>
                      <a:pPr algn="ctr"/>
                      <a:r>
                        <a:rPr lang="en-US" sz="1200" b="0" i="0" dirty="0">
                          <a:latin typeface="Helvetica Light" panose="020B0403020202020204" pitchFamily="34" charset="0"/>
                        </a:rPr>
                        <a:t>D. Ebenezer</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9674301"/>
                  </a:ext>
                </a:extLst>
              </a:tr>
              <a:tr h="379515">
                <a:tc>
                  <a:txBody>
                    <a:bodyPr/>
                    <a:lstStyle/>
                    <a:p>
                      <a:pPr algn="ctr"/>
                      <a:r>
                        <a:rPr lang="en-US" sz="1200" b="0" i="0" dirty="0">
                          <a:latin typeface="Helvetica Light" panose="020B0403020202020204" pitchFamily="34" charset="0"/>
                        </a:rPr>
                        <a:t>Suzuki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4525180"/>
                  </a:ext>
                </a:extLst>
              </a:tr>
              <a:tr h="379515">
                <a:tc>
                  <a:txBody>
                    <a:bodyPr/>
                    <a:lstStyle/>
                    <a:p>
                      <a:pPr algn="ctr"/>
                      <a:r>
                        <a:rPr lang="en-US" sz="1200" b="0" i="0" dirty="0" err="1">
                          <a:latin typeface="Helvetica Light" panose="020B0403020202020204" pitchFamily="34" charset="0"/>
                        </a:rPr>
                        <a:t>Movesa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a:latin typeface="Helvetica Light" panose="020B0403020202020204" pitchFamily="34" charset="0"/>
                        </a:rPr>
                        <a:t>14</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738184"/>
                  </a:ext>
                </a:extLst>
              </a:tr>
              <a:tr h="594994">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243</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244</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Helvetica Light" panose="020B0403020202020204" pitchFamily="34" charset="0"/>
                        </a:rPr>
                        <a:t>0%</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4" name="TextBox 23">
            <a:extLst>
              <a:ext uri="{FF2B5EF4-FFF2-40B4-BE49-F238E27FC236}">
                <a16:creationId xmlns:a16="http://schemas.microsoft.com/office/drawing/2014/main" id="{ABCCE46F-AF10-F64E-93E7-A9BA516D442E}"/>
              </a:ext>
            </a:extLst>
          </p:cNvPr>
          <p:cNvSpPr txBox="1"/>
          <p:nvPr/>
        </p:nvSpPr>
        <p:spPr>
          <a:xfrm>
            <a:off x="732230" y="5771841"/>
            <a:ext cx="1370888" cy="246221"/>
          </a:xfrm>
          <a:prstGeom prst="rect">
            <a:avLst/>
          </a:prstGeom>
          <a:noFill/>
        </p:spPr>
        <p:txBody>
          <a:bodyPr wrap="none" rtlCol="0">
            <a:spAutoFit/>
          </a:bodyPr>
          <a:lstStyle/>
          <a:p>
            <a:r>
              <a:rPr lang="en-US" sz="1000" i="1" dirty="0">
                <a:solidFill>
                  <a:schemeClr val="tx1">
                    <a:lumMod val="50000"/>
                    <a:lumOff val="50000"/>
                  </a:schemeClr>
                </a:solidFill>
                <a:latin typeface="Helvetica Light" panose="020B0403020202020204" pitchFamily="34" charset="0"/>
              </a:rPr>
              <a:t>Inv. Miles de </a:t>
            </a:r>
            <a:r>
              <a:rPr lang="en-US" sz="1000" i="1" dirty="0" err="1">
                <a:solidFill>
                  <a:schemeClr val="tx1">
                    <a:lumMod val="50000"/>
                    <a:lumOff val="50000"/>
                  </a:schemeClr>
                </a:solidFill>
                <a:latin typeface="Helvetica Light" panose="020B0403020202020204" pitchFamily="34" charset="0"/>
              </a:rPr>
              <a:t>dólares</a:t>
            </a:r>
            <a:endParaRPr lang="en-US" sz="1000" i="1" dirty="0">
              <a:solidFill>
                <a:schemeClr val="tx1">
                  <a:lumMod val="50000"/>
                  <a:lumOff val="50000"/>
                </a:schemeClr>
              </a:solidFill>
              <a:latin typeface="Helvetica Light" panose="020B0403020202020204" pitchFamily="34" charset="0"/>
            </a:endParaRPr>
          </a:p>
        </p:txBody>
      </p:sp>
      <p:sp>
        <p:nvSpPr>
          <p:cNvPr id="2" name="TextBox 1">
            <a:extLst>
              <a:ext uri="{FF2B5EF4-FFF2-40B4-BE49-F238E27FC236}">
                <a16:creationId xmlns:a16="http://schemas.microsoft.com/office/drawing/2014/main" id="{ABAA93BB-1B07-4841-880C-E0DAFFBADEC2}"/>
              </a:ext>
            </a:extLst>
          </p:cNvPr>
          <p:cNvSpPr txBox="1"/>
          <p:nvPr/>
        </p:nvSpPr>
        <p:spPr>
          <a:xfrm>
            <a:off x="2302969" y="5857520"/>
            <a:ext cx="6604406" cy="938719"/>
          </a:xfrm>
          <a:prstGeom prst="rect">
            <a:avLst/>
          </a:prstGeom>
          <a:solidFill>
            <a:schemeClr val="bg1">
              <a:lumMod val="85000"/>
            </a:schemeClr>
          </a:solidFill>
          <a:ln>
            <a:solidFill>
              <a:schemeClr val="bg1"/>
            </a:solidFill>
          </a:ln>
        </p:spPr>
        <p:txBody>
          <a:bodyPr wrap="square" rtlCol="0">
            <a:spAutoFit/>
          </a:bodyPr>
          <a:lstStyle/>
          <a:p>
            <a:r>
              <a:rPr lang="en-US" sz="1100" dirty="0" err="1">
                <a:latin typeface="Helvetica Light" panose="020B0403020202020204" pitchFamily="34" charset="0"/>
              </a:rPr>
              <a:t>Observaciones</a:t>
            </a:r>
            <a:r>
              <a:rPr lang="en-US" sz="1100" dirty="0">
                <a:latin typeface="Helvetica Light" panose="020B0403020202020204" pitchFamily="34" charset="0"/>
              </a:rPr>
              <a:t> :</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a:t>
            </a:r>
            <a:r>
              <a:rPr lang="en-US" sz="1100" dirty="0" err="1">
                <a:latin typeface="Helvetica Light" panose="020B0403020202020204" pitchFamily="34" charset="0"/>
              </a:rPr>
              <a:t>Relaciones</a:t>
            </a:r>
            <a:r>
              <a:rPr lang="en-US" sz="1100" dirty="0">
                <a:latin typeface="Helvetica Light" panose="020B0403020202020204" pitchFamily="34" charset="0"/>
              </a:rPr>
              <a:t> </a:t>
            </a:r>
            <a:r>
              <a:rPr lang="en-US" sz="1100" dirty="0" err="1">
                <a:latin typeface="Helvetica Light" panose="020B0403020202020204" pitchFamily="34" charset="0"/>
              </a:rPr>
              <a:t>Públicas</a:t>
            </a:r>
            <a:endParaRPr lang="en-US" sz="1100" dirty="0">
              <a:latin typeface="Helvetica Light" panose="020B0403020202020204" pitchFamily="34" charset="0"/>
            </a:endParaRP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1345149652"/>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407346792"/>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1119606232"/>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66932" y="6608363"/>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020661715"/>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668405" cy="461665"/>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3749409363"/>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$ 266K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$ 206K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rot="21409289">
            <a:off x="2026735" y="1441822"/>
            <a:ext cx="459764" cy="177473"/>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1392851961"/>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yriad Pro" panose="020B0503030403020204" pitchFamily="34" charset="0"/>
              </a:rPr>
              <a:t>MOTOMUNDO</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Octubre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2001027355"/>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36</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23</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1565742023"/>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9" name="Chart 8">
            <a:extLst>
              <a:ext uri="{FF2B5EF4-FFF2-40B4-BE49-F238E27FC236}">
                <a16:creationId xmlns:a16="http://schemas.microsoft.com/office/drawing/2014/main" id="{8D42A2CF-8581-E583-E04B-BFEA6C58A215}"/>
              </a:ext>
            </a:extLst>
          </p:cNvPr>
          <p:cNvGraphicFramePr/>
          <p:nvPr>
            <p:extLst>
              <p:ext uri="{D42A27DB-BD31-4B8C-83A1-F6EECF244321}">
                <p14:modId xmlns:p14="http://schemas.microsoft.com/office/powerpoint/2010/main" val="689088493"/>
              </p:ext>
            </p:extLst>
          </p:nvPr>
        </p:nvGraphicFramePr>
        <p:xfrm>
          <a:off x="6810999" y="4592060"/>
          <a:ext cx="4325190" cy="11631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2369170252"/>
              </p:ext>
            </p:extLst>
          </p:nvPr>
        </p:nvGraphicFramePr>
        <p:xfrm>
          <a:off x="10970222" y="3925917"/>
          <a:ext cx="1090666" cy="426850"/>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426850">
                <a:tc>
                  <a:txBody>
                    <a:bodyPr/>
                    <a:lstStyle/>
                    <a:p>
                      <a:r>
                        <a:rPr lang="en-US" sz="1000" b="0" i="0" dirty="0">
                          <a:latin typeface="Helvetica Light" panose="020B0403020202020204" pitchFamily="34" charset="0"/>
                        </a:rPr>
                        <a:t> </a:t>
                      </a:r>
                    </a:p>
                    <a:p>
                      <a:r>
                        <a:rPr lang="en-US" sz="1000" b="1" i="0" dirty="0">
                          <a:latin typeface="Helvetica Light" panose="020B0403020202020204" pitchFamily="34" charset="0"/>
                        </a:rPr>
                        <a:t> $124k</a:t>
                      </a:r>
                    </a:p>
                  </a:txBody>
                  <a:tcPr/>
                </a:tc>
                <a:tc>
                  <a:txBody>
                    <a:bodyPr/>
                    <a:lstStyle/>
                    <a:p>
                      <a:r>
                        <a:rPr lang="en-US" sz="1000" b="1" i="0" dirty="0">
                          <a:solidFill>
                            <a:schemeClr val="bg1"/>
                          </a:solidFill>
                          <a:latin typeface="Helvetica Light" panose="020B0403020202020204" pitchFamily="34" charset="0"/>
                        </a:rPr>
                        <a:t>60%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3355930279"/>
              </p:ext>
            </p:extLst>
          </p:nvPr>
        </p:nvGraphicFramePr>
        <p:xfrm>
          <a:off x="11009854" y="5742580"/>
          <a:ext cx="1129244" cy="339478"/>
        </p:xfrm>
        <a:graphic>
          <a:graphicData uri="http://schemas.openxmlformats.org/drawingml/2006/table">
            <a:tbl>
              <a:tblPr firstRow="1" bandRow="1">
                <a:tableStyleId>{2D5ABB26-0587-4C30-8999-92F81FD0307C}</a:tableStyleId>
              </a:tblPr>
              <a:tblGrid>
                <a:gridCol w="551219">
                  <a:extLst>
                    <a:ext uri="{9D8B030D-6E8A-4147-A177-3AD203B41FA5}">
                      <a16:colId xmlns:a16="http://schemas.microsoft.com/office/drawing/2014/main" val="1624274162"/>
                    </a:ext>
                  </a:extLst>
                </a:gridCol>
                <a:gridCol w="578025">
                  <a:extLst>
                    <a:ext uri="{9D8B030D-6E8A-4147-A177-3AD203B41FA5}">
                      <a16:colId xmlns:a16="http://schemas.microsoft.com/office/drawing/2014/main" val="1406418741"/>
                    </a:ext>
                  </a:extLst>
                </a:gridCol>
              </a:tblGrid>
              <a:tr h="339478">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$ 80k</a:t>
                      </a:r>
                    </a:p>
                  </a:txBody>
                  <a:tcPr/>
                </a:tc>
                <a:tc>
                  <a:txBody>
                    <a:bodyPr/>
                    <a:lstStyle/>
                    <a:p>
                      <a:pPr algn="ctr"/>
                      <a:r>
                        <a:rPr lang="en-US" sz="1000" b="1" i="0" dirty="0">
                          <a:solidFill>
                            <a:schemeClr val="bg1"/>
                          </a:solidFill>
                          <a:latin typeface="Helvetica Light" panose="020B0403020202020204" pitchFamily="34" charset="0"/>
                        </a:rPr>
                        <a:t>39%</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extLst>
              <p:ext uri="{D42A27DB-BD31-4B8C-83A1-F6EECF244321}">
                <p14:modId xmlns:p14="http://schemas.microsoft.com/office/powerpoint/2010/main" val="1931399494"/>
              </p:ext>
            </p:extLst>
          </p:nvPr>
        </p:nvGraphicFramePr>
        <p:xfrm>
          <a:off x="11009854" y="4879072"/>
          <a:ext cx="1051034" cy="366473"/>
        </p:xfrm>
        <a:graphic>
          <a:graphicData uri="http://schemas.openxmlformats.org/drawingml/2006/table">
            <a:tbl>
              <a:tblPr firstRow="1" bandRow="1">
                <a:tableStyleId>{2D5ABB26-0587-4C30-8999-92F81FD0307C}</a:tableStyleId>
              </a:tblPr>
              <a:tblGrid>
                <a:gridCol w="507546">
                  <a:extLst>
                    <a:ext uri="{9D8B030D-6E8A-4147-A177-3AD203B41FA5}">
                      <a16:colId xmlns:a16="http://schemas.microsoft.com/office/drawing/2014/main" val="1624274162"/>
                    </a:ext>
                  </a:extLst>
                </a:gridCol>
                <a:gridCol w="543488">
                  <a:extLst>
                    <a:ext uri="{9D8B030D-6E8A-4147-A177-3AD203B41FA5}">
                      <a16:colId xmlns:a16="http://schemas.microsoft.com/office/drawing/2014/main" val="1406418741"/>
                    </a:ext>
                  </a:extLst>
                </a:gridCol>
              </a:tblGrid>
              <a:tr h="366473">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$1k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9">
            <a:extLst>
              <a:ext uri="{FF2B5EF4-FFF2-40B4-BE49-F238E27FC236}">
                <a16:creationId xmlns:a16="http://schemas.microsoft.com/office/drawing/2014/main" id="{C3B234F0-485A-ABAE-88D5-ADF5DD44E6C6}"/>
              </a:ext>
            </a:extLst>
          </p:cNvPr>
          <p:cNvGraphicFramePr/>
          <p:nvPr>
            <p:extLst>
              <p:ext uri="{D42A27DB-BD31-4B8C-83A1-F6EECF244321}">
                <p14:modId xmlns:p14="http://schemas.microsoft.com/office/powerpoint/2010/main" val="3754944888"/>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1470327453"/>
              </p:ext>
            </p:extLst>
          </p:nvPr>
        </p:nvGraphicFramePr>
        <p:xfrm>
          <a:off x="6788126" y="3557216"/>
          <a:ext cx="4348063" cy="1193521"/>
        </p:xfrm>
        <a:graphic>
          <a:graphicData uri="http://schemas.openxmlformats.org/drawingml/2006/chart">
            <c:chart xmlns:c="http://schemas.openxmlformats.org/drawingml/2006/chart" xmlns:r="http://schemas.openxmlformats.org/officeDocument/2006/relationships" r:id="rId8"/>
          </a:graphicData>
        </a:graphic>
      </p:graphicFrame>
      <p:sp>
        <p:nvSpPr>
          <p:cNvPr id="5" name="Curved Down Arrow 41">
            <a:extLst>
              <a:ext uri="{FF2B5EF4-FFF2-40B4-BE49-F238E27FC236}">
                <a16:creationId xmlns:a16="http://schemas.microsoft.com/office/drawing/2014/main" id="{A43569D9-6E6D-28A0-0F22-57E7C1A3D4F1}"/>
              </a:ext>
            </a:extLst>
          </p:cNvPr>
          <p:cNvSpPr/>
          <p:nvPr/>
        </p:nvSpPr>
        <p:spPr>
          <a:xfrm rot="10800000" flipH="1">
            <a:off x="1183634" y="1432220"/>
            <a:ext cx="389881" cy="20269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75000"/>
          </a:schemeClr>
        </a:solidFill>
        <a:ln>
          <a:solidFill>
            <a:schemeClr val="accent3">
              <a:lumMod val="75000"/>
            </a:schemeClr>
          </a:solidFill>
        </a:ln>
      </a:spPr>
      <a:bodyPr rtlCol="0" anchor="ctr"/>
      <a:lstStyle>
        <a:defPPr algn="l">
          <a:defRPr sz="3000" dirty="0">
            <a:latin typeface="Helvetica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138959</TotalTime>
  <Words>2803</Words>
  <Application>Microsoft Macintosh PowerPoint</Application>
  <PresentationFormat>Panorámica</PresentationFormat>
  <Paragraphs>837</Paragraphs>
  <Slides>28</Slides>
  <Notes>22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6" baseType="lpstr">
      <vt:lpstr>Arial</vt:lpstr>
      <vt:lpstr>Calibri</vt:lpstr>
      <vt:lpstr>Helvetica</vt:lpstr>
      <vt:lpstr>Helvetica Light</vt:lpstr>
      <vt:lpstr>Helvetica Light</vt:lpstr>
      <vt:lpstr>Myriad Pro</vt:lpstr>
      <vt:lpstr>Office Theme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Angelica Vega</cp:lastModifiedBy>
  <cp:revision>5731</cp:revision>
  <cp:lastPrinted>2025-10-22T00:30:07Z</cp:lastPrinted>
  <dcterms:created xsi:type="dcterms:W3CDTF">2018-11-08T16:44:16Z</dcterms:created>
  <dcterms:modified xsi:type="dcterms:W3CDTF">2026-02-05T21:22:53Z</dcterms:modified>
</cp:coreProperties>
</file>