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15.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1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8.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19.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20.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1089" r:id="rId2"/>
    <p:sldId id="1068" r:id="rId3"/>
    <p:sldId id="1135" r:id="rId4"/>
    <p:sldId id="1079" r:id="rId5"/>
    <p:sldId id="1151" r:id="rId6"/>
    <p:sldId id="1152" r:id="rId7"/>
    <p:sldId id="1156" r:id="rId8"/>
    <p:sldId id="1035" r:id="rId9"/>
    <p:sldId id="1001" r:id="rId10"/>
    <p:sldId id="1134" r:id="rId11"/>
    <p:sldId id="1026" r:id="rId12"/>
    <p:sldId id="1100" r:id="rId13"/>
    <p:sldId id="1027" r:id="rId14"/>
    <p:sldId id="1136" r:id="rId15"/>
    <p:sldId id="1132" r:id="rId16"/>
    <p:sldId id="1031" r:id="rId17"/>
    <p:sldId id="1147" r:id="rId18"/>
    <p:sldId id="1141" r:id="rId19"/>
    <p:sldId id="1144" r:id="rId20"/>
    <p:sldId id="1130" r:id="rId21"/>
    <p:sldId id="1131" r:id="rId22"/>
    <p:sldId id="1127" r:id="rId23"/>
    <p:sldId id="1149" r:id="rId24"/>
    <p:sldId id="1150" r:id="rId25"/>
    <p:sldId id="1153" r:id="rId26"/>
    <p:sldId id="1157" r:id="rId27"/>
    <p:sldId id="1140" r:id="rId28"/>
    <p:sldId id="1069" r:id="rId29"/>
    <p:sldId id="1021"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Paniagua" initials="PP" lastIdx="1" clrIdx="0"/>
  <p:cmAuthor id="2" name="Indira Martinez" initials="IM" lastIdx="41" clrIdx="1">
    <p:extLst>
      <p:ext uri="{19B8F6BF-5375-455C-9EA6-DF929625EA0E}">
        <p15:presenceInfo xmlns:p15="http://schemas.microsoft.com/office/powerpoint/2012/main" userId="5b112130959175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36A"/>
    <a:srgbClr val="FF0000"/>
    <a:srgbClr val="DCD806"/>
    <a:srgbClr val="B74819"/>
    <a:srgbClr val="1D9A78"/>
    <a:srgbClr val="2F9FBD"/>
    <a:srgbClr val="A8690C"/>
    <a:srgbClr val="F2EE06"/>
    <a:srgbClr val="CDCB02"/>
    <a:srgbClr val="B74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87" autoAdjust="0"/>
    <p:restoredTop sz="96033" autoAdjust="0"/>
  </p:normalViewPr>
  <p:slideViewPr>
    <p:cSldViewPr snapToGrid="0">
      <p:cViewPr>
        <p:scale>
          <a:sx n="129" d="100"/>
          <a:sy n="129" d="100"/>
        </p:scale>
        <p:origin x="40" y="112"/>
      </p:cViewPr>
      <p:guideLst>
        <p:guide orient="horz" pos="2136"/>
        <p:guide pos="3840"/>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Data%20para%20grafico-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Data%20para%20grafico-1-.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Data%20para%20grafico-1-.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Hoja_de_c_lculo_de_Microsoft_Excel55.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Hoja_de_c_lculo_de_Microsoft_Excel56.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Hoja_de_c_lculo_de_Microsoft_Excel57.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Hoja_de_c_lculo_de_Microsoft_Excel58.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Hoja_de_c_lculo_de_Microsoft_Excel59.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Hoja_de_c_lculo_de_Microsoft_Excel60.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Hoja_de_c_lculo_de_Microsoft_Excel61.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Hoja_de_c_lculo_de_Microsoft_Excel62.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Hoja_de_c_lculo_de_Microsoft_Excel63.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Motos%20Grafico%20Media%20Mix%20Sep%2023.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Hoja_de_c_lculo_de_Microsoft_Excel64.xlsx"/><Relationship Id="rId2" Type="http://schemas.microsoft.com/office/2011/relationships/chartColorStyle" Target="colors70.xml"/><Relationship Id="rId1" Type="http://schemas.microsoft.com/office/2011/relationships/chartStyle" Target="style70.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Motos%20Grafico%20Media%20Mix%20Sep%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gelica/Desktop/Reporte%20Motos%20Mes%20%2024/Reporte%20Motos%20Dic%2023/Nuevo/Didemo%20por%20maraca%20DIc%2023-2.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ngelica/Desktop/Escrtitorios%20de%20Sep%20a%20Dic%2023/Reporte%20Motos%2011%20Abr-Con%20cambios%20MASTER/Reporte%20Motos%20Master%20Graficas/Data%20Motos%20Feb%20-%2023%202%20Con%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Grand Total</c:v>
                </c:pt>
              </c:strCache>
            </c:strRef>
          </c:tx>
          <c:spPr>
            <a:ln w="28575" cap="rnd">
              <a:solidFill>
                <a:schemeClr val="accent1"/>
              </a:solidFill>
              <a:round/>
            </a:ln>
            <a:effectLst/>
          </c:spPr>
          <c:marker>
            <c:symbol val="none"/>
          </c:marker>
          <c:cat>
            <c:multiLvlStrRef>
              <c:f>Sheet1!$N$2:$BL$3</c:f>
              <c:multiLvlStrCache>
                <c:ptCount val="51"/>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lvl>
                <c:lvl>
                  <c:pt idx="0">
                    <c:v>2020</c:v>
                  </c:pt>
                  <c:pt idx="12">
                    <c:v>2021</c:v>
                  </c:pt>
                  <c:pt idx="24">
                    <c:v>2022</c:v>
                  </c:pt>
                  <c:pt idx="36">
                    <c:v>2023</c:v>
                  </c:pt>
                  <c:pt idx="48">
                    <c:v>2024</c:v>
                  </c:pt>
                </c:lvl>
              </c:multiLvlStrCache>
            </c:multiLvlStrRef>
          </c:cat>
          <c:val>
            <c:numRef>
              <c:f>Sheet1!$N$4:$BL$4</c:f>
              <c:numCache>
                <c:formatCode>_(* #,##0_);_(* \(#,##0\);_(* "-"??_);_(@_)</c:formatCode>
                <c:ptCount val="51"/>
                <c:pt idx="0">
                  <c:v>118203.0407526745</c:v>
                </c:pt>
                <c:pt idx="1">
                  <c:v>173320.01074402363</c:v>
                </c:pt>
                <c:pt idx="2">
                  <c:v>235689.97860676571</c:v>
                </c:pt>
                <c:pt idx="3">
                  <c:v>112184.95617262222</c:v>
                </c:pt>
                <c:pt idx="4">
                  <c:v>208305.89190016055</c:v>
                </c:pt>
                <c:pt idx="5">
                  <c:v>332967.5864365006</c:v>
                </c:pt>
                <c:pt idx="6">
                  <c:v>249582.3677829204</c:v>
                </c:pt>
                <c:pt idx="7">
                  <c:v>452079.55243821116</c:v>
                </c:pt>
                <c:pt idx="8">
                  <c:v>191298.52365213001</c:v>
                </c:pt>
                <c:pt idx="9">
                  <c:v>355286.69109546393</c:v>
                </c:pt>
                <c:pt idx="10">
                  <c:v>274126.67646696529</c:v>
                </c:pt>
                <c:pt idx="11">
                  <c:v>334788.24417009647</c:v>
                </c:pt>
                <c:pt idx="12">
                  <c:v>117912.66815874053</c:v>
                </c:pt>
                <c:pt idx="13">
                  <c:v>107684.99922452583</c:v>
                </c:pt>
                <c:pt idx="14">
                  <c:v>304947.29170581873</c:v>
                </c:pt>
                <c:pt idx="15">
                  <c:v>235054.07095838961</c:v>
                </c:pt>
                <c:pt idx="16">
                  <c:v>298700</c:v>
                </c:pt>
                <c:pt idx="17">
                  <c:v>255141.96313113882</c:v>
                </c:pt>
                <c:pt idx="18" formatCode="0">
                  <c:v>250688.74890241449</c:v>
                </c:pt>
                <c:pt idx="19" formatCode="0">
                  <c:v>229822.77296623969</c:v>
                </c:pt>
                <c:pt idx="20" formatCode="General">
                  <c:v>213022.2382324365</c:v>
                </c:pt>
                <c:pt idx="21" formatCode="General">
                  <c:v>202873.20682989416</c:v>
                </c:pt>
                <c:pt idx="22" formatCode="General">
                  <c:v>286304.18107428937</c:v>
                </c:pt>
                <c:pt idx="23" formatCode="General">
                  <c:v>378515.74978996854</c:v>
                </c:pt>
                <c:pt idx="24" formatCode="_(* #,##0.00_);_(* \(#,##0.00\);_(* &quot;-&quot;??_);_(@_)">
                  <c:v>159856.26366120213</c:v>
                </c:pt>
                <c:pt idx="25" formatCode="_(* #,##0.00_);_(* \(#,##0.00\);_(* &quot;-&quot;??_);_(@_)">
                  <c:v>141726.05641844895</c:v>
                </c:pt>
                <c:pt idx="26" formatCode="_(* #,##0.00_);_(* \(#,##0.00\);_(* &quot;-&quot;??_);_(@_)">
                  <c:v>184062.02294367168</c:v>
                </c:pt>
                <c:pt idx="27" formatCode="_(* #,##0.00_);_(* \(#,##0.00\);_(* &quot;-&quot;??_);_(@_)">
                  <c:v>262887</c:v>
                </c:pt>
                <c:pt idx="28" formatCode="_(* #,##0.00_);_(* \(#,##0.00\);_(* &quot;-&quot;??_);_(@_)">
                  <c:v>184584</c:v>
                </c:pt>
                <c:pt idx="29" formatCode="_(* #,##0.00_);_(* \(#,##0.00\);_(* &quot;-&quot;??_);_(@_)">
                  <c:v>244782</c:v>
                </c:pt>
                <c:pt idx="30" formatCode="_(* #,##0.00_);_(* \(#,##0.00\);_(* &quot;-&quot;??_);_(@_)">
                  <c:v>170623.43604126252</c:v>
                </c:pt>
                <c:pt idx="31" formatCode="_(* #,##0.00_);_(* \(#,##0.00\);_(* &quot;-&quot;??_);_(@_)">
                  <c:v>193485.85947635284</c:v>
                </c:pt>
                <c:pt idx="32" formatCode="_(* #,##0.00_);_(* \(#,##0.00\);_(* &quot;-&quot;??_);_(@_)">
                  <c:v>136312.89400604053</c:v>
                </c:pt>
                <c:pt idx="33" formatCode="_(* #,##0.00_);_(* \(#,##0.00\);_(* &quot;-&quot;??_);_(@_)">
                  <c:v>257247.14452909862</c:v>
                </c:pt>
                <c:pt idx="34" formatCode="_(* #,##0.00_);_(* \(#,##0.00\);_(* &quot;-&quot;??_);_(@_)">
                  <c:v>269737.84051802591</c:v>
                </c:pt>
                <c:pt idx="35" formatCode="_(* #,##0.00_);_(* \(#,##0.00\);_(* &quot;-&quot;??_);_(@_)">
                  <c:v>462639.19772810378</c:v>
                </c:pt>
                <c:pt idx="36" formatCode="_(* #,##0.00_);_(* \(#,##0.00\);_(* &quot;-&quot;??_);_(@_)">
                  <c:v>134107.07841940722</c:v>
                </c:pt>
                <c:pt idx="37" formatCode="_(* #,##0.00_);_(* \(#,##0.00\);_(* &quot;-&quot;??_);_(@_)">
                  <c:v>112701.39480701419</c:v>
                </c:pt>
                <c:pt idx="38" formatCode="_(* #,##0.00_);_(* \(#,##0.00\);_(* &quot;-&quot;??_);_(@_)">
                  <c:v>105887.33803079775</c:v>
                </c:pt>
                <c:pt idx="39" formatCode="_(* #,##0.00_);_(* \(#,##0.00\);_(* &quot;-&quot;??_);_(@_)">
                  <c:v>173519.73005901117</c:v>
                </c:pt>
                <c:pt idx="40" formatCode="_(* #,##0.00_);_(* \(#,##0.00\);_(* &quot;-&quot;??_);_(@_)">
                  <c:v>205965.0522971375</c:v>
                </c:pt>
                <c:pt idx="41" formatCode="_(* #,##0.00_);_(* \(#,##0.00\);_(* &quot;-&quot;??_);_(@_)">
                  <c:v>194495.7296555744</c:v>
                </c:pt>
                <c:pt idx="42" formatCode="_(* #,##0.00_);_(* \(#,##0.00\);_(* &quot;-&quot;??_);_(@_)">
                  <c:v>175649.65884032677</c:v>
                </c:pt>
                <c:pt idx="43" formatCode="_(* #,##0.00_);_(* \(#,##0.00\);_(* &quot;-&quot;??_);_(@_)">
                  <c:v>238461.19801764656</c:v>
                </c:pt>
                <c:pt idx="44" formatCode="_(* #,##0.00_);_(* \(#,##0.00\);_(* &quot;-&quot;??_);_(@_)">
                  <c:v>213222.26913071127</c:v>
                </c:pt>
                <c:pt idx="45" formatCode="_(* #,##0.00_);_(* \(#,##0.00\);_(* &quot;-&quot;??_);_(@_)">
                  <c:v>276953.46866346087</c:v>
                </c:pt>
                <c:pt idx="46" formatCode="_(* #,##0.00_);_(* \(#,##0.00\);_(* &quot;-&quot;??_);_(@_)">
                  <c:v>403747.23992767686</c:v>
                </c:pt>
                <c:pt idx="47" formatCode="_(* #,##0.00_);_(* \(#,##0.00\);_(* &quot;-&quot;??_);_(@_)">
                  <c:v>375912.96945798595</c:v>
                </c:pt>
                <c:pt idx="48" formatCode="_(* #,##0.00_);_(* \(#,##0.00\);_(* &quot;-&quot;??_);_(@_)">
                  <c:v>218469.75589050839</c:v>
                </c:pt>
                <c:pt idx="49" formatCode="_(* #,##0.00_);_(* \(#,##0.00\);_(* &quot;-&quot;??_);_(@_)">
                  <c:v>188347.17994179329</c:v>
                </c:pt>
                <c:pt idx="50" formatCode="_(* #,##0.00_);_(* \(#,##0.00\);_(* &quot;-&quot;??_);_(@_)">
                  <c:v>305204.62349038653</c:v>
                </c:pt>
              </c:numCache>
            </c:numRef>
          </c:val>
          <c:smooth val="0"/>
          <c:extLst>
            <c:ext xmlns:c16="http://schemas.microsoft.com/office/drawing/2014/chart" uri="{C3380CC4-5D6E-409C-BE32-E72D297353CC}">
              <c16:uniqueId val="{00000000-0BC9-F74C-8D5F-38D1371402C3}"/>
            </c:ext>
          </c:extLst>
        </c:ser>
        <c:ser>
          <c:idx val="1"/>
          <c:order val="1"/>
          <c:tx>
            <c:strRef>
              <c:f>Sheet1!$A$5</c:f>
              <c:strCache>
                <c:ptCount val="1"/>
                <c:pt idx="0">
                  <c:v>S/ EP Y AZ</c:v>
                </c:pt>
              </c:strCache>
            </c:strRef>
          </c:tx>
          <c:spPr>
            <a:ln w="28575" cap="rnd">
              <a:solidFill>
                <a:schemeClr val="accent2"/>
              </a:solidFill>
              <a:round/>
            </a:ln>
            <a:effectLst/>
          </c:spPr>
          <c:marker>
            <c:symbol val="none"/>
          </c:marker>
          <c:cat>
            <c:multiLvlStrRef>
              <c:f>Sheet1!$N$2:$BL$3</c:f>
              <c:multiLvlStrCache>
                <c:ptCount val="51"/>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lvl>
                <c:lvl>
                  <c:pt idx="0">
                    <c:v>2020</c:v>
                  </c:pt>
                  <c:pt idx="12">
                    <c:v>2021</c:v>
                  </c:pt>
                  <c:pt idx="24">
                    <c:v>2022</c:v>
                  </c:pt>
                  <c:pt idx="36">
                    <c:v>2023</c:v>
                  </c:pt>
                  <c:pt idx="48">
                    <c:v>2024</c:v>
                  </c:pt>
                </c:lvl>
              </c:multiLvlStrCache>
            </c:multiLvlStrRef>
          </c:cat>
          <c:val>
            <c:numRef>
              <c:f>Sheet1!$N$5:$BL$5</c:f>
              <c:numCache>
                <c:formatCode>_(* #,##0_);_(* \(#,##0\);_(* "-"??_);_(@_)</c:formatCode>
                <c:ptCount val="51"/>
                <c:pt idx="0">
                  <c:v>99495.484427016694</c:v>
                </c:pt>
                <c:pt idx="1">
                  <c:v>107364.46414182108</c:v>
                </c:pt>
                <c:pt idx="2">
                  <c:v>129932.79181708781</c:v>
                </c:pt>
                <c:pt idx="3">
                  <c:v>43296.948030514992</c:v>
                </c:pt>
                <c:pt idx="4">
                  <c:v>73828.796824370947</c:v>
                </c:pt>
                <c:pt idx="5">
                  <c:v>122204.56488960003</c:v>
                </c:pt>
                <c:pt idx="6">
                  <c:v>81979.424320201448</c:v>
                </c:pt>
                <c:pt idx="7">
                  <c:v>103397.92251169006</c:v>
                </c:pt>
                <c:pt idx="8">
                  <c:v>68913.46299590572</c:v>
                </c:pt>
                <c:pt idx="9">
                  <c:v>114265.91480973669</c:v>
                </c:pt>
                <c:pt idx="10">
                  <c:v>106819.52001707445</c:v>
                </c:pt>
                <c:pt idx="11">
                  <c:v>114352.03017832641</c:v>
                </c:pt>
                <c:pt idx="12">
                  <c:v>60526.293135833621</c:v>
                </c:pt>
                <c:pt idx="13">
                  <c:v>62546.080940665393</c:v>
                </c:pt>
                <c:pt idx="14">
                  <c:v>216764.62315380247</c:v>
                </c:pt>
                <c:pt idx="15">
                  <c:v>141344.35371116915</c:v>
                </c:pt>
                <c:pt idx="16">
                  <c:v>186440</c:v>
                </c:pt>
                <c:pt idx="17">
                  <c:v>192914.51414966097</c:v>
                </c:pt>
                <c:pt idx="18" formatCode="General">
                  <c:v>161201.23273680379</c:v>
                </c:pt>
                <c:pt idx="19" formatCode="General">
                  <c:v>136662.57733948439</c:v>
                </c:pt>
                <c:pt idx="20" formatCode="General">
                  <c:v>132044.02163243649</c:v>
                </c:pt>
                <c:pt idx="21" formatCode="General">
                  <c:v>202873.20682989416</c:v>
                </c:pt>
                <c:pt idx="22" formatCode="General">
                  <c:v>286304.18107428937</c:v>
                </c:pt>
                <c:pt idx="23" formatCode="General">
                  <c:v>296740.81175074505</c:v>
                </c:pt>
                <c:pt idx="24" formatCode="_(* #,##0.00_);_(* \(#,##0.00\);_(* &quot;-&quot;??_);_(@_)">
                  <c:v>140246.01775956279</c:v>
                </c:pt>
                <c:pt idx="25" formatCode="_(* #,##0.00_);_(* \(#,##0.00\);_(* &quot;-&quot;??_);_(@_)">
                  <c:v>91842.574584001995</c:v>
                </c:pt>
                <c:pt idx="26" formatCode="_(* #,##0.00_);_(* \(#,##0.00\);_(* &quot;-&quot;??_);_(@_)">
                  <c:v>120957.06990096848</c:v>
                </c:pt>
                <c:pt idx="27" formatCode="_(* #,##0.00_);_(* \(#,##0.00\);_(* &quot;-&quot;??_);_(@_)">
                  <c:v>169736</c:v>
                </c:pt>
                <c:pt idx="28" formatCode="_(* #,##0.00_);_(* \(#,##0.00\);_(* &quot;-&quot;??_);_(@_)">
                  <c:v>78362</c:v>
                </c:pt>
                <c:pt idx="29" formatCode="_(* #,##0.00_);_(* \(#,##0.00\);_(* &quot;-&quot;??_);_(@_)">
                  <c:v>154902</c:v>
                </c:pt>
                <c:pt idx="30" formatCode="_(* #,##0.00_);_(* \(#,##0.00\);_(* &quot;-&quot;??_);_(@_)">
                  <c:v>106253.76841422195</c:v>
                </c:pt>
                <c:pt idx="31" formatCode="_(* #,##0.00_);_(* \(#,##0.00\);_(* &quot;-&quot;??_);_(@_)">
                  <c:v>127129.42802818472</c:v>
                </c:pt>
                <c:pt idx="32" formatCode="_(* #,##0.00_);_(* \(#,##0.00\);_(* &quot;-&quot;??_);_(@_)">
                  <c:v>93731.525213008164</c:v>
                </c:pt>
                <c:pt idx="33" formatCode="_(* #,##0.00_);_(* \(#,##0.00\);_(* &quot;-&quot;??_);_(@_)">
                  <c:v>212228.30745269178</c:v>
                </c:pt>
                <c:pt idx="34" formatCode="_(* #,##0.00_);_(* \(#,##0.00\);_(* &quot;-&quot;??_);_(@_)">
                  <c:v>251201.0840780499</c:v>
                </c:pt>
                <c:pt idx="35" formatCode="_(* #,##0.00_);_(* \(#,##0.00\);_(* &quot;-&quot;??_);_(@_)">
                  <c:v>431551.91126968409</c:v>
                </c:pt>
                <c:pt idx="36" formatCode="_(* #,##0.00_);_(* \(#,##0.00\);_(* &quot;-&quot;??_);_(@_)">
                  <c:v>287546.36861983116</c:v>
                </c:pt>
                <c:pt idx="37" formatCode="_(* #,##0.00_);_(* \(#,##0.00\);_(* &quot;-&quot;??_);_(@_)">
                  <c:v>86324.005115962078</c:v>
                </c:pt>
                <c:pt idx="38" formatCode="_(* #,##0.00_);_(* \(#,##0.00\);_(* &quot;-&quot;??_);_(@_)">
                  <c:v>95909</c:v>
                </c:pt>
                <c:pt idx="39" formatCode="_(* #,##0.00_);_(* \(#,##0.00\);_(* &quot;-&quot;??_);_(@_)">
                  <c:v>133139.10010054318</c:v>
                </c:pt>
                <c:pt idx="40" formatCode="_(* #,##0.00_);_(* \(#,##0.00\);_(* &quot;-&quot;??_);_(@_)">
                  <c:v>171267.6517305614</c:v>
                </c:pt>
                <c:pt idx="41" formatCode="_(* #,##0.00_);_(* \(#,##0.00\);_(* &quot;-&quot;??_);_(@_)">
                  <c:v>153685.45916781979</c:v>
                </c:pt>
                <c:pt idx="42" formatCode="_(* #,##0.00_);_(* \(#,##0.00\);_(* &quot;-&quot;??_);_(@_)">
                  <c:v>120337.34208160963</c:v>
                </c:pt>
                <c:pt idx="43" formatCode="_(* #,##0.00_);_(* \(#,##0.00\);_(* &quot;-&quot;??_);_(@_)">
                  <c:v>194273.23700212978</c:v>
                </c:pt>
                <c:pt idx="44" formatCode="_(* #,##0.00_);_(* \(#,##0.00\);_(* &quot;-&quot;??_);_(@_)">
                  <c:v>179457.89860278895</c:v>
                </c:pt>
                <c:pt idx="45" formatCode="_(* #,##0.00_);_(* \(#,##0.00\);_(* &quot;-&quot;??_);_(@_)">
                  <c:v>223154.72823046648</c:v>
                </c:pt>
                <c:pt idx="46" formatCode="_(* #,##0.00_);_(* \(#,##0.00\);_(* &quot;-&quot;??_);_(@_)">
                  <c:v>335555.41911485372</c:v>
                </c:pt>
                <c:pt idx="47" formatCode="_(* #,##0.00_);_(* \(#,##0.00\);_(* &quot;-&quot;??_);_(@_)">
                  <c:v>315318.17425908311</c:v>
                </c:pt>
                <c:pt idx="48" formatCode="_(* #,##0.00_);_(* \(#,##0.00\);_(* &quot;-&quot;??_);_(@_)">
                  <c:v>182355.50980697686</c:v>
                </c:pt>
                <c:pt idx="49" formatCode="_(* #,##0.00_);_(* \(#,##0.00\);_(* &quot;-&quot;??_);_(@_)">
                  <c:v>146760.8333180628</c:v>
                </c:pt>
                <c:pt idx="50" formatCode="_(* #,##0.00_);_(* \(#,##0.00\);_(* &quot;-&quot;??_);_(@_)">
                  <c:v>267529.23291356926</c:v>
                </c:pt>
              </c:numCache>
            </c:numRef>
          </c:val>
          <c:smooth val="0"/>
          <c:extLst>
            <c:ext xmlns:c16="http://schemas.microsoft.com/office/drawing/2014/chart" uri="{C3380CC4-5D6E-409C-BE32-E72D297353CC}">
              <c16:uniqueId val="{00000001-0BC9-F74C-8D5F-38D1371402C3}"/>
            </c:ext>
          </c:extLst>
        </c:ser>
        <c:dLbls>
          <c:showLegendKey val="0"/>
          <c:showVal val="0"/>
          <c:showCatName val="0"/>
          <c:showSerName val="0"/>
          <c:showPercent val="0"/>
          <c:showBubbleSize val="0"/>
        </c:dLbls>
        <c:smooth val="0"/>
        <c:axId val="1630001824"/>
        <c:axId val="1630003504"/>
      </c:lineChart>
      <c:catAx>
        <c:axId val="16300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3504"/>
        <c:crosses val="autoZero"/>
        <c:auto val="1"/>
        <c:lblAlgn val="ctr"/>
        <c:lblOffset val="100"/>
        <c:noMultiLvlLbl val="0"/>
      </c:catAx>
      <c:valAx>
        <c:axId val="16300035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8924712765093"/>
          <c:y val="3.5986669733819719E-2"/>
          <c:w val="0.4781545473323694"/>
          <c:h val="0.9280266605323606"/>
        </c:manualLayout>
      </c:layout>
      <c:barChart>
        <c:barDir val="bar"/>
        <c:grouping val="clustered"/>
        <c:varyColors val="0"/>
        <c:ser>
          <c:idx val="0"/>
          <c:order val="0"/>
          <c:tx>
            <c:strRef>
              <c:f>Sheet1!$B$1</c:f>
              <c:strCache>
                <c:ptCount val="1"/>
                <c:pt idx="0">
                  <c:v>Inversión</c:v>
                </c:pt>
              </c:strCache>
            </c:strRef>
          </c:tx>
          <c:spPr>
            <a:solidFill>
              <a:schemeClr val="tx2"/>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Didemo/Honda</c:v>
                </c:pt>
                <c:pt idx="1">
                  <c:v>Elektra/Italika</c:v>
                </c:pt>
                <c:pt idx="2">
                  <c:v>Tropigas</c:v>
                </c:pt>
                <c:pt idx="3">
                  <c:v>Motomundo</c:v>
                </c:pt>
                <c:pt idx="4">
                  <c:v>Gallo + Gallo</c:v>
                </c:pt>
                <c:pt idx="5">
                  <c:v>UMA</c:v>
                </c:pt>
                <c:pt idx="6">
                  <c:v>Grupo Q</c:v>
                </c:pt>
                <c:pt idx="7">
                  <c:v>D. Ebenezer</c:v>
                </c:pt>
              </c:strCache>
            </c:strRef>
          </c:cat>
          <c:val>
            <c:numRef>
              <c:f>Sheet1!$B$2:$B$9</c:f>
              <c:numCache>
                <c:formatCode>_(* #,##0_);_(* \(#,##0\);_(* "-"??_);_(@_)</c:formatCode>
                <c:ptCount val="8"/>
                <c:pt idx="0">
                  <c:v>550</c:v>
                </c:pt>
                <c:pt idx="1">
                  <c:v>81</c:v>
                </c:pt>
                <c:pt idx="2">
                  <c:v>33</c:v>
                </c:pt>
                <c:pt idx="3">
                  <c:v>27</c:v>
                </c:pt>
                <c:pt idx="4">
                  <c:v>11</c:v>
                </c:pt>
                <c:pt idx="5">
                  <c:v>9</c:v>
                </c:pt>
                <c:pt idx="6">
                  <c:v>0.01</c:v>
                </c:pt>
                <c:pt idx="7">
                  <c:v>0.01</c:v>
                </c:pt>
              </c:numCache>
            </c:numRef>
          </c:val>
          <c:extLst>
            <c:ext xmlns:c16="http://schemas.microsoft.com/office/drawing/2014/chart" uri="{C3380CC4-5D6E-409C-BE32-E72D297353CC}">
              <c16:uniqueId val="{00000003-5D93-D946-B411-A8DCB72F714C}"/>
            </c:ext>
          </c:extLst>
        </c:ser>
        <c:dLbls>
          <c:dLblPos val="ctr"/>
          <c:showLegendKey val="0"/>
          <c:showVal val="1"/>
          <c:showCatName val="0"/>
          <c:showSerName val="0"/>
          <c:showPercent val="0"/>
          <c:showBubbleSize val="0"/>
        </c:dLbls>
        <c:gapWidth val="20"/>
        <c:axId val="337163272"/>
        <c:axId val="337166408"/>
      </c:barChart>
      <c:catAx>
        <c:axId val="33716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37166408"/>
        <c:crosses val="autoZero"/>
        <c:auto val="1"/>
        <c:lblAlgn val="ctr"/>
        <c:lblOffset val="100"/>
        <c:noMultiLvlLbl val="0"/>
      </c:catAx>
      <c:valAx>
        <c:axId val="337166408"/>
        <c:scaling>
          <c:orientation val="minMax"/>
        </c:scaling>
        <c:delete val="1"/>
        <c:axPos val="b"/>
        <c:numFmt formatCode="_(* #,##0_);_(* \(#,##0\);_(* &quot;-&quot;??_);_(@_)" sourceLinked="1"/>
        <c:majorTickMark val="none"/>
        <c:minorTickMark val="none"/>
        <c:tickLblPos val="nextTo"/>
        <c:crossAx val="33716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c:v>
                </c:pt>
              </c:strCache>
            </c:strRef>
          </c:tx>
          <c:spPr>
            <a:ln w="28575" cap="rnd">
              <a:solidFill>
                <a:srgbClr val="99295E"/>
              </a:solidFill>
              <a:round/>
            </a:ln>
            <a:effectLst/>
          </c:spPr>
          <c:marker>
            <c:symbol val="none"/>
          </c:marker>
          <c:dLbls>
            <c:spPr>
              <a:solidFill>
                <a:srgbClr val="99295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Sheet1!$B$2:$E$2</c:f>
              <c:numCache>
                <c:formatCode>#,##0</c:formatCode>
                <c:ptCount val="4"/>
                <c:pt idx="0">
                  <c:v>167</c:v>
                </c:pt>
                <c:pt idx="1">
                  <c:v>158</c:v>
                </c:pt>
                <c:pt idx="2">
                  <c:v>226</c:v>
                </c:pt>
                <c:pt idx="3">
                  <c:v>0</c:v>
                </c:pt>
              </c:numCache>
            </c:numRef>
          </c:val>
          <c:smooth val="0"/>
          <c:extLst>
            <c:ext xmlns:c16="http://schemas.microsoft.com/office/drawing/2014/chart" uri="{C3380CC4-5D6E-409C-BE32-E72D297353CC}">
              <c16:uniqueId val="{00000000-F186-494D-8266-662455833812}"/>
            </c:ext>
          </c:extLst>
        </c:ser>
        <c:ser>
          <c:idx val="1"/>
          <c:order val="1"/>
          <c:tx>
            <c:strRef>
              <c:f>Sheet1!$A$3</c:f>
              <c:strCache>
                <c:ptCount val="1"/>
                <c:pt idx="0">
                  <c:v>Elektra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Sheet1!$B$3:$E$3</c:f>
              <c:numCache>
                <c:formatCode>#,##0</c:formatCode>
                <c:ptCount val="4"/>
                <c:pt idx="0">
                  <c:v>26</c:v>
                </c:pt>
                <c:pt idx="1">
                  <c:v>8</c:v>
                </c:pt>
                <c:pt idx="2">
                  <c:v>47</c:v>
                </c:pt>
                <c:pt idx="3">
                  <c:v>0</c:v>
                </c:pt>
              </c:numCache>
            </c:numRef>
          </c:val>
          <c:smooth val="0"/>
          <c:extLst>
            <c:ext xmlns:c16="http://schemas.microsoft.com/office/drawing/2014/chart" uri="{C3380CC4-5D6E-409C-BE32-E72D297353CC}">
              <c16:uniqueId val="{00000001-F186-494D-8266-662455833812}"/>
            </c:ext>
          </c:extLst>
        </c:ser>
        <c:ser>
          <c:idx val="2"/>
          <c:order val="2"/>
          <c:tx>
            <c:strRef>
              <c:f>Sheet1!$A$4</c:f>
              <c:strCache>
                <c:ptCount val="1"/>
                <c:pt idx="0">
                  <c:v>Motomundo</c:v>
                </c:pt>
              </c:strCache>
            </c:strRef>
          </c:tx>
          <c:spPr>
            <a:ln w="28575" cap="rnd">
              <a:solidFill>
                <a:schemeClr val="tx2"/>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Sheet1!$B$4:$E$4</c:f>
              <c:numCache>
                <c:formatCode>#,##0</c:formatCode>
                <c:ptCount val="4"/>
                <c:pt idx="0">
                  <c:v>8</c:v>
                </c:pt>
                <c:pt idx="1">
                  <c:v>9</c:v>
                </c:pt>
                <c:pt idx="2">
                  <c:v>9</c:v>
                </c:pt>
                <c:pt idx="3">
                  <c:v>0</c:v>
                </c:pt>
              </c:numCache>
            </c:numRef>
          </c:val>
          <c:smooth val="0"/>
          <c:extLst>
            <c:ext xmlns:c16="http://schemas.microsoft.com/office/drawing/2014/chart" uri="{C3380CC4-5D6E-409C-BE32-E72D297353CC}">
              <c16:uniqueId val="{00000003-F186-494D-8266-662455833812}"/>
            </c:ext>
          </c:extLst>
        </c:ser>
        <c:ser>
          <c:idx val="3"/>
          <c:order val="3"/>
          <c:tx>
            <c:strRef>
              <c:f>Sheet1!$A$5</c:f>
              <c:strCache>
                <c:ptCount val="1"/>
                <c:pt idx="0">
                  <c:v>Ultramotor</c:v>
                </c:pt>
              </c:strCache>
            </c:strRef>
          </c:tx>
          <c:spPr>
            <a:ln w="28575"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E93C-6942-8B7B-6F709705B873}"/>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E93C-6942-8B7B-6F709705B873}"/>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Sheet1!$B$5:$E$5</c:f>
              <c:numCache>
                <c:formatCode>#,##0</c:formatCode>
                <c:ptCount val="4"/>
                <c:pt idx="1">
                  <c:v>0</c:v>
                </c:pt>
                <c:pt idx="2">
                  <c:v>0</c:v>
                </c:pt>
                <c:pt idx="3">
                  <c:v>0</c:v>
                </c:pt>
              </c:numCache>
            </c:numRef>
          </c:val>
          <c:smooth val="0"/>
          <c:extLst>
            <c:ext xmlns:c16="http://schemas.microsoft.com/office/drawing/2014/chart" uri="{C3380CC4-5D6E-409C-BE32-E72D297353CC}">
              <c16:uniqueId val="{00000004-F186-494D-8266-662455833812}"/>
            </c:ext>
          </c:extLst>
        </c:ser>
        <c:ser>
          <c:idx val="4"/>
          <c:order val="4"/>
          <c:tx>
            <c:strRef>
              <c:f>Sheet1!$A$6</c:f>
              <c:strCache>
                <c:ptCount val="1"/>
                <c:pt idx="0">
                  <c:v>Grupo Q</c:v>
                </c:pt>
              </c:strCache>
            </c:strRef>
          </c:tx>
          <c:spPr>
            <a:ln w="28575" cap="rnd">
              <a:solidFill>
                <a:srgbClr val="D8CB2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Sheet1!$B$6:$E$6</c:f>
              <c:numCache>
                <c:formatCode>#,##0</c:formatCode>
                <c:ptCount val="4"/>
                <c:pt idx="0">
                  <c:v>0.01</c:v>
                </c:pt>
                <c:pt idx="1">
                  <c:v>0.01</c:v>
                </c:pt>
                <c:pt idx="2">
                  <c:v>0</c:v>
                </c:pt>
                <c:pt idx="3">
                  <c:v>0.01</c:v>
                </c:pt>
              </c:numCache>
            </c:numRef>
          </c:val>
          <c:smooth val="0"/>
          <c:extLst>
            <c:ext xmlns:c16="http://schemas.microsoft.com/office/drawing/2014/chart" uri="{C3380CC4-5D6E-409C-BE32-E72D297353CC}">
              <c16:uniqueId val="{00000005-F186-494D-8266-662455833812}"/>
            </c:ext>
          </c:extLst>
        </c:ser>
        <c:ser>
          <c:idx val="5"/>
          <c:order val="5"/>
          <c:tx>
            <c:strRef>
              <c:f>Sheet1!$A$7</c:f>
              <c:strCache>
                <c:ptCount val="1"/>
                <c:pt idx="0">
                  <c:v>UMA</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Sheet1!$B$7:$E$7</c:f>
              <c:numCache>
                <c:formatCode>#,##0</c:formatCode>
                <c:ptCount val="4"/>
                <c:pt idx="0">
                  <c:v>6</c:v>
                </c:pt>
                <c:pt idx="1">
                  <c:v>3</c:v>
                </c:pt>
                <c:pt idx="2">
                  <c:v>0</c:v>
                </c:pt>
                <c:pt idx="3">
                  <c:v>0.01</c:v>
                </c:pt>
              </c:numCache>
            </c:numRef>
          </c:val>
          <c:smooth val="0"/>
          <c:extLst>
            <c:ext xmlns:c16="http://schemas.microsoft.com/office/drawing/2014/chart" uri="{C3380CC4-5D6E-409C-BE32-E72D297353CC}">
              <c16:uniqueId val="{00000006-F186-494D-8266-662455833812}"/>
            </c:ext>
          </c:extLst>
        </c:ser>
        <c:ser>
          <c:idx val="6"/>
          <c:order val="6"/>
          <c:tx>
            <c:strRef>
              <c:f>Sheet1!$A$8</c:f>
              <c:strCache>
                <c:ptCount val="1"/>
                <c:pt idx="0">
                  <c:v>Tropigas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Sheet1!$B$8:$E$8</c:f>
              <c:numCache>
                <c:formatCode>#,##0</c:formatCode>
                <c:ptCount val="4"/>
                <c:pt idx="0">
                  <c:v>8</c:v>
                </c:pt>
                <c:pt idx="1">
                  <c:v>10</c:v>
                </c:pt>
                <c:pt idx="2">
                  <c:v>0</c:v>
                </c:pt>
                <c:pt idx="3">
                  <c:v>0</c:v>
                </c:pt>
              </c:numCache>
            </c:numRef>
          </c:val>
          <c:smooth val="0"/>
          <c:extLst>
            <c:ext xmlns:c16="http://schemas.microsoft.com/office/drawing/2014/chart" uri="{C3380CC4-5D6E-409C-BE32-E72D297353CC}">
              <c16:uniqueId val="{00000000-CA50-7A47-BFE9-5A6710FE28DC}"/>
            </c:ext>
          </c:extLst>
        </c:ser>
        <c:ser>
          <c:idx val="7"/>
          <c:order val="7"/>
          <c:tx>
            <c:strRef>
              <c:f>Sheet1!$A$9</c:f>
              <c:strCache>
                <c:ptCount val="1"/>
                <c:pt idx="0">
                  <c:v>Gallo +Gallo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Sheet1!$B$9:$E$9</c:f>
              <c:numCache>
                <c:formatCode>#,##0</c:formatCode>
                <c:ptCount val="4"/>
                <c:pt idx="0">
                  <c:v>2</c:v>
                </c:pt>
                <c:pt idx="1">
                  <c:v>0</c:v>
                </c:pt>
                <c:pt idx="2">
                  <c:v>8</c:v>
                </c:pt>
                <c:pt idx="3">
                  <c:v>0</c:v>
                </c:pt>
              </c:numCache>
            </c:numRef>
          </c:val>
          <c:smooth val="0"/>
          <c:extLst>
            <c:ext xmlns:c16="http://schemas.microsoft.com/office/drawing/2014/chart" uri="{C3380CC4-5D6E-409C-BE32-E72D297353CC}">
              <c16:uniqueId val="{00000001-CA50-7A47-BFE9-5A6710FE28DC}"/>
            </c:ext>
          </c:extLst>
        </c:ser>
        <c:ser>
          <c:idx val="8"/>
          <c:order val="8"/>
          <c:tx>
            <c:strRef>
              <c:f>Sheet1!$A$10</c:f>
              <c:strCache>
                <c:ptCount val="1"/>
                <c:pt idx="0">
                  <c:v>Masesa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Sheet1!$B$10:$E$10</c:f>
              <c:numCache>
                <c:formatCode>#,##0</c:formatCode>
                <c:ptCount val="4"/>
                <c:pt idx="1">
                  <c:v>0</c:v>
                </c:pt>
                <c:pt idx="2">
                  <c:v>0</c:v>
                </c:pt>
                <c:pt idx="3">
                  <c:v>0</c:v>
                </c:pt>
              </c:numCache>
            </c:numRef>
          </c:val>
          <c:smooth val="0"/>
          <c:extLst>
            <c:ext xmlns:c16="http://schemas.microsoft.com/office/drawing/2014/chart" uri="{C3380CC4-5D6E-409C-BE32-E72D297353CC}">
              <c16:uniqueId val="{00000000-3143-3C42-9313-1F2EE59115CC}"/>
            </c:ext>
          </c:extLst>
        </c:ser>
        <c:ser>
          <c:idx val="9"/>
          <c:order val="9"/>
          <c:tx>
            <c:strRef>
              <c:f>Sheet1!$A$11</c:f>
              <c:strCache>
                <c:ptCount val="1"/>
                <c:pt idx="0">
                  <c:v>D. Ebenezer</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Ene</c:v>
                </c:pt>
                <c:pt idx="1">
                  <c:v>Feb</c:v>
                </c:pt>
                <c:pt idx="2">
                  <c:v>Mar</c:v>
                </c:pt>
                <c:pt idx="3">
                  <c:v>Abr</c:v>
                </c:pt>
              </c:strCache>
            </c:strRef>
          </c:cat>
          <c:val>
            <c:numRef>
              <c:f>Sheet1!$B$11:$E$11</c:f>
              <c:numCache>
                <c:formatCode>#,##0</c:formatCode>
                <c:ptCount val="4"/>
                <c:pt idx="0">
                  <c:v>0.02</c:v>
                </c:pt>
                <c:pt idx="1">
                  <c:v>0</c:v>
                </c:pt>
                <c:pt idx="2">
                  <c:v>0</c:v>
                </c:pt>
                <c:pt idx="3">
                  <c:v>0.1</c:v>
                </c:pt>
              </c:numCache>
            </c:numRef>
          </c:val>
          <c:smooth val="0"/>
          <c:extLst>
            <c:ext xmlns:c16="http://schemas.microsoft.com/office/drawing/2014/chart" uri="{C3380CC4-5D6E-409C-BE32-E72D297353CC}">
              <c16:uniqueId val="{00000000-7702-AE48-9956-A9A0A2FB54A2}"/>
            </c:ext>
          </c:extLst>
        </c:ser>
        <c:dLbls>
          <c:showLegendKey val="0"/>
          <c:showVal val="1"/>
          <c:showCatName val="0"/>
          <c:showSerName val="0"/>
          <c:showPercent val="0"/>
          <c:showBubbleSize val="0"/>
        </c:dLbls>
        <c:smooth val="0"/>
        <c:axId val="1218501808"/>
        <c:axId val="1165001520"/>
      </c:lineChart>
      <c:catAx>
        <c:axId val="121850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165001520"/>
        <c:crosses val="autoZero"/>
        <c:auto val="1"/>
        <c:lblAlgn val="ctr"/>
        <c:lblOffset val="100"/>
        <c:noMultiLvlLbl val="0"/>
      </c:catAx>
      <c:valAx>
        <c:axId val="1165001520"/>
        <c:scaling>
          <c:orientation val="minMax"/>
        </c:scaling>
        <c:delete val="1"/>
        <c:axPos val="l"/>
        <c:numFmt formatCode="#,##0" sourceLinked="1"/>
        <c:majorTickMark val="none"/>
        <c:minorTickMark val="none"/>
        <c:tickLblPos val="nextTo"/>
        <c:crossAx val="121850180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000" b="0" i="0" u="none" strike="noStrike" kern="1200" baseline="0">
                <a:ln>
                  <a:noFill/>
                </a:ln>
                <a:solidFill>
                  <a:schemeClr val="tx1"/>
                </a:solidFill>
                <a:latin typeface="Helvetica Light" panose="020B0403020202020204" pitchFamily="34" charset="0"/>
                <a:ea typeface="+mn-ea"/>
                <a:cs typeface="+mn-cs"/>
              </a:defRPr>
            </a:pPr>
            <a:endParaRPr lang="es-HN"/>
          </a:p>
        </c:txPr>
      </c:legendEntry>
      <c:layout>
        <c:manualLayout>
          <c:xMode val="edge"/>
          <c:yMode val="edge"/>
          <c:x val="3.0477526157783739E-2"/>
          <c:y val="0.91916155092539764"/>
          <c:w val="0.89661330642217107"/>
          <c:h val="8.0838449074602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9018886122413574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0"/>
                  <c:y val="0.31737783902268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F-4E44-A7AC-ADCDEEB6DAD2}"/>
                </c:ext>
              </c:extLst>
            </c:dLbl>
            <c:dLbl>
              <c:idx val="1"/>
              <c:layout>
                <c:manualLayout>
                  <c:x val="0"/>
                  <c:y val="6.17627738110022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15-4EF7-A9A3-00A027A315E2}"/>
                </c:ext>
              </c:extLst>
            </c:dLbl>
            <c:dLbl>
              <c:idx val="2"/>
              <c:layout>
                <c:manualLayout>
                  <c:x val="4.1255800581804242E-3"/>
                  <c:y val="8.9760402113378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5F-4E44-A7AC-ADCDEEB6D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_(* #,##0_);_(* \(#,##0\);_(* "-"??_);_(@_)</c:formatCode>
                <c:ptCount val="3"/>
                <c:pt idx="0">
                  <c:v>121</c:v>
                </c:pt>
                <c:pt idx="1">
                  <c:v>21</c:v>
                </c:pt>
                <c:pt idx="2">
                  <c:v>27</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MM</c:v>
                </c:pt>
              </c:strCache>
            </c:strRef>
          </c:tx>
          <c:spPr>
            <a:ln w="28575" cap="rnd">
              <a:solidFill>
                <a:schemeClr val="tx2"/>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Sheet1!$B$2:$D$2</c:f>
              <c:numCache>
                <c:formatCode>0</c:formatCode>
                <c:ptCount val="3"/>
                <c:pt idx="0">
                  <c:v>8</c:v>
                </c:pt>
                <c:pt idx="1">
                  <c:v>9</c:v>
                </c:pt>
                <c:pt idx="2">
                  <c:v>9</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formatCode="0%">
                  <c:v>0.01</c:v>
                </c:pt>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0%</c:formatCode>
                <c:ptCount val="2"/>
                <c:pt idx="0">
                  <c:v>0.99</c:v>
                </c:pt>
                <c:pt idx="1">
                  <c:v>1</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scaling>
        <c:delete val="1"/>
        <c:axPos val="l"/>
        <c:numFmt formatCode="0%" sourceLinked="1"/>
        <c:majorTickMark val="none"/>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285059347116182E-2"/>
          <c:y val="1.0640784703411168E-2"/>
          <c:w val="0.87958569137567699"/>
          <c:h val="0.95255383022167184"/>
        </c:manualLayout>
      </c:layout>
      <c:barChart>
        <c:barDir val="bar"/>
        <c:grouping val="percentStacked"/>
        <c:varyColors val="0"/>
        <c:ser>
          <c:idx val="0"/>
          <c:order val="0"/>
          <c:tx>
            <c:strRef>
              <c:f>Sheet1!$A$2</c:f>
              <c:strCache>
                <c:ptCount val="1"/>
              </c:strCache>
            </c:strRef>
          </c:tx>
          <c:spPr>
            <a:solidFill>
              <a:schemeClr val="accent4">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27ED-DC41-AEF0-DD64D89EBDF0}"/>
            </c:ext>
          </c:extLst>
        </c:ser>
        <c:ser>
          <c:idx val="1"/>
          <c:order val="1"/>
          <c:tx>
            <c:strRef>
              <c:f>Sheet1!$A$3</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0-EB49-F64E-982F-F70CB1D212B6}"/>
            </c:ext>
          </c:extLst>
        </c:ser>
        <c:ser>
          <c:idx val="2"/>
          <c:order val="2"/>
          <c:tx>
            <c:strRef>
              <c:f>Sheet1!$A$4</c:f>
              <c:strCache>
                <c:ptCount val="1"/>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0-B29F-6F48-906E-B5ADCD016CA1}"/>
            </c:ext>
          </c:extLst>
        </c:ser>
        <c:dLbls>
          <c:showLegendKey val="0"/>
          <c:showVal val="1"/>
          <c:showCatName val="0"/>
          <c:showSerName val="0"/>
          <c:showPercent val="0"/>
          <c:showBubbleSize val="0"/>
        </c:dLbls>
        <c:gapWidth val="1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Power FM</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0.83</c:v>
                </c:pt>
              </c:numCache>
            </c:numRef>
          </c:val>
          <c:extLst>
            <c:ext xmlns:c16="http://schemas.microsoft.com/office/drawing/2014/chart" uri="{C3380CC4-5D6E-409C-BE32-E72D297353CC}">
              <c16:uniqueId val="{00000000-B048-994F-BDE9-40983563E8FA}"/>
            </c:ext>
          </c:extLst>
        </c:ser>
        <c:ser>
          <c:idx val="1"/>
          <c:order val="1"/>
          <c:tx>
            <c:strRef>
              <c:f>Sheet1!$A$3</c:f>
              <c:strCache>
                <c:ptCount val="1"/>
                <c:pt idx="0">
                  <c:v>Xy</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0.17</c:v>
                </c:pt>
              </c:numCache>
            </c:numRef>
          </c:val>
          <c:extLst>
            <c:ext xmlns:c16="http://schemas.microsoft.com/office/drawing/2014/chart" uri="{C3380CC4-5D6E-409C-BE32-E72D297353CC}">
              <c16:uniqueId val="{00000001-B048-994F-BDE9-40983563E8FA}"/>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9"/>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EH</c:v>
                </c:pt>
              </c:strCache>
            </c:strRef>
          </c:tx>
          <c:spPr>
            <a:solidFill>
              <a:schemeClr val="accent4">
                <a:shade val="6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7C75-F64A-81AE-8EED67C07A1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2-7C75-F64A-81AE-8EED67C07A13}"/>
            </c:ext>
          </c:extLst>
        </c:ser>
        <c:ser>
          <c:idx val="1"/>
          <c:order val="1"/>
          <c:tx>
            <c:strRef>
              <c:f>Sheet1!$A$3</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3-7C75-F64A-81AE-8EED67C07A13}"/>
            </c:ext>
          </c:extLst>
        </c:ser>
        <c:ser>
          <c:idx val="2"/>
          <c:order val="2"/>
          <c:tx>
            <c:strRef>
              <c:f>Sheet1!$A$4</c:f>
              <c:strCache>
                <c:ptCount val="1"/>
                <c:pt idx="0">
                  <c:v>LT</c:v>
                </c:pt>
              </c:strCache>
            </c:strRef>
          </c:tx>
          <c:spPr>
            <a:solidFill>
              <a:schemeClr val="accent4">
                <a:tint val="65000"/>
              </a:schemeClr>
            </a:solidFill>
            <a:ln>
              <a:noFill/>
            </a:ln>
            <a:effectLst/>
          </c:spPr>
          <c:invertIfNegative val="0"/>
          <c:cat>
            <c:strRef>
              <c:f>Sheet1!$B$1</c:f>
              <c:strCache>
                <c:ptCount val="1"/>
                <c:pt idx="0">
                  <c:v>PR</c:v>
                </c:pt>
              </c:strCache>
            </c:strRef>
          </c:cat>
          <c:val>
            <c:numRef>
              <c:f>Sheet1!$B$4</c:f>
              <c:numCache>
                <c:formatCode>0%</c:formatCode>
                <c:ptCount val="1"/>
              </c:numCache>
            </c:numRef>
          </c:val>
          <c:extLst>
            <c:ext xmlns:c16="http://schemas.microsoft.com/office/drawing/2014/chart" uri="{C3380CC4-5D6E-409C-BE32-E72D297353CC}">
              <c16:uniqueId val="{00000004-7C75-F64A-81AE-8EED67C07A13}"/>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88367343164983636"/>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Lbls>
            <c:dLbl>
              <c:idx val="0"/>
              <c:layout>
                <c:manualLayout>
                  <c:x val="-3.7817380330382565E-17"/>
                  <c:y val="4.9511205897580278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F-4E44-A7AC-ADCDEEB6DAD2}"/>
                </c:ext>
              </c:extLst>
            </c:dLbl>
            <c:dLbl>
              <c:idx val="1"/>
              <c:layout>
                <c:manualLayout>
                  <c:x val="-4.1255800581804997E-3"/>
                  <c:y val="5.47212086096798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15-4EF7-A9A3-00A027A315E2}"/>
                </c:ext>
              </c:extLst>
            </c:dLbl>
            <c:dLbl>
              <c:idx val="2"/>
              <c:layout>
                <c:manualLayout>
                  <c:x val="4.1255800581804242E-3"/>
                  <c:y val="-3.38140016907736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06-8C4C-AAF8-B3F26735AC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_(* #,##0_);_(* \(#,##0\);_(* "-"??_);_(@_)</c:formatCode>
                <c:ptCount val="3"/>
                <c:pt idx="0">
                  <c:v>69</c:v>
                </c:pt>
                <c:pt idx="1">
                  <c:v>7</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Ultramotor</c:v>
                </c:pt>
              </c:strCache>
            </c:strRef>
          </c:tx>
          <c:spPr>
            <a:ln w="28575" cap="rnd">
              <a:solidFill>
                <a:srgbClr val="FF0000"/>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Sheet1!$B$2:$D$2</c:f>
              <c:numCache>
                <c:formatCode>0</c:formatCode>
                <c:ptCount val="3"/>
                <c:pt idx="0">
                  <c:v>0</c:v>
                </c:pt>
                <c:pt idx="1">
                  <c:v>0</c:v>
                </c:pt>
                <c:pt idx="2">
                  <c:v>0</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l"/>
      <c:overlay val="0"/>
      <c:txPr>
        <a:bodyPr/>
        <a:lstStyle/>
        <a:p>
          <a:pPr>
            <a:defRPr sz="1200" b="0" i="0">
              <a:solidFill>
                <a:schemeClr val="bg1"/>
              </a:solidFill>
              <a:latin typeface="Century Gothic" panose="020B0502020202020204" pitchFamily="34" charset="0"/>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General</c:formatCode>
                <c:ptCount val="2"/>
                <c:pt idx="0" formatCode="0%">
                  <c:v>1</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C11</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1EF1-7745-B77D-DE01157C8131}"/>
            </c:ext>
          </c:extLst>
        </c:ser>
        <c:ser>
          <c:idx val="1"/>
          <c:order val="1"/>
          <c:tx>
            <c:strRef>
              <c:f>Sheet1!$A$3</c:f>
              <c:strCache>
                <c:ptCount val="1"/>
                <c:pt idx="0">
                  <c:v>VTV</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1-1EF1-7745-B77D-DE01157C8131}"/>
            </c:ext>
          </c:extLst>
        </c:ser>
        <c:ser>
          <c:idx val="2"/>
          <c:order val="2"/>
          <c:tx>
            <c:strRef>
              <c:f>Sheet1!$A$4</c:f>
              <c:strCache>
                <c:ptCount val="1"/>
                <c:pt idx="0">
                  <c:v>TVC</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2-1EF1-7745-B77D-DE01157C8131}"/>
            </c:ext>
          </c:extLst>
        </c:ser>
        <c:ser>
          <c:idx val="3"/>
          <c:order val="3"/>
          <c:tx>
            <c:strRef>
              <c:f>Sheet1!$A$5</c:f>
              <c:strCache>
                <c:ptCount val="1"/>
                <c:pt idx="0">
                  <c:v>Azteca</c:v>
                </c:pt>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numCache>
            </c:numRef>
          </c:val>
          <c:extLst>
            <c:ext xmlns:c16="http://schemas.microsoft.com/office/drawing/2014/chart" uri="{C3380CC4-5D6E-409C-BE32-E72D297353CC}">
              <c16:uniqueId val="{00000000-B3E0-064E-9101-0AFD36C8C7D7}"/>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0-D32A-4C49-8EBC-5F45EB2E4F20}"/>
            </c:ext>
          </c:extLst>
        </c:ser>
        <c:ser>
          <c:idx val="1"/>
          <c:order val="1"/>
          <c:tx>
            <c:strRef>
              <c:f>Sheet1!$A$3</c:f>
              <c:strCache>
                <c:ptCount val="1"/>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1-D32A-4C49-8EBC-5F45EB2E4F20}"/>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40006843629990829"/>
          <c:h val="0.184255640364738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EH</c:v>
                </c:pt>
              </c:strCache>
            </c:strRef>
          </c:tx>
          <c:spPr>
            <a:solidFill>
              <a:schemeClr val="accent4">
                <a:shade val="6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7F8-214D-A428-004AC57F29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2-47F8-214D-A428-004AC57F296D}"/>
            </c:ext>
          </c:extLst>
        </c:ser>
        <c:ser>
          <c:idx val="1"/>
          <c:order val="1"/>
          <c:tx>
            <c:strRef>
              <c:f>Sheet1!$A$3</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3-47F8-214D-A428-004AC57F296D}"/>
            </c:ext>
          </c:extLst>
        </c:ser>
        <c:ser>
          <c:idx val="2"/>
          <c:order val="2"/>
          <c:tx>
            <c:strRef>
              <c:f>Sheet1!$A$4</c:f>
              <c:strCache>
                <c:ptCount val="1"/>
                <c:pt idx="0">
                  <c:v>LT</c:v>
                </c:pt>
              </c:strCache>
            </c:strRef>
          </c:tx>
          <c:spPr>
            <a:solidFill>
              <a:schemeClr val="accent4">
                <a:tint val="65000"/>
              </a:schemeClr>
            </a:solidFill>
            <a:ln>
              <a:noFill/>
            </a:ln>
            <a:effectLst/>
          </c:spPr>
          <c:invertIfNegative val="0"/>
          <c:cat>
            <c:strRef>
              <c:f>Sheet1!$B$1</c:f>
              <c:strCache>
                <c:ptCount val="1"/>
                <c:pt idx="0">
                  <c:v>PR</c:v>
                </c:pt>
              </c:strCache>
            </c:strRef>
          </c:cat>
          <c:val>
            <c:numRef>
              <c:f>Sheet1!$B$4</c:f>
              <c:numCache>
                <c:formatCode>0%</c:formatCode>
                <c:ptCount val="1"/>
              </c:numCache>
            </c:numRef>
          </c:val>
          <c:extLst>
            <c:ext xmlns:c16="http://schemas.microsoft.com/office/drawing/2014/chart" uri="{C3380CC4-5D6E-409C-BE32-E72D297353CC}">
              <c16:uniqueId val="{00000004-47F8-214D-A428-004AC57F296D}"/>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81380639984668E-2"/>
          <c:y val="9.166346359273882E-3"/>
          <c:w val="0.9092372387200307"/>
          <c:h val="0.91865670872344685"/>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dLbl>
              <c:idx val="0"/>
              <c:layout>
                <c:manualLayout>
                  <c:x val="-4.1255800581804242E-3"/>
                  <c:y val="6.9539114628005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A-7F47-803B-1D61E0B5C7C3}"/>
                </c:ext>
              </c:extLst>
            </c:dLbl>
            <c:dLbl>
              <c:idx val="1"/>
              <c:layout>
                <c:manualLayout>
                  <c:x val="-1.6502320232721697E-2"/>
                  <c:y val="9.530813411332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A-7F47-803B-1D61E0B5C7C3}"/>
                </c:ext>
              </c:extLst>
            </c:dLbl>
            <c:dLbl>
              <c:idx val="2"/>
              <c:layout>
                <c:manualLayout>
                  <c:x val="-8.2511601163609994E-3"/>
                  <c:y val="0.10801772364909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6-424D-826A-96B5C5D896C7}"/>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_(* #,##0_);_(* \(#,##0\);_(* "-"??_);_(@_)</c:formatCode>
                <c:ptCount val="3"/>
                <c:pt idx="0">
                  <c:v>103</c:v>
                </c:pt>
                <c:pt idx="1">
                  <c:v>202</c:v>
                </c:pt>
                <c:pt idx="2">
                  <c:v>550</c:v>
                </c:pt>
              </c:numCache>
            </c:numRef>
          </c:val>
          <c:extLst>
            <c:ext xmlns:c16="http://schemas.microsoft.com/office/drawing/2014/chart" uri="{C3380CC4-5D6E-409C-BE32-E72D297353CC}">
              <c16:uniqueId val="{00000000-9470-4EDE-849D-2274A83AFE21}"/>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Didemo/Honda</c:v>
                </c:pt>
              </c:strCache>
            </c:strRef>
          </c:tx>
          <c:spPr>
            <a:ln w="28575" cap="rnd">
              <a:solidFill>
                <a:schemeClr val="accent5">
                  <a:lumMod val="60000"/>
                  <a:lumOff val="40000"/>
                </a:schemeClr>
              </a:solidFill>
              <a:round/>
            </a:ln>
            <a:effectLst/>
          </c:spPr>
          <c:marker>
            <c:symbol val="none"/>
          </c:marker>
          <c:dLbls>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Sheet1!$B$2:$D$2</c:f>
              <c:numCache>
                <c:formatCode>General</c:formatCode>
                <c:ptCount val="3"/>
                <c:pt idx="0">
                  <c:v>167</c:v>
                </c:pt>
                <c:pt idx="1">
                  <c:v>158</c:v>
                </c:pt>
                <c:pt idx="2">
                  <c:v>226</c:v>
                </c:pt>
              </c:numCache>
            </c:numRef>
          </c:val>
          <c:smooth val="0"/>
          <c:extLst>
            <c:ext xmlns:c16="http://schemas.microsoft.com/office/drawing/2014/chart" uri="{C3380CC4-5D6E-409C-BE32-E72D297353CC}">
              <c16:uniqueId val="{00000000-AC30-F848-A9AE-1162B76C4A7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6424"/>
        <c:axId val="341961520"/>
      </c:lineChart>
      <c:catAx>
        <c:axId val="341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61520"/>
        <c:crosses val="autoZero"/>
        <c:auto val="1"/>
        <c:lblAlgn val="ctr"/>
        <c:lblOffset val="100"/>
        <c:noMultiLvlLbl val="0"/>
      </c:catAx>
      <c:valAx>
        <c:axId val="341961520"/>
        <c:scaling>
          <c:orientation val="minMax"/>
        </c:scaling>
        <c:delete val="1"/>
        <c:axPos val="l"/>
        <c:numFmt formatCode="General" sourceLinked="1"/>
        <c:majorTickMark val="none"/>
        <c:minorTickMark val="none"/>
        <c:tickLblPos val="nextTo"/>
        <c:crossAx val="34195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HCH</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0.73</c:v>
                </c:pt>
              </c:numCache>
            </c:numRef>
          </c:val>
          <c:extLst>
            <c:ext xmlns:c16="http://schemas.microsoft.com/office/drawing/2014/chart" uri="{C3380CC4-5D6E-409C-BE32-E72D297353CC}">
              <c16:uniqueId val="{00000000-BD63-B049-99F2-6B576A8660E2}"/>
            </c:ext>
          </c:extLst>
        </c:ser>
        <c:ser>
          <c:idx val="1"/>
          <c:order val="1"/>
          <c:tx>
            <c:strRef>
              <c:f>Sheet1!$A$3</c:f>
              <c:strCache>
                <c:ptCount val="1"/>
                <c:pt idx="0">
                  <c:v>C6</c:v>
                </c:pt>
              </c:strCache>
            </c:strRef>
          </c:tx>
          <c:spPr>
            <a:solidFill>
              <a:schemeClr val="accent1">
                <a:shade val="8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0-EC55-4E08-BAB5-178248A65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0.13</c:v>
                </c:pt>
              </c:numCache>
            </c:numRef>
          </c:val>
          <c:extLst>
            <c:ext xmlns:c16="http://schemas.microsoft.com/office/drawing/2014/chart" uri="{C3380CC4-5D6E-409C-BE32-E72D297353CC}">
              <c16:uniqueId val="{00000002-1836-4587-A070-3B5D79C0CD1B}"/>
            </c:ext>
          </c:extLst>
        </c:ser>
        <c:ser>
          <c:idx val="2"/>
          <c:order val="2"/>
          <c:tx>
            <c:strRef>
              <c:f>Sheet1!$A$4</c:f>
              <c:strCache>
                <c:ptCount val="1"/>
                <c:pt idx="0">
                  <c:v>TVC</c:v>
                </c:pt>
              </c:strCache>
            </c:strRef>
          </c:tx>
          <c:spPr>
            <a:solidFill>
              <a:schemeClr val="accent1">
                <a:tint val="86000"/>
              </a:schemeClr>
            </a:solidFill>
            <a:ln>
              <a:noFill/>
            </a:ln>
            <a:effectLst/>
          </c:spPr>
          <c:invertIfNegative val="0"/>
          <c:dLbls>
            <c:dLbl>
              <c:idx val="0"/>
              <c:layout>
                <c:manualLayout>
                  <c:x val="-1.0709626040555053E-16"/>
                  <c:y val="3.1922354110233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8A-774D-A25D-DF0220C9CA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0.03</c:v>
                </c:pt>
              </c:numCache>
            </c:numRef>
          </c:val>
          <c:extLst>
            <c:ext xmlns:c16="http://schemas.microsoft.com/office/drawing/2014/chart" uri="{C3380CC4-5D6E-409C-BE32-E72D297353CC}">
              <c16:uniqueId val="{00000000-063B-DD43-B7C0-AE70C34BB3DE}"/>
            </c:ext>
          </c:extLst>
        </c:ser>
        <c:ser>
          <c:idx val="3"/>
          <c:order val="3"/>
          <c:tx>
            <c:strRef>
              <c:f>Sheet1!$A$5</c:f>
              <c:strCache>
                <c:ptCount val="1"/>
                <c:pt idx="0">
                  <c:v>C11</c:v>
                </c:pt>
              </c:strCache>
            </c:strRef>
          </c:tx>
          <c:spPr>
            <a:solidFill>
              <a:schemeClr val="accent1">
                <a:tint val="58000"/>
              </a:schemeClr>
            </a:solidFill>
            <a:ln>
              <a:noFill/>
            </a:ln>
            <a:effectLst/>
          </c:spPr>
          <c:invertIfNegative val="0"/>
          <c:dLbls>
            <c:dLbl>
              <c:idx val="0"/>
              <c:layout>
                <c:manualLayout>
                  <c:x val="0"/>
                  <c:y val="-8.5126277627289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A-774D-A25D-DF0220C9CA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0.1</c:v>
                </c:pt>
              </c:numCache>
            </c:numRef>
          </c:val>
          <c:extLst>
            <c:ext xmlns:c16="http://schemas.microsoft.com/office/drawing/2014/chart" uri="{C3380CC4-5D6E-409C-BE32-E72D297353CC}">
              <c16:uniqueId val="{00000000-90E9-ED4C-B23C-67875FB0CA6F}"/>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55297887818092795"/>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Sheet1!$A$2</c:f>
              <c:strCache>
                <c:ptCount val="1"/>
                <c:pt idx="0">
                  <c:v>EP</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0.63</c:v>
                </c:pt>
              </c:numCache>
            </c:numRef>
          </c:val>
          <c:extLst>
            <c:ext xmlns:c16="http://schemas.microsoft.com/office/drawing/2014/chart" uri="{C3380CC4-5D6E-409C-BE32-E72D297353CC}">
              <c16:uniqueId val="{00000000-0174-D44F-846A-696BB2928071}"/>
            </c:ext>
          </c:extLst>
        </c:ser>
        <c:ser>
          <c:idx val="1"/>
          <c:order val="1"/>
          <c:tx>
            <c:strRef>
              <c:f>Sheet1!$A$3</c:f>
              <c:strCache>
                <c:ptCount val="1"/>
                <c:pt idx="0">
                  <c:v>LP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0.08</c:v>
                </c:pt>
              </c:numCache>
            </c:numRef>
          </c:val>
          <c:extLst>
            <c:ext xmlns:c16="http://schemas.microsoft.com/office/drawing/2014/chart" uri="{C3380CC4-5D6E-409C-BE32-E72D297353CC}">
              <c16:uniqueId val="{00000000-2A53-3F41-AD9C-1FD0997A9DA7}"/>
            </c:ext>
          </c:extLst>
        </c:ser>
        <c:ser>
          <c:idx val="2"/>
          <c:order val="2"/>
          <c:tx>
            <c:strRef>
              <c:f>Sheet1!$A$4</c:f>
              <c:strCache>
                <c:ptCount val="1"/>
                <c:pt idx="0">
                  <c:v>EH</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Sheet1!$B$4</c:f>
              <c:numCache>
                <c:formatCode>0%</c:formatCode>
                <c:ptCount val="1"/>
                <c:pt idx="0">
                  <c:v>0.28999999999999998</c:v>
                </c:pt>
              </c:numCache>
            </c:numRef>
          </c:val>
          <c:extLst>
            <c:ext xmlns:c16="http://schemas.microsoft.com/office/drawing/2014/chart" uri="{C3380CC4-5D6E-409C-BE32-E72D297353CC}">
              <c16:uniqueId val="{00000001-2A53-3F41-AD9C-1FD0997A9DA7}"/>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0.3103153359079334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Top</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0.4</c:v>
                </c:pt>
              </c:numCache>
            </c:numRef>
          </c:val>
          <c:extLst>
            <c:ext xmlns:c16="http://schemas.microsoft.com/office/drawing/2014/chart" uri="{C3380CC4-5D6E-409C-BE32-E72D297353CC}">
              <c16:uniqueId val="{00000000-BBF8-474A-AB2F-0CCBFF9366F3}"/>
            </c:ext>
          </c:extLst>
        </c:ser>
        <c:ser>
          <c:idx val="1"/>
          <c:order val="1"/>
          <c:tx>
            <c:strRef>
              <c:f>Sheet1!$A$3</c:f>
              <c:strCache>
                <c:ptCount val="1"/>
                <c:pt idx="0">
                  <c:v>La Buenisima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0.08</c:v>
                </c:pt>
              </c:numCache>
            </c:numRef>
          </c:val>
          <c:extLst>
            <c:ext xmlns:c16="http://schemas.microsoft.com/office/drawing/2014/chart" uri="{C3380CC4-5D6E-409C-BE32-E72D297353CC}">
              <c16:uniqueId val="{00000001-BBF8-474A-AB2F-0CCBFF9366F3}"/>
            </c:ext>
          </c:extLst>
        </c:ser>
        <c:ser>
          <c:idx val="2"/>
          <c:order val="2"/>
          <c:tx>
            <c:strRef>
              <c:f>Sheet1!$A$4</c:f>
              <c:strCache>
                <c:ptCount val="1"/>
                <c:pt idx="0">
                  <c:v>RCV</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0.48</c:v>
                </c:pt>
              </c:numCache>
            </c:numRef>
          </c:val>
          <c:extLst>
            <c:ext xmlns:c16="http://schemas.microsoft.com/office/drawing/2014/chart" uri="{C3380CC4-5D6E-409C-BE32-E72D297353CC}">
              <c16:uniqueId val="{00000000-E62A-E749-A4A5-D6C2B09ED98C}"/>
            </c:ext>
          </c:extLst>
        </c:ser>
        <c:ser>
          <c:idx val="3"/>
          <c:order val="3"/>
          <c:tx>
            <c:strRef>
              <c:f>Sheet1!$A$5</c:f>
              <c:strCache>
                <c:ptCount val="1"/>
                <c:pt idx="0">
                  <c:v>Suyapa</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0.05</c:v>
                </c:pt>
              </c:numCache>
            </c:numRef>
          </c:val>
          <c:extLst>
            <c:ext xmlns:c16="http://schemas.microsoft.com/office/drawing/2014/chart" uri="{C3380CC4-5D6E-409C-BE32-E72D297353CC}">
              <c16:uniqueId val="{00000000-4C84-1545-B6EF-C4FE03AE63AF}"/>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8.2094197017934467E-2"/>
          <c:y val="0.61476925131904092"/>
          <c:w val="0.55830032900288773"/>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c:formatCode>
                <c:ptCount val="2"/>
                <c:pt idx="0">
                  <c:v>0.72</c:v>
                </c:pt>
                <c:pt idx="1">
                  <c:v>0.72</c:v>
                </c:pt>
              </c:numCache>
            </c:numRef>
          </c:val>
          <c:extLst>
            <c:ext xmlns:c16="http://schemas.microsoft.com/office/drawing/2014/chart" uri="{C3380CC4-5D6E-409C-BE32-E72D297353CC}">
              <c16:uniqueId val="{00000000-2926-2A45-B9D5-56CF7EF6B88C}"/>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0%</c:formatCode>
                <c:ptCount val="2"/>
                <c:pt idx="0">
                  <c:v>0.28000000000000003</c:v>
                </c:pt>
                <c:pt idx="1">
                  <c:v>0.27</c:v>
                </c:pt>
              </c:numCache>
            </c:numRef>
          </c:val>
          <c:extLst>
            <c:ext xmlns:c16="http://schemas.microsoft.com/office/drawing/2014/chart" uri="{C3380CC4-5D6E-409C-BE32-E72D297353CC}">
              <c16:uniqueId val="{00000003-2926-2A45-B9D5-56CF7EF6B88C}"/>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0%</c:formatCode>
                <c:ptCount val="2"/>
                <c:pt idx="1">
                  <c:v>0.01</c:v>
                </c:pt>
              </c:numCache>
            </c:numRef>
          </c:val>
          <c:extLst>
            <c:ext xmlns:c16="http://schemas.microsoft.com/office/drawing/2014/chart" uri="{C3380CC4-5D6E-409C-BE32-E72D297353CC}">
              <c16:uniqueId val="{00000004-2926-2A45-B9D5-56CF7EF6B88C}"/>
            </c:ext>
          </c:extLst>
        </c:ser>
        <c:dLbls>
          <c:dLblPos val="ctr"/>
          <c:showLegendKey val="0"/>
          <c:showVal val="1"/>
          <c:showCatName val="0"/>
          <c:showSerName val="0"/>
          <c:showPercent val="0"/>
          <c:showBubbleSize val="0"/>
        </c:dLbls>
        <c:gapWidth val="19"/>
        <c:overlap val="100"/>
        <c:axId val="1006528064"/>
        <c:axId val="1006366448"/>
      </c:barChart>
      <c:catAx>
        <c:axId val="100652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1006366448"/>
        <c:crosses val="autoZero"/>
        <c:auto val="1"/>
        <c:lblAlgn val="ctr"/>
        <c:lblOffset val="100"/>
        <c:noMultiLvlLbl val="0"/>
      </c:catAx>
      <c:valAx>
        <c:axId val="1006366448"/>
        <c:scaling>
          <c:orientation val="minMax"/>
        </c:scaling>
        <c:delete val="1"/>
        <c:axPos val="l"/>
        <c:numFmt formatCode="0%" sourceLinked="1"/>
        <c:majorTickMark val="none"/>
        <c:minorTickMark val="none"/>
        <c:tickLblPos val="nextTo"/>
        <c:crossAx val="100652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1048804274897E-3"/>
          <c:y val="0.21627276155259029"/>
          <c:w val="0.9732374274098744"/>
          <c:h val="0.77342853551633395"/>
        </c:manualLayout>
      </c:layout>
      <c:barChart>
        <c:barDir val="col"/>
        <c:grouping val="clustered"/>
        <c:varyColors val="0"/>
        <c:dLbls>
          <c:dLblPos val="outEnd"/>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General"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dLbl>
              <c:idx val="0"/>
              <c:layout>
                <c:manualLayout>
                  <c:x val="-7.9275756662128601E-3"/>
                  <c:y val="0.222911817566857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6-4CC0-91B7-A31F6A7CFB17}"/>
                </c:ext>
              </c:extLst>
            </c:dLbl>
            <c:dLbl>
              <c:idx val="1"/>
              <c:layout>
                <c:manualLayout>
                  <c:x val="-3.9637878331064301E-3"/>
                  <c:y val="0.223536715878989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B5-7B43-A383-28AA91CCB35D}"/>
                </c:ext>
              </c:extLst>
            </c:dLbl>
            <c:dLbl>
              <c:idx val="2"/>
              <c:layout>
                <c:manualLayout>
                  <c:x val="3.9637878331064301E-3"/>
                  <c:y val="0.226773714714650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5-7B43-A383-28AA91CCB35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c:formatCode>
                <c:ptCount val="3"/>
                <c:pt idx="0">
                  <c:v>181</c:v>
                </c:pt>
                <c:pt idx="1">
                  <c:v>111</c:v>
                </c:pt>
                <c:pt idx="2">
                  <c:v>81</c:v>
                </c:pt>
              </c:numCache>
            </c:numRef>
          </c:val>
          <c:extLst>
            <c:ext xmlns:c16="http://schemas.microsoft.com/office/drawing/2014/chart" uri="{C3380CC4-5D6E-409C-BE32-E72D297353CC}">
              <c16:uniqueId val="{00000000-4DE3-A24E-BCAC-0A218185108E}"/>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64104571070759E-2"/>
          <c:y val="6.6955443210984233E-2"/>
          <c:w val="0.94742997687972641"/>
          <c:h val="0.61352813409851914"/>
        </c:manualLayout>
      </c:layout>
      <c:lineChart>
        <c:grouping val="standard"/>
        <c:varyColors val="0"/>
        <c:ser>
          <c:idx val="0"/>
          <c:order val="0"/>
          <c:tx>
            <c:strRef>
              <c:f>Sheet1!$A$2</c:f>
              <c:strCache>
                <c:ptCount val="1"/>
                <c:pt idx="0">
                  <c:v>Elektra</c:v>
                </c:pt>
              </c:strCache>
            </c:strRef>
          </c:tx>
          <c:spPr>
            <a:ln w="28575" cap="rnd">
              <a:solidFill>
                <a:schemeClr val="accent1"/>
              </a:solidFill>
              <a:round/>
            </a:ln>
            <a:effectLst/>
          </c:spPr>
          <c:marker>
            <c:symbol val="none"/>
          </c:marker>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Sheet1!$B$2:$D$2</c:f>
              <c:numCache>
                <c:formatCode>General</c:formatCode>
                <c:ptCount val="3"/>
                <c:pt idx="0">
                  <c:v>26</c:v>
                </c:pt>
                <c:pt idx="1">
                  <c:v>8</c:v>
                </c:pt>
                <c:pt idx="2" formatCode="0">
                  <c:v>47</c:v>
                </c:pt>
              </c:numCache>
            </c:numRef>
          </c:val>
          <c:smooth val="0"/>
          <c:extLst>
            <c:ext xmlns:c16="http://schemas.microsoft.com/office/drawing/2014/chart" uri="{C3380CC4-5D6E-409C-BE32-E72D297353CC}">
              <c16:uniqueId val="{00000000-7E50-4F44-9225-985EBEC02F76}"/>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Azteca</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0.22</c:v>
                </c:pt>
              </c:numCache>
            </c:numRef>
          </c:val>
          <c:extLst>
            <c:ext xmlns:c16="http://schemas.microsoft.com/office/drawing/2014/chart" uri="{C3380CC4-5D6E-409C-BE32-E72D297353CC}">
              <c16:uniqueId val="{00000000-6043-334B-9BAF-764B588F2FE7}"/>
            </c:ext>
          </c:extLst>
        </c:ser>
        <c:ser>
          <c:idx val="1"/>
          <c:order val="1"/>
          <c:tx>
            <c:strRef>
              <c:f>Sheet1!$A$3</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0.69</c:v>
                </c:pt>
              </c:numCache>
            </c:numRef>
          </c:val>
          <c:extLst>
            <c:ext xmlns:c16="http://schemas.microsoft.com/office/drawing/2014/chart" uri="{C3380CC4-5D6E-409C-BE32-E72D297353CC}">
              <c16:uniqueId val="{00000001-6043-334B-9BAF-764B588F2FE7}"/>
            </c:ext>
          </c:extLst>
        </c:ser>
        <c:ser>
          <c:idx val="2"/>
          <c:order val="2"/>
          <c:tx>
            <c:strRef>
              <c:f>Sheet1!$A$4</c:f>
              <c:strCache>
                <c:ptCount val="1"/>
                <c:pt idx="0">
                  <c:v>HCH</c:v>
                </c:pt>
              </c:strCache>
            </c:strRef>
          </c:tx>
          <c:spPr>
            <a:solidFill>
              <a:schemeClr val="accent1">
                <a:tint val="6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65-384C-88EE-7E4B284373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0.09</c:v>
                </c:pt>
              </c:numCache>
            </c:numRef>
          </c:val>
          <c:extLst>
            <c:ext xmlns:c16="http://schemas.microsoft.com/office/drawing/2014/chart" uri="{C3380CC4-5D6E-409C-BE32-E72D297353CC}">
              <c16:uniqueId val="{00000000-6592-154D-B15A-B604FC08853C}"/>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39309941001314841"/>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stacked"/>
        <c:varyColors val="0"/>
        <c:ser>
          <c:idx val="0"/>
          <c:order val="0"/>
          <c:tx>
            <c:strRef>
              <c:f>Sheet1!$A$2</c:f>
              <c:strCache>
                <c:ptCount val="1"/>
                <c:pt idx="0">
                  <c:v>EH</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60E9-0042-BBE4-1383CD3E934D}"/>
            </c:ext>
          </c:extLst>
        </c:ser>
        <c:ser>
          <c:idx val="1"/>
          <c:order val="1"/>
          <c:tx>
            <c:strRef>
              <c:f>Sheet1!$A$3</c:f>
              <c:strCache>
                <c:ptCount val="1"/>
                <c:pt idx="0">
                  <c:v>LP</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60E9-0042-BBE4-1383CD3E934D}"/>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c:formatCode>
                <c:ptCount val="2"/>
                <c:pt idx="0">
                  <c:v>0.9</c:v>
                </c:pt>
                <c:pt idx="1">
                  <c:v>0.99</c:v>
                </c:pt>
              </c:numCache>
            </c:numRef>
          </c:val>
          <c:extLst>
            <c:ext xmlns:c16="http://schemas.microsoft.com/office/drawing/2014/chart" uri="{C3380CC4-5D6E-409C-BE32-E72D297353CC}">
              <c16:uniqueId val="{00000000-0A03-AE4A-BCF8-E83B5938913F}"/>
            </c:ext>
          </c:extLst>
        </c:ser>
        <c:ser>
          <c:idx val="1"/>
          <c:order val="1"/>
          <c:tx>
            <c:strRef>
              <c:f>Sheet1!$A$3</c:f>
              <c:strCache>
                <c:ptCount val="1"/>
                <c:pt idx="0">
                  <c:v>PR</c:v>
                </c:pt>
              </c:strCache>
            </c:strRef>
          </c:tx>
          <c:spPr>
            <a:solidFill>
              <a:schemeClr val="accent3"/>
            </a:solidFill>
            <a:ln>
              <a:noFill/>
            </a:ln>
            <a:effectLst/>
          </c:spPr>
          <c:invertIfNegative val="0"/>
          <c:dLbls>
            <c:dLbl>
              <c:idx val="0"/>
              <c:layout>
                <c:manualLayout>
                  <c:x val="0"/>
                  <c:y val="6.3083569586268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92-476C-9C1C-4A840D0F835E}"/>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0A03-AE4A-BCF8-E83B593891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General</c:formatCode>
                <c:ptCount val="2"/>
              </c:numCache>
            </c:numRef>
          </c:val>
          <c:extLst>
            <c:ext xmlns:c16="http://schemas.microsoft.com/office/drawing/2014/chart" uri="{C3380CC4-5D6E-409C-BE32-E72D297353CC}">
              <c16:uniqueId val="{00000002-0A03-AE4A-BCF8-E83B5938913F}"/>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0%</c:formatCode>
                <c:ptCount val="2"/>
                <c:pt idx="0">
                  <c:v>0.1</c:v>
                </c:pt>
                <c:pt idx="1">
                  <c:v>0.01</c:v>
                </c:pt>
              </c:numCache>
            </c:numRef>
          </c:val>
          <c:extLst>
            <c:ext xmlns:c16="http://schemas.microsoft.com/office/drawing/2014/chart" uri="{C3380CC4-5D6E-409C-BE32-E72D297353CC}">
              <c16:uniqueId val="{00000003-0A03-AE4A-BCF8-E83B5938913F}"/>
            </c:ext>
          </c:extLst>
        </c:ser>
        <c:dLbls>
          <c:showLegendKey val="0"/>
          <c:showVal val="0"/>
          <c:showCatName val="0"/>
          <c:showSerName val="0"/>
          <c:showPercent val="0"/>
          <c:showBubbleSize val="0"/>
        </c:dLbls>
        <c:gapWidth val="41"/>
        <c:overlap val="100"/>
        <c:axId val="341976808"/>
        <c:axId val="341977200"/>
      </c:barChart>
      <c:catAx>
        <c:axId val="34197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1977200"/>
        <c:crosses val="autoZero"/>
        <c:auto val="1"/>
        <c:lblAlgn val="ctr"/>
        <c:lblOffset val="100"/>
        <c:noMultiLvlLbl val="0"/>
      </c:catAx>
      <c:valAx>
        <c:axId val="341977200"/>
        <c:scaling>
          <c:orientation val="minMax"/>
          <c:min val="0"/>
        </c:scaling>
        <c:delete val="1"/>
        <c:axPos val="l"/>
        <c:numFmt formatCode="0%" sourceLinked="1"/>
        <c:majorTickMark val="out"/>
        <c:minorTickMark val="none"/>
        <c:tickLblPos val="nextTo"/>
        <c:crossAx val="34197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0653974520563"/>
          <c:w val="0.87659987191314137"/>
          <c:h val="0.4577099457156269"/>
        </c:manualLayout>
      </c:layout>
      <c:barChart>
        <c:barDir val="bar"/>
        <c:grouping val="percentStacked"/>
        <c:varyColors val="0"/>
        <c:ser>
          <c:idx val="0"/>
          <c:order val="0"/>
          <c:tx>
            <c:strRef>
              <c:f>Sheet1!$A$2</c:f>
              <c:strCache>
                <c:ptCount val="1"/>
                <c:pt idx="0">
                  <c:v>Ambiental</c:v>
                </c:pt>
              </c:strCache>
            </c:strRef>
          </c:tx>
          <c:spPr>
            <a:solidFill>
              <a:schemeClr val="accent5">
                <a:shade val="65000"/>
              </a:schemeClr>
            </a:solidFill>
            <a:ln>
              <a:noFill/>
            </a:ln>
            <a:effectLst/>
          </c:spPr>
          <c:invertIfNegative val="0"/>
          <c:dLbls>
            <c:dLbl>
              <c:idx val="0"/>
              <c:layout>
                <c:manualLayout>
                  <c:x val="-5.872574384015500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10-9D47-A7DD-D9B4616725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0.12</c:v>
                </c:pt>
              </c:numCache>
            </c:numRef>
          </c:val>
          <c:extLst>
            <c:ext xmlns:c16="http://schemas.microsoft.com/office/drawing/2014/chart" uri="{C3380CC4-5D6E-409C-BE32-E72D297353CC}">
              <c16:uniqueId val="{00000000-DD96-4F27-93B8-EEF513BE9232}"/>
            </c:ext>
          </c:extLst>
        </c:ser>
        <c:ser>
          <c:idx val="1"/>
          <c:order val="1"/>
          <c:tx>
            <c:strRef>
              <c:f>Sheet1!$A$3</c:f>
              <c:strCache>
                <c:ptCount val="1"/>
                <c:pt idx="0">
                  <c:v>Stereo Sula</c:v>
                </c:pt>
              </c:strCache>
            </c:strRef>
          </c:tx>
          <c:spPr>
            <a:solidFill>
              <a:schemeClr val="accent5">
                <a:shade val="70000"/>
              </a:schemeClr>
            </a:solidFill>
            <a:ln>
              <a:noFill/>
            </a:ln>
            <a:effectLst/>
          </c:spPr>
          <c:invertIfNegative val="0"/>
          <c:dPt>
            <c:idx val="0"/>
            <c:invertIfNegative val="0"/>
            <c:bubble3D val="0"/>
            <c:spPr>
              <a:solidFill>
                <a:srgbClr val="5F260D"/>
              </a:solidFill>
              <a:ln>
                <a:noFill/>
              </a:ln>
              <a:effectLst/>
            </c:spPr>
            <c:extLst>
              <c:ext xmlns:c16="http://schemas.microsoft.com/office/drawing/2014/chart" uri="{C3380CC4-5D6E-409C-BE32-E72D297353CC}">
                <c16:uniqueId val="{00000000-2F4E-2E49-80F7-FFF8E0909B9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0.01</c:v>
                </c:pt>
              </c:numCache>
            </c:numRef>
          </c:val>
          <c:extLst>
            <c:ext xmlns:c16="http://schemas.microsoft.com/office/drawing/2014/chart" uri="{C3380CC4-5D6E-409C-BE32-E72D297353CC}">
              <c16:uniqueId val="{00000000-80E2-FA40-BBE1-B50933E1C761}"/>
            </c:ext>
          </c:extLst>
        </c:ser>
        <c:ser>
          <c:idx val="2"/>
          <c:order val="2"/>
          <c:tx>
            <c:strRef>
              <c:f>Sheet1!$A$4</c:f>
              <c:strCache>
                <c:ptCount val="1"/>
                <c:pt idx="0">
                  <c:v>Top</c:v>
                </c:pt>
              </c:strCache>
            </c:strRef>
          </c:tx>
          <c:spPr>
            <a:solidFill>
              <a:schemeClr val="accent5">
                <a:shade val="9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2-7D76-D44A-A71D-F836B36500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0.26</c:v>
                </c:pt>
              </c:numCache>
            </c:numRef>
          </c:val>
          <c:extLst>
            <c:ext xmlns:c16="http://schemas.microsoft.com/office/drawing/2014/chart" uri="{C3380CC4-5D6E-409C-BE32-E72D297353CC}">
              <c16:uniqueId val="{00000002-189B-E54E-843E-5E5E096D5168}"/>
            </c:ext>
          </c:extLst>
        </c:ser>
        <c:ser>
          <c:idx val="3"/>
          <c:order val="3"/>
          <c:tx>
            <c:strRef>
              <c:f>Sheet1!$A$5</c:f>
              <c:strCache>
                <c:ptCount val="1"/>
                <c:pt idx="0">
                  <c:v>Love98</c:v>
                </c:pt>
              </c:strCache>
            </c:strRef>
          </c:tx>
          <c:spPr>
            <a:solidFill>
              <a:schemeClr val="accent5">
                <a:tint val="9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7D76-D44A-A71D-F836B36500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0.1</c:v>
                </c:pt>
              </c:numCache>
            </c:numRef>
          </c:val>
          <c:extLst>
            <c:ext xmlns:c16="http://schemas.microsoft.com/office/drawing/2014/chart" uri="{C3380CC4-5D6E-409C-BE32-E72D297353CC}">
              <c16:uniqueId val="{00000003-189B-E54E-843E-5E5E096D5168}"/>
            </c:ext>
          </c:extLst>
        </c:ser>
        <c:ser>
          <c:idx val="4"/>
          <c:order val="4"/>
          <c:tx>
            <c:strRef>
              <c:f>Sheet1!$A$6</c:f>
              <c:strCache>
                <c:ptCount val="1"/>
                <c:pt idx="0">
                  <c:v>RCV</c:v>
                </c:pt>
              </c:strCache>
            </c:strRef>
          </c:tx>
          <c:spPr>
            <a:solidFill>
              <a:schemeClr val="accent5">
                <a:tint val="7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4-7D76-D44A-A71D-F836B36500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0.5</c:v>
                </c:pt>
              </c:numCache>
            </c:numRef>
          </c:val>
          <c:extLst>
            <c:ext xmlns:c16="http://schemas.microsoft.com/office/drawing/2014/chart" uri="{C3380CC4-5D6E-409C-BE32-E72D297353CC}">
              <c16:uniqueId val="{00000004-189B-E54E-843E-5E5E096D5168}"/>
            </c:ext>
          </c:extLst>
        </c:ser>
        <c:ser>
          <c:idx val="5"/>
          <c:order val="5"/>
          <c:tx>
            <c:strRef>
              <c:f>Sheet1!$A$7</c:f>
              <c:strCache>
                <c:ptCount val="1"/>
                <c:pt idx="0">
                  <c:v>Stereo Mass</c:v>
                </c:pt>
              </c:strCache>
            </c:strRef>
          </c:tx>
          <c:spPr>
            <a:solidFill>
              <a:schemeClr val="accent5">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pt idx="0">
                  <c:v>0.01</c:v>
                </c:pt>
              </c:numCache>
            </c:numRef>
          </c:val>
          <c:extLst>
            <c:ext xmlns:c16="http://schemas.microsoft.com/office/drawing/2014/chart" uri="{C3380CC4-5D6E-409C-BE32-E72D297353CC}">
              <c16:uniqueId val="{00000002-1810-9D47-A7DD-D9B461672597}"/>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
          <c:y val="0.75671332795705393"/>
          <c:w val="0.9"/>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Sheet3!$A$5</c:f>
              <c:strCache>
                <c:ptCount val="1"/>
                <c:pt idx="0">
                  <c:v>2019</c:v>
                </c:pt>
              </c:strCache>
            </c:strRef>
          </c:tx>
          <c:spPr>
            <a:ln w="28575" cap="rnd">
              <a:solidFill>
                <a:schemeClr val="accent1"/>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Sheet3!$B$5:$M$5</c:f>
              <c:numCache>
                <c:formatCode>_(* #,##0_);_(* \(#,##0\);_(* "-"??_);_(@_)</c:formatCode>
                <c:ptCount val="12"/>
                <c:pt idx="0">
                  <c:v>1726.75989827082</c:v>
                </c:pt>
                <c:pt idx="1">
                  <c:v>6328.0058037787594</c:v>
                </c:pt>
                <c:pt idx="2">
                  <c:v>10575.92991738136</c:v>
                </c:pt>
                <c:pt idx="3">
                  <c:v>13593.706709112368</c:v>
                </c:pt>
                <c:pt idx="4">
                  <c:v>18583.733207704241</c:v>
                </c:pt>
                <c:pt idx="5">
                  <c:v>47819.98781553359</c:v>
                </c:pt>
                <c:pt idx="6">
                  <c:v>7509.892766222998</c:v>
                </c:pt>
                <c:pt idx="7">
                  <c:v>14931.955422121471</c:v>
                </c:pt>
                <c:pt idx="8">
                  <c:v>17384.69189981134</c:v>
                </c:pt>
                <c:pt idx="9">
                  <c:v>23402.247075236046</c:v>
                </c:pt>
                <c:pt idx="10">
                  <c:v>71950.546331145553</c:v>
                </c:pt>
                <c:pt idx="11">
                  <c:v>49545.669437168282</c:v>
                </c:pt>
              </c:numCache>
            </c:numRef>
          </c:val>
          <c:smooth val="1"/>
          <c:extLst>
            <c:ext xmlns:c16="http://schemas.microsoft.com/office/drawing/2014/chart" uri="{C3380CC4-5D6E-409C-BE32-E72D297353CC}">
              <c16:uniqueId val="{00000000-3324-604D-B51B-1ADE0F2D839C}"/>
            </c:ext>
          </c:extLst>
        </c:ser>
        <c:ser>
          <c:idx val="1"/>
          <c:order val="1"/>
          <c:tx>
            <c:strRef>
              <c:f>Sheet3!$A$6</c:f>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Sheet3!$B$6:$M$6</c:f>
              <c:numCache>
                <c:formatCode>_(* #,##0_);_(* \(#,##0\);_(* "-"??_);_(@_)</c:formatCode>
                <c:ptCount val="12"/>
                <c:pt idx="0">
                  <c:v>10748.907872911121</c:v>
                </c:pt>
                <c:pt idx="1">
                  <c:v>87993.217835079209</c:v>
                </c:pt>
                <c:pt idx="2">
                  <c:v>155269.82216873922</c:v>
                </c:pt>
                <c:pt idx="3">
                  <c:v>69354.261896620679</c:v>
                </c:pt>
                <c:pt idx="4">
                  <c:v>134477.09507578961</c:v>
                </c:pt>
                <c:pt idx="5">
                  <c:v>200807.14652294744</c:v>
                </c:pt>
                <c:pt idx="6">
                  <c:v>129463.92981045369</c:v>
                </c:pt>
                <c:pt idx="7">
                  <c:v>170113.66065464323</c:v>
                </c:pt>
                <c:pt idx="8">
                  <c:v>95476.306482381115</c:v>
                </c:pt>
                <c:pt idx="9">
                  <c:v>206882.95148646377</c:v>
                </c:pt>
                <c:pt idx="10">
                  <c:v>143489.49166284717</c:v>
                </c:pt>
                <c:pt idx="11">
                  <c:v>190088.3744855976</c:v>
                </c:pt>
              </c:numCache>
            </c:numRef>
          </c:val>
          <c:smooth val="1"/>
          <c:extLst>
            <c:ext xmlns:c16="http://schemas.microsoft.com/office/drawing/2014/chart" uri="{C3380CC4-5D6E-409C-BE32-E72D297353CC}">
              <c16:uniqueId val="{00000001-3324-604D-B51B-1ADE0F2D839C}"/>
            </c:ext>
          </c:extLst>
        </c:ser>
        <c:ser>
          <c:idx val="2"/>
          <c:order val="2"/>
          <c:tx>
            <c:strRef>
              <c:f>Sheet3!$A$7</c:f>
              <c:strCache>
                <c:ptCount val="1"/>
                <c:pt idx="0">
                  <c:v>2021</c:v>
                </c:pt>
              </c:strCache>
            </c:strRef>
          </c:tx>
          <c:spPr>
            <a:ln w="28575" cap="rnd">
              <a:solidFill>
                <a:schemeClr val="accent3"/>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Sheet3!$B$7:$M$7</c:f>
              <c:numCache>
                <c:formatCode>_(* #,##0_);_(* \(#,##0\);_(* "-"??_);_(@_)</c:formatCode>
                <c:ptCount val="12"/>
                <c:pt idx="0">
                  <c:v>42993.502598939747</c:v>
                </c:pt>
                <c:pt idx="1">
                  <c:v>26415.497217119242</c:v>
                </c:pt>
                <c:pt idx="2">
                  <c:v>206756.81459950432</c:v>
                </c:pt>
                <c:pt idx="3">
                  <c:v>92218.308191635777</c:v>
                </c:pt>
                <c:pt idx="4">
                  <c:v>108418.00793300215</c:v>
                </c:pt>
                <c:pt idx="5">
                  <c:v>46965.190406872207</c:v>
                </c:pt>
                <c:pt idx="6">
                  <c:v>107208.6584126379</c:v>
                </c:pt>
                <c:pt idx="7">
                  <c:v>66501.727847519898</c:v>
                </c:pt>
                <c:pt idx="8">
                  <c:v>70445.979386951294</c:v>
                </c:pt>
                <c:pt idx="9">
                  <c:v>62119.146676500422</c:v>
                </c:pt>
                <c:pt idx="10">
                  <c:v>117288.96145629912</c:v>
                </c:pt>
                <c:pt idx="11">
                  <c:v>67865.481472219195</c:v>
                </c:pt>
              </c:numCache>
            </c:numRef>
          </c:val>
          <c:smooth val="1"/>
          <c:extLst>
            <c:ext xmlns:c16="http://schemas.microsoft.com/office/drawing/2014/chart" uri="{C3380CC4-5D6E-409C-BE32-E72D297353CC}">
              <c16:uniqueId val="{00000002-3324-604D-B51B-1ADE0F2D839C}"/>
            </c:ext>
          </c:extLst>
        </c:ser>
        <c:ser>
          <c:idx val="3"/>
          <c:order val="3"/>
          <c:tx>
            <c:strRef>
              <c:f>Sheet3!$A$8</c:f>
              <c:strCache>
                <c:ptCount val="1"/>
                <c:pt idx="0">
                  <c:v>2022</c:v>
                </c:pt>
              </c:strCache>
            </c:strRef>
          </c:tx>
          <c:spPr>
            <a:ln w="28575" cap="rnd">
              <a:solidFill>
                <a:schemeClr val="accent4"/>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Sheet3!$B$8:$M$8</c:f>
              <c:numCache>
                <c:formatCode>_(* #,##0_);_(* \(#,##0\);_(* "-"??_);_(@_)</c:formatCode>
                <c:ptCount val="12"/>
                <c:pt idx="0">
                  <c:v>24296.038251366124</c:v>
                </c:pt>
                <c:pt idx="1">
                  <c:v>30450.312634748036</c:v>
                </c:pt>
                <c:pt idx="2">
                  <c:v>126529.59252991164</c:v>
                </c:pt>
                <c:pt idx="3">
                  <c:v>186519.82491195344</c:v>
                </c:pt>
                <c:pt idx="4">
                  <c:v>102845.68682536417</c:v>
                </c:pt>
                <c:pt idx="5">
                  <c:v>94206.353932065307</c:v>
                </c:pt>
                <c:pt idx="6">
                  <c:v>42010.347474065755</c:v>
                </c:pt>
                <c:pt idx="7">
                  <c:v>72459.984251775488</c:v>
                </c:pt>
                <c:pt idx="8">
                  <c:v>68396.408083838425</c:v>
                </c:pt>
                <c:pt idx="9">
                  <c:v>179337.46512820417</c:v>
                </c:pt>
                <c:pt idx="10">
                  <c:v>129285.50429555973</c:v>
                </c:pt>
                <c:pt idx="11">
                  <c:v>114686.61213570849</c:v>
                </c:pt>
              </c:numCache>
            </c:numRef>
          </c:val>
          <c:smooth val="1"/>
          <c:extLst>
            <c:ext xmlns:c16="http://schemas.microsoft.com/office/drawing/2014/chart" uri="{C3380CC4-5D6E-409C-BE32-E72D297353CC}">
              <c16:uniqueId val="{00000003-3324-604D-B51B-1ADE0F2D839C}"/>
            </c:ext>
          </c:extLst>
        </c:ser>
        <c:ser>
          <c:idx val="4"/>
          <c:order val="4"/>
          <c:tx>
            <c:strRef>
              <c:f>Sheet3!$A$9</c:f>
              <c:strCache>
                <c:ptCount val="1"/>
                <c:pt idx="0">
                  <c:v>2023</c:v>
                </c:pt>
              </c:strCache>
            </c:strRef>
          </c:tx>
          <c:spPr>
            <a:ln w="28575" cap="rnd">
              <a:solidFill>
                <a:schemeClr val="accent5"/>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Sheet3!$B$9:$M$9</c:f>
              <c:numCache>
                <c:formatCode>_(* #,##0_);_(* \(#,##0\);_(* "-"??_);_(@_)</c:formatCode>
                <c:ptCount val="12"/>
                <c:pt idx="0" formatCode="_-* #,##0_-;\-* #,##0_-;_-* &quot;-&quot;??_-;_-@_-">
                  <c:v>58713.682961566759</c:v>
                </c:pt>
                <c:pt idx="1">
                  <c:v>39925.731388429012</c:v>
                </c:pt>
                <c:pt idx="2">
                  <c:v>12846</c:v>
                </c:pt>
                <c:pt idx="3">
                  <c:v>54034.991913946236</c:v>
                </c:pt>
                <c:pt idx="4">
                  <c:v>64442.73839038382</c:v>
                </c:pt>
                <c:pt idx="5">
                  <c:v>66171.008498813244</c:v>
                </c:pt>
                <c:pt idx="6">
                  <c:v>29464.883183790345</c:v>
                </c:pt>
                <c:pt idx="7">
                  <c:v>24394.656691835586</c:v>
                </c:pt>
                <c:pt idx="8">
                  <c:v>18909.01218420604</c:v>
                </c:pt>
                <c:pt idx="9">
                  <c:v>26898.458535972917</c:v>
                </c:pt>
                <c:pt idx="10">
                  <c:v>50118.569084978764</c:v>
                </c:pt>
                <c:pt idx="11">
                  <c:v>62759.922334839015</c:v>
                </c:pt>
              </c:numCache>
            </c:numRef>
          </c:val>
          <c:smooth val="0"/>
          <c:extLst>
            <c:ext xmlns:c16="http://schemas.microsoft.com/office/drawing/2014/chart" uri="{C3380CC4-5D6E-409C-BE32-E72D297353CC}">
              <c16:uniqueId val="{00000004-3324-604D-B51B-1ADE0F2D839C}"/>
            </c:ext>
          </c:extLst>
        </c:ser>
        <c:ser>
          <c:idx val="5"/>
          <c:order val="5"/>
          <c:tx>
            <c:strRef>
              <c:f>Sheet3!$A$10</c:f>
              <c:strCache>
                <c:ptCount val="1"/>
                <c:pt idx="0">
                  <c:v>2024</c:v>
                </c:pt>
              </c:strCache>
            </c:strRef>
          </c:tx>
          <c:spPr>
            <a:ln w="28575" cap="rnd">
              <a:solidFill>
                <a:schemeClr val="accent6"/>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Sheet3!$B$10:$M$10</c:f>
              <c:numCache>
                <c:formatCode>_(* #,##0.00_);_(* \(#,##0.00\);_(* "-"??_);_(@_)</c:formatCode>
                <c:ptCount val="12"/>
                <c:pt idx="0" formatCode="_-* #,##0_-;\-* #,##0_-;_-* &quot;-&quot;??_-;_-@_-">
                  <c:v>25902.19073749748</c:v>
                </c:pt>
                <c:pt idx="1">
                  <c:v>8482.4973911304605</c:v>
                </c:pt>
                <c:pt idx="2">
                  <c:v>46943.508860405236</c:v>
                </c:pt>
              </c:numCache>
            </c:numRef>
          </c:val>
          <c:smooth val="0"/>
          <c:extLst>
            <c:ext xmlns:c16="http://schemas.microsoft.com/office/drawing/2014/chart" uri="{C3380CC4-5D6E-409C-BE32-E72D297353CC}">
              <c16:uniqueId val="{00000005-3324-604D-B51B-1ADE0F2D839C}"/>
            </c:ext>
          </c:extLst>
        </c:ser>
        <c:dLbls>
          <c:showLegendKey val="0"/>
          <c:showVal val="0"/>
          <c:showCatName val="0"/>
          <c:showSerName val="0"/>
          <c:showPercent val="0"/>
          <c:showBubbleSize val="0"/>
        </c:dLbls>
        <c:smooth val="0"/>
        <c:axId val="353187391"/>
        <c:axId val="353234543"/>
      </c:lineChart>
      <c:catAx>
        <c:axId val="35318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234543"/>
        <c:crosses val="autoZero"/>
        <c:auto val="1"/>
        <c:lblAlgn val="ctr"/>
        <c:lblOffset val="100"/>
        <c:noMultiLvlLbl val="0"/>
      </c:catAx>
      <c:valAx>
        <c:axId val="3532345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18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Sheet3!$A$28</c:f>
              <c:strCache>
                <c:ptCount val="1"/>
                <c:pt idx="0">
                  <c:v>2019</c:v>
                </c:pt>
              </c:strCache>
            </c:strRef>
          </c:tx>
          <c:spPr>
            <a:ln w="28575" cap="rnd">
              <a:solidFill>
                <a:schemeClr val="accent1"/>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Sheet3!$B$28:$M$28</c:f>
              <c:numCache>
                <c:formatCode>_(* #,##0_);_(* \(#,##0\);_(* "-"??_);_(@_)</c:formatCode>
                <c:ptCount val="12"/>
                <c:pt idx="0">
                  <c:v>1726.75989827082</c:v>
                </c:pt>
                <c:pt idx="1">
                  <c:v>6328.0058037787594</c:v>
                </c:pt>
                <c:pt idx="2">
                  <c:v>10575.92991738136</c:v>
                </c:pt>
                <c:pt idx="3">
                  <c:v>13593.706709112368</c:v>
                </c:pt>
                <c:pt idx="4">
                  <c:v>18583.733207704237</c:v>
                </c:pt>
                <c:pt idx="5">
                  <c:v>31286.615755431609</c:v>
                </c:pt>
                <c:pt idx="6">
                  <c:v>7509.892766222998</c:v>
                </c:pt>
                <c:pt idx="7">
                  <c:v>3349.4679656066801</c:v>
                </c:pt>
                <c:pt idx="8">
                  <c:v>6410.4022986197624</c:v>
                </c:pt>
                <c:pt idx="9">
                  <c:v>20903.286326651745</c:v>
                </c:pt>
                <c:pt idx="10">
                  <c:v>45544.480176093792</c:v>
                </c:pt>
                <c:pt idx="11">
                  <c:v>21917.015238098182</c:v>
                </c:pt>
              </c:numCache>
            </c:numRef>
          </c:val>
          <c:smooth val="1"/>
          <c:extLst>
            <c:ext xmlns:c16="http://schemas.microsoft.com/office/drawing/2014/chart" uri="{C3380CC4-5D6E-409C-BE32-E72D297353CC}">
              <c16:uniqueId val="{00000000-C95F-3D4F-9B76-09D77CFEBDB7}"/>
            </c:ext>
          </c:extLst>
        </c:ser>
        <c:ser>
          <c:idx val="1"/>
          <c:order val="1"/>
          <c:tx>
            <c:strRef>
              <c:f>Sheet3!$A$29</c:f>
              <c:strCache>
                <c:ptCount val="1"/>
                <c:pt idx="0">
                  <c:v>2020</c:v>
                </c:pt>
              </c:strCache>
            </c:strRef>
          </c:tx>
          <c:spPr>
            <a:ln w="28575" cap="rnd">
              <a:solidFill>
                <a:schemeClr val="accent2"/>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Sheet3!$B$29:$M$29</c:f>
              <c:numCache>
                <c:formatCode>_(* #,##0_);_(* \(#,##0\);_(* "-"??_);_(@_)</c:formatCode>
                <c:ptCount val="12"/>
                <c:pt idx="0">
                  <c:v>2928.7177282788421</c:v>
                </c:pt>
                <c:pt idx="1">
                  <c:v>36034.448025785641</c:v>
                </c:pt>
                <c:pt idx="2">
                  <c:v>55834.336141195388</c:v>
                </c:pt>
                <c:pt idx="3">
                  <c:v>466.25375451344695</c:v>
                </c:pt>
                <c:pt idx="4">
                  <c:v>0</c:v>
                </c:pt>
                <c:pt idx="5">
                  <c:v>0</c:v>
                </c:pt>
                <c:pt idx="6">
                  <c:v>429.71066198229602</c:v>
                </c:pt>
                <c:pt idx="7">
                  <c:v>319.13827655310604</c:v>
                </c:pt>
                <c:pt idx="8">
                  <c:v>1706.428620415842</c:v>
                </c:pt>
                <c:pt idx="9">
                  <c:v>263.41645700341928</c:v>
                </c:pt>
                <c:pt idx="10">
                  <c:v>5909.64615016874</c:v>
                </c:pt>
                <c:pt idx="11">
                  <c:v>4894.9588477366242</c:v>
                </c:pt>
              </c:numCache>
            </c:numRef>
          </c:val>
          <c:smooth val="1"/>
          <c:extLst>
            <c:ext xmlns:c16="http://schemas.microsoft.com/office/drawing/2014/chart" uri="{C3380CC4-5D6E-409C-BE32-E72D297353CC}">
              <c16:uniqueId val="{00000001-C95F-3D4F-9B76-09D77CFEBDB7}"/>
            </c:ext>
          </c:extLst>
        </c:ser>
        <c:ser>
          <c:idx val="2"/>
          <c:order val="2"/>
          <c:tx>
            <c:strRef>
              <c:f>Sheet3!$A$30</c:f>
              <c:strCache>
                <c:ptCount val="1"/>
                <c:pt idx="0">
                  <c:v>2021</c:v>
                </c:pt>
              </c:strCache>
            </c:strRef>
          </c:tx>
          <c:spPr>
            <a:ln w="28575" cap="rnd">
              <a:solidFill>
                <a:schemeClr val="accent3"/>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Sheet3!$B$30:$M$30</c:f>
              <c:numCache>
                <c:formatCode>_(* #,##0.00_);_(* \(#,##0.00\);_(* "-"??_);_(@_)</c:formatCode>
                <c:ptCount val="12"/>
                <c:pt idx="0">
                  <c:v>2500.4942933650227</c:v>
                </c:pt>
                <c:pt idx="1">
                  <c:v>12457.934758268742</c:v>
                </c:pt>
                <c:pt idx="2">
                  <c:v>149140.88632037619</c:v>
                </c:pt>
                <c:pt idx="3">
                  <c:v>18682.320349758935</c:v>
                </c:pt>
                <c:pt idx="4">
                  <c:v>24953.415115800621</c:v>
                </c:pt>
                <c:pt idx="5">
                  <c:v>15568.309582995684</c:v>
                </c:pt>
                <c:pt idx="6">
                  <c:v>50122.768158691768</c:v>
                </c:pt>
                <c:pt idx="7">
                  <c:v>3695.3444505031148</c:v>
                </c:pt>
                <c:pt idx="8" formatCode="0.0">
                  <c:v>13443.962256431972</c:v>
                </c:pt>
                <c:pt idx="9" formatCode="0.0">
                  <c:v>8718.5882859635531</c:v>
                </c:pt>
                <c:pt idx="10" formatCode="0.0">
                  <c:v>45597.086206888285</c:v>
                </c:pt>
                <c:pt idx="11" formatCode="0.0">
                  <c:v>4474</c:v>
                </c:pt>
              </c:numCache>
            </c:numRef>
          </c:val>
          <c:smooth val="1"/>
          <c:extLst>
            <c:ext xmlns:c16="http://schemas.microsoft.com/office/drawing/2014/chart" uri="{C3380CC4-5D6E-409C-BE32-E72D297353CC}">
              <c16:uniqueId val="{00000002-C95F-3D4F-9B76-09D77CFEBDB7}"/>
            </c:ext>
          </c:extLst>
        </c:ser>
        <c:ser>
          <c:idx val="3"/>
          <c:order val="3"/>
          <c:tx>
            <c:strRef>
              <c:f>Sheet3!$A$31</c:f>
              <c:strCache>
                <c:ptCount val="1"/>
                <c:pt idx="0">
                  <c:v>2022</c:v>
                </c:pt>
              </c:strCache>
            </c:strRef>
          </c:tx>
          <c:spPr>
            <a:ln w="28575" cap="rnd">
              <a:solidFill>
                <a:schemeClr val="accent4"/>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Sheet3!$B$31:$M$31</c:f>
              <c:numCache>
                <c:formatCode>_(* #,##0_);_(* \(#,##0\);_(* "-"??_);_(@_)</c:formatCode>
                <c:ptCount val="12"/>
                <c:pt idx="0">
                  <c:v>4685.7923497267675</c:v>
                </c:pt>
                <c:pt idx="1">
                  <c:v>11462.701947190491</c:v>
                </c:pt>
                <c:pt idx="2">
                  <c:v>88456.016573809087</c:v>
                </c:pt>
                <c:pt idx="3">
                  <c:v>123729.14336279502</c:v>
                </c:pt>
                <c:pt idx="4">
                  <c:v>22918.558579014418</c:v>
                </c:pt>
                <c:pt idx="5">
                  <c:v>28152.398161902736</c:v>
                </c:pt>
                <c:pt idx="6">
                  <c:v>7792.7615033413331</c:v>
                </c:pt>
                <c:pt idx="7">
                  <c:v>40950.375945072228</c:v>
                </c:pt>
                <c:pt idx="8">
                  <c:v>57416.604166244411</c:v>
                </c:pt>
                <c:pt idx="9">
                  <c:v>139448.85296012842</c:v>
                </c:pt>
                <c:pt idx="10">
                  <c:v>110748.74785558369</c:v>
                </c:pt>
                <c:pt idx="11">
                  <c:v>92207.121304143118</c:v>
                </c:pt>
              </c:numCache>
            </c:numRef>
          </c:val>
          <c:smooth val="1"/>
          <c:extLst>
            <c:ext xmlns:c16="http://schemas.microsoft.com/office/drawing/2014/chart" uri="{C3380CC4-5D6E-409C-BE32-E72D297353CC}">
              <c16:uniqueId val="{00000003-C95F-3D4F-9B76-09D77CFEBDB7}"/>
            </c:ext>
          </c:extLst>
        </c:ser>
        <c:ser>
          <c:idx val="4"/>
          <c:order val="4"/>
          <c:tx>
            <c:strRef>
              <c:f>Sheet3!$A$32</c:f>
              <c:strCache>
                <c:ptCount val="1"/>
                <c:pt idx="0">
                  <c:v>2023</c:v>
                </c:pt>
              </c:strCache>
            </c:strRef>
          </c:tx>
          <c:spPr>
            <a:ln w="28575" cap="rnd">
              <a:solidFill>
                <a:schemeClr val="accent5"/>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Sheet3!$B$32:$M$32</c:f>
              <c:numCache>
                <c:formatCode>_(* #,##0_);_(* \(#,##0\);_(* "-"??_);_(@_)</c:formatCode>
                <c:ptCount val="12"/>
                <c:pt idx="0" formatCode="_-* #,##0_-;\-* #,##0_-;_-* &quot;-&quot;??_-;_-@_-">
                  <c:v>47569.2950406979</c:v>
                </c:pt>
                <c:pt idx="1">
                  <c:v>33730.984073760701</c:v>
                </c:pt>
                <c:pt idx="2" formatCode="#,##0.00">
                  <c:v>7625.44</c:v>
                </c:pt>
                <c:pt idx="3" formatCode="_(* #,##0.00_);_(* \(#,##0.00\);_(* &quot;-&quot;??_);_(@_)">
                  <c:v>48260.40986719988</c:v>
                </c:pt>
                <c:pt idx="4" formatCode="_(* #,##0.00_);_(* \(#,##0.00\);_(* &quot;-&quot;??_);_(@_)">
                  <c:v>56792.0274881882</c:v>
                </c:pt>
                <c:pt idx="5" formatCode="_(* #,##0.00_);_(* \(#,##0.00\);_(* &quot;-&quot;??_);_(@_)">
                  <c:v>51897.393285508442</c:v>
                </c:pt>
                <c:pt idx="6" formatCode="_(* #,##0.00_);_(* \(#,##0.00\);_(* &quot;-&quot;??_);_(@_)">
                  <c:v>4360.763956683887</c:v>
                </c:pt>
                <c:pt idx="7" formatCode="_(* #,##0.00_);_(* \(#,##0.00\);_(* &quot;-&quot;??_);_(@_)">
                  <c:v>7435.7483198052023</c:v>
                </c:pt>
                <c:pt idx="8" formatCode="_(* #,##0.00_);_(* \(#,##0.00\);_(* &quot;-&quot;??_);_(@_)">
                  <c:v>7262.122783261013</c:v>
                </c:pt>
                <c:pt idx="9" formatCode="_(* #,##0.00_);_(* \(#,##0.00\);_(* &quot;-&quot;??_);_(@_)">
                  <c:v>8971.3077796440921</c:v>
                </c:pt>
                <c:pt idx="10" formatCode="_(* #,##0.00_);_(* \(#,##0.00\);_(* &quot;-&quot;??_);_(@_)">
                  <c:v>21252.450583232014</c:v>
                </c:pt>
                <c:pt idx="11" formatCode="_(* #,##0.00_);_(* \(#,##0.00\);_(* &quot;-&quot;??_);_(@_)">
                  <c:v>36421.692135851445</c:v>
                </c:pt>
              </c:numCache>
            </c:numRef>
          </c:val>
          <c:smooth val="0"/>
          <c:extLst>
            <c:ext xmlns:c16="http://schemas.microsoft.com/office/drawing/2014/chart" uri="{C3380CC4-5D6E-409C-BE32-E72D297353CC}">
              <c16:uniqueId val="{00000004-C95F-3D4F-9B76-09D77CFEBDB7}"/>
            </c:ext>
          </c:extLst>
        </c:ser>
        <c:ser>
          <c:idx val="5"/>
          <c:order val="5"/>
          <c:tx>
            <c:strRef>
              <c:f>Sheet3!$A$33</c:f>
              <c:strCache>
                <c:ptCount val="1"/>
                <c:pt idx="0">
                  <c:v>2024</c:v>
                </c:pt>
              </c:strCache>
            </c:strRef>
          </c:tx>
          <c:spPr>
            <a:ln w="28575" cap="rnd">
              <a:solidFill>
                <a:schemeClr val="accent6"/>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Sheet3!$B$33:$M$33</c:f>
              <c:numCache>
                <c:formatCode>_(* #,##0_);_(* \(#,##0\);_(* "-"??_);_(@_)</c:formatCode>
                <c:ptCount val="12"/>
                <c:pt idx="0" formatCode="_-* #,##0_-;\-* #,##0_-;_-* &quot;-&quot;??_-;_-@_-">
                  <c:v>21267.615900941077</c:v>
                </c:pt>
                <c:pt idx="1">
                  <c:v>3648.6092261229446</c:v>
                </c:pt>
                <c:pt idx="2" formatCode="#,##0.00">
                  <c:v>38869.269489846803</c:v>
                </c:pt>
              </c:numCache>
            </c:numRef>
          </c:val>
          <c:smooth val="0"/>
          <c:extLst>
            <c:ext xmlns:c16="http://schemas.microsoft.com/office/drawing/2014/chart" uri="{C3380CC4-5D6E-409C-BE32-E72D297353CC}">
              <c16:uniqueId val="{00000005-C95F-3D4F-9B76-09D77CFEBDB7}"/>
            </c:ext>
          </c:extLst>
        </c:ser>
        <c:dLbls>
          <c:showLegendKey val="0"/>
          <c:showVal val="0"/>
          <c:showCatName val="0"/>
          <c:showSerName val="0"/>
          <c:showPercent val="0"/>
          <c:showBubbleSize val="0"/>
        </c:dLbls>
        <c:smooth val="0"/>
        <c:axId val="291495999"/>
        <c:axId val="2109714624"/>
      </c:lineChart>
      <c:catAx>
        <c:axId val="29149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09714624"/>
        <c:crosses val="autoZero"/>
        <c:auto val="1"/>
        <c:lblAlgn val="ctr"/>
        <c:lblOffset val="100"/>
        <c:noMultiLvlLbl val="0"/>
      </c:catAx>
      <c:valAx>
        <c:axId val="21097146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9149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7983697476399314E-2"/>
          <c:w val="0.91279666767165857"/>
          <c:h val="0.89661899953886681"/>
        </c:manualLayout>
      </c:layout>
      <c:barChart>
        <c:barDir val="col"/>
        <c:grouping val="clustered"/>
        <c:varyColors val="0"/>
        <c:ser>
          <c:idx val="0"/>
          <c:order val="0"/>
          <c:tx>
            <c:strRef>
              <c:f>Sheet1!$B$1</c:f>
              <c:strCache>
                <c:ptCount val="1"/>
                <c:pt idx="0">
                  <c:v>Series 1</c:v>
                </c:pt>
              </c:strCache>
            </c:strRef>
          </c:tx>
          <c:spPr>
            <a:solidFill>
              <a:srgbClr val="D8CB28"/>
            </a:solidFill>
            <a:ln>
              <a:noFill/>
            </a:ln>
            <a:effectLst/>
          </c:spPr>
          <c:invertIfNegative val="0"/>
          <c:dLbls>
            <c:dLbl>
              <c:idx val="0"/>
              <c:layout>
                <c:manualLayout>
                  <c:x val="1.9818939165532113E-2"/>
                  <c:y val="-1.3098587068883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1C-6D4A-9A79-685ECA7AA523}"/>
                </c:ext>
              </c:extLst>
            </c:dLbl>
            <c:dLbl>
              <c:idx val="1"/>
              <c:layout>
                <c:manualLayout>
                  <c:x val="-3.9637878331064301E-3"/>
                  <c:y val="2.09855696665533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E5-E048-ADF1-861291FEE8AB}"/>
                </c:ext>
              </c:extLst>
            </c:dLbl>
            <c:dLbl>
              <c:idx val="2"/>
              <c:layout>
                <c:manualLayout>
                  <c:x val="0"/>
                  <c:y val="-1.6326026968645772E-2"/>
                </c:manualLayout>
              </c:layout>
              <c:tx>
                <c:rich>
                  <a:bodyPr/>
                  <a:lstStyle/>
                  <a:p>
                    <a:fld id="{41082D11-F559-5F4A-8D26-324D3A89AC72}" type="VALUE">
                      <a:rPr lang="en-US">
                        <a:solidFill>
                          <a:schemeClr val="tx1"/>
                        </a:solidFill>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37-4044-9188-765BD53844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c:formatCode>
                <c:ptCount val="3"/>
                <c:pt idx="0">
                  <c:v>4</c:v>
                </c:pt>
                <c:pt idx="1">
                  <c:v>3</c:v>
                </c:pt>
                <c:pt idx="2">
                  <c:v>11</c:v>
                </c:pt>
              </c:numCache>
            </c:numRef>
          </c:val>
          <c:extLst>
            <c:ext xmlns:c16="http://schemas.microsoft.com/office/drawing/2014/chart" uri="{C3380CC4-5D6E-409C-BE32-E72D297353CC}">
              <c16:uniqueId val="{00000000-205E-AA43-BC9C-4D309BFA5857}"/>
            </c:ext>
          </c:extLst>
        </c:ser>
        <c:dLbls>
          <c:showLegendKey val="0"/>
          <c:showVal val="0"/>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688214729179413E-2"/>
          <c:y val="0.11704863173752285"/>
          <c:w val="0.87957833177670153"/>
          <c:h val="0.48430568041953181"/>
        </c:manualLayout>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1</c:v>
                </c:pt>
              </c:numCache>
            </c:numRef>
          </c:val>
          <c:extLst>
            <c:ext xmlns:c16="http://schemas.microsoft.com/office/drawing/2014/chart" uri="{C3380CC4-5D6E-409C-BE32-E72D297353CC}">
              <c16:uniqueId val="{00000000-D02A-47AA-B647-7DE501AC53F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40445596119467453"/>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2531791581354E-2"/>
          <c:y val="0.10228563677365753"/>
          <c:w val="0.91799160977875294"/>
          <c:h val="0.74855621683028972"/>
        </c:manualLayout>
      </c:layout>
      <c:barChart>
        <c:barDir val="col"/>
        <c:grouping val="clustered"/>
        <c:varyColors val="0"/>
        <c:ser>
          <c:idx val="0"/>
          <c:order val="0"/>
          <c:tx>
            <c:strRef>
              <c:f>Sheet1!$B$1</c:f>
              <c:strCache>
                <c:ptCount val="1"/>
                <c:pt idx="0">
                  <c:v>2022</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 Ebenezer</c:v>
                </c:pt>
                <c:pt idx="9">
                  <c:v>Grupo Q</c:v>
                </c:pt>
                <c:pt idx="10">
                  <c:v>UMA</c:v>
                </c:pt>
                <c:pt idx="11">
                  <c:v>Central Motos</c:v>
                </c:pt>
              </c:strCache>
            </c:strRef>
          </c:cat>
          <c:val>
            <c:numRef>
              <c:f>Sheet1!$B$2:$B$13</c:f>
              <c:numCache>
                <c:formatCode>0</c:formatCode>
                <c:ptCount val="12"/>
                <c:pt idx="0">
                  <c:v>181</c:v>
                </c:pt>
                <c:pt idx="1">
                  <c:v>103</c:v>
                </c:pt>
                <c:pt idx="2">
                  <c:v>121</c:v>
                </c:pt>
                <c:pt idx="3">
                  <c:v>69</c:v>
                </c:pt>
                <c:pt idx="4">
                  <c:v>4</c:v>
                </c:pt>
                <c:pt idx="6">
                  <c:v>7</c:v>
                </c:pt>
              </c:numCache>
            </c:numRef>
          </c:val>
          <c:extLst>
            <c:ext xmlns:c16="http://schemas.microsoft.com/office/drawing/2014/chart" uri="{C3380CC4-5D6E-409C-BE32-E72D297353CC}">
              <c16:uniqueId val="{00000000-3DC7-D040-9961-11751393B70D}"/>
            </c:ext>
          </c:extLst>
        </c:ser>
        <c:ser>
          <c:idx val="1"/>
          <c:order val="1"/>
          <c:tx>
            <c:strRef>
              <c:f>Sheet1!$C$1</c:f>
              <c:strCache>
                <c:ptCount val="1"/>
                <c:pt idx="0">
                  <c:v>2023</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 Ebenezer</c:v>
                </c:pt>
                <c:pt idx="9">
                  <c:v>Grupo Q</c:v>
                </c:pt>
                <c:pt idx="10">
                  <c:v>UMA</c:v>
                </c:pt>
                <c:pt idx="11">
                  <c:v>Central Motos</c:v>
                </c:pt>
              </c:strCache>
            </c:strRef>
          </c:cat>
          <c:val>
            <c:numRef>
              <c:f>Sheet1!$C$2:$C$13</c:f>
              <c:numCache>
                <c:formatCode>0</c:formatCode>
                <c:ptCount val="12"/>
                <c:pt idx="0">
                  <c:v>111</c:v>
                </c:pt>
                <c:pt idx="1">
                  <c:v>202</c:v>
                </c:pt>
                <c:pt idx="2">
                  <c:v>21</c:v>
                </c:pt>
                <c:pt idx="3">
                  <c:v>7</c:v>
                </c:pt>
                <c:pt idx="4">
                  <c:v>3</c:v>
                </c:pt>
                <c:pt idx="7">
                  <c:v>7</c:v>
                </c:pt>
                <c:pt idx="9">
                  <c:v>1</c:v>
                </c:pt>
                <c:pt idx="10">
                  <c:v>0.01</c:v>
                </c:pt>
              </c:numCache>
            </c:numRef>
          </c:val>
          <c:extLst>
            <c:ext xmlns:c16="http://schemas.microsoft.com/office/drawing/2014/chart" uri="{C3380CC4-5D6E-409C-BE32-E72D297353CC}">
              <c16:uniqueId val="{00000001-3DC7-D040-9961-11751393B70D}"/>
            </c:ext>
          </c:extLst>
        </c:ser>
        <c:ser>
          <c:idx val="2"/>
          <c:order val="2"/>
          <c:tx>
            <c:strRef>
              <c:f>Sheet1!$D$1</c:f>
              <c:strCache>
                <c:ptCount val="1"/>
                <c:pt idx="0">
                  <c:v>2024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 Ebenezer</c:v>
                </c:pt>
                <c:pt idx="9">
                  <c:v>Grupo Q</c:v>
                </c:pt>
                <c:pt idx="10">
                  <c:v>UMA</c:v>
                </c:pt>
                <c:pt idx="11">
                  <c:v>Central Motos</c:v>
                </c:pt>
              </c:strCache>
            </c:strRef>
          </c:cat>
          <c:val>
            <c:numRef>
              <c:f>Sheet1!$D$2:$D$13</c:f>
              <c:numCache>
                <c:formatCode>0</c:formatCode>
                <c:ptCount val="12"/>
                <c:pt idx="0">
                  <c:v>81</c:v>
                </c:pt>
                <c:pt idx="1">
                  <c:v>550</c:v>
                </c:pt>
                <c:pt idx="2">
                  <c:v>27</c:v>
                </c:pt>
                <c:pt idx="4">
                  <c:v>11</c:v>
                </c:pt>
                <c:pt idx="7" formatCode="General">
                  <c:v>33</c:v>
                </c:pt>
                <c:pt idx="8">
                  <c:v>0.01</c:v>
                </c:pt>
                <c:pt idx="9">
                  <c:v>0.01</c:v>
                </c:pt>
                <c:pt idx="10" formatCode="General">
                  <c:v>9</c:v>
                </c:pt>
              </c:numCache>
            </c:numRef>
          </c:val>
          <c:extLst>
            <c:ext xmlns:c16="http://schemas.microsoft.com/office/drawing/2014/chart" uri="{C3380CC4-5D6E-409C-BE32-E72D297353CC}">
              <c16:uniqueId val="{00000002-3DC7-D040-9961-11751393B70D}"/>
            </c:ext>
          </c:extLst>
        </c:ser>
        <c:dLbls>
          <c:dLblPos val="inBase"/>
          <c:showLegendKey val="0"/>
          <c:showVal val="1"/>
          <c:showCatName val="0"/>
          <c:showSerName val="0"/>
          <c:showPercent val="0"/>
          <c:showBubbleSize val="0"/>
        </c:dLbls>
        <c:gapWidth val="77"/>
        <c:overlap val="-8"/>
        <c:axId val="274397007"/>
        <c:axId val="274398687"/>
      </c:barChart>
      <c:catAx>
        <c:axId val="2743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crossAx val="274398687"/>
        <c:crosses val="autoZero"/>
        <c:auto val="1"/>
        <c:lblAlgn val="ctr"/>
        <c:lblOffset val="100"/>
        <c:noMultiLvlLbl val="0"/>
      </c:catAx>
      <c:valAx>
        <c:axId val="274398687"/>
        <c:scaling>
          <c:orientation val="minMax"/>
        </c:scaling>
        <c:delete val="1"/>
        <c:axPos val="l"/>
        <c:numFmt formatCode="0" sourceLinked="1"/>
        <c:majorTickMark val="none"/>
        <c:minorTickMark val="none"/>
        <c:tickLblPos val="nextTo"/>
        <c:crossAx val="2743970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002882202285892"/>
          <c:y val="0"/>
          <c:w val="0.85283565283307705"/>
          <c:h val="0.48040892475750696"/>
        </c:manualLayout>
      </c:layout>
      <c:barChart>
        <c:barDir val="bar"/>
        <c:grouping val="stacked"/>
        <c:varyColors val="0"/>
        <c:ser>
          <c:idx val="0"/>
          <c:order val="0"/>
          <c:tx>
            <c:strRef>
              <c:f>Sheet1!$A$2</c:f>
              <c:strCache>
                <c:ptCount val="1"/>
                <c:pt idx="0">
                  <c:v>LP</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B4E7-4AC3-AAB4-65EDCF72AA32}"/>
            </c:ext>
          </c:extLst>
        </c:ser>
        <c:ser>
          <c:idx val="1"/>
          <c:order val="1"/>
          <c:tx>
            <c:strRef>
              <c:f>Sheet1!$A$3</c:f>
              <c:strCache>
                <c:ptCount val="1"/>
                <c:pt idx="0">
                  <c:v>EH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B4E7-4AC3-AAB4-65EDCF72AA32}"/>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5011560136795E-2"/>
          <c:y val="6.4245806202088696E-2"/>
          <c:w val="0.94742997687972641"/>
          <c:h val="0.61358699926096627"/>
        </c:manualLayout>
      </c:layout>
      <c:lineChart>
        <c:grouping val="standard"/>
        <c:varyColors val="0"/>
        <c:ser>
          <c:idx val="0"/>
          <c:order val="0"/>
          <c:tx>
            <c:strRef>
              <c:f>Sheet1!$A$2</c:f>
              <c:strCache>
                <c:ptCount val="1"/>
                <c:pt idx="0">
                  <c:v>Gallo + Gallo</c:v>
                </c:pt>
              </c:strCache>
            </c:strRef>
          </c:tx>
          <c:spPr>
            <a:ln w="28575" cap="rnd">
              <a:solidFill>
                <a:srgbClr val="FFDB66"/>
              </a:solidFill>
              <a:round/>
            </a:ln>
            <a:effectLst/>
          </c:spPr>
          <c:marker>
            <c:symbol val="none"/>
          </c:marker>
          <c:dLbls>
            <c:spPr>
              <a:solidFill>
                <a:srgbClr val="FFDB6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Sheet1!$B$2:$D$2</c:f>
              <c:numCache>
                <c:formatCode>General</c:formatCode>
                <c:ptCount val="3"/>
                <c:pt idx="0">
                  <c:v>2</c:v>
                </c:pt>
                <c:pt idx="1">
                  <c:v>0</c:v>
                </c:pt>
                <c:pt idx="2">
                  <c:v>8</c:v>
                </c:pt>
              </c:numCache>
            </c:numRef>
          </c:val>
          <c:smooth val="0"/>
          <c:extLst>
            <c:ext xmlns:c16="http://schemas.microsoft.com/office/drawing/2014/chart" uri="{C3380CC4-5D6E-409C-BE32-E72D297353CC}">
              <c16:uniqueId val="{00000000-8C50-D343-96BC-33CF881FABC2}"/>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pt idx="0">
                  <c:v>Power</c:v>
                </c:pt>
              </c:strCache>
            </c:strRef>
          </c:tx>
          <c:spPr>
            <a:solidFill>
              <a:srgbClr val="5EADE5"/>
            </a:solidFill>
            <a:ln>
              <a:noFill/>
            </a:ln>
            <a:effectLst/>
          </c:spPr>
          <c:invertIfNegative val="0"/>
          <c:dLbls>
            <c:dLbl>
              <c:idx val="0"/>
              <c:layout>
                <c:manualLayout>
                  <c:x val="2.34902975360620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48-B248-8291-6B669BB8F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0.88</c:v>
                </c:pt>
              </c:numCache>
            </c:numRef>
          </c:val>
          <c:extLst>
            <c:ext xmlns:c16="http://schemas.microsoft.com/office/drawing/2014/chart" uri="{C3380CC4-5D6E-409C-BE32-E72D297353CC}">
              <c16:uniqueId val="{00000000-8262-A44C-B152-1607C13214A7}"/>
            </c:ext>
          </c:extLst>
        </c:ser>
        <c:ser>
          <c:idx val="1"/>
          <c:order val="1"/>
          <c:tx>
            <c:strRef>
              <c:f>Sheet1!$A$3</c:f>
              <c:strCache>
                <c:ptCount val="1"/>
                <c:pt idx="0">
                  <c:v>R America</c:v>
                </c:pt>
              </c:strCache>
            </c:strRef>
          </c:tx>
          <c:spPr>
            <a:solidFill>
              <a:srgbClr val="86A0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0.12</c:v>
                </c:pt>
              </c:numCache>
            </c:numRef>
          </c:val>
          <c:extLst>
            <c:ext xmlns:c16="http://schemas.microsoft.com/office/drawing/2014/chart" uri="{C3380CC4-5D6E-409C-BE32-E72D297353CC}">
              <c16:uniqueId val="{00000001-8262-A44C-B152-1607C13214A7}"/>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0.24143263070524071"/>
          <c:y val="0.77347437220502235"/>
          <c:w val="0.47081122447799978"/>
          <c:h val="0.22652562779497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rgbClr val="85B8A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0%</c:formatCode>
                <c:ptCount val="2"/>
                <c:pt idx="0">
                  <c:v>1</c:v>
                </c:pt>
                <c:pt idx="1">
                  <c:v>0.73</c:v>
                </c:pt>
              </c:numCache>
            </c:numRef>
          </c:val>
          <c:extLst>
            <c:ext xmlns:c16="http://schemas.microsoft.com/office/drawing/2014/chart" uri="{C3380CC4-5D6E-409C-BE32-E72D297353CC}">
              <c16:uniqueId val="{00000000-2403-5A47-995A-FFA68A949D13}"/>
            </c:ext>
          </c:extLst>
        </c:ser>
        <c:ser>
          <c:idx val="1"/>
          <c:order val="1"/>
          <c:tx>
            <c:strRef>
              <c:f>Sheet1!$C$1</c:f>
              <c:strCache>
                <c:ptCount val="1"/>
                <c:pt idx="0">
                  <c:v>PR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403-5A47-995A-FFA68A949D1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2-2403-5A47-995A-FFA68A949D13}"/>
            </c:ext>
          </c:extLst>
        </c:ser>
        <c:ser>
          <c:idx val="2"/>
          <c:order val="2"/>
          <c:tx>
            <c:strRef>
              <c:f>Sheet1!$D$1</c:f>
              <c:strCache>
                <c:ptCount val="1"/>
                <c:pt idx="0">
                  <c:v>RAD</c:v>
                </c:pt>
              </c:strCache>
            </c:strRef>
          </c:tx>
          <c:spPr>
            <a:solidFill>
              <a:srgbClr val="18886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0%</c:formatCode>
                <c:ptCount val="2"/>
                <c:pt idx="1">
                  <c:v>0.27</c:v>
                </c:pt>
              </c:numCache>
            </c:numRef>
          </c:val>
          <c:extLst>
            <c:ext xmlns:c16="http://schemas.microsoft.com/office/drawing/2014/chart" uri="{C3380CC4-5D6E-409C-BE32-E72D297353CC}">
              <c16:uniqueId val="{00000003-2403-5A47-995A-FFA68A949D13}"/>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13F-4847-B6C9-2624CF25DA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3232-4868-9297-E5F9C726EEF3}"/>
              </c:ext>
            </c:extLst>
          </c:dPt>
          <c:dLbls>
            <c:dLbl>
              <c:idx val="2"/>
              <c:layout>
                <c:manualLayout>
                  <c:x val="1.1891363499319289E-2"/>
                  <c:y val="-3.2883415215639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0.00</c:formatCode>
                <c:ptCount val="3"/>
                <c:pt idx="1">
                  <c:v>0.01</c:v>
                </c:pt>
                <c:pt idx="2" formatCode="0">
                  <c:v>9</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0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Grupo UMA</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Sheet1!$B$2:$D$2</c:f>
              <c:numCache>
                <c:formatCode>0</c:formatCode>
                <c:ptCount val="3"/>
                <c:pt idx="0">
                  <c:v>6</c:v>
                </c:pt>
                <c:pt idx="1">
                  <c:v>3</c:v>
                </c:pt>
                <c:pt idx="2" formatCode="General">
                  <c:v>0.01</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4878129043712E-2"/>
          <c:y val="3.5097062879815059E-2"/>
          <c:w val="0.9577776818235445"/>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General</c:formatCode>
                <c:ptCount val="2"/>
              </c:numCache>
            </c:numRef>
          </c:val>
          <c:extLst>
            <c:ext xmlns:c16="http://schemas.microsoft.com/office/drawing/2014/chart" uri="{C3380CC4-5D6E-409C-BE32-E72D297353CC}">
              <c16:uniqueId val="{00000000-C2C2-F045-96A5-1FE450F00883}"/>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0%</c:formatCode>
                <c:ptCount val="2"/>
                <c:pt idx="1">
                  <c:v>0.33</c:v>
                </c:pt>
              </c:numCache>
            </c:numRef>
          </c:val>
          <c:extLst>
            <c:ext xmlns:c16="http://schemas.microsoft.com/office/drawing/2014/chart" uri="{C3380CC4-5D6E-409C-BE32-E72D297353CC}">
              <c16:uniqueId val="{00000001-C2C2-F045-96A5-1FE450F00883}"/>
            </c:ext>
          </c:extLst>
        </c:ser>
        <c:ser>
          <c:idx val="2"/>
          <c:order val="2"/>
          <c:tx>
            <c:strRef>
              <c:f>Sheet1!$A$4</c:f>
              <c:strCache>
                <c:ptCount val="1"/>
                <c:pt idx="0">
                  <c:v>RA</c:v>
                </c:pt>
              </c:strCache>
            </c:strRef>
          </c:tx>
          <c:spPr>
            <a:solidFill>
              <a:schemeClr val="accent5"/>
            </a:solidFill>
            <a:ln>
              <a:noFill/>
            </a:ln>
            <a:effectLst/>
          </c:spPr>
          <c:invertIfNegative val="0"/>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C2-F045-96A5-1FE450F0088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0%</c:formatCode>
                <c:ptCount val="2"/>
                <c:pt idx="0">
                  <c:v>1</c:v>
                </c:pt>
                <c:pt idx="1">
                  <c:v>0.67</c:v>
                </c:pt>
              </c:numCache>
            </c:numRef>
          </c:val>
          <c:extLst>
            <c:ext xmlns:c16="http://schemas.microsoft.com/office/drawing/2014/chart" uri="{C3380CC4-5D6E-409C-BE32-E72D297353CC}">
              <c16:uniqueId val="{00000003-C2C2-F045-96A5-1FE450F00883}"/>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7.6431434383312666E-2"/>
          <c:w val="0.87659987191314137"/>
          <c:h val="0.67385357147155878"/>
        </c:manualLayout>
      </c:layout>
      <c:barChart>
        <c:barDir val="bar"/>
        <c:grouping val="percentStacked"/>
        <c:varyColors val="0"/>
        <c:ser>
          <c:idx val="0"/>
          <c:order val="0"/>
          <c:tx>
            <c:strRef>
              <c:f>Sheet1!$A$2</c:f>
              <c:strCache>
                <c:ptCount val="1"/>
                <c:pt idx="0">
                  <c:v>R. América</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0.62</c:v>
                </c:pt>
              </c:numCache>
            </c:numRef>
          </c:val>
          <c:extLst>
            <c:ext xmlns:c16="http://schemas.microsoft.com/office/drawing/2014/chart" uri="{C3380CC4-5D6E-409C-BE32-E72D297353CC}">
              <c16:uniqueId val="{00000000-E0B5-2648-B52C-7E24638B3150}"/>
            </c:ext>
          </c:extLst>
        </c:ser>
        <c:ser>
          <c:idx val="1"/>
          <c:order val="1"/>
          <c:tx>
            <c:strRef>
              <c:f>Sheet1!$A$3</c:f>
              <c:strCache>
                <c:ptCount val="1"/>
                <c:pt idx="0">
                  <c:v>Musiquera</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0.38</c:v>
                </c:pt>
              </c:numCache>
            </c:numRef>
          </c:val>
          <c:extLst>
            <c:ext xmlns:c16="http://schemas.microsoft.com/office/drawing/2014/chart" uri="{C3380CC4-5D6E-409C-BE32-E72D297353CC}">
              <c16:uniqueId val="{00000000-4F9E-1F4C-B24F-7844C53C6786}"/>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16443208275243398"/>
          <c:y val="0.77855088063800049"/>
          <c:w val="0.4647076775817941"/>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LP</c:v>
                </c:pt>
              </c:strCache>
            </c:strRef>
          </c:tx>
          <c:spPr>
            <a:solidFill>
              <a:schemeClr val="accent1"/>
            </a:solidFill>
            <a:ln>
              <a:noFill/>
            </a:ln>
            <a:effectLst/>
          </c:spPr>
          <c:invertIfNegative val="0"/>
          <c:dPt>
            <c:idx val="0"/>
            <c:invertIfNegative val="0"/>
            <c:bubble3D val="0"/>
            <c:spPr>
              <a:solidFill>
                <a:srgbClr val="B74819"/>
              </a:solidFill>
              <a:ln>
                <a:noFill/>
              </a:ln>
              <a:effectLst/>
            </c:spPr>
            <c:extLst>
              <c:ext xmlns:c16="http://schemas.microsoft.com/office/drawing/2014/chart" uri="{C3380CC4-5D6E-409C-BE32-E72D297353CC}">
                <c16:uniqueId val="{00000002-FE1F-AF4C-8379-C3899A0AD8F7}"/>
              </c:ext>
            </c:extLst>
          </c:dPt>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0.54</c:v>
                </c:pt>
              </c:numCache>
            </c:numRef>
          </c:val>
          <c:extLst>
            <c:ext xmlns:c16="http://schemas.microsoft.com/office/drawing/2014/chart" uri="{C3380CC4-5D6E-409C-BE32-E72D297353CC}">
              <c16:uniqueId val="{00000000-FE1F-AF4C-8379-C3899A0AD8F7}"/>
            </c:ext>
          </c:extLst>
        </c:ser>
        <c:ser>
          <c:idx val="1"/>
          <c:order val="1"/>
          <c:tx>
            <c:strRef>
              <c:f>Sheet1!$A$3</c:f>
              <c:strCache>
                <c:ptCount val="1"/>
                <c:pt idx="0">
                  <c:v>EH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0.46</c:v>
                </c:pt>
              </c:numCache>
            </c:numRef>
          </c:val>
          <c:extLst>
            <c:ext xmlns:c16="http://schemas.microsoft.com/office/drawing/2014/chart" uri="{C3380CC4-5D6E-409C-BE32-E72D297353CC}">
              <c16:uniqueId val="{00000001-FE1F-AF4C-8379-C3899A0AD8F7}"/>
            </c:ext>
          </c:extLst>
        </c:ser>
        <c:dLbls>
          <c:showLegendKey val="0"/>
          <c:showVal val="0"/>
          <c:showCatName val="0"/>
          <c:showSerName val="0"/>
          <c:showPercent val="0"/>
          <c:showBubbleSize val="0"/>
        </c:dLbls>
        <c:gapWidth val="0"/>
        <c:overlap val="100"/>
        <c:axId val="1589735375"/>
        <c:axId val="1672538831"/>
      </c:barChart>
      <c:catAx>
        <c:axId val="1589735375"/>
        <c:scaling>
          <c:orientation val="minMax"/>
        </c:scaling>
        <c:delete val="1"/>
        <c:axPos val="l"/>
        <c:numFmt formatCode="General" sourceLinked="1"/>
        <c:majorTickMark val="none"/>
        <c:minorTickMark val="none"/>
        <c:tickLblPos val="nextTo"/>
        <c:crossAx val="1672538831"/>
        <c:crosses val="autoZero"/>
        <c:auto val="1"/>
        <c:lblAlgn val="ctr"/>
        <c:lblOffset val="100"/>
        <c:noMultiLvlLbl val="0"/>
      </c:catAx>
      <c:valAx>
        <c:axId val="16725388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89735375"/>
        <c:crosses val="autoZero"/>
        <c:crossBetween val="between"/>
      </c:valAx>
      <c:spPr>
        <a:noFill/>
        <a:ln>
          <a:noFill/>
        </a:ln>
        <a:effectLst/>
      </c:spPr>
    </c:plotArea>
    <c:legend>
      <c:legendPos val="b"/>
      <c:layout>
        <c:manualLayout>
          <c:xMode val="edge"/>
          <c:yMode val="edge"/>
          <c:x val="0.42244724934940109"/>
          <c:y val="0.61895821852482613"/>
          <c:w val="0.1487078193778229"/>
          <c:h val="0.196517916354024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solidFill>
            <a:schemeClr val="bg1"/>
          </a:solidFill>
          <a:latin typeface="Helvetica Light" panose="020B0403020202020204" pitchFamily="34" charset="0"/>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2"/>
            <c:invertIfNegative val="0"/>
            <c:bubble3D val="0"/>
            <c:spPr>
              <a:solidFill>
                <a:srgbClr val="290CCD"/>
              </a:solidFill>
              <a:ln>
                <a:noFill/>
              </a:ln>
              <a:effectLst/>
            </c:spPr>
            <c:extLst>
              <c:ext xmlns:c16="http://schemas.microsoft.com/office/drawing/2014/chart" uri="{C3380CC4-5D6E-409C-BE32-E72D297353CC}">
                <c16:uniqueId val="{00000000-3232-4868-9297-E5F9C726EEF3}"/>
              </c:ext>
            </c:extLst>
          </c:dPt>
          <c:dLbls>
            <c:dLbl>
              <c:idx val="1"/>
              <c:layout>
                <c:manualLayout>
                  <c:x val="0"/>
                  <c:y val="6.6638764514944703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7C-194E-9C48-5CCDDE8FBC04}"/>
                </c:ext>
              </c:extLst>
            </c:dLbl>
            <c:dLbl>
              <c:idx val="2"/>
              <c:layout>
                <c:manualLayout>
                  <c:x val="1.1891363499319289E-2"/>
                  <c:y val="-3.288341521563981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c:formatCode>
                <c:ptCount val="3"/>
                <c:pt idx="1">
                  <c:v>7</c:v>
                </c:pt>
                <c:pt idx="2">
                  <c:v>33</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0935414628449E-2"/>
          <c:y val="0.1853766527593631"/>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rgbClr val="1D9A78"/>
            </a:solidFill>
            <a:ln>
              <a:noFill/>
            </a:ln>
            <a:effectLst/>
          </c:spPr>
          <c:invertIfNegative val="0"/>
          <c:dPt>
            <c:idx val="0"/>
            <c:invertIfNegative val="0"/>
            <c:bubble3D val="0"/>
            <c:spPr>
              <a:solidFill>
                <a:srgbClr val="FF0000"/>
              </a:solidFill>
              <a:ln>
                <a:solidFill>
                  <a:srgbClr val="1D9A78"/>
                </a:solidFill>
              </a:ln>
              <a:effectLst/>
            </c:spPr>
            <c:extLst>
              <c:ext xmlns:c16="http://schemas.microsoft.com/office/drawing/2014/chart" uri="{C3380CC4-5D6E-409C-BE32-E72D297353CC}">
                <c16:uniqueId val="{00000001-F811-4F07-9EAB-93C803B10D26}"/>
              </c:ext>
            </c:extLst>
          </c:dPt>
          <c:dPt>
            <c:idx val="1"/>
            <c:invertIfNegative val="0"/>
            <c:bubble3D val="0"/>
            <c:spPr>
              <a:solidFill>
                <a:srgbClr val="1D9A78"/>
              </a:solidFill>
              <a:ln>
                <a:solidFill>
                  <a:srgbClr val="1D9A78"/>
                </a:solidFill>
              </a:ln>
              <a:effectLst/>
            </c:spPr>
            <c:extLst>
              <c:ext xmlns:c16="http://schemas.microsoft.com/office/drawing/2014/chart" uri="{C3380CC4-5D6E-409C-BE32-E72D297353CC}">
                <c16:uniqueId val="{00000003-F811-4F07-9EAB-93C803B10D26}"/>
              </c:ext>
            </c:extLst>
          </c:dPt>
          <c:dPt>
            <c:idx val="2"/>
            <c:invertIfNegative val="0"/>
            <c:bubble3D val="0"/>
            <c:spPr>
              <a:solidFill>
                <a:srgbClr val="FF0000"/>
              </a:solidFill>
              <a:ln>
                <a:noFill/>
              </a:ln>
              <a:effectLst/>
            </c:spPr>
            <c:extLst>
              <c:ext xmlns:c16="http://schemas.microsoft.com/office/drawing/2014/chart" uri="{C3380CC4-5D6E-409C-BE32-E72D297353CC}">
                <c16:uniqueId val="{00000005-F811-4F07-9EAB-93C803B10D26}"/>
              </c:ext>
            </c:extLst>
          </c:dPt>
          <c:dPt>
            <c:idx val="3"/>
            <c:invertIfNegative val="0"/>
            <c:bubble3D val="0"/>
            <c:spPr>
              <a:solidFill>
                <a:srgbClr val="FF0000"/>
              </a:solidFill>
              <a:ln>
                <a:noFill/>
              </a:ln>
              <a:effectLst/>
            </c:spPr>
            <c:extLst>
              <c:ext xmlns:c16="http://schemas.microsoft.com/office/drawing/2014/chart" uri="{C3380CC4-5D6E-409C-BE32-E72D297353CC}">
                <c16:uniqueId val="{0000000F-4752-C541-AEE3-9C0534D9BA15}"/>
              </c:ext>
            </c:extLst>
          </c:dPt>
          <c:dPt>
            <c:idx val="4"/>
            <c:invertIfNegative val="0"/>
            <c:bubble3D val="0"/>
            <c:spPr>
              <a:solidFill>
                <a:srgbClr val="FF0000"/>
              </a:solidFill>
              <a:ln>
                <a:noFill/>
              </a:ln>
              <a:effectLst/>
            </c:spPr>
            <c:extLst>
              <c:ext xmlns:c16="http://schemas.microsoft.com/office/drawing/2014/chart" uri="{C3380CC4-5D6E-409C-BE32-E72D297353CC}">
                <c16:uniqueId val="{00000007-F811-4F07-9EAB-93C803B10D26}"/>
              </c:ext>
            </c:extLst>
          </c:dPt>
          <c:dPt>
            <c:idx val="5"/>
            <c:invertIfNegative val="0"/>
            <c:bubble3D val="0"/>
            <c:spPr>
              <a:solidFill>
                <a:srgbClr val="1D9A78"/>
              </a:solidFill>
              <a:ln>
                <a:solidFill>
                  <a:srgbClr val="1D9A78"/>
                </a:solidFill>
              </a:ln>
              <a:effectLst/>
            </c:spPr>
            <c:extLst>
              <c:ext xmlns:c16="http://schemas.microsoft.com/office/drawing/2014/chart" uri="{C3380CC4-5D6E-409C-BE32-E72D297353CC}">
                <c16:uniqueId val="{00000009-F811-4F07-9EAB-93C803B10D26}"/>
              </c:ext>
            </c:extLst>
          </c:dPt>
          <c:dPt>
            <c:idx val="6"/>
            <c:invertIfNegative val="0"/>
            <c:bubble3D val="0"/>
            <c:spPr>
              <a:solidFill>
                <a:srgbClr val="1D9A78"/>
              </a:solidFill>
              <a:ln>
                <a:noFill/>
              </a:ln>
              <a:effectLst/>
            </c:spPr>
            <c:extLst>
              <c:ext xmlns:c16="http://schemas.microsoft.com/office/drawing/2014/chart" uri="{C3380CC4-5D6E-409C-BE32-E72D297353CC}">
                <c16:uniqueId val="{0000000E-F811-4F07-9EAB-93C803B10D26}"/>
              </c:ext>
            </c:extLst>
          </c:dPt>
          <c:dPt>
            <c:idx val="7"/>
            <c:invertIfNegative val="0"/>
            <c:bubble3D val="0"/>
            <c:extLst>
              <c:ext xmlns:c16="http://schemas.microsoft.com/office/drawing/2014/chart" uri="{C3380CC4-5D6E-409C-BE32-E72D297353CC}">
                <c16:uniqueId val="{0000000B-F811-4F07-9EAB-93C803B10D26}"/>
              </c:ext>
            </c:extLst>
          </c:dPt>
          <c:dPt>
            <c:idx val="8"/>
            <c:invertIfNegative val="0"/>
            <c:bubble3D val="0"/>
            <c:spPr>
              <a:solidFill>
                <a:srgbClr val="1D9A78"/>
              </a:solidFill>
              <a:ln>
                <a:noFill/>
              </a:ln>
              <a:effectLst/>
            </c:spPr>
            <c:extLst>
              <c:ext xmlns:c16="http://schemas.microsoft.com/office/drawing/2014/chart" uri="{C3380CC4-5D6E-409C-BE32-E72D297353CC}">
                <c16:uniqueId val="{0000000D-F811-4F07-9EAB-93C803B10D26}"/>
              </c:ext>
            </c:extLst>
          </c:dPt>
          <c:dLbls>
            <c:dLbl>
              <c:idx val="0"/>
              <c:layout>
                <c:manualLayout>
                  <c:x val="-1.1110491917467118E-3"/>
                  <c:y val="0.14935227645935459"/>
                </c:manualLayout>
              </c:layout>
              <c:tx>
                <c:rich>
                  <a:bodyPr/>
                  <a:lstStyle/>
                  <a:p>
                    <a:fld id="{45231E25-AFFA-C144-A4D2-A718535DC238}" type="VALUE">
                      <a:rPr lang="en-US" smtClean="0">
                        <a:solidFill>
                          <a:schemeClr val="tx1"/>
                        </a:solidFill>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11-4F07-9EAB-93C803B10D26}"/>
                </c:ext>
              </c:extLst>
            </c:dLbl>
            <c:dLbl>
              <c:idx val="1"/>
              <c:layout>
                <c:manualLayout>
                  <c:x val="0"/>
                  <c:y val="0.3153414182205950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1-4F07-9EAB-93C803B10D26}"/>
                </c:ext>
              </c:extLst>
            </c:dLbl>
            <c:dLbl>
              <c:idx val="2"/>
              <c:layout>
                <c:manualLayout>
                  <c:x val="-2.2220983834934133E-3"/>
                  <c:y val="7.70967388792254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1-4F07-9EAB-93C803B10D26}"/>
                </c:ext>
              </c:extLst>
            </c:dLbl>
            <c:dLbl>
              <c:idx val="3"/>
              <c:layout>
                <c:manualLayout>
                  <c:x val="-4.4441967669868266E-3"/>
                  <c:y val="4.56046027903809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52-C541-AEE3-9C0534D9BA15}"/>
                </c:ext>
              </c:extLst>
            </c:dLbl>
            <c:dLbl>
              <c:idx val="4"/>
              <c:layout>
                <c:manualLayout>
                  <c:x val="-1.1110491917467066E-3"/>
                  <c:y val="5.59073603289097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1-4F07-9EAB-93C803B10D26}"/>
                </c:ext>
              </c:extLst>
            </c:dLbl>
            <c:dLbl>
              <c:idx val="5"/>
              <c:layout>
                <c:manualLayout>
                  <c:x val="-8.1475999510392863E-17"/>
                  <c:y val="0.189366386493291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1-4F07-9EAB-93C803B10D26}"/>
                </c:ext>
              </c:extLst>
            </c:dLbl>
            <c:dLbl>
              <c:idx val="6"/>
              <c:layout>
                <c:manualLayout>
                  <c:x val="3.3331475752401201E-3"/>
                  <c:y val="0.2206833635401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11-4F07-9EAB-93C803B10D26}"/>
                </c:ext>
              </c:extLst>
            </c:dLbl>
            <c:dLbl>
              <c:idx val="7"/>
              <c:layout>
                <c:manualLayout>
                  <c:x val="-2.2220983834934948E-3"/>
                  <c:y val="0.113285732241833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1-4F07-9EAB-93C803B10D26}"/>
                </c:ext>
              </c:extLst>
            </c:dLbl>
            <c:dLbl>
              <c:idx val="8"/>
              <c:layout>
                <c:manualLayout>
                  <c:x val="0"/>
                  <c:y val="0.1759140098851328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11-4F07-9EAB-93C803B10D26}"/>
                </c:ext>
              </c:extLst>
            </c:dLbl>
            <c:dLbl>
              <c:idx val="9"/>
              <c:layout>
                <c:manualLayout>
                  <c:x val="0"/>
                  <c:y val="9.26883263796815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F4-6C48-96E6-F843EDBAF871}"/>
                </c:ext>
              </c:extLst>
            </c:dLbl>
            <c:dLbl>
              <c:idx val="10"/>
              <c:layout>
                <c:manualLayout>
                  <c:x val="-1.1110491917467066E-3"/>
                  <c:y val="5.1493514655378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F4-6C48-96E6-F843EDBAF8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-0.89</c:v>
                </c:pt>
                <c:pt idx="1">
                  <c:v>0.97</c:v>
                </c:pt>
                <c:pt idx="2">
                  <c:v>-0.83</c:v>
                </c:pt>
                <c:pt idx="3">
                  <c:v>-0.9</c:v>
                </c:pt>
                <c:pt idx="4">
                  <c:v>-0.25</c:v>
                </c:pt>
                <c:pt idx="6">
                  <c:v>0</c:v>
                </c:pt>
                <c:pt idx="7">
                  <c:v>0</c:v>
                </c:pt>
                <c:pt idx="9">
                  <c:v>0</c:v>
                </c:pt>
                <c:pt idx="10">
                  <c:v>0</c:v>
                </c:pt>
              </c:numCache>
            </c:numRef>
          </c:val>
          <c:extLst>
            <c:ext xmlns:c16="http://schemas.microsoft.com/office/drawing/2014/chart" uri="{C3380CC4-5D6E-409C-BE32-E72D297353CC}">
              <c16:uniqueId val="{0000000F-F811-4F07-9EAB-93C803B10D26}"/>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Tropigas</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Sheet1!$B$2:$D$2</c:f>
              <c:numCache>
                <c:formatCode>0</c:formatCode>
                <c:ptCount val="3"/>
                <c:pt idx="0">
                  <c:v>8</c:v>
                </c:pt>
                <c:pt idx="1">
                  <c:v>10</c:v>
                </c:pt>
                <c:pt idx="2" formatCode="General">
                  <c:v>15</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089D-5C48-893C-F53D66161B33}"/>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0-71FA-A44D-89E0-F6EE9DFDBAE6}"/>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7802032808806886"/>
          <c:w val="0.87957833177670153"/>
          <c:h val="0.42333398406898581"/>
        </c:manualLayout>
      </c:layout>
      <c:barChart>
        <c:barDir val="bar"/>
        <c:grouping val="percentStacked"/>
        <c:varyColors val="0"/>
        <c:ser>
          <c:idx val="0"/>
          <c:order val="0"/>
          <c:tx>
            <c:strRef>
              <c:f>Sheet1!$A$2</c:f>
              <c:strCache>
                <c:ptCount val="1"/>
                <c:pt idx="0">
                  <c:v>TVC</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0.36</c:v>
                </c:pt>
              </c:numCache>
            </c:numRef>
          </c:val>
          <c:extLst>
            <c:ext xmlns:c16="http://schemas.microsoft.com/office/drawing/2014/chart" uri="{C3380CC4-5D6E-409C-BE32-E72D297353CC}">
              <c16:uniqueId val="{00000000-919C-C940-B853-65A58F085015}"/>
            </c:ext>
          </c:extLst>
        </c:ser>
        <c:ser>
          <c:idx val="1"/>
          <c:order val="1"/>
          <c:tx>
            <c:strRef>
              <c:f>Sheet1!$A$3</c:f>
              <c:strCache>
                <c:ptCount val="1"/>
                <c:pt idx="0">
                  <c:v>HCH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0.64</c:v>
                </c:pt>
              </c:numCache>
            </c:numRef>
          </c:val>
          <c:extLst>
            <c:ext xmlns:c16="http://schemas.microsoft.com/office/drawing/2014/chart" uri="{C3380CC4-5D6E-409C-BE32-E72D297353CC}">
              <c16:uniqueId val="{00000000-C569-2E45-828E-4077BAB76CAF}"/>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8556089272668E-2"/>
          <c:y val="3.5097062879815059E-2"/>
          <c:w val="0.86710103003242034"/>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c:formatCode>
                <c:ptCount val="2"/>
                <c:pt idx="0">
                  <c:v>1</c:v>
                </c:pt>
                <c:pt idx="1">
                  <c:v>1</c:v>
                </c:pt>
              </c:numCache>
            </c:numRef>
          </c:val>
          <c:extLst>
            <c:ext xmlns:c16="http://schemas.microsoft.com/office/drawing/2014/chart" uri="{C3380CC4-5D6E-409C-BE32-E72D297353CC}">
              <c16:uniqueId val="{00000000-AEDF-3C40-B092-1BDF406AA3E5}"/>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General</c:formatCode>
                <c:ptCount val="2"/>
              </c:numCache>
            </c:numRef>
          </c:val>
          <c:extLst>
            <c:ext xmlns:c16="http://schemas.microsoft.com/office/drawing/2014/chart" uri="{C3380CC4-5D6E-409C-BE32-E72D297353CC}">
              <c16:uniqueId val="{00000001-AEDF-3C40-B092-1BDF406AA3E5}"/>
            </c:ext>
          </c:extLst>
        </c:ser>
        <c:ser>
          <c:idx val="2"/>
          <c:order val="2"/>
          <c:tx>
            <c:strRef>
              <c:f>Sheet1!$A$4</c:f>
              <c:strCache>
                <c:ptCount val="1"/>
                <c:pt idx="0">
                  <c:v>RA</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AEDF-3C40-B092-1BDF406AA3E5}"/>
              </c:ext>
            </c:extLst>
          </c:dPt>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DF-3C40-B092-1BDF406AA3E5}"/>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General</c:formatCode>
                <c:ptCount val="2"/>
              </c:numCache>
            </c:numRef>
          </c:val>
          <c:extLst>
            <c:ext xmlns:c16="http://schemas.microsoft.com/office/drawing/2014/chart" uri="{C3380CC4-5D6E-409C-BE32-E72D297353CC}">
              <c16:uniqueId val="{00000004-AEDF-3C40-B092-1BDF406AA3E5}"/>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01751701239928E-2"/>
          <c:y val="0.13078914714440737"/>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33-ED4C-A09A-B60A91F03B5E}"/>
                </c:ext>
              </c:extLst>
            </c:dLbl>
            <c:dLbl>
              <c:idx val="1"/>
              <c:layout>
                <c:manualLayout>
                  <c:x val="-8.8833693889662051E-3"/>
                  <c:y val="-9.511247424636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33-ED4C-A09A-B60A91F03B5E}"/>
                </c:ext>
              </c:extLst>
            </c:dLbl>
            <c:dLbl>
              <c:idx val="2"/>
              <c:layout>
                <c:manualLayout>
                  <c:x val="4.3829292841969002E-3"/>
                  <c:y val="-0.187746203818823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CC-3D44-B7C8-B5D06F9E6B89}"/>
                </c:ext>
              </c:extLst>
            </c:dLbl>
            <c:dLbl>
              <c:idx val="3"/>
              <c:layout>
                <c:manualLayout>
                  <c:x val="1.971455396533448E-3"/>
                  <c:y val="-6.8967993239567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Tropigas</c:v>
                </c:pt>
                <c:pt idx="3">
                  <c:v>Gallo + Gallo</c:v>
                </c:pt>
              </c:strCache>
            </c:strRef>
          </c:cat>
          <c:val>
            <c:numRef>
              <c:f>Sheet1!$D$2:$D$5</c:f>
              <c:numCache>
                <c:formatCode>_(* #,##0.00_);_(* \(#,##0.00\);_(* "-"??_);_(@_)</c:formatCode>
                <c:ptCount val="4"/>
                <c:pt idx="0">
                  <c:v>0.91186516188127098</c:v>
                </c:pt>
                <c:pt idx="1">
                  <c:v>0.77535185053589184</c:v>
                </c:pt>
                <c:pt idx="2">
                  <c:v>2.6831974645201604</c:v>
                </c:pt>
                <c:pt idx="3">
                  <c:v>0.59365353614563876</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Tropigas</c:v>
                </c:pt>
                <c:pt idx="3">
                  <c:v>Gallo + Gallo</c:v>
                </c:pt>
              </c:strCache>
            </c:strRef>
          </c:cat>
          <c:val>
            <c:numRef>
              <c:f>Sheet1!$B$2:$B$5</c:f>
              <c:numCache>
                <c:formatCode>0%</c:formatCode>
                <c:ptCount val="4"/>
                <c:pt idx="0">
                  <c:v>0.7634903788690468</c:v>
                </c:pt>
                <c:pt idx="1">
                  <c:v>0.15672302196327415</c:v>
                </c:pt>
                <c:pt idx="2">
                  <c:v>6.4568463200009932E-2</c:v>
                </c:pt>
                <c:pt idx="3">
                  <c:v>1.521813596766909E-2</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Tropigas</c:v>
                </c:pt>
                <c:pt idx="3">
                  <c:v>Gallo + Gallo</c:v>
                </c:pt>
              </c:strCache>
            </c:strRef>
          </c:cat>
          <c:val>
            <c:numRef>
              <c:f>Sheet1!$C$2:$C$5</c:f>
              <c:numCache>
                <c:formatCode>0%</c:formatCode>
                <c:ptCount val="4"/>
                <c:pt idx="0">
                  <c:v>0.69620027792221628</c:v>
                </c:pt>
                <c:pt idx="1">
                  <c:v>0.12151548510080183</c:v>
                </c:pt>
                <c:pt idx="2">
                  <c:v>0.17324993674622993</c:v>
                </c:pt>
                <c:pt idx="3">
                  <c:v>9.0343002307518867E-3</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Tropigas</c:v>
                </c:pt>
                <c:pt idx="3">
                  <c:v>Gallo + Gallo</c:v>
                </c:pt>
              </c:strCache>
            </c:strRef>
          </c:cat>
          <c:val>
            <c:numRef>
              <c:f>Hoja1!$B$2:$B$5</c:f>
              <c:numCache>
                <c:formatCode>0%</c:formatCode>
                <c:ptCount val="4"/>
                <c:pt idx="0">
                  <c:v>0.1076665137621572</c:v>
                </c:pt>
                <c:pt idx="1">
                  <c:v>0.42976489576972432</c:v>
                </c:pt>
                <c:pt idx="2">
                  <c:v>0.88969371630255212</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Tropigas</c:v>
                </c:pt>
                <c:pt idx="3">
                  <c:v>Gallo + Gallo</c:v>
                </c:pt>
              </c:strCache>
            </c:strRef>
          </c:cat>
          <c:val>
            <c:numRef>
              <c:f>Hoja1!$C$2:$C$5</c:f>
              <c:numCache>
                <c:formatCode>0%</c:formatCode>
                <c:ptCount val="4"/>
                <c:pt idx="0">
                  <c:v>0.6487117033359272</c:v>
                </c:pt>
                <c:pt idx="1">
                  <c:v>1.5655760377749135E-2</c:v>
                </c:pt>
                <c:pt idx="2">
                  <c:v>0.1103062836974479</c:v>
                </c:pt>
                <c:pt idx="3">
                  <c:v>1</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Tropigas</c:v>
                </c:pt>
                <c:pt idx="3">
                  <c:v>Gallo + Gallo</c:v>
                </c:pt>
              </c:strCache>
            </c:strRef>
          </c:cat>
          <c:val>
            <c:numRef>
              <c:f>Hoja1!$D$2:$D$5</c:f>
              <c:numCache>
                <c:formatCode>0%</c:formatCode>
                <c:ptCount val="4"/>
                <c:pt idx="1">
                  <c:v>0.5545793438525265</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C6</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Tropigas</c:v>
                </c:pt>
                <c:pt idx="3">
                  <c:v>Gallo + Gallo</c:v>
                </c:pt>
              </c:strCache>
            </c:strRef>
          </c:cat>
          <c:val>
            <c:numRef>
              <c:f>Hoja1!$E$2:$E$5</c:f>
              <c:numCache>
                <c:formatCode>General</c:formatCode>
                <c:ptCount val="4"/>
                <c:pt idx="0" formatCode="0%">
                  <c:v>0.13590778881525334</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C11</c:v>
                </c:pt>
              </c:strCache>
            </c:strRef>
          </c:tx>
          <c:spPr>
            <a:solidFill>
              <a:schemeClr val="accent3">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43-DB47-B299-FBA649D280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Tropigas</c:v>
                </c:pt>
                <c:pt idx="3">
                  <c:v>Gallo + Gallo</c:v>
                </c:pt>
              </c:strCache>
            </c:strRef>
          </c:cat>
          <c:val>
            <c:numRef>
              <c:f>Hoja1!$F$2:$F$5</c:f>
              <c:numCache>
                <c:formatCode>General</c:formatCode>
                <c:ptCount val="4"/>
                <c:pt idx="0" formatCode="0%">
                  <c:v>0.10771399408666235</c:v>
                </c:pt>
              </c:numCache>
            </c:numRef>
          </c:val>
          <c:extLst>
            <c:ext xmlns:c16="http://schemas.microsoft.com/office/drawing/2014/chart" uri="{C3380CC4-5D6E-409C-BE32-E72D297353CC}">
              <c16:uniqueId val="{00000000-5C9C-E642-869F-01BE2F2C3986}"/>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3"/>
              <c:layout>
                <c:manualLayout>
                  <c:x val="1.11188325225851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0C-E74E-A87E-C40AF0F822C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Hoja1!$B$2:$B$5</c:f>
              <c:numCache>
                <c:formatCode>0%</c:formatCode>
                <c:ptCount val="4"/>
                <c:pt idx="0">
                  <c:v>4.6993309753689871E-2</c:v>
                </c:pt>
                <c:pt idx="1">
                  <c:v>0.87636843964640365</c:v>
                </c:pt>
                <c:pt idx="2">
                  <c:v>0.45031204267476316</c:v>
                </c:pt>
              </c:numCache>
            </c:numRef>
          </c:val>
          <c:extLst>
            <c:ext xmlns:c16="http://schemas.microsoft.com/office/drawing/2014/chart" uri="{C3380CC4-5D6E-409C-BE32-E72D297353CC}">
              <c16:uniqueId val="{00000000-6D45-264A-B51F-E22A6DC7DB5A}"/>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Hoja1!$C$2:$C$5</c:f>
              <c:numCache>
                <c:formatCode>0%</c:formatCode>
                <c:ptCount val="4"/>
                <c:pt idx="0">
                  <c:v>0.7290916621532062</c:v>
                </c:pt>
                <c:pt idx="1">
                  <c:v>0.12363156035359631</c:v>
                </c:pt>
                <c:pt idx="2">
                  <c:v>1.3582360166329074E-2</c:v>
                </c:pt>
                <c:pt idx="3">
                  <c:v>1</c:v>
                </c:pt>
              </c:numCache>
            </c:numRef>
          </c:val>
          <c:extLst>
            <c:ext xmlns:c16="http://schemas.microsoft.com/office/drawing/2014/chart" uri="{C3380CC4-5D6E-409C-BE32-E72D297353CC}">
              <c16:uniqueId val="{00000001-6D45-264A-B51F-E22A6DC7DB5A}"/>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Hoja1!$D$2:$D$5</c:f>
              <c:numCache>
                <c:formatCode>General</c:formatCode>
                <c:ptCount val="4"/>
                <c:pt idx="2" formatCode="0%">
                  <c:v>0.53610559715890782</c:v>
                </c:pt>
              </c:numCache>
            </c:numRef>
          </c:val>
          <c:extLst>
            <c:ext xmlns:c16="http://schemas.microsoft.com/office/drawing/2014/chart" uri="{C3380CC4-5D6E-409C-BE32-E72D297353CC}">
              <c16:uniqueId val="{00000002-6D45-264A-B51F-E22A6DC7DB5A}"/>
            </c:ext>
          </c:extLst>
        </c:ser>
        <c:ser>
          <c:idx val="3"/>
          <c:order val="3"/>
          <c:tx>
            <c:strRef>
              <c:f>Hoja1!$E$1</c:f>
              <c:strCache>
                <c:ptCount val="1"/>
                <c:pt idx="0">
                  <c:v>C6</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45-574F-B61F-3DDE420EBA0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CA-AD4E-AFF0-219B4607D18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CA-AD4E-AFF0-219B4607D18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Hoja1!$E$2:$E$5</c:f>
              <c:numCache>
                <c:formatCode>General</c:formatCode>
                <c:ptCount val="4"/>
                <c:pt idx="0" formatCode="0%">
                  <c:v>0.17828640047972802</c:v>
                </c:pt>
              </c:numCache>
            </c:numRef>
          </c:val>
          <c:extLst>
            <c:ext xmlns:c16="http://schemas.microsoft.com/office/drawing/2014/chart" uri="{C3380CC4-5D6E-409C-BE32-E72D297353CC}">
              <c16:uniqueId val="{00000003-6D45-264A-B51F-E22A6DC7DB5A}"/>
            </c:ext>
          </c:extLst>
        </c:ser>
        <c:ser>
          <c:idx val="4"/>
          <c:order val="4"/>
          <c:tx>
            <c:strRef>
              <c:f>Hoja1!$F$1</c:f>
              <c:strCache>
                <c:ptCount val="1"/>
                <c:pt idx="0">
                  <c:v>C11</c:v>
                </c:pt>
              </c:strCache>
            </c:strRef>
          </c:tx>
          <c:spPr>
            <a:solidFill>
              <a:schemeClr val="accent3">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C4-D245-81D0-ABFD0BF537D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Hoja1!$F$2:$F$5</c:f>
              <c:numCache>
                <c:formatCode>General</c:formatCode>
                <c:ptCount val="4"/>
                <c:pt idx="0" formatCode="0%">
                  <c:v>4.5628627613375952E-2</c:v>
                </c:pt>
              </c:numCache>
            </c:numRef>
          </c:val>
          <c:extLst>
            <c:ext xmlns:c16="http://schemas.microsoft.com/office/drawing/2014/chart" uri="{C3380CC4-5D6E-409C-BE32-E72D297353CC}">
              <c16:uniqueId val="{00000000-8781-7147-8EE7-B5F9957E4BC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Hoja1!$B$2:$B$5</c:f>
              <c:numCache>
                <c:formatCode>0%</c:formatCode>
                <c:ptCount val="4"/>
                <c:pt idx="0">
                  <c:v>0.83348506913892673</c:v>
                </c:pt>
                <c:pt idx="1">
                  <c:v>0.99255571365891471</c:v>
                </c:pt>
                <c:pt idx="2">
                  <c:v>0.36316970797904641</c:v>
                </c:pt>
                <c:pt idx="3">
                  <c:v>1</c:v>
                </c:pt>
              </c:numCache>
            </c:numRef>
          </c:val>
          <c:extLst>
            <c:ext xmlns:c16="http://schemas.microsoft.com/office/drawing/2014/chart" uri="{C3380CC4-5D6E-409C-BE32-E72D297353CC}">
              <c16:uniqueId val="{00000000-DD7F-5042-938E-D67BCEE16031}"/>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Hoja1!$C$2:$C$5</c:f>
              <c:numCache>
                <c:formatCode>0%</c:formatCode>
                <c:ptCount val="4"/>
                <c:pt idx="0">
                  <c:v>6.0910926653928707E-2</c:v>
                </c:pt>
                <c:pt idx="1">
                  <c:v>7.4442863410853063E-3</c:v>
                </c:pt>
                <c:pt idx="2">
                  <c:v>0.45601760393433388</c:v>
                </c:pt>
              </c:numCache>
            </c:numRef>
          </c:val>
          <c:extLst>
            <c:ext xmlns:c16="http://schemas.microsoft.com/office/drawing/2014/chart" uri="{C3380CC4-5D6E-409C-BE32-E72D297353CC}">
              <c16:uniqueId val="{00000001-DD7F-5042-938E-D67BCEE16031}"/>
            </c:ext>
          </c:extLst>
        </c:ser>
        <c:ser>
          <c:idx val="2"/>
          <c:order val="2"/>
          <c:tx>
            <c:strRef>
              <c:f>Hoja1!$D$1</c:f>
              <c:strCache>
                <c:ptCount val="1"/>
                <c:pt idx="0">
                  <c:v>Entreten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Hoja1!$D$2:$D$5</c:f>
              <c:numCache>
                <c:formatCode>General</c:formatCode>
                <c:ptCount val="4"/>
                <c:pt idx="0" formatCode="0%">
                  <c:v>7.9027323291484902E-2</c:v>
                </c:pt>
                <c:pt idx="2" formatCode="0%">
                  <c:v>8.5011462288020798E-2</c:v>
                </c:pt>
              </c:numCache>
            </c:numRef>
          </c:val>
          <c:extLst>
            <c:ext xmlns:c16="http://schemas.microsoft.com/office/drawing/2014/chart" uri="{C3380CC4-5D6E-409C-BE32-E72D297353CC}">
              <c16:uniqueId val="{00000002-DD7F-5042-938E-D67BCEE16031}"/>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Hoja1!$E$2:$E$5</c:f>
              <c:numCache>
                <c:formatCode>General</c:formatCode>
                <c:ptCount val="4"/>
                <c:pt idx="0" formatCode="0%">
                  <c:v>2.6576680915659665E-2</c:v>
                </c:pt>
                <c:pt idx="2" formatCode="0%">
                  <c:v>9.5801225798598968E-2</c:v>
                </c:pt>
              </c:numCache>
            </c:numRef>
          </c:val>
          <c:extLst>
            <c:ext xmlns:c16="http://schemas.microsoft.com/office/drawing/2014/chart" uri="{C3380CC4-5D6E-409C-BE32-E72D297353CC}">
              <c16:uniqueId val="{00000003-DD7F-5042-938E-D67BCEE1603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dLbl>
              <c:idx val="0"/>
              <c:layout>
                <c:manualLayout>
                  <c:x val="1.5234119629822889E-2"/>
                  <c:y val="-2.4163082493538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F7-E544-819A-CE28843BF46F}"/>
                </c:ext>
              </c:extLst>
            </c:dLbl>
            <c:dLbl>
              <c:idx val="1"/>
              <c:layout>
                <c:manualLayout>
                  <c:x val="2.0312159506430519E-2"/>
                  <c:y val="-3.02045666218585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4F-D549-98BF-E926DAD31851}"/>
                </c:ext>
              </c:extLst>
            </c:dLbl>
            <c:dLbl>
              <c:idx val="2"/>
              <c:layout>
                <c:manualLayout>
                  <c:x val="2.0312159506430519E-2"/>
                  <c:y val="1.20820169167263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Hoja1!$B$2:$B$5</c:f>
              <c:numCache>
                <c:formatCode>0%</c:formatCode>
                <c:ptCount val="4"/>
                <c:pt idx="0">
                  <c:v>0.57736618741200862</c:v>
                </c:pt>
                <c:pt idx="1">
                  <c:v>4.2168435200579717E-2</c:v>
                </c:pt>
                <c:pt idx="2">
                  <c:v>0.37450084628659797</c:v>
                </c:pt>
                <c:pt idx="3">
                  <c:v>0.80073152866275621</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12:00-17:59</c:v>
                </c:pt>
              </c:strCache>
            </c:strRef>
          </c:tx>
          <c:spPr>
            <a:solidFill>
              <a:schemeClr val="accent3"/>
            </a:solidFill>
            <a:ln>
              <a:noFill/>
            </a:ln>
            <a:effectLst/>
          </c:spPr>
          <c:invertIfNegative val="0"/>
          <c:dLbls>
            <c:dLbl>
              <c:idx val="0"/>
              <c:layout>
                <c:manualLayout>
                  <c:x val="0"/>
                  <c:y val="1.20824925866837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1-2C47-A426-6D67105086CC}"/>
                </c:ext>
              </c:extLst>
            </c:dLbl>
            <c:dLbl>
              <c:idx val="1"/>
              <c:layout>
                <c:manualLayout>
                  <c:x val="0"/>
                  <c:y val="3.0205042291815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4F-D549-98BF-E926DAD31851}"/>
                </c:ext>
              </c:extLst>
            </c:dLbl>
            <c:dLbl>
              <c:idx val="2"/>
              <c:layout>
                <c:manualLayout>
                  <c:x val="3.5546279136253404E-2"/>
                  <c:y val="-1.81225497051321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Hoja1!$C$2:$C$5</c:f>
              <c:numCache>
                <c:formatCode>0%</c:formatCode>
                <c:ptCount val="4"/>
                <c:pt idx="0">
                  <c:v>0.20316402555333768</c:v>
                </c:pt>
                <c:pt idx="1">
                  <c:v>9.8077119559891388E-2</c:v>
                </c:pt>
                <c:pt idx="2">
                  <c:v>0.18687174013663055</c:v>
                </c:pt>
                <c:pt idx="3">
                  <c:v>0.19926847133724387</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18:00-21:59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Hoja1!$D$2:$D$5</c:f>
              <c:numCache>
                <c:formatCode>0%</c:formatCode>
                <c:ptCount val="4"/>
                <c:pt idx="0">
                  <c:v>0.2167419681192449</c:v>
                </c:pt>
                <c:pt idx="1">
                  <c:v>0.85975444523952882</c:v>
                </c:pt>
                <c:pt idx="2">
                  <c:v>0.43862741357677137</c:v>
                </c:pt>
              </c:numCache>
            </c:numRef>
          </c:val>
          <c:extLst>
            <c:ext xmlns:c16="http://schemas.microsoft.com/office/drawing/2014/chart" uri="{C3380CC4-5D6E-409C-BE32-E72D297353CC}">
              <c16:uniqueId val="{00000002-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8435110007081306"/>
          <c:h val="0.1163207159323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Hoja1!$B$2:$B$5</c:f>
              <c:numCache>
                <c:formatCode>0%</c:formatCode>
                <c:ptCount val="4"/>
                <c:pt idx="0">
                  <c:v>0.60803937920878859</c:v>
                </c:pt>
                <c:pt idx="1">
                  <c:v>0.3107481461081481</c:v>
                </c:pt>
                <c:pt idx="2">
                  <c:v>0.11708124844459009</c:v>
                </c:pt>
                <c:pt idx="3">
                  <c:v>0.81943220890703361</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12:00-17:59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Hoja1!$C$2:$C$5</c:f>
              <c:numCache>
                <c:formatCode>0%</c:formatCode>
                <c:ptCount val="4"/>
                <c:pt idx="0">
                  <c:v>0.17789928758175425</c:v>
                </c:pt>
                <c:pt idx="1">
                  <c:v>0.15977751426400733</c:v>
                </c:pt>
                <c:pt idx="2">
                  <c:v>0.14628808623852654</c:v>
                </c:pt>
                <c:pt idx="3">
                  <c:v>0.1805677910929665</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18:00-22:00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Hoja1!$D$2:$D$5</c:f>
              <c:numCache>
                <c:formatCode>0%</c:formatCode>
                <c:ptCount val="4"/>
                <c:pt idx="0">
                  <c:v>0.21290580430587042</c:v>
                </c:pt>
                <c:pt idx="1">
                  <c:v>0.52947433962784463</c:v>
                </c:pt>
                <c:pt idx="2">
                  <c:v>0.73663066531688337</c:v>
                </c:pt>
              </c:numCache>
            </c:numRef>
          </c:val>
          <c:extLst>
            <c:ext xmlns:c16="http://schemas.microsoft.com/office/drawing/2014/chart" uri="{C3380CC4-5D6E-409C-BE32-E72D297353CC}">
              <c16:uniqueId val="{00000002-2C22-5B43-8376-B7794A2E33B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75379905193237207"/>
          <c:w val="0.98889669475846742"/>
          <c:h val="0.17463414235671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17089527404804E-2"/>
          <c:y val="5.1493514655378637E-2"/>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E4B-4485-9EFD-3E49DA33E474}"/>
              </c:ext>
            </c:extLst>
          </c:dPt>
          <c:dPt>
            <c:idx val="1"/>
            <c:invertIfNegative val="0"/>
            <c:bubble3D val="0"/>
            <c:spPr>
              <a:solidFill>
                <a:srgbClr val="1D9A78"/>
              </a:solidFill>
              <a:ln>
                <a:noFill/>
              </a:ln>
              <a:effectLst/>
            </c:spPr>
            <c:extLst>
              <c:ext xmlns:c16="http://schemas.microsoft.com/office/drawing/2014/chart" uri="{C3380CC4-5D6E-409C-BE32-E72D297353CC}">
                <c16:uniqueId val="{00000003-DE4B-4485-9EFD-3E49DA33E474}"/>
              </c:ext>
            </c:extLst>
          </c:dPt>
          <c:dPt>
            <c:idx val="2"/>
            <c:invertIfNegative val="0"/>
            <c:bubble3D val="0"/>
            <c:spPr>
              <a:solidFill>
                <a:srgbClr val="1D9A78"/>
              </a:solidFill>
              <a:ln>
                <a:noFill/>
              </a:ln>
              <a:effectLst/>
            </c:spPr>
            <c:extLst>
              <c:ext xmlns:c16="http://schemas.microsoft.com/office/drawing/2014/chart" uri="{C3380CC4-5D6E-409C-BE32-E72D297353CC}">
                <c16:uniqueId val="{00000005-DE4B-4485-9EFD-3E49DA33E474}"/>
              </c:ext>
            </c:extLst>
          </c:dPt>
          <c:dPt>
            <c:idx val="3"/>
            <c:invertIfNegative val="0"/>
            <c:bubble3D val="0"/>
            <c:spPr>
              <a:solidFill>
                <a:srgbClr val="FF0000"/>
              </a:solidFill>
              <a:ln>
                <a:noFill/>
              </a:ln>
              <a:effectLst/>
            </c:spPr>
            <c:extLst>
              <c:ext xmlns:c16="http://schemas.microsoft.com/office/drawing/2014/chart" uri="{C3380CC4-5D6E-409C-BE32-E72D297353CC}">
                <c16:uniqueId val="{00000007-DE4B-4485-9EFD-3E49DA33E474}"/>
              </c:ext>
            </c:extLst>
          </c:dPt>
          <c:dPt>
            <c:idx val="4"/>
            <c:invertIfNegative val="0"/>
            <c:bubble3D val="0"/>
            <c:spPr>
              <a:solidFill>
                <a:srgbClr val="1D9A78"/>
              </a:solidFill>
              <a:ln>
                <a:noFill/>
              </a:ln>
              <a:effectLst/>
            </c:spPr>
            <c:extLst>
              <c:ext xmlns:c16="http://schemas.microsoft.com/office/drawing/2014/chart" uri="{C3380CC4-5D6E-409C-BE32-E72D297353CC}">
                <c16:uniqueId val="{00000009-DE4B-4485-9EFD-3E49DA33E474}"/>
              </c:ext>
            </c:extLst>
          </c:dPt>
          <c:dPt>
            <c:idx val="5"/>
            <c:invertIfNegative val="0"/>
            <c:bubble3D val="0"/>
            <c:spPr>
              <a:solidFill>
                <a:srgbClr val="1D9A78"/>
              </a:solidFill>
              <a:ln>
                <a:noFill/>
              </a:ln>
              <a:effectLst/>
            </c:spPr>
            <c:extLst>
              <c:ext xmlns:c16="http://schemas.microsoft.com/office/drawing/2014/chart" uri="{C3380CC4-5D6E-409C-BE32-E72D297353CC}">
                <c16:uniqueId val="{0000000B-DE4B-4485-9EFD-3E49DA33E474}"/>
              </c:ext>
            </c:extLst>
          </c:dPt>
          <c:dPt>
            <c:idx val="6"/>
            <c:invertIfNegative val="0"/>
            <c:bubble3D val="0"/>
            <c:spPr>
              <a:solidFill>
                <a:srgbClr val="FF0000"/>
              </a:solidFill>
              <a:ln>
                <a:noFill/>
              </a:ln>
              <a:effectLst/>
            </c:spPr>
            <c:extLst>
              <c:ext xmlns:c16="http://schemas.microsoft.com/office/drawing/2014/chart" uri="{C3380CC4-5D6E-409C-BE32-E72D297353CC}">
                <c16:uniqueId val="{0000000D-DE4B-4485-9EFD-3E49DA33E474}"/>
              </c:ext>
            </c:extLst>
          </c:dPt>
          <c:dPt>
            <c:idx val="7"/>
            <c:invertIfNegative val="0"/>
            <c:bubble3D val="0"/>
            <c:spPr>
              <a:solidFill>
                <a:srgbClr val="1D9A78"/>
              </a:solidFill>
              <a:ln>
                <a:noFill/>
              </a:ln>
              <a:effectLst/>
            </c:spPr>
            <c:extLst>
              <c:ext xmlns:c16="http://schemas.microsoft.com/office/drawing/2014/chart" uri="{C3380CC4-5D6E-409C-BE32-E72D297353CC}">
                <c16:uniqueId val="{0000000F-DE4B-4485-9EFD-3E49DA33E474}"/>
              </c:ext>
            </c:extLst>
          </c:dPt>
          <c:dPt>
            <c:idx val="9"/>
            <c:invertIfNegative val="0"/>
            <c:bubble3D val="0"/>
            <c:spPr>
              <a:solidFill>
                <a:srgbClr val="FF0000"/>
              </a:solidFill>
              <a:ln>
                <a:solidFill>
                  <a:srgbClr val="FF0000"/>
                </a:solidFill>
              </a:ln>
              <a:effectLst/>
            </c:spPr>
            <c:extLst>
              <c:ext xmlns:c16="http://schemas.microsoft.com/office/drawing/2014/chart" uri="{C3380CC4-5D6E-409C-BE32-E72D297353CC}">
                <c16:uniqueId val="{00000010-CD66-E54C-9AD5-BC25401FEADE}"/>
              </c:ext>
            </c:extLst>
          </c:dPt>
          <c:dLbls>
            <c:dLbl>
              <c:idx val="0"/>
              <c:layout>
                <c:manualLayout>
                  <c:x val="-2.2220983834934237E-3"/>
                  <c:y val="1.82116748367007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4B-4485-9EFD-3E49DA33E474}"/>
                </c:ext>
              </c:extLst>
            </c:dLbl>
            <c:dLbl>
              <c:idx val="2"/>
              <c:layout>
                <c:manualLayout>
                  <c:x val="0"/>
                  <c:y val="2.33545389303134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4B-4485-9EFD-3E49DA33E474}"/>
                </c:ext>
              </c:extLst>
            </c:dLbl>
            <c:dLbl>
              <c:idx val="3"/>
              <c:layout>
                <c:manualLayout>
                  <c:x val="-5.5552459587335738E-3"/>
                  <c:y val="2.71958740314556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4B-4485-9EFD-3E49DA33E474}"/>
                </c:ext>
              </c:extLst>
            </c:dLbl>
            <c:dLbl>
              <c:idx val="9"/>
              <c:layout>
                <c:manualLayout>
                  <c:x val="-2.2220983834935763E-3"/>
                  <c:y val="0.203587516674573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66-E54C-9AD5-BC25401FEA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-0.27</c:v>
                </c:pt>
                <c:pt idx="1">
                  <c:v>1.72</c:v>
                </c:pt>
                <c:pt idx="2">
                  <c:v>0.28999999999999998</c:v>
                </c:pt>
                <c:pt idx="3">
                  <c:v>0</c:v>
                </c:pt>
                <c:pt idx="4">
                  <c:v>2.67</c:v>
                </c:pt>
                <c:pt idx="7">
                  <c:v>3.71</c:v>
                </c:pt>
                <c:pt idx="8">
                  <c:v>0</c:v>
                </c:pt>
                <c:pt idx="9">
                  <c:v>0</c:v>
                </c:pt>
                <c:pt idx="10">
                  <c:v>0</c:v>
                </c:pt>
              </c:numCache>
            </c:numRef>
          </c:val>
          <c:extLst>
            <c:ext xmlns:c16="http://schemas.microsoft.com/office/drawing/2014/chart" uri="{C3380CC4-5D6E-409C-BE32-E72D297353CC}">
              <c16:uniqueId val="{00000012-DE4B-4485-9EFD-3E49DA33E474}"/>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Hoja1!$B$2:$B$5</c:f>
              <c:numCache>
                <c:formatCode>0%</c:formatCode>
                <c:ptCount val="4"/>
                <c:pt idx="0">
                  <c:v>0.75137034487031518</c:v>
                </c:pt>
                <c:pt idx="1">
                  <c:v>0.39902879427410215</c:v>
                </c:pt>
                <c:pt idx="2">
                  <c:v>0.99039344649086025</c:v>
                </c:pt>
                <c:pt idx="3">
                  <c:v>1</c:v>
                </c:pt>
              </c:numCache>
            </c:numRef>
          </c:val>
          <c:extLst>
            <c:ext xmlns:c16="http://schemas.microsoft.com/office/drawing/2014/chart" uri="{C3380CC4-5D6E-409C-BE32-E72D297353CC}">
              <c16:uniqueId val="{00000000-7F04-8C45-B958-09215FA413E0}"/>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Hoja1!$C$2:$C$5</c:f>
              <c:numCache>
                <c:formatCode>0%</c:formatCode>
                <c:ptCount val="4"/>
                <c:pt idx="0">
                  <c:v>0.1069548526560396</c:v>
                </c:pt>
                <c:pt idx="1">
                  <c:v>0.47940518518381808</c:v>
                </c:pt>
                <c:pt idx="2">
                  <c:v>9.6065535091398001E-3</c:v>
                </c:pt>
              </c:numCache>
            </c:numRef>
          </c:val>
          <c:extLst>
            <c:ext xmlns:c16="http://schemas.microsoft.com/office/drawing/2014/chart" uri="{C3380CC4-5D6E-409C-BE32-E72D297353CC}">
              <c16:uniqueId val="{00000001-7F04-8C45-B958-09215FA413E0}"/>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1.195829547143636E-16"/>
                  <c:y val="2.36981748206892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C2-834A-9742-B639C22BC1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Hoja1!$D$2:$D$5</c:f>
              <c:numCache>
                <c:formatCode>0%</c:formatCode>
                <c:ptCount val="4"/>
                <c:pt idx="0">
                  <c:v>8.594755301765937E-2</c:v>
                </c:pt>
                <c:pt idx="1">
                  <c:v>3.5581498975674551E-2</c:v>
                </c:pt>
              </c:numCache>
            </c:numRef>
          </c:val>
          <c:extLst>
            <c:ext xmlns:c16="http://schemas.microsoft.com/office/drawing/2014/chart" uri="{C3380CC4-5D6E-409C-BE32-E72D297353CC}">
              <c16:uniqueId val="{00000002-7F04-8C45-B958-09215FA413E0}"/>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0"/>
              <c:layout>
                <c:manualLayout>
                  <c:x val="0"/>
                  <c:y val="-2.3698174820689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C2-834A-9742-B639C22BC1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Hoja1!$E$2:$E$5</c:f>
              <c:numCache>
                <c:formatCode>0%</c:formatCode>
                <c:ptCount val="4"/>
                <c:pt idx="0">
                  <c:v>5.5727249455985901E-2</c:v>
                </c:pt>
                <c:pt idx="1">
                  <c:v>8.5984521566405181E-2</c:v>
                </c:pt>
              </c:numCache>
            </c:numRef>
          </c:val>
          <c:extLst>
            <c:ext xmlns:c16="http://schemas.microsoft.com/office/drawing/2014/chart" uri="{C3380CC4-5D6E-409C-BE32-E72D297353CC}">
              <c16:uniqueId val="{00000003-7F04-8C45-B958-09215FA413E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3641265668375544"/>
        </c:manualLayout>
      </c:layout>
      <c:barChart>
        <c:barDir val="bar"/>
        <c:grouping val="percentStacked"/>
        <c:varyColors val="0"/>
        <c:ser>
          <c:idx val="0"/>
          <c:order val="0"/>
          <c:tx>
            <c:strRef>
              <c:f>Hoja1!$B$1</c:f>
              <c:strCache>
                <c:ptCount val="1"/>
                <c:pt idx="0">
                  <c:v>Ambiental</c:v>
                </c:pt>
              </c:strCache>
            </c:strRef>
          </c:tx>
          <c:spPr>
            <a:solidFill>
              <a:srgbClr val="2F9FBD"/>
            </a:solidFill>
            <a:ln>
              <a:noFill/>
            </a:ln>
            <a:effectLst/>
          </c:spPr>
          <c:invertIfNegative val="0"/>
          <c:dLbls>
            <c:dLbl>
              <c:idx val="0"/>
              <c:layout>
                <c:manualLayout>
                  <c:x val="4.183370410878344E-3"/>
                  <c:y val="-3.02966325765437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8-8C4C-B97F-A5745C83A2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Hoja1!$B$2:$B$8</c:f>
              <c:numCache>
                <c:formatCode>General</c:formatCode>
                <c:ptCount val="7"/>
                <c:pt idx="4" formatCode="0%">
                  <c:v>0.75</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 R</c:v>
                </c:pt>
              </c:strCache>
            </c:strRef>
          </c:tx>
          <c:spPr>
            <a:solidFill>
              <a:schemeClr val="accent3"/>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D78-8C4C-B97F-A5745C83A265}"/>
                </c:ext>
              </c:extLst>
            </c:dLbl>
            <c:dLbl>
              <c:idx val="1"/>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8FF8-A547-B450-1B1264582BEB}"/>
                </c:ext>
              </c:extLst>
            </c:dLbl>
            <c:dLbl>
              <c:idx val="2"/>
              <c:layout>
                <c:manualLayout>
                  <c:x val="5.5778272145044589E-3"/>
                  <c:y val="-5.0495050292274895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FF8-A547-B450-1B1264582B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Hoja1!$C$2:$C$8</c:f>
              <c:numCache>
                <c:formatCode>General</c:formatCode>
                <c:ptCount val="7"/>
                <c:pt idx="2" formatCode="0%">
                  <c:v>1.5384615384615385E-2</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Internacional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Hoja1!$D$2:$D$8</c:f>
              <c:numCache>
                <c:formatCode>General</c:formatCode>
                <c:ptCount val="7"/>
                <c:pt idx="3" formatCode="0%">
                  <c:v>1</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La Buenisima</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F8-A547-B450-1B1264582BE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F8-A547-B450-1B1264582BE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F8-A547-B450-1B1264582B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Hoja1!$E$2:$E$8</c:f>
              <c:numCache>
                <c:formatCode>0%</c:formatCode>
                <c:ptCount val="7"/>
                <c:pt idx="1">
                  <c:v>0.62318840579710144</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51-4D44-A95E-C97C44E0694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06-A74A-91A9-6103B324E95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17-2446-B8CE-25D4A10C2B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Hoja1!$F$2:$F$8</c:f>
              <c:numCache>
                <c:formatCode>General</c:formatCode>
                <c:ptCount val="7"/>
                <c:pt idx="0" formatCode="0%">
                  <c:v>0.47135416666666669</c:v>
                </c:pt>
                <c:pt idx="2" formatCode="0%">
                  <c:v>0.93846153846153846</c:v>
                </c:pt>
              </c:numCache>
            </c:numRef>
          </c:val>
          <c:extLst>
            <c:ext xmlns:c16="http://schemas.microsoft.com/office/drawing/2014/chart" uri="{C3380CC4-5D6E-409C-BE32-E72D297353CC}">
              <c16:uniqueId val="{00000005-FC56-D840-8059-2A2032D28FB2}"/>
            </c:ext>
          </c:extLst>
        </c:ser>
        <c:ser>
          <c:idx val="5"/>
          <c:order val="5"/>
          <c:tx>
            <c:strRef>
              <c:f>Hoja1!$G$1</c:f>
              <c:strCache>
                <c:ptCount val="1"/>
                <c:pt idx="0">
                  <c:v>R. America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Hoja1!$G$2:$G$8</c:f>
              <c:numCache>
                <c:formatCode>General</c:formatCode>
                <c:ptCount val="7"/>
                <c:pt idx="2" formatCode="0%">
                  <c:v>4.6153846153846156E-2</c:v>
                </c:pt>
              </c:numCache>
            </c:numRef>
          </c:val>
          <c:extLst>
            <c:ext xmlns:c16="http://schemas.microsoft.com/office/drawing/2014/chart" uri="{C3380CC4-5D6E-409C-BE32-E72D297353CC}">
              <c16:uniqueId val="{00000000-D61E-174C-8EC6-118B35A0D16E}"/>
            </c:ext>
          </c:extLst>
        </c:ser>
        <c:ser>
          <c:idx val="6"/>
          <c:order val="6"/>
          <c:tx>
            <c:strRef>
              <c:f>Hoja1!$H$1</c:f>
              <c:strCache>
                <c:ptCount val="1"/>
                <c:pt idx="0">
                  <c:v>R. Luz</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Hoja1!$H$2:$H$8</c:f>
              <c:numCache>
                <c:formatCode>General</c:formatCode>
                <c:ptCount val="7"/>
                <c:pt idx="6" formatCode="0%">
                  <c:v>1</c:v>
                </c:pt>
              </c:numCache>
            </c:numRef>
          </c:val>
          <c:extLst>
            <c:ext xmlns:c16="http://schemas.microsoft.com/office/drawing/2014/chart" uri="{C3380CC4-5D6E-409C-BE32-E72D297353CC}">
              <c16:uniqueId val="{00000001-D61E-174C-8EC6-118B35A0D16E}"/>
            </c:ext>
          </c:extLst>
        </c:ser>
        <c:ser>
          <c:idx val="7"/>
          <c:order val="7"/>
          <c:tx>
            <c:strRef>
              <c:f>Hoja1!$I$1</c:f>
              <c:strCache>
                <c:ptCount val="1"/>
                <c:pt idx="0">
                  <c:v>Stereo Mas</c:v>
                </c:pt>
              </c:strCache>
            </c:strRef>
          </c:tx>
          <c:spPr>
            <a:solidFill>
              <a:schemeClr val="accent3">
                <a:lumMod val="80000"/>
                <a:lumOff val="20000"/>
              </a:schemeClr>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65-F542-850C-CAAF063934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Hoja1!$I$2:$I$8</c:f>
              <c:numCache>
                <c:formatCode>General</c:formatCode>
                <c:ptCount val="7"/>
                <c:pt idx="4" formatCode="0%">
                  <c:v>0.25</c:v>
                </c:pt>
              </c:numCache>
            </c:numRef>
          </c:val>
          <c:extLst>
            <c:ext xmlns:c16="http://schemas.microsoft.com/office/drawing/2014/chart" uri="{C3380CC4-5D6E-409C-BE32-E72D297353CC}">
              <c16:uniqueId val="{00000000-F765-F542-850C-CAAF0639345C}"/>
            </c:ext>
          </c:extLst>
        </c:ser>
        <c:ser>
          <c:idx val="8"/>
          <c:order val="8"/>
          <c:tx>
            <c:strRef>
              <c:f>Hoja1!$J$1</c:f>
              <c:strCache>
                <c:ptCount val="1"/>
                <c:pt idx="0">
                  <c:v>Suyapa</c:v>
                </c:pt>
              </c:strCache>
            </c:strRef>
          </c:tx>
          <c:spPr>
            <a:solidFill>
              <a:schemeClr val="accent5">
                <a:lumMod val="80000"/>
                <a:lumOff val="2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65-F542-850C-CAAF063934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Hoja1!$J$2:$J$8</c:f>
              <c:numCache>
                <c:formatCode>0%</c:formatCode>
                <c:ptCount val="7"/>
                <c:pt idx="1">
                  <c:v>0.37681159420289856</c:v>
                </c:pt>
              </c:numCache>
            </c:numRef>
          </c:val>
          <c:extLst>
            <c:ext xmlns:c16="http://schemas.microsoft.com/office/drawing/2014/chart" uri="{C3380CC4-5D6E-409C-BE32-E72D297353CC}">
              <c16:uniqueId val="{00000001-F765-F542-850C-CAAF0639345C}"/>
            </c:ext>
          </c:extLst>
        </c:ser>
        <c:ser>
          <c:idx val="9"/>
          <c:order val="9"/>
          <c:tx>
            <c:strRef>
              <c:f>Hoja1!$K$1</c:f>
              <c:strCache>
                <c:ptCount val="1"/>
                <c:pt idx="0">
                  <c:v>Vox</c:v>
                </c:pt>
              </c:strCache>
            </c:strRef>
          </c:tx>
          <c:spPr>
            <a:solidFill>
              <a:schemeClr val="accent1">
                <a:lumMod val="80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65-F542-850C-CAAF063934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Hoja1!$K$2:$K$8</c:f>
              <c:numCache>
                <c:formatCode>General</c:formatCode>
                <c:ptCount val="7"/>
                <c:pt idx="5" formatCode="0%">
                  <c:v>0.5</c:v>
                </c:pt>
              </c:numCache>
            </c:numRef>
          </c:val>
          <c:extLst>
            <c:ext xmlns:c16="http://schemas.microsoft.com/office/drawing/2014/chart" uri="{C3380CC4-5D6E-409C-BE32-E72D297353CC}">
              <c16:uniqueId val="{00000002-F765-F542-850C-CAAF0639345C}"/>
            </c:ext>
          </c:extLst>
        </c:ser>
        <c:ser>
          <c:idx val="10"/>
          <c:order val="10"/>
          <c:tx>
            <c:strRef>
              <c:f>Hoja1!$L$1</c:f>
              <c:strCache>
                <c:ptCount val="1"/>
                <c:pt idx="0">
                  <c:v>XY</c:v>
                </c:pt>
              </c:strCache>
            </c:strRef>
          </c:tx>
          <c:spPr>
            <a:solidFill>
              <a:schemeClr val="accent3">
                <a:lumMod val="8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65-F542-850C-CAAF0639345C}"/>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65-F542-850C-CAAF063934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Hoja1!$L$2:$L$8</c:f>
              <c:numCache>
                <c:formatCode>General</c:formatCode>
                <c:ptCount val="7"/>
                <c:pt idx="0" formatCode="0%">
                  <c:v>0.52864583333333337</c:v>
                </c:pt>
                <c:pt idx="5" formatCode="0%">
                  <c:v>0.5</c:v>
                </c:pt>
              </c:numCache>
            </c:numRef>
          </c:val>
          <c:extLst>
            <c:ext xmlns:c16="http://schemas.microsoft.com/office/drawing/2014/chart" uri="{C3380CC4-5D6E-409C-BE32-E72D297353CC}">
              <c16:uniqueId val="{00000003-F765-F542-850C-CAAF0639345C}"/>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1.9139523528384165E-2"/>
          <c:y val="0.83235325223907775"/>
          <c:w val="0.8999999890200252"/>
          <c:h val="9.0135255166995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6754066839542645"/>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1"/>
              <c:layout>
                <c:manualLayout>
                  <c:x val="1.9779374317650523E-2"/>
                  <c:y val="-5.04950502922748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F-1748-BD5F-94904F7886E8}"/>
                </c:ext>
              </c:extLst>
            </c:dLbl>
            <c:dLbl>
              <c:idx val="2"/>
              <c:layout>
                <c:manualLayout>
                  <c:x val="1.31862495451003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56-3A46-A489-B81A7265ED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Hoja1!$B$2:$B$8</c:f>
              <c:numCache>
                <c:formatCode>General</c:formatCode>
                <c:ptCount val="7"/>
                <c:pt idx="2" formatCode="0%">
                  <c:v>6.1538461538461542E-2</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Mus Juvenil</c:v>
                </c:pt>
              </c:strCache>
            </c:strRef>
          </c:tx>
          <c:spPr>
            <a:solidFill>
              <a:schemeClr val="accent3"/>
            </a:solidFill>
            <a:ln>
              <a:noFill/>
            </a:ln>
            <a:effectLst/>
          </c:spPr>
          <c:invertIfNegative val="0"/>
          <c:dPt>
            <c:idx val="2"/>
            <c:invertIfNegative val="0"/>
            <c:bubble3D val="0"/>
            <c:spPr>
              <a:solidFill>
                <a:srgbClr val="2F9FBD"/>
              </a:solidFill>
              <a:ln>
                <a:noFill/>
              </a:ln>
              <a:effectLst/>
            </c:spPr>
            <c:extLst>
              <c:ext xmlns:c16="http://schemas.microsoft.com/office/drawing/2014/chart" uri="{C3380CC4-5D6E-409C-BE32-E72D297353CC}">
                <c16:uniqueId val="{00000000-B970-AD43-BEB4-C1B0658346ED}"/>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603366548738857"/>
                    </c:manualLayout>
                  </c15:layout>
                </c:ext>
                <c:ext xmlns:c16="http://schemas.microsoft.com/office/drawing/2014/chart" uri="{C3380CC4-5D6E-409C-BE32-E72D297353CC}">
                  <c16:uniqueId val="{00000005-8956-3A46-A489-B81A7265ED7A}"/>
                </c:ext>
              </c:extLst>
            </c:dLbl>
            <c:dLbl>
              <c:idx val="5"/>
              <c:dLblPos val="ctr"/>
              <c:showLegendKey val="0"/>
              <c:showVal val="1"/>
              <c:showCatName val="0"/>
              <c:showSerName val="0"/>
              <c:showPercent val="0"/>
              <c:showBubbleSize val="0"/>
              <c:extLst>
                <c:ext xmlns:c15="http://schemas.microsoft.com/office/drawing/2012/chart" uri="{CE6537A1-D6FC-4f65-9D91-7224C49458BB}">
                  <c15:layout>
                    <c:manualLayout>
                      <c:w val="0.24371459764547573"/>
                      <c:h val="0.13603366548738857"/>
                    </c:manualLayout>
                  </c15:layout>
                </c:ext>
                <c:ext xmlns:c16="http://schemas.microsoft.com/office/drawing/2014/chart" uri="{C3380CC4-5D6E-409C-BE32-E72D297353CC}">
                  <c16:uniqueId val="{00000003-8956-3A46-A489-B81A7265ED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Hoja1!$C$2:$C$8</c:f>
              <c:numCache>
                <c:formatCode>General</c:formatCode>
                <c:ptCount val="7"/>
                <c:pt idx="0" formatCode="0%">
                  <c:v>1</c:v>
                </c:pt>
                <c:pt idx="2" formatCode="0%">
                  <c:v>0.93846153846153846</c:v>
                </c:pt>
                <c:pt idx="5" formatCode="0%">
                  <c:v>1</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Cristianas</c:v>
                </c:pt>
              </c:strCache>
            </c:strRef>
          </c:tx>
          <c:spPr>
            <a:solidFill>
              <a:schemeClr val="accent5"/>
            </a:solidFill>
            <a:ln>
              <a:noFill/>
            </a:ln>
            <a:effectLst/>
          </c:spPr>
          <c:invertIfNegative val="0"/>
          <c:dLbls>
            <c:dLbl>
              <c:idx val="6"/>
              <c:dLblPos val="ctr"/>
              <c:showLegendKey val="0"/>
              <c:showVal val="1"/>
              <c:showCatName val="0"/>
              <c:showSerName val="0"/>
              <c:showPercent val="0"/>
              <c:showBubbleSize val="0"/>
              <c:extLst>
                <c:ext xmlns:c15="http://schemas.microsoft.com/office/drawing/2012/chart" uri="{CE6537A1-D6FC-4f65-9D91-7224C49458BB}">
                  <c15:layout>
                    <c:manualLayout>
                      <c:w val="0.2503077224180259"/>
                      <c:h val="0.13603366548738857"/>
                    </c:manualLayout>
                  </c15:layout>
                </c:ext>
                <c:ext xmlns:c16="http://schemas.microsoft.com/office/drawing/2014/chart" uri="{C3380CC4-5D6E-409C-BE32-E72D297353CC}">
                  <c16:uniqueId val="{00000002-8956-3A46-A489-B81A7265ED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Hoja1!$D$2:$D$8</c:f>
              <c:numCache>
                <c:formatCode>0%</c:formatCode>
                <c:ptCount val="7"/>
                <c:pt idx="1">
                  <c:v>0.37681159420289856</c:v>
                </c:pt>
                <c:pt idx="4">
                  <c:v>0.25</c:v>
                </c:pt>
                <c:pt idx="6">
                  <c:v>1</c:v>
                </c:pt>
              </c:numCache>
            </c:numRef>
          </c:val>
          <c:extLst>
            <c:ext xmlns:c16="http://schemas.microsoft.com/office/drawing/2014/chart" uri="{C3380CC4-5D6E-409C-BE32-E72D297353CC}">
              <c16:uniqueId val="{00000002-A341-EE4C-9ECB-DAC573940A88}"/>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15:layout>
                    <c:manualLayout>
                      <c:w val="0.24371459764547573"/>
                      <c:h val="0.13603366548738857"/>
                    </c:manualLayout>
                  </c15:layout>
                </c:ext>
                <c:ext xmlns:c16="http://schemas.microsoft.com/office/drawing/2014/chart" uri="{C3380CC4-5D6E-409C-BE32-E72D297353CC}">
                  <c16:uniqueId val="{00000004-8956-3A46-A489-B81A7265ED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Gallo + Gallo</c:v>
                </c:pt>
                <c:pt idx="3">
                  <c:v>D. Ebenezer</c:v>
                </c:pt>
                <c:pt idx="4">
                  <c:v>Elektra/Italika</c:v>
                </c:pt>
                <c:pt idx="5">
                  <c:v>Grupo Q</c:v>
                </c:pt>
                <c:pt idx="6">
                  <c:v>UMA</c:v>
                </c:pt>
              </c:strCache>
            </c:strRef>
          </c:cat>
          <c:val>
            <c:numRef>
              <c:f>Hoja1!$E$2:$E$8</c:f>
              <c:numCache>
                <c:formatCode>0%</c:formatCode>
                <c:ptCount val="7"/>
                <c:pt idx="1">
                  <c:v>0.62318840579710144</c:v>
                </c:pt>
                <c:pt idx="3">
                  <c:v>1</c:v>
                </c:pt>
                <c:pt idx="4">
                  <c:v>0.75</c:v>
                </c:pt>
              </c:numCache>
            </c:numRef>
          </c:val>
          <c:extLst>
            <c:ext xmlns:c16="http://schemas.microsoft.com/office/drawing/2014/chart" uri="{C3380CC4-5D6E-409C-BE32-E72D297353CC}">
              <c16:uniqueId val="{00000000-FECA-3B4E-81CB-85C99C8CADCF}"/>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400477300702037"/>
          <c:h val="0.146617746107706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8376353543505E-2"/>
          <c:y val="5.2534636382849262E-2"/>
          <c:w val="0.86460324729291305"/>
          <c:h val="0.73111817924050782"/>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EB68-A349-8C88-FB3ABBCA57E4}"/>
                </c:ext>
              </c:extLst>
            </c:dLbl>
            <c:dLbl>
              <c:idx val="4"/>
              <c:layout>
                <c:manualLayout>
                  <c:x val="3.077198925161066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A2-E74B-B006-462CAEB660F7}"/>
                </c:ext>
              </c:extLst>
            </c:dLbl>
            <c:dLbl>
              <c:idx val="5"/>
              <c:layout>
                <c:manualLayout>
                  <c:x val="1.8463193550966404E-2"/>
                  <c:y val="-1.43276281044134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89-9D40-888B-1497E06DC3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Hoja1!$B$2:$B$8</c:f>
              <c:numCache>
                <c:formatCode>0%</c:formatCode>
                <c:ptCount val="7"/>
                <c:pt idx="1">
                  <c:v>0.13926940639269406</c:v>
                </c:pt>
                <c:pt idx="2">
                  <c:v>0.40562248995983935</c:v>
                </c:pt>
                <c:pt idx="4">
                  <c:v>0.14084507042253522</c:v>
                </c:pt>
                <c:pt idx="5">
                  <c:v>6.1538461538461542E-2</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Mus Juvenil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Hoja1!$C$2:$C$8</c:f>
              <c:numCache>
                <c:formatCode>0%</c:formatCode>
                <c:ptCount val="7"/>
                <c:pt idx="0">
                  <c:v>1</c:v>
                </c:pt>
                <c:pt idx="1">
                  <c:v>0.59817351598173518</c:v>
                </c:pt>
                <c:pt idx="3">
                  <c:v>1</c:v>
                </c:pt>
                <c:pt idx="4">
                  <c:v>0.39436619718309857</c:v>
                </c:pt>
                <c:pt idx="5">
                  <c:v>0.93846153846153846</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Cristianas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Hoja1!$D$2:$D$8</c:f>
              <c:numCache>
                <c:formatCode>0%</c:formatCode>
                <c:ptCount val="7"/>
                <c:pt idx="1">
                  <c:v>8.9041095890410954E-2</c:v>
                </c:pt>
                <c:pt idx="4">
                  <c:v>1.4084507042253521E-2</c:v>
                </c:pt>
              </c:numCache>
            </c:numRef>
          </c:val>
          <c:extLst>
            <c:ext xmlns:c16="http://schemas.microsoft.com/office/drawing/2014/chart" uri="{C3380CC4-5D6E-409C-BE32-E72D297353CC}">
              <c16:uniqueId val="{00000002-2C22-5B43-8376-B7794A2E33B9}"/>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1"/>
              <c:layout>
                <c:manualLayout>
                  <c:x val="4.923518280257709E-2"/>
                  <c:y val="3.7605323108696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7-1640-BB6D-2605B52A47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Hoja1!$E$2:$E$8</c:f>
              <c:numCache>
                <c:formatCode>0%</c:formatCode>
                <c:ptCount val="7"/>
                <c:pt idx="1">
                  <c:v>0.17351598173515981</c:v>
                </c:pt>
                <c:pt idx="2">
                  <c:v>0.59036144578313254</c:v>
                </c:pt>
                <c:pt idx="4">
                  <c:v>0.45070422535211263</c:v>
                </c:pt>
                <c:pt idx="6">
                  <c:v>1</c:v>
                </c:pt>
              </c:numCache>
            </c:numRef>
          </c:val>
          <c:extLst>
            <c:ext xmlns:c16="http://schemas.microsoft.com/office/drawing/2014/chart" uri="{C3380CC4-5D6E-409C-BE32-E72D297353CC}">
              <c16:uniqueId val="{00000000-5679-1D43-A647-E15D35BE2E9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7.0484331726890115E-2"/>
          <c:y val="0.87439446028464207"/>
          <c:w val="0.84672205624731944"/>
          <c:h val="0.125605539715357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9135445219232026"/>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Hoja1!$B$2:$B$8</c:f>
              <c:numCache>
                <c:formatCode>General</c:formatCode>
                <c:ptCount val="7"/>
                <c:pt idx="4" formatCode="0%">
                  <c:v>0.22535211267605634</c:v>
                </c:pt>
              </c:numCache>
            </c:numRef>
          </c:val>
          <c:extLst>
            <c:ext xmlns:c16="http://schemas.microsoft.com/office/drawing/2014/chart" uri="{C3380CC4-5D6E-409C-BE32-E72D297353CC}">
              <c16:uniqueId val="{00000000-5BF1-AC46-96C4-85B14C9E1598}"/>
            </c:ext>
          </c:extLst>
        </c:ser>
        <c:ser>
          <c:idx val="1"/>
          <c:order val="1"/>
          <c:tx>
            <c:strRef>
              <c:f>Hoja1!$C$1</c:f>
              <c:strCache>
                <c:ptCount val="1"/>
                <c:pt idx="0">
                  <c:v>HCH R</c:v>
                </c:pt>
              </c:strCache>
            </c:strRef>
          </c:tx>
          <c:spPr>
            <a:solidFill>
              <a:schemeClr val="accent3"/>
            </a:solidFill>
            <a:ln>
              <a:noFill/>
            </a:ln>
            <a:effectLst/>
          </c:spPr>
          <c:invertIfNegative val="0"/>
          <c:dLbls>
            <c:dLbl>
              <c:idx val="0"/>
              <c:layout>
                <c:manualLayout>
                  <c:x val="9.7611976253828038E-3"/>
                  <c:y val="-5.04910743040630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59-4549-A72C-2B213B649AA4}"/>
                </c:ext>
              </c:extLst>
            </c:dLbl>
            <c:dLbl>
              <c:idx val="5"/>
              <c:layout>
                <c:manualLayout>
                  <c:x val="5.5778272145044589E-3"/>
                  <c:y val="3.97598821199014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3B2-5446-9BAB-E494D04BC8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Hoja1!$C$2:$C$8</c:f>
              <c:numCache>
                <c:formatCode>General</c:formatCode>
                <c:ptCount val="7"/>
                <c:pt idx="5" formatCode="0%">
                  <c:v>1.5384615384615385E-2</c:v>
                </c:pt>
              </c:numCache>
            </c:numRef>
          </c:val>
          <c:extLst>
            <c:ext xmlns:c16="http://schemas.microsoft.com/office/drawing/2014/chart" uri="{C3380CC4-5D6E-409C-BE32-E72D297353CC}">
              <c16:uniqueId val="{00000001-5BF1-AC46-96C4-85B14C9E1598}"/>
            </c:ext>
          </c:extLst>
        </c:ser>
        <c:ser>
          <c:idx val="2"/>
          <c:order val="2"/>
          <c:tx>
            <c:strRef>
              <c:f>Hoja1!$D$1</c:f>
              <c:strCache>
                <c:ptCount val="1"/>
                <c:pt idx="0">
                  <c:v>Internaciona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Hoja1!$D$2:$D$8</c:f>
              <c:numCache>
                <c:formatCode>General</c:formatCode>
                <c:ptCount val="7"/>
                <c:pt idx="6" formatCode="0%">
                  <c:v>1</c:v>
                </c:pt>
              </c:numCache>
            </c:numRef>
          </c:val>
          <c:extLst>
            <c:ext xmlns:c16="http://schemas.microsoft.com/office/drawing/2014/chart" uri="{C3380CC4-5D6E-409C-BE32-E72D297353CC}">
              <c16:uniqueId val="{00000002-5BF1-AC46-96C4-85B14C9E1598}"/>
            </c:ext>
          </c:extLst>
        </c:ser>
        <c:ser>
          <c:idx val="3"/>
          <c:order val="3"/>
          <c:tx>
            <c:strRef>
              <c:f>Hoja1!$E$1</c:f>
              <c:strCache>
                <c:ptCount val="1"/>
                <c:pt idx="0">
                  <c:v>La Buenisima</c:v>
                </c:pt>
              </c:strCache>
            </c:strRef>
          </c:tx>
          <c:spPr>
            <a:solidFill>
              <a:schemeClr val="accent1">
                <a:lumMod val="60000"/>
              </a:schemeClr>
            </a:solidFill>
            <a:ln>
              <a:noFill/>
            </a:ln>
            <a:effectLst/>
          </c:spPr>
          <c:invertIfNegative val="0"/>
          <c:dLbls>
            <c:dLbl>
              <c:idx val="0"/>
              <c:layout>
                <c:manualLayout>
                  <c:x val="0"/>
                  <c:y val="-2.52471275473162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074B-AD63-4AE3BDD55C34}"/>
                </c:ext>
              </c:extLst>
            </c:dLbl>
            <c:dLbl>
              <c:idx val="1"/>
              <c:layout>
                <c:manualLayout>
                  <c:x val="2.7889136072522295E-3"/>
                  <c:y val="3.97598821199014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E4D-8B4F-96E0-15C401404B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Hoja1!$E$2:$E$8</c:f>
              <c:numCache>
                <c:formatCode>0%</c:formatCode>
                <c:ptCount val="7"/>
                <c:pt idx="1">
                  <c:v>0.17351598173515981</c:v>
                </c:pt>
              </c:numCache>
            </c:numRef>
          </c:val>
          <c:extLst>
            <c:ext xmlns:c16="http://schemas.microsoft.com/office/drawing/2014/chart" uri="{C3380CC4-5D6E-409C-BE32-E72D297353CC}">
              <c16:uniqueId val="{00000003-5BF1-AC46-96C4-85B14C9E1598}"/>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Hoja1!$F$2:$F$8</c:f>
              <c:numCache>
                <c:formatCode>General</c:formatCode>
                <c:ptCount val="7"/>
                <c:pt idx="0" formatCode="0%">
                  <c:v>0.56389452332657197</c:v>
                </c:pt>
                <c:pt idx="5" formatCode="0%">
                  <c:v>0.93846153846153846</c:v>
                </c:pt>
              </c:numCache>
            </c:numRef>
          </c:val>
          <c:extLst>
            <c:ext xmlns:c16="http://schemas.microsoft.com/office/drawing/2014/chart" uri="{C3380CC4-5D6E-409C-BE32-E72D297353CC}">
              <c16:uniqueId val="{00000004-5BF1-AC46-96C4-85B14C9E1598}"/>
            </c:ext>
          </c:extLst>
        </c:ser>
        <c:ser>
          <c:idx val="5"/>
          <c:order val="5"/>
          <c:tx>
            <c:strRef>
              <c:f>Hoja1!$G$1</c:f>
              <c:strCache>
                <c:ptCount val="1"/>
                <c:pt idx="0">
                  <c:v>Top</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Hoja1!$G$2:$G$8</c:f>
              <c:numCache>
                <c:formatCode>0%</c:formatCode>
                <c:ptCount val="7"/>
                <c:pt idx="1">
                  <c:v>0.59817351598173518</c:v>
                </c:pt>
                <c:pt idx="4">
                  <c:v>0.39436619718309857</c:v>
                </c:pt>
              </c:numCache>
            </c:numRef>
          </c:val>
          <c:extLst>
            <c:ext xmlns:c16="http://schemas.microsoft.com/office/drawing/2014/chart" uri="{C3380CC4-5D6E-409C-BE32-E72D297353CC}">
              <c16:uniqueId val="{00000006-5BF1-AC46-96C4-85B14C9E1598}"/>
            </c:ext>
          </c:extLst>
        </c:ser>
        <c:ser>
          <c:idx val="6"/>
          <c:order val="6"/>
          <c:tx>
            <c:strRef>
              <c:f>Hoja1!$H$1</c:f>
              <c:strCache>
                <c:ptCount val="1"/>
                <c:pt idx="0">
                  <c:v>Love 98</c:v>
                </c:pt>
              </c:strCache>
            </c:strRef>
          </c:tx>
          <c:spPr>
            <a:solidFill>
              <a:schemeClr val="accent1">
                <a:lumMod val="80000"/>
                <a:lumOff val="20000"/>
              </a:schemeClr>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B50-2B41-BBD4-0F5DB9262A6A}"/>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B50-2B41-BBD4-0F5DB9262A6A}"/>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B50-2B41-BBD4-0F5DB9262A6A}"/>
                </c:ext>
              </c:extLst>
            </c:dLbl>
            <c:dLbl>
              <c:idx val="4"/>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B50-2B41-BBD4-0F5DB9262A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Hoja1!$H$2:$H$8</c:f>
              <c:numCache>
                <c:formatCode>General</c:formatCode>
                <c:ptCount val="7"/>
                <c:pt idx="4" formatCode="0%">
                  <c:v>0.21126760563380281</c:v>
                </c:pt>
              </c:numCache>
            </c:numRef>
          </c:val>
          <c:extLst>
            <c:ext xmlns:c16="http://schemas.microsoft.com/office/drawing/2014/chart" uri="{C3380CC4-5D6E-409C-BE32-E72D297353CC}">
              <c16:uniqueId val="{00000007-5BF1-AC46-96C4-85B14C9E1598}"/>
            </c:ext>
          </c:extLst>
        </c:ser>
        <c:ser>
          <c:idx val="7"/>
          <c:order val="7"/>
          <c:tx>
            <c:strRef>
              <c:f>Hoja1!$I$1</c:f>
              <c:strCache>
                <c:ptCount val="1"/>
                <c:pt idx="0">
                  <c:v>Musiquera</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Hoja1!$I$2:$I$8</c:f>
              <c:numCache>
                <c:formatCode>General</c:formatCode>
                <c:ptCount val="7"/>
                <c:pt idx="2" formatCode="0%">
                  <c:v>0.59036144578313254</c:v>
                </c:pt>
              </c:numCache>
            </c:numRef>
          </c:val>
          <c:extLst>
            <c:ext xmlns:c16="http://schemas.microsoft.com/office/drawing/2014/chart" uri="{C3380CC4-5D6E-409C-BE32-E72D297353CC}">
              <c16:uniqueId val="{00000008-5BF1-AC46-96C4-85B14C9E1598}"/>
            </c:ext>
          </c:extLst>
        </c:ser>
        <c:ser>
          <c:idx val="8"/>
          <c:order val="8"/>
          <c:tx>
            <c:strRef>
              <c:f>Hoja1!$J$1</c:f>
              <c:strCache>
                <c:ptCount val="1"/>
                <c:pt idx="0">
                  <c:v>R America</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0-2B41-BBD4-0F5DB9262A6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4B-4143-9DE7-5778D084E07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50-2B41-BBD4-0F5DB9262A6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50-2B41-BBD4-0F5DB9262A6A}"/>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3B2-5446-9BAB-E494D04BC8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Hoja1!$J$2:$J$8</c:f>
              <c:numCache>
                <c:formatCode>General</c:formatCode>
                <c:ptCount val="7"/>
                <c:pt idx="2" formatCode="0%">
                  <c:v>0.40562248995983935</c:v>
                </c:pt>
                <c:pt idx="5" formatCode="0%">
                  <c:v>4.6153846153846156E-2</c:v>
                </c:pt>
              </c:numCache>
            </c:numRef>
          </c:val>
          <c:extLst>
            <c:ext xmlns:c16="http://schemas.microsoft.com/office/drawing/2014/chart" uri="{C3380CC4-5D6E-409C-BE32-E72D297353CC}">
              <c16:uniqueId val="{00000009-5BF1-AC46-96C4-85B14C9E1598}"/>
            </c:ext>
          </c:extLst>
        </c:ser>
        <c:ser>
          <c:idx val="9"/>
          <c:order val="9"/>
          <c:tx>
            <c:strRef>
              <c:f>Hoja1!$K$1</c:f>
              <c:strCache>
                <c:ptCount val="1"/>
                <c:pt idx="0">
                  <c:v>RCV</c:v>
                </c:pt>
              </c:strCache>
            </c:strRef>
          </c:tx>
          <c:spPr>
            <a:solidFill>
              <a:schemeClr val="accent1">
                <a:lumMod val="8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5-484E-B2D4-7E39020A915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B2-5446-9BAB-E494D04BC8E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A5-484E-B2D4-7E39020A915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B2-5446-9BAB-E494D04BC8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Hoja1!$K$2:$K$8</c:f>
              <c:numCache>
                <c:formatCode>0%</c:formatCode>
                <c:ptCount val="7"/>
                <c:pt idx="1">
                  <c:v>0.13926940639269406</c:v>
                </c:pt>
                <c:pt idx="4">
                  <c:v>0.14084507042253522</c:v>
                </c:pt>
              </c:numCache>
            </c:numRef>
          </c:val>
          <c:extLst>
            <c:ext xmlns:c16="http://schemas.microsoft.com/office/drawing/2014/chart" uri="{C3380CC4-5D6E-409C-BE32-E72D297353CC}">
              <c16:uniqueId val="{00000000-06A5-484E-B2D4-7E39020A915B}"/>
            </c:ext>
          </c:extLst>
        </c:ser>
        <c:ser>
          <c:idx val="10"/>
          <c:order val="10"/>
          <c:tx>
            <c:strRef>
              <c:f>Hoja1!$L$1</c:f>
              <c:strCache>
                <c:ptCount val="1"/>
                <c:pt idx="0">
                  <c:v>Stereo Mass</c:v>
                </c:pt>
              </c:strCache>
            </c:strRef>
          </c:tx>
          <c:spPr>
            <a:solidFill>
              <a:schemeClr val="accent3">
                <a:lumMod val="80000"/>
              </a:schemeClr>
            </a:solidFill>
            <a:ln>
              <a:noFill/>
            </a:ln>
            <a:effectLst/>
          </c:spPr>
          <c:invertIfNegative val="0"/>
          <c:dLbls>
            <c:dLbl>
              <c:idx val="4"/>
              <c:layout>
                <c:manualLayout>
                  <c:x val="-2.0451796858947148E-16"/>
                  <c:y val="-3.02966325765437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5-484E-B2D4-7E39020A91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Hoja1!$L$2:$L$8</c:f>
              <c:numCache>
                <c:formatCode>General</c:formatCode>
                <c:ptCount val="7"/>
                <c:pt idx="4" formatCode="0%">
                  <c:v>1.4084507042253521E-2</c:v>
                </c:pt>
              </c:numCache>
            </c:numRef>
          </c:val>
          <c:extLst>
            <c:ext xmlns:c16="http://schemas.microsoft.com/office/drawing/2014/chart" uri="{C3380CC4-5D6E-409C-BE32-E72D297353CC}">
              <c16:uniqueId val="{00000001-06A5-484E-B2D4-7E39020A915B}"/>
            </c:ext>
          </c:extLst>
        </c:ser>
        <c:ser>
          <c:idx val="11"/>
          <c:order val="11"/>
          <c:tx>
            <c:strRef>
              <c:f>Hoja1!$M$1</c:f>
              <c:strCache>
                <c:ptCount val="1"/>
                <c:pt idx="0">
                  <c:v>Syereo Sula</c:v>
                </c:pt>
              </c:strCache>
            </c:strRef>
          </c:tx>
          <c:spPr>
            <a:solidFill>
              <a:schemeClr val="accent5">
                <a:lumMod val="80000"/>
              </a:schemeClr>
            </a:solidFill>
            <a:ln>
              <a:noFill/>
            </a:ln>
            <a:effectLst/>
          </c:spPr>
          <c:invertIfNegative val="0"/>
          <c:dLbls>
            <c:dLbl>
              <c:idx val="4"/>
              <c:layout>
                <c:manualLayout>
                  <c:x val="4.183370410878344E-3"/>
                  <c:y val="5.050300226869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B2-5446-9BAB-E494D04BC8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Hoja1!$M$2:$M$8</c:f>
              <c:numCache>
                <c:formatCode>General</c:formatCode>
                <c:ptCount val="7"/>
                <c:pt idx="4" formatCode="0%">
                  <c:v>1.4084507042253521E-2</c:v>
                </c:pt>
              </c:numCache>
            </c:numRef>
          </c:val>
          <c:extLst>
            <c:ext xmlns:c16="http://schemas.microsoft.com/office/drawing/2014/chart" uri="{C3380CC4-5D6E-409C-BE32-E72D297353CC}">
              <c16:uniqueId val="{00000000-A3B2-5446-9BAB-E494D04BC8E7}"/>
            </c:ext>
          </c:extLst>
        </c:ser>
        <c:ser>
          <c:idx val="12"/>
          <c:order val="12"/>
          <c:tx>
            <c:strRef>
              <c:f>Hoja1!$N$1</c:f>
              <c:strCache>
                <c:ptCount val="1"/>
                <c:pt idx="0">
                  <c:v>Suyapa</c:v>
                </c:pt>
              </c:strCache>
            </c:strRef>
          </c:tx>
          <c:spPr>
            <a:solidFill>
              <a:schemeClr val="accent1">
                <a:lumMod val="60000"/>
                <a:lumOff val="4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B2-5446-9BAB-E494D04BC8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Hoja1!$N$2:$N$8</c:f>
              <c:numCache>
                <c:formatCode>0%</c:formatCode>
                <c:ptCount val="7"/>
                <c:pt idx="1">
                  <c:v>8.9041095890410954E-2</c:v>
                </c:pt>
              </c:numCache>
            </c:numRef>
          </c:val>
          <c:extLst>
            <c:ext xmlns:c16="http://schemas.microsoft.com/office/drawing/2014/chart" uri="{C3380CC4-5D6E-409C-BE32-E72D297353CC}">
              <c16:uniqueId val="{00000001-A3B2-5446-9BAB-E494D04BC8E7}"/>
            </c:ext>
          </c:extLst>
        </c:ser>
        <c:ser>
          <c:idx val="13"/>
          <c:order val="13"/>
          <c:tx>
            <c:strRef>
              <c:f>Hoja1!$O$1</c:f>
              <c:strCache>
                <c:ptCount val="1"/>
                <c:pt idx="0">
                  <c:v>Vox</c:v>
                </c:pt>
              </c:strCache>
            </c:strRef>
          </c:tx>
          <c:spPr>
            <a:solidFill>
              <a:schemeClr val="accent3">
                <a:lumMod val="60000"/>
                <a:lumOff val="40000"/>
              </a:schemeClr>
            </a:solidFill>
            <a:ln>
              <a:noFill/>
            </a:ln>
            <a:effectLst/>
          </c:spPr>
          <c:invertIfNegative val="0"/>
          <c:dLbls>
            <c:dLbl>
              <c:idx val="3"/>
              <c:layout>
                <c:manualLayout>
                  <c:x val="6.9722840181305739E-3"/>
                  <c:y val="-1.009861245963377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B2-5446-9BAB-E494D04BC8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Hoja1!$O$2:$O$8</c:f>
              <c:numCache>
                <c:formatCode>General</c:formatCode>
                <c:ptCount val="7"/>
                <c:pt idx="3" formatCode="0%">
                  <c:v>1.2195121951219513E-2</c:v>
                </c:pt>
              </c:numCache>
            </c:numRef>
          </c:val>
          <c:extLst>
            <c:ext xmlns:c16="http://schemas.microsoft.com/office/drawing/2014/chart" uri="{C3380CC4-5D6E-409C-BE32-E72D297353CC}">
              <c16:uniqueId val="{00000002-A3B2-5446-9BAB-E494D04BC8E7}"/>
            </c:ext>
          </c:extLst>
        </c:ser>
        <c:ser>
          <c:idx val="14"/>
          <c:order val="14"/>
          <c:tx>
            <c:strRef>
              <c:f>Hoja1!$P$1</c:f>
              <c:strCache>
                <c:ptCount val="1"/>
                <c:pt idx="0">
                  <c:v>XY</c:v>
                </c:pt>
              </c:strCache>
            </c:strRef>
          </c:tx>
          <c:spPr>
            <a:solidFill>
              <a:schemeClr val="accent5">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B2-5446-9BAB-E494D04BC8E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B2-5446-9BAB-E494D04BC8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Didemo/Credid</c:v>
                </c:pt>
                <c:pt idx="2">
                  <c:v>UMA</c:v>
                </c:pt>
                <c:pt idx="3">
                  <c:v>Grupo Q</c:v>
                </c:pt>
                <c:pt idx="4">
                  <c:v>Elektra/Italika</c:v>
                </c:pt>
                <c:pt idx="5">
                  <c:v>Gallo + Gallo</c:v>
                </c:pt>
                <c:pt idx="6">
                  <c:v>D. Ebenezer</c:v>
                </c:pt>
              </c:strCache>
            </c:strRef>
          </c:cat>
          <c:val>
            <c:numRef>
              <c:f>Hoja1!$P$2:$P$8</c:f>
              <c:numCache>
                <c:formatCode>General</c:formatCode>
                <c:ptCount val="7"/>
                <c:pt idx="0" formatCode="0%">
                  <c:v>0.43610547667342797</c:v>
                </c:pt>
                <c:pt idx="3" formatCode="0%">
                  <c:v>0.98780487804878048</c:v>
                </c:pt>
              </c:numCache>
            </c:numRef>
          </c:val>
          <c:extLst>
            <c:ext xmlns:c16="http://schemas.microsoft.com/office/drawing/2014/chart" uri="{C3380CC4-5D6E-409C-BE32-E72D297353CC}">
              <c16:uniqueId val="{00000003-A3B2-5446-9BAB-E494D04BC8E7}"/>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1.9860578475582015E-2"/>
          <c:y val="0.87224752276054451"/>
          <c:w val="0.8999999890200252"/>
          <c:h val="7.52881199857818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Hoja1!$B$2</c:f>
              <c:numCache>
                <c:formatCode>0%</c:formatCode>
                <c:ptCount val="1"/>
                <c:pt idx="0">
                  <c:v>0.73</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El Hareldo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Hoja1!$C$2</c:f>
              <c:numCache>
                <c:formatCode>0%</c:formatCode>
                <c:ptCount val="1"/>
                <c:pt idx="0">
                  <c:v>0.27</c:v>
                </c:pt>
              </c:numCache>
            </c:numRef>
          </c:val>
          <c:extLst>
            <c:ext xmlns:c16="http://schemas.microsoft.com/office/drawing/2014/chart" uri="{C3380CC4-5D6E-409C-BE32-E72D297353CC}">
              <c16:uniqueId val="{00000000-5673-D64E-BC23-46A9E911607C}"/>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v>
                </c:pt>
              </c:strCache>
            </c:strRef>
          </c:cat>
          <c:val>
            <c:numRef>
              <c:f>Hoja1!$B$2</c:f>
              <c:numCache>
                <c:formatCode>0%</c:formatCode>
                <c:ptCount val="1"/>
                <c:pt idx="0">
                  <c:v>1</c:v>
                </c:pt>
              </c:numCache>
            </c:numRef>
          </c:val>
          <c:extLst>
            <c:ext xmlns:c16="http://schemas.microsoft.com/office/drawing/2014/chart" uri="{C3380CC4-5D6E-409C-BE32-E72D297353CC}">
              <c16:uniqueId val="{00000000-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87242822708798295"/>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0.64</c:v>
                </c:pt>
              </c:numCache>
            </c:numRef>
          </c:val>
          <c:extLst>
            <c:ext xmlns:c16="http://schemas.microsoft.com/office/drawing/2014/chart" uri="{C3380CC4-5D6E-409C-BE32-E72D297353CC}">
              <c16:uniqueId val="{00000000-1637-D247-89A0-4214B424D9E1}"/>
            </c:ext>
          </c:extLst>
        </c:ser>
        <c:ser>
          <c:idx val="1"/>
          <c:order val="1"/>
          <c:tx>
            <c:strRef>
              <c:f>Hoja1!$C$1</c:f>
              <c:strCache>
                <c:ptCount val="1"/>
                <c:pt idx="0">
                  <c:v>El Heraldo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General</c:formatCode>
                <c:ptCount val="2"/>
                <c:pt idx="0" formatCode="0%">
                  <c:v>0.3</c:v>
                </c:pt>
              </c:numCache>
            </c:numRef>
          </c:val>
          <c:extLst>
            <c:ext xmlns:c16="http://schemas.microsoft.com/office/drawing/2014/chart" uri="{C3380CC4-5D6E-409C-BE32-E72D297353CC}">
              <c16:uniqueId val="{00000000-DB55-6149-AFEE-7B6EBCCCFC03}"/>
            </c:ext>
          </c:extLst>
        </c:ser>
        <c:ser>
          <c:idx val="2"/>
          <c:order val="2"/>
          <c:tx>
            <c:strRef>
              <c:f>Hoja1!$D$1</c:f>
              <c:strCache>
                <c:ptCount val="1"/>
                <c:pt idx="0">
                  <c:v>La Prensa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Hoja1!$D$2:$D$3</c:f>
              <c:numCache>
                <c:formatCode>0%</c:formatCode>
                <c:ptCount val="2"/>
                <c:pt idx="0">
                  <c:v>0.06</c:v>
                </c:pt>
                <c:pt idx="1">
                  <c:v>0.5</c:v>
                </c:pt>
              </c:numCache>
            </c:numRef>
          </c:val>
          <c:extLst>
            <c:ext xmlns:c16="http://schemas.microsoft.com/office/drawing/2014/chart" uri="{C3380CC4-5D6E-409C-BE32-E72D297353CC}">
              <c16:uniqueId val="{00000001-DB55-6149-AFEE-7B6EBCCCFC03}"/>
            </c:ext>
          </c:extLst>
        </c:ser>
        <c:ser>
          <c:idx val="3"/>
          <c:order val="3"/>
          <c:tx>
            <c:strRef>
              <c:f>Hoja1!$E$1</c:f>
              <c:strCache>
                <c:ptCount val="1"/>
                <c:pt idx="0">
                  <c:v>La Tribuna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Hoja1!$E$2:$E$3</c:f>
              <c:numCache>
                <c:formatCode>0%</c:formatCode>
                <c:ptCount val="2"/>
                <c:pt idx="1">
                  <c:v>0.5</c:v>
                </c:pt>
              </c:numCache>
            </c:numRef>
          </c:val>
          <c:extLst>
            <c:ext xmlns:c16="http://schemas.microsoft.com/office/drawing/2014/chart" uri="{C3380CC4-5D6E-409C-BE32-E72D297353CC}">
              <c16:uniqueId val="{00000000-96F6-BE46-A534-67B3C5C323F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v>
                </c:pt>
              </c:strCache>
            </c:strRef>
          </c:cat>
          <c:val>
            <c:numRef>
              <c:f>Hoja1!$B$2</c:f>
              <c:numCache>
                <c:formatCode>0%</c:formatCode>
                <c:ptCount val="1"/>
                <c:pt idx="0">
                  <c:v>1</c:v>
                </c:pt>
              </c:numCache>
            </c:numRef>
          </c:val>
          <c:extLst>
            <c:ext xmlns:c16="http://schemas.microsoft.com/office/drawing/2014/chart" uri="{C3380CC4-5D6E-409C-BE32-E72D297353CC}">
              <c16:uniqueId val="{00000000-CE9D-6148-9C69-F85938131485}"/>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8999999480856316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Cable</c:v>
                </c:pt>
              </c:strCache>
            </c:strRef>
          </c:tx>
          <c:spPr>
            <a:solidFill>
              <a:schemeClr val="accent1"/>
            </a:solidFill>
            <a:ln>
              <a:noFill/>
            </a:ln>
            <a:effectLst/>
          </c:spPr>
          <c:invertIfNegative val="0"/>
          <c:dLbls>
            <c:dLbl>
              <c:idx val="3"/>
              <c:layout>
                <c:manualLayout>
                  <c:x val="1.6678248783877719E-2"/>
                  <c:y val="2.3698174820689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Litoral</c:v>
                </c:pt>
                <c:pt idx="1">
                  <c:v>Oriente</c:v>
                </c:pt>
                <c:pt idx="2">
                  <c:v>Norte</c:v>
                </c:pt>
                <c:pt idx="3">
                  <c:v>Sur</c:v>
                </c:pt>
                <c:pt idx="4">
                  <c:v>Centro</c:v>
                </c:pt>
                <c:pt idx="5">
                  <c:v>Occidente</c:v>
                </c:pt>
                <c:pt idx="6">
                  <c:v>Nacional</c:v>
                </c:pt>
                <c:pt idx="7">
                  <c:v>Comayagua</c:v>
                </c:pt>
              </c:strCache>
            </c:strRef>
          </c:cat>
          <c:val>
            <c:numRef>
              <c:f>Hoja1!$B$2:$B$9</c:f>
              <c:numCache>
                <c:formatCode>0%</c:formatCode>
                <c:ptCount val="8"/>
                <c:pt idx="6">
                  <c:v>0.79794079794079797</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Canalaes Locales2</c:v>
                </c:pt>
              </c:strCache>
            </c:strRef>
          </c:tx>
          <c:spPr>
            <a:solidFill>
              <a:schemeClr val="accent3"/>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Litoral</c:v>
                </c:pt>
                <c:pt idx="1">
                  <c:v>Oriente</c:v>
                </c:pt>
                <c:pt idx="2">
                  <c:v>Norte</c:v>
                </c:pt>
                <c:pt idx="3">
                  <c:v>Sur</c:v>
                </c:pt>
                <c:pt idx="4">
                  <c:v>Centro</c:v>
                </c:pt>
                <c:pt idx="5">
                  <c:v>Occidente</c:v>
                </c:pt>
                <c:pt idx="6">
                  <c:v>Nacional</c:v>
                </c:pt>
                <c:pt idx="7">
                  <c:v>Comayagua</c:v>
                </c:pt>
              </c:strCache>
            </c:strRef>
          </c:cat>
          <c:val>
            <c:numRef>
              <c:f>Hoja1!$C$2:$C$9</c:f>
              <c:numCache>
                <c:formatCode>0%</c:formatCode>
                <c:ptCount val="8"/>
                <c:pt idx="0">
                  <c:v>0.32692851087877933</c:v>
                </c:pt>
                <c:pt idx="1">
                  <c:v>0.56839622641509435</c:v>
                </c:pt>
                <c:pt idx="2">
                  <c:v>0.67498218104062724</c:v>
                </c:pt>
                <c:pt idx="3">
                  <c:v>0.75</c:v>
                </c:pt>
                <c:pt idx="4">
                  <c:v>0.3054263565891473</c:v>
                </c:pt>
                <c:pt idx="5">
                  <c:v>1</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Digital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Litoral</c:v>
                </c:pt>
                <c:pt idx="1">
                  <c:v>Oriente</c:v>
                </c:pt>
                <c:pt idx="2">
                  <c:v>Norte</c:v>
                </c:pt>
                <c:pt idx="3">
                  <c:v>Sur</c:v>
                </c:pt>
                <c:pt idx="4">
                  <c:v>Centro</c:v>
                </c:pt>
                <c:pt idx="5">
                  <c:v>Occidente</c:v>
                </c:pt>
                <c:pt idx="6">
                  <c:v>Nacional</c:v>
                </c:pt>
                <c:pt idx="7">
                  <c:v>Comayagua</c:v>
                </c:pt>
              </c:strCache>
            </c:strRef>
          </c:cat>
          <c:val>
            <c:numRef>
              <c:f>Hoja1!$D$2:$D$9</c:f>
              <c:numCache>
                <c:formatCode>0%</c:formatCode>
                <c:ptCount val="8"/>
                <c:pt idx="7">
                  <c:v>1</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Radio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Litoral</c:v>
                </c:pt>
                <c:pt idx="1">
                  <c:v>Oriente</c:v>
                </c:pt>
                <c:pt idx="2">
                  <c:v>Norte</c:v>
                </c:pt>
                <c:pt idx="3">
                  <c:v>Sur</c:v>
                </c:pt>
                <c:pt idx="4">
                  <c:v>Centro</c:v>
                </c:pt>
                <c:pt idx="5">
                  <c:v>Occidente</c:v>
                </c:pt>
                <c:pt idx="6">
                  <c:v>Nacional</c:v>
                </c:pt>
                <c:pt idx="7">
                  <c:v>Comayagua</c:v>
                </c:pt>
              </c:strCache>
            </c:strRef>
          </c:cat>
          <c:val>
            <c:numRef>
              <c:f>Hoja1!$E$2:$E$9</c:f>
              <c:numCache>
                <c:formatCode>0%</c:formatCode>
                <c:ptCount val="8"/>
                <c:pt idx="0">
                  <c:v>0.67307148912122072</c:v>
                </c:pt>
                <c:pt idx="1">
                  <c:v>0.43160377358490565</c:v>
                </c:pt>
                <c:pt idx="2">
                  <c:v>0.32501781895937276</c:v>
                </c:pt>
                <c:pt idx="3">
                  <c:v>0.25</c:v>
                </c:pt>
                <c:pt idx="4">
                  <c:v>0.6945736434108527</c:v>
                </c:pt>
                <c:pt idx="6">
                  <c:v>0.20077220077220076</c:v>
                </c:pt>
              </c:numCache>
            </c:numRef>
          </c:val>
          <c:extLst>
            <c:ext xmlns:c16="http://schemas.microsoft.com/office/drawing/2014/chart" uri="{C3380CC4-5D6E-409C-BE32-E72D297353CC}">
              <c16:uniqueId val="{00000000-646F-A84C-B592-5ED7203F2647}"/>
            </c:ext>
          </c:extLst>
        </c:ser>
        <c:ser>
          <c:idx val="4"/>
          <c:order val="4"/>
          <c:tx>
            <c:strRef>
              <c:f>Hoja1!$F$1</c:f>
              <c:strCache>
                <c:ptCount val="1"/>
                <c:pt idx="0">
                  <c:v>TV</c:v>
                </c:pt>
              </c:strCache>
            </c:strRef>
          </c:tx>
          <c:spPr>
            <a:solidFill>
              <a:schemeClr val="accent6">
                <a:lumMod val="60000"/>
                <a:lumOff val="40000"/>
              </a:schemeClr>
            </a:solidFill>
            <a:ln>
              <a:noFill/>
            </a:ln>
            <a:effectLst/>
          </c:spPr>
          <c:invertIfNegative val="0"/>
          <c:cat>
            <c:strRef>
              <c:f>Hoja1!$A$2:$A$9</c:f>
              <c:strCache>
                <c:ptCount val="8"/>
                <c:pt idx="0">
                  <c:v>Litoral</c:v>
                </c:pt>
                <c:pt idx="1">
                  <c:v>Oriente</c:v>
                </c:pt>
                <c:pt idx="2">
                  <c:v>Norte</c:v>
                </c:pt>
                <c:pt idx="3">
                  <c:v>Sur</c:v>
                </c:pt>
                <c:pt idx="4">
                  <c:v>Centro</c:v>
                </c:pt>
                <c:pt idx="5">
                  <c:v>Occidente</c:v>
                </c:pt>
                <c:pt idx="6">
                  <c:v>Nacional</c:v>
                </c:pt>
                <c:pt idx="7">
                  <c:v>Comayagua</c:v>
                </c:pt>
              </c:strCache>
            </c:strRef>
          </c:cat>
          <c:val>
            <c:numRef>
              <c:f>Hoja1!$F$2:$F$9</c:f>
              <c:numCache>
                <c:formatCode>0%</c:formatCode>
                <c:ptCount val="8"/>
                <c:pt idx="3">
                  <c:v>1.287001287001287E-3</c:v>
                </c:pt>
              </c:numCache>
            </c:numRef>
          </c:val>
          <c:extLst>
            <c:ext xmlns:c16="http://schemas.microsoft.com/office/drawing/2014/chart" uri="{C3380CC4-5D6E-409C-BE32-E72D297353CC}">
              <c16:uniqueId val="{00000002-646F-A84C-B592-5ED7203F2647}"/>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Hoja1!$C$34</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Hoja1!$B$35:$B$40</c:f>
              <c:strCache>
                <c:ptCount val="6"/>
                <c:pt idx="0">
                  <c:v>Credidemo</c:v>
                </c:pt>
                <c:pt idx="1">
                  <c:v>Italika</c:v>
                </c:pt>
                <c:pt idx="2">
                  <c:v>AKT</c:v>
                </c:pt>
                <c:pt idx="3">
                  <c:v>Motomundo</c:v>
                </c:pt>
                <c:pt idx="4">
                  <c:v>Serpento</c:v>
                </c:pt>
                <c:pt idx="5">
                  <c:v>D. Ebenezer</c:v>
                </c:pt>
              </c:strCache>
            </c:strRef>
          </c:cat>
          <c:val>
            <c:numRef>
              <c:f>Hoja1!$C$35:$C$40</c:f>
              <c:numCache>
                <c:formatCode>0%</c:formatCode>
                <c:ptCount val="6"/>
                <c:pt idx="0">
                  <c:v>0.71</c:v>
                </c:pt>
                <c:pt idx="1">
                  <c:v>1</c:v>
                </c:pt>
                <c:pt idx="2">
                  <c:v>1</c:v>
                </c:pt>
              </c:numCache>
            </c:numRef>
          </c:val>
          <c:extLst>
            <c:ext xmlns:c16="http://schemas.microsoft.com/office/drawing/2014/chart" uri="{C3380CC4-5D6E-409C-BE32-E72D297353CC}">
              <c16:uniqueId val="{00000000-1CED-6E4E-97C6-310B8D5A7F54}"/>
            </c:ext>
          </c:extLst>
        </c:ser>
        <c:ser>
          <c:idx val="4"/>
          <c:order val="1"/>
          <c:tx>
            <c:strRef>
              <c:f>Hoja1!$D$34</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Hoja1!$B$35:$B$40</c:f>
              <c:strCache>
                <c:ptCount val="6"/>
                <c:pt idx="0">
                  <c:v>Credidemo</c:v>
                </c:pt>
                <c:pt idx="1">
                  <c:v>Italika</c:v>
                </c:pt>
                <c:pt idx="2">
                  <c:v>AKT</c:v>
                </c:pt>
                <c:pt idx="3">
                  <c:v>Motomundo</c:v>
                </c:pt>
                <c:pt idx="4">
                  <c:v>Serpento</c:v>
                </c:pt>
                <c:pt idx="5">
                  <c:v>D. Ebenezer</c:v>
                </c:pt>
              </c:strCache>
            </c:strRef>
          </c:cat>
          <c:val>
            <c:numRef>
              <c:f>Hoja1!$D$35:$D$40</c:f>
              <c:numCache>
                <c:formatCode>0%</c:formatCode>
                <c:ptCount val="6"/>
                <c:pt idx="3">
                  <c:v>1</c:v>
                </c:pt>
                <c:pt idx="5">
                  <c:v>1</c:v>
                </c:pt>
              </c:numCache>
            </c:numRef>
          </c:val>
          <c:extLst>
            <c:ext xmlns:c16="http://schemas.microsoft.com/office/drawing/2014/chart" uri="{C3380CC4-5D6E-409C-BE32-E72D297353CC}">
              <c16:uniqueId val="{00000001-1CED-6E4E-97C6-310B8D5A7F54}"/>
            </c:ext>
          </c:extLst>
        </c:ser>
        <c:ser>
          <c:idx val="5"/>
          <c:order val="2"/>
          <c:tx>
            <c:strRef>
              <c:f>Hoja1!$E$34</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Hoja1!$B$35:$B$40</c:f>
              <c:strCache>
                <c:ptCount val="6"/>
                <c:pt idx="0">
                  <c:v>Credidemo</c:v>
                </c:pt>
                <c:pt idx="1">
                  <c:v>Italika</c:v>
                </c:pt>
                <c:pt idx="2">
                  <c:v>AKT</c:v>
                </c:pt>
                <c:pt idx="3">
                  <c:v>Motomundo</c:v>
                </c:pt>
                <c:pt idx="4">
                  <c:v>Serpento</c:v>
                </c:pt>
                <c:pt idx="5">
                  <c:v>D. Ebenezer</c:v>
                </c:pt>
              </c:strCache>
            </c:strRef>
          </c:cat>
          <c:val>
            <c:numRef>
              <c:f>Hoja1!$E$35:$E$40</c:f>
              <c:numCache>
                <c:formatCode>0%</c:formatCode>
                <c:ptCount val="6"/>
                <c:pt idx="0">
                  <c:v>0.28999999999999998</c:v>
                </c:pt>
              </c:numCache>
            </c:numRef>
          </c:val>
          <c:extLst>
            <c:ext xmlns:c16="http://schemas.microsoft.com/office/drawing/2014/chart" uri="{C3380CC4-5D6E-409C-BE32-E72D297353CC}">
              <c16:uniqueId val="{00000002-1CED-6E4E-97C6-310B8D5A7F54}"/>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Cable</c:v>
                </c:pt>
              </c:strCache>
            </c:strRef>
          </c:tx>
          <c:spPr>
            <a:solidFill>
              <a:schemeClr val="accent1"/>
            </a:solidFill>
            <a:ln>
              <a:noFill/>
            </a:ln>
            <a:effectLst/>
          </c:spPr>
          <c:invertIfNegative val="0"/>
          <c:dLbls>
            <c:dLbl>
              <c:idx val="3"/>
              <c:layout>
                <c:manualLayout>
                  <c:x val="1.6678248783877719E-2"/>
                  <c:y val="2.3698174820689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Centro</c:v>
                </c:pt>
                <c:pt idx="1">
                  <c:v>Litoral</c:v>
                </c:pt>
                <c:pt idx="2">
                  <c:v>Nacional</c:v>
                </c:pt>
                <c:pt idx="3">
                  <c:v>Norte</c:v>
                </c:pt>
                <c:pt idx="4">
                  <c:v>Sur</c:v>
                </c:pt>
                <c:pt idx="5">
                  <c:v>Oriente</c:v>
                </c:pt>
                <c:pt idx="6">
                  <c:v>Occidente</c:v>
                </c:pt>
                <c:pt idx="7">
                  <c:v>Comayagua</c:v>
                </c:pt>
              </c:strCache>
            </c:strRef>
          </c:cat>
          <c:val>
            <c:numRef>
              <c:f>Hoja1!$B$2:$B$9</c:f>
              <c:numCache>
                <c:formatCode>0%</c:formatCode>
                <c:ptCount val="8"/>
                <c:pt idx="2">
                  <c:v>0.4961804292469989</c:v>
                </c:pt>
              </c:numCache>
            </c:numRef>
          </c:val>
          <c:extLst>
            <c:ext xmlns:c16="http://schemas.microsoft.com/office/drawing/2014/chart" uri="{C3380CC4-5D6E-409C-BE32-E72D297353CC}">
              <c16:uniqueId val="{00000001-5C68-1F46-AC2A-5AF35209AF6D}"/>
            </c:ext>
          </c:extLst>
        </c:ser>
        <c:ser>
          <c:idx val="1"/>
          <c:order val="1"/>
          <c:tx>
            <c:strRef>
              <c:f>Hoja1!$C$1</c:f>
              <c:strCache>
                <c:ptCount val="1"/>
                <c:pt idx="0">
                  <c:v>Canalaes Locales</c:v>
                </c:pt>
              </c:strCache>
            </c:strRef>
          </c:tx>
          <c:spPr>
            <a:solidFill>
              <a:schemeClr val="accent3"/>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Centro</c:v>
                </c:pt>
                <c:pt idx="1">
                  <c:v>Litoral</c:v>
                </c:pt>
                <c:pt idx="2">
                  <c:v>Nacional</c:v>
                </c:pt>
                <c:pt idx="3">
                  <c:v>Norte</c:v>
                </c:pt>
                <c:pt idx="4">
                  <c:v>Sur</c:v>
                </c:pt>
                <c:pt idx="5">
                  <c:v>Oriente</c:v>
                </c:pt>
                <c:pt idx="6">
                  <c:v>Occidente</c:v>
                </c:pt>
                <c:pt idx="7">
                  <c:v>Comayagua</c:v>
                </c:pt>
              </c:strCache>
            </c:strRef>
          </c:cat>
          <c:val>
            <c:numRef>
              <c:f>Hoja1!$C$2:$C$9</c:f>
              <c:numCache>
                <c:formatCode>0%</c:formatCode>
                <c:ptCount val="8"/>
                <c:pt idx="0">
                  <c:v>0.37415814417560489</c:v>
                </c:pt>
                <c:pt idx="1">
                  <c:v>0.66926345609065152</c:v>
                </c:pt>
                <c:pt idx="3">
                  <c:v>0.92513058618688337</c:v>
                </c:pt>
                <c:pt idx="4">
                  <c:v>0.82499999999999996</c:v>
                </c:pt>
                <c:pt idx="5">
                  <c:v>0.68794125953120588</c:v>
                </c:pt>
                <c:pt idx="6">
                  <c:v>1</c:v>
                </c:pt>
              </c:numCache>
            </c:numRef>
          </c:val>
          <c:extLst>
            <c:ext xmlns:c16="http://schemas.microsoft.com/office/drawing/2014/chart" uri="{C3380CC4-5D6E-409C-BE32-E72D297353CC}">
              <c16:uniqueId val="{00000003-5C68-1F46-AC2A-5AF35209AF6D}"/>
            </c:ext>
          </c:extLst>
        </c:ser>
        <c:ser>
          <c:idx val="2"/>
          <c:order val="2"/>
          <c:tx>
            <c:strRef>
              <c:f>Hoja1!$D$1</c:f>
              <c:strCache>
                <c:ptCount val="1"/>
                <c:pt idx="0">
                  <c:v>Digital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Centro</c:v>
                </c:pt>
                <c:pt idx="1">
                  <c:v>Litoral</c:v>
                </c:pt>
                <c:pt idx="2">
                  <c:v>Nacional</c:v>
                </c:pt>
                <c:pt idx="3">
                  <c:v>Norte</c:v>
                </c:pt>
                <c:pt idx="4">
                  <c:v>Sur</c:v>
                </c:pt>
                <c:pt idx="5">
                  <c:v>Oriente</c:v>
                </c:pt>
                <c:pt idx="6">
                  <c:v>Occidente</c:v>
                </c:pt>
                <c:pt idx="7">
                  <c:v>Comayagua</c:v>
                </c:pt>
              </c:strCache>
            </c:strRef>
          </c:cat>
          <c:val>
            <c:numRef>
              <c:f>Hoja1!$D$2:$D$9</c:f>
              <c:numCache>
                <c:formatCode>0%</c:formatCode>
                <c:ptCount val="8"/>
                <c:pt idx="7">
                  <c:v>1</c:v>
                </c:pt>
              </c:numCache>
            </c:numRef>
          </c:val>
          <c:extLst>
            <c:ext xmlns:c16="http://schemas.microsoft.com/office/drawing/2014/chart" uri="{C3380CC4-5D6E-409C-BE32-E72D297353CC}">
              <c16:uniqueId val="{00000004-5C68-1F46-AC2A-5AF35209AF6D}"/>
            </c:ext>
          </c:extLst>
        </c:ser>
        <c:ser>
          <c:idx val="3"/>
          <c:order val="3"/>
          <c:tx>
            <c:strRef>
              <c:f>Hoja1!$E$1</c:f>
              <c:strCache>
                <c:ptCount val="1"/>
                <c:pt idx="0">
                  <c:v>Radio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Centro</c:v>
                </c:pt>
                <c:pt idx="1">
                  <c:v>Litoral</c:v>
                </c:pt>
                <c:pt idx="2">
                  <c:v>Nacional</c:v>
                </c:pt>
                <c:pt idx="3">
                  <c:v>Norte</c:v>
                </c:pt>
                <c:pt idx="4">
                  <c:v>Sur</c:v>
                </c:pt>
                <c:pt idx="5">
                  <c:v>Oriente</c:v>
                </c:pt>
                <c:pt idx="6">
                  <c:v>Occidente</c:v>
                </c:pt>
                <c:pt idx="7">
                  <c:v>Comayagua</c:v>
                </c:pt>
              </c:strCache>
            </c:strRef>
          </c:cat>
          <c:val>
            <c:numRef>
              <c:f>Hoja1!$E$2:$E$9</c:f>
              <c:numCache>
                <c:formatCode>0%</c:formatCode>
                <c:ptCount val="8"/>
                <c:pt idx="0">
                  <c:v>0.62584185582439511</c:v>
                </c:pt>
                <c:pt idx="1">
                  <c:v>0.33073654390934842</c:v>
                </c:pt>
                <c:pt idx="2">
                  <c:v>0.45834849036013098</c:v>
                </c:pt>
                <c:pt idx="3">
                  <c:v>7.4869413813116653E-2</c:v>
                </c:pt>
                <c:pt idx="4">
                  <c:v>0.17499999999999999</c:v>
                </c:pt>
                <c:pt idx="5">
                  <c:v>0.31205874046879412</c:v>
                </c:pt>
              </c:numCache>
            </c:numRef>
          </c:val>
          <c:extLst>
            <c:ext xmlns:c16="http://schemas.microsoft.com/office/drawing/2014/chart" uri="{C3380CC4-5D6E-409C-BE32-E72D297353CC}">
              <c16:uniqueId val="{00000000-4509-ED4D-8E81-C909C15A3420}"/>
            </c:ext>
          </c:extLst>
        </c:ser>
        <c:ser>
          <c:idx val="4"/>
          <c:order val="4"/>
          <c:tx>
            <c:strRef>
              <c:f>Hoja1!$F$1</c:f>
              <c:strCache>
                <c:ptCount val="1"/>
                <c:pt idx="0">
                  <c:v>TV</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Centro</c:v>
                </c:pt>
                <c:pt idx="1">
                  <c:v>Litoral</c:v>
                </c:pt>
                <c:pt idx="2">
                  <c:v>Nacional</c:v>
                </c:pt>
                <c:pt idx="3">
                  <c:v>Norte</c:v>
                </c:pt>
                <c:pt idx="4">
                  <c:v>Sur</c:v>
                </c:pt>
                <c:pt idx="5">
                  <c:v>Oriente</c:v>
                </c:pt>
                <c:pt idx="6">
                  <c:v>Occidente</c:v>
                </c:pt>
                <c:pt idx="7">
                  <c:v>Comayagua</c:v>
                </c:pt>
              </c:strCache>
            </c:strRef>
          </c:cat>
          <c:val>
            <c:numRef>
              <c:f>Hoja1!$F$2:$F$9</c:f>
              <c:numCache>
                <c:formatCode>0%</c:formatCode>
                <c:ptCount val="8"/>
                <c:pt idx="2">
                  <c:v>4.5471080392870136E-2</c:v>
                </c:pt>
              </c:numCache>
            </c:numRef>
          </c:val>
          <c:extLst>
            <c:ext xmlns:c16="http://schemas.microsoft.com/office/drawing/2014/chart" uri="{C3380CC4-5D6E-409C-BE32-E72D297353CC}">
              <c16:uniqueId val="{00000001-4509-ED4D-8E81-C909C15A342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Elektra/Ikalika</c:v>
                </c:pt>
                <c:pt idx="2">
                  <c:v>Tropigas</c:v>
                </c:pt>
                <c:pt idx="3">
                  <c:v>Motomundo</c:v>
                </c:pt>
                <c:pt idx="4">
                  <c:v>Ga llo + Gallo</c:v>
                </c:pt>
                <c:pt idx="5">
                  <c:v>D. Ebenezer</c:v>
                </c:pt>
              </c:strCache>
            </c:strRef>
          </c:cat>
          <c:val>
            <c:numRef>
              <c:f>Hoja1!$C$3:$C$8</c:f>
              <c:numCache>
                <c:formatCode>0%</c:formatCode>
                <c:ptCount val="6"/>
                <c:pt idx="0">
                  <c:v>0.67844626912838357</c:v>
                </c:pt>
                <c:pt idx="1">
                  <c:v>1</c:v>
                </c:pt>
                <c:pt idx="2">
                  <c:v>1</c:v>
                </c:pt>
                <c:pt idx="4">
                  <c:v>0.66</c:v>
                </c:pt>
              </c:numCache>
            </c:numRef>
          </c:val>
          <c:extLst>
            <c:ext xmlns:c16="http://schemas.microsoft.com/office/drawing/2014/chart" uri="{C3380CC4-5D6E-409C-BE32-E72D297353CC}">
              <c16:uniqueId val="{00000000-892C-FA4A-A908-8763472DFEDD}"/>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Elektra/Ikalika</c:v>
                </c:pt>
                <c:pt idx="2">
                  <c:v>Tropigas</c:v>
                </c:pt>
                <c:pt idx="3">
                  <c:v>Motomundo</c:v>
                </c:pt>
                <c:pt idx="4">
                  <c:v>Ga llo + Gallo</c:v>
                </c:pt>
                <c:pt idx="5">
                  <c:v>D. Ebenezer</c:v>
                </c:pt>
              </c:strCache>
            </c:strRef>
          </c:cat>
          <c:val>
            <c:numRef>
              <c:f>Hoja1!$D$3:$D$8</c:f>
              <c:numCache>
                <c:formatCode>0%</c:formatCode>
                <c:ptCount val="6"/>
                <c:pt idx="3">
                  <c:v>1</c:v>
                </c:pt>
                <c:pt idx="4">
                  <c:v>0.34</c:v>
                </c:pt>
                <c:pt idx="5">
                  <c:v>1</c:v>
                </c:pt>
              </c:numCache>
            </c:numRef>
          </c:val>
          <c:extLst>
            <c:ext xmlns:c16="http://schemas.microsoft.com/office/drawing/2014/chart" uri="{C3380CC4-5D6E-409C-BE32-E72D297353CC}">
              <c16:uniqueId val="{00000001-892C-FA4A-A908-8763472DFEDD}"/>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Elektra/Ikalika</c:v>
                </c:pt>
                <c:pt idx="2">
                  <c:v>Tropigas</c:v>
                </c:pt>
                <c:pt idx="3">
                  <c:v>Motomundo</c:v>
                </c:pt>
                <c:pt idx="4">
                  <c:v>Ga llo + Gallo</c:v>
                </c:pt>
                <c:pt idx="5">
                  <c:v>D. Ebenezer</c:v>
                </c:pt>
              </c:strCache>
            </c:strRef>
          </c:cat>
          <c:val>
            <c:numRef>
              <c:f>Hoja1!$E$3:$E$8</c:f>
              <c:numCache>
                <c:formatCode>0%</c:formatCode>
                <c:ptCount val="6"/>
                <c:pt idx="0">
                  <c:v>0.31674513521764935</c:v>
                </c:pt>
              </c:numCache>
            </c:numRef>
          </c:val>
          <c:extLst>
            <c:ext xmlns:c16="http://schemas.microsoft.com/office/drawing/2014/chart" uri="{C3380CC4-5D6E-409C-BE32-E72D297353CC}">
              <c16:uniqueId val="{00000002-892C-FA4A-A908-8763472DFEDD}"/>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CrediDemo</c:v>
                </c:pt>
                <c:pt idx="1">
                  <c:v>Didemo</c:v>
                </c:pt>
              </c:strCache>
            </c:strRef>
          </c:cat>
          <c:val>
            <c:numRef>
              <c:f>Hoja1!$C$3:$C$4</c:f>
              <c:numCache>
                <c:formatCode>0%</c:formatCode>
                <c:ptCount val="2"/>
                <c:pt idx="0">
                  <c:v>0.68852459016393441</c:v>
                </c:pt>
                <c:pt idx="1">
                  <c:v>1</c:v>
                </c:pt>
              </c:numCache>
            </c:numRef>
          </c:val>
          <c:extLst>
            <c:ext xmlns:c16="http://schemas.microsoft.com/office/drawing/2014/chart" uri="{C3380CC4-5D6E-409C-BE32-E72D297353CC}">
              <c16:uniqueId val="{00000000-4E31-CC4B-928B-0B6C0208FD08}"/>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CrediDemo</c:v>
                </c:pt>
                <c:pt idx="1">
                  <c:v>Didemo</c:v>
                </c:pt>
              </c:strCache>
            </c:strRef>
          </c:cat>
          <c:val>
            <c:numRef>
              <c:f>Hoja1!$D$3:$D$4</c:f>
              <c:numCache>
                <c:formatCode>General</c:formatCode>
                <c:ptCount val="2"/>
                <c:pt idx="0" formatCode="0%">
                  <c:v>0.2262295081967213</c:v>
                </c:pt>
              </c:numCache>
            </c:numRef>
          </c:val>
          <c:extLst>
            <c:ext xmlns:c16="http://schemas.microsoft.com/office/drawing/2014/chart" uri="{C3380CC4-5D6E-409C-BE32-E72D297353CC}">
              <c16:uniqueId val="{00000001-4E31-CC4B-928B-0B6C0208FD08}"/>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CrediDemo</c:v>
                </c:pt>
                <c:pt idx="1">
                  <c:v>Didemo</c:v>
                </c:pt>
              </c:strCache>
            </c:strRef>
          </c:cat>
          <c:val>
            <c:numRef>
              <c:f>Hoja1!$E$3:$E$4</c:f>
              <c:numCache>
                <c:formatCode>General</c:formatCode>
                <c:ptCount val="2"/>
                <c:pt idx="0" formatCode="0%">
                  <c:v>8.5245901639344257E-2</c:v>
                </c:pt>
              </c:numCache>
            </c:numRef>
          </c:val>
          <c:extLst>
            <c:ext xmlns:c16="http://schemas.microsoft.com/office/drawing/2014/chart" uri="{C3380CC4-5D6E-409C-BE32-E72D297353CC}">
              <c16:uniqueId val="{00000002-4E31-CC4B-928B-0B6C0208FD08}"/>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'Grafico SOI'!$A$7:$B$11</cx:f>
        <cx:lvl ptCount="5">
          <cx:pt idx="0">Didemo/Credid</cx:pt>
          <cx:pt idx="1">Elektra/Italika</cx:pt>
          <cx:pt idx="2">Tropigas</cx:pt>
          <cx:pt idx="3">MM</cx:pt>
          <cx:pt idx="4">Gallo + Gallo</cx:pt>
        </cx:lvl>
        <cx:lvl ptCount="5">
          <cx:pt idx="0">74%</cx:pt>
          <cx:pt idx="1">15%</cx:pt>
          <cx:pt idx="2">5%</cx:pt>
          <cx:pt idx="3">3%</cx:pt>
          <cx:pt idx="4">3%</cx:pt>
        </cx:lvl>
      </cx:strDim>
      <cx:numDim type="size">
        <cx:f>'Grafico SOI'!$C$7:$C$11</cx:f>
        <cx:lvl ptCount="5" formatCode="\$0,\k">
          <cx:pt idx="0">225902.0886507158</cx:pt>
          <cx:pt idx="1">46943.508860405236</cx:pt>
          <cx:pt idx="2">14537.116900950201</cx:pt>
          <cx:pt idx="3">9455.8918152412407</cx:pt>
          <cx:pt idx="4">8242.3336783292507</cx:pt>
        </cx:lvl>
      </cx:numDim>
    </cx:data>
  </cx:chartData>
  <cx:chart>
    <cx:plotArea>
      <cx:plotAreaRegion>
        <cx:series layoutId="treemap" uniqueId="{FBE1F2B4-2FC1-5A46-83C2-FCBE8CB4E507}">
          <cx:dataPt idx="0"/>
          <cx:dataPt idx="1">
            <cx:spPr>
              <a:solidFill>
                <a:srgbClr val="5F260D"/>
              </a:solidFill>
            </cx:spPr>
          </cx:dataPt>
          <cx:dataPt idx="2">
            <cx:spPr>
              <a:solidFill>
                <a:srgbClr val="1D9A78">
                  <a:lumMod val="75000"/>
                </a:srgbClr>
              </a:solidFill>
            </cx:spPr>
          </cx:dataPt>
          <cx:dataPt idx="5">
            <cx:spPr>
              <a:solidFill>
                <a:srgbClr val="F19D19">
                  <a:lumMod val="75000"/>
                </a:srgbClr>
              </a:solidFill>
            </cx:spPr>
          </cx:dataPt>
          <cx:dataPt idx="6"/>
          <cx:dataPt idx="7">
            <cx:spPr>
              <a:solidFill>
                <a:srgbClr val="44536A"/>
              </a:solidFill>
            </cx:spPr>
          </cx:dataPt>
          <cx:dataPt idx="8">
            <cx:spPr>
              <a:solidFill>
                <a:srgbClr val="FFFF00"/>
              </a:solidFill>
            </cx:spPr>
          </cx:dataPt>
          <cx:dataLabels pos="inEnd">
            <cx:txPr>
              <a:bodyPr spcFirstLastPara="1" vertOverflow="ellipsis" horzOverflow="overflow" wrap="square" lIns="0" tIns="0" rIns="0" bIns="0" anchor="ctr" anchorCtr="1"/>
              <a:lstStyle/>
              <a:p>
                <a:pPr algn="ctr" rtl="0">
                  <a:defRPr>
                    <a:solidFill>
                      <a:schemeClr val="bg1"/>
                    </a:solidFill>
                  </a:defRPr>
                </a:pPr>
                <a:endParaRPr lang="es-ES" sz="900" b="0" i="0" u="none" strike="noStrike" baseline="0">
                  <a:solidFill>
                    <a:schemeClr val="bg1"/>
                  </a:solidFill>
                  <a:latin typeface="Calibri" panose="020F0502020204030204"/>
                </a:endParaRPr>
              </a:p>
            </cx:txPr>
            <cx:visibility seriesName="0" categoryName="1" value="1"/>
            <cx:separator>| </cx:separator>
            <cx:dataLabel idx="7">
              <cx:txPr>
                <a:bodyPr spcFirstLastPara="1" vertOverflow="ellipsis" horzOverflow="overflow" wrap="square" lIns="0" tIns="0" rIns="0" bIns="0" anchor="ctr" anchorCtr="1"/>
                <a:lstStyle/>
                <a:p>
                  <a:pPr algn="ctr" rtl="0">
                    <a:defRPr>
                      <a:solidFill>
                        <a:schemeClr val="bg1"/>
                      </a:solidFill>
                    </a:defRPr>
                  </a:pPr>
                  <a:r>
                    <a:rPr lang="es-ES" sz="900" b="0" i="0" u="none" strike="noStrike" baseline="0">
                      <a:solidFill>
                        <a:schemeClr val="bg1"/>
                      </a:solidFill>
                      <a:latin typeface="Calibri" panose="020F0502020204030204"/>
                    </a:rPr>
                    <a:t>MM| $9k</a:t>
                  </a:r>
                </a:p>
              </cx:txPr>
              <cx:visibility seriesName="0" categoryName="1" value="1"/>
              <cx:separator>| </cx:separator>
            </cx:dataLabel>
            <cx:dataLabel idx="8">
              <cx:txPr>
                <a:bodyPr spcFirstLastPara="1" vertOverflow="ellipsis" horzOverflow="overflow" wrap="square" lIns="0" tIns="0" rIns="0" bIns="0" anchor="ctr" anchorCtr="1"/>
                <a:lstStyle/>
                <a:p>
                  <a:pPr algn="ctr" rtl="0">
                    <a:defRPr>
                      <a:solidFill>
                        <a:schemeClr val="tx1"/>
                      </a:solidFill>
                    </a:defRPr>
                  </a:pPr>
                  <a:r>
                    <a:rPr lang="es-ES" sz="900" b="0" i="0" u="none" strike="noStrike" baseline="0">
                      <a:solidFill>
                        <a:schemeClr val="tx1"/>
                      </a:solidFill>
                      <a:latin typeface="Calibri" panose="020F0502020204030204"/>
                    </a:rPr>
                    <a:t>Gallo + Gallo| $8k</a:t>
                  </a:r>
                </a:p>
              </cx:txPr>
              <cx:visibility seriesName="0" categoryName="1" value="1"/>
              <cx:separator>| </cx:separator>
            </cx:dataLabel>
            <cx:dataLabel idx="9">
              <cx:txPr>
                <a:bodyPr spcFirstLastPara="1" vertOverflow="ellipsis" horzOverflow="overflow" wrap="square" lIns="0" tIns="0" rIns="0" bIns="0" anchor="ctr" anchorCtr="1"/>
                <a:lstStyle/>
                <a:p>
                  <a:pPr algn="ctr" rtl="0">
                    <a:defRPr sz="800"/>
                  </a:pPr>
                  <a:r>
                    <a:rPr lang="es-ES" sz="800" b="0" i="0" u="none" strike="noStrike" baseline="0">
                      <a:solidFill>
                        <a:sysClr val="window" lastClr="FFFFFF"/>
                      </a:solidFill>
                      <a:latin typeface="Calibri" panose="020F0502020204030204"/>
                    </a:rPr>
                    <a:t>Otros| $9k</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8">
  <a:schemeClr val="accent5"/>
</cs:colorStyle>
</file>

<file path=ppt/charts/colors4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 id="14">
  <a:schemeClr val="accent1"/>
</cs:colorStyle>
</file>

<file path=ppt/charts/colors52.xml><?xml version="1.0" encoding="utf-8"?>
<cs:colorStyle xmlns:cs="http://schemas.microsoft.com/office/drawing/2012/chartStyle" xmlns:a="http://schemas.openxmlformats.org/drawingml/2006/main" meth="withinLinear" id="14">
  <a:schemeClr val="accent1"/>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B8C8B-BBB7-47EE-B7A9-2350C0B0DA19}" type="datetimeFigureOut">
              <a:rPr lang="es-MX" smtClean="0"/>
              <a:t>15/04/24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ABC0C-C4AB-4F3C-BA19-8DBDA49188C7}" type="slidenum">
              <a:rPr lang="es-MX" smtClean="0"/>
              <a:t>‹Nº›</a:t>
            </a:fld>
            <a:endParaRPr lang="es-MX"/>
          </a:p>
        </p:txBody>
      </p:sp>
    </p:spTree>
    <p:extLst>
      <p:ext uri="{BB962C8B-B14F-4D97-AF65-F5344CB8AC3E}">
        <p14:creationId xmlns:p14="http://schemas.microsoft.com/office/powerpoint/2010/main" val="40194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3</a:t>
            </a:fld>
            <a:endParaRPr lang="es-MX"/>
          </a:p>
        </p:txBody>
      </p:sp>
    </p:spTree>
    <p:extLst>
      <p:ext uri="{BB962C8B-B14F-4D97-AF65-F5344CB8AC3E}">
        <p14:creationId xmlns:p14="http://schemas.microsoft.com/office/powerpoint/2010/main" val="352995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effectLst/>
            </a:endParaRPr>
          </a:p>
        </p:txBody>
      </p:sp>
      <p:sp>
        <p:nvSpPr>
          <p:cNvPr id="4" name="Slide Number Placeholder 3"/>
          <p:cNvSpPr>
            <a:spLocks noGrp="1"/>
          </p:cNvSpPr>
          <p:nvPr>
            <p:ph type="sldNum" sz="quarter" idx="5"/>
          </p:nvPr>
        </p:nvSpPr>
        <p:spPr/>
        <p:txBody>
          <a:bodyPr/>
          <a:lstStyle/>
          <a:p>
            <a:fld id="{EB3ABC0C-C4AB-4F3C-BA19-8DBDA49188C7}" type="slidenum">
              <a:rPr lang="es-MX" smtClean="0"/>
              <a:t>13</a:t>
            </a:fld>
            <a:endParaRPr lang="es-MX"/>
          </a:p>
        </p:txBody>
      </p:sp>
    </p:spTree>
    <p:extLst>
      <p:ext uri="{BB962C8B-B14F-4D97-AF65-F5344CB8AC3E}">
        <p14:creationId xmlns:p14="http://schemas.microsoft.com/office/powerpoint/2010/main" val="100604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14</a:t>
            </a:fld>
            <a:endParaRPr lang="es-MX"/>
          </a:p>
        </p:txBody>
      </p:sp>
    </p:spTree>
    <p:extLst>
      <p:ext uri="{BB962C8B-B14F-4D97-AF65-F5344CB8AC3E}">
        <p14:creationId xmlns:p14="http://schemas.microsoft.com/office/powerpoint/2010/main" val="287470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15</a:t>
            </a:fld>
            <a:endParaRPr lang="es-MX"/>
          </a:p>
        </p:txBody>
      </p:sp>
    </p:spTree>
    <p:extLst>
      <p:ext uri="{BB962C8B-B14F-4D97-AF65-F5344CB8AC3E}">
        <p14:creationId xmlns:p14="http://schemas.microsoft.com/office/powerpoint/2010/main" val="21728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16</a:t>
            </a:fld>
            <a:endParaRPr lang="es-MX"/>
          </a:p>
        </p:txBody>
      </p:sp>
    </p:spTree>
    <p:extLst>
      <p:ext uri="{BB962C8B-B14F-4D97-AF65-F5344CB8AC3E}">
        <p14:creationId xmlns:p14="http://schemas.microsoft.com/office/powerpoint/2010/main" val="146415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18</a:t>
            </a:fld>
            <a:endParaRPr lang="es-MX"/>
          </a:p>
        </p:txBody>
      </p:sp>
    </p:spTree>
    <p:extLst>
      <p:ext uri="{BB962C8B-B14F-4D97-AF65-F5344CB8AC3E}">
        <p14:creationId xmlns:p14="http://schemas.microsoft.com/office/powerpoint/2010/main" val="283688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20</a:t>
            </a:fld>
            <a:endParaRPr lang="es-MX"/>
          </a:p>
        </p:txBody>
      </p:sp>
    </p:spTree>
    <p:extLst>
      <p:ext uri="{BB962C8B-B14F-4D97-AF65-F5344CB8AC3E}">
        <p14:creationId xmlns:p14="http://schemas.microsoft.com/office/powerpoint/2010/main" val="283688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22</a:t>
            </a:fld>
            <a:endParaRPr lang="es-MX"/>
          </a:p>
        </p:txBody>
      </p:sp>
    </p:spTree>
    <p:extLst>
      <p:ext uri="{BB962C8B-B14F-4D97-AF65-F5344CB8AC3E}">
        <p14:creationId xmlns:p14="http://schemas.microsoft.com/office/powerpoint/2010/main" val="16698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23</a:t>
            </a:fld>
            <a:endParaRPr lang="es-MX"/>
          </a:p>
        </p:txBody>
      </p:sp>
    </p:spTree>
    <p:extLst>
      <p:ext uri="{BB962C8B-B14F-4D97-AF65-F5344CB8AC3E}">
        <p14:creationId xmlns:p14="http://schemas.microsoft.com/office/powerpoint/2010/main" val="11519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24</a:t>
            </a:fld>
            <a:endParaRPr lang="es-MX"/>
          </a:p>
        </p:txBody>
      </p:sp>
    </p:spTree>
    <p:extLst>
      <p:ext uri="{BB962C8B-B14F-4D97-AF65-F5344CB8AC3E}">
        <p14:creationId xmlns:p14="http://schemas.microsoft.com/office/powerpoint/2010/main" val="206589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25</a:t>
            </a:fld>
            <a:endParaRPr lang="es-MX"/>
          </a:p>
        </p:txBody>
      </p:sp>
    </p:spTree>
    <p:extLst>
      <p:ext uri="{BB962C8B-B14F-4D97-AF65-F5344CB8AC3E}">
        <p14:creationId xmlns:p14="http://schemas.microsoft.com/office/powerpoint/2010/main" val="388623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a:p>
        </p:txBody>
      </p:sp>
    </p:spTree>
    <p:extLst>
      <p:ext uri="{BB962C8B-B14F-4D97-AF65-F5344CB8AC3E}">
        <p14:creationId xmlns:p14="http://schemas.microsoft.com/office/powerpoint/2010/main" val="151158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26</a:t>
            </a:fld>
            <a:endParaRPr lang="es-MX"/>
          </a:p>
        </p:txBody>
      </p:sp>
    </p:spTree>
    <p:extLst>
      <p:ext uri="{BB962C8B-B14F-4D97-AF65-F5344CB8AC3E}">
        <p14:creationId xmlns:p14="http://schemas.microsoft.com/office/powerpoint/2010/main" val="18247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27</a:t>
            </a:fld>
            <a:endParaRPr lang="es-MX"/>
          </a:p>
        </p:txBody>
      </p:sp>
    </p:spTree>
    <p:extLst>
      <p:ext uri="{BB962C8B-B14F-4D97-AF65-F5344CB8AC3E}">
        <p14:creationId xmlns:p14="http://schemas.microsoft.com/office/powerpoint/2010/main" val="2776411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29</a:t>
            </a:fld>
            <a:endParaRPr lang="es-MX"/>
          </a:p>
        </p:txBody>
      </p:sp>
    </p:spTree>
    <p:extLst>
      <p:ext uri="{BB962C8B-B14F-4D97-AF65-F5344CB8AC3E}">
        <p14:creationId xmlns:p14="http://schemas.microsoft.com/office/powerpoint/2010/main" val="294900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5</a:t>
            </a:fld>
            <a:endParaRPr lang="es-MX"/>
          </a:p>
        </p:txBody>
      </p:sp>
    </p:spTree>
    <p:extLst>
      <p:ext uri="{BB962C8B-B14F-4D97-AF65-F5344CB8AC3E}">
        <p14:creationId xmlns:p14="http://schemas.microsoft.com/office/powerpoint/2010/main" val="664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6</a:t>
            </a:fld>
            <a:endParaRPr lang="es-MX"/>
          </a:p>
        </p:txBody>
      </p:sp>
    </p:spTree>
    <p:extLst>
      <p:ext uri="{BB962C8B-B14F-4D97-AF65-F5344CB8AC3E}">
        <p14:creationId xmlns:p14="http://schemas.microsoft.com/office/powerpoint/2010/main" val="10316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7</a:t>
            </a:fld>
            <a:endParaRPr lang="es-MX"/>
          </a:p>
        </p:txBody>
      </p:sp>
    </p:spTree>
    <p:extLst>
      <p:ext uri="{BB962C8B-B14F-4D97-AF65-F5344CB8AC3E}">
        <p14:creationId xmlns:p14="http://schemas.microsoft.com/office/powerpoint/2010/main" val="32193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a:p>
        </p:txBody>
      </p:sp>
    </p:spTree>
    <p:extLst>
      <p:ext uri="{BB962C8B-B14F-4D97-AF65-F5344CB8AC3E}">
        <p14:creationId xmlns:p14="http://schemas.microsoft.com/office/powerpoint/2010/main" val="28757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a:p>
        </p:txBody>
      </p:sp>
    </p:spTree>
    <p:extLst>
      <p:ext uri="{BB962C8B-B14F-4D97-AF65-F5344CB8AC3E}">
        <p14:creationId xmlns:p14="http://schemas.microsoft.com/office/powerpoint/2010/main" val="18744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a:p>
        </p:txBody>
      </p:sp>
    </p:spTree>
    <p:extLst>
      <p:ext uri="{BB962C8B-B14F-4D97-AF65-F5344CB8AC3E}">
        <p14:creationId xmlns:p14="http://schemas.microsoft.com/office/powerpoint/2010/main" val="272227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11</a:t>
            </a:fld>
            <a:endParaRPr lang="es-MX"/>
          </a:p>
        </p:txBody>
      </p:sp>
    </p:spTree>
    <p:extLst>
      <p:ext uri="{BB962C8B-B14F-4D97-AF65-F5344CB8AC3E}">
        <p14:creationId xmlns:p14="http://schemas.microsoft.com/office/powerpoint/2010/main" val="398887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15/04/24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102869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15/04/24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182714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15/04/24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305879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15/04/24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67769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1E1818-2986-4D9E-9AA2-42DF3914AD8F}" type="datetimeFigureOut">
              <a:rPr lang="es-MX" smtClean="0"/>
              <a:t>15/04/24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251335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E1818-2986-4D9E-9AA2-42DF3914AD8F}" type="datetimeFigureOut">
              <a:rPr lang="es-MX" smtClean="0"/>
              <a:t>15/04/24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42328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E1818-2986-4D9E-9AA2-42DF3914AD8F}" type="datetimeFigureOut">
              <a:rPr lang="es-MX" smtClean="0"/>
              <a:t>15/04/24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288035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E1818-2986-4D9E-9AA2-42DF3914AD8F}" type="datetimeFigureOut">
              <a:rPr lang="es-MX" smtClean="0"/>
              <a:t>15/04/24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302867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E1818-2986-4D9E-9AA2-42DF3914AD8F}" type="datetimeFigureOut">
              <a:rPr lang="es-MX" smtClean="0"/>
              <a:t>15/04/24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1288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t>15/04/24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359561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t>15/04/24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56600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E1818-2986-4D9E-9AA2-42DF3914AD8F}" type="datetimeFigureOut">
              <a:rPr lang="es-MX" smtClean="0"/>
              <a:t>15/04/24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56B5D-4C6B-44EC-833A-32EE5A77FE8E}" type="slidenum">
              <a:rPr lang="es-MX" smtClean="0"/>
              <a:t>‹Nº›</a:t>
            </a:fld>
            <a:endParaRPr lang="es-MX"/>
          </a:p>
        </p:txBody>
      </p:sp>
    </p:spTree>
    <p:extLst>
      <p:ext uri="{BB962C8B-B14F-4D97-AF65-F5344CB8AC3E}">
        <p14:creationId xmlns:p14="http://schemas.microsoft.com/office/powerpoint/2010/main" val="40754743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 Id="rId9" Type="http://schemas.openxmlformats.org/officeDocument/2006/relationships/chart" Target="../charts/chart29.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s3.wasabisys.com/sarv-multimedia/job-audio/504/504185232851400-514-546.mp3" TargetMode="External"/><Relationship Id="rId18" Type="http://schemas.openxmlformats.org/officeDocument/2006/relationships/image" Target="../media/image29.png"/><Relationship Id="rId3" Type="http://schemas.openxmlformats.org/officeDocument/2006/relationships/hyperlink" Target="https://s3.us-east-2.wasabisys.com/sarv-multimedia/job-video/504/50406524052130000-432-472.mp4" TargetMode="External"/><Relationship Id="rId7" Type="http://schemas.openxmlformats.org/officeDocument/2006/relationships/hyperlink" Target="https://s3.us-east-2.wasabisys.com/sarv-multimedia/job-video/504/50406524079200000-2092-2140.mp4" TargetMode="External"/><Relationship Id="rId12" Type="http://schemas.openxmlformats.org/officeDocument/2006/relationships/hyperlink" Target="https://s3.wasabisys.com/sarv-multimedia/job-video/504/50406524017220000-2270-2300.mp4" TargetMode="External"/><Relationship Id="rId17"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s://s3.us-east-2.wasabisys.com/sarv-multimedia/job-video/504/50406524065200000-1424-1464.mp4" TargetMode="External"/><Relationship Id="rId11" Type="http://schemas.openxmlformats.org/officeDocument/2006/relationships/image" Target="../media/image24.png"/><Relationship Id="rId5" Type="http://schemas.openxmlformats.org/officeDocument/2006/relationships/hyperlink" Target="https://s3.wasabisys.com/sarv-multimedia/job-audio/504/504296233100800-22-51.mp3" TargetMode="External"/><Relationship Id="rId15" Type="http://schemas.openxmlformats.org/officeDocument/2006/relationships/image" Target="../media/image26.png"/><Relationship Id="rId10" Type="http://schemas.openxmlformats.org/officeDocument/2006/relationships/hyperlink" Target="https://s3.wasabisys.com/sarv-multimedia/job-video/504/50406523228100000-392-410.mp4" TargetMode="External"/><Relationship Id="rId19" Type="http://schemas.openxmlformats.org/officeDocument/2006/relationships/image" Target="../media/image30.png"/><Relationship Id="rId4" Type="http://schemas.openxmlformats.org/officeDocument/2006/relationships/hyperlink" Target="https://s3.us-east-2.wasabisys.com/sarv-multimedia/job-video/504/50406524039200000-1306-1350.mp4" TargetMode="External"/><Relationship Id="rId9" Type="http://schemas.openxmlformats.org/officeDocument/2006/relationships/hyperlink" Target="https://s3.wasabisys.com/sarv-multimedia/job-video/504/50406524012200000-1332-1374.mp4" TargetMode="External"/><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 Id="rId9" Type="http://schemas.openxmlformats.org/officeDocument/2006/relationships/chart" Target="../charts/char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15.xml.rels><?xml version="1.0" encoding="UTF-8" standalone="yes"?>
<Relationships xmlns="http://schemas.openxmlformats.org/package/2006/relationships"><Relationship Id="rId3" Type="http://schemas.openxmlformats.org/officeDocument/2006/relationships/hyperlink" Target="https://s3.us-east-2.wasabisys.com/sarv-multimedia/job-audio/504/504298240440900-2156-2186.mp3" TargetMode="External"/><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s3.us-east-2.wasabisys.com/sarv-multimedia/job-video/504/50426024059150000-1108-1136.mp4" TargetMode="External"/><Relationship Id="rId5" Type="http://schemas.openxmlformats.org/officeDocument/2006/relationships/image" Target="../media/image32.png"/><Relationship Id="rId4" Type="http://schemas.openxmlformats.org/officeDocument/2006/relationships/hyperlink" Target="https://s3.us-east-2.wasabisys.com/sarv-multimedia/job-video/504/50426024052210000-2520-2548.mp4" TargetMode="External"/></Relationships>
</file>

<file path=ppt/slides/_rels/slide16.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8.xml"/><Relationship Id="rId7" Type="http://schemas.openxmlformats.org/officeDocument/2006/relationships/chart" Target="../charts/chart4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image" Target="../media/image5.png"/><Relationship Id="rId9" Type="http://schemas.openxmlformats.org/officeDocument/2006/relationships/chart" Target="../charts/chart43.xml"/></Relationships>
</file>

<file path=ppt/slides/_rels/slide17.xml.rels><?xml version="1.0" encoding="UTF-8" standalone="yes"?>
<Relationships xmlns="http://schemas.openxmlformats.org/package/2006/relationships"><Relationship Id="rId3" Type="http://schemas.openxmlformats.org/officeDocument/2006/relationships/hyperlink" Target="https://s3.us-east-2.wasabisys.com/sarv-multimedia/job-video/504/50406524065120000-3316-3344.mp4"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https://s3.wasabisys.com/sarv-multimedia/job-video/504/50400923229150000-1606-1634.mp4" TargetMode="External"/></Relationships>
</file>

<file path=ppt/slides/_rels/slide18.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chart" Target="../charts/chart44.xml"/><Relationship Id="rId7" Type="http://schemas.openxmlformats.org/officeDocument/2006/relationships/chart" Target="../charts/chart4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46.xml"/><Relationship Id="rId5" Type="http://schemas.openxmlformats.org/officeDocument/2006/relationships/image" Target="../media/image5.png"/><Relationship Id="rId4" Type="http://schemas.openxmlformats.org/officeDocument/2006/relationships/chart" Target="../charts/chart45.xml"/></Relationships>
</file>

<file path=ppt/slides/_rels/slide19.xml.rels><?xml version="1.0" encoding="UTF-8" standalone="yes"?>
<Relationships xmlns="http://schemas.openxmlformats.org/package/2006/relationships"><Relationship Id="rId3" Type="http://schemas.openxmlformats.org/officeDocument/2006/relationships/hyperlink" Target="https://s3.wasabisys.com/sarv-multimedia/job-audio/504/504182222861000-36-76.mp3"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s3.wasabisys.com/sarv-multimedia/job-audio/504/504175240081400-3348-3357.mp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chart" Target="../charts/chart49.xml"/><Relationship Id="rId7" Type="http://schemas.openxmlformats.org/officeDocument/2006/relationships/chart" Target="../charts/chart5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51.xml"/><Relationship Id="rId4" Type="http://schemas.openxmlformats.org/officeDocument/2006/relationships/chart" Target="../charts/chart50.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s3.wasabisys.com/sarv-multimedia/job-video/504/50406023094180000-2420-2426.mp4"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hyperlink" Target="https://s3.wasabisys.com/sarv-multimedia/job-audio/504/504182222861000-36-76.mp3" TargetMode="External"/><Relationship Id="rId4" Type="http://schemas.openxmlformats.org/officeDocument/2006/relationships/hyperlink" Target="https://s3.wasabisys.com/sarv-multimedia/job-video/504/50406523082120000-2728-2758.mp4"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2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chart" Target="../charts/chart66.xml"/></Relationships>
</file>

<file path=ppt/slides/_rels/slide2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package" Target="../embeddings/Hoja_de_c_lculo_de_Microsoft_Excel65.xlsx"/><Relationship Id="rId4" Type="http://schemas.openxmlformats.org/officeDocument/2006/relationships/chart" Target="../charts/chart7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chart" Target="../charts/chart6.xml"/><Relationship Id="rId3" Type="http://schemas.openxmlformats.org/officeDocument/2006/relationships/image" Target="../media/image3.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chart" Target="../charts/chart5.xml"/><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9.svg"/><Relationship Id="rId24" Type="http://schemas.openxmlformats.org/officeDocument/2006/relationships/chart" Target="../charts/chart4.xml"/><Relationship Id="rId5" Type="http://schemas.openxmlformats.org/officeDocument/2006/relationships/chart" Target="../charts/chart2.xml"/><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4.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dvanced Data Analysis with Excel Training | District Data Labs">
            <a:extLst>
              <a:ext uri="{FF2B5EF4-FFF2-40B4-BE49-F238E27FC236}">
                <a16:creationId xmlns:a16="http://schemas.microsoft.com/office/drawing/2014/main" id="{EF956F73-51BE-4F15-B2A3-5CD54BA9A1C7}"/>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4269777" y="-22229"/>
            <a:ext cx="7922223" cy="49742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1280696E-48BD-4E51-8F8D-88AE8DBF8FD2}"/>
              </a:ext>
            </a:extLst>
          </p:cNvPr>
          <p:cNvSpPr/>
          <p:nvPr/>
        </p:nvSpPr>
        <p:spPr>
          <a:xfrm>
            <a:off x="-9880" y="-22228"/>
            <a:ext cx="6919994" cy="4974207"/>
          </a:xfrm>
          <a:prstGeom prst="rect">
            <a:avLst/>
          </a:prstGeom>
          <a:solidFill>
            <a:schemeClr val="tx1">
              <a:lumMod val="75000"/>
              <a:lumOff val="25000"/>
            </a:schemeClr>
          </a:solidFill>
        </p:spPr>
      </p:sp>
      <p:sp>
        <p:nvSpPr>
          <p:cNvPr id="5" name="TextBox 4">
            <a:extLst>
              <a:ext uri="{FF2B5EF4-FFF2-40B4-BE49-F238E27FC236}">
                <a16:creationId xmlns:a16="http://schemas.microsoft.com/office/drawing/2014/main" id="{2AD61D6D-7489-4706-811D-09A4ED2ABDBB}"/>
              </a:ext>
            </a:extLst>
          </p:cNvPr>
          <p:cNvSpPr txBox="1"/>
          <p:nvPr/>
        </p:nvSpPr>
        <p:spPr>
          <a:xfrm>
            <a:off x="186328" y="920489"/>
            <a:ext cx="6527577" cy="3000821"/>
          </a:xfrm>
          <a:prstGeom prst="rect">
            <a:avLst/>
          </a:prstGeom>
        </p:spPr>
        <p:txBody>
          <a:bodyPr wrap="square" lIns="0" tIns="0" rIns="0" bIns="0" rtlCol="0" anchor="t">
            <a:spAutoFit/>
          </a:bodyPr>
          <a:lstStyle/>
          <a:p>
            <a:pPr algn="ctr">
              <a:lnSpc>
                <a:spcPts val="7840"/>
              </a:lnSpc>
            </a:pPr>
            <a:r>
              <a:rPr lang="en-US" sz="6534" spc="-131" dirty="0">
                <a:solidFill>
                  <a:schemeClr val="bg1"/>
                </a:solidFill>
                <a:latin typeface="Public Sans Bold" panose="020B0604020202020204" charset="0"/>
              </a:rPr>
              <a:t>ACTIVIDAD COMPETITIVA</a:t>
            </a:r>
          </a:p>
          <a:p>
            <a:pPr algn="ctr">
              <a:lnSpc>
                <a:spcPts val="7840"/>
              </a:lnSpc>
            </a:pPr>
            <a:r>
              <a:rPr lang="en-US" sz="6534" spc="-131" dirty="0">
                <a:solidFill>
                  <a:schemeClr val="bg1"/>
                </a:solidFill>
                <a:latin typeface="Public Sans Bold" panose="020B0604020202020204" charset="0"/>
              </a:rPr>
              <a:t>CATEGORIA MOTOS</a:t>
            </a:r>
          </a:p>
        </p:txBody>
      </p:sp>
      <p:pic>
        <p:nvPicPr>
          <p:cNvPr id="6" name="Picture 5">
            <a:extLst>
              <a:ext uri="{FF2B5EF4-FFF2-40B4-BE49-F238E27FC236}">
                <a16:creationId xmlns:a16="http://schemas.microsoft.com/office/drawing/2014/main" id="{6BC746EC-4EAA-4B7C-AEA2-6B3C0A615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
        <p:nvSpPr>
          <p:cNvPr id="8" name="TextBox 7">
            <a:extLst>
              <a:ext uri="{FF2B5EF4-FFF2-40B4-BE49-F238E27FC236}">
                <a16:creationId xmlns:a16="http://schemas.microsoft.com/office/drawing/2014/main" id="{9915D23F-0D66-4F1E-96CD-0B72195B88F1}"/>
              </a:ext>
            </a:extLst>
          </p:cNvPr>
          <p:cNvSpPr txBox="1"/>
          <p:nvPr/>
        </p:nvSpPr>
        <p:spPr>
          <a:xfrm>
            <a:off x="186327" y="4494695"/>
            <a:ext cx="1741863" cy="369332"/>
          </a:xfrm>
          <a:prstGeom prst="rect">
            <a:avLst/>
          </a:prstGeom>
          <a:noFill/>
        </p:spPr>
        <p:txBody>
          <a:bodyPr wrap="square">
            <a:spAutoFit/>
          </a:bodyPr>
          <a:lstStyle/>
          <a:p>
            <a:pPr algn="ctr" eaLnBrk="1" fontAlgn="auto" hangingPunct="1">
              <a:spcBef>
                <a:spcPts val="0"/>
              </a:spcBef>
              <a:spcAft>
                <a:spcPts val="0"/>
              </a:spcAft>
              <a:defRPr/>
            </a:pPr>
            <a:r>
              <a:rPr lang="es-GT" b="1" dirty="0">
                <a:solidFill>
                  <a:schemeClr val="bg1"/>
                </a:solidFill>
                <a:latin typeface="Helvetica Light" panose="020B0403020202020204" pitchFamily="34" charset="0"/>
              </a:rPr>
              <a:t>Marzo’</a:t>
            </a:r>
            <a:r>
              <a:rPr lang="en-CA" sz="1800" b="1" dirty="0">
                <a:solidFill>
                  <a:schemeClr val="bg1"/>
                </a:solidFill>
                <a:latin typeface="Helvetica Light" panose="020B0403020202020204" pitchFamily="34" charset="0"/>
              </a:rPr>
              <a:t>24</a:t>
            </a:r>
            <a:endParaRPr lang="es-MX" sz="1800" b="1" dirty="0">
              <a:solidFill>
                <a:schemeClr val="bg1"/>
              </a:solidFill>
              <a:latin typeface="Helvetica Light" panose="020B0403020202020204" pitchFamily="34" charset="0"/>
            </a:endParaRPr>
          </a:p>
        </p:txBody>
      </p:sp>
    </p:spTree>
    <p:extLst>
      <p:ext uri="{BB962C8B-B14F-4D97-AF65-F5344CB8AC3E}">
        <p14:creationId xmlns:p14="http://schemas.microsoft.com/office/powerpoint/2010/main" val="29990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646136489"/>
              </p:ext>
            </p:extLst>
          </p:nvPr>
        </p:nvGraphicFramePr>
        <p:xfrm>
          <a:off x="179192" y="1707640"/>
          <a:ext cx="3078355" cy="45426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647734" y="600402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35604168"/>
              </p:ext>
            </p:extLst>
          </p:nvPr>
        </p:nvGraphicFramePr>
        <p:xfrm>
          <a:off x="6702842" y="118470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441260" y="6250248"/>
            <a:ext cx="2668405" cy="461665"/>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4194396084"/>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$ 7K</a:t>
                      </a:r>
                    </a:p>
                  </a:txBody>
                  <a:tcPr anchor="ctr">
                    <a:lnR w="12700" cap="flat" cmpd="sng" algn="ctr">
                      <a:solidFill>
                        <a:schemeClr val="bg1"/>
                      </a:solidFill>
                      <a:prstDash val="solid"/>
                      <a:round/>
                      <a:headEnd type="none" w="med" len="med"/>
                      <a:tailEnd type="none" w="med" len="med"/>
                    </a:lnR>
                    <a:solidFill>
                      <a:srgbClr val="C00000"/>
                    </a:solidFill>
                  </a:tcPr>
                </a:tc>
                <a:tc>
                  <a:txBody>
                    <a:bodyPr/>
                    <a:lstStyle/>
                    <a:p>
                      <a:pPr algn="ctr"/>
                      <a:r>
                        <a:rPr lang="en-US" sz="1200" b="1" i="0" dirty="0">
                          <a:latin typeface="Helvetica Light" panose="020B0403020202020204" pitchFamily="34" charset="0"/>
                        </a:rPr>
                        <a:t>$ 0K</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2192256424"/>
                  </a:ext>
                </a:extLst>
              </a:tr>
            </a:tbl>
          </a:graphicData>
        </a:graphic>
      </p:graphicFrame>
      <p:sp>
        <p:nvSpPr>
          <p:cNvPr id="21" name="Curved Down Arrow 20">
            <a:extLst>
              <a:ext uri="{FF2B5EF4-FFF2-40B4-BE49-F238E27FC236}">
                <a16:creationId xmlns:a16="http://schemas.microsoft.com/office/drawing/2014/main" id="{72A0245B-0DC0-804C-BE13-417CD10AF23C}"/>
              </a:ext>
            </a:extLst>
          </p:cNvPr>
          <p:cNvSpPr/>
          <p:nvPr/>
        </p:nvSpPr>
        <p:spPr>
          <a:xfrm rot="151416">
            <a:off x="2130380" y="1436782"/>
            <a:ext cx="442629" cy="17791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403971481"/>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Ultramotor</a:t>
            </a:r>
            <a:endParaRPr lang="en-US" sz="3000" b="1" dirty="0">
              <a:latin typeface="Helvetica Light" panose="020B0403020202020204" pitchFamily="34" charset="0"/>
            </a:endParaRP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5" name="TextBox 34">
            <a:extLst>
              <a:ext uri="{FF2B5EF4-FFF2-40B4-BE49-F238E27FC236}">
                <a16:creationId xmlns:a16="http://schemas.microsoft.com/office/drawing/2014/main" id="{ED0DB041-F4A2-426E-81C5-D79D5B47F05A}"/>
              </a:ext>
            </a:extLst>
          </p:cNvPr>
          <p:cNvSpPr txBox="1"/>
          <p:nvPr/>
        </p:nvSpPr>
        <p:spPr>
          <a:xfrm>
            <a:off x="4151360" y="661460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1309820530"/>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90</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5" name="Chart 4">
            <a:extLst>
              <a:ext uri="{FF2B5EF4-FFF2-40B4-BE49-F238E27FC236}">
                <a16:creationId xmlns:a16="http://schemas.microsoft.com/office/drawing/2014/main" id="{CE952FF8-BCE1-CBD6-64ED-C269B6942981}"/>
              </a:ext>
            </a:extLst>
          </p:cNvPr>
          <p:cNvGraphicFramePr/>
          <p:nvPr>
            <p:extLst>
              <p:ext uri="{D42A27DB-BD31-4B8C-83A1-F6EECF244321}">
                <p14:modId xmlns:p14="http://schemas.microsoft.com/office/powerpoint/2010/main" val="3527833885"/>
              </p:ext>
            </p:extLst>
          </p:nvPr>
        </p:nvGraphicFramePr>
        <p:xfrm>
          <a:off x="6810999" y="3627390"/>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4C8DF4B3-6B19-A577-97EC-852A699BBD7F}"/>
              </a:ext>
            </a:extLst>
          </p:cNvPr>
          <p:cNvGraphicFramePr/>
          <p:nvPr>
            <p:extLst>
              <p:ext uri="{D42A27DB-BD31-4B8C-83A1-F6EECF244321}">
                <p14:modId xmlns:p14="http://schemas.microsoft.com/office/powerpoint/2010/main" val="2506012579"/>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 8">
            <a:extLst>
              <a:ext uri="{FF2B5EF4-FFF2-40B4-BE49-F238E27FC236}">
                <a16:creationId xmlns:a16="http://schemas.microsoft.com/office/drawing/2014/main" id="{66A6C21D-B0B7-4994-D257-6298F08C86F5}"/>
              </a:ext>
            </a:extLst>
          </p:cNvPr>
          <p:cNvGraphicFramePr>
            <a:graphicFrameLocks noGrp="1"/>
          </p:cNvGraphicFramePr>
          <p:nvPr>
            <p:extLst>
              <p:ext uri="{D42A27DB-BD31-4B8C-83A1-F6EECF244321}">
                <p14:modId xmlns:p14="http://schemas.microsoft.com/office/powerpoint/2010/main" val="469178509"/>
              </p:ext>
            </p:extLst>
          </p:nvPr>
        </p:nvGraphicFramePr>
        <p:xfrm>
          <a:off x="10970222" y="3925917"/>
          <a:ext cx="980462" cy="249046"/>
        </p:xfrm>
        <a:graphic>
          <a:graphicData uri="http://schemas.openxmlformats.org/drawingml/2006/table">
            <a:tbl>
              <a:tblPr firstRow="1" bandRow="1">
                <a:tableStyleId>{2D5ABB26-0587-4C30-8999-92F81FD0307C}</a:tableStyleId>
              </a:tblPr>
              <a:tblGrid>
                <a:gridCol w="535305">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1" name="Table 10">
            <a:extLst>
              <a:ext uri="{FF2B5EF4-FFF2-40B4-BE49-F238E27FC236}">
                <a16:creationId xmlns:a16="http://schemas.microsoft.com/office/drawing/2014/main" id="{5BEA37E5-DB5D-AD25-18C7-13E5B7EBFFDB}"/>
              </a:ext>
            </a:extLst>
          </p:cNvPr>
          <p:cNvGraphicFramePr>
            <a:graphicFrameLocks noGrp="1"/>
          </p:cNvGraphicFramePr>
          <p:nvPr>
            <p:extLst>
              <p:ext uri="{D42A27DB-BD31-4B8C-83A1-F6EECF244321}">
                <p14:modId xmlns:p14="http://schemas.microsoft.com/office/powerpoint/2010/main" val="899889832"/>
              </p:ext>
            </p:extLst>
          </p:nvPr>
        </p:nvGraphicFramePr>
        <p:xfrm>
          <a:off x="10954320" y="562692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Chart 11">
            <a:extLst>
              <a:ext uri="{FF2B5EF4-FFF2-40B4-BE49-F238E27FC236}">
                <a16:creationId xmlns:a16="http://schemas.microsoft.com/office/drawing/2014/main" id="{AEE9BBD0-5698-0CE7-871F-6E7DF375D723}"/>
              </a:ext>
            </a:extLst>
          </p:cNvPr>
          <p:cNvGraphicFramePr/>
          <p:nvPr>
            <p:extLst>
              <p:ext uri="{D42A27DB-BD31-4B8C-83A1-F6EECF244321}">
                <p14:modId xmlns:p14="http://schemas.microsoft.com/office/powerpoint/2010/main" val="2723171181"/>
              </p:ext>
            </p:extLst>
          </p:nvPr>
        </p:nvGraphicFramePr>
        <p:xfrm>
          <a:off x="6803712" y="4644209"/>
          <a:ext cx="4348063" cy="846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Table 12">
            <a:extLst>
              <a:ext uri="{FF2B5EF4-FFF2-40B4-BE49-F238E27FC236}">
                <a16:creationId xmlns:a16="http://schemas.microsoft.com/office/drawing/2014/main" id="{D43005CD-664F-E5C9-16F8-1060D3303AC8}"/>
              </a:ext>
            </a:extLst>
          </p:cNvPr>
          <p:cNvGraphicFramePr>
            <a:graphicFrameLocks noGrp="1"/>
          </p:cNvGraphicFramePr>
          <p:nvPr>
            <p:extLst>
              <p:ext uri="{D42A27DB-BD31-4B8C-83A1-F6EECF244321}">
                <p14:modId xmlns:p14="http://schemas.microsoft.com/office/powerpoint/2010/main" val="1966584465"/>
              </p:ext>
            </p:extLst>
          </p:nvPr>
        </p:nvGraphicFramePr>
        <p:xfrm>
          <a:off x="10954320" y="4780078"/>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10" name="Curved Down Arrow 20">
            <a:extLst>
              <a:ext uri="{FF2B5EF4-FFF2-40B4-BE49-F238E27FC236}">
                <a16:creationId xmlns:a16="http://schemas.microsoft.com/office/drawing/2014/main" id="{230879EE-20B0-78C8-CC5F-1274C19C06BB}"/>
              </a:ext>
            </a:extLst>
          </p:cNvPr>
          <p:cNvSpPr/>
          <p:nvPr/>
        </p:nvSpPr>
        <p:spPr>
          <a:xfrm rot="10800000" flipH="1">
            <a:off x="1217525" y="1449434"/>
            <a:ext cx="389883" cy="15261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26" name="Table 8">
            <a:extLst>
              <a:ext uri="{FF2B5EF4-FFF2-40B4-BE49-F238E27FC236}">
                <a16:creationId xmlns:a16="http://schemas.microsoft.com/office/drawing/2014/main" id="{878A1927-6F8B-1142-9660-B499F5878032}"/>
              </a:ext>
            </a:extLst>
          </p:cNvPr>
          <p:cNvGraphicFramePr>
            <a:graphicFrameLocks noGrp="1"/>
          </p:cNvGraphicFramePr>
          <p:nvPr>
            <p:extLst>
              <p:ext uri="{D42A27DB-BD31-4B8C-83A1-F6EECF244321}">
                <p14:modId xmlns:p14="http://schemas.microsoft.com/office/powerpoint/2010/main" val="4049807643"/>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spTree>
    <p:extLst>
      <p:ext uri="{BB962C8B-B14F-4D97-AF65-F5344CB8AC3E}">
        <p14:creationId xmlns:p14="http://schemas.microsoft.com/office/powerpoint/2010/main" val="81765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a:extLst>
              <a:ext uri="{FF2B5EF4-FFF2-40B4-BE49-F238E27FC236}">
                <a16:creationId xmlns:a16="http://schemas.microsoft.com/office/drawing/2014/main" id="{7A7D1846-097C-4851-999F-87F4A40D90E6}"/>
              </a:ext>
            </a:extLst>
          </p:cNvPr>
          <p:cNvGraphicFramePr/>
          <p:nvPr>
            <p:extLst>
              <p:ext uri="{D42A27DB-BD31-4B8C-83A1-F6EECF244321}">
                <p14:modId xmlns:p14="http://schemas.microsoft.com/office/powerpoint/2010/main" val="3721867404"/>
              </p:ext>
            </p:extLst>
          </p:nvPr>
        </p:nvGraphicFramePr>
        <p:xfrm>
          <a:off x="365992" y="1674905"/>
          <a:ext cx="3078355" cy="41704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577115" y="583465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TextBox 38">
            <a:extLst>
              <a:ext uri="{FF2B5EF4-FFF2-40B4-BE49-F238E27FC236}">
                <a16:creationId xmlns:a16="http://schemas.microsoft.com/office/drawing/2014/main" id="{2B37058F-C5FC-E344-8F7F-5B03391A0698}"/>
              </a:ext>
            </a:extLst>
          </p:cNvPr>
          <p:cNvSpPr txBox="1"/>
          <p:nvPr/>
        </p:nvSpPr>
        <p:spPr>
          <a:xfrm>
            <a:off x="11104811" y="3064291"/>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28" name="Chart 27">
            <a:extLst>
              <a:ext uri="{FF2B5EF4-FFF2-40B4-BE49-F238E27FC236}">
                <a16:creationId xmlns:a16="http://schemas.microsoft.com/office/drawing/2014/main" id="{C53F50C5-908D-0D4C-B2EA-E67BA5E183DE}"/>
              </a:ext>
            </a:extLst>
          </p:cNvPr>
          <p:cNvGraphicFramePr/>
          <p:nvPr>
            <p:extLst>
              <p:ext uri="{D42A27DB-BD31-4B8C-83A1-F6EECF244321}">
                <p14:modId xmlns:p14="http://schemas.microsoft.com/office/powerpoint/2010/main" val="2204938996"/>
              </p:ext>
            </p:extLst>
          </p:nvPr>
        </p:nvGraphicFramePr>
        <p:xfrm>
          <a:off x="6582238" y="1160034"/>
          <a:ext cx="4689044"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E4F88F-45E7-3D47-AF3F-CF978243BF06}"/>
              </a:ext>
            </a:extLst>
          </p:cNvPr>
          <p:cNvGraphicFramePr/>
          <p:nvPr>
            <p:extLst>
              <p:ext uri="{D42A27DB-BD31-4B8C-83A1-F6EECF244321}">
                <p14:modId xmlns:p14="http://schemas.microsoft.com/office/powerpoint/2010/main" val="4114363662"/>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845D8BE-F84F-4D40-B933-F4BA286E21CF}"/>
              </a:ext>
            </a:extLst>
          </p:cNvPr>
          <p:cNvGraphicFramePr/>
          <p:nvPr>
            <p:extLst>
              <p:ext uri="{D42A27DB-BD31-4B8C-83A1-F6EECF244321}">
                <p14:modId xmlns:p14="http://schemas.microsoft.com/office/powerpoint/2010/main" val="2425608447"/>
              </p:ext>
            </p:extLst>
          </p:nvPr>
        </p:nvGraphicFramePr>
        <p:xfrm>
          <a:off x="6740734" y="4442350"/>
          <a:ext cx="4910795"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DE3E8276-3683-6E46-8AAD-B3C37B633211}"/>
              </a:ext>
            </a:extLst>
          </p:cNvPr>
          <p:cNvGraphicFramePr/>
          <p:nvPr>
            <p:extLst>
              <p:ext uri="{D42A27DB-BD31-4B8C-83A1-F6EECF244321}">
                <p14:modId xmlns:p14="http://schemas.microsoft.com/office/powerpoint/2010/main" val="2413354934"/>
              </p:ext>
            </p:extLst>
          </p:nvPr>
        </p:nvGraphicFramePr>
        <p:xfrm>
          <a:off x="6713640" y="5352955"/>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43">
            <a:extLst>
              <a:ext uri="{FF2B5EF4-FFF2-40B4-BE49-F238E27FC236}">
                <a16:creationId xmlns:a16="http://schemas.microsoft.com/office/drawing/2014/main" id="{42D43769-07D7-7F44-9BD8-BE140385DE56}"/>
              </a:ext>
            </a:extLst>
          </p:cNvPr>
          <p:cNvGraphicFramePr>
            <a:graphicFrameLocks noGrp="1"/>
          </p:cNvGraphicFramePr>
          <p:nvPr>
            <p:extLst>
              <p:ext uri="{D42A27DB-BD31-4B8C-83A1-F6EECF244321}">
                <p14:modId xmlns:p14="http://schemas.microsoft.com/office/powerpoint/2010/main" val="1755393804"/>
              </p:ext>
            </p:extLst>
          </p:nvPr>
        </p:nvGraphicFramePr>
        <p:xfrm>
          <a:off x="11059251" y="3935026"/>
          <a:ext cx="1038406" cy="243840"/>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27276">
                <a:tc>
                  <a:txBody>
                    <a:bodyPr/>
                    <a:lstStyle/>
                    <a:p>
                      <a:pPr algn="r"/>
                      <a:r>
                        <a:rPr lang="en-US" sz="1000" b="1" i="0" dirty="0">
                          <a:latin typeface="Helvetica Light" panose="020B0403020202020204" pitchFamily="34" charset="0"/>
                        </a:rPr>
                        <a:t>$390k</a:t>
                      </a:r>
                    </a:p>
                  </a:txBody>
                  <a:tcPr/>
                </a:tc>
                <a:tc>
                  <a:txBody>
                    <a:bodyPr/>
                    <a:lstStyle/>
                    <a:p>
                      <a:r>
                        <a:rPr lang="en-US" sz="1000" b="1" i="0" dirty="0">
                          <a:solidFill>
                            <a:schemeClr val="bg1"/>
                          </a:solidFill>
                          <a:latin typeface="Helvetica Light" panose="020B0403020202020204" pitchFamily="34" charset="0"/>
                        </a:rPr>
                        <a:t>72%</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6" name="Table 45">
            <a:extLst>
              <a:ext uri="{FF2B5EF4-FFF2-40B4-BE49-F238E27FC236}">
                <a16:creationId xmlns:a16="http://schemas.microsoft.com/office/drawing/2014/main" id="{D5EB8FC1-44F4-6B46-83E9-D2CAC7EDB65C}"/>
              </a:ext>
            </a:extLst>
          </p:cNvPr>
          <p:cNvGraphicFramePr>
            <a:graphicFrameLocks noGrp="1"/>
          </p:cNvGraphicFramePr>
          <p:nvPr>
            <p:extLst>
              <p:ext uri="{D42A27DB-BD31-4B8C-83A1-F6EECF244321}">
                <p14:modId xmlns:p14="http://schemas.microsoft.com/office/powerpoint/2010/main" val="2622466026"/>
              </p:ext>
            </p:extLst>
          </p:nvPr>
        </p:nvGraphicFramePr>
        <p:xfrm>
          <a:off x="11104811" y="477517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1" i="0" dirty="0">
                          <a:latin typeface="Helvetica Light" panose="020B0403020202020204" pitchFamily="34" charset="0"/>
                        </a:rPr>
                        <a:t>$152k</a:t>
                      </a:r>
                    </a:p>
                  </a:txBody>
                  <a:tcPr/>
                </a:tc>
                <a:tc>
                  <a:txBody>
                    <a:bodyPr/>
                    <a:lstStyle/>
                    <a:p>
                      <a:r>
                        <a:rPr lang="en-US" sz="1000" b="1" i="0" dirty="0">
                          <a:solidFill>
                            <a:schemeClr val="bg1"/>
                          </a:solidFill>
                          <a:latin typeface="Helvetica Light" panose="020B0403020202020204" pitchFamily="34" charset="0"/>
                        </a:rPr>
                        <a:t>27%</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7" name="Table 46">
            <a:extLst>
              <a:ext uri="{FF2B5EF4-FFF2-40B4-BE49-F238E27FC236}">
                <a16:creationId xmlns:a16="http://schemas.microsoft.com/office/drawing/2014/main" id="{99C011AE-4470-644C-8793-B0D2E5199ADE}"/>
              </a:ext>
            </a:extLst>
          </p:cNvPr>
          <p:cNvGraphicFramePr>
            <a:graphicFrameLocks noGrp="1"/>
          </p:cNvGraphicFramePr>
          <p:nvPr>
            <p:extLst>
              <p:ext uri="{D42A27DB-BD31-4B8C-83A1-F6EECF244321}">
                <p14:modId xmlns:p14="http://schemas.microsoft.com/office/powerpoint/2010/main" val="3527458889"/>
              </p:ext>
            </p:extLst>
          </p:nvPr>
        </p:nvGraphicFramePr>
        <p:xfrm>
          <a:off x="11102285" y="562876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$8k</a:t>
                      </a:r>
                    </a:p>
                  </a:txBody>
                  <a:tcPr/>
                </a:tc>
                <a:tc>
                  <a:txBody>
                    <a:bodyPr/>
                    <a:lstStyle/>
                    <a:p>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sp>
        <p:nvSpPr>
          <p:cNvPr id="64" name="Rectangle 63">
            <a:extLst>
              <a:ext uri="{FF2B5EF4-FFF2-40B4-BE49-F238E27FC236}">
                <a16:creationId xmlns:a16="http://schemas.microsoft.com/office/drawing/2014/main" id="{BD796A6A-2C78-4C42-898F-262F652096F2}"/>
              </a:ext>
            </a:extLst>
          </p:cNvPr>
          <p:cNvSpPr/>
          <p:nvPr/>
        </p:nvSpPr>
        <p:spPr>
          <a:xfrm>
            <a:off x="0" y="-16491"/>
            <a:ext cx="12200733" cy="8659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CA" sz="3000" b="1" dirty="0">
                <a:latin typeface="Helvetica Light" panose="020B0403020202020204" pitchFamily="34" charset="0"/>
              </a:rPr>
              <a:t>DIDEMO/CREDIDEMO</a:t>
            </a:r>
            <a:endParaRPr lang="en-US" sz="3000" b="1" dirty="0">
              <a:latin typeface="Helvetica Light" panose="020B0403020202020204" pitchFamily="34" charset="0"/>
            </a:endParaRPr>
          </a:p>
        </p:txBody>
      </p:sp>
      <p:sp>
        <p:nvSpPr>
          <p:cNvPr id="65" name="Title 1">
            <a:extLst>
              <a:ext uri="{FF2B5EF4-FFF2-40B4-BE49-F238E27FC236}">
                <a16:creationId xmlns:a16="http://schemas.microsoft.com/office/drawing/2014/main" id="{758A356E-6C6C-424B-A59D-2E9A592B4BAA}"/>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50" name="Picture 49">
            <a:extLst>
              <a:ext uri="{FF2B5EF4-FFF2-40B4-BE49-F238E27FC236}">
                <a16:creationId xmlns:a16="http://schemas.microsoft.com/office/drawing/2014/main" id="{BE0BE5B9-49F3-416B-BBC0-DD67763C50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cxnSp>
        <p:nvCxnSpPr>
          <p:cNvPr id="55" name="Straight Connector 54">
            <a:extLst>
              <a:ext uri="{FF2B5EF4-FFF2-40B4-BE49-F238E27FC236}">
                <a16:creationId xmlns:a16="http://schemas.microsoft.com/office/drawing/2014/main" id="{E1E23D8B-8925-4C8B-BE82-D00BCC9FC283}"/>
              </a:ext>
            </a:extLst>
          </p:cNvPr>
          <p:cNvCxnSpPr>
            <a:cxnSpLocks/>
          </p:cNvCxnSpPr>
          <p:nvPr/>
        </p:nvCxnSpPr>
        <p:spPr>
          <a:xfrm>
            <a:off x="3386325"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7A972-DE94-4F9A-A14F-54E62D13A8C1}"/>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4587DE-0957-407C-9A17-5836732E37EA}"/>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2" name="Chart 1">
            <a:extLst>
              <a:ext uri="{FF2B5EF4-FFF2-40B4-BE49-F238E27FC236}">
                <a16:creationId xmlns:a16="http://schemas.microsoft.com/office/drawing/2014/main" id="{058C5F4D-B61D-8F4D-B2ED-E15E2664C715}"/>
              </a:ext>
            </a:extLst>
          </p:cNvPr>
          <p:cNvGraphicFramePr/>
          <p:nvPr>
            <p:extLst>
              <p:ext uri="{D42A27DB-BD31-4B8C-83A1-F6EECF244321}">
                <p14:modId xmlns:p14="http://schemas.microsoft.com/office/powerpoint/2010/main" val="2556190783"/>
              </p:ext>
            </p:extLst>
          </p:nvPr>
        </p:nvGraphicFramePr>
        <p:xfrm>
          <a:off x="3465207" y="2055466"/>
          <a:ext cx="3128099" cy="4092908"/>
        </p:xfrm>
        <a:graphic>
          <a:graphicData uri="http://schemas.openxmlformats.org/drawingml/2006/chart">
            <c:chart xmlns:c="http://schemas.openxmlformats.org/drawingml/2006/chart" xmlns:r="http://schemas.openxmlformats.org/officeDocument/2006/relationships" r:id="rId9"/>
          </a:graphicData>
        </a:graphic>
      </p:graphicFrame>
      <p:sp>
        <p:nvSpPr>
          <p:cNvPr id="37" name="TextBox 36">
            <a:extLst>
              <a:ext uri="{FF2B5EF4-FFF2-40B4-BE49-F238E27FC236}">
                <a16:creationId xmlns:a16="http://schemas.microsoft.com/office/drawing/2014/main" id="{66D758B0-B172-46C6-8749-E46C5CDA3521}"/>
              </a:ext>
            </a:extLst>
          </p:cNvPr>
          <p:cNvSpPr txBox="1"/>
          <p:nvPr/>
        </p:nvSpPr>
        <p:spPr>
          <a:xfrm>
            <a:off x="4151360" y="661460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sp>
        <p:nvSpPr>
          <p:cNvPr id="48" name="Curved Down Arrow 47">
            <a:extLst>
              <a:ext uri="{FF2B5EF4-FFF2-40B4-BE49-F238E27FC236}">
                <a16:creationId xmlns:a16="http://schemas.microsoft.com/office/drawing/2014/main" id="{DBC06C5A-4A7B-CA48-A956-BD5F49558AF0}"/>
              </a:ext>
            </a:extLst>
          </p:cNvPr>
          <p:cNvSpPr/>
          <p:nvPr/>
        </p:nvSpPr>
        <p:spPr>
          <a:xfrm rot="10800000" flipH="1">
            <a:off x="2211480" y="1462763"/>
            <a:ext cx="377437" cy="20141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Curved Down Arrow 59">
            <a:extLst>
              <a:ext uri="{FF2B5EF4-FFF2-40B4-BE49-F238E27FC236}">
                <a16:creationId xmlns:a16="http://schemas.microsoft.com/office/drawing/2014/main" id="{28A84B3F-7F89-0A4E-A234-24B02723D09C}"/>
              </a:ext>
            </a:extLst>
          </p:cNvPr>
          <p:cNvSpPr/>
          <p:nvPr/>
        </p:nvSpPr>
        <p:spPr>
          <a:xfrm>
            <a:off x="1197865" y="1418465"/>
            <a:ext cx="377444" cy="20665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TextBox 62">
            <a:extLst>
              <a:ext uri="{FF2B5EF4-FFF2-40B4-BE49-F238E27FC236}">
                <a16:creationId xmlns:a16="http://schemas.microsoft.com/office/drawing/2014/main" id="{BD418D02-5417-284C-B92F-EA7BF6F03FB7}"/>
              </a:ext>
            </a:extLst>
          </p:cNvPr>
          <p:cNvSpPr txBox="1"/>
          <p:nvPr/>
        </p:nvSpPr>
        <p:spPr>
          <a:xfrm>
            <a:off x="8685508" y="956378"/>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5" name="TextBox 1">
            <a:extLst>
              <a:ext uri="{FF2B5EF4-FFF2-40B4-BE49-F238E27FC236}">
                <a16:creationId xmlns:a16="http://schemas.microsoft.com/office/drawing/2014/main" id="{9592331C-9F95-7567-3A8F-11879E479907}"/>
              </a:ext>
            </a:extLst>
          </p:cNvPr>
          <p:cNvSpPr txBox="1"/>
          <p:nvPr/>
        </p:nvSpPr>
        <p:spPr>
          <a:xfrm>
            <a:off x="33928" y="6067358"/>
            <a:ext cx="3326679" cy="600164"/>
          </a:xfrm>
          <a:prstGeom prst="rect">
            <a:avLst/>
          </a:prstGeom>
          <a:solidFill>
            <a:schemeClr val="bg1">
              <a:lumMod val="85000"/>
            </a:schemeClr>
          </a:solidFill>
          <a:ln>
            <a:solidFill>
              <a:schemeClr val="bg1"/>
            </a:solidFill>
          </a:ln>
        </p:spPr>
        <p:txBody>
          <a:bodyPr wrap="square" rtlCol="0">
            <a:spAutoFit/>
          </a:bodyPr>
          <a:lstStyle/>
          <a:p>
            <a:r>
              <a:rPr lang="es-HN" sz="1100" dirty="0">
                <a:latin typeface="Helvetica Light" panose="020B0403020202020204" pitchFamily="34" charset="0"/>
              </a:rPr>
              <a:t>De toda la inversión de Didemo en el 2024 para los medios de (TV, RD y PR) el medio (El País) obtiene un 18% y un 63% solo en prensa.</a:t>
            </a:r>
            <a:endParaRPr lang="en-US" sz="1100" dirty="0">
              <a:latin typeface="Helvetica Light" panose="020B0403020202020204" pitchFamily="34" charset="0"/>
            </a:endParaRPr>
          </a:p>
        </p:txBody>
      </p:sp>
      <p:graphicFrame>
        <p:nvGraphicFramePr>
          <p:cNvPr id="30" name="Table 32">
            <a:extLst>
              <a:ext uri="{FF2B5EF4-FFF2-40B4-BE49-F238E27FC236}">
                <a16:creationId xmlns:a16="http://schemas.microsoft.com/office/drawing/2014/main" id="{A9A9D3F2-CAE5-1141-A020-2485897E953A}"/>
              </a:ext>
            </a:extLst>
          </p:cNvPr>
          <p:cNvGraphicFramePr>
            <a:graphicFrameLocks noGrp="1"/>
          </p:cNvGraphicFramePr>
          <p:nvPr>
            <p:extLst>
              <p:ext uri="{D42A27DB-BD31-4B8C-83A1-F6EECF244321}">
                <p14:modId xmlns:p14="http://schemas.microsoft.com/office/powerpoint/2010/main" val="3543190866"/>
              </p:ext>
            </p:extLst>
          </p:nvPr>
        </p:nvGraphicFramePr>
        <p:xfrm>
          <a:off x="3671630" y="16475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$ 202K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$ 550K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6EF64A04-4680-3B41-89F7-F30AC682BD33}"/>
              </a:ext>
            </a:extLst>
          </p:cNvPr>
          <p:cNvGraphicFramePr>
            <a:graphicFrameLocks noGrp="1"/>
          </p:cNvGraphicFramePr>
          <p:nvPr>
            <p:extLst>
              <p:ext uri="{D42A27DB-BD31-4B8C-83A1-F6EECF244321}">
                <p14:modId xmlns:p14="http://schemas.microsoft.com/office/powerpoint/2010/main" val="728544084"/>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3" name="Table 7">
            <a:extLst>
              <a:ext uri="{FF2B5EF4-FFF2-40B4-BE49-F238E27FC236}">
                <a16:creationId xmlns:a16="http://schemas.microsoft.com/office/drawing/2014/main" id="{E93763D0-3C26-F14C-BB1E-AB366B199355}"/>
              </a:ext>
            </a:extLst>
          </p:cNvPr>
          <p:cNvGraphicFramePr>
            <a:graphicFrameLocks noGrp="1"/>
          </p:cNvGraphicFramePr>
          <p:nvPr>
            <p:extLst>
              <p:ext uri="{D42A27DB-BD31-4B8C-83A1-F6EECF244321}">
                <p14:modId xmlns:p14="http://schemas.microsoft.com/office/powerpoint/2010/main" val="2373509941"/>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96%</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172%</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34" name="TextBox 35">
            <a:extLst>
              <a:ext uri="{FF2B5EF4-FFF2-40B4-BE49-F238E27FC236}">
                <a16:creationId xmlns:a16="http://schemas.microsoft.com/office/drawing/2014/main" id="{8B335CA4-CFE7-5C43-8F5B-5C616F22C0EB}"/>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Tree>
    <p:extLst>
      <p:ext uri="{BB962C8B-B14F-4D97-AF65-F5344CB8AC3E}">
        <p14:creationId xmlns:p14="http://schemas.microsoft.com/office/powerpoint/2010/main" val="345253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9F2A1D-FCC2-A94C-85FE-E2984560CE63}"/>
              </a:ext>
            </a:extLst>
          </p:cNvPr>
          <p:cNvSpPr/>
          <p:nvPr/>
        </p:nvSpPr>
        <p:spPr>
          <a:xfrm>
            <a:off x="433320" y="1035983"/>
            <a:ext cx="328755" cy="49547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PRENSA</a:t>
            </a:r>
          </a:p>
        </p:txBody>
      </p:sp>
      <p:sp>
        <p:nvSpPr>
          <p:cNvPr id="28" name="Rectangle 27">
            <a:extLst>
              <a:ext uri="{FF2B5EF4-FFF2-40B4-BE49-F238E27FC236}">
                <a16:creationId xmlns:a16="http://schemas.microsoft.com/office/drawing/2014/main" id="{2A08EDFC-1D13-2344-B3E1-5BCA678969CC}"/>
              </a:ext>
            </a:extLst>
          </p:cNvPr>
          <p:cNvSpPr/>
          <p:nvPr/>
        </p:nvSpPr>
        <p:spPr>
          <a:xfrm>
            <a:off x="2833708" y="3913633"/>
            <a:ext cx="328754" cy="207707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RADIO</a:t>
            </a:r>
          </a:p>
        </p:txBody>
      </p:sp>
      <p:sp>
        <p:nvSpPr>
          <p:cNvPr id="29" name="Rectangle 28">
            <a:extLst>
              <a:ext uri="{FF2B5EF4-FFF2-40B4-BE49-F238E27FC236}">
                <a16:creationId xmlns:a16="http://schemas.microsoft.com/office/drawing/2014/main" id="{53EC148F-63FC-004E-9C01-3A00810CFDFF}"/>
              </a:ext>
            </a:extLst>
          </p:cNvPr>
          <p:cNvSpPr/>
          <p:nvPr/>
        </p:nvSpPr>
        <p:spPr>
          <a:xfrm>
            <a:off x="5406024" y="1035982"/>
            <a:ext cx="328754" cy="251248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TELEVISION</a:t>
            </a:r>
          </a:p>
        </p:txBody>
      </p:sp>
      <p:sp>
        <p:nvSpPr>
          <p:cNvPr id="21" name="Rectangle 20">
            <a:extLst>
              <a:ext uri="{FF2B5EF4-FFF2-40B4-BE49-F238E27FC236}">
                <a16:creationId xmlns:a16="http://schemas.microsoft.com/office/drawing/2014/main" id="{3F7CB99F-89FE-4D78-93FD-FF92DB5CA8D6}"/>
              </a:ext>
            </a:extLst>
          </p:cNvPr>
          <p:cNvSpPr/>
          <p:nvPr/>
        </p:nvSpPr>
        <p:spPr>
          <a:xfrm>
            <a:off x="-8733" y="0"/>
            <a:ext cx="12200733" cy="86594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Piezas</a:t>
            </a:r>
            <a:r>
              <a:rPr lang="en-US" sz="3000" b="1" dirty="0">
                <a:latin typeface="Helvetica Light" panose="020B0403020202020204" pitchFamily="34" charset="0"/>
              </a:rPr>
              <a:t> </a:t>
            </a:r>
            <a:r>
              <a:rPr lang="en-US" sz="3000" b="1"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25" name="Picture 24">
            <a:extLst>
              <a:ext uri="{FF2B5EF4-FFF2-40B4-BE49-F238E27FC236}">
                <a16:creationId xmlns:a16="http://schemas.microsoft.com/office/drawing/2014/main" id="{3EDF820D-361C-4347-90BE-6952699325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30" name="TextBox 29">
            <a:extLst>
              <a:ext uri="{FF2B5EF4-FFF2-40B4-BE49-F238E27FC236}">
                <a16:creationId xmlns:a16="http://schemas.microsoft.com/office/drawing/2014/main" id="{BAA82096-9A2B-459E-AFAD-52420163C6E2}"/>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Marzo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5CD85EA0-3F33-45A4-A5A2-FB122F4AFBE5}"/>
              </a:ext>
            </a:extLst>
          </p:cNvPr>
          <p:cNvSpPr txBox="1"/>
          <p:nvPr/>
        </p:nvSpPr>
        <p:spPr>
          <a:xfrm>
            <a:off x="4579672" y="6545958"/>
            <a:ext cx="2401619"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Marzo2024</a:t>
            </a:r>
          </a:p>
        </p:txBody>
      </p:sp>
      <p:sp>
        <p:nvSpPr>
          <p:cNvPr id="33" name="Rectangle 36">
            <a:extLst>
              <a:ext uri="{FF2B5EF4-FFF2-40B4-BE49-F238E27FC236}">
                <a16:creationId xmlns:a16="http://schemas.microsoft.com/office/drawing/2014/main" id="{EFB3F3C5-997A-7FF1-959E-8D926F33D52B}"/>
              </a:ext>
            </a:extLst>
          </p:cNvPr>
          <p:cNvSpPr/>
          <p:nvPr/>
        </p:nvSpPr>
        <p:spPr>
          <a:xfrm>
            <a:off x="5956217" y="2399573"/>
            <a:ext cx="2436710" cy="276999"/>
          </a:xfrm>
          <a:prstGeom prst="rect">
            <a:avLst/>
          </a:prstGeom>
        </p:spPr>
        <p:txBody>
          <a:bodyPr wrap="square">
            <a:spAutoFit/>
          </a:bodyPr>
          <a:lstStyle/>
          <a:p>
            <a:r>
              <a:rPr lang="en-CA" sz="1200" dirty="0">
                <a:latin typeface="Helvetica Light" panose="020B0403020202020204" pitchFamily="34" charset="0"/>
                <a:hlinkClick r:id="rId3"/>
              </a:rPr>
              <a:t>Alianza con la DNVT30”</a:t>
            </a:r>
            <a:endParaRPr lang="en-CA" sz="1200" dirty="0">
              <a:latin typeface="Helvetica Light" panose="020B0403020202020204" pitchFamily="34" charset="0"/>
            </a:endParaRPr>
          </a:p>
        </p:txBody>
      </p:sp>
      <p:sp>
        <p:nvSpPr>
          <p:cNvPr id="34" name="Rectangle 41">
            <a:extLst>
              <a:ext uri="{FF2B5EF4-FFF2-40B4-BE49-F238E27FC236}">
                <a16:creationId xmlns:a16="http://schemas.microsoft.com/office/drawing/2014/main" id="{8134006C-77D6-61E5-E28F-216FAC268D6D}"/>
              </a:ext>
            </a:extLst>
          </p:cNvPr>
          <p:cNvSpPr/>
          <p:nvPr/>
        </p:nvSpPr>
        <p:spPr>
          <a:xfrm>
            <a:off x="8684287" y="2398214"/>
            <a:ext cx="3335504" cy="276999"/>
          </a:xfrm>
          <a:prstGeom prst="rect">
            <a:avLst/>
          </a:prstGeom>
        </p:spPr>
        <p:txBody>
          <a:bodyPr wrap="square">
            <a:spAutoFit/>
          </a:bodyPr>
          <a:lstStyle/>
          <a:p>
            <a:r>
              <a:rPr lang="en-CA" sz="1200" dirty="0">
                <a:latin typeface="Helvetica Light" panose="020B0403020202020204" pitchFamily="34" charset="0"/>
                <a:hlinkClick r:id="rId4"/>
              </a:rPr>
              <a:t>Credi F1 30”</a:t>
            </a:r>
            <a:endParaRPr lang="en-CA" sz="1200" dirty="0">
              <a:latin typeface="Helvetica Light" panose="020B0403020202020204" pitchFamily="34" charset="0"/>
            </a:endParaRPr>
          </a:p>
        </p:txBody>
      </p:sp>
      <p:sp>
        <p:nvSpPr>
          <p:cNvPr id="6" name="Rectangle 41">
            <a:extLst>
              <a:ext uri="{FF2B5EF4-FFF2-40B4-BE49-F238E27FC236}">
                <a16:creationId xmlns:a16="http://schemas.microsoft.com/office/drawing/2014/main" id="{078CF8FF-4064-F821-1486-F29199D71112}"/>
              </a:ext>
            </a:extLst>
          </p:cNvPr>
          <p:cNvSpPr/>
          <p:nvPr/>
        </p:nvSpPr>
        <p:spPr>
          <a:xfrm>
            <a:off x="3247918" y="4063403"/>
            <a:ext cx="1784681" cy="646331"/>
          </a:xfrm>
          <a:prstGeom prst="rect">
            <a:avLst/>
          </a:prstGeom>
        </p:spPr>
        <p:txBody>
          <a:bodyPr wrap="square">
            <a:spAutoFit/>
          </a:bodyPr>
          <a:lstStyle/>
          <a:p>
            <a:r>
              <a:rPr lang="en-CA" sz="1200" dirty="0">
                <a:latin typeface="Helvetica Light" panose="020B0403020202020204" pitchFamily="34" charset="0"/>
                <a:hlinkClick r:id="rId5"/>
              </a:rPr>
              <a:t>Nunca Fue Tan Facil Comprar La Moto Que Sonaste 30” </a:t>
            </a:r>
            <a:endParaRPr lang="en-CA" sz="1200" dirty="0">
              <a:latin typeface="Helvetica Light" panose="020B0403020202020204" pitchFamily="34" charset="0"/>
            </a:endParaRPr>
          </a:p>
        </p:txBody>
      </p:sp>
      <p:sp>
        <p:nvSpPr>
          <p:cNvPr id="14" name="Rectangle 36">
            <a:extLst>
              <a:ext uri="{FF2B5EF4-FFF2-40B4-BE49-F238E27FC236}">
                <a16:creationId xmlns:a16="http://schemas.microsoft.com/office/drawing/2014/main" id="{DE052198-6027-786A-EC97-070DFB1EA295}"/>
              </a:ext>
            </a:extLst>
          </p:cNvPr>
          <p:cNvSpPr/>
          <p:nvPr/>
        </p:nvSpPr>
        <p:spPr>
          <a:xfrm>
            <a:off x="6521609" y="4087343"/>
            <a:ext cx="1633438" cy="276999"/>
          </a:xfrm>
          <a:prstGeom prst="rect">
            <a:avLst/>
          </a:prstGeom>
        </p:spPr>
        <p:txBody>
          <a:bodyPr wrap="square">
            <a:spAutoFit/>
          </a:bodyPr>
          <a:lstStyle/>
          <a:p>
            <a:r>
              <a:rPr lang="en-CA" sz="1200" dirty="0">
                <a:latin typeface="Helvetica Light" panose="020B0403020202020204" pitchFamily="34" charset="0"/>
                <a:hlinkClick r:id="rId6"/>
              </a:rPr>
              <a:t>Ponte Smart Fit 30”</a:t>
            </a:r>
            <a:endParaRPr lang="en-CA" sz="1200" dirty="0">
              <a:latin typeface="Helvetica Light" panose="020B0403020202020204" pitchFamily="34" charset="0"/>
            </a:endParaRPr>
          </a:p>
        </p:txBody>
      </p:sp>
      <p:sp>
        <p:nvSpPr>
          <p:cNvPr id="18" name="Rectangle 36">
            <a:extLst>
              <a:ext uri="{FF2B5EF4-FFF2-40B4-BE49-F238E27FC236}">
                <a16:creationId xmlns:a16="http://schemas.microsoft.com/office/drawing/2014/main" id="{B7500F11-A3F0-8D4B-1531-3641C7C9FE15}"/>
              </a:ext>
            </a:extLst>
          </p:cNvPr>
          <p:cNvSpPr/>
          <p:nvPr/>
        </p:nvSpPr>
        <p:spPr>
          <a:xfrm>
            <a:off x="9276089" y="4123093"/>
            <a:ext cx="1497828" cy="276999"/>
          </a:xfrm>
          <a:prstGeom prst="rect">
            <a:avLst/>
          </a:prstGeom>
        </p:spPr>
        <p:txBody>
          <a:bodyPr wrap="square">
            <a:spAutoFit/>
          </a:bodyPr>
          <a:lstStyle/>
          <a:p>
            <a:r>
              <a:rPr lang="en-CA" sz="1200" dirty="0">
                <a:latin typeface="Helvetica Light" panose="020B0403020202020204" pitchFamily="34" charset="0"/>
                <a:hlinkClick r:id="rId7"/>
              </a:rPr>
              <a:t>Sin De-Mora 30”</a:t>
            </a:r>
            <a:endParaRPr lang="en-CA" sz="1200" dirty="0">
              <a:latin typeface="Helvetica Light" panose="020B0403020202020204" pitchFamily="34" charset="0"/>
            </a:endParaRPr>
          </a:p>
        </p:txBody>
      </p:sp>
      <p:pic>
        <p:nvPicPr>
          <p:cNvPr id="20" name="Imagen 19">
            <a:extLst>
              <a:ext uri="{FF2B5EF4-FFF2-40B4-BE49-F238E27FC236}">
                <a16:creationId xmlns:a16="http://schemas.microsoft.com/office/drawing/2014/main" id="{4E631E16-1004-0110-2B84-3767945287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5181" y="4429200"/>
            <a:ext cx="2523783" cy="1323496"/>
          </a:xfrm>
          <a:prstGeom prst="rect">
            <a:avLst/>
          </a:prstGeom>
        </p:spPr>
      </p:pic>
      <p:sp>
        <p:nvSpPr>
          <p:cNvPr id="23" name="Rectangle 36">
            <a:extLst>
              <a:ext uri="{FF2B5EF4-FFF2-40B4-BE49-F238E27FC236}">
                <a16:creationId xmlns:a16="http://schemas.microsoft.com/office/drawing/2014/main" id="{71293DE3-B740-3341-89B3-E5B0AABC71CE}"/>
              </a:ext>
            </a:extLst>
          </p:cNvPr>
          <p:cNvSpPr/>
          <p:nvPr/>
        </p:nvSpPr>
        <p:spPr>
          <a:xfrm>
            <a:off x="8760126" y="5810911"/>
            <a:ext cx="2436710" cy="276999"/>
          </a:xfrm>
          <a:prstGeom prst="rect">
            <a:avLst/>
          </a:prstGeom>
        </p:spPr>
        <p:txBody>
          <a:bodyPr wrap="square">
            <a:spAutoFit/>
          </a:bodyPr>
          <a:lstStyle/>
          <a:p>
            <a:r>
              <a:rPr lang="en-CA" sz="1200" dirty="0">
                <a:latin typeface="Helvetica Light" panose="020B0403020202020204" pitchFamily="34" charset="0"/>
                <a:hlinkClick r:id="rId9"/>
              </a:rPr>
              <a:t>Combi </a:t>
            </a:r>
            <a:r>
              <a:rPr lang="en-CA" sz="1200" dirty="0" err="1">
                <a:latin typeface="Helvetica Light" panose="020B0403020202020204" pitchFamily="34" charset="0"/>
                <a:hlinkClick r:id="rId9"/>
              </a:rPr>
              <a:t>Completi</a:t>
            </a:r>
            <a:r>
              <a:rPr lang="en-CA" sz="1200" dirty="0">
                <a:latin typeface="Helvetica Light" panose="020B0403020202020204" pitchFamily="34" charset="0"/>
                <a:hlinkClick r:id="rId9"/>
              </a:rPr>
              <a:t> </a:t>
            </a:r>
            <a:r>
              <a:rPr lang="en-CA" sz="1200" dirty="0" err="1">
                <a:latin typeface="Helvetica Light" panose="020B0403020202020204" pitchFamily="34" charset="0"/>
                <a:hlinkClick r:id="rId9"/>
              </a:rPr>
              <a:t>Naviadad</a:t>
            </a:r>
            <a:r>
              <a:rPr lang="en-CA" sz="1200" dirty="0">
                <a:latin typeface="Helvetica Light" panose="020B0403020202020204" pitchFamily="34" charset="0"/>
                <a:hlinkClick r:id="rId9"/>
              </a:rPr>
              <a:t> 30</a:t>
            </a:r>
            <a:r>
              <a:rPr lang="en-CA" sz="1200" dirty="0">
                <a:latin typeface="Helvetica Light" panose="020B0403020202020204" pitchFamily="34" charset="0"/>
                <a:hlinkClick r:id="rId10">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pic>
        <p:nvPicPr>
          <p:cNvPr id="26" name="Imagen 25">
            <a:extLst>
              <a:ext uri="{FF2B5EF4-FFF2-40B4-BE49-F238E27FC236}">
                <a16:creationId xmlns:a16="http://schemas.microsoft.com/office/drawing/2014/main" id="{B8013232-9322-128A-7E24-7A41682E54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4348" y="4473165"/>
            <a:ext cx="2560845" cy="1336793"/>
          </a:xfrm>
          <a:prstGeom prst="rect">
            <a:avLst/>
          </a:prstGeom>
        </p:spPr>
      </p:pic>
      <p:sp>
        <p:nvSpPr>
          <p:cNvPr id="31" name="Rectangle 36">
            <a:extLst>
              <a:ext uri="{FF2B5EF4-FFF2-40B4-BE49-F238E27FC236}">
                <a16:creationId xmlns:a16="http://schemas.microsoft.com/office/drawing/2014/main" id="{1C55E830-DA43-7A8D-8087-33911EEE0FF1}"/>
              </a:ext>
            </a:extLst>
          </p:cNvPr>
          <p:cNvSpPr/>
          <p:nvPr/>
        </p:nvSpPr>
        <p:spPr>
          <a:xfrm>
            <a:off x="5917975" y="5852207"/>
            <a:ext cx="2436710" cy="276999"/>
          </a:xfrm>
          <a:prstGeom prst="rect">
            <a:avLst/>
          </a:prstGeom>
        </p:spPr>
        <p:txBody>
          <a:bodyPr wrap="square">
            <a:spAutoFit/>
          </a:bodyPr>
          <a:lstStyle/>
          <a:p>
            <a:r>
              <a:rPr lang="en-CA" sz="1200" dirty="0">
                <a:latin typeface="Helvetica Light" panose="020B0403020202020204" pitchFamily="34" charset="0"/>
                <a:hlinkClick r:id="rId12"/>
              </a:rPr>
              <a:t>Un 2024 a </a:t>
            </a:r>
            <a:r>
              <a:rPr lang="en-CA" sz="1200" dirty="0" err="1">
                <a:latin typeface="Helvetica Light" panose="020B0403020202020204" pitchFamily="34" charset="0"/>
                <a:hlinkClick r:id="rId12"/>
              </a:rPr>
              <a:t>toda</a:t>
            </a:r>
            <a:r>
              <a:rPr lang="en-CA" sz="1200" dirty="0">
                <a:latin typeface="Helvetica Light" panose="020B0403020202020204" pitchFamily="34" charset="0"/>
                <a:hlinkClick r:id="rId12"/>
              </a:rPr>
              <a:t> Honda 30</a:t>
            </a:r>
            <a:r>
              <a:rPr lang="en-CA" sz="1200" dirty="0">
                <a:latin typeface="Helvetica Light" panose="020B0403020202020204" pitchFamily="34" charset="0"/>
                <a:hlinkClick r:id="rId10">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sp>
        <p:nvSpPr>
          <p:cNvPr id="32" name="Rectangle 41">
            <a:extLst>
              <a:ext uri="{FF2B5EF4-FFF2-40B4-BE49-F238E27FC236}">
                <a16:creationId xmlns:a16="http://schemas.microsoft.com/office/drawing/2014/main" id="{56CA1EB3-F40B-C1E4-CD43-50A066D3D863}"/>
              </a:ext>
            </a:extLst>
          </p:cNvPr>
          <p:cNvSpPr/>
          <p:nvPr/>
        </p:nvSpPr>
        <p:spPr>
          <a:xfrm>
            <a:off x="3242501" y="5163627"/>
            <a:ext cx="1784681" cy="646331"/>
          </a:xfrm>
          <a:prstGeom prst="rect">
            <a:avLst/>
          </a:prstGeom>
        </p:spPr>
        <p:txBody>
          <a:bodyPr wrap="square">
            <a:spAutoFit/>
          </a:bodyPr>
          <a:lstStyle/>
          <a:p>
            <a:r>
              <a:rPr lang="en-CA" sz="1200" dirty="0">
                <a:latin typeface="Helvetica Light" panose="020B0403020202020204" pitchFamily="34" charset="0"/>
                <a:hlinkClick r:id="rId13"/>
              </a:rPr>
              <a:t>Tu Motocicleta Honda Sonada Con Seguro Y Gps Gratis 30” </a:t>
            </a:r>
            <a:endParaRPr lang="en-CA" sz="1200" dirty="0">
              <a:latin typeface="Helvetica Light" panose="020B0403020202020204" pitchFamily="34" charset="0"/>
            </a:endParaRPr>
          </a:p>
        </p:txBody>
      </p:sp>
      <p:pic>
        <p:nvPicPr>
          <p:cNvPr id="4" name="Imagen 3">
            <a:extLst>
              <a:ext uri="{FF2B5EF4-FFF2-40B4-BE49-F238E27FC236}">
                <a16:creationId xmlns:a16="http://schemas.microsoft.com/office/drawing/2014/main" id="{086595A2-7325-660D-9423-5A5B99328A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26138" y="1063380"/>
            <a:ext cx="2328547" cy="1365870"/>
          </a:xfrm>
          <a:prstGeom prst="rect">
            <a:avLst/>
          </a:prstGeom>
        </p:spPr>
      </p:pic>
      <p:pic>
        <p:nvPicPr>
          <p:cNvPr id="8" name="Imagen 7">
            <a:extLst>
              <a:ext uri="{FF2B5EF4-FFF2-40B4-BE49-F238E27FC236}">
                <a16:creationId xmlns:a16="http://schemas.microsoft.com/office/drawing/2014/main" id="{650CA254-ED01-9EAA-A40C-9C4840FCA46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68730" y="1085903"/>
            <a:ext cx="2512549" cy="1309357"/>
          </a:xfrm>
          <a:prstGeom prst="rect">
            <a:avLst/>
          </a:prstGeom>
        </p:spPr>
      </p:pic>
      <p:pic>
        <p:nvPicPr>
          <p:cNvPr id="40" name="Imagen 39">
            <a:extLst>
              <a:ext uri="{FF2B5EF4-FFF2-40B4-BE49-F238E27FC236}">
                <a16:creationId xmlns:a16="http://schemas.microsoft.com/office/drawing/2014/main" id="{5C10F457-09A4-F783-E6E4-EF03BC94446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5062" y="1085903"/>
            <a:ext cx="1784681" cy="2432287"/>
          </a:xfrm>
          <a:prstGeom prst="rect">
            <a:avLst/>
          </a:prstGeom>
        </p:spPr>
      </p:pic>
      <p:sp>
        <p:nvSpPr>
          <p:cNvPr id="13" name="Estrella de 5 puntas 12">
            <a:extLst>
              <a:ext uri="{FF2B5EF4-FFF2-40B4-BE49-F238E27FC236}">
                <a16:creationId xmlns:a16="http://schemas.microsoft.com/office/drawing/2014/main" id="{0CD7FD97-989C-E4FD-7FE8-155259E45FF3}"/>
              </a:ext>
            </a:extLst>
          </p:cNvPr>
          <p:cNvSpPr/>
          <p:nvPr/>
        </p:nvSpPr>
        <p:spPr>
          <a:xfrm>
            <a:off x="2214927" y="914087"/>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3" name="Imagen 2">
            <a:extLst>
              <a:ext uri="{FF2B5EF4-FFF2-40B4-BE49-F238E27FC236}">
                <a16:creationId xmlns:a16="http://schemas.microsoft.com/office/drawing/2014/main" id="{F3064E54-BB8C-FEFC-B278-BAFD759A85B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26138" y="2696131"/>
            <a:ext cx="2328547" cy="1420506"/>
          </a:xfrm>
          <a:prstGeom prst="rect">
            <a:avLst/>
          </a:prstGeom>
        </p:spPr>
      </p:pic>
      <p:pic>
        <p:nvPicPr>
          <p:cNvPr id="22" name="Imagen 21">
            <a:extLst>
              <a:ext uri="{FF2B5EF4-FFF2-40B4-BE49-F238E27FC236}">
                <a16:creationId xmlns:a16="http://schemas.microsoft.com/office/drawing/2014/main" id="{920E6BF4-E62F-CACA-AF0D-B86C247B45A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68729" y="2695034"/>
            <a:ext cx="2512549" cy="1420506"/>
          </a:xfrm>
          <a:prstGeom prst="rect">
            <a:avLst/>
          </a:prstGeom>
        </p:spPr>
      </p:pic>
      <p:sp>
        <p:nvSpPr>
          <p:cNvPr id="7" name="Estrella de 5 puntas 6">
            <a:extLst>
              <a:ext uri="{FF2B5EF4-FFF2-40B4-BE49-F238E27FC236}">
                <a16:creationId xmlns:a16="http://schemas.microsoft.com/office/drawing/2014/main" id="{10EDFD48-E644-111A-69F6-8146A90AC8B5}"/>
              </a:ext>
            </a:extLst>
          </p:cNvPr>
          <p:cNvSpPr/>
          <p:nvPr/>
        </p:nvSpPr>
        <p:spPr>
          <a:xfrm>
            <a:off x="8155047" y="2509099"/>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9" name="Imagen 18">
            <a:extLst>
              <a:ext uri="{FF2B5EF4-FFF2-40B4-BE49-F238E27FC236}">
                <a16:creationId xmlns:a16="http://schemas.microsoft.com/office/drawing/2014/main" id="{8B1EB679-173C-870A-2141-21CDD8C6A3A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784338" y="1043999"/>
            <a:ext cx="1784681" cy="2318651"/>
          </a:xfrm>
          <a:prstGeom prst="rect">
            <a:avLst/>
          </a:prstGeom>
        </p:spPr>
      </p:pic>
      <p:pic>
        <p:nvPicPr>
          <p:cNvPr id="24" name="Imagen 23">
            <a:extLst>
              <a:ext uri="{FF2B5EF4-FFF2-40B4-BE49-F238E27FC236}">
                <a16:creationId xmlns:a16="http://schemas.microsoft.com/office/drawing/2014/main" id="{FE2C35D4-1497-C4A2-27D8-A995C8C57F0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7048" y="3549632"/>
            <a:ext cx="1733650" cy="2260373"/>
          </a:xfrm>
          <a:prstGeom prst="rect">
            <a:avLst/>
          </a:prstGeom>
        </p:spPr>
      </p:pic>
      <p:sp>
        <p:nvSpPr>
          <p:cNvPr id="36" name="Estrella de 5 puntas 35">
            <a:extLst>
              <a:ext uri="{FF2B5EF4-FFF2-40B4-BE49-F238E27FC236}">
                <a16:creationId xmlns:a16="http://schemas.microsoft.com/office/drawing/2014/main" id="{46C9A1D6-FC6E-D27B-B441-904A8309CB7C}"/>
              </a:ext>
            </a:extLst>
          </p:cNvPr>
          <p:cNvSpPr/>
          <p:nvPr/>
        </p:nvSpPr>
        <p:spPr>
          <a:xfrm>
            <a:off x="11100993" y="2539519"/>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35" name="Estrella de 5 puntas 34">
            <a:extLst>
              <a:ext uri="{FF2B5EF4-FFF2-40B4-BE49-F238E27FC236}">
                <a16:creationId xmlns:a16="http://schemas.microsoft.com/office/drawing/2014/main" id="{FAB7B612-BA43-F447-5A2B-46923DFF014D}"/>
              </a:ext>
            </a:extLst>
          </p:cNvPr>
          <p:cNvSpPr/>
          <p:nvPr/>
        </p:nvSpPr>
        <p:spPr>
          <a:xfrm>
            <a:off x="4469442" y="92534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82214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799506CF-234A-F74D-8B2D-99F3E9116DF4}"/>
              </a:ext>
            </a:extLst>
          </p:cNvPr>
          <p:cNvGraphicFramePr/>
          <p:nvPr>
            <p:extLst>
              <p:ext uri="{D42A27DB-BD31-4B8C-83A1-F6EECF244321}">
                <p14:modId xmlns:p14="http://schemas.microsoft.com/office/powerpoint/2010/main" val="2919547202"/>
              </p:ext>
            </p:extLst>
          </p:nvPr>
        </p:nvGraphicFramePr>
        <p:xfrm>
          <a:off x="196829" y="1699527"/>
          <a:ext cx="3204006" cy="4023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294472496"/>
              </p:ext>
            </p:extLst>
          </p:nvPr>
        </p:nvGraphicFramePr>
        <p:xfrm>
          <a:off x="6628140" y="1161174"/>
          <a:ext cx="5314816" cy="2174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58E6E64D-8D59-E948-8F44-C36FEB7638C5}"/>
              </a:ext>
            </a:extLst>
          </p:cNvPr>
          <p:cNvGraphicFramePr/>
          <p:nvPr>
            <p:extLst>
              <p:ext uri="{D42A27DB-BD31-4B8C-83A1-F6EECF244321}">
                <p14:modId xmlns:p14="http://schemas.microsoft.com/office/powerpoint/2010/main" val="1977591040"/>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9EDE56F5-9AD5-9F46-85FF-BE9C64BE6F00}"/>
              </a:ext>
            </a:extLst>
          </p:cNvPr>
          <p:cNvGraphicFramePr/>
          <p:nvPr>
            <p:extLst>
              <p:ext uri="{D42A27DB-BD31-4B8C-83A1-F6EECF244321}">
                <p14:modId xmlns:p14="http://schemas.microsoft.com/office/powerpoint/2010/main" val="3344928522"/>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Table 36">
            <a:extLst>
              <a:ext uri="{FF2B5EF4-FFF2-40B4-BE49-F238E27FC236}">
                <a16:creationId xmlns:a16="http://schemas.microsoft.com/office/drawing/2014/main" id="{AC5179B9-0622-5A4E-8779-1A87A27D5E42}"/>
              </a:ext>
            </a:extLst>
          </p:cNvPr>
          <p:cNvGraphicFramePr>
            <a:graphicFrameLocks noGrp="1"/>
          </p:cNvGraphicFramePr>
          <p:nvPr>
            <p:extLst>
              <p:ext uri="{D42A27DB-BD31-4B8C-83A1-F6EECF244321}">
                <p14:modId xmlns:p14="http://schemas.microsoft.com/office/powerpoint/2010/main" val="3889176394"/>
              </p:ext>
            </p:extLst>
          </p:nvPr>
        </p:nvGraphicFramePr>
        <p:xfrm>
          <a:off x="10937689" y="3945314"/>
          <a:ext cx="1071668" cy="249046"/>
        </p:xfrm>
        <a:graphic>
          <a:graphicData uri="http://schemas.openxmlformats.org/drawingml/2006/table">
            <a:tbl>
              <a:tblPr firstRow="1" bandRow="1">
                <a:tableStyleId>{2D5ABB26-0587-4C30-8999-92F81FD0307C}</a:tableStyleId>
              </a:tblPr>
              <a:tblGrid>
                <a:gridCol w="612252">
                  <a:extLst>
                    <a:ext uri="{9D8B030D-6E8A-4147-A177-3AD203B41FA5}">
                      <a16:colId xmlns:a16="http://schemas.microsoft.com/office/drawing/2014/main" val="1624274162"/>
                    </a:ext>
                  </a:extLst>
                </a:gridCol>
                <a:gridCol w="459416">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80k</a:t>
                      </a:r>
                    </a:p>
                  </a:txBody>
                  <a:tcPr/>
                </a:tc>
                <a:tc>
                  <a:txBody>
                    <a:bodyPr/>
                    <a:lstStyle/>
                    <a:p>
                      <a:pPr algn="ctr"/>
                      <a:r>
                        <a:rPr lang="en-US" sz="1000" b="1" i="0" dirty="0">
                          <a:solidFill>
                            <a:schemeClr val="bg1"/>
                          </a:solidFill>
                          <a:latin typeface="Helvetica Light" panose="020B0403020202020204" pitchFamily="34" charset="0"/>
                        </a:rPr>
                        <a:t>99%</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38" name="Table 37">
            <a:extLst>
              <a:ext uri="{FF2B5EF4-FFF2-40B4-BE49-F238E27FC236}">
                <a16:creationId xmlns:a16="http://schemas.microsoft.com/office/drawing/2014/main" id="{99987DDF-552B-3D40-A9FE-BD79F2709C40}"/>
              </a:ext>
            </a:extLst>
          </p:cNvPr>
          <p:cNvGraphicFramePr>
            <a:graphicFrameLocks noGrp="1"/>
          </p:cNvGraphicFramePr>
          <p:nvPr>
            <p:extLst>
              <p:ext uri="{D42A27DB-BD31-4B8C-83A1-F6EECF244321}">
                <p14:modId xmlns:p14="http://schemas.microsoft.com/office/powerpoint/2010/main" val="1993989562"/>
              </p:ext>
            </p:extLst>
          </p:nvPr>
        </p:nvGraphicFramePr>
        <p:xfrm>
          <a:off x="10954320" y="4754155"/>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48" name="TextBox 47">
            <a:extLst>
              <a:ext uri="{FF2B5EF4-FFF2-40B4-BE49-F238E27FC236}">
                <a16:creationId xmlns:a16="http://schemas.microsoft.com/office/drawing/2014/main" id="{E689D35E-6DDB-9F49-A241-C01774ACDFD6}"/>
              </a:ext>
            </a:extLst>
          </p:cNvPr>
          <p:cNvSpPr txBox="1"/>
          <p:nvPr/>
        </p:nvSpPr>
        <p:spPr>
          <a:xfrm>
            <a:off x="2640277" y="5694625"/>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49" name="Chart 48">
            <a:extLst>
              <a:ext uri="{FF2B5EF4-FFF2-40B4-BE49-F238E27FC236}">
                <a16:creationId xmlns:a16="http://schemas.microsoft.com/office/drawing/2014/main" id="{8BB35736-A6CB-4543-9B66-81E9D8A489A1}"/>
              </a:ext>
            </a:extLst>
          </p:cNvPr>
          <p:cNvGraphicFramePr/>
          <p:nvPr>
            <p:extLst>
              <p:ext uri="{D42A27DB-BD31-4B8C-83A1-F6EECF244321}">
                <p14:modId xmlns:p14="http://schemas.microsoft.com/office/powerpoint/2010/main" val="2785874693"/>
              </p:ext>
            </p:extLst>
          </p:nvPr>
        </p:nvGraphicFramePr>
        <p:xfrm>
          <a:off x="3673637" y="1960042"/>
          <a:ext cx="3044081" cy="40264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1" name="Table 50">
            <a:extLst>
              <a:ext uri="{FF2B5EF4-FFF2-40B4-BE49-F238E27FC236}">
                <a16:creationId xmlns:a16="http://schemas.microsoft.com/office/drawing/2014/main" id="{C50AB278-B10C-3048-85FA-AAC0F9D15382}"/>
              </a:ext>
            </a:extLst>
          </p:cNvPr>
          <p:cNvGraphicFramePr>
            <a:graphicFrameLocks noGrp="1"/>
          </p:cNvGraphicFramePr>
          <p:nvPr>
            <p:extLst>
              <p:ext uri="{D42A27DB-BD31-4B8C-83A1-F6EECF244321}">
                <p14:modId xmlns:p14="http://schemas.microsoft.com/office/powerpoint/2010/main" val="4244116097"/>
              </p:ext>
            </p:extLst>
          </p:nvPr>
        </p:nvGraphicFramePr>
        <p:xfrm>
          <a:off x="10954320" y="5628631"/>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0" i="0" dirty="0">
                          <a:latin typeface="Helvetica Light" panose="020B0403020202020204" pitchFamily="34" charset="0"/>
                        </a:rPr>
                        <a:t>  </a:t>
                      </a:r>
                      <a:r>
                        <a:rPr lang="en-US" sz="1000" b="1" i="0" dirty="0">
                          <a:latin typeface="Helvetica Light" panose="020B0403020202020204" pitchFamily="34" charset="0"/>
                        </a:rPr>
                        <a:t>$1</a:t>
                      </a:r>
                    </a:p>
                  </a:txBody>
                  <a:tcPr/>
                </a:tc>
                <a:tc>
                  <a:txBody>
                    <a:bodyPr/>
                    <a:lstStyle/>
                    <a:p>
                      <a:pPr algn="ctr"/>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sp>
        <p:nvSpPr>
          <p:cNvPr id="44" name="Rectangle 43">
            <a:extLst>
              <a:ext uri="{FF2B5EF4-FFF2-40B4-BE49-F238E27FC236}">
                <a16:creationId xmlns:a16="http://schemas.microsoft.com/office/drawing/2014/main" id="{731A1DBA-209C-4B92-8727-732F11F6434B}"/>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ELEKTRA/ITALIKA</a:t>
            </a:r>
          </a:p>
        </p:txBody>
      </p:sp>
      <p:sp>
        <p:nvSpPr>
          <p:cNvPr id="47" name="Title 1">
            <a:extLst>
              <a:ext uri="{FF2B5EF4-FFF2-40B4-BE49-F238E27FC236}">
                <a16:creationId xmlns:a16="http://schemas.microsoft.com/office/drawing/2014/main" id="{46F04C3F-AD6F-4095-ADD8-0A707041D7A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36" name="Picture 35">
            <a:extLst>
              <a:ext uri="{FF2B5EF4-FFF2-40B4-BE49-F238E27FC236}">
                <a16:creationId xmlns:a16="http://schemas.microsoft.com/office/drawing/2014/main" id="{A1FE3397-D599-4BCA-A22D-4EA3349FA7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cxnSp>
        <p:nvCxnSpPr>
          <p:cNvPr id="63" name="Straight Connector 62">
            <a:extLst>
              <a:ext uri="{FF2B5EF4-FFF2-40B4-BE49-F238E27FC236}">
                <a16:creationId xmlns:a16="http://schemas.microsoft.com/office/drawing/2014/main" id="{3475A57F-A5FA-4590-8429-51E88F2E416E}"/>
              </a:ext>
            </a:extLst>
          </p:cNvPr>
          <p:cNvCxnSpPr>
            <a:cxnSpLocks/>
          </p:cNvCxnSpPr>
          <p:nvPr/>
        </p:nvCxnSpPr>
        <p:spPr>
          <a:xfrm>
            <a:off x="3411938"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532C9D-1CB7-4DE1-BECE-3F0E76BCA8C5}"/>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6797F88-BAC0-48E0-86B6-97B4706CA420}"/>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53" name="TextBox 52">
            <a:extLst>
              <a:ext uri="{FF2B5EF4-FFF2-40B4-BE49-F238E27FC236}">
                <a16:creationId xmlns:a16="http://schemas.microsoft.com/office/drawing/2014/main" id="{DC62E708-AB4A-4FAE-AA0C-63CED12372F5}"/>
              </a:ext>
            </a:extLst>
          </p:cNvPr>
          <p:cNvSpPr txBox="1"/>
          <p:nvPr/>
        </p:nvSpPr>
        <p:spPr>
          <a:xfrm>
            <a:off x="4151360" y="661460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52" name="Chart 51">
            <a:extLst>
              <a:ext uri="{FF2B5EF4-FFF2-40B4-BE49-F238E27FC236}">
                <a16:creationId xmlns:a16="http://schemas.microsoft.com/office/drawing/2014/main" id="{DB287A13-347E-47D4-9FC2-799C975A3B6D}"/>
              </a:ext>
            </a:extLst>
          </p:cNvPr>
          <p:cNvGraphicFramePr/>
          <p:nvPr>
            <p:extLst>
              <p:ext uri="{D42A27DB-BD31-4B8C-83A1-F6EECF244321}">
                <p14:modId xmlns:p14="http://schemas.microsoft.com/office/powerpoint/2010/main" val="198309721"/>
              </p:ext>
            </p:extLst>
          </p:nvPr>
        </p:nvGraphicFramePr>
        <p:xfrm>
          <a:off x="6779621" y="5347911"/>
          <a:ext cx="4325190" cy="1163134"/>
        </p:xfrm>
        <a:graphic>
          <a:graphicData uri="http://schemas.openxmlformats.org/drawingml/2006/chart">
            <c:chart xmlns:c="http://schemas.openxmlformats.org/drawingml/2006/chart" xmlns:r="http://schemas.openxmlformats.org/officeDocument/2006/relationships" r:id="rId9"/>
          </a:graphicData>
        </a:graphic>
      </p:graphicFrame>
      <p:sp>
        <p:nvSpPr>
          <p:cNvPr id="66" name="TextBox 65">
            <a:extLst>
              <a:ext uri="{FF2B5EF4-FFF2-40B4-BE49-F238E27FC236}">
                <a16:creationId xmlns:a16="http://schemas.microsoft.com/office/drawing/2014/main" id="{5DF87333-ADE9-D34C-90DC-76838A3CF97C}"/>
              </a:ext>
            </a:extLst>
          </p:cNvPr>
          <p:cNvSpPr txBox="1"/>
          <p:nvPr/>
        </p:nvSpPr>
        <p:spPr>
          <a:xfrm>
            <a:off x="8741270" y="1083461"/>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3" name="TextBox 1">
            <a:extLst>
              <a:ext uri="{FF2B5EF4-FFF2-40B4-BE49-F238E27FC236}">
                <a16:creationId xmlns:a16="http://schemas.microsoft.com/office/drawing/2014/main" id="{D9DD4847-AC0A-86B9-05D2-1297F49E859C}"/>
              </a:ext>
            </a:extLst>
          </p:cNvPr>
          <p:cNvSpPr txBox="1"/>
          <p:nvPr/>
        </p:nvSpPr>
        <p:spPr>
          <a:xfrm>
            <a:off x="195737" y="5925713"/>
            <a:ext cx="3110345" cy="769441"/>
          </a:xfrm>
          <a:prstGeom prst="rect">
            <a:avLst/>
          </a:prstGeom>
          <a:solidFill>
            <a:schemeClr val="bg1">
              <a:lumMod val="85000"/>
            </a:schemeClr>
          </a:solidFill>
          <a:ln>
            <a:solidFill>
              <a:schemeClr val="bg1"/>
            </a:solidFill>
          </a:ln>
        </p:spPr>
        <p:txBody>
          <a:bodyPr wrap="square" rtlCol="0">
            <a:spAutoFit/>
          </a:bodyPr>
          <a:lstStyle/>
          <a:p>
            <a:r>
              <a:rPr lang="es-HN" sz="1100" dirty="0">
                <a:latin typeface="Helvetica Light" panose="020B0403020202020204" pitchFamily="34" charset="0"/>
              </a:rPr>
              <a:t>De toda la inversión de Elektra/Italika en el 2024 para los medios de (TV, RD y PR) el medio Azteca TV obtiene un 22% y un 22% solo en TV.</a:t>
            </a:r>
            <a:endParaRPr lang="en-US" sz="1100" dirty="0">
              <a:latin typeface="Helvetica Light" panose="020B0403020202020204" pitchFamily="34" charset="0"/>
            </a:endParaRPr>
          </a:p>
        </p:txBody>
      </p:sp>
      <p:sp>
        <p:nvSpPr>
          <p:cNvPr id="29" name="Curved Down Arrow 47">
            <a:extLst>
              <a:ext uri="{FF2B5EF4-FFF2-40B4-BE49-F238E27FC236}">
                <a16:creationId xmlns:a16="http://schemas.microsoft.com/office/drawing/2014/main" id="{36BC7691-0ECA-1D47-AF12-E63747634BB4}"/>
              </a:ext>
            </a:extLst>
          </p:cNvPr>
          <p:cNvSpPr/>
          <p:nvPr/>
        </p:nvSpPr>
        <p:spPr>
          <a:xfrm rot="21437922">
            <a:off x="2589559" y="1490010"/>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32" name="Table 7">
            <a:extLst>
              <a:ext uri="{FF2B5EF4-FFF2-40B4-BE49-F238E27FC236}">
                <a16:creationId xmlns:a16="http://schemas.microsoft.com/office/drawing/2014/main" id="{B5B01CAE-D47A-FF48-85F2-86C1BB808B5A}"/>
              </a:ext>
            </a:extLst>
          </p:cNvPr>
          <p:cNvGraphicFramePr>
            <a:graphicFrameLocks noGrp="1"/>
          </p:cNvGraphicFramePr>
          <p:nvPr>
            <p:extLst>
              <p:ext uri="{D42A27DB-BD31-4B8C-83A1-F6EECF244321}">
                <p14:modId xmlns:p14="http://schemas.microsoft.com/office/powerpoint/2010/main" val="2997996317"/>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39%-</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27%-</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F5352E5-7653-EE40-A2CA-9286BEC4E1C7}"/>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4" name="Table 32">
            <a:extLst>
              <a:ext uri="{FF2B5EF4-FFF2-40B4-BE49-F238E27FC236}">
                <a16:creationId xmlns:a16="http://schemas.microsoft.com/office/drawing/2014/main" id="{8E5287F7-0481-9347-9BBB-734A878379B5}"/>
              </a:ext>
            </a:extLst>
          </p:cNvPr>
          <p:cNvGraphicFramePr>
            <a:graphicFrameLocks noGrp="1"/>
          </p:cNvGraphicFramePr>
          <p:nvPr>
            <p:extLst>
              <p:ext uri="{D42A27DB-BD31-4B8C-83A1-F6EECF244321}">
                <p14:modId xmlns:p14="http://schemas.microsoft.com/office/powerpoint/2010/main" val="138935337"/>
              </p:ext>
            </p:extLst>
          </p:nvPr>
        </p:nvGraphicFramePr>
        <p:xfrm>
          <a:off x="3837890" y="15967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$ 111K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$ 81K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9" name="Table 8">
            <a:extLst>
              <a:ext uri="{FF2B5EF4-FFF2-40B4-BE49-F238E27FC236}">
                <a16:creationId xmlns:a16="http://schemas.microsoft.com/office/drawing/2014/main" id="{324B3ED2-DBB3-7547-AB0B-1EE8C6EBE7E8}"/>
              </a:ext>
            </a:extLst>
          </p:cNvPr>
          <p:cNvGraphicFramePr>
            <a:graphicFrameLocks noGrp="1"/>
          </p:cNvGraphicFramePr>
          <p:nvPr>
            <p:extLst>
              <p:ext uri="{D42A27DB-BD31-4B8C-83A1-F6EECF244321}">
                <p14:modId xmlns:p14="http://schemas.microsoft.com/office/powerpoint/2010/main" val="1560682513"/>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3</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4</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sp>
        <p:nvSpPr>
          <p:cNvPr id="2" name="Curved Down Arrow 47">
            <a:extLst>
              <a:ext uri="{FF2B5EF4-FFF2-40B4-BE49-F238E27FC236}">
                <a16:creationId xmlns:a16="http://schemas.microsoft.com/office/drawing/2014/main" id="{8E8CC90E-8907-A5F7-A709-B510BF22779E}"/>
              </a:ext>
            </a:extLst>
          </p:cNvPr>
          <p:cNvSpPr/>
          <p:nvPr/>
        </p:nvSpPr>
        <p:spPr>
          <a:xfrm rot="21437922">
            <a:off x="1565508" y="1512186"/>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1004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HISTORIAL DE INVERSION ELEKTRA/ITALIKA</a:t>
            </a:r>
          </a:p>
        </p:txBody>
      </p:sp>
      <p:sp>
        <p:nvSpPr>
          <p:cNvPr id="7" name="TextBox 6">
            <a:extLst>
              <a:ext uri="{FF2B5EF4-FFF2-40B4-BE49-F238E27FC236}">
                <a16:creationId xmlns:a16="http://schemas.microsoft.com/office/drawing/2014/main" id="{50E6A8B6-26F3-013C-405B-8018BEAD117B}"/>
              </a:ext>
            </a:extLst>
          </p:cNvPr>
          <p:cNvSpPr txBox="1"/>
          <p:nvPr/>
        </p:nvSpPr>
        <p:spPr>
          <a:xfrm>
            <a:off x="8542471" y="248307"/>
            <a:ext cx="364715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2019-2020-2021-2022</a:t>
            </a:r>
            <a:r>
              <a:rPr lang="en-US" b="1" dirty="0">
                <a:solidFill>
                  <a:schemeClr val="bg1"/>
                </a:solidFill>
                <a:latin typeface="HELVETICA LIGHT" panose="020B0403020202020204" pitchFamily="34" charset="0"/>
              </a:rPr>
              <a:t>-2023-2024</a:t>
            </a:r>
            <a:endParaRPr lang="en-HN"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73498B48-1790-3064-7FB2-02AD09FA4884}"/>
              </a:ext>
            </a:extLst>
          </p:cNvPr>
          <p:cNvSpPr txBox="1"/>
          <p:nvPr/>
        </p:nvSpPr>
        <p:spPr>
          <a:xfrm>
            <a:off x="336990" y="1277966"/>
            <a:ext cx="2989280" cy="369332"/>
          </a:xfrm>
          <a:prstGeom prst="rect">
            <a:avLst/>
          </a:prstGeom>
          <a:noFill/>
        </p:spPr>
        <p:txBody>
          <a:bodyPr wrap="none" rtlCol="0">
            <a:spAutoFit/>
          </a:bodyPr>
          <a:lstStyle/>
          <a:p>
            <a:r>
              <a:rPr lang="en-HN" dirty="0">
                <a:latin typeface="Helvetica" pitchFamily="2" charset="0"/>
              </a:rPr>
              <a:t>Incluye pauta en TV Azteca</a:t>
            </a:r>
          </a:p>
        </p:txBody>
      </p:sp>
      <p:sp>
        <p:nvSpPr>
          <p:cNvPr id="45" name="TextBox 44">
            <a:extLst>
              <a:ext uri="{FF2B5EF4-FFF2-40B4-BE49-F238E27FC236}">
                <a16:creationId xmlns:a16="http://schemas.microsoft.com/office/drawing/2014/main" id="{965A2439-027F-61FF-2E79-8761875E4165}"/>
              </a:ext>
            </a:extLst>
          </p:cNvPr>
          <p:cNvSpPr txBox="1"/>
          <p:nvPr/>
        </p:nvSpPr>
        <p:spPr>
          <a:xfrm>
            <a:off x="6165877" y="1290349"/>
            <a:ext cx="3365024" cy="369332"/>
          </a:xfrm>
          <a:prstGeom prst="rect">
            <a:avLst/>
          </a:prstGeom>
          <a:noFill/>
        </p:spPr>
        <p:txBody>
          <a:bodyPr wrap="none" rtlCol="0">
            <a:spAutoFit/>
          </a:bodyPr>
          <a:lstStyle/>
          <a:p>
            <a:r>
              <a:rPr lang="en-HN" dirty="0">
                <a:latin typeface="Helvetica Light" panose="020B0403020202020204" pitchFamily="34" charset="0"/>
              </a:rPr>
              <a:t>No incluye pauta en TV Azteca</a:t>
            </a:r>
          </a:p>
        </p:txBody>
      </p:sp>
      <p:sp>
        <p:nvSpPr>
          <p:cNvPr id="3" name="CuadroTexto 2">
            <a:extLst>
              <a:ext uri="{FF2B5EF4-FFF2-40B4-BE49-F238E27FC236}">
                <a16:creationId xmlns:a16="http://schemas.microsoft.com/office/drawing/2014/main" id="{27B0FB91-07AC-654F-B2FE-F4F7D2979956}"/>
              </a:ext>
            </a:extLst>
          </p:cNvPr>
          <p:cNvSpPr txBox="1"/>
          <p:nvPr/>
        </p:nvSpPr>
        <p:spPr>
          <a:xfrm>
            <a:off x="2129883" y="5750763"/>
            <a:ext cx="8408019" cy="830997"/>
          </a:xfrm>
          <a:prstGeom prst="rect">
            <a:avLst/>
          </a:prstGeom>
          <a:solidFill>
            <a:schemeClr val="bg1">
              <a:lumMod val="85000"/>
            </a:schemeClr>
          </a:solidFill>
        </p:spPr>
        <p:txBody>
          <a:bodyPr wrap="square" rtlCol="0">
            <a:spAutoFit/>
          </a:bodyPr>
          <a:lstStyle/>
          <a:p>
            <a:pPr algn="ctr"/>
            <a:r>
              <a:rPr lang="es-HN" sz="1200" dirty="0">
                <a:latin typeface="Helvetica Light" panose="020B0403020202020204" pitchFamily="34" charset="0"/>
              </a:rPr>
              <a:t>El apoyo que recibe Elektra de su medio aliado TV Azteca, ha ido bajando y esto se puede apreciar en el último año (2023) en donde la inversión publicitaria total tiene la misma tendencia con o sin este medio (TV Azteca).</a:t>
            </a:r>
          </a:p>
          <a:p>
            <a:pPr algn="ctr"/>
            <a:r>
              <a:rPr lang="es-HN" sz="1200" dirty="0">
                <a:latin typeface="Helvetica Light" panose="020B0403020202020204" pitchFamily="34" charset="0"/>
              </a:rPr>
              <a:t>Producto de la pandemia durante los años 2020 y 2021, esta tienda recibió un fuerte apoyo de Azteca, sin embargo para el 2022 y hasta el 2023 diversifica su ruido en otros medios televisivos de gran aduciencia (TVC y HCH)</a:t>
            </a:r>
          </a:p>
        </p:txBody>
      </p:sp>
      <p:graphicFrame>
        <p:nvGraphicFramePr>
          <p:cNvPr id="2" name="Chart 1">
            <a:extLst>
              <a:ext uri="{FF2B5EF4-FFF2-40B4-BE49-F238E27FC236}">
                <a16:creationId xmlns:a16="http://schemas.microsoft.com/office/drawing/2014/main" id="{EDE2C712-CD11-3922-E841-A83390ECB918}"/>
              </a:ext>
            </a:extLst>
          </p:cNvPr>
          <p:cNvGraphicFramePr>
            <a:graphicFrameLocks/>
          </p:cNvGraphicFramePr>
          <p:nvPr>
            <p:extLst>
              <p:ext uri="{D42A27DB-BD31-4B8C-83A1-F6EECF244321}">
                <p14:modId xmlns:p14="http://schemas.microsoft.com/office/powerpoint/2010/main" val="1077143136"/>
              </p:ext>
            </p:extLst>
          </p:nvPr>
        </p:nvGraphicFramePr>
        <p:xfrm>
          <a:off x="0" y="1749647"/>
          <a:ext cx="6165877" cy="33587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2">
            <a:extLst>
              <a:ext uri="{FF2B5EF4-FFF2-40B4-BE49-F238E27FC236}">
                <a16:creationId xmlns:a16="http://schemas.microsoft.com/office/drawing/2014/main" id="{83E82016-7D52-BC07-F263-DA371E427471}"/>
              </a:ext>
            </a:extLst>
          </p:cNvPr>
          <p:cNvGraphicFramePr>
            <a:graphicFrameLocks/>
          </p:cNvGraphicFramePr>
          <p:nvPr>
            <p:extLst>
              <p:ext uri="{D42A27DB-BD31-4B8C-83A1-F6EECF244321}">
                <p14:modId xmlns:p14="http://schemas.microsoft.com/office/powerpoint/2010/main" val="2233350145"/>
              </p:ext>
            </p:extLst>
          </p:nvPr>
        </p:nvGraphicFramePr>
        <p:xfrm>
          <a:off x="6096000" y="1749647"/>
          <a:ext cx="6096000" cy="33587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592930-5F4D-4D95-9EA3-CBF8332BF4F0}"/>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dirty="0" err="1">
                <a:latin typeface="Helvetica Light" panose="020B0403020202020204" pitchFamily="34" charset="0"/>
              </a:rPr>
              <a:t>Piezas</a:t>
            </a:r>
            <a:r>
              <a:rPr lang="en-US" sz="3000" dirty="0">
                <a:latin typeface="Helvetica Light" panose="020B0403020202020204" pitchFamily="34" charset="0"/>
              </a:rPr>
              <a:t> </a:t>
            </a:r>
            <a:r>
              <a:rPr lang="en-US" sz="3000" dirty="0" err="1">
                <a:latin typeface="Helvetica Light" panose="020B0403020202020204" pitchFamily="34" charset="0"/>
              </a:rPr>
              <a:t>publicitarias</a:t>
            </a:r>
            <a:endParaRPr lang="en-US" sz="3000" b="1" dirty="0">
              <a:latin typeface="Helvetica Light" panose="020B0403020202020204" pitchFamily="34" charset="0"/>
            </a:endParaRPr>
          </a:p>
        </p:txBody>
      </p:sp>
      <p:sp>
        <p:nvSpPr>
          <p:cNvPr id="31" name="Rectangle 30">
            <a:extLst>
              <a:ext uri="{FF2B5EF4-FFF2-40B4-BE49-F238E27FC236}">
                <a16:creationId xmlns:a16="http://schemas.microsoft.com/office/drawing/2014/main" id="{E6EE2307-B224-4646-A511-D09676EB1355}"/>
              </a:ext>
            </a:extLst>
          </p:cNvPr>
          <p:cNvSpPr/>
          <p:nvPr/>
        </p:nvSpPr>
        <p:spPr>
          <a:xfrm>
            <a:off x="1184175" y="1179094"/>
            <a:ext cx="268171" cy="26683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TELEVISION</a:t>
            </a:r>
          </a:p>
        </p:txBody>
      </p:sp>
      <p:sp>
        <p:nvSpPr>
          <p:cNvPr id="32" name="Rectangle 31">
            <a:extLst>
              <a:ext uri="{FF2B5EF4-FFF2-40B4-BE49-F238E27FC236}">
                <a16:creationId xmlns:a16="http://schemas.microsoft.com/office/drawing/2014/main" id="{AC1C824F-305F-C44F-81E9-3956B0D61C4C}"/>
              </a:ext>
            </a:extLst>
          </p:cNvPr>
          <p:cNvSpPr/>
          <p:nvPr/>
        </p:nvSpPr>
        <p:spPr>
          <a:xfrm>
            <a:off x="1184175" y="4160544"/>
            <a:ext cx="268172" cy="202619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RADIO</a:t>
            </a:r>
          </a:p>
        </p:txBody>
      </p:sp>
      <p:sp>
        <p:nvSpPr>
          <p:cNvPr id="37" name="TextBox 36">
            <a:extLst>
              <a:ext uri="{FF2B5EF4-FFF2-40B4-BE49-F238E27FC236}">
                <a16:creationId xmlns:a16="http://schemas.microsoft.com/office/drawing/2014/main" id="{DD930012-9D99-4247-9C0A-ED70B0CE5294}"/>
              </a:ext>
            </a:extLst>
          </p:cNvPr>
          <p:cNvSpPr txBox="1"/>
          <p:nvPr/>
        </p:nvSpPr>
        <p:spPr>
          <a:xfrm>
            <a:off x="1601572" y="4717003"/>
            <a:ext cx="2531462" cy="276999"/>
          </a:xfrm>
          <a:prstGeom prst="rect">
            <a:avLst/>
          </a:prstGeom>
          <a:noFill/>
        </p:spPr>
        <p:txBody>
          <a:bodyPr wrap="none" rtlCol="0">
            <a:spAutoFit/>
          </a:bodyPr>
          <a:lstStyle/>
          <a:p>
            <a:r>
              <a:rPr lang="en-US" sz="1200" dirty="0">
                <a:latin typeface="Helvetica Light" panose="020B0403020202020204" pitchFamily="34" charset="0"/>
                <a:hlinkClick r:id="rId3"/>
              </a:rPr>
              <a:t>Por que </a:t>
            </a:r>
            <a:r>
              <a:rPr lang="en-US" sz="1200" dirty="0" err="1">
                <a:latin typeface="Helvetica Light" panose="020B0403020202020204" pitchFamily="34" charset="0"/>
                <a:hlinkClick r:id="rId3"/>
              </a:rPr>
              <a:t>amar</a:t>
            </a:r>
            <a:r>
              <a:rPr lang="en-US" sz="1200" dirty="0">
                <a:latin typeface="Helvetica Light" panose="020B0403020202020204" pitchFamily="34" charset="0"/>
                <a:hlinkClick r:id="rId3"/>
              </a:rPr>
              <a:t> es </a:t>
            </a:r>
            <a:r>
              <a:rPr lang="en-US" sz="1200" dirty="0" err="1">
                <a:latin typeface="Helvetica Light" panose="020B0403020202020204" pitchFamily="34" charset="0"/>
                <a:hlinkClick r:id="rId3"/>
              </a:rPr>
              <a:t>una</a:t>
            </a:r>
            <a:r>
              <a:rPr lang="en-US" sz="1200" dirty="0">
                <a:latin typeface="Helvetica Light" panose="020B0403020202020204" pitchFamily="34" charset="0"/>
                <a:hlinkClick r:id="rId3"/>
              </a:rPr>
              <a:t> Aventura 30”</a:t>
            </a:r>
            <a:endParaRPr lang="en-US" sz="1200" dirty="0">
              <a:latin typeface="Helvetica Light" panose="020B0403020202020204" pitchFamily="34" charset="0"/>
            </a:endParaRPr>
          </a:p>
        </p:txBody>
      </p:sp>
      <p:sp>
        <p:nvSpPr>
          <p:cNvPr id="16" name="Rectangle 36">
            <a:extLst>
              <a:ext uri="{FF2B5EF4-FFF2-40B4-BE49-F238E27FC236}">
                <a16:creationId xmlns:a16="http://schemas.microsoft.com/office/drawing/2014/main" id="{04AEFFA0-6934-1194-7C52-269D4FFEC293}"/>
              </a:ext>
            </a:extLst>
          </p:cNvPr>
          <p:cNvSpPr/>
          <p:nvPr/>
        </p:nvSpPr>
        <p:spPr>
          <a:xfrm>
            <a:off x="2432951" y="3514907"/>
            <a:ext cx="2503813" cy="276999"/>
          </a:xfrm>
          <a:prstGeom prst="rect">
            <a:avLst/>
          </a:prstGeom>
        </p:spPr>
        <p:txBody>
          <a:bodyPr wrap="square">
            <a:spAutoFit/>
          </a:bodyPr>
          <a:lstStyle/>
          <a:p>
            <a:r>
              <a:rPr lang="en-CA" sz="1200" dirty="0">
                <a:latin typeface="Helvetica Light" panose="020B0403020202020204" pitchFamily="34" charset="0"/>
                <a:hlinkClick r:id="rId4"/>
              </a:rPr>
              <a:t>Días </a:t>
            </a:r>
            <a:r>
              <a:rPr lang="en-CA" sz="1200" dirty="0" err="1">
                <a:latin typeface="Helvetica Light" panose="020B0403020202020204" pitchFamily="34" charset="0"/>
                <a:hlinkClick r:id="rId4"/>
              </a:rPr>
              <a:t>Azules</a:t>
            </a:r>
            <a:r>
              <a:rPr lang="en-CA" sz="1200" dirty="0">
                <a:latin typeface="Helvetica Light" panose="020B0403020202020204" pitchFamily="34" charset="0"/>
                <a:hlinkClick r:id="rId4"/>
              </a:rPr>
              <a:t> 30”</a:t>
            </a:r>
            <a:endParaRPr lang="en-CA" sz="1200" dirty="0">
              <a:latin typeface="Helvetica Light" panose="020B0403020202020204" pitchFamily="34" charset="0"/>
            </a:endParaRPr>
          </a:p>
        </p:txBody>
      </p:sp>
      <p:sp>
        <p:nvSpPr>
          <p:cNvPr id="12" name="TextBox 29">
            <a:extLst>
              <a:ext uri="{FF2B5EF4-FFF2-40B4-BE49-F238E27FC236}">
                <a16:creationId xmlns:a16="http://schemas.microsoft.com/office/drawing/2014/main" id="{45667351-569C-9A4E-9B9F-B759226D02D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Marzo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sp>
        <p:nvSpPr>
          <p:cNvPr id="6" name="TextBox 16">
            <a:extLst>
              <a:ext uri="{FF2B5EF4-FFF2-40B4-BE49-F238E27FC236}">
                <a16:creationId xmlns:a16="http://schemas.microsoft.com/office/drawing/2014/main" id="{9F84F839-97E6-DC1B-F243-4991DCCCC065}"/>
              </a:ext>
            </a:extLst>
          </p:cNvPr>
          <p:cNvSpPr txBox="1"/>
          <p:nvPr/>
        </p:nvSpPr>
        <p:spPr>
          <a:xfrm>
            <a:off x="4936764" y="652987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pic>
        <p:nvPicPr>
          <p:cNvPr id="3" name="Imagen 2">
            <a:extLst>
              <a:ext uri="{FF2B5EF4-FFF2-40B4-BE49-F238E27FC236}">
                <a16:creationId xmlns:a16="http://schemas.microsoft.com/office/drawing/2014/main" id="{3FA1BE68-03DE-0DF0-4C31-295BB62FF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6720" y="1502410"/>
            <a:ext cx="2868487" cy="1926590"/>
          </a:xfrm>
          <a:prstGeom prst="rect">
            <a:avLst/>
          </a:prstGeom>
        </p:spPr>
      </p:pic>
      <p:sp>
        <p:nvSpPr>
          <p:cNvPr id="7" name="Rectangle 36">
            <a:extLst>
              <a:ext uri="{FF2B5EF4-FFF2-40B4-BE49-F238E27FC236}">
                <a16:creationId xmlns:a16="http://schemas.microsoft.com/office/drawing/2014/main" id="{10CCD207-E457-D50E-6DCA-6A2BB797708F}"/>
              </a:ext>
            </a:extLst>
          </p:cNvPr>
          <p:cNvSpPr/>
          <p:nvPr/>
        </p:nvSpPr>
        <p:spPr>
          <a:xfrm>
            <a:off x="6679831" y="3559413"/>
            <a:ext cx="2503813" cy="276999"/>
          </a:xfrm>
          <a:prstGeom prst="rect">
            <a:avLst/>
          </a:prstGeom>
        </p:spPr>
        <p:txBody>
          <a:bodyPr wrap="square">
            <a:spAutoFit/>
          </a:bodyPr>
          <a:lstStyle/>
          <a:p>
            <a:r>
              <a:rPr lang="en-CA" sz="1200" dirty="0">
                <a:latin typeface="Helvetica Light" panose="020B0403020202020204" pitchFamily="34" charset="0"/>
                <a:hlinkClick r:id="rId6"/>
              </a:rPr>
              <a:t>Mueve tu Verano 30”</a:t>
            </a:r>
            <a:endParaRPr lang="en-CA" sz="1200" dirty="0">
              <a:latin typeface="Helvetica Light" panose="020B0403020202020204" pitchFamily="34" charset="0"/>
            </a:endParaRPr>
          </a:p>
        </p:txBody>
      </p:sp>
      <p:pic>
        <p:nvPicPr>
          <p:cNvPr id="9" name="Imagen 8">
            <a:extLst>
              <a:ext uri="{FF2B5EF4-FFF2-40B4-BE49-F238E27FC236}">
                <a16:creationId xmlns:a16="http://schemas.microsoft.com/office/drawing/2014/main" id="{E413E739-3306-399C-3188-3704754350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0500" y="1502408"/>
            <a:ext cx="3166110" cy="1926591"/>
          </a:xfrm>
          <a:prstGeom prst="rect">
            <a:avLst/>
          </a:prstGeom>
        </p:spPr>
      </p:pic>
    </p:spTree>
    <p:extLst>
      <p:ext uri="{BB962C8B-B14F-4D97-AF65-F5344CB8AC3E}">
        <p14:creationId xmlns:p14="http://schemas.microsoft.com/office/powerpoint/2010/main" val="193287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623AA735-E56A-E241-8F82-2CB368ED455D}"/>
              </a:ext>
            </a:extLst>
          </p:cNvPr>
          <p:cNvGraphicFramePr>
            <a:graphicFrameLocks noGrp="1"/>
          </p:cNvGraphicFramePr>
          <p:nvPr>
            <p:extLst>
              <p:ext uri="{D42A27DB-BD31-4B8C-83A1-F6EECF244321}">
                <p14:modId xmlns:p14="http://schemas.microsoft.com/office/powerpoint/2010/main" val="2326904224"/>
              </p:ext>
            </p:extLst>
          </p:nvPr>
        </p:nvGraphicFramePr>
        <p:xfrm>
          <a:off x="11089948" y="4661166"/>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369332">
                <a:tc>
                  <a:txBody>
                    <a:bodyPr/>
                    <a:lstStyle/>
                    <a:p>
                      <a:r>
                        <a:rPr lang="en-US" sz="1000" b="1" i="0" dirty="0">
                          <a:latin typeface="Helvetica Light" panose="020B0403020202020204" pitchFamily="34" charset="0"/>
                        </a:rPr>
                        <a:t>$0</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9" name="Chart 28">
            <a:extLst>
              <a:ext uri="{FF2B5EF4-FFF2-40B4-BE49-F238E27FC236}">
                <a16:creationId xmlns:a16="http://schemas.microsoft.com/office/drawing/2014/main" id="{8C046537-2209-2540-90FF-505841C1B8ED}"/>
              </a:ext>
            </a:extLst>
          </p:cNvPr>
          <p:cNvGraphicFramePr/>
          <p:nvPr>
            <p:extLst>
              <p:ext uri="{D42A27DB-BD31-4B8C-83A1-F6EECF244321}">
                <p14:modId xmlns:p14="http://schemas.microsoft.com/office/powerpoint/2010/main" val="1303035077"/>
              </p:ext>
            </p:extLst>
          </p:nvPr>
        </p:nvGraphicFramePr>
        <p:xfrm>
          <a:off x="250751" y="1848897"/>
          <a:ext cx="3204006" cy="3992339"/>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9896E2DC-AD19-DD49-AE5E-AC869E7494AA}"/>
              </a:ext>
            </a:extLst>
          </p:cNvPr>
          <p:cNvSpPr txBox="1"/>
          <p:nvPr/>
        </p:nvSpPr>
        <p:spPr>
          <a:xfrm>
            <a:off x="2618906" y="584123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42" name="Rectangle 41">
            <a:extLst>
              <a:ext uri="{FF2B5EF4-FFF2-40B4-BE49-F238E27FC236}">
                <a16:creationId xmlns:a16="http://schemas.microsoft.com/office/drawing/2014/main" id="{14C39D52-F539-4B99-A4D6-87512399245B}"/>
              </a:ext>
            </a:extLst>
          </p:cNvPr>
          <p:cNvSpPr/>
          <p:nvPr/>
        </p:nvSpPr>
        <p:spPr>
          <a:xfrm>
            <a:off x="-8733" y="0"/>
            <a:ext cx="12200733" cy="865947"/>
          </a:xfrm>
          <a:prstGeom prst="rect">
            <a:avLst/>
          </a:prstGeom>
          <a:solidFill>
            <a:srgbClr val="D8CB28"/>
          </a:solidFill>
          <a:ln>
            <a:solidFill>
              <a:srgbClr val="D8C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GALLO MAS GALLO</a:t>
            </a:r>
          </a:p>
        </p:txBody>
      </p:sp>
      <p:sp>
        <p:nvSpPr>
          <p:cNvPr id="50" name="Title 1">
            <a:extLst>
              <a:ext uri="{FF2B5EF4-FFF2-40B4-BE49-F238E27FC236}">
                <a16:creationId xmlns:a16="http://schemas.microsoft.com/office/drawing/2014/main" id="{6F395944-32A5-442F-9D50-76C6737FD757}"/>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34" name="Picture 33">
            <a:extLst>
              <a:ext uri="{FF2B5EF4-FFF2-40B4-BE49-F238E27FC236}">
                <a16:creationId xmlns:a16="http://schemas.microsoft.com/office/drawing/2014/main" id="{B804460E-1379-44DC-B222-33D6B91503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cxnSp>
        <p:nvCxnSpPr>
          <p:cNvPr id="59" name="Straight Connector 58">
            <a:extLst>
              <a:ext uri="{FF2B5EF4-FFF2-40B4-BE49-F238E27FC236}">
                <a16:creationId xmlns:a16="http://schemas.microsoft.com/office/drawing/2014/main" id="{6AFFD53B-2A8F-4025-AB04-4414CBEF4BC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FDC098-E3F7-4663-A49C-55225936E964}"/>
              </a:ext>
            </a:extLst>
          </p:cNvPr>
          <p:cNvCxnSpPr>
            <a:cxnSpLocks/>
          </p:cNvCxnSpPr>
          <p:nvPr/>
        </p:nvCxnSpPr>
        <p:spPr>
          <a:xfrm>
            <a:off x="6674214" y="1171299"/>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937CD4D-F5D8-42FD-AD0C-0AE946BDE3EF}"/>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0" name="TextBox 29">
            <a:extLst>
              <a:ext uri="{FF2B5EF4-FFF2-40B4-BE49-F238E27FC236}">
                <a16:creationId xmlns:a16="http://schemas.microsoft.com/office/drawing/2014/main" id="{CE800B6A-61C1-4BC5-A9F2-B325885F5FE1}"/>
              </a:ext>
            </a:extLst>
          </p:cNvPr>
          <p:cNvSpPr txBox="1"/>
          <p:nvPr/>
        </p:nvSpPr>
        <p:spPr>
          <a:xfrm>
            <a:off x="8753133" y="1140163"/>
            <a:ext cx="1182311"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err="1">
                <a:solidFill>
                  <a:schemeClr val="bg1"/>
                </a:solidFill>
                <a:latin typeface="Helvetica Light" panose="020B0403020202020204" pitchFamily="34" charset="0"/>
              </a:rPr>
              <a:t>Estacionalidad</a:t>
            </a:r>
            <a:r>
              <a:rPr lang="en-US" sz="1200" dirty="0">
                <a:solidFill>
                  <a:schemeClr val="bg1"/>
                </a:solidFill>
                <a:latin typeface="Helvetica Light" panose="020B0403020202020204" pitchFamily="34" charset="0"/>
              </a:rPr>
              <a:t> </a:t>
            </a:r>
          </a:p>
        </p:txBody>
      </p:sp>
      <p:sp>
        <p:nvSpPr>
          <p:cNvPr id="45" name="TextBox 44">
            <a:extLst>
              <a:ext uri="{FF2B5EF4-FFF2-40B4-BE49-F238E27FC236}">
                <a16:creationId xmlns:a16="http://schemas.microsoft.com/office/drawing/2014/main" id="{2110A22D-759E-4E99-B223-908AF794D0A7}"/>
              </a:ext>
            </a:extLst>
          </p:cNvPr>
          <p:cNvSpPr txBox="1"/>
          <p:nvPr/>
        </p:nvSpPr>
        <p:spPr>
          <a:xfrm>
            <a:off x="4151360" y="661460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31" name="Chart 30">
            <a:extLst>
              <a:ext uri="{FF2B5EF4-FFF2-40B4-BE49-F238E27FC236}">
                <a16:creationId xmlns:a16="http://schemas.microsoft.com/office/drawing/2014/main" id="{F1ED73D2-62C8-4E3A-A3FF-D4716F1BE3AC}"/>
              </a:ext>
            </a:extLst>
          </p:cNvPr>
          <p:cNvGraphicFramePr/>
          <p:nvPr>
            <p:extLst>
              <p:ext uri="{D42A27DB-BD31-4B8C-83A1-F6EECF244321}">
                <p14:modId xmlns:p14="http://schemas.microsoft.com/office/powerpoint/2010/main" val="3667419967"/>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Table 42">
            <a:extLst>
              <a:ext uri="{FF2B5EF4-FFF2-40B4-BE49-F238E27FC236}">
                <a16:creationId xmlns:a16="http://schemas.microsoft.com/office/drawing/2014/main" id="{2083F445-C981-42A1-9D8C-C92E970321E6}"/>
              </a:ext>
            </a:extLst>
          </p:cNvPr>
          <p:cNvGraphicFramePr>
            <a:graphicFrameLocks noGrp="1"/>
          </p:cNvGraphicFramePr>
          <p:nvPr>
            <p:extLst>
              <p:ext uri="{D42A27DB-BD31-4B8C-83A1-F6EECF244321}">
                <p14:modId xmlns:p14="http://schemas.microsoft.com/office/powerpoint/2010/main" val="2221869767"/>
              </p:ext>
            </p:extLst>
          </p:nvPr>
        </p:nvGraphicFramePr>
        <p:xfrm>
          <a:off x="11103369" y="3858001"/>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275045">
                <a:tc>
                  <a:txBody>
                    <a:bodyPr/>
                    <a:lstStyle/>
                    <a:p>
                      <a:r>
                        <a:rPr lang="en-US" sz="1000" b="1" i="0" dirty="0">
                          <a:latin typeface="Helvetica Light" panose="020B0403020202020204" pitchFamily="34" charset="0"/>
                        </a:rPr>
                        <a:t>$8k</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73%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8" name="Chart 47">
            <a:extLst>
              <a:ext uri="{FF2B5EF4-FFF2-40B4-BE49-F238E27FC236}">
                <a16:creationId xmlns:a16="http://schemas.microsoft.com/office/drawing/2014/main" id="{EB55A1A9-9F4A-4243-921A-3C8278CE89C5}"/>
              </a:ext>
            </a:extLst>
          </p:cNvPr>
          <p:cNvGraphicFramePr/>
          <p:nvPr>
            <p:extLst>
              <p:ext uri="{D42A27DB-BD31-4B8C-83A1-F6EECF244321}">
                <p14:modId xmlns:p14="http://schemas.microsoft.com/office/powerpoint/2010/main" val="3712485351"/>
              </p:ext>
            </p:extLst>
          </p:nvPr>
        </p:nvGraphicFramePr>
        <p:xfrm>
          <a:off x="6704046" y="4581826"/>
          <a:ext cx="4348064"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3336959944"/>
              </p:ext>
            </p:extLst>
          </p:nvPr>
        </p:nvGraphicFramePr>
        <p:xfrm>
          <a:off x="6803147" y="1152657"/>
          <a:ext cx="5314816" cy="21744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65">
            <a:extLst>
              <a:ext uri="{FF2B5EF4-FFF2-40B4-BE49-F238E27FC236}">
                <a16:creationId xmlns:a16="http://schemas.microsoft.com/office/drawing/2014/main" id="{FD07DFEC-D4B1-00D0-5D12-B1EE94E12FCD}"/>
              </a:ext>
            </a:extLst>
          </p:cNvPr>
          <p:cNvGraphicFramePr>
            <a:graphicFrameLocks noGrp="1"/>
          </p:cNvGraphicFramePr>
          <p:nvPr>
            <p:extLst>
              <p:ext uri="{D42A27DB-BD31-4B8C-83A1-F6EECF244321}">
                <p14:modId xmlns:p14="http://schemas.microsoft.com/office/powerpoint/2010/main" val="2417076728"/>
              </p:ext>
            </p:extLst>
          </p:nvPr>
        </p:nvGraphicFramePr>
        <p:xfrm>
          <a:off x="11052110" y="5690429"/>
          <a:ext cx="1089665" cy="369332"/>
        </p:xfrm>
        <a:graphic>
          <a:graphicData uri="http://schemas.openxmlformats.org/drawingml/2006/table">
            <a:tbl>
              <a:tblPr firstRow="1" bandRow="1">
                <a:tableStyleId>{2D5ABB26-0587-4C30-8999-92F81FD0307C}</a:tableStyleId>
              </a:tblPr>
              <a:tblGrid>
                <a:gridCol w="524454">
                  <a:extLst>
                    <a:ext uri="{9D8B030D-6E8A-4147-A177-3AD203B41FA5}">
                      <a16:colId xmlns:a16="http://schemas.microsoft.com/office/drawing/2014/main" val="1624274162"/>
                    </a:ext>
                  </a:extLst>
                </a:gridCol>
                <a:gridCol w="565211">
                  <a:extLst>
                    <a:ext uri="{9D8B030D-6E8A-4147-A177-3AD203B41FA5}">
                      <a16:colId xmlns:a16="http://schemas.microsoft.com/office/drawing/2014/main" val="1406418741"/>
                    </a:ext>
                  </a:extLst>
                </a:gridCol>
              </a:tblGrid>
              <a:tr h="369332">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$3k  </a:t>
                      </a:r>
                    </a:p>
                  </a:txBody>
                  <a:tcPr/>
                </a:tc>
                <a:tc>
                  <a:txBody>
                    <a:bodyPr/>
                    <a:lstStyle/>
                    <a:p>
                      <a:pPr algn="ctr"/>
                      <a:r>
                        <a:rPr lang="en-US" sz="1000" b="1" i="0" dirty="0">
                          <a:solidFill>
                            <a:schemeClr val="bg1"/>
                          </a:solidFill>
                          <a:latin typeface="Helvetica Light" panose="020B0403020202020204" pitchFamily="34" charset="0"/>
                        </a:rPr>
                        <a:t>27%</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54" name="Chart 69">
            <a:extLst>
              <a:ext uri="{FF2B5EF4-FFF2-40B4-BE49-F238E27FC236}">
                <a16:creationId xmlns:a16="http://schemas.microsoft.com/office/drawing/2014/main" id="{A272AF02-9D85-4F33-8F24-A46938E1FBC7}"/>
              </a:ext>
            </a:extLst>
          </p:cNvPr>
          <p:cNvGraphicFramePr/>
          <p:nvPr>
            <p:extLst>
              <p:ext uri="{D42A27DB-BD31-4B8C-83A1-F6EECF244321}">
                <p14:modId xmlns:p14="http://schemas.microsoft.com/office/powerpoint/2010/main" val="2570531403"/>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Table 7">
            <a:extLst>
              <a:ext uri="{FF2B5EF4-FFF2-40B4-BE49-F238E27FC236}">
                <a16:creationId xmlns:a16="http://schemas.microsoft.com/office/drawing/2014/main" id="{32AC1704-F22F-8943-8433-2A838731C3F9}"/>
              </a:ext>
            </a:extLst>
          </p:cNvPr>
          <p:cNvGraphicFramePr>
            <a:graphicFrameLocks noGrp="1"/>
          </p:cNvGraphicFramePr>
          <p:nvPr>
            <p:extLst>
              <p:ext uri="{D42A27DB-BD31-4B8C-83A1-F6EECF244321}">
                <p14:modId xmlns:p14="http://schemas.microsoft.com/office/powerpoint/2010/main" val="3577371386"/>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72%-</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267%</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3D25187-937D-EB45-BBA2-E6E767EDDC55}"/>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8" name="Curved Down Arrow 56">
            <a:extLst>
              <a:ext uri="{FF2B5EF4-FFF2-40B4-BE49-F238E27FC236}">
                <a16:creationId xmlns:a16="http://schemas.microsoft.com/office/drawing/2014/main" id="{8EF47C15-995B-4442-AEBC-9ABC18B6D0D1}"/>
              </a:ext>
            </a:extLst>
          </p:cNvPr>
          <p:cNvSpPr/>
          <p:nvPr/>
        </p:nvSpPr>
        <p:spPr>
          <a:xfrm>
            <a:off x="1070562" y="1439516"/>
            <a:ext cx="344682"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Curved Down Arrow 62">
            <a:extLst>
              <a:ext uri="{FF2B5EF4-FFF2-40B4-BE49-F238E27FC236}">
                <a16:creationId xmlns:a16="http://schemas.microsoft.com/office/drawing/2014/main" id="{B5D2A86E-9AC8-1748-BA97-A77A76F17ACE}"/>
              </a:ext>
            </a:extLst>
          </p:cNvPr>
          <p:cNvSpPr/>
          <p:nvPr/>
        </p:nvSpPr>
        <p:spPr>
          <a:xfrm rot="10800000" flipH="1">
            <a:off x="2084480" y="1515544"/>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6" name="Table 32">
            <a:extLst>
              <a:ext uri="{FF2B5EF4-FFF2-40B4-BE49-F238E27FC236}">
                <a16:creationId xmlns:a16="http://schemas.microsoft.com/office/drawing/2014/main" id="{8B5A06E3-A571-4845-8A7A-A02D4F310C99}"/>
              </a:ext>
            </a:extLst>
          </p:cNvPr>
          <p:cNvGraphicFramePr>
            <a:graphicFrameLocks noGrp="1"/>
          </p:cNvGraphicFramePr>
          <p:nvPr>
            <p:extLst>
              <p:ext uri="{D42A27DB-BD31-4B8C-83A1-F6EECF244321}">
                <p14:modId xmlns:p14="http://schemas.microsoft.com/office/powerpoint/2010/main" val="3816118693"/>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dirty="0"/>
                        <a:t>$ 3K</a:t>
                      </a:r>
                      <a:endParaRPr lang="en-US" sz="1200" b="1" i="0" dirty="0">
                        <a:latin typeface="Helvetica Light" panose="020B0403020202020204" pitchFamily="34" charset="0"/>
                      </a:endParaRPr>
                    </a:p>
                  </a:txBody>
                  <a:tcPr anchor="ctr">
                    <a:solidFill>
                      <a:srgbClr val="D8CB28"/>
                    </a:solidFill>
                  </a:tcPr>
                </a:tc>
                <a:tc>
                  <a:txBody>
                    <a:bodyPr/>
                    <a:lstStyle/>
                    <a:p>
                      <a:pPr algn="ctr"/>
                      <a:r>
                        <a:rPr lang="en-US" sz="1200" b="1" dirty="0"/>
                        <a:t>$ 11K</a:t>
                      </a:r>
                      <a:endParaRPr lang="en-US" sz="1200" b="1" i="0" dirty="0">
                        <a:latin typeface="Helvetica Light" panose="020B0403020202020204" pitchFamily="34" charset="0"/>
                      </a:endParaRPr>
                    </a:p>
                  </a:txBody>
                  <a:tcPr anchor="ctr">
                    <a:solidFill>
                      <a:srgbClr val="D8CB28"/>
                    </a:solidFill>
                  </a:tcPr>
                </a:tc>
                <a:extLst>
                  <a:ext uri="{0D108BD9-81ED-4DB2-BD59-A6C34878D82A}">
                    <a16:rowId xmlns:a16="http://schemas.microsoft.com/office/drawing/2014/main" val="2192256424"/>
                  </a:ext>
                </a:extLst>
              </a:tr>
            </a:tbl>
          </a:graphicData>
        </a:graphic>
      </p:graphicFrame>
      <p:graphicFrame>
        <p:nvGraphicFramePr>
          <p:cNvPr id="52" name="Table 8">
            <a:extLst>
              <a:ext uri="{FF2B5EF4-FFF2-40B4-BE49-F238E27FC236}">
                <a16:creationId xmlns:a16="http://schemas.microsoft.com/office/drawing/2014/main" id="{5B1ED8B6-5EBD-0F41-89CD-CC33DD630624}"/>
              </a:ext>
            </a:extLst>
          </p:cNvPr>
          <p:cNvGraphicFramePr>
            <a:graphicFrameLocks noGrp="1"/>
          </p:cNvGraphicFramePr>
          <p:nvPr>
            <p:extLst>
              <p:ext uri="{D42A27DB-BD31-4B8C-83A1-F6EECF244321}">
                <p14:modId xmlns:p14="http://schemas.microsoft.com/office/powerpoint/2010/main" val="2506730786"/>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33846348"/>
              </p:ext>
            </p:extLst>
          </p:nvPr>
        </p:nvGraphicFramePr>
        <p:xfrm>
          <a:off x="3623700" y="2082470"/>
          <a:ext cx="3036227" cy="429008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307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D8CB2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Piezas</a:t>
            </a:r>
            <a:r>
              <a:rPr lang="en-US" sz="3000" b="1" dirty="0">
                <a:latin typeface="Helvetica Light" panose="020B0403020202020204" pitchFamily="34" charset="0"/>
              </a:rPr>
              <a:t> </a:t>
            </a:r>
            <a:r>
              <a:rPr lang="en-US" sz="3000" b="1"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12" name="Picture 11">
            <a:extLst>
              <a:ext uri="{FF2B5EF4-FFF2-40B4-BE49-F238E27FC236}">
                <a16:creationId xmlns:a16="http://schemas.microsoft.com/office/drawing/2014/main" id="{491815B9-2B3E-4D9A-A982-3D5BD82EA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7" name="TextBox 16">
            <a:extLst>
              <a:ext uri="{FF2B5EF4-FFF2-40B4-BE49-F238E27FC236}">
                <a16:creationId xmlns:a16="http://schemas.microsoft.com/office/drawing/2014/main" id="{E39ECC68-FB0F-48C0-BE90-F311393FD8BD}"/>
              </a:ext>
            </a:extLst>
          </p:cNvPr>
          <p:cNvSpPr txBox="1"/>
          <p:nvPr/>
        </p:nvSpPr>
        <p:spPr>
          <a:xfrm>
            <a:off x="4936764" y="652987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sp>
        <p:nvSpPr>
          <p:cNvPr id="21" name="Rectangle 20">
            <a:extLst>
              <a:ext uri="{FF2B5EF4-FFF2-40B4-BE49-F238E27FC236}">
                <a16:creationId xmlns:a16="http://schemas.microsoft.com/office/drawing/2014/main" id="{BF4894CB-6491-43DA-BBD7-9152EE462103}"/>
              </a:ext>
            </a:extLst>
          </p:cNvPr>
          <p:cNvSpPr/>
          <p:nvPr/>
        </p:nvSpPr>
        <p:spPr>
          <a:xfrm>
            <a:off x="3713507" y="1891203"/>
            <a:ext cx="268171" cy="269299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t>TV</a:t>
            </a:r>
          </a:p>
        </p:txBody>
      </p:sp>
      <p:sp>
        <p:nvSpPr>
          <p:cNvPr id="7" name="TextBox 23">
            <a:extLst>
              <a:ext uri="{FF2B5EF4-FFF2-40B4-BE49-F238E27FC236}">
                <a16:creationId xmlns:a16="http://schemas.microsoft.com/office/drawing/2014/main" id="{DBACA7DF-DE5C-DE44-DAEE-A3C9C0364C7B}"/>
              </a:ext>
            </a:extLst>
          </p:cNvPr>
          <p:cNvSpPr txBox="1"/>
          <p:nvPr/>
        </p:nvSpPr>
        <p:spPr>
          <a:xfrm>
            <a:off x="6214518" y="4584197"/>
            <a:ext cx="1404552" cy="276999"/>
          </a:xfrm>
          <a:prstGeom prst="rect">
            <a:avLst/>
          </a:prstGeom>
          <a:noFill/>
        </p:spPr>
        <p:txBody>
          <a:bodyPr wrap="none" rtlCol="0">
            <a:spAutoFit/>
          </a:bodyPr>
          <a:lstStyle/>
          <a:p>
            <a:r>
              <a:rPr lang="en-US" sz="1200" dirty="0">
                <a:latin typeface="Helvetica Light" panose="020B0403020202020204" pitchFamily="34" charset="0"/>
                <a:hlinkClick r:id="rId3"/>
              </a:rPr>
              <a:t>Hit del Verano 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11" name="TextBox 29">
            <a:extLst>
              <a:ext uri="{FF2B5EF4-FFF2-40B4-BE49-F238E27FC236}">
                <a16:creationId xmlns:a16="http://schemas.microsoft.com/office/drawing/2014/main" id="{4B50C8FE-3FC1-A04A-8766-16904005FEF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Marzo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pic>
        <p:nvPicPr>
          <p:cNvPr id="4" name="Imagen 3">
            <a:extLst>
              <a:ext uri="{FF2B5EF4-FFF2-40B4-BE49-F238E27FC236}">
                <a16:creationId xmlns:a16="http://schemas.microsoft.com/office/drawing/2014/main" id="{62222B7D-D977-1BF1-1AF9-1F62A18D12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037" y="2042657"/>
            <a:ext cx="4614093" cy="2390085"/>
          </a:xfrm>
          <a:prstGeom prst="rect">
            <a:avLst/>
          </a:prstGeom>
        </p:spPr>
      </p:pic>
      <p:sp>
        <p:nvSpPr>
          <p:cNvPr id="5" name="Estrella de 5 puntas 4">
            <a:extLst>
              <a:ext uri="{FF2B5EF4-FFF2-40B4-BE49-F238E27FC236}">
                <a16:creationId xmlns:a16="http://schemas.microsoft.com/office/drawing/2014/main" id="{E3493C8E-86D7-8C25-A2EA-AAC17937CB3F}"/>
              </a:ext>
            </a:extLst>
          </p:cNvPr>
          <p:cNvSpPr/>
          <p:nvPr/>
        </p:nvSpPr>
        <p:spPr>
          <a:xfrm>
            <a:off x="9132890" y="1745849"/>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17162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2261869325"/>
              </p:ext>
            </p:extLst>
          </p:nvPr>
        </p:nvGraphicFramePr>
        <p:xfrm>
          <a:off x="251729" y="1719431"/>
          <a:ext cx="3204006" cy="426507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1633948829"/>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Table 30">
            <a:extLst>
              <a:ext uri="{FF2B5EF4-FFF2-40B4-BE49-F238E27FC236}">
                <a16:creationId xmlns:a16="http://schemas.microsoft.com/office/drawing/2014/main" id="{CE6E397D-1FD6-0D44-B00D-319B213C49BC}"/>
              </a:ext>
            </a:extLst>
          </p:cNvPr>
          <p:cNvGraphicFramePr>
            <a:graphicFrameLocks noGrp="1"/>
          </p:cNvGraphicFramePr>
          <p:nvPr>
            <p:extLst>
              <p:ext uri="{D42A27DB-BD31-4B8C-83A1-F6EECF244321}">
                <p14:modId xmlns:p14="http://schemas.microsoft.com/office/powerpoint/2010/main" val="3921886741"/>
              </p:ext>
            </p:extLst>
          </p:nvPr>
        </p:nvGraphicFramePr>
        <p:xfrm>
          <a:off x="11089575" y="5588265"/>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$6</a:t>
                      </a:r>
                    </a:p>
                  </a:txBody>
                  <a:tcPr/>
                </a:tc>
                <a:tc>
                  <a:txBody>
                    <a:bodyPr/>
                    <a:lstStyle/>
                    <a:p>
                      <a:r>
                        <a:rPr lang="en-US" sz="1000" b="1" i="0" dirty="0">
                          <a:solidFill>
                            <a:schemeClr val="bg1"/>
                          </a:solidFill>
                          <a:latin typeface="Helvetica Light" panose="020B0403020202020204" pitchFamily="34" charset="0"/>
                        </a:rPr>
                        <a:t>67%</a:t>
                      </a:r>
                    </a:p>
                  </a:txBody>
                  <a:tcPr>
                    <a:solidFill>
                      <a:srgbClr val="FF0000"/>
                    </a:solidFill>
                  </a:tcPr>
                </a:tc>
                <a:extLst>
                  <a:ext uri="{0D108BD9-81ED-4DB2-BD59-A6C34878D82A}">
                    <a16:rowId xmlns:a16="http://schemas.microsoft.com/office/drawing/2014/main" val="1902778531"/>
                  </a:ext>
                </a:extLst>
              </a:tr>
            </a:tbl>
          </a:graphicData>
        </a:graphic>
      </p:graphicFrame>
      <p:sp>
        <p:nvSpPr>
          <p:cNvPr id="40" name="TextBox 39">
            <a:extLst>
              <a:ext uri="{FF2B5EF4-FFF2-40B4-BE49-F238E27FC236}">
                <a16:creationId xmlns:a16="http://schemas.microsoft.com/office/drawing/2014/main" id="{ADD1BBAA-793D-804B-8B27-DDE822499A33}"/>
              </a:ext>
            </a:extLst>
          </p:cNvPr>
          <p:cNvSpPr txBox="1"/>
          <p:nvPr/>
        </p:nvSpPr>
        <p:spPr>
          <a:xfrm>
            <a:off x="2374333" y="5861394"/>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Rectangle 38">
            <a:extLst>
              <a:ext uri="{FF2B5EF4-FFF2-40B4-BE49-F238E27FC236}">
                <a16:creationId xmlns:a16="http://schemas.microsoft.com/office/drawing/2014/main" id="{7912300B-4849-4835-A146-A43A44E91711}"/>
              </a:ext>
            </a:extLst>
          </p:cNvPr>
          <p:cNvSpPr/>
          <p:nvPr/>
        </p:nvSpPr>
        <p:spPr>
          <a:xfrm>
            <a:off x="-8733" y="0"/>
            <a:ext cx="12200733" cy="865947"/>
          </a:xfrm>
          <a:prstGeom prst="rect">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DIBISA</a:t>
            </a:r>
          </a:p>
        </p:txBody>
      </p:sp>
      <p:sp>
        <p:nvSpPr>
          <p:cNvPr id="50" name="Title 1">
            <a:extLst>
              <a:ext uri="{FF2B5EF4-FFF2-40B4-BE49-F238E27FC236}">
                <a16:creationId xmlns:a16="http://schemas.microsoft.com/office/drawing/2014/main" id="{894361CA-2F87-41A2-93CA-7B21D41B113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-Mayo, 2022</a:t>
            </a:r>
            <a:endParaRPr lang="en-US" sz="3000" b="1" dirty="0">
              <a:solidFill>
                <a:schemeClr val="bg1"/>
              </a:solidFill>
              <a:latin typeface="Helvetica Light" panose="020B0403020202020204" pitchFamily="34" charset="0"/>
            </a:endParaRPr>
          </a:p>
        </p:txBody>
      </p:sp>
      <p:pic>
        <p:nvPicPr>
          <p:cNvPr id="36" name="Picture 35">
            <a:extLst>
              <a:ext uri="{FF2B5EF4-FFF2-40B4-BE49-F238E27FC236}">
                <a16:creationId xmlns:a16="http://schemas.microsoft.com/office/drawing/2014/main" id="{7098A1CE-CC14-4D9D-A8CA-2998AC507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CEF8E5-18D2-41E0-A84B-B7C7145A95CF}"/>
              </a:ext>
            </a:extLst>
          </p:cNvPr>
          <p:cNvSpPr txBox="1"/>
          <p:nvPr/>
        </p:nvSpPr>
        <p:spPr>
          <a:xfrm>
            <a:off x="4151360" y="661460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59351"/>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699228" y="883396"/>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8733" y="-72503"/>
            <a:ext cx="12209466" cy="938450"/>
          </a:xfrm>
          <a:prstGeom prst="rect">
            <a:avLst/>
          </a:prstGeom>
          <a:solidFill>
            <a:srgbClr val="1D6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UMA</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14358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graphicFrame>
        <p:nvGraphicFramePr>
          <p:cNvPr id="4" name="Chart 61">
            <a:extLst>
              <a:ext uri="{FF2B5EF4-FFF2-40B4-BE49-F238E27FC236}">
                <a16:creationId xmlns:a16="http://schemas.microsoft.com/office/drawing/2014/main" id="{C495EABC-DC11-4F30-0736-F02940F7E534}"/>
              </a:ext>
            </a:extLst>
          </p:cNvPr>
          <p:cNvGraphicFramePr/>
          <p:nvPr>
            <p:extLst>
              <p:ext uri="{D42A27DB-BD31-4B8C-83A1-F6EECF244321}">
                <p14:modId xmlns:p14="http://schemas.microsoft.com/office/powerpoint/2010/main" val="2052258844"/>
              </p:ext>
            </p:extLst>
          </p:nvPr>
        </p:nvGraphicFramePr>
        <p:xfrm>
          <a:off x="3704988" y="2035018"/>
          <a:ext cx="2941217" cy="42997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30">
            <a:extLst>
              <a:ext uri="{FF2B5EF4-FFF2-40B4-BE49-F238E27FC236}">
                <a16:creationId xmlns:a16="http://schemas.microsoft.com/office/drawing/2014/main" id="{43EE090C-7E37-FD86-9DF5-733DDAEA2827}"/>
              </a:ext>
            </a:extLst>
          </p:cNvPr>
          <p:cNvGraphicFramePr>
            <a:graphicFrameLocks noGrp="1"/>
          </p:cNvGraphicFramePr>
          <p:nvPr>
            <p:extLst>
              <p:ext uri="{D42A27DB-BD31-4B8C-83A1-F6EECF244321}">
                <p14:modId xmlns:p14="http://schemas.microsoft.com/office/powerpoint/2010/main" val="642027366"/>
              </p:ext>
            </p:extLst>
          </p:nvPr>
        </p:nvGraphicFramePr>
        <p:xfrm>
          <a:off x="11089575" y="3977182"/>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9" name="Chart 6">
            <a:extLst>
              <a:ext uri="{FF2B5EF4-FFF2-40B4-BE49-F238E27FC236}">
                <a16:creationId xmlns:a16="http://schemas.microsoft.com/office/drawing/2014/main" id="{75719112-61AA-39A5-39D4-B2D1E6E1AD01}"/>
              </a:ext>
            </a:extLst>
          </p:cNvPr>
          <p:cNvGraphicFramePr/>
          <p:nvPr>
            <p:extLst>
              <p:ext uri="{D42A27DB-BD31-4B8C-83A1-F6EECF244321}">
                <p14:modId xmlns:p14="http://schemas.microsoft.com/office/powerpoint/2010/main" val="37188065"/>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Table 7">
            <a:extLst>
              <a:ext uri="{FF2B5EF4-FFF2-40B4-BE49-F238E27FC236}">
                <a16:creationId xmlns:a16="http://schemas.microsoft.com/office/drawing/2014/main" id="{B88E863C-DD9C-0B4C-A756-F9864DD371E2}"/>
              </a:ext>
            </a:extLst>
          </p:cNvPr>
          <p:cNvGraphicFramePr>
            <a:graphicFrameLocks noGrp="1"/>
          </p:cNvGraphicFramePr>
          <p:nvPr>
            <p:extLst>
              <p:ext uri="{D42A27DB-BD31-4B8C-83A1-F6EECF244321}">
                <p14:modId xmlns:p14="http://schemas.microsoft.com/office/powerpoint/2010/main" val="876878615"/>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endParaRPr lang="en-HN" sz="1200" b="0" i="0" dirty="0">
                        <a:latin typeface="Helvetica Light" panose="020B0403020202020204" pitchFamily="34" charset="0"/>
                      </a:endParaRPr>
                    </a:p>
                  </a:txBody>
                  <a:tcPr>
                    <a:solidFill>
                      <a:schemeClr val="bg1"/>
                    </a:solidFill>
                  </a:tcPr>
                </a:tc>
                <a:tc>
                  <a:txBody>
                    <a:bodyPr/>
                    <a:lstStyle/>
                    <a:p>
                      <a:pPr algn="ctr"/>
                      <a:r>
                        <a:rPr lang="en-US" sz="1200" b="0" i="0" dirty="0">
                          <a:latin typeface="Helvetica Light" panose="020B0403020202020204" pitchFamily="34" charset="0"/>
                        </a:rPr>
                        <a:t>100%</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6" name="TextBox 35">
            <a:extLst>
              <a:ext uri="{FF2B5EF4-FFF2-40B4-BE49-F238E27FC236}">
                <a16:creationId xmlns:a16="http://schemas.microsoft.com/office/drawing/2014/main" id="{28AD3BBA-6D80-3C4C-BB81-8601C785DC58}"/>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29" name="Table 32">
            <a:extLst>
              <a:ext uri="{FF2B5EF4-FFF2-40B4-BE49-F238E27FC236}">
                <a16:creationId xmlns:a16="http://schemas.microsoft.com/office/drawing/2014/main" id="{3FBC8805-CE2D-F342-91DB-5D03E80BEBE5}"/>
              </a:ext>
            </a:extLst>
          </p:cNvPr>
          <p:cNvGraphicFramePr>
            <a:graphicFrameLocks noGrp="1"/>
          </p:cNvGraphicFramePr>
          <p:nvPr>
            <p:extLst>
              <p:ext uri="{D42A27DB-BD31-4B8C-83A1-F6EECF244321}">
                <p14:modId xmlns:p14="http://schemas.microsoft.com/office/powerpoint/2010/main" val="1635386366"/>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$ 0.01K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$ 9K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3EC51395-EEFD-1542-861C-819F80849450}"/>
              </a:ext>
            </a:extLst>
          </p:cNvPr>
          <p:cNvGraphicFramePr>
            <a:graphicFrameLocks noGrp="1"/>
          </p:cNvGraphicFramePr>
          <p:nvPr>
            <p:extLst>
              <p:ext uri="{D42A27DB-BD31-4B8C-83A1-F6EECF244321}">
                <p14:modId xmlns:p14="http://schemas.microsoft.com/office/powerpoint/2010/main" val="1654654891"/>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5" name="Table 30">
            <a:extLst>
              <a:ext uri="{FF2B5EF4-FFF2-40B4-BE49-F238E27FC236}">
                <a16:creationId xmlns:a16="http://schemas.microsoft.com/office/drawing/2014/main" id="{A4E3B84B-0207-8F3D-A70E-8B479BB8BC73}"/>
              </a:ext>
            </a:extLst>
          </p:cNvPr>
          <p:cNvGraphicFramePr>
            <a:graphicFrameLocks noGrp="1"/>
          </p:cNvGraphicFramePr>
          <p:nvPr>
            <p:extLst>
              <p:ext uri="{D42A27DB-BD31-4B8C-83A1-F6EECF244321}">
                <p14:modId xmlns:p14="http://schemas.microsoft.com/office/powerpoint/2010/main" val="1687724604"/>
              </p:ext>
            </p:extLst>
          </p:nvPr>
        </p:nvGraphicFramePr>
        <p:xfrm>
          <a:off x="11059251" y="4783429"/>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$3</a:t>
                      </a:r>
                    </a:p>
                  </a:txBody>
                  <a:tcPr/>
                </a:tc>
                <a:tc>
                  <a:txBody>
                    <a:bodyPr/>
                    <a:lstStyle/>
                    <a:p>
                      <a:r>
                        <a:rPr lang="en-US" sz="1000" b="1" i="0" dirty="0">
                          <a:solidFill>
                            <a:schemeClr val="bg1"/>
                          </a:solidFill>
                          <a:latin typeface="Helvetica Light" panose="020B0403020202020204" pitchFamily="34" charset="0"/>
                        </a:rPr>
                        <a:t>33%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6" name="Chart 28">
            <a:extLst>
              <a:ext uri="{FF2B5EF4-FFF2-40B4-BE49-F238E27FC236}">
                <a16:creationId xmlns:a16="http://schemas.microsoft.com/office/drawing/2014/main" id="{DED55EDD-1252-96C7-9FFD-08976B77F07C}"/>
              </a:ext>
            </a:extLst>
          </p:cNvPr>
          <p:cNvGraphicFramePr/>
          <p:nvPr>
            <p:extLst>
              <p:ext uri="{D42A27DB-BD31-4B8C-83A1-F6EECF244321}">
                <p14:modId xmlns:p14="http://schemas.microsoft.com/office/powerpoint/2010/main" val="3132887621"/>
              </p:ext>
            </p:extLst>
          </p:nvPr>
        </p:nvGraphicFramePr>
        <p:xfrm>
          <a:off x="7089058" y="4444181"/>
          <a:ext cx="4061537" cy="113051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6588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chemeClr val="accent4"/>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Piezas</a:t>
            </a:r>
            <a:r>
              <a:rPr lang="en-US" sz="3000" b="1" dirty="0">
                <a:latin typeface="Helvetica Light" panose="020B0403020202020204" pitchFamily="34" charset="0"/>
              </a:rPr>
              <a:t> </a:t>
            </a:r>
            <a:r>
              <a:rPr lang="en-US" sz="3000" b="1"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12" name="Picture 11">
            <a:extLst>
              <a:ext uri="{FF2B5EF4-FFF2-40B4-BE49-F238E27FC236}">
                <a16:creationId xmlns:a16="http://schemas.microsoft.com/office/drawing/2014/main" id="{491815B9-2B3E-4D9A-A982-3D5BD82EA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7" name="TextBox 16">
            <a:extLst>
              <a:ext uri="{FF2B5EF4-FFF2-40B4-BE49-F238E27FC236}">
                <a16:creationId xmlns:a16="http://schemas.microsoft.com/office/drawing/2014/main" id="{E39ECC68-FB0F-48C0-BE90-F311393FD8BD}"/>
              </a:ext>
            </a:extLst>
          </p:cNvPr>
          <p:cNvSpPr txBox="1"/>
          <p:nvPr/>
        </p:nvSpPr>
        <p:spPr>
          <a:xfrm>
            <a:off x="4936764" y="652987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sp>
        <p:nvSpPr>
          <p:cNvPr id="4" name="Rectangle 20">
            <a:extLst>
              <a:ext uri="{FF2B5EF4-FFF2-40B4-BE49-F238E27FC236}">
                <a16:creationId xmlns:a16="http://schemas.microsoft.com/office/drawing/2014/main" id="{4C1F30D5-F0DF-3AED-01A2-65FC40CB0364}"/>
              </a:ext>
            </a:extLst>
          </p:cNvPr>
          <p:cNvSpPr/>
          <p:nvPr/>
        </p:nvSpPr>
        <p:spPr>
          <a:xfrm>
            <a:off x="3867850" y="2465288"/>
            <a:ext cx="268171" cy="192742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t>RADIO</a:t>
            </a:r>
          </a:p>
        </p:txBody>
      </p:sp>
      <p:sp>
        <p:nvSpPr>
          <p:cNvPr id="13" name="TextBox 23">
            <a:extLst>
              <a:ext uri="{FF2B5EF4-FFF2-40B4-BE49-F238E27FC236}">
                <a16:creationId xmlns:a16="http://schemas.microsoft.com/office/drawing/2014/main" id="{A254725E-464D-51E2-D372-BFE830C53A5F}"/>
              </a:ext>
            </a:extLst>
          </p:cNvPr>
          <p:cNvSpPr txBox="1"/>
          <p:nvPr/>
        </p:nvSpPr>
        <p:spPr>
          <a:xfrm>
            <a:off x="4936764" y="2725711"/>
            <a:ext cx="2316999" cy="523220"/>
          </a:xfrm>
          <a:prstGeom prst="rect">
            <a:avLst/>
          </a:prstGeom>
          <a:noFill/>
        </p:spPr>
        <p:txBody>
          <a:bodyPr wrap="square" rtlCol="0">
            <a:spAutoFit/>
          </a:bodyPr>
          <a:lstStyle/>
          <a:p>
            <a:r>
              <a:rPr lang="en-US" sz="1400" b="1" dirty="0" err="1">
                <a:solidFill>
                  <a:srgbClr val="0562C1"/>
                </a:solidFill>
              </a:rPr>
              <a:t>Veni</a:t>
            </a:r>
            <a:r>
              <a:rPr lang="en-US" sz="1400" b="1" dirty="0">
                <a:solidFill>
                  <a:srgbClr val="0562C1"/>
                </a:solidFill>
              </a:rPr>
              <a:t> con </a:t>
            </a:r>
            <a:r>
              <a:rPr lang="en-US" sz="1400" b="1" dirty="0" err="1">
                <a:solidFill>
                  <a:srgbClr val="0562C1"/>
                </a:solidFill>
              </a:rPr>
              <a:t>tu</a:t>
            </a:r>
            <a:r>
              <a:rPr lang="en-US" sz="1400" b="1" dirty="0">
                <a:solidFill>
                  <a:srgbClr val="0562C1"/>
                </a:solidFill>
              </a:rPr>
              <a:t> </a:t>
            </a:r>
            <a:r>
              <a:rPr lang="en-US" sz="1400" b="1" dirty="0">
                <a:solidFill>
                  <a:srgbClr val="0562C1"/>
                </a:solidFill>
                <a:hlinkClick r:id="rId3"/>
              </a:rPr>
              <a:t>A</a:t>
            </a:r>
            <a:r>
              <a:rPr lang="en-US" sz="1400" b="1" dirty="0">
                <a:solidFill>
                  <a:srgbClr val="0562C1"/>
                </a:solidFill>
              </a:rPr>
              <a:t>guinaldo y </a:t>
            </a:r>
            <a:r>
              <a:rPr lang="en-US" sz="1400" b="1" dirty="0" err="1">
                <a:solidFill>
                  <a:srgbClr val="0562C1"/>
                </a:solidFill>
                <a:hlinkClick r:id="rId3"/>
              </a:rPr>
              <a:t>S</a:t>
            </a:r>
            <a:r>
              <a:rPr lang="en-US" sz="1400" b="1" dirty="0" err="1">
                <a:solidFill>
                  <a:srgbClr val="0562C1"/>
                </a:solidFill>
              </a:rPr>
              <a:t>ali</a:t>
            </a:r>
            <a:r>
              <a:rPr lang="en-US" sz="1400" b="1" dirty="0">
                <a:solidFill>
                  <a:srgbClr val="0562C1"/>
                </a:solidFill>
              </a:rPr>
              <a:t> a </a:t>
            </a:r>
            <a:r>
              <a:rPr lang="en-US" sz="1400" b="1" dirty="0" err="1">
                <a:solidFill>
                  <a:srgbClr val="0562C1"/>
                </a:solidFill>
              </a:rPr>
              <a:t>estrenar</a:t>
            </a:r>
            <a:r>
              <a:rPr lang="en-US" sz="1400" b="1" dirty="0">
                <a:solidFill>
                  <a:srgbClr val="0562C1"/>
                </a:solidFill>
              </a:rPr>
              <a:t> </a:t>
            </a:r>
            <a:r>
              <a:rPr lang="en-US" sz="1400" b="1" dirty="0">
                <a:solidFill>
                  <a:srgbClr val="0562C1"/>
                </a:solidFill>
                <a:hlinkClick r:id="rId3"/>
              </a:rPr>
              <a:t>30’</a:t>
            </a:r>
            <a:endParaRPr lang="en-US" sz="1400" b="1" dirty="0">
              <a:solidFill>
                <a:srgbClr val="0562C1"/>
              </a:solidFill>
            </a:endParaRPr>
          </a:p>
        </p:txBody>
      </p:sp>
      <p:sp>
        <p:nvSpPr>
          <p:cNvPr id="11" name="TextBox 29">
            <a:extLst>
              <a:ext uri="{FF2B5EF4-FFF2-40B4-BE49-F238E27FC236}">
                <a16:creationId xmlns:a16="http://schemas.microsoft.com/office/drawing/2014/main" id="{9BDEF37C-B65B-2142-BF80-DC1084721218}"/>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Marzo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073A7C9E-FA88-BEDC-72D5-CB5EFC4F9B44}"/>
              </a:ext>
            </a:extLst>
          </p:cNvPr>
          <p:cNvSpPr txBox="1"/>
          <p:nvPr/>
        </p:nvSpPr>
        <p:spPr>
          <a:xfrm>
            <a:off x="5038884" y="3632262"/>
            <a:ext cx="2105498" cy="523220"/>
          </a:xfrm>
          <a:prstGeom prst="rect">
            <a:avLst/>
          </a:prstGeom>
          <a:noFill/>
        </p:spPr>
        <p:txBody>
          <a:bodyPr wrap="square" rtlCol="0">
            <a:spAutoFit/>
          </a:bodyPr>
          <a:lstStyle/>
          <a:p>
            <a:r>
              <a:rPr lang="en-US" sz="1400" b="1" dirty="0">
                <a:solidFill>
                  <a:srgbClr val="0562C1"/>
                </a:solidFill>
                <a:hlinkClick r:id="rId4"/>
              </a:rPr>
              <a:t>Pulsar Puede Salir A Estrenar </a:t>
            </a:r>
            <a:r>
              <a:rPr lang="en-US" sz="1400" b="1" dirty="0">
                <a:solidFill>
                  <a:srgbClr val="0562C1"/>
                </a:solidFill>
                <a:hlinkClick r:id="rId3"/>
              </a:rPr>
              <a:t>30’</a:t>
            </a:r>
            <a:endParaRPr lang="en-US" sz="1400" b="1" dirty="0">
              <a:solidFill>
                <a:srgbClr val="0562C1"/>
              </a:solidFill>
            </a:endParaRPr>
          </a:p>
        </p:txBody>
      </p:sp>
      <p:sp>
        <p:nvSpPr>
          <p:cNvPr id="3" name="Estrella de 5 puntas 2">
            <a:extLst>
              <a:ext uri="{FF2B5EF4-FFF2-40B4-BE49-F238E27FC236}">
                <a16:creationId xmlns:a16="http://schemas.microsoft.com/office/drawing/2014/main" id="{EE0D89A1-388B-4F06-5B80-6BFFBDA87B5C}"/>
              </a:ext>
            </a:extLst>
          </p:cNvPr>
          <p:cNvSpPr/>
          <p:nvPr/>
        </p:nvSpPr>
        <p:spPr>
          <a:xfrm>
            <a:off x="7125792" y="2548458"/>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58175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72A20B23-663F-BB42-91F5-65025CFAD077}"/>
              </a:ext>
            </a:extLst>
          </p:cNvPr>
          <p:cNvSpPr>
            <a:spLocks noChangeArrowheads="1"/>
          </p:cNvSpPr>
          <p:nvPr/>
        </p:nvSpPr>
        <p:spPr bwMode="auto">
          <a:xfrm>
            <a:off x="719667" y="1579570"/>
            <a:ext cx="5147260" cy="4168087"/>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tx1"/>
              </a:buClr>
              <a:buFont typeface="Arial"/>
              <a:buChar char="•"/>
            </a:pPr>
            <a:r>
              <a:rPr lang="es-HN" sz="1100" b="1" dirty="0">
                <a:latin typeface="Helvetica"/>
                <a:cs typeface="Helvetica"/>
              </a:rPr>
              <a:t>Fuente</a:t>
            </a:r>
            <a:r>
              <a:rPr lang="es-HN" sz="1100" dirty="0">
                <a:latin typeface="Helvetica"/>
                <a:cs typeface="Helvetica"/>
              </a:rPr>
              <a:t>: Publisearch</a:t>
            </a:r>
          </a:p>
          <a:p>
            <a:pPr marL="342900" indent="-342900" defTabSz="914400" eaLnBrk="0" hangingPunct="0">
              <a:spcBef>
                <a:spcPct val="20000"/>
              </a:spcBef>
              <a:buClr>
                <a:schemeClr val="tx1"/>
              </a:buClr>
              <a:buFont typeface="Arial"/>
              <a:buChar char="•"/>
            </a:pPr>
            <a:r>
              <a:rPr lang="es-HN" sz="1100" b="1" dirty="0">
                <a:latin typeface="Helvetica"/>
                <a:cs typeface="Helvetica"/>
              </a:rPr>
              <a:t>Período de análisis</a:t>
            </a:r>
            <a:r>
              <a:rPr lang="es-HN" sz="1100" dirty="0">
                <a:latin typeface="Helvetica"/>
                <a:cs typeface="Helvetica"/>
              </a:rPr>
              <a:t>: Marzo, 2024.  El reporte se encuentra en miles de dólares</a:t>
            </a:r>
          </a:p>
          <a:p>
            <a:pPr marL="342900" indent="-342900" defTabSz="914400" eaLnBrk="0" hangingPunct="0">
              <a:spcBef>
                <a:spcPct val="20000"/>
              </a:spcBef>
              <a:buClr>
                <a:schemeClr val="tx1"/>
              </a:buClr>
              <a:buFont typeface="Arial"/>
              <a:buChar char="•"/>
            </a:pPr>
            <a:r>
              <a:rPr lang="es-HN" sz="1100" b="1" dirty="0">
                <a:latin typeface="Helvetica"/>
                <a:cs typeface="Helvetica"/>
              </a:rPr>
              <a:t>Target</a:t>
            </a:r>
            <a:r>
              <a:rPr lang="es-HN" sz="1100" dirty="0">
                <a:latin typeface="Helvetica"/>
                <a:cs typeface="Helvetica"/>
              </a:rPr>
              <a:t>: Hombres y mujeres  de 18 a 50 años de NSE CD</a:t>
            </a:r>
          </a:p>
          <a:p>
            <a:pPr marL="342900" indent="-342900" defTabSz="914400" eaLnBrk="0" hangingPunct="0">
              <a:spcBef>
                <a:spcPct val="20000"/>
              </a:spcBef>
              <a:buClr>
                <a:schemeClr val="tx1"/>
              </a:buClr>
              <a:buFont typeface="Arial"/>
              <a:buChar char="•"/>
            </a:pPr>
            <a:r>
              <a:rPr lang="es-HN" sz="1100" dirty="0">
                <a:latin typeface="Helvetica"/>
                <a:cs typeface="Helvetica"/>
              </a:rPr>
              <a:t>Datos presentados no  incluyen bonificaciones ni negociaciones de los anunciantes, tarifas open rate. Se estima que los datos están inflados en un 45% en promedio, ya que varía según el tipo de medio.  </a:t>
            </a:r>
          </a:p>
          <a:p>
            <a:pPr marL="342900" indent="-342900" defTabSz="914400" eaLnBrk="0" hangingPunct="0">
              <a:spcBef>
                <a:spcPct val="20000"/>
              </a:spcBef>
              <a:buClr>
                <a:schemeClr val="tx1"/>
              </a:buClr>
              <a:buFont typeface="Arial"/>
              <a:buChar char="•"/>
            </a:pPr>
            <a:r>
              <a:rPr lang="es-HN" sz="1100" b="1" dirty="0">
                <a:latin typeface="Helvetica"/>
                <a:cs typeface="Helvetica"/>
              </a:rPr>
              <a:t>Medios monitoreados:</a:t>
            </a:r>
            <a:r>
              <a:rPr lang="es-HN" sz="1100" dirty="0">
                <a:latin typeface="Helvetica"/>
                <a:cs typeface="Helvetica"/>
              </a:rPr>
              <a:t> TV Abierta, Radio y Prensa.</a:t>
            </a:r>
          </a:p>
          <a:p>
            <a:pPr marL="342900" indent="-342900" defTabSz="914400" eaLnBrk="0" hangingPunct="0">
              <a:spcBef>
                <a:spcPct val="20000"/>
              </a:spcBef>
              <a:buClr>
                <a:schemeClr val="tx1"/>
              </a:buClr>
              <a:buFont typeface="Arial"/>
              <a:buChar char="•"/>
            </a:pPr>
            <a:r>
              <a:rPr lang="es-HN" sz="1100" dirty="0">
                <a:latin typeface="Helvetica"/>
                <a:cs typeface="Helvetica"/>
              </a:rPr>
              <a:t>En donde hay más de un canal de una misma empresa televisiva, se reporta la inversión como grupo :</a:t>
            </a:r>
          </a:p>
          <a:p>
            <a:pPr marL="800100" lvl="1" indent="-342900" defTabSz="914400" eaLnBrk="0" hangingPunct="0">
              <a:spcBef>
                <a:spcPct val="20000"/>
              </a:spcBef>
              <a:buClr>
                <a:schemeClr val="tx1"/>
              </a:buClr>
              <a:buFont typeface="Arial"/>
              <a:buChar char="•"/>
            </a:pPr>
            <a:r>
              <a:rPr lang="es-HN" sz="1100" dirty="0">
                <a:latin typeface="Helvetica"/>
                <a:cs typeface="Helvetica"/>
              </a:rPr>
              <a:t>TVC : Canal 5, Canal 7 y Canal 3</a:t>
            </a:r>
          </a:p>
          <a:p>
            <a:pPr marL="800100" lvl="1" indent="-342900" defTabSz="914400" eaLnBrk="0" hangingPunct="0">
              <a:spcBef>
                <a:spcPct val="20000"/>
              </a:spcBef>
              <a:buClr>
                <a:schemeClr val="tx1"/>
              </a:buClr>
              <a:buFont typeface="Arial"/>
              <a:buChar char="•"/>
            </a:pPr>
            <a:r>
              <a:rPr lang="es-HN" sz="1100" dirty="0">
                <a:latin typeface="Helvetica"/>
                <a:cs typeface="Helvetica"/>
              </a:rPr>
              <a:t>R Media : C 11, DTV, Beat TV y TDTV</a:t>
            </a:r>
          </a:p>
          <a:p>
            <a:pPr marL="800100" lvl="1" indent="-342900" defTabSz="914400" eaLnBrk="0" hangingPunct="0">
              <a:spcBef>
                <a:spcPct val="20000"/>
              </a:spcBef>
              <a:buClr>
                <a:schemeClr val="tx1"/>
              </a:buClr>
              <a:buFont typeface="Arial"/>
              <a:buChar char="•"/>
            </a:pPr>
            <a:r>
              <a:rPr lang="es-HN" sz="1100" dirty="0">
                <a:latin typeface="Helvetica"/>
                <a:cs typeface="Helvetica"/>
              </a:rPr>
              <a:t>Grupo ABC : Canal 10 y Abriendo Brecha de Canal 7</a:t>
            </a:r>
          </a:p>
          <a:p>
            <a:pPr marL="800100" lvl="1" indent="-342900" defTabSz="914400" eaLnBrk="0" hangingPunct="0">
              <a:spcBef>
                <a:spcPct val="20000"/>
              </a:spcBef>
              <a:buClr>
                <a:schemeClr val="tx1"/>
              </a:buClr>
              <a:buFont typeface="Arial"/>
              <a:buChar char="•"/>
            </a:pPr>
            <a:r>
              <a:rPr lang="es-HN" sz="1100" dirty="0">
                <a:latin typeface="Helvetica"/>
                <a:cs typeface="Helvetica"/>
              </a:rPr>
              <a:t>Grupo VTV : VTV, Canal 30, Canal 12, Canal 21 y Canal 54</a:t>
            </a:r>
          </a:p>
          <a:p>
            <a:pPr marL="342900" indent="-342900">
              <a:spcBef>
                <a:spcPct val="20000"/>
              </a:spcBef>
              <a:buClr>
                <a:schemeClr val="tx1"/>
              </a:buClr>
              <a:buFontTx/>
              <a:buChar char="•"/>
            </a:pPr>
            <a:r>
              <a:rPr lang="es-HN" altLang="ja-JP" sz="1100" b="1" dirty="0">
                <a:latin typeface="Helvetica"/>
                <a:cs typeface="Helvetica"/>
              </a:rPr>
              <a:t>Radios en Tegucigalpa</a:t>
            </a:r>
            <a:r>
              <a:rPr lang="es-HN" altLang="ja-JP" sz="1100" dirty="0">
                <a:latin typeface="Helvetica"/>
                <a:cs typeface="Helvetica"/>
              </a:rPr>
              <a:t>: HRN, Radio América, Stereo Luz, XY TGU, W 107, Power FM, Rock &amp; Pop, Vox FM, Suave, Super Stereo. </a:t>
            </a:r>
          </a:p>
          <a:p>
            <a:pPr marL="342900" indent="-342900">
              <a:spcBef>
                <a:spcPct val="20000"/>
              </a:spcBef>
              <a:buClr>
                <a:schemeClr val="tx1"/>
              </a:buClr>
              <a:buFontTx/>
              <a:buChar char="•"/>
            </a:pPr>
            <a:r>
              <a:rPr lang="es-HN" altLang="ja-JP" sz="1100" b="1" dirty="0">
                <a:latin typeface="Helvetica"/>
                <a:cs typeface="Helvetica"/>
              </a:rPr>
              <a:t>Impresos</a:t>
            </a:r>
            <a:r>
              <a:rPr lang="es-HN" altLang="ja-JP" sz="1100" dirty="0">
                <a:latin typeface="Helvetica"/>
                <a:cs typeface="Helvetica"/>
              </a:rPr>
              <a:t>:  El Pais, El Heraldo, La Prensa, La Tribuna, Cromos, Estilo, </a:t>
            </a:r>
          </a:p>
          <a:p>
            <a:pPr marL="342900" indent="-342900">
              <a:spcBef>
                <a:spcPct val="20000"/>
              </a:spcBef>
              <a:buClr>
                <a:schemeClr val="tx1"/>
              </a:buClr>
              <a:buFontTx/>
              <a:buChar char="•"/>
            </a:pPr>
            <a:r>
              <a:rPr lang="es-HN" sz="1100" dirty="0">
                <a:latin typeface="Helvetica"/>
                <a:cs typeface="Helvetica"/>
              </a:rPr>
              <a:t>En las cifras proporcionadas por el proveedor se estima un margen de error de un 5%.</a:t>
            </a:r>
          </a:p>
          <a:p>
            <a:pPr marL="342900" indent="-342900">
              <a:spcBef>
                <a:spcPct val="20000"/>
              </a:spcBef>
              <a:buClr>
                <a:schemeClr val="tx1"/>
              </a:buClr>
              <a:buFontTx/>
              <a:buChar char="•"/>
            </a:pPr>
            <a:r>
              <a:rPr lang="es-HN" sz="1100" dirty="0">
                <a:latin typeface="Helvetica"/>
                <a:cs typeface="Helvetica"/>
              </a:rPr>
              <a:t>Este de porte </a:t>
            </a:r>
          </a:p>
          <a:p>
            <a:pPr marL="342900" indent="-342900">
              <a:spcBef>
                <a:spcPct val="20000"/>
              </a:spcBef>
              <a:buClr>
                <a:schemeClr val="tx1"/>
              </a:buClr>
              <a:buFontTx/>
              <a:buChar char="•"/>
            </a:pPr>
            <a:endParaRPr lang="es-HN" altLang="ja-JP" sz="1100" dirty="0">
              <a:latin typeface="Helvetica"/>
              <a:cs typeface="Helvetica"/>
            </a:endParaRPr>
          </a:p>
          <a:p>
            <a:pPr marL="342900" indent="-342900">
              <a:spcBef>
                <a:spcPct val="20000"/>
              </a:spcBef>
              <a:buClr>
                <a:srgbClr val="FF0000"/>
              </a:buClr>
              <a:buFontTx/>
              <a:buChar char="•"/>
            </a:pPr>
            <a:endParaRPr lang="es-HN" altLang="ja-JP" sz="1100" dirty="0">
              <a:latin typeface="Helvetica"/>
              <a:cs typeface="Helvetica"/>
            </a:endParaRPr>
          </a:p>
          <a:p>
            <a:pPr marL="342900" indent="-342900">
              <a:spcBef>
                <a:spcPct val="20000"/>
              </a:spcBef>
              <a:buClr>
                <a:srgbClr val="FF0000"/>
              </a:buClr>
              <a:buFontTx/>
              <a:buChar char="•"/>
            </a:pPr>
            <a:r>
              <a:rPr lang="es-HN" altLang="ja-JP" sz="1100" dirty="0">
                <a:latin typeface="Helvetica"/>
                <a:cs typeface="Helvetica"/>
              </a:rPr>
              <a:t>NOTA: NO SE MONITOREA CABLE NI PAUTA EN CABLERAS FORANEAS.</a:t>
            </a:r>
          </a:p>
          <a:p>
            <a:pPr marL="342900" indent="-342900" defTabSz="914400" eaLnBrk="0" hangingPunct="0">
              <a:spcBef>
                <a:spcPct val="20000"/>
              </a:spcBef>
              <a:buClr>
                <a:schemeClr val="accent6"/>
              </a:buClr>
              <a:buFont typeface="Arial"/>
              <a:buChar char="•"/>
            </a:pPr>
            <a:endParaRPr lang="es-HN" sz="1400" dirty="0">
              <a:latin typeface="Helvetica"/>
              <a:cs typeface="Helvetica"/>
            </a:endParaRPr>
          </a:p>
          <a:p>
            <a:pPr marL="342900" indent="-342900" defTabSz="914400" eaLnBrk="0" hangingPunct="0">
              <a:spcBef>
                <a:spcPct val="20000"/>
              </a:spcBef>
              <a:buClr>
                <a:schemeClr val="accent6"/>
              </a:buClr>
              <a:buFont typeface="Arial"/>
              <a:buChar char="•"/>
            </a:pPr>
            <a:endParaRPr lang="en-US" sz="1400" dirty="0">
              <a:latin typeface="Helvetica"/>
              <a:cs typeface="Helvetica"/>
            </a:endParaRPr>
          </a:p>
        </p:txBody>
      </p:sp>
      <p:sp>
        <p:nvSpPr>
          <p:cNvPr id="3" name="TextBox 2">
            <a:extLst>
              <a:ext uri="{FF2B5EF4-FFF2-40B4-BE49-F238E27FC236}">
                <a16:creationId xmlns:a16="http://schemas.microsoft.com/office/drawing/2014/main" id="{784A2EB9-E57B-EB44-932A-B3ECA07E8E82}"/>
              </a:ext>
            </a:extLst>
          </p:cNvPr>
          <p:cNvSpPr txBox="1"/>
          <p:nvPr/>
        </p:nvSpPr>
        <p:spPr>
          <a:xfrm>
            <a:off x="2700865" y="28062"/>
            <a:ext cx="3946964" cy="553998"/>
          </a:xfrm>
          <a:prstGeom prst="rect">
            <a:avLst/>
          </a:prstGeom>
          <a:noFill/>
        </p:spPr>
        <p:txBody>
          <a:bodyPr wrap="none" rtlCol="0">
            <a:spAutoFit/>
          </a:bodyPr>
          <a:lstStyle/>
          <a:p>
            <a:r>
              <a:rPr lang="en-US" sz="3000" dirty="0">
                <a:solidFill>
                  <a:schemeClr val="bg1"/>
                </a:solidFill>
                <a:latin typeface="Helvetica"/>
                <a:cs typeface="Helvetica"/>
              </a:rPr>
              <a:t>CONSIDERACIONES</a:t>
            </a:r>
          </a:p>
        </p:txBody>
      </p:sp>
      <p:sp>
        <p:nvSpPr>
          <p:cNvPr id="5" name="Rectangle 4">
            <a:extLst>
              <a:ext uri="{FF2B5EF4-FFF2-40B4-BE49-F238E27FC236}">
                <a16:creationId xmlns:a16="http://schemas.microsoft.com/office/drawing/2014/main" id="{E281D3A7-696D-A94B-9F68-2532CAA03FFC}"/>
              </a:ext>
            </a:extLst>
          </p:cNvPr>
          <p:cNvSpPr/>
          <p:nvPr/>
        </p:nvSpPr>
        <p:spPr>
          <a:xfrm>
            <a:off x="-8733" y="0"/>
            <a:ext cx="12200733" cy="1036809"/>
          </a:xfrm>
          <a:prstGeom prst="rect">
            <a:avLst/>
          </a:prstGeom>
          <a:solidFill>
            <a:schemeClr val="tx1">
              <a:lumMod val="75000"/>
              <a:lumOff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Helvetica Light" panose="020B0403020202020204" pitchFamily="34" charset="0"/>
              </a:rPr>
              <a:t>CONSIDERACIONES</a:t>
            </a:r>
          </a:p>
        </p:txBody>
      </p:sp>
      <p:pic>
        <p:nvPicPr>
          <p:cNvPr id="6" name="Picture 5">
            <a:extLst>
              <a:ext uri="{FF2B5EF4-FFF2-40B4-BE49-F238E27FC236}">
                <a16:creationId xmlns:a16="http://schemas.microsoft.com/office/drawing/2014/main" id="{801D8CB2-E777-4ABB-8858-9DEE5EAB96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
        <p:nvSpPr>
          <p:cNvPr id="4" name="Rectangle 406">
            <a:extLst>
              <a:ext uri="{FF2B5EF4-FFF2-40B4-BE49-F238E27FC236}">
                <a16:creationId xmlns:a16="http://schemas.microsoft.com/office/drawing/2014/main" id="{E48EEDFC-008C-6D97-EB78-88B706CA4E1E}"/>
              </a:ext>
            </a:extLst>
          </p:cNvPr>
          <p:cNvSpPr>
            <a:spLocks noChangeArrowheads="1"/>
          </p:cNvSpPr>
          <p:nvPr/>
        </p:nvSpPr>
        <p:spPr bwMode="auto">
          <a:xfrm>
            <a:off x="5977946" y="1579570"/>
            <a:ext cx="5147260" cy="2486954"/>
          </a:xfrm>
          <a:prstGeom prst="rect">
            <a:avLst/>
          </a:prstGeom>
          <a:noFill/>
          <a:ln w="9525">
            <a:noFill/>
            <a:miter lim="800000"/>
            <a:headEnd/>
            <a:tailEnd/>
          </a:ln>
        </p:spPr>
        <p:txBody>
          <a:bodyPr>
            <a:prstTxWarp prst="textNoShape">
              <a:avLst/>
            </a:prstTxWarp>
          </a:bodyPr>
          <a:lstStyle/>
          <a:p>
            <a:r>
              <a:rPr lang="es-HN" sz="1100" dirty="0"/>
              <a:t>En este reporte se considera a las distribuidoras de motos como categoría, con todas sus marcas, productos y servicios:</a:t>
            </a:r>
          </a:p>
          <a:p>
            <a:pPr marL="628650" lvl="1" indent="-171450">
              <a:buFont typeface="Arial" panose="020B0604020202020204" pitchFamily="34" charset="0"/>
              <a:buChar char="•"/>
            </a:pPr>
            <a:r>
              <a:rPr lang="es-HN" sz="1100" dirty="0"/>
              <a:t>Didemo-Honda/Credidemo</a:t>
            </a:r>
          </a:p>
          <a:p>
            <a:pPr marL="628650" lvl="1" indent="-171450">
              <a:buFont typeface="Arial" panose="020B0604020202020204" pitchFamily="34" charset="0"/>
              <a:buChar char="•"/>
            </a:pPr>
            <a:r>
              <a:rPr lang="es-HN" sz="1100" dirty="0"/>
              <a:t>Elektra/Italika</a:t>
            </a:r>
          </a:p>
          <a:p>
            <a:pPr marL="628650" lvl="1" indent="-171450">
              <a:buFont typeface="Arial" panose="020B0604020202020204" pitchFamily="34" charset="0"/>
              <a:buChar char="•"/>
            </a:pPr>
            <a:r>
              <a:rPr lang="es-HN" sz="1100" dirty="0"/>
              <a:t>Motomundo</a:t>
            </a:r>
          </a:p>
          <a:p>
            <a:pPr marL="628650" lvl="1" indent="-171450">
              <a:buFont typeface="Arial" panose="020B0604020202020204" pitchFamily="34" charset="0"/>
              <a:buChar char="•"/>
            </a:pPr>
            <a:r>
              <a:rPr lang="es-HN" sz="1100" dirty="0"/>
              <a:t>Movesa/Hero</a:t>
            </a:r>
          </a:p>
          <a:p>
            <a:pPr marL="628650" lvl="1" indent="-171450">
              <a:buFont typeface="Arial" panose="020B0604020202020204" pitchFamily="34" charset="0"/>
              <a:buChar char="•"/>
            </a:pPr>
            <a:r>
              <a:rPr lang="es-HN" sz="1100" dirty="0"/>
              <a:t>Masesa/Bajaj</a:t>
            </a:r>
          </a:p>
          <a:p>
            <a:pPr marL="628650" lvl="1" indent="-171450">
              <a:buFont typeface="Arial" panose="020B0604020202020204" pitchFamily="34" charset="0"/>
              <a:buChar char="•"/>
            </a:pPr>
            <a:r>
              <a:rPr lang="es-HN" sz="1100" dirty="0"/>
              <a:t>Ultramotos/Yamaha</a:t>
            </a:r>
          </a:p>
          <a:p>
            <a:pPr marL="628650" lvl="1" indent="-171450">
              <a:buFont typeface="Arial" panose="020B0604020202020204" pitchFamily="34" charset="0"/>
              <a:buChar char="•"/>
            </a:pPr>
            <a:r>
              <a:rPr lang="es-HN" sz="1100" dirty="0"/>
              <a:t>Tropigas/AKT</a:t>
            </a:r>
          </a:p>
          <a:p>
            <a:pPr marL="628650" lvl="1" indent="-171450">
              <a:buFont typeface="Arial" panose="020B0604020202020204" pitchFamily="34" charset="0"/>
              <a:buChar char="•"/>
            </a:pPr>
            <a:r>
              <a:rPr lang="es-HN" sz="1100" dirty="0"/>
              <a:t>Gallo+G/Serpento</a:t>
            </a:r>
          </a:p>
          <a:p>
            <a:pPr marL="628650" lvl="1" indent="-171450">
              <a:buFont typeface="Arial" panose="020B0604020202020204" pitchFamily="34" charset="0"/>
              <a:buChar char="•"/>
            </a:pPr>
            <a:r>
              <a:rPr lang="es-HN" sz="1100" dirty="0"/>
              <a:t>Grupo Q/Active Motors</a:t>
            </a:r>
          </a:p>
          <a:p>
            <a:pPr marL="628650" lvl="1" indent="-171450">
              <a:buFont typeface="Arial" panose="020B0604020202020204" pitchFamily="34" charset="0"/>
              <a:buChar char="•"/>
            </a:pPr>
            <a:r>
              <a:rPr lang="es-HN" sz="1100" dirty="0"/>
              <a:t>Dibisa/Hosaka</a:t>
            </a:r>
          </a:p>
          <a:p>
            <a:pPr marL="628650" lvl="1" indent="-171450">
              <a:buFont typeface="Arial" panose="020B0604020202020204" pitchFamily="34" charset="0"/>
              <a:buChar char="•"/>
            </a:pPr>
            <a:r>
              <a:rPr lang="es-HN" sz="1100" dirty="0"/>
              <a:t>Grupo UMA/Bajaj</a:t>
            </a:r>
          </a:p>
          <a:p>
            <a:pPr marL="628650" lvl="1" indent="-171450">
              <a:buFont typeface="Arial" panose="020B0604020202020204" pitchFamily="34" charset="0"/>
              <a:buChar char="•"/>
            </a:pPr>
            <a:r>
              <a:rPr lang="es-HN" sz="1100" dirty="0"/>
              <a:t>Central de Motos/Suzuki Motos</a:t>
            </a:r>
          </a:p>
          <a:p>
            <a:br>
              <a:rPr lang="es-HN" sz="1100" dirty="0"/>
            </a:br>
            <a:br>
              <a:rPr lang="es-HN" sz="1100" dirty="0"/>
            </a:br>
            <a:endParaRPr lang="es-HN" sz="1100" dirty="0"/>
          </a:p>
          <a:p>
            <a:pPr marL="342900" indent="-342900" defTabSz="914400" eaLnBrk="0" hangingPunct="0">
              <a:spcBef>
                <a:spcPct val="20000"/>
              </a:spcBef>
              <a:buClr>
                <a:schemeClr val="accent6"/>
              </a:buClr>
              <a:buFont typeface="Arial"/>
              <a:buChar char="•"/>
            </a:pPr>
            <a:endParaRPr lang="es-HN" sz="1400" dirty="0">
              <a:latin typeface="Helvetica"/>
              <a:cs typeface="Helvetica"/>
            </a:endParaRPr>
          </a:p>
          <a:p>
            <a:pPr marL="342900" indent="-342900" defTabSz="914400" eaLnBrk="0" hangingPunct="0">
              <a:spcBef>
                <a:spcPct val="20000"/>
              </a:spcBef>
              <a:buClr>
                <a:schemeClr val="accent6"/>
              </a:buClr>
              <a:buFont typeface="Arial"/>
              <a:buChar char="•"/>
            </a:pPr>
            <a:endParaRPr lang="en-US" sz="1400" dirty="0">
              <a:latin typeface="Helvetica"/>
              <a:cs typeface="Helvetica"/>
            </a:endParaRPr>
          </a:p>
        </p:txBody>
      </p:sp>
    </p:spTree>
    <p:extLst>
      <p:ext uri="{BB962C8B-B14F-4D97-AF65-F5344CB8AC3E}">
        <p14:creationId xmlns:p14="http://schemas.microsoft.com/office/powerpoint/2010/main" val="229811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2914288037"/>
              </p:ext>
            </p:extLst>
          </p:nvPr>
        </p:nvGraphicFramePr>
        <p:xfrm>
          <a:off x="251729" y="1679008"/>
          <a:ext cx="3204006" cy="431985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115004885"/>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02715524-4EA7-3E49-BAA5-3D98361168A6}"/>
              </a:ext>
            </a:extLst>
          </p:cNvPr>
          <p:cNvGraphicFramePr/>
          <p:nvPr>
            <p:extLst>
              <p:ext uri="{D42A27DB-BD31-4B8C-83A1-F6EECF244321}">
                <p14:modId xmlns:p14="http://schemas.microsoft.com/office/powerpoint/2010/main" val="353371491"/>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a:extLst>
              <a:ext uri="{FF2B5EF4-FFF2-40B4-BE49-F238E27FC236}">
                <a16:creationId xmlns:a16="http://schemas.microsoft.com/office/drawing/2014/main" id="{ADD1BBAA-793D-804B-8B27-DDE822499A33}"/>
              </a:ext>
            </a:extLst>
          </p:cNvPr>
          <p:cNvSpPr txBox="1"/>
          <p:nvPr/>
        </p:nvSpPr>
        <p:spPr>
          <a:xfrm>
            <a:off x="2718376" y="5886778"/>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Rectangle 38">
            <a:extLst>
              <a:ext uri="{FF2B5EF4-FFF2-40B4-BE49-F238E27FC236}">
                <a16:creationId xmlns:a16="http://schemas.microsoft.com/office/drawing/2014/main" id="{7912300B-4849-4835-A146-A43A44E91711}"/>
              </a:ext>
            </a:extLst>
          </p:cNvPr>
          <p:cNvSpPr/>
          <p:nvPr/>
        </p:nvSpPr>
        <p:spPr>
          <a:xfrm>
            <a:off x="-8733" y="0"/>
            <a:ext cx="12200733" cy="865947"/>
          </a:xfrm>
          <a:prstGeom prst="rect">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DIBISA</a:t>
            </a:r>
          </a:p>
        </p:txBody>
      </p:sp>
      <p:sp>
        <p:nvSpPr>
          <p:cNvPr id="50" name="Title 1">
            <a:extLst>
              <a:ext uri="{FF2B5EF4-FFF2-40B4-BE49-F238E27FC236}">
                <a16:creationId xmlns:a16="http://schemas.microsoft.com/office/drawing/2014/main" id="{894361CA-2F87-41A2-93CA-7B21D41B113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-Mayo, 2022</a:t>
            </a:r>
            <a:endParaRPr lang="en-US" sz="3000" b="1" dirty="0">
              <a:solidFill>
                <a:schemeClr val="bg1"/>
              </a:solidFill>
              <a:latin typeface="Helvetica Light" panose="020B0403020202020204" pitchFamily="34" charset="0"/>
            </a:endParaRPr>
          </a:p>
        </p:txBody>
      </p:sp>
      <p:pic>
        <p:nvPicPr>
          <p:cNvPr id="36" name="Picture 35">
            <a:extLst>
              <a:ext uri="{FF2B5EF4-FFF2-40B4-BE49-F238E27FC236}">
                <a16:creationId xmlns:a16="http://schemas.microsoft.com/office/drawing/2014/main" id="{7098A1CE-CC14-4D9D-A8CA-2998AC5079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CEF8E5-18D2-41E0-A84B-B7C7145A95CF}"/>
              </a:ext>
            </a:extLst>
          </p:cNvPr>
          <p:cNvSpPr txBox="1"/>
          <p:nvPr/>
        </p:nvSpPr>
        <p:spPr>
          <a:xfrm>
            <a:off x="4151360" y="661460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82498"/>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667697" y="827749"/>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8733" y="-50547"/>
            <a:ext cx="12209466" cy="938450"/>
          </a:xfrm>
          <a:prstGeom prst="rect">
            <a:avLst/>
          </a:prstGeom>
          <a:solidFill>
            <a:srgbClr val="3541AD"/>
          </a:solidFill>
          <a:ln>
            <a:solidFill>
              <a:srgbClr val="354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TROPIGAS</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14358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graphicFrame>
        <p:nvGraphicFramePr>
          <p:cNvPr id="4" name="Chart 37">
            <a:extLst>
              <a:ext uri="{FF2B5EF4-FFF2-40B4-BE49-F238E27FC236}">
                <a16:creationId xmlns:a16="http://schemas.microsoft.com/office/drawing/2014/main" id="{C14719AD-9321-093A-1493-2F2F8B3394B9}"/>
              </a:ext>
            </a:extLst>
          </p:cNvPr>
          <p:cNvGraphicFramePr/>
          <p:nvPr>
            <p:extLst>
              <p:ext uri="{D42A27DB-BD31-4B8C-83A1-F6EECF244321}">
                <p14:modId xmlns:p14="http://schemas.microsoft.com/office/powerpoint/2010/main" val="3981582108"/>
              </p:ext>
            </p:extLst>
          </p:nvPr>
        </p:nvGraphicFramePr>
        <p:xfrm>
          <a:off x="6683345" y="3592999"/>
          <a:ext cx="4348063" cy="1193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Table 30">
            <a:extLst>
              <a:ext uri="{FF2B5EF4-FFF2-40B4-BE49-F238E27FC236}">
                <a16:creationId xmlns:a16="http://schemas.microsoft.com/office/drawing/2014/main" id="{01F5E437-520A-634B-1FC7-CC05D939C4DB}"/>
              </a:ext>
            </a:extLst>
          </p:cNvPr>
          <p:cNvGraphicFramePr>
            <a:graphicFrameLocks noGrp="1"/>
          </p:cNvGraphicFramePr>
          <p:nvPr>
            <p:extLst>
              <p:ext uri="{D42A27DB-BD31-4B8C-83A1-F6EECF244321}">
                <p14:modId xmlns:p14="http://schemas.microsoft.com/office/powerpoint/2010/main" val="3181387712"/>
              </p:ext>
            </p:extLst>
          </p:nvPr>
        </p:nvGraphicFramePr>
        <p:xfrm>
          <a:off x="10952922" y="3896254"/>
          <a:ext cx="1114038" cy="249046"/>
        </p:xfrm>
        <a:graphic>
          <a:graphicData uri="http://schemas.openxmlformats.org/drawingml/2006/table">
            <a:tbl>
              <a:tblPr firstRow="1" bandRow="1">
                <a:tableStyleId>{2D5ABB26-0587-4C30-8999-92F81FD0307C}</a:tableStyleId>
              </a:tblPr>
              <a:tblGrid>
                <a:gridCol w="546217">
                  <a:extLst>
                    <a:ext uri="{9D8B030D-6E8A-4147-A177-3AD203B41FA5}">
                      <a16:colId xmlns:a16="http://schemas.microsoft.com/office/drawing/2014/main" val="1624274162"/>
                    </a:ext>
                  </a:extLst>
                </a:gridCol>
                <a:gridCol w="567821">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$33k</a:t>
                      </a:r>
                    </a:p>
                  </a:txBody>
                  <a:tcPr/>
                </a:tc>
                <a:tc>
                  <a:txBody>
                    <a:bodyPr/>
                    <a:lstStyle/>
                    <a:p>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1">
            <a:extLst>
              <a:ext uri="{FF2B5EF4-FFF2-40B4-BE49-F238E27FC236}">
                <a16:creationId xmlns:a16="http://schemas.microsoft.com/office/drawing/2014/main" id="{4A05C5EB-CD4F-DC2F-1849-93E3BDE3DBC5}"/>
              </a:ext>
            </a:extLst>
          </p:cNvPr>
          <p:cNvGraphicFramePr/>
          <p:nvPr>
            <p:extLst>
              <p:ext uri="{D42A27DB-BD31-4B8C-83A1-F6EECF244321}">
                <p14:modId xmlns:p14="http://schemas.microsoft.com/office/powerpoint/2010/main" val="3983699905"/>
              </p:ext>
            </p:extLst>
          </p:nvPr>
        </p:nvGraphicFramePr>
        <p:xfrm>
          <a:off x="3578285" y="2035018"/>
          <a:ext cx="3124002" cy="42997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Table 7">
            <a:extLst>
              <a:ext uri="{FF2B5EF4-FFF2-40B4-BE49-F238E27FC236}">
                <a16:creationId xmlns:a16="http://schemas.microsoft.com/office/drawing/2014/main" id="{C521C9D1-BE33-4E4B-9B2D-64C682712B2C}"/>
              </a:ext>
            </a:extLst>
          </p:cNvPr>
          <p:cNvGraphicFramePr>
            <a:graphicFrameLocks noGrp="1"/>
          </p:cNvGraphicFramePr>
          <p:nvPr>
            <p:extLst>
              <p:ext uri="{D42A27DB-BD31-4B8C-83A1-F6EECF244321}">
                <p14:modId xmlns:p14="http://schemas.microsoft.com/office/powerpoint/2010/main" val="1572872344"/>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chemeClr val="tx2"/>
                    </a:solidFill>
                  </a:tcPr>
                </a:tc>
                <a:tc>
                  <a:txBody>
                    <a:bodyPr/>
                    <a:lstStyle/>
                    <a:p>
                      <a:pPr algn="ctr"/>
                      <a:r>
                        <a:rPr lang="en-US" sz="1200" b="0" i="0" dirty="0">
                          <a:latin typeface="Helvetica Light" panose="020B0403020202020204" pitchFamily="34" charset="0"/>
                        </a:rPr>
                        <a:t>371%</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7" name="TextBox 35">
            <a:extLst>
              <a:ext uri="{FF2B5EF4-FFF2-40B4-BE49-F238E27FC236}">
                <a16:creationId xmlns:a16="http://schemas.microsoft.com/office/drawing/2014/main" id="{5C333BF1-37CD-EB4D-873E-01F04A45CF9F}"/>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5" name="Table 32">
            <a:extLst>
              <a:ext uri="{FF2B5EF4-FFF2-40B4-BE49-F238E27FC236}">
                <a16:creationId xmlns:a16="http://schemas.microsoft.com/office/drawing/2014/main" id="{713244F3-82AA-0046-BFF8-38460405DFBA}"/>
              </a:ext>
            </a:extLst>
          </p:cNvPr>
          <p:cNvGraphicFramePr>
            <a:graphicFrameLocks noGrp="1"/>
          </p:cNvGraphicFramePr>
          <p:nvPr>
            <p:extLst>
              <p:ext uri="{D42A27DB-BD31-4B8C-83A1-F6EECF244321}">
                <p14:modId xmlns:p14="http://schemas.microsoft.com/office/powerpoint/2010/main" val="1806351892"/>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$ 7K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$ 33K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7" name="Table 8">
            <a:extLst>
              <a:ext uri="{FF2B5EF4-FFF2-40B4-BE49-F238E27FC236}">
                <a16:creationId xmlns:a16="http://schemas.microsoft.com/office/drawing/2014/main" id="{480853D3-0087-CB4C-8460-FFF15F8E052A}"/>
              </a:ext>
            </a:extLst>
          </p:cNvPr>
          <p:cNvGraphicFramePr>
            <a:graphicFrameLocks noGrp="1"/>
          </p:cNvGraphicFramePr>
          <p:nvPr>
            <p:extLst>
              <p:ext uri="{D42A27DB-BD31-4B8C-83A1-F6EECF244321}">
                <p14:modId xmlns:p14="http://schemas.microsoft.com/office/powerpoint/2010/main" val="2505205562"/>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spTree>
    <p:extLst>
      <p:ext uri="{BB962C8B-B14F-4D97-AF65-F5344CB8AC3E}">
        <p14:creationId xmlns:p14="http://schemas.microsoft.com/office/powerpoint/2010/main" val="365770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3441A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err="1">
                <a:latin typeface="Helvetica Light" panose="020B0403020202020204" pitchFamily="34" charset="0"/>
              </a:rPr>
              <a:t>Piezas</a:t>
            </a:r>
            <a:r>
              <a:rPr lang="en-US" sz="3000" dirty="0">
                <a:latin typeface="Helvetica Light" panose="020B0403020202020204" pitchFamily="34" charset="0"/>
              </a:rPr>
              <a:t> </a:t>
            </a:r>
            <a:r>
              <a:rPr lang="en-US" sz="3000"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12" name="Picture 11">
            <a:extLst>
              <a:ext uri="{FF2B5EF4-FFF2-40B4-BE49-F238E27FC236}">
                <a16:creationId xmlns:a16="http://schemas.microsoft.com/office/drawing/2014/main" id="{491815B9-2B3E-4D9A-A982-3D5BD82EA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7" name="TextBox 16">
            <a:extLst>
              <a:ext uri="{FF2B5EF4-FFF2-40B4-BE49-F238E27FC236}">
                <a16:creationId xmlns:a16="http://schemas.microsoft.com/office/drawing/2014/main" id="{E39ECC68-FB0F-48C0-BE90-F311393FD8BD}"/>
              </a:ext>
            </a:extLst>
          </p:cNvPr>
          <p:cNvSpPr txBox="1"/>
          <p:nvPr/>
        </p:nvSpPr>
        <p:spPr>
          <a:xfrm>
            <a:off x="4936764" y="652987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sp>
        <p:nvSpPr>
          <p:cNvPr id="21" name="Rectangle 20">
            <a:extLst>
              <a:ext uri="{FF2B5EF4-FFF2-40B4-BE49-F238E27FC236}">
                <a16:creationId xmlns:a16="http://schemas.microsoft.com/office/drawing/2014/main" id="{BF4894CB-6491-43DA-BBD7-9152EE462103}"/>
              </a:ext>
            </a:extLst>
          </p:cNvPr>
          <p:cNvSpPr/>
          <p:nvPr/>
        </p:nvSpPr>
        <p:spPr>
          <a:xfrm>
            <a:off x="2933963" y="1519881"/>
            <a:ext cx="241724" cy="365254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t>TV</a:t>
            </a:r>
          </a:p>
        </p:txBody>
      </p:sp>
      <p:sp>
        <p:nvSpPr>
          <p:cNvPr id="11" name="TextBox 29">
            <a:extLst>
              <a:ext uri="{FF2B5EF4-FFF2-40B4-BE49-F238E27FC236}">
                <a16:creationId xmlns:a16="http://schemas.microsoft.com/office/drawing/2014/main" id="{741C2900-C1BF-DF49-A11C-55C4A77F5F64}"/>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Marzo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pic>
        <p:nvPicPr>
          <p:cNvPr id="3" name="Imagen 2">
            <a:extLst>
              <a:ext uri="{FF2B5EF4-FFF2-40B4-BE49-F238E27FC236}">
                <a16:creationId xmlns:a16="http://schemas.microsoft.com/office/drawing/2014/main" id="{E0166256-8939-F1E8-8C01-DA74596A4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244" y="1958909"/>
            <a:ext cx="3308330" cy="1940933"/>
          </a:xfrm>
          <a:prstGeom prst="rect">
            <a:avLst/>
          </a:prstGeom>
        </p:spPr>
      </p:pic>
      <p:sp>
        <p:nvSpPr>
          <p:cNvPr id="4" name="TextBox 23">
            <a:extLst>
              <a:ext uri="{FF2B5EF4-FFF2-40B4-BE49-F238E27FC236}">
                <a16:creationId xmlns:a16="http://schemas.microsoft.com/office/drawing/2014/main" id="{2C4FE114-E911-385B-E5F8-62ABD3C01730}"/>
              </a:ext>
            </a:extLst>
          </p:cNvPr>
          <p:cNvSpPr txBox="1"/>
          <p:nvPr/>
        </p:nvSpPr>
        <p:spPr>
          <a:xfrm>
            <a:off x="3588578" y="4112004"/>
            <a:ext cx="2973827" cy="307777"/>
          </a:xfrm>
          <a:prstGeom prst="rect">
            <a:avLst/>
          </a:prstGeom>
          <a:noFill/>
        </p:spPr>
        <p:txBody>
          <a:bodyPr wrap="none" rtlCol="0">
            <a:spAutoFit/>
          </a:bodyPr>
          <a:lstStyle/>
          <a:p>
            <a:r>
              <a:rPr lang="en-US" sz="1400" b="1" dirty="0">
                <a:solidFill>
                  <a:srgbClr val="0562C1"/>
                </a:solidFill>
                <a:hlinkClick r:id="rId4"/>
              </a:rPr>
              <a:t>Dejando Huellas En Tus Aventuras 30</a:t>
            </a:r>
            <a:r>
              <a:rPr lang="en-US" sz="1400" b="1" dirty="0">
                <a:solidFill>
                  <a:srgbClr val="0562C1"/>
                </a:solidFill>
                <a:hlinkClick r:id="rId5"/>
              </a:rPr>
              <a:t>’</a:t>
            </a:r>
            <a:endParaRPr lang="en-US" sz="1400" b="1" dirty="0">
              <a:solidFill>
                <a:srgbClr val="0562C1"/>
              </a:solidFill>
            </a:endParaRPr>
          </a:p>
        </p:txBody>
      </p:sp>
      <p:pic>
        <p:nvPicPr>
          <p:cNvPr id="5" name="Imagen 4">
            <a:extLst>
              <a:ext uri="{FF2B5EF4-FFF2-40B4-BE49-F238E27FC236}">
                <a16:creationId xmlns:a16="http://schemas.microsoft.com/office/drawing/2014/main" id="{FC0C741A-AA7D-BBEB-2244-DCD60232E1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4019" y="1958909"/>
            <a:ext cx="3604591" cy="1940933"/>
          </a:xfrm>
          <a:prstGeom prst="rect">
            <a:avLst/>
          </a:prstGeom>
        </p:spPr>
      </p:pic>
      <p:sp>
        <p:nvSpPr>
          <p:cNvPr id="6" name="TextBox 23">
            <a:extLst>
              <a:ext uri="{FF2B5EF4-FFF2-40B4-BE49-F238E27FC236}">
                <a16:creationId xmlns:a16="http://schemas.microsoft.com/office/drawing/2014/main" id="{194A0BF0-40DB-D6C0-63FD-EEF75984F859}"/>
              </a:ext>
            </a:extLst>
          </p:cNvPr>
          <p:cNvSpPr txBox="1"/>
          <p:nvPr/>
        </p:nvSpPr>
        <p:spPr>
          <a:xfrm>
            <a:off x="8485733" y="4109208"/>
            <a:ext cx="909223" cy="307777"/>
          </a:xfrm>
          <a:prstGeom prst="rect">
            <a:avLst/>
          </a:prstGeom>
          <a:noFill/>
        </p:spPr>
        <p:txBody>
          <a:bodyPr wrap="none" rtlCol="0">
            <a:spAutoFit/>
          </a:bodyPr>
          <a:lstStyle/>
          <a:p>
            <a:r>
              <a:rPr lang="en-US" sz="1400" b="1" dirty="0">
                <a:solidFill>
                  <a:srgbClr val="0562C1"/>
                </a:solidFill>
                <a:hlinkClick r:id="rId7"/>
              </a:rPr>
              <a:t>Cortina</a:t>
            </a:r>
            <a:r>
              <a:rPr lang="en-US" sz="1400" b="1" dirty="0">
                <a:solidFill>
                  <a:srgbClr val="0562C1"/>
                </a:solidFill>
              </a:rPr>
              <a:t> 5</a:t>
            </a:r>
            <a:r>
              <a:rPr lang="en-US" sz="1400" b="1" dirty="0">
                <a:solidFill>
                  <a:srgbClr val="0562C1"/>
                </a:solidFill>
                <a:hlinkClick r:id="rId5"/>
              </a:rPr>
              <a:t>’</a:t>
            </a:r>
            <a:endParaRPr lang="en-US" sz="1400" b="1" dirty="0">
              <a:solidFill>
                <a:srgbClr val="0562C1"/>
              </a:solidFill>
            </a:endParaRPr>
          </a:p>
        </p:txBody>
      </p:sp>
    </p:spTree>
    <p:extLst>
      <p:ext uri="{BB962C8B-B14F-4D97-AF65-F5344CB8AC3E}">
        <p14:creationId xmlns:p14="http://schemas.microsoft.com/office/powerpoint/2010/main" val="85731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ector recto 3">
            <a:extLst>
              <a:ext uri="{FF2B5EF4-FFF2-40B4-BE49-F238E27FC236}">
                <a16:creationId xmlns:a16="http://schemas.microsoft.com/office/drawing/2014/main" id="{824417ED-46D1-42C1-84DF-1C1AE7FC8143}"/>
              </a:ext>
            </a:extLst>
          </p:cNvPr>
          <p:cNvCxnSpPr>
            <a:cxnSpLocks/>
          </p:cNvCxnSpPr>
          <p:nvPr/>
        </p:nvCxnSpPr>
        <p:spPr>
          <a:xfrm>
            <a:off x="2369127" y="6432929"/>
            <a:ext cx="793865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3" name="CuadroTexto 66">
            <a:extLst>
              <a:ext uri="{FF2B5EF4-FFF2-40B4-BE49-F238E27FC236}">
                <a16:creationId xmlns:a16="http://schemas.microsoft.com/office/drawing/2014/main" id="{402A6227-C45D-44AB-9453-8FE8DE89E48D}"/>
              </a:ext>
            </a:extLst>
          </p:cNvPr>
          <p:cNvSpPr txBox="1"/>
          <p:nvPr/>
        </p:nvSpPr>
        <p:spPr>
          <a:xfrm>
            <a:off x="2749858" y="6523967"/>
            <a:ext cx="6879066" cy="276999"/>
          </a:xfrm>
          <a:prstGeom prst="rect">
            <a:avLst/>
          </a:prstGeom>
          <a:noFill/>
        </p:spPr>
        <p:txBody>
          <a:bodyPr wrap="square" rtlCol="0">
            <a:spAutoFit/>
          </a:bodyPr>
          <a:lstStyle/>
          <a:p>
            <a:pPr algn="ctr"/>
            <a:r>
              <a:rPr lang="es-GT" sz="1200" dirty="0">
                <a:solidFill>
                  <a:schemeClr val="bg1"/>
                </a:solidFill>
                <a:latin typeface="Century Gothic" panose="020B0502020202020204" pitchFamily="34" charset="0"/>
              </a:rPr>
              <a:t>Fuente:  Publisearch. Valores en miles de dólares</a:t>
            </a:r>
            <a:endParaRPr lang="es-MX" sz="1200" dirty="0">
              <a:solidFill>
                <a:schemeClr val="bg1"/>
              </a:solidFill>
              <a:latin typeface="Century Gothic" panose="020B0502020202020204" pitchFamily="34" charset="0"/>
            </a:endParaRPr>
          </a:p>
        </p:txBody>
      </p:sp>
      <p:graphicFrame>
        <p:nvGraphicFramePr>
          <p:cNvPr id="19" name="Chart 18">
            <a:extLst>
              <a:ext uri="{FF2B5EF4-FFF2-40B4-BE49-F238E27FC236}">
                <a16:creationId xmlns:a16="http://schemas.microsoft.com/office/drawing/2014/main" id="{8B30AE91-32A0-AB4B-A3F3-11F74E564CDA}"/>
              </a:ext>
            </a:extLst>
          </p:cNvPr>
          <p:cNvGraphicFramePr/>
          <p:nvPr>
            <p:extLst>
              <p:ext uri="{D42A27DB-BD31-4B8C-83A1-F6EECF244321}">
                <p14:modId xmlns:p14="http://schemas.microsoft.com/office/powerpoint/2010/main" val="271788821"/>
              </p:ext>
            </p:extLst>
          </p:nvPr>
        </p:nvGraphicFramePr>
        <p:xfrm>
          <a:off x="6096000" y="1771709"/>
          <a:ext cx="5795211" cy="331458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C3CCD67-849F-D843-9BB5-8205A0441E58}"/>
              </a:ext>
            </a:extLst>
          </p:cNvPr>
          <p:cNvCxnSpPr/>
          <p:nvPr/>
        </p:nvCxnSpPr>
        <p:spPr>
          <a:xfrm flipH="1">
            <a:off x="6908838" y="3027256"/>
            <a:ext cx="45858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682FD476-3CD8-F54E-92EC-D4448E6E4BF8}"/>
              </a:ext>
            </a:extLst>
          </p:cNvPr>
          <p:cNvGraphicFramePr>
            <a:graphicFrameLocks noGrp="1"/>
          </p:cNvGraphicFramePr>
          <p:nvPr>
            <p:extLst>
              <p:ext uri="{D42A27DB-BD31-4B8C-83A1-F6EECF244321}">
                <p14:modId xmlns:p14="http://schemas.microsoft.com/office/powerpoint/2010/main" val="3378075936"/>
              </p:ext>
            </p:extLst>
          </p:nvPr>
        </p:nvGraphicFramePr>
        <p:xfrm>
          <a:off x="6570612" y="1758574"/>
          <a:ext cx="4817824" cy="360000"/>
        </p:xfrm>
        <a:graphic>
          <a:graphicData uri="http://schemas.openxmlformats.org/drawingml/2006/table">
            <a:tbl>
              <a:tblPr firstRow="1" bandRow="1">
                <a:tableStyleId>{2D5ABB26-0587-4C30-8999-92F81FD0307C}</a:tableStyleId>
              </a:tblPr>
              <a:tblGrid>
                <a:gridCol w="1181006">
                  <a:extLst>
                    <a:ext uri="{9D8B030D-6E8A-4147-A177-3AD203B41FA5}">
                      <a16:colId xmlns:a16="http://schemas.microsoft.com/office/drawing/2014/main" val="2351826946"/>
                    </a:ext>
                  </a:extLst>
                </a:gridCol>
                <a:gridCol w="1215737">
                  <a:extLst>
                    <a:ext uri="{9D8B030D-6E8A-4147-A177-3AD203B41FA5}">
                      <a16:colId xmlns:a16="http://schemas.microsoft.com/office/drawing/2014/main" val="127220193"/>
                    </a:ext>
                  </a:extLst>
                </a:gridCol>
                <a:gridCol w="1215736">
                  <a:extLst>
                    <a:ext uri="{9D8B030D-6E8A-4147-A177-3AD203B41FA5}">
                      <a16:colId xmlns:a16="http://schemas.microsoft.com/office/drawing/2014/main" val="3128504286"/>
                    </a:ext>
                  </a:extLst>
                </a:gridCol>
                <a:gridCol w="1205345">
                  <a:extLst>
                    <a:ext uri="{9D8B030D-6E8A-4147-A177-3AD203B41FA5}">
                      <a16:colId xmlns:a16="http://schemas.microsoft.com/office/drawing/2014/main" val="1048754519"/>
                    </a:ext>
                  </a:extLst>
                </a:gridCol>
              </a:tblGrid>
              <a:tr h="360000">
                <a:tc>
                  <a:txBody>
                    <a:bodyPr/>
                    <a:lstStyle/>
                    <a:p>
                      <a:pPr algn="ctr"/>
                      <a:r>
                        <a:rPr lang="en-US" sz="1200" b="0" i="0" dirty="0">
                          <a:latin typeface="Helvetica Light" panose="020B0403020202020204" pitchFamily="34" charset="0"/>
                        </a:rPr>
                        <a:t>$390k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$80K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$33K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$ 8k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5670581"/>
                  </a:ext>
                </a:extLst>
              </a:tr>
            </a:tbl>
          </a:graphicData>
        </a:graphic>
      </p:graphicFrame>
      <p:sp>
        <p:nvSpPr>
          <p:cNvPr id="5" name="TextBox 4">
            <a:extLst>
              <a:ext uri="{FF2B5EF4-FFF2-40B4-BE49-F238E27FC236}">
                <a16:creationId xmlns:a16="http://schemas.microsoft.com/office/drawing/2014/main" id="{1D72DD03-F2DC-F445-97E7-C349AE4DEBDE}"/>
              </a:ext>
            </a:extLst>
          </p:cNvPr>
          <p:cNvSpPr txBox="1"/>
          <p:nvPr/>
        </p:nvSpPr>
        <p:spPr>
          <a:xfrm>
            <a:off x="300787" y="5577195"/>
            <a:ext cx="5293228" cy="830997"/>
          </a:xfrm>
          <a:prstGeom prst="rect">
            <a:avLst/>
          </a:prstGeom>
          <a:solidFill>
            <a:schemeClr val="bg1">
              <a:lumMod val="85000"/>
            </a:schemeClr>
          </a:solidFill>
        </p:spPr>
        <p:txBody>
          <a:bodyPr wrap="square" rtlCol="0">
            <a:spAutoFit/>
          </a:bodyPr>
          <a:lstStyle/>
          <a:p>
            <a:pPr marL="171450" indent="-171450">
              <a:buFont typeface="Arial" panose="020B0604020202020204" pitchFamily="34" charset="0"/>
              <a:buChar char="•"/>
            </a:pPr>
            <a:r>
              <a:rPr lang="en-US" sz="1200" dirty="0">
                <a:latin typeface="Helvetica Light" panose="020B0403020202020204" pitchFamily="34" charset="0"/>
              </a:rPr>
              <a:t>Para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mes</a:t>
            </a:r>
            <a:r>
              <a:rPr lang="en-US" sz="1200" dirty="0">
                <a:latin typeface="Helvetica Light" panose="020B0403020202020204" pitchFamily="34" charset="0"/>
              </a:rPr>
              <a:t> de </a:t>
            </a:r>
            <a:r>
              <a:rPr lang="en-US" sz="1200" dirty="0" err="1">
                <a:latin typeface="Helvetica Light" panose="020B0403020202020204" pitchFamily="34" charset="0"/>
              </a:rPr>
              <a:t>marzo</a:t>
            </a:r>
            <a:r>
              <a:rPr lang="en-US" sz="1200" dirty="0">
                <a:latin typeface="Helvetica Light" panose="020B0403020202020204" pitchFamily="34" charset="0"/>
              </a:rPr>
              <a:t> y </a:t>
            </a:r>
            <a:r>
              <a:rPr lang="en-US" sz="1200" dirty="0" err="1">
                <a:latin typeface="Helvetica Light" panose="020B0403020202020204" pitchFamily="34" charset="0"/>
              </a:rPr>
              <a:t>en</a:t>
            </a:r>
            <a:r>
              <a:rPr lang="en-US" sz="1200" dirty="0">
                <a:latin typeface="Helvetica Light" panose="020B0403020202020204" pitchFamily="34" charset="0"/>
              </a:rPr>
              <a:t>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acumulado</a:t>
            </a:r>
            <a:r>
              <a:rPr lang="en-US" sz="1200" dirty="0">
                <a:latin typeface="Helvetica Light" panose="020B0403020202020204" pitchFamily="34" charset="0"/>
              </a:rPr>
              <a:t>  </a:t>
            </a:r>
            <a:r>
              <a:rPr lang="en-US" sz="1200" dirty="0" err="1">
                <a:latin typeface="Helvetica Light" panose="020B0403020202020204" pitchFamily="34" charset="0"/>
              </a:rPr>
              <a:t>didemo</a:t>
            </a:r>
            <a:r>
              <a:rPr lang="en-US" sz="1200" dirty="0">
                <a:latin typeface="Helvetica Light" panose="020B0403020202020204" pitchFamily="34" charset="0"/>
              </a:rPr>
              <a:t> </a:t>
            </a:r>
            <a:r>
              <a:rPr lang="en-US" sz="1200" dirty="0" err="1">
                <a:latin typeface="Helvetica Light" panose="020B0403020202020204" pitchFamily="34" charset="0"/>
              </a:rPr>
              <a:t>nunca</a:t>
            </a:r>
            <a:r>
              <a:rPr lang="en-US" sz="1200" dirty="0">
                <a:latin typeface="Helvetica Light" panose="020B0403020202020204" pitchFamily="34" charset="0"/>
              </a:rPr>
              <a:t> </a:t>
            </a:r>
            <a:r>
              <a:rPr lang="en-US" sz="1200" dirty="0" err="1">
                <a:latin typeface="Helvetica Light" panose="020B0403020202020204" pitchFamily="34" charset="0"/>
              </a:rPr>
              <a:t>consigue</a:t>
            </a:r>
            <a:r>
              <a:rPr lang="en-US" sz="1200" dirty="0">
                <a:latin typeface="Helvetica Light" panose="020B0403020202020204" pitchFamily="34" charset="0"/>
              </a:rPr>
              <a:t> </a:t>
            </a:r>
            <a:r>
              <a:rPr lang="en-US" sz="1200" dirty="0" err="1">
                <a:latin typeface="Helvetica Light" panose="020B0403020202020204" pitchFamily="34" charset="0"/>
              </a:rPr>
              <a:t>superar</a:t>
            </a:r>
            <a:r>
              <a:rPr lang="en-US" sz="1200" dirty="0">
                <a:latin typeface="Helvetica Light" panose="020B0403020202020204" pitchFamily="34" charset="0"/>
              </a:rPr>
              <a:t> </a:t>
            </a:r>
            <a:r>
              <a:rPr lang="en-US" sz="1200" dirty="0" err="1">
                <a:latin typeface="Helvetica Light" panose="020B0403020202020204" pitchFamily="34" charset="0"/>
              </a:rPr>
              <a:t>su</a:t>
            </a:r>
            <a:r>
              <a:rPr lang="en-US" sz="1200" dirty="0">
                <a:latin typeface="Helvetica Light" panose="020B0403020202020204" pitchFamily="34" charset="0"/>
              </a:rPr>
              <a:t> COE de 0. </a:t>
            </a:r>
          </a:p>
          <a:p>
            <a:pPr marL="171450" indent="-171450">
              <a:buFont typeface="Arial" panose="020B0604020202020204" pitchFamily="34" charset="0"/>
              <a:buChar char="•"/>
            </a:pPr>
            <a:r>
              <a:rPr lang="en-US" sz="1200" dirty="0" err="1">
                <a:latin typeface="Helvetica Light" panose="020B0403020202020204" pitchFamily="34" charset="0"/>
              </a:rPr>
              <a:t>Tropigas</a:t>
            </a:r>
            <a:r>
              <a:rPr lang="en-US" sz="1200" dirty="0">
                <a:latin typeface="Helvetica Light" panose="020B0403020202020204" pitchFamily="34" charset="0"/>
              </a:rPr>
              <a:t> </a:t>
            </a:r>
            <a:r>
              <a:rPr lang="en-US" sz="1200" dirty="0" err="1">
                <a:latin typeface="Helvetica Light" panose="020B0403020202020204" pitchFamily="34" charset="0"/>
              </a:rPr>
              <a:t>tiene</a:t>
            </a:r>
            <a:r>
              <a:rPr lang="en-US" sz="1200" dirty="0">
                <a:latin typeface="Helvetica Light" panose="020B0403020202020204" pitchFamily="34" charset="0"/>
              </a:rPr>
              <a:t>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mejor</a:t>
            </a:r>
            <a:r>
              <a:rPr lang="en-US" sz="1200" dirty="0">
                <a:latin typeface="Helvetica Light" panose="020B0403020202020204" pitchFamily="34" charset="0"/>
              </a:rPr>
              <a:t> COE </a:t>
            </a:r>
            <a:r>
              <a:rPr lang="en-US" sz="1200" dirty="0" err="1">
                <a:latin typeface="Helvetica Light" panose="020B0403020202020204" pitchFamily="34" charset="0"/>
              </a:rPr>
              <a:t>por</a:t>
            </a:r>
            <a:r>
              <a:rPr lang="en-US" sz="1200" dirty="0">
                <a:latin typeface="Helvetica Light" panose="020B0403020202020204" pitchFamily="34" charset="0"/>
              </a:rPr>
              <a:t> </a:t>
            </a:r>
            <a:r>
              <a:rPr lang="en-US" sz="1200" dirty="0" err="1">
                <a:latin typeface="Helvetica Light" panose="020B0403020202020204" pitchFamily="34" charset="0"/>
              </a:rPr>
              <a:t>tener</a:t>
            </a:r>
            <a:r>
              <a:rPr lang="en-US" sz="1200" dirty="0">
                <a:latin typeface="Helvetica Light" panose="020B0403020202020204" pitchFamily="34" charset="0"/>
              </a:rPr>
              <a:t> </a:t>
            </a:r>
            <a:r>
              <a:rPr lang="en-US" sz="1200" dirty="0" err="1">
                <a:latin typeface="Helvetica Light" panose="020B0403020202020204" pitchFamily="34" charset="0"/>
              </a:rPr>
              <a:t>pauta</a:t>
            </a:r>
            <a:r>
              <a:rPr lang="en-US" sz="1200" dirty="0">
                <a:latin typeface="Helvetica Light" panose="020B0403020202020204" pitchFamily="34" charset="0"/>
              </a:rPr>
              <a:t> </a:t>
            </a:r>
            <a:r>
              <a:rPr lang="en-US" sz="1200" dirty="0" err="1">
                <a:latin typeface="Helvetica Light" panose="020B0403020202020204" pitchFamily="34" charset="0"/>
              </a:rPr>
              <a:t>en</a:t>
            </a:r>
            <a:r>
              <a:rPr lang="en-US" sz="1200" dirty="0">
                <a:latin typeface="Helvetica Light" panose="020B0403020202020204" pitchFamily="34" charset="0"/>
              </a:rPr>
              <a:t> TVC con un 2.68 al </a:t>
            </a:r>
            <a:r>
              <a:rPr lang="en-US" sz="1200" dirty="0" err="1">
                <a:latin typeface="Helvetica Light" panose="020B0403020202020204" pitchFamily="34" charset="0"/>
              </a:rPr>
              <a:t>mes</a:t>
            </a:r>
            <a:r>
              <a:rPr lang="en-US" sz="1200" dirty="0">
                <a:latin typeface="Helvetica Light" panose="020B0403020202020204" pitchFamily="34" charset="0"/>
              </a:rPr>
              <a:t> de </a:t>
            </a:r>
            <a:r>
              <a:rPr lang="en-US" sz="1200" dirty="0" err="1">
                <a:latin typeface="Helvetica Light" panose="020B0403020202020204" pitchFamily="34" charset="0"/>
              </a:rPr>
              <a:t>marzo</a:t>
            </a:r>
            <a:r>
              <a:rPr lang="en-US" sz="1200" dirty="0">
                <a:latin typeface="Helvetica Light" panose="020B0403020202020204" pitchFamily="34" charset="0"/>
              </a:rPr>
              <a:t>.</a:t>
            </a:r>
          </a:p>
        </p:txBody>
      </p:sp>
      <p:sp>
        <p:nvSpPr>
          <p:cNvPr id="4" name="TextBox 3">
            <a:extLst>
              <a:ext uri="{FF2B5EF4-FFF2-40B4-BE49-F238E27FC236}">
                <a16:creationId xmlns:a16="http://schemas.microsoft.com/office/drawing/2014/main" id="{4ECCA611-5756-F046-BE1F-9C213EB40AC1}"/>
              </a:ext>
            </a:extLst>
          </p:cNvPr>
          <p:cNvSpPr txBox="1"/>
          <p:nvPr/>
        </p:nvSpPr>
        <p:spPr>
          <a:xfrm>
            <a:off x="13615988" y="164306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D62A1A21-BB63-4FE7-885E-05E91868B14C}"/>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COE –TV ABIERTA ACUMULADA</a:t>
            </a:r>
          </a:p>
        </p:txBody>
      </p:sp>
      <p:sp>
        <p:nvSpPr>
          <p:cNvPr id="17" name="Title 1">
            <a:extLst>
              <a:ext uri="{FF2B5EF4-FFF2-40B4-BE49-F238E27FC236}">
                <a16:creationId xmlns:a16="http://schemas.microsoft.com/office/drawing/2014/main" id="{1EA1FC1C-30CA-433D-80DF-9B86AF7B6433}"/>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13" name="Picture 12">
            <a:extLst>
              <a:ext uri="{FF2B5EF4-FFF2-40B4-BE49-F238E27FC236}">
                <a16:creationId xmlns:a16="http://schemas.microsoft.com/office/drawing/2014/main" id="{237F5972-F106-4401-AE45-6BB4901893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4" name="TextBox 13">
            <a:extLst>
              <a:ext uri="{FF2B5EF4-FFF2-40B4-BE49-F238E27FC236}">
                <a16:creationId xmlns:a16="http://schemas.microsoft.com/office/drawing/2014/main" id="{3F2D7A0F-CF20-F04A-8A27-B48754615254}"/>
              </a:ext>
            </a:extLst>
          </p:cNvPr>
          <p:cNvSpPr txBox="1"/>
          <p:nvPr/>
        </p:nvSpPr>
        <p:spPr>
          <a:xfrm>
            <a:off x="4151360" y="661460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8" name="Table 17">
            <a:extLst>
              <a:ext uri="{FF2B5EF4-FFF2-40B4-BE49-F238E27FC236}">
                <a16:creationId xmlns:a16="http://schemas.microsoft.com/office/drawing/2014/main" id="{E852F048-08B1-3A6D-20E1-E51B82CBFCBB}"/>
              </a:ext>
            </a:extLst>
          </p:cNvPr>
          <p:cNvGraphicFramePr>
            <a:graphicFrameLocks noGrp="1"/>
          </p:cNvGraphicFramePr>
          <p:nvPr>
            <p:extLst>
              <p:ext uri="{D42A27DB-BD31-4B8C-83A1-F6EECF244321}">
                <p14:modId xmlns:p14="http://schemas.microsoft.com/office/powerpoint/2010/main" val="3309501054"/>
              </p:ext>
            </p:extLst>
          </p:nvPr>
        </p:nvGraphicFramePr>
        <p:xfrm>
          <a:off x="300787" y="956590"/>
          <a:ext cx="5293228" cy="4551311"/>
        </p:xfrm>
        <a:graphic>
          <a:graphicData uri="http://schemas.openxmlformats.org/drawingml/2006/table">
            <a:tbl>
              <a:tblPr firstRow="1" bandRow="1">
                <a:tableStyleId>{7E9639D4-E3E2-4D34-9284-5A2195B3D0D7}</a:tableStyleId>
              </a:tblPr>
              <a:tblGrid>
                <a:gridCol w="1163464">
                  <a:extLst>
                    <a:ext uri="{9D8B030D-6E8A-4147-A177-3AD203B41FA5}">
                      <a16:colId xmlns:a16="http://schemas.microsoft.com/office/drawing/2014/main" val="275498591"/>
                    </a:ext>
                  </a:extLst>
                </a:gridCol>
                <a:gridCol w="1163464">
                  <a:extLst>
                    <a:ext uri="{9D8B030D-6E8A-4147-A177-3AD203B41FA5}">
                      <a16:colId xmlns:a16="http://schemas.microsoft.com/office/drawing/2014/main" val="3541731964"/>
                    </a:ext>
                  </a:extLst>
                </a:gridCol>
                <a:gridCol w="612442">
                  <a:extLst>
                    <a:ext uri="{9D8B030D-6E8A-4147-A177-3AD203B41FA5}">
                      <a16:colId xmlns:a16="http://schemas.microsoft.com/office/drawing/2014/main" val="4142595681"/>
                    </a:ext>
                  </a:extLst>
                </a:gridCol>
                <a:gridCol w="574078">
                  <a:extLst>
                    <a:ext uri="{9D8B030D-6E8A-4147-A177-3AD203B41FA5}">
                      <a16:colId xmlns:a16="http://schemas.microsoft.com/office/drawing/2014/main" val="3747898839"/>
                    </a:ext>
                  </a:extLst>
                </a:gridCol>
                <a:gridCol w="631305">
                  <a:extLst>
                    <a:ext uri="{9D8B030D-6E8A-4147-A177-3AD203B41FA5}">
                      <a16:colId xmlns:a16="http://schemas.microsoft.com/office/drawing/2014/main" val="1471216243"/>
                    </a:ext>
                  </a:extLst>
                </a:gridCol>
                <a:gridCol w="555215">
                  <a:extLst>
                    <a:ext uri="{9D8B030D-6E8A-4147-A177-3AD203B41FA5}">
                      <a16:colId xmlns:a16="http://schemas.microsoft.com/office/drawing/2014/main" val="904589830"/>
                    </a:ext>
                  </a:extLst>
                </a:gridCol>
                <a:gridCol w="593260">
                  <a:extLst>
                    <a:ext uri="{9D8B030D-6E8A-4147-A177-3AD203B41FA5}">
                      <a16:colId xmlns:a16="http://schemas.microsoft.com/office/drawing/2014/main" val="41938910"/>
                    </a:ext>
                  </a:extLst>
                </a:gridCol>
              </a:tblGrid>
              <a:tr h="296705">
                <a:tc>
                  <a:txBody>
                    <a:bodyPr/>
                    <a:lstStyle/>
                    <a:p>
                      <a:pPr algn="ctr"/>
                      <a:r>
                        <a:rPr lang="en-US" sz="1200" b="0" i="0" dirty="0" err="1">
                          <a:latin typeface="Helvetica Light" panose="020B0403020202020204" pitchFamily="34" charset="0"/>
                        </a:rPr>
                        <a:t>Anunciante</a:t>
                      </a:r>
                      <a:endParaRPr lang="en-US" sz="1200" b="0" i="0" dirty="0">
                        <a:latin typeface="Helvetica Light" panose="020B0403020202020204" pitchFamily="34" charset="0"/>
                      </a:endParaRPr>
                    </a:p>
                  </a:txBody>
                  <a:tcPr anchor="ctr"/>
                </a:tc>
                <a:tc>
                  <a:txBody>
                    <a:bodyPr/>
                    <a:lstStyle/>
                    <a:p>
                      <a:endParaRPr lang="en-US" sz="1200" b="0" i="0" dirty="0">
                        <a:latin typeface="Helvetica Light" panose="020B0403020202020204" pitchFamily="34" charset="0"/>
                      </a:endParaRPr>
                    </a:p>
                  </a:txBody>
                  <a:tcPr/>
                </a:tc>
                <a:tc>
                  <a:txBody>
                    <a:bodyPr/>
                    <a:lstStyle/>
                    <a:p>
                      <a:pPr algn="ctr"/>
                      <a:r>
                        <a:rPr lang="en-US" sz="1200" b="0" i="0" dirty="0" err="1">
                          <a:latin typeface="Helvetica Light" panose="020B0403020202020204" pitchFamily="34" charset="0"/>
                        </a:rPr>
                        <a:t>Inv</a:t>
                      </a:r>
                      <a:endParaRPr lang="en-US" sz="1200" b="0" i="0" dirty="0">
                        <a:latin typeface="Helvetica Light" panose="020B0403020202020204" pitchFamily="34" charset="0"/>
                      </a:endParaRPr>
                    </a:p>
                  </a:txBody>
                  <a:tcPr/>
                </a:tc>
                <a:tc>
                  <a:txBody>
                    <a:bodyPr/>
                    <a:lstStyle/>
                    <a:p>
                      <a:pPr algn="ctr"/>
                      <a:r>
                        <a:rPr lang="en-US" sz="1200" b="0" i="0" dirty="0">
                          <a:latin typeface="Helvetica Light" panose="020B0403020202020204" pitchFamily="34" charset="0"/>
                        </a:rPr>
                        <a:t>SOI</a:t>
                      </a:r>
                    </a:p>
                  </a:txBody>
                  <a:tcPr/>
                </a:tc>
                <a:tc>
                  <a:txBody>
                    <a:bodyPr/>
                    <a:lstStyle/>
                    <a:p>
                      <a:pPr algn="ctr"/>
                      <a:r>
                        <a:rPr lang="en-US" sz="1200" b="0" i="0" dirty="0" err="1">
                          <a:latin typeface="Helvetica Light" panose="020B0403020202020204" pitchFamily="34" charset="0"/>
                        </a:rPr>
                        <a:t>Trp’s</a:t>
                      </a:r>
                      <a:endParaRPr lang="en-US" sz="1200" b="0" i="0" dirty="0">
                        <a:latin typeface="Helvetica Light" panose="020B0403020202020204" pitchFamily="34" charset="0"/>
                      </a:endParaRPr>
                    </a:p>
                  </a:txBody>
                  <a:tcPr/>
                </a:tc>
                <a:tc>
                  <a:txBody>
                    <a:bodyPr/>
                    <a:lstStyle/>
                    <a:p>
                      <a:pPr algn="ctr"/>
                      <a:r>
                        <a:rPr lang="en-US" sz="1200" b="0" i="0" dirty="0">
                          <a:latin typeface="Helvetica Light" panose="020B0403020202020204" pitchFamily="34" charset="0"/>
                        </a:rPr>
                        <a:t>SOV</a:t>
                      </a:r>
                    </a:p>
                  </a:txBody>
                  <a:tcPr/>
                </a:tc>
                <a:tc>
                  <a:txBody>
                    <a:bodyPr/>
                    <a:lstStyle/>
                    <a:p>
                      <a:pPr algn="ctr"/>
                      <a:r>
                        <a:rPr lang="en-US" sz="1200" b="0" i="0" dirty="0">
                          <a:latin typeface="Helvetica Light" panose="020B0403020202020204" pitchFamily="34" charset="0"/>
                        </a:rPr>
                        <a:t>COE</a:t>
                      </a:r>
                    </a:p>
                  </a:txBody>
                  <a:tcPr/>
                </a:tc>
                <a:extLst>
                  <a:ext uri="{0D108BD9-81ED-4DB2-BD59-A6C34878D82A}">
                    <a16:rowId xmlns:a16="http://schemas.microsoft.com/office/drawing/2014/main" val="1545455903"/>
                  </a:ext>
                </a:extLst>
              </a:tr>
              <a:tr h="296705">
                <a:tc rowSpan="2">
                  <a:txBody>
                    <a:bodyPr/>
                    <a:lstStyle/>
                    <a:p>
                      <a:pPr algn="ctr"/>
                      <a:r>
                        <a:rPr lang="en-US" sz="1100" b="0" i="0" dirty="0" err="1">
                          <a:latin typeface="Helvetica Light" panose="020B0403020202020204" pitchFamily="34" charset="0"/>
                        </a:rPr>
                        <a:t>Didemo</a:t>
                      </a:r>
                      <a:r>
                        <a:rPr lang="en-US" sz="1100" b="0" i="0" dirty="0">
                          <a:latin typeface="Helvetica Light" panose="020B0403020202020204" pitchFamily="34" charset="0"/>
                        </a:rPr>
                        <a:t>/</a:t>
                      </a:r>
                      <a:r>
                        <a:rPr lang="en-US" sz="1100" b="0" i="0" dirty="0" err="1">
                          <a:latin typeface="Helvetica Light" panose="020B0403020202020204" pitchFamily="34" charset="0"/>
                        </a:rPr>
                        <a:t>Ceredid</a:t>
                      </a:r>
                      <a:endParaRPr lang="en-US" sz="1100" b="0" i="0" dirty="0">
                        <a:latin typeface="Helvetica Light" panose="020B0403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:Mar</a:t>
                      </a:r>
                    </a:p>
                  </a:txBody>
                  <a:tcPr anchor="ctr"/>
                </a:tc>
                <a:tc>
                  <a:txBody>
                    <a:bodyPr/>
                    <a:lstStyle/>
                    <a:p>
                      <a:pPr algn="ctr"/>
                      <a:r>
                        <a:rPr lang="en-US" sz="1100" b="0" i="0" dirty="0">
                          <a:latin typeface="Helvetica Light" panose="020B0403020202020204" pitchFamily="34" charset="0"/>
                        </a:rPr>
                        <a:t>$184</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86%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2,391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77%</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0.91</a:t>
                      </a:r>
                    </a:p>
                  </a:txBody>
                  <a:tcPr marL="9525" marR="9525" marT="9525" marB="0" anchor="ctr"/>
                </a:tc>
                <a:extLst>
                  <a:ext uri="{0D108BD9-81ED-4DB2-BD59-A6C34878D82A}">
                    <a16:rowId xmlns:a16="http://schemas.microsoft.com/office/drawing/2014/main" val="733272527"/>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$390</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79%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5,645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72%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0.91</a:t>
                      </a:r>
                    </a:p>
                  </a:txBody>
                  <a:tcPr marL="9525" marR="9525" marT="9525" marB="0" anchor="ctr">
                    <a:solidFill>
                      <a:schemeClr val="bg1">
                        <a:lumMod val="85000"/>
                      </a:schemeClr>
                    </a:solidFill>
                  </a:tcPr>
                </a:tc>
                <a:extLst>
                  <a:ext uri="{0D108BD9-81ED-4DB2-BD59-A6C34878D82A}">
                    <a16:rowId xmlns:a16="http://schemas.microsoft.com/office/drawing/2014/main" val="1358709025"/>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Elektra/</a:t>
                      </a:r>
                      <a:r>
                        <a:rPr lang="en-US" sz="1100" b="0" i="0" dirty="0" err="1">
                          <a:latin typeface="Helvetica Light" panose="020B0403020202020204" pitchFamily="34" charset="0"/>
                        </a:rPr>
                        <a:t>Italika</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:Mar</a:t>
                      </a:r>
                    </a:p>
                  </a:txBody>
                  <a:tcPr anchor="ctr"/>
                </a:tc>
                <a:tc>
                  <a:txBody>
                    <a:bodyPr/>
                    <a:lstStyle/>
                    <a:p>
                      <a:pPr algn="ctr"/>
                      <a:r>
                        <a:rPr lang="en-US" sz="1100" b="0" i="0" dirty="0">
                          <a:latin typeface="Helvetica Light" panose="020B0403020202020204" pitchFamily="34" charset="0"/>
                        </a:rPr>
                        <a:t>$47</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599</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0.90</a:t>
                      </a:r>
                    </a:p>
                  </a:txBody>
                  <a:tcPr marL="9525" marR="9525" marT="9525" marB="0" anchor="ctr"/>
                </a:tc>
                <a:extLst>
                  <a:ext uri="{0D108BD9-81ED-4DB2-BD59-A6C34878D82A}">
                    <a16:rowId xmlns:a16="http://schemas.microsoft.com/office/drawing/2014/main" val="1660530330"/>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$80</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13%</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985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0.78</a:t>
                      </a:r>
                    </a:p>
                  </a:txBody>
                  <a:tcPr marL="9525" marR="9525" marT="9525" marB="0" anchor="ctr">
                    <a:solidFill>
                      <a:schemeClr val="bg1">
                        <a:lumMod val="85000"/>
                      </a:schemeClr>
                    </a:solidFill>
                  </a:tcPr>
                </a:tc>
                <a:extLst>
                  <a:ext uri="{0D108BD9-81ED-4DB2-BD59-A6C34878D82A}">
                    <a16:rowId xmlns:a16="http://schemas.microsoft.com/office/drawing/2014/main" val="11569152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Tropigas</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:Mar</a:t>
                      </a:r>
                    </a:p>
                  </a:txBody>
                  <a:tcPr anchor="ctr"/>
                </a:tc>
                <a:tc>
                  <a:txBody>
                    <a:bodyPr/>
                    <a:lstStyle/>
                    <a:p>
                      <a:pPr algn="ctr"/>
                      <a:r>
                        <a:rPr lang="en-US" sz="1100" b="0" i="0" dirty="0">
                          <a:latin typeface="Helvetica Light" panose="020B0403020202020204" pitchFamily="34" charset="0"/>
                        </a:rPr>
                        <a:t>$15</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8%</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537</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19%</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2.60</a:t>
                      </a:r>
                    </a:p>
                  </a:txBody>
                  <a:tcPr marL="9525" marR="9525" marT="9525" marB="0" anchor="ctr"/>
                </a:tc>
                <a:extLst>
                  <a:ext uri="{0D108BD9-81ED-4DB2-BD59-A6C34878D82A}">
                    <a16:rowId xmlns:a16="http://schemas.microsoft.com/office/drawing/2014/main" val="650761723"/>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$33</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1,405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2.68</a:t>
                      </a:r>
                    </a:p>
                  </a:txBody>
                  <a:tcPr marL="9525" marR="9525" marT="9525" marB="0" anchor="ctr">
                    <a:solidFill>
                      <a:schemeClr val="bg1">
                        <a:lumMod val="85000"/>
                      </a:schemeClr>
                    </a:solidFill>
                  </a:tcPr>
                </a:tc>
                <a:extLst>
                  <a:ext uri="{0D108BD9-81ED-4DB2-BD59-A6C34878D82A}">
                    <a16:rowId xmlns:a16="http://schemas.microsoft.com/office/drawing/2014/main" val="383700548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Gallo + Gallo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:Mar</a:t>
                      </a:r>
                    </a:p>
                  </a:txBody>
                  <a:tcPr anchor="ctr"/>
                </a:tc>
                <a:tc>
                  <a:txBody>
                    <a:bodyPr/>
                    <a:lstStyle/>
                    <a:p>
                      <a:pPr algn="ctr"/>
                      <a:r>
                        <a:rPr lang="en-US" sz="1100" b="0" i="0" dirty="0">
                          <a:latin typeface="Helvetica Light" panose="020B0403020202020204" pitchFamily="34" charset="0"/>
                        </a:rPr>
                        <a:t>$5</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0.64</a:t>
                      </a:r>
                    </a:p>
                  </a:txBody>
                  <a:tcPr marL="9525" marR="9525" marT="9525" marB="0" anchor="ctr"/>
                </a:tc>
                <a:extLst>
                  <a:ext uri="{0D108BD9-81ED-4DB2-BD59-A6C34878D82A}">
                    <a16:rowId xmlns:a16="http://schemas.microsoft.com/office/drawing/2014/main" val="3827045342"/>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$8</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73</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0.59</a:t>
                      </a:r>
                    </a:p>
                  </a:txBody>
                  <a:tcPr marL="9525" marR="9525" marT="9525" marB="0" anchor="ctr">
                    <a:solidFill>
                      <a:schemeClr val="bg1">
                        <a:lumMod val="85000"/>
                      </a:schemeClr>
                    </a:solidFill>
                  </a:tcPr>
                </a:tc>
                <a:extLst>
                  <a:ext uri="{0D108BD9-81ED-4DB2-BD59-A6C34878D82A}">
                    <a16:rowId xmlns:a16="http://schemas.microsoft.com/office/drawing/2014/main" val="244126935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Motomundo</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:Mar</a:t>
                      </a:r>
                    </a:p>
                  </a:txBody>
                  <a:tcPr anchor="ctr"/>
                </a:tc>
                <a:tc>
                  <a:txBody>
                    <a:bodyPr/>
                    <a:lstStyle/>
                    <a:p>
                      <a:pPr algn="ctr"/>
                      <a:r>
                        <a:rPr lang="en-US" sz="1100" b="0" i="0" dirty="0">
                          <a:latin typeface="Helvetica Light" panose="020B0403020202020204" pitchFamily="34" charset="0"/>
                        </a:rPr>
                        <a:t>$0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tc>
                <a:extLst>
                  <a:ext uri="{0D108BD9-81ED-4DB2-BD59-A6C34878D82A}">
                    <a16:rowId xmlns:a16="http://schemas.microsoft.com/office/drawing/2014/main" val="1054217775"/>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0.00</a:t>
                      </a:r>
                    </a:p>
                  </a:txBody>
                  <a:tcPr anchor="ctr">
                    <a:solidFill>
                      <a:schemeClr val="bg1">
                        <a:lumMod val="85000"/>
                      </a:schemeClr>
                    </a:solidFill>
                  </a:tcPr>
                </a:tc>
                <a:extLst>
                  <a:ext uri="{0D108BD9-81ED-4DB2-BD59-A6C34878D82A}">
                    <a16:rowId xmlns:a16="http://schemas.microsoft.com/office/drawing/2014/main" val="2551799116"/>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Grupo Q</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:Mar</a:t>
                      </a:r>
                    </a:p>
                  </a:txBody>
                  <a:tcPr anchor="ctr">
                    <a:solidFill>
                      <a:srgbClr val="FFFFFF"/>
                    </a:solidFill>
                  </a:tcPr>
                </a:tc>
                <a:tc>
                  <a:txBody>
                    <a:bodyPr/>
                    <a:lstStyle/>
                    <a:p>
                      <a:pPr algn="ctr"/>
                      <a:r>
                        <a:rPr lang="en-US" sz="1100" b="0" i="0" dirty="0">
                          <a:latin typeface="Helvetica Light" panose="020B0403020202020204" pitchFamily="34" charset="0"/>
                        </a:rPr>
                        <a:t>$0</a:t>
                      </a:r>
                    </a:p>
                  </a:txBody>
                  <a:tcPr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solidFill>
                      <a:srgbClr val="FFFFFF"/>
                    </a:solidFill>
                  </a:tcPr>
                </a:tc>
                <a:extLst>
                  <a:ext uri="{0D108BD9-81ED-4DB2-BD59-A6C34878D82A}">
                    <a16:rowId xmlns:a16="http://schemas.microsoft.com/office/drawing/2014/main" val="2832559725"/>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0.00</a:t>
                      </a:r>
                    </a:p>
                  </a:txBody>
                  <a:tcPr anchor="ctr">
                    <a:solidFill>
                      <a:schemeClr val="bg1">
                        <a:lumMod val="85000"/>
                      </a:schemeClr>
                    </a:solidFill>
                  </a:tcPr>
                </a:tc>
                <a:extLst>
                  <a:ext uri="{0D108BD9-81ED-4DB2-BD59-A6C34878D82A}">
                    <a16:rowId xmlns:a16="http://schemas.microsoft.com/office/drawing/2014/main" val="18852910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TOTALES</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:Mar</a:t>
                      </a:r>
                    </a:p>
                  </a:txBody>
                  <a:tcPr anchor="ctr">
                    <a:solidFill>
                      <a:schemeClr val="bg1"/>
                    </a:solidFill>
                  </a:tcPr>
                </a:tc>
                <a:tc>
                  <a:txBody>
                    <a:bodyPr/>
                    <a:lstStyle/>
                    <a:p>
                      <a:pPr algn="ctr"/>
                      <a:r>
                        <a:rPr lang="en-US" sz="1100" b="0" i="0" dirty="0">
                          <a:latin typeface="Helvetica Light" panose="020B0403020202020204" pitchFamily="34" charset="0"/>
                        </a:rPr>
                        <a:t>$251</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r>
                        <a:rPr lang="en-US" sz="1100" b="0" i="0" dirty="0">
                          <a:latin typeface="Helvetica Light" panose="020B0403020202020204" pitchFamily="34" charset="0"/>
                        </a:rPr>
                        <a:t>3,577</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extLst>
                  <a:ext uri="{0D108BD9-81ED-4DB2-BD59-A6C34878D82A}">
                    <a16:rowId xmlns:a16="http://schemas.microsoft.com/office/drawing/2014/main" val="1662172891"/>
                  </a:ext>
                </a:extLst>
              </a:tr>
              <a:tr h="3974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b="1" i="0" dirty="0" err="1">
                          <a:latin typeface="HELVETICA LIGHT" panose="020B0403020202020204" pitchFamily="34" charset="0"/>
                        </a:rPr>
                        <a:t>Acumulada</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$511</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8,108</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extLst>
                  <a:ext uri="{0D108BD9-81ED-4DB2-BD59-A6C34878D82A}">
                    <a16:rowId xmlns:a16="http://schemas.microsoft.com/office/drawing/2014/main" val="1423990443"/>
                  </a:ext>
                </a:extLst>
              </a:tr>
            </a:tbl>
          </a:graphicData>
        </a:graphic>
      </p:graphicFrame>
    </p:spTree>
    <p:extLst>
      <p:ext uri="{BB962C8B-B14F-4D97-AF65-F5344CB8AC3E}">
        <p14:creationId xmlns:p14="http://schemas.microsoft.com/office/powerpoint/2010/main" val="105658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256894"/>
            <a:ext cx="2850078" cy="553998"/>
          </a:xfrm>
          <a:prstGeom prst="rect">
            <a:avLst/>
          </a:prstGeom>
          <a:noFill/>
        </p:spPr>
        <p:txBody>
          <a:bodyPr wrap="square" rtlCol="0">
            <a:spAutoFit/>
          </a:bodyPr>
          <a:lstStyle/>
          <a:p>
            <a:pPr algn="r"/>
            <a:r>
              <a:rPr lang="es-HN" sz="3000" dirty="0">
                <a:solidFill>
                  <a:schemeClr val="bg1"/>
                </a:solidFill>
              </a:rPr>
              <a:t>TELEVISION</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370465807"/>
              </p:ext>
            </p:extLst>
          </p:nvPr>
        </p:nvGraphicFramePr>
        <p:xfrm>
          <a:off x="160720" y="1285375"/>
          <a:ext cx="4568825" cy="214362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706456"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Mar’24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948983264"/>
              </p:ext>
            </p:extLst>
          </p:nvPr>
        </p:nvGraphicFramePr>
        <p:xfrm>
          <a:off x="4681555" y="1105506"/>
          <a:ext cx="1048116" cy="2281986"/>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80331">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80331">
                <a:tc>
                  <a:txBody>
                    <a:bodyPr/>
                    <a:lstStyle/>
                    <a:p>
                      <a:pPr algn="ctr"/>
                      <a:r>
                        <a:rPr lang="es-HN" sz="1000" b="0" i="0" dirty="0">
                          <a:latin typeface="Helvetica Light" panose="020B0403020202020204" pitchFamily="34" charset="0"/>
                        </a:rPr>
                        <a:t>2,391</a:t>
                      </a:r>
                    </a:p>
                  </a:txBody>
                  <a:tcPr anchor="ctr"/>
                </a:tc>
                <a:tc>
                  <a:txBody>
                    <a:bodyPr/>
                    <a:lstStyle/>
                    <a:p>
                      <a:pPr algn="ctr"/>
                      <a:r>
                        <a:rPr lang="es-HN" sz="1000" b="0" i="0" dirty="0">
                          <a:latin typeface="Helvetica Light" panose="020B0403020202020204" pitchFamily="34" charset="0"/>
                        </a:rPr>
                        <a:t>67%</a:t>
                      </a:r>
                    </a:p>
                  </a:txBody>
                  <a:tcPr anchor="ctr"/>
                </a:tc>
                <a:extLst>
                  <a:ext uri="{0D108BD9-81ED-4DB2-BD59-A6C34878D82A}">
                    <a16:rowId xmlns:a16="http://schemas.microsoft.com/office/drawing/2014/main" val="917638295"/>
                  </a:ext>
                </a:extLst>
              </a:tr>
              <a:tr h="380331">
                <a:tc>
                  <a:txBody>
                    <a:bodyPr/>
                    <a:lstStyle/>
                    <a:p>
                      <a:pPr algn="ctr"/>
                      <a:r>
                        <a:rPr lang="es-HN" sz="1000" b="0" i="0" dirty="0">
                          <a:latin typeface="Helvetica Light" panose="020B0403020202020204" pitchFamily="34" charset="0"/>
                        </a:rPr>
                        <a:t>599</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1098598942"/>
                  </a:ext>
                </a:extLst>
              </a:tr>
              <a:tr h="380331">
                <a:tc>
                  <a:txBody>
                    <a:bodyPr/>
                    <a:lstStyle/>
                    <a:p>
                      <a:pPr algn="ctr"/>
                      <a:r>
                        <a:rPr lang="es-HN" sz="1000" b="0" i="0" dirty="0">
                          <a:latin typeface="Helvetica Light" panose="020B0403020202020204" pitchFamily="34" charset="0"/>
                        </a:rPr>
                        <a:t>537</a:t>
                      </a:r>
                    </a:p>
                  </a:txBody>
                  <a:tcPr anchor="ctr"/>
                </a:tc>
                <a:tc>
                  <a:txBody>
                    <a:bodyPr/>
                    <a:lstStyle/>
                    <a:p>
                      <a:pPr algn="ctr"/>
                      <a:r>
                        <a:rPr lang="es-HN" sz="1000" b="0" i="0" dirty="0">
                          <a:latin typeface="Helvetica Light" panose="020B0403020202020204" pitchFamily="34" charset="0"/>
                        </a:rPr>
                        <a:t>15%</a:t>
                      </a:r>
                    </a:p>
                  </a:txBody>
                  <a:tcPr anchor="ctr"/>
                </a:tc>
                <a:extLst>
                  <a:ext uri="{0D108BD9-81ED-4DB2-BD59-A6C34878D82A}">
                    <a16:rowId xmlns:a16="http://schemas.microsoft.com/office/drawing/2014/main" val="646153677"/>
                  </a:ext>
                </a:extLst>
              </a:tr>
              <a:tr h="380331">
                <a:tc>
                  <a:txBody>
                    <a:bodyPr/>
                    <a:lstStyle/>
                    <a:p>
                      <a:pPr algn="ctr"/>
                      <a:r>
                        <a:rPr lang="es-HN" sz="1000" b="0" i="0" dirty="0">
                          <a:latin typeface="Helvetica Light" panose="020B0403020202020204" pitchFamily="34" charset="0"/>
                        </a:rPr>
                        <a:t>50</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4147315813"/>
                  </a:ext>
                </a:extLst>
              </a:tr>
              <a:tr h="380331">
                <a:tc>
                  <a:txBody>
                    <a:bodyPr/>
                    <a:lstStyle/>
                    <a:p>
                      <a:pPr algn="ctr"/>
                      <a:r>
                        <a:rPr lang="es-HN" sz="1000" b="0" i="0" dirty="0">
                          <a:latin typeface="Helvetica Light" panose="020B0403020202020204" pitchFamily="34" charset="0"/>
                        </a:rPr>
                        <a:t>3,577</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160720" y="3944393"/>
            <a:ext cx="11355005" cy="1"/>
          </a:xfrm>
          <a:prstGeom prst="straightConnector1">
            <a:avLst/>
          </a:prstGeom>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BFF1CA51-2CFE-E74F-9929-A715B2F3EB68}"/>
              </a:ext>
            </a:extLst>
          </p:cNvPr>
          <p:cNvGraphicFramePr/>
          <p:nvPr>
            <p:extLst>
              <p:ext uri="{D42A27DB-BD31-4B8C-83A1-F6EECF244321}">
                <p14:modId xmlns:p14="http://schemas.microsoft.com/office/powerpoint/2010/main" val="2488689928"/>
              </p:ext>
            </p:extLst>
          </p:nvPr>
        </p:nvGraphicFramePr>
        <p:xfrm>
          <a:off x="160720" y="4157084"/>
          <a:ext cx="4568825" cy="22135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a 9">
            <a:extLst>
              <a:ext uri="{FF2B5EF4-FFF2-40B4-BE49-F238E27FC236}">
                <a16:creationId xmlns:a16="http://schemas.microsoft.com/office/drawing/2014/main" id="{A82E1E3F-3F0C-F041-BA16-B66D405B8FEE}"/>
              </a:ext>
            </a:extLst>
          </p:cNvPr>
          <p:cNvGraphicFramePr>
            <a:graphicFrameLocks noGrp="1"/>
          </p:cNvGraphicFramePr>
          <p:nvPr>
            <p:extLst>
              <p:ext uri="{D42A27DB-BD31-4B8C-83A1-F6EECF244321}">
                <p14:modId xmlns:p14="http://schemas.microsoft.com/office/powerpoint/2010/main" val="4055528963"/>
              </p:ext>
            </p:extLst>
          </p:nvPr>
        </p:nvGraphicFramePr>
        <p:xfrm>
          <a:off x="4641470" y="3985907"/>
          <a:ext cx="1048116" cy="2293518"/>
        </p:xfrm>
        <a:graphic>
          <a:graphicData uri="http://schemas.openxmlformats.org/drawingml/2006/table">
            <a:tbl>
              <a:tblPr firstRow="1" lastRow="1" bandRow="1">
                <a:tableStyleId>{616DA210-FB5B-4158-B5E0-FEB733F419BA}</a:tableStyleId>
              </a:tblPr>
              <a:tblGrid>
                <a:gridCol w="596369">
                  <a:extLst>
                    <a:ext uri="{9D8B030D-6E8A-4147-A177-3AD203B41FA5}">
                      <a16:colId xmlns:a16="http://schemas.microsoft.com/office/drawing/2014/main" val="3336875908"/>
                    </a:ext>
                  </a:extLst>
                </a:gridCol>
                <a:gridCol w="451747">
                  <a:extLst>
                    <a:ext uri="{9D8B030D-6E8A-4147-A177-3AD203B41FA5}">
                      <a16:colId xmlns:a16="http://schemas.microsoft.com/office/drawing/2014/main" val="3318410240"/>
                    </a:ext>
                  </a:extLst>
                </a:gridCol>
              </a:tblGrid>
              <a:tr h="382253">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82253">
                <a:tc>
                  <a:txBody>
                    <a:bodyPr/>
                    <a:lstStyle/>
                    <a:p>
                      <a:pPr algn="ctr"/>
                      <a:r>
                        <a:rPr lang="es-HN" sz="1000" b="0" i="0" dirty="0">
                          <a:latin typeface="Helvetica Light" panose="020B0403020202020204" pitchFamily="34" charset="0"/>
                        </a:rPr>
                        <a:t>5,645</a:t>
                      </a:r>
                    </a:p>
                  </a:txBody>
                  <a:tcPr anchor="ctr"/>
                </a:tc>
                <a:tc>
                  <a:txBody>
                    <a:bodyPr/>
                    <a:lstStyle/>
                    <a:p>
                      <a:pPr algn="ctr"/>
                      <a:r>
                        <a:rPr lang="es-HN" sz="1000" b="0" i="0" dirty="0">
                          <a:latin typeface="Helvetica Light" panose="020B0403020202020204" pitchFamily="34" charset="0"/>
                        </a:rPr>
                        <a:t>70%</a:t>
                      </a:r>
                    </a:p>
                  </a:txBody>
                  <a:tcPr anchor="ctr"/>
                </a:tc>
                <a:extLst>
                  <a:ext uri="{0D108BD9-81ED-4DB2-BD59-A6C34878D82A}">
                    <a16:rowId xmlns:a16="http://schemas.microsoft.com/office/drawing/2014/main" val="1098598942"/>
                  </a:ext>
                </a:extLst>
              </a:tr>
              <a:tr h="382253">
                <a:tc>
                  <a:txBody>
                    <a:bodyPr/>
                    <a:lstStyle/>
                    <a:p>
                      <a:pPr algn="ctr"/>
                      <a:r>
                        <a:rPr lang="es-HN" sz="1000" b="0" i="0" dirty="0">
                          <a:latin typeface="Helvetica Light" panose="020B0403020202020204" pitchFamily="34" charset="0"/>
                        </a:rPr>
                        <a:t>1,405</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646153677"/>
                  </a:ext>
                </a:extLst>
              </a:tr>
              <a:tr h="382253">
                <a:tc>
                  <a:txBody>
                    <a:bodyPr/>
                    <a:lstStyle/>
                    <a:p>
                      <a:pPr algn="ctr"/>
                      <a:r>
                        <a:rPr lang="es-HN" sz="1000" b="0" i="0" dirty="0">
                          <a:latin typeface="Helvetica Light" panose="020B0403020202020204" pitchFamily="34" charset="0"/>
                        </a:rPr>
                        <a:t>985</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1434895522"/>
                  </a:ext>
                </a:extLst>
              </a:tr>
              <a:tr h="382253">
                <a:tc>
                  <a:txBody>
                    <a:bodyPr/>
                    <a:lstStyle/>
                    <a:p>
                      <a:pPr algn="ctr"/>
                      <a:r>
                        <a:rPr lang="es-HN" sz="1000" b="0" i="0" dirty="0">
                          <a:latin typeface="Helvetica Light" panose="020B0403020202020204" pitchFamily="34" charset="0"/>
                        </a:rPr>
                        <a:t>73</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2421051197"/>
                  </a:ext>
                </a:extLst>
              </a:tr>
              <a:tr h="382253">
                <a:tc>
                  <a:txBody>
                    <a:bodyPr/>
                    <a:lstStyle/>
                    <a:p>
                      <a:pPr algn="ctr"/>
                      <a:r>
                        <a:rPr lang="es-HN" sz="1000" b="0" i="0" dirty="0">
                          <a:latin typeface="Helvetica Light" panose="020B0403020202020204" pitchFamily="34" charset="0"/>
                        </a:rPr>
                        <a:t>8,108</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4" name="CuadroTexto 13">
            <a:extLst>
              <a:ext uri="{FF2B5EF4-FFF2-40B4-BE49-F238E27FC236}">
                <a16:creationId xmlns:a16="http://schemas.microsoft.com/office/drawing/2014/main" id="{6842A718-1E86-6E4C-A5E7-4E30FA8350D0}"/>
              </a:ext>
            </a:extLst>
          </p:cNvPr>
          <p:cNvSpPr txBox="1"/>
          <p:nvPr/>
        </p:nvSpPr>
        <p:spPr>
          <a:xfrm>
            <a:off x="568556"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Acum’24</a:t>
            </a:r>
          </a:p>
        </p:txBody>
      </p:sp>
      <p:sp>
        <p:nvSpPr>
          <p:cNvPr id="16" name="CuadroTexto 15">
            <a:extLst>
              <a:ext uri="{FF2B5EF4-FFF2-40B4-BE49-F238E27FC236}">
                <a16:creationId xmlns:a16="http://schemas.microsoft.com/office/drawing/2014/main" id="{1E00F5E6-F915-2E40-87D6-8B6CBE5172BC}"/>
              </a:ext>
            </a:extLst>
          </p:cNvPr>
          <p:cNvSpPr txBox="1"/>
          <p:nvPr/>
        </p:nvSpPr>
        <p:spPr>
          <a:xfrm>
            <a:off x="5809839" y="1101792"/>
            <a:ext cx="3860771"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7" name="Gráfico 16">
            <a:extLst>
              <a:ext uri="{FF2B5EF4-FFF2-40B4-BE49-F238E27FC236}">
                <a16:creationId xmlns:a16="http://schemas.microsoft.com/office/drawing/2014/main" id="{EC9E352C-1C93-8E4E-B887-359BC3BAF0C6}"/>
              </a:ext>
            </a:extLst>
          </p:cNvPr>
          <p:cNvGraphicFramePr/>
          <p:nvPr>
            <p:extLst>
              <p:ext uri="{D42A27DB-BD31-4B8C-83A1-F6EECF244321}">
                <p14:modId xmlns:p14="http://schemas.microsoft.com/office/powerpoint/2010/main" val="756774312"/>
              </p:ext>
            </p:extLst>
          </p:nvPr>
        </p:nvGraphicFramePr>
        <p:xfrm>
          <a:off x="5669544" y="4160494"/>
          <a:ext cx="3860769" cy="2210159"/>
        </p:xfrm>
        <a:graphic>
          <a:graphicData uri="http://schemas.openxmlformats.org/drawingml/2006/chart">
            <c:chart xmlns:c="http://schemas.openxmlformats.org/drawingml/2006/chart" xmlns:r="http://schemas.openxmlformats.org/officeDocument/2006/relationships" r:id="rId5"/>
          </a:graphicData>
        </a:graphic>
      </p:graphicFrame>
      <p:sp>
        <p:nvSpPr>
          <p:cNvPr id="18" name="CuadroTexto 17">
            <a:extLst>
              <a:ext uri="{FF2B5EF4-FFF2-40B4-BE49-F238E27FC236}">
                <a16:creationId xmlns:a16="http://schemas.microsoft.com/office/drawing/2014/main" id="{6BF2EE96-1AE2-1C4C-A882-167A0D1B2324}"/>
              </a:ext>
            </a:extLst>
          </p:cNvPr>
          <p:cNvSpPr txBox="1"/>
          <p:nvPr/>
        </p:nvSpPr>
        <p:spPr>
          <a:xfrm>
            <a:off x="5809840" y="3979524"/>
            <a:ext cx="3860770"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2672563842"/>
              </p:ext>
            </p:extLst>
          </p:nvPr>
        </p:nvGraphicFramePr>
        <p:xfrm>
          <a:off x="9530315" y="1285196"/>
          <a:ext cx="2500965" cy="2102298"/>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9815896"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204155986"/>
              </p:ext>
            </p:extLst>
          </p:nvPr>
        </p:nvGraphicFramePr>
        <p:xfrm>
          <a:off x="9530313" y="4167132"/>
          <a:ext cx="2500967" cy="2403626"/>
        </p:xfrm>
        <a:graphic>
          <a:graphicData uri="http://schemas.openxmlformats.org/drawingml/2006/chart">
            <c:chart xmlns:c="http://schemas.openxmlformats.org/drawingml/2006/chart" xmlns:r="http://schemas.openxmlformats.org/officeDocument/2006/relationships" r:id="rId7"/>
          </a:graphicData>
        </a:graphic>
      </p:graphicFrame>
      <p:sp>
        <p:nvSpPr>
          <p:cNvPr id="22" name="CuadroTexto 21">
            <a:extLst>
              <a:ext uri="{FF2B5EF4-FFF2-40B4-BE49-F238E27FC236}">
                <a16:creationId xmlns:a16="http://schemas.microsoft.com/office/drawing/2014/main" id="{E2B3850D-4DD4-4242-8C4C-136AE2F67223}"/>
              </a:ext>
            </a:extLst>
          </p:cNvPr>
          <p:cNvSpPr txBox="1"/>
          <p:nvPr/>
        </p:nvSpPr>
        <p:spPr>
          <a:xfrm>
            <a:off x="9642522" y="4018529"/>
            <a:ext cx="2056723"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sp>
        <p:nvSpPr>
          <p:cNvPr id="3" name="CuadroTexto 2">
            <a:extLst>
              <a:ext uri="{FF2B5EF4-FFF2-40B4-BE49-F238E27FC236}">
                <a16:creationId xmlns:a16="http://schemas.microsoft.com/office/drawing/2014/main" id="{51794B55-7A2C-7C4F-8317-28DCA656F82D}"/>
              </a:ext>
            </a:extLst>
          </p:cNvPr>
          <p:cNvSpPr txBox="1"/>
          <p:nvPr/>
        </p:nvSpPr>
        <p:spPr>
          <a:xfrm>
            <a:off x="1055021" y="3415278"/>
            <a:ext cx="3566405"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En marzo, Didemo tiene el primer lugar en el SOV con el 67% ( 2,391 Trps), seguido de Elektra/Italika que tiene el 17%.  </a:t>
            </a:r>
          </a:p>
        </p:txBody>
      </p:sp>
      <p:sp>
        <p:nvSpPr>
          <p:cNvPr id="23" name="CuadroTexto 22">
            <a:extLst>
              <a:ext uri="{FF2B5EF4-FFF2-40B4-BE49-F238E27FC236}">
                <a16:creationId xmlns:a16="http://schemas.microsoft.com/office/drawing/2014/main" id="{AA99F438-0DB2-F443-9A62-BF2BD39175C2}"/>
              </a:ext>
            </a:extLst>
          </p:cNvPr>
          <p:cNvSpPr txBox="1"/>
          <p:nvPr/>
        </p:nvSpPr>
        <p:spPr>
          <a:xfrm>
            <a:off x="5809839" y="3291029"/>
            <a:ext cx="3640307" cy="6463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Didemo quien tiene el primer lugar, distribuye sus trp;s (2,391) con el 75% en espacios de Notiecieros, el 11% en Deportes y el tercero en Entreten con el 9%, Elektra siendo el segundo, la tendecia es deportes el espacio con mayor concentración de ruido del (100%)</a:t>
            </a:r>
          </a:p>
        </p:txBody>
      </p:sp>
      <p:sp>
        <p:nvSpPr>
          <p:cNvPr id="24" name="CuadroTexto 23">
            <a:extLst>
              <a:ext uri="{FF2B5EF4-FFF2-40B4-BE49-F238E27FC236}">
                <a16:creationId xmlns:a16="http://schemas.microsoft.com/office/drawing/2014/main" id="{23E68889-B320-2449-9035-3744CB3A29EC}"/>
              </a:ext>
            </a:extLst>
          </p:cNvPr>
          <p:cNvSpPr txBox="1"/>
          <p:nvPr/>
        </p:nvSpPr>
        <p:spPr>
          <a:xfrm>
            <a:off x="9530313" y="3268506"/>
            <a:ext cx="2561089" cy="6463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Los 2,391 Trp’s de Didemo, estan concentrados en espacios de la mañana (Noticias). Dedimo tiene mejor distribución en la mañana - noche por los noticieros.</a:t>
            </a:r>
          </a:p>
        </p:txBody>
      </p:sp>
      <p:sp>
        <p:nvSpPr>
          <p:cNvPr id="25" name="CuadroTexto 24">
            <a:extLst>
              <a:ext uri="{FF2B5EF4-FFF2-40B4-BE49-F238E27FC236}">
                <a16:creationId xmlns:a16="http://schemas.microsoft.com/office/drawing/2014/main" id="{3183E740-DFE3-4C48-8F1E-9A0951F90701}"/>
              </a:ext>
            </a:extLst>
          </p:cNvPr>
          <p:cNvSpPr txBox="1"/>
          <p:nvPr/>
        </p:nvSpPr>
        <p:spPr>
          <a:xfrm>
            <a:off x="1075065" y="6354163"/>
            <a:ext cx="3526319"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En el acumulado Didemo lidera el SOV con el 76%, seguido de Tropigas con el 20% </a:t>
            </a:r>
          </a:p>
        </p:txBody>
      </p:sp>
      <p:sp>
        <p:nvSpPr>
          <p:cNvPr id="26" name="CuadroTexto 25">
            <a:extLst>
              <a:ext uri="{FF2B5EF4-FFF2-40B4-BE49-F238E27FC236}">
                <a16:creationId xmlns:a16="http://schemas.microsoft.com/office/drawing/2014/main" id="{5CE420F4-A0E3-C34B-9410-278C1C845055}"/>
              </a:ext>
            </a:extLst>
          </p:cNvPr>
          <p:cNvSpPr txBox="1"/>
          <p:nvPr/>
        </p:nvSpPr>
        <p:spPr>
          <a:xfrm>
            <a:off x="5850031" y="6279436"/>
            <a:ext cx="3526319" cy="5078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Noticias (83%) entreten y deportes con el (8 y 6%), son los espacios en donde Didemo concentra su ruido), Tropigas con la tendenica para noticias 83% y entreten 8%</a:t>
            </a:r>
          </a:p>
        </p:txBody>
      </p:sp>
      <p:graphicFrame>
        <p:nvGraphicFramePr>
          <p:cNvPr id="27" name="Gráfico 26">
            <a:extLst>
              <a:ext uri="{FF2B5EF4-FFF2-40B4-BE49-F238E27FC236}">
                <a16:creationId xmlns:a16="http://schemas.microsoft.com/office/drawing/2014/main" id="{BDF2DBD4-77A8-D645-9113-B7E346B21A8F}"/>
              </a:ext>
            </a:extLst>
          </p:cNvPr>
          <p:cNvGraphicFramePr/>
          <p:nvPr>
            <p:extLst>
              <p:ext uri="{D42A27DB-BD31-4B8C-83A1-F6EECF244321}">
                <p14:modId xmlns:p14="http://schemas.microsoft.com/office/powerpoint/2010/main" val="475259455"/>
              </p:ext>
            </p:extLst>
          </p:nvPr>
        </p:nvGraphicFramePr>
        <p:xfrm>
          <a:off x="5729671" y="1276242"/>
          <a:ext cx="3894044" cy="2143625"/>
        </p:xfrm>
        <a:graphic>
          <a:graphicData uri="http://schemas.openxmlformats.org/drawingml/2006/chart">
            <c:chart xmlns:c="http://schemas.openxmlformats.org/drawingml/2006/chart" xmlns:r="http://schemas.openxmlformats.org/officeDocument/2006/relationships" r:id="rId8"/>
          </a:graphicData>
        </a:graphic>
      </p:graphicFrame>
      <p:sp>
        <p:nvSpPr>
          <p:cNvPr id="30" name="CuadroTexto 29">
            <a:extLst>
              <a:ext uri="{FF2B5EF4-FFF2-40B4-BE49-F238E27FC236}">
                <a16:creationId xmlns:a16="http://schemas.microsoft.com/office/drawing/2014/main" id="{0D5B5505-3A18-6B4D-9F87-C43BA9AED8C7}"/>
              </a:ext>
            </a:extLst>
          </p:cNvPr>
          <p:cNvSpPr txBox="1"/>
          <p:nvPr/>
        </p:nvSpPr>
        <p:spPr>
          <a:xfrm>
            <a:off x="9662437" y="6279436"/>
            <a:ext cx="2307892"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La franja de la mañana es donde hay mayor concentración de la categoría.</a:t>
            </a:r>
          </a:p>
        </p:txBody>
      </p:sp>
    </p:spTree>
    <p:extLst>
      <p:ext uri="{BB962C8B-B14F-4D97-AF65-F5344CB8AC3E}">
        <p14:creationId xmlns:p14="http://schemas.microsoft.com/office/powerpoint/2010/main" val="198093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256894"/>
            <a:ext cx="2850078" cy="553998"/>
          </a:xfrm>
          <a:prstGeom prst="rect">
            <a:avLst/>
          </a:prstGeom>
          <a:noFill/>
        </p:spPr>
        <p:txBody>
          <a:bodyPr wrap="square" rtlCol="0">
            <a:spAutoFit/>
          </a:bodyPr>
          <a:lstStyle/>
          <a:p>
            <a:pPr algn="r"/>
            <a:r>
              <a:rPr lang="es-HN" sz="3000" dirty="0">
                <a:solidFill>
                  <a:schemeClr val="bg1"/>
                </a:solidFill>
              </a:rPr>
              <a:t>RADIO</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73256428"/>
              </p:ext>
            </p:extLst>
          </p:nvPr>
        </p:nvGraphicFramePr>
        <p:xfrm>
          <a:off x="160331" y="1251046"/>
          <a:ext cx="9107489" cy="251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42903" y="902146"/>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Mar’24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990330981"/>
              </p:ext>
            </p:extLst>
          </p:nvPr>
        </p:nvGraphicFramePr>
        <p:xfrm>
          <a:off x="11079784" y="1094933"/>
          <a:ext cx="1048116" cy="2468880"/>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254336">
                <a:tc>
                  <a:txBody>
                    <a:bodyPr/>
                    <a:lstStyle/>
                    <a:p>
                      <a:pPr algn="ctr"/>
                      <a:r>
                        <a:rPr lang="es-HN" sz="1000" b="1" i="0" dirty="0">
                          <a:latin typeface="Helvetica Light" panose="020B0403020202020204" pitchFamily="34" charset="0"/>
                        </a:rPr>
                        <a:t>Spots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254336">
                <a:tc>
                  <a:txBody>
                    <a:bodyPr/>
                    <a:lstStyle/>
                    <a:p>
                      <a:pPr algn="ctr"/>
                      <a:r>
                        <a:rPr lang="es-HN" sz="1000" b="0" i="0" dirty="0">
                          <a:latin typeface="Helvetica Light" panose="020B0403020202020204" pitchFamily="34" charset="0"/>
                        </a:rPr>
                        <a:t>384</a:t>
                      </a:r>
                    </a:p>
                  </a:txBody>
                  <a:tcPr anchor="ctr"/>
                </a:tc>
                <a:tc>
                  <a:txBody>
                    <a:bodyPr/>
                    <a:lstStyle/>
                    <a:p>
                      <a:pPr algn="ctr"/>
                      <a:r>
                        <a:rPr lang="es-HN" sz="1000" b="0" i="0" dirty="0">
                          <a:latin typeface="Helvetica Light" panose="020B0403020202020204" pitchFamily="34" charset="0"/>
                        </a:rPr>
                        <a:t>71%</a:t>
                      </a:r>
                    </a:p>
                  </a:txBody>
                  <a:tcPr anchor="ctr"/>
                </a:tc>
                <a:extLst>
                  <a:ext uri="{0D108BD9-81ED-4DB2-BD59-A6C34878D82A}">
                    <a16:rowId xmlns:a16="http://schemas.microsoft.com/office/drawing/2014/main" val="2431994916"/>
                  </a:ext>
                </a:extLst>
              </a:tr>
              <a:tr h="284312">
                <a:tc>
                  <a:txBody>
                    <a:bodyPr/>
                    <a:lstStyle/>
                    <a:p>
                      <a:pPr algn="ctr"/>
                      <a:r>
                        <a:rPr lang="es-HN" sz="1000" b="0" i="0" dirty="0">
                          <a:latin typeface="Helvetica Light" panose="020B0403020202020204" pitchFamily="34" charset="0"/>
                        </a:rPr>
                        <a:t>69</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917638295"/>
                  </a:ext>
                </a:extLst>
              </a:tr>
              <a:tr h="284312">
                <a:tc>
                  <a:txBody>
                    <a:bodyPr/>
                    <a:lstStyle/>
                    <a:p>
                      <a:pPr algn="ctr"/>
                      <a:r>
                        <a:rPr lang="es-HN" sz="1000" b="0" i="0" dirty="0">
                          <a:latin typeface="Helvetica Light" panose="020B0403020202020204" pitchFamily="34" charset="0"/>
                        </a:rPr>
                        <a:t>65</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834893784"/>
                  </a:ext>
                </a:extLst>
              </a:tr>
              <a:tr h="284312">
                <a:tc>
                  <a:txBody>
                    <a:bodyPr/>
                    <a:lstStyle/>
                    <a:p>
                      <a:pPr algn="ctr"/>
                      <a:r>
                        <a:rPr lang="es-HN" sz="1000" b="0" i="0" dirty="0">
                          <a:latin typeface="Helvetica Light" panose="020B0403020202020204" pitchFamily="34" charset="0"/>
                        </a:rPr>
                        <a:t>18</a:t>
                      </a:r>
                    </a:p>
                  </a:txBody>
                  <a:tcPr anchor="ctr"/>
                </a:tc>
                <a:tc>
                  <a:txBody>
                    <a:bodyPr/>
                    <a:lstStyle/>
                    <a:p>
                      <a:pPr algn="ctr"/>
                      <a:r>
                        <a:rPr lang="es-HN" sz="1000" b="0" i="0" dirty="0">
                          <a:latin typeface="Helvetica Light" panose="020B0403020202020204" pitchFamily="34" charset="0"/>
                        </a:rPr>
                        <a:t>3%</a:t>
                      </a:r>
                    </a:p>
                  </a:txBody>
                  <a:tcPr anchor="ctr"/>
                </a:tc>
                <a:extLst>
                  <a:ext uri="{0D108BD9-81ED-4DB2-BD59-A6C34878D82A}">
                    <a16:rowId xmlns:a16="http://schemas.microsoft.com/office/drawing/2014/main" val="4070904483"/>
                  </a:ext>
                </a:extLst>
              </a:tr>
              <a:tr h="284312">
                <a:tc>
                  <a:txBody>
                    <a:bodyPr/>
                    <a:lstStyle/>
                    <a:p>
                      <a:pPr algn="ctr"/>
                      <a:r>
                        <a:rPr lang="es-HN" sz="1000" b="0" i="0" dirty="0">
                          <a:latin typeface="Helvetica Light" panose="020B0403020202020204" pitchFamily="34" charset="0"/>
                        </a:rPr>
                        <a:t>4</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3741105630"/>
                  </a:ext>
                </a:extLst>
              </a:tr>
              <a:tr h="284312">
                <a:tc>
                  <a:txBody>
                    <a:bodyPr/>
                    <a:lstStyle/>
                    <a:p>
                      <a:pPr algn="ctr"/>
                      <a:r>
                        <a:rPr lang="es-HN" sz="1000" b="0" i="0" dirty="0">
                          <a:latin typeface="Helvetica Light" panose="020B0403020202020204" pitchFamily="34" charset="0"/>
                        </a:rPr>
                        <a:t>2</a:t>
                      </a:r>
                    </a:p>
                  </a:txBody>
                  <a:tcPr anchor="ctr"/>
                </a:tc>
                <a:tc>
                  <a:txBody>
                    <a:bodyPr/>
                    <a:lstStyle/>
                    <a:p>
                      <a:pPr algn="ctr"/>
                      <a:r>
                        <a:rPr lang="es-HN" sz="1000" b="0" i="0" dirty="0">
                          <a:latin typeface="Helvetica Light" panose="020B0403020202020204" pitchFamily="34" charset="0"/>
                        </a:rPr>
                        <a:t>0%</a:t>
                      </a:r>
                    </a:p>
                  </a:txBody>
                  <a:tcPr anchor="ctr"/>
                </a:tc>
                <a:extLst>
                  <a:ext uri="{0D108BD9-81ED-4DB2-BD59-A6C34878D82A}">
                    <a16:rowId xmlns:a16="http://schemas.microsoft.com/office/drawing/2014/main" val="4030032428"/>
                  </a:ext>
                </a:extLst>
              </a:tr>
              <a:tr h="284312">
                <a:tc>
                  <a:txBody>
                    <a:bodyPr/>
                    <a:lstStyle/>
                    <a:p>
                      <a:pPr algn="ctr"/>
                      <a:r>
                        <a:rPr lang="es-HN" sz="1000" b="0" i="0" dirty="0">
                          <a:latin typeface="Helvetica Light" panose="020B0403020202020204" pitchFamily="34" charset="0"/>
                        </a:rPr>
                        <a:t>1</a:t>
                      </a:r>
                    </a:p>
                  </a:txBody>
                  <a:tcPr anchor="ctr"/>
                </a:tc>
                <a:tc>
                  <a:txBody>
                    <a:bodyPr/>
                    <a:lstStyle/>
                    <a:p>
                      <a:pPr algn="ctr"/>
                      <a:r>
                        <a:rPr lang="es-HN" sz="1000" b="0" i="0" dirty="0">
                          <a:latin typeface="Helvetica Light" panose="020B0403020202020204" pitchFamily="34" charset="0"/>
                        </a:rPr>
                        <a:t>0%</a:t>
                      </a:r>
                    </a:p>
                  </a:txBody>
                  <a:tcPr anchor="ctr"/>
                </a:tc>
                <a:extLst>
                  <a:ext uri="{0D108BD9-81ED-4DB2-BD59-A6C34878D82A}">
                    <a16:rowId xmlns:a16="http://schemas.microsoft.com/office/drawing/2014/main" val="738940952"/>
                  </a:ext>
                </a:extLst>
              </a:tr>
              <a:tr h="254336">
                <a:tc>
                  <a:txBody>
                    <a:bodyPr/>
                    <a:lstStyle/>
                    <a:p>
                      <a:pPr algn="ctr"/>
                      <a:r>
                        <a:rPr lang="es-HN" sz="1000" b="0" i="0" dirty="0">
                          <a:latin typeface="Helvetica Light" panose="020B0403020202020204" pitchFamily="34" charset="0"/>
                        </a:rPr>
                        <a:t>543</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82844"/>
            <a:ext cx="11257767" cy="4621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Acum’24</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2175329760"/>
              </p:ext>
            </p:extLst>
          </p:nvPr>
        </p:nvGraphicFramePr>
        <p:xfrm>
          <a:off x="9153535" y="1225815"/>
          <a:ext cx="1926249" cy="2515098"/>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8960473" y="92799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655128890"/>
              </p:ext>
            </p:extLst>
          </p:nvPr>
        </p:nvGraphicFramePr>
        <p:xfrm>
          <a:off x="9120250" y="4221782"/>
          <a:ext cx="2063565" cy="2659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id="{0A337163-FEB8-4343-A973-FA2C20625D71}"/>
              </a:ext>
            </a:extLst>
          </p:cNvPr>
          <p:cNvGraphicFramePr/>
          <p:nvPr>
            <p:extLst>
              <p:ext uri="{D42A27DB-BD31-4B8C-83A1-F6EECF244321}">
                <p14:modId xmlns:p14="http://schemas.microsoft.com/office/powerpoint/2010/main" val="1801872109"/>
              </p:ext>
            </p:extLst>
          </p:nvPr>
        </p:nvGraphicFramePr>
        <p:xfrm>
          <a:off x="160331" y="4205221"/>
          <a:ext cx="9107489" cy="25150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a 9">
            <a:extLst>
              <a:ext uri="{FF2B5EF4-FFF2-40B4-BE49-F238E27FC236}">
                <a16:creationId xmlns:a16="http://schemas.microsoft.com/office/drawing/2014/main" id="{E49DC609-31F8-904E-BC8C-248F901C0DBF}"/>
              </a:ext>
            </a:extLst>
          </p:cNvPr>
          <p:cNvGraphicFramePr>
            <a:graphicFrameLocks noGrp="1"/>
          </p:cNvGraphicFramePr>
          <p:nvPr>
            <p:extLst>
              <p:ext uri="{D42A27DB-BD31-4B8C-83A1-F6EECF244321}">
                <p14:modId xmlns:p14="http://schemas.microsoft.com/office/powerpoint/2010/main" val="3913160321"/>
              </p:ext>
            </p:extLst>
          </p:nvPr>
        </p:nvGraphicFramePr>
        <p:xfrm>
          <a:off x="11079784" y="4132228"/>
          <a:ext cx="1048116" cy="2425050"/>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269450">
                <a:tc>
                  <a:txBody>
                    <a:bodyPr/>
                    <a:lstStyle/>
                    <a:p>
                      <a:pPr algn="ctr"/>
                      <a:r>
                        <a:rPr lang="es-HN" sz="1000" b="1" i="0" dirty="0">
                          <a:latin typeface="Helvetica Light" panose="020B0403020202020204" pitchFamily="34" charset="0"/>
                        </a:rPr>
                        <a:t>Spots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269450">
                <a:tc>
                  <a:txBody>
                    <a:bodyPr/>
                    <a:lstStyle/>
                    <a:p>
                      <a:pPr algn="ctr"/>
                      <a:r>
                        <a:rPr lang="es-HN" sz="1000" b="0" i="0" dirty="0">
                          <a:latin typeface="Helvetica Light" panose="020B0403020202020204" pitchFamily="34" charset="0"/>
                        </a:rPr>
                        <a:t>986</a:t>
                      </a:r>
                    </a:p>
                  </a:txBody>
                  <a:tcPr anchor="ctr"/>
                </a:tc>
                <a:tc>
                  <a:txBody>
                    <a:bodyPr/>
                    <a:lstStyle/>
                    <a:p>
                      <a:pPr algn="ctr"/>
                      <a:r>
                        <a:rPr lang="es-HN" sz="1000" b="0" i="0" dirty="0">
                          <a:latin typeface="Helvetica Light" panose="020B0403020202020204" pitchFamily="34" charset="0"/>
                        </a:rPr>
                        <a:t>52%</a:t>
                      </a:r>
                    </a:p>
                  </a:txBody>
                  <a:tcPr anchor="ctr"/>
                </a:tc>
                <a:extLst>
                  <a:ext uri="{0D108BD9-81ED-4DB2-BD59-A6C34878D82A}">
                    <a16:rowId xmlns:a16="http://schemas.microsoft.com/office/drawing/2014/main" val="646153677"/>
                  </a:ext>
                </a:extLst>
              </a:tr>
              <a:tr h="269450">
                <a:tc>
                  <a:txBody>
                    <a:bodyPr/>
                    <a:lstStyle/>
                    <a:p>
                      <a:pPr algn="ctr"/>
                      <a:r>
                        <a:rPr lang="es-HN" sz="1000" b="0" i="0" dirty="0">
                          <a:latin typeface="Helvetica Light" panose="020B0403020202020204" pitchFamily="34" charset="0"/>
                        </a:rPr>
                        <a:t>438</a:t>
                      </a:r>
                    </a:p>
                  </a:txBody>
                  <a:tcPr anchor="ctr"/>
                </a:tc>
                <a:tc>
                  <a:txBody>
                    <a:bodyPr/>
                    <a:lstStyle/>
                    <a:p>
                      <a:pPr algn="ct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3968291749"/>
                  </a:ext>
                </a:extLst>
              </a:tr>
              <a:tr h="269450">
                <a:tc>
                  <a:txBody>
                    <a:bodyPr/>
                    <a:lstStyle/>
                    <a:p>
                      <a:pPr algn="ctr"/>
                      <a:r>
                        <a:rPr lang="es-HN" sz="1000" b="0" i="0" dirty="0">
                          <a:latin typeface="Helvetica Light" panose="020B0403020202020204" pitchFamily="34" charset="0"/>
                        </a:rPr>
                        <a:t>249</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2897969239"/>
                  </a:ext>
                </a:extLst>
              </a:tr>
              <a:tr h="269450">
                <a:tc>
                  <a:txBody>
                    <a:bodyPr/>
                    <a:lstStyle/>
                    <a:p>
                      <a:pPr algn="ctr"/>
                      <a:r>
                        <a:rPr lang="es-HN" sz="1000" b="0" i="0" dirty="0">
                          <a:latin typeface="Helvetica Light" panose="020B0403020202020204" pitchFamily="34" charset="0"/>
                        </a:rPr>
                        <a:t>82</a:t>
                      </a:r>
                    </a:p>
                  </a:txBody>
                  <a:tcPr anchor="ctr"/>
                </a:tc>
                <a:tc>
                  <a:txBody>
                    <a:bodyPr/>
                    <a:lstStyle/>
                    <a:p>
                      <a:pPr algn="ctr"/>
                      <a:r>
                        <a:rPr lang="es-HN" sz="1000" b="0" i="0" dirty="0">
                          <a:latin typeface="Helvetica Light" panose="020B0403020202020204" pitchFamily="34" charset="0"/>
                        </a:rPr>
                        <a:t>4%</a:t>
                      </a:r>
                    </a:p>
                  </a:txBody>
                  <a:tcPr anchor="ctr"/>
                </a:tc>
                <a:extLst>
                  <a:ext uri="{0D108BD9-81ED-4DB2-BD59-A6C34878D82A}">
                    <a16:rowId xmlns:a16="http://schemas.microsoft.com/office/drawing/2014/main" val="2947094014"/>
                  </a:ext>
                </a:extLst>
              </a:tr>
              <a:tr h="269450">
                <a:tc>
                  <a:txBody>
                    <a:bodyPr/>
                    <a:lstStyle/>
                    <a:p>
                      <a:pPr algn="ctr"/>
                      <a:r>
                        <a:rPr lang="es-HN" sz="1000" b="0" i="0" dirty="0">
                          <a:latin typeface="Helvetica Light" panose="020B0403020202020204" pitchFamily="34" charset="0"/>
                        </a:rPr>
                        <a:t>71</a:t>
                      </a:r>
                    </a:p>
                  </a:txBody>
                  <a:tcPr anchor="ctr"/>
                </a:tc>
                <a:tc>
                  <a:txBody>
                    <a:bodyPr/>
                    <a:lstStyle/>
                    <a:p>
                      <a:pPr algn="ctr"/>
                      <a:r>
                        <a:rPr lang="es-HN" sz="1000" b="0" i="0" dirty="0">
                          <a:latin typeface="Helvetica Light" panose="020B0403020202020204" pitchFamily="34" charset="0"/>
                        </a:rPr>
                        <a:t>4%</a:t>
                      </a:r>
                    </a:p>
                  </a:txBody>
                  <a:tcPr anchor="ctr"/>
                </a:tc>
                <a:extLst>
                  <a:ext uri="{0D108BD9-81ED-4DB2-BD59-A6C34878D82A}">
                    <a16:rowId xmlns:a16="http://schemas.microsoft.com/office/drawing/2014/main" val="728261047"/>
                  </a:ext>
                </a:extLst>
              </a:tr>
              <a:tr h="269450">
                <a:tc>
                  <a:txBody>
                    <a:bodyPr/>
                    <a:lstStyle/>
                    <a:p>
                      <a:pPr algn="ctr"/>
                      <a:r>
                        <a:rPr lang="es-HN" sz="1000" b="0" i="0" dirty="0">
                          <a:latin typeface="Helvetica Light" panose="020B0403020202020204" pitchFamily="34" charset="0"/>
                        </a:rPr>
                        <a:t>65</a:t>
                      </a:r>
                    </a:p>
                  </a:txBody>
                  <a:tcPr anchor="ctr"/>
                </a:tc>
                <a:tc>
                  <a:txBody>
                    <a:bodyPr/>
                    <a:lstStyle/>
                    <a:p>
                      <a:pPr algn="ctr"/>
                      <a:r>
                        <a:rPr lang="es-HN" sz="1000" b="0" i="0" dirty="0">
                          <a:latin typeface="Helvetica Light" panose="020B0403020202020204" pitchFamily="34" charset="0"/>
                        </a:rPr>
                        <a:t>3%</a:t>
                      </a:r>
                    </a:p>
                  </a:txBody>
                  <a:tcPr anchor="ctr"/>
                </a:tc>
                <a:extLst>
                  <a:ext uri="{0D108BD9-81ED-4DB2-BD59-A6C34878D82A}">
                    <a16:rowId xmlns:a16="http://schemas.microsoft.com/office/drawing/2014/main" val="4135886714"/>
                  </a:ext>
                </a:extLst>
              </a:tr>
              <a:tr h="269450">
                <a:tc>
                  <a:txBody>
                    <a:bodyPr/>
                    <a:lstStyle/>
                    <a:p>
                      <a:pPr algn="ctr"/>
                      <a:r>
                        <a:rPr lang="es-HN" sz="1000" b="0" i="0" dirty="0">
                          <a:latin typeface="Helvetica Light" panose="020B0403020202020204" pitchFamily="34" charset="0"/>
                        </a:rPr>
                        <a:t>18</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3273956400"/>
                  </a:ext>
                </a:extLst>
              </a:tr>
              <a:tr h="269450">
                <a:tc>
                  <a:txBody>
                    <a:bodyPr/>
                    <a:lstStyle/>
                    <a:p>
                      <a:pPr algn="ctr"/>
                      <a:r>
                        <a:rPr lang="es-HN" sz="1000" b="0" i="0" dirty="0">
                          <a:latin typeface="Helvetica Light" panose="020B0403020202020204" pitchFamily="34" charset="0"/>
                        </a:rPr>
                        <a:t>1,909</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5" name="CuadroTexto 14">
            <a:extLst>
              <a:ext uri="{FF2B5EF4-FFF2-40B4-BE49-F238E27FC236}">
                <a16:creationId xmlns:a16="http://schemas.microsoft.com/office/drawing/2014/main" id="{E2D6322D-0CF1-8544-A997-B1692C91A43D}"/>
              </a:ext>
            </a:extLst>
          </p:cNvPr>
          <p:cNvSpPr txBox="1"/>
          <p:nvPr/>
        </p:nvSpPr>
        <p:spPr>
          <a:xfrm>
            <a:off x="8960473" y="4075275"/>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spTree>
    <p:extLst>
      <p:ext uri="{BB962C8B-B14F-4D97-AF65-F5344CB8AC3E}">
        <p14:creationId xmlns:p14="http://schemas.microsoft.com/office/powerpoint/2010/main" val="132474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256894"/>
            <a:ext cx="2850078" cy="553998"/>
          </a:xfrm>
          <a:prstGeom prst="rect">
            <a:avLst/>
          </a:prstGeom>
          <a:noFill/>
        </p:spPr>
        <p:txBody>
          <a:bodyPr wrap="square" rtlCol="0">
            <a:spAutoFit/>
          </a:bodyPr>
          <a:lstStyle/>
          <a:p>
            <a:pPr algn="r"/>
            <a:r>
              <a:rPr lang="es-HN" sz="3000" dirty="0">
                <a:solidFill>
                  <a:schemeClr val="bg1"/>
                </a:solidFill>
              </a:rPr>
              <a:t>PRENSA</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681193704"/>
              </p:ext>
            </p:extLst>
          </p:nvPr>
        </p:nvGraphicFramePr>
        <p:xfrm>
          <a:off x="160332" y="1285374"/>
          <a:ext cx="8101685" cy="2410124"/>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91811"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Mar’24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788299196"/>
              </p:ext>
            </p:extLst>
          </p:nvPr>
        </p:nvGraphicFramePr>
        <p:xfrm>
          <a:off x="8134572" y="874535"/>
          <a:ext cx="1315183" cy="2775954"/>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799398">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1177158">
                <a:tc>
                  <a:txBody>
                    <a:bodyPr/>
                    <a:lstStyle/>
                    <a:p>
                      <a:pPr algn="ctr"/>
                      <a:r>
                        <a:rPr lang="es-HN" sz="1000" b="0" i="0" dirty="0">
                          <a:latin typeface="Helvetica Light" panose="020B0403020202020204" pitchFamily="34" charset="0"/>
                        </a:rPr>
                        <a:t>26</a:t>
                      </a:r>
                    </a:p>
                  </a:txBody>
                  <a:tcPr anchor="ctr"/>
                </a:tc>
                <a:tc>
                  <a:txBody>
                    <a:bodyPr/>
                    <a:lstStyle/>
                    <a:p>
                      <a:pPr algn="ctr"/>
                      <a:r>
                        <a:rPr lang="es-HN" sz="1000" b="0" i="0" dirty="0">
                          <a:latin typeface="Helvetica Light" panose="020B0403020202020204" pitchFamily="34" charset="0"/>
                        </a:rPr>
                        <a:t>100%</a:t>
                      </a:r>
                    </a:p>
                  </a:txBody>
                  <a:tcPr anchor="ctr"/>
                </a:tc>
                <a:extLst>
                  <a:ext uri="{0D108BD9-81ED-4DB2-BD59-A6C34878D82A}">
                    <a16:rowId xmlns:a16="http://schemas.microsoft.com/office/drawing/2014/main" val="2431994916"/>
                  </a:ext>
                </a:extLst>
              </a:tr>
              <a:tr h="799398">
                <a:tc>
                  <a:txBody>
                    <a:bodyPr/>
                    <a:lstStyle/>
                    <a:p>
                      <a:pPr algn="ctr"/>
                      <a:r>
                        <a:rPr lang="es-HN" sz="1000" b="0" i="0" dirty="0">
                          <a:latin typeface="Helvetica Light" panose="020B0403020202020204" pitchFamily="34" charset="0"/>
                        </a:rPr>
                        <a:t>26</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00473"/>
            <a:ext cx="11298238" cy="128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Acum’24</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4050799492"/>
              </p:ext>
            </p:extLst>
          </p:nvPr>
        </p:nvGraphicFramePr>
        <p:xfrm>
          <a:off x="10001251" y="1333721"/>
          <a:ext cx="1926249" cy="1248841"/>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10001251"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Tamaño</a:t>
            </a:r>
          </a:p>
        </p:txBody>
      </p:sp>
      <p:graphicFrame>
        <p:nvGraphicFramePr>
          <p:cNvPr id="15" name="Gráfico 14">
            <a:extLst>
              <a:ext uri="{FF2B5EF4-FFF2-40B4-BE49-F238E27FC236}">
                <a16:creationId xmlns:a16="http://schemas.microsoft.com/office/drawing/2014/main" id="{A2233B59-E5AC-A949-908D-A487E8120691}"/>
              </a:ext>
            </a:extLst>
          </p:cNvPr>
          <p:cNvGraphicFramePr/>
          <p:nvPr>
            <p:extLst>
              <p:ext uri="{D42A27DB-BD31-4B8C-83A1-F6EECF244321}">
                <p14:modId xmlns:p14="http://schemas.microsoft.com/office/powerpoint/2010/main" val="636329642"/>
              </p:ext>
            </p:extLst>
          </p:nvPr>
        </p:nvGraphicFramePr>
        <p:xfrm>
          <a:off x="160332" y="4423052"/>
          <a:ext cx="8101685" cy="2123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a:extLst>
              <a:ext uri="{FF2B5EF4-FFF2-40B4-BE49-F238E27FC236}">
                <a16:creationId xmlns:a16="http://schemas.microsoft.com/office/drawing/2014/main" id="{FA1C26B2-0225-7A41-ABCD-FEBD83401513}"/>
              </a:ext>
            </a:extLst>
          </p:cNvPr>
          <p:cNvGraphicFramePr/>
          <p:nvPr>
            <p:extLst>
              <p:ext uri="{D42A27DB-BD31-4B8C-83A1-F6EECF244321}">
                <p14:modId xmlns:p14="http://schemas.microsoft.com/office/powerpoint/2010/main" val="3351845454"/>
              </p:ext>
            </p:extLst>
          </p:nvPr>
        </p:nvGraphicFramePr>
        <p:xfrm>
          <a:off x="10001251" y="4471399"/>
          <a:ext cx="1926249" cy="12488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Tabla 9">
            <a:extLst>
              <a:ext uri="{FF2B5EF4-FFF2-40B4-BE49-F238E27FC236}">
                <a16:creationId xmlns:a16="http://schemas.microsoft.com/office/drawing/2014/main" id="{F069DF45-5A34-1D4C-B98D-13F4D64810D4}"/>
              </a:ext>
            </a:extLst>
          </p:cNvPr>
          <p:cNvGraphicFramePr>
            <a:graphicFrameLocks noGrp="1"/>
          </p:cNvGraphicFramePr>
          <p:nvPr>
            <p:extLst>
              <p:ext uri="{D42A27DB-BD31-4B8C-83A1-F6EECF244321}">
                <p14:modId xmlns:p14="http://schemas.microsoft.com/office/powerpoint/2010/main" val="169698149"/>
              </p:ext>
            </p:extLst>
          </p:nvPr>
        </p:nvGraphicFramePr>
        <p:xfrm>
          <a:off x="8162448" y="4031769"/>
          <a:ext cx="1315183" cy="2589668"/>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523683">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771151">
                <a:tc>
                  <a:txBody>
                    <a:bodyPr/>
                    <a:lstStyle/>
                    <a:p>
                      <a:pPr algn="ctr"/>
                      <a:r>
                        <a:rPr lang="es-HN" sz="1000" b="0" i="0" dirty="0">
                          <a:latin typeface="Helvetica Light" panose="020B0403020202020204" pitchFamily="34" charset="0"/>
                        </a:rPr>
                        <a:t>99</a:t>
                      </a:r>
                    </a:p>
                  </a:txBody>
                  <a:tcPr anchor="ctr"/>
                </a:tc>
                <a:tc>
                  <a:txBody>
                    <a:bodyPr/>
                    <a:lstStyle/>
                    <a:p>
                      <a:pPr algn="ctr"/>
                      <a:r>
                        <a:rPr lang="es-HN" sz="1000" b="0" i="0" dirty="0">
                          <a:latin typeface="Helvetica Light" panose="020B0403020202020204" pitchFamily="34" charset="0"/>
                        </a:rPr>
                        <a:t>98%</a:t>
                      </a:r>
                    </a:p>
                  </a:txBody>
                  <a:tcPr anchor="ctr"/>
                </a:tc>
                <a:extLst>
                  <a:ext uri="{0D108BD9-81ED-4DB2-BD59-A6C34878D82A}">
                    <a16:rowId xmlns:a16="http://schemas.microsoft.com/office/drawing/2014/main" val="2431994916"/>
                  </a:ext>
                </a:extLst>
              </a:tr>
              <a:tr h="771151">
                <a:tc>
                  <a:txBody>
                    <a:bodyPr/>
                    <a:lstStyle/>
                    <a:p>
                      <a:pPr algn="ctr"/>
                      <a:r>
                        <a:rPr lang="es-HN" sz="1000" b="0" i="0" dirty="0">
                          <a:latin typeface="Helvetica Light" panose="020B0403020202020204" pitchFamily="34" charset="0"/>
                        </a:rPr>
                        <a:t>2</a:t>
                      </a:r>
                    </a:p>
                  </a:txBody>
                  <a:tcPr anchor="ctr"/>
                </a:tc>
                <a:tc>
                  <a:txBody>
                    <a:bodyPr/>
                    <a:lstStyle/>
                    <a:p>
                      <a:pPr algn="ctr"/>
                      <a:r>
                        <a:rPr lang="es-HN" sz="1000" b="0" i="0" dirty="0">
                          <a:latin typeface="Helvetica Light" panose="020B0403020202020204" pitchFamily="34" charset="0"/>
                        </a:rPr>
                        <a:t>2%</a:t>
                      </a:r>
                    </a:p>
                  </a:txBody>
                  <a:tcPr anchor="ctr"/>
                </a:tc>
                <a:extLst>
                  <a:ext uri="{0D108BD9-81ED-4DB2-BD59-A6C34878D82A}">
                    <a16:rowId xmlns:a16="http://schemas.microsoft.com/office/drawing/2014/main" val="1998248027"/>
                  </a:ext>
                </a:extLst>
              </a:tr>
              <a:tr h="523683">
                <a:tc>
                  <a:txBody>
                    <a:bodyPr/>
                    <a:lstStyle/>
                    <a:p>
                      <a:pPr algn="ctr"/>
                      <a:r>
                        <a:rPr lang="es-HN" sz="1000" b="0" i="0" dirty="0">
                          <a:latin typeface="Helvetica Light" panose="020B0403020202020204" pitchFamily="34" charset="0"/>
                        </a:rPr>
                        <a:t>101</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Tree>
    <p:extLst>
      <p:ext uri="{BB962C8B-B14F-4D97-AF65-F5344CB8AC3E}">
        <p14:creationId xmlns:p14="http://schemas.microsoft.com/office/powerpoint/2010/main" val="737974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RESUMEN DE INVERSION Y FRECUENCIA EN MEDIOS ENE.</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341922" y="142789"/>
            <a:ext cx="2850078" cy="553998"/>
          </a:xfrm>
          <a:prstGeom prst="rect">
            <a:avLst/>
          </a:prstGeom>
          <a:noFill/>
        </p:spPr>
        <p:txBody>
          <a:bodyPr wrap="square" rtlCol="0">
            <a:spAutoFit/>
          </a:bodyPr>
          <a:lstStyle/>
          <a:p>
            <a:pPr algn="r"/>
            <a:r>
              <a:rPr lang="es-HN" sz="3000" dirty="0">
                <a:solidFill>
                  <a:schemeClr val="bg1"/>
                </a:solidFill>
              </a:rPr>
              <a:t>ZONAS</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977542084"/>
              </p:ext>
            </p:extLst>
          </p:nvPr>
        </p:nvGraphicFramePr>
        <p:xfrm>
          <a:off x="97551" y="1188511"/>
          <a:ext cx="5636086" cy="275719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684685" y="906404"/>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a:t>
            </a:r>
            <a:r>
              <a:rPr lang="es-HN" sz="1600" b="1" dirty="0">
                <a:latin typeface="Helvetica Light" panose="020B0403020202020204" pitchFamily="34" charset="0"/>
              </a:rPr>
              <a:t>Spot</a:t>
            </a:r>
            <a:r>
              <a:rPr lang="es-HN" sz="1600" dirty="0">
                <a:latin typeface="Helvetica Light" panose="020B0403020202020204" pitchFamily="34" charset="0"/>
              </a:rPr>
              <a:t> por Zona -  </a:t>
            </a:r>
            <a:r>
              <a:rPr lang="es-HN" sz="1600" b="1" dirty="0">
                <a:solidFill>
                  <a:srgbClr val="C00000"/>
                </a:solidFill>
                <a:latin typeface="Helvetica Light" panose="020B0403020202020204" pitchFamily="34" charset="0"/>
              </a:rPr>
              <a:t>Mar’24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1877764253"/>
              </p:ext>
            </p:extLst>
          </p:nvPr>
        </p:nvGraphicFramePr>
        <p:xfrm>
          <a:off x="5684179" y="1073037"/>
          <a:ext cx="1463514" cy="2682240"/>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68224">
                <a:tc>
                  <a:txBody>
                    <a:bodyPr/>
                    <a:lstStyle/>
                    <a:p>
                      <a:pPr algn="ctr"/>
                      <a:r>
                        <a:rPr lang="es-HN" sz="1000" b="1" i="0" dirty="0">
                          <a:latin typeface="Helvetica Light" panose="020B0403020202020204" pitchFamily="34" charset="0"/>
                        </a:rPr>
                        <a:t>Spot</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68224">
                <a:tc>
                  <a:txBody>
                    <a:bodyPr/>
                    <a:lstStyle/>
                    <a:p>
                      <a:pPr algn="ctr"/>
                      <a:r>
                        <a:rPr lang="es-HN" sz="1000" b="0" i="0" dirty="0">
                          <a:latin typeface="Helvetica Light" panose="020B0403020202020204" pitchFamily="34" charset="0"/>
                        </a:rPr>
                        <a:t>3,539</a:t>
                      </a:r>
                    </a:p>
                  </a:txBody>
                  <a:tcPr anchor="ctr"/>
                </a:tc>
                <a:tc>
                  <a:txBody>
                    <a:bodyPr/>
                    <a:lstStyle/>
                    <a:p>
                      <a:pPr algn="ctr"/>
                      <a:r>
                        <a:rPr lang="es-HN" sz="1000" b="0" i="0" dirty="0">
                          <a:latin typeface="Helvetica Light" panose="020B0403020202020204" pitchFamily="34" charset="0"/>
                        </a:rPr>
                        <a:t>32%</a:t>
                      </a:r>
                    </a:p>
                  </a:txBody>
                  <a:tcPr anchor="ctr"/>
                </a:tc>
                <a:extLst>
                  <a:ext uri="{0D108BD9-81ED-4DB2-BD59-A6C34878D82A}">
                    <a16:rowId xmlns:a16="http://schemas.microsoft.com/office/drawing/2014/main" val="2431994916"/>
                  </a:ext>
                </a:extLst>
              </a:tr>
              <a:tr h="268224">
                <a:tc>
                  <a:txBody>
                    <a:bodyPr/>
                    <a:lstStyle/>
                    <a:p>
                      <a:pPr algn="ctr"/>
                      <a:r>
                        <a:rPr lang="es-HN" sz="1000" b="0" i="0" dirty="0">
                          <a:latin typeface="Helvetica Light" panose="020B0403020202020204" pitchFamily="34" charset="0"/>
                        </a:rPr>
                        <a:t>1,696</a:t>
                      </a:r>
                    </a:p>
                  </a:txBody>
                  <a:tcPr anchor="ctr"/>
                </a:tc>
                <a:tc>
                  <a:txBody>
                    <a:bodyPr/>
                    <a:lstStyle/>
                    <a:p>
                      <a:pPr algn="ctr"/>
                      <a:r>
                        <a:rPr lang="es-HN" sz="1000" b="0" i="0" dirty="0">
                          <a:latin typeface="Helvetica Light" panose="020B0403020202020204" pitchFamily="34" charset="0"/>
                        </a:rPr>
                        <a:t>15%</a:t>
                      </a:r>
                    </a:p>
                  </a:txBody>
                  <a:tcPr anchor="ctr"/>
                </a:tc>
                <a:extLst>
                  <a:ext uri="{0D108BD9-81ED-4DB2-BD59-A6C34878D82A}">
                    <a16:rowId xmlns:a16="http://schemas.microsoft.com/office/drawing/2014/main" val="917638295"/>
                  </a:ext>
                </a:extLst>
              </a:tr>
              <a:tr h="268224">
                <a:tc>
                  <a:txBody>
                    <a:bodyPr/>
                    <a:lstStyle/>
                    <a:p>
                      <a:pPr algn="ctr"/>
                      <a:r>
                        <a:rPr lang="es-HN" sz="1000" b="0" i="0" dirty="0">
                          <a:latin typeface="Helvetica Light" panose="020B0403020202020204" pitchFamily="34" charset="0"/>
                        </a:rPr>
                        <a:t>1,403</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1098598942"/>
                  </a:ext>
                </a:extLst>
              </a:tr>
              <a:tr h="268224">
                <a:tc>
                  <a:txBody>
                    <a:bodyPr/>
                    <a:lstStyle/>
                    <a:p>
                      <a:pPr algn="ctr"/>
                      <a:r>
                        <a:rPr lang="es-HN" sz="1000" b="0" i="0" dirty="0">
                          <a:latin typeface="Helvetica Light" panose="020B0403020202020204" pitchFamily="34" charset="0"/>
                        </a:rPr>
                        <a:t>1,344</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646153677"/>
                  </a:ext>
                </a:extLst>
              </a:tr>
              <a:tr h="268224">
                <a:tc>
                  <a:txBody>
                    <a:bodyPr/>
                    <a:lstStyle/>
                    <a:p>
                      <a:pPr algn="ctr"/>
                      <a:r>
                        <a:rPr lang="es-HN" sz="1000" b="0" i="0" dirty="0">
                          <a:latin typeface="Helvetica Light" panose="020B0403020202020204" pitchFamily="34" charset="0"/>
                        </a:rPr>
                        <a:t>1,290</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1718045833"/>
                  </a:ext>
                </a:extLst>
              </a:tr>
              <a:tr h="268224">
                <a:tc>
                  <a:txBody>
                    <a:bodyPr/>
                    <a:lstStyle/>
                    <a:p>
                      <a:pPr algn="ctr"/>
                      <a:r>
                        <a:rPr lang="es-HN" sz="1000" b="0" i="0" dirty="0">
                          <a:latin typeface="Helvetica Light" panose="020B0403020202020204" pitchFamily="34" charset="0"/>
                        </a:rPr>
                        <a:t>969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316315956"/>
                  </a:ext>
                </a:extLst>
              </a:tr>
              <a:tr h="268224">
                <a:tc>
                  <a:txBody>
                    <a:bodyPr/>
                    <a:lstStyle/>
                    <a:p>
                      <a:pPr algn="ctr"/>
                      <a:r>
                        <a:rPr lang="es-HN" sz="1000" b="0" i="0" dirty="0">
                          <a:latin typeface="Helvetica Light" panose="020B0403020202020204" pitchFamily="34" charset="0"/>
                        </a:rPr>
                        <a:t>777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7%</a:t>
                      </a:r>
                    </a:p>
                  </a:txBody>
                  <a:tcPr anchor="ctr"/>
                </a:tc>
                <a:extLst>
                  <a:ext uri="{0D108BD9-81ED-4DB2-BD59-A6C34878D82A}">
                    <a16:rowId xmlns:a16="http://schemas.microsoft.com/office/drawing/2014/main" val="3391161903"/>
                  </a:ext>
                </a:extLst>
              </a:tr>
              <a:tr h="268224">
                <a:tc>
                  <a:txBody>
                    <a:bodyPr/>
                    <a:lstStyle/>
                    <a:p>
                      <a:pPr algn="ctr"/>
                      <a:r>
                        <a:rPr lang="es-HN" sz="1000" b="0" i="0" dirty="0">
                          <a:latin typeface="Helvetica Light" panose="020B0403020202020204" pitchFamily="34" charset="0"/>
                        </a:rPr>
                        <a:t>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1609782558"/>
                  </a:ext>
                </a:extLst>
              </a:tr>
              <a:tr h="268224">
                <a:tc>
                  <a:txBody>
                    <a:bodyPr/>
                    <a:lstStyle/>
                    <a:p>
                      <a:pPr algn="ctr"/>
                      <a:r>
                        <a:rPr lang="es-HN" sz="1000" b="0" i="0" dirty="0">
                          <a:latin typeface="Helvetica Light" panose="020B0403020202020204" pitchFamily="34" charset="0"/>
                        </a:rPr>
                        <a:t>11,042</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7" name="CuadroTexto 6">
            <a:extLst>
              <a:ext uri="{FF2B5EF4-FFF2-40B4-BE49-F238E27FC236}">
                <a16:creationId xmlns:a16="http://schemas.microsoft.com/office/drawing/2014/main" id="{71D1C441-FECF-BC41-5B28-E493F8C0EC39}"/>
              </a:ext>
            </a:extLst>
          </p:cNvPr>
          <p:cNvSpPr txBox="1"/>
          <p:nvPr/>
        </p:nvSpPr>
        <p:spPr>
          <a:xfrm>
            <a:off x="786878" y="3945711"/>
            <a:ext cx="4257431" cy="338554"/>
          </a:xfrm>
          <a:prstGeom prst="rect">
            <a:avLst/>
          </a:prstGeom>
          <a:noFill/>
        </p:spPr>
        <p:txBody>
          <a:bodyPr wrap="square" rtlCol="0">
            <a:spAutoFit/>
          </a:bodyPr>
          <a:lstStyle/>
          <a:p>
            <a:r>
              <a:rPr lang="es-HN" sz="1600" dirty="0">
                <a:latin typeface="Helvetica Light" panose="020B0403020202020204" pitchFamily="34" charset="0"/>
              </a:rPr>
              <a:t>Distribución de </a:t>
            </a:r>
            <a:r>
              <a:rPr lang="es-HN" sz="1600" b="1" dirty="0">
                <a:latin typeface="Helvetica Light" panose="020B0403020202020204" pitchFamily="34" charset="0"/>
              </a:rPr>
              <a:t>Inv en L.</a:t>
            </a:r>
            <a:r>
              <a:rPr lang="es-HN" sz="1600" dirty="0">
                <a:latin typeface="Helvetica Light" panose="020B0403020202020204" pitchFamily="34" charset="0"/>
              </a:rPr>
              <a:t> por Zona -  </a:t>
            </a:r>
            <a:r>
              <a:rPr lang="es-HN" sz="1600" b="1" dirty="0">
                <a:solidFill>
                  <a:srgbClr val="C00000"/>
                </a:solidFill>
                <a:latin typeface="Helvetica Light" panose="020B0403020202020204" pitchFamily="34" charset="0"/>
              </a:rPr>
              <a:t>Mar’24</a:t>
            </a:r>
          </a:p>
        </p:txBody>
      </p:sp>
      <p:graphicFrame>
        <p:nvGraphicFramePr>
          <p:cNvPr id="11" name="Gráfico 10">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2444542936"/>
              </p:ext>
            </p:extLst>
          </p:nvPr>
        </p:nvGraphicFramePr>
        <p:xfrm>
          <a:off x="97551" y="4225327"/>
          <a:ext cx="5636086" cy="2624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9">
            <a:extLst>
              <a:ext uri="{FF2B5EF4-FFF2-40B4-BE49-F238E27FC236}">
                <a16:creationId xmlns:a16="http://schemas.microsoft.com/office/drawing/2014/main" id="{BD493C52-4AF2-8896-5C3A-9EEA6D4077FD}"/>
              </a:ext>
            </a:extLst>
          </p:cNvPr>
          <p:cNvGraphicFramePr>
            <a:graphicFrameLocks noGrp="1"/>
          </p:cNvGraphicFramePr>
          <p:nvPr>
            <p:extLst>
              <p:ext uri="{D42A27DB-BD31-4B8C-83A1-F6EECF244321}">
                <p14:modId xmlns:p14="http://schemas.microsoft.com/office/powerpoint/2010/main" val="2057651124"/>
              </p:ext>
            </p:extLst>
          </p:nvPr>
        </p:nvGraphicFramePr>
        <p:xfrm>
          <a:off x="5684179" y="4025426"/>
          <a:ext cx="1463514" cy="2682240"/>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68224">
                <a:tc>
                  <a:txBody>
                    <a:bodyPr/>
                    <a:lstStyle/>
                    <a:p>
                      <a:pPr algn="ctr"/>
                      <a:r>
                        <a:rPr lang="es-HN" sz="1000" b="1" i="0" dirty="0">
                          <a:latin typeface="Helvetica Light" panose="020B0403020202020204" pitchFamily="34" charset="0"/>
                        </a:rPr>
                        <a:t>Inv. L</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68224">
                <a:tc>
                  <a:txBody>
                    <a:bodyPr/>
                    <a:lstStyle/>
                    <a:p>
                      <a:pPr algn="ctr"/>
                      <a:r>
                        <a:rPr lang="es-HN" sz="1000" b="0" i="0" dirty="0">
                          <a:latin typeface="Helvetica Light" panose="020B0403020202020204" pitchFamily="34" charset="0"/>
                        </a:rPr>
                        <a:t>144,324</a:t>
                      </a:r>
                    </a:p>
                  </a:txBody>
                  <a:tcPr anchor="ctr"/>
                </a:tc>
                <a:tc>
                  <a:txBody>
                    <a:bodyPr/>
                    <a:lstStyle/>
                    <a:p>
                      <a:pPr algn="ctr"/>
                      <a:r>
                        <a:rPr lang="es-HN" sz="1000" b="0" i="0" dirty="0">
                          <a:latin typeface="Helvetica Light" panose="020B0403020202020204" pitchFamily="34" charset="0"/>
                        </a:rPr>
                        <a:t>20%</a:t>
                      </a:r>
                    </a:p>
                  </a:txBody>
                  <a:tcPr anchor="ctr"/>
                </a:tc>
                <a:extLst>
                  <a:ext uri="{0D108BD9-81ED-4DB2-BD59-A6C34878D82A}">
                    <a16:rowId xmlns:a16="http://schemas.microsoft.com/office/drawing/2014/main" val="2431994916"/>
                  </a:ext>
                </a:extLst>
              </a:tr>
              <a:tr h="268224">
                <a:tc>
                  <a:txBody>
                    <a:bodyPr/>
                    <a:lstStyle/>
                    <a:p>
                      <a:pPr algn="ctr"/>
                      <a:r>
                        <a:rPr lang="es-HN" sz="1000" b="0" i="0" dirty="0">
                          <a:latin typeface="Helvetica Light" panose="020B0403020202020204" pitchFamily="34" charset="0"/>
                        </a:rPr>
                        <a:t>141,200</a:t>
                      </a:r>
                    </a:p>
                  </a:txBody>
                  <a:tcPr anchor="ctr"/>
                </a:tc>
                <a:tc>
                  <a:txBody>
                    <a:bodyPr/>
                    <a:lstStyle/>
                    <a:p>
                      <a:pPr algn="ctr"/>
                      <a:r>
                        <a:rPr lang="es-HN" sz="1000" b="0" i="0" dirty="0">
                          <a:latin typeface="Helvetica Light" panose="020B0403020202020204" pitchFamily="34" charset="0"/>
                        </a:rPr>
                        <a:t>19%</a:t>
                      </a:r>
                    </a:p>
                  </a:txBody>
                  <a:tcPr anchor="ctr"/>
                </a:tc>
                <a:extLst>
                  <a:ext uri="{0D108BD9-81ED-4DB2-BD59-A6C34878D82A}">
                    <a16:rowId xmlns:a16="http://schemas.microsoft.com/office/drawing/2014/main" val="917638295"/>
                  </a:ext>
                </a:extLst>
              </a:tr>
              <a:tr h="268224">
                <a:tc>
                  <a:txBody>
                    <a:bodyPr/>
                    <a:lstStyle/>
                    <a:p>
                      <a:pPr algn="ctr"/>
                      <a:r>
                        <a:rPr lang="es-HN" sz="1000" b="0" i="0" dirty="0">
                          <a:latin typeface="Helvetica Light" panose="020B0403020202020204" pitchFamily="34" charset="0"/>
                        </a:rPr>
                        <a:t>137,450</a:t>
                      </a:r>
                    </a:p>
                  </a:txBody>
                  <a:tcPr anchor="ctr"/>
                </a:tc>
                <a:tc>
                  <a:txBody>
                    <a:bodyPr/>
                    <a:lstStyle/>
                    <a:p>
                      <a:pPr algn="ctr"/>
                      <a:r>
                        <a:rPr lang="es-HN" sz="1000" b="0" i="0" dirty="0">
                          <a:latin typeface="Helvetica Light" panose="020B0403020202020204" pitchFamily="34" charset="0"/>
                        </a:rPr>
                        <a:t>19%</a:t>
                      </a:r>
                    </a:p>
                  </a:txBody>
                  <a:tcPr anchor="ctr"/>
                </a:tc>
                <a:extLst>
                  <a:ext uri="{0D108BD9-81ED-4DB2-BD59-A6C34878D82A}">
                    <a16:rowId xmlns:a16="http://schemas.microsoft.com/office/drawing/2014/main" val="1098598942"/>
                  </a:ext>
                </a:extLst>
              </a:tr>
              <a:tr h="268224">
                <a:tc>
                  <a:txBody>
                    <a:bodyPr/>
                    <a:lstStyle/>
                    <a:p>
                      <a:pPr algn="ctr"/>
                      <a:r>
                        <a:rPr lang="es-HN" sz="1000" b="0" i="0" dirty="0">
                          <a:latin typeface="Helvetica Light" panose="020B0403020202020204" pitchFamily="34" charset="0"/>
                        </a:rPr>
                        <a:t>86,150</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646153677"/>
                  </a:ext>
                </a:extLst>
              </a:tr>
              <a:tr h="268224">
                <a:tc>
                  <a:txBody>
                    <a:bodyPr/>
                    <a:lstStyle/>
                    <a:p>
                      <a:pPr algn="ctr"/>
                      <a:r>
                        <a:rPr lang="es-HN" sz="1000" b="0" i="0" dirty="0">
                          <a:latin typeface="Helvetica Light" panose="020B0403020202020204" pitchFamily="34" charset="0"/>
                        </a:rPr>
                        <a:t>80,000</a:t>
                      </a:r>
                    </a:p>
                  </a:txBody>
                  <a:tcPr anchor="ctr"/>
                </a:tc>
                <a:tc>
                  <a:txBody>
                    <a:bodyPr/>
                    <a:lstStyle/>
                    <a:p>
                      <a:pPr algn="ctr"/>
                      <a:r>
                        <a:rPr lang="es-HN" sz="1000" b="0" i="0" dirty="0">
                          <a:latin typeface="Helvetica Light" panose="020B0403020202020204" pitchFamily="34" charset="0"/>
                        </a:rPr>
                        <a:t>11%</a:t>
                      </a:r>
                    </a:p>
                  </a:txBody>
                  <a:tcPr anchor="ctr"/>
                </a:tc>
                <a:extLst>
                  <a:ext uri="{0D108BD9-81ED-4DB2-BD59-A6C34878D82A}">
                    <a16:rowId xmlns:a16="http://schemas.microsoft.com/office/drawing/2014/main" val="1718045833"/>
                  </a:ext>
                </a:extLst>
              </a:tr>
              <a:tr h="268224">
                <a:tc>
                  <a:txBody>
                    <a:bodyPr/>
                    <a:lstStyle/>
                    <a:p>
                      <a:pPr algn="ctr"/>
                      <a:r>
                        <a:rPr lang="es-HN" sz="1000" b="0" i="0" dirty="0">
                          <a:latin typeface="Helvetica Light" panose="020B0403020202020204" pitchFamily="34" charset="0"/>
                        </a:rPr>
                        <a:t>70,820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10%</a:t>
                      </a:r>
                    </a:p>
                  </a:txBody>
                  <a:tcPr anchor="ctr"/>
                </a:tc>
                <a:extLst>
                  <a:ext uri="{0D108BD9-81ED-4DB2-BD59-A6C34878D82A}">
                    <a16:rowId xmlns:a16="http://schemas.microsoft.com/office/drawing/2014/main" val="1316315956"/>
                  </a:ext>
                </a:extLst>
              </a:tr>
              <a:tr h="268224">
                <a:tc>
                  <a:txBody>
                    <a:bodyPr/>
                    <a:lstStyle/>
                    <a:p>
                      <a:pPr algn="ctr"/>
                      <a:r>
                        <a:rPr lang="es-HN" sz="1000" b="0" i="0" dirty="0">
                          <a:latin typeface="Helvetica Light" panose="020B0403020202020204" pitchFamily="34" charset="0"/>
                        </a:rPr>
                        <a:t>67,000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9%</a:t>
                      </a:r>
                    </a:p>
                  </a:txBody>
                  <a:tcPr anchor="ctr"/>
                </a:tc>
                <a:extLst>
                  <a:ext uri="{0D108BD9-81ED-4DB2-BD59-A6C34878D82A}">
                    <a16:rowId xmlns:a16="http://schemas.microsoft.com/office/drawing/2014/main" val="3391161903"/>
                  </a:ext>
                </a:extLst>
              </a:tr>
              <a:tr h="268224">
                <a:tc>
                  <a:txBody>
                    <a:bodyPr/>
                    <a:lstStyle/>
                    <a:p>
                      <a:pPr algn="ctr"/>
                      <a:r>
                        <a:rPr lang="es-HN" sz="1000" b="0" i="0" dirty="0">
                          <a:latin typeface="Helvetica Light" panose="020B0403020202020204" pitchFamily="34" charset="0"/>
                        </a:rPr>
                        <a:t>3,530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2706484940"/>
                  </a:ext>
                </a:extLst>
              </a:tr>
              <a:tr h="268224">
                <a:tc>
                  <a:txBody>
                    <a:bodyPr/>
                    <a:lstStyle/>
                    <a:p>
                      <a:pPr algn="ctr"/>
                      <a:r>
                        <a:rPr lang="es-HN" sz="1000" b="0" i="0" dirty="0">
                          <a:latin typeface="Helvetica Light" panose="020B0403020202020204" pitchFamily="34" charset="0"/>
                        </a:rPr>
                        <a:t>730,474</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2" name="Objeto 1">
            <a:extLst>
              <a:ext uri="{FF2B5EF4-FFF2-40B4-BE49-F238E27FC236}">
                <a16:creationId xmlns:a16="http://schemas.microsoft.com/office/drawing/2014/main" id="{0115C1BE-ECF3-B169-0F99-8DBAB725A952}"/>
              </a:ext>
            </a:extLst>
          </p:cNvPr>
          <p:cNvGraphicFramePr>
            <a:graphicFrameLocks noChangeAspect="1"/>
          </p:cNvGraphicFramePr>
          <p:nvPr>
            <p:extLst>
              <p:ext uri="{D42A27DB-BD31-4B8C-83A1-F6EECF244321}">
                <p14:modId xmlns:p14="http://schemas.microsoft.com/office/powerpoint/2010/main" val="4137836039"/>
              </p:ext>
            </p:extLst>
          </p:nvPr>
        </p:nvGraphicFramePr>
        <p:xfrm>
          <a:off x="8568972" y="894965"/>
          <a:ext cx="2751293" cy="5954448"/>
        </p:xfrm>
        <a:graphic>
          <a:graphicData uri="http://schemas.openxmlformats.org/presentationml/2006/ole">
            <mc:AlternateContent xmlns:mc="http://schemas.openxmlformats.org/markup-compatibility/2006">
              <mc:Choice xmlns:v="urn:schemas-microsoft-com:vml" Requires="v">
                <p:oleObj name="Hoja de cálculo" r:id="rId5" imgW="5029200" imgH="10883900" progId="Excel.Sheet.12">
                  <p:embed/>
                </p:oleObj>
              </mc:Choice>
              <mc:Fallback>
                <p:oleObj name="Hoja de cálculo" r:id="rId5" imgW="5029200" imgH="10883900" progId="Excel.Sheet.12">
                  <p:embed/>
                  <p:pic>
                    <p:nvPicPr>
                      <p:cNvPr id="0" name=""/>
                      <p:cNvPicPr/>
                      <p:nvPr/>
                    </p:nvPicPr>
                    <p:blipFill>
                      <a:blip r:embed="rId6"/>
                      <a:stretch>
                        <a:fillRect/>
                      </a:stretch>
                    </p:blipFill>
                    <p:spPr>
                      <a:xfrm>
                        <a:off x="8568972" y="894965"/>
                        <a:ext cx="2751293" cy="5954448"/>
                      </a:xfrm>
                      <a:prstGeom prst="rect">
                        <a:avLst/>
                      </a:prstGeom>
                    </p:spPr>
                  </p:pic>
                </p:oleObj>
              </mc:Fallback>
            </mc:AlternateContent>
          </a:graphicData>
        </a:graphic>
      </p:graphicFrame>
    </p:spTree>
    <p:extLst>
      <p:ext uri="{BB962C8B-B14F-4D97-AF65-F5344CB8AC3E}">
        <p14:creationId xmlns:p14="http://schemas.microsoft.com/office/powerpoint/2010/main" val="116101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363620" y="1235276"/>
            <a:ext cx="5295775" cy="4078404"/>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En comparación a marzo del  2023-2024 la categoría aumentó su inversión en un 102%. </a:t>
            </a:r>
          </a:p>
          <a:p>
            <a:pPr marL="285750" indent="-285750" algn="l">
              <a:buFont typeface="Arial" panose="020B0604020202020204" pitchFamily="34" charset="0"/>
              <a:buChar cha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Didemo entre febrero a marzo del 2024 Didemo incrementó su inversión en un 43%.</a:t>
            </a:r>
          </a:p>
          <a:p>
            <a:pPr marL="285750" indent="-285750" algn="l">
              <a:buFont typeface="Arial" panose="020B0604020202020204" pitchFamily="34" charset="0"/>
              <a:buChar cha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 Credidemo amplió por número de Spot de febrero con 120 a marzo con 305 y el 38% de estos anuncios fueron en HCH</a:t>
            </a:r>
          </a:p>
          <a:p>
            <a:pPr marL="285750" indent="-285750" algn="l">
              <a:buFont typeface="Arial" panose="020B0604020202020204" pitchFamily="34" charset="0"/>
              <a:buChar char="•"/>
            </a:pPr>
            <a:endParaRPr lang="es-HN" sz="1400" dirty="0">
              <a:solidFill>
                <a:srgbClr val="444444"/>
              </a:solidFill>
              <a:latin typeface="Helvetica Light" panose="020B040302020202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Entre enero a marzo del 2024 Didemo obtiene el 76% de toda actividad de inversión</a:t>
            </a: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200" b="1" dirty="0">
                <a:latin typeface="Helvetica Light" panose="020B0403020202020204" pitchFamily="34" charset="0"/>
              </a:rPr>
              <a:t>CONCLUSIONES</a:t>
            </a:r>
          </a:p>
        </p:txBody>
      </p:sp>
      <p:pic>
        <p:nvPicPr>
          <p:cNvPr id="5" name="Picture 4">
            <a:extLst>
              <a:ext uri="{FF2B5EF4-FFF2-40B4-BE49-F238E27FC236}">
                <a16:creationId xmlns:a16="http://schemas.microsoft.com/office/drawing/2014/main" id="{B3C38085-A182-4EB0-8CF1-EF506E722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cxnSp>
        <p:nvCxnSpPr>
          <p:cNvPr id="7" name="Conector recto de flecha 6">
            <a:extLst>
              <a:ext uri="{FF2B5EF4-FFF2-40B4-BE49-F238E27FC236}">
                <a16:creationId xmlns:a16="http://schemas.microsoft.com/office/drawing/2014/main" id="{C210900D-8776-404E-A4F9-E27D48D7AA9B}"/>
              </a:ext>
            </a:extLst>
          </p:cNvPr>
          <p:cNvCxnSpPr>
            <a:cxnSpLocks/>
          </p:cNvCxnSpPr>
          <p:nvPr/>
        </p:nvCxnSpPr>
        <p:spPr>
          <a:xfrm>
            <a:off x="6091877" y="865947"/>
            <a:ext cx="0" cy="584859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B6E3689-86DE-1440-8EA4-A21ABA9D099A}"/>
              </a:ext>
            </a:extLst>
          </p:cNvPr>
          <p:cNvCxnSpPr>
            <a:cxnSpLocks/>
            <a:endCxn id="4" idx="2"/>
          </p:cNvCxnSpPr>
          <p:nvPr/>
        </p:nvCxnSpPr>
        <p:spPr>
          <a:xfrm flipH="1">
            <a:off x="6091634" y="0"/>
            <a:ext cx="244" cy="865947"/>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24A693A-CFF4-5F4C-BB4B-1487A5CECE7F}"/>
              </a:ext>
            </a:extLst>
          </p:cNvPr>
          <p:cNvSpPr txBox="1"/>
          <p:nvPr/>
        </p:nvSpPr>
        <p:spPr>
          <a:xfrm>
            <a:off x="7043351" y="140585"/>
            <a:ext cx="4695566" cy="584775"/>
          </a:xfrm>
          <a:prstGeom prst="rect">
            <a:avLst/>
          </a:prstGeom>
          <a:noFill/>
        </p:spPr>
        <p:txBody>
          <a:bodyPr wrap="square" rtlCol="0">
            <a:spAutoFit/>
          </a:bodyPr>
          <a:lstStyle/>
          <a:p>
            <a:r>
              <a:rPr lang="es-HN" sz="3200" dirty="0">
                <a:solidFill>
                  <a:schemeClr val="bg1"/>
                </a:solidFill>
                <a:latin typeface="Helvetica Light" panose="020B0403020202020204" pitchFamily="34" charset="0"/>
              </a:rPr>
              <a:t>RECOMENDACIONES</a:t>
            </a:r>
          </a:p>
        </p:txBody>
      </p:sp>
      <p:sp>
        <p:nvSpPr>
          <p:cNvPr id="13" name="Rectangle 406">
            <a:extLst>
              <a:ext uri="{FF2B5EF4-FFF2-40B4-BE49-F238E27FC236}">
                <a16:creationId xmlns:a16="http://schemas.microsoft.com/office/drawing/2014/main" id="{E936EBC3-B3BA-6344-825C-C8BF648706B5}"/>
              </a:ext>
            </a:extLst>
          </p:cNvPr>
          <p:cNvSpPr>
            <a:spLocks noChangeArrowheads="1"/>
          </p:cNvSpPr>
          <p:nvPr/>
        </p:nvSpPr>
        <p:spPr bwMode="auto">
          <a:xfrm>
            <a:off x="6443142" y="1251352"/>
            <a:ext cx="5295775" cy="2644745"/>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Establecer objetivos para una mejor recomendación :</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Alcance : ampliar el reach con canales/espacios medios de mayor cobertura </a:t>
            </a:r>
            <a:r>
              <a:rPr lang="es-HN" sz="1400" i="1" dirty="0">
                <a:latin typeface="Helvetica Light" panose="020B0403020202020204" pitchFamily="34" charset="0"/>
                <a:ea typeface="Verdana" panose="020B0604030504040204" pitchFamily="34" charset="0"/>
                <a:cs typeface="Verdana" panose="020B0604030504040204" pitchFamily="34" charset="0"/>
              </a:rPr>
              <a:t>, contribuye a incrementar cuota de mercado, (requiere de un mayor esfuerzo de inversión)</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Frecuencia : concentrar en canales de un mejor alcance pero que ofrecen un menor costo por exposición.  Llega a las mismas personas (mantener clientes)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Alcance y frecuencia de repetición: hacer una combinación entre medios de alto alcance y medios de bajo alcance pero que ofrescan frecuencia de repetición</a:t>
            </a:r>
          </a:p>
          <a:p>
            <a:pPr marL="742950" lvl="1" indent="-285750">
              <a:buFont typeface="Arial" panose="020B0604020202020204" pitchFamily="34" charset="0"/>
              <a:buChar char="•"/>
            </a:pPr>
            <a:endParaRPr lang="es-HN" sz="1400" dirty="0">
              <a:latin typeface="Helvetica Light" panose="020B04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703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2601413" y="1300451"/>
            <a:ext cx="6905841" cy="2817704"/>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Rating </a:t>
            </a:r>
            <a:r>
              <a:rPr lang="es-HN" sz="1400" dirty="0">
                <a:latin typeface="Helvetica Light" panose="020B0403020202020204" pitchFamily="34" charset="0"/>
                <a:cs typeface="Helvetica"/>
              </a:rPr>
              <a:t>: Porcentaje de audiencia que tiene un canal o un espacio determinado. El rating de un mismo espacio puede variar, dependiendo del target que se seleccione o de todo el universo del personas que componen la audiencia.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TRP’S </a:t>
            </a:r>
            <a:r>
              <a:rPr lang="es-HN" sz="1400" dirty="0">
                <a:latin typeface="Helvetica Light" panose="020B0403020202020204" pitchFamily="34" charset="0"/>
                <a:cs typeface="Helvetica"/>
              </a:rPr>
              <a:t> : </a:t>
            </a:r>
            <a:r>
              <a:rPr lang="es-HN" sz="1400" b="1" dirty="0">
                <a:latin typeface="Helvetica Light" panose="020B0403020202020204" pitchFamily="34" charset="0"/>
                <a:cs typeface="Helvetica"/>
              </a:rPr>
              <a:t>Target ratings points</a:t>
            </a:r>
            <a:r>
              <a:rPr lang="es-HN" sz="1400" dirty="0">
                <a:latin typeface="Helvetica Light" panose="020B0403020202020204" pitchFamily="34" charset="0"/>
                <a:cs typeface="Helvetica"/>
              </a:rPr>
              <a:t>, sumatoria de puntos de rating de un target específico, en este caso el target medido es  </a:t>
            </a:r>
            <a:r>
              <a:rPr lang="es-HN" sz="1400" b="1" dirty="0">
                <a:latin typeface="Helvetica Light" panose="020B0403020202020204" pitchFamily="34" charset="0"/>
                <a:cs typeface="Helvetica"/>
              </a:rPr>
              <a:t>H/M de 18 a 50 años de NSE CD</a:t>
            </a:r>
          </a:p>
          <a:p>
            <a:pPr defTabSz="914400" eaLnBrk="0" hangingPunct="0">
              <a:spcBef>
                <a:spcPct val="20000"/>
              </a:spcBef>
              <a:buClr>
                <a:schemeClr val="accent6"/>
              </a:buClr>
            </a:pPr>
            <a:endParaRPr lang="es-HN" sz="1400" b="1"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GRP’S</a:t>
            </a:r>
            <a:r>
              <a:rPr lang="es-HN" sz="1400" dirty="0">
                <a:latin typeface="Helvetica Light" panose="020B0403020202020204" pitchFamily="34" charset="0"/>
                <a:cs typeface="Helvetica"/>
              </a:rPr>
              <a:t>  : </a:t>
            </a:r>
            <a:r>
              <a:rPr lang="es-HN" sz="1400" b="1" dirty="0">
                <a:latin typeface="Helvetica Light" panose="020B0403020202020204" pitchFamily="34" charset="0"/>
                <a:cs typeface="Helvetica"/>
              </a:rPr>
              <a:t>Gross ratings points </a:t>
            </a:r>
            <a:r>
              <a:rPr lang="es-HN" sz="1400" dirty="0">
                <a:latin typeface="Helvetica Light" panose="020B0403020202020204" pitchFamily="34" charset="0"/>
                <a:cs typeface="Helvetica"/>
              </a:rPr>
              <a:t>, lo mismo del anterior solo que la sumatoria de puntos de ratings es del todo el universo medido.</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SOV</a:t>
            </a:r>
            <a:r>
              <a:rPr lang="es-HN" sz="1400" dirty="0">
                <a:latin typeface="Helvetica Light" panose="020B0403020202020204" pitchFamily="34" charset="0"/>
                <a:cs typeface="Helvetica"/>
              </a:rPr>
              <a:t> : Porcentaje de ruido (o de trp’s / grp’s), sobre el total de la categoría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SOI </a:t>
            </a:r>
            <a:r>
              <a:rPr lang="es-HN" sz="1400" dirty="0">
                <a:latin typeface="Helvetica Light" panose="020B0403020202020204" pitchFamily="34" charset="0"/>
                <a:cs typeface="Helvetica"/>
              </a:rPr>
              <a:t> : Porcentaje de inversión , sobre el total de la categoría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COE</a:t>
            </a:r>
            <a:r>
              <a:rPr lang="es-HN" sz="1400" dirty="0">
                <a:latin typeface="Helvetica Light" panose="020B0403020202020204" pitchFamily="34" charset="0"/>
                <a:cs typeface="Helvetica"/>
              </a:rPr>
              <a:t> ; o </a:t>
            </a:r>
            <a:r>
              <a:rPr lang="es-HN" sz="1400" b="1" dirty="0">
                <a:latin typeface="Helvetica Light" panose="020B0403020202020204" pitchFamily="34" charset="0"/>
                <a:cs typeface="Helvetica"/>
              </a:rPr>
              <a:t>coeficiente de eficiencia </a:t>
            </a:r>
            <a:r>
              <a:rPr lang="es-HN" sz="1400" dirty="0">
                <a:latin typeface="Helvetica Light" panose="020B0403020202020204" pitchFamily="34" charset="0"/>
                <a:cs typeface="Helvetica"/>
              </a:rPr>
              <a:t>, mide la eficiencia de compra en TV teniendo como punto de equilibrio el coeficiente 1.  Se cálcula diviendo el SOV (porcentaje de trp’s) sobre el SOI (porcentaje de inversión).  Entre mas arriba de uno se encuentre un anunciante mas eficiente ha sido su compra.</a:t>
            </a:r>
          </a:p>
          <a:p>
            <a:pPr marL="342900" indent="-342900" defTabSz="914400" eaLnBrk="0" hangingPunct="0">
              <a:spcBef>
                <a:spcPct val="20000"/>
              </a:spcBef>
              <a:buClr>
                <a:schemeClr val="accent6"/>
              </a:buClr>
              <a:buFont typeface="Arial"/>
              <a:buChar char="•"/>
            </a:pPr>
            <a:endParaRPr lang="en-US" sz="1400" dirty="0">
              <a:latin typeface="Helvetica"/>
              <a:cs typeface="Helvetica"/>
            </a:endParaRP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200" b="1" dirty="0">
                <a:latin typeface="Helvetica Light" panose="020B0403020202020204" pitchFamily="34" charset="0"/>
              </a:rPr>
              <a:t>GLOSARIO DE TERMINOS</a:t>
            </a:r>
          </a:p>
        </p:txBody>
      </p:sp>
      <p:pic>
        <p:nvPicPr>
          <p:cNvPr id="5" name="Picture 4">
            <a:extLst>
              <a:ext uri="{FF2B5EF4-FFF2-40B4-BE49-F238E27FC236}">
                <a16:creationId xmlns:a16="http://schemas.microsoft.com/office/drawing/2014/main" id="{B3C38085-A182-4EB0-8CF1-EF506E722E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Tree>
    <p:extLst>
      <p:ext uri="{BB962C8B-B14F-4D97-AF65-F5344CB8AC3E}">
        <p14:creationId xmlns:p14="http://schemas.microsoft.com/office/powerpoint/2010/main" val="3082829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15182743-B4EB-473C-AD72-954FAEDB9A9B}"/>
              </a:ext>
            </a:extLst>
          </p:cNvPr>
          <p:cNvSpPr/>
          <p:nvPr/>
        </p:nvSpPr>
        <p:spPr>
          <a:xfrm>
            <a:off x="1687550" y="1078269"/>
            <a:ext cx="8946909" cy="4070107"/>
          </a:xfrm>
          <a:prstGeom prst="rect">
            <a:avLst/>
          </a:prstGeom>
          <a:solidFill>
            <a:schemeClr val="tx1">
              <a:lumMod val="65000"/>
              <a:lumOff val="35000"/>
            </a:schemeClr>
          </a:solidFill>
        </p:spPr>
        <p:txBody>
          <a:bodyPr/>
          <a:lstStyle/>
          <a:p>
            <a:endParaRPr lang="en-CA" dirty="0"/>
          </a:p>
        </p:txBody>
      </p:sp>
      <p:sp>
        <p:nvSpPr>
          <p:cNvPr id="4" name="TextBox 3">
            <a:extLst>
              <a:ext uri="{FF2B5EF4-FFF2-40B4-BE49-F238E27FC236}">
                <a16:creationId xmlns:a16="http://schemas.microsoft.com/office/drawing/2014/main" id="{354D832C-12AB-EE4D-A393-6AD7640F793A}"/>
              </a:ext>
            </a:extLst>
          </p:cNvPr>
          <p:cNvSpPr txBox="1"/>
          <p:nvPr/>
        </p:nvSpPr>
        <p:spPr>
          <a:xfrm>
            <a:off x="3742722" y="2546376"/>
            <a:ext cx="4972836" cy="1938992"/>
          </a:xfrm>
          <a:prstGeom prst="rect">
            <a:avLst/>
          </a:prstGeom>
          <a:noFill/>
        </p:spPr>
        <p:txBody>
          <a:bodyPr wrap="none" rtlCol="0">
            <a:spAutoFit/>
          </a:bodyPr>
          <a:lstStyle/>
          <a:p>
            <a:pPr algn="ctr"/>
            <a:r>
              <a:rPr lang="en-US" sz="3000" b="1" dirty="0" err="1">
                <a:solidFill>
                  <a:schemeClr val="bg1"/>
                </a:solidFill>
                <a:latin typeface="Century Gothic" panose="020B0502020202020204" pitchFamily="34" charset="0"/>
              </a:rPr>
              <a:t>Presentado</a:t>
            </a:r>
            <a:r>
              <a:rPr lang="en-US" sz="3000" b="1" dirty="0">
                <a:solidFill>
                  <a:schemeClr val="bg1"/>
                </a:solidFill>
                <a:latin typeface="Century Gothic" panose="020B0502020202020204" pitchFamily="34" charset="0"/>
              </a:rPr>
              <a:t> </a:t>
            </a:r>
            <a:r>
              <a:rPr lang="en-US" sz="3000" b="1" dirty="0" err="1">
                <a:solidFill>
                  <a:schemeClr val="bg1"/>
                </a:solidFill>
                <a:latin typeface="Century Gothic" panose="020B0502020202020204" pitchFamily="34" charset="0"/>
              </a:rPr>
              <a:t>por</a:t>
            </a:r>
            <a:br>
              <a:rPr lang="en-US" sz="3000" b="1" dirty="0">
                <a:solidFill>
                  <a:schemeClr val="bg1"/>
                </a:solidFill>
                <a:latin typeface="Century Gothic" panose="020B0502020202020204" pitchFamily="34" charset="0"/>
              </a:rPr>
            </a:br>
            <a:r>
              <a:rPr lang="en-US" sz="3000" b="1" dirty="0" err="1">
                <a:solidFill>
                  <a:schemeClr val="bg1"/>
                </a:solidFill>
                <a:latin typeface="Century Gothic" panose="020B0502020202020204" pitchFamily="34" charset="0"/>
              </a:rPr>
              <a:t>Departamento</a:t>
            </a:r>
            <a:r>
              <a:rPr lang="en-US" sz="3000" b="1" dirty="0">
                <a:solidFill>
                  <a:schemeClr val="bg1"/>
                </a:solidFill>
                <a:latin typeface="Century Gothic" panose="020B0502020202020204" pitchFamily="34" charset="0"/>
              </a:rPr>
              <a:t> de </a:t>
            </a:r>
            <a:r>
              <a:rPr lang="en-US" sz="3000" b="1" dirty="0" err="1">
                <a:solidFill>
                  <a:schemeClr val="bg1"/>
                </a:solidFill>
                <a:latin typeface="Century Gothic" panose="020B0502020202020204" pitchFamily="34" charset="0"/>
              </a:rPr>
              <a:t>Medios</a:t>
            </a:r>
            <a:endParaRPr lang="en-US" sz="3000" b="1" dirty="0">
              <a:solidFill>
                <a:schemeClr val="bg1"/>
              </a:solidFill>
              <a:latin typeface="Century Gothic" panose="020B0502020202020204" pitchFamily="34" charset="0"/>
            </a:endParaRPr>
          </a:p>
          <a:p>
            <a:pPr algn="ctr"/>
            <a:r>
              <a:rPr lang="en-US" sz="3000" b="1" dirty="0">
                <a:solidFill>
                  <a:schemeClr val="bg1"/>
                </a:solidFill>
                <a:latin typeface="Helvetica Light" panose="020B0403020202020204" pitchFamily="34" charset="0"/>
              </a:rPr>
              <a:t>MASS PUBLICIDAD</a:t>
            </a:r>
          </a:p>
          <a:p>
            <a:pPr algn="ctr"/>
            <a:r>
              <a:rPr lang="en-US" sz="3000" b="1" dirty="0">
                <a:solidFill>
                  <a:schemeClr val="bg1"/>
                </a:solidFill>
                <a:latin typeface="Helvetica Light" panose="020B0403020202020204" pitchFamily="34" charset="0"/>
              </a:rPr>
              <a:t>Abril. 15, 2023</a:t>
            </a:r>
          </a:p>
        </p:txBody>
      </p:sp>
      <p:pic>
        <p:nvPicPr>
          <p:cNvPr id="6" name="Picture 5">
            <a:extLst>
              <a:ext uri="{FF2B5EF4-FFF2-40B4-BE49-F238E27FC236}">
                <a16:creationId xmlns:a16="http://schemas.microsoft.com/office/drawing/2014/main" id="{7F7997E1-0900-7847-B54F-1E6483CE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Tree>
    <p:extLst>
      <p:ext uri="{BB962C8B-B14F-4D97-AF65-F5344CB8AC3E}">
        <p14:creationId xmlns:p14="http://schemas.microsoft.com/office/powerpoint/2010/main" val="267099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a:extLst>
              <a:ext uri="{FF2B5EF4-FFF2-40B4-BE49-F238E27FC236}">
                <a16:creationId xmlns:a16="http://schemas.microsoft.com/office/drawing/2014/main" id="{965E131F-B0FA-DB44-87A3-7821D852847E}"/>
              </a:ext>
            </a:extLst>
          </p:cNvPr>
          <p:cNvCxnSpPr>
            <a:cxnSpLocks/>
          </p:cNvCxnSpPr>
          <p:nvPr/>
        </p:nvCxnSpPr>
        <p:spPr>
          <a:xfrm>
            <a:off x="3302317" y="1962723"/>
            <a:ext cx="0" cy="321971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A07BFF-5EAC-2D5E-B283-878088B7AF87}"/>
              </a:ext>
            </a:extLst>
          </p:cNvPr>
          <p:cNvSpPr/>
          <p:nvPr/>
        </p:nvSpPr>
        <p:spPr>
          <a:xfrm>
            <a:off x="603388" y="1624918"/>
            <a:ext cx="2698930"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$1,165K</a:t>
            </a:r>
          </a:p>
        </p:txBody>
      </p:sp>
      <p:sp>
        <p:nvSpPr>
          <p:cNvPr id="12" name="Rectangle 11">
            <a:extLst>
              <a:ext uri="{FF2B5EF4-FFF2-40B4-BE49-F238E27FC236}">
                <a16:creationId xmlns:a16="http://schemas.microsoft.com/office/drawing/2014/main" id="{253073AA-8A2B-7CC8-23F4-010C06D53D12}"/>
              </a:ext>
            </a:extLst>
          </p:cNvPr>
          <p:cNvSpPr/>
          <p:nvPr/>
        </p:nvSpPr>
        <p:spPr>
          <a:xfrm>
            <a:off x="603388" y="1192002"/>
            <a:ext cx="2698930" cy="39234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$3,038K</a:t>
            </a:r>
          </a:p>
        </p:txBody>
      </p:sp>
      <p:sp>
        <p:nvSpPr>
          <p:cNvPr id="13" name="Rectangle 12">
            <a:extLst>
              <a:ext uri="{FF2B5EF4-FFF2-40B4-BE49-F238E27FC236}">
                <a16:creationId xmlns:a16="http://schemas.microsoft.com/office/drawing/2014/main" id="{5A7A2F7C-CB46-2AB2-1F00-C15E8809E69A}"/>
              </a:ext>
            </a:extLst>
          </p:cNvPr>
          <p:cNvSpPr/>
          <p:nvPr/>
        </p:nvSpPr>
        <p:spPr>
          <a:xfrm>
            <a:off x="3302317" y="1629196"/>
            <a:ext cx="2681524"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$2,076K</a:t>
            </a:r>
          </a:p>
        </p:txBody>
      </p:sp>
      <p:sp>
        <p:nvSpPr>
          <p:cNvPr id="14" name="Rectangle 13">
            <a:extLst>
              <a:ext uri="{FF2B5EF4-FFF2-40B4-BE49-F238E27FC236}">
                <a16:creationId xmlns:a16="http://schemas.microsoft.com/office/drawing/2014/main" id="{3F8D6066-C254-89C2-6D58-0742961A3565}"/>
              </a:ext>
            </a:extLst>
          </p:cNvPr>
          <p:cNvSpPr/>
          <p:nvPr/>
        </p:nvSpPr>
        <p:spPr>
          <a:xfrm>
            <a:off x="3316921" y="1185908"/>
            <a:ext cx="2666920" cy="40105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$2,880K</a:t>
            </a:r>
          </a:p>
        </p:txBody>
      </p:sp>
      <p:sp>
        <p:nvSpPr>
          <p:cNvPr id="15" name="Rectangle 14">
            <a:extLst>
              <a:ext uri="{FF2B5EF4-FFF2-40B4-BE49-F238E27FC236}">
                <a16:creationId xmlns:a16="http://schemas.microsoft.com/office/drawing/2014/main" id="{4A7024EE-45DB-085D-F478-327A81A163D1}"/>
              </a:ext>
            </a:extLst>
          </p:cNvPr>
          <p:cNvSpPr/>
          <p:nvPr/>
        </p:nvSpPr>
        <p:spPr>
          <a:xfrm>
            <a:off x="5983842" y="1615508"/>
            <a:ext cx="2706636" cy="4104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$1,978K</a:t>
            </a:r>
          </a:p>
        </p:txBody>
      </p:sp>
      <p:sp>
        <p:nvSpPr>
          <p:cNvPr id="16" name="Rectangle 15">
            <a:extLst>
              <a:ext uri="{FF2B5EF4-FFF2-40B4-BE49-F238E27FC236}">
                <a16:creationId xmlns:a16="http://schemas.microsoft.com/office/drawing/2014/main" id="{37870AAE-9174-0A50-20DF-744662E86A16}"/>
              </a:ext>
            </a:extLst>
          </p:cNvPr>
          <p:cNvSpPr/>
          <p:nvPr/>
        </p:nvSpPr>
        <p:spPr>
          <a:xfrm>
            <a:off x="5992446" y="1192881"/>
            <a:ext cx="2711537"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$2,668K</a:t>
            </a:r>
          </a:p>
        </p:txBody>
      </p:sp>
      <p:sp>
        <p:nvSpPr>
          <p:cNvPr id="18" name="Up Arrow 17">
            <a:extLst>
              <a:ext uri="{FF2B5EF4-FFF2-40B4-BE49-F238E27FC236}">
                <a16:creationId xmlns:a16="http://schemas.microsoft.com/office/drawing/2014/main" id="{93AC975D-3185-A10F-5BA3-E8931B352E21}"/>
              </a:ext>
            </a:extLst>
          </p:cNvPr>
          <p:cNvSpPr/>
          <p:nvPr/>
        </p:nvSpPr>
        <p:spPr>
          <a:xfrm>
            <a:off x="2864397" y="1616581"/>
            <a:ext cx="875839" cy="537297"/>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78</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19" name="Down Arrow 18">
            <a:extLst>
              <a:ext uri="{FF2B5EF4-FFF2-40B4-BE49-F238E27FC236}">
                <a16:creationId xmlns:a16="http://schemas.microsoft.com/office/drawing/2014/main" id="{E25C403A-36B8-3BFC-71CD-A1604A15AEAA}"/>
              </a:ext>
            </a:extLst>
          </p:cNvPr>
          <p:cNvSpPr/>
          <p:nvPr/>
        </p:nvSpPr>
        <p:spPr>
          <a:xfrm>
            <a:off x="2879006" y="1050508"/>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32" name="TextBox 31">
            <a:extLst>
              <a:ext uri="{FF2B5EF4-FFF2-40B4-BE49-F238E27FC236}">
                <a16:creationId xmlns:a16="http://schemas.microsoft.com/office/drawing/2014/main" id="{62BF4E62-79D6-5D4F-7814-5491C250ADD8}"/>
              </a:ext>
            </a:extLst>
          </p:cNvPr>
          <p:cNvSpPr txBox="1"/>
          <p:nvPr/>
        </p:nvSpPr>
        <p:spPr>
          <a:xfrm>
            <a:off x="1458134" y="5786236"/>
            <a:ext cx="9514666" cy="292388"/>
          </a:xfrm>
          <a:prstGeom prst="rect">
            <a:avLst/>
          </a:prstGeom>
          <a:solidFill>
            <a:schemeClr val="accent1">
              <a:lumMod val="50000"/>
            </a:schemeClr>
          </a:solidFill>
        </p:spPr>
        <p:txBody>
          <a:bodyPr wrap="square" rtlCol="0">
            <a:spAutoFit/>
          </a:bodyPr>
          <a:lstStyle/>
          <a:p>
            <a:r>
              <a:rPr lang="en-US" sz="1300" b="1" dirty="0" err="1">
                <a:solidFill>
                  <a:schemeClr val="bg1"/>
                </a:solidFill>
                <a:latin typeface="Helvetica Light" panose="020B0403020202020204" pitchFamily="34" charset="0"/>
              </a:rPr>
              <a:t>Comparando</a:t>
            </a:r>
            <a:r>
              <a:rPr lang="en-US" sz="1300" b="1" dirty="0">
                <a:solidFill>
                  <a:schemeClr val="bg1"/>
                </a:solidFill>
                <a:latin typeface="Helvetica Light" panose="020B0403020202020204" pitchFamily="34" charset="0"/>
              </a:rPr>
              <a:t>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 la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hasta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de </a:t>
            </a:r>
            <a:r>
              <a:rPr lang="en-US" sz="1300" b="1" dirty="0" err="1">
                <a:solidFill>
                  <a:schemeClr val="bg1"/>
                </a:solidFill>
                <a:latin typeface="Helvetica Light" panose="020B0403020202020204" pitchFamily="34" charset="0"/>
              </a:rPr>
              <a:t>marzo</a:t>
            </a:r>
            <a:r>
              <a:rPr lang="en-US" sz="1300" b="1" dirty="0">
                <a:solidFill>
                  <a:schemeClr val="bg1"/>
                </a:solidFill>
                <a:latin typeface="Helvetica Light" panose="020B0403020202020204" pitchFamily="34" charset="0"/>
              </a:rPr>
              <a:t> del 2023 </a:t>
            </a:r>
            <a:r>
              <a:rPr lang="en-US" sz="1300" b="1" dirty="0" err="1">
                <a:solidFill>
                  <a:schemeClr val="bg1"/>
                </a:solidFill>
                <a:latin typeface="Helvetica Light" panose="020B0403020202020204" pitchFamily="34" charset="0"/>
              </a:rPr>
              <a:t>vrs</a:t>
            </a:r>
            <a:r>
              <a:rPr lang="en-US" sz="1300" b="1" dirty="0">
                <a:solidFill>
                  <a:schemeClr val="bg1"/>
                </a:solidFill>
                <a:latin typeface="Helvetica Light" panose="020B0403020202020204" pitchFamily="34" charset="0"/>
              </a:rPr>
              <a:t>. 2024,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incremento</a:t>
            </a:r>
            <a:r>
              <a:rPr lang="en-US" sz="1300" b="1" dirty="0">
                <a:solidFill>
                  <a:schemeClr val="bg1"/>
                </a:solidFill>
                <a:latin typeface="Helvetica Light" panose="020B0403020202020204" pitchFamily="34" charset="0"/>
              </a:rPr>
              <a:t> un 102% </a:t>
            </a:r>
          </a:p>
        </p:txBody>
      </p:sp>
      <p:sp>
        <p:nvSpPr>
          <p:cNvPr id="33" name="TextBox 32">
            <a:extLst>
              <a:ext uri="{FF2B5EF4-FFF2-40B4-BE49-F238E27FC236}">
                <a16:creationId xmlns:a16="http://schemas.microsoft.com/office/drawing/2014/main" id="{B0076FFA-3182-BE43-0BAB-7EE83589BA25}"/>
              </a:ext>
            </a:extLst>
          </p:cNvPr>
          <p:cNvSpPr txBox="1"/>
          <p:nvPr/>
        </p:nvSpPr>
        <p:spPr>
          <a:xfrm>
            <a:off x="748145" y="6129186"/>
            <a:ext cx="11250266" cy="292388"/>
          </a:xfrm>
          <a:prstGeom prst="rect">
            <a:avLst/>
          </a:prstGeom>
          <a:solidFill>
            <a:schemeClr val="accent3">
              <a:lumMod val="75000"/>
            </a:schemeClr>
          </a:solidFill>
        </p:spPr>
        <p:txBody>
          <a:bodyPr wrap="square" rtlCol="0">
            <a:spAutoFit/>
          </a:bodyPr>
          <a:lstStyle/>
          <a:p>
            <a:pPr algn="ctr"/>
            <a:r>
              <a:rPr lang="en-US" sz="1300" b="1" dirty="0">
                <a:solidFill>
                  <a:schemeClr val="bg1"/>
                </a:solidFill>
                <a:latin typeface="Helvetica Light" panose="020B0403020202020204" pitchFamily="34" charset="0"/>
              </a:rPr>
              <a:t>La inversion del </a:t>
            </a:r>
            <a:r>
              <a:rPr lang="en-US" sz="1300" b="1" dirty="0" err="1">
                <a:solidFill>
                  <a:schemeClr val="bg1"/>
                </a:solidFill>
                <a:latin typeface="Helvetica Light" panose="020B0403020202020204" pitchFamily="34" charset="0"/>
              </a:rPr>
              <a:t>apoyo</a:t>
            </a:r>
            <a:r>
              <a:rPr lang="en-US" sz="1300" b="1" dirty="0">
                <a:solidFill>
                  <a:schemeClr val="bg1"/>
                </a:solidFill>
                <a:latin typeface="Helvetica Light" panose="020B0403020202020204" pitchFamily="34" charset="0"/>
              </a:rPr>
              <a:t> que </a:t>
            </a:r>
            <a:r>
              <a:rPr lang="en-US" sz="1300" b="1" dirty="0" err="1">
                <a:solidFill>
                  <a:schemeClr val="bg1"/>
                </a:solidFill>
                <a:latin typeface="Helvetica Light" panose="020B0403020202020204" pitchFamily="34" charset="0"/>
              </a:rPr>
              <a:t>recibe</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Didemo</a:t>
            </a:r>
            <a:r>
              <a:rPr lang="en-US" sz="1300" b="1" dirty="0">
                <a:solidFill>
                  <a:schemeClr val="bg1"/>
                </a:solidFill>
                <a:latin typeface="Helvetica Light" panose="020B0403020202020204" pitchFamily="34" charset="0"/>
              </a:rPr>
              <a:t> con El </a:t>
            </a:r>
            <a:r>
              <a:rPr lang="en-US" sz="1300" b="1" dirty="0" err="1">
                <a:solidFill>
                  <a:schemeClr val="bg1"/>
                </a:solidFill>
                <a:latin typeface="Helvetica Light" panose="020B0403020202020204" pitchFamily="34" charset="0"/>
              </a:rPr>
              <a:t>Pais</a:t>
            </a:r>
            <a:r>
              <a:rPr lang="en-US" sz="1300" b="1" dirty="0">
                <a:solidFill>
                  <a:schemeClr val="bg1"/>
                </a:solidFill>
                <a:latin typeface="Helvetica Light" panose="020B0403020202020204" pitchFamily="34" charset="0"/>
              </a:rPr>
              <a:t> y Elektra con Azteca, </a:t>
            </a:r>
            <a:r>
              <a:rPr lang="en-US" sz="1300" b="1" dirty="0" err="1">
                <a:solidFill>
                  <a:schemeClr val="bg1"/>
                </a:solidFill>
                <a:latin typeface="Helvetica Light" panose="020B0403020202020204" pitchFamily="34" charset="0"/>
              </a:rPr>
              <a:t>representa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24% del total de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el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marzo</a:t>
            </a:r>
            <a:r>
              <a:rPr lang="en-US" sz="1300" b="1" dirty="0">
                <a:solidFill>
                  <a:schemeClr val="bg1"/>
                </a:solidFill>
                <a:latin typeface="Helvetica Light" panose="020B0403020202020204" pitchFamily="34" charset="0"/>
              </a:rPr>
              <a:t>)</a:t>
            </a:r>
          </a:p>
        </p:txBody>
      </p:sp>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HISTORIAL DE INVERSION</a:t>
            </a:r>
          </a:p>
        </p:txBody>
      </p:sp>
      <p:sp>
        <p:nvSpPr>
          <p:cNvPr id="7" name="TextBox 6">
            <a:extLst>
              <a:ext uri="{FF2B5EF4-FFF2-40B4-BE49-F238E27FC236}">
                <a16:creationId xmlns:a16="http://schemas.microsoft.com/office/drawing/2014/main" id="{50E6A8B6-26F3-013C-405B-8018BEAD117B}"/>
              </a:ext>
            </a:extLst>
          </p:cNvPr>
          <p:cNvSpPr txBox="1"/>
          <p:nvPr/>
        </p:nvSpPr>
        <p:spPr>
          <a:xfrm>
            <a:off x="8877075" y="285033"/>
            <a:ext cx="3057247"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2020-2021-2022</a:t>
            </a:r>
            <a:r>
              <a:rPr lang="en-US" b="1" dirty="0">
                <a:solidFill>
                  <a:schemeClr val="bg1"/>
                </a:solidFill>
                <a:latin typeface="HELVETICA LIGHT" panose="020B0403020202020204" pitchFamily="34" charset="0"/>
              </a:rPr>
              <a:t>-2023-2024</a:t>
            </a:r>
            <a:endParaRPr lang="en-HN" b="1" dirty="0">
              <a:solidFill>
                <a:schemeClr val="bg1"/>
              </a:solidFill>
              <a:latin typeface="HELVETICA LIGHT" panose="020B0403020202020204" pitchFamily="34" charset="0"/>
            </a:endParaRPr>
          </a:p>
        </p:txBody>
      </p:sp>
      <p:sp>
        <p:nvSpPr>
          <p:cNvPr id="45" name="Down Arrow 18">
            <a:extLst>
              <a:ext uri="{FF2B5EF4-FFF2-40B4-BE49-F238E27FC236}">
                <a16:creationId xmlns:a16="http://schemas.microsoft.com/office/drawing/2014/main" id="{83787C9F-F723-AC4A-970F-2828734FC660}"/>
              </a:ext>
            </a:extLst>
          </p:cNvPr>
          <p:cNvSpPr/>
          <p:nvPr/>
        </p:nvSpPr>
        <p:spPr>
          <a:xfrm>
            <a:off x="5555646" y="1023836"/>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7</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47" name="Down Arrow 18">
            <a:extLst>
              <a:ext uri="{FF2B5EF4-FFF2-40B4-BE49-F238E27FC236}">
                <a16:creationId xmlns:a16="http://schemas.microsoft.com/office/drawing/2014/main" id="{3491DEDA-408B-B748-8E83-B7BA20AA97A9}"/>
              </a:ext>
            </a:extLst>
          </p:cNvPr>
          <p:cNvSpPr/>
          <p:nvPr/>
        </p:nvSpPr>
        <p:spPr>
          <a:xfrm>
            <a:off x="5554530" y="1595110"/>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49" name="Conector recto de flecha 48">
            <a:extLst>
              <a:ext uri="{FF2B5EF4-FFF2-40B4-BE49-F238E27FC236}">
                <a16:creationId xmlns:a16="http://schemas.microsoft.com/office/drawing/2014/main" id="{F502BE95-5DC7-E145-93E3-DC6038740806}"/>
              </a:ext>
            </a:extLst>
          </p:cNvPr>
          <p:cNvCxnSpPr>
            <a:cxnSpLocks/>
          </p:cNvCxnSpPr>
          <p:nvPr/>
        </p:nvCxnSpPr>
        <p:spPr>
          <a:xfrm>
            <a:off x="5983844" y="2163868"/>
            <a:ext cx="2895" cy="301174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3435CA67-FCBE-5B09-BDD1-1C259FF920A8}"/>
              </a:ext>
            </a:extLst>
          </p:cNvPr>
          <p:cNvSpPr/>
          <p:nvPr/>
        </p:nvSpPr>
        <p:spPr>
          <a:xfrm>
            <a:off x="8690479" y="1187920"/>
            <a:ext cx="2685253"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$2,611K</a:t>
            </a:r>
          </a:p>
        </p:txBody>
      </p:sp>
      <p:sp>
        <p:nvSpPr>
          <p:cNvPr id="20" name="Rectangle 14">
            <a:extLst>
              <a:ext uri="{FF2B5EF4-FFF2-40B4-BE49-F238E27FC236}">
                <a16:creationId xmlns:a16="http://schemas.microsoft.com/office/drawing/2014/main" id="{F114181A-26D3-4435-7B34-24B69AB9B567}"/>
              </a:ext>
            </a:extLst>
          </p:cNvPr>
          <p:cNvSpPr/>
          <p:nvPr/>
        </p:nvSpPr>
        <p:spPr>
          <a:xfrm>
            <a:off x="8712589" y="1600009"/>
            <a:ext cx="2663144"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$2,103K</a:t>
            </a:r>
          </a:p>
        </p:txBody>
      </p:sp>
      <p:cxnSp>
        <p:nvCxnSpPr>
          <p:cNvPr id="8" name="Conector recto de flecha 7">
            <a:extLst>
              <a:ext uri="{FF2B5EF4-FFF2-40B4-BE49-F238E27FC236}">
                <a16:creationId xmlns:a16="http://schemas.microsoft.com/office/drawing/2014/main" id="{A60233D1-90B0-C0C2-49B2-C41839F0F537}"/>
              </a:ext>
            </a:extLst>
          </p:cNvPr>
          <p:cNvCxnSpPr>
            <a:cxnSpLocks/>
          </p:cNvCxnSpPr>
          <p:nvPr/>
        </p:nvCxnSpPr>
        <p:spPr>
          <a:xfrm>
            <a:off x="8690478" y="2105612"/>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Up Arrow 17">
            <a:extLst>
              <a:ext uri="{FF2B5EF4-FFF2-40B4-BE49-F238E27FC236}">
                <a16:creationId xmlns:a16="http://schemas.microsoft.com/office/drawing/2014/main" id="{935863C7-061E-7B05-2125-C18EF977D430}"/>
              </a:ext>
            </a:extLst>
          </p:cNvPr>
          <p:cNvSpPr/>
          <p:nvPr/>
        </p:nvSpPr>
        <p:spPr>
          <a:xfrm>
            <a:off x="8270366" y="1596690"/>
            <a:ext cx="875839" cy="537297"/>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9" name="Down Arrow 18">
            <a:extLst>
              <a:ext uri="{FF2B5EF4-FFF2-40B4-BE49-F238E27FC236}">
                <a16:creationId xmlns:a16="http://schemas.microsoft.com/office/drawing/2014/main" id="{19D5DACE-F2D6-FB0C-F877-F666EF21B0F6}"/>
              </a:ext>
            </a:extLst>
          </p:cNvPr>
          <p:cNvSpPr/>
          <p:nvPr/>
        </p:nvSpPr>
        <p:spPr>
          <a:xfrm>
            <a:off x="8274673" y="1030177"/>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17" name="Conector recto de flecha 16">
            <a:extLst>
              <a:ext uri="{FF2B5EF4-FFF2-40B4-BE49-F238E27FC236}">
                <a16:creationId xmlns:a16="http://schemas.microsoft.com/office/drawing/2014/main" id="{4A7EDBC4-6282-E8B6-8F95-606A4A7EE91B}"/>
              </a:ext>
            </a:extLst>
          </p:cNvPr>
          <p:cNvCxnSpPr>
            <a:cxnSpLocks/>
          </p:cNvCxnSpPr>
          <p:nvPr/>
        </p:nvCxnSpPr>
        <p:spPr>
          <a:xfrm>
            <a:off x="11375732" y="2025971"/>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15">
            <a:extLst>
              <a:ext uri="{FF2B5EF4-FFF2-40B4-BE49-F238E27FC236}">
                <a16:creationId xmlns:a16="http://schemas.microsoft.com/office/drawing/2014/main" id="{6EE238F4-E1D8-B494-7CC4-E47552291ADC}"/>
              </a:ext>
            </a:extLst>
          </p:cNvPr>
          <p:cNvSpPr/>
          <p:nvPr/>
        </p:nvSpPr>
        <p:spPr>
          <a:xfrm>
            <a:off x="11375733" y="1192880"/>
            <a:ext cx="816268"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Helvetica Light" panose="020B0403020202020204" pitchFamily="34" charset="0"/>
              </a:rPr>
              <a:t>$407K</a:t>
            </a:r>
          </a:p>
        </p:txBody>
      </p:sp>
      <p:sp>
        <p:nvSpPr>
          <p:cNvPr id="22" name="Rectangle 14">
            <a:extLst>
              <a:ext uri="{FF2B5EF4-FFF2-40B4-BE49-F238E27FC236}">
                <a16:creationId xmlns:a16="http://schemas.microsoft.com/office/drawing/2014/main" id="{EC170B93-882A-ABC4-57A1-B1ADCE35B963}"/>
              </a:ext>
            </a:extLst>
          </p:cNvPr>
          <p:cNvSpPr/>
          <p:nvPr/>
        </p:nvSpPr>
        <p:spPr>
          <a:xfrm>
            <a:off x="11375733" y="1604725"/>
            <a:ext cx="816268"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Helvetica Light" panose="020B0403020202020204" pitchFamily="34" charset="0"/>
              </a:rPr>
              <a:t>$329K</a:t>
            </a:r>
          </a:p>
        </p:txBody>
      </p:sp>
      <p:graphicFrame>
        <p:nvGraphicFramePr>
          <p:cNvPr id="11" name="Chart 1">
            <a:extLst>
              <a:ext uri="{FF2B5EF4-FFF2-40B4-BE49-F238E27FC236}">
                <a16:creationId xmlns:a16="http://schemas.microsoft.com/office/drawing/2014/main" id="{26F8266F-F013-8845-B9FC-1BBBBDEED020}"/>
              </a:ext>
            </a:extLst>
          </p:cNvPr>
          <p:cNvGraphicFramePr>
            <a:graphicFrameLocks/>
          </p:cNvGraphicFramePr>
          <p:nvPr>
            <p:extLst>
              <p:ext uri="{D42A27DB-BD31-4B8C-83A1-F6EECF244321}">
                <p14:modId xmlns:p14="http://schemas.microsoft.com/office/powerpoint/2010/main" val="2281266125"/>
              </p:ext>
            </p:extLst>
          </p:nvPr>
        </p:nvGraphicFramePr>
        <p:xfrm>
          <a:off x="-8733" y="2076533"/>
          <a:ext cx="12200733" cy="3680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8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Newspaper">
            <a:extLst>
              <a:ext uri="{FF2B5EF4-FFF2-40B4-BE49-F238E27FC236}">
                <a16:creationId xmlns:a16="http://schemas.microsoft.com/office/drawing/2014/main" id="{70C044E6-84CF-4768-B060-AA0716A2021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6824" y="4706291"/>
            <a:ext cx="999090" cy="999090"/>
          </a:xfrm>
          <a:prstGeom prst="rect">
            <a:avLst/>
          </a:prstGeom>
        </p:spPr>
      </p:pic>
      <p:sp>
        <p:nvSpPr>
          <p:cNvPr id="49" name="Rectangle 48">
            <a:extLst>
              <a:ext uri="{FF2B5EF4-FFF2-40B4-BE49-F238E27FC236}">
                <a16:creationId xmlns:a16="http://schemas.microsoft.com/office/drawing/2014/main" id="{EC4C3D37-5452-B44C-9778-D9D1BCF65D0A}"/>
              </a:ext>
            </a:extLst>
          </p:cNvPr>
          <p:cNvSpPr/>
          <p:nvPr/>
        </p:nvSpPr>
        <p:spPr>
          <a:xfrm>
            <a:off x="136378" y="1781074"/>
            <a:ext cx="1561715"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D23BEC2-4047-8645-96D2-6639608D032E}"/>
              </a:ext>
            </a:extLst>
          </p:cNvPr>
          <p:cNvSpPr/>
          <p:nvPr/>
        </p:nvSpPr>
        <p:spPr>
          <a:xfrm>
            <a:off x="15766" y="31532"/>
            <a:ext cx="5849007" cy="42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ector recto 3">
            <a:extLst>
              <a:ext uri="{FF2B5EF4-FFF2-40B4-BE49-F238E27FC236}">
                <a16:creationId xmlns:a16="http://schemas.microsoft.com/office/drawing/2014/main" id="{824417ED-46D1-42C1-84DF-1C1AE7FC8143}"/>
              </a:ext>
            </a:extLst>
          </p:cNvPr>
          <p:cNvCxnSpPr>
            <a:cxnSpLocks/>
          </p:cNvCxnSpPr>
          <p:nvPr/>
        </p:nvCxnSpPr>
        <p:spPr>
          <a:xfrm>
            <a:off x="2369127" y="6285968"/>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1971AEC-D8AF-4C68-8F01-7D0C280E06BD}"/>
              </a:ext>
            </a:extLst>
          </p:cNvPr>
          <p:cNvCxnSpPr/>
          <p:nvPr/>
        </p:nvCxnSpPr>
        <p:spPr>
          <a:xfrm>
            <a:off x="5956300" y="1778481"/>
            <a:ext cx="0" cy="406163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FDC4F07E-3EB7-8A44-9554-624DBAA5E4AC}"/>
              </a:ext>
            </a:extLst>
          </p:cNvPr>
          <p:cNvGraphicFramePr/>
          <p:nvPr/>
        </p:nvGraphicFramePr>
        <p:xfrm>
          <a:off x="638357" y="1849856"/>
          <a:ext cx="5262396" cy="31635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CD7177A6-797E-1A4A-A577-F3CE50C04AA5}"/>
              </a:ext>
            </a:extLst>
          </p:cNvPr>
          <p:cNvGraphicFramePr/>
          <p:nvPr>
            <p:extLst>
              <p:ext uri="{D42A27DB-BD31-4B8C-83A1-F6EECF244321}">
                <p14:modId xmlns:p14="http://schemas.microsoft.com/office/powerpoint/2010/main" val="354406685"/>
              </p:ext>
            </p:extLst>
          </p:nvPr>
        </p:nvGraphicFramePr>
        <p:xfrm>
          <a:off x="873036" y="383268"/>
          <a:ext cx="10409416" cy="1233165"/>
        </p:xfrm>
        <a:graphic>
          <a:graphicData uri="http://schemas.openxmlformats.org/drawingml/2006/chart">
            <c:chart xmlns:c="http://schemas.openxmlformats.org/drawingml/2006/chart" xmlns:r="http://schemas.openxmlformats.org/officeDocument/2006/relationships" r:id="rId6"/>
          </a:graphicData>
        </a:graphic>
      </p:graphicFrame>
      <p:sp>
        <p:nvSpPr>
          <p:cNvPr id="35" name="Rectangle 34">
            <a:extLst>
              <a:ext uri="{FF2B5EF4-FFF2-40B4-BE49-F238E27FC236}">
                <a16:creationId xmlns:a16="http://schemas.microsoft.com/office/drawing/2014/main" id="{2701D90D-DB50-4210-8189-A0F19F3EFB32}"/>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DISTRIBUIDORES DE MOTOCICLETAS</a:t>
            </a:r>
          </a:p>
        </p:txBody>
      </p:sp>
      <p:sp>
        <p:nvSpPr>
          <p:cNvPr id="36" name="TextBox 35">
            <a:extLst>
              <a:ext uri="{FF2B5EF4-FFF2-40B4-BE49-F238E27FC236}">
                <a16:creationId xmlns:a16="http://schemas.microsoft.com/office/drawing/2014/main" id="{B6DB5A1E-C4F7-431D-B52E-2963A99F0AD4}"/>
              </a:ext>
            </a:extLst>
          </p:cNvPr>
          <p:cNvSpPr txBox="1"/>
          <p:nvPr/>
        </p:nvSpPr>
        <p:spPr>
          <a:xfrm>
            <a:off x="8039960" y="155703"/>
            <a:ext cx="4180781" cy="646331"/>
          </a:xfrm>
          <a:prstGeom prst="rect">
            <a:avLst/>
          </a:prstGeom>
          <a:noFill/>
        </p:spPr>
        <p:txBody>
          <a:bodyPr wrap="square">
            <a:spAutoFit/>
          </a:bodyPr>
          <a:lstStyle/>
          <a:p>
            <a:pPr algn="r" eaLnBrk="1" fontAlgn="auto" hangingPunct="1">
              <a:spcBef>
                <a:spcPts val="0"/>
              </a:spcBef>
              <a:spcAft>
                <a:spcPts val="0"/>
              </a:spcAft>
              <a:defRPr/>
            </a:pPr>
            <a:r>
              <a:rPr lang="en-CA" b="1" dirty="0" err="1">
                <a:solidFill>
                  <a:schemeClr val="bg1"/>
                </a:solidFill>
                <a:latin typeface="Helvetica Light" panose="020B0403020202020204" pitchFamily="34" charset="0"/>
              </a:rPr>
              <a:t>Comparativo</a:t>
            </a:r>
            <a:r>
              <a:rPr lang="en-CA" b="1" dirty="0">
                <a:solidFill>
                  <a:schemeClr val="bg1"/>
                </a:solidFill>
                <a:latin typeface="Helvetica Light" panose="020B0403020202020204" pitchFamily="34" charset="0"/>
              </a:rPr>
              <a:t> </a:t>
            </a:r>
            <a:r>
              <a:rPr lang="en-CA" b="1" dirty="0" err="1">
                <a:solidFill>
                  <a:schemeClr val="bg1"/>
                </a:solidFill>
                <a:latin typeface="Helvetica Light" panose="020B0403020202020204" pitchFamily="34" charset="0"/>
              </a:rPr>
              <a:t>acumulado</a:t>
            </a:r>
            <a:r>
              <a:rPr lang="en-CA" b="1" dirty="0">
                <a:solidFill>
                  <a:schemeClr val="bg1"/>
                </a:solidFill>
                <a:latin typeface="Helvetica Light" panose="020B0403020202020204" pitchFamily="34" charset="0"/>
              </a:rPr>
              <a:t> </a:t>
            </a:r>
          </a:p>
          <a:p>
            <a:pPr algn="r" eaLnBrk="1" fontAlgn="auto" hangingPunct="1">
              <a:spcBef>
                <a:spcPts val="0"/>
              </a:spcBef>
              <a:spcAft>
                <a:spcPts val="0"/>
              </a:spcAft>
              <a:defRPr/>
            </a:pPr>
            <a:r>
              <a:rPr lang="en-CA" b="1" dirty="0" err="1">
                <a:solidFill>
                  <a:schemeClr val="bg1"/>
                </a:solidFill>
                <a:latin typeface="Helvetica Light" panose="020B0403020202020204" pitchFamily="34" charset="0"/>
              </a:rPr>
              <a:t>Enero-Marzo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pic>
        <p:nvPicPr>
          <p:cNvPr id="47" name="Picture 46">
            <a:extLst>
              <a:ext uri="{FF2B5EF4-FFF2-40B4-BE49-F238E27FC236}">
                <a16:creationId xmlns:a16="http://schemas.microsoft.com/office/drawing/2014/main" id="{DAF6DF5A-439D-4BA2-945B-37EF48EA02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pic>
        <p:nvPicPr>
          <p:cNvPr id="34" name="Picture 5">
            <a:extLst>
              <a:ext uri="{FF2B5EF4-FFF2-40B4-BE49-F238E27FC236}">
                <a16:creationId xmlns:a16="http://schemas.microsoft.com/office/drawing/2014/main" id="{5D9B11BB-4C41-4585-A64B-554F5B34FC4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90903" y="4779427"/>
            <a:ext cx="949494" cy="790919"/>
          </a:xfrm>
          <a:prstGeom prst="rect">
            <a:avLst/>
          </a:prstGeom>
        </p:spPr>
      </p:pic>
      <p:sp>
        <p:nvSpPr>
          <p:cNvPr id="5" name="TextBox 4">
            <a:extLst>
              <a:ext uri="{FF2B5EF4-FFF2-40B4-BE49-F238E27FC236}">
                <a16:creationId xmlns:a16="http://schemas.microsoft.com/office/drawing/2014/main" id="{B1AE3843-F14C-4DEE-8A67-5A2C7A8A06C8}"/>
              </a:ext>
            </a:extLst>
          </p:cNvPr>
          <p:cNvSpPr txBox="1"/>
          <p:nvPr/>
        </p:nvSpPr>
        <p:spPr>
          <a:xfrm>
            <a:off x="712621" y="5139474"/>
            <a:ext cx="583814" cy="369332"/>
          </a:xfrm>
          <a:prstGeom prst="rect">
            <a:avLst/>
          </a:prstGeom>
          <a:solidFill>
            <a:schemeClr val="accent4">
              <a:lumMod val="50000"/>
            </a:schemeClr>
          </a:solidFill>
        </p:spPr>
        <p:txBody>
          <a:bodyPr wrap="none" rtlCol="0">
            <a:spAutoFit/>
          </a:bodyPr>
          <a:lstStyle/>
          <a:p>
            <a:r>
              <a:rPr lang="en-CA" dirty="0">
                <a:solidFill>
                  <a:schemeClr val="bg1"/>
                </a:solidFill>
              </a:rPr>
              <a:t>79%</a:t>
            </a:r>
          </a:p>
        </p:txBody>
      </p:sp>
      <p:pic>
        <p:nvPicPr>
          <p:cNvPr id="46" name="Picture 6">
            <a:extLst>
              <a:ext uri="{FF2B5EF4-FFF2-40B4-BE49-F238E27FC236}">
                <a16:creationId xmlns:a16="http://schemas.microsoft.com/office/drawing/2014/main" id="{35055A24-8571-4675-B07A-1A3D022BDAC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1854912" y="4836310"/>
            <a:ext cx="705342" cy="740340"/>
          </a:xfrm>
          <a:prstGeom prst="rect">
            <a:avLst/>
          </a:prstGeom>
        </p:spPr>
      </p:pic>
      <p:sp>
        <p:nvSpPr>
          <p:cNvPr id="55" name="TextBox 54">
            <a:extLst>
              <a:ext uri="{FF2B5EF4-FFF2-40B4-BE49-F238E27FC236}">
                <a16:creationId xmlns:a16="http://schemas.microsoft.com/office/drawing/2014/main" id="{7FA7E59B-92A8-4486-BD4B-B30794BECDFE}"/>
              </a:ext>
            </a:extLst>
          </p:cNvPr>
          <p:cNvSpPr txBox="1"/>
          <p:nvPr/>
        </p:nvSpPr>
        <p:spPr>
          <a:xfrm>
            <a:off x="2100993" y="5199050"/>
            <a:ext cx="466794" cy="369332"/>
          </a:xfrm>
          <a:prstGeom prst="rect">
            <a:avLst/>
          </a:prstGeom>
          <a:noFill/>
        </p:spPr>
        <p:txBody>
          <a:bodyPr wrap="none" rtlCol="0">
            <a:spAutoFit/>
          </a:bodyPr>
          <a:lstStyle/>
          <a:p>
            <a:r>
              <a:rPr lang="en-CA" dirty="0">
                <a:solidFill>
                  <a:schemeClr val="bg2"/>
                </a:solidFill>
              </a:rPr>
              <a:t>6%</a:t>
            </a:r>
          </a:p>
        </p:txBody>
      </p:sp>
      <p:cxnSp>
        <p:nvCxnSpPr>
          <p:cNvPr id="13" name="Straight Connector 12">
            <a:extLst>
              <a:ext uri="{FF2B5EF4-FFF2-40B4-BE49-F238E27FC236}">
                <a16:creationId xmlns:a16="http://schemas.microsoft.com/office/drawing/2014/main" id="{C2AD4306-B76A-F748-A9B3-F236AD219139}"/>
              </a:ext>
            </a:extLst>
          </p:cNvPr>
          <p:cNvCxnSpPr>
            <a:cxnSpLocks/>
          </p:cNvCxnSpPr>
          <p:nvPr/>
        </p:nvCxnSpPr>
        <p:spPr>
          <a:xfrm>
            <a:off x="1011623" y="1837091"/>
            <a:ext cx="110439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Graphic 13" descr="Newspaper">
            <a:extLst>
              <a:ext uri="{FF2B5EF4-FFF2-40B4-BE49-F238E27FC236}">
                <a16:creationId xmlns:a16="http://schemas.microsoft.com/office/drawing/2014/main" id="{44A7EF4F-720B-4389-9968-5563A0FF8CD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65148" y="4720125"/>
            <a:ext cx="999090" cy="999090"/>
          </a:xfrm>
          <a:prstGeom prst="rect">
            <a:avLst/>
          </a:prstGeom>
        </p:spPr>
      </p:pic>
      <p:sp>
        <p:nvSpPr>
          <p:cNvPr id="62" name="TextBox 61">
            <a:extLst>
              <a:ext uri="{FF2B5EF4-FFF2-40B4-BE49-F238E27FC236}">
                <a16:creationId xmlns:a16="http://schemas.microsoft.com/office/drawing/2014/main" id="{0A3B0CD6-1E82-4EDB-B1C4-56E084E40C14}"/>
              </a:ext>
            </a:extLst>
          </p:cNvPr>
          <p:cNvSpPr txBox="1"/>
          <p:nvPr/>
        </p:nvSpPr>
        <p:spPr>
          <a:xfrm>
            <a:off x="2947405" y="5141737"/>
            <a:ext cx="609372" cy="369332"/>
          </a:xfrm>
          <a:prstGeom prst="rect">
            <a:avLst/>
          </a:prstGeom>
          <a:solidFill>
            <a:schemeClr val="accent4">
              <a:lumMod val="50000"/>
            </a:schemeClr>
          </a:solidFill>
        </p:spPr>
        <p:txBody>
          <a:bodyPr wrap="square" rtlCol="0">
            <a:spAutoFit/>
          </a:bodyPr>
          <a:lstStyle/>
          <a:p>
            <a:r>
              <a:rPr lang="en-CA" dirty="0">
                <a:solidFill>
                  <a:schemeClr val="bg1"/>
                </a:solidFill>
              </a:rPr>
              <a:t>15%</a:t>
            </a:r>
          </a:p>
        </p:txBody>
      </p:sp>
      <p:pic>
        <p:nvPicPr>
          <p:cNvPr id="66" name="Picture 5">
            <a:extLst>
              <a:ext uri="{FF2B5EF4-FFF2-40B4-BE49-F238E27FC236}">
                <a16:creationId xmlns:a16="http://schemas.microsoft.com/office/drawing/2014/main" id="{4393F1EC-BC7C-4FEC-AA2A-C96633114A68}"/>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a:off x="8221453" y="4691879"/>
            <a:ext cx="949494" cy="790919"/>
          </a:xfrm>
          <a:prstGeom prst="rect">
            <a:avLst/>
          </a:prstGeom>
        </p:spPr>
      </p:pic>
      <p:sp>
        <p:nvSpPr>
          <p:cNvPr id="68" name="TextBox 67">
            <a:extLst>
              <a:ext uri="{FF2B5EF4-FFF2-40B4-BE49-F238E27FC236}">
                <a16:creationId xmlns:a16="http://schemas.microsoft.com/office/drawing/2014/main" id="{02763ECB-AA3B-43A9-8D26-279EA8463F1E}"/>
              </a:ext>
            </a:extLst>
          </p:cNvPr>
          <p:cNvSpPr txBox="1"/>
          <p:nvPr/>
        </p:nvSpPr>
        <p:spPr>
          <a:xfrm>
            <a:off x="8318665" y="5071767"/>
            <a:ext cx="583814" cy="369332"/>
          </a:xfrm>
          <a:prstGeom prst="rect">
            <a:avLst/>
          </a:prstGeom>
          <a:solidFill>
            <a:schemeClr val="accent3"/>
          </a:solidFill>
        </p:spPr>
        <p:txBody>
          <a:bodyPr wrap="none" rtlCol="0">
            <a:spAutoFit/>
          </a:bodyPr>
          <a:lstStyle/>
          <a:p>
            <a:r>
              <a:rPr lang="en-CA" dirty="0">
                <a:solidFill>
                  <a:schemeClr val="bg1"/>
                </a:solidFill>
              </a:rPr>
              <a:t>72%</a:t>
            </a:r>
          </a:p>
        </p:txBody>
      </p:sp>
      <p:pic>
        <p:nvPicPr>
          <p:cNvPr id="69" name="Graphic 68" descr="Newspaper">
            <a:extLst>
              <a:ext uri="{FF2B5EF4-FFF2-40B4-BE49-F238E27FC236}">
                <a16:creationId xmlns:a16="http://schemas.microsoft.com/office/drawing/2014/main" id="{D480174C-D0FB-4E86-9F6C-B6A69DC121C9}"/>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377623" y="4674391"/>
            <a:ext cx="999090" cy="999090"/>
          </a:xfrm>
          <a:prstGeom prst="rect">
            <a:avLst/>
          </a:prstGeom>
        </p:spPr>
      </p:pic>
      <p:sp>
        <p:nvSpPr>
          <p:cNvPr id="70" name="TextBox 69">
            <a:extLst>
              <a:ext uri="{FF2B5EF4-FFF2-40B4-BE49-F238E27FC236}">
                <a16:creationId xmlns:a16="http://schemas.microsoft.com/office/drawing/2014/main" id="{A13E06AB-7416-437A-B233-8F5DAA216301}"/>
              </a:ext>
            </a:extLst>
          </p:cNvPr>
          <p:cNvSpPr txBox="1"/>
          <p:nvPr/>
        </p:nvSpPr>
        <p:spPr>
          <a:xfrm>
            <a:off x="10559537" y="5092407"/>
            <a:ext cx="655048" cy="369332"/>
          </a:xfrm>
          <a:prstGeom prst="rect">
            <a:avLst/>
          </a:prstGeom>
          <a:solidFill>
            <a:schemeClr val="accent3"/>
          </a:solidFill>
        </p:spPr>
        <p:txBody>
          <a:bodyPr wrap="square" rtlCol="0">
            <a:spAutoFit/>
          </a:bodyPr>
          <a:lstStyle/>
          <a:p>
            <a:r>
              <a:rPr lang="en-CA" dirty="0">
                <a:solidFill>
                  <a:schemeClr val="bg1"/>
                </a:solidFill>
              </a:rPr>
              <a:t>22%</a:t>
            </a:r>
          </a:p>
        </p:txBody>
      </p:sp>
      <p:pic>
        <p:nvPicPr>
          <p:cNvPr id="71" name="Picture 6">
            <a:extLst>
              <a:ext uri="{FF2B5EF4-FFF2-40B4-BE49-F238E27FC236}">
                <a16:creationId xmlns:a16="http://schemas.microsoft.com/office/drawing/2014/main" id="{4DF07194-CCFD-451D-AA25-BED9DD0E0FDE}"/>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a:stretch>
        </p:blipFill>
        <p:spPr>
          <a:xfrm>
            <a:off x="9481713" y="4735268"/>
            <a:ext cx="705342" cy="740340"/>
          </a:xfrm>
          <a:prstGeom prst="rect">
            <a:avLst/>
          </a:prstGeom>
        </p:spPr>
      </p:pic>
      <p:sp>
        <p:nvSpPr>
          <p:cNvPr id="72" name="TextBox 71">
            <a:extLst>
              <a:ext uri="{FF2B5EF4-FFF2-40B4-BE49-F238E27FC236}">
                <a16:creationId xmlns:a16="http://schemas.microsoft.com/office/drawing/2014/main" id="{688C81E1-8D85-4DFA-9509-E70E91B1D112}"/>
              </a:ext>
            </a:extLst>
          </p:cNvPr>
          <p:cNvSpPr txBox="1"/>
          <p:nvPr/>
        </p:nvSpPr>
        <p:spPr>
          <a:xfrm>
            <a:off x="9673684" y="5116086"/>
            <a:ext cx="466794" cy="369332"/>
          </a:xfrm>
          <a:prstGeom prst="rect">
            <a:avLst/>
          </a:prstGeom>
          <a:noFill/>
        </p:spPr>
        <p:txBody>
          <a:bodyPr wrap="none" rtlCol="0">
            <a:spAutoFit/>
          </a:bodyPr>
          <a:lstStyle/>
          <a:p>
            <a:r>
              <a:rPr lang="en-CA" dirty="0">
                <a:solidFill>
                  <a:schemeClr val="bg2"/>
                </a:solidFill>
              </a:rPr>
              <a:t>6%</a:t>
            </a:r>
          </a:p>
        </p:txBody>
      </p:sp>
      <p:sp>
        <p:nvSpPr>
          <p:cNvPr id="73" name="TextBox 72">
            <a:extLst>
              <a:ext uri="{FF2B5EF4-FFF2-40B4-BE49-F238E27FC236}">
                <a16:creationId xmlns:a16="http://schemas.microsoft.com/office/drawing/2014/main" id="{C78D9F9D-9940-48F1-8063-893D53CDF773}"/>
              </a:ext>
            </a:extLst>
          </p:cNvPr>
          <p:cNvSpPr txBox="1"/>
          <p:nvPr/>
        </p:nvSpPr>
        <p:spPr>
          <a:xfrm>
            <a:off x="809857" y="5543365"/>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74" name="TextBox 73">
            <a:extLst>
              <a:ext uri="{FF2B5EF4-FFF2-40B4-BE49-F238E27FC236}">
                <a16:creationId xmlns:a16="http://schemas.microsoft.com/office/drawing/2014/main" id="{DF889EB3-4D3A-4F0F-96A3-8021BBA3D496}"/>
              </a:ext>
            </a:extLst>
          </p:cNvPr>
          <p:cNvSpPr txBox="1"/>
          <p:nvPr/>
        </p:nvSpPr>
        <p:spPr>
          <a:xfrm>
            <a:off x="1989528" y="5526911"/>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75" name="TextBox 74">
            <a:extLst>
              <a:ext uri="{FF2B5EF4-FFF2-40B4-BE49-F238E27FC236}">
                <a16:creationId xmlns:a16="http://schemas.microsoft.com/office/drawing/2014/main" id="{A4A072ED-C8E1-4175-8F6A-CB02998C8C74}"/>
              </a:ext>
            </a:extLst>
          </p:cNvPr>
          <p:cNvSpPr txBox="1"/>
          <p:nvPr/>
        </p:nvSpPr>
        <p:spPr>
          <a:xfrm>
            <a:off x="3026339" y="5582872"/>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sp>
        <p:nvSpPr>
          <p:cNvPr id="76" name="TextBox 75">
            <a:extLst>
              <a:ext uri="{FF2B5EF4-FFF2-40B4-BE49-F238E27FC236}">
                <a16:creationId xmlns:a16="http://schemas.microsoft.com/office/drawing/2014/main" id="{555DAFC8-10F6-454B-8A3A-608BF2254F9B}"/>
              </a:ext>
            </a:extLst>
          </p:cNvPr>
          <p:cNvSpPr txBox="1"/>
          <p:nvPr/>
        </p:nvSpPr>
        <p:spPr>
          <a:xfrm>
            <a:off x="8451794" y="5461739"/>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77" name="TextBox 76">
            <a:extLst>
              <a:ext uri="{FF2B5EF4-FFF2-40B4-BE49-F238E27FC236}">
                <a16:creationId xmlns:a16="http://schemas.microsoft.com/office/drawing/2014/main" id="{0AF078D9-DB2C-4E3D-AD7D-3F99B78CE79B}"/>
              </a:ext>
            </a:extLst>
          </p:cNvPr>
          <p:cNvSpPr txBox="1"/>
          <p:nvPr/>
        </p:nvSpPr>
        <p:spPr>
          <a:xfrm>
            <a:off x="9659005" y="5499399"/>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78" name="TextBox 77">
            <a:extLst>
              <a:ext uri="{FF2B5EF4-FFF2-40B4-BE49-F238E27FC236}">
                <a16:creationId xmlns:a16="http://schemas.microsoft.com/office/drawing/2014/main" id="{345317B3-2153-4B43-BF84-51607BBA839D}"/>
              </a:ext>
            </a:extLst>
          </p:cNvPr>
          <p:cNvSpPr txBox="1"/>
          <p:nvPr/>
        </p:nvSpPr>
        <p:spPr>
          <a:xfrm>
            <a:off x="10654747" y="5499399"/>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sp>
        <p:nvSpPr>
          <p:cNvPr id="42" name="TextBox 41">
            <a:extLst>
              <a:ext uri="{FF2B5EF4-FFF2-40B4-BE49-F238E27FC236}">
                <a16:creationId xmlns:a16="http://schemas.microsoft.com/office/drawing/2014/main" id="{8F89E972-77DD-44D8-9AD7-A4050D6560E6}"/>
              </a:ext>
            </a:extLst>
          </p:cNvPr>
          <p:cNvSpPr txBox="1"/>
          <p:nvPr/>
        </p:nvSpPr>
        <p:spPr>
          <a:xfrm>
            <a:off x="601810" y="5803910"/>
            <a:ext cx="1037463" cy="553998"/>
          </a:xfrm>
          <a:prstGeom prst="rect">
            <a:avLst/>
          </a:prstGeom>
          <a:noFill/>
        </p:spPr>
        <p:txBody>
          <a:bodyPr wrap="none" rtlCol="0">
            <a:spAutoFit/>
          </a:bodyPr>
          <a:lstStyle/>
          <a:p>
            <a:r>
              <a:rPr lang="en-US" sz="3000" b="1" dirty="0">
                <a:latin typeface="Helvetica" pitchFamily="2" charset="0"/>
              </a:rPr>
              <a:t>2022</a:t>
            </a:r>
          </a:p>
        </p:txBody>
      </p:sp>
      <p:sp>
        <p:nvSpPr>
          <p:cNvPr id="43" name="Rectángulo 31">
            <a:extLst>
              <a:ext uri="{FF2B5EF4-FFF2-40B4-BE49-F238E27FC236}">
                <a16:creationId xmlns:a16="http://schemas.microsoft.com/office/drawing/2014/main" id="{E45F6EE2-565F-496A-BCCD-57E1C9A595FC}"/>
              </a:ext>
            </a:extLst>
          </p:cNvPr>
          <p:cNvSpPr/>
          <p:nvPr/>
        </p:nvSpPr>
        <p:spPr>
          <a:xfrm>
            <a:off x="1578781" y="5910361"/>
            <a:ext cx="2114144"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$486K</a:t>
            </a:r>
          </a:p>
        </p:txBody>
      </p:sp>
      <p:sp>
        <p:nvSpPr>
          <p:cNvPr id="45" name="TextBox 44">
            <a:extLst>
              <a:ext uri="{FF2B5EF4-FFF2-40B4-BE49-F238E27FC236}">
                <a16:creationId xmlns:a16="http://schemas.microsoft.com/office/drawing/2014/main" id="{476ED9A8-B9F8-4C95-A22F-A8BA90389A40}"/>
              </a:ext>
            </a:extLst>
          </p:cNvPr>
          <p:cNvSpPr txBox="1"/>
          <p:nvPr/>
        </p:nvSpPr>
        <p:spPr>
          <a:xfrm>
            <a:off x="6968845" y="5139269"/>
            <a:ext cx="655048" cy="369332"/>
          </a:xfrm>
          <a:prstGeom prst="rect">
            <a:avLst/>
          </a:prstGeom>
          <a:solidFill>
            <a:schemeClr val="accent4"/>
          </a:solidFill>
        </p:spPr>
        <p:txBody>
          <a:bodyPr wrap="square" rtlCol="0">
            <a:spAutoFit/>
          </a:bodyPr>
          <a:lstStyle/>
          <a:p>
            <a:r>
              <a:rPr lang="en-CA" dirty="0">
                <a:solidFill>
                  <a:schemeClr val="bg1"/>
                </a:solidFill>
              </a:rPr>
              <a:t>16%</a:t>
            </a:r>
          </a:p>
        </p:txBody>
      </p:sp>
      <p:pic>
        <p:nvPicPr>
          <p:cNvPr id="50" name="Picture 6">
            <a:extLst>
              <a:ext uri="{FF2B5EF4-FFF2-40B4-BE49-F238E27FC236}">
                <a16:creationId xmlns:a16="http://schemas.microsoft.com/office/drawing/2014/main" id="{1C116048-1DA7-48B3-9FCE-EDC8C91C0F2B}"/>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a:stretch>
        </p:blipFill>
        <p:spPr>
          <a:xfrm>
            <a:off x="5852883" y="4816396"/>
            <a:ext cx="705342" cy="740340"/>
          </a:xfrm>
          <a:prstGeom prst="rect">
            <a:avLst/>
          </a:prstGeom>
        </p:spPr>
      </p:pic>
      <p:sp>
        <p:nvSpPr>
          <p:cNvPr id="53" name="TextBox 52">
            <a:extLst>
              <a:ext uri="{FF2B5EF4-FFF2-40B4-BE49-F238E27FC236}">
                <a16:creationId xmlns:a16="http://schemas.microsoft.com/office/drawing/2014/main" id="{C64EAC5C-A4C5-41C8-806A-69ECBA65F3D4}"/>
              </a:ext>
            </a:extLst>
          </p:cNvPr>
          <p:cNvSpPr txBox="1"/>
          <p:nvPr/>
        </p:nvSpPr>
        <p:spPr>
          <a:xfrm>
            <a:off x="6065344" y="5179136"/>
            <a:ext cx="583814" cy="369332"/>
          </a:xfrm>
          <a:prstGeom prst="rect">
            <a:avLst/>
          </a:prstGeom>
          <a:noFill/>
        </p:spPr>
        <p:txBody>
          <a:bodyPr wrap="none" rtlCol="0">
            <a:spAutoFit/>
          </a:bodyPr>
          <a:lstStyle/>
          <a:p>
            <a:r>
              <a:rPr lang="en-CA" dirty="0">
                <a:solidFill>
                  <a:schemeClr val="bg2"/>
                </a:solidFill>
              </a:rPr>
              <a:t>11%</a:t>
            </a:r>
          </a:p>
        </p:txBody>
      </p:sp>
      <p:sp>
        <p:nvSpPr>
          <p:cNvPr id="54" name="TextBox 53">
            <a:extLst>
              <a:ext uri="{FF2B5EF4-FFF2-40B4-BE49-F238E27FC236}">
                <a16:creationId xmlns:a16="http://schemas.microsoft.com/office/drawing/2014/main" id="{EB28CAA6-7292-4E29-A609-A5386BA9293F}"/>
              </a:ext>
            </a:extLst>
          </p:cNvPr>
          <p:cNvSpPr txBox="1"/>
          <p:nvPr/>
        </p:nvSpPr>
        <p:spPr>
          <a:xfrm>
            <a:off x="4806965" y="5517196"/>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56" name="TextBox 55">
            <a:extLst>
              <a:ext uri="{FF2B5EF4-FFF2-40B4-BE49-F238E27FC236}">
                <a16:creationId xmlns:a16="http://schemas.microsoft.com/office/drawing/2014/main" id="{2C2EADDB-F2C3-415E-A6A9-5AC82A6F5FF0}"/>
              </a:ext>
            </a:extLst>
          </p:cNvPr>
          <p:cNvSpPr txBox="1"/>
          <p:nvPr/>
        </p:nvSpPr>
        <p:spPr>
          <a:xfrm>
            <a:off x="6010383" y="5548793"/>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57" name="TextBox 56">
            <a:extLst>
              <a:ext uri="{FF2B5EF4-FFF2-40B4-BE49-F238E27FC236}">
                <a16:creationId xmlns:a16="http://schemas.microsoft.com/office/drawing/2014/main" id="{BBE1F457-6AD4-4208-B45F-967B4F552BC1}"/>
              </a:ext>
            </a:extLst>
          </p:cNvPr>
          <p:cNvSpPr txBox="1"/>
          <p:nvPr/>
        </p:nvSpPr>
        <p:spPr>
          <a:xfrm>
            <a:off x="7052315" y="5530772"/>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pic>
        <p:nvPicPr>
          <p:cNvPr id="58" name="Picture 5">
            <a:extLst>
              <a:ext uri="{FF2B5EF4-FFF2-40B4-BE49-F238E27FC236}">
                <a16:creationId xmlns:a16="http://schemas.microsoft.com/office/drawing/2014/main" id="{8D28FE10-74C0-4C74-9127-6DC6FD837D5A}"/>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a:fillRect/>
          </a:stretch>
        </p:blipFill>
        <p:spPr>
          <a:xfrm>
            <a:off x="4605148" y="4757361"/>
            <a:ext cx="949494" cy="790919"/>
          </a:xfrm>
          <a:prstGeom prst="rect">
            <a:avLst/>
          </a:prstGeom>
        </p:spPr>
      </p:pic>
      <p:sp>
        <p:nvSpPr>
          <p:cNvPr id="61" name="TextBox 60">
            <a:extLst>
              <a:ext uri="{FF2B5EF4-FFF2-40B4-BE49-F238E27FC236}">
                <a16:creationId xmlns:a16="http://schemas.microsoft.com/office/drawing/2014/main" id="{C386B723-C1C3-4426-8276-14C48670ACE8}"/>
              </a:ext>
            </a:extLst>
          </p:cNvPr>
          <p:cNvSpPr txBox="1"/>
          <p:nvPr/>
        </p:nvSpPr>
        <p:spPr>
          <a:xfrm>
            <a:off x="4469391" y="5842545"/>
            <a:ext cx="1037463" cy="553998"/>
          </a:xfrm>
          <a:prstGeom prst="rect">
            <a:avLst/>
          </a:prstGeom>
          <a:noFill/>
        </p:spPr>
        <p:txBody>
          <a:bodyPr wrap="none" rtlCol="0">
            <a:spAutoFit/>
          </a:bodyPr>
          <a:lstStyle/>
          <a:p>
            <a:r>
              <a:rPr lang="en-US" sz="3000" b="1" dirty="0">
                <a:latin typeface="Helvetica" pitchFamily="2" charset="0"/>
              </a:rPr>
              <a:t>2023</a:t>
            </a:r>
          </a:p>
        </p:txBody>
      </p:sp>
      <p:sp>
        <p:nvSpPr>
          <p:cNvPr id="63" name="Rectángulo 31">
            <a:extLst>
              <a:ext uri="{FF2B5EF4-FFF2-40B4-BE49-F238E27FC236}">
                <a16:creationId xmlns:a16="http://schemas.microsoft.com/office/drawing/2014/main" id="{5A3287E8-E118-488F-98A0-73CEBE014405}"/>
              </a:ext>
            </a:extLst>
          </p:cNvPr>
          <p:cNvSpPr/>
          <p:nvPr/>
        </p:nvSpPr>
        <p:spPr>
          <a:xfrm>
            <a:off x="5444819" y="5925542"/>
            <a:ext cx="2221249"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$ 353</a:t>
            </a:r>
            <a:r>
              <a:rPr lang="es-MX" sz="1800" b="1" dirty="0">
                <a:solidFill>
                  <a:schemeClr val="bg1"/>
                </a:solidFill>
                <a:latin typeface="Helvetica Light" panose="020B0403020202020204" pitchFamily="34" charset="0"/>
              </a:rPr>
              <a:t>K</a:t>
            </a:r>
            <a:endParaRPr lang="es-MX" b="1" dirty="0">
              <a:solidFill>
                <a:schemeClr val="bg1"/>
              </a:solidFill>
              <a:latin typeface="Helvetica Light" panose="020B0403020202020204" pitchFamily="34" charset="0"/>
            </a:endParaRPr>
          </a:p>
        </p:txBody>
      </p:sp>
      <p:sp>
        <p:nvSpPr>
          <p:cNvPr id="64" name="TextBox 63">
            <a:extLst>
              <a:ext uri="{FF2B5EF4-FFF2-40B4-BE49-F238E27FC236}">
                <a16:creationId xmlns:a16="http://schemas.microsoft.com/office/drawing/2014/main" id="{A1514BCF-AFFC-4302-88C8-678CB61FF728}"/>
              </a:ext>
            </a:extLst>
          </p:cNvPr>
          <p:cNvSpPr txBox="1"/>
          <p:nvPr/>
        </p:nvSpPr>
        <p:spPr>
          <a:xfrm>
            <a:off x="8256910" y="5833209"/>
            <a:ext cx="1037463" cy="553998"/>
          </a:xfrm>
          <a:prstGeom prst="rect">
            <a:avLst/>
          </a:prstGeom>
          <a:noFill/>
        </p:spPr>
        <p:txBody>
          <a:bodyPr wrap="none" rtlCol="0">
            <a:spAutoFit/>
          </a:bodyPr>
          <a:lstStyle/>
          <a:p>
            <a:r>
              <a:rPr lang="en-US" sz="3000" b="1" dirty="0">
                <a:latin typeface="Helvetica" pitchFamily="2" charset="0"/>
              </a:rPr>
              <a:t>2024</a:t>
            </a:r>
          </a:p>
        </p:txBody>
      </p:sp>
      <p:sp>
        <p:nvSpPr>
          <p:cNvPr id="67" name="Rectángulo 31">
            <a:extLst>
              <a:ext uri="{FF2B5EF4-FFF2-40B4-BE49-F238E27FC236}">
                <a16:creationId xmlns:a16="http://schemas.microsoft.com/office/drawing/2014/main" id="{66B33B5E-1742-44E4-8CC7-D8CF7887B413}"/>
              </a:ext>
            </a:extLst>
          </p:cNvPr>
          <p:cNvSpPr/>
          <p:nvPr/>
        </p:nvSpPr>
        <p:spPr>
          <a:xfrm>
            <a:off x="9273235" y="5910361"/>
            <a:ext cx="2254470"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$ 712</a:t>
            </a:r>
            <a:r>
              <a:rPr lang="es-MX" sz="1800" b="1" dirty="0">
                <a:solidFill>
                  <a:schemeClr val="bg1"/>
                </a:solidFill>
                <a:latin typeface="Helvetica Light" panose="020B0403020202020204" pitchFamily="34" charset="0"/>
              </a:rPr>
              <a:t>K</a:t>
            </a:r>
            <a:endParaRPr lang="es-MX" b="1" dirty="0">
              <a:solidFill>
                <a:schemeClr val="bg1"/>
              </a:solidFill>
              <a:latin typeface="Helvetica Light" panose="020B0403020202020204" pitchFamily="34" charset="0"/>
            </a:endParaRPr>
          </a:p>
        </p:txBody>
      </p:sp>
      <p:sp>
        <p:nvSpPr>
          <p:cNvPr id="82" name="TextBox 81">
            <a:extLst>
              <a:ext uri="{FF2B5EF4-FFF2-40B4-BE49-F238E27FC236}">
                <a16:creationId xmlns:a16="http://schemas.microsoft.com/office/drawing/2014/main" id="{408121B6-6078-4069-AE82-181D1A94D411}"/>
              </a:ext>
            </a:extLst>
          </p:cNvPr>
          <p:cNvSpPr txBox="1"/>
          <p:nvPr/>
        </p:nvSpPr>
        <p:spPr>
          <a:xfrm>
            <a:off x="85518" y="1219794"/>
            <a:ext cx="792205" cy="246221"/>
          </a:xfrm>
          <a:prstGeom prst="rect">
            <a:avLst/>
          </a:prstGeom>
          <a:solidFill>
            <a:schemeClr val="tx1"/>
          </a:solidFill>
        </p:spPr>
        <p:txBody>
          <a:bodyPr wrap="none" rtlCol="0">
            <a:spAutoFit/>
          </a:bodyPr>
          <a:lstStyle/>
          <a:p>
            <a:r>
              <a:rPr lang="en-US" sz="1000" b="1" dirty="0">
                <a:solidFill>
                  <a:schemeClr val="bg1"/>
                </a:solidFill>
                <a:latin typeface="Helvetica" pitchFamily="2" charset="0"/>
              </a:rPr>
              <a:t>2022-2023</a:t>
            </a:r>
          </a:p>
        </p:txBody>
      </p:sp>
      <p:sp>
        <p:nvSpPr>
          <p:cNvPr id="83" name="TextBox 82">
            <a:extLst>
              <a:ext uri="{FF2B5EF4-FFF2-40B4-BE49-F238E27FC236}">
                <a16:creationId xmlns:a16="http://schemas.microsoft.com/office/drawing/2014/main" id="{C4DCACE0-8512-4FE0-9253-0F8FFF7F3EC4}"/>
              </a:ext>
            </a:extLst>
          </p:cNvPr>
          <p:cNvSpPr txBox="1"/>
          <p:nvPr/>
        </p:nvSpPr>
        <p:spPr>
          <a:xfrm>
            <a:off x="80831" y="2158466"/>
            <a:ext cx="792205" cy="246221"/>
          </a:xfrm>
          <a:prstGeom prst="rect">
            <a:avLst/>
          </a:prstGeom>
          <a:solidFill>
            <a:schemeClr val="tx1"/>
          </a:solidFill>
        </p:spPr>
        <p:txBody>
          <a:bodyPr wrap="none" rtlCol="0">
            <a:spAutoFit/>
          </a:bodyPr>
          <a:lstStyle/>
          <a:p>
            <a:r>
              <a:rPr lang="en-US" sz="1000" b="1" dirty="0">
                <a:solidFill>
                  <a:schemeClr val="bg1"/>
                </a:solidFill>
                <a:latin typeface="Helvetica" pitchFamily="2" charset="0"/>
              </a:rPr>
              <a:t>2023-2024</a:t>
            </a:r>
          </a:p>
        </p:txBody>
      </p:sp>
      <p:sp>
        <p:nvSpPr>
          <p:cNvPr id="44" name="TextBox 43">
            <a:extLst>
              <a:ext uri="{FF2B5EF4-FFF2-40B4-BE49-F238E27FC236}">
                <a16:creationId xmlns:a16="http://schemas.microsoft.com/office/drawing/2014/main" id="{3B285E5D-C2B6-4321-BA41-9B65847EAB6F}"/>
              </a:ext>
            </a:extLst>
          </p:cNvPr>
          <p:cNvSpPr txBox="1"/>
          <p:nvPr/>
        </p:nvSpPr>
        <p:spPr>
          <a:xfrm>
            <a:off x="4711786" y="5122380"/>
            <a:ext cx="583814" cy="369332"/>
          </a:xfrm>
          <a:prstGeom prst="rect">
            <a:avLst/>
          </a:prstGeom>
          <a:solidFill>
            <a:schemeClr val="accent4"/>
          </a:solidFill>
        </p:spPr>
        <p:txBody>
          <a:bodyPr wrap="none" rtlCol="0">
            <a:spAutoFit/>
          </a:bodyPr>
          <a:lstStyle/>
          <a:p>
            <a:r>
              <a:rPr lang="en-CA" dirty="0">
                <a:solidFill>
                  <a:schemeClr val="bg1"/>
                </a:solidFill>
              </a:rPr>
              <a:t>73%</a:t>
            </a:r>
          </a:p>
        </p:txBody>
      </p:sp>
      <p:graphicFrame>
        <p:nvGraphicFramePr>
          <p:cNvPr id="2" name="Chart 6">
            <a:extLst>
              <a:ext uri="{FF2B5EF4-FFF2-40B4-BE49-F238E27FC236}">
                <a16:creationId xmlns:a16="http://schemas.microsoft.com/office/drawing/2014/main" id="{22F20A36-7938-16AB-02CA-20C48E735E6E}"/>
              </a:ext>
            </a:extLst>
          </p:cNvPr>
          <p:cNvGraphicFramePr/>
          <p:nvPr>
            <p:extLst>
              <p:ext uri="{D42A27DB-BD31-4B8C-83A1-F6EECF244321}">
                <p14:modId xmlns:p14="http://schemas.microsoft.com/office/powerpoint/2010/main" val="1259213098"/>
              </p:ext>
            </p:extLst>
          </p:nvPr>
        </p:nvGraphicFramePr>
        <p:xfrm>
          <a:off x="97486" y="2487417"/>
          <a:ext cx="12055622" cy="235908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80" name="Chart 79">
            <a:extLst>
              <a:ext uri="{FF2B5EF4-FFF2-40B4-BE49-F238E27FC236}">
                <a16:creationId xmlns:a16="http://schemas.microsoft.com/office/drawing/2014/main" id="{03C7DA67-9230-40BF-967F-26AD4450362E}"/>
              </a:ext>
            </a:extLst>
          </p:cNvPr>
          <p:cNvGraphicFramePr/>
          <p:nvPr>
            <p:extLst>
              <p:ext uri="{D42A27DB-BD31-4B8C-83A1-F6EECF244321}">
                <p14:modId xmlns:p14="http://schemas.microsoft.com/office/powerpoint/2010/main" val="594555443"/>
              </p:ext>
            </p:extLst>
          </p:nvPr>
        </p:nvGraphicFramePr>
        <p:xfrm>
          <a:off x="712620" y="673035"/>
          <a:ext cx="11430637" cy="1233165"/>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84" name="Chart 83">
            <a:extLst>
              <a:ext uri="{FF2B5EF4-FFF2-40B4-BE49-F238E27FC236}">
                <a16:creationId xmlns:a16="http://schemas.microsoft.com/office/drawing/2014/main" id="{08329BB9-528F-47B3-A496-C3265FD30500}"/>
              </a:ext>
            </a:extLst>
          </p:cNvPr>
          <p:cNvGraphicFramePr/>
          <p:nvPr>
            <p:extLst>
              <p:ext uri="{D42A27DB-BD31-4B8C-83A1-F6EECF244321}">
                <p14:modId xmlns:p14="http://schemas.microsoft.com/office/powerpoint/2010/main" val="3821215489"/>
              </p:ext>
            </p:extLst>
          </p:nvPr>
        </p:nvGraphicFramePr>
        <p:xfrm>
          <a:off x="663877" y="1700266"/>
          <a:ext cx="11430637" cy="1233165"/>
        </p:xfrm>
        <a:graphic>
          <a:graphicData uri="http://schemas.openxmlformats.org/drawingml/2006/chart">
            <c:chart xmlns:c="http://schemas.openxmlformats.org/drawingml/2006/chart" xmlns:r="http://schemas.openxmlformats.org/officeDocument/2006/relationships" r:id="rId26"/>
          </a:graphicData>
        </a:graphic>
      </p:graphicFrame>
      <p:sp>
        <p:nvSpPr>
          <p:cNvPr id="3" name="Arrow: Down 80">
            <a:extLst>
              <a:ext uri="{FF2B5EF4-FFF2-40B4-BE49-F238E27FC236}">
                <a16:creationId xmlns:a16="http://schemas.microsoft.com/office/drawing/2014/main" id="{04752F41-D5FF-1B67-2ACE-34F29AA5CB58}"/>
              </a:ext>
            </a:extLst>
          </p:cNvPr>
          <p:cNvSpPr/>
          <p:nvPr/>
        </p:nvSpPr>
        <p:spPr>
          <a:xfrm>
            <a:off x="3529824" y="6211105"/>
            <a:ext cx="1197522" cy="6375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27%</a:t>
            </a:r>
          </a:p>
        </p:txBody>
      </p:sp>
      <p:sp>
        <p:nvSpPr>
          <p:cNvPr id="6" name="Up Arrow 1">
            <a:extLst>
              <a:ext uri="{FF2B5EF4-FFF2-40B4-BE49-F238E27FC236}">
                <a16:creationId xmlns:a16="http://schemas.microsoft.com/office/drawing/2014/main" id="{9C4F9DD9-B0F5-F26C-4570-0C4046A645C2}"/>
              </a:ext>
            </a:extLst>
          </p:cNvPr>
          <p:cNvSpPr/>
          <p:nvPr/>
        </p:nvSpPr>
        <p:spPr>
          <a:xfrm>
            <a:off x="7473482" y="6136870"/>
            <a:ext cx="1262290" cy="637550"/>
          </a:xfrm>
          <a:prstGeom prst="up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102%</a:t>
            </a:r>
          </a:p>
        </p:txBody>
      </p:sp>
    </p:spTree>
    <p:extLst>
      <p:ext uri="{BB962C8B-B14F-4D97-AF65-F5344CB8AC3E}">
        <p14:creationId xmlns:p14="http://schemas.microsoft.com/office/powerpoint/2010/main" val="2076219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D8C1528-698B-0649-AFF0-C551D9DC658C}"/>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INVERSION CATEGORÍA | Marzo’24</a:t>
            </a:r>
          </a:p>
        </p:txBody>
      </p:sp>
      <p:sp>
        <p:nvSpPr>
          <p:cNvPr id="9" name="CuadroTexto 8">
            <a:extLst>
              <a:ext uri="{FF2B5EF4-FFF2-40B4-BE49-F238E27FC236}">
                <a16:creationId xmlns:a16="http://schemas.microsoft.com/office/drawing/2014/main" id="{10D01993-E1C3-9240-BD2F-53510BA39A87}"/>
              </a:ext>
            </a:extLst>
          </p:cNvPr>
          <p:cNvSpPr txBox="1"/>
          <p:nvPr/>
        </p:nvSpPr>
        <p:spPr>
          <a:xfrm>
            <a:off x="610664" y="951918"/>
            <a:ext cx="3775076" cy="400110"/>
          </a:xfrm>
          <a:prstGeom prst="rect">
            <a:avLst/>
          </a:prstGeom>
          <a:noFill/>
        </p:spPr>
        <p:txBody>
          <a:bodyPr wrap="square" rtlCol="0">
            <a:spAutoFit/>
          </a:bodyPr>
          <a:lstStyle/>
          <a:p>
            <a:r>
              <a:rPr lang="es-HN" sz="2000" dirty="0">
                <a:latin typeface="Helvetica Light" panose="020B0403020202020204" pitchFamily="34" charset="0"/>
              </a:rPr>
              <a:t>Inversión categoría : $ 305K </a:t>
            </a:r>
          </a:p>
        </p:txBody>
      </p:sp>
      <p:sp>
        <p:nvSpPr>
          <p:cNvPr id="11" name="CuadroTexto 10">
            <a:extLst>
              <a:ext uri="{FF2B5EF4-FFF2-40B4-BE49-F238E27FC236}">
                <a16:creationId xmlns:a16="http://schemas.microsoft.com/office/drawing/2014/main" id="{6001068C-7347-2A47-BEA9-8E6B32BA25B5}"/>
              </a:ext>
            </a:extLst>
          </p:cNvPr>
          <p:cNvSpPr txBox="1"/>
          <p:nvPr/>
        </p:nvSpPr>
        <p:spPr>
          <a:xfrm>
            <a:off x="678395" y="4853524"/>
            <a:ext cx="10909301" cy="923330"/>
          </a:xfrm>
          <a:prstGeom prst="rect">
            <a:avLst/>
          </a:prstGeom>
          <a:noFill/>
        </p:spPr>
        <p:txBody>
          <a:bodyPr wrap="square" rtlCol="0">
            <a:spAutoFit/>
          </a:bodyPr>
          <a:lstStyle/>
          <a:p>
            <a:r>
              <a:rPr lang="es-HN" dirty="0">
                <a:latin typeface="Helvetica Light" panose="020B0403020202020204" pitchFamily="34" charset="0"/>
              </a:rPr>
              <a:t>En el mes de marzo del 2024, DIDEMO/CREDIDEMO tiene el primer lugar en el SOI con el 74% de participación, seguido de Elektra/Italika con 15%, Tropigas en tercero con 5% MM y Gallo respectivamante con el 3%.</a:t>
            </a:r>
          </a:p>
        </p:txBody>
      </p:sp>
      <p:sp>
        <p:nvSpPr>
          <p:cNvPr id="12" name="CuadroTexto 11">
            <a:extLst>
              <a:ext uri="{FF2B5EF4-FFF2-40B4-BE49-F238E27FC236}">
                <a16:creationId xmlns:a16="http://schemas.microsoft.com/office/drawing/2014/main" id="{C96CD516-4AD1-D74F-A399-27CE94C9D350}"/>
              </a:ext>
            </a:extLst>
          </p:cNvPr>
          <p:cNvSpPr txBox="1"/>
          <p:nvPr/>
        </p:nvSpPr>
        <p:spPr>
          <a:xfrm>
            <a:off x="678395" y="5790136"/>
            <a:ext cx="10909301" cy="553998"/>
          </a:xfrm>
          <a:prstGeom prst="rect">
            <a:avLst/>
          </a:prstGeom>
          <a:noFill/>
        </p:spPr>
        <p:txBody>
          <a:bodyPr wrap="square" rtlCol="0">
            <a:spAutoFit/>
          </a:bodyPr>
          <a:lstStyle/>
          <a:p>
            <a:r>
              <a:rPr lang="es-HN" sz="1500" i="1" dirty="0">
                <a:latin typeface="HELVETICA LIGHT" panose="020B0403020202020204" pitchFamily="34" charset="0"/>
              </a:rPr>
              <a:t>En el acumulado del 2023, DIDEMO/HONDA tiene el primer el SOI con el 77% de participacións, seguido de Elektra/Italika con el 11%, y le  siguen Tropigas con 5% y MM con el 4%</a:t>
            </a:r>
          </a:p>
        </p:txBody>
      </p:sp>
      <mc:AlternateContent xmlns:mc="http://schemas.openxmlformats.org/markup-compatibility/2006" xmlns:cx1="http://schemas.microsoft.com/office/drawing/2015/9/8/chartex">
        <mc:Choice Requires="cx1">
          <p:graphicFrame>
            <p:nvGraphicFramePr>
              <p:cNvPr id="2" name="Gráfico 1">
                <a:extLst>
                  <a:ext uri="{FF2B5EF4-FFF2-40B4-BE49-F238E27FC236}">
                    <a16:creationId xmlns:a16="http://schemas.microsoft.com/office/drawing/2014/main" id="{FAAD147B-2DA6-F349-8E06-9A9A322A65E3}"/>
                  </a:ext>
                </a:extLst>
              </p:cNvPr>
              <p:cNvGraphicFramePr/>
              <p:nvPr>
                <p:extLst>
                  <p:ext uri="{D42A27DB-BD31-4B8C-83A1-F6EECF244321}">
                    <p14:modId xmlns:p14="http://schemas.microsoft.com/office/powerpoint/2010/main" val="910364192"/>
                  </p:ext>
                </p:extLst>
              </p:nvPr>
            </p:nvGraphicFramePr>
            <p:xfrm>
              <a:off x="345372" y="1352028"/>
              <a:ext cx="11616255" cy="350149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Gráfico 1">
                <a:extLst>
                  <a:ext uri="{FF2B5EF4-FFF2-40B4-BE49-F238E27FC236}">
                    <a16:creationId xmlns:a16="http://schemas.microsoft.com/office/drawing/2014/main" id="{FAAD147B-2DA6-F349-8E06-9A9A322A65E3}"/>
                  </a:ext>
                </a:extLst>
              </p:cNvPr>
              <p:cNvPicPr>
                <a:picLocks noGrp="1" noRot="1" noChangeAspect="1" noMove="1" noResize="1" noEditPoints="1" noAdjustHandles="1" noChangeArrowheads="1" noChangeShapeType="1"/>
              </p:cNvPicPr>
              <p:nvPr/>
            </p:nvPicPr>
            <p:blipFill>
              <a:blip r:embed="rId4"/>
              <a:stretch>
                <a:fillRect/>
              </a:stretch>
            </p:blipFill>
            <p:spPr>
              <a:xfrm>
                <a:off x="345372" y="1352028"/>
                <a:ext cx="11616255" cy="3501496"/>
              </a:xfrm>
              <a:prstGeom prst="rect">
                <a:avLst/>
              </a:prstGeom>
            </p:spPr>
          </p:pic>
        </mc:Fallback>
      </mc:AlternateContent>
      <p:sp>
        <p:nvSpPr>
          <p:cNvPr id="5" name="CuadroTexto 4">
            <a:extLst>
              <a:ext uri="{FF2B5EF4-FFF2-40B4-BE49-F238E27FC236}">
                <a16:creationId xmlns:a16="http://schemas.microsoft.com/office/drawing/2014/main" id="{9267FCB0-C675-D42C-36E5-6F33CD6D718E}"/>
              </a:ext>
            </a:extLst>
          </p:cNvPr>
          <p:cNvSpPr txBox="1"/>
          <p:nvPr/>
        </p:nvSpPr>
        <p:spPr>
          <a:xfrm>
            <a:off x="9732682" y="3429000"/>
            <a:ext cx="322862" cy="230832"/>
          </a:xfrm>
          <a:prstGeom prst="rect">
            <a:avLst/>
          </a:prstGeom>
          <a:noFill/>
        </p:spPr>
        <p:txBody>
          <a:bodyPr wrap="square" rtlCol="0">
            <a:spAutoFit/>
          </a:bodyPr>
          <a:lstStyle/>
          <a:p>
            <a:r>
              <a:rPr lang="es-HN" sz="900" dirty="0"/>
              <a:t>3%</a:t>
            </a:r>
          </a:p>
        </p:txBody>
      </p:sp>
    </p:spTree>
    <p:extLst>
      <p:ext uri="{BB962C8B-B14F-4D97-AF65-F5344CB8AC3E}">
        <p14:creationId xmlns:p14="http://schemas.microsoft.com/office/powerpoint/2010/main" val="15971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MEDIA MIX| Marzo’24</a:t>
            </a:r>
          </a:p>
        </p:txBody>
      </p:sp>
      <p:sp>
        <p:nvSpPr>
          <p:cNvPr id="6" name="CuadroTexto 5">
            <a:extLst>
              <a:ext uri="{FF2B5EF4-FFF2-40B4-BE49-F238E27FC236}">
                <a16:creationId xmlns:a16="http://schemas.microsoft.com/office/drawing/2014/main" id="{CFCE14F7-F450-4A4A-9986-E700CCD22C57}"/>
              </a:ext>
            </a:extLst>
          </p:cNvPr>
          <p:cNvSpPr txBox="1"/>
          <p:nvPr/>
        </p:nvSpPr>
        <p:spPr>
          <a:xfrm>
            <a:off x="224248" y="1146209"/>
            <a:ext cx="2963334" cy="369332"/>
          </a:xfrm>
          <a:prstGeom prst="rect">
            <a:avLst/>
          </a:prstGeom>
          <a:noFill/>
        </p:spPr>
        <p:txBody>
          <a:bodyPr wrap="square" rtlCol="0">
            <a:spAutoFit/>
          </a:bodyPr>
          <a:lstStyle/>
          <a:p>
            <a:r>
              <a:rPr lang="es-HN" dirty="0">
                <a:latin typeface="Helvetica Light" panose="020B0403020202020204" pitchFamily="34" charset="0"/>
              </a:rPr>
              <a:t>Por distribuidora</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6078814" y="1146209"/>
            <a:ext cx="2963334" cy="369332"/>
          </a:xfrm>
          <a:prstGeom prst="rect">
            <a:avLst/>
          </a:prstGeom>
          <a:noFill/>
        </p:spPr>
        <p:txBody>
          <a:bodyPr wrap="square" rtlCol="0">
            <a:spAutoFit/>
          </a:bodyPr>
          <a:lstStyle/>
          <a:p>
            <a:r>
              <a:rPr lang="es-HN" dirty="0">
                <a:latin typeface="Helvetica Light" panose="020B0403020202020204" pitchFamily="34" charset="0"/>
              </a:rPr>
              <a:t>Por marca</a:t>
            </a:r>
          </a:p>
        </p:txBody>
      </p:sp>
      <p:graphicFrame>
        <p:nvGraphicFramePr>
          <p:cNvPr id="3" name="Tabla 9">
            <a:extLst>
              <a:ext uri="{FF2B5EF4-FFF2-40B4-BE49-F238E27FC236}">
                <a16:creationId xmlns:a16="http://schemas.microsoft.com/office/drawing/2014/main" id="{7C77E005-54E6-B241-BD2B-DB4888653A6D}"/>
              </a:ext>
            </a:extLst>
          </p:cNvPr>
          <p:cNvGraphicFramePr>
            <a:graphicFrameLocks noGrp="1"/>
          </p:cNvGraphicFramePr>
          <p:nvPr>
            <p:extLst>
              <p:ext uri="{D42A27DB-BD31-4B8C-83A1-F6EECF244321}">
                <p14:modId xmlns:p14="http://schemas.microsoft.com/office/powerpoint/2010/main" val="3385679880"/>
              </p:ext>
            </p:extLst>
          </p:nvPr>
        </p:nvGraphicFramePr>
        <p:xfrm>
          <a:off x="5262812" y="999343"/>
          <a:ext cx="680537" cy="3846976"/>
        </p:xfrm>
        <a:graphic>
          <a:graphicData uri="http://schemas.openxmlformats.org/drawingml/2006/table">
            <a:tbl>
              <a:tblPr firstRow="1" bandRow="1">
                <a:tableStyleId>{17292A2E-F333-43FB-9621-5CBBE7FDCDCB}</a:tableStyleId>
              </a:tblPr>
              <a:tblGrid>
                <a:gridCol w="680537">
                  <a:extLst>
                    <a:ext uri="{9D8B030D-6E8A-4147-A177-3AD203B41FA5}">
                      <a16:colId xmlns:a16="http://schemas.microsoft.com/office/drawing/2014/main" val="1733156645"/>
                    </a:ext>
                  </a:extLst>
                </a:gridCol>
              </a:tblGrid>
              <a:tr h="549568">
                <a:tc>
                  <a:txBody>
                    <a:bodyPr/>
                    <a:lstStyle/>
                    <a:p>
                      <a:pPr algn="ctr"/>
                      <a:r>
                        <a:rPr lang="es-HN" sz="1200" b="0" i="0" dirty="0">
                          <a:latin typeface="Helvetica Light" panose="020B0403020202020204" pitchFamily="34" charset="0"/>
                        </a:rPr>
                        <a:t>INV</a:t>
                      </a:r>
                    </a:p>
                  </a:txBody>
                  <a:tcPr anchor="ctr">
                    <a:solidFill>
                      <a:schemeClr val="tx2"/>
                    </a:solidFill>
                  </a:tcPr>
                </a:tc>
                <a:extLst>
                  <a:ext uri="{0D108BD9-81ED-4DB2-BD59-A6C34878D82A}">
                    <a16:rowId xmlns:a16="http://schemas.microsoft.com/office/drawing/2014/main" val="1027688604"/>
                  </a:ext>
                </a:extLst>
              </a:tr>
              <a:tr h="549568">
                <a:tc>
                  <a:txBody>
                    <a:bodyPr/>
                    <a:lstStyle/>
                    <a:p>
                      <a:pPr algn="ctr"/>
                      <a:r>
                        <a:rPr lang="es-HN" sz="1200" b="0" i="0" dirty="0">
                          <a:latin typeface="Helvetica Light" panose="020B0403020202020204" pitchFamily="34" charset="0"/>
                        </a:rPr>
                        <a:t>$226K</a:t>
                      </a:r>
                    </a:p>
                  </a:txBody>
                  <a:tcPr anchor="ctr"/>
                </a:tc>
                <a:extLst>
                  <a:ext uri="{0D108BD9-81ED-4DB2-BD59-A6C34878D82A}">
                    <a16:rowId xmlns:a16="http://schemas.microsoft.com/office/drawing/2014/main" val="34351981"/>
                  </a:ext>
                </a:extLst>
              </a:tr>
              <a:tr h="549568">
                <a:tc>
                  <a:txBody>
                    <a:bodyPr/>
                    <a:lstStyle/>
                    <a:p>
                      <a:pPr algn="ctr"/>
                      <a:r>
                        <a:rPr lang="es-HN" sz="1200" b="0" i="0" dirty="0">
                          <a:latin typeface="Helvetica Light" panose="020B0403020202020204" pitchFamily="34" charset="0"/>
                        </a:rPr>
                        <a:t>$47k</a:t>
                      </a:r>
                    </a:p>
                  </a:txBody>
                  <a:tcPr anchor="ctr"/>
                </a:tc>
                <a:extLst>
                  <a:ext uri="{0D108BD9-81ED-4DB2-BD59-A6C34878D82A}">
                    <a16:rowId xmlns:a16="http://schemas.microsoft.com/office/drawing/2014/main" val="2597096007"/>
                  </a:ext>
                </a:extLst>
              </a:tr>
              <a:tr h="549568">
                <a:tc>
                  <a:txBody>
                    <a:bodyPr/>
                    <a:lstStyle/>
                    <a:p>
                      <a:pPr algn="ctr"/>
                      <a:r>
                        <a:rPr lang="es-HN" sz="1200" b="0" i="0" dirty="0">
                          <a:latin typeface="Helvetica Light" panose="020B0403020202020204" pitchFamily="34" charset="0"/>
                        </a:rPr>
                        <a:t>$15k</a:t>
                      </a:r>
                    </a:p>
                  </a:txBody>
                  <a:tcPr anchor="ctr"/>
                </a:tc>
                <a:extLst>
                  <a:ext uri="{0D108BD9-81ED-4DB2-BD59-A6C34878D82A}">
                    <a16:rowId xmlns:a16="http://schemas.microsoft.com/office/drawing/2014/main" val="3761301885"/>
                  </a:ext>
                </a:extLst>
              </a:tr>
              <a:tr h="549568">
                <a:tc>
                  <a:txBody>
                    <a:bodyPr/>
                    <a:lstStyle/>
                    <a:p>
                      <a:pPr algn="ctr"/>
                      <a:r>
                        <a:rPr lang="es-HN" sz="1200" b="0" i="0" dirty="0">
                          <a:latin typeface="Helvetica Light" panose="020B0403020202020204" pitchFamily="34" charset="0"/>
                        </a:rPr>
                        <a:t>$9K</a:t>
                      </a:r>
                    </a:p>
                  </a:txBody>
                  <a:tcPr anchor="ctr"/>
                </a:tc>
                <a:extLst>
                  <a:ext uri="{0D108BD9-81ED-4DB2-BD59-A6C34878D82A}">
                    <a16:rowId xmlns:a16="http://schemas.microsoft.com/office/drawing/2014/main" val="1765627228"/>
                  </a:ext>
                </a:extLst>
              </a:tr>
              <a:tr h="549568">
                <a:tc>
                  <a:txBody>
                    <a:bodyPr/>
                    <a:lstStyle/>
                    <a:p>
                      <a:pPr algn="ctr"/>
                      <a:r>
                        <a:rPr lang="es-HN" sz="1200" b="0" i="0" dirty="0">
                          <a:latin typeface="Helvetica Light" panose="020B0403020202020204" pitchFamily="34" charset="0"/>
                        </a:rPr>
                        <a:t>$8K</a:t>
                      </a:r>
                    </a:p>
                  </a:txBody>
                  <a:tcPr anchor="ctr"/>
                </a:tc>
                <a:extLst>
                  <a:ext uri="{0D108BD9-81ED-4DB2-BD59-A6C34878D82A}">
                    <a16:rowId xmlns:a16="http://schemas.microsoft.com/office/drawing/2014/main" val="1567946576"/>
                  </a:ext>
                </a:extLst>
              </a:tr>
              <a:tr h="549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200" b="0" i="0" dirty="0">
                          <a:latin typeface="Helvetica Light" panose="020B0403020202020204" pitchFamily="34" charset="0"/>
                        </a:rPr>
                        <a:t>$0.01K</a:t>
                      </a:r>
                    </a:p>
                  </a:txBody>
                  <a:tcPr anchor="ctr"/>
                </a:tc>
                <a:extLst>
                  <a:ext uri="{0D108BD9-81ED-4DB2-BD59-A6C34878D82A}">
                    <a16:rowId xmlns:a16="http://schemas.microsoft.com/office/drawing/2014/main" val="616025037"/>
                  </a:ext>
                </a:extLst>
              </a:tr>
            </a:tbl>
          </a:graphicData>
        </a:graphic>
      </p:graphicFrame>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2644596064"/>
              </p:ext>
            </p:extLst>
          </p:nvPr>
        </p:nvGraphicFramePr>
        <p:xfrm>
          <a:off x="10985156" y="999341"/>
          <a:ext cx="1118058" cy="3846976"/>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49568">
                <a:tc>
                  <a:txBody>
                    <a:bodyPr/>
                    <a:lstStyle/>
                    <a:p>
                      <a:pPr algn="ctr"/>
                      <a:r>
                        <a:rPr lang="es-HN" sz="1000" b="0" i="0" dirty="0">
                          <a:latin typeface="Helvetica Light" panose="020B0403020202020204" pitchFamily="34" charset="0"/>
                        </a:rPr>
                        <a:t>INV</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549568">
                <a:tc>
                  <a:txBody>
                    <a:bodyPr/>
                    <a:lstStyle/>
                    <a:p>
                      <a:pPr algn="ctr"/>
                      <a:r>
                        <a:rPr lang="es-HN" sz="1100" b="0" i="0" dirty="0">
                          <a:latin typeface="Helvetica Light" panose="020B0403020202020204" pitchFamily="34" charset="0"/>
                        </a:rPr>
                        <a:t>$141K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62%</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549568">
                <a:tc>
                  <a:txBody>
                    <a:bodyPr/>
                    <a:lstStyle/>
                    <a:p>
                      <a:pPr algn="ctr"/>
                      <a:r>
                        <a:rPr lang="es-HN" sz="1100" b="0" i="0" dirty="0">
                          <a:latin typeface="Helvetica Light" panose="020B0403020202020204" pitchFamily="34" charset="0"/>
                        </a:rPr>
                        <a:t>$47k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r h="549568">
                <a:tc>
                  <a:txBody>
                    <a:bodyPr/>
                    <a:lstStyle/>
                    <a:p>
                      <a:pPr algn="ctr"/>
                      <a:r>
                        <a:rPr lang="es-HN" sz="1100" b="0" i="0" dirty="0">
                          <a:latin typeface="Helvetica Light" panose="020B0403020202020204" pitchFamily="34" charset="0"/>
                        </a:rPr>
                        <a:t>$15k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1301885"/>
                  </a:ext>
                </a:extLst>
              </a:tr>
              <a:tr h="549568">
                <a:tc>
                  <a:txBody>
                    <a:bodyPr/>
                    <a:lstStyle/>
                    <a:p>
                      <a:pPr algn="ctr"/>
                      <a:r>
                        <a:rPr lang="es-HN" sz="1100" b="0" i="0" dirty="0">
                          <a:latin typeface="Helvetica Light" panose="020B0403020202020204" pitchFamily="34" charset="0"/>
                        </a:rPr>
                        <a:t>$9K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765627228"/>
                  </a:ext>
                </a:extLst>
              </a:tr>
              <a:tr h="549568">
                <a:tc>
                  <a:txBody>
                    <a:bodyPr/>
                    <a:lstStyle/>
                    <a:p>
                      <a:pPr algn="ctr"/>
                      <a:r>
                        <a:rPr lang="es-HN" sz="1100" b="0" i="0" dirty="0">
                          <a:latin typeface="Helvetica Light" panose="020B0403020202020204" pitchFamily="34" charset="0"/>
                        </a:rPr>
                        <a:t>$0K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249301184"/>
                  </a:ext>
                </a:extLst>
              </a:tr>
              <a:tr h="549568">
                <a:tc>
                  <a:txBody>
                    <a:bodyPr/>
                    <a:lstStyle/>
                    <a:p>
                      <a:pPr algn="ctr"/>
                      <a:r>
                        <a:rPr lang="es-HN" sz="1100" b="0" i="0" dirty="0">
                          <a:latin typeface="Helvetica Light" panose="020B0403020202020204" pitchFamily="34" charset="0"/>
                        </a:rPr>
                        <a:t>$0.01K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69955334"/>
                  </a:ext>
                </a:extLst>
              </a:tr>
            </a:tbl>
          </a:graphicData>
        </a:graphic>
      </p:graphicFrame>
      <p:cxnSp>
        <p:nvCxnSpPr>
          <p:cNvPr id="11" name="Conector recto de flecha 10">
            <a:extLst>
              <a:ext uri="{FF2B5EF4-FFF2-40B4-BE49-F238E27FC236}">
                <a16:creationId xmlns:a16="http://schemas.microsoft.com/office/drawing/2014/main" id="{0D22F495-CE46-4C45-9F7A-33BDED8E87E2}"/>
              </a:ext>
            </a:extLst>
          </p:cNvPr>
          <p:cNvCxnSpPr>
            <a:cxnSpLocks/>
          </p:cNvCxnSpPr>
          <p:nvPr/>
        </p:nvCxnSpPr>
        <p:spPr>
          <a:xfrm>
            <a:off x="5993940" y="999344"/>
            <a:ext cx="0" cy="4981326"/>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4101637-3912-8D41-AC35-7FE910F9266F}"/>
              </a:ext>
            </a:extLst>
          </p:cNvPr>
          <p:cNvSpPr txBox="1"/>
          <p:nvPr/>
        </p:nvSpPr>
        <p:spPr>
          <a:xfrm>
            <a:off x="1927274" y="5776441"/>
            <a:ext cx="9214338" cy="738664"/>
          </a:xfrm>
          <a:prstGeom prst="rect">
            <a:avLst/>
          </a:prstGeom>
          <a:solidFill>
            <a:schemeClr val="bg1">
              <a:lumMod val="85000"/>
            </a:schemeClr>
          </a:solidFill>
        </p:spPr>
        <p:txBody>
          <a:bodyPr wrap="square" rtlCol="0">
            <a:spAutoFit/>
          </a:bodyPr>
          <a:lstStyle/>
          <a:p>
            <a:pPr algn="ctr"/>
            <a:r>
              <a:rPr lang="es-HN" sz="1400" dirty="0">
                <a:latin typeface="Helvetica Light" panose="020B0403020202020204" pitchFamily="34" charset="0"/>
              </a:rPr>
              <a:t>Didemo tiene una inversión de $158K en febrero, destinando el 46% a CrediDemo y el 54% restante a otras marcas u otros productos de la categoría.</a:t>
            </a:r>
          </a:p>
          <a:p>
            <a:pPr algn="ctr"/>
            <a:r>
              <a:rPr lang="es-HN" sz="1400" dirty="0">
                <a:latin typeface="Helvetica Light" panose="020B0403020202020204" pitchFamily="34" charset="0"/>
              </a:rPr>
              <a:t>Tropigas por su parte, toda su inversión fue destinada a AKT</a:t>
            </a:r>
          </a:p>
        </p:txBody>
      </p:sp>
      <p:graphicFrame>
        <p:nvGraphicFramePr>
          <p:cNvPr id="7" name="Gráfico 6">
            <a:extLst>
              <a:ext uri="{FF2B5EF4-FFF2-40B4-BE49-F238E27FC236}">
                <a16:creationId xmlns:a16="http://schemas.microsoft.com/office/drawing/2014/main" id="{696E1DF3-7296-B840-9017-A5CD1CA4C596}"/>
              </a:ext>
            </a:extLst>
          </p:cNvPr>
          <p:cNvGraphicFramePr>
            <a:graphicFrameLocks/>
          </p:cNvGraphicFramePr>
          <p:nvPr>
            <p:extLst>
              <p:ext uri="{D42A27DB-BD31-4B8C-83A1-F6EECF244321}">
                <p14:modId xmlns:p14="http://schemas.microsoft.com/office/powerpoint/2010/main" val="1386996147"/>
              </p:ext>
            </p:extLst>
          </p:nvPr>
        </p:nvGraphicFramePr>
        <p:xfrm>
          <a:off x="5993942" y="1330875"/>
          <a:ext cx="5041806" cy="3931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971051502"/>
              </p:ext>
            </p:extLst>
          </p:nvPr>
        </p:nvGraphicFramePr>
        <p:xfrm>
          <a:off x="-8733" y="1330874"/>
          <a:ext cx="5382121" cy="3931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4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MEDIA MIX| Marzo’24</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468635" y="974788"/>
            <a:ext cx="4005394" cy="369332"/>
          </a:xfrm>
          <a:prstGeom prst="rect">
            <a:avLst/>
          </a:prstGeom>
          <a:noFill/>
        </p:spPr>
        <p:txBody>
          <a:bodyPr wrap="square" rtlCol="0">
            <a:spAutoFit/>
          </a:bodyPr>
          <a:lstStyle/>
          <a:p>
            <a:r>
              <a:rPr lang="es-HN" dirty="0">
                <a:latin typeface="Helvetica Light" panose="020B0403020202020204" pitchFamily="34" charset="0"/>
              </a:rPr>
              <a:t>D</a:t>
            </a:r>
            <a:r>
              <a:rPr lang="es-HN" dirty="0">
                <a:effectLst/>
                <a:latin typeface="Helvetica Light" panose="020B0403020202020204" pitchFamily="34" charset="0"/>
              </a:rPr>
              <a:t>istribución</a:t>
            </a:r>
            <a:r>
              <a:rPr lang="es-HN" dirty="0">
                <a:latin typeface="Helvetica Light" panose="020B0403020202020204" pitchFamily="34" charset="0"/>
              </a:rPr>
              <a:t> Didemo marca por </a:t>
            </a:r>
            <a:r>
              <a:rPr lang="es-HN" b="1" dirty="0">
                <a:latin typeface="Helvetica Light" panose="020B0403020202020204" pitchFamily="34" charset="0"/>
              </a:rPr>
              <a:t>Spot</a:t>
            </a:r>
          </a:p>
        </p:txBody>
      </p:sp>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195532936"/>
              </p:ext>
            </p:extLst>
          </p:nvPr>
        </p:nvGraphicFramePr>
        <p:xfrm>
          <a:off x="10605307" y="1344120"/>
          <a:ext cx="1118058" cy="3772126"/>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95416">
                <a:tc>
                  <a:txBody>
                    <a:bodyPr/>
                    <a:lstStyle/>
                    <a:p>
                      <a:pPr algn="ctr"/>
                      <a:r>
                        <a:rPr lang="es-HN" sz="1000" b="0" i="0" dirty="0">
                          <a:latin typeface="Helvetica Light" panose="020B0403020202020204" pitchFamily="34" charset="0"/>
                        </a:rPr>
                        <a:t>Spot</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1588355">
                <a:tc>
                  <a:txBody>
                    <a:bodyPr/>
                    <a:lstStyle/>
                    <a:p>
                      <a:pPr algn="ctr"/>
                      <a:r>
                        <a:rPr lang="es-HN" sz="1100" b="0" i="0" dirty="0">
                          <a:latin typeface="Helvetica Light" panose="020B0403020202020204" pitchFamily="34" charset="0"/>
                        </a:rPr>
                        <a:t>305</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39%</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1588355">
                <a:tc>
                  <a:txBody>
                    <a:bodyPr/>
                    <a:lstStyle/>
                    <a:p>
                      <a:pPr algn="ctr"/>
                      <a:r>
                        <a:rPr lang="es-HN" sz="1100" b="0" i="0" dirty="0">
                          <a:latin typeface="Helvetica Light" panose="020B0403020202020204" pitchFamily="34" charset="0"/>
                        </a:rPr>
                        <a:t>480</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61%</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bl>
          </a:graphicData>
        </a:graphic>
      </p:graphicFrame>
      <p:sp>
        <p:nvSpPr>
          <p:cNvPr id="2" name="CuadroTexto 1">
            <a:extLst>
              <a:ext uri="{FF2B5EF4-FFF2-40B4-BE49-F238E27FC236}">
                <a16:creationId xmlns:a16="http://schemas.microsoft.com/office/drawing/2014/main" id="{B4101637-3912-8D41-AC35-7FE910F9266F}"/>
              </a:ext>
            </a:extLst>
          </p:cNvPr>
          <p:cNvSpPr txBox="1"/>
          <p:nvPr/>
        </p:nvSpPr>
        <p:spPr>
          <a:xfrm>
            <a:off x="1927274" y="5776441"/>
            <a:ext cx="9214338" cy="307777"/>
          </a:xfrm>
          <a:prstGeom prst="rect">
            <a:avLst/>
          </a:prstGeom>
          <a:solidFill>
            <a:schemeClr val="bg1">
              <a:lumMod val="85000"/>
            </a:schemeClr>
          </a:solidFill>
        </p:spPr>
        <p:txBody>
          <a:bodyPr wrap="square" rtlCol="0">
            <a:spAutoFit/>
          </a:bodyPr>
          <a:lstStyle/>
          <a:p>
            <a:pPr algn="ctr"/>
            <a:r>
              <a:rPr lang="es-HN" sz="1400" dirty="0">
                <a:latin typeface="Helvetica Light" panose="020B0403020202020204" pitchFamily="34" charset="0"/>
              </a:rPr>
              <a:t>Didemo tiene una distribución por spot de 785 en marzo, destinando a el 61% a Didemo y el 39% a CrediDemo.</a:t>
            </a:r>
          </a:p>
        </p:txBody>
      </p:sp>
      <p:graphicFrame>
        <p:nvGraphicFramePr>
          <p:cNvPr id="5" name="Objeto 4">
            <a:extLst>
              <a:ext uri="{FF2B5EF4-FFF2-40B4-BE49-F238E27FC236}">
                <a16:creationId xmlns:a16="http://schemas.microsoft.com/office/drawing/2014/main" id="{B664E730-3A33-4C3C-8475-96F66F50152B}"/>
              </a:ext>
            </a:extLst>
          </p:cNvPr>
          <p:cNvGraphicFramePr>
            <a:graphicFrameLocks noChangeAspect="1"/>
          </p:cNvGraphicFramePr>
          <p:nvPr>
            <p:extLst>
              <p:ext uri="{D42A27DB-BD31-4B8C-83A1-F6EECF244321}">
                <p14:modId xmlns:p14="http://schemas.microsoft.com/office/powerpoint/2010/main" val="3508057733"/>
              </p:ext>
            </p:extLst>
          </p:nvPr>
        </p:nvGraphicFramePr>
        <p:xfrm>
          <a:off x="-1728" y="2004314"/>
          <a:ext cx="5098508" cy="2746361"/>
        </p:xfrm>
        <a:graphic>
          <a:graphicData uri="http://schemas.openxmlformats.org/presentationml/2006/ole">
            <mc:AlternateContent xmlns:mc="http://schemas.openxmlformats.org/markup-compatibility/2006">
              <mc:Choice xmlns:v="urn:schemas-microsoft-com:vml" Requires="v">
                <p:oleObj name="Hoja de cálculo" r:id="rId3" imgW="4927600" imgH="2654300" progId="Excel.Sheet.12">
                  <p:embed/>
                </p:oleObj>
              </mc:Choice>
              <mc:Fallback>
                <p:oleObj name="Hoja de cálculo" r:id="rId3" imgW="4927600" imgH="2654300" progId="Excel.Sheet.12">
                  <p:embed/>
                  <p:pic>
                    <p:nvPicPr>
                      <p:cNvPr id="0" name=""/>
                      <p:cNvPicPr/>
                      <p:nvPr/>
                    </p:nvPicPr>
                    <p:blipFill>
                      <a:blip r:embed="rId4"/>
                      <a:stretch>
                        <a:fillRect/>
                      </a:stretch>
                    </p:blipFill>
                    <p:spPr>
                      <a:xfrm>
                        <a:off x="-1728" y="2004314"/>
                        <a:ext cx="5098508" cy="2746361"/>
                      </a:xfrm>
                      <a:prstGeom prst="rect">
                        <a:avLst/>
                      </a:prstGeom>
                    </p:spPr>
                  </p:pic>
                </p:oleObj>
              </mc:Fallback>
            </mc:AlternateContent>
          </a:graphicData>
        </a:graphic>
      </p:graphicFrame>
      <p:graphicFrame>
        <p:nvGraphicFramePr>
          <p:cNvPr id="9" name="Gráfico 8">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1864140290"/>
              </p:ext>
            </p:extLst>
          </p:nvPr>
        </p:nvGraphicFramePr>
        <p:xfrm>
          <a:off x="5149910" y="1707346"/>
          <a:ext cx="5382121" cy="39310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51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CDF3DD5E-A97B-B547-867B-1967B1ABCD6D}"/>
              </a:ext>
            </a:extLst>
          </p:cNvPr>
          <p:cNvGraphicFramePr>
            <a:graphicFrameLocks noGrp="1"/>
          </p:cNvGraphicFramePr>
          <p:nvPr>
            <p:extLst>
              <p:ext uri="{D42A27DB-BD31-4B8C-83A1-F6EECF244321}">
                <p14:modId xmlns:p14="http://schemas.microsoft.com/office/powerpoint/2010/main" val="3910378133"/>
              </p:ext>
            </p:extLst>
          </p:nvPr>
        </p:nvGraphicFramePr>
        <p:xfrm>
          <a:off x="10075407" y="907290"/>
          <a:ext cx="1991553" cy="320040"/>
        </p:xfrm>
        <a:graphic>
          <a:graphicData uri="http://schemas.openxmlformats.org/drawingml/2006/table">
            <a:tbl>
              <a:tblPr firstRow="1" bandRow="1">
                <a:tableStyleId>{5C22544A-7EE6-4342-B048-85BDC9FD1C3A}</a:tableStyleId>
              </a:tblPr>
              <a:tblGrid>
                <a:gridCol w="663851">
                  <a:extLst>
                    <a:ext uri="{9D8B030D-6E8A-4147-A177-3AD203B41FA5}">
                      <a16:colId xmlns:a16="http://schemas.microsoft.com/office/drawing/2014/main" val="2088397600"/>
                    </a:ext>
                  </a:extLst>
                </a:gridCol>
                <a:gridCol w="663851">
                  <a:extLst>
                    <a:ext uri="{9D8B030D-6E8A-4147-A177-3AD203B41FA5}">
                      <a16:colId xmlns:a16="http://schemas.microsoft.com/office/drawing/2014/main" val="2533098998"/>
                    </a:ext>
                  </a:extLst>
                </a:gridCol>
                <a:gridCol w="663851">
                  <a:extLst>
                    <a:ext uri="{9D8B030D-6E8A-4147-A177-3AD203B41FA5}">
                      <a16:colId xmlns:a16="http://schemas.microsoft.com/office/drawing/2014/main" val="4125273330"/>
                    </a:ext>
                  </a:extLst>
                </a:gridCol>
              </a:tblGrid>
              <a:tr h="280318">
                <a:tc>
                  <a:txBody>
                    <a:bodyPr/>
                    <a:lstStyle/>
                    <a:p>
                      <a:pPr algn="ctr"/>
                      <a:r>
                        <a:rPr lang="en-US" sz="1500" b="0" i="0" dirty="0">
                          <a:latin typeface="Helvetica Light" panose="020B0403020202020204" pitchFamily="34" charset="0"/>
                        </a:rPr>
                        <a:t>Feb</a:t>
                      </a:r>
                      <a:endParaRPr lang="en-HN" sz="1500" b="0" i="0" dirty="0">
                        <a:latin typeface="Helvetica Light" panose="020B0403020202020204" pitchFamily="34" charset="0"/>
                      </a:endParaRPr>
                    </a:p>
                  </a:txBody>
                  <a:tcPr>
                    <a:solidFill>
                      <a:schemeClr val="tx2">
                        <a:lumMod val="60000"/>
                        <a:lumOff val="40000"/>
                      </a:schemeClr>
                    </a:solidFill>
                  </a:tcPr>
                </a:tc>
                <a:tc>
                  <a:txBody>
                    <a:bodyPr/>
                    <a:lstStyle/>
                    <a:p>
                      <a:pPr algn="ctr"/>
                      <a:r>
                        <a:rPr lang="en-US" sz="1500" b="0" i="0" dirty="0">
                          <a:latin typeface="Helvetica Light" panose="020B0403020202020204" pitchFamily="34" charset="0"/>
                        </a:rPr>
                        <a:t>Mar</a:t>
                      </a:r>
                      <a:endParaRPr lang="en-HN" sz="1500" b="0" i="0" dirty="0">
                        <a:latin typeface="Helvetica Light" panose="020B0403020202020204" pitchFamily="34" charset="0"/>
                      </a:endParaRPr>
                    </a:p>
                  </a:txBody>
                  <a:tcPr>
                    <a:solidFill>
                      <a:schemeClr val="tx2"/>
                    </a:solidFill>
                  </a:tcPr>
                </a:tc>
                <a:tc>
                  <a:txBody>
                    <a:bodyPr/>
                    <a:lstStyle/>
                    <a:p>
                      <a:pPr algn="ctr"/>
                      <a:r>
                        <a:rPr lang="en-HN" sz="1500" b="0" i="0" dirty="0">
                          <a:latin typeface="Helvetica Light" panose="020B0403020202020204" pitchFamily="34" charset="0"/>
                        </a:rPr>
                        <a:t>Var</a:t>
                      </a:r>
                    </a:p>
                  </a:txBody>
                  <a:tcPr>
                    <a:solidFill>
                      <a:schemeClr val="tx2">
                        <a:lumMod val="50000"/>
                      </a:schemeClr>
                    </a:solidFill>
                  </a:tcPr>
                </a:tc>
                <a:extLst>
                  <a:ext uri="{0D108BD9-81ED-4DB2-BD59-A6C34878D82A}">
                    <a16:rowId xmlns:a16="http://schemas.microsoft.com/office/drawing/2014/main" val="3065590855"/>
                  </a:ext>
                </a:extLst>
              </a:tr>
            </a:tbl>
          </a:graphicData>
        </a:graphic>
      </p:graphicFrame>
      <p:sp>
        <p:nvSpPr>
          <p:cNvPr id="26" name="TextBox 25">
            <a:extLst>
              <a:ext uri="{FF2B5EF4-FFF2-40B4-BE49-F238E27FC236}">
                <a16:creationId xmlns:a16="http://schemas.microsoft.com/office/drawing/2014/main" id="{5FC9F067-1396-A14B-B7BD-C340095D29D2}"/>
              </a:ext>
            </a:extLst>
          </p:cNvPr>
          <p:cNvSpPr txBox="1"/>
          <p:nvPr/>
        </p:nvSpPr>
        <p:spPr>
          <a:xfrm>
            <a:off x="5620732" y="1017657"/>
            <a:ext cx="1736857" cy="369332"/>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28" name="Table 5">
            <a:extLst>
              <a:ext uri="{FF2B5EF4-FFF2-40B4-BE49-F238E27FC236}">
                <a16:creationId xmlns:a16="http://schemas.microsoft.com/office/drawing/2014/main" id="{A913A9EF-719F-5D4A-905D-20EBC9AD535F}"/>
              </a:ext>
            </a:extLst>
          </p:cNvPr>
          <p:cNvGraphicFramePr>
            <a:graphicFrameLocks noGrp="1"/>
          </p:cNvGraphicFramePr>
          <p:nvPr>
            <p:extLst>
              <p:ext uri="{D42A27DB-BD31-4B8C-83A1-F6EECF244321}">
                <p14:modId xmlns:p14="http://schemas.microsoft.com/office/powerpoint/2010/main" val="2365100648"/>
              </p:ext>
            </p:extLst>
          </p:nvPr>
        </p:nvGraphicFramePr>
        <p:xfrm>
          <a:off x="1477108" y="929004"/>
          <a:ext cx="2054762" cy="370840"/>
        </p:xfrm>
        <a:graphic>
          <a:graphicData uri="http://schemas.openxmlformats.org/drawingml/2006/table">
            <a:tbl>
              <a:tblPr firstRow="1" bandRow="1">
                <a:tableStyleId>{5C22544A-7EE6-4342-B048-85BDC9FD1C3A}</a:tableStyleId>
              </a:tblPr>
              <a:tblGrid>
                <a:gridCol w="1252024">
                  <a:extLst>
                    <a:ext uri="{9D8B030D-6E8A-4147-A177-3AD203B41FA5}">
                      <a16:colId xmlns:a16="http://schemas.microsoft.com/office/drawing/2014/main" val="612695862"/>
                    </a:ext>
                  </a:extLst>
                </a:gridCol>
                <a:gridCol w="802738">
                  <a:extLst>
                    <a:ext uri="{9D8B030D-6E8A-4147-A177-3AD203B41FA5}">
                      <a16:colId xmlns:a16="http://schemas.microsoft.com/office/drawing/2014/main" val="3565455255"/>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721</a:t>
                      </a:r>
                      <a:endParaRPr lang="en-HN" b="0" i="0" dirty="0">
                        <a:latin typeface="Helvetica Light" panose="020B0403020202020204" pitchFamily="34" charset="0"/>
                      </a:endParaRPr>
                    </a:p>
                  </a:txBody>
                  <a:tcPr>
                    <a:solidFill>
                      <a:schemeClr val="tx1"/>
                    </a:solidFill>
                  </a:tcPr>
                </a:tc>
                <a:tc>
                  <a:txBody>
                    <a:bodyPr/>
                    <a:lstStyle/>
                    <a:p>
                      <a:pPr algn="ctr"/>
                      <a:r>
                        <a:rPr lang="en-HN" b="0" i="0" dirty="0">
                          <a:solidFill>
                            <a:schemeClr val="tx1"/>
                          </a:solidFill>
                          <a:latin typeface="Helvetica Light" panose="020B0403020202020204" pitchFamily="34" charset="0"/>
                        </a:rPr>
                        <a:t>SOI</a:t>
                      </a:r>
                    </a:p>
                  </a:txBody>
                  <a:tcPr>
                    <a:noFill/>
                  </a:tcPr>
                </a:tc>
                <a:extLst>
                  <a:ext uri="{0D108BD9-81ED-4DB2-BD59-A6C34878D82A}">
                    <a16:rowId xmlns:a16="http://schemas.microsoft.com/office/drawing/2014/main" val="3461291903"/>
                  </a:ext>
                </a:extLst>
              </a:tr>
            </a:tbl>
          </a:graphicData>
        </a:graphic>
      </p:graphicFrame>
      <p:pic>
        <p:nvPicPr>
          <p:cNvPr id="20" name="Picture 19">
            <a:extLst>
              <a:ext uri="{FF2B5EF4-FFF2-40B4-BE49-F238E27FC236}">
                <a16:creationId xmlns:a16="http://schemas.microsoft.com/office/drawing/2014/main" id="{1D15EBB1-D87C-4656-8555-6A12EA40D2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9948" y="6353451"/>
            <a:ext cx="977012" cy="369332"/>
          </a:xfrm>
          <a:prstGeom prst="rect">
            <a:avLst/>
          </a:prstGeom>
        </p:spPr>
      </p:pic>
      <p:sp>
        <p:nvSpPr>
          <p:cNvPr id="25" name="Rectangle 24">
            <a:extLst>
              <a:ext uri="{FF2B5EF4-FFF2-40B4-BE49-F238E27FC236}">
                <a16:creationId xmlns:a16="http://schemas.microsoft.com/office/drawing/2014/main" id="{579CFACB-DF85-4736-BAC5-CB97F5635D18}"/>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INVERSION ACUMULADA</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359402278"/>
              </p:ext>
            </p:extLst>
          </p:nvPr>
        </p:nvGraphicFramePr>
        <p:xfrm>
          <a:off x="2625635" y="1636219"/>
          <a:ext cx="777239" cy="3634419"/>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362268229"/>
                    </a:ext>
                  </a:extLst>
                </a:gridCol>
              </a:tblGrid>
              <a:tr h="446989">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51712652"/>
                  </a:ext>
                </a:extLst>
              </a:tr>
              <a:tr h="446989">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952855694"/>
                  </a:ext>
                </a:extLst>
              </a:tr>
              <a:tr h="446989">
                <a:tc>
                  <a:txBody>
                    <a:bodyPr/>
                    <a:lstStyle/>
                    <a:p>
                      <a:pPr algn="ctr"/>
                      <a:r>
                        <a:rPr lang="en-US" sz="1200" b="0" i="0" dirty="0">
                          <a:latin typeface="Helvetica Light" panose="020B0403020202020204" pitchFamily="34" charset="0"/>
                        </a:rPr>
                        <a:t>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80729070"/>
                  </a:ext>
                </a:extLst>
              </a:tr>
              <a:tr h="505496">
                <a:tc>
                  <a:txBody>
                    <a:bodyPr/>
                    <a:lstStyle/>
                    <a:p>
                      <a:pPr algn="ctr"/>
                      <a:r>
                        <a:rPr lang="en-US" sz="1200" b="0" i="0" dirty="0">
                          <a:latin typeface="Helvetica Light" panose="020B0403020202020204" pitchFamily="34" charset="0"/>
                        </a:rPr>
                        <a:t>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446989">
                <a:tc>
                  <a:txBody>
                    <a:bodyPr/>
                    <a:lstStyle/>
                    <a:p>
                      <a:pPr algn="ctr"/>
                      <a:r>
                        <a:rPr lang="en-US" sz="1200" b="0" i="0" dirty="0">
                          <a:latin typeface="Helvetica Light" panose="020B0403020202020204" pitchFamily="34" charset="0"/>
                        </a:rPr>
                        <a:t>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446989">
                <a:tc>
                  <a:txBody>
                    <a:bodyPr/>
                    <a:lstStyle/>
                    <a:p>
                      <a:pPr algn="ctr"/>
                      <a:r>
                        <a:rPr lang="en-US" sz="1200" b="0" i="0" dirty="0">
                          <a:latin typeface="Helvetica Light" panose="020B0403020202020204" pitchFamily="34" charset="0"/>
                        </a:rPr>
                        <a:t>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446989">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446989">
                <a:tc>
                  <a:txBody>
                    <a:bodyPr/>
                    <a:lstStyle/>
                    <a:p>
                      <a:pPr algn="ctr"/>
                      <a:r>
                        <a:rPr lang="en-US" sz="1200" b="0" i="0" dirty="0">
                          <a:latin typeface="Helvetica Light" panose="020B0403020202020204" pitchFamily="34" charset="0"/>
                        </a:rPr>
                        <a:t>76%</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3734277910"/>
              </p:ext>
            </p:extLst>
          </p:nvPr>
        </p:nvGraphicFramePr>
        <p:xfrm>
          <a:off x="8942131" y="1243282"/>
          <a:ext cx="3155651" cy="5082965"/>
        </p:xfrm>
        <a:graphic>
          <a:graphicData uri="http://schemas.openxmlformats.org/drawingml/2006/table">
            <a:tbl>
              <a:tblPr firstRow="1" lastRow="1" bandRow="1">
                <a:tableStyleId>{2D5ABB26-0587-4C30-8999-92F81FD0307C}</a:tableStyleId>
              </a:tblPr>
              <a:tblGrid>
                <a:gridCol w="1215308">
                  <a:extLst>
                    <a:ext uri="{9D8B030D-6E8A-4147-A177-3AD203B41FA5}">
                      <a16:colId xmlns:a16="http://schemas.microsoft.com/office/drawing/2014/main" val="490793739"/>
                    </a:ext>
                  </a:extLst>
                </a:gridCol>
                <a:gridCol w="591210">
                  <a:extLst>
                    <a:ext uri="{9D8B030D-6E8A-4147-A177-3AD203B41FA5}">
                      <a16:colId xmlns:a16="http://schemas.microsoft.com/office/drawing/2014/main" val="1525271968"/>
                    </a:ext>
                  </a:extLst>
                </a:gridCol>
                <a:gridCol w="645503">
                  <a:extLst>
                    <a:ext uri="{9D8B030D-6E8A-4147-A177-3AD203B41FA5}">
                      <a16:colId xmlns:a16="http://schemas.microsoft.com/office/drawing/2014/main" val="2218273962"/>
                    </a:ext>
                  </a:extLst>
                </a:gridCol>
                <a:gridCol w="703630">
                  <a:extLst>
                    <a:ext uri="{9D8B030D-6E8A-4147-A177-3AD203B41FA5}">
                      <a16:colId xmlns:a16="http://schemas.microsoft.com/office/drawing/2014/main" val="3996407185"/>
                    </a:ext>
                  </a:extLst>
                </a:gridCol>
              </a:tblGrid>
              <a:tr h="304235">
                <a:tc>
                  <a:txBody>
                    <a:bodyPr/>
                    <a:lstStyle/>
                    <a:p>
                      <a:pPr algn="ctr"/>
                      <a:r>
                        <a:rPr lang="en-US" sz="1200" b="0" i="0" dirty="0">
                          <a:latin typeface="Helvetica Light" panose="020B0403020202020204" pitchFamily="34" charset="0"/>
                        </a:rPr>
                        <a:t>Elektra/</a:t>
                      </a:r>
                      <a:r>
                        <a:rPr lang="en-US" sz="1200" b="0" i="0" dirty="0" err="1">
                          <a:latin typeface="Helvetica Light" panose="020B0403020202020204" pitchFamily="34" charset="0"/>
                        </a:rPr>
                        <a:t>Italika</a:t>
                      </a:r>
                      <a:endParaRPr lang="en-US" sz="1200" b="0" i="0" dirty="0">
                        <a:latin typeface="Helvetica Light" panose="020B040302020202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47</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488%</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4934003"/>
                  </a:ext>
                </a:extLst>
              </a:tr>
              <a:tr h="440413">
                <a:tc>
                  <a:txBody>
                    <a:bodyPr/>
                    <a:lstStyle/>
                    <a:p>
                      <a:pPr algn="ctr"/>
                      <a:r>
                        <a:rPr lang="en-US" sz="1200" b="0" i="0" dirty="0" err="1">
                          <a:latin typeface="Helvetica Light" panose="020B0403020202020204" pitchFamily="34" charset="0"/>
                        </a:rPr>
                        <a:t>Didemo</a:t>
                      </a:r>
                      <a:r>
                        <a:rPr lang="en-US" sz="1200" b="0" i="0" dirty="0">
                          <a:latin typeface="Helvetica Light" panose="020B0403020202020204" pitchFamily="34" charset="0"/>
                        </a:rPr>
                        <a:t>/</a:t>
                      </a:r>
                      <a:r>
                        <a:rPr lang="en-US" sz="1200" b="0" i="0" dirty="0" err="1">
                          <a:latin typeface="Helvetica Light" panose="020B0403020202020204" pitchFamily="34" charset="0"/>
                        </a:rPr>
                        <a:t>Credid</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158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226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43%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34460710"/>
                  </a:ext>
                </a:extLst>
              </a:tr>
              <a:tr h="304235">
                <a:tc>
                  <a:txBody>
                    <a:bodyPr/>
                    <a:lstStyle/>
                    <a:p>
                      <a:pPr algn="ctr"/>
                      <a:r>
                        <a:rPr lang="en-US" sz="1200" b="0" i="0" dirty="0" err="1">
                          <a:latin typeface="Helvetica Light" panose="020B0403020202020204" pitchFamily="34" charset="0"/>
                        </a:rPr>
                        <a:t>Motomundo</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05497580"/>
                  </a:ext>
                </a:extLst>
              </a:tr>
              <a:tr h="407152">
                <a:tc>
                  <a:txBody>
                    <a:bodyPr/>
                    <a:lstStyle/>
                    <a:p>
                      <a:pPr algn="ctr"/>
                      <a:r>
                        <a:rPr lang="en-US" sz="1200" b="0" i="0" dirty="0" err="1">
                          <a:latin typeface="Helvetica Light" panose="020B0403020202020204" pitchFamily="34" charset="0"/>
                        </a:rPr>
                        <a:t>Ultramotor</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9491963"/>
                  </a:ext>
                </a:extLst>
              </a:tr>
              <a:tr h="304235">
                <a:tc>
                  <a:txBody>
                    <a:bodyPr/>
                    <a:lstStyle/>
                    <a:p>
                      <a:pPr algn="ctr"/>
                      <a:r>
                        <a:rPr lang="en-US" sz="1200" b="0" i="0" dirty="0">
                          <a:latin typeface="Helvetica Light" panose="020B0403020202020204" pitchFamily="34" charset="0"/>
                        </a:rPr>
                        <a:t>Grupo Q</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6218165"/>
                  </a:ext>
                </a:extLst>
              </a:tr>
              <a:tr h="572537">
                <a:tc>
                  <a:txBody>
                    <a:bodyPr/>
                    <a:lstStyle/>
                    <a:p>
                      <a:pPr algn="ctr"/>
                      <a:r>
                        <a:rPr lang="en-US" sz="1200" b="0" i="0" dirty="0">
                          <a:latin typeface="Helvetica Light" panose="020B0403020202020204" pitchFamily="34" charset="0"/>
                        </a:rPr>
                        <a:t>UMA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tx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rgbClr val="FF0000"/>
                          </a:solidFill>
                          <a:latin typeface="Helvetica Light" panose="020B0403020202020204" pitchFamily="34" charset="0"/>
                        </a:rPr>
                        <a:t>-0%</a:t>
                      </a:r>
                    </a:p>
                    <a:p>
                      <a:pPr algn="ctr"/>
                      <a:endParaRPr lang="en-US" sz="11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518160"/>
                  </a:ext>
                </a:extLst>
              </a:tr>
              <a:tr h="529297">
                <a:tc>
                  <a:txBody>
                    <a:bodyPr/>
                    <a:lstStyle/>
                    <a:p>
                      <a:pPr algn="ctr"/>
                      <a:r>
                        <a:rPr lang="en-US" sz="1200" b="0" i="0" dirty="0" err="1">
                          <a:latin typeface="Helvetica Light" panose="020B0403020202020204" pitchFamily="34" charset="0"/>
                        </a:rPr>
                        <a:t>Tropigas</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b="1" i="0" dirty="0">
                          <a:solidFill>
                            <a:schemeClr val="tx1"/>
                          </a:solidFill>
                          <a:latin typeface="Helvetica Light" panose="020B0403020202020204" pitchFamily="34" charset="0"/>
                        </a:rPr>
                        <a:t>50%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9741794"/>
                  </a:ext>
                </a:extLst>
              </a:tr>
              <a:tr h="529297">
                <a:tc>
                  <a:txBody>
                    <a:bodyPr/>
                    <a:lstStyle/>
                    <a:p>
                      <a:pPr algn="ctr"/>
                      <a:r>
                        <a:rPr lang="en-US" sz="1200" b="0" i="0" dirty="0">
                          <a:latin typeface="Helvetica Light" panose="020B0403020202020204" pitchFamily="34" charset="0"/>
                        </a:rPr>
                        <a:t>Gallo +Gallo</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5697311"/>
                  </a:ext>
                </a:extLst>
              </a:tr>
              <a:tr h="529297">
                <a:tc>
                  <a:txBody>
                    <a:bodyPr/>
                    <a:lstStyle/>
                    <a:p>
                      <a:pPr algn="ctr"/>
                      <a:r>
                        <a:rPr lang="en-US" sz="1200" b="0" i="0" dirty="0" err="1">
                          <a:latin typeface="Helvetica Light" panose="020B0403020202020204" pitchFamily="34" charset="0"/>
                        </a:rPr>
                        <a:t>Masesa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9188354"/>
                  </a:ext>
                </a:extLst>
              </a:tr>
              <a:tr h="529297">
                <a:tc>
                  <a:txBody>
                    <a:bodyPr/>
                    <a:lstStyle/>
                    <a:p>
                      <a:pPr algn="ctr"/>
                      <a:r>
                        <a:rPr lang="en-US" sz="1200" b="0" i="0" dirty="0">
                          <a:latin typeface="Helvetica Light" panose="020B0403020202020204" pitchFamily="34" charset="0"/>
                        </a:rPr>
                        <a:t>D. Ebenezer</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9674301"/>
                  </a:ext>
                </a:extLst>
              </a:tr>
              <a:tr h="572537">
                <a:tc>
                  <a:txBody>
                    <a:bodyPr/>
                    <a:lstStyle/>
                    <a:p>
                      <a:pPr algn="ctr"/>
                      <a:r>
                        <a:rPr lang="en-US" sz="1200" b="1" i="0" dirty="0">
                          <a:solidFill>
                            <a:schemeClr val="bg1"/>
                          </a:solidFill>
                          <a:latin typeface="Helvetica Light" panose="020B0403020202020204" pitchFamily="34" charset="0"/>
                        </a:rPr>
                        <a:t>Total</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188</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305</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bg1"/>
                          </a:solidFill>
                          <a:latin typeface="Helvetica Light" panose="020B0403020202020204" pitchFamily="34" charset="0"/>
                        </a:rPr>
                        <a:t>62%</a:t>
                      </a:r>
                    </a:p>
                    <a:p>
                      <a:pPr algn="ctr"/>
                      <a:endParaRPr lang="en-US" sz="1100" b="1" i="0" dirty="0">
                        <a:solidFill>
                          <a:schemeClr val="bg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6386100"/>
                  </a:ext>
                </a:extLst>
              </a:tr>
            </a:tbl>
          </a:graphicData>
        </a:graphic>
      </p:graphicFrame>
      <p:sp>
        <p:nvSpPr>
          <p:cNvPr id="24" name="TextBox 23">
            <a:extLst>
              <a:ext uri="{FF2B5EF4-FFF2-40B4-BE49-F238E27FC236}">
                <a16:creationId xmlns:a16="http://schemas.microsoft.com/office/drawing/2014/main" id="{ABCCE46F-AF10-F64E-93E7-A9BA516D442E}"/>
              </a:ext>
            </a:extLst>
          </p:cNvPr>
          <p:cNvSpPr txBox="1"/>
          <p:nvPr/>
        </p:nvSpPr>
        <p:spPr>
          <a:xfrm>
            <a:off x="732230" y="5771841"/>
            <a:ext cx="1370888" cy="246221"/>
          </a:xfrm>
          <a:prstGeom prst="rect">
            <a:avLst/>
          </a:prstGeom>
          <a:noFill/>
        </p:spPr>
        <p:txBody>
          <a:bodyPr wrap="none" rtlCol="0">
            <a:spAutoFit/>
          </a:bodyPr>
          <a:lstStyle/>
          <a:p>
            <a:r>
              <a:rPr lang="en-US" sz="1000" i="1" dirty="0">
                <a:solidFill>
                  <a:schemeClr val="tx1">
                    <a:lumMod val="50000"/>
                    <a:lumOff val="50000"/>
                  </a:schemeClr>
                </a:solidFill>
                <a:latin typeface="Helvetica Light" panose="020B0403020202020204" pitchFamily="34" charset="0"/>
              </a:rPr>
              <a:t>Inv. Miles de </a:t>
            </a:r>
            <a:r>
              <a:rPr lang="en-US" sz="1000" i="1" dirty="0" err="1">
                <a:solidFill>
                  <a:schemeClr val="tx1">
                    <a:lumMod val="50000"/>
                    <a:lumOff val="50000"/>
                  </a:schemeClr>
                </a:solidFill>
                <a:latin typeface="Helvetica Light" panose="020B0403020202020204" pitchFamily="34" charset="0"/>
              </a:rPr>
              <a:t>dólares</a:t>
            </a:r>
            <a:endParaRPr lang="en-US" sz="1000" i="1" dirty="0">
              <a:solidFill>
                <a:schemeClr val="tx1">
                  <a:lumMod val="50000"/>
                  <a:lumOff val="50000"/>
                </a:schemeClr>
              </a:solidFill>
              <a:latin typeface="Helvetica Light" panose="020B0403020202020204" pitchFamily="34" charset="0"/>
            </a:endParaRPr>
          </a:p>
        </p:txBody>
      </p:sp>
      <p:sp>
        <p:nvSpPr>
          <p:cNvPr id="2" name="TextBox 1">
            <a:extLst>
              <a:ext uri="{FF2B5EF4-FFF2-40B4-BE49-F238E27FC236}">
                <a16:creationId xmlns:a16="http://schemas.microsoft.com/office/drawing/2014/main" id="{ABAA93BB-1B07-4841-880C-E0DAFFBADEC2}"/>
              </a:ext>
            </a:extLst>
          </p:cNvPr>
          <p:cNvSpPr txBox="1"/>
          <p:nvPr/>
        </p:nvSpPr>
        <p:spPr>
          <a:xfrm>
            <a:off x="2302969" y="5857520"/>
            <a:ext cx="6604406" cy="938719"/>
          </a:xfrm>
          <a:prstGeom prst="rect">
            <a:avLst/>
          </a:prstGeom>
          <a:solidFill>
            <a:schemeClr val="bg1">
              <a:lumMod val="85000"/>
            </a:schemeClr>
          </a:solidFill>
          <a:ln>
            <a:solidFill>
              <a:schemeClr val="bg1"/>
            </a:solidFill>
          </a:ln>
        </p:spPr>
        <p:txBody>
          <a:bodyPr wrap="square" rtlCol="0">
            <a:spAutoFit/>
          </a:bodyPr>
          <a:lstStyle/>
          <a:p>
            <a:r>
              <a:rPr lang="en-US" sz="1100" dirty="0" err="1">
                <a:latin typeface="Helvetica Light" panose="020B0403020202020204" pitchFamily="34" charset="0"/>
              </a:rPr>
              <a:t>Observaciones</a:t>
            </a:r>
            <a:r>
              <a:rPr lang="en-US" sz="1100" dirty="0">
                <a:latin typeface="Helvetica Light" panose="020B0403020202020204" pitchFamily="34" charset="0"/>
              </a:rPr>
              <a:t> :</a:t>
            </a: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acciones</a:t>
            </a:r>
            <a:r>
              <a:rPr lang="en-US" sz="1100" dirty="0">
                <a:latin typeface="Helvetica Light" panose="020B0403020202020204" pitchFamily="34" charset="0"/>
              </a:rPr>
              <a:t> de </a:t>
            </a:r>
            <a:r>
              <a:rPr lang="en-US" sz="1100" dirty="0" err="1">
                <a:latin typeface="Helvetica Light" panose="020B0403020202020204" pitchFamily="34" charset="0"/>
              </a:rPr>
              <a:t>Relaciones</a:t>
            </a:r>
            <a:r>
              <a:rPr lang="en-US" sz="1100" dirty="0">
                <a:latin typeface="Helvetica Light" panose="020B0403020202020204" pitchFamily="34" charset="0"/>
              </a:rPr>
              <a:t> </a:t>
            </a:r>
            <a:r>
              <a:rPr lang="en-US" sz="1100" dirty="0" err="1">
                <a:latin typeface="Helvetica Light" panose="020B0403020202020204" pitchFamily="34" charset="0"/>
              </a:rPr>
              <a:t>Públicas</a:t>
            </a:r>
            <a:endParaRPr lang="en-US" sz="1100" dirty="0">
              <a:latin typeface="Helvetica Light" panose="020B0403020202020204" pitchFamily="34" charset="0"/>
            </a:endParaRP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a:t>
            </a:r>
            <a:r>
              <a:rPr lang="en-US" sz="1100" dirty="0" err="1">
                <a:latin typeface="Helvetica Light" panose="020B0403020202020204" pitchFamily="34" charset="0"/>
              </a:rPr>
              <a:t>sólo</a:t>
            </a:r>
            <a:r>
              <a:rPr lang="en-US" sz="1100" dirty="0">
                <a:latin typeface="Helvetica Light" panose="020B0403020202020204" pitchFamily="34" charset="0"/>
              </a:rPr>
              <a:t>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actividad</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a:t>
            </a:r>
            <a:r>
              <a:rPr lang="en-US" sz="1100" dirty="0" err="1">
                <a:latin typeface="Helvetica Light" panose="020B0403020202020204" pitchFamily="34" charset="0"/>
              </a:rPr>
              <a:t>medios</a:t>
            </a:r>
            <a:r>
              <a:rPr lang="en-US" sz="1100" dirty="0">
                <a:latin typeface="Helvetica Light" panose="020B0403020202020204" pitchFamily="34" charset="0"/>
              </a:rPr>
              <a:t> </a:t>
            </a:r>
            <a:r>
              <a:rPr lang="en-US" sz="1100" dirty="0" err="1">
                <a:latin typeface="Helvetica Light" panose="020B0403020202020204" pitchFamily="34" charset="0"/>
              </a:rPr>
              <a:t>masivos</a:t>
            </a:r>
            <a:r>
              <a:rPr lang="en-US" sz="1100" dirty="0">
                <a:latin typeface="Helvetica Light" panose="020B0403020202020204" pitchFamily="34" charset="0"/>
              </a:rPr>
              <a:t>  (TV-PRE-RA)de las </a:t>
            </a:r>
            <a:r>
              <a:rPr lang="en-US" sz="1100" dirty="0" err="1">
                <a:latin typeface="Helvetica Light" panose="020B0403020202020204" pitchFamily="34" charset="0"/>
              </a:rPr>
              <a:t>ciudades</a:t>
            </a:r>
            <a:r>
              <a:rPr lang="en-US" sz="1100" dirty="0">
                <a:latin typeface="Helvetica Light" panose="020B0403020202020204" pitchFamily="34" charset="0"/>
              </a:rPr>
              <a:t> de Tegucigalpa y San Pedro Sula.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cable y </a:t>
            </a:r>
            <a:r>
              <a:rPr lang="en-US" sz="1100" dirty="0" err="1">
                <a:latin typeface="Helvetica Light" panose="020B0403020202020204" pitchFamily="34" charset="0"/>
              </a:rPr>
              <a:t>exteriores</a:t>
            </a:r>
            <a:r>
              <a:rPr lang="en-US" sz="1100" dirty="0">
                <a:latin typeface="Helvetica Light" panose="020B0403020202020204" pitchFamily="34" charset="0"/>
              </a:rPr>
              <a:t>.</a:t>
            </a:r>
          </a:p>
          <a:p>
            <a:pPr marL="171450" indent="-171450">
              <a:buFontTx/>
              <a:buChar char="-"/>
            </a:pPr>
            <a:r>
              <a:rPr lang="en-US" sz="1100" dirty="0">
                <a:latin typeface="Helvetica Light" panose="020B0403020202020204" pitchFamily="34" charset="0"/>
              </a:rPr>
              <a:t>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las </a:t>
            </a:r>
            <a:r>
              <a:rPr lang="en-US" sz="1100" dirty="0" err="1">
                <a:latin typeface="Helvetica Light" panose="020B0403020202020204" pitchFamily="34" charset="0"/>
              </a:rPr>
              <a:t>ciudades</a:t>
            </a:r>
            <a:r>
              <a:rPr lang="en-US" sz="1100" dirty="0">
                <a:latin typeface="Helvetica Light" panose="020B0403020202020204" pitchFamily="34" charset="0"/>
              </a:rPr>
              <a:t> del interior del </a:t>
            </a:r>
            <a:r>
              <a:rPr lang="en-US" sz="1100" dirty="0" err="1">
                <a:latin typeface="Helvetica Light" panose="020B0403020202020204" pitchFamily="34" charset="0"/>
              </a:rPr>
              <a:t>país</a:t>
            </a:r>
            <a:r>
              <a:rPr lang="en-US" sz="1100" dirty="0">
                <a:latin typeface="Helvetica Light" panose="020B0403020202020204" pitchFamily="34" charset="0"/>
              </a:rPr>
              <a:t>.</a:t>
            </a:r>
          </a:p>
        </p:txBody>
      </p:sp>
      <p:graphicFrame>
        <p:nvGraphicFramePr>
          <p:cNvPr id="21" name="Chart 20">
            <a:extLst>
              <a:ext uri="{FF2B5EF4-FFF2-40B4-BE49-F238E27FC236}">
                <a16:creationId xmlns:a16="http://schemas.microsoft.com/office/drawing/2014/main" id="{A1B1E5CF-F09C-9744-B93E-68AEE8A03A60}"/>
              </a:ext>
            </a:extLst>
          </p:cNvPr>
          <p:cNvGraphicFramePr/>
          <p:nvPr>
            <p:extLst>
              <p:ext uri="{D42A27DB-BD31-4B8C-83A1-F6EECF244321}">
                <p14:modId xmlns:p14="http://schemas.microsoft.com/office/powerpoint/2010/main" val="1805880874"/>
              </p:ext>
            </p:extLst>
          </p:nvPr>
        </p:nvGraphicFramePr>
        <p:xfrm>
          <a:off x="303016" y="1464013"/>
          <a:ext cx="2551309" cy="3881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FF517B7-85E8-9E4C-B973-6F2588F7C045}"/>
              </a:ext>
            </a:extLst>
          </p:cNvPr>
          <p:cNvGraphicFramePr/>
          <p:nvPr>
            <p:extLst>
              <p:ext uri="{D42A27DB-BD31-4B8C-83A1-F6EECF244321}">
                <p14:modId xmlns:p14="http://schemas.microsoft.com/office/powerpoint/2010/main" val="3347181951"/>
              </p:ext>
            </p:extLst>
          </p:nvPr>
        </p:nvGraphicFramePr>
        <p:xfrm>
          <a:off x="3402874" y="1202323"/>
          <a:ext cx="5670014" cy="4381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28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4086033188"/>
              </p:ext>
            </p:extLst>
          </p:nvPr>
        </p:nvGraphicFramePr>
        <p:xfrm>
          <a:off x="131112" y="1661528"/>
          <a:ext cx="3078355" cy="45014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852136" y="6099710"/>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3186837062"/>
              </p:ext>
            </p:extLst>
          </p:nvPr>
        </p:nvGraphicFramePr>
        <p:xfrm>
          <a:off x="6764123" y="115643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367428" y="6152944"/>
            <a:ext cx="2668405" cy="461665"/>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2554065376"/>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$ 21K</a:t>
                      </a:r>
                    </a:p>
                  </a:txBody>
                  <a:tcPr anchor="ctr">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200" b="1" i="0" dirty="0">
                          <a:latin typeface="Helvetica Light" panose="020B0403020202020204" pitchFamily="34" charset="0"/>
                        </a:rPr>
                        <a:t>$ 27K</a:t>
                      </a:r>
                    </a:p>
                  </a:txBody>
                  <a:tcPr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192256424"/>
                  </a:ext>
                </a:extLst>
              </a:tr>
            </a:tbl>
          </a:graphicData>
        </a:graphic>
      </p:graphicFrame>
      <p:sp>
        <p:nvSpPr>
          <p:cNvPr id="42" name="Curved Down Arrow 41">
            <a:extLst>
              <a:ext uri="{FF2B5EF4-FFF2-40B4-BE49-F238E27FC236}">
                <a16:creationId xmlns:a16="http://schemas.microsoft.com/office/drawing/2014/main" id="{C36E7073-D134-964B-87D6-8F028362A7C3}"/>
              </a:ext>
            </a:extLst>
          </p:cNvPr>
          <p:cNvSpPr/>
          <p:nvPr/>
        </p:nvSpPr>
        <p:spPr>
          <a:xfrm>
            <a:off x="2111116" y="1396029"/>
            <a:ext cx="389885" cy="20739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3735326139"/>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Motomundo</a:t>
            </a:r>
            <a:endParaRPr lang="en-US" sz="3000" b="1" dirty="0">
              <a:latin typeface="Helvetica Light" panose="020B0403020202020204" pitchFamily="34" charset="0"/>
            </a:endParaRP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336329"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5" name="TextBox 34">
            <a:extLst>
              <a:ext uri="{FF2B5EF4-FFF2-40B4-BE49-F238E27FC236}">
                <a16:creationId xmlns:a16="http://schemas.microsoft.com/office/drawing/2014/main" id="{ED0DB041-F4A2-426E-81C5-D79D5B47F05A}"/>
              </a:ext>
            </a:extLst>
          </p:cNvPr>
          <p:cNvSpPr txBox="1"/>
          <p:nvPr/>
        </p:nvSpPr>
        <p:spPr>
          <a:xfrm>
            <a:off x="4151360" y="6614609"/>
            <a:ext cx="2444900"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Marzo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809700182"/>
              </p:ext>
            </p:extLst>
          </p:nvPr>
        </p:nvGraphicFramePr>
        <p:xfrm>
          <a:off x="1313395" y="1097850"/>
          <a:ext cx="1893174" cy="276999"/>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val="250587250"/>
                    </a:ext>
                  </a:extLst>
                </a:gridCol>
                <a:gridCol w="946587">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83</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29</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396556" y="1087849"/>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8" name="Table 8">
            <a:extLst>
              <a:ext uri="{FF2B5EF4-FFF2-40B4-BE49-F238E27FC236}">
                <a16:creationId xmlns:a16="http://schemas.microsoft.com/office/drawing/2014/main" id="{3C30EB2E-2F2A-3843-AF9C-532EE5BAFB44}"/>
              </a:ext>
            </a:extLst>
          </p:cNvPr>
          <p:cNvGraphicFramePr>
            <a:graphicFrameLocks noGrp="1"/>
          </p:cNvGraphicFramePr>
          <p:nvPr>
            <p:extLst>
              <p:ext uri="{D42A27DB-BD31-4B8C-83A1-F6EECF244321}">
                <p14:modId xmlns:p14="http://schemas.microsoft.com/office/powerpoint/2010/main" val="3480342787"/>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graphicFrame>
        <p:nvGraphicFramePr>
          <p:cNvPr id="5" name="Chart 4">
            <a:extLst>
              <a:ext uri="{FF2B5EF4-FFF2-40B4-BE49-F238E27FC236}">
                <a16:creationId xmlns:a16="http://schemas.microsoft.com/office/drawing/2014/main" id="{2DB89BCF-71BC-0184-4A4E-767189EB4572}"/>
              </a:ext>
            </a:extLst>
          </p:cNvPr>
          <p:cNvGraphicFramePr/>
          <p:nvPr>
            <p:extLst>
              <p:ext uri="{D42A27DB-BD31-4B8C-83A1-F6EECF244321}">
                <p14:modId xmlns:p14="http://schemas.microsoft.com/office/powerpoint/2010/main" val="2917192348"/>
              </p:ext>
            </p:extLst>
          </p:nvPr>
        </p:nvGraphicFramePr>
        <p:xfrm>
          <a:off x="6810999" y="3627390"/>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8D42A2CF-8581-E583-E04B-BFEA6C58A215}"/>
              </a:ext>
            </a:extLst>
          </p:cNvPr>
          <p:cNvGraphicFramePr/>
          <p:nvPr>
            <p:extLst>
              <p:ext uri="{D42A27DB-BD31-4B8C-83A1-F6EECF244321}">
                <p14:modId xmlns:p14="http://schemas.microsoft.com/office/powerpoint/2010/main" val="2069048357"/>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Table 10">
            <a:extLst>
              <a:ext uri="{FF2B5EF4-FFF2-40B4-BE49-F238E27FC236}">
                <a16:creationId xmlns:a16="http://schemas.microsoft.com/office/drawing/2014/main" id="{AC498ABC-2F3A-9FF5-E28F-D840F6941213}"/>
              </a:ext>
            </a:extLst>
          </p:cNvPr>
          <p:cNvGraphicFramePr>
            <a:graphicFrameLocks noGrp="1"/>
          </p:cNvGraphicFramePr>
          <p:nvPr>
            <p:extLst>
              <p:ext uri="{D42A27DB-BD31-4B8C-83A1-F6EECF244321}">
                <p14:modId xmlns:p14="http://schemas.microsoft.com/office/powerpoint/2010/main" val="2075034000"/>
              </p:ext>
            </p:extLst>
          </p:nvPr>
        </p:nvGraphicFramePr>
        <p:xfrm>
          <a:off x="10970222" y="3925917"/>
          <a:ext cx="1090666" cy="249046"/>
        </p:xfrm>
        <a:graphic>
          <a:graphicData uri="http://schemas.openxmlformats.org/drawingml/2006/table">
            <a:tbl>
              <a:tblPr firstRow="1" bandRow="1">
                <a:tableStyleId>{2D5ABB26-0587-4C30-8999-92F81FD0307C}</a:tableStyleId>
              </a:tblPr>
              <a:tblGrid>
                <a:gridCol w="595473">
                  <a:extLst>
                    <a:ext uri="{9D8B030D-6E8A-4147-A177-3AD203B41FA5}">
                      <a16:colId xmlns:a16="http://schemas.microsoft.com/office/drawing/2014/main" val="1624274162"/>
                    </a:ext>
                  </a:extLst>
                </a:gridCol>
                <a:gridCol w="495193">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Table 11">
            <a:extLst>
              <a:ext uri="{FF2B5EF4-FFF2-40B4-BE49-F238E27FC236}">
                <a16:creationId xmlns:a16="http://schemas.microsoft.com/office/drawing/2014/main" id="{8CB03403-012D-0452-FAC3-1ECB99A60AE4}"/>
              </a:ext>
            </a:extLst>
          </p:cNvPr>
          <p:cNvGraphicFramePr>
            <a:graphicFrameLocks noGrp="1"/>
          </p:cNvGraphicFramePr>
          <p:nvPr>
            <p:extLst>
              <p:ext uri="{D42A27DB-BD31-4B8C-83A1-F6EECF244321}">
                <p14:modId xmlns:p14="http://schemas.microsoft.com/office/powerpoint/2010/main" val="1961289719"/>
              </p:ext>
            </p:extLst>
          </p:nvPr>
        </p:nvGraphicFramePr>
        <p:xfrm>
          <a:off x="11009855" y="5563453"/>
          <a:ext cx="1129243" cy="396240"/>
        </p:xfrm>
        <a:graphic>
          <a:graphicData uri="http://schemas.openxmlformats.org/drawingml/2006/table">
            <a:tbl>
              <a:tblPr firstRow="1" bandRow="1">
                <a:tableStyleId>{2D5ABB26-0587-4C30-8999-92F81FD0307C}</a:tableStyleId>
              </a:tblPr>
              <a:tblGrid>
                <a:gridCol w="551219">
                  <a:extLst>
                    <a:ext uri="{9D8B030D-6E8A-4147-A177-3AD203B41FA5}">
                      <a16:colId xmlns:a16="http://schemas.microsoft.com/office/drawing/2014/main" val="1624274162"/>
                    </a:ext>
                  </a:extLst>
                </a:gridCol>
                <a:gridCol w="578024">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900" b="1" i="0" dirty="0">
                          <a:latin typeface="Helvetica Light" panose="020B0403020202020204" pitchFamily="34" charset="0"/>
                        </a:rPr>
                        <a:t>$27k</a:t>
                      </a:r>
                    </a:p>
                  </a:txBody>
                  <a:tcPr/>
                </a:tc>
                <a:tc>
                  <a:txBody>
                    <a:bodyPr/>
                    <a:lstStyle/>
                    <a:p>
                      <a:pPr algn="ctr"/>
                      <a:endParaRPr lang="en-US" sz="1000" b="1" i="0" dirty="0">
                        <a:solidFill>
                          <a:schemeClr val="bg1"/>
                        </a:solidFill>
                        <a:latin typeface="Helvetica Light" panose="020B0403020202020204" pitchFamily="34" charset="0"/>
                      </a:endParaRPr>
                    </a:p>
                    <a:p>
                      <a:pPr algn="ctr"/>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3" name="Chart 12">
            <a:extLst>
              <a:ext uri="{FF2B5EF4-FFF2-40B4-BE49-F238E27FC236}">
                <a16:creationId xmlns:a16="http://schemas.microsoft.com/office/drawing/2014/main" id="{E4FDCF8F-3E83-9CC9-4A97-294B6DBCCC58}"/>
              </a:ext>
            </a:extLst>
          </p:cNvPr>
          <p:cNvGraphicFramePr/>
          <p:nvPr/>
        </p:nvGraphicFramePr>
        <p:xfrm>
          <a:off x="6803712" y="4644209"/>
          <a:ext cx="4348063" cy="846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Table 13">
            <a:extLst>
              <a:ext uri="{FF2B5EF4-FFF2-40B4-BE49-F238E27FC236}">
                <a16:creationId xmlns:a16="http://schemas.microsoft.com/office/drawing/2014/main" id="{34C90828-D562-3707-E66E-06DAAE216D68}"/>
              </a:ext>
            </a:extLst>
          </p:cNvPr>
          <p:cNvGraphicFramePr>
            <a:graphicFrameLocks noGrp="1"/>
          </p:cNvGraphicFramePr>
          <p:nvPr/>
        </p:nvGraphicFramePr>
        <p:xfrm>
          <a:off x="10954320" y="4780078"/>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3" name="Curved Down Arrow 41">
            <a:extLst>
              <a:ext uri="{FF2B5EF4-FFF2-40B4-BE49-F238E27FC236}">
                <a16:creationId xmlns:a16="http://schemas.microsoft.com/office/drawing/2014/main" id="{2618ACD0-A6F7-332A-B5CB-FF22926D37CC}"/>
              </a:ext>
            </a:extLst>
          </p:cNvPr>
          <p:cNvSpPr/>
          <p:nvPr/>
        </p:nvSpPr>
        <p:spPr>
          <a:xfrm>
            <a:off x="1118452" y="1454131"/>
            <a:ext cx="389885" cy="20739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75000"/>
          </a:schemeClr>
        </a:solidFill>
        <a:ln>
          <a:solidFill>
            <a:schemeClr val="accent3">
              <a:lumMod val="75000"/>
            </a:schemeClr>
          </a:solidFill>
        </a:ln>
      </a:spPr>
      <a:bodyPr rtlCol="0" anchor="ctr"/>
      <a:lstStyle>
        <a:defPPr algn="l">
          <a:defRPr sz="3000" dirty="0">
            <a:latin typeface="Helvetica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116490</TotalTime>
  <Words>2708</Words>
  <Application>Microsoft Macintosh PowerPoint</Application>
  <PresentationFormat>Panorámica</PresentationFormat>
  <Paragraphs>775</Paragraphs>
  <Slides>29</Slides>
  <Notes>22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29</vt:i4>
      </vt:variant>
    </vt:vector>
  </HeadingPairs>
  <TitlesOfParts>
    <vt:vector size="40" baseType="lpstr">
      <vt:lpstr>Arial</vt:lpstr>
      <vt:lpstr>Calibri</vt:lpstr>
      <vt:lpstr>Calibri Light</vt:lpstr>
      <vt:lpstr>Century Gothic</vt:lpstr>
      <vt:lpstr>Helvetica</vt:lpstr>
      <vt:lpstr>HELVETICA LIGHT</vt:lpstr>
      <vt:lpstr>HELVETICA LIGHT</vt:lpstr>
      <vt:lpstr>Public Sans Bold</vt:lpstr>
      <vt:lpstr>Office Theme</vt:lpstr>
      <vt:lpstr>Hoja de cálculo</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Paniagua</dc:creator>
  <cp:lastModifiedBy>Angelica Vega</cp:lastModifiedBy>
  <cp:revision>5006</cp:revision>
  <dcterms:created xsi:type="dcterms:W3CDTF">2018-11-08T16:44:16Z</dcterms:created>
  <dcterms:modified xsi:type="dcterms:W3CDTF">2024-04-15T23:25:38Z</dcterms:modified>
</cp:coreProperties>
</file>