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9.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13.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14.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1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16.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1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18.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8"/>
  </p:notesMasterIdLst>
  <p:sldIdLst>
    <p:sldId id="264" r:id="rId2"/>
    <p:sldId id="1068" r:id="rId3"/>
    <p:sldId id="1135" r:id="rId4"/>
    <p:sldId id="1079" r:id="rId5"/>
    <p:sldId id="1151" r:id="rId6"/>
    <p:sldId id="1152" r:id="rId7"/>
    <p:sldId id="1156" r:id="rId8"/>
    <p:sldId id="1035" r:id="rId9"/>
    <p:sldId id="1001" r:id="rId10"/>
    <p:sldId id="1026" r:id="rId11"/>
    <p:sldId id="1100" r:id="rId12"/>
    <p:sldId id="1027" r:id="rId13"/>
    <p:sldId id="1136" r:id="rId14"/>
    <p:sldId id="1132" r:id="rId15"/>
    <p:sldId id="1031" r:id="rId16"/>
    <p:sldId id="1147" r:id="rId17"/>
    <p:sldId id="1141" r:id="rId18"/>
    <p:sldId id="1144" r:id="rId19"/>
    <p:sldId id="1127" r:id="rId20"/>
    <p:sldId id="1149" r:id="rId21"/>
    <p:sldId id="1150" r:id="rId22"/>
    <p:sldId id="1153" r:id="rId23"/>
    <p:sldId id="1158" r:id="rId24"/>
    <p:sldId id="1264" r:id="rId25"/>
    <p:sldId id="1069" r:id="rId26"/>
    <p:sldId id="126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blo Paniagua" initials="PP" lastIdx="1" clrIdx="0"/>
  <p:cmAuthor id="2" name="Indira Martinez" initials="IM" lastIdx="41" clrIdx="1">
    <p:extLst>
      <p:ext uri="{19B8F6BF-5375-455C-9EA6-DF929625EA0E}">
        <p15:presenceInfo xmlns:p15="http://schemas.microsoft.com/office/powerpoint/2012/main" userId="5b112130959175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16A"/>
    <a:srgbClr val="E43833"/>
    <a:srgbClr val="1D9A78"/>
    <a:srgbClr val="44526A"/>
    <a:srgbClr val="843A27"/>
    <a:srgbClr val="01A99E"/>
    <a:srgbClr val="ED9F05"/>
    <a:srgbClr val="FFC001"/>
    <a:srgbClr val="971F1F"/>
    <a:srgbClr val="1D7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5" autoAdjust="0"/>
    <p:restoredTop sz="96608" autoAdjust="0"/>
  </p:normalViewPr>
  <p:slideViewPr>
    <p:cSldViewPr snapToGrid="0">
      <p:cViewPr varScale="1">
        <p:scale>
          <a:sx n="162" d="100"/>
          <a:sy n="162" d="100"/>
        </p:scale>
        <p:origin x="464" y="184"/>
      </p:cViewPr>
      <p:guideLst>
        <p:guide orient="horz" pos="2136"/>
        <p:guide pos="3840"/>
      </p:guideLst>
    </p:cSldViewPr>
  </p:slideViewPr>
  <p:outlineViewPr>
    <p:cViewPr>
      <p:scale>
        <a:sx n="33" d="100"/>
        <a:sy n="33" d="100"/>
      </p:scale>
      <p:origin x="0" y="-16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Angelica/Desktop/2026/Reporte%20Motomundo%2026/Reporte%20Motos%20Master%20Graficas/Data%20para%20grafico-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4.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Hoja_de_c_lculo_de_Microsoft_Excel15.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0.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Hoja_de_c_lculo_de_Microsoft_Excel19.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Hoja_de_c_lculo_de_Microsoft_Excel20.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Hoja_de_c_lculo_de_Microsoft_Excel21.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Hoja_de_c_lculo_de_Microsoft_Excel22.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Hoja_de_c_lculo_de_Microsoft_Excel23.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Hoja_de_c_lculo_de_Microsoft_Excel24.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Users/Angelica/Desktop/2026/Reporte%20Motomundo%2026/Reporte%20Motos%20Master%20Graficas/Data%20para%20grafico-1-.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oleObject" Target="file:////Users/Angelica/Desktop/2026/Reporte%20Motomundo%2026/Reporte%20Motos%20Master%20Graficas/Data%20para%20grafico-1-.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Hoja_de_c_lculo_de_Microsoft_Excel25.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Hoja_de_c_lculo_de_Microsoft_Excel26.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Hoja_de_c_lculo_de_Microsoft_Excel27.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Hoja_de_c_lculo_de_Microsoft_Excel28.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Hoja_de_c_lculo_de_Microsoft_Excel29.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Hoja_de_c_lculo_de_Microsoft_Excel30.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Hoja_de_c_lculo_de_Microsoft_Excel31.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Hoja_de_c_lculo_de_Microsoft_Excel32.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Hoja_de_c_lculo_de_Microsoft_Excel33.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package" Target="../embeddings/Hoja_de_c_lculo_de_Microsoft_Excel34.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Hoja_de_c_lculo_de_Microsoft_Excel35.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Hoja_de_c_lculo_de_Microsoft_Excel36.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Hoja_de_c_lculo_de_Microsoft_Excel37.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Hoja_de_c_lculo_de_Microsoft_Excel38.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Hoja_de_c_lculo_de_Microsoft_Excel39.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Hoja_de_c_lculo_de_Microsoft_Excel40.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Hoja_de_c_lculo_de_Microsoft_Excel41.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Hoja_de_c_lculo_de_Microsoft_Excel42.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Hoja_de_c_lculo_de_Microsoft_Excel43.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package" Target="../embeddings/Hoja_de_c_lculo_de_Microsoft_Excel44.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Hoja_de_c_lculo_de_Microsoft_Excel45.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Hoja_de_c_lculo_de_Microsoft_Excel46.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Hoja_de_c_lculo_de_Microsoft_Excel47.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Hoja_de_c_lculo_de_Microsoft_Excel48.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Hoja_de_c_lculo_de_Microsoft_Excel49.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Hoja_de_c_lculo_de_Microsoft_Excel50.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Hoja_de_c_lculo_de_Microsoft_Excel51.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Hoja_de_c_lculo_de_Microsoft_Excel52.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Hoja_de_c_lculo_de_Microsoft_Excel53.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0.xml.rels><?xml version="1.0" encoding="UTF-8" standalone="yes"?>
<Relationships xmlns="http://schemas.openxmlformats.org/package/2006/relationships"><Relationship Id="rId3" Type="http://schemas.openxmlformats.org/officeDocument/2006/relationships/package" Target="../embeddings/Hoja_de_c_lculo_de_Microsoft_Excel54.xlsx"/><Relationship Id="rId2" Type="http://schemas.microsoft.com/office/2011/relationships/chartColorStyle" Target="colors60.xml"/><Relationship Id="rId1" Type="http://schemas.microsoft.com/office/2011/relationships/chartStyle" Target="style60.xml"/></Relationships>
</file>

<file path=ppt/charts/_rels/chart7.xml.rels><?xml version="1.0" encoding="UTF-8" standalone="yes"?>
<Relationships xmlns="http://schemas.openxmlformats.org/package/2006/relationships"><Relationship Id="rId3" Type="http://schemas.openxmlformats.org/officeDocument/2006/relationships/oleObject" Target="file:////Users/Angelica/Desktop/2026/Reporte%20Motomundo%2026/Reporte%20Motos%20Master%20Graficas/Motos%20Grafico%20Media%20Mix%20Sep%20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Angelica/Desktop/2026/Reporte%20Motomundo%2026/Reporte%20Motos%20Master%20Graficas/Motos%20Grafico%20Media%20Mix%20Sep%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Angelica/Desktop/2026/Reporte%20Motomundo%2026/Reporte%20Motos%20Master%20Graficas/Motos%20Grafico%20Media%20Mix%20Sep%2023.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Users/Angelica/Desktop/2026/Reporte%20Motomundo%2026/Reporte%20Motos%20Master%20Graficas/Data%20Motos%20Feb%20-%2023%202%20Con%20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Sheet1!$A$4</c:f>
              <c:strCache>
                <c:ptCount val="1"/>
                <c:pt idx="0">
                  <c:v>Grand Total</c:v>
                </c:pt>
              </c:strCache>
            </c:strRef>
          </c:tx>
          <c:spPr>
            <a:ln w="28575" cap="rnd">
              <a:solidFill>
                <a:schemeClr val="accent1"/>
              </a:solidFill>
              <a:round/>
            </a:ln>
            <a:effectLst/>
          </c:spPr>
          <c:marker>
            <c:symbol val="none"/>
          </c:marker>
          <c:cat>
            <c:multiLvlStrRef>
              <c:f>Sheet1!$AL$2:$CI$3</c:f>
              <c:multiLvlStrCache>
                <c:ptCount val="50"/>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lvl>
                <c:lvl>
                  <c:pt idx="0">
                    <c:v>2022</c:v>
                  </c:pt>
                  <c:pt idx="12">
                    <c:v>2023</c:v>
                  </c:pt>
                  <c:pt idx="24">
                    <c:v>2024</c:v>
                  </c:pt>
                  <c:pt idx="36">
                    <c:v>2025</c:v>
                  </c:pt>
                  <c:pt idx="48">
                    <c:v>2026</c:v>
                  </c:pt>
                </c:lvl>
              </c:multiLvlStrCache>
            </c:multiLvlStrRef>
          </c:cat>
          <c:val>
            <c:numRef>
              <c:f>Sheet1!$AL$4:$CI$4</c:f>
              <c:numCache>
                <c:formatCode>_(* #,##0.00_);_(* \(#,##0.00\);_(* "-"??_);_(@_)</c:formatCode>
                <c:ptCount val="50"/>
                <c:pt idx="0">
                  <c:v>159856.26366120213</c:v>
                </c:pt>
                <c:pt idx="1">
                  <c:v>141726.05641844895</c:v>
                </c:pt>
                <c:pt idx="2">
                  <c:v>184062.02294367168</c:v>
                </c:pt>
                <c:pt idx="3">
                  <c:v>262887</c:v>
                </c:pt>
                <c:pt idx="4">
                  <c:v>184584</c:v>
                </c:pt>
                <c:pt idx="5">
                  <c:v>244782</c:v>
                </c:pt>
                <c:pt idx="6">
                  <c:v>170623.43604126252</c:v>
                </c:pt>
                <c:pt idx="7">
                  <c:v>193485.85947635284</c:v>
                </c:pt>
                <c:pt idx="8">
                  <c:v>136312.89400604053</c:v>
                </c:pt>
                <c:pt idx="9">
                  <c:v>257247.14452909862</c:v>
                </c:pt>
                <c:pt idx="10">
                  <c:v>269737.84051802591</c:v>
                </c:pt>
                <c:pt idx="11">
                  <c:v>462639.19772810378</c:v>
                </c:pt>
                <c:pt idx="12">
                  <c:v>134107.07841940722</c:v>
                </c:pt>
                <c:pt idx="13">
                  <c:v>112701.39480701419</c:v>
                </c:pt>
                <c:pt idx="14">
                  <c:v>105887.33803079775</c:v>
                </c:pt>
                <c:pt idx="15">
                  <c:v>173519.73005901117</c:v>
                </c:pt>
                <c:pt idx="16">
                  <c:v>205965.0522971375</c:v>
                </c:pt>
                <c:pt idx="17">
                  <c:v>194495.7296555744</c:v>
                </c:pt>
                <c:pt idx="18">
                  <c:v>175649.65884032677</c:v>
                </c:pt>
                <c:pt idx="19">
                  <c:v>238461.19801764656</c:v>
                </c:pt>
                <c:pt idx="20">
                  <c:v>213222.26913071127</c:v>
                </c:pt>
                <c:pt idx="21">
                  <c:v>276953.46866346087</c:v>
                </c:pt>
                <c:pt idx="22">
                  <c:v>403747.23992767686</c:v>
                </c:pt>
                <c:pt idx="23">
                  <c:v>375912.96945798595</c:v>
                </c:pt>
                <c:pt idx="24">
                  <c:v>218469.75589050839</c:v>
                </c:pt>
                <c:pt idx="25">
                  <c:v>188347.17994179329</c:v>
                </c:pt>
                <c:pt idx="26">
                  <c:v>305204.62349038653</c:v>
                </c:pt>
                <c:pt idx="27">
                  <c:v>388293.72310311429</c:v>
                </c:pt>
                <c:pt idx="28">
                  <c:v>432792.7315515058</c:v>
                </c:pt>
                <c:pt idx="29">
                  <c:v>425064.69709975435</c:v>
                </c:pt>
                <c:pt idx="30">
                  <c:v>342184.68951709621</c:v>
                </c:pt>
                <c:pt idx="31">
                  <c:v>258057.96630707497</c:v>
                </c:pt>
                <c:pt idx="32">
                  <c:v>280682.86092342768</c:v>
                </c:pt>
                <c:pt idx="33">
                  <c:v>344254.72826478828</c:v>
                </c:pt>
                <c:pt idx="34">
                  <c:v>366484.82736534835</c:v>
                </c:pt>
                <c:pt idx="35">
                  <c:v>521703.0635011291</c:v>
                </c:pt>
                <c:pt idx="36">
                  <c:v>349717.58043192863</c:v>
                </c:pt>
                <c:pt idx="37">
                  <c:v>215592.03463113823</c:v>
                </c:pt>
                <c:pt idx="38">
                  <c:v>315731.71717811236</c:v>
                </c:pt>
                <c:pt idx="39">
                  <c:v>342202.94784716133</c:v>
                </c:pt>
                <c:pt idx="40">
                  <c:v>394448.01479874062</c:v>
                </c:pt>
                <c:pt idx="41">
                  <c:v>392715.13352297479</c:v>
                </c:pt>
                <c:pt idx="42">
                  <c:v>289670.5576789733</c:v>
                </c:pt>
                <c:pt idx="43">
                  <c:v>207955.10366445425</c:v>
                </c:pt>
                <c:pt idx="44">
                  <c:v>242825.01038393864</c:v>
                </c:pt>
                <c:pt idx="45">
                  <c:v>241249.01103656186</c:v>
                </c:pt>
                <c:pt idx="46">
                  <c:v>234945.1504221638</c:v>
                </c:pt>
                <c:pt idx="47">
                  <c:v>226434.67578547751</c:v>
                </c:pt>
                <c:pt idx="48">
                  <c:v>206132.49546788319</c:v>
                </c:pt>
                <c:pt idx="49">
                  <c:v>185324.28926147896</c:v>
                </c:pt>
              </c:numCache>
            </c:numRef>
          </c:val>
          <c:smooth val="0"/>
          <c:extLst>
            <c:ext xmlns:c16="http://schemas.microsoft.com/office/drawing/2014/chart" uri="{C3380CC4-5D6E-409C-BE32-E72D297353CC}">
              <c16:uniqueId val="{00000000-9759-0345-99EB-879AA551F620}"/>
            </c:ext>
          </c:extLst>
        </c:ser>
        <c:ser>
          <c:idx val="1"/>
          <c:order val="1"/>
          <c:tx>
            <c:strRef>
              <c:f>Sheet1!$A$5</c:f>
              <c:strCache>
                <c:ptCount val="1"/>
                <c:pt idx="0">
                  <c:v>S/ EP Y AZ</c:v>
                </c:pt>
              </c:strCache>
            </c:strRef>
          </c:tx>
          <c:spPr>
            <a:ln w="28575" cap="rnd">
              <a:solidFill>
                <a:schemeClr val="accent2"/>
              </a:solidFill>
              <a:round/>
            </a:ln>
            <a:effectLst/>
          </c:spPr>
          <c:marker>
            <c:symbol val="none"/>
          </c:marker>
          <c:cat>
            <c:multiLvlStrRef>
              <c:f>Sheet1!$AL$2:$CI$3</c:f>
              <c:multiLvlStrCache>
                <c:ptCount val="50"/>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lvl>
                <c:lvl>
                  <c:pt idx="0">
                    <c:v>2022</c:v>
                  </c:pt>
                  <c:pt idx="12">
                    <c:v>2023</c:v>
                  </c:pt>
                  <c:pt idx="24">
                    <c:v>2024</c:v>
                  </c:pt>
                  <c:pt idx="36">
                    <c:v>2025</c:v>
                  </c:pt>
                  <c:pt idx="48">
                    <c:v>2026</c:v>
                  </c:pt>
                </c:lvl>
              </c:multiLvlStrCache>
            </c:multiLvlStrRef>
          </c:cat>
          <c:val>
            <c:numRef>
              <c:f>Sheet1!$AL$5:$CI$5</c:f>
              <c:numCache>
                <c:formatCode>_(* #,##0.00_);_(* \(#,##0.00\);_(* "-"??_);_(@_)</c:formatCode>
                <c:ptCount val="50"/>
                <c:pt idx="0">
                  <c:v>140246.01775956279</c:v>
                </c:pt>
                <c:pt idx="1">
                  <c:v>91842.574584001995</c:v>
                </c:pt>
                <c:pt idx="2">
                  <c:v>120957.06990096848</c:v>
                </c:pt>
                <c:pt idx="3">
                  <c:v>169736</c:v>
                </c:pt>
                <c:pt idx="4">
                  <c:v>78362</c:v>
                </c:pt>
                <c:pt idx="5">
                  <c:v>154902</c:v>
                </c:pt>
                <c:pt idx="6">
                  <c:v>106253.76841422195</c:v>
                </c:pt>
                <c:pt idx="7">
                  <c:v>127129.42802818472</c:v>
                </c:pt>
                <c:pt idx="8">
                  <c:v>93731.525213008164</c:v>
                </c:pt>
                <c:pt idx="9">
                  <c:v>212228.30745269178</c:v>
                </c:pt>
                <c:pt idx="10">
                  <c:v>251201.0840780499</c:v>
                </c:pt>
                <c:pt idx="11">
                  <c:v>431551.91126968409</c:v>
                </c:pt>
                <c:pt idx="12">
                  <c:v>287546.36861983116</c:v>
                </c:pt>
                <c:pt idx="13">
                  <c:v>86324.005115962078</c:v>
                </c:pt>
                <c:pt idx="14">
                  <c:v>95909</c:v>
                </c:pt>
                <c:pt idx="15">
                  <c:v>133139.10010054318</c:v>
                </c:pt>
                <c:pt idx="16">
                  <c:v>171267.6517305614</c:v>
                </c:pt>
                <c:pt idx="17">
                  <c:v>153685.45916781979</c:v>
                </c:pt>
                <c:pt idx="18">
                  <c:v>120337.34208160963</c:v>
                </c:pt>
                <c:pt idx="19">
                  <c:v>194273.23700212978</c:v>
                </c:pt>
                <c:pt idx="20">
                  <c:v>179457.89860278895</c:v>
                </c:pt>
                <c:pt idx="21">
                  <c:v>223154.72823046648</c:v>
                </c:pt>
                <c:pt idx="22">
                  <c:v>335555.41911485372</c:v>
                </c:pt>
                <c:pt idx="23">
                  <c:v>315318.17425908311</c:v>
                </c:pt>
                <c:pt idx="24">
                  <c:v>182355.50980697686</c:v>
                </c:pt>
                <c:pt idx="25">
                  <c:v>146760.8333180628</c:v>
                </c:pt>
                <c:pt idx="26">
                  <c:v>267529.23291356926</c:v>
                </c:pt>
                <c:pt idx="27">
                  <c:v>338509.56818328326</c:v>
                </c:pt>
                <c:pt idx="28">
                  <c:v>385018.07481931354</c:v>
                </c:pt>
                <c:pt idx="29">
                  <c:v>375357.8401197521</c:v>
                </c:pt>
                <c:pt idx="30">
                  <c:v>288418.85188107518</c:v>
                </c:pt>
                <c:pt idx="31">
                  <c:v>213908.49973535712</c:v>
                </c:pt>
                <c:pt idx="32">
                  <c:v>231459.98145952751</c:v>
                </c:pt>
                <c:pt idx="33">
                  <c:v>300062.42151610262</c:v>
                </c:pt>
                <c:pt idx="34">
                  <c:v>312257.29498681222</c:v>
                </c:pt>
                <c:pt idx="35">
                  <c:v>469428.64599683409</c:v>
                </c:pt>
                <c:pt idx="36">
                  <c:v>282414.45701498206</c:v>
                </c:pt>
                <c:pt idx="37">
                  <c:v>172948.50683348443</c:v>
                </c:pt>
                <c:pt idx="38">
                  <c:v>229156.5799221803</c:v>
                </c:pt>
                <c:pt idx="39">
                  <c:v>283271.13370962418</c:v>
                </c:pt>
                <c:pt idx="40">
                  <c:v>267279.0565662529</c:v>
                </c:pt>
                <c:pt idx="41">
                  <c:v>274608.40881365491</c:v>
                </c:pt>
                <c:pt idx="42">
                  <c:v>226865.06596443363</c:v>
                </c:pt>
                <c:pt idx="43">
                  <c:v>154623.6797301381</c:v>
                </c:pt>
                <c:pt idx="44">
                  <c:v>179733.52853698545</c:v>
                </c:pt>
                <c:pt idx="45">
                  <c:v>184420.93228584115</c:v>
                </c:pt>
                <c:pt idx="46">
                  <c:v>165662.967769718</c:v>
                </c:pt>
                <c:pt idx="47">
                  <c:v>159049.38629818783</c:v>
                </c:pt>
                <c:pt idx="48">
                  <c:v>131585.53747132179</c:v>
                </c:pt>
                <c:pt idx="49">
                  <c:v>124931.97080713804</c:v>
                </c:pt>
              </c:numCache>
            </c:numRef>
          </c:val>
          <c:smooth val="0"/>
          <c:extLst>
            <c:ext xmlns:c16="http://schemas.microsoft.com/office/drawing/2014/chart" uri="{C3380CC4-5D6E-409C-BE32-E72D297353CC}">
              <c16:uniqueId val="{00000001-9759-0345-99EB-879AA551F620}"/>
            </c:ext>
          </c:extLst>
        </c:ser>
        <c:dLbls>
          <c:showLegendKey val="0"/>
          <c:showVal val="0"/>
          <c:showCatName val="0"/>
          <c:showSerName val="0"/>
          <c:showPercent val="0"/>
          <c:showBubbleSize val="0"/>
        </c:dLbls>
        <c:smooth val="0"/>
        <c:axId val="1630001824"/>
        <c:axId val="1630003504"/>
      </c:lineChart>
      <c:catAx>
        <c:axId val="163000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630003504"/>
        <c:crosses val="autoZero"/>
        <c:auto val="1"/>
        <c:lblAlgn val="ctr"/>
        <c:lblOffset val="100"/>
        <c:noMultiLvlLbl val="0"/>
      </c:catAx>
      <c:valAx>
        <c:axId val="1630003504"/>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63000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08924712765093"/>
          <c:y val="3.5986669733819719E-2"/>
          <c:w val="0.4781545473323694"/>
          <c:h val="0.9280266605323606"/>
        </c:manualLayout>
      </c:layout>
      <c:barChart>
        <c:barDir val="bar"/>
        <c:grouping val="clustered"/>
        <c:varyColors val="0"/>
        <c:ser>
          <c:idx val="0"/>
          <c:order val="0"/>
          <c:tx>
            <c:strRef>
              <c:f>Sheet1!$B$1</c:f>
              <c:strCache>
                <c:ptCount val="1"/>
                <c:pt idx="0">
                  <c:v>Inversión</c:v>
                </c:pt>
              </c:strCache>
            </c:strRef>
          </c:tx>
          <c:spPr>
            <a:solidFill>
              <a:schemeClr val="tx2"/>
            </a:solidFill>
            <a:ln>
              <a:noFill/>
            </a:ln>
            <a:effectLst/>
          </c:spPr>
          <c:invertIfNegative val="0"/>
          <c:dLbls>
            <c:dLbl>
              <c:idx val="1"/>
              <c:layout>
                <c:manualLayout>
                  <c:x val="-1.905296457622433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E7-9F49-A838-F351AAE2513D}"/>
                </c:ext>
              </c:extLst>
            </c:dLbl>
            <c:dLbl>
              <c:idx val="2"/>
              <c:layout>
                <c:manualLayout>
                  <c:x val="1.834862025728744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E7-9F49-A838-F351AAE2513D}"/>
                </c:ext>
              </c:extLst>
            </c:dLbl>
            <c:dLbl>
              <c:idx val="3"/>
              <c:layout>
                <c:manualLayout>
                  <c:x val="4.132388511152509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E7-9F49-A838-F351AAE2513D}"/>
                </c:ext>
              </c:extLst>
            </c:dLbl>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Didemo/Honda</c:v>
                </c:pt>
                <c:pt idx="1">
                  <c:v>Elektra/Italika</c:v>
                </c:pt>
                <c:pt idx="2">
                  <c:v>Motomundo</c:v>
                </c:pt>
                <c:pt idx="3">
                  <c:v>Gallo + Gallo</c:v>
                </c:pt>
                <c:pt idx="4">
                  <c:v>UMA</c:v>
                </c:pt>
                <c:pt idx="5">
                  <c:v>Grupo Q</c:v>
                </c:pt>
              </c:strCache>
            </c:strRef>
          </c:cat>
          <c:val>
            <c:numRef>
              <c:f>Sheet1!$B$2:$B$7</c:f>
              <c:numCache>
                <c:formatCode>_(* #,##0_);_(* \(#,##0\);_(* "-"??_);_(@_)</c:formatCode>
                <c:ptCount val="6"/>
                <c:pt idx="0">
                  <c:v>175</c:v>
                </c:pt>
                <c:pt idx="1">
                  <c:v>135</c:v>
                </c:pt>
                <c:pt idx="2">
                  <c:v>45</c:v>
                </c:pt>
                <c:pt idx="3">
                  <c:v>32</c:v>
                </c:pt>
                <c:pt idx="4">
                  <c:v>5</c:v>
                </c:pt>
                <c:pt idx="5">
                  <c:v>0.1</c:v>
                </c:pt>
              </c:numCache>
            </c:numRef>
          </c:val>
          <c:extLst>
            <c:ext xmlns:c16="http://schemas.microsoft.com/office/drawing/2014/chart" uri="{C3380CC4-5D6E-409C-BE32-E72D297353CC}">
              <c16:uniqueId val="{00000003-5D93-D946-B411-A8DCB72F714C}"/>
            </c:ext>
          </c:extLst>
        </c:ser>
        <c:dLbls>
          <c:dLblPos val="ctr"/>
          <c:showLegendKey val="0"/>
          <c:showVal val="1"/>
          <c:showCatName val="0"/>
          <c:showSerName val="0"/>
          <c:showPercent val="0"/>
          <c:showBubbleSize val="0"/>
        </c:dLbls>
        <c:gapWidth val="20"/>
        <c:axId val="337163272"/>
        <c:axId val="337166408"/>
      </c:barChart>
      <c:catAx>
        <c:axId val="337163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37166408"/>
        <c:crosses val="autoZero"/>
        <c:auto val="1"/>
        <c:lblAlgn val="ctr"/>
        <c:lblOffset val="100"/>
        <c:noMultiLvlLbl val="0"/>
      </c:catAx>
      <c:valAx>
        <c:axId val="337166408"/>
        <c:scaling>
          <c:orientation val="minMax"/>
        </c:scaling>
        <c:delete val="1"/>
        <c:axPos val="b"/>
        <c:numFmt formatCode="_(* #,##0_);_(* \(#,##0\);_(* &quot;-&quot;??_);_(@_)" sourceLinked="1"/>
        <c:majorTickMark val="none"/>
        <c:minorTickMark val="none"/>
        <c:tickLblPos val="nextTo"/>
        <c:crossAx val="337163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Didemo</c:v>
                </c:pt>
              </c:strCache>
            </c:strRef>
          </c:tx>
          <c:spPr>
            <a:ln w="28575" cap="rnd">
              <a:solidFill>
                <a:srgbClr val="99295E"/>
              </a:solidFill>
              <a:round/>
            </a:ln>
            <a:effectLst/>
          </c:spPr>
          <c:marker>
            <c:symbol val="none"/>
          </c:marker>
          <c:dLbls>
            <c:spPr>
              <a:solidFill>
                <a:srgbClr val="99295E"/>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#,##0</c:formatCode>
                <c:ptCount val="12"/>
                <c:pt idx="0">
                  <c:v>101</c:v>
                </c:pt>
                <c:pt idx="1">
                  <c:v>73</c:v>
                </c:pt>
              </c:numCache>
            </c:numRef>
          </c:val>
          <c:smooth val="0"/>
          <c:extLst>
            <c:ext xmlns:c16="http://schemas.microsoft.com/office/drawing/2014/chart" uri="{C3380CC4-5D6E-409C-BE32-E72D297353CC}">
              <c16:uniqueId val="{00000000-F186-494D-8266-662455833812}"/>
            </c:ext>
          </c:extLst>
        </c:ser>
        <c:ser>
          <c:idx val="1"/>
          <c:order val="1"/>
          <c:tx>
            <c:strRef>
              <c:f>Sheet1!$A$3</c:f>
              <c:strCache>
                <c:ptCount val="1"/>
                <c:pt idx="0">
                  <c:v>Elektra</c:v>
                </c:pt>
              </c:strCache>
            </c:strRef>
          </c:tx>
          <c:spPr>
            <a:ln w="28575" cap="rnd">
              <a:solidFill>
                <a:schemeClr val="accent1"/>
              </a:solidFill>
              <a:round/>
            </a:ln>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Sheet1!$B$3:$M$3</c:f>
              <c:numCache>
                <c:formatCode>#,##0</c:formatCode>
                <c:ptCount val="12"/>
                <c:pt idx="0">
                  <c:v>69</c:v>
                </c:pt>
                <c:pt idx="1">
                  <c:v>66</c:v>
                </c:pt>
              </c:numCache>
            </c:numRef>
          </c:val>
          <c:smooth val="0"/>
          <c:extLst>
            <c:ext xmlns:c16="http://schemas.microsoft.com/office/drawing/2014/chart" uri="{C3380CC4-5D6E-409C-BE32-E72D297353CC}">
              <c16:uniqueId val="{00000001-F186-494D-8266-662455833812}"/>
            </c:ext>
          </c:extLst>
        </c:ser>
        <c:ser>
          <c:idx val="2"/>
          <c:order val="2"/>
          <c:tx>
            <c:strRef>
              <c:f>Sheet1!$A$4</c:f>
              <c:strCache>
                <c:ptCount val="1"/>
                <c:pt idx="0">
                  <c:v>Motomundo</c:v>
                </c:pt>
              </c:strCache>
            </c:strRef>
          </c:tx>
          <c:spPr>
            <a:ln w="28575" cap="rnd">
              <a:solidFill>
                <a:schemeClr val="tx2"/>
              </a:solidFill>
              <a:round/>
            </a:ln>
            <a:effectLst/>
          </c:spPr>
          <c:marker>
            <c:symbol val="none"/>
          </c:marker>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Sheet1!$B$4:$M$4</c:f>
              <c:numCache>
                <c:formatCode>#,##0</c:formatCode>
                <c:ptCount val="12"/>
                <c:pt idx="0">
                  <c:v>9</c:v>
                </c:pt>
                <c:pt idx="1">
                  <c:v>36</c:v>
                </c:pt>
              </c:numCache>
            </c:numRef>
          </c:val>
          <c:smooth val="0"/>
          <c:extLst>
            <c:ext xmlns:c16="http://schemas.microsoft.com/office/drawing/2014/chart" uri="{C3380CC4-5D6E-409C-BE32-E72D297353CC}">
              <c16:uniqueId val="{00000003-F186-494D-8266-662455833812}"/>
            </c:ext>
          </c:extLst>
        </c:ser>
        <c:ser>
          <c:idx val="3"/>
          <c:order val="3"/>
          <c:tx>
            <c:strRef>
              <c:f>Sheet1!$A$5</c:f>
              <c:strCache>
                <c:ptCount val="1"/>
                <c:pt idx="0">
                  <c:v>Ultramotor</c:v>
                </c:pt>
              </c:strCache>
            </c:strRef>
          </c:tx>
          <c:spPr>
            <a:ln w="28575" cap="rnd">
              <a:solidFill>
                <a:srgbClr val="FF0000"/>
              </a:solidFill>
              <a:round/>
            </a:ln>
            <a:effectLst/>
          </c:spPr>
          <c:marker>
            <c:symbol val="none"/>
          </c:marker>
          <c:dLbls>
            <c:dLbl>
              <c:idx val="0"/>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6="http://schemas.microsoft.com/office/drawing/2014/chart" uri="{C3380CC4-5D6E-409C-BE32-E72D297353CC}">
                  <c16:uniqueId val="{00000001-E93C-6942-8B7B-6F709705B873}"/>
                </c:ext>
              </c:extLst>
            </c:dLbl>
            <c:dLbl>
              <c:idx val="1"/>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6="http://schemas.microsoft.com/office/drawing/2014/chart" uri="{C3380CC4-5D6E-409C-BE32-E72D297353CC}">
                  <c16:uniqueId val="{00000002-E93C-6942-8B7B-6F709705B873}"/>
                </c:ext>
              </c:extLst>
            </c:dLbl>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Sheet1!$B$5:$M$5</c:f>
              <c:numCache>
                <c:formatCode>General</c:formatCode>
                <c:ptCount val="12"/>
              </c:numCache>
            </c:numRef>
          </c:val>
          <c:smooth val="0"/>
          <c:extLst>
            <c:ext xmlns:c16="http://schemas.microsoft.com/office/drawing/2014/chart" uri="{C3380CC4-5D6E-409C-BE32-E72D297353CC}">
              <c16:uniqueId val="{00000004-F186-494D-8266-662455833812}"/>
            </c:ext>
          </c:extLst>
        </c:ser>
        <c:ser>
          <c:idx val="4"/>
          <c:order val="4"/>
          <c:tx>
            <c:strRef>
              <c:f>Sheet1!$A$6</c:f>
              <c:strCache>
                <c:ptCount val="1"/>
                <c:pt idx="0">
                  <c:v>Grupo Q</c:v>
                </c:pt>
              </c:strCache>
            </c:strRef>
          </c:tx>
          <c:spPr>
            <a:ln w="28575" cap="rnd">
              <a:solidFill>
                <a:srgbClr val="D8CB28"/>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Sheet1!$B$6:$M$6</c:f>
              <c:numCache>
                <c:formatCode>#,##0</c:formatCode>
                <c:ptCount val="12"/>
                <c:pt idx="1">
                  <c:v>0.1</c:v>
                </c:pt>
              </c:numCache>
            </c:numRef>
          </c:val>
          <c:smooth val="0"/>
          <c:extLst>
            <c:ext xmlns:c16="http://schemas.microsoft.com/office/drawing/2014/chart" uri="{C3380CC4-5D6E-409C-BE32-E72D297353CC}">
              <c16:uniqueId val="{00000005-F186-494D-8266-662455833812}"/>
            </c:ext>
          </c:extLst>
        </c:ser>
        <c:ser>
          <c:idx val="5"/>
          <c:order val="5"/>
          <c:tx>
            <c:strRef>
              <c:f>Sheet1!$A$7</c:f>
              <c:strCache>
                <c:ptCount val="1"/>
                <c:pt idx="0">
                  <c:v>UMA</c:v>
                </c:pt>
              </c:strCache>
            </c:strRef>
          </c:tx>
          <c:spPr>
            <a:ln w="28575" cap="rnd">
              <a:solidFill>
                <a:srgbClr val="7030A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Sheet1!$B$7:$M$7</c:f>
              <c:numCache>
                <c:formatCode>#,##0</c:formatCode>
                <c:ptCount val="12"/>
                <c:pt idx="0">
                  <c:v>4</c:v>
                </c:pt>
                <c:pt idx="1">
                  <c:v>1</c:v>
                </c:pt>
              </c:numCache>
            </c:numRef>
          </c:val>
          <c:smooth val="0"/>
          <c:extLst>
            <c:ext xmlns:c16="http://schemas.microsoft.com/office/drawing/2014/chart" uri="{C3380CC4-5D6E-409C-BE32-E72D297353CC}">
              <c16:uniqueId val="{00000006-F186-494D-8266-662455833812}"/>
            </c:ext>
          </c:extLst>
        </c:ser>
        <c:ser>
          <c:idx val="6"/>
          <c:order val="6"/>
          <c:tx>
            <c:strRef>
              <c:f>Sheet1!$A$8</c:f>
              <c:strCache>
                <c:ptCount val="1"/>
                <c:pt idx="0">
                  <c:v>Tropigas</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Sheet1!$B$8:$M$8</c:f>
              <c:numCache>
                <c:formatCode>General</c:formatCode>
                <c:ptCount val="12"/>
              </c:numCache>
            </c:numRef>
          </c:val>
          <c:smooth val="0"/>
          <c:extLst>
            <c:ext xmlns:c16="http://schemas.microsoft.com/office/drawing/2014/chart" uri="{C3380CC4-5D6E-409C-BE32-E72D297353CC}">
              <c16:uniqueId val="{00000000-CA50-7A47-BFE9-5A6710FE28DC}"/>
            </c:ext>
          </c:extLst>
        </c:ser>
        <c:ser>
          <c:idx val="7"/>
          <c:order val="7"/>
          <c:tx>
            <c:strRef>
              <c:f>Sheet1!$A$9</c:f>
              <c:strCache>
                <c:ptCount val="1"/>
                <c:pt idx="0">
                  <c:v>Gallo +Gallo</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Sheet1!$B$9:$M$9</c:f>
              <c:numCache>
                <c:formatCode>#,##0</c:formatCode>
                <c:ptCount val="12"/>
                <c:pt idx="0">
                  <c:v>23</c:v>
                </c:pt>
                <c:pt idx="1">
                  <c:v>9</c:v>
                </c:pt>
              </c:numCache>
            </c:numRef>
          </c:val>
          <c:smooth val="0"/>
          <c:extLst>
            <c:ext xmlns:c16="http://schemas.microsoft.com/office/drawing/2014/chart" uri="{C3380CC4-5D6E-409C-BE32-E72D297353CC}">
              <c16:uniqueId val="{00000001-CA50-7A47-BFE9-5A6710FE28DC}"/>
            </c:ext>
          </c:extLst>
        </c:ser>
        <c:ser>
          <c:idx val="8"/>
          <c:order val="8"/>
          <c:tx>
            <c:strRef>
              <c:f>Sheet1!$A$10</c:f>
              <c:strCache>
                <c:ptCount val="1"/>
                <c:pt idx="0">
                  <c:v>Masesa</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Sheet1!$B$10:$M$10</c:f>
              <c:numCache>
                <c:formatCode>General</c:formatCode>
                <c:ptCount val="12"/>
              </c:numCache>
            </c:numRef>
          </c:val>
          <c:smooth val="0"/>
          <c:extLst>
            <c:ext xmlns:c16="http://schemas.microsoft.com/office/drawing/2014/chart" uri="{C3380CC4-5D6E-409C-BE32-E72D297353CC}">
              <c16:uniqueId val="{00000000-3143-3C42-9313-1F2EE59115CC}"/>
            </c:ext>
          </c:extLst>
        </c:ser>
        <c:ser>
          <c:idx val="9"/>
          <c:order val="9"/>
          <c:tx>
            <c:strRef>
              <c:f>Sheet1!$A$11</c:f>
              <c:strCache>
                <c:ptCount val="1"/>
                <c:pt idx="0">
                  <c:v>D. Ebenezer</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Sheet1!$B$11:$M$11</c:f>
              <c:numCache>
                <c:formatCode>General</c:formatCode>
                <c:ptCount val="12"/>
              </c:numCache>
            </c:numRef>
          </c:val>
          <c:smooth val="0"/>
          <c:extLst>
            <c:ext xmlns:c16="http://schemas.microsoft.com/office/drawing/2014/chart" uri="{C3380CC4-5D6E-409C-BE32-E72D297353CC}">
              <c16:uniqueId val="{00000000-7702-AE48-9956-A9A0A2FB54A2}"/>
            </c:ext>
          </c:extLst>
        </c:ser>
        <c:ser>
          <c:idx val="10"/>
          <c:order val="10"/>
          <c:tx>
            <c:strRef>
              <c:f>Sheet1!$A$12</c:f>
              <c:strCache>
                <c:ptCount val="1"/>
                <c:pt idx="0">
                  <c:v>Suzuki</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Sheet1!$B$12:$M$12</c:f>
              <c:numCache>
                <c:formatCode>General</c:formatCode>
                <c:ptCount val="12"/>
              </c:numCache>
            </c:numRef>
          </c:val>
          <c:smooth val="0"/>
          <c:extLst>
            <c:ext xmlns:c16="http://schemas.microsoft.com/office/drawing/2014/chart" uri="{C3380CC4-5D6E-409C-BE32-E72D297353CC}">
              <c16:uniqueId val="{00000000-CA3C-F34B-AFD3-69CE008D87C3}"/>
            </c:ext>
          </c:extLst>
        </c:ser>
        <c:ser>
          <c:idx val="11"/>
          <c:order val="11"/>
          <c:tx>
            <c:strRef>
              <c:f>Sheet1!$A$13</c:f>
              <c:strCache>
                <c:ptCount val="1"/>
                <c:pt idx="0">
                  <c:v>Movesa</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Sheet1!$B$13:$M$13</c:f>
              <c:numCache>
                <c:formatCode>General</c:formatCode>
                <c:ptCount val="12"/>
              </c:numCache>
            </c:numRef>
          </c:val>
          <c:smooth val="0"/>
          <c:extLst>
            <c:ext xmlns:c16="http://schemas.microsoft.com/office/drawing/2014/chart" uri="{C3380CC4-5D6E-409C-BE32-E72D297353CC}">
              <c16:uniqueId val="{00000000-20F6-6F4F-8833-ADD7F8C2F416}"/>
            </c:ext>
          </c:extLst>
        </c:ser>
        <c:dLbls>
          <c:showLegendKey val="0"/>
          <c:showVal val="1"/>
          <c:showCatName val="0"/>
          <c:showSerName val="0"/>
          <c:showPercent val="0"/>
          <c:showBubbleSize val="0"/>
        </c:dLbls>
        <c:smooth val="0"/>
        <c:axId val="1218501808"/>
        <c:axId val="1165001520"/>
      </c:lineChart>
      <c:catAx>
        <c:axId val="1218501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165001520"/>
        <c:crosses val="autoZero"/>
        <c:auto val="1"/>
        <c:lblAlgn val="ctr"/>
        <c:lblOffset val="100"/>
        <c:noMultiLvlLbl val="0"/>
      </c:catAx>
      <c:valAx>
        <c:axId val="1165001520"/>
        <c:scaling>
          <c:orientation val="minMax"/>
        </c:scaling>
        <c:delete val="1"/>
        <c:axPos val="l"/>
        <c:numFmt formatCode="#,##0" sourceLinked="1"/>
        <c:majorTickMark val="none"/>
        <c:minorTickMark val="none"/>
        <c:tickLblPos val="nextTo"/>
        <c:crossAx val="1218501808"/>
        <c:crosses val="autoZero"/>
        <c:crossBetween val="between"/>
      </c:valAx>
      <c:spPr>
        <a:noFill/>
        <a:ln>
          <a:noFill/>
        </a:ln>
        <a:effectLst/>
      </c:spPr>
    </c:plotArea>
    <c:legend>
      <c:legendPos val="b"/>
      <c:legendEntry>
        <c:idx val="5"/>
        <c:txPr>
          <a:bodyPr rot="0" spcFirstLastPara="1" vertOverflow="ellipsis" vert="horz" wrap="square" anchor="ctr" anchorCtr="1"/>
          <a:lstStyle/>
          <a:p>
            <a:pPr>
              <a:defRPr sz="1000" b="0" i="0" u="none" strike="noStrike" kern="1200" baseline="0">
                <a:ln>
                  <a:noFill/>
                </a:ln>
                <a:solidFill>
                  <a:schemeClr val="tx1"/>
                </a:solidFill>
                <a:latin typeface="Helvetica Light" panose="020B0403020202020204" pitchFamily="34" charset="0"/>
                <a:ea typeface="+mn-ea"/>
                <a:cs typeface="+mn-cs"/>
              </a:defRPr>
            </a:pPr>
            <a:endParaRPr lang="es-HN"/>
          </a:p>
        </c:txPr>
      </c:legendEntry>
      <c:layout>
        <c:manualLayout>
          <c:xMode val="edge"/>
          <c:yMode val="edge"/>
          <c:x val="3.0477526157783739E-2"/>
          <c:y val="0.91916155092539764"/>
          <c:w val="0.71729064513773688"/>
          <c:h val="8.083844907460234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11601163608492E-2"/>
          <c:y val="0"/>
          <c:w val="0.9092372387200307"/>
          <c:h val="0.90188861224135741"/>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Lbls>
            <c:dLbl>
              <c:idx val="0"/>
              <c:layout>
                <c:manualLayout>
                  <c:x val="-4.1255800581804242E-3"/>
                  <c:y val="6.0963914251890017E-2"/>
                </c:manualLayout>
              </c:layout>
              <c:tx>
                <c:rich>
                  <a:bodyPr/>
                  <a:lstStyle/>
                  <a:p>
                    <a:fld id="{EF89089A-C98E-3A4B-A74C-9D2603F4B94F}"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5F-4E44-A7AC-ADCDEEB6DAD2}"/>
                </c:ext>
              </c:extLst>
            </c:dLbl>
            <c:dLbl>
              <c:idx val="1"/>
              <c:layout>
                <c:manualLayout>
                  <c:x val="0"/>
                  <c:y val="6.1762773811002286E-2"/>
                </c:manualLayout>
              </c:layout>
              <c:tx>
                <c:rich>
                  <a:bodyPr/>
                  <a:lstStyle/>
                  <a:p>
                    <a:fld id="{66F9668A-7A1D-5347-91E5-487F2DC42584}"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F15-4EF7-A9A3-00A027A315E2}"/>
                </c:ext>
              </c:extLst>
            </c:dLbl>
            <c:dLbl>
              <c:idx val="2"/>
              <c:layout>
                <c:manualLayout>
                  <c:x val="4.1255800581804242E-3"/>
                  <c:y val="8.9760402113378754E-2"/>
                </c:manualLayout>
              </c:layout>
              <c:tx>
                <c:rich>
                  <a:bodyPr/>
                  <a:lstStyle/>
                  <a:p>
                    <a:fld id="{20DB10BC-15D6-2748-AF43-91F242E00DA6}"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5F-4E44-A7AC-ADCDEEB6DA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2024</c:v>
                </c:pt>
                <c:pt idx="1">
                  <c:v>2025</c:v>
                </c:pt>
                <c:pt idx="2">
                  <c:v>2026</c:v>
                </c:pt>
              </c:numCache>
            </c:numRef>
          </c:cat>
          <c:val>
            <c:numRef>
              <c:f>Sheet1!$B$2:$B$4</c:f>
              <c:numCache>
                <c:formatCode>_(* #,##0_);_(* \(#,##0\);_(* "-"??_);_(@_)</c:formatCode>
                <c:ptCount val="3"/>
                <c:pt idx="0">
                  <c:v>18</c:v>
                </c:pt>
                <c:pt idx="1">
                  <c:v>85</c:v>
                </c:pt>
                <c:pt idx="2">
                  <c:v>45</c:v>
                </c:pt>
              </c:numCache>
            </c:numRef>
          </c:val>
          <c:extLst>
            <c:ext xmlns:c16="http://schemas.microsoft.com/office/drawing/2014/chart" uri="{C3380CC4-5D6E-409C-BE32-E72D297353CC}">
              <c16:uniqueId val="{00000001-CF15-4EF7-A9A3-00A027A315E2}"/>
            </c:ext>
          </c:extLst>
        </c:ser>
        <c:dLbls>
          <c:dLblPos val="ctr"/>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_(* #,##0_);_(* \(#,##0\);_(* &quot;-&quot;??_);_(@_)"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MM</c:v>
                </c:pt>
              </c:strCache>
            </c:strRef>
          </c:tx>
          <c:spPr>
            <a:ln w="28575" cap="rnd">
              <a:solidFill>
                <a:schemeClr val="tx2"/>
              </a:solidFill>
              <a:round/>
            </a:ln>
            <a:effectLst/>
          </c:spPr>
          <c:marker>
            <c:symbol val="none"/>
          </c:marker>
          <c:dLbls>
            <c:spPr>
              <a:solidFill>
                <a:srgbClr val="C00000"/>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0</c:formatCode>
                <c:ptCount val="12"/>
                <c:pt idx="0">
                  <c:v>9</c:v>
                </c:pt>
                <c:pt idx="1">
                  <c:v>36</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0-37C5-2A43-B643-87195EEFA3CF}"/>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41950936"/>
        <c:axId val="341955248"/>
      </c:lineChart>
      <c:catAx>
        <c:axId val="34195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55248"/>
        <c:crosses val="autoZero"/>
        <c:auto val="1"/>
        <c:lblAlgn val="ctr"/>
        <c:lblOffset val="100"/>
        <c:noMultiLvlLbl val="0"/>
      </c:catAx>
      <c:valAx>
        <c:axId val="341955248"/>
        <c:scaling>
          <c:orientation val="minMax"/>
        </c:scaling>
        <c:delete val="1"/>
        <c:axPos val="l"/>
        <c:numFmt formatCode="0" sourceLinked="1"/>
        <c:majorTickMark val="none"/>
        <c:minorTickMark val="none"/>
        <c:tickLblPos val="nextTo"/>
        <c:crossAx val="341950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2025</c:v>
                </c:pt>
                <c:pt idx="1">
                  <c:v>2026</c:v>
                </c:pt>
              </c:numCache>
            </c:numRef>
          </c:cat>
          <c:val>
            <c:numRef>
              <c:f>Sheet1!$B$2:$B$3</c:f>
              <c:numCache>
                <c:formatCode>0%</c:formatCode>
                <c:ptCount val="2"/>
                <c:pt idx="0">
                  <c:v>0.77</c:v>
                </c:pt>
                <c:pt idx="1">
                  <c:v>0.39</c:v>
                </c:pt>
              </c:numCache>
            </c:numRef>
          </c:val>
          <c:extLst>
            <c:ext xmlns:c16="http://schemas.microsoft.com/office/drawing/2014/chart" uri="{C3380CC4-5D6E-409C-BE32-E72D297353CC}">
              <c16:uniqueId val="{00000000-653A-1F49-B042-AC56AF8A08DE}"/>
            </c:ext>
          </c:extLst>
        </c:ser>
        <c:ser>
          <c:idx val="1"/>
          <c:order val="1"/>
          <c:tx>
            <c:strRef>
              <c:f>Sheet1!$C$1</c:f>
              <c:strCache>
                <c:ptCount val="1"/>
                <c:pt idx="0">
                  <c:v>PR</c:v>
                </c:pt>
              </c:strCache>
            </c:strRef>
          </c:tx>
          <c:spPr>
            <a:solidFill>
              <a:schemeClr val="accent3"/>
            </a:solidFill>
            <a:ln>
              <a:noFill/>
            </a:ln>
            <a:effectLst/>
          </c:spPr>
          <c:invertIfNegative val="0"/>
          <c:dLbls>
            <c:dLbl>
              <c:idx val="1"/>
              <c:layout>
                <c:manualLayout>
                  <c:x val="-8.783928210901227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E2-6A45-969C-92FCFBB7C851}"/>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2025</c:v>
                </c:pt>
                <c:pt idx="1">
                  <c:v>2026</c:v>
                </c:pt>
              </c:numCache>
            </c:numRef>
          </c:cat>
          <c:val>
            <c:numRef>
              <c:f>Sheet1!$C$2:$C$3</c:f>
              <c:numCache>
                <c:formatCode>General</c:formatCode>
                <c:ptCount val="2"/>
              </c:numCache>
            </c:numRef>
          </c:val>
          <c:extLst>
            <c:ext xmlns:c16="http://schemas.microsoft.com/office/drawing/2014/chart" uri="{C3380CC4-5D6E-409C-BE32-E72D297353CC}">
              <c16:uniqueId val="{00000001-653A-1F49-B042-AC56AF8A08DE}"/>
            </c:ext>
          </c:extLst>
        </c:ser>
        <c:ser>
          <c:idx val="2"/>
          <c:order val="2"/>
          <c:tx>
            <c:strRef>
              <c:f>Sheet1!$D$1</c:f>
              <c:strCache>
                <c:ptCount val="1"/>
                <c:pt idx="0">
                  <c:v>RAD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2025</c:v>
                </c:pt>
                <c:pt idx="1">
                  <c:v>2026</c:v>
                </c:pt>
              </c:numCache>
            </c:numRef>
          </c:cat>
          <c:val>
            <c:numRef>
              <c:f>Sheet1!$D$2:$D$3</c:f>
              <c:numCache>
                <c:formatCode>0%</c:formatCode>
                <c:ptCount val="2"/>
                <c:pt idx="0">
                  <c:v>0.23</c:v>
                </c:pt>
                <c:pt idx="1">
                  <c:v>0.61</c:v>
                </c:pt>
              </c:numCache>
            </c:numRef>
          </c:val>
          <c:extLst>
            <c:ext xmlns:c16="http://schemas.microsoft.com/office/drawing/2014/chart" uri="{C3380CC4-5D6E-409C-BE32-E72D297353CC}">
              <c16:uniqueId val="{00000002-653A-1F49-B042-AC56AF8A08DE}"/>
            </c:ext>
          </c:extLst>
        </c:ser>
        <c:dLbls>
          <c:showLegendKey val="0"/>
          <c:showVal val="0"/>
          <c:showCatName val="0"/>
          <c:showSerName val="0"/>
          <c:showPercent val="0"/>
          <c:showBubbleSize val="0"/>
        </c:dLbls>
        <c:gapWidth val="15"/>
        <c:overlap val="100"/>
        <c:axId val="772332847"/>
        <c:axId val="771826287"/>
      </c:barChart>
      <c:catAx>
        <c:axId val="7723328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71826287"/>
        <c:crosses val="autoZero"/>
        <c:auto val="1"/>
        <c:lblAlgn val="ctr"/>
        <c:lblOffset val="100"/>
        <c:noMultiLvlLbl val="0"/>
      </c:catAx>
      <c:valAx>
        <c:axId val="771826287"/>
        <c:scaling>
          <c:orientation val="minMax"/>
        </c:scaling>
        <c:delete val="1"/>
        <c:axPos val="l"/>
        <c:numFmt formatCode="0%" sourceLinked="1"/>
        <c:majorTickMark val="none"/>
        <c:minorTickMark val="none"/>
        <c:tickLblPos val="nextTo"/>
        <c:crossAx val="77233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4103887168903"/>
          <c:w val="0.88146717254039708"/>
          <c:h val="0.54127966976264186"/>
        </c:manualLayout>
      </c:layout>
      <c:barChart>
        <c:barDir val="bar"/>
        <c:grouping val="percentStacked"/>
        <c:varyColors val="0"/>
        <c:ser>
          <c:idx val="0"/>
          <c:order val="0"/>
          <c:tx>
            <c:strRef>
              <c:f>Sheet1!$A$2</c:f>
              <c:strCache>
                <c:ptCount val="1"/>
                <c:pt idx="0">
                  <c:v>Power</c:v>
                </c:pt>
              </c:strCache>
            </c:strRef>
          </c:tx>
          <c:spPr>
            <a:solidFill>
              <a:srgbClr val="92D050"/>
            </a:solidFill>
            <a:ln>
              <a:noFill/>
            </a:ln>
            <a:effectLst/>
          </c:spPr>
          <c:invertIfNegative val="0"/>
          <c:dLbls>
            <c:dLbl>
              <c:idx val="0"/>
              <c:layout>
                <c:manualLayout>
                  <c:x val="2.3490297536062001E-2"/>
                  <c:y val="0"/>
                </c:manualLayout>
              </c:layout>
              <c:tx>
                <c:rich>
                  <a:bodyPr/>
                  <a:lstStyle/>
                  <a:p>
                    <a:fld id="{8E0E6EF6-CDAB-B745-B72D-3AF79A4B1770}"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C9A-2948-9B32-C356A24F63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0.16</c:v>
                </c:pt>
              </c:numCache>
            </c:numRef>
          </c:val>
          <c:extLst>
            <c:ext xmlns:c16="http://schemas.microsoft.com/office/drawing/2014/chart" uri="{C3380CC4-5D6E-409C-BE32-E72D297353CC}">
              <c16:uniqueId val="{00000001-3C9A-2948-9B32-C356A24F6345}"/>
            </c:ext>
          </c:extLst>
        </c:ser>
        <c:ser>
          <c:idx val="1"/>
          <c:order val="1"/>
          <c:tx>
            <c:strRef>
              <c:f>Sheet1!$A$3</c:f>
              <c:strCache>
                <c:ptCount val="1"/>
                <c:pt idx="0">
                  <c:v>Musiquera</c:v>
                </c:pt>
              </c:strCache>
            </c:strRef>
          </c:tx>
          <c:spPr>
            <a:solidFill>
              <a:schemeClr val="accent5">
                <a:shade val="76000"/>
              </a:schemeClr>
            </a:solidFill>
            <a:ln>
              <a:noFill/>
            </a:ln>
            <a:effectLst/>
          </c:spPr>
          <c:invertIfNegative val="0"/>
          <c:dLbls>
            <c:dLbl>
              <c:idx val="0"/>
              <c:layout>
                <c:manualLayout>
                  <c:x val="2.9362871920077501E-3"/>
                  <c:y val="-1.0921912624699003E-2"/>
                </c:manualLayout>
              </c:layout>
              <c:tx>
                <c:rich>
                  <a:bodyPr/>
                  <a:lstStyle/>
                  <a:p>
                    <a:fld id="{42AF679C-295A-B34E-8362-B4DCB60F65B6}"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C9A-2948-9B32-C356A24F63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0.49</c:v>
                </c:pt>
              </c:numCache>
            </c:numRef>
          </c:val>
          <c:extLst>
            <c:ext xmlns:c16="http://schemas.microsoft.com/office/drawing/2014/chart" uri="{C3380CC4-5D6E-409C-BE32-E72D297353CC}">
              <c16:uniqueId val="{00000004-3C9A-2948-9B32-C356A24F6345}"/>
            </c:ext>
          </c:extLst>
        </c:ser>
        <c:ser>
          <c:idx val="2"/>
          <c:order val="2"/>
          <c:tx>
            <c:strRef>
              <c:f>Sheet1!$A$4</c:f>
              <c:strCache>
                <c:ptCount val="1"/>
                <c:pt idx="0">
                  <c:v>R América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0.08</c:v>
                </c:pt>
              </c:numCache>
            </c:numRef>
          </c:val>
          <c:extLst>
            <c:ext xmlns:c16="http://schemas.microsoft.com/office/drawing/2014/chart" uri="{C3380CC4-5D6E-409C-BE32-E72D297353CC}">
              <c16:uniqueId val="{00000002-0366-0F42-A5A9-E96AD5D931EA}"/>
            </c:ext>
          </c:extLst>
        </c:ser>
        <c:ser>
          <c:idx val="3"/>
          <c:order val="3"/>
          <c:tx>
            <c:strRef>
              <c:f>Sheet1!$A$5</c:f>
              <c:strCache>
                <c:ptCount val="1"/>
                <c:pt idx="0">
                  <c:v>R Activa</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pt idx="0">
                  <c:v>0.14000000000000001</c:v>
                </c:pt>
              </c:numCache>
            </c:numRef>
          </c:val>
          <c:extLst>
            <c:ext xmlns:c16="http://schemas.microsoft.com/office/drawing/2014/chart" uri="{C3380CC4-5D6E-409C-BE32-E72D297353CC}">
              <c16:uniqueId val="{00000000-5BD6-D34B-9D6B-38095B966CBC}"/>
            </c:ext>
          </c:extLst>
        </c:ser>
        <c:ser>
          <c:idx val="4"/>
          <c:order val="4"/>
          <c:tx>
            <c:strRef>
              <c:f>Sheet1!$A$6</c:f>
              <c:strCache>
                <c:ptCount val="1"/>
                <c:pt idx="0">
                  <c:v>Otros</c:v>
                </c:pt>
              </c:strCache>
            </c:strRef>
          </c:tx>
          <c:spPr>
            <a:solidFill>
              <a:schemeClr val="accent5">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Sheet1!$B$6</c:f>
              <c:numCache>
                <c:formatCode>0%</c:formatCode>
                <c:ptCount val="1"/>
                <c:pt idx="0">
                  <c:v>0.13</c:v>
                </c:pt>
              </c:numCache>
            </c:numRef>
          </c:val>
          <c:extLst>
            <c:ext xmlns:c16="http://schemas.microsoft.com/office/drawing/2014/chart" uri="{C3380CC4-5D6E-409C-BE32-E72D297353CC}">
              <c16:uniqueId val="{00000000-761C-BF4D-A823-82F2C21CC58D}"/>
            </c:ext>
          </c:extLst>
        </c:ser>
        <c:dLbls>
          <c:showLegendKey val="0"/>
          <c:showVal val="0"/>
          <c:showCatName val="0"/>
          <c:showSerName val="0"/>
          <c:showPercent val="0"/>
          <c:showBubbleSize val="0"/>
        </c:dLbls>
        <c:gapWidth val="55"/>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r"/>
      <c:layout>
        <c:manualLayout>
          <c:xMode val="edge"/>
          <c:yMode val="edge"/>
          <c:x val="0"/>
          <c:y val="0.83900584795321642"/>
          <c:w val="1"/>
          <c:h val="0.1609941520467836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8.8285059347116182E-2"/>
          <c:y val="1.0640784703411168E-2"/>
          <c:w val="0.87958569137567699"/>
          <c:h val="0.95255383022167184"/>
        </c:manualLayout>
      </c:layout>
      <c:barChart>
        <c:barDir val="bar"/>
        <c:grouping val="percentStacked"/>
        <c:varyColors val="0"/>
        <c:ser>
          <c:idx val="0"/>
          <c:order val="0"/>
          <c:tx>
            <c:strRef>
              <c:f>Sheet1!$A$2</c:f>
              <c:strCache>
                <c:ptCount val="1"/>
                <c:pt idx="0">
                  <c:v>TVC</c:v>
                </c:pt>
              </c:strCache>
            </c:strRef>
          </c:tx>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0.25</c:v>
                </c:pt>
              </c:numCache>
            </c:numRef>
          </c:val>
          <c:extLst>
            <c:ext xmlns:c16="http://schemas.microsoft.com/office/drawing/2014/chart" uri="{C3380CC4-5D6E-409C-BE32-E72D297353CC}">
              <c16:uniqueId val="{00000000-B056-BC42-A9B6-7345C33DB4A0}"/>
            </c:ext>
          </c:extLst>
        </c:ser>
        <c:ser>
          <c:idx val="1"/>
          <c:order val="1"/>
          <c:tx>
            <c:strRef>
              <c:f>Sheet1!$A$3</c:f>
              <c:strCache>
                <c:ptCount val="1"/>
                <c:pt idx="0">
                  <c:v>C11</c:v>
                </c:pt>
              </c:strCache>
            </c:strRef>
          </c:tx>
          <c:spPr>
            <a:solidFill>
              <a:schemeClr val="accent4">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0.75</c:v>
                </c:pt>
              </c:numCache>
            </c:numRef>
          </c:val>
          <c:extLst>
            <c:ext xmlns:c16="http://schemas.microsoft.com/office/drawing/2014/chart" uri="{C3380CC4-5D6E-409C-BE32-E72D297353CC}">
              <c16:uniqueId val="{00000000-FF13-C348-95B0-CCF4B0BB09C1}"/>
            </c:ext>
          </c:extLst>
        </c:ser>
        <c:dLbls>
          <c:showLegendKey val="0"/>
          <c:showVal val="1"/>
          <c:showCatName val="0"/>
          <c:showSerName val="0"/>
          <c:showPercent val="0"/>
          <c:showBubbleSize val="0"/>
        </c:dLbls>
        <c:gapWidth val="1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381380639984668E-2"/>
          <c:y val="9.166346359273882E-3"/>
          <c:w val="0.9092372387200307"/>
          <c:h val="0.91865670872344685"/>
        </c:manualLayout>
      </c:layout>
      <c:barChart>
        <c:barDir val="col"/>
        <c:grouping val="clustered"/>
        <c:varyColors val="0"/>
        <c:ser>
          <c:idx val="0"/>
          <c:order val="0"/>
          <c:tx>
            <c:strRef>
              <c:f>Sheet1!$B$1</c:f>
              <c:strCache>
                <c:ptCount val="1"/>
                <c:pt idx="0">
                  <c:v>Series 1</c:v>
                </c:pt>
              </c:strCache>
            </c:strRef>
          </c:tx>
          <c:spPr>
            <a:solidFill>
              <a:schemeClr val="accent5">
                <a:lumMod val="50000"/>
              </a:schemeClr>
            </a:solidFill>
            <a:ln>
              <a:noFill/>
            </a:ln>
            <a:effectLst/>
          </c:spPr>
          <c:invertIfNegative val="0"/>
          <c:dLbls>
            <c:dLbl>
              <c:idx val="0"/>
              <c:layout>
                <c:manualLayout>
                  <c:x val="-4.1255800581804242E-3"/>
                  <c:y val="6.95391146280050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6A-7F47-803B-1D61E0B5C7C3}"/>
                </c:ext>
              </c:extLst>
            </c:dLbl>
            <c:dLbl>
              <c:idx val="1"/>
              <c:layout>
                <c:manualLayout>
                  <c:x val="-1.6502320232721697E-2"/>
                  <c:y val="9.53081341133246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6A-7F47-803B-1D61E0B5C7C3}"/>
                </c:ext>
              </c:extLst>
            </c:dLbl>
            <c:dLbl>
              <c:idx val="2"/>
              <c:layout>
                <c:manualLayout>
                  <c:x val="-8.2511601163609994E-3"/>
                  <c:y val="0.1080177236490919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16-424D-826A-96B5C5D896C7}"/>
                </c:ext>
              </c:extLst>
            </c:dLbl>
            <c:numFmt formatCode="_(* #,##0_);_(* \(#,##0\);_(* &quot;-&quot;??_);_(@_)"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2024</c:v>
                </c:pt>
                <c:pt idx="1">
                  <c:v>2025</c:v>
                </c:pt>
                <c:pt idx="2">
                  <c:v>2026</c:v>
                </c:pt>
              </c:numCache>
            </c:numRef>
          </c:cat>
          <c:val>
            <c:numRef>
              <c:f>Sheet1!$B$2:$B$4</c:f>
              <c:numCache>
                <c:formatCode>_(* #,##0_);_(* \(#,##0\);_(* "-"??_);_(@_)</c:formatCode>
                <c:ptCount val="3"/>
                <c:pt idx="0">
                  <c:v>325</c:v>
                </c:pt>
                <c:pt idx="1">
                  <c:v>346</c:v>
                </c:pt>
                <c:pt idx="2">
                  <c:v>175</c:v>
                </c:pt>
              </c:numCache>
            </c:numRef>
          </c:val>
          <c:extLst>
            <c:ext xmlns:c16="http://schemas.microsoft.com/office/drawing/2014/chart" uri="{C3380CC4-5D6E-409C-BE32-E72D297353CC}">
              <c16:uniqueId val="{00000000-9470-4EDE-849D-2274A83AFE21}"/>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_(* #,##0_);_(* \(#,##0\);_(* &quot;-&quot;??_);_(@_)"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Didemo/Honda</c:v>
                </c:pt>
              </c:strCache>
            </c:strRef>
          </c:tx>
          <c:spPr>
            <a:ln w="28575" cap="rnd">
              <a:solidFill>
                <a:schemeClr val="accent5">
                  <a:lumMod val="60000"/>
                  <a:lumOff val="40000"/>
                </a:schemeClr>
              </a:solidFill>
              <a:round/>
            </a:ln>
            <a:effectLst/>
          </c:spPr>
          <c:marker>
            <c:symbol val="none"/>
          </c:marker>
          <c:dLbls>
            <c:spPr>
              <a:solidFill>
                <a:schemeClr val="accent5">
                  <a:lumMod val="60000"/>
                  <a:lumOff val="4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0</c:formatCode>
                <c:ptCount val="12"/>
                <c:pt idx="0">
                  <c:v>101</c:v>
                </c:pt>
                <c:pt idx="1">
                  <c:v>73</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0-AC30-F848-A9AE-1162B76C4A73}"/>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41956424"/>
        <c:axId val="341961520"/>
      </c:lineChart>
      <c:catAx>
        <c:axId val="34195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61520"/>
        <c:crosses val="autoZero"/>
        <c:auto val="1"/>
        <c:lblAlgn val="ctr"/>
        <c:lblOffset val="100"/>
        <c:noMultiLvlLbl val="0"/>
      </c:catAx>
      <c:valAx>
        <c:axId val="341961520"/>
        <c:scaling>
          <c:orientation val="minMax"/>
        </c:scaling>
        <c:delete val="1"/>
        <c:axPos val="l"/>
        <c:numFmt formatCode="0" sourceLinked="1"/>
        <c:majorTickMark val="none"/>
        <c:minorTickMark val="none"/>
        <c:tickLblPos val="nextTo"/>
        <c:crossAx val="341956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percentStacked"/>
        <c:varyColors val="0"/>
        <c:ser>
          <c:idx val="0"/>
          <c:order val="0"/>
          <c:tx>
            <c:strRef>
              <c:f>Sheet1!$A$2</c:f>
              <c:strCache>
                <c:ptCount val="1"/>
                <c:pt idx="0">
                  <c:v>HCH</c:v>
                </c:pt>
              </c:strCache>
            </c:strRef>
          </c:tx>
          <c:spPr>
            <a:solidFill>
              <a:schemeClr val="accent1">
                <a:shade val="65000"/>
              </a:schemeClr>
            </a:solidFill>
            <a:ln>
              <a:noFill/>
            </a:ln>
            <a:effectLst/>
          </c:spPr>
          <c:invertIfNegative val="0"/>
          <c:dLbls>
            <c:dLbl>
              <c:idx val="0"/>
              <c:tx>
                <c:rich>
                  <a:bodyPr/>
                  <a:lstStyle/>
                  <a:p>
                    <a:fld id="{8E8D0213-488D-0E43-96DE-7B18BE33EC4C}"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D81-F74F-9E66-1DF042206F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0.98</c:v>
                </c:pt>
              </c:numCache>
            </c:numRef>
          </c:val>
          <c:extLst>
            <c:ext xmlns:c16="http://schemas.microsoft.com/office/drawing/2014/chart" uri="{C3380CC4-5D6E-409C-BE32-E72D297353CC}">
              <c16:uniqueId val="{00000000-BD63-B049-99F2-6B576A8660E2}"/>
            </c:ext>
          </c:extLst>
        </c:ser>
        <c:ser>
          <c:idx val="1"/>
          <c:order val="1"/>
          <c:tx>
            <c:strRef>
              <c:f>Sheet1!$A$3</c:f>
              <c:strCache>
                <c:ptCount val="1"/>
                <c:pt idx="0">
                  <c:v>Q Hubo</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55-4E08-BAB5-178248A65A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0.01</c:v>
                </c:pt>
              </c:numCache>
            </c:numRef>
          </c:val>
          <c:extLst>
            <c:ext xmlns:c16="http://schemas.microsoft.com/office/drawing/2014/chart" uri="{C3380CC4-5D6E-409C-BE32-E72D297353CC}">
              <c16:uniqueId val="{00000002-1836-4587-A070-3B5D79C0CD1B}"/>
            </c:ext>
          </c:extLst>
        </c:ser>
        <c:ser>
          <c:idx val="2"/>
          <c:order val="2"/>
          <c:tx>
            <c:strRef>
              <c:f>Sheet1!$A$4</c:f>
              <c:strCache>
                <c:ptCount val="1"/>
                <c:pt idx="0">
                  <c:v>TVC</c:v>
                </c:pt>
              </c:strCache>
            </c:strRef>
          </c:tx>
          <c:spPr>
            <a:solidFill>
              <a:schemeClr val="accent1">
                <a:tint val="65000"/>
              </a:schemeClr>
            </a:solidFill>
            <a:ln>
              <a:noFill/>
            </a:ln>
            <a:effectLst/>
          </c:spPr>
          <c:invertIfNegative val="0"/>
          <c:cat>
            <c:strRef>
              <c:f>Sheet1!$B$1</c:f>
              <c:strCache>
                <c:ptCount val="1"/>
                <c:pt idx="0">
                  <c:v>TV</c:v>
                </c:pt>
              </c:strCache>
            </c:strRef>
          </c:cat>
          <c:val>
            <c:numRef>
              <c:f>Sheet1!$B$4</c:f>
              <c:numCache>
                <c:formatCode>0%</c:formatCode>
                <c:ptCount val="1"/>
                <c:pt idx="0">
                  <c:v>0.01</c:v>
                </c:pt>
              </c:numCache>
            </c:numRef>
          </c:val>
          <c:extLst>
            <c:ext xmlns:c16="http://schemas.microsoft.com/office/drawing/2014/chart" uri="{C3380CC4-5D6E-409C-BE32-E72D297353CC}">
              <c16:uniqueId val="{00000000-14BB-A94A-968A-D4D247404129}"/>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At val="0"/>
        <c:auto val="1"/>
        <c:lblAlgn val="ctr"/>
        <c:lblOffset val="100"/>
        <c:noMultiLvlLbl val="0"/>
      </c:catAx>
      <c:valAx>
        <c:axId val="384983103"/>
        <c:scaling>
          <c:logBase val="2"/>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40955524333479076"/>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l"/>
      <c:overlay val="0"/>
      <c:txPr>
        <a:bodyPr/>
        <a:lstStyle/>
        <a:p>
          <a:pPr>
            <a:defRPr sz="1200" b="0" i="0">
              <a:solidFill>
                <a:schemeClr val="bg1"/>
              </a:solidFill>
              <a:latin typeface="Century Gothic" panose="020B0502020202020204" pitchFamily="34" charset="0"/>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stacked"/>
        <c:varyColors val="0"/>
        <c:ser>
          <c:idx val="0"/>
          <c:order val="0"/>
          <c:tx>
            <c:strRef>
              <c:f>Sheet1!$A$2</c:f>
              <c:strCache>
                <c:ptCount val="1"/>
                <c:pt idx="0">
                  <c:v>EP</c:v>
                </c:pt>
              </c:strCache>
            </c:strRef>
          </c:tx>
          <c:spPr>
            <a:solidFill>
              <a:schemeClr val="accent3">
                <a:shade val="76000"/>
              </a:schemeClr>
            </a:solidFill>
            <a:ln>
              <a:noFill/>
            </a:ln>
            <a:effectLst/>
          </c:spPr>
          <c:invertIfNegative val="0"/>
          <c:dLbls>
            <c:dLbl>
              <c:idx val="0"/>
              <c:layout>
                <c:manualLayout>
                  <c:x val="2.8447532426012476E-2"/>
                  <c:y val="1.0721189967667544E-2"/>
                </c:manualLayout>
              </c:layout>
              <c:tx>
                <c:rich>
                  <a:bodyPr/>
                  <a:lstStyle/>
                  <a:p>
                    <a:fld id="{B3FCFBFE-64B5-1541-9623-5892C80218CA}"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21-3F44-9E53-07748C7BE0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pt idx="0">
                  <c:v>0.97</c:v>
                </c:pt>
              </c:numCache>
            </c:numRef>
          </c:val>
          <c:extLst>
            <c:ext xmlns:c16="http://schemas.microsoft.com/office/drawing/2014/chart" uri="{C3380CC4-5D6E-409C-BE32-E72D297353CC}">
              <c16:uniqueId val="{00000000-0174-D44F-846A-696BB2928071}"/>
            </c:ext>
          </c:extLst>
        </c:ser>
        <c:ser>
          <c:idx val="1"/>
          <c:order val="1"/>
          <c:tx>
            <c:strRef>
              <c:f>Sheet1!$A$3</c:f>
              <c:strCache>
                <c:ptCount val="1"/>
                <c:pt idx="0">
                  <c:v>LP</c:v>
                </c:pt>
              </c:strCache>
            </c:strRef>
          </c:tx>
          <c:spPr>
            <a:solidFill>
              <a:schemeClr val="accent3">
                <a:tint val="77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1-4362-DD46-9F57-CE11F908F3F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pt idx="0">
                  <c:v>0.03</c:v>
                </c:pt>
              </c:numCache>
            </c:numRef>
          </c:val>
          <c:extLst>
            <c:ext xmlns:c16="http://schemas.microsoft.com/office/drawing/2014/chart" uri="{C3380CC4-5D6E-409C-BE32-E72D297353CC}">
              <c16:uniqueId val="{00000000-4362-DD46-9F57-CE11F908F3F5}"/>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At val="0"/>
        <c:auto val="1"/>
        <c:lblAlgn val="ctr"/>
        <c:lblOffset val="100"/>
        <c:noMultiLvlLbl val="0"/>
      </c:catAx>
      <c:valAx>
        <c:axId val="384437055"/>
        <c:scaling>
          <c:logBase val="10"/>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82817791"/>
        <c:crosses val="autoZero"/>
        <c:crossBetween val="between"/>
      </c:valAx>
      <c:spPr>
        <a:noFill/>
        <a:ln>
          <a:noFill/>
        </a:ln>
        <a:effectLst/>
      </c:spPr>
    </c:plotArea>
    <c:legend>
      <c:legendPos val="b"/>
      <c:layout>
        <c:manualLayout>
          <c:xMode val="edge"/>
          <c:yMode val="edge"/>
          <c:x val="0.40565445549109852"/>
          <c:y val="0.55551128257511162"/>
          <c:w val="0.17453541358057945"/>
          <c:h val="0.21934372810386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Sheet1!$A$2</c:f>
              <c:strCache>
                <c:ptCount val="1"/>
                <c:pt idx="0">
                  <c:v>Suyapa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1</c:v>
                </c:pt>
              </c:numCache>
            </c:numRef>
          </c:val>
          <c:extLst>
            <c:ext xmlns:c16="http://schemas.microsoft.com/office/drawing/2014/chart" uri="{C3380CC4-5D6E-409C-BE32-E72D297353CC}">
              <c16:uniqueId val="{00000000-BBF8-474A-AB2F-0CCBFF9366F3}"/>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8.2094197017934467E-2"/>
          <c:y val="0.61476925131904092"/>
          <c:w val="0.68301485021467268"/>
          <c:h val="0.197443286843992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Sheet1!$B$2:$C$2</c:f>
              <c:numCache>
                <c:formatCode>0%</c:formatCode>
                <c:ptCount val="2"/>
                <c:pt idx="0">
                  <c:v>0.76</c:v>
                </c:pt>
                <c:pt idx="1">
                  <c:v>0.65</c:v>
                </c:pt>
              </c:numCache>
            </c:numRef>
          </c:val>
          <c:extLst>
            <c:ext xmlns:c16="http://schemas.microsoft.com/office/drawing/2014/chart" uri="{C3380CC4-5D6E-409C-BE32-E72D297353CC}">
              <c16:uniqueId val="{00000000-2926-2A45-B9D5-56CF7EF6B88C}"/>
            </c:ext>
          </c:extLst>
        </c:ser>
        <c:ser>
          <c:idx val="1"/>
          <c:order val="1"/>
          <c:tx>
            <c:strRef>
              <c:f>Sheet1!$A$3</c:f>
              <c:strCache>
                <c:ptCount val="1"/>
                <c:pt idx="0">
                  <c:v>PR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Sheet1!$B$3:$C$3</c:f>
              <c:numCache>
                <c:formatCode>0%</c:formatCode>
                <c:ptCount val="2"/>
                <c:pt idx="0">
                  <c:v>0.21</c:v>
                </c:pt>
                <c:pt idx="1">
                  <c:v>0.35</c:v>
                </c:pt>
              </c:numCache>
            </c:numRef>
          </c:val>
          <c:extLst>
            <c:ext xmlns:c16="http://schemas.microsoft.com/office/drawing/2014/chart" uri="{C3380CC4-5D6E-409C-BE32-E72D297353CC}">
              <c16:uniqueId val="{00000003-2926-2A45-B9D5-56CF7EF6B88C}"/>
            </c:ext>
          </c:extLst>
        </c:ser>
        <c:ser>
          <c:idx val="2"/>
          <c:order val="2"/>
          <c:tx>
            <c:strRef>
              <c:f>Sheet1!$A$4</c:f>
              <c:strCache>
                <c:ptCount val="1"/>
                <c:pt idx="0">
                  <c:v>RA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Sheet1!$B$4:$C$4</c:f>
              <c:numCache>
                <c:formatCode>General</c:formatCode>
                <c:ptCount val="2"/>
                <c:pt idx="0" formatCode="0%">
                  <c:v>0.03</c:v>
                </c:pt>
              </c:numCache>
            </c:numRef>
          </c:val>
          <c:extLst>
            <c:ext xmlns:c16="http://schemas.microsoft.com/office/drawing/2014/chart" uri="{C3380CC4-5D6E-409C-BE32-E72D297353CC}">
              <c16:uniqueId val="{00000004-2926-2A45-B9D5-56CF7EF6B88C}"/>
            </c:ext>
          </c:extLst>
        </c:ser>
        <c:dLbls>
          <c:dLblPos val="ctr"/>
          <c:showLegendKey val="0"/>
          <c:showVal val="1"/>
          <c:showCatName val="0"/>
          <c:showSerName val="0"/>
          <c:showPercent val="0"/>
          <c:showBubbleSize val="0"/>
        </c:dLbls>
        <c:gapWidth val="19"/>
        <c:overlap val="100"/>
        <c:axId val="1006528064"/>
        <c:axId val="1006366448"/>
      </c:barChart>
      <c:catAx>
        <c:axId val="1006528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crossAx val="1006366448"/>
        <c:crosses val="autoZero"/>
        <c:auto val="1"/>
        <c:lblAlgn val="ctr"/>
        <c:lblOffset val="100"/>
        <c:noMultiLvlLbl val="0"/>
      </c:catAx>
      <c:valAx>
        <c:axId val="1006366448"/>
        <c:scaling>
          <c:orientation val="minMax"/>
        </c:scaling>
        <c:delete val="1"/>
        <c:axPos val="l"/>
        <c:numFmt formatCode="0%" sourceLinked="1"/>
        <c:majorTickMark val="none"/>
        <c:minorTickMark val="none"/>
        <c:tickLblPos val="nextTo"/>
        <c:crossAx val="1006528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bg1"/>
          </a:solidFill>
        </a:defRPr>
      </a:pPr>
      <a:endParaRPr lang="es-HN"/>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50000"/>
              </a:schemeClr>
            </a:solidFill>
            <a:ln>
              <a:noFill/>
            </a:ln>
            <a:effectLst/>
          </c:spPr>
          <c:invertIfNegative val="0"/>
          <c:dLbls>
            <c:dLbl>
              <c:idx val="0"/>
              <c:layout>
                <c:manualLayout>
                  <c:x val="-1.9818939165532169E-2"/>
                  <c:y val="0.1376879636179085"/>
                </c:manualLayout>
              </c:layout>
              <c:tx>
                <c:rich>
                  <a:bodyPr/>
                  <a:lstStyle/>
                  <a:p>
                    <a:fld id="{3F279BF2-647D-B841-85AC-1218FAF6876A}"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66-4CC0-91B7-A31F6A7CFB17}"/>
                </c:ext>
              </c:extLst>
            </c:dLbl>
            <c:dLbl>
              <c:idx val="1"/>
              <c:layout>
                <c:manualLayout>
                  <c:x val="-3.9637878331064301E-3"/>
                  <c:y val="0.22353671587898949"/>
                </c:manualLayout>
              </c:layout>
              <c:tx>
                <c:rich>
                  <a:bodyPr/>
                  <a:lstStyle/>
                  <a:p>
                    <a:fld id="{84F13A3F-F96A-3947-9852-340390647998}"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B5-7B43-A383-28AA91CCB35D}"/>
                </c:ext>
              </c:extLst>
            </c:dLbl>
            <c:dLbl>
              <c:idx val="2"/>
              <c:layout>
                <c:manualLayout>
                  <c:x val="3.9637878331064301E-3"/>
                  <c:y val="0.22677371471465066"/>
                </c:manualLayout>
              </c:layout>
              <c:tx>
                <c:rich>
                  <a:bodyPr/>
                  <a:lstStyle/>
                  <a:p>
                    <a:fld id="{DC40F3D3-4060-FE4E-A0E2-D9D4C07C412E}"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B5-7B43-A383-28AA91CCB35D}"/>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2024</c:v>
                </c:pt>
                <c:pt idx="1">
                  <c:v>2025</c:v>
                </c:pt>
                <c:pt idx="2">
                  <c:v>2026</c:v>
                </c:pt>
              </c:numCache>
            </c:numRef>
          </c:cat>
          <c:val>
            <c:numRef>
              <c:f>Sheet1!$B$2:$B$4</c:f>
              <c:numCache>
                <c:formatCode>0</c:formatCode>
                <c:ptCount val="3"/>
                <c:pt idx="0">
                  <c:v>34</c:v>
                </c:pt>
                <c:pt idx="1">
                  <c:v>111</c:v>
                </c:pt>
                <c:pt idx="2">
                  <c:v>135</c:v>
                </c:pt>
              </c:numCache>
            </c:numRef>
          </c:val>
          <c:extLst>
            <c:ext xmlns:c16="http://schemas.microsoft.com/office/drawing/2014/chart" uri="{C3380CC4-5D6E-409C-BE32-E72D297353CC}">
              <c16:uniqueId val="{00000000-4DE3-A24E-BCAC-0A218185108E}"/>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yriad Pro" panose="020B0503030403020204" pitchFamily="34" charset="0"/>
        </a:defRPr>
      </a:pPr>
      <a:endParaRPr lang="es-HN"/>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064104571070759E-2"/>
          <c:y val="6.6955443210984233E-2"/>
          <c:w val="0.94742997687972641"/>
          <c:h val="0.61352813409851914"/>
        </c:manualLayout>
      </c:layout>
      <c:lineChart>
        <c:grouping val="standard"/>
        <c:varyColors val="0"/>
        <c:ser>
          <c:idx val="0"/>
          <c:order val="0"/>
          <c:tx>
            <c:strRef>
              <c:f>Sheet1!$A$2</c:f>
              <c:strCache>
                <c:ptCount val="1"/>
                <c:pt idx="0">
                  <c:v>Elektra</c:v>
                </c:pt>
              </c:strCache>
            </c:strRef>
          </c:tx>
          <c:spPr>
            <a:ln w="28575" cap="rnd">
              <a:solidFill>
                <a:schemeClr val="accent1"/>
              </a:solidFill>
              <a:round/>
            </a:ln>
            <a:effectLst/>
          </c:spPr>
          <c:marker>
            <c:symbol val="none"/>
          </c:marker>
          <c:dLbls>
            <c:spPr>
              <a:solidFill>
                <a:schemeClr val="accent1">
                  <a:lumMod val="60000"/>
                  <a:lumOff val="4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Sept</c:v>
                </c:pt>
                <c:pt idx="9">
                  <c:v>Oct</c:v>
                </c:pt>
                <c:pt idx="10">
                  <c:v>Nov</c:v>
                </c:pt>
                <c:pt idx="11">
                  <c:v>Dic</c:v>
                </c:pt>
              </c:strCache>
            </c:strRef>
          </c:cat>
          <c:val>
            <c:numRef>
              <c:f>Sheet1!$B$2:$M$2</c:f>
              <c:numCache>
                <c:formatCode>0</c:formatCode>
                <c:ptCount val="12"/>
                <c:pt idx="0">
                  <c:v>69</c:v>
                </c:pt>
                <c:pt idx="1">
                  <c:v>66</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0-7E50-4F44-9225-985EBEC02F76}"/>
            </c:ext>
          </c:extLst>
        </c:ser>
        <c:dLbls>
          <c:showLegendKey val="0"/>
          <c:showVal val="1"/>
          <c:showCatName val="0"/>
          <c:showSerName val="0"/>
          <c:showPercent val="0"/>
          <c:showBubbleSize val="0"/>
        </c:dLbls>
        <c:smooth val="0"/>
        <c:axId val="341979552"/>
        <c:axId val="341976416"/>
      </c:lineChart>
      <c:catAx>
        <c:axId val="34197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76416"/>
        <c:crosses val="autoZero"/>
        <c:auto val="1"/>
        <c:lblAlgn val="ctr"/>
        <c:lblOffset val="100"/>
        <c:noMultiLvlLbl val="0"/>
      </c:catAx>
      <c:valAx>
        <c:axId val="341976416"/>
        <c:scaling>
          <c:orientation val="minMax"/>
        </c:scaling>
        <c:delete val="1"/>
        <c:axPos val="l"/>
        <c:numFmt formatCode="0" sourceLinked="1"/>
        <c:majorTickMark val="none"/>
        <c:minorTickMark val="none"/>
        <c:tickLblPos val="nextTo"/>
        <c:crossAx val="341979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3307437078921428E-2"/>
          <c:y val="0.25436065407700686"/>
          <c:w val="0.89665458971952339"/>
          <c:h val="0.56337911647264405"/>
        </c:manualLayout>
      </c:layout>
      <c:barChart>
        <c:barDir val="bar"/>
        <c:grouping val="stacked"/>
        <c:varyColors val="0"/>
        <c:ser>
          <c:idx val="0"/>
          <c:order val="0"/>
          <c:tx>
            <c:strRef>
              <c:f>Sheet1!$A$2</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0-60E9-0042-BBE4-1383CD3E934D}"/>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Sheet1!$B$2:$C$2</c:f>
              <c:numCache>
                <c:formatCode>0%</c:formatCode>
                <c:ptCount val="2"/>
                <c:pt idx="0">
                  <c:v>1</c:v>
                </c:pt>
                <c:pt idx="1">
                  <c:v>0.96</c:v>
                </c:pt>
              </c:numCache>
            </c:numRef>
          </c:val>
          <c:extLst>
            <c:ext xmlns:c16="http://schemas.microsoft.com/office/drawing/2014/chart" uri="{C3380CC4-5D6E-409C-BE32-E72D297353CC}">
              <c16:uniqueId val="{00000000-0A03-AE4A-BCF8-E83B5938913F}"/>
            </c:ext>
          </c:extLst>
        </c:ser>
        <c:ser>
          <c:idx val="1"/>
          <c:order val="1"/>
          <c:tx>
            <c:strRef>
              <c:f>Sheet1!$A$3</c:f>
              <c:strCache>
                <c:ptCount val="1"/>
                <c:pt idx="0">
                  <c:v>PR</c:v>
                </c:pt>
              </c:strCache>
            </c:strRef>
          </c:tx>
          <c:spPr>
            <a:solidFill>
              <a:schemeClr val="accent3"/>
            </a:solidFill>
            <a:ln>
              <a:noFill/>
            </a:ln>
            <a:effectLst/>
          </c:spPr>
          <c:invertIfNegative val="0"/>
          <c:dLbls>
            <c:dLbl>
              <c:idx val="0"/>
              <c:layout>
                <c:manualLayout>
                  <c:x val="0"/>
                  <c:y val="6.308356958626864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92-476C-9C1C-4A840D0F835E}"/>
                </c:ext>
              </c:extLst>
            </c:dLbl>
            <c:dLbl>
              <c:idx val="1"/>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1-0A03-AE4A-BCF8-E83B5938913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Sheet1!$B$3:$C$3</c:f>
              <c:numCache>
                <c:formatCode>General</c:formatCode>
                <c:ptCount val="2"/>
              </c:numCache>
            </c:numRef>
          </c:val>
          <c:extLst>
            <c:ext xmlns:c16="http://schemas.microsoft.com/office/drawing/2014/chart" uri="{C3380CC4-5D6E-409C-BE32-E72D297353CC}">
              <c16:uniqueId val="{00000002-0A03-AE4A-BCF8-E83B5938913F}"/>
            </c:ext>
          </c:extLst>
        </c:ser>
        <c:ser>
          <c:idx val="2"/>
          <c:order val="2"/>
          <c:tx>
            <c:strRef>
              <c:f>Sheet1!$A$4</c:f>
              <c:strCache>
                <c:ptCount val="1"/>
                <c:pt idx="0">
                  <c:v>RA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Sheet1!$B$4:$C$4</c:f>
              <c:numCache>
                <c:formatCode>0%</c:formatCode>
                <c:ptCount val="2"/>
                <c:pt idx="1">
                  <c:v>0.04</c:v>
                </c:pt>
              </c:numCache>
            </c:numRef>
          </c:val>
          <c:extLst>
            <c:ext xmlns:c16="http://schemas.microsoft.com/office/drawing/2014/chart" uri="{C3380CC4-5D6E-409C-BE32-E72D297353CC}">
              <c16:uniqueId val="{00000003-0A03-AE4A-BCF8-E83B5938913F}"/>
            </c:ext>
          </c:extLst>
        </c:ser>
        <c:dLbls>
          <c:showLegendKey val="0"/>
          <c:showVal val="0"/>
          <c:showCatName val="0"/>
          <c:showSerName val="0"/>
          <c:showPercent val="0"/>
          <c:showBubbleSize val="0"/>
        </c:dLbls>
        <c:gapWidth val="41"/>
        <c:overlap val="100"/>
        <c:axId val="341976808"/>
        <c:axId val="341977200"/>
      </c:barChart>
      <c:catAx>
        <c:axId val="341976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41977200"/>
        <c:crosses val="autoZero"/>
        <c:auto val="1"/>
        <c:lblAlgn val="ctr"/>
        <c:lblOffset val="100"/>
        <c:noMultiLvlLbl val="0"/>
      </c:catAx>
      <c:valAx>
        <c:axId val="341977200"/>
        <c:scaling>
          <c:orientation val="minMax"/>
          <c:min val="0"/>
        </c:scaling>
        <c:delete val="1"/>
        <c:axPos val="l"/>
        <c:numFmt formatCode="0%" sourceLinked="1"/>
        <c:majorTickMark val="out"/>
        <c:minorTickMark val="none"/>
        <c:tickLblPos val="nextTo"/>
        <c:crossAx val="341976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0653974520563"/>
          <c:w val="0.87659987191314137"/>
          <c:h val="0.4577099457156269"/>
        </c:manualLayout>
      </c:layout>
      <c:barChart>
        <c:barDir val="bar"/>
        <c:grouping val="percentStacked"/>
        <c:varyColors val="0"/>
        <c:ser>
          <c:idx val="0"/>
          <c:order val="0"/>
          <c:tx>
            <c:strRef>
              <c:f>Sheet1!$A$2</c:f>
              <c:strCache>
                <c:ptCount val="1"/>
                <c:pt idx="0">
                  <c:v>Ambiental</c:v>
                </c:pt>
              </c:strCache>
            </c:strRef>
          </c:tx>
          <c:spPr>
            <a:solidFill>
              <a:schemeClr val="accent5">
                <a:shade val="50000"/>
              </a:schemeClr>
            </a:solidFill>
            <a:ln>
              <a:noFill/>
            </a:ln>
            <a:effectLst/>
          </c:spPr>
          <c:invertIfNegative val="0"/>
          <c:dLbls>
            <c:dLbl>
              <c:idx val="0"/>
              <c:layout>
                <c:manualLayout>
                  <c:x val="8.8088615760232494E-3"/>
                  <c:y val="-3.27563290214197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10-9D47-A7DD-D9B46167259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0.15</c:v>
                </c:pt>
              </c:numCache>
            </c:numRef>
          </c:val>
          <c:extLst>
            <c:ext xmlns:c16="http://schemas.microsoft.com/office/drawing/2014/chart" uri="{C3380CC4-5D6E-409C-BE32-E72D297353CC}">
              <c16:uniqueId val="{00000000-DD96-4F27-93B8-EEF513BE9232}"/>
            </c:ext>
          </c:extLst>
        </c:ser>
        <c:ser>
          <c:idx val="1"/>
          <c:order val="1"/>
          <c:tx>
            <c:strRef>
              <c:f>Sheet1!$A$3</c:f>
              <c:strCache>
                <c:ptCount val="1"/>
                <c:pt idx="0">
                  <c:v>St Mass</c:v>
                </c:pt>
              </c:strCache>
            </c:strRef>
          </c:tx>
          <c:spPr>
            <a:solidFill>
              <a:schemeClr val="accent5">
                <a:shade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0.17</c:v>
                </c:pt>
              </c:numCache>
            </c:numRef>
          </c:val>
          <c:extLst>
            <c:ext xmlns:c16="http://schemas.microsoft.com/office/drawing/2014/chart" uri="{C3380CC4-5D6E-409C-BE32-E72D297353CC}">
              <c16:uniqueId val="{00000000-80E2-FA40-BBE1-B50933E1C761}"/>
            </c:ext>
          </c:extLst>
        </c:ser>
        <c:ser>
          <c:idx val="2"/>
          <c:order val="2"/>
          <c:tx>
            <c:strRef>
              <c:f>Sheet1!$A$4</c:f>
              <c:strCache>
                <c:ptCount val="1"/>
                <c:pt idx="0">
                  <c:v>St Sula</c:v>
                </c:pt>
              </c:strCache>
            </c:strRef>
          </c:tx>
          <c:spPr>
            <a:solidFill>
              <a:schemeClr val="accent5">
                <a:shade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0.24</c:v>
                </c:pt>
              </c:numCache>
            </c:numRef>
          </c:val>
          <c:extLst>
            <c:ext xmlns:c16="http://schemas.microsoft.com/office/drawing/2014/chart" uri="{C3380CC4-5D6E-409C-BE32-E72D297353CC}">
              <c16:uniqueId val="{00000002-53E7-704B-9394-C47538BFE7A6}"/>
            </c:ext>
          </c:extLst>
        </c:ser>
        <c:ser>
          <c:idx val="3"/>
          <c:order val="3"/>
          <c:tx>
            <c:strRef>
              <c:f>Sheet1!$A$5</c:f>
              <c:strCache>
                <c:ptCount val="1"/>
                <c:pt idx="0">
                  <c:v>RCV</c:v>
                </c:pt>
              </c:strCache>
            </c:strRef>
          </c:tx>
          <c:spPr>
            <a:solidFill>
              <a:schemeClr val="accent5">
                <a:tint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pt idx="0">
                  <c:v>0.3</c:v>
                </c:pt>
              </c:numCache>
            </c:numRef>
          </c:val>
          <c:extLst>
            <c:ext xmlns:c16="http://schemas.microsoft.com/office/drawing/2014/chart" uri="{C3380CC4-5D6E-409C-BE32-E72D297353CC}">
              <c16:uniqueId val="{00000000-AD10-5A4A-BCBB-3DB26207866C}"/>
            </c:ext>
          </c:extLst>
        </c:ser>
        <c:ser>
          <c:idx val="4"/>
          <c:order val="4"/>
          <c:tx>
            <c:strRef>
              <c:f>Sheet1!$A$6</c:f>
              <c:strCache>
                <c:ptCount val="1"/>
                <c:pt idx="0">
                  <c:v>Top</c:v>
                </c:pt>
              </c:strCache>
            </c:strRef>
          </c:tx>
          <c:spPr>
            <a:solidFill>
              <a:schemeClr val="accent5">
                <a:tint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Sheet1!$B$6</c:f>
              <c:numCache>
                <c:formatCode>0%</c:formatCode>
                <c:ptCount val="1"/>
                <c:pt idx="0">
                  <c:v>0.11</c:v>
                </c:pt>
              </c:numCache>
            </c:numRef>
          </c:val>
          <c:extLst>
            <c:ext xmlns:c16="http://schemas.microsoft.com/office/drawing/2014/chart" uri="{C3380CC4-5D6E-409C-BE32-E72D297353CC}">
              <c16:uniqueId val="{00000001-AD10-5A4A-BCBB-3DB26207866C}"/>
            </c:ext>
          </c:extLst>
        </c:ser>
        <c:ser>
          <c:idx val="5"/>
          <c:order val="5"/>
          <c:tx>
            <c:strRef>
              <c:f>Sheet1!$A$7</c:f>
              <c:strCache>
                <c:ptCount val="1"/>
                <c:pt idx="0">
                  <c:v>Love98</c:v>
                </c:pt>
              </c:strCache>
            </c:strRef>
          </c:tx>
          <c:spPr>
            <a:solidFill>
              <a:schemeClr val="accent5">
                <a:tint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Sheet1!$B$7</c:f>
              <c:numCache>
                <c:formatCode>0%</c:formatCode>
                <c:ptCount val="1"/>
                <c:pt idx="0">
                  <c:v>0.03</c:v>
                </c:pt>
              </c:numCache>
            </c:numRef>
          </c:val>
          <c:extLst>
            <c:ext xmlns:c16="http://schemas.microsoft.com/office/drawing/2014/chart" uri="{C3380CC4-5D6E-409C-BE32-E72D297353CC}">
              <c16:uniqueId val="{00000002-AD10-5A4A-BCBB-3DB26207866C}"/>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0"/>
          <c:y val="0.75671332795705393"/>
          <c:w val="0.80108711987219072"/>
          <c:h val="0.197443286843992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percentStacked"/>
        <c:varyColors val="0"/>
        <c:ser>
          <c:idx val="0"/>
          <c:order val="0"/>
          <c:tx>
            <c:strRef>
              <c:f>Sheet1!$A$2</c:f>
              <c:strCache>
                <c:ptCount val="1"/>
                <c:pt idx="0">
                  <c:v>Azteca</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0.57999999999999996</c:v>
                </c:pt>
              </c:numCache>
            </c:numRef>
          </c:val>
          <c:extLst>
            <c:ext xmlns:c16="http://schemas.microsoft.com/office/drawing/2014/chart" uri="{C3380CC4-5D6E-409C-BE32-E72D297353CC}">
              <c16:uniqueId val="{00000000-CC1C-3547-AF2E-94748648CCBE}"/>
            </c:ext>
          </c:extLst>
        </c:ser>
        <c:ser>
          <c:idx val="1"/>
          <c:order val="1"/>
          <c:tx>
            <c:strRef>
              <c:f>Sheet1!$A$3</c:f>
              <c:strCache>
                <c:ptCount val="1"/>
                <c:pt idx="0">
                  <c:v>HCH</c:v>
                </c:pt>
              </c:strCache>
            </c:strRef>
          </c:tx>
          <c:spPr>
            <a:solidFill>
              <a:schemeClr val="accent1"/>
            </a:solidFill>
            <a:ln>
              <a:noFill/>
            </a:ln>
            <a:effectLst/>
          </c:spPr>
          <c:invertIfNegative val="0"/>
          <c:dLbls>
            <c:dLbl>
              <c:idx val="0"/>
              <c:layout>
                <c:manualLayout>
                  <c:x val="-8.7625225301474399E-3"/>
                  <c:y val="0"/>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BDFB9750-AEC8-FC4D-ABE1-0AB3EC0EBCB0}" type="VALUE">
                      <a:rPr lang="en-US" b="0" i="0">
                        <a:latin typeface="Myriad Pro" panose="020B0503030403020204" pitchFamily="34" charset="0"/>
                      </a:rPr>
                      <a:pPr>
                        <a:defRPr>
                          <a:solidFill>
                            <a:schemeClr val="bg1"/>
                          </a:solidFill>
                        </a:defRPr>
                      </a:pPr>
                      <a:t>[VALOR]</a:t>
                    </a:fld>
                    <a:endParaRPr lang="es-HN"/>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BC6-3F4C-A093-5D9D929D7E4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0.3</c:v>
                </c:pt>
              </c:numCache>
            </c:numRef>
          </c:val>
          <c:extLst>
            <c:ext xmlns:c16="http://schemas.microsoft.com/office/drawing/2014/chart" uri="{C3380CC4-5D6E-409C-BE32-E72D297353CC}">
              <c16:uniqueId val="{00000001-CC1C-3547-AF2E-94748648CCBE}"/>
            </c:ext>
          </c:extLst>
        </c:ser>
        <c:ser>
          <c:idx val="2"/>
          <c:order val="2"/>
          <c:tx>
            <c:strRef>
              <c:f>Sheet1!$A$4</c:f>
              <c:strCache>
                <c:ptCount val="1"/>
                <c:pt idx="0">
                  <c:v>TVC</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pt idx="0">
                  <c:v>0.12</c:v>
                </c:pt>
              </c:numCache>
            </c:numRef>
          </c:val>
          <c:extLst>
            <c:ext xmlns:c16="http://schemas.microsoft.com/office/drawing/2014/chart" uri="{C3380CC4-5D6E-409C-BE32-E72D297353CC}">
              <c16:uniqueId val="{00000000-5267-CD4A-941F-27AE78AAAE74}"/>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7.0339597195348824E-2"/>
          <c:y val="0.61204871971251451"/>
          <c:w val="0.39309941001314841"/>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Sheet3!$A$8</c:f>
              <c:strCache>
                <c:ptCount val="1"/>
                <c:pt idx="0">
                  <c:v>2022</c:v>
                </c:pt>
              </c:strCache>
            </c:strRef>
          </c:tx>
          <c:spPr>
            <a:ln w="28575" cap="rnd">
              <a:solidFill>
                <a:schemeClr val="accent1"/>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Sheet3!$B$8:$M$8</c:f>
              <c:numCache>
                <c:formatCode>_(* #,##0_);_(* \(#,##0\);_(* "-"??_);_(@_)</c:formatCode>
                <c:ptCount val="12"/>
                <c:pt idx="0">
                  <c:v>24296.038251366124</c:v>
                </c:pt>
                <c:pt idx="1">
                  <c:v>30450.312634748036</c:v>
                </c:pt>
                <c:pt idx="2">
                  <c:v>126529.59252991164</c:v>
                </c:pt>
                <c:pt idx="3">
                  <c:v>186519.82491195344</c:v>
                </c:pt>
                <c:pt idx="4">
                  <c:v>102845.68682536417</c:v>
                </c:pt>
                <c:pt idx="5">
                  <c:v>94206.353932065307</c:v>
                </c:pt>
                <c:pt idx="6">
                  <c:v>42010.347474065755</c:v>
                </c:pt>
                <c:pt idx="7">
                  <c:v>72459.984251775488</c:v>
                </c:pt>
                <c:pt idx="8">
                  <c:v>68396.408083838425</c:v>
                </c:pt>
                <c:pt idx="9">
                  <c:v>179337.46512820417</c:v>
                </c:pt>
                <c:pt idx="10">
                  <c:v>129285.50429555973</c:v>
                </c:pt>
                <c:pt idx="11">
                  <c:v>114686.61213570849</c:v>
                </c:pt>
              </c:numCache>
            </c:numRef>
          </c:val>
          <c:smooth val="1"/>
          <c:extLst>
            <c:ext xmlns:c16="http://schemas.microsoft.com/office/drawing/2014/chart" uri="{C3380CC4-5D6E-409C-BE32-E72D297353CC}">
              <c16:uniqueId val="{00000000-750D-0449-A820-F9B641C0A143}"/>
            </c:ext>
          </c:extLst>
        </c:ser>
        <c:ser>
          <c:idx val="1"/>
          <c:order val="1"/>
          <c:tx>
            <c:strRef>
              <c:f>Sheet3!$A$9</c:f>
              <c:strCache>
                <c:ptCount val="1"/>
                <c:pt idx="0">
                  <c:v>2023</c:v>
                </c:pt>
              </c:strCache>
            </c:strRef>
          </c:tx>
          <c:spPr>
            <a:ln w="28575" cap="rnd">
              <a:solidFill>
                <a:schemeClr val="accent2"/>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Sheet3!$B$9:$M$9</c:f>
              <c:numCache>
                <c:formatCode>_(* #,##0_);_(* \(#,##0\);_(* "-"??_);_(@_)</c:formatCode>
                <c:ptCount val="12"/>
                <c:pt idx="0" formatCode="_-* #,##0_-;\-* #,##0_-;_-* &quot;-&quot;??_-;_-@_-">
                  <c:v>58713.682961566759</c:v>
                </c:pt>
                <c:pt idx="1">
                  <c:v>39925.731388429012</c:v>
                </c:pt>
                <c:pt idx="2">
                  <c:v>12846</c:v>
                </c:pt>
                <c:pt idx="3">
                  <c:v>54034.991913946236</c:v>
                </c:pt>
                <c:pt idx="4">
                  <c:v>64442.73839038382</c:v>
                </c:pt>
                <c:pt idx="5">
                  <c:v>66171.008498813244</c:v>
                </c:pt>
                <c:pt idx="6">
                  <c:v>29464.883183790345</c:v>
                </c:pt>
                <c:pt idx="7">
                  <c:v>24394.656691835586</c:v>
                </c:pt>
                <c:pt idx="8">
                  <c:v>18909.01218420604</c:v>
                </c:pt>
                <c:pt idx="9">
                  <c:v>26898.458535972917</c:v>
                </c:pt>
                <c:pt idx="10">
                  <c:v>50118.569084978764</c:v>
                </c:pt>
                <c:pt idx="11">
                  <c:v>62759.922334839015</c:v>
                </c:pt>
              </c:numCache>
            </c:numRef>
          </c:val>
          <c:smooth val="1"/>
          <c:extLst>
            <c:ext xmlns:c16="http://schemas.microsoft.com/office/drawing/2014/chart" uri="{C3380CC4-5D6E-409C-BE32-E72D297353CC}">
              <c16:uniqueId val="{00000001-750D-0449-A820-F9B641C0A143}"/>
            </c:ext>
          </c:extLst>
        </c:ser>
        <c:ser>
          <c:idx val="2"/>
          <c:order val="2"/>
          <c:tx>
            <c:strRef>
              <c:f>Sheet3!$A$10</c:f>
              <c:strCache>
                <c:ptCount val="1"/>
                <c:pt idx="0">
                  <c:v>2024</c:v>
                </c:pt>
              </c:strCache>
            </c:strRef>
          </c:tx>
          <c:spPr>
            <a:ln w="28575" cap="rnd">
              <a:solidFill>
                <a:schemeClr val="accent3"/>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Sheet3!$B$10:$M$10</c:f>
              <c:numCache>
                <c:formatCode>_(* #,##0.00_);_(* \(#,##0.00\);_(* "-"??_);_(@_)</c:formatCode>
                <c:ptCount val="12"/>
                <c:pt idx="0" formatCode="_-* #,##0_-;\-* #,##0_-;_-* &quot;-&quot;??_-;_-@_-">
                  <c:v>25902.19073749748</c:v>
                </c:pt>
                <c:pt idx="1">
                  <c:v>8482.4973911304605</c:v>
                </c:pt>
                <c:pt idx="2">
                  <c:v>46943.508860405236</c:v>
                </c:pt>
                <c:pt idx="3">
                  <c:v>32645.080331375564</c:v>
                </c:pt>
                <c:pt idx="4">
                  <c:v>51402.164122758397</c:v>
                </c:pt>
                <c:pt idx="5">
                  <c:v>71706.764414415695</c:v>
                </c:pt>
                <c:pt idx="6">
                  <c:v>55501.152082673434</c:v>
                </c:pt>
                <c:pt idx="7">
                  <c:v>14422.104248151942</c:v>
                </c:pt>
                <c:pt idx="8">
                  <c:v>16731.544068724692</c:v>
                </c:pt>
                <c:pt idx="9">
                  <c:v>17028.280505052502</c:v>
                </c:pt>
                <c:pt idx="10">
                  <c:v>57998.233269104887</c:v>
                </c:pt>
                <c:pt idx="11">
                  <c:v>91067.646666167391</c:v>
                </c:pt>
              </c:numCache>
            </c:numRef>
          </c:val>
          <c:smooth val="1"/>
          <c:extLst>
            <c:ext xmlns:c16="http://schemas.microsoft.com/office/drawing/2014/chart" uri="{C3380CC4-5D6E-409C-BE32-E72D297353CC}">
              <c16:uniqueId val="{00000002-750D-0449-A820-F9B641C0A143}"/>
            </c:ext>
          </c:extLst>
        </c:ser>
        <c:ser>
          <c:idx val="3"/>
          <c:order val="3"/>
          <c:tx>
            <c:strRef>
              <c:f>Sheet3!$A$11</c:f>
              <c:strCache>
                <c:ptCount val="1"/>
                <c:pt idx="0">
                  <c:v>2025</c:v>
                </c:pt>
              </c:strCache>
            </c:strRef>
          </c:tx>
          <c:spPr>
            <a:ln w="28575" cap="rnd">
              <a:solidFill>
                <a:schemeClr val="accent4"/>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Sheet3!$B$11:$M$11</c:f>
              <c:numCache>
                <c:formatCode>_-* #,##0_-;\-* #,##0_-;_-* "-"??_-;_-@_-</c:formatCode>
                <c:ptCount val="12"/>
                <c:pt idx="0" formatCode="_(* #,##0_);_(* \(#,##0\);_(* &quot;-&quot;??_);_(@_)">
                  <c:v>74769.977594594835</c:v>
                </c:pt>
                <c:pt idx="1">
                  <c:v>36485.741268484402</c:v>
                </c:pt>
                <c:pt idx="2">
                  <c:v>120937.19174614277</c:v>
                </c:pt>
                <c:pt idx="3">
                  <c:v>114942.66177351707</c:v>
                </c:pt>
                <c:pt idx="4" formatCode="_(* #,##0_);_(* \(#,##0\);_(* &quot;-&quot;??_);_(@_)">
                  <c:v>184257.82894851881</c:v>
                </c:pt>
                <c:pt idx="5">
                  <c:v>160478.59711836511</c:v>
                </c:pt>
                <c:pt idx="6">
                  <c:v>84260.035760482802</c:v>
                </c:pt>
                <c:pt idx="7" formatCode="_(* #,##0.00_);_(* \(#,##0.00\);_(* &quot;-&quot;??_);_(@_)">
                  <c:v>37492.131684885433</c:v>
                </c:pt>
                <c:pt idx="8" formatCode="_(* #,##0.00_);_(* \(#,##0.00\);_(* &quot;-&quot;??_);_(@_)">
                  <c:v>40400.864351876036</c:v>
                </c:pt>
                <c:pt idx="9" formatCode="_(* #,##0.00_);_(* \(#,##0.00\);_(* &quot;-&quot;??_);_(@_)">
                  <c:v>79175.587233017141</c:v>
                </c:pt>
                <c:pt idx="10" formatCode="_(* #,##0.00_);_(* \(#,##0.00\);_(* &quot;-&quot;??_);_(@_)">
                  <c:v>101059.20491717693</c:v>
                </c:pt>
                <c:pt idx="11">
                  <c:v>68061.40208292508</c:v>
                </c:pt>
              </c:numCache>
            </c:numRef>
          </c:val>
          <c:smooth val="1"/>
          <c:extLst>
            <c:ext xmlns:c16="http://schemas.microsoft.com/office/drawing/2014/chart" uri="{C3380CC4-5D6E-409C-BE32-E72D297353CC}">
              <c16:uniqueId val="{00000003-750D-0449-A820-F9B641C0A143}"/>
            </c:ext>
          </c:extLst>
        </c:ser>
        <c:ser>
          <c:idx val="4"/>
          <c:order val="4"/>
          <c:tx>
            <c:strRef>
              <c:f>Sheet3!$A$12</c:f>
              <c:strCache>
                <c:ptCount val="1"/>
                <c:pt idx="0">
                  <c:v>2026</c:v>
                </c:pt>
              </c:strCache>
            </c:strRef>
          </c:tx>
          <c:spPr>
            <a:ln w="28575" cap="rnd">
              <a:solidFill>
                <a:schemeClr val="accent5"/>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Sheet3!$B$12:$M$12</c:f>
              <c:numCache>
                <c:formatCode>_-* #,##0_-;\-* #,##0_-;_-* "-"??_-;_-@_-</c:formatCode>
                <c:ptCount val="12"/>
                <c:pt idx="0">
                  <c:v>68524.777957782295</c:v>
                </c:pt>
                <c:pt idx="1">
                  <c:v>66434.215015920156</c:v>
                </c:pt>
              </c:numCache>
            </c:numRef>
          </c:val>
          <c:smooth val="0"/>
          <c:extLst>
            <c:ext xmlns:c16="http://schemas.microsoft.com/office/drawing/2014/chart" uri="{C3380CC4-5D6E-409C-BE32-E72D297353CC}">
              <c16:uniqueId val="{00000004-750D-0449-A820-F9B641C0A143}"/>
            </c:ext>
          </c:extLst>
        </c:ser>
        <c:dLbls>
          <c:showLegendKey val="0"/>
          <c:showVal val="0"/>
          <c:showCatName val="0"/>
          <c:showSerName val="0"/>
          <c:showPercent val="0"/>
          <c:showBubbleSize val="0"/>
        </c:dLbls>
        <c:smooth val="0"/>
        <c:axId val="353187391"/>
        <c:axId val="353234543"/>
      </c:lineChart>
      <c:catAx>
        <c:axId val="353187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353234543"/>
        <c:crosses val="autoZero"/>
        <c:auto val="1"/>
        <c:lblAlgn val="ctr"/>
        <c:lblOffset val="100"/>
        <c:noMultiLvlLbl val="0"/>
      </c:catAx>
      <c:valAx>
        <c:axId val="353234543"/>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353187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61048804274897E-3"/>
          <c:y val="0.21627276155259029"/>
          <c:w val="0.9732374274098744"/>
          <c:h val="0.77342853551633395"/>
        </c:manualLayout>
      </c:layout>
      <c:barChart>
        <c:barDir val="col"/>
        <c:grouping val="clustered"/>
        <c:varyColors val="0"/>
        <c:dLbls>
          <c:dLblPos val="outEnd"/>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General"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Sheet3!$A$32</c:f>
              <c:strCache>
                <c:ptCount val="1"/>
                <c:pt idx="0">
                  <c:v>2022</c:v>
                </c:pt>
              </c:strCache>
            </c:strRef>
          </c:tx>
          <c:spPr>
            <a:ln w="28575" cap="rnd">
              <a:solidFill>
                <a:schemeClr val="accent1"/>
              </a:solidFill>
              <a:round/>
            </a:ln>
            <a:effectLst/>
          </c:spPr>
          <c:marker>
            <c:symbol val="none"/>
          </c:marker>
          <c:cat>
            <c:strRef>
              <c:f>Sheet3!$B$28:$M$28</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Sheet3!$B$32:$M$32</c:f>
              <c:numCache>
                <c:formatCode>_(* #,##0_);_(* \(#,##0\);_(* "-"??_);_(@_)</c:formatCode>
                <c:ptCount val="12"/>
                <c:pt idx="0">
                  <c:v>4685.7923497267675</c:v>
                </c:pt>
                <c:pt idx="1">
                  <c:v>11462.701947190491</c:v>
                </c:pt>
                <c:pt idx="2">
                  <c:v>88456.016573809087</c:v>
                </c:pt>
                <c:pt idx="3">
                  <c:v>123729.14336279502</c:v>
                </c:pt>
                <c:pt idx="4">
                  <c:v>22918.558579014418</c:v>
                </c:pt>
                <c:pt idx="5">
                  <c:v>28152.398161902736</c:v>
                </c:pt>
                <c:pt idx="6">
                  <c:v>7792.7615033413331</c:v>
                </c:pt>
                <c:pt idx="7">
                  <c:v>40950.375945072228</c:v>
                </c:pt>
                <c:pt idx="8">
                  <c:v>57416.604166244411</c:v>
                </c:pt>
                <c:pt idx="9">
                  <c:v>139448.85296012842</c:v>
                </c:pt>
                <c:pt idx="10">
                  <c:v>110748.74785558369</c:v>
                </c:pt>
                <c:pt idx="11">
                  <c:v>92207.121304143118</c:v>
                </c:pt>
              </c:numCache>
            </c:numRef>
          </c:val>
          <c:smooth val="1"/>
          <c:extLst>
            <c:ext xmlns:c16="http://schemas.microsoft.com/office/drawing/2014/chart" uri="{C3380CC4-5D6E-409C-BE32-E72D297353CC}">
              <c16:uniqueId val="{00000000-CF31-DE4A-96EF-42715AD56527}"/>
            </c:ext>
          </c:extLst>
        </c:ser>
        <c:ser>
          <c:idx val="1"/>
          <c:order val="1"/>
          <c:tx>
            <c:strRef>
              <c:f>Sheet3!$A$33</c:f>
              <c:strCache>
                <c:ptCount val="1"/>
                <c:pt idx="0">
                  <c:v>2023</c:v>
                </c:pt>
              </c:strCache>
            </c:strRef>
          </c:tx>
          <c:spPr>
            <a:ln w="28575" cap="rnd">
              <a:solidFill>
                <a:schemeClr val="accent2"/>
              </a:solidFill>
              <a:round/>
            </a:ln>
            <a:effectLst/>
          </c:spPr>
          <c:marker>
            <c:symbol val="none"/>
          </c:marker>
          <c:cat>
            <c:strRef>
              <c:f>Sheet3!$B$28:$M$28</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Sheet3!$B$33:$M$33</c:f>
              <c:numCache>
                <c:formatCode>_(* #,##0_);_(* \(#,##0\);_(* "-"??_);_(@_)</c:formatCode>
                <c:ptCount val="12"/>
                <c:pt idx="0" formatCode="_-* #,##0_-;\-* #,##0_-;_-* &quot;-&quot;??_-;_-@_-">
                  <c:v>47569.2950406979</c:v>
                </c:pt>
                <c:pt idx="1">
                  <c:v>33730.984073760701</c:v>
                </c:pt>
                <c:pt idx="2" formatCode="#,##0.00">
                  <c:v>7625.44</c:v>
                </c:pt>
                <c:pt idx="3" formatCode="_(* #,##0.00_);_(* \(#,##0.00\);_(* &quot;-&quot;??_);_(@_)">
                  <c:v>48260.40986719988</c:v>
                </c:pt>
                <c:pt idx="4" formatCode="_(* #,##0.00_);_(* \(#,##0.00\);_(* &quot;-&quot;??_);_(@_)">
                  <c:v>56792.0274881882</c:v>
                </c:pt>
                <c:pt idx="5" formatCode="_(* #,##0.00_);_(* \(#,##0.00\);_(* &quot;-&quot;??_);_(@_)">
                  <c:v>51897.393285508442</c:v>
                </c:pt>
                <c:pt idx="6" formatCode="_(* #,##0.00_);_(* \(#,##0.00\);_(* &quot;-&quot;??_);_(@_)">
                  <c:v>4360.763956683887</c:v>
                </c:pt>
                <c:pt idx="7" formatCode="_(* #,##0.00_);_(* \(#,##0.00\);_(* &quot;-&quot;??_);_(@_)">
                  <c:v>7435.7483198052023</c:v>
                </c:pt>
                <c:pt idx="8" formatCode="_(* #,##0.00_);_(* \(#,##0.00\);_(* &quot;-&quot;??_);_(@_)">
                  <c:v>7262.122783261013</c:v>
                </c:pt>
                <c:pt idx="9" formatCode="_(* #,##0.00_);_(* \(#,##0.00\);_(* &quot;-&quot;??_);_(@_)">
                  <c:v>8971.3077796440921</c:v>
                </c:pt>
                <c:pt idx="10" formatCode="_(* #,##0.00_);_(* \(#,##0.00\);_(* &quot;-&quot;??_);_(@_)">
                  <c:v>21252.450583232014</c:v>
                </c:pt>
                <c:pt idx="11" formatCode="_(* #,##0.00_);_(* \(#,##0.00\);_(* &quot;-&quot;??_);_(@_)">
                  <c:v>36421.692135851445</c:v>
                </c:pt>
              </c:numCache>
            </c:numRef>
          </c:val>
          <c:smooth val="1"/>
          <c:extLst>
            <c:ext xmlns:c16="http://schemas.microsoft.com/office/drawing/2014/chart" uri="{C3380CC4-5D6E-409C-BE32-E72D297353CC}">
              <c16:uniqueId val="{00000001-CF31-DE4A-96EF-42715AD56527}"/>
            </c:ext>
          </c:extLst>
        </c:ser>
        <c:ser>
          <c:idx val="2"/>
          <c:order val="2"/>
          <c:tx>
            <c:strRef>
              <c:f>Sheet3!$A$34</c:f>
              <c:strCache>
                <c:ptCount val="1"/>
                <c:pt idx="0">
                  <c:v>2024</c:v>
                </c:pt>
              </c:strCache>
            </c:strRef>
          </c:tx>
          <c:spPr>
            <a:ln w="28575" cap="rnd">
              <a:solidFill>
                <a:schemeClr val="accent3"/>
              </a:solidFill>
              <a:round/>
            </a:ln>
            <a:effectLst/>
          </c:spPr>
          <c:marker>
            <c:symbol val="none"/>
          </c:marker>
          <c:cat>
            <c:strRef>
              <c:f>Sheet3!$B$28:$M$28</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Sheet3!$B$34:$M$34</c:f>
              <c:numCache>
                <c:formatCode>_(* #,##0_);_(* \(#,##0\);_(* "-"??_);_(@_)</c:formatCode>
                <c:ptCount val="12"/>
                <c:pt idx="0" formatCode="_-* #,##0_-;\-* #,##0_-;_-* &quot;-&quot;??_-;_-@_-">
                  <c:v>21267.615900941077</c:v>
                </c:pt>
                <c:pt idx="1">
                  <c:v>3648.6092261229446</c:v>
                </c:pt>
                <c:pt idx="2" formatCode="#,##0.00">
                  <c:v>38869.269489846803</c:v>
                </c:pt>
                <c:pt idx="3" formatCode="_(* #,##0.00_);_(* \(#,##0.00\);_(* &quot;-&quot;??_);_(@_)">
                  <c:v>17071.560188350031</c:v>
                </c:pt>
                <c:pt idx="4" formatCode="_(* #,##0.00_);_(* \(#,##0.00\);_(* &quot;-&quot;??_);_(@_)">
                  <c:v>47274.938759259036</c:v>
                </c:pt>
                <c:pt idx="5" formatCode="_(* #,##0.00_);_(* \(#,##0.00\);_(* &quot;-&quot;??_);_(@_)">
                  <c:v>63427.796501557576</c:v>
                </c:pt>
                <c:pt idx="6" formatCode="_(* #,##0.00_);_(* \(#,##0.00\);_(* &quot;-&quot;??_);_(@_)">
                  <c:v>47169.693796469379</c:v>
                </c:pt>
                <c:pt idx="7" formatCode="_(* #,##0.00_);_(* \(#,##0.00\);_(* &quot;-&quot;??_);_(@_)">
                  <c:v>3186.6347409928912</c:v>
                </c:pt>
                <c:pt idx="8" formatCode="_(* #,##0.00_);_(* \(#,##0.00\);_(* &quot;-&quot;??_);_(@_)">
                  <c:v>1452.7891716951972</c:v>
                </c:pt>
                <c:pt idx="9" formatCode="_(* #,##0.00_);_(* \(#,##0.00\);_(* &quot;-&quot;??_);_(@_)">
                  <c:v>742.25237175245047</c:v>
                </c:pt>
                <c:pt idx="10" formatCode="_(* #,##0.00_);_(* \(#,##0.00\);_(* &quot;-&quot;??_);_(@_)">
                  <c:v>39952.667307366748</c:v>
                </c:pt>
                <c:pt idx="11" formatCode="_(* #,##0.00_);_(* \(#,##0.00\);_(* &quot;-&quot;??_);_(@_)">
                  <c:v>80183.298729028349</c:v>
                </c:pt>
              </c:numCache>
            </c:numRef>
          </c:val>
          <c:smooth val="1"/>
          <c:extLst>
            <c:ext xmlns:c16="http://schemas.microsoft.com/office/drawing/2014/chart" uri="{C3380CC4-5D6E-409C-BE32-E72D297353CC}">
              <c16:uniqueId val="{00000002-CF31-DE4A-96EF-42715AD56527}"/>
            </c:ext>
          </c:extLst>
        </c:ser>
        <c:ser>
          <c:idx val="3"/>
          <c:order val="3"/>
          <c:tx>
            <c:strRef>
              <c:f>Sheet3!$A$35</c:f>
              <c:strCache>
                <c:ptCount val="1"/>
                <c:pt idx="0">
                  <c:v>2025</c:v>
                </c:pt>
              </c:strCache>
            </c:strRef>
          </c:tx>
          <c:spPr>
            <a:ln w="28575" cap="rnd">
              <a:solidFill>
                <a:schemeClr val="accent4"/>
              </a:solidFill>
              <a:round/>
            </a:ln>
            <a:effectLst/>
          </c:spPr>
          <c:marker>
            <c:symbol val="none"/>
          </c:marker>
          <c:cat>
            <c:strRef>
              <c:f>Sheet3!$B$28:$M$28</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Sheet3!$B$35:$M$35</c:f>
              <c:numCache>
                <c:formatCode>_-* #,##0_-;\-* #,##0_-;_-* "-"??_-;_-@_-</c:formatCode>
                <c:ptCount val="12"/>
                <c:pt idx="0" formatCode="_(* #,##0_);_(* \(#,##0\);_(* &quot;-&quot;??_);_(@_)">
                  <c:v>45797.813781952311</c:v>
                </c:pt>
                <c:pt idx="1">
                  <c:v>26778.542488759711</c:v>
                </c:pt>
                <c:pt idx="2">
                  <c:v>71558.339387489817</c:v>
                </c:pt>
                <c:pt idx="3">
                  <c:v>91281.585659004879</c:v>
                </c:pt>
                <c:pt idx="4">
                  <c:v>100180.17755082822</c:v>
                </c:pt>
                <c:pt idx="5">
                  <c:v>80651.606482076357</c:v>
                </c:pt>
                <c:pt idx="6">
                  <c:v>63358.851305663207</c:v>
                </c:pt>
                <c:pt idx="7" formatCode="_(* #,##0.00_);_(* \(#,##0.00\);_(* &quot;-&quot;??_);_(@_)">
                  <c:v>24605.597721450515</c:v>
                </c:pt>
                <c:pt idx="8" formatCode="_(* #,##0.00_);_(* \(#,##0.00\);_(* &quot;-&quot;??_);_(@_)">
                  <c:v>19938.280614336119</c:v>
                </c:pt>
                <c:pt idx="9" formatCode="_(* #,##0.00_);_(* \(#,##0.00\);_(* &quot;-&quot;??_);_(@_)">
                  <c:v>53343.673105213078</c:v>
                </c:pt>
                <c:pt idx="10" formatCode="_(* #,##0.00_);_(* \(#,##0.00\);_(* &quot;-&quot;??_);_(@_)">
                  <c:v>62518.759571850409</c:v>
                </c:pt>
                <c:pt idx="11">
                  <c:v>33941.186508738254</c:v>
                </c:pt>
              </c:numCache>
            </c:numRef>
          </c:val>
          <c:smooth val="1"/>
          <c:extLst>
            <c:ext xmlns:c16="http://schemas.microsoft.com/office/drawing/2014/chart" uri="{C3380CC4-5D6E-409C-BE32-E72D297353CC}">
              <c16:uniqueId val="{00000003-CF31-DE4A-96EF-42715AD56527}"/>
            </c:ext>
          </c:extLst>
        </c:ser>
        <c:ser>
          <c:idx val="4"/>
          <c:order val="4"/>
          <c:tx>
            <c:strRef>
              <c:f>Sheet3!$A$36</c:f>
              <c:strCache>
                <c:ptCount val="1"/>
                <c:pt idx="0">
                  <c:v>2026</c:v>
                </c:pt>
              </c:strCache>
            </c:strRef>
          </c:tx>
          <c:spPr>
            <a:ln w="28575" cap="rnd">
              <a:solidFill>
                <a:schemeClr val="accent5"/>
              </a:solidFill>
              <a:round/>
            </a:ln>
            <a:effectLst/>
          </c:spPr>
          <c:marker>
            <c:symbol val="none"/>
          </c:marker>
          <c:cat>
            <c:strRef>
              <c:f>Sheet3!$B$28:$M$28</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Sheet3!$B$36:$M$36</c:f>
              <c:numCache>
                <c:formatCode>_-* #,##0.0_-;\-* #,##0.0_-;_-* "-"??_-;_-@_-</c:formatCode>
                <c:ptCount val="12"/>
                <c:pt idx="0" formatCode="_-* #,##0_-;\-* #,##0_-;_-* &quot;-&quot;??_-;_-@_-">
                  <c:v>22114.017355470183</c:v>
                </c:pt>
                <c:pt idx="1">
                  <c:v>36976.598917458454</c:v>
                </c:pt>
              </c:numCache>
            </c:numRef>
          </c:val>
          <c:smooth val="0"/>
          <c:extLst>
            <c:ext xmlns:c16="http://schemas.microsoft.com/office/drawing/2014/chart" uri="{C3380CC4-5D6E-409C-BE32-E72D297353CC}">
              <c16:uniqueId val="{00000004-CF31-DE4A-96EF-42715AD56527}"/>
            </c:ext>
          </c:extLst>
        </c:ser>
        <c:dLbls>
          <c:showLegendKey val="0"/>
          <c:showVal val="0"/>
          <c:showCatName val="0"/>
          <c:showSerName val="0"/>
          <c:showPercent val="0"/>
          <c:showBubbleSize val="0"/>
        </c:dLbls>
        <c:smooth val="0"/>
        <c:axId val="291495999"/>
        <c:axId val="2109714624"/>
      </c:lineChart>
      <c:catAx>
        <c:axId val="291495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2109714624"/>
        <c:crosses val="autoZero"/>
        <c:auto val="1"/>
        <c:lblAlgn val="ctr"/>
        <c:lblOffset val="100"/>
        <c:noMultiLvlLbl val="0"/>
      </c:catAx>
      <c:valAx>
        <c:axId val="210971462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291495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0166616417073E-2"/>
          <c:y val="2.7983697476399314E-2"/>
          <c:w val="0.91279666767165857"/>
          <c:h val="0.89661899953886681"/>
        </c:manualLayout>
      </c:layout>
      <c:barChart>
        <c:barDir val="col"/>
        <c:grouping val="clustered"/>
        <c:varyColors val="0"/>
        <c:ser>
          <c:idx val="0"/>
          <c:order val="0"/>
          <c:tx>
            <c:strRef>
              <c:f>Sheet1!$B$1</c:f>
              <c:strCache>
                <c:ptCount val="1"/>
                <c:pt idx="0">
                  <c:v>Series 1</c:v>
                </c:pt>
              </c:strCache>
            </c:strRef>
          </c:tx>
          <c:spPr>
            <a:solidFill>
              <a:srgbClr val="FFC000"/>
            </a:solidFill>
            <a:ln>
              <a:noFill/>
            </a:ln>
            <a:effectLst/>
          </c:spPr>
          <c:invertIfNegative val="0"/>
          <c:dLbls>
            <c:dLbl>
              <c:idx val="0"/>
              <c:layout>
                <c:manualLayout>
                  <c:x val="1.9818939165532113E-2"/>
                  <c:y val="-1.3098587068883723E-2"/>
                </c:manualLayout>
              </c:layout>
              <c:tx>
                <c:rich>
                  <a:bodyPr/>
                  <a:lstStyle/>
                  <a:p>
                    <a:fld id="{19EC9195-2900-B144-9B06-BC69F5A8DB93}"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1C-6D4A-9A79-685ECA7AA523}"/>
                </c:ext>
              </c:extLst>
            </c:dLbl>
            <c:dLbl>
              <c:idx val="1"/>
              <c:layout>
                <c:manualLayout>
                  <c:x val="-3.9637878331064301E-3"/>
                  <c:y val="2.0985569666553312E-2"/>
                </c:manualLayout>
              </c:layout>
              <c:tx>
                <c:rich>
                  <a:bodyPr/>
                  <a:lstStyle/>
                  <a:p>
                    <a:fld id="{2231B0B5-3AFE-4B46-8515-024727799A1C}"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E5-E048-ADF1-861291FEE8AB}"/>
                </c:ext>
              </c:extLst>
            </c:dLbl>
            <c:dLbl>
              <c:idx val="2"/>
              <c:layout>
                <c:manualLayout>
                  <c:x val="0"/>
                  <c:y val="-1.6326026968645772E-2"/>
                </c:manualLayout>
              </c:layout>
              <c:tx>
                <c:rich>
                  <a:bodyPr/>
                  <a:lstStyle/>
                  <a:p>
                    <a:fld id="{41082D11-F559-5F4A-8D26-324D3A89AC72}" type="VALUE">
                      <a:rPr lang="en-US" b="0" i="0">
                        <a:solidFill>
                          <a:schemeClr val="tx1"/>
                        </a:solidFill>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637-4044-9188-765BD538441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2024</c:v>
                </c:pt>
                <c:pt idx="1">
                  <c:v>2025</c:v>
                </c:pt>
                <c:pt idx="2">
                  <c:v>2026</c:v>
                </c:pt>
              </c:numCache>
            </c:numRef>
          </c:cat>
          <c:val>
            <c:numRef>
              <c:f>Sheet1!$B$2:$B$4</c:f>
              <c:numCache>
                <c:formatCode>0</c:formatCode>
                <c:ptCount val="3"/>
                <c:pt idx="0">
                  <c:v>2</c:v>
                </c:pt>
                <c:pt idx="1">
                  <c:v>10</c:v>
                </c:pt>
                <c:pt idx="2">
                  <c:v>32</c:v>
                </c:pt>
              </c:numCache>
            </c:numRef>
          </c:val>
          <c:extLst>
            <c:ext xmlns:c16="http://schemas.microsoft.com/office/drawing/2014/chart" uri="{C3380CC4-5D6E-409C-BE32-E72D297353CC}">
              <c16:uniqueId val="{00000000-205E-AA43-BC9C-4D309BFA5857}"/>
            </c:ext>
          </c:extLst>
        </c:ser>
        <c:dLbls>
          <c:showLegendKey val="0"/>
          <c:showVal val="0"/>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3688214729179413E-2"/>
          <c:y val="0.11704863173752285"/>
          <c:w val="0.87957833177670153"/>
          <c:h val="0.48430568041953181"/>
        </c:manualLayout>
      </c:layout>
      <c:barChart>
        <c:barDir val="bar"/>
        <c:grouping val="percentStacked"/>
        <c:varyColors val="0"/>
        <c:ser>
          <c:idx val="0"/>
          <c:order val="0"/>
          <c:tx>
            <c:strRef>
              <c:f>Sheet1!$A$2</c:f>
              <c:strCache>
                <c:ptCount val="1"/>
                <c:pt idx="0">
                  <c:v>HCH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1</c:v>
                </c:pt>
              </c:numCache>
            </c:numRef>
          </c:val>
          <c:extLst>
            <c:ext xmlns:c16="http://schemas.microsoft.com/office/drawing/2014/chart" uri="{C3380CC4-5D6E-409C-BE32-E72D297353CC}">
              <c16:uniqueId val="{00000000-D02A-47AA-B647-7DE501AC53F5}"/>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23341244135607048"/>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2002882202285892"/>
          <c:y val="0"/>
          <c:w val="0.85283565283307705"/>
          <c:h val="0.48040892475750696"/>
        </c:manualLayout>
      </c:layout>
      <c:barChart>
        <c:barDir val="bar"/>
        <c:grouping val="stacked"/>
        <c:varyColors val="0"/>
        <c:ser>
          <c:idx val="0"/>
          <c:order val="0"/>
          <c:tx>
            <c:strRef>
              <c:f>Sheet1!$A$2</c:f>
              <c:strCache>
                <c:ptCount val="1"/>
                <c:pt idx="0">
                  <c:v>LP</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0-B4E7-4AC3-AAB4-65EDCF72AA32}"/>
            </c:ext>
          </c:extLst>
        </c:ser>
        <c:ser>
          <c:idx val="1"/>
          <c:order val="1"/>
          <c:tx>
            <c:strRef>
              <c:f>Sheet1!$A$3</c:f>
              <c:strCache>
                <c:ptCount val="1"/>
                <c:pt idx="0">
                  <c:v>EH</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1-B4E7-4AC3-AAB4-65EDCF72AA32}"/>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85011560136795E-2"/>
          <c:y val="6.4245806202088696E-2"/>
          <c:w val="0.94742997687972641"/>
          <c:h val="0.61358699926096627"/>
        </c:manualLayout>
      </c:layout>
      <c:lineChart>
        <c:grouping val="standard"/>
        <c:varyColors val="0"/>
        <c:ser>
          <c:idx val="0"/>
          <c:order val="0"/>
          <c:tx>
            <c:strRef>
              <c:f>Sheet1!$A$2</c:f>
              <c:strCache>
                <c:ptCount val="1"/>
                <c:pt idx="0">
                  <c:v>Gallo + Gallo</c:v>
                </c:pt>
              </c:strCache>
            </c:strRef>
          </c:tx>
          <c:spPr>
            <a:ln w="28575" cap="rnd">
              <a:solidFill>
                <a:srgbClr val="FFDB66"/>
              </a:solidFill>
              <a:round/>
            </a:ln>
            <a:effectLst/>
          </c:spPr>
          <c:marker>
            <c:symbol val="none"/>
          </c:marker>
          <c:dLbls>
            <c:spPr>
              <a:solidFill>
                <a:srgbClr val="FFDB66"/>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Sept</c:v>
                </c:pt>
                <c:pt idx="9">
                  <c:v>Oct</c:v>
                </c:pt>
                <c:pt idx="10">
                  <c:v>Nov</c:v>
                </c:pt>
                <c:pt idx="11">
                  <c:v>Dic</c:v>
                </c:pt>
              </c:strCache>
            </c:strRef>
          </c:cat>
          <c:val>
            <c:numRef>
              <c:f>Sheet1!$B$2:$L$2</c:f>
              <c:numCache>
                <c:formatCode>General</c:formatCode>
                <c:ptCount val="11"/>
                <c:pt idx="0" formatCode="0">
                  <c:v>23</c:v>
                </c:pt>
                <c:pt idx="1">
                  <c:v>9</c:v>
                </c:pt>
                <c:pt idx="2">
                  <c:v>0</c:v>
                </c:pt>
                <c:pt idx="3">
                  <c:v>0</c:v>
                </c:pt>
                <c:pt idx="4">
                  <c:v>0</c:v>
                </c:pt>
                <c:pt idx="5">
                  <c:v>0</c:v>
                </c:pt>
                <c:pt idx="6">
                  <c:v>0</c:v>
                </c:pt>
                <c:pt idx="7">
                  <c:v>0</c:v>
                </c:pt>
                <c:pt idx="8">
                  <c:v>0</c:v>
                </c:pt>
                <c:pt idx="9">
                  <c:v>0</c:v>
                </c:pt>
                <c:pt idx="10">
                  <c:v>0</c:v>
                </c:pt>
              </c:numCache>
            </c:numRef>
          </c:val>
          <c:smooth val="0"/>
          <c:extLst>
            <c:ext xmlns:c16="http://schemas.microsoft.com/office/drawing/2014/chart" uri="{C3380CC4-5D6E-409C-BE32-E72D297353CC}">
              <c16:uniqueId val="{00000000-8C50-D343-96BC-33CF881FABC2}"/>
            </c:ext>
          </c:extLst>
        </c:ser>
        <c:dLbls>
          <c:showLegendKey val="0"/>
          <c:showVal val="1"/>
          <c:showCatName val="0"/>
          <c:showSerName val="0"/>
          <c:showPercent val="0"/>
          <c:showBubbleSize val="0"/>
        </c:dLbls>
        <c:smooth val="0"/>
        <c:axId val="341979552"/>
        <c:axId val="341976416"/>
      </c:lineChart>
      <c:catAx>
        <c:axId val="34197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76416"/>
        <c:crosses val="autoZero"/>
        <c:auto val="1"/>
        <c:lblAlgn val="ctr"/>
        <c:lblOffset val="100"/>
        <c:noMultiLvlLbl val="0"/>
      </c:catAx>
      <c:valAx>
        <c:axId val="341976416"/>
        <c:scaling>
          <c:orientation val="minMax"/>
        </c:scaling>
        <c:delete val="1"/>
        <c:axPos val="l"/>
        <c:numFmt formatCode="0" sourceLinked="1"/>
        <c:majorTickMark val="none"/>
        <c:minorTickMark val="none"/>
        <c:tickLblPos val="nextTo"/>
        <c:crossAx val="34197955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4103887168903"/>
          <c:w val="0.88146717254039708"/>
          <c:h val="0.6504987960096319"/>
        </c:manualLayout>
      </c:layout>
      <c:barChart>
        <c:barDir val="bar"/>
        <c:grouping val="percentStacked"/>
        <c:varyColors val="0"/>
        <c:ser>
          <c:idx val="0"/>
          <c:order val="0"/>
          <c:tx>
            <c:strRef>
              <c:f>Sheet1!$A$2</c:f>
              <c:strCache>
                <c:ptCount val="1"/>
                <c:pt idx="0">
                  <c:v>Logos</c:v>
                </c:pt>
              </c:strCache>
            </c:strRef>
          </c:tx>
          <c:spPr>
            <a:solidFill>
              <a:srgbClr val="92D050"/>
            </a:solidFill>
            <a:ln>
              <a:noFill/>
            </a:ln>
            <a:effectLst/>
          </c:spPr>
          <c:invertIfNegative val="0"/>
          <c:dLbls>
            <c:dLbl>
              <c:idx val="0"/>
              <c:layout>
                <c:manualLayout>
                  <c:x val="2.3490297536062001E-2"/>
                  <c:y val="0"/>
                </c:manualLayout>
              </c:layout>
              <c:tx>
                <c:rich>
                  <a:bodyPr/>
                  <a:lstStyle/>
                  <a:p>
                    <a:fld id="{92F581B6-149B-2D4B-8899-3023B4E03F9A}"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848-B248-8291-6B669BB8FC2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0.09</c:v>
                </c:pt>
              </c:numCache>
            </c:numRef>
          </c:val>
          <c:extLst>
            <c:ext xmlns:c16="http://schemas.microsoft.com/office/drawing/2014/chart" uri="{C3380CC4-5D6E-409C-BE32-E72D297353CC}">
              <c16:uniqueId val="{00000000-8262-A44C-B152-1607C13214A7}"/>
            </c:ext>
          </c:extLst>
        </c:ser>
        <c:ser>
          <c:idx val="1"/>
          <c:order val="1"/>
          <c:tx>
            <c:strRef>
              <c:f>Sheet1!$A$3</c:f>
              <c:strCache>
                <c:ptCount val="1"/>
                <c:pt idx="0">
                  <c:v>R America</c:v>
                </c:pt>
              </c:strCache>
            </c:strRef>
          </c:tx>
          <c:spPr>
            <a:solidFill>
              <a:srgbClr val="1D9A78"/>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0-CE12-6241-A95E-212F996A24A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0.64</c:v>
                </c:pt>
              </c:numCache>
            </c:numRef>
          </c:val>
          <c:extLst>
            <c:ext xmlns:c16="http://schemas.microsoft.com/office/drawing/2014/chart" uri="{C3380CC4-5D6E-409C-BE32-E72D297353CC}">
              <c16:uniqueId val="{00000001-8262-A44C-B152-1607C13214A7}"/>
            </c:ext>
          </c:extLst>
        </c:ser>
        <c:ser>
          <c:idx val="2"/>
          <c:order val="2"/>
          <c:tx>
            <c:strRef>
              <c:f>Sheet1!$A$4</c:f>
              <c:strCache>
                <c:ptCount val="1"/>
                <c:pt idx="0">
                  <c:v>Musiquera</c:v>
                </c:pt>
              </c:strCache>
            </c:strRef>
          </c:tx>
          <c:spPr>
            <a:solidFill>
              <a:schemeClr val="accent5"/>
            </a:solidFill>
            <a:ln>
              <a:noFill/>
            </a:ln>
            <a:effectLst/>
          </c:spPr>
          <c:invertIfNegative val="0"/>
          <c:dLbls>
            <c:dLbl>
              <c:idx val="0"/>
              <c:tx>
                <c:rich>
                  <a:bodyPr/>
                  <a:lstStyle/>
                  <a:p>
                    <a:fld id="{6608681F-A1F1-5846-A829-D83C84B3151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994-F14A-B634-5C3960634D5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0.15</c:v>
                </c:pt>
              </c:numCache>
            </c:numRef>
          </c:val>
          <c:extLst>
            <c:ext xmlns:c16="http://schemas.microsoft.com/office/drawing/2014/chart" uri="{C3380CC4-5D6E-409C-BE32-E72D297353CC}">
              <c16:uniqueId val="{00000002-1994-F14A-B634-5C3960634D50}"/>
            </c:ext>
          </c:extLst>
        </c:ser>
        <c:ser>
          <c:idx val="3"/>
          <c:order val="3"/>
          <c:tx>
            <c:strRef>
              <c:f>Sheet1!$A$5</c:f>
              <c:strCache>
                <c:ptCount val="1"/>
                <c:pt idx="0">
                  <c:v>Love</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Sheet1!$B$5</c:f>
              <c:numCache>
                <c:formatCode>0%</c:formatCode>
                <c:ptCount val="1"/>
                <c:pt idx="0">
                  <c:v>0.09</c:v>
                </c:pt>
              </c:numCache>
            </c:numRef>
          </c:val>
          <c:extLst>
            <c:ext xmlns:c16="http://schemas.microsoft.com/office/drawing/2014/chart" uri="{C3380CC4-5D6E-409C-BE32-E72D297353CC}">
              <c16:uniqueId val="{00000002-8D06-C146-93C8-A0DD699F8EC9}"/>
            </c:ext>
          </c:extLst>
        </c:ser>
        <c:ser>
          <c:idx val="4"/>
          <c:order val="4"/>
          <c:tx>
            <c:strRef>
              <c:f>Sheet1!$A$6</c:f>
              <c:strCache>
                <c:ptCount val="1"/>
                <c:pt idx="0">
                  <c:v>Otros</c:v>
                </c:pt>
              </c:strCache>
            </c:strRef>
          </c:tx>
          <c:spPr>
            <a:solidFill>
              <a:schemeClr val="accent5">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Sheet1!$B$6</c:f>
              <c:numCache>
                <c:formatCode>0%</c:formatCode>
                <c:ptCount val="1"/>
                <c:pt idx="0">
                  <c:v>0.03</c:v>
                </c:pt>
              </c:numCache>
            </c:numRef>
          </c:val>
          <c:extLst>
            <c:ext xmlns:c16="http://schemas.microsoft.com/office/drawing/2014/chart" uri="{C3380CC4-5D6E-409C-BE32-E72D297353CC}">
              <c16:uniqueId val="{00000002-938B-F845-A5BB-410665BD7967}"/>
            </c:ext>
          </c:extLst>
        </c:ser>
        <c:dLbls>
          <c:showLegendKey val="0"/>
          <c:showVal val="0"/>
          <c:showCatName val="0"/>
          <c:showSerName val="0"/>
          <c:showPercent val="0"/>
          <c:showBubbleSize val="0"/>
        </c:dLbls>
        <c:gapWidth val="55"/>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r"/>
      <c:layout>
        <c:manualLayout>
          <c:xMode val="edge"/>
          <c:yMode val="edge"/>
          <c:x val="3.5933681526129522E-3"/>
          <c:y val="0.77347437220502235"/>
          <c:w val="0.99640663184738709"/>
          <c:h val="0.2265256277949776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TV</c:v>
                </c:pt>
              </c:strCache>
            </c:strRef>
          </c:tx>
          <c:spPr>
            <a:solidFill>
              <a:srgbClr val="85B8A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2025</c:v>
                </c:pt>
                <c:pt idx="1">
                  <c:v>2026</c:v>
                </c:pt>
              </c:numCache>
            </c:numRef>
          </c:cat>
          <c:val>
            <c:numRef>
              <c:f>Sheet1!$B$2:$B$3</c:f>
              <c:numCache>
                <c:formatCode>0%</c:formatCode>
                <c:ptCount val="2"/>
                <c:pt idx="0">
                  <c:v>0.27</c:v>
                </c:pt>
                <c:pt idx="1">
                  <c:v>0.31</c:v>
                </c:pt>
              </c:numCache>
            </c:numRef>
          </c:val>
          <c:extLst>
            <c:ext xmlns:c16="http://schemas.microsoft.com/office/drawing/2014/chart" uri="{C3380CC4-5D6E-409C-BE32-E72D297353CC}">
              <c16:uniqueId val="{00000000-2403-5A47-995A-FFA68A949D13}"/>
            </c:ext>
          </c:extLst>
        </c:ser>
        <c:ser>
          <c:idx val="1"/>
          <c:order val="1"/>
          <c:tx>
            <c:strRef>
              <c:f>Sheet1!$C$1</c:f>
              <c:strCache>
                <c:ptCount val="1"/>
                <c:pt idx="0">
                  <c:v>PR</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2403-5A47-995A-FFA68A949D13}"/>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2025</c:v>
                </c:pt>
                <c:pt idx="1">
                  <c:v>2026</c:v>
                </c:pt>
              </c:numCache>
            </c:numRef>
          </c:cat>
          <c:val>
            <c:numRef>
              <c:f>Sheet1!$C$2:$C$3</c:f>
              <c:numCache>
                <c:formatCode>General</c:formatCode>
                <c:ptCount val="2"/>
              </c:numCache>
            </c:numRef>
          </c:val>
          <c:extLst>
            <c:ext xmlns:c16="http://schemas.microsoft.com/office/drawing/2014/chart" uri="{C3380CC4-5D6E-409C-BE32-E72D297353CC}">
              <c16:uniqueId val="{00000002-2403-5A47-995A-FFA68A949D13}"/>
            </c:ext>
          </c:extLst>
        </c:ser>
        <c:ser>
          <c:idx val="2"/>
          <c:order val="2"/>
          <c:tx>
            <c:strRef>
              <c:f>Sheet1!$D$1</c:f>
              <c:strCache>
                <c:ptCount val="1"/>
                <c:pt idx="0">
                  <c:v>RAD</c:v>
                </c:pt>
              </c:strCache>
            </c:strRef>
          </c:tx>
          <c:spPr>
            <a:solidFill>
              <a:srgbClr val="18886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2025</c:v>
                </c:pt>
                <c:pt idx="1">
                  <c:v>2026</c:v>
                </c:pt>
              </c:numCache>
            </c:numRef>
          </c:cat>
          <c:val>
            <c:numRef>
              <c:f>Sheet1!$D$2:$D$3</c:f>
              <c:numCache>
                <c:formatCode>0%</c:formatCode>
                <c:ptCount val="2"/>
                <c:pt idx="0">
                  <c:v>0.73</c:v>
                </c:pt>
                <c:pt idx="1">
                  <c:v>0.69</c:v>
                </c:pt>
              </c:numCache>
            </c:numRef>
          </c:val>
          <c:extLst>
            <c:ext xmlns:c16="http://schemas.microsoft.com/office/drawing/2014/chart" uri="{C3380CC4-5D6E-409C-BE32-E72D297353CC}">
              <c16:uniqueId val="{00000003-2403-5A47-995A-FFA68A949D13}"/>
            </c:ext>
          </c:extLst>
        </c:ser>
        <c:dLbls>
          <c:showLegendKey val="0"/>
          <c:showVal val="0"/>
          <c:showCatName val="0"/>
          <c:showSerName val="0"/>
          <c:showPercent val="0"/>
          <c:showBubbleSize val="0"/>
        </c:dLbls>
        <c:gapWidth val="15"/>
        <c:overlap val="100"/>
        <c:axId val="772332847"/>
        <c:axId val="771826287"/>
      </c:barChart>
      <c:catAx>
        <c:axId val="772332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71826287"/>
        <c:crosses val="autoZero"/>
        <c:auto val="1"/>
        <c:lblAlgn val="ctr"/>
        <c:lblOffset val="100"/>
        <c:noMultiLvlLbl val="0"/>
      </c:catAx>
      <c:valAx>
        <c:axId val="771826287"/>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77233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7.412977292407591E-2"/>
          <c:y val="0.11793308964434351"/>
          <c:w val="0.89894590408195474"/>
          <c:h val="0.48046295280143847"/>
        </c:manualLayout>
      </c:layout>
      <c:barChart>
        <c:barDir val="bar"/>
        <c:grouping val="stacked"/>
        <c:varyColors val="0"/>
        <c:ser>
          <c:idx val="0"/>
          <c:order val="0"/>
          <c:tx>
            <c:strRef>
              <c:f>Sheet1!$A$2</c:f>
              <c:strCache>
                <c:ptCount val="1"/>
                <c:pt idx="0">
                  <c:v>LP</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pt idx="0">
                  <c:v>0.56000000000000005</c:v>
                </c:pt>
              </c:numCache>
            </c:numRef>
          </c:val>
          <c:extLst>
            <c:ext xmlns:c16="http://schemas.microsoft.com/office/drawing/2014/chart" uri="{C3380CC4-5D6E-409C-BE32-E72D297353CC}">
              <c16:uniqueId val="{00000000-D0CB-3842-96B3-BF09039F72A3}"/>
            </c:ext>
          </c:extLst>
        </c:ser>
        <c:ser>
          <c:idx val="1"/>
          <c:order val="1"/>
          <c:tx>
            <c:strRef>
              <c:f>Sheet1!$A$3</c:f>
              <c:strCache>
                <c:ptCount val="1"/>
                <c:pt idx="0">
                  <c:v>EH</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pt idx="0">
                  <c:v>0.44</c:v>
                </c:pt>
              </c:numCache>
            </c:numRef>
          </c:val>
          <c:extLst>
            <c:ext xmlns:c16="http://schemas.microsoft.com/office/drawing/2014/chart" uri="{C3380CC4-5D6E-409C-BE32-E72D297353CC}">
              <c16:uniqueId val="{00000000-1B20-534B-9745-416CFEAA9FC1}"/>
            </c:ext>
          </c:extLst>
        </c:ser>
        <c:dLbls>
          <c:dLblPos val="ctr"/>
          <c:showLegendKey val="0"/>
          <c:showVal val="1"/>
          <c:showCatName val="0"/>
          <c:showSerName val="0"/>
          <c:showPercent val="0"/>
          <c:showBubbleSize val="0"/>
        </c:dLbls>
        <c:gapWidth val="13"/>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legend>
      <c:legendPos val="b"/>
      <c:layout>
        <c:manualLayout>
          <c:xMode val="edge"/>
          <c:yMode val="edge"/>
          <c:x val="0.41402034492042872"/>
          <c:y val="0.61983842238111719"/>
          <c:w val="0.14923629938382424"/>
          <c:h val="0.21934372810386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0166616417073E-2"/>
          <c:y val="2.3821392079011995E-2"/>
          <c:w val="0.91279666767165857"/>
          <c:h val="0.88178118363245284"/>
        </c:manualLayout>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2-213F-4847-B6C9-2624CF25DA9E}"/>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0-3232-4868-9297-E5F9C726EEF3}"/>
              </c:ext>
            </c:extLst>
          </c:dPt>
          <c:dLbls>
            <c:dLbl>
              <c:idx val="0"/>
              <c:layout>
                <c:manualLayout>
                  <c:x val="-3.9637878331064301E-3"/>
                  <c:y val="0.3175640906474162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3F-4847-B6C9-2624CF25DA9E}"/>
                </c:ext>
              </c:extLst>
            </c:dLbl>
            <c:dLbl>
              <c:idx val="1"/>
              <c:layout>
                <c:manualLayout>
                  <c:x val="3.9637878331064301E-3"/>
                  <c:y val="0.31458123572570562"/>
                </c:manualLayout>
              </c:layout>
              <c:tx>
                <c:rich>
                  <a:bodyPr/>
                  <a:lstStyle/>
                  <a:p>
                    <a:fld id="{35AE848B-EF86-3744-94C3-11E201C4465A}"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A46-E34C-9DDD-62E47DB15C45}"/>
                </c:ext>
              </c:extLst>
            </c:dLbl>
            <c:dLbl>
              <c:idx val="2"/>
              <c:layout>
                <c:manualLayout>
                  <c:x val="1.1891363499319289E-2"/>
                  <c:y val="-3.1066283961309932E-3"/>
                </c:manualLayout>
              </c:layout>
              <c:tx>
                <c:rich>
                  <a:bodyPr/>
                  <a:lstStyle/>
                  <a:p>
                    <a:fld id="{797A5D27-8997-3E4F-8A94-9F8DB9E7B24C}"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32-4868-9297-E5F9C726EE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2024</c:v>
                </c:pt>
                <c:pt idx="1">
                  <c:v>2025</c:v>
                </c:pt>
                <c:pt idx="2">
                  <c:v>2026</c:v>
                </c:pt>
              </c:numCache>
            </c:numRef>
          </c:cat>
          <c:val>
            <c:numRef>
              <c:f>Sheet1!$B$2:$B$4</c:f>
              <c:numCache>
                <c:formatCode>0</c:formatCode>
                <c:ptCount val="3"/>
                <c:pt idx="0">
                  <c:v>9</c:v>
                </c:pt>
                <c:pt idx="1">
                  <c:v>9</c:v>
                </c:pt>
                <c:pt idx="2">
                  <c:v>5</c:v>
                </c:pt>
              </c:numCache>
            </c:numRef>
          </c:val>
          <c:extLst>
            <c:ext xmlns:c16="http://schemas.microsoft.com/office/drawing/2014/chart" uri="{C3380CC4-5D6E-409C-BE32-E72D297353CC}">
              <c16:uniqueId val="{00000000-90B1-D34D-A8F1-8571BD226D33}"/>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29417110620675E-2"/>
          <c:y val="3.4498698149520619E-2"/>
          <c:w val="0.94731944796664191"/>
          <c:h val="0.61953278259164901"/>
        </c:manualLayout>
      </c:layout>
      <c:lineChart>
        <c:grouping val="standard"/>
        <c:varyColors val="0"/>
        <c:ser>
          <c:idx val="0"/>
          <c:order val="0"/>
          <c:tx>
            <c:strRef>
              <c:f>Sheet1!$A$2</c:f>
              <c:strCache>
                <c:ptCount val="1"/>
                <c:pt idx="0">
                  <c:v>Grupo UMA</c:v>
                </c:pt>
              </c:strCache>
            </c:strRef>
          </c:tx>
          <c:spPr>
            <a:ln w="28575" cap="rnd">
              <a:solidFill>
                <a:schemeClr val="accent6">
                  <a:lumMod val="50000"/>
                </a:schemeClr>
              </a:solidFill>
              <a:round/>
            </a:ln>
            <a:effectLst/>
          </c:spPr>
          <c:marker>
            <c:symbol val="none"/>
          </c:marker>
          <c:dLbls>
            <c:spPr>
              <a:solidFill>
                <a:schemeClr val="tx2"/>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Sheet1!$B$2:$M$2</c:f>
              <c:numCache>
                <c:formatCode>General</c:formatCode>
                <c:ptCount val="12"/>
                <c:pt idx="0">
                  <c:v>4</c:v>
                </c:pt>
                <c:pt idx="1">
                  <c:v>1</c:v>
                </c:pt>
                <c:pt idx="2">
                  <c:v>0</c:v>
                </c:pt>
                <c:pt idx="3">
                  <c:v>0</c:v>
                </c:pt>
                <c:pt idx="4">
                  <c:v>0</c:v>
                </c:pt>
                <c:pt idx="5">
                  <c:v>0</c:v>
                </c:pt>
                <c:pt idx="6">
                  <c:v>0</c:v>
                </c:pt>
                <c:pt idx="7">
                  <c:v>0</c:v>
                </c:pt>
                <c:pt idx="8">
                  <c:v>0</c:v>
                </c:pt>
                <c:pt idx="9">
                  <c:v>0</c:v>
                </c:pt>
                <c:pt idx="10">
                  <c:v>0</c:v>
                </c:pt>
                <c:pt idx="11">
                  <c:v>0</c:v>
                </c:pt>
              </c:numCache>
            </c:numRef>
          </c:val>
          <c:smooth val="0"/>
          <c:extLst>
            <c:ext xmlns:c16="http://schemas.microsoft.com/office/drawing/2014/chart" uri="{C3380CC4-5D6E-409C-BE32-E72D297353CC}">
              <c16:uniqueId val="{00000000-37C5-2A43-B643-87195EEFA3CF}"/>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73748144"/>
        <c:axId val="373744616"/>
      </c:lineChart>
      <c:catAx>
        <c:axId val="37374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73744616"/>
        <c:crosses val="autoZero"/>
        <c:auto val="1"/>
        <c:lblAlgn val="ctr"/>
        <c:lblOffset val="100"/>
        <c:noMultiLvlLbl val="0"/>
      </c:catAx>
      <c:valAx>
        <c:axId val="373744616"/>
        <c:scaling>
          <c:orientation val="minMax"/>
        </c:scaling>
        <c:delete val="1"/>
        <c:axPos val="l"/>
        <c:numFmt formatCode="General" sourceLinked="1"/>
        <c:majorTickMark val="none"/>
        <c:minorTickMark val="none"/>
        <c:tickLblPos val="nextTo"/>
        <c:crossAx val="3737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72531791581354E-2"/>
          <c:y val="0.10228563677365753"/>
          <c:w val="0.91799160977875294"/>
          <c:h val="0.74855621683028972"/>
        </c:manualLayout>
      </c:layout>
      <c:barChart>
        <c:barDir val="col"/>
        <c:grouping val="clustered"/>
        <c:varyColors val="0"/>
        <c:ser>
          <c:idx val="0"/>
          <c:order val="0"/>
          <c:tx>
            <c:strRef>
              <c:f>Sheet1!$B$1</c:f>
              <c:strCache>
                <c:ptCount val="1"/>
                <c:pt idx="0">
                  <c:v>2024</c:v>
                </c:pt>
              </c:strCache>
            </c:strRef>
          </c:tx>
          <c:spPr>
            <a:solidFill>
              <a:schemeClr val="accent4">
                <a:lumMod val="50000"/>
              </a:schemeClr>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Elektra/Italika</c:v>
                </c:pt>
                <c:pt idx="1">
                  <c:v>Didemo/Credid</c:v>
                </c:pt>
                <c:pt idx="2">
                  <c:v>MM</c:v>
                </c:pt>
                <c:pt idx="3">
                  <c:v>Gallo + Gallo</c:v>
                </c:pt>
                <c:pt idx="4">
                  <c:v>Masesa</c:v>
                </c:pt>
                <c:pt idx="5">
                  <c:v>Movesa</c:v>
                </c:pt>
                <c:pt idx="6">
                  <c:v>Tropigas</c:v>
                </c:pt>
                <c:pt idx="7">
                  <c:v>D. Ebenezer</c:v>
                </c:pt>
                <c:pt idx="8">
                  <c:v>Grupo Q</c:v>
                </c:pt>
                <c:pt idx="9">
                  <c:v>UMA</c:v>
                </c:pt>
                <c:pt idx="10">
                  <c:v>Central Motos</c:v>
                </c:pt>
              </c:strCache>
            </c:strRef>
          </c:cat>
          <c:val>
            <c:numRef>
              <c:f>Sheet1!$B$2:$B$12</c:f>
              <c:numCache>
                <c:formatCode>0</c:formatCode>
                <c:ptCount val="11"/>
                <c:pt idx="0">
                  <c:v>34</c:v>
                </c:pt>
                <c:pt idx="1">
                  <c:v>325</c:v>
                </c:pt>
                <c:pt idx="2">
                  <c:v>18</c:v>
                </c:pt>
                <c:pt idx="3">
                  <c:v>2</c:v>
                </c:pt>
                <c:pt idx="6">
                  <c:v>18</c:v>
                </c:pt>
                <c:pt idx="8">
                  <c:v>0.1</c:v>
                </c:pt>
                <c:pt idx="9">
                  <c:v>9</c:v>
                </c:pt>
              </c:numCache>
            </c:numRef>
          </c:val>
          <c:extLst>
            <c:ext xmlns:c16="http://schemas.microsoft.com/office/drawing/2014/chart" uri="{C3380CC4-5D6E-409C-BE32-E72D297353CC}">
              <c16:uniqueId val="{00000000-3DC7-D040-9961-11751393B70D}"/>
            </c:ext>
          </c:extLst>
        </c:ser>
        <c:ser>
          <c:idx val="1"/>
          <c:order val="1"/>
          <c:tx>
            <c:strRef>
              <c:f>Sheet1!$C$1</c:f>
              <c:strCache>
                <c:ptCount val="1"/>
                <c:pt idx="0">
                  <c:v>2025</c:v>
                </c:pt>
              </c:strCache>
            </c:strRef>
          </c:tx>
          <c:spPr>
            <a:solidFill>
              <a:srgbClr val="0070C0"/>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Elektra/Italika</c:v>
                </c:pt>
                <c:pt idx="1">
                  <c:v>Didemo/Credid</c:v>
                </c:pt>
                <c:pt idx="2">
                  <c:v>MM</c:v>
                </c:pt>
                <c:pt idx="3">
                  <c:v>Gallo + Gallo</c:v>
                </c:pt>
                <c:pt idx="4">
                  <c:v>Masesa</c:v>
                </c:pt>
                <c:pt idx="5">
                  <c:v>Movesa</c:v>
                </c:pt>
                <c:pt idx="6">
                  <c:v>Tropigas</c:v>
                </c:pt>
                <c:pt idx="7">
                  <c:v>D. Ebenezer</c:v>
                </c:pt>
                <c:pt idx="8">
                  <c:v>Grupo Q</c:v>
                </c:pt>
                <c:pt idx="9">
                  <c:v>UMA</c:v>
                </c:pt>
                <c:pt idx="10">
                  <c:v>Central Motos</c:v>
                </c:pt>
              </c:strCache>
            </c:strRef>
          </c:cat>
          <c:val>
            <c:numRef>
              <c:f>Sheet1!$C$2:$C$12</c:f>
              <c:numCache>
                <c:formatCode>0</c:formatCode>
                <c:ptCount val="11"/>
                <c:pt idx="0">
                  <c:v>111</c:v>
                </c:pt>
                <c:pt idx="1">
                  <c:v>346</c:v>
                </c:pt>
                <c:pt idx="2">
                  <c:v>85</c:v>
                </c:pt>
                <c:pt idx="3">
                  <c:v>10</c:v>
                </c:pt>
                <c:pt idx="5">
                  <c:v>0.1</c:v>
                </c:pt>
                <c:pt idx="8">
                  <c:v>3</c:v>
                </c:pt>
                <c:pt idx="9">
                  <c:v>9</c:v>
                </c:pt>
                <c:pt idx="10">
                  <c:v>1</c:v>
                </c:pt>
              </c:numCache>
            </c:numRef>
          </c:val>
          <c:extLst>
            <c:ext xmlns:c16="http://schemas.microsoft.com/office/drawing/2014/chart" uri="{C3380CC4-5D6E-409C-BE32-E72D297353CC}">
              <c16:uniqueId val="{00000001-3DC7-D040-9961-11751393B70D}"/>
            </c:ext>
          </c:extLst>
        </c:ser>
        <c:ser>
          <c:idx val="2"/>
          <c:order val="2"/>
          <c:tx>
            <c:strRef>
              <c:f>Sheet1!$D$1</c:f>
              <c:strCache>
                <c:ptCount val="1"/>
                <c:pt idx="0">
                  <c:v>2026</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Elektra/Italika</c:v>
                </c:pt>
                <c:pt idx="1">
                  <c:v>Didemo/Credid</c:v>
                </c:pt>
                <c:pt idx="2">
                  <c:v>MM</c:v>
                </c:pt>
                <c:pt idx="3">
                  <c:v>Gallo + Gallo</c:v>
                </c:pt>
                <c:pt idx="4">
                  <c:v>Masesa</c:v>
                </c:pt>
                <c:pt idx="5">
                  <c:v>Movesa</c:v>
                </c:pt>
                <c:pt idx="6">
                  <c:v>Tropigas</c:v>
                </c:pt>
                <c:pt idx="7">
                  <c:v>D. Ebenezer</c:v>
                </c:pt>
                <c:pt idx="8">
                  <c:v>Grupo Q</c:v>
                </c:pt>
                <c:pt idx="9">
                  <c:v>UMA</c:v>
                </c:pt>
                <c:pt idx="10">
                  <c:v>Central Motos</c:v>
                </c:pt>
              </c:strCache>
            </c:strRef>
          </c:cat>
          <c:val>
            <c:numRef>
              <c:f>Sheet1!$D$2:$D$12</c:f>
              <c:numCache>
                <c:formatCode>0</c:formatCode>
                <c:ptCount val="11"/>
                <c:pt idx="0">
                  <c:v>135</c:v>
                </c:pt>
                <c:pt idx="1">
                  <c:v>175</c:v>
                </c:pt>
                <c:pt idx="2">
                  <c:v>45</c:v>
                </c:pt>
                <c:pt idx="3">
                  <c:v>32</c:v>
                </c:pt>
                <c:pt idx="8">
                  <c:v>0.1</c:v>
                </c:pt>
                <c:pt idx="9" formatCode="General">
                  <c:v>5</c:v>
                </c:pt>
              </c:numCache>
            </c:numRef>
          </c:val>
          <c:extLst>
            <c:ext xmlns:c16="http://schemas.microsoft.com/office/drawing/2014/chart" uri="{C3380CC4-5D6E-409C-BE32-E72D297353CC}">
              <c16:uniqueId val="{00000002-3DC7-D040-9961-11751393B70D}"/>
            </c:ext>
          </c:extLst>
        </c:ser>
        <c:dLbls>
          <c:dLblPos val="inBase"/>
          <c:showLegendKey val="0"/>
          <c:showVal val="1"/>
          <c:showCatName val="0"/>
          <c:showSerName val="0"/>
          <c:showPercent val="0"/>
          <c:showBubbleSize val="0"/>
        </c:dLbls>
        <c:gapWidth val="77"/>
        <c:overlap val="-8"/>
        <c:axId val="274397007"/>
        <c:axId val="274398687"/>
      </c:barChart>
      <c:catAx>
        <c:axId val="2743970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crossAx val="274398687"/>
        <c:crosses val="autoZero"/>
        <c:auto val="1"/>
        <c:lblAlgn val="ctr"/>
        <c:lblOffset val="100"/>
        <c:noMultiLvlLbl val="0"/>
      </c:catAx>
      <c:valAx>
        <c:axId val="274398687"/>
        <c:scaling>
          <c:orientation val="minMax"/>
        </c:scaling>
        <c:delete val="1"/>
        <c:axPos val="l"/>
        <c:numFmt formatCode="0" sourceLinked="1"/>
        <c:majorTickMark val="none"/>
        <c:minorTickMark val="none"/>
        <c:tickLblPos val="nextTo"/>
        <c:crossAx val="274397007"/>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604878129043712E-2"/>
          <c:y val="3.5097062879815059E-2"/>
          <c:w val="0.9577776818235445"/>
          <c:h val="0.79779338060695992"/>
        </c:manualLayout>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Sheet1!$B$2:$C$2</c:f>
              <c:numCache>
                <c:formatCode>General</c:formatCode>
                <c:ptCount val="2"/>
              </c:numCache>
            </c:numRef>
          </c:val>
          <c:extLst>
            <c:ext xmlns:c16="http://schemas.microsoft.com/office/drawing/2014/chart" uri="{C3380CC4-5D6E-409C-BE32-E72D297353CC}">
              <c16:uniqueId val="{00000000-C2C2-F045-96A5-1FE450F00883}"/>
            </c:ext>
          </c:extLst>
        </c:ser>
        <c:ser>
          <c:idx val="1"/>
          <c:order val="1"/>
          <c:tx>
            <c:strRef>
              <c:f>Sheet1!$A$3</c:f>
              <c:strCache>
                <c:ptCount val="1"/>
                <c:pt idx="0">
                  <c:v>PR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Sheet1!$B$3:$C$3</c:f>
              <c:numCache>
                <c:formatCode>0%</c:formatCode>
                <c:ptCount val="2"/>
                <c:pt idx="1">
                  <c:v>0.61</c:v>
                </c:pt>
              </c:numCache>
            </c:numRef>
          </c:val>
          <c:extLst>
            <c:ext xmlns:c16="http://schemas.microsoft.com/office/drawing/2014/chart" uri="{C3380CC4-5D6E-409C-BE32-E72D297353CC}">
              <c16:uniqueId val="{00000001-C2C2-F045-96A5-1FE450F00883}"/>
            </c:ext>
          </c:extLst>
        </c:ser>
        <c:ser>
          <c:idx val="2"/>
          <c:order val="2"/>
          <c:tx>
            <c:strRef>
              <c:f>Sheet1!$A$4</c:f>
              <c:strCache>
                <c:ptCount val="1"/>
                <c:pt idx="0">
                  <c:v>RA</c:v>
                </c:pt>
              </c:strCache>
            </c:strRef>
          </c:tx>
          <c:spPr>
            <a:solidFill>
              <a:schemeClr val="accent5"/>
            </a:solidFill>
            <a:ln>
              <a:noFill/>
            </a:ln>
            <a:effectLst/>
          </c:spPr>
          <c:invertIfNegative val="0"/>
          <c:dLbls>
            <c:dLbl>
              <c:idx val="0"/>
              <c:layout>
                <c:manualLayout>
                  <c:x val="0"/>
                  <c:y val="1.1814530477069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C2-F045-96A5-1FE450F00883}"/>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2025</c:v>
                </c:pt>
                <c:pt idx="1">
                  <c:v>2026</c:v>
                </c:pt>
              </c:strCache>
            </c:strRef>
          </c:cat>
          <c:val>
            <c:numRef>
              <c:f>Sheet1!$B$4:$C$4</c:f>
              <c:numCache>
                <c:formatCode>0%</c:formatCode>
                <c:ptCount val="2"/>
                <c:pt idx="0">
                  <c:v>1</c:v>
                </c:pt>
                <c:pt idx="1">
                  <c:v>0.39</c:v>
                </c:pt>
              </c:numCache>
            </c:numRef>
          </c:val>
          <c:extLst>
            <c:ext xmlns:c16="http://schemas.microsoft.com/office/drawing/2014/chart" uri="{C3380CC4-5D6E-409C-BE32-E72D297353CC}">
              <c16:uniqueId val="{00000003-C2C2-F045-96A5-1FE450F00883}"/>
            </c:ext>
          </c:extLst>
        </c:ser>
        <c:dLbls>
          <c:showLegendKey val="0"/>
          <c:showVal val="1"/>
          <c:showCatName val="0"/>
          <c:showSerName val="0"/>
          <c:showPercent val="0"/>
          <c:showBubbleSize val="0"/>
        </c:dLbls>
        <c:gapWidth val="19"/>
        <c:overlap val="100"/>
        <c:axId val="341963872"/>
        <c:axId val="341972888"/>
      </c:barChart>
      <c:catAx>
        <c:axId val="341963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crossAx val="341972888"/>
        <c:crosses val="autoZero"/>
        <c:auto val="1"/>
        <c:lblAlgn val="ctr"/>
        <c:lblOffset val="100"/>
        <c:noMultiLvlLbl val="0"/>
      </c:catAx>
      <c:valAx>
        <c:axId val="341972888"/>
        <c:scaling>
          <c:orientation val="minMax"/>
        </c:scaling>
        <c:delete val="1"/>
        <c:axPos val="l"/>
        <c:numFmt formatCode="0%" sourceLinked="1"/>
        <c:majorTickMark val="none"/>
        <c:minorTickMark val="none"/>
        <c:tickLblPos val="nextTo"/>
        <c:crossAx val="341963872"/>
        <c:crosses val="autoZero"/>
        <c:crossBetween val="between"/>
      </c:valAx>
      <c:spPr>
        <a:noFill/>
        <a:ln>
          <a:noFill/>
        </a:ln>
        <a:effectLst/>
      </c:spPr>
    </c:plotArea>
    <c:legend>
      <c:legendPos val="b"/>
      <c:layout>
        <c:manualLayout>
          <c:xMode val="edge"/>
          <c:yMode val="edge"/>
          <c:x val="0.13298101819120667"/>
          <c:y val="0.89396458896829833"/>
          <c:w val="0.73403729474945201"/>
          <c:h val="4.696275864635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solidFill>
            <a:schemeClr val="bg1"/>
          </a:solidFill>
          <a:latin typeface="Helvetica Light" panose="020B0403020202020204" pitchFamily="34" charset="0"/>
        </a:defRPr>
      </a:pPr>
      <a:endParaRPr lang="es-HN"/>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8292418946091633E-2"/>
          <c:y val="0.10353483516419065"/>
          <c:w val="0.87957833177670153"/>
          <c:h val="0.60422732402697565"/>
        </c:manualLayout>
      </c:layout>
      <c:barChart>
        <c:barDir val="bar"/>
        <c:grouping val="percentStacked"/>
        <c:varyColors val="0"/>
        <c:ser>
          <c:idx val="0"/>
          <c:order val="0"/>
          <c:tx>
            <c:strRef>
              <c:f>Sheet1!$A$2</c:f>
              <c:strCache>
                <c:ptCount val="1"/>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numCache>
            </c:numRef>
          </c:val>
          <c:extLst>
            <c:ext xmlns:c16="http://schemas.microsoft.com/office/drawing/2014/chart" uri="{C3380CC4-5D6E-409C-BE32-E72D297353CC}">
              <c16:uniqueId val="{00000000-9155-134B-8EAA-11C1CF156998}"/>
            </c:ext>
          </c:extLst>
        </c:ser>
        <c:ser>
          <c:idx val="1"/>
          <c:order val="1"/>
          <c:tx>
            <c:strRef>
              <c:f>Sheet1!$A$3</c:f>
              <c:strCache>
                <c:ptCount val="1"/>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numCache>
            </c:numRef>
          </c:val>
          <c:extLst>
            <c:ext xmlns:c16="http://schemas.microsoft.com/office/drawing/2014/chart" uri="{C3380CC4-5D6E-409C-BE32-E72D297353CC}">
              <c16:uniqueId val="{00000001-9155-134B-8EAA-11C1CF156998}"/>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23341244135607048"/>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7.6431434383312666E-2"/>
          <c:w val="0.87659987191314137"/>
          <c:h val="0.67385357147155878"/>
        </c:manualLayout>
      </c:layout>
      <c:barChart>
        <c:barDir val="bar"/>
        <c:grouping val="percentStacked"/>
        <c:varyColors val="0"/>
        <c:ser>
          <c:idx val="0"/>
          <c:order val="0"/>
          <c:tx>
            <c:strRef>
              <c:f>Sheet1!$A$2</c:f>
              <c:strCache>
                <c:ptCount val="1"/>
                <c:pt idx="0">
                  <c:v>Musiquera</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0.93</c:v>
                </c:pt>
              </c:numCache>
            </c:numRef>
          </c:val>
          <c:extLst>
            <c:ext xmlns:c16="http://schemas.microsoft.com/office/drawing/2014/chart" uri="{C3380CC4-5D6E-409C-BE32-E72D297353CC}">
              <c16:uniqueId val="{00000000-B04D-2B43-9B77-65AEE8674BDD}"/>
            </c:ext>
          </c:extLst>
        </c:ser>
        <c:ser>
          <c:idx val="1"/>
          <c:order val="1"/>
          <c:tx>
            <c:strRef>
              <c:f>Sheet1!$A$3</c:f>
              <c:strCache>
                <c:ptCount val="1"/>
                <c:pt idx="0">
                  <c:v>St Centro</c:v>
                </c:pt>
              </c:strCache>
            </c:strRef>
          </c:tx>
          <c:spPr>
            <a:solidFill>
              <a:schemeClr val="accent5"/>
            </a:solidFill>
            <a:ln>
              <a:noFill/>
            </a:ln>
            <a:effectLst/>
          </c:spPr>
          <c:invertIfNegative val="0"/>
          <c:dLbls>
            <c:dLbl>
              <c:idx val="0"/>
              <c:layout>
                <c:manualLayout>
                  <c:x val="-1.0766261997917763E-16"/>
                  <c:y val="8.73502107237859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DC-8A4B-92F0-5D0F81C2FB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0.04</c:v>
                </c:pt>
              </c:numCache>
            </c:numRef>
          </c:val>
          <c:extLst>
            <c:ext xmlns:c16="http://schemas.microsoft.com/office/drawing/2014/chart" uri="{C3380CC4-5D6E-409C-BE32-E72D297353CC}">
              <c16:uniqueId val="{00000001-B04D-2B43-9B77-65AEE8674BDD}"/>
            </c:ext>
          </c:extLst>
        </c:ser>
        <c:ser>
          <c:idx val="2"/>
          <c:order val="2"/>
          <c:tx>
            <c:strRef>
              <c:f>Sheet1!$A$4</c:f>
              <c:strCache>
                <c:ptCount val="1"/>
                <c:pt idx="0">
                  <c:v>Romantica</c:v>
                </c:pt>
              </c:strCache>
            </c:strRef>
          </c:tx>
          <c:spPr>
            <a:solidFill>
              <a:schemeClr val="accent5">
                <a:tint val="65000"/>
              </a:schemeClr>
            </a:solidFill>
            <a:ln>
              <a:noFill/>
            </a:ln>
            <a:effectLst/>
          </c:spPr>
          <c:invertIfNegative val="0"/>
          <c:dLbls>
            <c:dLbl>
              <c:idx val="0"/>
              <c:layout>
                <c:manualLayout>
                  <c:x val="0"/>
                  <c:y val="-8.73502107237859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DC-8A4B-92F0-5D0F81C2FB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0.03</c:v>
                </c:pt>
              </c:numCache>
            </c:numRef>
          </c:val>
          <c:extLst>
            <c:ext xmlns:c16="http://schemas.microsoft.com/office/drawing/2014/chart" uri="{C3380CC4-5D6E-409C-BE32-E72D297353CC}">
              <c16:uniqueId val="{00000002-B04D-2B43-9B77-65AEE8674BDD}"/>
            </c:ext>
          </c:extLst>
        </c:ser>
        <c:dLbls>
          <c:showLegendKey val="0"/>
          <c:showVal val="0"/>
          <c:showCatName val="0"/>
          <c:showSerName val="0"/>
          <c:showPercent val="0"/>
          <c:showBubbleSize val="0"/>
        </c:dLbls>
        <c:gapWidth val="50"/>
        <c:overlap val="100"/>
        <c:axId val="411915663"/>
        <c:axId val="411595951"/>
      </c:barChart>
      <c:catAx>
        <c:axId val="411915663"/>
        <c:scaling>
          <c:orientation val="minMax"/>
        </c:scaling>
        <c:delete val="1"/>
        <c:axPos val="l"/>
        <c:numFmt formatCode="General" sourceLinked="1"/>
        <c:majorTickMark val="none"/>
        <c:minorTickMark val="none"/>
        <c:tickLblPos val="nextTo"/>
        <c:crossAx val="411595951"/>
        <c:crossesAt val="0"/>
        <c:auto val="1"/>
        <c:lblAlgn val="ctr"/>
        <c:lblOffset val="100"/>
        <c:noMultiLvlLbl val="0"/>
      </c:catAx>
      <c:valAx>
        <c:axId val="411595951"/>
        <c:scaling>
          <c:logBase val="10"/>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t"/>
      <c:layout>
        <c:manualLayout>
          <c:xMode val="edge"/>
          <c:yMode val="edge"/>
          <c:x val="0.10560391566613257"/>
          <c:y val="0.68788290944981401"/>
          <c:w val="0.8181550405878123"/>
          <c:h val="0.184202336102289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60660776630902E-2"/>
          <c:y val="0.14611530084798049"/>
          <c:w val="0.83597681779365418"/>
          <c:h val="0.55419188199924962"/>
        </c:manualLayout>
      </c:layout>
      <c:areaChart>
        <c:grouping val="standard"/>
        <c:varyColors val="0"/>
        <c:ser>
          <c:idx val="2"/>
          <c:order val="2"/>
          <c:tx>
            <c:strRef>
              <c:f>Sheet1!$D$1</c:f>
              <c:strCache>
                <c:ptCount val="1"/>
                <c:pt idx="0">
                  <c:v>COE</c:v>
                </c:pt>
              </c:strCache>
            </c:strRef>
          </c:tx>
          <c:spPr>
            <a:solidFill>
              <a:srgbClr val="FFFF00"/>
            </a:solidFill>
            <a:ln>
              <a:noFill/>
            </a:ln>
            <a:effectLst/>
          </c:spPr>
          <c:dLbls>
            <c:dLbl>
              <c:idx val="0"/>
              <c:layout>
                <c:manualLayout>
                  <c:x val="-2.1165448539718957E-17"/>
                  <c:y val="-4.8019319824906301E-2"/>
                </c:manualLayout>
              </c:layout>
              <c:tx>
                <c:rich>
                  <a:bodyPr/>
                  <a:lstStyle/>
                  <a:p>
                    <a:fld id="{85A7F23A-40B1-4742-96D6-6A34EE7236B4}"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33-ED4C-A09A-B60A91F03B5E}"/>
                </c:ext>
              </c:extLst>
            </c:dLbl>
            <c:dLbl>
              <c:idx val="1"/>
              <c:layout>
                <c:manualLayout>
                  <c:x val="-8.8833693889662051E-3"/>
                  <c:y val="-9.511247424636779E-2"/>
                </c:manualLayout>
              </c:layout>
              <c:tx>
                <c:rich>
                  <a:bodyPr/>
                  <a:lstStyle/>
                  <a:p>
                    <a:fld id="{AC5716A0-DADF-1746-A097-C362C4077A8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33-ED4C-A09A-B60A91F03B5E}"/>
                </c:ext>
              </c:extLst>
            </c:dLbl>
            <c:dLbl>
              <c:idx val="2"/>
              <c:layout>
                <c:manualLayout>
                  <c:x val="4.3829292841969002E-3"/>
                  <c:y val="-0.18774620381882359"/>
                </c:manualLayout>
              </c:layout>
              <c:tx>
                <c:rich>
                  <a:bodyPr/>
                  <a:lstStyle/>
                  <a:p>
                    <a:fld id="{C3589AA8-8C7E-0F4E-ABD6-075D9F9C48AC}"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CC-3D44-B7C8-B5D06F9E6B89}"/>
                </c:ext>
              </c:extLst>
            </c:dLbl>
            <c:dLbl>
              <c:idx val="3"/>
              <c:layout>
                <c:manualLayout>
                  <c:x val="1.971455396533448E-3"/>
                  <c:y val="-6.8967993239567912E-2"/>
                </c:manualLayout>
              </c:layout>
              <c:tx>
                <c:rich>
                  <a:bodyPr/>
                  <a:lstStyle/>
                  <a:p>
                    <a:fld id="{EE7634A7-2009-E943-BD66-37D9F5E34CF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FB-B04E-98E8-7C344EA6F90F}"/>
                </c:ext>
              </c:extLst>
            </c:dLbl>
            <c:spPr>
              <a:solidFill>
                <a:srgbClr val="FFFF00"/>
              </a:solidFill>
              <a:ln>
                <a:solidFill>
                  <a:srgbClr val="C0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Motomundo</c:v>
                </c:pt>
                <c:pt idx="3">
                  <c:v>Gallo + Gallo</c:v>
                </c:pt>
              </c:strCache>
            </c:strRef>
          </c:cat>
          <c:val>
            <c:numRef>
              <c:f>Sheet1!$D$2:$D$5</c:f>
              <c:numCache>
                <c:formatCode>_(* #,##0.00_);_(* \(#,##0.00\);_(* "-"??_);_(@_)</c:formatCode>
                <c:ptCount val="4"/>
                <c:pt idx="0">
                  <c:v>1.0309725051113021</c:v>
                </c:pt>
                <c:pt idx="1">
                  <c:v>1.345977680644985</c:v>
                </c:pt>
                <c:pt idx="2">
                  <c:v>0.40624131945580416</c:v>
                </c:pt>
                <c:pt idx="3">
                  <c:v>1.4667745475495648</c:v>
                </c:pt>
              </c:numCache>
            </c:numRef>
          </c:val>
          <c:extLst>
            <c:ext xmlns:c16="http://schemas.microsoft.com/office/drawing/2014/chart" uri="{C3380CC4-5D6E-409C-BE32-E72D297353CC}">
              <c16:uniqueId val="{00000000-5141-9F4D-B9C3-5CDF6345982A}"/>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axId val="342529192"/>
        <c:axId val="342527624"/>
      </c:areaChart>
      <c:barChart>
        <c:barDir val="col"/>
        <c:grouping val="clustered"/>
        <c:varyColors val="0"/>
        <c:ser>
          <c:idx val="0"/>
          <c:order val="0"/>
          <c:tx>
            <c:strRef>
              <c:f>Sheet1!$B$1</c:f>
              <c:strCache>
                <c:ptCount val="1"/>
                <c:pt idx="0">
                  <c:v>SOI</c:v>
                </c:pt>
              </c:strCache>
            </c:strRef>
          </c:tx>
          <c:spPr>
            <a:solidFill>
              <a:srgbClr val="C00000"/>
            </a:solidFill>
            <a:ln>
              <a:noFill/>
            </a:ln>
            <a:effectLst/>
          </c:spPr>
          <c:invertIfNegative val="0"/>
          <c:dLbls>
            <c:dLbl>
              <c:idx val="1"/>
              <c:layout>
                <c:manualLayout>
                  <c:x val="-1.5771465259156566E-2"/>
                  <c:y val="3.8315551799759911E-3"/>
                </c:manualLayout>
              </c:layout>
              <c:tx>
                <c:rich>
                  <a:bodyPr/>
                  <a:lstStyle/>
                  <a:p>
                    <a:fld id="{B1DD2055-9C4E-FE4E-BE2E-95183601CAF1}"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FB-B04E-98E8-7C344EA6F9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Motomundo</c:v>
                </c:pt>
                <c:pt idx="3">
                  <c:v>Gallo + Gallo</c:v>
                </c:pt>
              </c:strCache>
            </c:strRef>
          </c:cat>
          <c:val>
            <c:numRef>
              <c:f>Sheet1!$B$2:$B$5</c:f>
              <c:numCache>
                <c:formatCode>0%</c:formatCode>
                <c:ptCount val="4"/>
                <c:pt idx="0">
                  <c:v>0.52395439364707919</c:v>
                </c:pt>
                <c:pt idx="1">
                  <c:v>0.27253046828521593</c:v>
                </c:pt>
                <c:pt idx="2">
                  <c:v>0.19378301452955984</c:v>
                </c:pt>
                <c:pt idx="3">
                  <c:v>9.7321235381449978E-3</c:v>
                </c:pt>
              </c:numCache>
            </c:numRef>
          </c:val>
          <c:extLst>
            <c:ext xmlns:c16="http://schemas.microsoft.com/office/drawing/2014/chart" uri="{C3380CC4-5D6E-409C-BE32-E72D297353CC}">
              <c16:uniqueId val="{00000001-5141-9F4D-B9C3-5CDF6345982A}"/>
            </c:ext>
          </c:extLst>
        </c:ser>
        <c:ser>
          <c:idx val="1"/>
          <c:order val="1"/>
          <c:tx>
            <c:strRef>
              <c:f>Sheet1!$C$1</c:f>
              <c:strCache>
                <c:ptCount val="1"/>
                <c:pt idx="0">
                  <c:v>SOV</c:v>
                </c:pt>
              </c:strCache>
            </c:strRef>
          </c:tx>
          <c:spPr>
            <a:solidFill>
              <a:schemeClr val="tx2"/>
            </a:solidFill>
            <a:ln>
              <a:noFill/>
            </a:ln>
            <a:effectLst/>
          </c:spPr>
          <c:invertIfNegative val="0"/>
          <c:dLbls>
            <c:dLbl>
              <c:idx val="1"/>
              <c:layout>
                <c:manualLayout>
                  <c:x val="2.19146464209845E-2"/>
                  <c:y val="3.831555179975956E-3"/>
                </c:manualLayout>
              </c:layout>
              <c:tx>
                <c:rich>
                  <a:bodyPr/>
                  <a:lstStyle/>
                  <a:p>
                    <a:fld id="{340647F3-787E-4E45-8A3F-3C9F82DFDB2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84-4B4D-ACF3-144B4153E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Motomundo</c:v>
                </c:pt>
                <c:pt idx="3">
                  <c:v>Gallo + Gallo</c:v>
                </c:pt>
              </c:strCache>
            </c:strRef>
          </c:cat>
          <c:val>
            <c:numRef>
              <c:f>Sheet1!$C$2:$C$5</c:f>
              <c:numCache>
                <c:formatCode>0%</c:formatCode>
                <c:ptCount val="4"/>
                <c:pt idx="0">
                  <c:v>0.54018257378240253</c:v>
                </c:pt>
                <c:pt idx="1">
                  <c:v>0.36681992760762661</c:v>
                </c:pt>
                <c:pt idx="2">
                  <c:v>7.872266751061166E-2</c:v>
                </c:pt>
                <c:pt idx="3">
                  <c:v>1.4274831099359099E-2</c:v>
                </c:pt>
              </c:numCache>
            </c:numRef>
          </c:val>
          <c:extLst>
            <c:ext xmlns:c16="http://schemas.microsoft.com/office/drawing/2014/chart" uri="{C3380CC4-5D6E-409C-BE32-E72D297353CC}">
              <c16:uniqueId val="{00000002-5141-9F4D-B9C3-5CDF6345982A}"/>
            </c:ext>
          </c:extLst>
        </c:ser>
        <c:dLbls>
          <c:showLegendKey val="0"/>
          <c:showVal val="1"/>
          <c:showCatName val="0"/>
          <c:showSerName val="0"/>
          <c:showPercent val="0"/>
          <c:showBubbleSize val="0"/>
        </c:dLbls>
        <c:gapWidth val="75"/>
        <c:axId val="342525272"/>
        <c:axId val="342523312"/>
      </c:barChart>
      <c:catAx>
        <c:axId val="342525272"/>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42523312"/>
        <c:crosses val="autoZero"/>
        <c:auto val="1"/>
        <c:lblAlgn val="ctr"/>
        <c:lblOffset val="100"/>
        <c:noMultiLvlLbl val="0"/>
      </c:catAx>
      <c:valAx>
        <c:axId val="3425233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5272"/>
        <c:crosses val="autoZero"/>
        <c:crossBetween val="between"/>
      </c:valAx>
      <c:valAx>
        <c:axId val="342527624"/>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9192"/>
        <c:crosses val="max"/>
        <c:crossBetween val="between"/>
      </c:valAx>
      <c:catAx>
        <c:axId val="342529192"/>
        <c:scaling>
          <c:orientation val="minMax"/>
        </c:scaling>
        <c:delete val="1"/>
        <c:axPos val="b"/>
        <c:numFmt formatCode="General" sourceLinked="1"/>
        <c:majorTickMark val="out"/>
        <c:minorTickMark val="none"/>
        <c:tickLblPos val="nextTo"/>
        <c:crossAx val="342527624"/>
        <c:crosses val="autoZero"/>
        <c:auto val="1"/>
        <c:lblAlgn val="ctr"/>
        <c:lblOffset val="100"/>
        <c:noMultiLvlLbl val="0"/>
      </c:catAx>
      <c:spPr>
        <a:noFill/>
        <a:ln>
          <a:noFill/>
        </a:ln>
        <a:effectLst/>
      </c:spPr>
    </c:plotArea>
    <c:legend>
      <c:legendPos val="b"/>
      <c:layout>
        <c:manualLayout>
          <c:xMode val="edge"/>
          <c:yMode val="edge"/>
          <c:x val="0.35816485341385473"/>
          <c:y val="0.90797901755908217"/>
          <c:w val="0.26665627926569924"/>
          <c:h val="8.156446257071768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90000"/>
      </a:schemeClr>
    </a:solidFill>
    <a:ln>
      <a:noFill/>
    </a:ln>
    <a:effectLst/>
  </c:spPr>
  <c:txPr>
    <a:bodyPr/>
    <a:lstStyle/>
    <a:p>
      <a:pPr>
        <a:defRPr/>
      </a:pPr>
      <a:endParaRPr lang="es-HN"/>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60660776630902E-2"/>
          <c:y val="0.14611530084798049"/>
          <c:w val="0.83597681779365418"/>
          <c:h val="0.55419188199924962"/>
        </c:manualLayout>
      </c:layout>
      <c:areaChart>
        <c:grouping val="standard"/>
        <c:varyColors val="0"/>
        <c:ser>
          <c:idx val="2"/>
          <c:order val="2"/>
          <c:tx>
            <c:strRef>
              <c:f>Sheet1!$D$1</c:f>
              <c:strCache>
                <c:ptCount val="1"/>
                <c:pt idx="0">
                  <c:v>COE</c:v>
                </c:pt>
              </c:strCache>
            </c:strRef>
          </c:tx>
          <c:spPr>
            <a:solidFill>
              <a:srgbClr val="FFFF00"/>
            </a:solidFill>
            <a:ln>
              <a:noFill/>
            </a:ln>
            <a:effectLst/>
          </c:spPr>
          <c:dLbls>
            <c:dLbl>
              <c:idx val="0"/>
              <c:layout>
                <c:manualLayout>
                  <c:x val="-2.1165448539718957E-17"/>
                  <c:y val="-4.8019319824906301E-2"/>
                </c:manualLayout>
              </c:layout>
              <c:tx>
                <c:rich>
                  <a:bodyPr/>
                  <a:lstStyle/>
                  <a:p>
                    <a:fld id="{A5D6E77A-506D-6D4E-BF1B-064C6D22260B}"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33-ED4C-A09A-B60A91F03B5E}"/>
                </c:ext>
              </c:extLst>
            </c:dLbl>
            <c:dLbl>
              <c:idx val="1"/>
              <c:layout>
                <c:manualLayout>
                  <c:x val="-8.8833693889662051E-3"/>
                  <c:y val="-9.511247424636779E-2"/>
                </c:manualLayout>
              </c:layout>
              <c:tx>
                <c:rich>
                  <a:bodyPr/>
                  <a:lstStyle/>
                  <a:p>
                    <a:fld id="{96D845C9-7001-BC43-BDE7-EAE6C69D4B6F}"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33-ED4C-A09A-B60A91F03B5E}"/>
                </c:ext>
              </c:extLst>
            </c:dLbl>
            <c:dLbl>
              <c:idx val="2"/>
              <c:layout>
                <c:manualLayout>
                  <c:x val="4.3829292841969002E-3"/>
                  <c:y val="-0.18774620381882359"/>
                </c:manualLayout>
              </c:layout>
              <c:tx>
                <c:rich>
                  <a:bodyPr/>
                  <a:lstStyle/>
                  <a:p>
                    <a:fld id="{B6353FCD-6C0A-0B46-A135-278D9DC3E2E4}"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CC-3D44-B7C8-B5D06F9E6B89}"/>
                </c:ext>
              </c:extLst>
            </c:dLbl>
            <c:spPr>
              <a:solidFill>
                <a:srgbClr val="FFFF00"/>
              </a:solidFill>
              <a:ln>
                <a:solidFill>
                  <a:srgbClr val="C0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Elektra</c:v>
                </c:pt>
                <c:pt idx="1">
                  <c:v>Didemo</c:v>
                </c:pt>
                <c:pt idx="2">
                  <c:v>MM</c:v>
                </c:pt>
                <c:pt idx="3">
                  <c:v>Gallo + </c:v>
                </c:pt>
              </c:strCache>
            </c:strRef>
          </c:cat>
          <c:val>
            <c:numRef>
              <c:f>Sheet1!$D$2:$D$5</c:f>
              <c:numCache>
                <c:formatCode>_(* #,##0.00_);_(* \(#,##0.00\);_(* "-"??_);_(@_)</c:formatCode>
                <c:ptCount val="4"/>
                <c:pt idx="0">
                  <c:v>0.99971256033704614</c:v>
                </c:pt>
                <c:pt idx="1">
                  <c:v>1.095033456360863</c:v>
                </c:pt>
                <c:pt idx="2">
                  <c:v>0.57032493834990905</c:v>
                </c:pt>
                <c:pt idx="3">
                  <c:v>0.67338401627275324</c:v>
                </c:pt>
              </c:numCache>
            </c:numRef>
          </c:val>
          <c:extLst>
            <c:ext xmlns:c16="http://schemas.microsoft.com/office/drawing/2014/chart" uri="{C3380CC4-5D6E-409C-BE32-E72D297353CC}">
              <c16:uniqueId val="{00000000-5141-9F4D-B9C3-5CDF6345982A}"/>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axId val="342529192"/>
        <c:axId val="342527624"/>
      </c:areaChart>
      <c:barChart>
        <c:barDir val="col"/>
        <c:grouping val="clustered"/>
        <c:varyColors val="0"/>
        <c:ser>
          <c:idx val="0"/>
          <c:order val="0"/>
          <c:tx>
            <c:strRef>
              <c:f>Sheet1!$B$1</c:f>
              <c:strCache>
                <c:ptCount val="1"/>
                <c:pt idx="0">
                  <c:v>SOI</c:v>
                </c:pt>
              </c:strCache>
            </c:strRef>
          </c:tx>
          <c:spPr>
            <a:solidFill>
              <a:srgbClr val="C00000"/>
            </a:solidFill>
            <a:ln>
              <a:noFill/>
            </a:ln>
            <a:effectLst/>
          </c:spPr>
          <c:invertIfNegative val="0"/>
          <c:dLbls>
            <c:dLbl>
              <c:idx val="1"/>
              <c:layout>
                <c:manualLayout>
                  <c:x val="-1.5771465259156566E-2"/>
                  <c:y val="3.8315551799759911E-3"/>
                </c:manualLayout>
              </c:layout>
              <c:tx>
                <c:rich>
                  <a:bodyPr/>
                  <a:lstStyle/>
                  <a:p>
                    <a:fld id="{339E242D-9851-F445-B65B-6E89A79F1FC5}"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FB-B04E-98E8-7C344EA6F9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Elektra</c:v>
                </c:pt>
                <c:pt idx="1">
                  <c:v>Didemo</c:v>
                </c:pt>
                <c:pt idx="2">
                  <c:v>MM</c:v>
                </c:pt>
                <c:pt idx="3">
                  <c:v>Gallo + </c:v>
                </c:pt>
              </c:strCache>
            </c:strRef>
          </c:cat>
          <c:val>
            <c:numRef>
              <c:f>Sheet1!$B$2:$B$5</c:f>
              <c:numCache>
                <c:formatCode>0%</c:formatCode>
                <c:ptCount val="4"/>
                <c:pt idx="0">
                  <c:v>0.47968421149557955</c:v>
                </c:pt>
                <c:pt idx="1">
                  <c:v>0.41921305382092239</c:v>
                </c:pt>
                <c:pt idx="2">
                  <c:v>6.4813465990383526E-2</c:v>
                </c:pt>
                <c:pt idx="3">
                  <c:v>3.6289268693114565E-2</c:v>
                </c:pt>
              </c:numCache>
            </c:numRef>
          </c:val>
          <c:extLst>
            <c:ext xmlns:c16="http://schemas.microsoft.com/office/drawing/2014/chart" uri="{C3380CC4-5D6E-409C-BE32-E72D297353CC}">
              <c16:uniqueId val="{00000001-5141-9F4D-B9C3-5CDF6345982A}"/>
            </c:ext>
          </c:extLst>
        </c:ser>
        <c:ser>
          <c:idx val="1"/>
          <c:order val="1"/>
          <c:tx>
            <c:strRef>
              <c:f>Sheet1!$C$1</c:f>
              <c:strCache>
                <c:ptCount val="1"/>
                <c:pt idx="0">
                  <c:v>SOV</c:v>
                </c:pt>
              </c:strCache>
            </c:strRef>
          </c:tx>
          <c:spPr>
            <a:solidFill>
              <a:schemeClr val="tx2"/>
            </a:solidFill>
            <a:ln>
              <a:noFill/>
            </a:ln>
            <a:effectLst/>
          </c:spPr>
          <c:invertIfNegative val="0"/>
          <c:dLbls>
            <c:dLbl>
              <c:idx val="1"/>
              <c:layout>
                <c:manualLayout>
                  <c:x val="2.19146464209845E-2"/>
                  <c:y val="3.831555179975956E-3"/>
                </c:manualLayout>
              </c:layout>
              <c:tx>
                <c:rich>
                  <a:bodyPr/>
                  <a:lstStyle/>
                  <a:p>
                    <a:fld id="{B4538BD1-39C1-A04B-AC07-13B8B92F511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84-4B4D-ACF3-144B4153E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Elektra</c:v>
                </c:pt>
                <c:pt idx="1">
                  <c:v>Didemo</c:v>
                </c:pt>
                <c:pt idx="2">
                  <c:v>MM</c:v>
                </c:pt>
                <c:pt idx="3">
                  <c:v>Gallo + </c:v>
                </c:pt>
              </c:strCache>
            </c:strRef>
          </c:cat>
          <c:val>
            <c:numRef>
              <c:f>Sheet1!$C$2:$C$5</c:f>
              <c:numCache>
                <c:formatCode>0%</c:formatCode>
                <c:ptCount val="4"/>
                <c:pt idx="0">
                  <c:v>0.47954633122750295</c:v>
                </c:pt>
                <c:pt idx="1">
                  <c:v>0.45905231927711709</c:v>
                </c:pt>
                <c:pt idx="2">
                  <c:v>3.6964735995209413E-2</c:v>
                </c:pt>
                <c:pt idx="3">
                  <c:v>2.4436613500170574E-2</c:v>
                </c:pt>
              </c:numCache>
            </c:numRef>
          </c:val>
          <c:extLst>
            <c:ext xmlns:c16="http://schemas.microsoft.com/office/drawing/2014/chart" uri="{C3380CC4-5D6E-409C-BE32-E72D297353CC}">
              <c16:uniqueId val="{00000002-5141-9F4D-B9C3-5CDF6345982A}"/>
            </c:ext>
          </c:extLst>
        </c:ser>
        <c:dLbls>
          <c:showLegendKey val="0"/>
          <c:showVal val="1"/>
          <c:showCatName val="0"/>
          <c:showSerName val="0"/>
          <c:showPercent val="0"/>
          <c:showBubbleSize val="0"/>
        </c:dLbls>
        <c:gapWidth val="75"/>
        <c:axId val="342525272"/>
        <c:axId val="342523312"/>
      </c:barChart>
      <c:catAx>
        <c:axId val="342525272"/>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42523312"/>
        <c:crosses val="autoZero"/>
        <c:auto val="1"/>
        <c:lblAlgn val="ctr"/>
        <c:lblOffset val="100"/>
        <c:noMultiLvlLbl val="0"/>
      </c:catAx>
      <c:valAx>
        <c:axId val="3425233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5272"/>
        <c:crosses val="autoZero"/>
        <c:crossBetween val="between"/>
      </c:valAx>
      <c:valAx>
        <c:axId val="342527624"/>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9192"/>
        <c:crosses val="max"/>
        <c:crossBetween val="between"/>
      </c:valAx>
      <c:catAx>
        <c:axId val="342529192"/>
        <c:scaling>
          <c:orientation val="minMax"/>
        </c:scaling>
        <c:delete val="1"/>
        <c:axPos val="b"/>
        <c:numFmt formatCode="General" sourceLinked="1"/>
        <c:majorTickMark val="out"/>
        <c:minorTickMark val="none"/>
        <c:tickLblPos val="nextTo"/>
        <c:crossAx val="342527624"/>
        <c:crosses val="autoZero"/>
        <c:auto val="1"/>
        <c:lblAlgn val="ctr"/>
        <c:lblOffset val="100"/>
        <c:noMultiLvlLbl val="0"/>
      </c:catAx>
      <c:spPr>
        <a:noFill/>
        <a:ln>
          <a:noFill/>
        </a:ln>
        <a:effectLst/>
      </c:spPr>
    </c:plotArea>
    <c:legend>
      <c:legendPos val="b"/>
      <c:layout>
        <c:manualLayout>
          <c:xMode val="edge"/>
          <c:yMode val="edge"/>
          <c:x val="0.3581647783859806"/>
          <c:y val="0.86842792314196338"/>
          <c:w val="0.26665627926569924"/>
          <c:h val="8.156446257071768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90000"/>
      </a:schemeClr>
    </a:solidFill>
    <a:ln>
      <a:noFill/>
    </a:ln>
    <a:effectLst/>
  </c:spPr>
  <c:txPr>
    <a:bodyPr/>
    <a:lstStyle/>
    <a:p>
      <a:pPr>
        <a:defRPr/>
      </a:pPr>
      <a:endParaRPr lang="es-HN"/>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TVC</c:v>
                </c:pt>
              </c:strCache>
            </c:strRef>
          </c:tx>
          <c:spPr>
            <a:solidFill>
              <a:schemeClr val="accent1"/>
            </a:solidFill>
            <a:ln>
              <a:noFill/>
            </a:ln>
            <a:effectLst/>
          </c:spPr>
          <c:invertIfNegative val="0"/>
          <c:dLbls>
            <c:dLbl>
              <c:idx val="0"/>
              <c:layout>
                <c:manualLayout>
                  <c:x val="1.9457956914523976E-2"/>
                  <c:y val="0"/>
                </c:manualLayout>
              </c:layout>
              <c:tx>
                <c:rich>
                  <a:bodyPr/>
                  <a:lstStyle/>
                  <a:p>
                    <a:fld id="{615E6DFB-5A6A-0D4D-A3B6-780DBF651331}"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0AD-F945-9265-E09270EEEE37}"/>
                </c:ext>
              </c:extLst>
            </c:dLbl>
            <c:dLbl>
              <c:idx val="1"/>
              <c:layout>
                <c:manualLayout>
                  <c:x val="1.1118832522585128E-2"/>
                  <c:y val="5.2042288999169314E-17"/>
                </c:manualLayout>
              </c:layout>
              <c:tx>
                <c:rich>
                  <a:bodyPr/>
                  <a:lstStyle/>
                  <a:p>
                    <a:fld id="{D07A9473-DBBF-B944-B80E-01F8FD8A8C93}"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1B-9C42-8E3D-216FC3C479BB}"/>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 Gallo</c:v>
                </c:pt>
              </c:strCache>
            </c:strRef>
          </c:cat>
          <c:val>
            <c:numRef>
              <c:f>Hoja1!$B$2:$B$5</c:f>
              <c:numCache>
                <c:formatCode>General</c:formatCode>
                <c:ptCount val="4"/>
                <c:pt idx="0" formatCode="0%">
                  <c:v>0.12261605460447166</c:v>
                </c:pt>
                <c:pt idx="2" formatCode="0%">
                  <c:v>0.33578240381315688</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HCH</c:v>
                </c:pt>
              </c:strCache>
            </c:strRef>
          </c:tx>
          <c:spPr>
            <a:solidFill>
              <a:schemeClr val="accent3"/>
            </a:solidFill>
            <a:ln>
              <a:noFill/>
            </a:ln>
            <a:effectLst/>
          </c:spPr>
          <c:invertIfNegative val="0"/>
          <c:dLbls>
            <c:dLbl>
              <c:idx val="1"/>
              <c:layout>
                <c:manualLayout>
                  <c:x val="1.1118832522585102E-2"/>
                  <c:y val="0"/>
                </c:manualLayout>
              </c:layout>
              <c:tx>
                <c:rich>
                  <a:bodyPr/>
                  <a:lstStyle/>
                  <a:p>
                    <a:fld id="{CD22B1CC-3DCB-2D45-BEDE-5082399D1CAE}"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D07-6D4F-892E-1F0D0BD59F52}"/>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 Gallo</c:v>
                </c:pt>
              </c:strCache>
            </c:strRef>
          </c:cat>
          <c:val>
            <c:numRef>
              <c:f>Hoja1!$C$2:$C$5</c:f>
              <c:numCache>
                <c:formatCode>0%</c:formatCode>
                <c:ptCount val="4"/>
                <c:pt idx="0">
                  <c:v>0.33288960929450484</c:v>
                </c:pt>
                <c:pt idx="1">
                  <c:v>1</c:v>
                </c:pt>
                <c:pt idx="3">
                  <c:v>1</c:v>
                </c:pt>
              </c:numCache>
            </c:numRef>
          </c:val>
          <c:extLst>
            <c:ext xmlns:c16="http://schemas.microsoft.com/office/drawing/2014/chart" uri="{C3380CC4-5D6E-409C-BE32-E72D297353CC}">
              <c16:uniqueId val="{00000001-FC56-D840-8059-2A2032D28FB2}"/>
            </c:ext>
          </c:extLst>
        </c:ser>
        <c:ser>
          <c:idx val="2"/>
          <c:order val="2"/>
          <c:tx>
            <c:strRef>
              <c:f>Hoja1!$D$1</c:f>
              <c:strCache>
                <c:ptCount val="1"/>
                <c:pt idx="0">
                  <c:v>C 11</c:v>
                </c:pt>
              </c:strCache>
            </c:strRef>
          </c:tx>
          <c:spPr>
            <a:solidFill>
              <a:schemeClr val="accent5"/>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0-403E-0246-8202-94546CBD554D}"/>
              </c:ext>
            </c:extLst>
          </c:dPt>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 Gallo</c:v>
                </c:pt>
              </c:strCache>
            </c:strRef>
          </c:cat>
          <c:val>
            <c:numRef>
              <c:f>Hoja1!$D$2:$D$5</c:f>
              <c:numCache>
                <c:formatCode>General</c:formatCode>
                <c:ptCount val="4"/>
                <c:pt idx="2" formatCode="0%">
                  <c:v>0.66421759618684317</c:v>
                </c:pt>
              </c:numCache>
            </c:numRef>
          </c:val>
          <c:extLst>
            <c:ext xmlns:c16="http://schemas.microsoft.com/office/drawing/2014/chart" uri="{C3380CC4-5D6E-409C-BE32-E72D297353CC}">
              <c16:uniqueId val="{00000002-FC56-D840-8059-2A2032D28FB2}"/>
            </c:ext>
          </c:extLst>
        </c:ser>
        <c:ser>
          <c:idx val="3"/>
          <c:order val="3"/>
          <c:tx>
            <c:strRef>
              <c:f>Hoja1!$E$1</c:f>
              <c:strCache>
                <c:ptCount val="1"/>
                <c:pt idx="0">
                  <c:v>Azteca</c:v>
                </c:pt>
              </c:strCache>
            </c:strRef>
          </c:tx>
          <c:spPr>
            <a:solidFill>
              <a:schemeClr val="accent1">
                <a:lumMod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C2-EF4C-810B-8A39B8A66BB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 Gallo</c:v>
                </c:pt>
              </c:strCache>
            </c:strRef>
          </c:cat>
          <c:val>
            <c:numRef>
              <c:f>Hoja1!$E$2:$E$5</c:f>
              <c:numCache>
                <c:formatCode>General</c:formatCode>
                <c:ptCount val="4"/>
                <c:pt idx="0" formatCode="0%">
                  <c:v>0.54449433610102349</c:v>
                </c:pt>
              </c:numCache>
            </c:numRef>
          </c:val>
          <c:extLst>
            <c:ext xmlns:c16="http://schemas.microsoft.com/office/drawing/2014/chart" uri="{C3380CC4-5D6E-409C-BE32-E72D297353CC}">
              <c16:uniqueId val="{00000002-B2C2-EF4C-810B-8A39B8A66BB1}"/>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34954545205824256"/>
          <c:y val="0.87566480414960279"/>
          <c:w val="0.39157179362308692"/>
          <c:h val="9.027075863111030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i="0">
          <a:latin typeface="Myriad Pro" panose="020B0503030403020204" pitchFamily="34" charset="0"/>
        </a:defRPr>
      </a:pPr>
      <a:endParaRPr lang="es-HN"/>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TVC</c:v>
                </c:pt>
              </c:strCache>
            </c:strRef>
          </c:tx>
          <c:spPr>
            <a:solidFill>
              <a:schemeClr val="accent1"/>
            </a:solidFill>
            <a:ln>
              <a:noFill/>
            </a:ln>
            <a:effectLst/>
          </c:spPr>
          <c:invertIfNegative val="0"/>
          <c:dLbls>
            <c:dLbl>
              <c:idx val="1"/>
              <c:layout>
                <c:manualLayout>
                  <c:x val="1.1118832522585128E-2"/>
                  <c:y val="5.580619519073635E-3"/>
                </c:manualLayout>
              </c:layout>
              <c:tx>
                <c:rich>
                  <a:bodyPr/>
                  <a:lstStyle/>
                  <a:p>
                    <a:fld id="{8132644F-88BC-DB41-B120-F732FD2E206C}"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D2-D145-B799-A84A760A4633}"/>
                </c:ext>
              </c:extLst>
            </c:dLbl>
            <c:dLbl>
              <c:idx val="2"/>
              <c:layout>
                <c:manualLayout>
                  <c:x val="1.1118832522585128E-2"/>
                  <c:y val="0"/>
                </c:manualLayout>
              </c:layout>
              <c:tx>
                <c:rich>
                  <a:bodyPr/>
                  <a:lstStyle/>
                  <a:p>
                    <a:fld id="{A2674E77-20D0-3747-84AC-EC0E01AA172F}"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A29-2547-9C8C-84447B65FA96}"/>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+Gallo</c:v>
                </c:pt>
              </c:strCache>
            </c:strRef>
          </c:cat>
          <c:val>
            <c:numRef>
              <c:f>Hoja1!$B$2:$B$5</c:f>
              <c:numCache>
                <c:formatCode>General</c:formatCode>
                <c:ptCount val="4"/>
                <c:pt idx="0" formatCode="0%">
                  <c:v>5.4993536401315005E-2</c:v>
                </c:pt>
                <c:pt idx="2" formatCode="0%">
                  <c:v>0.33578240381315688</c:v>
                </c:pt>
              </c:numCache>
            </c:numRef>
          </c:val>
          <c:extLst>
            <c:ext xmlns:c16="http://schemas.microsoft.com/office/drawing/2014/chart" uri="{C3380CC4-5D6E-409C-BE32-E72D297353CC}">
              <c16:uniqueId val="{00000000-6D45-264A-B51F-E22A6DC7DB5A}"/>
            </c:ext>
          </c:extLst>
        </c:ser>
        <c:ser>
          <c:idx val="1"/>
          <c:order val="1"/>
          <c:tx>
            <c:strRef>
              <c:f>Hoja1!$C$1</c:f>
              <c:strCache>
                <c:ptCount val="1"/>
                <c:pt idx="0">
                  <c:v>HCH</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+Gallo</c:v>
                </c:pt>
              </c:strCache>
            </c:strRef>
          </c:cat>
          <c:val>
            <c:numRef>
              <c:f>Hoja1!$C$2:$C$5</c:f>
              <c:numCache>
                <c:formatCode>0%</c:formatCode>
                <c:ptCount val="4"/>
                <c:pt idx="0">
                  <c:v>0.34468553159151305</c:v>
                </c:pt>
                <c:pt idx="1">
                  <c:v>0.97474563025604011</c:v>
                </c:pt>
                <c:pt idx="3">
                  <c:v>1</c:v>
                </c:pt>
              </c:numCache>
            </c:numRef>
          </c:val>
          <c:extLst>
            <c:ext xmlns:c16="http://schemas.microsoft.com/office/drawing/2014/chart" uri="{C3380CC4-5D6E-409C-BE32-E72D297353CC}">
              <c16:uniqueId val="{00000001-6D45-264A-B51F-E22A6DC7DB5A}"/>
            </c:ext>
          </c:extLst>
        </c:ser>
        <c:ser>
          <c:idx val="2"/>
          <c:order val="2"/>
          <c:tx>
            <c:strRef>
              <c:f>Hoja1!$D$1</c:f>
              <c:strCache>
                <c:ptCount val="1"/>
                <c:pt idx="0">
                  <c:v>C 11</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+Gallo</c:v>
                </c:pt>
              </c:strCache>
            </c:strRef>
          </c:cat>
          <c:val>
            <c:numRef>
              <c:f>Hoja1!$D$2:$D$5</c:f>
              <c:numCache>
                <c:formatCode>General</c:formatCode>
                <c:ptCount val="4"/>
                <c:pt idx="2" formatCode="0%">
                  <c:v>0.66421759618684317</c:v>
                </c:pt>
              </c:numCache>
            </c:numRef>
          </c:val>
          <c:extLst>
            <c:ext xmlns:c16="http://schemas.microsoft.com/office/drawing/2014/chart" uri="{C3380CC4-5D6E-409C-BE32-E72D297353CC}">
              <c16:uniqueId val="{00000002-6D45-264A-B51F-E22A6DC7DB5A}"/>
            </c:ext>
          </c:extLst>
        </c:ser>
        <c:ser>
          <c:idx val="3"/>
          <c:order val="3"/>
          <c:tx>
            <c:strRef>
              <c:f>Hoja1!$E$1</c:f>
              <c:strCache>
                <c:ptCount val="1"/>
                <c:pt idx="0">
                  <c:v>Azteca</c:v>
                </c:pt>
              </c:strCache>
            </c:strRef>
          </c:tx>
          <c:spPr>
            <a:solidFill>
              <a:schemeClr val="accent1">
                <a:lumMod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67-AC44-A6AF-9E36F627C5D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+Gallo</c:v>
                </c:pt>
              </c:strCache>
            </c:strRef>
          </c:cat>
          <c:val>
            <c:numRef>
              <c:f>Hoja1!$E$2:$E$5</c:f>
              <c:numCache>
                <c:formatCode>General</c:formatCode>
                <c:ptCount val="4"/>
                <c:pt idx="0" formatCode="0%">
                  <c:v>0.60032093200717207</c:v>
                </c:pt>
              </c:numCache>
            </c:numRef>
          </c:val>
          <c:extLst>
            <c:ext xmlns:c16="http://schemas.microsoft.com/office/drawing/2014/chart" uri="{C3380CC4-5D6E-409C-BE32-E72D297353CC}">
              <c16:uniqueId val="{00000000-0767-AC44-A6AF-9E36F627C5D5}"/>
            </c:ext>
          </c:extLst>
        </c:ser>
        <c:ser>
          <c:idx val="4"/>
          <c:order val="4"/>
          <c:tx>
            <c:strRef>
              <c:f>Hoja1!$F$1</c:f>
              <c:strCache>
                <c:ptCount val="1"/>
                <c:pt idx="0">
                  <c:v>Q Hubo</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+Gallo</c:v>
                </c:pt>
              </c:strCache>
            </c:strRef>
          </c:cat>
          <c:val>
            <c:numRef>
              <c:f>Hoja1!$F$2:$F$5</c:f>
              <c:numCache>
                <c:formatCode>0%</c:formatCode>
                <c:ptCount val="4"/>
                <c:pt idx="1">
                  <c:v>2.5254369743959802E-2</c:v>
                </c:pt>
              </c:numCache>
            </c:numRef>
          </c:val>
          <c:extLst>
            <c:ext xmlns:c16="http://schemas.microsoft.com/office/drawing/2014/chart" uri="{C3380CC4-5D6E-409C-BE32-E72D297353CC}">
              <c16:uniqueId val="{00000001-0767-AC44-A6AF-9E36F627C5D5}"/>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i="0">
          <a:latin typeface="Myriad Pro" panose="020B0503030403020204" pitchFamily="34" charset="0"/>
        </a:defRPr>
      </a:pPr>
      <a:endParaRPr lang="es-HN"/>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dLbl>
              <c:idx val="0"/>
              <c:layout>
                <c:manualLayout>
                  <c:x val="2.6316000776011202E-2"/>
                  <c:y val="-1.7955852603850072E-2"/>
                </c:manualLayout>
              </c:layout>
              <c:tx>
                <c:rich>
                  <a:bodyPr/>
                  <a:lstStyle/>
                  <a:p>
                    <a:fld id="{8F593451-1EA4-DA4C-8EC6-5588B41B4D5E}"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863-D84D-B90E-2491DDF9B477}"/>
                </c:ext>
              </c:extLst>
            </c:dLbl>
            <c:dLbl>
              <c:idx val="1"/>
              <c:layout>
                <c:manualLayout>
                  <c:x val="2.3026500679009805E-2"/>
                  <c:y val="4.5245613550880276E-7"/>
                </c:manualLayout>
              </c:layout>
              <c:tx>
                <c:rich>
                  <a:bodyPr/>
                  <a:lstStyle/>
                  <a:p>
                    <a:fld id="{4FB3EED2-B4A6-E24B-8CB1-ECE0E3152542}"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863-D84D-B90E-2491DDF9B477}"/>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+Gallo</c:v>
                </c:pt>
              </c:strCache>
            </c:strRef>
          </c:cat>
          <c:val>
            <c:numRef>
              <c:f>Hoja1!$B$2:$B$5</c:f>
              <c:numCache>
                <c:formatCode>0%</c:formatCode>
                <c:ptCount val="4"/>
                <c:pt idx="0">
                  <c:v>0.47087805889270068</c:v>
                </c:pt>
                <c:pt idx="1">
                  <c:v>0.90115198083153369</c:v>
                </c:pt>
                <c:pt idx="2">
                  <c:v>0.80415339438618738</c:v>
                </c:pt>
                <c:pt idx="3">
                  <c:v>1</c:v>
                </c:pt>
              </c:numCache>
            </c:numRef>
          </c:val>
          <c:extLst>
            <c:ext xmlns:c16="http://schemas.microsoft.com/office/drawing/2014/chart" uri="{C3380CC4-5D6E-409C-BE32-E72D297353CC}">
              <c16:uniqueId val="{00000000-DD7F-5042-938E-D67BCEE16031}"/>
            </c:ext>
          </c:extLst>
        </c:ser>
        <c:ser>
          <c:idx val="1"/>
          <c:order val="1"/>
          <c:tx>
            <c:strRef>
              <c:f>Hoja1!$C$1</c:f>
              <c:strCache>
                <c:ptCount val="1"/>
                <c:pt idx="0">
                  <c:v>Deportes</c:v>
                </c:pt>
              </c:strCache>
            </c:strRef>
          </c:tx>
          <c:spPr>
            <a:solidFill>
              <a:schemeClr val="accent3"/>
            </a:solidFill>
            <a:ln>
              <a:noFill/>
            </a:ln>
            <a:effectLst/>
          </c:spPr>
          <c:invertIfNegative val="0"/>
          <c:dLbls>
            <c:dLbl>
              <c:idx val="0"/>
              <c:layout>
                <c:manualLayout>
                  <c:x val="3.2895000970014003E-3"/>
                  <c:y val="9.6074390018668606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63-D84D-B90E-2491DDF9B477}"/>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+Gallo</c:v>
                </c:pt>
              </c:strCache>
            </c:strRef>
          </c:cat>
          <c:val>
            <c:numRef>
              <c:f>Hoja1!$C$2:$C$5</c:f>
              <c:numCache>
                <c:formatCode>General</c:formatCode>
                <c:ptCount val="4"/>
                <c:pt idx="0" formatCode="0%">
                  <c:v>0.19220267004609812</c:v>
                </c:pt>
                <c:pt idx="2" formatCode="0%">
                  <c:v>0.19584660561381279</c:v>
                </c:pt>
              </c:numCache>
            </c:numRef>
          </c:val>
          <c:extLst>
            <c:ext xmlns:c16="http://schemas.microsoft.com/office/drawing/2014/chart" uri="{C3380CC4-5D6E-409C-BE32-E72D297353CC}">
              <c16:uniqueId val="{00000001-DD7F-5042-938E-D67BCEE16031}"/>
            </c:ext>
          </c:extLst>
        </c:ser>
        <c:ser>
          <c:idx val="2"/>
          <c:order val="2"/>
          <c:tx>
            <c:strRef>
              <c:f>Hoja1!$D$1</c:f>
              <c:strCache>
                <c:ptCount val="1"/>
                <c:pt idx="0">
                  <c:v>Entreten</c:v>
                </c:pt>
              </c:strCache>
            </c:strRef>
          </c:tx>
          <c:spPr>
            <a:solidFill>
              <a:schemeClr val="accent5"/>
            </a:solidFill>
            <a:ln>
              <a:noFill/>
            </a:ln>
            <a:effectLst/>
          </c:spPr>
          <c:invertIfNegative val="0"/>
          <c:dLbls>
            <c:dLbl>
              <c:idx val="0"/>
              <c:layout>
                <c:manualLayout>
                  <c:x val="0"/>
                  <c:y val="-1.1492385841923591E-2"/>
                </c:manualLayout>
              </c:layout>
              <c:tx>
                <c:rich>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fld id="{22C081CA-D3E2-4C4F-AFFE-6443F5817C08}" type="VALUE">
                      <a:rPr lang="en-US" b="0" i="0">
                        <a:latin typeface="Myriad Pro" panose="020B0503030403020204" pitchFamily="34" charset="0"/>
                      </a:rPr>
                      <a:pPr>
                        <a:defRPr>
                          <a:solidFill>
                            <a:schemeClr val="bg1"/>
                          </a:solidFill>
                          <a:latin typeface="Myriad Pro" panose="020B0503030403020204" pitchFamily="34" charset="0"/>
                        </a:defRPr>
                      </a:pPr>
                      <a:t>[VALOR]</a:t>
                    </a:fld>
                    <a:endParaRPr lang="es-HN"/>
                  </a:p>
                </c:rich>
              </c:tx>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863-D84D-B90E-2491DDF9B477}"/>
                </c:ext>
              </c:extLst>
            </c:dLbl>
            <c:dLbl>
              <c:idx val="1"/>
              <c:layout>
                <c:manualLayout>
                  <c:x val="3.2895000970012797E-3"/>
                  <c:y val="-2.75303419051689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3F-344A-BCCC-09FBA9DD868D}"/>
                </c:ext>
              </c:extLst>
            </c:dLbl>
            <c:dLbl>
              <c:idx val="2"/>
              <c:layout>
                <c:manualLayout>
                  <c:x val="1.3158000388005601E-2"/>
                  <c:y val="0"/>
                </c:manualLayout>
              </c:layout>
              <c:tx>
                <c:rich>
                  <a:bodyPr/>
                  <a:lstStyle/>
                  <a:p>
                    <a:fld id="{07F84DF8-BA18-5444-B083-18A677363D66}"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795-F042-81A6-86A9E49669E7}"/>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+Gallo</c:v>
                </c:pt>
              </c:strCache>
            </c:strRef>
          </c:cat>
          <c:val>
            <c:numRef>
              <c:f>Hoja1!$D$2:$D$5</c:f>
              <c:numCache>
                <c:formatCode>0%</c:formatCode>
                <c:ptCount val="4"/>
                <c:pt idx="0">
                  <c:v>0.23617771475843985</c:v>
                </c:pt>
                <c:pt idx="1">
                  <c:v>7.3593649424506413E-2</c:v>
                </c:pt>
              </c:numCache>
            </c:numRef>
          </c:val>
          <c:extLst>
            <c:ext xmlns:c16="http://schemas.microsoft.com/office/drawing/2014/chart" uri="{C3380CC4-5D6E-409C-BE32-E72D297353CC}">
              <c16:uniqueId val="{00000002-DD7F-5042-938E-D67BCEE16031}"/>
            </c:ext>
          </c:extLst>
        </c:ser>
        <c:ser>
          <c:idx val="3"/>
          <c:order val="3"/>
          <c:tx>
            <c:strRef>
              <c:f>Hoja1!$E$1</c:f>
              <c:strCache>
                <c:ptCount val="1"/>
                <c:pt idx="0">
                  <c:v>Otros</c:v>
                </c:pt>
              </c:strCache>
            </c:strRef>
          </c:tx>
          <c:spPr>
            <a:solidFill>
              <a:schemeClr val="accent1">
                <a:lumMod val="60000"/>
              </a:schemeClr>
            </a:solidFill>
            <a:ln>
              <a:noFill/>
            </a:ln>
            <a:effectLst/>
          </c:spPr>
          <c:invertIfNegative val="0"/>
          <c:dLbls>
            <c:dLbl>
              <c:idx val="1"/>
              <c:layout>
                <c:manualLayout>
                  <c:x val="3.2895000970012797E-3"/>
                  <c:y val="2.20242735241352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3F-344A-BCCC-09FBA9DD868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Elektra/Italika</c:v>
                </c:pt>
                <c:pt idx="1">
                  <c:v>Didemo/Credid</c:v>
                </c:pt>
                <c:pt idx="2">
                  <c:v>Motomundo</c:v>
                </c:pt>
                <c:pt idx="3">
                  <c:v>Gallo +Gallo</c:v>
                </c:pt>
              </c:strCache>
            </c:strRef>
          </c:cat>
          <c:val>
            <c:numRef>
              <c:f>Hoja1!$E$2:$E$5</c:f>
              <c:numCache>
                <c:formatCode>0%</c:formatCode>
                <c:ptCount val="4"/>
                <c:pt idx="0">
                  <c:v>0.10074155630276155</c:v>
                </c:pt>
                <c:pt idx="1">
                  <c:v>2.5254369743959809E-2</c:v>
                </c:pt>
              </c:numCache>
            </c:numRef>
          </c:val>
          <c:extLst>
            <c:ext xmlns:c16="http://schemas.microsoft.com/office/drawing/2014/chart" uri="{C3380CC4-5D6E-409C-BE32-E72D297353CC}">
              <c16:uniqueId val="{00000003-DD7F-5042-938E-D67BCEE16031}"/>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15582620975251305"/>
          <c:y val="0.84087462378812305"/>
          <c:w val="0.68834758049497391"/>
          <c:h val="8.754648725843751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06:00-11:59</c:v>
                </c:pt>
              </c:strCache>
            </c:strRef>
          </c:tx>
          <c:spPr>
            <a:solidFill>
              <a:schemeClr val="accent1"/>
            </a:solidFill>
            <a:ln>
              <a:noFill/>
            </a:ln>
            <a:effectLst/>
          </c:spPr>
          <c:invertIfNegative val="0"/>
          <c:dLbls>
            <c:dLbl>
              <c:idx val="0"/>
              <c:layout>
                <c:manualLayout>
                  <c:x val="1.5234119629822889E-2"/>
                  <c:y val="-2.4163082493538025E-2"/>
                </c:manualLayout>
              </c:layout>
              <c:tx>
                <c:rich>
                  <a:bodyPr/>
                  <a:lstStyle/>
                  <a:p>
                    <a:fld id="{DC487B0F-4E92-624F-B6F3-CEA600CEE796}"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F7-E544-819A-CE28843BF46F}"/>
                </c:ext>
              </c:extLst>
            </c:dLbl>
            <c:dLbl>
              <c:idx val="1"/>
              <c:layout>
                <c:manualLayout>
                  <c:x val="2.0312159506430519E-2"/>
                  <c:y val="-3.0204566621858556E-2"/>
                </c:manualLayout>
              </c:layout>
              <c:tx>
                <c:rich>
                  <a:bodyPr/>
                  <a:lstStyle/>
                  <a:p>
                    <a:fld id="{E32FA5BC-D045-F94D-B485-42D07586FEF2}"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4F-D549-98BF-E926DAD31851}"/>
                </c:ext>
              </c:extLst>
            </c:dLbl>
            <c:dLbl>
              <c:idx val="2"/>
              <c:layout>
                <c:manualLayout>
                  <c:x val="2.0312159506430519E-2"/>
                  <c:y val="1.2082016916726362E-2"/>
                </c:manualLayout>
              </c:layout>
              <c:tx>
                <c:rich>
                  <a:bodyPr/>
                  <a:lstStyle/>
                  <a:p>
                    <a:fld id="{0E263E81-1431-264D-9149-994E7DFB197C}"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F7-E544-819A-CE28843BF46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 Gallo</c:v>
                </c:pt>
              </c:strCache>
            </c:strRef>
          </c:cat>
          <c:val>
            <c:numRef>
              <c:f>Hoja1!$B$2:$B$5</c:f>
              <c:numCache>
                <c:formatCode>0%</c:formatCode>
                <c:ptCount val="4"/>
                <c:pt idx="0">
                  <c:v>0.52721992416109564</c:v>
                </c:pt>
                <c:pt idx="1">
                  <c:v>0.70689323773478752</c:v>
                </c:pt>
                <c:pt idx="3">
                  <c:v>0.47806508548972487</c:v>
                </c:pt>
              </c:numCache>
            </c:numRef>
          </c:val>
          <c:extLst>
            <c:ext xmlns:c16="http://schemas.microsoft.com/office/drawing/2014/chart" uri="{C3380CC4-5D6E-409C-BE32-E72D297353CC}">
              <c16:uniqueId val="{00000000-A341-EE4C-9ECB-DAC573940A88}"/>
            </c:ext>
          </c:extLst>
        </c:ser>
        <c:ser>
          <c:idx val="1"/>
          <c:order val="1"/>
          <c:tx>
            <c:strRef>
              <c:f>Hoja1!$C$1</c:f>
              <c:strCache>
                <c:ptCount val="1"/>
                <c:pt idx="0">
                  <c:v>12:00-17:59</c:v>
                </c:pt>
              </c:strCache>
            </c:strRef>
          </c:tx>
          <c:spPr>
            <a:solidFill>
              <a:schemeClr val="accent3"/>
            </a:solidFill>
            <a:ln>
              <a:noFill/>
            </a:ln>
            <a:effectLst/>
          </c:spPr>
          <c:invertIfNegative val="0"/>
          <c:dLbls>
            <c:dLbl>
              <c:idx val="0"/>
              <c:layout>
                <c:manualLayout>
                  <c:x val="0"/>
                  <c:y val="1.2082492586683728E-2"/>
                </c:manualLayout>
              </c:layout>
              <c:tx>
                <c:rich>
                  <a:bodyPr/>
                  <a:lstStyle/>
                  <a:p>
                    <a:fld id="{100B6094-0219-FD4E-A3EB-B3757BD0083A}"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871-2C47-A426-6D67105086CC}"/>
                </c:ext>
              </c:extLst>
            </c:dLbl>
            <c:dLbl>
              <c:idx val="1"/>
              <c:layout>
                <c:manualLayout>
                  <c:x val="0"/>
                  <c:y val="3.020504229181591E-2"/>
                </c:manualLayout>
              </c:layout>
              <c:tx>
                <c:rich>
                  <a:bodyPr/>
                  <a:lstStyle/>
                  <a:p>
                    <a:fld id="{DA27AE6C-D320-C34A-BD5C-0A798532E0E2}"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54F-D549-98BF-E926DAD31851}"/>
                </c:ext>
              </c:extLst>
            </c:dLbl>
            <c:dLbl>
              <c:idx val="2"/>
              <c:layout>
                <c:manualLayout>
                  <c:x val="3.5546279136253404E-2"/>
                  <c:y val="-1.8122549705132194E-2"/>
                </c:manualLayout>
              </c:layout>
              <c:tx>
                <c:rich>
                  <a:bodyPr/>
                  <a:lstStyle/>
                  <a:p>
                    <a:fld id="{56D65BD8-42C2-8440-862F-BF5EDE8C5113}"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F7-E544-819A-CE28843BF46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 Gallo</c:v>
                </c:pt>
              </c:strCache>
            </c:strRef>
          </c:cat>
          <c:val>
            <c:numRef>
              <c:f>Hoja1!$C$2:$C$5</c:f>
              <c:numCache>
                <c:formatCode>0%</c:formatCode>
                <c:ptCount val="4"/>
                <c:pt idx="0">
                  <c:v>0.17300844092098813</c:v>
                </c:pt>
                <c:pt idx="1">
                  <c:v>0.25863196132969046</c:v>
                </c:pt>
                <c:pt idx="2">
                  <c:v>0.60908783700988522</c:v>
                </c:pt>
                <c:pt idx="3">
                  <c:v>0.52193491451027518</c:v>
                </c:pt>
              </c:numCache>
            </c:numRef>
          </c:val>
          <c:extLst>
            <c:ext xmlns:c16="http://schemas.microsoft.com/office/drawing/2014/chart" uri="{C3380CC4-5D6E-409C-BE32-E72D297353CC}">
              <c16:uniqueId val="{00000001-A341-EE4C-9ECB-DAC573940A88}"/>
            </c:ext>
          </c:extLst>
        </c:ser>
        <c:ser>
          <c:idx val="2"/>
          <c:order val="2"/>
          <c:tx>
            <c:strRef>
              <c:f>Hoja1!$D$1</c:f>
              <c:strCache>
                <c:ptCount val="1"/>
                <c:pt idx="0">
                  <c:v>18:00-21:59</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 Gallo</c:v>
                </c:pt>
              </c:strCache>
            </c:strRef>
          </c:cat>
          <c:val>
            <c:numRef>
              <c:f>Hoja1!$D$2:$D$5</c:f>
              <c:numCache>
                <c:formatCode>0%</c:formatCode>
                <c:ptCount val="4"/>
                <c:pt idx="0">
                  <c:v>0.2997716349179162</c:v>
                </c:pt>
                <c:pt idx="1">
                  <c:v>3.4474800935521861E-2</c:v>
                </c:pt>
                <c:pt idx="2">
                  <c:v>0.39091216299011483</c:v>
                </c:pt>
              </c:numCache>
            </c:numRef>
          </c:val>
          <c:extLst>
            <c:ext xmlns:c16="http://schemas.microsoft.com/office/drawing/2014/chart" uri="{C3380CC4-5D6E-409C-BE32-E72D297353CC}">
              <c16:uniqueId val="{00000002-A341-EE4C-9ECB-DAC573940A88}"/>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98435110007081306"/>
          <c:h val="0.11632071593234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06:00-11:59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+Gallo</c:v>
                </c:pt>
              </c:strCache>
            </c:strRef>
          </c:cat>
          <c:val>
            <c:numRef>
              <c:f>Hoja1!$B$2:$B$5</c:f>
              <c:numCache>
                <c:formatCode>0%</c:formatCode>
                <c:ptCount val="4"/>
                <c:pt idx="0">
                  <c:v>0.56106799123678031</c:v>
                </c:pt>
                <c:pt idx="1">
                  <c:v>0.61944496210416533</c:v>
                </c:pt>
                <c:pt idx="3">
                  <c:v>0.5103835621186259</c:v>
                </c:pt>
              </c:numCache>
            </c:numRef>
          </c:val>
          <c:extLst>
            <c:ext xmlns:c16="http://schemas.microsoft.com/office/drawing/2014/chart" uri="{C3380CC4-5D6E-409C-BE32-E72D297353CC}">
              <c16:uniqueId val="{00000000-2C22-5B43-8376-B7794A2E33B9}"/>
            </c:ext>
          </c:extLst>
        </c:ser>
        <c:ser>
          <c:idx val="1"/>
          <c:order val="1"/>
          <c:tx>
            <c:strRef>
              <c:f>Hoja1!$C$1</c:f>
              <c:strCache>
                <c:ptCount val="1"/>
                <c:pt idx="0">
                  <c:v>12:00-17:59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+Gallo</c:v>
                </c:pt>
              </c:strCache>
            </c:strRef>
          </c:cat>
          <c:val>
            <c:numRef>
              <c:f>Hoja1!$C$2:$C$5</c:f>
              <c:numCache>
                <c:formatCode>0%</c:formatCode>
                <c:ptCount val="4"/>
                <c:pt idx="0">
                  <c:v>0.16488792393237961</c:v>
                </c:pt>
                <c:pt idx="1">
                  <c:v>0.24537030185250985</c:v>
                </c:pt>
                <c:pt idx="2">
                  <c:v>0.60908783700988522</c:v>
                </c:pt>
                <c:pt idx="3">
                  <c:v>0.4896164378813741</c:v>
                </c:pt>
              </c:numCache>
            </c:numRef>
          </c:val>
          <c:extLst>
            <c:ext xmlns:c16="http://schemas.microsoft.com/office/drawing/2014/chart" uri="{C3380CC4-5D6E-409C-BE32-E72D297353CC}">
              <c16:uniqueId val="{00000001-2C22-5B43-8376-B7794A2E33B9}"/>
            </c:ext>
          </c:extLst>
        </c:ser>
        <c:ser>
          <c:idx val="2"/>
          <c:order val="2"/>
          <c:tx>
            <c:strRef>
              <c:f>Hoja1!$D$1</c:f>
              <c:strCache>
                <c:ptCount val="1"/>
                <c:pt idx="0">
                  <c:v>18:00-22:00</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+Gallo</c:v>
                </c:pt>
              </c:strCache>
            </c:strRef>
          </c:cat>
          <c:val>
            <c:numRef>
              <c:f>Hoja1!$D$2:$D$5</c:f>
              <c:numCache>
                <c:formatCode>0%</c:formatCode>
                <c:ptCount val="4"/>
                <c:pt idx="0">
                  <c:v>0.27404408483084008</c:v>
                </c:pt>
                <c:pt idx="1">
                  <c:v>0.14000000000000001</c:v>
                </c:pt>
                <c:pt idx="2">
                  <c:v>0.39091216299011483</c:v>
                </c:pt>
              </c:numCache>
            </c:numRef>
          </c:val>
          <c:extLst>
            <c:ext xmlns:c16="http://schemas.microsoft.com/office/drawing/2014/chart" uri="{C3380CC4-5D6E-409C-BE32-E72D297353CC}">
              <c16:uniqueId val="{00000002-2C22-5B43-8376-B7794A2E33B9}"/>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75379905193237207"/>
          <c:w val="0.98889669475846742"/>
          <c:h val="0.174634142356710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180935414628449E-2"/>
          <c:y val="0.1853766527593631"/>
          <c:w val="0.9732374274098744"/>
          <c:h val="0.77342853551633395"/>
        </c:manualLayout>
      </c:layout>
      <c:barChart>
        <c:barDir val="col"/>
        <c:grouping val="clustered"/>
        <c:varyColors val="0"/>
        <c:ser>
          <c:idx val="0"/>
          <c:order val="0"/>
          <c:tx>
            <c:strRef>
              <c:f>Sheet1!$B$1</c:f>
              <c:strCache>
                <c:ptCount val="1"/>
                <c:pt idx="0">
                  <c:v>Series 1</c:v>
                </c:pt>
              </c:strCache>
            </c:strRef>
          </c:tx>
          <c:spPr>
            <a:solidFill>
              <a:srgbClr val="1D9A78"/>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1-F811-4F07-9EAB-93C803B10D26}"/>
              </c:ext>
            </c:extLst>
          </c:dPt>
          <c:dPt>
            <c:idx val="1"/>
            <c:invertIfNegative val="0"/>
            <c:bubble3D val="0"/>
            <c:spPr>
              <a:solidFill>
                <a:srgbClr val="1D9A78"/>
              </a:solidFill>
              <a:ln>
                <a:noFill/>
              </a:ln>
              <a:effectLst/>
            </c:spPr>
            <c:extLst>
              <c:ext xmlns:c16="http://schemas.microsoft.com/office/drawing/2014/chart" uri="{C3380CC4-5D6E-409C-BE32-E72D297353CC}">
                <c16:uniqueId val="{00000003-F811-4F07-9EAB-93C803B10D26}"/>
              </c:ext>
            </c:extLst>
          </c:dPt>
          <c:dPt>
            <c:idx val="2"/>
            <c:invertIfNegative val="0"/>
            <c:bubble3D val="0"/>
            <c:spPr>
              <a:solidFill>
                <a:srgbClr val="1D9A78"/>
              </a:solidFill>
              <a:ln>
                <a:noFill/>
              </a:ln>
              <a:effectLst/>
            </c:spPr>
            <c:extLst>
              <c:ext xmlns:c16="http://schemas.microsoft.com/office/drawing/2014/chart" uri="{C3380CC4-5D6E-409C-BE32-E72D297353CC}">
                <c16:uniqueId val="{00000005-F811-4F07-9EAB-93C803B10D26}"/>
              </c:ext>
            </c:extLst>
          </c:dPt>
          <c:dPt>
            <c:idx val="3"/>
            <c:invertIfNegative val="0"/>
            <c:bubble3D val="0"/>
            <c:spPr>
              <a:solidFill>
                <a:srgbClr val="1D9A78"/>
              </a:solidFill>
              <a:ln>
                <a:noFill/>
              </a:ln>
              <a:effectLst/>
            </c:spPr>
            <c:extLst>
              <c:ext xmlns:c16="http://schemas.microsoft.com/office/drawing/2014/chart" uri="{C3380CC4-5D6E-409C-BE32-E72D297353CC}">
                <c16:uniqueId val="{0000000F-4752-C541-AEE3-9C0534D9BA15}"/>
              </c:ext>
            </c:extLst>
          </c:dPt>
          <c:dPt>
            <c:idx val="4"/>
            <c:invertIfNegative val="0"/>
            <c:bubble3D val="0"/>
            <c:spPr>
              <a:solidFill>
                <a:srgbClr val="1D9A78"/>
              </a:solidFill>
              <a:ln>
                <a:noFill/>
              </a:ln>
              <a:effectLst/>
            </c:spPr>
            <c:extLst>
              <c:ext xmlns:c16="http://schemas.microsoft.com/office/drawing/2014/chart" uri="{C3380CC4-5D6E-409C-BE32-E72D297353CC}">
                <c16:uniqueId val="{00000007-F811-4F07-9EAB-93C803B10D26}"/>
              </c:ext>
            </c:extLst>
          </c:dPt>
          <c:dPt>
            <c:idx val="5"/>
            <c:invertIfNegative val="0"/>
            <c:bubble3D val="0"/>
            <c:spPr>
              <a:solidFill>
                <a:srgbClr val="1D9A78"/>
              </a:solidFill>
              <a:ln>
                <a:noFill/>
              </a:ln>
              <a:effectLst/>
            </c:spPr>
            <c:extLst>
              <c:ext xmlns:c16="http://schemas.microsoft.com/office/drawing/2014/chart" uri="{C3380CC4-5D6E-409C-BE32-E72D297353CC}">
                <c16:uniqueId val="{00000009-F811-4F07-9EAB-93C803B10D26}"/>
              </c:ext>
            </c:extLst>
          </c:dPt>
          <c:dPt>
            <c:idx val="6"/>
            <c:invertIfNegative val="0"/>
            <c:bubble3D val="0"/>
            <c:extLst>
              <c:ext xmlns:c16="http://schemas.microsoft.com/office/drawing/2014/chart" uri="{C3380CC4-5D6E-409C-BE32-E72D297353CC}">
                <c16:uniqueId val="{0000000E-F811-4F07-9EAB-93C803B10D26}"/>
              </c:ext>
            </c:extLst>
          </c:dPt>
          <c:dPt>
            <c:idx val="7"/>
            <c:invertIfNegative val="0"/>
            <c:bubble3D val="0"/>
            <c:spPr>
              <a:solidFill>
                <a:srgbClr val="1D9A78"/>
              </a:solidFill>
              <a:ln>
                <a:noFill/>
              </a:ln>
              <a:effectLst/>
            </c:spPr>
            <c:extLst>
              <c:ext xmlns:c16="http://schemas.microsoft.com/office/drawing/2014/chart" uri="{C3380CC4-5D6E-409C-BE32-E72D297353CC}">
                <c16:uniqueId val="{0000000B-F811-4F07-9EAB-93C803B10D26}"/>
              </c:ext>
            </c:extLst>
          </c:dPt>
          <c:dPt>
            <c:idx val="8"/>
            <c:invertIfNegative val="0"/>
            <c:bubble3D val="0"/>
            <c:spPr>
              <a:solidFill>
                <a:srgbClr val="1D9A78"/>
              </a:solidFill>
              <a:ln>
                <a:noFill/>
              </a:ln>
              <a:effectLst/>
            </c:spPr>
            <c:extLst>
              <c:ext xmlns:c16="http://schemas.microsoft.com/office/drawing/2014/chart" uri="{C3380CC4-5D6E-409C-BE32-E72D297353CC}">
                <c16:uniqueId val="{0000000D-F811-4F07-9EAB-93C803B10D26}"/>
              </c:ext>
            </c:extLst>
          </c:dPt>
          <c:dLbls>
            <c:dLbl>
              <c:idx val="0"/>
              <c:layout>
                <c:manualLayout>
                  <c:x val="-3.3331475752401201E-3"/>
                  <c:y val="0.20084822387920503"/>
                </c:manualLayout>
              </c:layout>
              <c:tx>
                <c:rich>
                  <a:bodyPr/>
                  <a:lstStyle/>
                  <a:p>
                    <a:fld id="{45231E25-AFFA-C144-A4D2-A718535DC238}" type="VALUE">
                      <a:rPr lang="en-US" b="0" i="0" smtClean="0">
                        <a:solidFill>
                          <a:schemeClr val="tx1"/>
                        </a:solidFill>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11-4F07-9EAB-93C803B10D26}"/>
                </c:ext>
              </c:extLst>
            </c:dLbl>
            <c:dLbl>
              <c:idx val="1"/>
              <c:layout>
                <c:manualLayout>
                  <c:x val="0"/>
                  <c:y val="6.3803302883230417E-3"/>
                </c:manualLayout>
              </c:layout>
              <c:tx>
                <c:rich>
                  <a:bodyPr/>
                  <a:lstStyle/>
                  <a:p>
                    <a:fld id="{CBBBEFBC-2346-E644-9F5A-9E365C941191}"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811-4F07-9EAB-93C803B10D26}"/>
                </c:ext>
              </c:extLst>
            </c:dLbl>
            <c:dLbl>
              <c:idx val="2"/>
              <c:layout>
                <c:manualLayout>
                  <c:x val="-1.1110491917467066E-3"/>
                  <c:y val="0.2624733916385884"/>
                </c:manualLayout>
              </c:layout>
              <c:tx>
                <c:rich>
                  <a:bodyPr/>
                  <a:lstStyle/>
                  <a:p>
                    <a:fld id="{B508B168-A5B7-AA40-859B-9ABDFEEF3D2E}"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811-4F07-9EAB-93C803B10D26}"/>
                </c:ext>
              </c:extLst>
            </c:dLbl>
            <c:dLbl>
              <c:idx val="3"/>
              <c:layout>
                <c:manualLayout>
                  <c:x val="3.3331475752402017E-3"/>
                  <c:y val="0.18979049843289422"/>
                </c:manualLayout>
              </c:layout>
              <c:tx>
                <c:rich>
                  <a:bodyPr/>
                  <a:lstStyle/>
                  <a:p>
                    <a:fld id="{CB5A3B3D-840B-9A4B-9507-39C388379DF9}"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4752-C541-AEE3-9C0534D9BA15}"/>
                </c:ext>
              </c:extLst>
            </c:dLbl>
            <c:dLbl>
              <c:idx val="4"/>
              <c:layout>
                <c:manualLayout>
                  <c:x val="-2.2220983834934948E-3"/>
                  <c:y val="5.54856811537790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11-4F07-9EAB-93C803B10D26}"/>
                </c:ext>
              </c:extLst>
            </c:dLbl>
            <c:dLbl>
              <c:idx val="5"/>
              <c:layout>
                <c:manualLayout>
                  <c:x val="3.3331475752401201E-3"/>
                  <c:y val="0.220683363540158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11-4F07-9EAB-93C803B10D26}"/>
                </c:ext>
              </c:extLst>
            </c:dLbl>
            <c:dLbl>
              <c:idx val="6"/>
              <c:layout>
                <c:manualLayout>
                  <c:x val="-2.2220983834934133E-3"/>
                  <c:y val="5.1493514655378637E-2"/>
                </c:manualLayout>
              </c:layout>
              <c:tx>
                <c:rich>
                  <a:bodyPr/>
                  <a:lstStyle/>
                  <a:p>
                    <a:fld id="{D7C3A1A5-91D0-114B-85AD-619E24076779}"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F811-4F07-9EAB-93C803B10D26}"/>
                </c:ext>
              </c:extLst>
            </c:dLbl>
            <c:dLbl>
              <c:idx val="7"/>
              <c:layout>
                <c:manualLayout>
                  <c:x val="0"/>
                  <c:y val="0.1759140098851328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11-4F07-9EAB-93C803B10D26}"/>
                </c:ext>
              </c:extLst>
            </c:dLbl>
            <c:dLbl>
              <c:idx val="8"/>
              <c:layout>
                <c:manualLayout>
                  <c:x val="5.5552459587335332E-4"/>
                  <c:y val="3.6049920326963643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B1A063AA-6C13-D645-873F-EF78FC998DFD}" type="VALUE">
                      <a:rPr lang="en-US" b="0" i="0">
                        <a:latin typeface="Myriad Pro" panose="020B0503030403020204" pitchFamily="34" charset="0"/>
                      </a:rPr>
                      <a:pPr>
                        <a:defRPr>
                          <a:solidFill>
                            <a:schemeClr val="tx1"/>
                          </a:solidFill>
                        </a:defRPr>
                      </a:pPr>
                      <a:t>[VALOR]</a:t>
                    </a:fld>
                    <a:endParaRPr lang="es-HN"/>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15:layout>
                    <c:manualLayout>
                      <c:w val="4.7147328709677333E-2"/>
                      <c:h val="0.15041296176910629"/>
                    </c:manualLayout>
                  </c15:layout>
                  <c15:dlblFieldTable/>
                  <c15:showDataLabelsRange val="0"/>
                </c:ext>
                <c:ext xmlns:c16="http://schemas.microsoft.com/office/drawing/2014/chart" uri="{C3380CC4-5D6E-409C-BE32-E72D297353CC}">
                  <c16:uniqueId val="{0000000D-F811-4F07-9EAB-93C803B10D26}"/>
                </c:ext>
              </c:extLst>
            </c:dLbl>
            <c:dLbl>
              <c:idx val="9"/>
              <c:layout>
                <c:manualLayout>
                  <c:x val="-4.4441967669868266E-3"/>
                  <c:y val="0.22657146448366591"/>
                </c:manualLayout>
              </c:layout>
              <c:tx>
                <c:rich>
                  <a:bodyPr/>
                  <a:lstStyle/>
                  <a:p>
                    <a:fld id="{E4C65BC0-77CF-B54D-ACA0-DA786A3FE57E}"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2DF4-6C48-96E6-F843EDBAF87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Elektra</c:v>
                </c:pt>
                <c:pt idx="1">
                  <c:v>Didemo</c:v>
                </c:pt>
                <c:pt idx="2">
                  <c:v>Motomundo</c:v>
                </c:pt>
                <c:pt idx="3">
                  <c:v>Gallo Mas Gallo</c:v>
                </c:pt>
                <c:pt idx="4">
                  <c:v>Masesa</c:v>
                </c:pt>
                <c:pt idx="5">
                  <c:v>Movesa</c:v>
                </c:pt>
                <c:pt idx="6">
                  <c:v>Unicomer</c:v>
                </c:pt>
                <c:pt idx="7">
                  <c:v>D. Ebenezer</c:v>
                </c:pt>
                <c:pt idx="8">
                  <c:v>Grupo Q</c:v>
                </c:pt>
                <c:pt idx="9">
                  <c:v>UMA</c:v>
                </c:pt>
                <c:pt idx="10">
                  <c:v>Central Motos</c:v>
                </c:pt>
              </c:strCache>
            </c:strRef>
          </c:cat>
          <c:val>
            <c:numRef>
              <c:f>Sheet1!$B$2:$B$12</c:f>
              <c:numCache>
                <c:formatCode>0%</c:formatCode>
                <c:ptCount val="11"/>
                <c:pt idx="0">
                  <c:v>2.2599999999999998</c:v>
                </c:pt>
                <c:pt idx="1">
                  <c:v>0.06</c:v>
                </c:pt>
                <c:pt idx="2">
                  <c:v>3.72</c:v>
                </c:pt>
                <c:pt idx="3">
                  <c:v>4</c:v>
                </c:pt>
                <c:pt idx="5">
                  <c:v>0</c:v>
                </c:pt>
                <c:pt idx="6">
                  <c:v>0</c:v>
                </c:pt>
                <c:pt idx="8">
                  <c:v>0</c:v>
                </c:pt>
                <c:pt idx="9">
                  <c:v>0</c:v>
                </c:pt>
                <c:pt idx="10">
                  <c:v>0</c:v>
                </c:pt>
              </c:numCache>
            </c:numRef>
          </c:val>
          <c:extLst>
            <c:ext xmlns:c16="http://schemas.microsoft.com/office/drawing/2014/chart" uri="{C3380CC4-5D6E-409C-BE32-E72D297353CC}">
              <c16:uniqueId val="{0000000F-F811-4F07-9EAB-93C803B10D26}"/>
            </c:ext>
          </c:extLst>
        </c:ser>
        <c:dLbls>
          <c:dLblPos val="inBase"/>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0%"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 Gallo</c:v>
                </c:pt>
              </c:strCache>
            </c:strRef>
          </c:cat>
          <c:val>
            <c:numRef>
              <c:f>Hoja1!$B$2:$B$5</c:f>
              <c:numCache>
                <c:formatCode>0%</c:formatCode>
                <c:ptCount val="4"/>
                <c:pt idx="0">
                  <c:v>0.49207947034485244</c:v>
                </c:pt>
                <c:pt idx="1">
                  <c:v>0.85698112359664536</c:v>
                </c:pt>
                <c:pt idx="2">
                  <c:v>0.80415339438618738</c:v>
                </c:pt>
                <c:pt idx="3">
                  <c:v>1</c:v>
                </c:pt>
              </c:numCache>
            </c:numRef>
          </c:val>
          <c:extLst>
            <c:ext xmlns:c16="http://schemas.microsoft.com/office/drawing/2014/chart" uri="{C3380CC4-5D6E-409C-BE32-E72D297353CC}">
              <c16:uniqueId val="{00000000-7F04-8C45-B958-09215FA413E0}"/>
            </c:ext>
          </c:extLst>
        </c:ser>
        <c:ser>
          <c:idx val="1"/>
          <c:order val="1"/>
          <c:tx>
            <c:strRef>
              <c:f>Hoja1!$C$1</c:f>
              <c:strCache>
                <c:ptCount val="1"/>
                <c:pt idx="0">
                  <c:v>Deportes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 Gallo</c:v>
                </c:pt>
              </c:strCache>
            </c:strRef>
          </c:cat>
          <c:val>
            <c:numRef>
              <c:f>Hoja1!$C$2:$C$5</c:f>
              <c:numCache>
                <c:formatCode>General</c:formatCode>
                <c:ptCount val="4"/>
                <c:pt idx="0" formatCode="0%">
                  <c:v>0.24645482299415117</c:v>
                </c:pt>
                <c:pt idx="2" formatCode="0%">
                  <c:v>0.19584660561381279</c:v>
                </c:pt>
              </c:numCache>
            </c:numRef>
          </c:val>
          <c:extLst>
            <c:ext xmlns:c16="http://schemas.microsoft.com/office/drawing/2014/chart" uri="{C3380CC4-5D6E-409C-BE32-E72D297353CC}">
              <c16:uniqueId val="{00000001-7F04-8C45-B958-09215FA413E0}"/>
            </c:ext>
          </c:extLst>
        </c:ser>
        <c:ser>
          <c:idx val="2"/>
          <c:order val="2"/>
          <c:tx>
            <c:strRef>
              <c:f>Hoja1!$D$1</c:f>
              <c:strCache>
                <c:ptCount val="1"/>
                <c:pt idx="0">
                  <c:v>Entreten</c:v>
                </c:pt>
              </c:strCache>
            </c:strRef>
          </c:tx>
          <c:spPr>
            <a:solidFill>
              <a:schemeClr val="accent5"/>
            </a:solidFill>
            <a:ln>
              <a:noFill/>
            </a:ln>
            <a:effectLst/>
          </c:spPr>
          <c:invertIfNegative val="0"/>
          <c:dLbls>
            <c:dLbl>
              <c:idx val="0"/>
              <c:layout>
                <c:manualLayout>
                  <c:x val="9.7841729574703155E-3"/>
                  <c:y val="2.3698641320193597E-2"/>
                </c:manualLayout>
              </c:layout>
              <c:tx>
                <c:rich>
                  <a:bodyPr/>
                  <a:lstStyle/>
                  <a:p>
                    <a:fld id="{EE4FD22C-6987-584F-8964-26C5768A35A3}"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C2-834A-9742-B639C22BC15A}"/>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 Gallo</c:v>
                </c:pt>
              </c:strCache>
            </c:strRef>
          </c:cat>
          <c:val>
            <c:numRef>
              <c:f>Hoja1!$D$2:$D$5</c:f>
              <c:numCache>
                <c:formatCode>0%</c:formatCode>
                <c:ptCount val="4"/>
                <c:pt idx="0">
                  <c:v>0.16446570915212527</c:v>
                </c:pt>
                <c:pt idx="1">
                  <c:v>0.14301887640335462</c:v>
                </c:pt>
              </c:numCache>
            </c:numRef>
          </c:val>
          <c:extLst>
            <c:ext xmlns:c16="http://schemas.microsoft.com/office/drawing/2014/chart" uri="{C3380CC4-5D6E-409C-BE32-E72D297353CC}">
              <c16:uniqueId val="{00000002-7F04-8C45-B958-09215FA413E0}"/>
            </c:ext>
          </c:extLst>
        </c:ser>
        <c:ser>
          <c:idx val="3"/>
          <c:order val="3"/>
          <c:tx>
            <c:strRef>
              <c:f>Hoja1!$E$1</c:f>
              <c:strCache>
                <c:ptCount val="1"/>
                <c:pt idx="0">
                  <c:v>Otros</c:v>
                </c:pt>
              </c:strCache>
            </c:strRef>
          </c:tx>
          <c:spPr>
            <a:solidFill>
              <a:schemeClr val="accent1">
                <a:lumMod val="60000"/>
              </a:schemeClr>
            </a:solidFill>
            <a:ln>
              <a:noFill/>
            </a:ln>
            <a:effectLst/>
          </c:spPr>
          <c:invertIfNegative val="0"/>
          <c:dLbls>
            <c:dLbl>
              <c:idx val="0"/>
              <c:layout>
                <c:manualLayout>
                  <c:x val="0"/>
                  <c:y val="-2.3698174820689252E-2"/>
                </c:manualLayout>
              </c:layout>
              <c:tx>
                <c:rich>
                  <a:bodyPr/>
                  <a:lstStyle/>
                  <a:p>
                    <a:fld id="{C6C4239A-A51F-AF43-AD48-CEF8085B1F17}"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C2-834A-9742-B639C22BC1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Elektra/Italika</c:v>
                </c:pt>
                <c:pt idx="1">
                  <c:v>Didemo/Credid</c:v>
                </c:pt>
                <c:pt idx="2">
                  <c:v>Motomundo</c:v>
                </c:pt>
                <c:pt idx="3">
                  <c:v>Gallo + Gallo</c:v>
                </c:pt>
              </c:strCache>
            </c:strRef>
          </c:cat>
          <c:val>
            <c:numRef>
              <c:f>Hoja1!$E$2:$E$5</c:f>
              <c:numCache>
                <c:formatCode>General</c:formatCode>
                <c:ptCount val="4"/>
                <c:pt idx="0" formatCode="0%">
                  <c:v>9.6999997508871227E-2</c:v>
                </c:pt>
              </c:numCache>
            </c:numRef>
          </c:val>
          <c:extLst>
            <c:ext xmlns:c16="http://schemas.microsoft.com/office/drawing/2014/chart" uri="{C3380CC4-5D6E-409C-BE32-E72D297353CC}">
              <c16:uniqueId val="{00000003-7F04-8C45-B958-09215FA413E0}"/>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15876708121428521"/>
          <c:y val="0.82952821159278189"/>
          <c:w val="0.68246558076898978"/>
          <c:h val="9.065222192892197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7157184598302"/>
          <c:y val="5.5544555321502383E-2"/>
          <c:w val="0.86278940331412968"/>
          <c:h val="0.73641265668375544"/>
        </c:manualLayout>
      </c:layout>
      <c:barChart>
        <c:barDir val="bar"/>
        <c:grouping val="percentStacked"/>
        <c:varyColors val="0"/>
        <c:ser>
          <c:idx val="0"/>
          <c:order val="0"/>
          <c:tx>
            <c:strRef>
              <c:f>Hoja1!$B$1</c:f>
              <c:strCache>
                <c:ptCount val="1"/>
                <c:pt idx="0">
                  <c:v>Ambiental</c:v>
                </c:pt>
              </c:strCache>
            </c:strRef>
          </c:tx>
          <c:spPr>
            <a:solidFill>
              <a:schemeClr val="accent1">
                <a:lumMod val="60000"/>
                <a:lumOff val="40000"/>
              </a:schemeClr>
            </a:solidFill>
            <a:ln>
              <a:noFill/>
            </a:ln>
            <a:effectLst/>
          </c:spPr>
          <c:invertIfNegative val="0"/>
          <c:dLbls>
            <c:dLbl>
              <c:idx val="0"/>
              <c:layout>
                <c:manualLayout>
                  <c:x val="5.5778272145044589E-3"/>
                  <c:y val="-1.5147719890040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78-8C4C-B97F-A5745C83A265}"/>
                </c:ext>
              </c:extLst>
            </c:dLbl>
            <c:dLbl>
              <c:idx val="2"/>
              <c:layout>
                <c:manualLayout>
                  <c:x val="9.7611976253828038E-3"/>
                  <c:y val="0"/>
                </c:manualLayout>
              </c:layout>
              <c:tx>
                <c:rich>
                  <a:bodyPr/>
                  <a:lstStyle/>
                  <a:p>
                    <a:fld id="{B61DAA34-BC29-E040-A749-23CA1BC0FB75}"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65-2B44-AF8B-5DC9537A98FB}"/>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Hoja1!$B$2:$B$7</c:f>
              <c:numCache>
                <c:formatCode>General</c:formatCode>
                <c:ptCount val="6"/>
                <c:pt idx="2" formatCode="0%">
                  <c:v>0.20366598778004075</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HRN</c:v>
                </c:pt>
              </c:strCache>
            </c:strRef>
          </c:tx>
          <c:spPr>
            <a:solidFill>
              <a:schemeClr val="accent3"/>
            </a:solidFill>
            <a:ln>
              <a:noFill/>
            </a:ln>
            <a:effectLst/>
          </c:spPr>
          <c:invertIfNegative val="0"/>
          <c:dLbls>
            <c:dLbl>
              <c:idx val="0"/>
              <c:layout>
                <c:manualLayout>
                  <c:x val="9.7611976253828038E-3"/>
                  <c:y val="-5.04910743040629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78-8C4C-B97F-A5745C83A265}"/>
                </c:ext>
              </c:extLst>
            </c:dLbl>
            <c:dLbl>
              <c:idx val="4"/>
              <c:layout>
                <c:manualLayout>
                  <c:x val="8.36674082175666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5A0-0D43-8183-58B694E6FAD8}"/>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Hoja1!$C$2:$C$7</c:f>
              <c:numCache>
                <c:formatCode>General</c:formatCode>
                <c:ptCount val="6"/>
                <c:pt idx="0" formatCode="0%">
                  <c:v>7.2992700729927005E-3</c:v>
                </c:pt>
              </c:numCache>
            </c:numRef>
          </c:val>
          <c:extLst>
            <c:ext xmlns:c16="http://schemas.microsoft.com/office/drawing/2014/chart" uri="{C3380CC4-5D6E-409C-BE32-E72D297353CC}">
              <c16:uniqueId val="{00000001-FC56-D840-8059-2A2032D28FB2}"/>
            </c:ext>
          </c:extLst>
        </c:ser>
        <c:ser>
          <c:idx val="2"/>
          <c:order val="2"/>
          <c:tx>
            <c:strRef>
              <c:f>Hoja1!$D$1</c:f>
              <c:strCache>
                <c:ptCount val="1"/>
                <c:pt idx="0">
                  <c:v>Internacional</c:v>
                </c:pt>
              </c:strCache>
            </c:strRef>
          </c:tx>
          <c:spPr>
            <a:solidFill>
              <a:schemeClr val="accent5"/>
            </a:solidFill>
            <a:ln>
              <a:noFill/>
            </a:ln>
            <a:effectLst/>
          </c:spPr>
          <c:invertIfNegative val="0"/>
          <c:dLbls>
            <c:dLbl>
              <c:idx val="3"/>
              <c:layout>
                <c:manualLayout>
                  <c:x val="8.3667408217566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5A0-0D43-8183-58B694E6FAD8}"/>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Hoja1!$D$2:$D$7</c:f>
              <c:numCache>
                <c:formatCode>0%</c:formatCode>
                <c:ptCount val="6"/>
                <c:pt idx="1">
                  <c:v>1.9698725376593278E-2</c:v>
                </c:pt>
              </c:numCache>
            </c:numRef>
          </c:val>
          <c:extLst>
            <c:ext xmlns:c16="http://schemas.microsoft.com/office/drawing/2014/chart" uri="{C3380CC4-5D6E-409C-BE32-E72D297353CC}">
              <c16:uniqueId val="{00000002-FC56-D840-8059-2A2032D28FB2}"/>
            </c:ext>
          </c:extLst>
        </c:ser>
        <c:ser>
          <c:idx val="3"/>
          <c:order val="3"/>
          <c:tx>
            <c:strRef>
              <c:f>Hoja1!$E$1</c:f>
              <c:strCache>
                <c:ptCount val="1"/>
                <c:pt idx="0">
                  <c:v>Top</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Hoja1!$E$2:$E$7</c:f>
              <c:numCache>
                <c:formatCode>General</c:formatCode>
                <c:ptCount val="6"/>
                <c:pt idx="2" formatCode="0%">
                  <c:v>0.11201629327902241</c:v>
                </c:pt>
              </c:numCache>
            </c:numRef>
          </c:val>
          <c:extLst>
            <c:ext xmlns:c16="http://schemas.microsoft.com/office/drawing/2014/chart" uri="{C3380CC4-5D6E-409C-BE32-E72D297353CC}">
              <c16:uniqueId val="{00000004-FC56-D840-8059-2A2032D28FB2}"/>
            </c:ext>
          </c:extLst>
        </c:ser>
        <c:ser>
          <c:idx val="4"/>
          <c:order val="4"/>
          <c:tx>
            <c:strRef>
              <c:f>Hoja1!$F$1</c:f>
              <c:strCache>
                <c:ptCount val="1"/>
                <c:pt idx="0">
                  <c:v>Musiquera</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Hoja1!$F$2:$F$7</c:f>
              <c:numCache>
                <c:formatCode>0%</c:formatCode>
                <c:ptCount val="6"/>
                <c:pt idx="0">
                  <c:v>0.36334144363341447</c:v>
                </c:pt>
                <c:pt idx="1">
                  <c:v>8.3429895712630361E-2</c:v>
                </c:pt>
                <c:pt idx="3">
                  <c:v>0.67021276595744683</c:v>
                </c:pt>
              </c:numCache>
            </c:numRef>
          </c:val>
          <c:extLst>
            <c:ext xmlns:c16="http://schemas.microsoft.com/office/drawing/2014/chart" uri="{C3380CC4-5D6E-409C-BE32-E72D297353CC}">
              <c16:uniqueId val="{00000005-FC56-D840-8059-2A2032D28FB2}"/>
            </c:ext>
          </c:extLst>
        </c:ser>
        <c:ser>
          <c:idx val="5"/>
          <c:order val="5"/>
          <c:tx>
            <c:strRef>
              <c:f>Hoja1!$G$1</c:f>
              <c:strCache>
                <c:ptCount val="1"/>
                <c:pt idx="0">
                  <c:v>Power</c:v>
                </c:pt>
              </c:strCache>
            </c:strRef>
          </c:tx>
          <c:spPr>
            <a:solidFill>
              <a:schemeClr val="accent5">
                <a:lumMod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96-964E-9609-D722CF3139E7}"/>
                </c:ext>
              </c:extLst>
            </c:dLbl>
            <c:dLbl>
              <c:idx val="1"/>
              <c:tx>
                <c:rich>
                  <a:bodyPr/>
                  <a:lstStyle/>
                  <a:p>
                    <a:fld id="{9A9BAC84-60EA-FA46-B0A8-80BFD18C66C3}"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96-964E-9609-D722CF3139E7}"/>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96-964E-9609-D722CF3139E7}"/>
                </c:ext>
              </c:extLst>
            </c:dLbl>
            <c:dLbl>
              <c:idx val="3"/>
              <c:tx>
                <c:rich>
                  <a:bodyPr/>
                  <a:lstStyle/>
                  <a:p>
                    <a:fld id="{054D061E-6E67-D44D-B042-F649CD35EAAD}"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E96-964E-9609-D722CF3139E7}"/>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E96-964E-9609-D722CF3139E7}"/>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Hoja1!$G$2:$G$7</c:f>
              <c:numCache>
                <c:formatCode>General</c:formatCode>
                <c:ptCount val="6"/>
                <c:pt idx="0" formatCode="0%">
                  <c:v>0.1321978913219789</c:v>
                </c:pt>
              </c:numCache>
            </c:numRef>
          </c:val>
          <c:extLst>
            <c:ext xmlns:c16="http://schemas.microsoft.com/office/drawing/2014/chart" uri="{C3380CC4-5D6E-409C-BE32-E72D297353CC}">
              <c16:uniqueId val="{00000000-D61E-174C-8EC6-118B35A0D16E}"/>
            </c:ext>
          </c:extLst>
        </c:ser>
        <c:ser>
          <c:idx val="6"/>
          <c:order val="6"/>
          <c:tx>
            <c:strRef>
              <c:f>Hoja1!$H$1</c:f>
              <c:strCache>
                <c:ptCount val="1"/>
                <c:pt idx="0">
                  <c:v>Logos</c:v>
                </c:pt>
              </c:strCache>
            </c:strRef>
          </c:tx>
          <c:spPr>
            <a:solidFill>
              <a:schemeClr val="accent1">
                <a:lumMod val="80000"/>
                <a:lumOff val="20000"/>
              </a:schemeClr>
            </a:solidFill>
            <a:ln>
              <a:noFill/>
            </a:ln>
            <a:effectLst/>
          </c:spPr>
          <c:invertIfNegative val="0"/>
          <c:dLbls>
            <c:dLbl>
              <c:idx val="0"/>
              <c:tx>
                <c:rich>
                  <a:bodyPr/>
                  <a:lstStyle/>
                  <a:p>
                    <a:fld id="{EC94D76D-30DE-8C41-BFD8-E6B16BB7A00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146-A240-8235-C306B557D590}"/>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46-A240-8235-C306B557D590}"/>
                </c:ext>
              </c:extLst>
            </c:dLbl>
            <c:dLbl>
              <c:idx val="2"/>
              <c:layout>
                <c:manualLayout>
                  <c:x val="6.9722840181305739E-3"/>
                  <c:y val="-2.52471275473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46-A240-8235-C306B557D59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46-A240-8235-C306B557D590}"/>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Hoja1!$H$2:$H$7</c:f>
              <c:numCache>
                <c:formatCode>0%</c:formatCode>
                <c:ptCount val="6"/>
                <c:pt idx="1">
                  <c:v>0.33140208574739283</c:v>
                </c:pt>
              </c:numCache>
            </c:numRef>
          </c:val>
          <c:extLst>
            <c:ext xmlns:c16="http://schemas.microsoft.com/office/drawing/2014/chart" uri="{C3380CC4-5D6E-409C-BE32-E72D297353CC}">
              <c16:uniqueId val="{00000001-D61E-174C-8EC6-118B35A0D16E}"/>
            </c:ext>
          </c:extLst>
        </c:ser>
        <c:ser>
          <c:idx val="7"/>
          <c:order val="7"/>
          <c:tx>
            <c:strRef>
              <c:f>Hoja1!$I$1</c:f>
              <c:strCache>
                <c:ptCount val="1"/>
                <c:pt idx="0">
                  <c:v>Love98</c:v>
                </c:pt>
              </c:strCache>
            </c:strRef>
          </c:tx>
          <c:spPr>
            <a:solidFill>
              <a:schemeClr val="accent3">
                <a:lumMod val="80000"/>
                <a:lumOff val="2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5E-7D46-A379-6D9078AD769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5E-7D46-A379-6D9078AD7693}"/>
                </c:ext>
              </c:extLst>
            </c:dLbl>
            <c:dLbl>
              <c:idx val="2"/>
              <c:layout>
                <c:manualLayout>
                  <c:x val="4.183370410878344E-3"/>
                  <c:y val="5.0510954245122858E-3"/>
                </c:manualLayout>
              </c:layout>
              <c:tx>
                <c:rich>
                  <a:bodyPr/>
                  <a:lstStyle/>
                  <a:p>
                    <a:fld id="{1373CABF-B646-2B41-8D16-BF3DB5E1F36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926-314D-9450-085ECF03A83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5E-7D46-A379-6D9078AD769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96-964E-9609-D722CF3139E7}"/>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Hoja1!$I$2:$I$7</c:f>
              <c:numCache>
                <c:formatCode>General</c:formatCode>
                <c:ptCount val="6"/>
                <c:pt idx="2" formatCode="0%">
                  <c:v>4.684317718940937E-2</c:v>
                </c:pt>
              </c:numCache>
            </c:numRef>
          </c:val>
          <c:extLst>
            <c:ext xmlns:c16="http://schemas.microsoft.com/office/drawing/2014/chart" uri="{C3380CC4-5D6E-409C-BE32-E72D297353CC}">
              <c16:uniqueId val="{00000000-F765-F542-850C-CAAF0639345C}"/>
            </c:ext>
          </c:extLst>
        </c:ser>
        <c:ser>
          <c:idx val="8"/>
          <c:order val="8"/>
          <c:tx>
            <c:strRef>
              <c:f>Hoja1!$J$1</c:f>
              <c:strCache>
                <c:ptCount val="1"/>
                <c:pt idx="0">
                  <c:v>R Activa</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Hoja1!$J$2:$J$7</c:f>
              <c:numCache>
                <c:formatCode>General</c:formatCode>
                <c:ptCount val="6"/>
                <c:pt idx="0" formatCode="0%">
                  <c:v>0.18248175182481752</c:v>
                </c:pt>
              </c:numCache>
            </c:numRef>
          </c:val>
          <c:extLst>
            <c:ext xmlns:c16="http://schemas.microsoft.com/office/drawing/2014/chart" uri="{C3380CC4-5D6E-409C-BE32-E72D297353CC}">
              <c16:uniqueId val="{00000001-F765-F542-850C-CAAF0639345C}"/>
            </c:ext>
          </c:extLst>
        </c:ser>
        <c:ser>
          <c:idx val="9"/>
          <c:order val="9"/>
          <c:tx>
            <c:strRef>
              <c:f>Hoja1!$K$1</c:f>
              <c:strCache>
                <c:ptCount val="1"/>
                <c:pt idx="0">
                  <c:v>R America</c:v>
                </c:pt>
              </c:strCache>
            </c:strRef>
          </c:tx>
          <c:spPr>
            <a:solidFill>
              <a:schemeClr val="accent1">
                <a:lumMod val="8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EB-A544-BEEF-5EE095BD261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F1-6543-9C52-CC67AF0D9F7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EB-A544-BEEF-5EE095BD261B}"/>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5A0-0D43-8183-58B694E6FA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Hoja1!$K$2:$K$7</c:f>
              <c:numCache>
                <c:formatCode>0%</c:formatCode>
                <c:ptCount val="6"/>
                <c:pt idx="0">
                  <c:v>2.5141930251419302E-2</c:v>
                </c:pt>
                <c:pt idx="1">
                  <c:v>0.15295480880648898</c:v>
                </c:pt>
              </c:numCache>
            </c:numRef>
          </c:val>
          <c:extLst>
            <c:ext xmlns:c16="http://schemas.microsoft.com/office/drawing/2014/chart" uri="{C3380CC4-5D6E-409C-BE32-E72D297353CC}">
              <c16:uniqueId val="{00000000-C3A0-7041-A447-C821430097CB}"/>
            </c:ext>
          </c:extLst>
        </c:ser>
        <c:ser>
          <c:idx val="10"/>
          <c:order val="10"/>
          <c:tx>
            <c:strRef>
              <c:f>Hoja1!$L$1</c:f>
              <c:strCache>
                <c:ptCount val="1"/>
                <c:pt idx="0">
                  <c:v>RCV</c:v>
                </c:pt>
              </c:strCache>
            </c:strRef>
          </c:tx>
          <c:spPr>
            <a:solidFill>
              <a:schemeClr val="accent3">
                <a:lumMod val="80000"/>
              </a:schemeClr>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5A0-0D43-8183-58B694E6FAD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5A0-0D43-8183-58B694E6FAD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EB-A544-BEEF-5EE095BD26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Hoja1!$L$2:$L$7</c:f>
              <c:numCache>
                <c:formatCode>General</c:formatCode>
                <c:ptCount val="6"/>
                <c:pt idx="2" formatCode="0%">
                  <c:v>5.4989816700610997E-2</c:v>
                </c:pt>
              </c:numCache>
            </c:numRef>
          </c:val>
          <c:extLst>
            <c:ext xmlns:c16="http://schemas.microsoft.com/office/drawing/2014/chart" uri="{C3380CC4-5D6E-409C-BE32-E72D297353CC}">
              <c16:uniqueId val="{00000000-B33E-1544-B448-ED9942B21F3A}"/>
            </c:ext>
          </c:extLst>
        </c:ser>
        <c:ser>
          <c:idx val="11"/>
          <c:order val="11"/>
          <c:tx>
            <c:strRef>
              <c:f>Hoja1!$M$1</c:f>
              <c:strCache>
                <c:ptCount val="1"/>
                <c:pt idx="0">
                  <c:v>R San Pedro</c:v>
                </c:pt>
              </c:strCache>
            </c:strRef>
          </c:tx>
          <c:spPr>
            <a:solidFill>
              <a:schemeClr val="accent5">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Hoja1!$M$2:$M$7</c:f>
              <c:numCache>
                <c:formatCode>General</c:formatCode>
                <c:ptCount val="6"/>
                <c:pt idx="0" formatCode="0%">
                  <c:v>2.5952960259529603E-2</c:v>
                </c:pt>
              </c:numCache>
            </c:numRef>
          </c:val>
          <c:extLst>
            <c:ext xmlns:c16="http://schemas.microsoft.com/office/drawing/2014/chart" uri="{C3380CC4-5D6E-409C-BE32-E72D297353CC}">
              <c16:uniqueId val="{00000002-ABEB-A544-BEEF-5EE095BD261B}"/>
            </c:ext>
          </c:extLst>
        </c:ser>
        <c:ser>
          <c:idx val="12"/>
          <c:order val="12"/>
          <c:tx>
            <c:strRef>
              <c:f>Hoja1!$N$1</c:f>
              <c:strCache>
                <c:ptCount val="1"/>
                <c:pt idx="0">
                  <c:v>Romantica</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Hoja1!$N$2:$N$7</c:f>
              <c:numCache>
                <c:formatCode>0%</c:formatCode>
                <c:ptCount val="6"/>
                <c:pt idx="1">
                  <c:v>5.5619930475086905E-2</c:v>
                </c:pt>
                <c:pt idx="3">
                  <c:v>0.18085106382978725</c:v>
                </c:pt>
              </c:numCache>
            </c:numRef>
          </c:val>
          <c:extLst>
            <c:ext xmlns:c16="http://schemas.microsoft.com/office/drawing/2014/chart" uri="{C3380CC4-5D6E-409C-BE32-E72D297353CC}">
              <c16:uniqueId val="{00000003-ABEB-A544-BEEF-5EE095BD261B}"/>
            </c:ext>
          </c:extLst>
        </c:ser>
        <c:ser>
          <c:idx val="13"/>
          <c:order val="13"/>
          <c:tx>
            <c:strRef>
              <c:f>Hoja1!$O$1</c:f>
              <c:strCache>
                <c:ptCount val="1"/>
                <c:pt idx="0">
                  <c:v>St Centro</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Hoja1!$O$2:$O$7</c:f>
              <c:numCache>
                <c:formatCode>General</c:formatCode>
                <c:ptCount val="6"/>
                <c:pt idx="3" formatCode="0%">
                  <c:v>0.14893617021276595</c:v>
                </c:pt>
              </c:numCache>
            </c:numRef>
          </c:val>
          <c:extLst>
            <c:ext xmlns:c16="http://schemas.microsoft.com/office/drawing/2014/chart" uri="{C3380CC4-5D6E-409C-BE32-E72D297353CC}">
              <c16:uniqueId val="{00000004-ABEB-A544-BEEF-5EE095BD261B}"/>
            </c:ext>
          </c:extLst>
        </c:ser>
        <c:ser>
          <c:idx val="14"/>
          <c:order val="14"/>
          <c:tx>
            <c:strRef>
              <c:f>Hoja1!$P$1</c:f>
              <c:strCache>
                <c:ptCount val="1"/>
                <c:pt idx="0">
                  <c:v>St Luz</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Hoja1!$P$2:$P$7</c:f>
              <c:numCache>
                <c:formatCode>0%</c:formatCode>
                <c:ptCount val="6"/>
                <c:pt idx="1">
                  <c:v>0.17960602549246812</c:v>
                </c:pt>
              </c:numCache>
            </c:numRef>
          </c:val>
          <c:extLst>
            <c:ext xmlns:c16="http://schemas.microsoft.com/office/drawing/2014/chart" uri="{C3380CC4-5D6E-409C-BE32-E72D297353CC}">
              <c16:uniqueId val="{00000000-E22A-4246-8773-37ADF86172D4}"/>
            </c:ext>
          </c:extLst>
        </c:ser>
        <c:ser>
          <c:idx val="15"/>
          <c:order val="15"/>
          <c:tx>
            <c:strRef>
              <c:f>Hoja1!$Q$1</c:f>
              <c:strCache>
                <c:ptCount val="1"/>
                <c:pt idx="0">
                  <c:v>St Mass</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Hoja1!$Q$2:$Q$7</c:f>
              <c:numCache>
                <c:formatCode>General</c:formatCode>
                <c:ptCount val="6"/>
                <c:pt idx="0" formatCode="0%">
                  <c:v>0.17437145174371452</c:v>
                </c:pt>
                <c:pt idx="2" formatCode="0%">
                  <c:v>0.21384928716904278</c:v>
                </c:pt>
              </c:numCache>
            </c:numRef>
          </c:val>
          <c:extLst>
            <c:ext xmlns:c16="http://schemas.microsoft.com/office/drawing/2014/chart" uri="{C3380CC4-5D6E-409C-BE32-E72D297353CC}">
              <c16:uniqueId val="{00000000-B5A0-0D43-8183-58B694E6FAD8}"/>
            </c:ext>
          </c:extLst>
        </c:ser>
        <c:ser>
          <c:idx val="16"/>
          <c:order val="16"/>
          <c:tx>
            <c:strRef>
              <c:f>Hoja1!$R$1</c:f>
              <c:strCache>
                <c:ptCount val="1"/>
                <c:pt idx="0">
                  <c:v>St Sula</c:v>
                </c:pt>
              </c:strCache>
            </c:strRef>
          </c:tx>
          <c:spPr>
            <a:solidFill>
              <a:schemeClr val="accent3">
                <a:lumMod val="5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5A0-0D43-8183-58B694E6FAD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F1-6543-9C52-CC67AF0D9F7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F1-6543-9C52-CC67AF0D9F7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5A0-0D43-8183-58B694E6FA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Hoja1!$R$2:$R$7</c:f>
              <c:numCache>
                <c:formatCode>0%</c:formatCode>
                <c:ptCount val="6"/>
                <c:pt idx="1">
                  <c:v>8.8064889918887598E-2</c:v>
                </c:pt>
                <c:pt idx="2">
                  <c:v>0.36863543788187375</c:v>
                </c:pt>
              </c:numCache>
            </c:numRef>
          </c:val>
          <c:extLst>
            <c:ext xmlns:c16="http://schemas.microsoft.com/office/drawing/2014/chart" uri="{C3380CC4-5D6E-409C-BE32-E72D297353CC}">
              <c16:uniqueId val="{00000001-B5A0-0D43-8183-58B694E6FAD8}"/>
            </c:ext>
          </c:extLst>
        </c:ser>
        <c:ser>
          <c:idx val="17"/>
          <c:order val="17"/>
          <c:tx>
            <c:strRef>
              <c:f>Hoja1!$S$1</c:f>
              <c:strCache>
                <c:ptCount val="1"/>
                <c:pt idx="0">
                  <c:v>Suave</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Hoja1!$S$2:$S$7</c:f>
              <c:numCache>
                <c:formatCode>General</c:formatCode>
                <c:ptCount val="6"/>
                <c:pt idx="5" formatCode="0%">
                  <c:v>1</c:v>
                </c:pt>
              </c:numCache>
            </c:numRef>
          </c:val>
          <c:extLst>
            <c:ext xmlns:c16="http://schemas.microsoft.com/office/drawing/2014/chart" uri="{C3380CC4-5D6E-409C-BE32-E72D297353CC}">
              <c16:uniqueId val="{00000002-B5A0-0D43-8183-58B694E6FAD8}"/>
            </c:ext>
          </c:extLst>
        </c:ser>
        <c:ser>
          <c:idx val="18"/>
          <c:order val="18"/>
          <c:tx>
            <c:strRef>
              <c:f>Hoja1!$T$1</c:f>
              <c:strCache>
                <c:ptCount val="1"/>
                <c:pt idx="0">
                  <c:v>Super 100</c:v>
                </c:pt>
              </c:strCache>
            </c:strRef>
          </c:tx>
          <c:spPr>
            <a:solidFill>
              <a:schemeClr val="accent1">
                <a:lumMod val="70000"/>
                <a:lumOff val="30000"/>
              </a:schemeClr>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5A0-0D43-8183-58B694E6FAD8}"/>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5A0-0D43-8183-58B694E6FA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Hoja1!$T$2:$T$7</c:f>
              <c:numCache>
                <c:formatCode>0%</c:formatCode>
                <c:ptCount val="6"/>
                <c:pt idx="1">
                  <c:v>8.8064889918887598E-2</c:v>
                </c:pt>
              </c:numCache>
            </c:numRef>
          </c:val>
          <c:extLst>
            <c:ext xmlns:c16="http://schemas.microsoft.com/office/drawing/2014/chart" uri="{C3380CC4-5D6E-409C-BE32-E72D297353CC}">
              <c16:uniqueId val="{00000003-B5A0-0D43-8183-58B694E6FAD8}"/>
            </c:ext>
          </c:extLst>
        </c:ser>
        <c:ser>
          <c:idx val="19"/>
          <c:order val="19"/>
          <c:tx>
            <c:strRef>
              <c:f>Hoja1!$U$1</c:f>
              <c:strCache>
                <c:ptCount val="1"/>
                <c:pt idx="0">
                  <c:v>Suyapa</c:v>
                </c:pt>
              </c:strCache>
            </c:strRef>
          </c:tx>
          <c:spPr>
            <a:solidFill>
              <a:schemeClr val="accent3">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Hoja1!$U$2:$U$7</c:f>
              <c:numCache>
                <c:formatCode>General</c:formatCode>
                <c:ptCount val="6"/>
                <c:pt idx="4" formatCode="0%">
                  <c:v>1</c:v>
                </c:pt>
              </c:numCache>
            </c:numRef>
          </c:val>
          <c:extLst>
            <c:ext xmlns:c16="http://schemas.microsoft.com/office/drawing/2014/chart" uri="{C3380CC4-5D6E-409C-BE32-E72D297353CC}">
              <c16:uniqueId val="{00000004-B5A0-0D43-8183-58B694E6FAD8}"/>
            </c:ext>
          </c:extLst>
        </c:ser>
        <c:ser>
          <c:idx val="20"/>
          <c:order val="20"/>
          <c:tx>
            <c:strRef>
              <c:f>Hoja1!$V$1</c:f>
              <c:strCache>
                <c:ptCount val="1"/>
                <c:pt idx="0">
                  <c:v>Ultra</c:v>
                </c:pt>
              </c:strCache>
            </c:strRef>
          </c:tx>
          <c:spPr>
            <a:solidFill>
              <a:schemeClr val="accent5">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Hoja1!$V$2:$V$7</c:f>
              <c:numCache>
                <c:formatCode>General</c:formatCode>
                <c:ptCount val="6"/>
                <c:pt idx="0" formatCode="0%">
                  <c:v>2.5141930251419302E-2</c:v>
                </c:pt>
              </c:numCache>
            </c:numRef>
          </c:val>
          <c:extLst>
            <c:ext xmlns:c16="http://schemas.microsoft.com/office/drawing/2014/chart" uri="{C3380CC4-5D6E-409C-BE32-E72D297353CC}">
              <c16:uniqueId val="{00000005-B5A0-0D43-8183-58B694E6FAD8}"/>
            </c:ext>
          </c:extLst>
        </c:ser>
        <c:ser>
          <c:idx val="21"/>
          <c:order val="21"/>
          <c:tx>
            <c:strRef>
              <c:f>Hoja1!$W$1</c:f>
              <c:strCache>
                <c:ptCount val="1"/>
                <c:pt idx="0">
                  <c:v>W107</c:v>
                </c:pt>
              </c:strCache>
            </c:strRef>
          </c:tx>
          <c:spPr>
            <a:solidFill>
              <a:schemeClr val="accent1">
                <a:lumMod val="7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F1-6543-9C52-CC67AF0D9F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Gallo + Gallo</c:v>
                </c:pt>
                <c:pt idx="2">
                  <c:v>Elektra/Italika</c:v>
                </c:pt>
                <c:pt idx="3">
                  <c:v>UMA</c:v>
                </c:pt>
                <c:pt idx="4">
                  <c:v>Didemo/Credid</c:v>
                </c:pt>
                <c:pt idx="5">
                  <c:v>Grupo Q</c:v>
                </c:pt>
              </c:strCache>
            </c:strRef>
          </c:cat>
          <c:val>
            <c:numRef>
              <c:f>Hoja1!$W$2:$W$7</c:f>
              <c:numCache>
                <c:formatCode>General</c:formatCode>
                <c:ptCount val="6"/>
                <c:pt idx="0" formatCode="0%">
                  <c:v>6.4071370640713707E-2</c:v>
                </c:pt>
              </c:numCache>
            </c:numRef>
          </c:val>
          <c:extLst>
            <c:ext xmlns:c16="http://schemas.microsoft.com/office/drawing/2014/chart" uri="{C3380CC4-5D6E-409C-BE32-E72D297353CC}">
              <c16:uniqueId val="{00000000-76F1-6543-9C52-CC67AF0D9F79}"/>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3235325223907775"/>
          <c:w val="1"/>
          <c:h val="0.167646747760922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Myriad Pro" panose="020B0503030403020204" pitchFamily="34" charset="0"/>
        </a:defRPr>
      </a:pPr>
      <a:endParaRPr lang="es-HN"/>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6754066839542645"/>
        </c:manualLayout>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dLbl>
              <c:idx val="1"/>
              <c:layout>
                <c:manualLayout>
                  <c:x val="1.9779374317650523E-2"/>
                  <c:y val="-5.04950502922748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BF-1748-BD5F-94904F7886E8}"/>
                </c:ext>
              </c:extLst>
            </c:dLbl>
            <c:dLbl>
              <c:idx val="2"/>
              <c:layout>
                <c:manualLayout>
                  <c:x val="1.3186249545100347E-2"/>
                  <c:y val="0"/>
                </c:manualLayout>
              </c:layout>
              <c:tx>
                <c:rich>
                  <a:bodyPr/>
                  <a:lstStyle/>
                  <a:p>
                    <a:fld id="{13135CAC-F9B1-544C-B308-14455A1F924E}"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956-3A46-A489-B81A7265ED7A}"/>
                </c:ext>
              </c:extLst>
            </c:dLbl>
            <c:dLbl>
              <c:idx val="3"/>
              <c:layout>
                <c:manualLayout>
                  <c:x val="1.3186249545100347E-2"/>
                  <c:y val="0"/>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yriad Pro" panose="020B0503030403020204" pitchFamily="34" charset="0"/>
                        <a:ea typeface="+mn-ea"/>
                        <a:cs typeface="+mn-cs"/>
                      </a:defRPr>
                    </a:pPr>
                    <a:fld id="{ED53369C-1921-3540-89B0-19CA1B373D71}" type="VALUE">
                      <a:rPr lang="en-US" sz="1000" b="0" i="0">
                        <a:latin typeface="Myriad Pro" panose="020B0503030403020204" pitchFamily="34" charset="0"/>
                      </a:rPr>
                      <a:pPr>
                        <a:defRPr sz="1000">
                          <a:solidFill>
                            <a:schemeClr val="bg1"/>
                          </a:solidFill>
                          <a:latin typeface="Myriad Pro" panose="020B0503030403020204" pitchFamily="34" charset="0"/>
                        </a:defRPr>
                      </a:pPr>
                      <a:t>[VALOR]</a:t>
                    </a:fld>
                    <a:endParaRPr lang="es-HN"/>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C6C-2748-917E-B2D07AB1EBA8}"/>
                </c:ext>
              </c:extLst>
            </c:dLbl>
            <c:dLbl>
              <c:idx val="4"/>
              <c:layout>
                <c:manualLayout>
                  <c:x val="1.3186249545100347E-2"/>
                  <c:y val="1.02446494898043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80-6344-95A4-D2D7B38D9B1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Hoja1!$B$2:$B$7</c:f>
              <c:numCache>
                <c:formatCode>0%</c:formatCode>
                <c:ptCount val="6"/>
                <c:pt idx="0">
                  <c:v>3.1652989449003514E-2</c:v>
                </c:pt>
                <c:pt idx="1">
                  <c:v>8.4905660377358486E-2</c:v>
                </c:pt>
                <c:pt idx="2">
                  <c:v>0.16403785488958991</c:v>
                </c:pt>
              </c:numCache>
            </c:numRef>
          </c:val>
          <c:extLst>
            <c:ext xmlns:c16="http://schemas.microsoft.com/office/drawing/2014/chart" uri="{C3380CC4-5D6E-409C-BE32-E72D297353CC}">
              <c16:uniqueId val="{00000000-A341-EE4C-9ECB-DAC573940A88}"/>
            </c:ext>
          </c:extLst>
        </c:ser>
        <c:ser>
          <c:idx val="1"/>
          <c:order val="1"/>
          <c:tx>
            <c:strRef>
              <c:f>Hoja1!$C$1</c:f>
              <c:strCache>
                <c:ptCount val="1"/>
                <c:pt idx="0">
                  <c:v>Mus Juvenil</c:v>
                </c:pt>
              </c:strCache>
            </c:strRef>
          </c:tx>
          <c:spPr>
            <a:solidFill>
              <a:schemeClr val="accent3"/>
            </a:solidFill>
            <a:ln>
              <a:noFill/>
            </a:ln>
            <a:effectLst/>
          </c:spPr>
          <c:invertIfNegative val="0"/>
          <c:dPt>
            <c:idx val="2"/>
            <c:invertIfNegative val="0"/>
            <c:bubble3D val="0"/>
            <c:spPr>
              <a:solidFill>
                <a:schemeClr val="accent3"/>
              </a:solidFill>
              <a:ln>
                <a:noFill/>
              </a:ln>
              <a:effectLst/>
            </c:spPr>
            <c:extLst>
              <c:ext xmlns:c16="http://schemas.microsoft.com/office/drawing/2014/chart" uri="{C3380CC4-5D6E-409C-BE32-E72D297353CC}">
                <c16:uniqueId val="{00000000-B970-AD43-BEB4-C1B0658346ED}"/>
              </c:ext>
            </c:extLst>
          </c:dPt>
          <c:dLbls>
            <c:dLbl>
              <c:idx val="0"/>
              <c:layout>
                <c:manualLayout>
                  <c:x val="2.3075677132084169E-2"/>
                  <c:y val="1.2806416861241062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Helvetica" pitchFamily="2" charset="0"/>
                        <a:ea typeface="+mn-ea"/>
                        <a:cs typeface="+mn-cs"/>
                      </a:defRPr>
                    </a:pPr>
                    <a:fld id="{108F8656-92EA-9540-9E66-1B6A3734641A}" type="VALUE">
                      <a:rPr lang="en-US" b="0" i="0">
                        <a:latin typeface="Myriad Pro" panose="020B0503030403020204" pitchFamily="34" charset="0"/>
                      </a:rPr>
                      <a:pPr>
                        <a:defRPr sz="1000">
                          <a:solidFill>
                            <a:schemeClr val="bg1"/>
                          </a:solidFill>
                        </a:defRPr>
                      </a:pPr>
                      <a:t>[VALOR]</a:t>
                    </a:fld>
                    <a:endParaRPr lang="es-HN"/>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extLst>
                <c:ext xmlns:c15="http://schemas.microsoft.com/office/drawing/2012/chart" uri="{CE6537A1-D6FC-4f65-9D91-7224C49458BB}">
                  <c15:layout>
                    <c:manualLayout>
                      <c:w val="0.16459710037487363"/>
                      <c:h val="6.9443396899904516E-2"/>
                    </c:manualLayout>
                  </c15:layout>
                  <c15:dlblFieldTable/>
                  <c15:showDataLabelsRange val="0"/>
                </c:ext>
                <c:ext xmlns:c16="http://schemas.microsoft.com/office/drawing/2014/chart" uri="{C3380CC4-5D6E-409C-BE32-E72D297353CC}">
                  <c16:uniqueId val="{00000005-8956-3A46-A489-B81A7265ED7A}"/>
                </c:ext>
              </c:extLst>
            </c:dLbl>
            <c:dLbl>
              <c:idx val="1"/>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extLst>
                <c:ext xmlns:c15="http://schemas.microsoft.com/office/drawing/2012/chart" uri="{CE6537A1-D6FC-4f65-9D91-7224C49458BB}">
                  <c15:layout>
                    <c:manualLayout>
                      <c:w val="0.21074897378272486"/>
                      <c:h val="8.6772181178642882E-2"/>
                    </c:manualLayout>
                  </c15:layout>
                </c:ext>
                <c:ext xmlns:c16="http://schemas.microsoft.com/office/drawing/2014/chart" uri="{C3380CC4-5D6E-409C-BE32-E72D297353CC}">
                  <c16:uniqueId val="{00000002-81FB-9C4A-B6D3-ADB12EA6CC59}"/>
                </c:ext>
              </c:extLst>
            </c:dLbl>
            <c:dLbl>
              <c:idx val="2"/>
              <c:tx>
                <c:rich>
                  <a:bodyPr/>
                  <a:lstStyle/>
                  <a:p>
                    <a:fld id="{8BE69907-3978-E14C-8E2C-896661CABD33}"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layout>
                    <c:manualLayout>
                      <c:w val="0.27008709673567644"/>
                      <c:h val="0.13799542862766467"/>
                    </c:manualLayout>
                  </c15:layout>
                  <c15:dlblFieldTable/>
                  <c15:showDataLabelsRange val="0"/>
                </c:ext>
                <c:ext xmlns:c16="http://schemas.microsoft.com/office/drawing/2014/chart" uri="{C3380CC4-5D6E-409C-BE32-E72D297353CC}">
                  <c16:uniqueId val="{00000000-B970-AD43-BEB4-C1B0658346ED}"/>
                </c:ext>
              </c:extLst>
            </c:dLbl>
            <c:dLbl>
              <c:idx val="4"/>
              <c:layout>
                <c:manualLayout>
                  <c:x val="0"/>
                  <c:y val="-3.07339484694130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A80-6344-95A4-D2D7B38D9B1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Hoja1!$C$2:$C$7</c:f>
              <c:numCache>
                <c:formatCode>0%</c:formatCode>
                <c:ptCount val="6"/>
                <c:pt idx="0">
                  <c:v>0.1887456037514654</c:v>
                </c:pt>
                <c:pt idx="1">
                  <c:v>0.17295597484276728</c:v>
                </c:pt>
              </c:numCache>
            </c:numRef>
          </c:val>
          <c:extLst>
            <c:ext xmlns:c16="http://schemas.microsoft.com/office/drawing/2014/chart" uri="{C3380CC4-5D6E-409C-BE32-E72D297353CC}">
              <c16:uniqueId val="{00000001-A341-EE4C-9ECB-DAC573940A88}"/>
            </c:ext>
          </c:extLst>
        </c:ser>
        <c:ser>
          <c:idx val="2"/>
          <c:order val="2"/>
          <c:tx>
            <c:strRef>
              <c:f>Hoja1!$D$1</c:f>
              <c:strCache>
                <c:ptCount val="1"/>
                <c:pt idx="0">
                  <c:v>Cristianas</c:v>
                </c:pt>
              </c:strCache>
            </c:strRef>
          </c:tx>
          <c:spPr>
            <a:solidFill>
              <a:schemeClr val="accent5"/>
            </a:solidFill>
            <a:ln>
              <a:noFill/>
            </a:ln>
            <a:effectLst/>
          </c:spPr>
          <c:invertIfNegative val="0"/>
          <c:dLbls>
            <c:dLbl>
              <c:idx val="0"/>
              <c:layout>
                <c:manualLayout>
                  <c:x val="3.955874863530104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80-6344-95A4-D2D7B38D9B14}"/>
                </c:ext>
              </c:extLst>
            </c:dLbl>
            <c:dLbl>
              <c:idx val="1"/>
              <c:dLblPos val="ctr"/>
              <c:showLegendKey val="0"/>
              <c:showVal val="1"/>
              <c:showCatName val="0"/>
              <c:showSerName val="0"/>
              <c:showPercent val="0"/>
              <c:showBubbleSize val="0"/>
              <c:extLst>
                <c:ext xmlns:c15="http://schemas.microsoft.com/office/drawing/2012/chart" uri="{CE6537A1-D6FC-4f65-9D91-7224C49458BB}">
                  <c15:layout>
                    <c:manualLayout>
                      <c:w val="0.30305272059842731"/>
                      <c:h val="0.13799542862766467"/>
                    </c:manualLayout>
                  </c15:layout>
                </c:ext>
                <c:ext xmlns:c16="http://schemas.microsoft.com/office/drawing/2014/chart" uri="{C3380CC4-5D6E-409C-BE32-E72D297353CC}">
                  <c16:uniqueId val="{00000003-2A80-6344-95A4-D2D7B38D9B14}"/>
                </c:ext>
              </c:extLst>
            </c:dLbl>
            <c:dLbl>
              <c:idx val="3"/>
              <c:dLblPos val="ctr"/>
              <c:showLegendKey val="0"/>
              <c:showVal val="1"/>
              <c:showCatName val="0"/>
              <c:showSerName val="0"/>
              <c:showPercent val="0"/>
              <c:showBubbleSize val="0"/>
              <c:extLst>
                <c:ext xmlns:c15="http://schemas.microsoft.com/office/drawing/2012/chart" uri="{CE6537A1-D6FC-4f65-9D91-7224C49458BB}">
                  <c15:layout>
                    <c:manualLayout>
                      <c:w val="0.27668022150822663"/>
                      <c:h val="0.13799542862766467"/>
                    </c:manualLayout>
                  </c15:layout>
                </c:ext>
                <c:ext xmlns:c16="http://schemas.microsoft.com/office/drawing/2014/chart" uri="{C3380CC4-5D6E-409C-BE32-E72D297353CC}">
                  <c16:uniqueId val="{00000002-18C7-3841-99D7-296E223DF457}"/>
                </c:ext>
              </c:extLst>
            </c:dLbl>
            <c:dLbl>
              <c:idx val="4"/>
              <c:layout>
                <c:manualLayout>
                  <c:x val="4.6151873407851214E-2"/>
                  <c:y val="0"/>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7668022150822663"/>
                      <c:h val="0.13799542862766467"/>
                    </c:manualLayout>
                  </c15:layout>
                </c:ext>
                <c:ext xmlns:c16="http://schemas.microsoft.com/office/drawing/2014/chart" uri="{C3380CC4-5D6E-409C-BE32-E72D297353CC}">
                  <c16:uniqueId val="{00000002-E7EF-9845-8F08-89D84219556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Hoja1!$D$2:$D$7</c:f>
              <c:numCache>
                <c:formatCode>0%</c:formatCode>
                <c:ptCount val="6"/>
                <c:pt idx="0">
                  <c:v>0.19577960140679954</c:v>
                </c:pt>
                <c:pt idx="1">
                  <c:v>0.16037735849056603</c:v>
                </c:pt>
                <c:pt idx="2">
                  <c:v>0.2113564668769716</c:v>
                </c:pt>
                <c:pt idx="4">
                  <c:v>1</c:v>
                </c:pt>
              </c:numCache>
            </c:numRef>
          </c:val>
          <c:extLst>
            <c:ext xmlns:c16="http://schemas.microsoft.com/office/drawing/2014/chart" uri="{C3380CC4-5D6E-409C-BE32-E72D297353CC}">
              <c16:uniqueId val="{00000002-A341-EE4C-9ECB-DAC573940A88}"/>
            </c:ext>
          </c:extLst>
        </c:ser>
        <c:ser>
          <c:idx val="3"/>
          <c:order val="3"/>
          <c:tx>
            <c:strRef>
              <c:f>Hoja1!$E$1</c:f>
              <c:strCache>
                <c:ptCount val="1"/>
                <c:pt idx="0">
                  <c:v>Mus Adulto</c:v>
                </c:pt>
              </c:strCache>
            </c:strRef>
          </c:tx>
          <c:spPr>
            <a:solidFill>
              <a:schemeClr val="accent1">
                <a:lumMod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7008709673567644"/>
                      <c:h val="0.13799542862766467"/>
                    </c:manualLayout>
                  </c15:layout>
                </c:ext>
                <c:ext xmlns:c16="http://schemas.microsoft.com/office/drawing/2014/chart" uri="{C3380CC4-5D6E-409C-BE32-E72D297353CC}">
                  <c16:uniqueId val="{00000004-2A80-6344-95A4-D2D7B38D9B14}"/>
                </c:ext>
              </c:extLst>
            </c:dLbl>
            <c:dLbl>
              <c:idx val="2"/>
              <c:layout>
                <c:manualLayout>
                  <c:x val="4.285531102157613E-2"/>
                  <c:y val="4.0333265706503387E-7"/>
                </c:manualLayout>
              </c:layout>
              <c:tx>
                <c:rich>
                  <a:bodyPr/>
                  <a:lstStyle/>
                  <a:p>
                    <a:fld id="{2D961E09-EB3A-1242-BF9B-C3806A75FB45}"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layout>
                    <c:manualLayout>
                      <c:w val="0.23352847944372715"/>
                      <c:h val="0.16242891766084802"/>
                    </c:manualLayout>
                  </c15:layout>
                  <c15:dlblFieldTable/>
                  <c15:showDataLabelsRange val="0"/>
                </c:ext>
                <c:ext xmlns:c16="http://schemas.microsoft.com/office/drawing/2014/chart" uri="{C3380CC4-5D6E-409C-BE32-E72D297353CC}">
                  <c16:uniqueId val="{00000006-6C6C-2748-917E-B2D07AB1EBA8}"/>
                </c:ext>
              </c:extLst>
            </c:dLbl>
            <c:dLbl>
              <c:idx val="3"/>
              <c:showLegendKey val="0"/>
              <c:showVal val="1"/>
              <c:showCatName val="0"/>
              <c:showSerName val="0"/>
              <c:showPercent val="0"/>
              <c:showBubbleSize val="0"/>
              <c:extLst>
                <c:ext xmlns:c15="http://schemas.microsoft.com/office/drawing/2012/chart" uri="{CE6537A1-D6FC-4f65-9D91-7224C49458BB}">
                  <c15:layout>
                    <c:manualLayout>
                      <c:w val="0.24371459764547573"/>
                      <c:h val="0.13603366548738857"/>
                    </c:manualLayout>
                  </c15:layout>
                </c:ext>
                <c:ext xmlns:c16="http://schemas.microsoft.com/office/drawing/2014/chart" uri="{C3380CC4-5D6E-409C-BE32-E72D297353CC}">
                  <c16:uniqueId val="{00000004-8956-3A46-A489-B81A7265ED7A}"/>
                </c:ext>
              </c:extLst>
            </c:dLbl>
            <c:dLbl>
              <c:idx val="4"/>
              <c:showLegendKey val="0"/>
              <c:showVal val="1"/>
              <c:showCatName val="0"/>
              <c:showSerName val="0"/>
              <c:showPercent val="0"/>
              <c:showBubbleSize val="0"/>
              <c:extLst>
                <c:ext xmlns:c15="http://schemas.microsoft.com/office/drawing/2012/chart" uri="{CE6537A1-D6FC-4f65-9D91-7224C49458BB}">
                  <c15:layout>
                    <c:manualLayout>
                      <c:w val="0.2503077224180259"/>
                      <c:h val="0.13799542862766467"/>
                    </c:manualLayout>
                  </c15:layout>
                </c:ext>
                <c:ext xmlns:c16="http://schemas.microsoft.com/office/drawing/2014/chart" uri="{C3380CC4-5D6E-409C-BE32-E72D297353CC}">
                  <c16:uniqueId val="{00000002-5C6A-424B-9A98-E68F52B5E8CF}"/>
                </c:ext>
              </c:extLst>
            </c:dLbl>
            <c:dLbl>
              <c:idx val="5"/>
              <c:layout>
                <c:manualLayout>
                  <c:x val="4.6151873407851214E-2"/>
                  <c:y val="-9.3908202154308478E-17"/>
                </c:manualLayout>
              </c:layout>
              <c:showLegendKey val="0"/>
              <c:showVal val="1"/>
              <c:showCatName val="0"/>
              <c:showSerName val="0"/>
              <c:showPercent val="0"/>
              <c:showBubbleSize val="0"/>
              <c:extLst>
                <c:ext xmlns:c15="http://schemas.microsoft.com/office/drawing/2012/chart" uri="{CE6537A1-D6FC-4f65-9D91-7224C49458BB}">
                  <c15:layout>
                    <c:manualLayout>
                      <c:w val="0.2503077224180259"/>
                      <c:h val="0.13799542862766467"/>
                    </c:manualLayout>
                  </c15:layout>
                </c:ext>
                <c:ext xmlns:c16="http://schemas.microsoft.com/office/drawing/2014/chart" uri="{C3380CC4-5D6E-409C-BE32-E72D297353CC}">
                  <c16:uniqueId val="{00000005-2A80-6344-95A4-D2D7B38D9B1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Hoja1!$E$2:$E$7</c:f>
              <c:numCache>
                <c:formatCode>0%</c:formatCode>
                <c:ptCount val="6"/>
                <c:pt idx="0">
                  <c:v>0.58382180539273154</c:v>
                </c:pt>
                <c:pt idx="1">
                  <c:v>0.58176100628930816</c:v>
                </c:pt>
                <c:pt idx="2">
                  <c:v>0.62460567823343849</c:v>
                </c:pt>
                <c:pt idx="3">
                  <c:v>1</c:v>
                </c:pt>
                <c:pt idx="5">
                  <c:v>1</c:v>
                </c:pt>
              </c:numCache>
            </c:numRef>
          </c:val>
          <c:extLst>
            <c:ext xmlns:c16="http://schemas.microsoft.com/office/drawing/2014/chart" uri="{C3380CC4-5D6E-409C-BE32-E72D297353CC}">
              <c16:uniqueId val="{00000000-FECA-3B4E-81CB-85C99C8CADCF}"/>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9400477300702037"/>
          <c:h val="0.146617746107706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98376353543505E-2"/>
          <c:y val="5.2534636382849262E-2"/>
          <c:w val="0.86460324729291305"/>
          <c:h val="0.78842869165816154"/>
        </c:manualLayout>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dLbl>
              <c:idx val="0"/>
              <c:layout>
                <c:manualLayout>
                  <c:x val="3.077198925161068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FD-384C-AE1E-309304C6416B}"/>
                </c:ext>
              </c:extLst>
            </c:dLbl>
            <c:dLbl>
              <c:idx val="1"/>
              <c:layout>
                <c:manualLayout>
                  <c:x val="3.0771989251610683E-2"/>
                  <c:y val="1.43280041576445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AC-A148-9A9C-2DED7D9A2D15}"/>
                </c:ext>
              </c:extLst>
            </c:dLbl>
            <c:dLbl>
              <c:idx val="2"/>
              <c:layout>
                <c:manualLayout>
                  <c:x val="1.8463193550966411E-2"/>
                  <c:y val="-4.7754999815733919E-3"/>
                </c:manualLayout>
              </c:layout>
              <c:tx>
                <c:rich>
                  <a:bodyPr/>
                  <a:lstStyle/>
                  <a:p>
                    <a:fld id="{7C8A81DC-7BFB-154E-B383-8121C7DCF1DE}"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3AC-A148-9A9C-2DED7D9A2D15}"/>
                </c:ext>
              </c:extLst>
            </c:dLbl>
            <c:dLbl>
              <c:idx val="3"/>
              <c:delete val="1"/>
              <c:extLst>
                <c:ext xmlns:c15="http://schemas.microsoft.com/office/drawing/2012/chart" uri="{CE6537A1-D6FC-4f65-9D91-7224C49458BB}"/>
                <c:ext xmlns:c16="http://schemas.microsoft.com/office/drawing/2014/chart" uri="{C3380CC4-5D6E-409C-BE32-E72D297353CC}">
                  <c16:uniqueId val="{00000000-EB68-A349-8C88-FB3ABBCA57E4}"/>
                </c:ext>
              </c:extLst>
            </c:dLbl>
            <c:dLbl>
              <c:idx val="4"/>
              <c:layout>
                <c:manualLayout>
                  <c:x val="3.0771989251610669E-2"/>
                  <c:y val="0"/>
                </c:manualLayout>
              </c:layout>
              <c:tx>
                <c:rich>
                  <a:bodyPr/>
                  <a:lstStyle/>
                  <a:p>
                    <a:fld id="{51108982-D151-3645-94DA-4FBB5C3DBC02}"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FA2-E74B-B006-462CAEB660F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Hoja1!$B$2:$B$7</c:f>
              <c:numCache>
                <c:formatCode>0%</c:formatCode>
                <c:ptCount val="6"/>
                <c:pt idx="0">
                  <c:v>3.2441200324412001E-2</c:v>
                </c:pt>
                <c:pt idx="1">
                  <c:v>0.15295480880648898</c:v>
                </c:pt>
                <c:pt idx="2">
                  <c:v>5.4989816700610997E-2</c:v>
                </c:pt>
              </c:numCache>
            </c:numRef>
          </c:val>
          <c:extLst>
            <c:ext xmlns:c16="http://schemas.microsoft.com/office/drawing/2014/chart" uri="{C3380CC4-5D6E-409C-BE32-E72D297353CC}">
              <c16:uniqueId val="{00000000-2C22-5B43-8376-B7794A2E33B9}"/>
            </c:ext>
          </c:extLst>
        </c:ser>
        <c:ser>
          <c:idx val="1"/>
          <c:order val="1"/>
          <c:tx>
            <c:strRef>
              <c:f>Hoja1!$C$1</c:f>
              <c:strCache>
                <c:ptCount val="1"/>
                <c:pt idx="0">
                  <c:v>Mus Juvenil</c:v>
                </c:pt>
              </c:strCache>
            </c:strRef>
          </c:tx>
          <c:spPr>
            <a:solidFill>
              <a:schemeClr val="accent3"/>
            </a:solidFill>
            <a:ln>
              <a:noFill/>
            </a:ln>
            <a:effectLst/>
          </c:spPr>
          <c:invertIfNegative val="0"/>
          <c:dLbls>
            <c:dLbl>
              <c:idx val="0"/>
              <c:layout>
                <c:manualLayout>
                  <c:x val="5.5389580652899228E-2"/>
                  <c:y val="9.551752069608945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0D-7844-821E-A8537ED3916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Hoja1!$C$2:$C$7</c:f>
              <c:numCache>
                <c:formatCode>General</c:formatCode>
                <c:ptCount val="6"/>
                <c:pt idx="0" formatCode="0%">
                  <c:v>0.22141119221411193</c:v>
                </c:pt>
                <c:pt idx="2" formatCode="0%">
                  <c:v>0.11201629327902241</c:v>
                </c:pt>
              </c:numCache>
            </c:numRef>
          </c:val>
          <c:extLst>
            <c:ext xmlns:c16="http://schemas.microsoft.com/office/drawing/2014/chart" uri="{C3380CC4-5D6E-409C-BE32-E72D297353CC}">
              <c16:uniqueId val="{00000001-2C22-5B43-8376-B7794A2E33B9}"/>
            </c:ext>
          </c:extLst>
        </c:ser>
        <c:ser>
          <c:idx val="2"/>
          <c:order val="2"/>
          <c:tx>
            <c:strRef>
              <c:f>Hoja1!$D$1</c:f>
              <c:strCache>
                <c:ptCount val="1"/>
                <c:pt idx="0">
                  <c:v>Cristianas</c:v>
                </c:pt>
              </c:strCache>
            </c:strRef>
          </c:tx>
          <c:spPr>
            <a:solidFill>
              <a:schemeClr val="accent5"/>
            </a:solidFill>
            <a:ln>
              <a:noFill/>
            </a:ln>
            <a:effectLst/>
          </c:spPr>
          <c:invertIfNegative val="0"/>
          <c:dLbls>
            <c:dLbl>
              <c:idx val="0"/>
              <c:layout>
                <c:manualLayout>
                  <c:x val="-6.1543978503221363E-3"/>
                  <c:y val="-4.7758760348044675E-3"/>
                </c:manualLayout>
              </c:layout>
              <c:tx>
                <c:rich>
                  <a:bodyPr/>
                  <a:lstStyle/>
                  <a:p>
                    <a:fld id="{33C62557-2513-4540-9C36-B6017E5B132D}"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AC-A148-9A9C-2DED7D9A2D15}"/>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AC-E14B-9BED-B34C638E246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Hoja1!$D$2:$D$7</c:f>
              <c:numCache>
                <c:formatCode>0%</c:formatCode>
                <c:ptCount val="6"/>
                <c:pt idx="0">
                  <c:v>0.17437145174371452</c:v>
                </c:pt>
                <c:pt idx="1">
                  <c:v>0.17960602549246812</c:v>
                </c:pt>
                <c:pt idx="2">
                  <c:v>0.21384928716904278</c:v>
                </c:pt>
                <c:pt idx="4">
                  <c:v>1</c:v>
                </c:pt>
              </c:numCache>
            </c:numRef>
          </c:val>
          <c:extLst>
            <c:ext xmlns:c16="http://schemas.microsoft.com/office/drawing/2014/chart" uri="{C3380CC4-5D6E-409C-BE32-E72D297353CC}">
              <c16:uniqueId val="{00000002-2C22-5B43-8376-B7794A2E33B9}"/>
            </c:ext>
          </c:extLst>
        </c:ser>
        <c:ser>
          <c:idx val="3"/>
          <c:order val="3"/>
          <c:tx>
            <c:strRef>
              <c:f>Hoja1!$E$1</c:f>
              <c:strCache>
                <c:ptCount val="1"/>
                <c:pt idx="0">
                  <c:v>Mus Adulto</c:v>
                </c:pt>
              </c:strCache>
            </c:strRef>
          </c:tx>
          <c:spPr>
            <a:solidFill>
              <a:schemeClr val="accent1">
                <a:lumMod val="60000"/>
              </a:schemeClr>
            </a:solidFill>
            <a:ln>
              <a:noFill/>
            </a:ln>
            <a:effectLst/>
          </c:spPr>
          <c:invertIfNegative val="0"/>
          <c:dLbls>
            <c:dLbl>
              <c:idx val="0"/>
              <c:layout>
                <c:manualLayout>
                  <c:x val="2.4617591401288545E-2"/>
                  <c:y val="1.0944589480261983E-17"/>
                </c:manualLayout>
              </c:layout>
              <c:tx>
                <c:rich>
                  <a:bodyPr/>
                  <a:lstStyle/>
                  <a:p>
                    <a:fld id="{F9773F09-4A42-934C-A1AB-2D2B3F27048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AC-A148-9A9C-2DED7D9A2D15}"/>
                </c:ext>
              </c:extLst>
            </c:dLbl>
            <c:dLbl>
              <c:idx val="1"/>
              <c:layout>
                <c:manualLayout>
                  <c:x val="4.923518280257709E-2"/>
                  <c:y val="3.760532310869668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37-1640-BB6D-2605B52A472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Hoja1!$E$2:$E$7</c:f>
              <c:numCache>
                <c:formatCode>0%</c:formatCode>
                <c:ptCount val="6"/>
                <c:pt idx="0">
                  <c:v>0.57177615571776164</c:v>
                </c:pt>
                <c:pt idx="1">
                  <c:v>0.6662804171494785</c:v>
                </c:pt>
                <c:pt idx="2">
                  <c:v>0.61914460285132389</c:v>
                </c:pt>
                <c:pt idx="3">
                  <c:v>1</c:v>
                </c:pt>
                <c:pt idx="5">
                  <c:v>1</c:v>
                </c:pt>
              </c:numCache>
            </c:numRef>
          </c:val>
          <c:extLst>
            <c:ext xmlns:c16="http://schemas.microsoft.com/office/drawing/2014/chart" uri="{C3380CC4-5D6E-409C-BE32-E72D297353CC}">
              <c16:uniqueId val="{00000000-5679-1D43-A647-E15D35BE2E93}"/>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7.0484331726890115E-2"/>
          <c:y val="0.87439446028464207"/>
          <c:w val="0.84672205624731944"/>
          <c:h val="0.1256055397153577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7157184598302"/>
          <c:y val="5.5544555321502383E-2"/>
          <c:w val="0.86278940331412968"/>
          <c:h val="0.79135445219232026"/>
        </c:manualLayout>
      </c:layout>
      <c:barChart>
        <c:barDir val="bar"/>
        <c:grouping val="percentStacked"/>
        <c:varyColors val="0"/>
        <c:ser>
          <c:idx val="0"/>
          <c:order val="0"/>
          <c:tx>
            <c:strRef>
              <c:f>Hoja1!$B$1</c:f>
              <c:strCache>
                <c:ptCount val="1"/>
                <c:pt idx="0">
                  <c:v>Ambiental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Hoja1!$B$2:$B$7</c:f>
              <c:numCache>
                <c:formatCode>0%</c:formatCode>
                <c:ptCount val="6"/>
                <c:pt idx="1">
                  <c:v>0.25786163522012578</c:v>
                </c:pt>
              </c:numCache>
            </c:numRef>
          </c:val>
          <c:extLst>
            <c:ext xmlns:c16="http://schemas.microsoft.com/office/drawing/2014/chart" uri="{C3380CC4-5D6E-409C-BE32-E72D297353CC}">
              <c16:uniqueId val="{00000000-5BF1-AC46-96C4-85B14C9E1598}"/>
            </c:ext>
          </c:extLst>
        </c:ser>
        <c:ser>
          <c:idx val="1"/>
          <c:order val="1"/>
          <c:tx>
            <c:strRef>
              <c:f>Hoja1!$C$1</c:f>
              <c:strCache>
                <c:ptCount val="1"/>
                <c:pt idx="0">
                  <c:v>HRN</c:v>
                </c:pt>
              </c:strCache>
            </c:strRef>
          </c:tx>
          <c:spPr>
            <a:solidFill>
              <a:schemeClr val="accent3"/>
            </a:solidFill>
            <a:ln>
              <a:noFill/>
            </a:ln>
            <a:effectLst/>
          </c:spPr>
          <c:invertIfNegative val="0"/>
          <c:dLbls>
            <c:dLbl>
              <c:idx val="0"/>
              <c:layout>
                <c:manualLayout>
                  <c:x val="6.8993841620562119E-3"/>
                  <c:y val="4.8033576986845237E-3"/>
                </c:manualLayout>
              </c:layout>
              <c:tx>
                <c:rich>
                  <a:bodyPr/>
                  <a:lstStyle/>
                  <a:p>
                    <a:fld id="{F144C6AB-ADA3-4446-95C8-957FC102F3A4}"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5F-CC4B-888F-A7D0D9FB8B6A}"/>
                </c:ext>
              </c:extLst>
            </c:dLbl>
            <c:dLbl>
              <c:idx val="3"/>
              <c:layout>
                <c:manualLayout>
                  <c:x val="6.8993841620561868E-3"/>
                  <c:y val="-1.4408938533964251E-2"/>
                </c:manualLayout>
              </c:layout>
              <c:tx>
                <c:rich>
                  <a:bodyPr/>
                  <a:lstStyle/>
                  <a:p>
                    <a:fld id="{73BD8A0A-25A9-7740-9A26-B855A7973CD4}"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818-F84E-8054-88B1BE5A820B}"/>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Hoja1!$C$2:$C$7</c:f>
              <c:numCache>
                <c:formatCode>General</c:formatCode>
                <c:ptCount val="6"/>
                <c:pt idx="0" formatCode="0%">
                  <c:v>1.0550996483001172E-2</c:v>
                </c:pt>
              </c:numCache>
            </c:numRef>
          </c:val>
          <c:extLst>
            <c:ext xmlns:c16="http://schemas.microsoft.com/office/drawing/2014/chart" uri="{C3380CC4-5D6E-409C-BE32-E72D297353CC}">
              <c16:uniqueId val="{00000001-5BF1-AC46-96C4-85B14C9E1598}"/>
            </c:ext>
          </c:extLst>
        </c:ser>
        <c:ser>
          <c:idx val="2"/>
          <c:order val="2"/>
          <c:tx>
            <c:strRef>
              <c:f>Hoja1!$D$1</c:f>
              <c:strCache>
                <c:ptCount val="1"/>
                <c:pt idx="0">
                  <c:v>Internacional</c:v>
                </c:pt>
              </c:strCache>
            </c:strRef>
          </c:tx>
          <c:spPr>
            <a:solidFill>
              <a:schemeClr val="accent5"/>
            </a:solidFill>
            <a:ln>
              <a:noFill/>
            </a:ln>
            <a:effectLst/>
          </c:spPr>
          <c:invertIfNegative val="0"/>
          <c:dLbls>
            <c:dLbl>
              <c:idx val="0"/>
              <c:layout>
                <c:manualLayout>
                  <c:x val="0"/>
                  <c:y val="-2.5247127547316249E-2"/>
                </c:manualLayout>
              </c:layout>
              <c:tx>
                <c:rich>
                  <a:bodyPr/>
                  <a:lstStyle/>
                  <a:p>
                    <a:fld id="{7C0CB665-45F7-9948-AD26-F4AA8F0B3A1B}"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988-804D-BD4F-043978625766}"/>
                </c:ext>
              </c:extLst>
            </c:dLbl>
            <c:dLbl>
              <c:idx val="1"/>
              <c:layout>
                <c:manualLayout>
                  <c:x val="2.7889136072522295E-3"/>
                  <c:y val="3.9759882119901492E-7"/>
                </c:manualLayout>
              </c:layout>
              <c:tx>
                <c:rich>
                  <a:bodyPr/>
                  <a:lstStyle/>
                  <a:p>
                    <a:fld id="{7183E005-C0AE-6A45-952F-E6C50626B9B7}"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88-804D-BD4F-043978625766}"/>
                </c:ext>
              </c:extLst>
            </c:dLbl>
            <c:dLbl>
              <c:idx val="2"/>
              <c:layout>
                <c:manualLayout>
                  <c:x val="8.2792609944674547E-3"/>
                  <c:y val="-4.802979511321417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206-F847-9E5E-1CEE8A920A18}"/>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Hoja1!$D$2:$D$7</c:f>
              <c:numCache>
                <c:formatCode>General</c:formatCode>
                <c:ptCount val="6"/>
                <c:pt idx="2" formatCode="0%">
                  <c:v>9.4637223974763408E-3</c:v>
                </c:pt>
              </c:numCache>
            </c:numRef>
          </c:val>
          <c:extLst>
            <c:ext xmlns:c16="http://schemas.microsoft.com/office/drawing/2014/chart" uri="{C3380CC4-5D6E-409C-BE32-E72D297353CC}">
              <c16:uniqueId val="{00000002-5BF1-AC46-96C4-85B14C9E1598}"/>
            </c:ext>
          </c:extLst>
        </c:ser>
        <c:ser>
          <c:idx val="3"/>
          <c:order val="3"/>
          <c:tx>
            <c:strRef>
              <c:f>Hoja1!$E$1</c:f>
              <c:strCache>
                <c:ptCount val="1"/>
                <c:pt idx="0">
                  <c:v>Top</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Hoja1!$E$2:$E$7</c:f>
              <c:numCache>
                <c:formatCode>0%</c:formatCode>
                <c:ptCount val="6"/>
                <c:pt idx="1">
                  <c:v>0.17295597484276728</c:v>
                </c:pt>
              </c:numCache>
            </c:numRef>
          </c:val>
          <c:extLst>
            <c:ext xmlns:c16="http://schemas.microsoft.com/office/drawing/2014/chart" uri="{C3380CC4-5D6E-409C-BE32-E72D297353CC}">
              <c16:uniqueId val="{00000003-5BF1-AC46-96C4-85B14C9E1598}"/>
            </c:ext>
          </c:extLst>
        </c:ser>
        <c:ser>
          <c:idx val="4"/>
          <c:order val="4"/>
          <c:tx>
            <c:strRef>
              <c:f>Hoja1!$F$1</c:f>
              <c:strCache>
                <c:ptCount val="1"/>
                <c:pt idx="0">
                  <c:v>Musiquera</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Hoja1!$F$2:$F$7</c:f>
              <c:numCache>
                <c:formatCode>General</c:formatCode>
                <c:ptCount val="6"/>
                <c:pt idx="0" formatCode="0%">
                  <c:v>0.36342321219226259</c:v>
                </c:pt>
                <c:pt idx="3" formatCode="0%">
                  <c:v>0.967741935483871</c:v>
                </c:pt>
              </c:numCache>
            </c:numRef>
          </c:val>
          <c:extLst>
            <c:ext xmlns:c16="http://schemas.microsoft.com/office/drawing/2014/chart" uri="{C3380CC4-5D6E-409C-BE32-E72D297353CC}">
              <c16:uniqueId val="{00000004-5BF1-AC46-96C4-85B14C9E1598}"/>
            </c:ext>
          </c:extLst>
        </c:ser>
        <c:ser>
          <c:idx val="5"/>
          <c:order val="5"/>
          <c:tx>
            <c:strRef>
              <c:f>Hoja1!$G$1</c:f>
              <c:strCache>
                <c:ptCount val="1"/>
                <c:pt idx="0">
                  <c:v>Logos</c:v>
                </c:pt>
              </c:strCache>
            </c:strRef>
          </c:tx>
          <c:spPr>
            <a:solidFill>
              <a:schemeClr val="accent5">
                <a:lumMod val="60000"/>
              </a:schemeClr>
            </a:solidFill>
            <a:ln>
              <a:noFill/>
            </a:ln>
            <a:effectLst/>
          </c:spPr>
          <c:invertIfNegative val="0"/>
          <c:dLbls>
            <c:dLbl>
              <c:idx val="0"/>
              <c:tx>
                <c:rich>
                  <a:bodyPr/>
                  <a:lstStyle/>
                  <a:p>
                    <a:fld id="{FE1D4E44-D159-7B46-A428-2DA37D88DB3A}" type="VALUE">
                      <a:rPr lang="en-US" b="0" i="0">
                        <a:latin typeface="Myriad Pro" panose="020B0503030403020204" pitchFamily="34" charset="0"/>
                      </a:rPr>
                      <a:pPr/>
                      <a:t>[VALOR]</a:t>
                    </a:fld>
                    <a:endParaRPr lang="es-HN"/>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D988-804D-BD4F-043978625766}"/>
                </c:ext>
              </c:extLst>
            </c:dLbl>
            <c:dLbl>
              <c:idx val="1"/>
              <c:tx>
                <c:rich>
                  <a:bodyPr/>
                  <a:lstStyle/>
                  <a:p>
                    <a:fld id="{FCB366DA-D566-7D4C-AA87-C5B8B1DBCA84}" type="VALUE">
                      <a:rPr lang="en-US" b="0" i="0">
                        <a:latin typeface="Myriad Pro" panose="020B0503030403020204" pitchFamily="34" charset="0"/>
                      </a:rPr>
                      <a:pPr/>
                      <a:t>[VALOR]</a:t>
                    </a:fld>
                    <a:endParaRPr lang="es-HN"/>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D988-804D-BD4F-043978625766}"/>
                </c:ext>
              </c:extLst>
            </c:dLbl>
            <c:dLbl>
              <c:idx val="2"/>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D988-804D-BD4F-043978625766}"/>
                </c:ext>
              </c:extLst>
            </c:dLbl>
            <c:dLbl>
              <c:idx val="3"/>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D988-804D-BD4F-043978625766}"/>
                </c:ext>
              </c:extLst>
            </c:dLbl>
            <c:dLbl>
              <c:idx val="4"/>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D988-804D-BD4F-043978625766}"/>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Hoja1!$G$2:$G$7</c:f>
              <c:numCache>
                <c:formatCode>General</c:formatCode>
                <c:ptCount val="6"/>
                <c:pt idx="2" formatCode="0%">
                  <c:v>0.42902208201892744</c:v>
                </c:pt>
              </c:numCache>
            </c:numRef>
          </c:val>
          <c:extLst>
            <c:ext xmlns:c16="http://schemas.microsoft.com/office/drawing/2014/chart" uri="{C3380CC4-5D6E-409C-BE32-E72D297353CC}">
              <c16:uniqueId val="{00000006-5BF1-AC46-96C4-85B14C9E1598}"/>
            </c:ext>
          </c:extLst>
        </c:ser>
        <c:ser>
          <c:idx val="6"/>
          <c:order val="6"/>
          <c:tx>
            <c:strRef>
              <c:f>Hoja1!$H$1</c:f>
              <c:strCache>
                <c:ptCount val="1"/>
                <c:pt idx="0">
                  <c:v>Love98</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Hoja1!$H$2:$H$7</c:f>
              <c:numCache>
                <c:formatCode>0%</c:formatCode>
                <c:ptCount val="6"/>
                <c:pt idx="1">
                  <c:v>7.2327044025157231E-2</c:v>
                </c:pt>
              </c:numCache>
            </c:numRef>
          </c:val>
          <c:extLst>
            <c:ext xmlns:c16="http://schemas.microsoft.com/office/drawing/2014/chart" uri="{C3380CC4-5D6E-409C-BE32-E72D297353CC}">
              <c16:uniqueId val="{00000007-5BF1-AC46-96C4-85B14C9E1598}"/>
            </c:ext>
          </c:extLst>
        </c:ser>
        <c:ser>
          <c:idx val="7"/>
          <c:order val="7"/>
          <c:tx>
            <c:strRef>
              <c:f>Hoja1!$I$1</c:f>
              <c:strCache>
                <c:ptCount val="1"/>
                <c:pt idx="0">
                  <c:v>Power</c:v>
                </c:pt>
              </c:strCache>
            </c:strRef>
          </c:tx>
          <c:spPr>
            <a:solidFill>
              <a:schemeClr val="accent3">
                <a:lumMod val="80000"/>
                <a:lumOff val="2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988-804D-BD4F-04397862576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988-804D-BD4F-043978625766}"/>
                </c:ext>
              </c:extLst>
            </c:dLbl>
            <c:dLbl>
              <c:idx val="2"/>
              <c:tx>
                <c:rich>
                  <a:bodyPr/>
                  <a:lstStyle/>
                  <a:p>
                    <a:fld id="{2221FBD0-00FC-904E-A262-44B436D05D2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D988-804D-BD4F-043978625766}"/>
                </c:ext>
              </c:extLst>
            </c:dLbl>
            <c:dLbl>
              <c:idx val="3"/>
              <c:tx>
                <c:rich>
                  <a:bodyPr/>
                  <a:lstStyle/>
                  <a:p>
                    <a:fld id="{FC3C9C74-50B7-BF4A-9CEC-F22FBA8B5D62}"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D988-804D-BD4F-043978625766}"/>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988-804D-BD4F-043978625766}"/>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Hoja1!$I$2:$I$7</c:f>
              <c:numCache>
                <c:formatCode>General</c:formatCode>
                <c:ptCount val="6"/>
                <c:pt idx="0" formatCode="0%">
                  <c:v>0.12895662368112543</c:v>
                </c:pt>
              </c:numCache>
            </c:numRef>
          </c:val>
          <c:extLst>
            <c:ext xmlns:c16="http://schemas.microsoft.com/office/drawing/2014/chart" uri="{C3380CC4-5D6E-409C-BE32-E72D297353CC}">
              <c16:uniqueId val="{00000008-5BF1-AC46-96C4-85B14C9E1598}"/>
            </c:ext>
          </c:extLst>
        </c:ser>
        <c:ser>
          <c:idx val="8"/>
          <c:order val="8"/>
          <c:tx>
            <c:strRef>
              <c:f>Hoja1!$J$1</c:f>
              <c:strCache>
                <c:ptCount val="1"/>
                <c:pt idx="0">
                  <c:v>R Activa</c:v>
                </c:pt>
              </c:strCache>
            </c:strRef>
          </c:tx>
          <c:spPr>
            <a:solidFill>
              <a:schemeClr val="accent5">
                <a:lumMod val="80000"/>
                <a:lumOff val="2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50-2B41-BBD4-0F5DB9262A6A}"/>
                </c:ext>
              </c:extLst>
            </c:dLbl>
            <c:dLbl>
              <c:idx val="1"/>
              <c:tx>
                <c:rich>
                  <a:bodyPr/>
                  <a:lstStyle/>
                  <a:p>
                    <a:fld id="{1BD5A435-CC61-0A40-BC56-7064A9E490E7}"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A4B-4143-9DE7-5778D084E077}"/>
                </c:ext>
              </c:extLst>
            </c:dLbl>
            <c:dLbl>
              <c:idx val="2"/>
              <c:tx>
                <c:rich>
                  <a:bodyPr/>
                  <a:lstStyle/>
                  <a:p>
                    <a:fld id="{95D30999-7258-A84A-A0A9-851EE08C607F}"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B50-2B41-BBD4-0F5DB9262A6A}"/>
                </c:ext>
              </c:extLst>
            </c:dLbl>
            <c:dLbl>
              <c:idx val="3"/>
              <c:tx>
                <c:rich>
                  <a:bodyPr/>
                  <a:lstStyle/>
                  <a:p>
                    <a:fld id="{7D6EE468-74A7-5441-A0F8-090C4427F7C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B50-2B41-BBD4-0F5DB9262A6A}"/>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88-8745-A5B1-B6C3CBB2A00F}"/>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Hoja1!$J$2:$J$7</c:f>
              <c:numCache>
                <c:formatCode>General</c:formatCode>
                <c:ptCount val="6"/>
                <c:pt idx="0" formatCode="0%">
                  <c:v>0.18288393903868699</c:v>
                </c:pt>
              </c:numCache>
            </c:numRef>
          </c:val>
          <c:extLst>
            <c:ext xmlns:c16="http://schemas.microsoft.com/office/drawing/2014/chart" uri="{C3380CC4-5D6E-409C-BE32-E72D297353CC}">
              <c16:uniqueId val="{00000009-5BF1-AC46-96C4-85B14C9E1598}"/>
            </c:ext>
          </c:extLst>
        </c:ser>
        <c:ser>
          <c:idx val="9"/>
          <c:order val="9"/>
          <c:tx>
            <c:strRef>
              <c:f>Hoja1!$K$1</c:f>
              <c:strCache>
                <c:ptCount val="1"/>
                <c:pt idx="0">
                  <c:v>R America</c:v>
                </c:pt>
              </c:strCache>
            </c:strRef>
          </c:tx>
          <c:spPr>
            <a:solidFill>
              <a:schemeClr val="accent1">
                <a:lumMod val="80000"/>
              </a:schemeClr>
            </a:solidFill>
            <a:ln>
              <a:noFill/>
            </a:ln>
            <a:effectLst/>
          </c:spPr>
          <c:invertIfNegative val="0"/>
          <c:dLbls>
            <c:dLbl>
              <c:idx val="0"/>
              <c:tx>
                <c:rich>
                  <a:bodyPr/>
                  <a:lstStyle/>
                  <a:p>
                    <a:fld id="{06C3A4D7-FEE4-5146-8C14-ED99675A08B6}"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6A5-484E-B2D4-7E39020A915B}"/>
                </c:ext>
              </c:extLst>
            </c:dLbl>
            <c:dLbl>
              <c:idx val="1"/>
              <c:tx>
                <c:rich>
                  <a:bodyPr/>
                  <a:lstStyle/>
                  <a:p>
                    <a:fld id="{AECBC846-6F96-9E43-8A6E-C5E60E446935}"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F5F-CC4B-888F-A7D0D9FB8B6A}"/>
                </c:ext>
              </c:extLst>
            </c:dLbl>
            <c:dLbl>
              <c:idx val="2"/>
              <c:tx>
                <c:rich>
                  <a:bodyPr/>
                  <a:lstStyle/>
                  <a:p>
                    <a:fld id="{1A8575A2-A2A4-9142-9DA3-39D8BE27FB6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2B2-6243-A3A6-889C06B12AD3}"/>
                </c:ext>
              </c:extLst>
            </c:dLbl>
            <c:dLbl>
              <c:idx val="3"/>
              <c:tx>
                <c:rich>
                  <a:bodyPr/>
                  <a:lstStyle/>
                  <a:p>
                    <a:fld id="{81830167-6066-564A-B108-DE1FE7932D64}"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F13-BB4D-B3CB-B954285C9CB7}"/>
                </c:ext>
              </c:extLst>
            </c:dLbl>
            <c:dLbl>
              <c:idx val="4"/>
              <c:layout>
                <c:manualLayout>
                  <c:x val="4.183370410878344E-3"/>
                  <c:y val="5.05030022686998E-3"/>
                </c:manualLayout>
              </c:layout>
              <c:tx>
                <c:rich>
                  <a:bodyPr/>
                  <a:lstStyle/>
                  <a:p>
                    <a:fld id="{9EE05DAF-9BAB-074C-BCB6-5372EF9AE6C6}"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3B2-5446-9BAB-E494D04BC8E7}"/>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Hoja1!$K$2:$K$7</c:f>
              <c:numCache>
                <c:formatCode>General</c:formatCode>
                <c:ptCount val="6"/>
                <c:pt idx="0" formatCode="0%">
                  <c:v>2.1101992966002344E-2</c:v>
                </c:pt>
                <c:pt idx="2" formatCode="0%">
                  <c:v>0.16403785488958991</c:v>
                </c:pt>
              </c:numCache>
            </c:numRef>
          </c:val>
          <c:extLst>
            <c:ext xmlns:c16="http://schemas.microsoft.com/office/drawing/2014/chart" uri="{C3380CC4-5D6E-409C-BE32-E72D297353CC}">
              <c16:uniqueId val="{00000000-06A5-484E-B2D4-7E39020A915B}"/>
            </c:ext>
          </c:extLst>
        </c:ser>
        <c:ser>
          <c:idx val="10"/>
          <c:order val="10"/>
          <c:tx>
            <c:strRef>
              <c:f>Hoja1!$L$1</c:f>
              <c:strCache>
                <c:ptCount val="1"/>
                <c:pt idx="0">
                  <c:v>RCV</c:v>
                </c:pt>
              </c:strCache>
            </c:strRef>
          </c:tx>
          <c:spPr>
            <a:solidFill>
              <a:schemeClr val="accent3">
                <a:lumMod val="80000"/>
              </a:schemeClr>
            </a:solidFill>
            <a:ln>
              <a:noFill/>
            </a:ln>
            <a:effectLst/>
          </c:spPr>
          <c:invertIfNegative val="0"/>
          <c:dLbls>
            <c:dLbl>
              <c:idx val="0"/>
              <c:tx>
                <c:rich>
                  <a:bodyPr/>
                  <a:lstStyle/>
                  <a:p>
                    <a:fld id="{5760CF61-3775-3545-B6A2-1F52B452062C}"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B2-6243-A3A6-889C06B12AD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988-804D-BD4F-04397862576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2-6243-A3A6-889C06B12AD3}"/>
                </c:ext>
              </c:extLst>
            </c:dLbl>
            <c:dLbl>
              <c:idx val="3"/>
              <c:tx>
                <c:rich>
                  <a:bodyPr/>
                  <a:lstStyle/>
                  <a:p>
                    <a:fld id="{F3D4C996-C1EB-BA4C-AFA3-47A0C85A957D}"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D988-804D-BD4F-043978625766}"/>
                </c:ext>
              </c:extLst>
            </c:dLbl>
            <c:dLbl>
              <c:idx val="4"/>
              <c:tx>
                <c:rich>
                  <a:bodyPr/>
                  <a:lstStyle/>
                  <a:p>
                    <a:fld id="{9DF78174-7A3A-024C-8EA1-97650DCDAEA3}"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F65-D744-9CC3-1523C52A8429}"/>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Hoja1!$L$2:$L$7</c:f>
              <c:numCache>
                <c:formatCode>0%</c:formatCode>
                <c:ptCount val="6"/>
                <c:pt idx="1">
                  <c:v>8.4905660377358486E-2</c:v>
                </c:pt>
              </c:numCache>
            </c:numRef>
          </c:val>
          <c:extLst>
            <c:ext xmlns:c16="http://schemas.microsoft.com/office/drawing/2014/chart" uri="{C3380CC4-5D6E-409C-BE32-E72D297353CC}">
              <c16:uniqueId val="{00000001-06A5-484E-B2D4-7E39020A915B}"/>
            </c:ext>
          </c:extLst>
        </c:ser>
        <c:ser>
          <c:idx val="11"/>
          <c:order val="11"/>
          <c:tx>
            <c:strRef>
              <c:f>Hoja1!$M$1</c:f>
              <c:strCache>
                <c:ptCount val="1"/>
                <c:pt idx="0">
                  <c:v>R San Pedro</c:v>
                </c:pt>
              </c:strCache>
            </c:strRef>
          </c:tx>
          <c:spPr>
            <a:solidFill>
              <a:schemeClr val="accent5">
                <a:lumMod val="80000"/>
              </a:schemeClr>
            </a:solidFill>
            <a:ln>
              <a:noFill/>
            </a:ln>
            <a:effectLst/>
          </c:spPr>
          <c:invertIfNegative val="0"/>
          <c:dLbls>
            <c:dLbl>
              <c:idx val="0"/>
              <c:tx>
                <c:rich>
                  <a:bodyPr/>
                  <a:lstStyle/>
                  <a:p>
                    <a:fld id="{1A2A9678-1616-C14B-9789-0AA64324CB2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89C-7848-A87A-B156D9CF6B0C}"/>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F65-D744-9CC3-1523C52A842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B2-6243-A3A6-889C06B12AD3}"/>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2F3-CB4F-9EBA-7B9CFF38E15C}"/>
                </c:ext>
              </c:extLst>
            </c:dLbl>
            <c:dLbl>
              <c:idx val="4"/>
              <c:layout>
                <c:manualLayout>
                  <c:x val="8.366740821756688E-3"/>
                  <c:y val="-5.0495050292274895E-3"/>
                </c:manualLayout>
              </c:layout>
              <c:tx>
                <c:rich>
                  <a:bodyPr/>
                  <a:lstStyle/>
                  <a:p>
                    <a:fld id="{39069D09-3F4F-7143-809C-C26341240E2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D988-804D-BD4F-043978625766}"/>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Hoja1!$M$2:$M$7</c:f>
              <c:numCache>
                <c:formatCode>General</c:formatCode>
                <c:ptCount val="6"/>
                <c:pt idx="0" formatCode="0%">
                  <c:v>3.7514654161781943E-2</c:v>
                </c:pt>
              </c:numCache>
            </c:numRef>
          </c:val>
          <c:extLst>
            <c:ext xmlns:c16="http://schemas.microsoft.com/office/drawing/2014/chart" uri="{C3380CC4-5D6E-409C-BE32-E72D297353CC}">
              <c16:uniqueId val="{00000000-A3B2-5446-9BAB-E494D04BC8E7}"/>
            </c:ext>
          </c:extLst>
        </c:ser>
        <c:ser>
          <c:idx val="12"/>
          <c:order val="12"/>
          <c:tx>
            <c:strRef>
              <c:f>Hoja1!$N$1</c:f>
              <c:strCache>
                <c:ptCount val="1"/>
                <c:pt idx="0">
                  <c:v>Romantica</c:v>
                </c:pt>
              </c:strCache>
            </c:strRef>
          </c:tx>
          <c:spPr>
            <a:solidFill>
              <a:schemeClr val="accent1">
                <a:lumMod val="60000"/>
                <a:lumOff val="40000"/>
              </a:schemeClr>
            </a:solidFill>
            <a:ln>
              <a:noFill/>
            </a:ln>
            <a:effectLst/>
          </c:spPr>
          <c:invertIfNegative val="0"/>
          <c:dLbls>
            <c:dLbl>
              <c:idx val="0"/>
              <c:tx>
                <c:rich>
                  <a:bodyPr/>
                  <a:lstStyle/>
                  <a:p>
                    <a:fld id="{E2D5526B-DFCD-D94C-B288-76D449B207B0}"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13A-C849-BE2F-832C3D5A90B9}"/>
                </c:ext>
              </c:extLst>
            </c:dLbl>
            <c:dLbl>
              <c:idx val="1"/>
              <c:tx>
                <c:rich>
                  <a:bodyPr/>
                  <a:lstStyle/>
                  <a:p>
                    <a:fld id="{1E925ABF-562D-A44B-8957-27BBB5ADE3FE}"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D988-804D-BD4F-043978625766}"/>
                </c:ext>
              </c:extLst>
            </c:dLbl>
            <c:dLbl>
              <c:idx val="2"/>
              <c:tx>
                <c:rich>
                  <a:bodyPr/>
                  <a:lstStyle/>
                  <a:p>
                    <a:fld id="{DD9915AB-9693-2045-9B82-C2C8B950DD39}"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D988-804D-BD4F-04397862576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A9-1B44-BF95-5546CF4643D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D8-9F4A-BEC3-6B4A950D1043}"/>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Hoja1!$N$2:$N$7</c:f>
              <c:numCache>
                <c:formatCode>General</c:formatCode>
                <c:ptCount val="6"/>
                <c:pt idx="3" formatCode="0%">
                  <c:v>3.2258064516129031E-2</c:v>
                </c:pt>
              </c:numCache>
            </c:numRef>
          </c:val>
          <c:extLst>
            <c:ext xmlns:c16="http://schemas.microsoft.com/office/drawing/2014/chart" uri="{C3380CC4-5D6E-409C-BE32-E72D297353CC}">
              <c16:uniqueId val="{00000001-A3B2-5446-9BAB-E494D04BC8E7}"/>
            </c:ext>
          </c:extLst>
        </c:ser>
        <c:ser>
          <c:idx val="13"/>
          <c:order val="13"/>
          <c:tx>
            <c:strRef>
              <c:f>Hoja1!$O$1</c:f>
              <c:strCache>
                <c:ptCount val="1"/>
                <c:pt idx="0">
                  <c:v>St Luz</c:v>
                </c:pt>
              </c:strCache>
            </c:strRef>
          </c:tx>
          <c:spPr>
            <a:solidFill>
              <a:schemeClr val="accent3">
                <a:lumMod val="60000"/>
                <a:lumOff val="4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F65-D744-9CC3-1523C52A8429}"/>
                </c:ext>
              </c:extLst>
            </c:dLbl>
            <c:dLbl>
              <c:idx val="1"/>
              <c:tx>
                <c:rich>
                  <a:bodyPr/>
                  <a:lstStyle/>
                  <a:p>
                    <a:fld id="{2BF847C3-F889-D349-AC29-40913F6F6BD6}" type="VALUE">
                      <a:rPr lang="en-US" b="0" i="0">
                        <a:latin typeface="Myriad Pro" panose="020B0503030403020204" pitchFamily="34" charset="0"/>
                      </a:rPr>
                      <a:pPr/>
                      <a:t>[VALOR]</a:t>
                    </a:fld>
                    <a:endParaRPr lang="es-HN"/>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18-F84E-8054-88B1BE5A820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206-F847-9E5E-1CEE8A920A1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F5F-CC4B-888F-A7D0D9FB8B6A}"/>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Hoja1!$O$2:$O$7</c:f>
              <c:numCache>
                <c:formatCode>General</c:formatCode>
                <c:ptCount val="6"/>
                <c:pt idx="2" formatCode="0%">
                  <c:v>0.2113564668769716</c:v>
                </c:pt>
              </c:numCache>
            </c:numRef>
          </c:val>
          <c:extLst>
            <c:ext xmlns:c16="http://schemas.microsoft.com/office/drawing/2014/chart" uri="{C3380CC4-5D6E-409C-BE32-E72D297353CC}">
              <c16:uniqueId val="{00000000-B818-F84E-8054-88B1BE5A820B}"/>
            </c:ext>
          </c:extLst>
        </c:ser>
        <c:ser>
          <c:idx val="14"/>
          <c:order val="14"/>
          <c:tx>
            <c:strRef>
              <c:f>Hoja1!$P$1</c:f>
              <c:strCache>
                <c:ptCount val="1"/>
                <c:pt idx="0">
                  <c:v>St Mass</c:v>
                </c:pt>
              </c:strCache>
            </c:strRef>
          </c:tx>
          <c:spPr>
            <a:solidFill>
              <a:schemeClr val="accent5">
                <a:lumMod val="60000"/>
                <a:lumOff val="40000"/>
              </a:schemeClr>
            </a:solidFill>
            <a:ln>
              <a:noFill/>
            </a:ln>
            <a:effectLst/>
          </c:spPr>
          <c:invertIfNegative val="0"/>
          <c:dLbls>
            <c:dLbl>
              <c:idx val="0"/>
              <c:layout>
                <c:manualLayout>
                  <c:x val="8.279260994467354E-3"/>
                  <c:y val="4.80297951132142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5F-CC4B-888F-A7D0D9FB8B6A}"/>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Hoja1!$P$2:$P$7</c:f>
              <c:numCache>
                <c:formatCode>0%</c:formatCode>
                <c:ptCount val="6"/>
                <c:pt idx="0">
                  <c:v>0.19577960140679954</c:v>
                </c:pt>
                <c:pt idx="1">
                  <c:v>0.16037735849056603</c:v>
                </c:pt>
              </c:numCache>
            </c:numRef>
          </c:val>
          <c:extLst>
            <c:ext xmlns:c16="http://schemas.microsoft.com/office/drawing/2014/chart" uri="{C3380CC4-5D6E-409C-BE32-E72D297353CC}">
              <c16:uniqueId val="{00000001-B818-F84E-8054-88B1BE5A820B}"/>
            </c:ext>
          </c:extLst>
        </c:ser>
        <c:ser>
          <c:idx val="15"/>
          <c:order val="15"/>
          <c:tx>
            <c:strRef>
              <c:f>Hoja1!$Q$1</c:f>
              <c:strCache>
                <c:ptCount val="1"/>
                <c:pt idx="0">
                  <c:v>St Sula</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Hoja1!$Q$2:$Q$7</c:f>
              <c:numCache>
                <c:formatCode>0%</c:formatCode>
                <c:ptCount val="6"/>
                <c:pt idx="1">
                  <c:v>0.25157232704402516</c:v>
                </c:pt>
                <c:pt idx="2">
                  <c:v>0.10094637223974763</c:v>
                </c:pt>
              </c:numCache>
            </c:numRef>
          </c:val>
          <c:extLst>
            <c:ext xmlns:c16="http://schemas.microsoft.com/office/drawing/2014/chart" uri="{C3380CC4-5D6E-409C-BE32-E72D297353CC}">
              <c16:uniqueId val="{00000000-B206-F847-9E5E-1CEE8A920A18}"/>
            </c:ext>
          </c:extLst>
        </c:ser>
        <c:ser>
          <c:idx val="16"/>
          <c:order val="16"/>
          <c:tx>
            <c:strRef>
              <c:f>Hoja1!$R$1</c:f>
              <c:strCache>
                <c:ptCount val="1"/>
                <c:pt idx="0">
                  <c:v>Suave</c:v>
                </c:pt>
              </c:strCache>
            </c:strRef>
          </c:tx>
          <c:spPr>
            <a:solidFill>
              <a:schemeClr val="accent3">
                <a:lumMod val="50000"/>
              </a:schemeClr>
            </a:solidFill>
            <a:ln>
              <a:noFill/>
            </a:ln>
            <a:effectLst/>
          </c:spPr>
          <c:invertIfNegative val="0"/>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206-F847-9E5E-1CEE8A920A1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Hoja1!$R$2:$R$7</c:f>
              <c:numCache>
                <c:formatCode>General</c:formatCode>
                <c:ptCount val="6"/>
                <c:pt idx="5" formatCode="0%">
                  <c:v>1</c:v>
                </c:pt>
              </c:numCache>
            </c:numRef>
          </c:val>
          <c:extLst>
            <c:ext xmlns:c16="http://schemas.microsoft.com/office/drawing/2014/chart" uri="{C3380CC4-5D6E-409C-BE32-E72D297353CC}">
              <c16:uniqueId val="{00000001-B206-F847-9E5E-1CEE8A920A18}"/>
            </c:ext>
          </c:extLst>
        </c:ser>
        <c:ser>
          <c:idx val="17"/>
          <c:order val="17"/>
          <c:tx>
            <c:strRef>
              <c:f>Hoja1!$S$1</c:f>
              <c:strCache>
                <c:ptCount val="1"/>
                <c:pt idx="0">
                  <c:v>Super 100</c:v>
                </c:pt>
              </c:strCache>
            </c:strRef>
          </c:tx>
          <c:spPr>
            <a:solidFill>
              <a:schemeClr val="accent5">
                <a:lumMod val="50000"/>
              </a:schemeClr>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06-F847-9E5E-1CEE8A920A1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Hoja1!$S$2:$S$7</c:f>
              <c:numCache>
                <c:formatCode>General</c:formatCode>
                <c:ptCount val="6"/>
                <c:pt idx="2" formatCode="0%">
                  <c:v>8.5173501577287064E-2</c:v>
                </c:pt>
              </c:numCache>
            </c:numRef>
          </c:val>
          <c:extLst>
            <c:ext xmlns:c16="http://schemas.microsoft.com/office/drawing/2014/chart" uri="{C3380CC4-5D6E-409C-BE32-E72D297353CC}">
              <c16:uniqueId val="{00000002-B206-F847-9E5E-1CEE8A920A18}"/>
            </c:ext>
          </c:extLst>
        </c:ser>
        <c:ser>
          <c:idx val="18"/>
          <c:order val="18"/>
          <c:tx>
            <c:strRef>
              <c:f>Hoja1!$T$1</c:f>
              <c:strCache>
                <c:ptCount val="1"/>
                <c:pt idx="0">
                  <c:v>Suyapa</c:v>
                </c:pt>
              </c:strCache>
            </c:strRef>
          </c:tx>
          <c:spPr>
            <a:solidFill>
              <a:schemeClr val="accent1">
                <a:lumMod val="70000"/>
                <a:lumOff val="30000"/>
              </a:schemeClr>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06-F847-9E5E-1CEE8A920A1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Hoja1!$T$2:$T$7</c:f>
              <c:numCache>
                <c:formatCode>General</c:formatCode>
                <c:ptCount val="6"/>
                <c:pt idx="4" formatCode="0%">
                  <c:v>1</c:v>
                </c:pt>
              </c:numCache>
            </c:numRef>
          </c:val>
          <c:extLst>
            <c:ext xmlns:c16="http://schemas.microsoft.com/office/drawing/2014/chart" uri="{C3380CC4-5D6E-409C-BE32-E72D297353CC}">
              <c16:uniqueId val="{00000003-B206-F847-9E5E-1CEE8A920A18}"/>
            </c:ext>
          </c:extLst>
        </c:ser>
        <c:ser>
          <c:idx val="19"/>
          <c:order val="19"/>
          <c:tx>
            <c:strRef>
              <c:f>Hoja1!$U$1</c:f>
              <c:strCache>
                <c:ptCount val="1"/>
                <c:pt idx="0">
                  <c:v>Ultra</c:v>
                </c:pt>
              </c:strCache>
            </c:strRef>
          </c:tx>
          <c:spPr>
            <a:solidFill>
              <a:schemeClr val="accent3">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Hoja1!$U$2:$U$7</c:f>
              <c:numCache>
                <c:formatCode>General</c:formatCode>
                <c:ptCount val="6"/>
                <c:pt idx="0" formatCode="0%">
                  <c:v>3.6342321219226259E-2</c:v>
                </c:pt>
              </c:numCache>
            </c:numRef>
          </c:val>
          <c:extLst>
            <c:ext xmlns:c16="http://schemas.microsoft.com/office/drawing/2014/chart" uri="{C3380CC4-5D6E-409C-BE32-E72D297353CC}">
              <c16:uniqueId val="{00000004-B206-F847-9E5E-1CEE8A920A18}"/>
            </c:ext>
          </c:extLst>
        </c:ser>
        <c:ser>
          <c:idx val="20"/>
          <c:order val="20"/>
          <c:tx>
            <c:strRef>
              <c:f>Hoja1!$V$1</c:f>
              <c:strCache>
                <c:ptCount val="1"/>
                <c:pt idx="0">
                  <c:v>W107</c:v>
                </c:pt>
              </c:strCache>
            </c:strRef>
          </c:tx>
          <c:spPr>
            <a:solidFill>
              <a:schemeClr val="accent5">
                <a:lumMod val="70000"/>
                <a:lumOff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yriad Pro" panose="020B0503030403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Motomundo</c:v>
                </c:pt>
                <c:pt idx="1">
                  <c:v>Elektra/Italika</c:v>
                </c:pt>
                <c:pt idx="2">
                  <c:v>Gallo + Gallo</c:v>
                </c:pt>
                <c:pt idx="3">
                  <c:v>UMA</c:v>
                </c:pt>
                <c:pt idx="4">
                  <c:v>Didemo/Credid</c:v>
                </c:pt>
                <c:pt idx="5">
                  <c:v>Grupo Q</c:v>
                </c:pt>
              </c:strCache>
            </c:strRef>
          </c:cat>
          <c:val>
            <c:numRef>
              <c:f>Hoja1!$V$2:$V$7</c:f>
              <c:numCache>
                <c:formatCode>General</c:formatCode>
                <c:ptCount val="6"/>
                <c:pt idx="0" formatCode="0%">
                  <c:v>2.3446658851113716E-2</c:v>
                </c:pt>
              </c:numCache>
            </c:numRef>
          </c:val>
          <c:extLst>
            <c:ext xmlns:c16="http://schemas.microsoft.com/office/drawing/2014/chart" uri="{C3380CC4-5D6E-409C-BE32-E72D297353CC}">
              <c16:uniqueId val="{00000005-B206-F847-9E5E-1CEE8A920A18}"/>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7224752276054451"/>
          <c:w val="0.98762815470266374"/>
          <c:h val="0.1277524476286139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yriad Pro" panose="020B0503030403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Myriad Pro" panose="020B0503030403020204" pitchFamily="34" charset="0"/>
        </a:defRPr>
      </a:pPr>
      <a:endParaRPr lang="es-HN"/>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Página</c:v>
                </c:pt>
              </c:strCache>
            </c:strRef>
          </c:tx>
          <c:spPr>
            <a:solidFill>
              <a:schemeClr val="accent1"/>
            </a:solidFill>
            <a:ln>
              <a:noFill/>
            </a:ln>
            <a:effectLst/>
          </c:spPr>
          <c:invertIfNegative val="0"/>
          <c:dLbls>
            <c:dLbl>
              <c:idx val="0"/>
              <c:layout>
                <c:manualLayout>
                  <c:x val="3.9558748635300969E-2"/>
                  <c:y val="8.0074244844476413E-7"/>
                </c:manualLayout>
              </c:layout>
              <c:dLblPos val="ctr"/>
              <c:showLegendKey val="0"/>
              <c:showVal val="1"/>
              <c:showCatName val="0"/>
              <c:showSerName val="0"/>
              <c:showPercent val="0"/>
              <c:showBubbleSize val="0"/>
              <c:separator>, </c:separator>
              <c:extLst>
                <c:ext xmlns:c15="http://schemas.microsoft.com/office/drawing/2012/chart" uri="{CE6537A1-D6FC-4f65-9D91-7224C49458BB}">
                  <c15:layout>
                    <c:manualLayout>
                      <c:w val="0.26349397196312624"/>
                      <c:h val="0.27396441981004788"/>
                    </c:manualLayout>
                  </c15:layout>
                </c:ext>
                <c:ext xmlns:c16="http://schemas.microsoft.com/office/drawing/2014/chart" uri="{C3380CC4-5D6E-409C-BE32-E72D297353CC}">
                  <c16:uniqueId val="{00000002-E19C-164F-A86F-FD8F44567A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Didemo</c:v>
                </c:pt>
              </c:strCache>
            </c:strRef>
          </c:cat>
          <c:val>
            <c:numRef>
              <c:f>Hoja1!$B$2</c:f>
              <c:numCache>
                <c:formatCode>0%</c:formatCode>
                <c:ptCount val="1"/>
                <c:pt idx="0">
                  <c:v>1</c:v>
                </c:pt>
              </c:numCache>
            </c:numRef>
          </c:val>
          <c:extLst>
            <c:ext xmlns:c16="http://schemas.microsoft.com/office/drawing/2014/chart" uri="{C3380CC4-5D6E-409C-BE32-E72D297353CC}">
              <c16:uniqueId val="{00000000-A341-EE4C-9ECB-DAC573940A88}"/>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78888035762770026"/>
          <c:h val="0.146617543786598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El Pais</c:v>
                </c:pt>
              </c:strCache>
            </c:strRef>
          </c:tx>
          <c:spPr>
            <a:solidFill>
              <a:schemeClr val="accent1"/>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1-8AC9-5F4A-9DBC-986113B4994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Hoja1!$B$2:$B$3</c:f>
              <c:numCache>
                <c:formatCode>General</c:formatCode>
                <c:ptCount val="2"/>
                <c:pt idx="0" formatCode="0%">
                  <c:v>1</c:v>
                </c:pt>
              </c:numCache>
            </c:numRef>
          </c:val>
          <c:extLst>
            <c:ext xmlns:c16="http://schemas.microsoft.com/office/drawing/2014/chart" uri="{C3380CC4-5D6E-409C-BE32-E72D297353CC}">
              <c16:uniqueId val="{00000000-1637-D247-89A0-4214B424D9E1}"/>
            </c:ext>
          </c:extLst>
        </c:ser>
        <c:ser>
          <c:idx val="1"/>
          <c:order val="1"/>
          <c:tx>
            <c:strRef>
              <c:f>Hoja1!$C$1</c:f>
              <c:strCache>
                <c:ptCount val="1"/>
                <c:pt idx="0">
                  <c:v>La Prensa</c:v>
                </c:pt>
              </c:strCache>
            </c:strRef>
          </c:tx>
          <c:spPr>
            <a:solidFill>
              <a:schemeClr val="accent3"/>
            </a:solidFill>
            <a:ln>
              <a:noFill/>
            </a:ln>
            <a:effectLst/>
          </c:spPr>
          <c:invertIfNegative val="0"/>
          <c:dPt>
            <c:idx val="1"/>
            <c:invertIfNegative val="0"/>
            <c:bubble3D val="0"/>
            <c:spPr>
              <a:solidFill>
                <a:srgbClr val="36AFCE"/>
              </a:solidFill>
              <a:ln>
                <a:noFill/>
              </a:ln>
              <a:effectLst/>
            </c:spPr>
            <c:extLst>
              <c:ext xmlns:c16="http://schemas.microsoft.com/office/drawing/2014/chart" uri="{C3380CC4-5D6E-409C-BE32-E72D297353CC}">
                <c16:uniqueId val="{00000003-089C-B848-8813-42B5DEDDA768}"/>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9C-B848-8813-42B5DEDDA7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Hoja1!$C$2:$C$3</c:f>
              <c:numCache>
                <c:formatCode>0%</c:formatCode>
                <c:ptCount val="2"/>
                <c:pt idx="1">
                  <c:v>0.5</c:v>
                </c:pt>
              </c:numCache>
            </c:numRef>
          </c:val>
          <c:extLst>
            <c:ext xmlns:c16="http://schemas.microsoft.com/office/drawing/2014/chart" uri="{C3380CC4-5D6E-409C-BE32-E72D297353CC}">
              <c16:uniqueId val="{00000000-DB55-6149-AFEE-7B6EBCCCFC03}"/>
            </c:ext>
          </c:extLst>
        </c:ser>
        <c:ser>
          <c:idx val="2"/>
          <c:order val="2"/>
          <c:tx>
            <c:strRef>
              <c:f>Hoja1!$D$1</c:f>
              <c:strCache>
                <c:ptCount val="1"/>
                <c:pt idx="0">
                  <c:v>El Heraldo</c:v>
                </c:pt>
              </c:strCache>
            </c:strRef>
          </c:tx>
          <c:spPr>
            <a:solidFill>
              <a:schemeClr val="accent5"/>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C9-5F4A-9DBC-986113B499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Didemo/Credidemo</c:v>
                </c:pt>
                <c:pt idx="1">
                  <c:v>UMA</c:v>
                </c:pt>
              </c:strCache>
            </c:strRef>
          </c:cat>
          <c:val>
            <c:numRef>
              <c:f>Hoja1!$D$2:$D$3</c:f>
              <c:numCache>
                <c:formatCode>0%</c:formatCode>
                <c:ptCount val="2"/>
                <c:pt idx="1">
                  <c:v>0.5</c:v>
                </c:pt>
              </c:numCache>
            </c:numRef>
          </c:val>
          <c:extLst>
            <c:ext xmlns:c16="http://schemas.microsoft.com/office/drawing/2014/chart" uri="{C3380CC4-5D6E-409C-BE32-E72D297353CC}">
              <c16:uniqueId val="{00000000-8AC9-5F4A-9DBC-986113B49945}"/>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Página</c:v>
                </c:pt>
              </c:strCache>
            </c:strRef>
          </c:tx>
          <c:spPr>
            <a:solidFill>
              <a:schemeClr val="accent1"/>
            </a:solidFill>
            <a:ln>
              <a:noFill/>
            </a:ln>
            <a:effectLst/>
          </c:spPr>
          <c:invertIfNegative val="0"/>
          <c:dLbls>
            <c:dLbl>
              <c:idx val="0"/>
              <c:layout>
                <c:manualLayout>
                  <c:x val="2.966906147647572E-2"/>
                  <c:y val="8.0074244841700856E-7"/>
                </c:manualLayout>
              </c:layout>
              <c:tx>
                <c:rich>
                  <a:bodyPr/>
                  <a:lstStyle/>
                  <a:p>
                    <a:fld id="{D00E1A59-4F0E-A64A-830A-77E405369951}"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layout>
                    <c:manualLayout>
                      <c:w val="0.23352847944372715"/>
                      <c:h val="0.32247259659155963"/>
                    </c:manualLayout>
                  </c15:layout>
                  <c15:dlblFieldTable/>
                  <c15:showDataLabelsRange val="0"/>
                </c:ext>
                <c:ext xmlns:c16="http://schemas.microsoft.com/office/drawing/2014/chart" uri="{C3380CC4-5D6E-409C-BE32-E72D297353CC}">
                  <c16:uniqueId val="{00000000-BAC5-2C46-A875-493C75CBDE6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v>
                </c:pt>
                <c:pt idx="1">
                  <c:v>UMA</c:v>
                </c:pt>
              </c:strCache>
            </c:strRef>
          </c:cat>
          <c:val>
            <c:numRef>
              <c:f>Hoja1!$B$2:$B$3</c:f>
              <c:numCache>
                <c:formatCode>General</c:formatCode>
                <c:ptCount val="2"/>
                <c:pt idx="0" formatCode="0%">
                  <c:v>1</c:v>
                </c:pt>
              </c:numCache>
            </c:numRef>
          </c:val>
          <c:extLst>
            <c:ext xmlns:c16="http://schemas.microsoft.com/office/drawing/2014/chart" uri="{C3380CC4-5D6E-409C-BE32-E72D297353CC}">
              <c16:uniqueId val="{00000001-BAC5-2C46-A875-493C75CBDE69}"/>
            </c:ext>
          </c:extLst>
        </c:ser>
        <c:ser>
          <c:idx val="1"/>
          <c:order val="1"/>
          <c:tx>
            <c:strRef>
              <c:f>Hoja1!$C$1</c:f>
              <c:strCache>
                <c:ptCount val="1"/>
                <c:pt idx="0">
                  <c:v>Media Pág.</c:v>
                </c:pt>
              </c:strCache>
            </c:strRef>
          </c:tx>
          <c:spPr>
            <a:solidFill>
              <a:schemeClr val="accent3"/>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15:layout>
                    <c:manualLayout>
                      <c:w val="0.26349397196312624"/>
                      <c:h val="0.17172429992852725"/>
                    </c:manualLayout>
                  </c15:layout>
                </c:ext>
                <c:ext xmlns:c16="http://schemas.microsoft.com/office/drawing/2014/chart" uri="{C3380CC4-5D6E-409C-BE32-E72D297353CC}">
                  <c16:uniqueId val="{00000000-B1AB-C743-999D-B5CFDCA6B7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Didemo</c:v>
                </c:pt>
                <c:pt idx="1">
                  <c:v>UMA</c:v>
                </c:pt>
              </c:strCache>
            </c:strRef>
          </c:cat>
          <c:val>
            <c:numRef>
              <c:f>Hoja1!$C$2:$C$3</c:f>
              <c:numCache>
                <c:formatCode>0%</c:formatCode>
                <c:ptCount val="2"/>
                <c:pt idx="1">
                  <c:v>1</c:v>
                </c:pt>
              </c:numCache>
            </c:numRef>
          </c:val>
          <c:extLst>
            <c:ext xmlns:c16="http://schemas.microsoft.com/office/drawing/2014/chart" uri="{C3380CC4-5D6E-409C-BE32-E72D297353CC}">
              <c16:uniqueId val="{00000000-B2E0-CD4B-9BB5-1C3EA889FD97}"/>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78888035762770026"/>
          <c:h val="0.146617543786598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El Pais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Didemo/Credidemo</c:v>
                </c:pt>
              </c:strCache>
            </c:strRef>
          </c:cat>
          <c:val>
            <c:numRef>
              <c:f>Hoja1!$B$2</c:f>
              <c:numCache>
                <c:formatCode>0%</c:formatCode>
                <c:ptCount val="1"/>
                <c:pt idx="0">
                  <c:v>0.96</c:v>
                </c:pt>
              </c:numCache>
            </c:numRef>
          </c:val>
          <c:extLst>
            <c:ext xmlns:c16="http://schemas.microsoft.com/office/drawing/2014/chart" uri="{C3380CC4-5D6E-409C-BE32-E72D297353CC}">
              <c16:uniqueId val="{00000000-7740-7646-8042-F2DD323DC939}"/>
            </c:ext>
          </c:extLst>
        </c:ser>
        <c:ser>
          <c:idx val="1"/>
          <c:order val="1"/>
          <c:tx>
            <c:strRef>
              <c:f>Hoja1!$C$1</c:f>
              <c:strCache>
                <c:ptCount val="1"/>
                <c:pt idx="0">
                  <c:v>La Prena</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40-7646-8042-F2DD323DC93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Didemo/Credidemo</c:v>
                </c:pt>
              </c:strCache>
            </c:strRef>
          </c:cat>
          <c:val>
            <c:numRef>
              <c:f>Hoja1!$C$2</c:f>
              <c:numCache>
                <c:formatCode>0%</c:formatCode>
                <c:ptCount val="1"/>
                <c:pt idx="0">
                  <c:v>0.04</c:v>
                </c:pt>
              </c:numCache>
            </c:numRef>
          </c:val>
          <c:extLst>
            <c:ext xmlns:c16="http://schemas.microsoft.com/office/drawing/2014/chart" uri="{C3380CC4-5D6E-409C-BE32-E72D297353CC}">
              <c16:uniqueId val="{00000001-7740-7646-8042-F2DD323DC939}"/>
            </c:ext>
          </c:extLst>
        </c:ser>
        <c:dLbls>
          <c:showLegendKey val="0"/>
          <c:showVal val="0"/>
          <c:showCatName val="0"/>
          <c:showSerName val="0"/>
          <c:showPercent val="0"/>
          <c:showBubbleSize val="0"/>
        </c:dLbls>
        <c:gapWidth val="150"/>
        <c:overlap val="100"/>
        <c:axId val="121493024"/>
        <c:axId val="97916224"/>
      </c:barChart>
      <c:catAx>
        <c:axId val="121493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97916224"/>
        <c:crossesAt val="0"/>
        <c:auto val="1"/>
        <c:lblAlgn val="ctr"/>
        <c:lblOffset val="100"/>
        <c:noMultiLvlLbl val="0"/>
      </c:catAx>
      <c:valAx>
        <c:axId val="97916224"/>
        <c:scaling>
          <c:orientation val="minMax"/>
          <c:max val="1"/>
          <c:min val="0"/>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1493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Canalaes Locales</c:v>
                </c:pt>
              </c:strCache>
            </c:strRef>
          </c:tx>
          <c:spPr>
            <a:solidFill>
              <a:schemeClr val="accent2">
                <a:lumMod val="60000"/>
                <a:lumOff val="40000"/>
              </a:schemeClr>
            </a:solidFill>
            <a:ln>
              <a:noFill/>
            </a:ln>
            <a:effectLst/>
          </c:spPr>
          <c:invertIfNegative val="0"/>
          <c:dLbls>
            <c:dLbl>
              <c:idx val="3"/>
              <c:layout>
                <c:manualLayout>
                  <c:x val="1.6678240892704577E-2"/>
                  <c:y val="9.880316944841528E-3"/>
                </c:manualLayout>
              </c:layout>
              <c:tx>
                <c:rich>
                  <a:bodyPr/>
                  <a:lstStyle/>
                  <a:p>
                    <a:fld id="{51DCCC52-EB31-D444-9CA6-64BC1AE90D61}"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A8-0240-911F-0A0E58C2614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Oriente</c:v>
                </c:pt>
                <c:pt idx="1">
                  <c:v>Centro</c:v>
                </c:pt>
                <c:pt idx="2">
                  <c:v>Litoral</c:v>
                </c:pt>
                <c:pt idx="3">
                  <c:v>Occidente</c:v>
                </c:pt>
                <c:pt idx="4">
                  <c:v>Norte</c:v>
                </c:pt>
                <c:pt idx="5">
                  <c:v>Sur</c:v>
                </c:pt>
                <c:pt idx="6">
                  <c:v> Nacional </c:v>
                </c:pt>
              </c:strCache>
            </c:strRef>
          </c:cat>
          <c:val>
            <c:numRef>
              <c:f>Hoja1!$B$2:$B$8</c:f>
              <c:numCache>
                <c:formatCode>0%</c:formatCode>
                <c:ptCount val="7"/>
                <c:pt idx="0">
                  <c:v>0.16533637400228049</c:v>
                </c:pt>
                <c:pt idx="1">
                  <c:v>0.67293233082706772</c:v>
                </c:pt>
                <c:pt idx="2">
                  <c:v>0.62772277227722773</c:v>
                </c:pt>
                <c:pt idx="3">
                  <c:v>0.61445783132530118</c:v>
                </c:pt>
                <c:pt idx="4">
                  <c:v>0.29475587703435807</c:v>
                </c:pt>
                <c:pt idx="5">
                  <c:v>1</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Radio</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Oriente</c:v>
                </c:pt>
                <c:pt idx="1">
                  <c:v>Centro</c:v>
                </c:pt>
                <c:pt idx="2">
                  <c:v>Litoral</c:v>
                </c:pt>
                <c:pt idx="3">
                  <c:v>Occidente</c:v>
                </c:pt>
                <c:pt idx="4">
                  <c:v>Norte</c:v>
                </c:pt>
                <c:pt idx="5">
                  <c:v>Sur</c:v>
                </c:pt>
                <c:pt idx="6">
                  <c:v> Nacional </c:v>
                </c:pt>
              </c:strCache>
            </c:strRef>
          </c:cat>
          <c:val>
            <c:numRef>
              <c:f>Hoja1!$C$2:$C$8</c:f>
              <c:numCache>
                <c:formatCode>0%</c:formatCode>
                <c:ptCount val="7"/>
                <c:pt idx="0">
                  <c:v>0.83466362599771948</c:v>
                </c:pt>
                <c:pt idx="1">
                  <c:v>0.32706766917293234</c:v>
                </c:pt>
                <c:pt idx="2">
                  <c:v>0.37227722772277227</c:v>
                </c:pt>
                <c:pt idx="3">
                  <c:v>0.38554216867469882</c:v>
                </c:pt>
                <c:pt idx="4">
                  <c:v>0.70524412296564198</c:v>
                </c:pt>
                <c:pt idx="6">
                  <c:v>1</c:v>
                </c:pt>
              </c:numCache>
            </c:numRef>
          </c:val>
          <c:extLst>
            <c:ext xmlns:c16="http://schemas.microsoft.com/office/drawing/2014/chart" uri="{C3380CC4-5D6E-409C-BE32-E72D297353CC}">
              <c16:uniqueId val="{00000001-FC56-D840-8059-2A2032D28FB2}"/>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17089527404804E-2"/>
          <c:y val="5.1493514655378637E-2"/>
          <c:w val="0.9732374274098744"/>
          <c:h val="0.7734285355163339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1-DE4B-4485-9EFD-3E49DA33E474}"/>
              </c:ext>
            </c:extLst>
          </c:dPt>
          <c:dPt>
            <c:idx val="1"/>
            <c:invertIfNegative val="0"/>
            <c:bubble3D val="0"/>
            <c:spPr>
              <a:solidFill>
                <a:srgbClr val="FF0000"/>
              </a:solidFill>
              <a:ln>
                <a:noFill/>
              </a:ln>
              <a:effectLst/>
            </c:spPr>
            <c:extLst>
              <c:ext xmlns:c16="http://schemas.microsoft.com/office/drawing/2014/chart" uri="{C3380CC4-5D6E-409C-BE32-E72D297353CC}">
                <c16:uniqueId val="{00000003-DE4B-4485-9EFD-3E49DA33E474}"/>
              </c:ext>
            </c:extLst>
          </c:dPt>
          <c:dPt>
            <c:idx val="2"/>
            <c:invertIfNegative val="0"/>
            <c:bubble3D val="0"/>
            <c:spPr>
              <a:solidFill>
                <a:srgbClr val="FF0000"/>
              </a:solidFill>
              <a:ln>
                <a:noFill/>
              </a:ln>
              <a:effectLst/>
            </c:spPr>
            <c:extLst>
              <c:ext xmlns:c16="http://schemas.microsoft.com/office/drawing/2014/chart" uri="{C3380CC4-5D6E-409C-BE32-E72D297353CC}">
                <c16:uniqueId val="{00000005-DE4B-4485-9EFD-3E49DA33E474}"/>
              </c:ext>
            </c:extLst>
          </c:dPt>
          <c:dPt>
            <c:idx val="3"/>
            <c:invertIfNegative val="0"/>
            <c:bubble3D val="0"/>
            <c:spPr>
              <a:solidFill>
                <a:srgbClr val="1D9A78"/>
              </a:solidFill>
              <a:ln>
                <a:noFill/>
              </a:ln>
              <a:effectLst/>
            </c:spPr>
            <c:extLst>
              <c:ext xmlns:c16="http://schemas.microsoft.com/office/drawing/2014/chart" uri="{C3380CC4-5D6E-409C-BE32-E72D297353CC}">
                <c16:uniqueId val="{00000007-DE4B-4485-9EFD-3E49DA33E474}"/>
              </c:ext>
            </c:extLst>
          </c:dPt>
          <c:dPt>
            <c:idx val="4"/>
            <c:invertIfNegative val="0"/>
            <c:bubble3D val="0"/>
            <c:spPr>
              <a:solidFill>
                <a:srgbClr val="FF0000"/>
              </a:solidFill>
              <a:ln>
                <a:noFill/>
              </a:ln>
              <a:effectLst/>
            </c:spPr>
            <c:extLst>
              <c:ext xmlns:c16="http://schemas.microsoft.com/office/drawing/2014/chart" uri="{C3380CC4-5D6E-409C-BE32-E72D297353CC}">
                <c16:uniqueId val="{00000009-DE4B-4485-9EFD-3E49DA33E474}"/>
              </c:ext>
            </c:extLst>
          </c:dPt>
          <c:dPt>
            <c:idx val="5"/>
            <c:invertIfNegative val="0"/>
            <c:bubble3D val="0"/>
            <c:spPr>
              <a:solidFill>
                <a:srgbClr val="FF0000"/>
              </a:solidFill>
              <a:ln>
                <a:noFill/>
              </a:ln>
              <a:effectLst/>
            </c:spPr>
            <c:extLst>
              <c:ext xmlns:c16="http://schemas.microsoft.com/office/drawing/2014/chart" uri="{C3380CC4-5D6E-409C-BE32-E72D297353CC}">
                <c16:uniqueId val="{0000000B-DE4B-4485-9EFD-3E49DA33E474}"/>
              </c:ext>
            </c:extLst>
          </c:dPt>
          <c:dPt>
            <c:idx val="6"/>
            <c:invertIfNegative val="0"/>
            <c:bubble3D val="0"/>
            <c:spPr>
              <a:solidFill>
                <a:srgbClr val="1D9A78"/>
              </a:solidFill>
              <a:ln>
                <a:noFill/>
              </a:ln>
              <a:effectLst/>
            </c:spPr>
            <c:extLst>
              <c:ext xmlns:c16="http://schemas.microsoft.com/office/drawing/2014/chart" uri="{C3380CC4-5D6E-409C-BE32-E72D297353CC}">
                <c16:uniqueId val="{0000000D-DE4B-4485-9EFD-3E49DA33E474}"/>
              </c:ext>
            </c:extLst>
          </c:dPt>
          <c:dPt>
            <c:idx val="8"/>
            <c:invertIfNegative val="0"/>
            <c:bubble3D val="0"/>
            <c:spPr>
              <a:solidFill>
                <a:srgbClr val="FF0000"/>
              </a:solidFill>
              <a:ln>
                <a:noFill/>
              </a:ln>
              <a:effectLst/>
            </c:spPr>
            <c:extLst>
              <c:ext xmlns:c16="http://schemas.microsoft.com/office/drawing/2014/chart" uri="{C3380CC4-5D6E-409C-BE32-E72D297353CC}">
                <c16:uniqueId val="{0000000F-8872-434A-8205-E93F9B7A24F3}"/>
              </c:ext>
            </c:extLst>
          </c:dPt>
          <c:dPt>
            <c:idx val="9"/>
            <c:invertIfNegative val="0"/>
            <c:bubble3D val="0"/>
            <c:spPr>
              <a:solidFill>
                <a:srgbClr val="FF0000"/>
              </a:solidFill>
              <a:ln>
                <a:noFill/>
              </a:ln>
              <a:effectLst/>
            </c:spPr>
            <c:extLst>
              <c:ext xmlns:c16="http://schemas.microsoft.com/office/drawing/2014/chart" uri="{C3380CC4-5D6E-409C-BE32-E72D297353CC}">
                <c16:uniqueId val="{00000010-CD66-E54C-9AD5-BC25401FEADE}"/>
              </c:ext>
            </c:extLst>
          </c:dPt>
          <c:dPt>
            <c:idx val="10"/>
            <c:invertIfNegative val="0"/>
            <c:bubble3D val="0"/>
            <c:spPr>
              <a:solidFill>
                <a:srgbClr val="FF0000"/>
              </a:solidFill>
              <a:ln>
                <a:noFill/>
              </a:ln>
              <a:effectLst/>
            </c:spPr>
            <c:extLst>
              <c:ext xmlns:c16="http://schemas.microsoft.com/office/drawing/2014/chart" uri="{C3380CC4-5D6E-409C-BE32-E72D297353CC}">
                <c16:uniqueId val="{00000014-3731-334F-B5FF-CE6CCF7FBC41}"/>
              </c:ext>
            </c:extLst>
          </c:dPt>
          <c:dLbls>
            <c:dLbl>
              <c:idx val="0"/>
              <c:layout>
                <c:manualLayout>
                  <c:x val="-3.3331475752401201E-3"/>
                  <c:y val="5.940729748249423E-2"/>
                </c:manualLayout>
              </c:layout>
              <c:tx>
                <c:rich>
                  <a:bodyPr/>
                  <a:lstStyle/>
                  <a:p>
                    <a:fld id="{C7B38C67-AE84-1B4A-AA68-1325DFC3E2C0}"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E4B-4485-9EFD-3E49DA33E474}"/>
                </c:ext>
              </c:extLst>
            </c:dLbl>
            <c:dLbl>
              <c:idx val="1"/>
              <c:layout>
                <c:manualLayout>
                  <c:x val="-2.0368999877598216E-17"/>
                  <c:y val="4.96008238962344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4B-4485-9EFD-3E49DA33E474}"/>
                </c:ext>
              </c:extLst>
            </c:dLbl>
            <c:dLbl>
              <c:idx val="2"/>
              <c:layout>
                <c:manualLayout>
                  <c:x val="-1.1110491917467066E-3"/>
                  <c:y val="3.3654052782879917E-2"/>
                </c:manualLayout>
              </c:layout>
              <c:tx>
                <c:rich>
                  <a:bodyPr/>
                  <a:lstStyle/>
                  <a:p>
                    <a:fld id="{2D0F3D2C-17A0-9B42-B3A0-1F14645706DF}"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E4B-4485-9EFD-3E49DA33E474}"/>
                </c:ext>
              </c:extLst>
            </c:dLbl>
            <c:dLbl>
              <c:idx val="3"/>
              <c:layout>
                <c:manualLayout>
                  <c:x val="-2.2220983834934133E-3"/>
                  <c:y val="0.2435067488941057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4B-4485-9EFD-3E49DA33E474}"/>
                </c:ext>
              </c:extLst>
            </c:dLbl>
            <c:dLbl>
              <c:idx val="8"/>
              <c:layout>
                <c:manualLayout>
                  <c:x val="1.1110491917468697E-3"/>
                  <c:y val="6.9705189492079322E-2"/>
                </c:manualLayout>
              </c:layout>
              <c:tx>
                <c:rich>
                  <a:bodyPr/>
                  <a:lstStyle/>
                  <a:p>
                    <a:fld id="{9BB4819C-DB5C-8F4B-B79E-E2B6A26F92EC}" type="VALUE">
                      <a:rPr lang="en-US" b="0" i="0">
                        <a:latin typeface="Myriad Pro" panose="020B0503030403020204" pitchFamily="34" charset="0"/>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8872-434A-8205-E93F9B7A24F3}"/>
                </c:ext>
              </c:extLst>
            </c:dLbl>
            <c:dLbl>
              <c:idx val="9"/>
              <c:layout>
                <c:manualLayout>
                  <c:x val="0"/>
                  <c:y val="5.13970149979929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D66-E54C-9AD5-BC25401FEADE}"/>
                </c:ext>
              </c:extLst>
            </c:dLbl>
            <c:dLbl>
              <c:idx val="10"/>
              <c:layout>
                <c:manualLayout>
                  <c:x val="0"/>
                  <c:y val="5.12802423033414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731-334F-B5FF-CE6CCF7FBC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Elektra</c:v>
                </c:pt>
                <c:pt idx="1">
                  <c:v>Didemo</c:v>
                </c:pt>
                <c:pt idx="2">
                  <c:v>Motomundo</c:v>
                </c:pt>
                <c:pt idx="3">
                  <c:v>Gallo Mas Gallo</c:v>
                </c:pt>
                <c:pt idx="4">
                  <c:v>Masesa</c:v>
                </c:pt>
                <c:pt idx="5">
                  <c:v>Movesa</c:v>
                </c:pt>
                <c:pt idx="6">
                  <c:v>Unicomer</c:v>
                </c:pt>
                <c:pt idx="7">
                  <c:v>D. Ebenezer</c:v>
                </c:pt>
                <c:pt idx="8">
                  <c:v>Grupo Q</c:v>
                </c:pt>
                <c:pt idx="9">
                  <c:v>UMA</c:v>
                </c:pt>
                <c:pt idx="10">
                  <c:v>Central Motos</c:v>
                </c:pt>
              </c:strCache>
            </c:strRef>
          </c:cat>
          <c:val>
            <c:numRef>
              <c:f>Sheet1!$B$2:$B$12</c:f>
              <c:numCache>
                <c:formatCode>0%</c:formatCode>
                <c:ptCount val="11"/>
                <c:pt idx="0">
                  <c:v>0.22</c:v>
                </c:pt>
                <c:pt idx="1">
                  <c:v>-0.49</c:v>
                </c:pt>
                <c:pt idx="2">
                  <c:v>-0.47</c:v>
                </c:pt>
                <c:pt idx="3">
                  <c:v>2.2000000000000002</c:v>
                </c:pt>
                <c:pt idx="5">
                  <c:v>0</c:v>
                </c:pt>
                <c:pt idx="6">
                  <c:v>0</c:v>
                </c:pt>
                <c:pt idx="8">
                  <c:v>-0.97</c:v>
                </c:pt>
                <c:pt idx="9">
                  <c:v>-0.44</c:v>
                </c:pt>
                <c:pt idx="10">
                  <c:v>0</c:v>
                </c:pt>
              </c:numCache>
            </c:numRef>
          </c:val>
          <c:extLst>
            <c:ext xmlns:c16="http://schemas.microsoft.com/office/drawing/2014/chart" uri="{C3380CC4-5D6E-409C-BE32-E72D297353CC}">
              <c16:uniqueId val="{00000012-DE4B-4485-9EFD-3E49DA33E474}"/>
            </c:ext>
          </c:extLst>
        </c:ser>
        <c:dLbls>
          <c:dLblPos val="inBase"/>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0%"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Canalaes Locales</c:v>
                </c:pt>
              </c:strCache>
            </c:strRef>
          </c:tx>
          <c:spPr>
            <a:solidFill>
              <a:schemeClr val="accent3">
                <a:lumMod val="60000"/>
                <a:lumOff val="40000"/>
              </a:schemeClr>
            </a:solidFill>
            <a:ln>
              <a:noFill/>
            </a:ln>
            <a:effectLst/>
          </c:spPr>
          <c:invertIfNegative val="0"/>
          <c:dLbls>
            <c:dLbl>
              <c:idx val="0"/>
              <c:layout>
                <c:manualLayout>
                  <c:x val="1.126668400730575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3E-FC48-AB40-7AC159BC3B2D}"/>
                </c:ext>
              </c:extLst>
            </c:dLbl>
            <c:dLbl>
              <c:idx val="3"/>
              <c:layout>
                <c:manualLayout>
                  <c:x val="1.6678248783877719E-2"/>
                  <c:y val="2.3698174820689252E-2"/>
                </c:manualLayout>
              </c:layout>
              <c:tx>
                <c:rich>
                  <a:bodyPr/>
                  <a:lstStyle/>
                  <a:p>
                    <a:fld id="{2548DAF7-104B-D74B-B8DC-0C5482EE8021}" type="VALUE">
                      <a:rPr lang="en-US" b="0" i="0">
                        <a:latin typeface="Myriad Pro" panose="020B0503030403020204" pitchFamily="34" charset="0"/>
                      </a:rPr>
                      <a:pPr/>
                      <a:t>[VALOR]</a:t>
                    </a:fld>
                    <a:endParaRPr lang="es-HN"/>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C68-1F46-AC2A-5AF35209AF6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Norte</c:v>
                </c:pt>
                <c:pt idx="1">
                  <c:v>Litoral</c:v>
                </c:pt>
                <c:pt idx="2">
                  <c:v>Oriente</c:v>
                </c:pt>
                <c:pt idx="3">
                  <c:v>Occidente</c:v>
                </c:pt>
                <c:pt idx="4">
                  <c:v>Centro</c:v>
                </c:pt>
                <c:pt idx="5">
                  <c:v>Nacional</c:v>
                </c:pt>
                <c:pt idx="6">
                  <c:v>Sur</c:v>
                </c:pt>
              </c:strCache>
            </c:strRef>
          </c:cat>
          <c:val>
            <c:numRef>
              <c:f>Hoja1!$B$2:$B$8</c:f>
              <c:numCache>
                <c:formatCode>0%</c:formatCode>
                <c:ptCount val="7"/>
                <c:pt idx="0">
                  <c:v>0.34554973821989526</c:v>
                </c:pt>
                <c:pt idx="1">
                  <c:v>0.77777777777777779</c:v>
                </c:pt>
                <c:pt idx="2">
                  <c:v>0.31578947368421051</c:v>
                </c:pt>
                <c:pt idx="3">
                  <c:v>0.68667432017957197</c:v>
                </c:pt>
                <c:pt idx="4">
                  <c:v>0.8033255855533703</c:v>
                </c:pt>
                <c:pt idx="6">
                  <c:v>1</c:v>
                </c:pt>
              </c:numCache>
            </c:numRef>
          </c:val>
          <c:extLst>
            <c:ext xmlns:c16="http://schemas.microsoft.com/office/drawing/2014/chart" uri="{C3380CC4-5D6E-409C-BE32-E72D297353CC}">
              <c16:uniqueId val="{00000001-5C68-1F46-AC2A-5AF35209AF6D}"/>
            </c:ext>
          </c:extLst>
        </c:ser>
        <c:ser>
          <c:idx val="1"/>
          <c:order val="1"/>
          <c:tx>
            <c:strRef>
              <c:f>Hoja1!$C$1</c:f>
              <c:strCache>
                <c:ptCount val="1"/>
                <c:pt idx="0">
                  <c:v>Radio</c:v>
                </c:pt>
              </c:strCache>
            </c:strRef>
          </c:tx>
          <c:spPr>
            <a:solidFill>
              <a:schemeClr val="accent1">
                <a:lumMod val="50000"/>
              </a:schemeClr>
            </a:solidFill>
            <a:ln>
              <a:noFill/>
            </a:ln>
            <a:effectLst/>
          </c:spPr>
          <c:invertIfNegative val="0"/>
          <c:dLbls>
            <c:dLbl>
              <c:idx val="3"/>
              <c:layout>
                <c:manualLayout>
                  <c:x val="-2.5480363512923961E-17"/>
                  <c:y val="-2.96227185258615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C7-8D4C-8B3D-8CB2036A189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Norte</c:v>
                </c:pt>
                <c:pt idx="1">
                  <c:v>Litoral</c:v>
                </c:pt>
                <c:pt idx="2">
                  <c:v>Oriente</c:v>
                </c:pt>
                <c:pt idx="3">
                  <c:v>Occidente</c:v>
                </c:pt>
                <c:pt idx="4">
                  <c:v>Centro</c:v>
                </c:pt>
                <c:pt idx="5">
                  <c:v>Nacional</c:v>
                </c:pt>
                <c:pt idx="6">
                  <c:v>Sur</c:v>
                </c:pt>
              </c:strCache>
            </c:strRef>
          </c:cat>
          <c:val>
            <c:numRef>
              <c:f>Hoja1!$C$2:$C$8</c:f>
              <c:numCache>
                <c:formatCode>0%</c:formatCode>
                <c:ptCount val="7"/>
                <c:pt idx="0">
                  <c:v>0.65445026178010468</c:v>
                </c:pt>
                <c:pt idx="1">
                  <c:v>0.22222222222222221</c:v>
                </c:pt>
                <c:pt idx="2">
                  <c:v>0.68421052631578949</c:v>
                </c:pt>
                <c:pt idx="3">
                  <c:v>0.31332567982042803</c:v>
                </c:pt>
                <c:pt idx="4">
                  <c:v>0.19667441444662973</c:v>
                </c:pt>
                <c:pt idx="5">
                  <c:v>1</c:v>
                </c:pt>
              </c:numCache>
            </c:numRef>
          </c:val>
          <c:extLst>
            <c:ext xmlns:c16="http://schemas.microsoft.com/office/drawing/2014/chart" uri="{C3380CC4-5D6E-409C-BE32-E72D297353CC}">
              <c16:uniqueId val="{00000003-5C68-1F46-AC2A-5AF35209AF6D}"/>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3"/>
          <c:order val="0"/>
          <c:tx>
            <c:strRef>
              <c:f>Hoja1!$C$2</c:f>
              <c:strCache>
                <c:ptCount val="1"/>
                <c:pt idx="0">
                  <c:v>TV</c:v>
                </c:pt>
              </c:strCache>
            </c:strRef>
          </c:tx>
          <c:spPr>
            <a:solidFill>
              <a:srgbClr val="1D9A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Hoja1!$B$3:$B$7</c:f>
              <c:strCache>
                <c:ptCount val="5"/>
                <c:pt idx="0">
                  <c:v>Didemo/Credid</c:v>
                </c:pt>
                <c:pt idx="1">
                  <c:v>Elektra/Italika</c:v>
                </c:pt>
                <c:pt idx="2">
                  <c:v>Motomundo</c:v>
                </c:pt>
                <c:pt idx="3">
                  <c:v>Gallo + Gallo/Serpento</c:v>
                </c:pt>
                <c:pt idx="4">
                  <c:v>Grupo UMA/Bajaj</c:v>
                </c:pt>
              </c:strCache>
            </c:strRef>
          </c:cat>
          <c:val>
            <c:numRef>
              <c:f>Hoja1!$C$3:$C$7</c:f>
              <c:numCache>
                <c:formatCode>0%</c:formatCode>
                <c:ptCount val="5"/>
                <c:pt idx="0">
                  <c:v>0.55000000000000004</c:v>
                </c:pt>
                <c:pt idx="1">
                  <c:v>0.94</c:v>
                </c:pt>
                <c:pt idx="2">
                  <c:v>0.49</c:v>
                </c:pt>
                <c:pt idx="3">
                  <c:v>0.15940031018438694</c:v>
                </c:pt>
              </c:numCache>
            </c:numRef>
          </c:val>
          <c:extLst>
            <c:ext xmlns:c16="http://schemas.microsoft.com/office/drawing/2014/chart" uri="{C3380CC4-5D6E-409C-BE32-E72D297353CC}">
              <c16:uniqueId val="{00000000-6200-044B-9237-B0D048FCE2D6}"/>
            </c:ext>
          </c:extLst>
        </c:ser>
        <c:ser>
          <c:idx val="4"/>
          <c:order val="1"/>
          <c:tx>
            <c:strRef>
              <c:f>Hoja1!$D$2</c:f>
              <c:strCache>
                <c:ptCount val="1"/>
                <c:pt idx="0">
                  <c:v>RD</c:v>
                </c:pt>
              </c:strCache>
            </c:strRef>
          </c:tx>
          <c:spPr>
            <a:solidFill>
              <a:srgbClr val="36AF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Hoja1!$B$3:$B$7</c:f>
              <c:strCache>
                <c:ptCount val="5"/>
                <c:pt idx="0">
                  <c:v>Didemo/Credid</c:v>
                </c:pt>
                <c:pt idx="1">
                  <c:v>Elektra/Italika</c:v>
                </c:pt>
                <c:pt idx="2">
                  <c:v>Motomundo</c:v>
                </c:pt>
                <c:pt idx="3">
                  <c:v>Gallo + Gallo/Serpento</c:v>
                </c:pt>
                <c:pt idx="4">
                  <c:v>Grupo UMA/Bajaj</c:v>
                </c:pt>
              </c:strCache>
            </c:strRef>
          </c:cat>
          <c:val>
            <c:numRef>
              <c:f>Hoja1!$D$3:$D$7</c:f>
              <c:numCache>
                <c:formatCode>0%</c:formatCode>
                <c:ptCount val="5"/>
                <c:pt idx="1">
                  <c:v>0.06</c:v>
                </c:pt>
                <c:pt idx="2">
                  <c:v>0.51036759154880496</c:v>
                </c:pt>
                <c:pt idx="3">
                  <c:v>0.84059968981561306</c:v>
                </c:pt>
                <c:pt idx="4">
                  <c:v>1</c:v>
                </c:pt>
              </c:numCache>
            </c:numRef>
          </c:val>
          <c:extLst>
            <c:ext xmlns:c16="http://schemas.microsoft.com/office/drawing/2014/chart" uri="{C3380CC4-5D6E-409C-BE32-E72D297353CC}">
              <c16:uniqueId val="{00000001-6200-044B-9237-B0D048FCE2D6}"/>
            </c:ext>
          </c:extLst>
        </c:ser>
        <c:ser>
          <c:idx val="5"/>
          <c:order val="2"/>
          <c:tx>
            <c:strRef>
              <c:f>Hoja1!$E$2</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Hoja1!$B$3:$B$7</c:f>
              <c:strCache>
                <c:ptCount val="5"/>
                <c:pt idx="0">
                  <c:v>Didemo/Credid</c:v>
                </c:pt>
                <c:pt idx="1">
                  <c:v>Elektra/Italika</c:v>
                </c:pt>
                <c:pt idx="2">
                  <c:v>Motomundo</c:v>
                </c:pt>
                <c:pt idx="3">
                  <c:v>Gallo + Gallo/Serpento</c:v>
                </c:pt>
                <c:pt idx="4">
                  <c:v>Grupo UMA/Bajaj</c:v>
                </c:pt>
              </c:strCache>
            </c:strRef>
          </c:cat>
          <c:val>
            <c:numRef>
              <c:f>Hoja1!$E$3:$E$7</c:f>
              <c:numCache>
                <c:formatCode>General</c:formatCode>
                <c:ptCount val="5"/>
                <c:pt idx="0" formatCode="0%">
                  <c:v>0.45</c:v>
                </c:pt>
              </c:numCache>
            </c:numRef>
          </c:val>
          <c:extLst>
            <c:ext xmlns:c16="http://schemas.microsoft.com/office/drawing/2014/chart" uri="{C3380CC4-5D6E-409C-BE32-E72D297353CC}">
              <c16:uniqueId val="{00000002-6200-044B-9237-B0D048FCE2D6}"/>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1254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3"/>
          <c:order val="0"/>
          <c:tx>
            <c:strRef>
              <c:f>Hoja1!$C$37</c:f>
              <c:strCache>
                <c:ptCount val="1"/>
                <c:pt idx="0">
                  <c:v>TV</c:v>
                </c:pt>
              </c:strCache>
            </c:strRef>
          </c:tx>
          <c:spPr>
            <a:solidFill>
              <a:srgbClr val="1D9A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Hoja1!$B$38:$B$42</c:f>
              <c:strCache>
                <c:ptCount val="5"/>
                <c:pt idx="0">
                  <c:v>Didemo/Credid</c:v>
                </c:pt>
                <c:pt idx="1">
                  <c:v>Elektra/Italika</c:v>
                </c:pt>
                <c:pt idx="2">
                  <c:v>Motomundo</c:v>
                </c:pt>
                <c:pt idx="3">
                  <c:v>Gallo + Gallo/Serpento</c:v>
                </c:pt>
                <c:pt idx="4">
                  <c:v>Grupo UMA/Bajaj</c:v>
                </c:pt>
              </c:strCache>
            </c:strRef>
          </c:cat>
          <c:val>
            <c:numRef>
              <c:f>Hoja1!$C$38:$C$42</c:f>
              <c:numCache>
                <c:formatCode>0%</c:formatCode>
                <c:ptCount val="5"/>
                <c:pt idx="0">
                  <c:v>0.4</c:v>
                </c:pt>
                <c:pt idx="1">
                  <c:v>0.94</c:v>
                </c:pt>
                <c:pt idx="2">
                  <c:v>0.49</c:v>
                </c:pt>
              </c:numCache>
            </c:numRef>
          </c:val>
          <c:extLst>
            <c:ext xmlns:c16="http://schemas.microsoft.com/office/drawing/2014/chart" uri="{C3380CC4-5D6E-409C-BE32-E72D297353CC}">
              <c16:uniqueId val="{00000000-856B-984D-B2E5-EF7323724EDA}"/>
            </c:ext>
          </c:extLst>
        </c:ser>
        <c:ser>
          <c:idx val="4"/>
          <c:order val="1"/>
          <c:tx>
            <c:strRef>
              <c:f>Hoja1!$D$37</c:f>
              <c:strCache>
                <c:ptCount val="1"/>
                <c:pt idx="0">
                  <c:v>RD</c:v>
                </c:pt>
              </c:strCache>
            </c:strRef>
          </c:tx>
          <c:spPr>
            <a:solidFill>
              <a:srgbClr val="36AF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Hoja1!$B$38:$B$42</c:f>
              <c:strCache>
                <c:ptCount val="5"/>
                <c:pt idx="0">
                  <c:v>Didemo/Credid</c:v>
                </c:pt>
                <c:pt idx="1">
                  <c:v>Elektra/Italika</c:v>
                </c:pt>
                <c:pt idx="2">
                  <c:v>Motomundo</c:v>
                </c:pt>
                <c:pt idx="3">
                  <c:v>Gallo + Gallo/Serpento</c:v>
                </c:pt>
                <c:pt idx="4">
                  <c:v>Grupo UMA/Bajaj</c:v>
                </c:pt>
              </c:strCache>
            </c:strRef>
          </c:cat>
          <c:val>
            <c:numRef>
              <c:f>Hoja1!$D$38:$D$42</c:f>
              <c:numCache>
                <c:formatCode>0%</c:formatCode>
                <c:ptCount val="5"/>
                <c:pt idx="1">
                  <c:v>0.06</c:v>
                </c:pt>
                <c:pt idx="2">
                  <c:v>0.51036759154880496</c:v>
                </c:pt>
                <c:pt idx="3">
                  <c:v>1</c:v>
                </c:pt>
                <c:pt idx="4">
                  <c:v>1</c:v>
                </c:pt>
              </c:numCache>
            </c:numRef>
          </c:val>
          <c:extLst>
            <c:ext xmlns:c16="http://schemas.microsoft.com/office/drawing/2014/chart" uri="{C3380CC4-5D6E-409C-BE32-E72D297353CC}">
              <c16:uniqueId val="{00000001-856B-984D-B2E5-EF7323724EDA}"/>
            </c:ext>
          </c:extLst>
        </c:ser>
        <c:ser>
          <c:idx val="5"/>
          <c:order val="2"/>
          <c:tx>
            <c:strRef>
              <c:f>Hoja1!$E$37</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Hoja1!$B$38:$B$42</c:f>
              <c:strCache>
                <c:ptCount val="5"/>
                <c:pt idx="0">
                  <c:v>Didemo/Credid</c:v>
                </c:pt>
                <c:pt idx="1">
                  <c:v>Elektra/Italika</c:v>
                </c:pt>
                <c:pt idx="2">
                  <c:v>Motomundo</c:v>
                </c:pt>
                <c:pt idx="3">
                  <c:v>Gallo + Gallo/Serpento</c:v>
                </c:pt>
                <c:pt idx="4">
                  <c:v>Grupo UMA/Bajaj</c:v>
                </c:pt>
              </c:strCache>
            </c:strRef>
          </c:cat>
          <c:val>
            <c:numRef>
              <c:f>Hoja1!$E$38:$E$42</c:f>
              <c:numCache>
                <c:formatCode>General</c:formatCode>
                <c:ptCount val="5"/>
                <c:pt idx="0" formatCode="0%">
                  <c:v>0.6</c:v>
                </c:pt>
              </c:numCache>
            </c:numRef>
          </c:val>
          <c:extLst>
            <c:ext xmlns:c16="http://schemas.microsoft.com/office/drawing/2014/chart" uri="{C3380CC4-5D6E-409C-BE32-E72D297353CC}">
              <c16:uniqueId val="{00000002-856B-984D-B2E5-EF7323724EDA}"/>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numFmt formatCode="0%" sourceLinked="1"/>
        <c:majorTickMark val="none"/>
        <c:minorTickMark val="none"/>
        <c:tickLblPos val="nextTo"/>
        <c:crossAx val="111254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Hoja2!$C$2</c:f>
              <c:strCache>
                <c:ptCount val="1"/>
                <c:pt idx="0">
                  <c:v>TV</c:v>
                </c:pt>
              </c:strCache>
            </c:strRef>
          </c:tx>
          <c:spPr>
            <a:solidFill>
              <a:schemeClr val="accent1"/>
            </a:solidFill>
            <a:ln>
              <a:noFill/>
            </a:ln>
            <a:effectLst/>
          </c:spPr>
          <c:invertIfNegative val="0"/>
          <c:dPt>
            <c:idx val="0"/>
            <c:invertIfNegative val="0"/>
            <c:bubble3D val="0"/>
            <c:spPr>
              <a:solidFill>
                <a:srgbClr val="1D9A78"/>
              </a:solidFill>
              <a:ln>
                <a:noFill/>
              </a:ln>
              <a:effectLst/>
            </c:spPr>
            <c:extLst>
              <c:ext xmlns:c16="http://schemas.microsoft.com/office/drawing/2014/chart" uri="{C3380CC4-5D6E-409C-BE32-E72D297353CC}">
                <c16:uniqueId val="{00000001-1AB6-ED4D-A129-9A056B8CD2B8}"/>
              </c:ext>
            </c:extLst>
          </c:dPt>
          <c:dPt>
            <c:idx val="1"/>
            <c:invertIfNegative val="0"/>
            <c:bubble3D val="0"/>
            <c:spPr>
              <a:solidFill>
                <a:srgbClr val="1D9A78"/>
              </a:solidFill>
              <a:ln>
                <a:noFill/>
              </a:ln>
              <a:effectLst/>
            </c:spPr>
            <c:extLst>
              <c:ext xmlns:c16="http://schemas.microsoft.com/office/drawing/2014/chart" uri="{C3380CC4-5D6E-409C-BE32-E72D297353CC}">
                <c16:uniqueId val="{00000003-1AB6-ED4D-A129-9A056B8CD2B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Hoja2!$B$3:$B$4</c:f>
              <c:strCache>
                <c:ptCount val="2"/>
                <c:pt idx="0">
                  <c:v>Credidemo</c:v>
                </c:pt>
                <c:pt idx="1">
                  <c:v>Didemo</c:v>
                </c:pt>
              </c:strCache>
            </c:strRef>
          </c:cat>
          <c:val>
            <c:numRef>
              <c:f>Hoja2!$C$3:$C$4</c:f>
              <c:numCache>
                <c:formatCode>0%</c:formatCode>
                <c:ptCount val="2"/>
                <c:pt idx="0">
                  <c:v>0.68</c:v>
                </c:pt>
                <c:pt idx="1">
                  <c:v>0.96</c:v>
                </c:pt>
              </c:numCache>
            </c:numRef>
          </c:val>
          <c:extLst>
            <c:ext xmlns:c16="http://schemas.microsoft.com/office/drawing/2014/chart" uri="{C3380CC4-5D6E-409C-BE32-E72D297353CC}">
              <c16:uniqueId val="{00000004-1AB6-ED4D-A129-9A056B8CD2B8}"/>
            </c:ext>
          </c:extLst>
        </c:ser>
        <c:ser>
          <c:idx val="1"/>
          <c:order val="1"/>
          <c:tx>
            <c:strRef>
              <c:f>Hoja2!$D$2</c:f>
              <c:strCache>
                <c:ptCount val="1"/>
                <c:pt idx="0">
                  <c:v>RD</c:v>
                </c:pt>
              </c:strCache>
            </c:strRef>
          </c:tx>
          <c:spPr>
            <a:solidFill>
              <a:srgbClr val="36AFCE"/>
            </a:solidFill>
            <a:ln>
              <a:noFill/>
            </a:ln>
            <a:effectLst/>
          </c:spPr>
          <c:invertIfNegative val="0"/>
          <c:dLbls>
            <c:dLbl>
              <c:idx val="0"/>
              <c:layout>
                <c:manualLayout>
                  <c:x val="-4.7044006519486089E-3"/>
                  <c:y val="-7.27704036465420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B6-ED4D-A129-9A056B8CD2B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Hoja2!$B$3:$B$4</c:f>
              <c:strCache>
                <c:ptCount val="2"/>
                <c:pt idx="0">
                  <c:v>Credidemo</c:v>
                </c:pt>
                <c:pt idx="1">
                  <c:v>Didemo</c:v>
                </c:pt>
              </c:strCache>
            </c:strRef>
          </c:cat>
          <c:val>
            <c:numRef>
              <c:f>Hoja2!$D$3:$D$4</c:f>
              <c:numCache>
                <c:formatCode>0%</c:formatCode>
                <c:ptCount val="2"/>
                <c:pt idx="0">
                  <c:v>0.09</c:v>
                </c:pt>
                <c:pt idx="1">
                  <c:v>0.03</c:v>
                </c:pt>
              </c:numCache>
            </c:numRef>
          </c:val>
          <c:extLst>
            <c:ext xmlns:c16="http://schemas.microsoft.com/office/drawing/2014/chart" uri="{C3380CC4-5D6E-409C-BE32-E72D297353CC}">
              <c16:uniqueId val="{00000006-1AB6-ED4D-A129-9A056B8CD2B8}"/>
            </c:ext>
          </c:extLst>
        </c:ser>
        <c:ser>
          <c:idx val="2"/>
          <c:order val="2"/>
          <c:tx>
            <c:strRef>
              <c:f>Hoja2!$E$2</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Hoja2!$B$3:$B$4</c:f>
              <c:strCache>
                <c:ptCount val="2"/>
                <c:pt idx="0">
                  <c:v>Credidemo</c:v>
                </c:pt>
                <c:pt idx="1">
                  <c:v>Didemo</c:v>
                </c:pt>
              </c:strCache>
            </c:strRef>
          </c:cat>
          <c:val>
            <c:numRef>
              <c:f>Hoja2!$E$3:$E$4</c:f>
              <c:numCache>
                <c:formatCode>0%</c:formatCode>
                <c:ptCount val="2"/>
                <c:pt idx="0">
                  <c:v>0.24</c:v>
                </c:pt>
                <c:pt idx="1">
                  <c:v>0.01</c:v>
                </c:pt>
              </c:numCache>
            </c:numRef>
          </c:val>
          <c:extLst>
            <c:ext xmlns:c16="http://schemas.microsoft.com/office/drawing/2014/chart" uri="{C3380CC4-5D6E-409C-BE32-E72D297353CC}">
              <c16:uniqueId val="{00000007-1AB6-ED4D-A129-9A056B8CD2B8}"/>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112547967"/>
        <c:crosses val="autoZero"/>
        <c:crossBetween val="between"/>
        <c:majorUnit val="1"/>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'Grafico SOI'!$A$7:$B$11</cx:f>
        <cx:lvl ptCount="5">
          <cx:pt idx="0">Didemo/Credid</cx:pt>
          <cx:pt idx="1">Elektra/Italika</cx:pt>
          <cx:pt idx="2">Motomundo</cx:pt>
          <cx:pt idx="3">Gallo + Gallo</cx:pt>
          <cx:pt idx="4">UMA</cx:pt>
        </cx:lvl>
        <cx:lvl ptCount="5">
          <cx:pt idx="0">34%</cx:pt>
          <cx:pt idx="1">30%</cx:pt>
          <cx:pt idx="2">29%</cx:pt>
          <cx:pt idx="3">7%</cx:pt>
          <cx:pt idx="4">1%</cx:pt>
        </cx:lvl>
      </cx:strDim>
      <cx:numDim type="size">
        <cx:f>'Grafico SOI'!$C$7:$C$11</cx:f>
        <cx:lvl ptCount="5" formatCode="0,\k">
          <cx:pt idx="0">42429.226970392716</cx:pt>
          <cx:pt idx="1">36976.598917458454</cx:pt>
          <cx:pt idx="2">35815.818255144462</cx:pt>
          <cx:pt idx="3">8794.3210175710174</cx:pt>
          <cx:pt idx="4">914.33862035748518</cx:pt>
        </cx:lvl>
      </cx:numDim>
    </cx:data>
  </cx:chartData>
  <cx:chart>
    <cx:plotArea>
      <cx:plotAreaRegion>
        <cx:series layoutId="treemap" uniqueId="{FBE1F2B4-2FC1-5A46-83C2-FCBE8CB4E507}">
          <cx:dataPt idx="0">
            <cx:spPr>
              <a:solidFill>
                <a:srgbClr val="5C250B"/>
              </a:solidFill>
            </cx:spPr>
          </cx:dataPt>
          <cx:dataPt idx="1"/>
          <cx:dataPt idx="2">
            <cx:spPr>
              <a:solidFill>
                <a:srgbClr val="0D4D3B"/>
              </a:solidFill>
            </cx:spPr>
          </cx:dataPt>
          <cx:dataPt idx="4"/>
          <cx:dataPt idx="5">
            <cx:spPr>
              <a:solidFill>
                <a:srgbClr val="FF0000"/>
              </a:solidFill>
            </cx:spPr>
          </cx:dataPt>
          <cx:dataPt idx="6"/>
          <cx:dataPt idx="7">
            <cx:spPr>
              <a:solidFill>
                <a:srgbClr val="D8CC28"/>
              </a:solidFill>
            </cx:spPr>
          </cx:dataPt>
          <cx:dataPt idx="8">
            <cx:spPr>
              <a:solidFill>
                <a:srgbClr val="00B0F0"/>
              </a:solidFill>
            </cx:spPr>
          </cx:dataPt>
          <cx:dataLabels pos="inEnd">
            <cx:txPr>
              <a:bodyPr spcFirstLastPara="1" vertOverflow="ellipsis" horzOverflow="overflow" wrap="square" lIns="0" tIns="0" rIns="0" bIns="0" anchor="ctr" anchorCtr="1"/>
              <a:lstStyle/>
              <a:p>
                <a:pPr algn="ctr" rtl="0">
                  <a:defRPr/>
                </a:pPr>
                <a:endParaRPr lang="es-ES" sz="900" b="0" i="0" u="none" strike="noStrike" baseline="0">
                  <a:solidFill>
                    <a:sysClr val="window" lastClr="FFFFFF"/>
                  </a:solidFill>
                  <a:latin typeface="Calibri" panose="020F0502020204030204"/>
                </a:endParaRPr>
              </a:p>
            </cx:txPr>
            <cx:visibility seriesName="0" categoryName="1" value="1"/>
            <cx:separator>| </cx:separator>
            <cx:dataLabel idx="9">
              <cx:txPr>
                <a:bodyPr spcFirstLastPara="1" vertOverflow="ellipsis" horzOverflow="overflow" wrap="square" lIns="0" tIns="0" rIns="0" bIns="0" anchor="ctr" anchorCtr="1"/>
                <a:lstStyle/>
                <a:p>
                  <a:pPr algn="ctr" rtl="0">
                    <a:defRPr sz="700"/>
                  </a:pPr>
                  <a:r>
                    <a:rPr lang="es-ES" sz="700" b="0" i="0" u="none" strike="noStrike" baseline="0">
                      <a:solidFill>
                        <a:sysClr val="window" lastClr="FFFFFF"/>
                      </a:solidFill>
                      <a:latin typeface="Calibri" panose="020F0502020204030204"/>
                    </a:rPr>
                    <a:t>UMA| 1k</a:t>
                  </a:r>
                </a:p>
              </cx:txPr>
              <cx:visibility seriesName="0" categoryName="1" value="1"/>
              <cx:separator>| </cx:separator>
            </cx:dataLabel>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8">
  <a:schemeClr val="accent5"/>
</cs:colorStyle>
</file>

<file path=ppt/charts/colors16.xml><?xml version="1.0" encoding="utf-8"?>
<cs:colorStyle xmlns:cs="http://schemas.microsoft.com/office/drawing/2012/chartStyle" xmlns:a="http://schemas.openxmlformats.org/drawingml/2006/main" meth="withinLinear" id="17">
  <a:schemeClr val="accent4"/>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6">
  <a:schemeClr val="accent3"/>
</cs:colorStyle>
</file>

<file path=ppt/charts/colors21.xml><?xml version="1.0" encoding="utf-8"?>
<cs:colorStyle xmlns:cs="http://schemas.microsoft.com/office/drawing/2012/chartStyle" xmlns:a="http://schemas.openxmlformats.org/drawingml/2006/main" meth="withinLinear" id="18">
  <a:schemeClr val="accent5"/>
</cs:colorStyle>
</file>

<file path=ppt/charts/colors2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4">
  <a:schemeClr val="accent1"/>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8">
  <a:schemeClr val="accent5"/>
</cs:colorStyle>
</file>

<file path=ppt/charts/colors28.xml><?xml version="1.0" encoding="utf-8"?>
<cs:colorStyle xmlns:cs="http://schemas.microsoft.com/office/drawing/2012/chartStyle" xmlns:a="http://schemas.openxmlformats.org/drawingml/2006/main" meth="withinLinear" id="14">
  <a:schemeClr val="accent1"/>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withinLinear" id="14">
  <a:schemeClr val="accent1"/>
</cs:colorStyle>
</file>

<file path=ppt/charts/colors33.xml><?xml version="1.0" encoding="utf-8"?>
<cs:colorStyle xmlns:cs="http://schemas.microsoft.com/office/drawing/2012/chartStyle" xmlns:a="http://schemas.openxmlformats.org/drawingml/2006/main" meth="withinLinear" id="14">
  <a:schemeClr val="accent1"/>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withinLinear" id="18">
  <a:schemeClr val="accent5"/>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withinLinear" id="16">
  <a:schemeClr val="accent3"/>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withinLinear" id="14">
  <a:schemeClr val="accent1"/>
</cs:colorStyle>
</file>

<file path=ppt/charts/colors42.xml><?xml version="1.0" encoding="utf-8"?>
<cs:colorStyle xmlns:cs="http://schemas.microsoft.com/office/drawing/2012/chartStyle" xmlns:a="http://schemas.openxmlformats.org/drawingml/2006/main" meth="withinLinear" id="18">
  <a:schemeClr val="accent5"/>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yriad Pro" panose="020B0503030403020204" pitchFamily="34" charset="0"/>
              </a:defRPr>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yriad Pro" panose="020B0503030403020204" pitchFamily="34" charset="0"/>
              </a:defRPr>
            </a:lvl1pPr>
          </a:lstStyle>
          <a:p>
            <a:fld id="{96FB8C8B-BBB7-47EE-B7A9-2350C0B0DA19}" type="datetimeFigureOut">
              <a:rPr lang="es-MX" smtClean="0"/>
              <a:pPr/>
              <a:t>20/03/26</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yriad Pro" panose="020B0503030403020204" pitchFamily="34" charset="0"/>
              </a:defRPr>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yriad Pro" panose="020B0503030403020204" pitchFamily="34" charset="0"/>
              </a:defRPr>
            </a:lvl1pPr>
          </a:lstStyle>
          <a:p>
            <a:fld id="{EB3ABC0C-C4AB-4F3C-BA19-8DBDA49188C7}" type="slidenum">
              <a:rPr lang="es-MX" smtClean="0"/>
              <a:pPr/>
              <a:t>‹Nº›</a:t>
            </a:fld>
            <a:endParaRPr lang="es-MX" dirty="0"/>
          </a:p>
        </p:txBody>
      </p:sp>
    </p:spTree>
    <p:extLst>
      <p:ext uri="{BB962C8B-B14F-4D97-AF65-F5344CB8AC3E}">
        <p14:creationId xmlns:p14="http://schemas.microsoft.com/office/powerpoint/2010/main" val="401944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yriad Pro" panose="020B0503030403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3</a:t>
            </a:fld>
            <a:endParaRPr lang="es-MX" dirty="0"/>
          </a:p>
        </p:txBody>
      </p:sp>
    </p:spTree>
    <p:extLst>
      <p:ext uri="{BB962C8B-B14F-4D97-AF65-F5344CB8AC3E}">
        <p14:creationId xmlns:p14="http://schemas.microsoft.com/office/powerpoint/2010/main" val="3529952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13</a:t>
            </a:fld>
            <a:endParaRPr lang="es-MX" dirty="0"/>
          </a:p>
        </p:txBody>
      </p:sp>
    </p:spTree>
    <p:extLst>
      <p:ext uri="{BB962C8B-B14F-4D97-AF65-F5344CB8AC3E}">
        <p14:creationId xmlns:p14="http://schemas.microsoft.com/office/powerpoint/2010/main" val="2874701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14</a:t>
            </a:fld>
            <a:endParaRPr lang="es-MX" dirty="0"/>
          </a:p>
        </p:txBody>
      </p:sp>
    </p:spTree>
    <p:extLst>
      <p:ext uri="{BB962C8B-B14F-4D97-AF65-F5344CB8AC3E}">
        <p14:creationId xmlns:p14="http://schemas.microsoft.com/office/powerpoint/2010/main" val="217283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15</a:t>
            </a:fld>
            <a:endParaRPr lang="es-MX" dirty="0"/>
          </a:p>
        </p:txBody>
      </p:sp>
    </p:spTree>
    <p:extLst>
      <p:ext uri="{BB962C8B-B14F-4D97-AF65-F5344CB8AC3E}">
        <p14:creationId xmlns:p14="http://schemas.microsoft.com/office/powerpoint/2010/main" val="1464159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17</a:t>
            </a:fld>
            <a:endParaRPr lang="es-MX" dirty="0"/>
          </a:p>
        </p:txBody>
      </p:sp>
    </p:spTree>
    <p:extLst>
      <p:ext uri="{BB962C8B-B14F-4D97-AF65-F5344CB8AC3E}">
        <p14:creationId xmlns:p14="http://schemas.microsoft.com/office/powerpoint/2010/main" val="2836886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19</a:t>
            </a:fld>
            <a:endParaRPr lang="es-MX" dirty="0"/>
          </a:p>
        </p:txBody>
      </p:sp>
    </p:spTree>
    <p:extLst>
      <p:ext uri="{BB962C8B-B14F-4D97-AF65-F5344CB8AC3E}">
        <p14:creationId xmlns:p14="http://schemas.microsoft.com/office/powerpoint/2010/main" val="166980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20</a:t>
            </a:fld>
            <a:endParaRPr lang="es-MX" dirty="0"/>
          </a:p>
        </p:txBody>
      </p:sp>
    </p:spTree>
    <p:extLst>
      <p:ext uri="{BB962C8B-B14F-4D97-AF65-F5344CB8AC3E}">
        <p14:creationId xmlns:p14="http://schemas.microsoft.com/office/powerpoint/2010/main" val="115190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21</a:t>
            </a:fld>
            <a:endParaRPr lang="es-MX" dirty="0"/>
          </a:p>
        </p:txBody>
      </p:sp>
    </p:spTree>
    <p:extLst>
      <p:ext uri="{BB962C8B-B14F-4D97-AF65-F5344CB8AC3E}">
        <p14:creationId xmlns:p14="http://schemas.microsoft.com/office/powerpoint/2010/main" val="206589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22</a:t>
            </a:fld>
            <a:endParaRPr lang="es-MX" dirty="0"/>
          </a:p>
        </p:txBody>
      </p:sp>
    </p:spTree>
    <p:extLst>
      <p:ext uri="{BB962C8B-B14F-4D97-AF65-F5344CB8AC3E}">
        <p14:creationId xmlns:p14="http://schemas.microsoft.com/office/powerpoint/2010/main" val="3886235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23</a:t>
            </a:fld>
            <a:endParaRPr lang="es-MX" dirty="0"/>
          </a:p>
        </p:txBody>
      </p:sp>
    </p:spTree>
    <p:extLst>
      <p:ext uri="{BB962C8B-B14F-4D97-AF65-F5344CB8AC3E}">
        <p14:creationId xmlns:p14="http://schemas.microsoft.com/office/powerpoint/2010/main" val="182478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N" dirty="0"/>
          </a:p>
        </p:txBody>
      </p:sp>
      <p:sp>
        <p:nvSpPr>
          <p:cNvPr id="4" name="Slide Number Placeholder 3"/>
          <p:cNvSpPr>
            <a:spLocks noGrp="1"/>
          </p:cNvSpPr>
          <p:nvPr>
            <p:ph type="sldNum" sz="quarter" idx="5"/>
          </p:nvPr>
        </p:nvSpPr>
        <p:spPr/>
        <p:txBody>
          <a:bodyPr/>
          <a:lstStyle/>
          <a:p>
            <a:fld id="{EB3ABC0C-C4AB-4F3C-BA19-8DBDA49188C7}" type="slidenum">
              <a:rPr lang="es-MX" smtClean="0"/>
              <a:pPr/>
              <a:t>24</a:t>
            </a:fld>
            <a:endParaRPr lang="es-MX" dirty="0"/>
          </a:p>
        </p:txBody>
      </p:sp>
    </p:spTree>
    <p:extLst>
      <p:ext uri="{BB962C8B-B14F-4D97-AF65-F5344CB8AC3E}">
        <p14:creationId xmlns:p14="http://schemas.microsoft.com/office/powerpoint/2010/main" val="405330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4</a:t>
            </a:fld>
            <a:endParaRPr lang="es-MX" dirty="0"/>
          </a:p>
        </p:txBody>
      </p:sp>
    </p:spTree>
    <p:extLst>
      <p:ext uri="{BB962C8B-B14F-4D97-AF65-F5344CB8AC3E}">
        <p14:creationId xmlns:p14="http://schemas.microsoft.com/office/powerpoint/2010/main" val="1511585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5</a:t>
            </a:fld>
            <a:endParaRPr lang="es-MX" dirty="0"/>
          </a:p>
        </p:txBody>
      </p:sp>
    </p:spTree>
    <p:extLst>
      <p:ext uri="{BB962C8B-B14F-4D97-AF65-F5344CB8AC3E}">
        <p14:creationId xmlns:p14="http://schemas.microsoft.com/office/powerpoint/2010/main" val="6646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6</a:t>
            </a:fld>
            <a:endParaRPr lang="es-MX" dirty="0"/>
          </a:p>
        </p:txBody>
      </p:sp>
    </p:spTree>
    <p:extLst>
      <p:ext uri="{BB962C8B-B14F-4D97-AF65-F5344CB8AC3E}">
        <p14:creationId xmlns:p14="http://schemas.microsoft.com/office/powerpoint/2010/main" val="103168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7</a:t>
            </a:fld>
            <a:endParaRPr lang="es-MX" dirty="0"/>
          </a:p>
        </p:txBody>
      </p:sp>
    </p:spTree>
    <p:extLst>
      <p:ext uri="{BB962C8B-B14F-4D97-AF65-F5344CB8AC3E}">
        <p14:creationId xmlns:p14="http://schemas.microsoft.com/office/powerpoint/2010/main" val="32193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8</a:t>
            </a:fld>
            <a:endParaRPr lang="es-MX" dirty="0"/>
          </a:p>
        </p:txBody>
      </p:sp>
    </p:spTree>
    <p:extLst>
      <p:ext uri="{BB962C8B-B14F-4D97-AF65-F5344CB8AC3E}">
        <p14:creationId xmlns:p14="http://schemas.microsoft.com/office/powerpoint/2010/main" val="287574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9</a:t>
            </a:fld>
            <a:endParaRPr lang="es-MX" dirty="0"/>
          </a:p>
        </p:txBody>
      </p:sp>
    </p:spTree>
    <p:extLst>
      <p:ext uri="{BB962C8B-B14F-4D97-AF65-F5344CB8AC3E}">
        <p14:creationId xmlns:p14="http://schemas.microsoft.com/office/powerpoint/2010/main" val="1874484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10</a:t>
            </a:fld>
            <a:endParaRPr lang="es-MX" dirty="0"/>
          </a:p>
        </p:txBody>
      </p:sp>
    </p:spTree>
    <p:extLst>
      <p:ext uri="{BB962C8B-B14F-4D97-AF65-F5344CB8AC3E}">
        <p14:creationId xmlns:p14="http://schemas.microsoft.com/office/powerpoint/2010/main" val="3988873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HN" dirty="0">
              <a:effectLst/>
            </a:endParaRPr>
          </a:p>
        </p:txBody>
      </p:sp>
      <p:sp>
        <p:nvSpPr>
          <p:cNvPr id="4" name="Slide Number Placeholder 3"/>
          <p:cNvSpPr>
            <a:spLocks noGrp="1"/>
          </p:cNvSpPr>
          <p:nvPr>
            <p:ph type="sldNum" sz="quarter" idx="5"/>
          </p:nvPr>
        </p:nvSpPr>
        <p:spPr/>
        <p:txBody>
          <a:bodyPr/>
          <a:lstStyle/>
          <a:p>
            <a:fld id="{EB3ABC0C-C4AB-4F3C-BA19-8DBDA49188C7}" type="slidenum">
              <a:rPr lang="es-MX" smtClean="0"/>
              <a:t>12</a:t>
            </a:fld>
            <a:endParaRPr lang="es-MX" dirty="0"/>
          </a:p>
        </p:txBody>
      </p:sp>
    </p:spTree>
    <p:extLst>
      <p:ext uri="{BB962C8B-B14F-4D97-AF65-F5344CB8AC3E}">
        <p14:creationId xmlns:p14="http://schemas.microsoft.com/office/powerpoint/2010/main" val="100604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pPr/>
              <a:t>20/03/26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245564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pPr/>
              <a:t>20/03/26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323877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pPr/>
              <a:t>20/03/26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614511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b="0" i="0">
                <a:latin typeface="Myriad Pro" panose="020B0503030403020204" pitchFamily="34" charset="0"/>
              </a:defRPr>
            </a:lvl1pPr>
          </a:lstStyle>
          <a:p>
            <a:r>
              <a:rPr lang="en-MY" dirty="0"/>
              <a:t>Insert your image here</a:t>
            </a:r>
          </a:p>
        </p:txBody>
      </p:sp>
    </p:spTree>
    <p:extLst>
      <p:ext uri="{BB962C8B-B14F-4D97-AF65-F5344CB8AC3E}">
        <p14:creationId xmlns:p14="http://schemas.microsoft.com/office/powerpoint/2010/main" val="1655395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5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pPr/>
              <a:t>20/03/26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546646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1E1818-2986-4D9E-9AA2-42DF3914AD8F}" type="datetimeFigureOut">
              <a:rPr lang="es-MX" smtClean="0"/>
              <a:pPr/>
              <a:t>20/03/26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22476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1E1818-2986-4D9E-9AA2-42DF3914AD8F}" type="datetimeFigureOut">
              <a:rPr lang="es-MX" smtClean="0"/>
              <a:pPr/>
              <a:t>20/03/26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221225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1E1818-2986-4D9E-9AA2-42DF3914AD8F}" type="datetimeFigureOut">
              <a:rPr lang="es-MX" smtClean="0"/>
              <a:pPr/>
              <a:t>20/03/26</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35823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1E1818-2986-4D9E-9AA2-42DF3914AD8F}" type="datetimeFigureOut">
              <a:rPr lang="es-MX" smtClean="0"/>
              <a:pPr/>
              <a:t>20/03/26</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200680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E1818-2986-4D9E-9AA2-42DF3914AD8F}" type="datetimeFigureOut">
              <a:rPr lang="es-MX" smtClean="0"/>
              <a:pPr/>
              <a:t>20/03/26</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05889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1E1818-2986-4D9E-9AA2-42DF3914AD8F}" type="datetimeFigureOut">
              <a:rPr lang="es-MX" smtClean="0"/>
              <a:pPr/>
              <a:t>20/03/26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46280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1E1818-2986-4D9E-9AA2-42DF3914AD8F}" type="datetimeFigureOut">
              <a:rPr lang="es-MX" smtClean="0"/>
              <a:pPr/>
              <a:t>20/03/26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104816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E1818-2986-4D9E-9AA2-42DF3914AD8F}" type="datetimeFigureOut">
              <a:rPr lang="es-MX" smtClean="0"/>
              <a:pPr/>
              <a:t>20/03/26</a:t>
            </a:fld>
            <a:endParaRPr lang="es-MX"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56B5D-4C6B-44EC-833A-32EE5A77FE8E}" type="slidenum">
              <a:rPr lang="es-MX" smtClean="0"/>
              <a:pPr/>
              <a:t>‹Nº›</a:t>
            </a:fld>
            <a:endParaRPr lang="es-MX" dirty="0"/>
          </a:p>
        </p:txBody>
      </p:sp>
    </p:spTree>
    <p:extLst>
      <p:ext uri="{BB962C8B-B14F-4D97-AF65-F5344CB8AC3E}">
        <p14:creationId xmlns:p14="http://schemas.microsoft.com/office/powerpoint/2010/main" val="9743526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chart" Target="../charts/chart22.xml"/><Relationship Id="rId3" Type="http://schemas.openxmlformats.org/officeDocument/2006/relationships/chart" Target="../charts/chart17.xml"/><Relationship Id="rId7" Type="http://schemas.openxmlformats.org/officeDocument/2006/relationships/chart" Target="../charts/chart2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11.xml.rels><?xml version="1.0" encoding="UTF-8" standalone="yes"?>
<Relationships xmlns="http://schemas.openxmlformats.org/package/2006/relationships"><Relationship Id="rId8" Type="http://schemas.openxmlformats.org/officeDocument/2006/relationships/hyperlink" Target="https://s3.wasabisys.com/sarv-multimedia/job-audio/504/504321232012000-1867-1902.mp3" TargetMode="External"/><Relationship Id="rId13" Type="http://schemas.openxmlformats.org/officeDocument/2006/relationships/image" Target="../media/image8.png"/><Relationship Id="rId3" Type="http://schemas.openxmlformats.org/officeDocument/2006/relationships/hyperlink" Target="https://s3.us-east-2.wasabisys.com/sarv-multimedia/job-video/504/50406525006130000-1094-1122.mp4" TargetMode="External"/><Relationship Id="rId7" Type="http://schemas.openxmlformats.org/officeDocument/2006/relationships/hyperlink" Target="https://s3.us-east-2.wasabisys.com/sarv-multimedia/job-audio/504/504321241970600-295-336.mp3" TargetMode="External"/><Relationship Id="rId12" Type="http://schemas.openxmlformats.org/officeDocument/2006/relationships/image" Target="../media/image7.png"/><Relationship Id="rId2" Type="http://schemas.openxmlformats.org/officeDocument/2006/relationships/hyperlink" Target="https://s3.us-east-2.wasabisys.com/sarv-multimedia/job-video/504/50406526048130000-310-354.mp4" TargetMode="External"/><Relationship Id="rId1" Type="http://schemas.openxmlformats.org/officeDocument/2006/relationships/slideLayout" Target="../slideLayouts/slideLayout2.xml"/><Relationship Id="rId6" Type="http://schemas.openxmlformats.org/officeDocument/2006/relationships/hyperlink" Target="https://s3.us-east-2.wasabisys.com/sarv-multimedia/job-video/504/50406524039200000-1306-1350.mp4" TargetMode="External"/><Relationship Id="rId11" Type="http://schemas.openxmlformats.org/officeDocument/2006/relationships/image" Target="../media/image6.png"/><Relationship Id="rId5" Type="http://schemas.openxmlformats.org/officeDocument/2006/relationships/hyperlink" Target="https://s3.us-east-2.wasabisys.com/sarv-multimedia/job-video/504/50406525348120000-466-518.mp4" TargetMode="External"/><Relationship Id="rId10" Type="http://schemas.openxmlformats.org/officeDocument/2006/relationships/image" Target="../media/image5.png"/><Relationship Id="rId4" Type="http://schemas.openxmlformats.org/officeDocument/2006/relationships/hyperlink" Target="https://s3.us-east-2.wasabisys.com/sarv-multimedia/job-video/504/50406525130170000-54-76.mp4" TargetMode="External"/><Relationship Id="rId9" Type="http://schemas.openxmlformats.org/officeDocument/2006/relationships/hyperlink" Target="https://s3.wasabisys.com/sarv-multimedia/job-audio/504/504296233100800-22-51.mp3" TargetMode="External"/><Relationship Id="rId1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1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30.xml"/></Relationships>
</file>

<file path=ppt/slides/_rels/slide14.xml.rels><?xml version="1.0" encoding="UTF-8" standalone="yes"?>
<Relationships xmlns="http://schemas.openxmlformats.org/package/2006/relationships"><Relationship Id="rId8" Type="http://schemas.openxmlformats.org/officeDocument/2006/relationships/hyperlink" Target="https://s3.us-east-2.wasabisys.com/sarv-multimedia/job-video/504/50426026018190000-652-710.mp4" TargetMode="External"/><Relationship Id="rId13" Type="http://schemas.openxmlformats.org/officeDocument/2006/relationships/hyperlink" Target="https://s3.us-east-2.wasabisys.com/sarv-multimedia/job-audio/504/504185260551000-183-213.mp3" TargetMode="External"/><Relationship Id="rId18" Type="http://schemas.openxmlformats.org/officeDocument/2006/relationships/image" Target="../media/image12.png"/><Relationship Id="rId3" Type="http://schemas.openxmlformats.org/officeDocument/2006/relationships/hyperlink" Target="https://s3.us-east-2.wasabisys.com/sarv-multimedia/job-video/504/50400926037060000-2442-2470.mp4" TargetMode="External"/><Relationship Id="rId7" Type="http://schemas.openxmlformats.org/officeDocument/2006/relationships/hyperlink" Target="https://s3.us-east-2.wasabisys.com/sarv-multimedia/job-video/504/50426025217120000-2568-2582.mp4" TargetMode="External"/><Relationship Id="rId12" Type="http://schemas.openxmlformats.org/officeDocument/2006/relationships/hyperlink" Target="https://s3.us-east-2.wasabisys.com/sarv-multimedia/job-video/504/50476225213200000-1786-1816.mp4" TargetMode="External"/><Relationship Id="rId17" Type="http://schemas.openxmlformats.org/officeDocument/2006/relationships/image" Target="../media/image11.png"/><Relationship Id="rId2" Type="http://schemas.openxmlformats.org/officeDocument/2006/relationships/notesSlide" Target="../notesSlides/notesSlide11.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s3.us-east-2.wasabisys.com/sarv-multimedia/job-video/504/50426026057120000-1384-1400.mp4" TargetMode="External"/><Relationship Id="rId11" Type="http://schemas.openxmlformats.org/officeDocument/2006/relationships/hyperlink" Target="https://s3.us-east-2.wasabisys.com/sarv-multimedia/job-video/504/50426026036120000-1336-1348.mp4" TargetMode="External"/><Relationship Id="rId5" Type="http://schemas.openxmlformats.org/officeDocument/2006/relationships/hyperlink" Target="https://s3.us-east-2.wasabisys.com/sarv-multimedia/job-video/504/50401125026080000-2730-2760.mp4" TargetMode="External"/><Relationship Id="rId15" Type="http://schemas.openxmlformats.org/officeDocument/2006/relationships/hyperlink" Target="https://s3.us-east-2.wasabisys.com/sarv-multimedia/job-audio/504/504344260140700-935-965.mp3" TargetMode="External"/><Relationship Id="rId10" Type="http://schemas.openxmlformats.org/officeDocument/2006/relationships/hyperlink" Target="https://s3.us-east-2.wasabisys.com/sarv-multimedia/job-video/504/50426024052210000-2520-2548.mp4" TargetMode="External"/><Relationship Id="rId19" Type="http://schemas.openxmlformats.org/officeDocument/2006/relationships/image" Target="../media/image13.png"/><Relationship Id="rId4" Type="http://schemas.openxmlformats.org/officeDocument/2006/relationships/hyperlink" Target="https://s3.us-east-2.wasabisys.com/sarv-multimedia/job-video/504/50426025342120000-2084-2106.mp4" TargetMode="External"/><Relationship Id="rId9" Type="http://schemas.openxmlformats.org/officeDocument/2006/relationships/hyperlink" Target="https://s3.us-east-2.wasabisys.com/sarv-multimedia/job-video/504/50426024215080000-78-106.mp4" TargetMode="External"/><Relationship Id="rId14" Type="http://schemas.openxmlformats.org/officeDocument/2006/relationships/hyperlink" Target="https://s3.us-east-2.wasabisys.com/sarv-multimedia/job-video/504/50400924343100000-1046-1058.mp4" TargetMode="External"/></Relationships>
</file>

<file path=ppt/slides/_rels/slide15.xml.rels><?xml version="1.0" encoding="UTF-8" standalone="yes"?>
<Relationships xmlns="http://schemas.openxmlformats.org/package/2006/relationships"><Relationship Id="rId8" Type="http://schemas.openxmlformats.org/officeDocument/2006/relationships/chart" Target="../charts/chart36.xml"/><Relationship Id="rId3" Type="http://schemas.openxmlformats.org/officeDocument/2006/relationships/chart" Target="../charts/chart31.xml"/><Relationship Id="rId7" Type="http://schemas.openxmlformats.org/officeDocument/2006/relationships/chart" Target="../charts/chart3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s3.us-east-2.wasabisys.com/sarv-multimedia/job-video/504/50406525140070000-1824-1836.mp4" TargetMode="External"/><Relationship Id="rId7" Type="http://schemas.openxmlformats.org/officeDocument/2006/relationships/hyperlink" Target="https://s3.us-east-2.wasabisys.com/sarv-multimedia/job-video/504/50406524163070000-1348-1378.mp4" TargetMode="External"/><Relationship Id="rId2" Type="http://schemas.openxmlformats.org/officeDocument/2006/relationships/hyperlink" Target="https://s3.us-east-2.wasabisys.com/sarv-multimedia/job-video/504/50406526049090000-3118-3132.mp4" TargetMode="External"/><Relationship Id="rId1" Type="http://schemas.openxmlformats.org/officeDocument/2006/relationships/slideLayout" Target="../slideLayouts/slideLayout1.xml"/><Relationship Id="rId6" Type="http://schemas.openxmlformats.org/officeDocument/2006/relationships/hyperlink" Target="https://s3.us-east-2.wasabisys.com/sarv-multimedia/job-audio/504/504177252540700-2181-2212.mp3" TargetMode="External"/><Relationship Id="rId5" Type="http://schemas.openxmlformats.org/officeDocument/2006/relationships/hyperlink" Target="https://s3.us-east-2.wasabisys.com/sarv-multimedia/job-audio/504/504302260260900-148-176.mp3" TargetMode="External"/><Relationship Id="rId4" Type="http://schemas.openxmlformats.org/officeDocument/2006/relationships/hyperlink" Target="https://s3.wasabisys.com/sarv-multimedia/job-video/504/50400923229150000-1606-1634.mp4" TargetMode="External"/></Relationships>
</file>

<file path=ppt/slides/_rels/slide17.xml.rels><?xml version="1.0" encoding="UTF-8" standalone="yes"?>
<Relationships xmlns="http://schemas.openxmlformats.org/package/2006/relationships"><Relationship Id="rId8" Type="http://schemas.openxmlformats.org/officeDocument/2006/relationships/chart" Target="../charts/chart42.xml"/><Relationship Id="rId3" Type="http://schemas.openxmlformats.org/officeDocument/2006/relationships/chart" Target="../charts/chart37.xml"/><Relationship Id="rId7" Type="http://schemas.openxmlformats.org/officeDocument/2006/relationships/chart" Target="../charts/chart4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chart" Target="../charts/chart38.xml"/></Relationships>
</file>

<file path=ppt/slides/_rels/slide18.xml.rels><?xml version="1.0" encoding="UTF-8" standalone="yes"?>
<Relationships xmlns="http://schemas.openxmlformats.org/package/2006/relationships"><Relationship Id="rId3" Type="http://schemas.openxmlformats.org/officeDocument/2006/relationships/hyperlink" Target="https://s3.us-east-2.wasabisys.com/sarv-multimedia/job-audio/504/504179242950600-179-203.mp3" TargetMode="External"/><Relationship Id="rId2" Type="http://schemas.openxmlformats.org/officeDocument/2006/relationships/hyperlink" Target="https://s3.us-east-2.wasabisys.com/sarv-multimedia/job-audio/504/504302260260900-251-274.mp3" TargetMode="Externa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4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chart" Target="../charts/chart50.xml"/><Relationship Id="rId3" Type="http://schemas.openxmlformats.org/officeDocument/2006/relationships/chart" Target="../charts/chart45.xml"/><Relationship Id="rId7" Type="http://schemas.openxmlformats.org/officeDocument/2006/relationships/chart" Target="../charts/chart4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48.xml"/><Relationship Id="rId5" Type="http://schemas.openxmlformats.org/officeDocument/2006/relationships/chart" Target="../charts/chart47.xml"/><Relationship Id="rId4" Type="http://schemas.openxmlformats.org/officeDocument/2006/relationships/chart" Target="../charts/chart46.xml"/></Relationships>
</file>

<file path=ppt/slides/_rels/slide2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package" Target="../embeddings/Hoja_de_c_lculo_de_Microsoft_Excel55.xlsx"/><Relationship Id="rId4" Type="http://schemas.openxmlformats.org/officeDocument/2006/relationships/chart" Target="../charts/chart6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package" Target="../embeddings/Hoja_de_c_lculo_de_Microsoft_Excel5.xlsx"/></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on a motorcycle&#10;&#10;AI-generated content may be incorrect.">
            <a:extLst>
              <a:ext uri="{FF2B5EF4-FFF2-40B4-BE49-F238E27FC236}">
                <a16:creationId xmlns:a16="http://schemas.microsoft.com/office/drawing/2014/main" id="{4102AEDC-AF9E-D807-EF67-C2891C3EB7C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1285" b="31285"/>
          <a:stretch>
            <a:fillRect/>
          </a:stretch>
        </p:blipFill>
        <p:spPr/>
      </p:pic>
      <p:sp>
        <p:nvSpPr>
          <p:cNvPr id="3" name="Rectangle 2">
            <a:extLst>
              <a:ext uri="{FF2B5EF4-FFF2-40B4-BE49-F238E27FC236}">
                <a16:creationId xmlns:a16="http://schemas.microsoft.com/office/drawing/2014/main" id="{B26A18A8-7520-4114-8B47-F74D334DD53F}"/>
              </a:ext>
            </a:extLst>
          </p:cNvPr>
          <p:cNvSpPr/>
          <p:nvPr/>
        </p:nvSpPr>
        <p:spPr>
          <a:xfrm>
            <a:off x="0" y="-13131"/>
            <a:ext cx="12192000" cy="6884262"/>
          </a:xfrm>
          <a:prstGeom prst="rect">
            <a:avLst/>
          </a:prstGeom>
          <a:gradFill>
            <a:gsLst>
              <a:gs pos="100000">
                <a:srgbClr val="C00000">
                  <a:alpha val="37266"/>
                </a:srgbClr>
              </a:gs>
              <a:gs pos="0">
                <a:schemeClr val="tx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12" name="Rectangle 11">
            <a:extLst>
              <a:ext uri="{FF2B5EF4-FFF2-40B4-BE49-F238E27FC236}">
                <a16:creationId xmlns:a16="http://schemas.microsoft.com/office/drawing/2014/main" id="{EB4ABE7F-5CB4-43A2-B8AB-157E933E3D2F}"/>
              </a:ext>
            </a:extLst>
          </p:cNvPr>
          <p:cNvSpPr/>
          <p:nvPr/>
        </p:nvSpPr>
        <p:spPr>
          <a:xfrm>
            <a:off x="0" y="4165602"/>
            <a:ext cx="12192001" cy="2718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13" name="TextBox 12">
            <a:extLst>
              <a:ext uri="{FF2B5EF4-FFF2-40B4-BE49-F238E27FC236}">
                <a16:creationId xmlns:a16="http://schemas.microsoft.com/office/drawing/2014/main" id="{4231E229-5E67-4E78-892A-C05659689792}"/>
              </a:ext>
            </a:extLst>
          </p:cNvPr>
          <p:cNvSpPr txBox="1"/>
          <p:nvPr/>
        </p:nvSpPr>
        <p:spPr>
          <a:xfrm>
            <a:off x="409636" y="4521200"/>
            <a:ext cx="6436377" cy="707886"/>
          </a:xfrm>
          <a:prstGeom prst="rect">
            <a:avLst/>
          </a:prstGeom>
          <a:noFill/>
        </p:spPr>
        <p:txBody>
          <a:bodyPr wrap="none" rtlCol="0">
            <a:spAutoFit/>
          </a:bodyPr>
          <a:lstStyle/>
          <a:p>
            <a:r>
              <a:rPr lang="en-US" sz="4000" dirty="0">
                <a:latin typeface="Myriad Pro" panose="020B0503030403020204" pitchFamily="34" charset="0"/>
                <a:ea typeface="Open Sans Extrabold" panose="020B0906030804020204" pitchFamily="34" charset="0"/>
                <a:cs typeface="Open Sans Extrabold" panose="020B0906030804020204" pitchFamily="34" charset="0"/>
              </a:rPr>
              <a:t>INTELIGENCIA COMPETITIVA: </a:t>
            </a:r>
            <a:endParaRPr lang="en-MY" sz="4000" dirty="0">
              <a:latin typeface="Myriad Pro" panose="020B0503030403020204" pitchFamily="34" charset="0"/>
            </a:endParaRPr>
          </a:p>
        </p:txBody>
      </p:sp>
      <p:sp>
        <p:nvSpPr>
          <p:cNvPr id="14" name="TextBox 13">
            <a:extLst>
              <a:ext uri="{FF2B5EF4-FFF2-40B4-BE49-F238E27FC236}">
                <a16:creationId xmlns:a16="http://schemas.microsoft.com/office/drawing/2014/main" id="{D9511DBA-475C-4415-A152-68F11C8D964C}"/>
              </a:ext>
            </a:extLst>
          </p:cNvPr>
          <p:cNvSpPr txBox="1"/>
          <p:nvPr/>
        </p:nvSpPr>
        <p:spPr>
          <a:xfrm>
            <a:off x="422336" y="5185345"/>
            <a:ext cx="4102405" cy="492443"/>
          </a:xfrm>
          <a:prstGeom prst="rect">
            <a:avLst/>
          </a:prstGeom>
          <a:noFill/>
        </p:spPr>
        <p:txBody>
          <a:bodyPr wrap="none" rtlCol="0">
            <a:spAutoFit/>
          </a:bodyPr>
          <a:lstStyle/>
          <a:p>
            <a:r>
              <a:rPr lang="en-US" sz="2600" dirty="0">
                <a:latin typeface="Myriad Pro" panose="020B0503030403020204" pitchFamily="34" charset="0"/>
              </a:rPr>
              <a:t>CATEGORÍA MOTOCICLETAS</a:t>
            </a:r>
            <a:endParaRPr lang="en-MY" sz="2600" dirty="0">
              <a:latin typeface="Myriad Pro" panose="020B0503030403020204" pitchFamily="34" charset="0"/>
            </a:endParaRPr>
          </a:p>
        </p:txBody>
      </p:sp>
      <p:cxnSp>
        <p:nvCxnSpPr>
          <p:cNvPr id="15" name="Straight Connector 14">
            <a:extLst>
              <a:ext uri="{FF2B5EF4-FFF2-40B4-BE49-F238E27FC236}">
                <a16:creationId xmlns:a16="http://schemas.microsoft.com/office/drawing/2014/main" id="{A2FDF3F1-182D-4ED6-A1BE-938742B89672}"/>
              </a:ext>
            </a:extLst>
          </p:cNvPr>
          <p:cNvCxnSpPr/>
          <p:nvPr/>
        </p:nvCxnSpPr>
        <p:spPr>
          <a:xfrm>
            <a:off x="473136" y="5740123"/>
            <a:ext cx="46036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36168D2-0593-4B40-ACE9-D29766E3A49B}"/>
              </a:ext>
            </a:extLst>
          </p:cNvPr>
          <p:cNvSpPr txBox="1"/>
          <p:nvPr/>
        </p:nvSpPr>
        <p:spPr>
          <a:xfrm>
            <a:off x="422336" y="5775955"/>
            <a:ext cx="1460656" cy="369332"/>
          </a:xfrm>
          <a:prstGeom prst="rect">
            <a:avLst/>
          </a:prstGeom>
          <a:noFill/>
        </p:spPr>
        <p:txBody>
          <a:bodyPr wrap="none" rtlCol="0">
            <a:spAutoFit/>
          </a:bodyPr>
          <a:lstStyle/>
          <a:p>
            <a:r>
              <a:rPr lang="en-US" dirty="0" err="1">
                <a:latin typeface="Myriad Pro" panose="020B0503030403020204" pitchFamily="34" charset="0"/>
              </a:rPr>
              <a:t>Febrero</a:t>
            </a:r>
            <a:r>
              <a:rPr lang="en-US" dirty="0">
                <a:latin typeface="Myriad Pro" panose="020B0503030403020204" pitchFamily="34" charset="0"/>
              </a:rPr>
              <a:t> 2026</a:t>
            </a:r>
          </a:p>
        </p:txBody>
      </p:sp>
      <p:pic>
        <p:nvPicPr>
          <p:cNvPr id="7" name="Picture 6">
            <a:extLst>
              <a:ext uri="{FF2B5EF4-FFF2-40B4-BE49-F238E27FC236}">
                <a16:creationId xmlns:a16="http://schemas.microsoft.com/office/drawing/2014/main" id="{860E8642-BE53-F5AB-0605-BF988ADBA74D}"/>
              </a:ext>
            </a:extLst>
          </p:cNvPr>
          <p:cNvPicPr>
            <a:picLocks noChangeAspect="1"/>
          </p:cNvPicPr>
          <p:nvPr/>
        </p:nvPicPr>
        <p:blipFill>
          <a:blip r:embed="rId3"/>
          <a:stretch>
            <a:fillRect/>
          </a:stretch>
        </p:blipFill>
        <p:spPr>
          <a:xfrm>
            <a:off x="10373139" y="6145287"/>
            <a:ext cx="1527313" cy="482612"/>
          </a:xfrm>
          <a:prstGeom prst="rect">
            <a:avLst/>
          </a:prstGeom>
        </p:spPr>
      </p:pic>
    </p:spTree>
    <p:extLst>
      <p:ext uri="{BB962C8B-B14F-4D97-AF65-F5344CB8AC3E}">
        <p14:creationId xmlns:p14="http://schemas.microsoft.com/office/powerpoint/2010/main" val="377389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Chart 67">
            <a:extLst>
              <a:ext uri="{FF2B5EF4-FFF2-40B4-BE49-F238E27FC236}">
                <a16:creationId xmlns:a16="http://schemas.microsoft.com/office/drawing/2014/main" id="{7A7D1846-097C-4851-999F-87F4A40D90E6}"/>
              </a:ext>
            </a:extLst>
          </p:cNvPr>
          <p:cNvGraphicFramePr/>
          <p:nvPr>
            <p:extLst>
              <p:ext uri="{D42A27DB-BD31-4B8C-83A1-F6EECF244321}">
                <p14:modId xmlns:p14="http://schemas.microsoft.com/office/powerpoint/2010/main" val="4246290834"/>
              </p:ext>
            </p:extLst>
          </p:nvPr>
        </p:nvGraphicFramePr>
        <p:xfrm>
          <a:off x="365992" y="1674905"/>
          <a:ext cx="3078355" cy="4170473"/>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a:extLst>
              <a:ext uri="{FF2B5EF4-FFF2-40B4-BE49-F238E27FC236}">
                <a16:creationId xmlns:a16="http://schemas.microsoft.com/office/drawing/2014/main" id="{2B37058F-C5FC-E344-8F7F-5B03391A0698}"/>
              </a:ext>
            </a:extLst>
          </p:cNvPr>
          <p:cNvSpPr txBox="1"/>
          <p:nvPr/>
        </p:nvSpPr>
        <p:spPr>
          <a:xfrm>
            <a:off x="11104811" y="3064291"/>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graphicFrame>
        <p:nvGraphicFramePr>
          <p:cNvPr id="28" name="Chart 27">
            <a:extLst>
              <a:ext uri="{FF2B5EF4-FFF2-40B4-BE49-F238E27FC236}">
                <a16:creationId xmlns:a16="http://schemas.microsoft.com/office/drawing/2014/main" id="{C53F50C5-908D-0D4C-B2EA-E67BA5E183DE}"/>
              </a:ext>
            </a:extLst>
          </p:cNvPr>
          <p:cNvGraphicFramePr/>
          <p:nvPr>
            <p:extLst>
              <p:ext uri="{D42A27DB-BD31-4B8C-83A1-F6EECF244321}">
                <p14:modId xmlns:p14="http://schemas.microsoft.com/office/powerpoint/2010/main" val="2193124381"/>
              </p:ext>
            </p:extLst>
          </p:nvPr>
        </p:nvGraphicFramePr>
        <p:xfrm>
          <a:off x="6582237" y="1160034"/>
          <a:ext cx="5558451" cy="22087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a:extLst>
              <a:ext uri="{FF2B5EF4-FFF2-40B4-BE49-F238E27FC236}">
                <a16:creationId xmlns:a16="http://schemas.microsoft.com/office/drawing/2014/main" id="{E7E4F88F-45E7-3D47-AF3F-CF978243BF06}"/>
              </a:ext>
            </a:extLst>
          </p:cNvPr>
          <p:cNvGraphicFramePr/>
          <p:nvPr>
            <p:extLst>
              <p:ext uri="{D42A27DB-BD31-4B8C-83A1-F6EECF244321}">
                <p14:modId xmlns:p14="http://schemas.microsoft.com/office/powerpoint/2010/main" val="1361808387"/>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hart 39">
            <a:extLst>
              <a:ext uri="{FF2B5EF4-FFF2-40B4-BE49-F238E27FC236}">
                <a16:creationId xmlns:a16="http://schemas.microsoft.com/office/drawing/2014/main" id="{3845D8BE-F84F-4D40-B933-F4BA286E21CF}"/>
              </a:ext>
            </a:extLst>
          </p:cNvPr>
          <p:cNvGraphicFramePr/>
          <p:nvPr>
            <p:extLst>
              <p:ext uri="{D42A27DB-BD31-4B8C-83A1-F6EECF244321}">
                <p14:modId xmlns:p14="http://schemas.microsoft.com/office/powerpoint/2010/main" val="3244016669"/>
              </p:ext>
            </p:extLst>
          </p:nvPr>
        </p:nvGraphicFramePr>
        <p:xfrm>
          <a:off x="6740734" y="4442350"/>
          <a:ext cx="4325191" cy="11845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3" name="Chart 42">
            <a:extLst>
              <a:ext uri="{FF2B5EF4-FFF2-40B4-BE49-F238E27FC236}">
                <a16:creationId xmlns:a16="http://schemas.microsoft.com/office/drawing/2014/main" id="{DE3E8276-3683-6E46-8AAD-B3C37B633211}"/>
              </a:ext>
            </a:extLst>
          </p:cNvPr>
          <p:cNvGraphicFramePr/>
          <p:nvPr>
            <p:extLst>
              <p:ext uri="{D42A27DB-BD31-4B8C-83A1-F6EECF244321}">
                <p14:modId xmlns:p14="http://schemas.microsoft.com/office/powerpoint/2010/main" val="3148567062"/>
              </p:ext>
            </p:extLst>
          </p:nvPr>
        </p:nvGraphicFramePr>
        <p:xfrm>
          <a:off x="6713640" y="5352955"/>
          <a:ext cx="4325190" cy="11631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Table 43">
            <a:extLst>
              <a:ext uri="{FF2B5EF4-FFF2-40B4-BE49-F238E27FC236}">
                <a16:creationId xmlns:a16="http://schemas.microsoft.com/office/drawing/2014/main" id="{42D43769-07D7-7F44-9BD8-BE140385DE56}"/>
              </a:ext>
            </a:extLst>
          </p:cNvPr>
          <p:cNvGraphicFramePr>
            <a:graphicFrameLocks noGrp="1"/>
          </p:cNvGraphicFramePr>
          <p:nvPr>
            <p:extLst>
              <p:ext uri="{D42A27DB-BD31-4B8C-83A1-F6EECF244321}">
                <p14:modId xmlns:p14="http://schemas.microsoft.com/office/powerpoint/2010/main" val="129800404"/>
              </p:ext>
            </p:extLst>
          </p:nvPr>
        </p:nvGraphicFramePr>
        <p:xfrm>
          <a:off x="11059251" y="3935026"/>
          <a:ext cx="1038406" cy="243840"/>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27276">
                <a:tc>
                  <a:txBody>
                    <a:bodyPr/>
                    <a:lstStyle/>
                    <a:p>
                      <a:pPr algn="r"/>
                      <a:r>
                        <a:rPr lang="en-US" sz="1000" b="1" i="0" dirty="0">
                          <a:latin typeface="Helvetica Light" panose="020B0403020202020204" pitchFamily="34" charset="0"/>
                        </a:rPr>
                        <a:t>$113K</a:t>
                      </a:r>
                    </a:p>
                  </a:txBody>
                  <a:tcPr/>
                </a:tc>
                <a:tc>
                  <a:txBody>
                    <a:bodyPr/>
                    <a:lstStyle/>
                    <a:p>
                      <a:r>
                        <a:rPr lang="en-US" sz="1000" b="1" i="0" dirty="0">
                          <a:solidFill>
                            <a:schemeClr val="bg1"/>
                          </a:solidFill>
                          <a:latin typeface="Helvetica Light" panose="020B0403020202020204" pitchFamily="34" charset="0"/>
                        </a:rPr>
                        <a:t>65%</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6" name="Table 45">
            <a:extLst>
              <a:ext uri="{FF2B5EF4-FFF2-40B4-BE49-F238E27FC236}">
                <a16:creationId xmlns:a16="http://schemas.microsoft.com/office/drawing/2014/main" id="{D5EB8FC1-44F4-6B46-83E9-D2CAC7EDB65C}"/>
              </a:ext>
            </a:extLst>
          </p:cNvPr>
          <p:cNvGraphicFramePr>
            <a:graphicFrameLocks noGrp="1"/>
          </p:cNvGraphicFramePr>
          <p:nvPr>
            <p:extLst>
              <p:ext uri="{D42A27DB-BD31-4B8C-83A1-F6EECF244321}">
                <p14:modId xmlns:p14="http://schemas.microsoft.com/office/powerpoint/2010/main" val="3966928591"/>
              </p:ext>
            </p:extLst>
          </p:nvPr>
        </p:nvGraphicFramePr>
        <p:xfrm>
          <a:off x="11104811" y="4775170"/>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r"/>
                      <a:r>
                        <a:rPr lang="en-US" sz="1000" b="1" i="0" dirty="0">
                          <a:latin typeface="Helvetica Light" panose="020B0403020202020204" pitchFamily="34" charset="0"/>
                        </a:rPr>
                        <a:t>$61K</a:t>
                      </a:r>
                    </a:p>
                  </a:txBody>
                  <a:tcPr/>
                </a:tc>
                <a:tc>
                  <a:txBody>
                    <a:bodyPr/>
                    <a:lstStyle/>
                    <a:p>
                      <a:r>
                        <a:rPr lang="en-US" sz="1000" b="1" i="0" dirty="0">
                          <a:solidFill>
                            <a:schemeClr val="bg1"/>
                          </a:solidFill>
                          <a:latin typeface="Helvetica Light" panose="020B0403020202020204" pitchFamily="34" charset="0"/>
                        </a:rPr>
                        <a:t>35%</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7" name="Table 46">
            <a:extLst>
              <a:ext uri="{FF2B5EF4-FFF2-40B4-BE49-F238E27FC236}">
                <a16:creationId xmlns:a16="http://schemas.microsoft.com/office/drawing/2014/main" id="{99C011AE-4470-644C-8793-B0D2E5199ADE}"/>
              </a:ext>
            </a:extLst>
          </p:cNvPr>
          <p:cNvGraphicFramePr>
            <a:graphicFrameLocks noGrp="1"/>
          </p:cNvGraphicFramePr>
          <p:nvPr>
            <p:extLst>
              <p:ext uri="{D42A27DB-BD31-4B8C-83A1-F6EECF244321}">
                <p14:modId xmlns:p14="http://schemas.microsoft.com/office/powerpoint/2010/main" val="761977600"/>
              </p:ext>
            </p:extLst>
          </p:nvPr>
        </p:nvGraphicFramePr>
        <p:xfrm>
          <a:off x="11102285" y="5628760"/>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$0.1k</a:t>
                      </a:r>
                    </a:p>
                  </a:txBody>
                  <a:tcPr/>
                </a:tc>
                <a:tc>
                  <a:txBody>
                    <a:bodyPr/>
                    <a:lstStyle/>
                    <a:p>
                      <a:r>
                        <a:rPr lang="en-US" sz="1000" b="1" i="0" dirty="0">
                          <a:solidFill>
                            <a:schemeClr val="bg1"/>
                          </a:solidFill>
                          <a:latin typeface="Helvetica Light" panose="020B0403020202020204" pitchFamily="34" charset="0"/>
                        </a:rPr>
                        <a:t>1%</a:t>
                      </a:r>
                    </a:p>
                  </a:txBody>
                  <a:tcPr>
                    <a:solidFill>
                      <a:srgbClr val="FF0000"/>
                    </a:solidFill>
                  </a:tcPr>
                </a:tc>
                <a:extLst>
                  <a:ext uri="{0D108BD9-81ED-4DB2-BD59-A6C34878D82A}">
                    <a16:rowId xmlns:a16="http://schemas.microsoft.com/office/drawing/2014/main" val="1902778531"/>
                  </a:ext>
                </a:extLst>
              </a:tr>
            </a:tbl>
          </a:graphicData>
        </a:graphic>
      </p:graphicFrame>
      <p:sp>
        <p:nvSpPr>
          <p:cNvPr id="64" name="Rectangle 63">
            <a:extLst>
              <a:ext uri="{FF2B5EF4-FFF2-40B4-BE49-F238E27FC236}">
                <a16:creationId xmlns:a16="http://schemas.microsoft.com/office/drawing/2014/main" id="{BD796A6A-2C78-4C42-898F-262F652096F2}"/>
              </a:ext>
            </a:extLst>
          </p:cNvPr>
          <p:cNvSpPr/>
          <p:nvPr/>
        </p:nvSpPr>
        <p:spPr>
          <a:xfrm>
            <a:off x="0" y="-91063"/>
            <a:ext cx="12200733" cy="86594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CA" sz="3000" dirty="0">
                <a:latin typeface="Myriad Pro" panose="020B0503030403020204" pitchFamily="34" charset="0"/>
              </a:rPr>
              <a:t>DIDEMO/CREDIDEMO</a:t>
            </a:r>
            <a:endParaRPr lang="en-US" sz="3000" dirty="0">
              <a:latin typeface="Myriad Pro" panose="020B0503030403020204" pitchFamily="34" charset="0"/>
            </a:endParaRPr>
          </a:p>
        </p:txBody>
      </p:sp>
      <p:sp>
        <p:nvSpPr>
          <p:cNvPr id="65" name="Title 1">
            <a:extLst>
              <a:ext uri="{FF2B5EF4-FFF2-40B4-BE49-F238E27FC236}">
                <a16:creationId xmlns:a16="http://schemas.microsoft.com/office/drawing/2014/main" id="{758A356E-6C6C-424B-A59D-2E9A592B4BAA}"/>
              </a:ext>
            </a:extLst>
          </p:cNvPr>
          <p:cNvSpPr txBox="1">
            <a:spLocks/>
          </p:cNvSpPr>
          <p:nvPr/>
        </p:nvSpPr>
        <p:spPr>
          <a:xfrm>
            <a:off x="8035985" y="-185866"/>
            <a:ext cx="4061672" cy="10514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2026</a:t>
            </a:r>
            <a:endParaRPr lang="en-US" sz="3000" b="1" dirty="0">
              <a:solidFill>
                <a:schemeClr val="bg1"/>
              </a:solidFill>
              <a:latin typeface="Helvetica Light" panose="020B0403020202020204" pitchFamily="34" charset="0"/>
            </a:endParaRPr>
          </a:p>
        </p:txBody>
      </p:sp>
      <p:cxnSp>
        <p:nvCxnSpPr>
          <p:cNvPr id="55" name="Straight Connector 54">
            <a:extLst>
              <a:ext uri="{FF2B5EF4-FFF2-40B4-BE49-F238E27FC236}">
                <a16:creationId xmlns:a16="http://schemas.microsoft.com/office/drawing/2014/main" id="{E1E23D8B-8925-4C8B-BE82-D00BCC9FC283}"/>
              </a:ext>
            </a:extLst>
          </p:cNvPr>
          <p:cNvCxnSpPr>
            <a:cxnSpLocks/>
          </p:cNvCxnSpPr>
          <p:nvPr/>
        </p:nvCxnSpPr>
        <p:spPr>
          <a:xfrm flipH="1">
            <a:off x="3360607" y="1075897"/>
            <a:ext cx="25718" cy="47587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B7A972-DE94-4F9A-A14F-54E62D13A8C1}"/>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84587DE-0957-407C-9A17-5836732E37EA}"/>
              </a:ext>
            </a:extLst>
          </p:cNvPr>
          <p:cNvSpPr txBox="1"/>
          <p:nvPr/>
        </p:nvSpPr>
        <p:spPr>
          <a:xfrm>
            <a:off x="6803147" y="3368813"/>
            <a:ext cx="861133" cy="276999"/>
          </a:xfrm>
          <a:prstGeom prst="rect">
            <a:avLst/>
          </a:prstGeom>
          <a:solidFill>
            <a:srgbClr val="FF0000"/>
          </a:solidFill>
          <a:effectLst/>
        </p:spPr>
        <p:txBody>
          <a:bodyPr wrap="none" rtlCol="0">
            <a:spAutoFit/>
          </a:bodyPr>
          <a:lstStyle/>
          <a:p>
            <a:r>
              <a:rPr lang="en-US" sz="1200" dirty="0">
                <a:solidFill>
                  <a:schemeClr val="bg1"/>
                </a:solidFill>
                <a:latin typeface="Helvetica Light" panose="020B0403020202020204" pitchFamily="34" charset="0"/>
              </a:rPr>
              <a:t>Media Mix</a:t>
            </a:r>
          </a:p>
        </p:txBody>
      </p:sp>
      <p:graphicFrame>
        <p:nvGraphicFramePr>
          <p:cNvPr id="2" name="Chart 1">
            <a:extLst>
              <a:ext uri="{FF2B5EF4-FFF2-40B4-BE49-F238E27FC236}">
                <a16:creationId xmlns:a16="http://schemas.microsoft.com/office/drawing/2014/main" id="{058C5F4D-B61D-8F4D-B2ED-E15E2664C715}"/>
              </a:ext>
            </a:extLst>
          </p:cNvPr>
          <p:cNvGraphicFramePr/>
          <p:nvPr>
            <p:extLst>
              <p:ext uri="{D42A27DB-BD31-4B8C-83A1-F6EECF244321}">
                <p14:modId xmlns:p14="http://schemas.microsoft.com/office/powerpoint/2010/main" val="2791446877"/>
              </p:ext>
            </p:extLst>
          </p:nvPr>
        </p:nvGraphicFramePr>
        <p:xfrm>
          <a:off x="3465207" y="2055466"/>
          <a:ext cx="3128099" cy="4092908"/>
        </p:xfrm>
        <a:graphic>
          <a:graphicData uri="http://schemas.openxmlformats.org/drawingml/2006/chart">
            <c:chart xmlns:c="http://schemas.openxmlformats.org/drawingml/2006/chart" xmlns:r="http://schemas.openxmlformats.org/officeDocument/2006/relationships" r:id="rId8"/>
          </a:graphicData>
        </a:graphic>
      </p:graphicFrame>
      <p:sp>
        <p:nvSpPr>
          <p:cNvPr id="48" name="Curved Down Arrow 47">
            <a:extLst>
              <a:ext uri="{FF2B5EF4-FFF2-40B4-BE49-F238E27FC236}">
                <a16:creationId xmlns:a16="http://schemas.microsoft.com/office/drawing/2014/main" id="{DBC06C5A-4A7B-CA48-A956-BD5F49558AF0}"/>
              </a:ext>
            </a:extLst>
          </p:cNvPr>
          <p:cNvSpPr/>
          <p:nvPr/>
        </p:nvSpPr>
        <p:spPr>
          <a:xfrm>
            <a:off x="2161667" y="1473484"/>
            <a:ext cx="378902" cy="18117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sp>
        <p:nvSpPr>
          <p:cNvPr id="63" name="TextBox 62">
            <a:extLst>
              <a:ext uri="{FF2B5EF4-FFF2-40B4-BE49-F238E27FC236}">
                <a16:creationId xmlns:a16="http://schemas.microsoft.com/office/drawing/2014/main" id="{BD418D02-5417-284C-B92F-EA7BF6F03FB7}"/>
              </a:ext>
            </a:extLst>
          </p:cNvPr>
          <p:cNvSpPr txBox="1"/>
          <p:nvPr/>
        </p:nvSpPr>
        <p:spPr>
          <a:xfrm>
            <a:off x="8685508" y="956378"/>
            <a:ext cx="1736857" cy="369332"/>
          </a:xfrm>
          <a:prstGeom prst="rect">
            <a:avLst/>
          </a:prstGeom>
          <a:noFill/>
          <a:ln>
            <a:solidFill>
              <a:schemeClr val="bg1"/>
            </a:solidFill>
          </a:ln>
          <a:effectLst/>
        </p:spPr>
        <p:txBody>
          <a:bodyPr wrap="square" rtlCol="0" anchor="ctr">
            <a:spAutoFit/>
          </a:bodyPr>
          <a:lstStyle/>
          <a:p>
            <a:pPr algn="ctr"/>
            <a:r>
              <a:rPr lang="en-US" dirty="0" err="1">
                <a:latin typeface="Myriad Pro" panose="020B0503030403020204" pitchFamily="34" charset="0"/>
              </a:rPr>
              <a:t>Estacionalidad</a:t>
            </a:r>
            <a:endParaRPr lang="en-US" dirty="0">
              <a:latin typeface="Myriad Pro" panose="020B0503030403020204" pitchFamily="34" charset="0"/>
            </a:endParaRPr>
          </a:p>
        </p:txBody>
      </p:sp>
      <p:sp>
        <p:nvSpPr>
          <p:cNvPr id="5" name="TextBox 1">
            <a:extLst>
              <a:ext uri="{FF2B5EF4-FFF2-40B4-BE49-F238E27FC236}">
                <a16:creationId xmlns:a16="http://schemas.microsoft.com/office/drawing/2014/main" id="{9592331C-9F95-7567-3A8F-11879E479907}"/>
              </a:ext>
            </a:extLst>
          </p:cNvPr>
          <p:cNvSpPr txBox="1"/>
          <p:nvPr/>
        </p:nvSpPr>
        <p:spPr>
          <a:xfrm>
            <a:off x="365992" y="6148374"/>
            <a:ext cx="6133803" cy="430887"/>
          </a:xfrm>
          <a:prstGeom prst="rect">
            <a:avLst/>
          </a:prstGeom>
          <a:solidFill>
            <a:schemeClr val="bg1">
              <a:lumMod val="85000"/>
            </a:schemeClr>
          </a:solidFill>
          <a:ln>
            <a:solidFill>
              <a:schemeClr val="bg1"/>
            </a:solidFill>
          </a:ln>
        </p:spPr>
        <p:txBody>
          <a:bodyPr wrap="square" rtlCol="0">
            <a:spAutoFit/>
          </a:bodyPr>
          <a:lstStyle/>
          <a:p>
            <a:r>
              <a:rPr lang="es-HN" sz="1100" dirty="0">
                <a:latin typeface="Myriad Pro" panose="020B0503030403020204" pitchFamily="34" charset="0"/>
              </a:rPr>
              <a:t>De toda la inversión de Didemo en el 2026 para los medios de (TV, RD y PR) el medio (El País) obtiene un 28% y un 97% solo en prensa.</a:t>
            </a:r>
            <a:endParaRPr lang="en-US" sz="1100" dirty="0">
              <a:latin typeface="Myriad Pro" panose="020B0503030403020204" pitchFamily="34" charset="0"/>
            </a:endParaRPr>
          </a:p>
        </p:txBody>
      </p:sp>
      <p:graphicFrame>
        <p:nvGraphicFramePr>
          <p:cNvPr id="30" name="Table 32">
            <a:extLst>
              <a:ext uri="{FF2B5EF4-FFF2-40B4-BE49-F238E27FC236}">
                <a16:creationId xmlns:a16="http://schemas.microsoft.com/office/drawing/2014/main" id="{A9A9D3F2-CAE5-1141-A020-2485897E953A}"/>
              </a:ext>
            </a:extLst>
          </p:cNvPr>
          <p:cNvGraphicFramePr>
            <a:graphicFrameLocks noGrp="1"/>
          </p:cNvGraphicFramePr>
          <p:nvPr>
            <p:extLst>
              <p:ext uri="{D42A27DB-BD31-4B8C-83A1-F6EECF244321}">
                <p14:modId xmlns:p14="http://schemas.microsoft.com/office/powerpoint/2010/main" val="1742393978"/>
              </p:ext>
            </p:extLst>
          </p:nvPr>
        </p:nvGraphicFramePr>
        <p:xfrm>
          <a:off x="3671630" y="1647550"/>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$ 346K</a:t>
                      </a:r>
                    </a:p>
                  </a:txBody>
                  <a:tcPr anchor="ctr">
                    <a:lnR w="12700" cap="flat" cmpd="sng" algn="ctr">
                      <a:solidFill>
                        <a:schemeClr val="bg1"/>
                      </a:solidFill>
                      <a:prstDash val="solid"/>
                      <a:round/>
                      <a:headEnd type="none" w="med" len="med"/>
                      <a:tailEnd type="none" w="med" len="med"/>
                    </a:lnR>
                    <a:solidFill>
                      <a:schemeClr val="accent5">
                        <a:lumMod val="50000"/>
                      </a:schemeClr>
                    </a:solidFill>
                  </a:tcPr>
                </a:tc>
                <a:tc>
                  <a:txBody>
                    <a:bodyPr/>
                    <a:lstStyle/>
                    <a:p>
                      <a:pPr algn="ctr"/>
                      <a:r>
                        <a:rPr lang="en-US" sz="1200" b="1" i="0" dirty="0">
                          <a:latin typeface="Helvetica Light" panose="020B0403020202020204" pitchFamily="34" charset="0"/>
                        </a:rPr>
                        <a:t>$ 175K</a:t>
                      </a:r>
                    </a:p>
                  </a:txBody>
                  <a:tcPr anchor="ctr">
                    <a:lnL w="12700" cap="flat" cmpd="sng" algn="ctr">
                      <a:solidFill>
                        <a:schemeClr val="bg1"/>
                      </a:solidFill>
                      <a:prstDash val="solid"/>
                      <a:round/>
                      <a:headEnd type="none" w="med" len="med"/>
                      <a:tailEnd type="none" w="med" len="med"/>
                    </a:lnL>
                    <a:solidFill>
                      <a:schemeClr val="accent5">
                        <a:lumMod val="50000"/>
                      </a:schemeClr>
                    </a:solidFill>
                  </a:tcPr>
                </a:tc>
                <a:extLst>
                  <a:ext uri="{0D108BD9-81ED-4DB2-BD59-A6C34878D82A}">
                    <a16:rowId xmlns:a16="http://schemas.microsoft.com/office/drawing/2014/main" val="2192256424"/>
                  </a:ext>
                </a:extLst>
              </a:tr>
            </a:tbl>
          </a:graphicData>
        </a:graphic>
      </p:graphicFrame>
      <p:graphicFrame>
        <p:nvGraphicFramePr>
          <p:cNvPr id="32" name="Table 8">
            <a:extLst>
              <a:ext uri="{FF2B5EF4-FFF2-40B4-BE49-F238E27FC236}">
                <a16:creationId xmlns:a16="http://schemas.microsoft.com/office/drawing/2014/main" id="{6EF64A04-4680-3B41-89F7-F30AC682BD33}"/>
              </a:ext>
            </a:extLst>
          </p:cNvPr>
          <p:cNvGraphicFramePr>
            <a:graphicFrameLocks noGrp="1"/>
          </p:cNvGraphicFramePr>
          <p:nvPr>
            <p:extLst>
              <p:ext uri="{D42A27DB-BD31-4B8C-83A1-F6EECF244321}">
                <p14:modId xmlns:p14="http://schemas.microsoft.com/office/powerpoint/2010/main" val="3547400001"/>
              </p:ext>
            </p:extLst>
          </p:nvPr>
        </p:nvGraphicFramePr>
        <p:xfrm>
          <a:off x="3448634" y="1081337"/>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a:latin typeface="Myriad Pro" panose="020B0503030403020204" pitchFamily="34" charset="0"/>
                        </a:rPr>
                        <a:t>202</a:t>
                      </a:r>
                      <a:r>
                        <a:rPr lang="en-US" b="0" i="0" dirty="0">
                          <a:latin typeface="Myriad Pro" panose="020B0503030403020204" pitchFamily="34" charset="0"/>
                        </a:rPr>
                        <a:t>5</a:t>
                      </a:r>
                      <a:endParaRPr lang="en-HN" dirty="0"/>
                    </a:p>
                  </a:txBody>
                  <a:tcPr>
                    <a:solidFill>
                      <a:schemeClr val="tx2"/>
                    </a:solidFill>
                  </a:tcPr>
                </a:tc>
                <a:tc>
                  <a:txBody>
                    <a:bodyPr/>
                    <a:lstStyle/>
                    <a:p>
                      <a:pPr algn="ctr"/>
                      <a:r>
                        <a:rPr lang="en-HN" b="0" i="0">
                          <a:latin typeface="Myriad Pro" panose="020B0503030403020204" pitchFamily="34" charset="0"/>
                        </a:rPr>
                        <a:t>202</a:t>
                      </a:r>
                      <a:r>
                        <a:rPr lang="en-US" b="0" i="0" dirty="0">
                          <a:latin typeface="Myriad Pro" panose="020B0503030403020204" pitchFamily="34" charset="0"/>
                        </a:rPr>
                        <a:t>6</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33" name="Table 7">
            <a:extLst>
              <a:ext uri="{FF2B5EF4-FFF2-40B4-BE49-F238E27FC236}">
                <a16:creationId xmlns:a16="http://schemas.microsoft.com/office/drawing/2014/main" id="{E93763D0-3C26-F14C-BB1E-AB366B199355}"/>
              </a:ext>
            </a:extLst>
          </p:cNvPr>
          <p:cNvGraphicFramePr>
            <a:graphicFrameLocks noGrp="1"/>
          </p:cNvGraphicFramePr>
          <p:nvPr>
            <p:extLst>
              <p:ext uri="{D42A27DB-BD31-4B8C-83A1-F6EECF244321}">
                <p14:modId xmlns:p14="http://schemas.microsoft.com/office/powerpoint/2010/main" val="3635998376"/>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7%</a:t>
                      </a:r>
                      <a:endParaRPr lang="en-HN" sz="1200" b="0" i="0" dirty="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49%-</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34" name="TextBox 35">
            <a:extLst>
              <a:ext uri="{FF2B5EF4-FFF2-40B4-BE49-F238E27FC236}">
                <a16:creationId xmlns:a16="http://schemas.microsoft.com/office/drawing/2014/main" id="{8B335CA4-CFE7-5C43-8F5B-5C616F22C0EB}"/>
              </a:ext>
            </a:extLst>
          </p:cNvPr>
          <p:cNvSpPr txBox="1"/>
          <p:nvPr/>
        </p:nvSpPr>
        <p:spPr>
          <a:xfrm>
            <a:off x="432015" y="1134955"/>
            <a:ext cx="865943" cy="276999"/>
          </a:xfrm>
          <a:prstGeom prst="rect">
            <a:avLst/>
          </a:prstGeom>
          <a:noFill/>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3" name="Curved Down Arrow 47">
            <a:extLst>
              <a:ext uri="{FF2B5EF4-FFF2-40B4-BE49-F238E27FC236}">
                <a16:creationId xmlns:a16="http://schemas.microsoft.com/office/drawing/2014/main" id="{D824933A-5809-F176-D95C-DE36F443251A}"/>
              </a:ext>
            </a:extLst>
          </p:cNvPr>
          <p:cNvSpPr/>
          <p:nvPr/>
        </p:nvSpPr>
        <p:spPr>
          <a:xfrm rot="10800000" flipH="1">
            <a:off x="1169837" y="1483487"/>
            <a:ext cx="377437" cy="201419"/>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3452535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89F2A1D-FCC2-A94C-85FE-E2984560CE63}"/>
              </a:ext>
            </a:extLst>
          </p:cNvPr>
          <p:cNvSpPr/>
          <p:nvPr/>
        </p:nvSpPr>
        <p:spPr>
          <a:xfrm>
            <a:off x="433320" y="1035983"/>
            <a:ext cx="328755" cy="49547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latin typeface="Myriad Pro" panose="020B0503030403020204" pitchFamily="34" charset="0"/>
              </a:rPr>
              <a:t>PRENSA</a:t>
            </a:r>
          </a:p>
        </p:txBody>
      </p:sp>
      <p:sp>
        <p:nvSpPr>
          <p:cNvPr id="28" name="Rectangle 27">
            <a:extLst>
              <a:ext uri="{FF2B5EF4-FFF2-40B4-BE49-F238E27FC236}">
                <a16:creationId xmlns:a16="http://schemas.microsoft.com/office/drawing/2014/main" id="{2A08EDFC-1D13-2344-B3E1-5BCA678969CC}"/>
              </a:ext>
            </a:extLst>
          </p:cNvPr>
          <p:cNvSpPr/>
          <p:nvPr/>
        </p:nvSpPr>
        <p:spPr>
          <a:xfrm>
            <a:off x="5435493" y="4424065"/>
            <a:ext cx="328754" cy="20770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latin typeface="Myriad Pro" panose="020B0503030403020204" pitchFamily="34" charset="0"/>
              </a:rPr>
              <a:t>RADIO</a:t>
            </a:r>
          </a:p>
        </p:txBody>
      </p:sp>
      <p:sp>
        <p:nvSpPr>
          <p:cNvPr id="29" name="Rectangle 28">
            <a:extLst>
              <a:ext uri="{FF2B5EF4-FFF2-40B4-BE49-F238E27FC236}">
                <a16:creationId xmlns:a16="http://schemas.microsoft.com/office/drawing/2014/main" id="{53EC148F-63FC-004E-9C01-3A00810CFDFF}"/>
              </a:ext>
            </a:extLst>
          </p:cNvPr>
          <p:cNvSpPr/>
          <p:nvPr/>
        </p:nvSpPr>
        <p:spPr>
          <a:xfrm>
            <a:off x="5406024" y="1035982"/>
            <a:ext cx="328754" cy="2512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latin typeface="Myriad Pro" panose="020B0503030403020204" pitchFamily="34" charset="0"/>
              </a:rPr>
              <a:t>TELEVISION</a:t>
            </a:r>
          </a:p>
        </p:txBody>
      </p:sp>
      <p:sp>
        <p:nvSpPr>
          <p:cNvPr id="21" name="Rectangle 20">
            <a:extLst>
              <a:ext uri="{FF2B5EF4-FFF2-40B4-BE49-F238E27FC236}">
                <a16:creationId xmlns:a16="http://schemas.microsoft.com/office/drawing/2014/main" id="{3F7CB99F-89FE-4D78-93FD-FF92DB5CA8D6}"/>
              </a:ext>
            </a:extLst>
          </p:cNvPr>
          <p:cNvSpPr/>
          <p:nvPr/>
        </p:nvSpPr>
        <p:spPr>
          <a:xfrm>
            <a:off x="-8733" y="0"/>
            <a:ext cx="12200733" cy="86594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PIEZAS PUBLICITARIAS  </a:t>
            </a:r>
          </a:p>
        </p:txBody>
      </p:sp>
      <p:sp>
        <p:nvSpPr>
          <p:cNvPr id="30" name="TextBox 29">
            <a:extLst>
              <a:ext uri="{FF2B5EF4-FFF2-40B4-BE49-F238E27FC236}">
                <a16:creationId xmlns:a16="http://schemas.microsoft.com/office/drawing/2014/main" id="{BAA82096-9A2B-459E-AFAD-52420163C6E2}"/>
              </a:ext>
            </a:extLst>
          </p:cNvPr>
          <p:cNvSpPr txBox="1"/>
          <p:nvPr/>
        </p:nvSpPr>
        <p:spPr>
          <a:xfrm>
            <a:off x="7983493" y="260532"/>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Febrero</a:t>
            </a:r>
            <a:r>
              <a:rPr lang="en-CA" b="1" dirty="0">
                <a:solidFill>
                  <a:schemeClr val="bg1"/>
                </a:solidFill>
                <a:latin typeface="Helvetica Light" panose="020B0403020202020204" pitchFamily="34" charset="0"/>
              </a:rPr>
              <a:t> 2026</a:t>
            </a:r>
            <a:endParaRPr lang="es-MX" sz="1800" b="1" dirty="0">
              <a:solidFill>
                <a:schemeClr val="bg1"/>
              </a:solidFill>
              <a:latin typeface="Helvetica Light" panose="020B0403020202020204" pitchFamily="34" charset="0"/>
            </a:endParaRPr>
          </a:p>
        </p:txBody>
      </p:sp>
      <p:sp>
        <p:nvSpPr>
          <p:cNvPr id="33" name="Rectangle 36">
            <a:extLst>
              <a:ext uri="{FF2B5EF4-FFF2-40B4-BE49-F238E27FC236}">
                <a16:creationId xmlns:a16="http://schemas.microsoft.com/office/drawing/2014/main" id="{EFB3F3C5-997A-7FF1-959E-8D926F33D52B}"/>
              </a:ext>
            </a:extLst>
          </p:cNvPr>
          <p:cNvSpPr/>
          <p:nvPr/>
        </p:nvSpPr>
        <p:spPr>
          <a:xfrm>
            <a:off x="6189522" y="2422061"/>
            <a:ext cx="2132120" cy="276999"/>
          </a:xfrm>
          <a:prstGeom prst="rect">
            <a:avLst/>
          </a:prstGeom>
        </p:spPr>
        <p:txBody>
          <a:bodyPr wrap="square">
            <a:spAutoFit/>
          </a:bodyPr>
          <a:lstStyle/>
          <a:p>
            <a:r>
              <a:rPr lang="en-CA" sz="1200" dirty="0">
                <a:latin typeface="Helvetica Light" panose="020B0403020202020204" pitchFamily="34" charset="0"/>
                <a:hlinkClick r:id="rId2"/>
              </a:rPr>
              <a:t>Felices los 4 30</a:t>
            </a:r>
            <a:r>
              <a:rPr lang="en-CA" sz="1200" dirty="0">
                <a:latin typeface="Helvetica Light" panose="020B0403020202020204" pitchFamily="34" charset="0"/>
                <a:hlinkClick r:id="rId3"/>
              </a:rPr>
              <a:t>”</a:t>
            </a:r>
            <a:endParaRPr lang="en-CA" sz="1200" dirty="0">
              <a:latin typeface="Helvetica Light" panose="020B0403020202020204" pitchFamily="34" charset="0"/>
            </a:endParaRPr>
          </a:p>
        </p:txBody>
      </p:sp>
      <p:sp>
        <p:nvSpPr>
          <p:cNvPr id="34" name="Rectangle 41">
            <a:extLst>
              <a:ext uri="{FF2B5EF4-FFF2-40B4-BE49-F238E27FC236}">
                <a16:creationId xmlns:a16="http://schemas.microsoft.com/office/drawing/2014/main" id="{8134006C-77D6-61E5-E28F-216FAC268D6D}"/>
              </a:ext>
            </a:extLst>
          </p:cNvPr>
          <p:cNvSpPr/>
          <p:nvPr/>
        </p:nvSpPr>
        <p:spPr>
          <a:xfrm>
            <a:off x="9159318" y="2425021"/>
            <a:ext cx="2208150" cy="276999"/>
          </a:xfrm>
          <a:prstGeom prst="rect">
            <a:avLst/>
          </a:prstGeom>
        </p:spPr>
        <p:txBody>
          <a:bodyPr wrap="square">
            <a:spAutoFit/>
          </a:bodyPr>
          <a:lstStyle/>
          <a:p>
            <a:r>
              <a:rPr lang="en-CA" sz="1200" dirty="0">
                <a:latin typeface="Helvetica Light" panose="020B0403020202020204" pitchFamily="34" charset="0"/>
                <a:hlinkClick r:id="rId4"/>
              </a:rPr>
              <a:t>Navi tu primera moto </a:t>
            </a:r>
            <a:r>
              <a:rPr lang="en-CA" sz="1200" dirty="0">
                <a:latin typeface="Helvetica Light" panose="020B0403020202020204" pitchFamily="34" charset="0"/>
                <a:hlinkClick r:id="rId5"/>
              </a:rPr>
              <a:t>30</a:t>
            </a:r>
            <a:r>
              <a:rPr lang="en-CA" sz="1200" dirty="0">
                <a:latin typeface="Helvetica Light" panose="020B0403020202020204" pitchFamily="34" charset="0"/>
                <a:hlinkClick r:id="rId6"/>
              </a:rPr>
              <a:t>”</a:t>
            </a:r>
            <a:endParaRPr lang="en-CA" sz="1200" dirty="0">
              <a:latin typeface="Helvetica Light" panose="020B0403020202020204" pitchFamily="34" charset="0"/>
            </a:endParaRPr>
          </a:p>
        </p:txBody>
      </p:sp>
      <p:sp>
        <p:nvSpPr>
          <p:cNvPr id="6" name="Rectangle 41">
            <a:extLst>
              <a:ext uri="{FF2B5EF4-FFF2-40B4-BE49-F238E27FC236}">
                <a16:creationId xmlns:a16="http://schemas.microsoft.com/office/drawing/2014/main" id="{078CF8FF-4064-F821-1486-F29199D71112}"/>
              </a:ext>
            </a:extLst>
          </p:cNvPr>
          <p:cNvSpPr/>
          <p:nvPr/>
        </p:nvSpPr>
        <p:spPr>
          <a:xfrm>
            <a:off x="7726740" y="5316383"/>
            <a:ext cx="2651021" cy="276999"/>
          </a:xfrm>
          <a:prstGeom prst="rect">
            <a:avLst/>
          </a:prstGeom>
        </p:spPr>
        <p:txBody>
          <a:bodyPr wrap="square">
            <a:spAutoFit/>
          </a:bodyPr>
          <a:lstStyle/>
          <a:p>
            <a:r>
              <a:rPr lang="en-CA" sz="1200" dirty="0">
                <a:latin typeface="Helvetica Light" panose="020B0403020202020204" pitchFamily="34" charset="0"/>
                <a:hlinkClick r:id="rId7"/>
              </a:rPr>
              <a:t>Yeah aja tu sabes quien es  </a:t>
            </a:r>
            <a:r>
              <a:rPr lang="en-CA" sz="1200" dirty="0">
                <a:latin typeface="Helvetica Light" panose="020B0403020202020204" pitchFamily="34" charset="0"/>
                <a:hlinkClick r:id="rId8"/>
              </a:rPr>
              <a:t>30</a:t>
            </a:r>
            <a:r>
              <a:rPr lang="en-CA" sz="1200" dirty="0">
                <a:latin typeface="Helvetica Light" panose="020B0403020202020204" pitchFamily="34" charset="0"/>
                <a:hlinkClick r:id="rId9"/>
              </a:rPr>
              <a:t>” </a:t>
            </a:r>
            <a:endParaRPr lang="en-CA" sz="1200" dirty="0">
              <a:latin typeface="Helvetica Light" panose="020B0403020202020204" pitchFamily="34" charset="0"/>
            </a:endParaRPr>
          </a:p>
        </p:txBody>
      </p:sp>
      <p:cxnSp>
        <p:nvCxnSpPr>
          <p:cNvPr id="38" name="Conector recto 37">
            <a:extLst>
              <a:ext uri="{FF2B5EF4-FFF2-40B4-BE49-F238E27FC236}">
                <a16:creationId xmlns:a16="http://schemas.microsoft.com/office/drawing/2014/main" id="{DE6EF8AD-5E8F-0F0D-C3CA-1DF37E4F56E6}"/>
              </a:ext>
            </a:extLst>
          </p:cNvPr>
          <p:cNvCxnSpPr>
            <a:cxnSpLocks/>
          </p:cNvCxnSpPr>
          <p:nvPr/>
        </p:nvCxnSpPr>
        <p:spPr>
          <a:xfrm>
            <a:off x="5426166" y="4424065"/>
            <a:ext cx="67658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Estrella de 5 puntas 22">
            <a:extLst>
              <a:ext uri="{FF2B5EF4-FFF2-40B4-BE49-F238E27FC236}">
                <a16:creationId xmlns:a16="http://schemas.microsoft.com/office/drawing/2014/main" id="{E17AB3B5-7C09-3D73-00A8-1EE700FEA3BA}"/>
              </a:ext>
            </a:extLst>
          </p:cNvPr>
          <p:cNvSpPr/>
          <p:nvPr/>
        </p:nvSpPr>
        <p:spPr>
          <a:xfrm>
            <a:off x="2764231" y="3379052"/>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
        <p:nvSpPr>
          <p:cNvPr id="13" name="Estrella de 5 puntas 12">
            <a:extLst>
              <a:ext uri="{FF2B5EF4-FFF2-40B4-BE49-F238E27FC236}">
                <a16:creationId xmlns:a16="http://schemas.microsoft.com/office/drawing/2014/main" id="{70639F32-73DD-2D19-6DE3-830B2E355ABE}"/>
              </a:ext>
            </a:extLst>
          </p:cNvPr>
          <p:cNvSpPr/>
          <p:nvPr/>
        </p:nvSpPr>
        <p:spPr>
          <a:xfrm>
            <a:off x="8128827" y="984883"/>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9" name="Imagen 8">
            <a:extLst>
              <a:ext uri="{FF2B5EF4-FFF2-40B4-BE49-F238E27FC236}">
                <a16:creationId xmlns:a16="http://schemas.microsoft.com/office/drawing/2014/main" id="{C3297E2B-368E-5490-6E85-40B8F1B59C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52251" y="1230106"/>
            <a:ext cx="2208150" cy="1169468"/>
          </a:xfrm>
          <a:prstGeom prst="rect">
            <a:avLst/>
          </a:prstGeom>
        </p:spPr>
      </p:pic>
      <p:pic>
        <p:nvPicPr>
          <p:cNvPr id="3" name="Imagen 2">
            <a:extLst>
              <a:ext uri="{FF2B5EF4-FFF2-40B4-BE49-F238E27FC236}">
                <a16:creationId xmlns:a16="http://schemas.microsoft.com/office/drawing/2014/main" id="{32F5B0C4-B970-949E-9BFA-05B739C70EE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5859" y="3562886"/>
            <a:ext cx="1858372" cy="2161856"/>
          </a:xfrm>
          <a:prstGeom prst="rect">
            <a:avLst/>
          </a:prstGeom>
        </p:spPr>
      </p:pic>
      <p:pic>
        <p:nvPicPr>
          <p:cNvPr id="7" name="Imagen 6">
            <a:extLst>
              <a:ext uri="{FF2B5EF4-FFF2-40B4-BE49-F238E27FC236}">
                <a16:creationId xmlns:a16="http://schemas.microsoft.com/office/drawing/2014/main" id="{CFA73D4B-BEDA-FCC6-F988-05553A4A729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28036" y="1210615"/>
            <a:ext cx="2208150" cy="1169469"/>
          </a:xfrm>
          <a:prstGeom prst="rect">
            <a:avLst/>
          </a:prstGeom>
        </p:spPr>
      </p:pic>
      <p:pic>
        <p:nvPicPr>
          <p:cNvPr id="10" name="Imagen 9">
            <a:extLst>
              <a:ext uri="{FF2B5EF4-FFF2-40B4-BE49-F238E27FC236}">
                <a16:creationId xmlns:a16="http://schemas.microsoft.com/office/drawing/2014/main" id="{CD437CAB-7E5F-C7B3-A04A-054B0BC172B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67554" y="1211030"/>
            <a:ext cx="1865314" cy="2173053"/>
          </a:xfrm>
          <a:prstGeom prst="rect">
            <a:avLst/>
          </a:prstGeom>
        </p:spPr>
      </p:pic>
      <p:sp>
        <p:nvSpPr>
          <p:cNvPr id="24" name="Estrella de 5 puntas 23">
            <a:extLst>
              <a:ext uri="{FF2B5EF4-FFF2-40B4-BE49-F238E27FC236}">
                <a16:creationId xmlns:a16="http://schemas.microsoft.com/office/drawing/2014/main" id="{F4771C5A-C547-82A9-CDF2-11A74E58F831}"/>
              </a:ext>
            </a:extLst>
          </p:cNvPr>
          <p:cNvSpPr/>
          <p:nvPr/>
        </p:nvSpPr>
        <p:spPr>
          <a:xfrm>
            <a:off x="4849080" y="1033362"/>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12" name="Imagen 11">
            <a:extLst>
              <a:ext uri="{FF2B5EF4-FFF2-40B4-BE49-F238E27FC236}">
                <a16:creationId xmlns:a16="http://schemas.microsoft.com/office/drawing/2014/main" id="{80A427B5-FAE0-8FFC-C9D3-C6C5528126C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98333" y="1210615"/>
            <a:ext cx="1862150" cy="2168437"/>
          </a:xfrm>
          <a:prstGeom prst="rect">
            <a:avLst/>
          </a:prstGeom>
        </p:spPr>
      </p:pic>
      <p:sp>
        <p:nvSpPr>
          <p:cNvPr id="15" name="Estrella de 5 puntas 14">
            <a:extLst>
              <a:ext uri="{FF2B5EF4-FFF2-40B4-BE49-F238E27FC236}">
                <a16:creationId xmlns:a16="http://schemas.microsoft.com/office/drawing/2014/main" id="{9EBBB71E-E032-A42D-FD06-B1D31F0FDBC5}"/>
              </a:ext>
            </a:extLst>
          </p:cNvPr>
          <p:cNvSpPr/>
          <p:nvPr/>
        </p:nvSpPr>
        <p:spPr>
          <a:xfrm>
            <a:off x="2854148" y="983626"/>
            <a:ext cx="366480" cy="354506"/>
          </a:xfrm>
          <a:prstGeom prst="star5">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Tree>
    <p:extLst>
      <p:ext uri="{BB962C8B-B14F-4D97-AF65-F5344CB8AC3E}">
        <p14:creationId xmlns:p14="http://schemas.microsoft.com/office/powerpoint/2010/main" val="3822142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art 41">
            <a:extLst>
              <a:ext uri="{FF2B5EF4-FFF2-40B4-BE49-F238E27FC236}">
                <a16:creationId xmlns:a16="http://schemas.microsoft.com/office/drawing/2014/main" id="{799506CF-234A-F74D-8B2D-99F3E9116DF4}"/>
              </a:ext>
            </a:extLst>
          </p:cNvPr>
          <p:cNvGraphicFramePr/>
          <p:nvPr>
            <p:extLst>
              <p:ext uri="{D42A27DB-BD31-4B8C-83A1-F6EECF244321}">
                <p14:modId xmlns:p14="http://schemas.microsoft.com/office/powerpoint/2010/main" val="4082748303"/>
              </p:ext>
            </p:extLst>
          </p:nvPr>
        </p:nvGraphicFramePr>
        <p:xfrm>
          <a:off x="196829" y="1699527"/>
          <a:ext cx="3204006" cy="40235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16D79B83-0B6F-2B49-B0F4-B6D31DCF4405}"/>
              </a:ext>
            </a:extLst>
          </p:cNvPr>
          <p:cNvGraphicFramePr/>
          <p:nvPr>
            <p:extLst>
              <p:ext uri="{D42A27DB-BD31-4B8C-83A1-F6EECF244321}">
                <p14:modId xmlns:p14="http://schemas.microsoft.com/office/powerpoint/2010/main" val="1515804969"/>
              </p:ext>
            </p:extLst>
          </p:nvPr>
        </p:nvGraphicFramePr>
        <p:xfrm>
          <a:off x="6628139" y="1161174"/>
          <a:ext cx="5563849" cy="21744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a:extLst>
              <a:ext uri="{FF2B5EF4-FFF2-40B4-BE49-F238E27FC236}">
                <a16:creationId xmlns:a16="http://schemas.microsoft.com/office/drawing/2014/main" id="{9EDE56F5-9AD5-9F46-85FF-BE9C64BE6F00}"/>
              </a:ext>
            </a:extLst>
          </p:cNvPr>
          <p:cNvGraphicFramePr/>
          <p:nvPr>
            <p:extLst>
              <p:ext uri="{D42A27DB-BD31-4B8C-83A1-F6EECF244321}">
                <p14:modId xmlns:p14="http://schemas.microsoft.com/office/powerpoint/2010/main" val="2835541306"/>
              </p:ext>
            </p:extLst>
          </p:nvPr>
        </p:nvGraphicFramePr>
        <p:xfrm>
          <a:off x="6740735" y="4442350"/>
          <a:ext cx="5073578" cy="11845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Table 36">
            <a:extLst>
              <a:ext uri="{FF2B5EF4-FFF2-40B4-BE49-F238E27FC236}">
                <a16:creationId xmlns:a16="http://schemas.microsoft.com/office/drawing/2014/main" id="{AC5179B9-0622-5A4E-8779-1A87A27D5E42}"/>
              </a:ext>
            </a:extLst>
          </p:cNvPr>
          <p:cNvGraphicFramePr>
            <a:graphicFrameLocks noGrp="1"/>
          </p:cNvGraphicFramePr>
          <p:nvPr>
            <p:extLst>
              <p:ext uri="{D42A27DB-BD31-4B8C-83A1-F6EECF244321}">
                <p14:modId xmlns:p14="http://schemas.microsoft.com/office/powerpoint/2010/main" val="1307363289"/>
              </p:ext>
            </p:extLst>
          </p:nvPr>
        </p:nvGraphicFramePr>
        <p:xfrm>
          <a:off x="10937688" y="3945314"/>
          <a:ext cx="1254298" cy="249046"/>
        </p:xfrm>
        <a:graphic>
          <a:graphicData uri="http://schemas.openxmlformats.org/drawingml/2006/table">
            <a:tbl>
              <a:tblPr firstRow="1" bandRow="1">
                <a:tableStyleId>{2D5ABB26-0587-4C30-8999-92F81FD0307C}</a:tableStyleId>
              </a:tblPr>
              <a:tblGrid>
                <a:gridCol w="716590">
                  <a:extLst>
                    <a:ext uri="{9D8B030D-6E8A-4147-A177-3AD203B41FA5}">
                      <a16:colId xmlns:a16="http://schemas.microsoft.com/office/drawing/2014/main" val="1624274162"/>
                    </a:ext>
                  </a:extLst>
                </a:gridCol>
                <a:gridCol w="537708">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130K</a:t>
                      </a:r>
                    </a:p>
                  </a:txBody>
                  <a:tcPr/>
                </a:tc>
                <a:tc>
                  <a:txBody>
                    <a:bodyPr/>
                    <a:lstStyle/>
                    <a:p>
                      <a:pPr algn="ctr"/>
                      <a:r>
                        <a:rPr lang="en-US" sz="1000" b="1" i="0" dirty="0">
                          <a:solidFill>
                            <a:schemeClr val="bg1"/>
                          </a:solidFill>
                          <a:latin typeface="Helvetica Light" panose="020B0403020202020204" pitchFamily="34" charset="0"/>
                        </a:rPr>
                        <a:t>96%</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38" name="Table 37">
            <a:extLst>
              <a:ext uri="{FF2B5EF4-FFF2-40B4-BE49-F238E27FC236}">
                <a16:creationId xmlns:a16="http://schemas.microsoft.com/office/drawing/2014/main" id="{99987DDF-552B-3D40-A9FE-BD79F2709C40}"/>
              </a:ext>
            </a:extLst>
          </p:cNvPr>
          <p:cNvGraphicFramePr>
            <a:graphicFrameLocks noGrp="1"/>
          </p:cNvGraphicFramePr>
          <p:nvPr>
            <p:extLst>
              <p:ext uri="{D42A27DB-BD31-4B8C-83A1-F6EECF244321}">
                <p14:modId xmlns:p14="http://schemas.microsoft.com/office/powerpoint/2010/main" val="3448759998"/>
              </p:ext>
            </p:extLst>
          </p:nvPr>
        </p:nvGraphicFramePr>
        <p:xfrm>
          <a:off x="11127112" y="4767126"/>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tc>
                <a:tc>
                  <a:txBody>
                    <a:bodyPr/>
                    <a:lstStyle/>
                    <a:p>
                      <a:pPr algn="ctr"/>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9" name="Chart 48">
            <a:extLst>
              <a:ext uri="{FF2B5EF4-FFF2-40B4-BE49-F238E27FC236}">
                <a16:creationId xmlns:a16="http://schemas.microsoft.com/office/drawing/2014/main" id="{8BB35736-A6CB-4543-9B66-81E9D8A489A1}"/>
              </a:ext>
            </a:extLst>
          </p:cNvPr>
          <p:cNvGraphicFramePr/>
          <p:nvPr>
            <p:extLst>
              <p:ext uri="{D42A27DB-BD31-4B8C-83A1-F6EECF244321}">
                <p14:modId xmlns:p14="http://schemas.microsoft.com/office/powerpoint/2010/main" val="238409937"/>
              </p:ext>
            </p:extLst>
          </p:nvPr>
        </p:nvGraphicFramePr>
        <p:xfrm>
          <a:off x="3673637" y="1960042"/>
          <a:ext cx="3044081" cy="40264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Table 50">
            <a:extLst>
              <a:ext uri="{FF2B5EF4-FFF2-40B4-BE49-F238E27FC236}">
                <a16:creationId xmlns:a16="http://schemas.microsoft.com/office/drawing/2014/main" id="{C50AB278-B10C-3048-85FA-AAC0F9D15382}"/>
              </a:ext>
            </a:extLst>
          </p:cNvPr>
          <p:cNvGraphicFramePr>
            <a:graphicFrameLocks noGrp="1"/>
          </p:cNvGraphicFramePr>
          <p:nvPr>
            <p:extLst>
              <p:ext uri="{D42A27DB-BD31-4B8C-83A1-F6EECF244321}">
                <p14:modId xmlns:p14="http://schemas.microsoft.com/office/powerpoint/2010/main" val="14325177"/>
              </p:ext>
            </p:extLst>
          </p:nvPr>
        </p:nvGraphicFramePr>
        <p:xfrm>
          <a:off x="11119271" y="5616442"/>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r"/>
                      <a:r>
                        <a:rPr lang="en-US" sz="1000" b="0" i="0" dirty="0">
                          <a:latin typeface="Helvetica Light" panose="020B0403020202020204" pitchFamily="34" charset="0"/>
                        </a:rPr>
                        <a:t>  </a:t>
                      </a:r>
                      <a:r>
                        <a:rPr lang="en-US" sz="1000" b="1" i="0" dirty="0">
                          <a:latin typeface="Helvetica Light" panose="020B0403020202020204" pitchFamily="34" charset="0"/>
                        </a:rPr>
                        <a:t>$5K</a:t>
                      </a:r>
                    </a:p>
                  </a:txBody>
                  <a:tcPr/>
                </a:tc>
                <a:tc>
                  <a:txBody>
                    <a:bodyPr/>
                    <a:lstStyle/>
                    <a:p>
                      <a:pPr algn="ctr"/>
                      <a:r>
                        <a:rPr lang="en-US" sz="1000" b="1" i="0" dirty="0">
                          <a:solidFill>
                            <a:schemeClr val="bg1"/>
                          </a:solidFill>
                          <a:latin typeface="Helvetica Light" panose="020B0403020202020204" pitchFamily="34" charset="0"/>
                        </a:rPr>
                        <a:t>4%</a:t>
                      </a:r>
                    </a:p>
                  </a:txBody>
                  <a:tcPr>
                    <a:solidFill>
                      <a:srgbClr val="FF0000"/>
                    </a:solidFill>
                  </a:tcPr>
                </a:tc>
                <a:extLst>
                  <a:ext uri="{0D108BD9-81ED-4DB2-BD59-A6C34878D82A}">
                    <a16:rowId xmlns:a16="http://schemas.microsoft.com/office/drawing/2014/main" val="1902778531"/>
                  </a:ext>
                </a:extLst>
              </a:tr>
            </a:tbl>
          </a:graphicData>
        </a:graphic>
      </p:graphicFrame>
      <p:sp>
        <p:nvSpPr>
          <p:cNvPr id="44" name="Rectangle 43">
            <a:extLst>
              <a:ext uri="{FF2B5EF4-FFF2-40B4-BE49-F238E27FC236}">
                <a16:creationId xmlns:a16="http://schemas.microsoft.com/office/drawing/2014/main" id="{731A1DBA-209C-4B92-8727-732F11F6434B}"/>
              </a:ext>
            </a:extLst>
          </p:cNvPr>
          <p:cNvSpPr/>
          <p:nvPr/>
        </p:nvSpPr>
        <p:spPr>
          <a:xfrm>
            <a:off x="-8733" y="0"/>
            <a:ext cx="12200733" cy="8659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ELEKTRA / ITALIKA</a:t>
            </a:r>
          </a:p>
        </p:txBody>
      </p:sp>
      <p:sp>
        <p:nvSpPr>
          <p:cNvPr id="47" name="Title 1">
            <a:extLst>
              <a:ext uri="{FF2B5EF4-FFF2-40B4-BE49-F238E27FC236}">
                <a16:creationId xmlns:a16="http://schemas.microsoft.com/office/drawing/2014/main" id="{46F04C3F-AD6F-4095-ADD8-0A707041D7A0}"/>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2026</a:t>
            </a:r>
            <a:endParaRPr lang="en-US" sz="3000" b="1" dirty="0">
              <a:solidFill>
                <a:schemeClr val="bg1"/>
              </a:solidFill>
              <a:latin typeface="Helvetica Light" panose="020B0403020202020204" pitchFamily="34" charset="0"/>
            </a:endParaRPr>
          </a:p>
        </p:txBody>
      </p:sp>
      <p:cxnSp>
        <p:nvCxnSpPr>
          <p:cNvPr id="63" name="Straight Connector 62">
            <a:extLst>
              <a:ext uri="{FF2B5EF4-FFF2-40B4-BE49-F238E27FC236}">
                <a16:creationId xmlns:a16="http://schemas.microsoft.com/office/drawing/2014/main" id="{3475A57F-A5FA-4590-8429-51E88F2E416E}"/>
              </a:ext>
            </a:extLst>
          </p:cNvPr>
          <p:cNvCxnSpPr>
            <a:cxnSpLocks/>
          </p:cNvCxnSpPr>
          <p:nvPr/>
        </p:nvCxnSpPr>
        <p:spPr>
          <a:xfrm>
            <a:off x="3411938" y="1075897"/>
            <a:ext cx="0" cy="4647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8532C9D-1CB7-4DE1-BECE-3F0E76BCA8C5}"/>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26797F88-BAC0-48E0-86B6-97B4706CA420}"/>
              </a:ext>
            </a:extLst>
          </p:cNvPr>
          <p:cNvSpPr txBox="1"/>
          <p:nvPr/>
        </p:nvSpPr>
        <p:spPr>
          <a:xfrm>
            <a:off x="6803147" y="3368813"/>
            <a:ext cx="861133" cy="276999"/>
          </a:xfrm>
          <a:prstGeom prst="rect">
            <a:avLst/>
          </a:prstGeom>
          <a:solidFill>
            <a:srgbClr val="FF0000"/>
          </a:solidFill>
          <a:effectLst/>
        </p:spPr>
        <p:txBody>
          <a:bodyPr wrap="none" rtlCol="0">
            <a:spAutoFit/>
          </a:bodyPr>
          <a:lstStyle/>
          <a:p>
            <a:r>
              <a:rPr lang="en-US" sz="1200" dirty="0">
                <a:solidFill>
                  <a:schemeClr val="bg1"/>
                </a:solidFill>
                <a:latin typeface="Helvetica Light" panose="020B0403020202020204" pitchFamily="34" charset="0"/>
              </a:rPr>
              <a:t>Media Mix</a:t>
            </a:r>
          </a:p>
        </p:txBody>
      </p:sp>
      <p:graphicFrame>
        <p:nvGraphicFramePr>
          <p:cNvPr id="52" name="Chart 51">
            <a:extLst>
              <a:ext uri="{FF2B5EF4-FFF2-40B4-BE49-F238E27FC236}">
                <a16:creationId xmlns:a16="http://schemas.microsoft.com/office/drawing/2014/main" id="{DB287A13-347E-47D4-9FC2-799C975A3B6D}"/>
              </a:ext>
            </a:extLst>
          </p:cNvPr>
          <p:cNvGraphicFramePr/>
          <p:nvPr>
            <p:extLst>
              <p:ext uri="{D42A27DB-BD31-4B8C-83A1-F6EECF244321}">
                <p14:modId xmlns:p14="http://schemas.microsoft.com/office/powerpoint/2010/main" val="847978449"/>
              </p:ext>
            </p:extLst>
          </p:nvPr>
        </p:nvGraphicFramePr>
        <p:xfrm>
          <a:off x="6779621" y="5347911"/>
          <a:ext cx="4325190" cy="1163134"/>
        </p:xfrm>
        <a:graphic>
          <a:graphicData uri="http://schemas.openxmlformats.org/drawingml/2006/chart">
            <c:chart xmlns:c="http://schemas.openxmlformats.org/drawingml/2006/chart" xmlns:r="http://schemas.openxmlformats.org/officeDocument/2006/relationships" r:id="rId7"/>
          </a:graphicData>
        </a:graphic>
      </p:graphicFrame>
      <p:sp>
        <p:nvSpPr>
          <p:cNvPr id="66" name="TextBox 65">
            <a:extLst>
              <a:ext uri="{FF2B5EF4-FFF2-40B4-BE49-F238E27FC236}">
                <a16:creationId xmlns:a16="http://schemas.microsoft.com/office/drawing/2014/main" id="{5DF87333-ADE9-D34C-90DC-76838A3CF97C}"/>
              </a:ext>
            </a:extLst>
          </p:cNvPr>
          <p:cNvSpPr txBox="1"/>
          <p:nvPr/>
        </p:nvSpPr>
        <p:spPr>
          <a:xfrm>
            <a:off x="8541634" y="956231"/>
            <a:ext cx="1736857" cy="369332"/>
          </a:xfrm>
          <a:prstGeom prst="rect">
            <a:avLst/>
          </a:prstGeom>
          <a:noFill/>
          <a:ln>
            <a:solidFill>
              <a:schemeClr val="bg1"/>
            </a:solidFill>
          </a:ln>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3" name="TextBox 1">
            <a:extLst>
              <a:ext uri="{FF2B5EF4-FFF2-40B4-BE49-F238E27FC236}">
                <a16:creationId xmlns:a16="http://schemas.microsoft.com/office/drawing/2014/main" id="{D9DD4847-AC0A-86B9-05D2-1297F49E859C}"/>
              </a:ext>
            </a:extLst>
          </p:cNvPr>
          <p:cNvSpPr txBox="1"/>
          <p:nvPr/>
        </p:nvSpPr>
        <p:spPr>
          <a:xfrm>
            <a:off x="237622" y="6056728"/>
            <a:ext cx="6390517" cy="430887"/>
          </a:xfrm>
          <a:prstGeom prst="rect">
            <a:avLst/>
          </a:prstGeom>
          <a:solidFill>
            <a:schemeClr val="bg1">
              <a:lumMod val="85000"/>
            </a:schemeClr>
          </a:solidFill>
          <a:ln>
            <a:solidFill>
              <a:schemeClr val="bg1"/>
            </a:solidFill>
          </a:ln>
        </p:spPr>
        <p:txBody>
          <a:bodyPr wrap="square" rtlCol="0">
            <a:spAutoFit/>
          </a:bodyPr>
          <a:lstStyle/>
          <a:p>
            <a:r>
              <a:rPr lang="es-HN" sz="1100" dirty="0">
                <a:latin typeface="Myriad Pro" panose="020B0503030403020204" pitchFamily="34" charset="0"/>
              </a:rPr>
              <a:t>De toda la inversión de Elektra/Italika en el 2026 para los medios de (TV, RD y PR) el medio Azteca TV obtiene un 67% y un 58% solo en TV.</a:t>
            </a:r>
            <a:endParaRPr lang="en-US" sz="1100" dirty="0">
              <a:latin typeface="Myriad Pro" panose="020B0503030403020204" pitchFamily="34" charset="0"/>
            </a:endParaRPr>
          </a:p>
        </p:txBody>
      </p:sp>
      <p:sp>
        <p:nvSpPr>
          <p:cNvPr id="29" name="Curved Down Arrow 47">
            <a:extLst>
              <a:ext uri="{FF2B5EF4-FFF2-40B4-BE49-F238E27FC236}">
                <a16:creationId xmlns:a16="http://schemas.microsoft.com/office/drawing/2014/main" id="{36BC7691-0ECA-1D47-AF12-E63747634BB4}"/>
              </a:ext>
            </a:extLst>
          </p:cNvPr>
          <p:cNvSpPr/>
          <p:nvPr/>
        </p:nvSpPr>
        <p:spPr>
          <a:xfrm rot="10800000" flipH="1">
            <a:off x="1141720" y="1498594"/>
            <a:ext cx="436230" cy="180404"/>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graphicFrame>
        <p:nvGraphicFramePr>
          <p:cNvPr id="32" name="Table 7">
            <a:extLst>
              <a:ext uri="{FF2B5EF4-FFF2-40B4-BE49-F238E27FC236}">
                <a16:creationId xmlns:a16="http://schemas.microsoft.com/office/drawing/2014/main" id="{B5B01CAE-D47A-FF48-85F2-86C1BB808B5A}"/>
              </a:ext>
            </a:extLst>
          </p:cNvPr>
          <p:cNvGraphicFramePr>
            <a:graphicFrameLocks noGrp="1"/>
          </p:cNvGraphicFramePr>
          <p:nvPr>
            <p:extLst>
              <p:ext uri="{D42A27DB-BD31-4B8C-83A1-F6EECF244321}">
                <p14:modId xmlns:p14="http://schemas.microsoft.com/office/powerpoint/2010/main" val="1402857883"/>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223%</a:t>
                      </a:r>
                      <a:endParaRPr lang="en-HN" sz="1200" b="0" i="0" dirty="0">
                        <a:latin typeface="Helvetica Light" panose="020B0403020202020204" pitchFamily="34" charset="0"/>
                      </a:endParaRPr>
                    </a:p>
                  </a:txBody>
                  <a:tcPr>
                    <a:solidFill>
                      <a:srgbClr val="44526A"/>
                    </a:solidFill>
                  </a:tcPr>
                </a:tc>
                <a:tc>
                  <a:txBody>
                    <a:bodyPr/>
                    <a:lstStyle/>
                    <a:p>
                      <a:pPr algn="ctr"/>
                      <a:r>
                        <a:rPr lang="en-US" sz="1200" b="0" i="0" dirty="0">
                          <a:latin typeface="Helvetica Light" panose="020B0403020202020204" pitchFamily="34" charset="0"/>
                        </a:rPr>
                        <a:t>21%</a:t>
                      </a:r>
                      <a:endParaRPr lang="en-HN" sz="1200" b="0" i="0" dirty="0">
                        <a:latin typeface="Helvetica Light" panose="020B0403020202020204" pitchFamily="34" charset="0"/>
                      </a:endParaRPr>
                    </a:p>
                  </a:txBody>
                  <a:tcPr>
                    <a:solidFill>
                      <a:srgbClr val="44516A"/>
                    </a:solidFill>
                  </a:tcPr>
                </a:tc>
                <a:extLst>
                  <a:ext uri="{0D108BD9-81ED-4DB2-BD59-A6C34878D82A}">
                    <a16:rowId xmlns:a16="http://schemas.microsoft.com/office/drawing/2014/main" val="671739129"/>
                  </a:ext>
                </a:extLst>
              </a:tr>
            </a:tbl>
          </a:graphicData>
        </a:graphic>
      </p:graphicFrame>
      <p:sp>
        <p:nvSpPr>
          <p:cNvPr id="33" name="TextBox 35">
            <a:extLst>
              <a:ext uri="{FF2B5EF4-FFF2-40B4-BE49-F238E27FC236}">
                <a16:creationId xmlns:a16="http://schemas.microsoft.com/office/drawing/2014/main" id="{DF5352E5-7653-EE40-A2CA-9286BEC4E1C7}"/>
              </a:ext>
            </a:extLst>
          </p:cNvPr>
          <p:cNvSpPr txBox="1"/>
          <p:nvPr/>
        </p:nvSpPr>
        <p:spPr>
          <a:xfrm>
            <a:off x="432015" y="1134955"/>
            <a:ext cx="865943" cy="276999"/>
          </a:xfrm>
          <a:prstGeom prst="rect">
            <a:avLst/>
          </a:prstGeom>
          <a:noFill/>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graphicFrame>
        <p:nvGraphicFramePr>
          <p:cNvPr id="34" name="Table 32">
            <a:extLst>
              <a:ext uri="{FF2B5EF4-FFF2-40B4-BE49-F238E27FC236}">
                <a16:creationId xmlns:a16="http://schemas.microsoft.com/office/drawing/2014/main" id="{8E5287F7-0481-9347-9BBB-734A878379B5}"/>
              </a:ext>
            </a:extLst>
          </p:cNvPr>
          <p:cNvGraphicFramePr>
            <a:graphicFrameLocks noGrp="1"/>
          </p:cNvGraphicFramePr>
          <p:nvPr>
            <p:extLst>
              <p:ext uri="{D42A27DB-BD31-4B8C-83A1-F6EECF244321}">
                <p14:modId xmlns:p14="http://schemas.microsoft.com/office/powerpoint/2010/main" val="672444917"/>
              </p:ext>
            </p:extLst>
          </p:nvPr>
        </p:nvGraphicFramePr>
        <p:xfrm>
          <a:off x="3837890" y="1596750"/>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$ 111K</a:t>
                      </a:r>
                    </a:p>
                  </a:txBody>
                  <a:tcPr anchor="ctr">
                    <a:lnR w="12700" cap="flat" cmpd="sng" algn="ctr">
                      <a:solidFill>
                        <a:schemeClr val="bg1"/>
                      </a:solidFill>
                      <a:prstDash val="solid"/>
                      <a:round/>
                      <a:headEnd type="none" w="med" len="med"/>
                      <a:tailEnd type="none" w="med" len="med"/>
                    </a:lnR>
                    <a:solidFill>
                      <a:schemeClr val="accent5">
                        <a:lumMod val="50000"/>
                      </a:schemeClr>
                    </a:solidFill>
                  </a:tcPr>
                </a:tc>
                <a:tc>
                  <a:txBody>
                    <a:bodyPr/>
                    <a:lstStyle/>
                    <a:p>
                      <a:pPr algn="ctr"/>
                      <a:r>
                        <a:rPr lang="en-US" sz="1200" b="1" i="0" dirty="0">
                          <a:latin typeface="Helvetica Light" panose="020B0403020202020204" pitchFamily="34" charset="0"/>
                        </a:rPr>
                        <a:t>$ 135K</a:t>
                      </a:r>
                    </a:p>
                  </a:txBody>
                  <a:tcPr anchor="ctr">
                    <a:lnL w="12700" cap="flat" cmpd="sng" algn="ctr">
                      <a:solidFill>
                        <a:schemeClr val="bg1"/>
                      </a:solidFill>
                      <a:prstDash val="solid"/>
                      <a:round/>
                      <a:headEnd type="none" w="med" len="med"/>
                      <a:tailEnd type="none" w="med" len="med"/>
                    </a:lnL>
                    <a:solidFill>
                      <a:schemeClr val="accent5">
                        <a:lumMod val="50000"/>
                      </a:schemeClr>
                    </a:solidFill>
                  </a:tcPr>
                </a:tc>
                <a:extLst>
                  <a:ext uri="{0D108BD9-81ED-4DB2-BD59-A6C34878D82A}">
                    <a16:rowId xmlns:a16="http://schemas.microsoft.com/office/drawing/2014/main" val="2192256424"/>
                  </a:ext>
                </a:extLst>
              </a:tr>
            </a:tbl>
          </a:graphicData>
        </a:graphic>
      </p:graphicFrame>
      <p:graphicFrame>
        <p:nvGraphicFramePr>
          <p:cNvPr id="39" name="Table 8">
            <a:extLst>
              <a:ext uri="{FF2B5EF4-FFF2-40B4-BE49-F238E27FC236}">
                <a16:creationId xmlns:a16="http://schemas.microsoft.com/office/drawing/2014/main" id="{324B3ED2-DBB3-7547-AB0B-1EE8C6EBE7E8}"/>
              </a:ext>
            </a:extLst>
          </p:cNvPr>
          <p:cNvGraphicFramePr>
            <a:graphicFrameLocks noGrp="1"/>
          </p:cNvGraphicFramePr>
          <p:nvPr>
            <p:extLst>
              <p:ext uri="{D42A27DB-BD31-4B8C-83A1-F6EECF244321}">
                <p14:modId xmlns:p14="http://schemas.microsoft.com/office/powerpoint/2010/main" val="681666344"/>
              </p:ext>
            </p:extLst>
          </p:nvPr>
        </p:nvGraphicFramePr>
        <p:xfrm>
          <a:off x="3468364" y="108803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a:latin typeface="Helvetica Light" panose="020B0403020202020204" pitchFamily="34" charset="0"/>
                        </a:rPr>
                        <a:t>202</a:t>
                      </a:r>
                      <a:r>
                        <a:rPr lang="en-US" b="0" i="0" dirty="0">
                          <a:latin typeface="Helvetica Light" panose="020B0403020202020204" pitchFamily="34" charset="0"/>
                        </a:rPr>
                        <a:t>5</a:t>
                      </a:r>
                      <a:endParaRPr lang="en-HN" b="0" i="0" dirty="0">
                        <a:latin typeface="Helvetica Light" panose="020B0403020202020204" pitchFamily="34" charset="0"/>
                      </a:endParaRPr>
                    </a:p>
                  </a:txBody>
                  <a:tcPr>
                    <a:solidFill>
                      <a:schemeClr val="tx2"/>
                    </a:solidFill>
                  </a:tcPr>
                </a:tc>
                <a:tc>
                  <a:txBody>
                    <a:bodyPr/>
                    <a:lstStyle/>
                    <a:p>
                      <a:pPr algn="ctr"/>
                      <a:r>
                        <a:rPr lang="en-HN" b="0" i="0">
                          <a:latin typeface="Helvetica Light" panose="020B0403020202020204" pitchFamily="34" charset="0"/>
                        </a:rPr>
                        <a:t>202</a:t>
                      </a:r>
                      <a:r>
                        <a:rPr lang="en-US" b="0" i="0" dirty="0">
                          <a:latin typeface="Helvetica Light" panose="020B0403020202020204" pitchFamily="34" charset="0"/>
                        </a:rPr>
                        <a:t>6</a:t>
                      </a:r>
                      <a:endParaRPr lang="en-HN" b="0" i="0" dirty="0">
                        <a:latin typeface="Helvetica Light" panose="020B0403020202020204" pitchFamily="34" charset="0"/>
                      </a:endParaRPr>
                    </a:p>
                  </a:txBody>
                  <a:tcPr>
                    <a:solidFill>
                      <a:schemeClr val="tx2"/>
                    </a:solidFill>
                  </a:tcPr>
                </a:tc>
                <a:extLst>
                  <a:ext uri="{0D108BD9-81ED-4DB2-BD59-A6C34878D82A}">
                    <a16:rowId xmlns:a16="http://schemas.microsoft.com/office/drawing/2014/main" val="2995395542"/>
                  </a:ext>
                </a:extLst>
              </a:tr>
            </a:tbl>
          </a:graphicData>
        </a:graphic>
      </p:graphicFrame>
      <p:sp>
        <p:nvSpPr>
          <p:cNvPr id="2" name="Curved Down Arrow 47">
            <a:extLst>
              <a:ext uri="{FF2B5EF4-FFF2-40B4-BE49-F238E27FC236}">
                <a16:creationId xmlns:a16="http://schemas.microsoft.com/office/drawing/2014/main" id="{8E8CC90E-8907-A5F7-A709-B510BF22779E}"/>
              </a:ext>
            </a:extLst>
          </p:cNvPr>
          <p:cNvSpPr/>
          <p:nvPr/>
        </p:nvSpPr>
        <p:spPr>
          <a:xfrm rot="21437922">
            <a:off x="2078182" y="1488426"/>
            <a:ext cx="355240" cy="15688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graphicFrame>
        <p:nvGraphicFramePr>
          <p:cNvPr id="4" name="Chart 30">
            <a:extLst>
              <a:ext uri="{FF2B5EF4-FFF2-40B4-BE49-F238E27FC236}">
                <a16:creationId xmlns:a16="http://schemas.microsoft.com/office/drawing/2014/main" id="{B03C5406-57AC-1202-1B6A-DE10DF6BCF76}"/>
              </a:ext>
            </a:extLst>
          </p:cNvPr>
          <p:cNvGraphicFramePr/>
          <p:nvPr>
            <p:extLst>
              <p:ext uri="{D42A27DB-BD31-4B8C-83A1-F6EECF244321}">
                <p14:modId xmlns:p14="http://schemas.microsoft.com/office/powerpoint/2010/main" val="2589293163"/>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810048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A4E729-F179-0844-8804-1AB5B87F7988}"/>
              </a:ext>
            </a:extLst>
          </p:cNvPr>
          <p:cNvSpPr/>
          <p:nvPr/>
        </p:nvSpPr>
        <p:spPr>
          <a:xfrm>
            <a:off x="-8733" y="0"/>
            <a:ext cx="12200733" cy="865947"/>
          </a:xfrm>
          <a:prstGeom prst="rect">
            <a:avLst/>
          </a:prstGeom>
          <a:solidFill>
            <a:schemeClr val="accent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HISTORIAL DE INVERSIÓN ELEKTRA / ITALIKA</a:t>
            </a:r>
          </a:p>
        </p:txBody>
      </p:sp>
      <p:sp>
        <p:nvSpPr>
          <p:cNvPr id="7" name="TextBox 6">
            <a:extLst>
              <a:ext uri="{FF2B5EF4-FFF2-40B4-BE49-F238E27FC236}">
                <a16:creationId xmlns:a16="http://schemas.microsoft.com/office/drawing/2014/main" id="{50E6A8B6-26F3-013C-405B-8018BEAD117B}"/>
              </a:ext>
            </a:extLst>
          </p:cNvPr>
          <p:cNvSpPr txBox="1"/>
          <p:nvPr/>
        </p:nvSpPr>
        <p:spPr>
          <a:xfrm>
            <a:off x="10451658" y="248307"/>
            <a:ext cx="1415772" cy="369332"/>
          </a:xfrm>
          <a:prstGeom prst="rect">
            <a:avLst/>
          </a:prstGeom>
          <a:noFill/>
        </p:spPr>
        <p:txBody>
          <a:bodyPr wrap="none" rtlCol="0">
            <a:spAutoFit/>
          </a:bodyPr>
          <a:lstStyle/>
          <a:p>
            <a:r>
              <a:rPr lang="en-HN" b="1">
                <a:solidFill>
                  <a:schemeClr val="bg1"/>
                </a:solidFill>
                <a:latin typeface="HELVETICA LIGHT" panose="020B0403020202020204" pitchFamily="34" charset="0"/>
              </a:rPr>
              <a:t>20</a:t>
            </a:r>
            <a:r>
              <a:rPr lang="en-US" b="1" dirty="0">
                <a:solidFill>
                  <a:schemeClr val="bg1"/>
                </a:solidFill>
                <a:latin typeface="HELVETICA LIGHT" panose="020B0403020202020204" pitchFamily="34" charset="0"/>
              </a:rPr>
              <a:t>22 - 2026</a:t>
            </a:r>
            <a:endParaRPr lang="en-HN" b="1" dirty="0">
              <a:solidFill>
                <a:schemeClr val="bg1"/>
              </a:solidFill>
              <a:latin typeface="HELVETICA LIGHT" panose="020B0403020202020204" pitchFamily="34" charset="0"/>
            </a:endParaRPr>
          </a:p>
        </p:txBody>
      </p:sp>
      <p:sp>
        <p:nvSpPr>
          <p:cNvPr id="39" name="TextBox 38">
            <a:extLst>
              <a:ext uri="{FF2B5EF4-FFF2-40B4-BE49-F238E27FC236}">
                <a16:creationId xmlns:a16="http://schemas.microsoft.com/office/drawing/2014/main" id="{73498B48-1790-3064-7FB2-02AD09FA4884}"/>
              </a:ext>
            </a:extLst>
          </p:cNvPr>
          <p:cNvSpPr txBox="1"/>
          <p:nvPr/>
        </p:nvSpPr>
        <p:spPr>
          <a:xfrm>
            <a:off x="276529" y="1119221"/>
            <a:ext cx="2767104" cy="369332"/>
          </a:xfrm>
          <a:prstGeom prst="rect">
            <a:avLst/>
          </a:prstGeom>
          <a:noFill/>
        </p:spPr>
        <p:txBody>
          <a:bodyPr wrap="none" rtlCol="0">
            <a:spAutoFit/>
          </a:bodyPr>
          <a:lstStyle/>
          <a:p>
            <a:r>
              <a:rPr lang="en-HN" dirty="0">
                <a:latin typeface="Myriad Pro" panose="020B0503030403020204" pitchFamily="34" charset="0"/>
              </a:rPr>
              <a:t>Incluye pauta en TV Azteca</a:t>
            </a:r>
          </a:p>
        </p:txBody>
      </p:sp>
      <p:sp>
        <p:nvSpPr>
          <p:cNvPr id="45" name="TextBox 44">
            <a:extLst>
              <a:ext uri="{FF2B5EF4-FFF2-40B4-BE49-F238E27FC236}">
                <a16:creationId xmlns:a16="http://schemas.microsoft.com/office/drawing/2014/main" id="{965A2439-027F-61FF-2E79-8761875E4165}"/>
              </a:ext>
            </a:extLst>
          </p:cNvPr>
          <p:cNvSpPr txBox="1"/>
          <p:nvPr/>
        </p:nvSpPr>
        <p:spPr>
          <a:xfrm>
            <a:off x="6096000" y="1119221"/>
            <a:ext cx="3095719" cy="369332"/>
          </a:xfrm>
          <a:prstGeom prst="rect">
            <a:avLst/>
          </a:prstGeom>
          <a:noFill/>
        </p:spPr>
        <p:txBody>
          <a:bodyPr wrap="none" rtlCol="0">
            <a:spAutoFit/>
          </a:bodyPr>
          <a:lstStyle/>
          <a:p>
            <a:r>
              <a:rPr lang="en-HN" dirty="0">
                <a:latin typeface="Myriad Pro" panose="020B0503030403020204" pitchFamily="34" charset="0"/>
              </a:rPr>
              <a:t>No incluye pauta en TV Azteca</a:t>
            </a:r>
          </a:p>
        </p:txBody>
      </p:sp>
      <p:sp>
        <p:nvSpPr>
          <p:cNvPr id="3" name="CuadroTexto 2">
            <a:extLst>
              <a:ext uri="{FF2B5EF4-FFF2-40B4-BE49-F238E27FC236}">
                <a16:creationId xmlns:a16="http://schemas.microsoft.com/office/drawing/2014/main" id="{27B0FB91-07AC-654F-B2FE-F4F7D2979956}"/>
              </a:ext>
            </a:extLst>
          </p:cNvPr>
          <p:cNvSpPr txBox="1"/>
          <p:nvPr/>
        </p:nvSpPr>
        <p:spPr>
          <a:xfrm>
            <a:off x="276529" y="5750763"/>
            <a:ext cx="11590901" cy="830997"/>
          </a:xfrm>
          <a:prstGeom prst="rect">
            <a:avLst/>
          </a:prstGeom>
          <a:solidFill>
            <a:schemeClr val="bg1">
              <a:lumMod val="85000"/>
            </a:schemeClr>
          </a:solidFill>
        </p:spPr>
        <p:txBody>
          <a:bodyPr wrap="square" rtlCol="0">
            <a:spAutoFit/>
          </a:bodyPr>
          <a:lstStyle/>
          <a:p>
            <a:r>
              <a:rPr lang="es-HN" sz="1200" dirty="0">
                <a:latin typeface="Myriad Pro" panose="020B0503030403020204" pitchFamily="34" charset="0"/>
              </a:rPr>
              <a:t>Si nos enfocamos en los últimos años, podemos observar que a partir de 2022 la inversión publicitaria total de Elektra muestra una tendencia similar tanto si se incluye como si se excluye la pauta en TV Azteca. Esto sugiere que el peso de la inversión en TV Azteca ha disminuido significativamente para Elektra en los años recientes (2022 y lo proyectado hasta 2025). Se aprecia una diversificación del gasto publicitario hacia otros medios televisivos de gran audiencia como TVC y HCH, tendencia que se consolida hasta las proyecciones de 2025.</a:t>
            </a:r>
          </a:p>
        </p:txBody>
      </p:sp>
      <p:graphicFrame>
        <p:nvGraphicFramePr>
          <p:cNvPr id="4" name="Chart 1">
            <a:extLst>
              <a:ext uri="{FF2B5EF4-FFF2-40B4-BE49-F238E27FC236}">
                <a16:creationId xmlns:a16="http://schemas.microsoft.com/office/drawing/2014/main" id="{EDE2C712-CD11-3922-E841-A83390ECB918}"/>
              </a:ext>
            </a:extLst>
          </p:cNvPr>
          <p:cNvGraphicFramePr>
            <a:graphicFrameLocks/>
          </p:cNvGraphicFramePr>
          <p:nvPr>
            <p:extLst>
              <p:ext uri="{D42A27DB-BD31-4B8C-83A1-F6EECF244321}">
                <p14:modId xmlns:p14="http://schemas.microsoft.com/office/powerpoint/2010/main" val="126083206"/>
              </p:ext>
            </p:extLst>
          </p:nvPr>
        </p:nvGraphicFramePr>
        <p:xfrm>
          <a:off x="-8733" y="1741827"/>
          <a:ext cx="6104733" cy="33587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a:extLst>
              <a:ext uri="{FF2B5EF4-FFF2-40B4-BE49-F238E27FC236}">
                <a16:creationId xmlns:a16="http://schemas.microsoft.com/office/drawing/2014/main" id="{83E82016-7D52-BC07-F263-DA371E427471}"/>
              </a:ext>
            </a:extLst>
          </p:cNvPr>
          <p:cNvGraphicFramePr>
            <a:graphicFrameLocks/>
          </p:cNvGraphicFramePr>
          <p:nvPr>
            <p:extLst>
              <p:ext uri="{D42A27DB-BD31-4B8C-83A1-F6EECF244321}">
                <p14:modId xmlns:p14="http://schemas.microsoft.com/office/powerpoint/2010/main" val="4169844748"/>
              </p:ext>
            </p:extLst>
          </p:nvPr>
        </p:nvGraphicFramePr>
        <p:xfrm>
          <a:off x="6096000" y="1741827"/>
          <a:ext cx="6096000" cy="3358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114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2592930-5F4D-4D95-9EA3-CBF8332BF4F0}"/>
              </a:ext>
            </a:extLst>
          </p:cNvPr>
          <p:cNvSpPr/>
          <p:nvPr/>
        </p:nvSpPr>
        <p:spPr>
          <a:xfrm>
            <a:off x="-8733" y="0"/>
            <a:ext cx="12200733" cy="8659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PIEZAS PUBLICITARIAS  </a:t>
            </a:r>
          </a:p>
        </p:txBody>
      </p:sp>
      <p:sp>
        <p:nvSpPr>
          <p:cNvPr id="31" name="Rectangle 30">
            <a:extLst>
              <a:ext uri="{FF2B5EF4-FFF2-40B4-BE49-F238E27FC236}">
                <a16:creationId xmlns:a16="http://schemas.microsoft.com/office/drawing/2014/main" id="{E6EE2307-B224-4646-A511-D09676EB1355}"/>
              </a:ext>
            </a:extLst>
          </p:cNvPr>
          <p:cNvSpPr/>
          <p:nvPr/>
        </p:nvSpPr>
        <p:spPr>
          <a:xfrm>
            <a:off x="563731" y="2225261"/>
            <a:ext cx="268171" cy="26683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Helvetica Light" panose="020B0403020202020204" pitchFamily="34" charset="0"/>
              </a:rPr>
              <a:t>TELEVISIÓN</a:t>
            </a:r>
          </a:p>
        </p:txBody>
      </p:sp>
      <p:sp>
        <p:nvSpPr>
          <p:cNvPr id="16" name="Rectangle 36">
            <a:extLst>
              <a:ext uri="{FF2B5EF4-FFF2-40B4-BE49-F238E27FC236}">
                <a16:creationId xmlns:a16="http://schemas.microsoft.com/office/drawing/2014/main" id="{04AEFFA0-6934-1194-7C52-269D4FFEC293}"/>
              </a:ext>
            </a:extLst>
          </p:cNvPr>
          <p:cNvSpPr/>
          <p:nvPr/>
        </p:nvSpPr>
        <p:spPr>
          <a:xfrm>
            <a:off x="1701359" y="3508489"/>
            <a:ext cx="1670055" cy="276999"/>
          </a:xfrm>
          <a:prstGeom prst="rect">
            <a:avLst/>
          </a:prstGeom>
        </p:spPr>
        <p:txBody>
          <a:bodyPr wrap="square">
            <a:spAutoFit/>
          </a:bodyPr>
          <a:lstStyle/>
          <a:p>
            <a:r>
              <a:rPr lang="en-CA" sz="1200" dirty="0">
                <a:latin typeface="Helvetica Light" panose="020B0403020202020204" pitchFamily="34" charset="0"/>
                <a:hlinkClick r:id="rId3"/>
              </a:rPr>
              <a:t>El Match Perfecto </a:t>
            </a:r>
            <a:r>
              <a:rPr lang="en-CA" sz="1200" dirty="0">
                <a:latin typeface="Helvetica Light" panose="020B0403020202020204" pitchFamily="34" charset="0"/>
                <a:hlinkClick r:id="rId4"/>
              </a:rPr>
              <a:t>30</a:t>
            </a:r>
            <a:r>
              <a:rPr lang="en-CA" sz="1200" dirty="0">
                <a:latin typeface="Helvetica Light" panose="020B0403020202020204" pitchFamily="34" charset="0"/>
                <a:hlinkClick r:id="rId5"/>
              </a:rPr>
              <a:t>”</a:t>
            </a:r>
            <a:endParaRPr lang="en-CA" sz="1200" dirty="0">
              <a:latin typeface="Helvetica Light" panose="020B0403020202020204" pitchFamily="34" charset="0"/>
            </a:endParaRPr>
          </a:p>
        </p:txBody>
      </p:sp>
      <p:sp>
        <p:nvSpPr>
          <p:cNvPr id="12" name="TextBox 29">
            <a:extLst>
              <a:ext uri="{FF2B5EF4-FFF2-40B4-BE49-F238E27FC236}">
                <a16:creationId xmlns:a16="http://schemas.microsoft.com/office/drawing/2014/main" id="{45667351-569C-9A4E-9B9F-B759226D02D6}"/>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Febrero</a:t>
            </a:r>
            <a:r>
              <a:rPr lang="en-CA" b="1" dirty="0">
                <a:solidFill>
                  <a:schemeClr val="bg1"/>
                </a:solidFill>
                <a:latin typeface="Helvetica Light" panose="020B0403020202020204" pitchFamily="34" charset="0"/>
              </a:rPr>
              <a:t> 2026</a:t>
            </a:r>
            <a:endParaRPr lang="es-MX" sz="1800" b="1" dirty="0">
              <a:solidFill>
                <a:schemeClr val="bg1"/>
              </a:solidFill>
              <a:latin typeface="Helvetica Light" panose="020B0403020202020204" pitchFamily="34" charset="0"/>
            </a:endParaRPr>
          </a:p>
        </p:txBody>
      </p:sp>
      <p:sp>
        <p:nvSpPr>
          <p:cNvPr id="7" name="Rectangle 36">
            <a:extLst>
              <a:ext uri="{FF2B5EF4-FFF2-40B4-BE49-F238E27FC236}">
                <a16:creationId xmlns:a16="http://schemas.microsoft.com/office/drawing/2014/main" id="{10CCD207-E457-D50E-6DCA-6A2BB797708F}"/>
              </a:ext>
            </a:extLst>
          </p:cNvPr>
          <p:cNvSpPr/>
          <p:nvPr/>
        </p:nvSpPr>
        <p:spPr>
          <a:xfrm>
            <a:off x="4774192" y="3545734"/>
            <a:ext cx="2147300" cy="276999"/>
          </a:xfrm>
          <a:prstGeom prst="rect">
            <a:avLst/>
          </a:prstGeom>
        </p:spPr>
        <p:txBody>
          <a:bodyPr wrap="square">
            <a:spAutoFit/>
          </a:bodyPr>
          <a:lstStyle/>
          <a:p>
            <a:r>
              <a:rPr lang="en-CA" sz="1200" dirty="0">
                <a:latin typeface="Helvetica Light" panose="020B0403020202020204" pitchFamily="34" charset="0"/>
                <a:hlinkClick r:id="rId6"/>
              </a:rPr>
              <a:t>Arleth Portillo día Italika </a:t>
            </a:r>
            <a:r>
              <a:rPr lang="en-CA" sz="1200" dirty="0">
                <a:latin typeface="Helvetica Light" panose="020B0403020202020204" pitchFamily="34" charset="0"/>
                <a:hlinkClick r:id="rId7"/>
              </a:rPr>
              <a:t>30”</a:t>
            </a:r>
            <a:endParaRPr lang="en-CA" sz="1200" dirty="0">
              <a:latin typeface="Helvetica Light" panose="020B0403020202020204" pitchFamily="34" charset="0"/>
            </a:endParaRPr>
          </a:p>
        </p:txBody>
      </p:sp>
      <p:sp>
        <p:nvSpPr>
          <p:cNvPr id="18" name="Rectangle 36">
            <a:extLst>
              <a:ext uri="{FF2B5EF4-FFF2-40B4-BE49-F238E27FC236}">
                <a16:creationId xmlns:a16="http://schemas.microsoft.com/office/drawing/2014/main" id="{E3D8F9A1-B333-735B-52CC-44ED42A62536}"/>
              </a:ext>
            </a:extLst>
          </p:cNvPr>
          <p:cNvSpPr/>
          <p:nvPr/>
        </p:nvSpPr>
        <p:spPr>
          <a:xfrm>
            <a:off x="4774193" y="6165595"/>
            <a:ext cx="1812621" cy="276999"/>
          </a:xfrm>
          <a:prstGeom prst="rect">
            <a:avLst/>
          </a:prstGeom>
        </p:spPr>
        <p:txBody>
          <a:bodyPr wrap="square">
            <a:spAutoFit/>
          </a:bodyPr>
          <a:lstStyle/>
          <a:p>
            <a:r>
              <a:rPr lang="en-CA" sz="1200" dirty="0">
                <a:latin typeface="Helvetica Light" panose="020B0403020202020204" pitchFamily="34" charset="0"/>
                <a:hlinkClick r:id="rId8"/>
              </a:rPr>
              <a:t>Moviendo las calles </a:t>
            </a:r>
            <a:r>
              <a:rPr lang="en-CA" sz="1200" dirty="0">
                <a:latin typeface="Helvetica Light" panose="020B0403020202020204" pitchFamily="34" charset="0"/>
                <a:hlinkClick r:id="rId9"/>
              </a:rPr>
              <a:t>30</a:t>
            </a:r>
            <a:r>
              <a:rPr lang="en-CA" sz="1200" dirty="0">
                <a:latin typeface="Helvetica Light" panose="020B0403020202020204" pitchFamily="34" charset="0"/>
                <a:hlinkClick r:id="rId10"/>
              </a:rPr>
              <a:t>”</a:t>
            </a:r>
            <a:endParaRPr lang="en-CA" sz="1200" dirty="0">
              <a:latin typeface="Helvetica Light" panose="020B0403020202020204" pitchFamily="34" charset="0"/>
            </a:endParaRPr>
          </a:p>
        </p:txBody>
      </p:sp>
      <p:sp>
        <p:nvSpPr>
          <p:cNvPr id="2" name="Rectangle 36">
            <a:extLst>
              <a:ext uri="{FF2B5EF4-FFF2-40B4-BE49-F238E27FC236}">
                <a16:creationId xmlns:a16="http://schemas.microsoft.com/office/drawing/2014/main" id="{78674EEE-181D-6857-5681-5841BB4EE949}"/>
              </a:ext>
            </a:extLst>
          </p:cNvPr>
          <p:cNvSpPr/>
          <p:nvPr/>
        </p:nvSpPr>
        <p:spPr>
          <a:xfrm>
            <a:off x="1719581" y="6073263"/>
            <a:ext cx="1633612" cy="461665"/>
          </a:xfrm>
          <a:prstGeom prst="rect">
            <a:avLst/>
          </a:prstGeom>
        </p:spPr>
        <p:txBody>
          <a:bodyPr wrap="square">
            <a:spAutoFit/>
          </a:bodyPr>
          <a:lstStyle/>
          <a:p>
            <a:r>
              <a:rPr lang="en-CA" sz="1200" dirty="0">
                <a:latin typeface="Helvetica Light" panose="020B0403020202020204" pitchFamily="34" charset="0"/>
                <a:hlinkClick r:id="rId11"/>
              </a:rPr>
              <a:t>Gus leone el mejor cierre de anio </a:t>
            </a:r>
            <a:r>
              <a:rPr lang="en-CA" sz="1200" dirty="0">
                <a:latin typeface="Helvetica Light" panose="020B0403020202020204" pitchFamily="34" charset="0"/>
                <a:hlinkClick r:id="rId12"/>
              </a:rPr>
              <a:t>30</a:t>
            </a:r>
            <a:r>
              <a:rPr lang="en-CA" sz="1200" dirty="0">
                <a:latin typeface="Helvetica Light" panose="020B0403020202020204" pitchFamily="34" charset="0"/>
                <a:hlinkClick r:id="rId10"/>
              </a:rPr>
              <a:t>”</a:t>
            </a:r>
            <a:endParaRPr lang="en-CA" sz="1200" dirty="0">
              <a:latin typeface="Helvetica Light" panose="020B0403020202020204" pitchFamily="34" charset="0"/>
            </a:endParaRPr>
          </a:p>
        </p:txBody>
      </p:sp>
      <p:sp>
        <p:nvSpPr>
          <p:cNvPr id="6" name="Rectangle 30">
            <a:extLst>
              <a:ext uri="{FF2B5EF4-FFF2-40B4-BE49-F238E27FC236}">
                <a16:creationId xmlns:a16="http://schemas.microsoft.com/office/drawing/2014/main" id="{771ED4A4-6A4C-1887-6E2D-A727AF5688B7}"/>
              </a:ext>
            </a:extLst>
          </p:cNvPr>
          <p:cNvSpPr/>
          <p:nvPr/>
        </p:nvSpPr>
        <p:spPr>
          <a:xfrm>
            <a:off x="8144077" y="2225261"/>
            <a:ext cx="268171" cy="26683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Helvetica Light" panose="020B0403020202020204" pitchFamily="34" charset="0"/>
              </a:rPr>
              <a:t>RADIO</a:t>
            </a:r>
          </a:p>
        </p:txBody>
      </p:sp>
      <p:sp>
        <p:nvSpPr>
          <p:cNvPr id="8" name="Rectangle 36">
            <a:extLst>
              <a:ext uri="{FF2B5EF4-FFF2-40B4-BE49-F238E27FC236}">
                <a16:creationId xmlns:a16="http://schemas.microsoft.com/office/drawing/2014/main" id="{6F3B8D7C-6E85-B6B2-9611-DEC4AF25D81C}"/>
              </a:ext>
            </a:extLst>
          </p:cNvPr>
          <p:cNvSpPr/>
          <p:nvPr/>
        </p:nvSpPr>
        <p:spPr>
          <a:xfrm>
            <a:off x="8703092" y="3844665"/>
            <a:ext cx="2503813" cy="276999"/>
          </a:xfrm>
          <a:prstGeom prst="rect">
            <a:avLst/>
          </a:prstGeom>
        </p:spPr>
        <p:txBody>
          <a:bodyPr wrap="square">
            <a:spAutoFit/>
          </a:bodyPr>
          <a:lstStyle/>
          <a:p>
            <a:r>
              <a:rPr lang="en-CA" sz="1200" dirty="0">
                <a:latin typeface="Helvetica Light" panose="020B0403020202020204" pitchFamily="34" charset="0"/>
                <a:hlinkClick r:id="rId13"/>
              </a:rPr>
              <a:t>llegaron los días Italikas  </a:t>
            </a:r>
            <a:r>
              <a:rPr lang="en-CA" sz="1200" dirty="0">
                <a:latin typeface="Helvetica Light" panose="020B0403020202020204" pitchFamily="34" charset="0"/>
                <a:hlinkClick r:id="rId14"/>
              </a:rPr>
              <a:t>30”</a:t>
            </a:r>
            <a:endParaRPr lang="en-CA" sz="1200" dirty="0">
              <a:latin typeface="Helvetica Light" panose="020B0403020202020204" pitchFamily="34" charset="0"/>
            </a:endParaRPr>
          </a:p>
        </p:txBody>
      </p:sp>
      <p:sp>
        <p:nvSpPr>
          <p:cNvPr id="14" name="Rectangle 36">
            <a:extLst>
              <a:ext uri="{FF2B5EF4-FFF2-40B4-BE49-F238E27FC236}">
                <a16:creationId xmlns:a16="http://schemas.microsoft.com/office/drawing/2014/main" id="{956D3139-3F11-14B5-CEEC-83589CF54205}"/>
              </a:ext>
            </a:extLst>
          </p:cNvPr>
          <p:cNvSpPr/>
          <p:nvPr/>
        </p:nvSpPr>
        <p:spPr>
          <a:xfrm>
            <a:off x="8703092" y="2905654"/>
            <a:ext cx="2503813" cy="461665"/>
          </a:xfrm>
          <a:prstGeom prst="rect">
            <a:avLst/>
          </a:prstGeom>
        </p:spPr>
        <p:txBody>
          <a:bodyPr wrap="square">
            <a:spAutoFit/>
          </a:bodyPr>
          <a:lstStyle/>
          <a:p>
            <a:r>
              <a:rPr lang="en-CA" sz="1200" dirty="0">
                <a:latin typeface="Helvetica Light" panose="020B0403020202020204" pitchFamily="34" charset="0"/>
                <a:hlinkClick r:id="rId15"/>
              </a:rPr>
              <a:t>Anio nuevo ruta nueva 150z y 250z 30”</a:t>
            </a:r>
            <a:endParaRPr lang="en-CA" sz="1200" dirty="0">
              <a:latin typeface="Helvetica Light" panose="020B0403020202020204" pitchFamily="34" charset="0"/>
            </a:endParaRPr>
          </a:p>
        </p:txBody>
      </p:sp>
      <p:pic>
        <p:nvPicPr>
          <p:cNvPr id="22" name="Imagen 21">
            <a:extLst>
              <a:ext uri="{FF2B5EF4-FFF2-40B4-BE49-F238E27FC236}">
                <a16:creationId xmlns:a16="http://schemas.microsoft.com/office/drawing/2014/main" id="{FAB1B948-4F20-0509-B693-90BB1A1FA71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428595" y="4551119"/>
            <a:ext cx="2503813" cy="1345334"/>
          </a:xfrm>
          <a:prstGeom prst="rect">
            <a:avLst/>
          </a:prstGeom>
        </p:spPr>
      </p:pic>
      <p:sp>
        <p:nvSpPr>
          <p:cNvPr id="25" name="Estrella de 5 puntas 24">
            <a:extLst>
              <a:ext uri="{FF2B5EF4-FFF2-40B4-BE49-F238E27FC236}">
                <a16:creationId xmlns:a16="http://schemas.microsoft.com/office/drawing/2014/main" id="{697B4FCB-9F90-A28C-37EA-490469AFC083}"/>
              </a:ext>
            </a:extLst>
          </p:cNvPr>
          <p:cNvSpPr/>
          <p:nvPr/>
        </p:nvSpPr>
        <p:spPr>
          <a:xfrm>
            <a:off x="6932408" y="1766350"/>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
        <p:nvSpPr>
          <p:cNvPr id="26" name="Estrella de 5 puntas 25">
            <a:extLst>
              <a:ext uri="{FF2B5EF4-FFF2-40B4-BE49-F238E27FC236}">
                <a16:creationId xmlns:a16="http://schemas.microsoft.com/office/drawing/2014/main" id="{7A9B2CD0-00F3-48C6-F24F-D3F56275BA19}"/>
              </a:ext>
            </a:extLst>
          </p:cNvPr>
          <p:cNvSpPr/>
          <p:nvPr/>
        </p:nvSpPr>
        <p:spPr>
          <a:xfrm>
            <a:off x="3491940" y="4306330"/>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sp>
        <p:nvSpPr>
          <p:cNvPr id="27" name="Estrella de 5 puntas 26">
            <a:extLst>
              <a:ext uri="{FF2B5EF4-FFF2-40B4-BE49-F238E27FC236}">
                <a16:creationId xmlns:a16="http://schemas.microsoft.com/office/drawing/2014/main" id="{45CD6DC7-7E02-D054-6EA8-A416E83BF86A}"/>
              </a:ext>
            </a:extLst>
          </p:cNvPr>
          <p:cNvSpPr/>
          <p:nvPr/>
        </p:nvSpPr>
        <p:spPr>
          <a:xfrm>
            <a:off x="10840425" y="3767158"/>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4" name="Imagen 3">
            <a:extLst>
              <a:ext uri="{FF2B5EF4-FFF2-40B4-BE49-F238E27FC236}">
                <a16:creationId xmlns:a16="http://schemas.microsoft.com/office/drawing/2014/main" id="{DDFE0955-D3D1-639D-6971-890EC73D4A7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428595" y="2034045"/>
            <a:ext cx="2503812" cy="1394955"/>
          </a:xfrm>
          <a:prstGeom prst="rect">
            <a:avLst/>
          </a:prstGeom>
        </p:spPr>
      </p:pic>
      <p:pic>
        <p:nvPicPr>
          <p:cNvPr id="11" name="Imagen 10">
            <a:extLst>
              <a:ext uri="{FF2B5EF4-FFF2-40B4-BE49-F238E27FC236}">
                <a16:creationId xmlns:a16="http://schemas.microsoft.com/office/drawing/2014/main" id="{8BD4688B-614C-A8D7-A0CE-B429EA1C3AF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38002" y="2034045"/>
            <a:ext cx="2579997" cy="1394955"/>
          </a:xfrm>
          <a:prstGeom prst="rect">
            <a:avLst/>
          </a:prstGeom>
        </p:spPr>
      </p:pic>
      <p:sp>
        <p:nvSpPr>
          <p:cNvPr id="10" name="Estrella de 5 puntas 9">
            <a:extLst>
              <a:ext uri="{FF2B5EF4-FFF2-40B4-BE49-F238E27FC236}">
                <a16:creationId xmlns:a16="http://schemas.microsoft.com/office/drawing/2014/main" id="{33B8C960-8BD5-9662-3EB5-9BC871D05BA7}"/>
              </a:ext>
            </a:extLst>
          </p:cNvPr>
          <p:cNvSpPr/>
          <p:nvPr/>
        </p:nvSpPr>
        <p:spPr>
          <a:xfrm>
            <a:off x="3579831" y="1816056"/>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17" name="Imagen 16">
            <a:extLst>
              <a:ext uri="{FF2B5EF4-FFF2-40B4-BE49-F238E27FC236}">
                <a16:creationId xmlns:a16="http://schemas.microsoft.com/office/drawing/2014/main" id="{3C0EBDF4-D304-9F16-BB83-8B97A0B3804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402077" y="4551118"/>
            <a:ext cx="2177754" cy="1345333"/>
          </a:xfrm>
          <a:prstGeom prst="rect">
            <a:avLst/>
          </a:prstGeom>
        </p:spPr>
      </p:pic>
    </p:spTree>
    <p:extLst>
      <p:ext uri="{BB962C8B-B14F-4D97-AF65-F5344CB8AC3E}">
        <p14:creationId xmlns:p14="http://schemas.microsoft.com/office/powerpoint/2010/main" val="193287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a:extLst>
              <a:ext uri="{FF2B5EF4-FFF2-40B4-BE49-F238E27FC236}">
                <a16:creationId xmlns:a16="http://schemas.microsoft.com/office/drawing/2014/main" id="{623AA735-E56A-E241-8F82-2CB368ED455D}"/>
              </a:ext>
            </a:extLst>
          </p:cNvPr>
          <p:cNvGraphicFramePr>
            <a:graphicFrameLocks noGrp="1"/>
          </p:cNvGraphicFramePr>
          <p:nvPr>
            <p:extLst>
              <p:ext uri="{D42A27DB-BD31-4B8C-83A1-F6EECF244321}">
                <p14:modId xmlns:p14="http://schemas.microsoft.com/office/powerpoint/2010/main" val="2326904224"/>
              </p:ext>
            </p:extLst>
          </p:nvPr>
        </p:nvGraphicFramePr>
        <p:xfrm>
          <a:off x="11089948" y="4661166"/>
          <a:ext cx="1038406" cy="396240"/>
        </p:xfrm>
        <a:graphic>
          <a:graphicData uri="http://schemas.openxmlformats.org/drawingml/2006/table">
            <a:tbl>
              <a:tblPr firstRow="1" bandRow="1">
                <a:tableStyleId>{2D5ABB26-0587-4C30-8999-92F81FD0307C}</a:tableStyleId>
              </a:tblPr>
              <a:tblGrid>
                <a:gridCol w="520285">
                  <a:extLst>
                    <a:ext uri="{9D8B030D-6E8A-4147-A177-3AD203B41FA5}">
                      <a16:colId xmlns:a16="http://schemas.microsoft.com/office/drawing/2014/main" val="1624274162"/>
                    </a:ext>
                  </a:extLst>
                </a:gridCol>
                <a:gridCol w="518121">
                  <a:extLst>
                    <a:ext uri="{9D8B030D-6E8A-4147-A177-3AD203B41FA5}">
                      <a16:colId xmlns:a16="http://schemas.microsoft.com/office/drawing/2014/main" val="1406418741"/>
                    </a:ext>
                  </a:extLst>
                </a:gridCol>
              </a:tblGrid>
              <a:tr h="369332">
                <a:tc>
                  <a:txBody>
                    <a:bodyPr/>
                    <a:lstStyle/>
                    <a:p>
                      <a:r>
                        <a:rPr lang="en-US" sz="1000" b="1" i="0" dirty="0">
                          <a:latin typeface="Helvetica Light" panose="020B0403020202020204" pitchFamily="34" charset="0"/>
                        </a:rPr>
                        <a:t>$0</a:t>
                      </a:r>
                    </a:p>
                    <a:p>
                      <a:endParaRPr lang="en-US" sz="1000" b="1" i="0" dirty="0">
                        <a:latin typeface="Helvetica Light" panose="020B0403020202020204" pitchFamily="34" charset="0"/>
                      </a:endParaRP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29" name="Chart 28">
            <a:extLst>
              <a:ext uri="{FF2B5EF4-FFF2-40B4-BE49-F238E27FC236}">
                <a16:creationId xmlns:a16="http://schemas.microsoft.com/office/drawing/2014/main" id="{8C046537-2209-2540-90FF-505841C1B8ED}"/>
              </a:ext>
            </a:extLst>
          </p:cNvPr>
          <p:cNvGraphicFramePr/>
          <p:nvPr>
            <p:extLst>
              <p:ext uri="{D42A27DB-BD31-4B8C-83A1-F6EECF244321}">
                <p14:modId xmlns:p14="http://schemas.microsoft.com/office/powerpoint/2010/main" val="662250518"/>
              </p:ext>
            </p:extLst>
          </p:nvPr>
        </p:nvGraphicFramePr>
        <p:xfrm>
          <a:off x="250751" y="1848897"/>
          <a:ext cx="3204006" cy="4326125"/>
        </p:xfrm>
        <a:graphic>
          <a:graphicData uri="http://schemas.openxmlformats.org/drawingml/2006/chart">
            <c:chart xmlns:c="http://schemas.openxmlformats.org/drawingml/2006/chart" xmlns:r="http://schemas.openxmlformats.org/officeDocument/2006/relationships" r:id="rId3"/>
          </a:graphicData>
        </a:graphic>
      </p:graphicFrame>
      <p:sp>
        <p:nvSpPr>
          <p:cNvPr id="42" name="Rectangle 41">
            <a:extLst>
              <a:ext uri="{FF2B5EF4-FFF2-40B4-BE49-F238E27FC236}">
                <a16:creationId xmlns:a16="http://schemas.microsoft.com/office/drawing/2014/main" id="{14C39D52-F539-4B99-A4D6-87512399245B}"/>
              </a:ext>
            </a:extLst>
          </p:cNvPr>
          <p:cNvSpPr/>
          <p:nvPr/>
        </p:nvSpPr>
        <p:spPr>
          <a:xfrm>
            <a:off x="-8733" y="-1848"/>
            <a:ext cx="12200733" cy="865947"/>
          </a:xfrm>
          <a:prstGeom prst="rect">
            <a:avLst/>
          </a:prstGeom>
          <a:solidFill>
            <a:srgbClr val="ED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GALLO MÁS GALLO</a:t>
            </a:r>
          </a:p>
        </p:txBody>
      </p:sp>
      <p:sp>
        <p:nvSpPr>
          <p:cNvPr id="50" name="Title 1">
            <a:extLst>
              <a:ext uri="{FF2B5EF4-FFF2-40B4-BE49-F238E27FC236}">
                <a16:creationId xmlns:a16="http://schemas.microsoft.com/office/drawing/2014/main" id="{6F395944-32A5-442F-9D50-76C6737FD757}"/>
              </a:ext>
            </a:extLst>
          </p:cNvPr>
          <p:cNvSpPr txBox="1">
            <a:spLocks/>
          </p:cNvSpPr>
          <p:nvPr/>
        </p:nvSpPr>
        <p:spPr>
          <a:xfrm>
            <a:off x="8067904" y="-218894"/>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2026</a:t>
            </a:r>
            <a:endParaRPr lang="en-US" sz="3000" b="1" dirty="0">
              <a:solidFill>
                <a:schemeClr val="bg1"/>
              </a:solidFill>
              <a:latin typeface="Helvetica Light" panose="020B0403020202020204" pitchFamily="34" charset="0"/>
            </a:endParaRPr>
          </a:p>
        </p:txBody>
      </p:sp>
      <p:cxnSp>
        <p:nvCxnSpPr>
          <p:cNvPr id="59" name="Straight Connector 58">
            <a:extLst>
              <a:ext uri="{FF2B5EF4-FFF2-40B4-BE49-F238E27FC236}">
                <a16:creationId xmlns:a16="http://schemas.microsoft.com/office/drawing/2014/main" id="{6AFFD53B-2A8F-4025-AB04-4414CBEF4BC9}"/>
              </a:ext>
            </a:extLst>
          </p:cNvPr>
          <p:cNvCxnSpPr>
            <a:cxnSpLocks/>
          </p:cNvCxnSpPr>
          <p:nvPr/>
        </p:nvCxnSpPr>
        <p:spPr>
          <a:xfrm>
            <a:off x="3592802"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AFDC098-E3F7-4663-A49C-55225936E964}"/>
              </a:ext>
            </a:extLst>
          </p:cNvPr>
          <p:cNvCxnSpPr>
            <a:cxnSpLocks/>
          </p:cNvCxnSpPr>
          <p:nvPr/>
        </p:nvCxnSpPr>
        <p:spPr>
          <a:xfrm>
            <a:off x="6674214" y="1181690"/>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937CD4D-F5D8-42FD-AD0C-0AE946BDE3EF}"/>
              </a:ext>
            </a:extLst>
          </p:cNvPr>
          <p:cNvSpPr txBox="1"/>
          <p:nvPr/>
        </p:nvSpPr>
        <p:spPr>
          <a:xfrm>
            <a:off x="6803147" y="3368813"/>
            <a:ext cx="861133" cy="276999"/>
          </a:xfrm>
          <a:prstGeom prst="rect">
            <a:avLst/>
          </a:prstGeom>
          <a:solidFill>
            <a:srgbClr val="FF0000"/>
          </a:solidFill>
          <a:effectLst/>
        </p:spPr>
        <p:txBody>
          <a:bodyPr wrap="none" rtlCol="0">
            <a:spAutoFit/>
          </a:bodyPr>
          <a:lstStyle/>
          <a:p>
            <a:r>
              <a:rPr lang="en-US" sz="1200" dirty="0">
                <a:solidFill>
                  <a:schemeClr val="bg1"/>
                </a:solidFill>
                <a:latin typeface="Helvetica Light" panose="020B0403020202020204" pitchFamily="34" charset="0"/>
              </a:rPr>
              <a:t>Media Mix</a:t>
            </a:r>
          </a:p>
        </p:txBody>
      </p:sp>
      <p:sp>
        <p:nvSpPr>
          <p:cNvPr id="30" name="TextBox 29">
            <a:extLst>
              <a:ext uri="{FF2B5EF4-FFF2-40B4-BE49-F238E27FC236}">
                <a16:creationId xmlns:a16="http://schemas.microsoft.com/office/drawing/2014/main" id="{CE800B6A-61C1-4BC5-A9F2-B325885F5FE1}"/>
              </a:ext>
            </a:extLst>
          </p:cNvPr>
          <p:cNvSpPr txBox="1"/>
          <p:nvPr/>
        </p:nvSpPr>
        <p:spPr>
          <a:xfrm>
            <a:off x="8753133" y="1140163"/>
            <a:ext cx="1182311" cy="276999"/>
          </a:xfrm>
          <a:prstGeom prst="rect">
            <a:avLst/>
          </a:prstGeom>
          <a:solidFill>
            <a:srgbClr val="FF0000"/>
          </a:solidFill>
          <a:effectLst/>
        </p:spPr>
        <p:txBody>
          <a:bodyPr wrap="none" rtlCol="0">
            <a:spAutoFit/>
          </a:bodyPr>
          <a:lstStyle/>
          <a:p>
            <a:r>
              <a:rPr lang="en-US" sz="1200" dirty="0" err="1">
                <a:solidFill>
                  <a:schemeClr val="bg1"/>
                </a:solidFill>
                <a:latin typeface="Helvetica Light" panose="020B0403020202020204" pitchFamily="34" charset="0"/>
              </a:rPr>
              <a:t>Estacionalidad</a:t>
            </a:r>
            <a:r>
              <a:rPr lang="en-US" sz="1200" dirty="0">
                <a:solidFill>
                  <a:schemeClr val="bg1"/>
                </a:solidFill>
                <a:latin typeface="Helvetica Light" panose="020B0403020202020204" pitchFamily="34" charset="0"/>
              </a:rPr>
              <a:t> </a:t>
            </a:r>
          </a:p>
        </p:txBody>
      </p:sp>
      <p:graphicFrame>
        <p:nvGraphicFramePr>
          <p:cNvPr id="31" name="Chart 30">
            <a:extLst>
              <a:ext uri="{FF2B5EF4-FFF2-40B4-BE49-F238E27FC236}">
                <a16:creationId xmlns:a16="http://schemas.microsoft.com/office/drawing/2014/main" id="{F1ED73D2-62C8-4E3A-A3FF-D4716F1BE3AC}"/>
              </a:ext>
            </a:extLst>
          </p:cNvPr>
          <p:cNvGraphicFramePr/>
          <p:nvPr>
            <p:extLst>
              <p:ext uri="{D42A27DB-BD31-4B8C-83A1-F6EECF244321}">
                <p14:modId xmlns:p14="http://schemas.microsoft.com/office/powerpoint/2010/main" val="1782573839"/>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Table 42">
            <a:extLst>
              <a:ext uri="{FF2B5EF4-FFF2-40B4-BE49-F238E27FC236}">
                <a16:creationId xmlns:a16="http://schemas.microsoft.com/office/drawing/2014/main" id="{2083F445-C981-42A1-9D8C-C92E970321E6}"/>
              </a:ext>
            </a:extLst>
          </p:cNvPr>
          <p:cNvGraphicFramePr>
            <a:graphicFrameLocks noGrp="1"/>
          </p:cNvGraphicFramePr>
          <p:nvPr>
            <p:extLst>
              <p:ext uri="{D42A27DB-BD31-4B8C-83A1-F6EECF244321}">
                <p14:modId xmlns:p14="http://schemas.microsoft.com/office/powerpoint/2010/main" val="2226943176"/>
              </p:ext>
            </p:extLst>
          </p:nvPr>
        </p:nvGraphicFramePr>
        <p:xfrm>
          <a:off x="11103369" y="3858001"/>
          <a:ext cx="1038406" cy="396240"/>
        </p:xfrm>
        <a:graphic>
          <a:graphicData uri="http://schemas.openxmlformats.org/drawingml/2006/table">
            <a:tbl>
              <a:tblPr firstRow="1" bandRow="1">
                <a:tableStyleId>{2D5ABB26-0587-4C30-8999-92F81FD0307C}</a:tableStyleId>
              </a:tblPr>
              <a:tblGrid>
                <a:gridCol w="520285">
                  <a:extLst>
                    <a:ext uri="{9D8B030D-6E8A-4147-A177-3AD203B41FA5}">
                      <a16:colId xmlns:a16="http://schemas.microsoft.com/office/drawing/2014/main" val="1624274162"/>
                    </a:ext>
                  </a:extLst>
                </a:gridCol>
                <a:gridCol w="518121">
                  <a:extLst>
                    <a:ext uri="{9D8B030D-6E8A-4147-A177-3AD203B41FA5}">
                      <a16:colId xmlns:a16="http://schemas.microsoft.com/office/drawing/2014/main" val="1406418741"/>
                    </a:ext>
                  </a:extLst>
                </a:gridCol>
              </a:tblGrid>
              <a:tr h="275045">
                <a:tc>
                  <a:txBody>
                    <a:bodyPr/>
                    <a:lstStyle/>
                    <a:p>
                      <a:r>
                        <a:rPr lang="en-US" sz="1000" b="1" i="0" dirty="0">
                          <a:latin typeface="Helvetica Light" panose="020B0403020202020204" pitchFamily="34" charset="0"/>
                        </a:rPr>
                        <a:t>$10k</a:t>
                      </a:r>
                    </a:p>
                    <a:p>
                      <a:endParaRPr lang="en-US" sz="1000" b="1" i="0" dirty="0">
                        <a:latin typeface="Helvetica Light" panose="020B0403020202020204" pitchFamily="34" charset="0"/>
                      </a:endParaRPr>
                    </a:p>
                  </a:txBody>
                  <a:tcPr/>
                </a:tc>
                <a:tc>
                  <a:txBody>
                    <a:bodyPr/>
                    <a:lstStyle/>
                    <a:p>
                      <a:r>
                        <a:rPr lang="en-US" sz="1000" b="1" i="0" dirty="0">
                          <a:solidFill>
                            <a:schemeClr val="bg1"/>
                          </a:solidFill>
                          <a:latin typeface="Helvetica Light" panose="020B0403020202020204" pitchFamily="34" charset="0"/>
                        </a:rPr>
                        <a:t>31%</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8" name="Chart 47">
            <a:extLst>
              <a:ext uri="{FF2B5EF4-FFF2-40B4-BE49-F238E27FC236}">
                <a16:creationId xmlns:a16="http://schemas.microsoft.com/office/drawing/2014/main" id="{EB55A1A9-9F4A-4243-921A-3C8278CE89C5}"/>
              </a:ext>
            </a:extLst>
          </p:cNvPr>
          <p:cNvGraphicFramePr/>
          <p:nvPr>
            <p:extLst>
              <p:ext uri="{D42A27DB-BD31-4B8C-83A1-F6EECF244321}">
                <p14:modId xmlns:p14="http://schemas.microsoft.com/office/powerpoint/2010/main" val="857859595"/>
              </p:ext>
            </p:extLst>
          </p:nvPr>
        </p:nvGraphicFramePr>
        <p:xfrm>
          <a:off x="6704046" y="4581826"/>
          <a:ext cx="4348064" cy="11845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hart 27">
            <a:extLst>
              <a:ext uri="{FF2B5EF4-FFF2-40B4-BE49-F238E27FC236}">
                <a16:creationId xmlns:a16="http://schemas.microsoft.com/office/drawing/2014/main" id="{16D79B83-0B6F-2B49-B0F4-B6D31DCF4405}"/>
              </a:ext>
            </a:extLst>
          </p:cNvPr>
          <p:cNvGraphicFramePr/>
          <p:nvPr>
            <p:extLst>
              <p:ext uri="{D42A27DB-BD31-4B8C-83A1-F6EECF244321}">
                <p14:modId xmlns:p14="http://schemas.microsoft.com/office/powerpoint/2010/main" val="3967766662"/>
              </p:ext>
            </p:extLst>
          </p:nvPr>
        </p:nvGraphicFramePr>
        <p:xfrm>
          <a:off x="6803147" y="1272872"/>
          <a:ext cx="5314816" cy="205424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Table 65">
            <a:extLst>
              <a:ext uri="{FF2B5EF4-FFF2-40B4-BE49-F238E27FC236}">
                <a16:creationId xmlns:a16="http://schemas.microsoft.com/office/drawing/2014/main" id="{FD07DFEC-D4B1-00D0-5D12-B1EE94E12FCD}"/>
              </a:ext>
            </a:extLst>
          </p:cNvPr>
          <p:cNvGraphicFramePr>
            <a:graphicFrameLocks noGrp="1"/>
          </p:cNvGraphicFramePr>
          <p:nvPr>
            <p:extLst>
              <p:ext uri="{D42A27DB-BD31-4B8C-83A1-F6EECF244321}">
                <p14:modId xmlns:p14="http://schemas.microsoft.com/office/powerpoint/2010/main" val="2621252235"/>
              </p:ext>
            </p:extLst>
          </p:nvPr>
        </p:nvGraphicFramePr>
        <p:xfrm>
          <a:off x="11052110" y="5779174"/>
          <a:ext cx="1089665" cy="314131"/>
        </p:xfrm>
        <a:graphic>
          <a:graphicData uri="http://schemas.openxmlformats.org/drawingml/2006/table">
            <a:tbl>
              <a:tblPr firstRow="1" bandRow="1">
                <a:tableStyleId>{2D5ABB26-0587-4C30-8999-92F81FD0307C}</a:tableStyleId>
              </a:tblPr>
              <a:tblGrid>
                <a:gridCol w="524454">
                  <a:extLst>
                    <a:ext uri="{9D8B030D-6E8A-4147-A177-3AD203B41FA5}">
                      <a16:colId xmlns:a16="http://schemas.microsoft.com/office/drawing/2014/main" val="1624274162"/>
                    </a:ext>
                  </a:extLst>
                </a:gridCol>
                <a:gridCol w="565211">
                  <a:extLst>
                    <a:ext uri="{9D8B030D-6E8A-4147-A177-3AD203B41FA5}">
                      <a16:colId xmlns:a16="http://schemas.microsoft.com/office/drawing/2014/main" val="1406418741"/>
                    </a:ext>
                  </a:extLst>
                </a:gridCol>
              </a:tblGrid>
              <a:tr h="314131">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$22k  </a:t>
                      </a:r>
                    </a:p>
                  </a:txBody>
                  <a:tcPr/>
                </a:tc>
                <a:tc>
                  <a:txBody>
                    <a:bodyPr/>
                    <a:lstStyle/>
                    <a:p>
                      <a:pPr algn="ctr"/>
                      <a:r>
                        <a:rPr lang="en-US" sz="1000" b="1" i="0" dirty="0">
                          <a:solidFill>
                            <a:schemeClr val="bg1"/>
                          </a:solidFill>
                          <a:latin typeface="Helvetica Light" panose="020B0403020202020204" pitchFamily="34" charset="0"/>
                        </a:rPr>
                        <a:t>69%</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54" name="Chart 69">
            <a:extLst>
              <a:ext uri="{FF2B5EF4-FFF2-40B4-BE49-F238E27FC236}">
                <a16:creationId xmlns:a16="http://schemas.microsoft.com/office/drawing/2014/main" id="{A272AF02-9D85-4F33-8F24-A46938E1FBC7}"/>
              </a:ext>
            </a:extLst>
          </p:cNvPr>
          <p:cNvGraphicFramePr/>
          <p:nvPr>
            <p:extLst>
              <p:ext uri="{D42A27DB-BD31-4B8C-83A1-F6EECF244321}">
                <p14:modId xmlns:p14="http://schemas.microsoft.com/office/powerpoint/2010/main" val="2096717585"/>
              </p:ext>
            </p:extLst>
          </p:nvPr>
        </p:nvGraphicFramePr>
        <p:xfrm>
          <a:off x="6803147" y="5445563"/>
          <a:ext cx="4325190" cy="11628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Table 7">
            <a:extLst>
              <a:ext uri="{FF2B5EF4-FFF2-40B4-BE49-F238E27FC236}">
                <a16:creationId xmlns:a16="http://schemas.microsoft.com/office/drawing/2014/main" id="{32AC1704-F22F-8943-8433-2A838731C3F9}"/>
              </a:ext>
            </a:extLst>
          </p:cNvPr>
          <p:cNvGraphicFramePr>
            <a:graphicFrameLocks noGrp="1"/>
          </p:cNvGraphicFramePr>
          <p:nvPr>
            <p:extLst>
              <p:ext uri="{D42A27DB-BD31-4B8C-83A1-F6EECF244321}">
                <p14:modId xmlns:p14="http://schemas.microsoft.com/office/powerpoint/2010/main" val="496833773"/>
              </p:ext>
            </p:extLst>
          </p:nvPr>
        </p:nvGraphicFramePr>
        <p:xfrm>
          <a:off x="1348853" y="1144956"/>
          <a:ext cx="1506286" cy="276999"/>
        </p:xfrm>
        <a:graphic>
          <a:graphicData uri="http://schemas.openxmlformats.org/drawingml/2006/table">
            <a:tbl>
              <a:tblPr firstRow="1" bandRow="1">
                <a:tableStyleId>{5C22544A-7EE6-4342-B048-85BDC9FD1C3A}</a:tableStyleId>
              </a:tblPr>
              <a:tblGrid>
                <a:gridCol w="816123">
                  <a:extLst>
                    <a:ext uri="{9D8B030D-6E8A-4147-A177-3AD203B41FA5}">
                      <a16:colId xmlns:a16="http://schemas.microsoft.com/office/drawing/2014/main" val="250587250"/>
                    </a:ext>
                  </a:extLst>
                </a:gridCol>
                <a:gridCol w="690163">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400%</a:t>
                      </a:r>
                      <a:endParaRPr lang="en-HN" sz="1200" b="0" i="0" dirty="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215%</a:t>
                      </a:r>
                      <a:endParaRPr lang="en-HN" sz="1200" b="0" i="0" dirty="0">
                        <a:latin typeface="Helvetica Light" panose="020B0403020202020204" pitchFamily="34" charset="0"/>
                      </a:endParaRPr>
                    </a:p>
                  </a:txBody>
                  <a:tcPr>
                    <a:solidFill>
                      <a:srgbClr val="44536A"/>
                    </a:solidFill>
                  </a:tcPr>
                </a:tc>
                <a:extLst>
                  <a:ext uri="{0D108BD9-81ED-4DB2-BD59-A6C34878D82A}">
                    <a16:rowId xmlns:a16="http://schemas.microsoft.com/office/drawing/2014/main" val="671739129"/>
                  </a:ext>
                </a:extLst>
              </a:tr>
            </a:tbl>
          </a:graphicData>
        </a:graphic>
      </p:graphicFrame>
      <p:sp>
        <p:nvSpPr>
          <p:cNvPr id="33" name="TextBox 35">
            <a:extLst>
              <a:ext uri="{FF2B5EF4-FFF2-40B4-BE49-F238E27FC236}">
                <a16:creationId xmlns:a16="http://schemas.microsoft.com/office/drawing/2014/main" id="{D3D25187-937D-EB45-BBA2-E6E767EDDC55}"/>
              </a:ext>
            </a:extLst>
          </p:cNvPr>
          <p:cNvSpPr txBox="1"/>
          <p:nvPr/>
        </p:nvSpPr>
        <p:spPr>
          <a:xfrm>
            <a:off x="432015" y="1134955"/>
            <a:ext cx="865943" cy="276999"/>
          </a:xfrm>
          <a:prstGeom prst="rect">
            <a:avLst/>
          </a:prstGeom>
          <a:noFill/>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39" name="Curved Down Arrow 62">
            <a:extLst>
              <a:ext uri="{FF2B5EF4-FFF2-40B4-BE49-F238E27FC236}">
                <a16:creationId xmlns:a16="http://schemas.microsoft.com/office/drawing/2014/main" id="{B5D2A86E-9AC8-1748-BA97-A77A76F17ACE}"/>
              </a:ext>
            </a:extLst>
          </p:cNvPr>
          <p:cNvSpPr/>
          <p:nvPr/>
        </p:nvSpPr>
        <p:spPr>
          <a:xfrm rot="10800000" flipH="1">
            <a:off x="1883278" y="1515544"/>
            <a:ext cx="437435" cy="18542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graphicFrame>
        <p:nvGraphicFramePr>
          <p:cNvPr id="46" name="Table 32">
            <a:extLst>
              <a:ext uri="{FF2B5EF4-FFF2-40B4-BE49-F238E27FC236}">
                <a16:creationId xmlns:a16="http://schemas.microsoft.com/office/drawing/2014/main" id="{8B5A06E3-A571-4845-8A7A-A02D4F310C99}"/>
              </a:ext>
            </a:extLst>
          </p:cNvPr>
          <p:cNvGraphicFramePr>
            <a:graphicFrameLocks noGrp="1"/>
          </p:cNvGraphicFramePr>
          <p:nvPr>
            <p:extLst>
              <p:ext uri="{D42A27DB-BD31-4B8C-83A1-F6EECF244321}">
                <p14:modId xmlns:p14="http://schemas.microsoft.com/office/powerpoint/2010/main" val="2335435973"/>
              </p:ext>
            </p:extLst>
          </p:nvPr>
        </p:nvGraphicFramePr>
        <p:xfrm>
          <a:off x="3837890" y="1596750"/>
          <a:ext cx="2748365" cy="370840"/>
        </p:xfrm>
        <a:graphic>
          <a:graphicData uri="http://schemas.openxmlformats.org/drawingml/2006/table">
            <a:tbl>
              <a:tblPr firstRow="1" bandRow="1">
                <a:tableStyleId>{0E3FDE45-AF77-4B5C-9715-49D594BDF05E}</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0" i="0" dirty="0">
                          <a:latin typeface="Myriad Pro" panose="020B0503030403020204" pitchFamily="34" charset="0"/>
                        </a:rPr>
                        <a:t>$10K</a:t>
                      </a:r>
                      <a:endParaRPr lang="en-US" sz="1200" b="1" i="0" dirty="0">
                        <a:latin typeface="Helvetica Light" panose="020B0403020202020204" pitchFamily="34" charset="0"/>
                      </a:endParaRPr>
                    </a:p>
                  </a:txBody>
                  <a:tcPr anchor="ctr">
                    <a:solidFill>
                      <a:srgbClr val="FFC001"/>
                    </a:solidFill>
                  </a:tcPr>
                </a:tc>
                <a:tc>
                  <a:txBody>
                    <a:bodyPr/>
                    <a:lstStyle/>
                    <a:p>
                      <a:pPr algn="ctr"/>
                      <a:r>
                        <a:rPr lang="en-US" sz="1200" b="0" i="0" dirty="0">
                          <a:latin typeface="Myriad Pro" panose="020B0503030403020204" pitchFamily="34" charset="0"/>
                        </a:rPr>
                        <a:t>$32K</a:t>
                      </a:r>
                      <a:endParaRPr lang="en-US" sz="1200" b="1" i="0" dirty="0">
                        <a:latin typeface="Helvetica Light" panose="020B0403020202020204" pitchFamily="34" charset="0"/>
                      </a:endParaRPr>
                    </a:p>
                  </a:txBody>
                  <a:tcPr anchor="ctr">
                    <a:solidFill>
                      <a:srgbClr val="FFC001"/>
                    </a:solidFill>
                  </a:tcPr>
                </a:tc>
                <a:extLst>
                  <a:ext uri="{0D108BD9-81ED-4DB2-BD59-A6C34878D82A}">
                    <a16:rowId xmlns:a16="http://schemas.microsoft.com/office/drawing/2014/main" val="2192256424"/>
                  </a:ext>
                </a:extLst>
              </a:tr>
            </a:tbl>
          </a:graphicData>
        </a:graphic>
      </p:graphicFrame>
      <p:graphicFrame>
        <p:nvGraphicFramePr>
          <p:cNvPr id="52" name="Table 8">
            <a:extLst>
              <a:ext uri="{FF2B5EF4-FFF2-40B4-BE49-F238E27FC236}">
                <a16:creationId xmlns:a16="http://schemas.microsoft.com/office/drawing/2014/main" id="{5B1ED8B6-5EBD-0F41-89CD-CC33DD630624}"/>
              </a:ext>
            </a:extLst>
          </p:cNvPr>
          <p:cNvGraphicFramePr>
            <a:graphicFrameLocks noGrp="1"/>
          </p:cNvGraphicFramePr>
          <p:nvPr>
            <p:extLst>
              <p:ext uri="{D42A27DB-BD31-4B8C-83A1-F6EECF244321}">
                <p14:modId xmlns:p14="http://schemas.microsoft.com/office/powerpoint/2010/main" val="701639498"/>
              </p:ext>
            </p:extLst>
          </p:nvPr>
        </p:nvGraphicFramePr>
        <p:xfrm>
          <a:off x="3619697" y="1071364"/>
          <a:ext cx="3036228" cy="370840"/>
        </p:xfrm>
        <a:graphic>
          <a:graphicData uri="http://schemas.openxmlformats.org/drawingml/2006/table">
            <a:tbl>
              <a:tblPr firstRow="1" bandRow="1">
                <a:tableStyleId>{5C22544A-7EE6-4342-B048-85BDC9FD1C3A}</a:tableStyleId>
              </a:tblPr>
              <a:tblGrid>
                <a:gridCol w="1518114">
                  <a:extLst>
                    <a:ext uri="{9D8B030D-6E8A-4147-A177-3AD203B41FA5}">
                      <a16:colId xmlns:a16="http://schemas.microsoft.com/office/drawing/2014/main" val="1272070199"/>
                    </a:ext>
                  </a:extLst>
                </a:gridCol>
                <a:gridCol w="1518114">
                  <a:extLst>
                    <a:ext uri="{9D8B030D-6E8A-4147-A177-3AD203B41FA5}">
                      <a16:colId xmlns:a16="http://schemas.microsoft.com/office/drawing/2014/main" val="970086310"/>
                    </a:ext>
                  </a:extLst>
                </a:gridCol>
              </a:tblGrid>
              <a:tr h="370840">
                <a:tc>
                  <a:txBody>
                    <a:bodyPr/>
                    <a:lstStyle/>
                    <a:p>
                      <a:pPr algn="ctr"/>
                      <a:r>
                        <a:rPr lang="en-HN" b="0" i="0">
                          <a:latin typeface="Myriad Pro" panose="020B0503030403020204" pitchFamily="34" charset="0"/>
                        </a:rPr>
                        <a:t>202</a:t>
                      </a:r>
                      <a:r>
                        <a:rPr lang="en-US" b="0" i="0" dirty="0">
                          <a:latin typeface="Myriad Pro" panose="020B0503030403020204" pitchFamily="34" charset="0"/>
                        </a:rPr>
                        <a:t>5</a:t>
                      </a:r>
                      <a:endParaRPr lang="en-HN" b="0" i="0" dirty="0">
                        <a:latin typeface="Myriad Pro" panose="020B0503030403020204" pitchFamily="34" charset="0"/>
                      </a:endParaRPr>
                    </a:p>
                  </a:txBody>
                  <a:tcPr>
                    <a:solidFill>
                      <a:schemeClr val="tx2"/>
                    </a:solidFill>
                  </a:tcPr>
                </a:tc>
                <a:tc>
                  <a:txBody>
                    <a:bodyPr/>
                    <a:lstStyle/>
                    <a:p>
                      <a:pPr algn="ctr"/>
                      <a:r>
                        <a:rPr lang="en-HN" b="0" i="0">
                          <a:latin typeface="Myriad Pro" panose="020B0503030403020204" pitchFamily="34" charset="0"/>
                        </a:rPr>
                        <a:t>202</a:t>
                      </a:r>
                      <a:r>
                        <a:rPr lang="en-US" b="0" i="0" dirty="0">
                          <a:latin typeface="Myriad Pro" panose="020B0503030403020204" pitchFamily="34" charset="0"/>
                        </a:rPr>
                        <a:t>6</a:t>
                      </a:r>
                      <a:endParaRPr lang="en-HN" b="0" i="0" dirty="0">
                        <a:latin typeface="Myriad Pro" panose="020B0503030403020204" pitchFamily="34" charset="0"/>
                      </a:endParaRPr>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3" name="Chart 42">
            <a:extLst>
              <a:ext uri="{FF2B5EF4-FFF2-40B4-BE49-F238E27FC236}">
                <a16:creationId xmlns:a16="http://schemas.microsoft.com/office/drawing/2014/main" id="{CCF95DC5-9291-EB41-8717-2083DBA99E7E}"/>
              </a:ext>
            </a:extLst>
          </p:cNvPr>
          <p:cNvGraphicFramePr/>
          <p:nvPr>
            <p:extLst>
              <p:ext uri="{D42A27DB-BD31-4B8C-83A1-F6EECF244321}">
                <p14:modId xmlns:p14="http://schemas.microsoft.com/office/powerpoint/2010/main" val="241248502"/>
              </p:ext>
            </p:extLst>
          </p:nvPr>
        </p:nvGraphicFramePr>
        <p:xfrm>
          <a:off x="3623700" y="2088185"/>
          <a:ext cx="3036227" cy="4290087"/>
        </p:xfrm>
        <a:graphic>
          <a:graphicData uri="http://schemas.openxmlformats.org/drawingml/2006/chart">
            <c:chart xmlns:c="http://schemas.openxmlformats.org/drawingml/2006/chart" xmlns:r="http://schemas.openxmlformats.org/officeDocument/2006/relationships" r:id="rId8"/>
          </a:graphicData>
        </a:graphic>
      </p:graphicFrame>
      <p:sp>
        <p:nvSpPr>
          <p:cNvPr id="2" name="Curved Down Arrow 62">
            <a:extLst>
              <a:ext uri="{FF2B5EF4-FFF2-40B4-BE49-F238E27FC236}">
                <a16:creationId xmlns:a16="http://schemas.microsoft.com/office/drawing/2014/main" id="{137334A3-231F-FCC1-51B6-396645080354}"/>
              </a:ext>
            </a:extLst>
          </p:cNvPr>
          <p:cNvSpPr/>
          <p:nvPr/>
        </p:nvSpPr>
        <p:spPr>
          <a:xfrm rot="10800000" flipH="1">
            <a:off x="1070522" y="1542716"/>
            <a:ext cx="437435" cy="18542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263073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922AEC-EC02-675B-9F49-8859E2565A0E}"/>
              </a:ext>
            </a:extLst>
          </p:cNvPr>
          <p:cNvSpPr/>
          <p:nvPr/>
        </p:nvSpPr>
        <p:spPr>
          <a:xfrm>
            <a:off x="-8733" y="-1848"/>
            <a:ext cx="12200733" cy="865947"/>
          </a:xfrm>
          <a:prstGeom prst="rect">
            <a:avLst/>
          </a:prstGeom>
          <a:solidFill>
            <a:srgbClr val="ED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PIEZAS PUBLICITARIAS</a:t>
            </a:r>
          </a:p>
        </p:txBody>
      </p:sp>
      <p:sp>
        <p:nvSpPr>
          <p:cNvPr id="21" name="Rectangle 20">
            <a:extLst>
              <a:ext uri="{FF2B5EF4-FFF2-40B4-BE49-F238E27FC236}">
                <a16:creationId xmlns:a16="http://schemas.microsoft.com/office/drawing/2014/main" id="{BF4894CB-6491-43DA-BBD7-9152EE462103}"/>
              </a:ext>
            </a:extLst>
          </p:cNvPr>
          <p:cNvSpPr/>
          <p:nvPr/>
        </p:nvSpPr>
        <p:spPr>
          <a:xfrm>
            <a:off x="3992870" y="1339275"/>
            <a:ext cx="268171" cy="1843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Myriad Pro" panose="020B0503030403020204" pitchFamily="34" charset="0"/>
              </a:rPr>
              <a:t>TV</a:t>
            </a:r>
          </a:p>
        </p:txBody>
      </p:sp>
      <p:sp>
        <p:nvSpPr>
          <p:cNvPr id="7" name="TextBox 23">
            <a:extLst>
              <a:ext uri="{FF2B5EF4-FFF2-40B4-BE49-F238E27FC236}">
                <a16:creationId xmlns:a16="http://schemas.microsoft.com/office/drawing/2014/main" id="{DBACA7DF-DE5C-DE44-DAEE-A3C9C0364C7B}"/>
              </a:ext>
            </a:extLst>
          </p:cNvPr>
          <p:cNvSpPr txBox="1"/>
          <p:nvPr/>
        </p:nvSpPr>
        <p:spPr>
          <a:xfrm>
            <a:off x="5135105" y="2915857"/>
            <a:ext cx="2446504" cy="276999"/>
          </a:xfrm>
          <a:prstGeom prst="rect">
            <a:avLst/>
          </a:prstGeom>
          <a:noFill/>
        </p:spPr>
        <p:txBody>
          <a:bodyPr wrap="none" rtlCol="0">
            <a:spAutoFit/>
          </a:bodyPr>
          <a:lstStyle/>
          <a:p>
            <a:r>
              <a:rPr lang="en-US" sz="1200" dirty="0">
                <a:latin typeface="Helvetica Light" panose="020B0403020202020204" pitchFamily="34" charset="0"/>
                <a:hlinkClick r:id="rId2"/>
              </a:rPr>
              <a:t>Polache se va armar la potra  </a:t>
            </a:r>
            <a:r>
              <a:rPr lang="en-US" sz="1200" dirty="0">
                <a:latin typeface="Helvetica Light" panose="020B0403020202020204" pitchFamily="34" charset="0"/>
                <a:hlinkClick r:id="rId3"/>
              </a:rPr>
              <a:t>30</a:t>
            </a:r>
            <a:r>
              <a:rPr lang="en-US" sz="1200" dirty="0">
                <a:latin typeface="Helvetica Light" panose="020B0403020202020204" pitchFamily="34" charset="0"/>
                <a:hlinkClick r:id="rId4"/>
              </a:rPr>
              <a:t>’</a:t>
            </a:r>
            <a:endParaRPr lang="en-US" sz="1200" dirty="0">
              <a:latin typeface="Helvetica Light" panose="020B0403020202020204" pitchFamily="34" charset="0"/>
            </a:endParaRPr>
          </a:p>
        </p:txBody>
      </p:sp>
      <p:sp>
        <p:nvSpPr>
          <p:cNvPr id="11" name="TextBox 29">
            <a:extLst>
              <a:ext uri="{FF2B5EF4-FFF2-40B4-BE49-F238E27FC236}">
                <a16:creationId xmlns:a16="http://schemas.microsoft.com/office/drawing/2014/main" id="{4B50C8FE-3FC1-A04A-8766-16904005FEF6}"/>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Febrero</a:t>
            </a:r>
            <a:r>
              <a:rPr lang="en-CA" b="1" dirty="0">
                <a:solidFill>
                  <a:schemeClr val="bg1"/>
                </a:solidFill>
                <a:latin typeface="Helvetica Light" panose="020B0403020202020204" pitchFamily="34" charset="0"/>
              </a:rPr>
              <a:t> 2026</a:t>
            </a:r>
            <a:endParaRPr lang="es-MX" sz="1800" b="1" dirty="0">
              <a:solidFill>
                <a:schemeClr val="bg1"/>
              </a:solidFill>
              <a:latin typeface="Helvetica Light" panose="020B0403020202020204" pitchFamily="34" charset="0"/>
            </a:endParaRPr>
          </a:p>
        </p:txBody>
      </p:sp>
      <p:sp>
        <p:nvSpPr>
          <p:cNvPr id="2" name="TextBox 23">
            <a:extLst>
              <a:ext uri="{FF2B5EF4-FFF2-40B4-BE49-F238E27FC236}">
                <a16:creationId xmlns:a16="http://schemas.microsoft.com/office/drawing/2014/main" id="{2882C4A7-9A1F-60E0-F5A9-F93252108879}"/>
              </a:ext>
            </a:extLst>
          </p:cNvPr>
          <p:cNvSpPr txBox="1"/>
          <p:nvPr/>
        </p:nvSpPr>
        <p:spPr>
          <a:xfrm>
            <a:off x="5047917" y="4514323"/>
            <a:ext cx="3190297" cy="276999"/>
          </a:xfrm>
          <a:prstGeom prst="rect">
            <a:avLst/>
          </a:prstGeom>
          <a:noFill/>
        </p:spPr>
        <p:txBody>
          <a:bodyPr wrap="none" rtlCol="0">
            <a:spAutoFit/>
          </a:bodyPr>
          <a:lstStyle/>
          <a:p>
            <a:r>
              <a:rPr lang="en-US" sz="1200" dirty="0">
                <a:latin typeface="Helvetica Light" panose="020B0403020202020204" pitchFamily="34" charset="0"/>
                <a:hlinkClick r:id="rId5"/>
              </a:rPr>
              <a:t>Arma tu regreso a clases moto serpento 30’</a:t>
            </a:r>
            <a:endParaRPr lang="en-US" sz="1200" dirty="0">
              <a:latin typeface="Helvetica Light" panose="020B0403020202020204" pitchFamily="34" charset="0"/>
            </a:endParaRPr>
          </a:p>
        </p:txBody>
      </p:sp>
      <p:sp>
        <p:nvSpPr>
          <p:cNvPr id="3" name="Rectangle 20">
            <a:extLst>
              <a:ext uri="{FF2B5EF4-FFF2-40B4-BE49-F238E27FC236}">
                <a16:creationId xmlns:a16="http://schemas.microsoft.com/office/drawing/2014/main" id="{A6B08F6D-20B0-6E1D-D7BC-86FECE1FD381}"/>
              </a:ext>
            </a:extLst>
          </p:cNvPr>
          <p:cNvSpPr/>
          <p:nvPr/>
        </p:nvSpPr>
        <p:spPr>
          <a:xfrm>
            <a:off x="3992869" y="3988285"/>
            <a:ext cx="268171" cy="18433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Myriad Pro" panose="020B0503030403020204" pitchFamily="34" charset="0"/>
              </a:rPr>
              <a:t>Radio</a:t>
            </a:r>
          </a:p>
        </p:txBody>
      </p:sp>
      <p:sp>
        <p:nvSpPr>
          <p:cNvPr id="4" name="TextBox 23">
            <a:extLst>
              <a:ext uri="{FF2B5EF4-FFF2-40B4-BE49-F238E27FC236}">
                <a16:creationId xmlns:a16="http://schemas.microsoft.com/office/drawing/2014/main" id="{05F61DDD-5248-35A9-9FCD-186DBE6D95F9}"/>
              </a:ext>
            </a:extLst>
          </p:cNvPr>
          <p:cNvSpPr txBox="1"/>
          <p:nvPr/>
        </p:nvSpPr>
        <p:spPr>
          <a:xfrm>
            <a:off x="5064749" y="5230889"/>
            <a:ext cx="2803973" cy="276999"/>
          </a:xfrm>
          <a:prstGeom prst="rect">
            <a:avLst/>
          </a:prstGeom>
          <a:noFill/>
        </p:spPr>
        <p:txBody>
          <a:bodyPr wrap="none" rtlCol="0">
            <a:spAutoFit/>
          </a:bodyPr>
          <a:lstStyle/>
          <a:p>
            <a:r>
              <a:rPr lang="en-US" sz="1200" dirty="0">
                <a:latin typeface="Helvetica Light" panose="020B0403020202020204" pitchFamily="34" charset="0"/>
                <a:hlinkClick r:id="rId6"/>
              </a:rPr>
              <a:t>Polache voy con mi moto serpento </a:t>
            </a:r>
            <a:r>
              <a:rPr lang="en-US" sz="1200" dirty="0">
                <a:latin typeface="Helvetica Light" panose="020B0403020202020204" pitchFamily="34" charset="0"/>
                <a:hlinkClick r:id="rId7"/>
              </a:rPr>
              <a:t>30</a:t>
            </a:r>
            <a:r>
              <a:rPr lang="en-US" sz="1200" dirty="0">
                <a:latin typeface="Helvetica Light" panose="020B0403020202020204" pitchFamily="34" charset="0"/>
                <a:hlinkClick r:id="rId4"/>
              </a:rPr>
              <a:t>’</a:t>
            </a:r>
            <a:endParaRPr lang="en-US" sz="1200" dirty="0">
              <a:latin typeface="Helvetica Light" panose="020B0403020202020204" pitchFamily="34" charset="0"/>
            </a:endParaRPr>
          </a:p>
        </p:txBody>
      </p:sp>
      <p:sp>
        <p:nvSpPr>
          <p:cNvPr id="5" name="Estrella de 5 puntas 4">
            <a:extLst>
              <a:ext uri="{FF2B5EF4-FFF2-40B4-BE49-F238E27FC236}">
                <a16:creationId xmlns:a16="http://schemas.microsoft.com/office/drawing/2014/main" id="{BA8DB056-F486-7CC5-8C0B-824E90EF66A6}"/>
              </a:ext>
            </a:extLst>
          </p:cNvPr>
          <p:cNvSpPr/>
          <p:nvPr/>
        </p:nvSpPr>
        <p:spPr>
          <a:xfrm>
            <a:off x="7829752" y="1303666"/>
            <a:ext cx="366480" cy="354506"/>
          </a:xfrm>
          <a:prstGeom prst="star5">
            <a:avLst>
              <a:gd name="adj" fmla="val 21554"/>
              <a:gd name="hf" fmla="val 105146"/>
              <a:gd name="vf" fmla="val 110557"/>
            </a:avLst>
          </a:prstGeom>
          <a:solidFill>
            <a:srgbClr val="DCD806"/>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HN" sz="3000" dirty="0">
              <a:latin typeface="Helvetica Light" panose="020B0403020202020204" pitchFamily="34" charset="0"/>
            </a:endParaRPr>
          </a:p>
        </p:txBody>
      </p:sp>
      <p:pic>
        <p:nvPicPr>
          <p:cNvPr id="9" name="Imagen 8">
            <a:extLst>
              <a:ext uri="{FF2B5EF4-FFF2-40B4-BE49-F238E27FC236}">
                <a16:creationId xmlns:a16="http://schemas.microsoft.com/office/drawing/2014/main" id="{6D5C2666-DD1E-AEB5-9A45-A9C84AFFAE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51647" y="1511166"/>
            <a:ext cx="2478106" cy="1352329"/>
          </a:xfrm>
          <a:prstGeom prst="rect">
            <a:avLst/>
          </a:prstGeom>
        </p:spPr>
      </p:pic>
    </p:spTree>
    <p:extLst>
      <p:ext uri="{BB962C8B-B14F-4D97-AF65-F5344CB8AC3E}">
        <p14:creationId xmlns:p14="http://schemas.microsoft.com/office/powerpoint/2010/main" val="3171627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39">
            <a:extLst>
              <a:ext uri="{FF2B5EF4-FFF2-40B4-BE49-F238E27FC236}">
                <a16:creationId xmlns:a16="http://schemas.microsoft.com/office/drawing/2014/main" id="{CD4C87D4-32C1-178A-C555-DFAD7210F2A6}"/>
              </a:ext>
            </a:extLst>
          </p:cNvPr>
          <p:cNvGraphicFramePr/>
          <p:nvPr>
            <p:extLst>
              <p:ext uri="{D42A27DB-BD31-4B8C-83A1-F6EECF244321}">
                <p14:modId xmlns:p14="http://schemas.microsoft.com/office/powerpoint/2010/main" val="2721901551"/>
              </p:ext>
            </p:extLst>
          </p:nvPr>
        </p:nvGraphicFramePr>
        <p:xfrm>
          <a:off x="6825405" y="4442350"/>
          <a:ext cx="5103945" cy="11845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a:extLst>
              <a:ext uri="{FF2B5EF4-FFF2-40B4-BE49-F238E27FC236}">
                <a16:creationId xmlns:a16="http://schemas.microsoft.com/office/drawing/2014/main" id="{482105C7-888C-124B-A50B-536E164C4EF4}"/>
              </a:ext>
            </a:extLst>
          </p:cNvPr>
          <p:cNvGraphicFramePr/>
          <p:nvPr>
            <p:extLst>
              <p:ext uri="{D42A27DB-BD31-4B8C-83A1-F6EECF244321}">
                <p14:modId xmlns:p14="http://schemas.microsoft.com/office/powerpoint/2010/main" val="2452203121"/>
              </p:ext>
            </p:extLst>
          </p:nvPr>
        </p:nvGraphicFramePr>
        <p:xfrm>
          <a:off x="251729" y="1719430"/>
          <a:ext cx="3204006" cy="4615377"/>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10">
            <a:extLst>
              <a:ext uri="{FF2B5EF4-FFF2-40B4-BE49-F238E27FC236}">
                <a16:creationId xmlns:a16="http://schemas.microsoft.com/office/drawing/2014/main" id="{E954C447-4ABC-2B4C-806C-4E2E8563EF67}"/>
              </a:ext>
            </a:extLst>
          </p:cNvPr>
          <p:cNvCxnSpPr>
            <a:cxnSpLocks/>
          </p:cNvCxnSpPr>
          <p:nvPr/>
        </p:nvCxnSpPr>
        <p:spPr>
          <a:xfrm>
            <a:off x="3598990" y="107703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2063138278"/>
              </p:ext>
            </p:extLst>
          </p:nvPr>
        </p:nvGraphicFramePr>
        <p:xfrm>
          <a:off x="6625691" y="1170106"/>
          <a:ext cx="5303665" cy="22087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Table 30">
            <a:extLst>
              <a:ext uri="{FF2B5EF4-FFF2-40B4-BE49-F238E27FC236}">
                <a16:creationId xmlns:a16="http://schemas.microsoft.com/office/drawing/2014/main" id="{CE6E397D-1FD6-0D44-B00D-319B213C49BC}"/>
              </a:ext>
            </a:extLst>
          </p:cNvPr>
          <p:cNvGraphicFramePr>
            <a:graphicFrameLocks noGrp="1"/>
          </p:cNvGraphicFramePr>
          <p:nvPr>
            <p:extLst>
              <p:ext uri="{D42A27DB-BD31-4B8C-83A1-F6EECF244321}">
                <p14:modId xmlns:p14="http://schemas.microsoft.com/office/powerpoint/2010/main" val="1826159616"/>
              </p:ext>
            </p:extLst>
          </p:nvPr>
        </p:nvGraphicFramePr>
        <p:xfrm>
          <a:off x="11089575" y="5601913"/>
          <a:ext cx="1038406" cy="249046"/>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$2K</a:t>
                      </a:r>
                    </a:p>
                  </a:txBody>
                  <a:tcPr/>
                </a:tc>
                <a:tc>
                  <a:txBody>
                    <a:bodyPr/>
                    <a:lstStyle/>
                    <a:p>
                      <a:r>
                        <a:rPr lang="en-US" sz="1000" b="1" i="0" dirty="0">
                          <a:solidFill>
                            <a:schemeClr val="bg1"/>
                          </a:solidFill>
                          <a:latin typeface="Helvetica Light" panose="020B0403020202020204" pitchFamily="34" charset="0"/>
                        </a:rPr>
                        <a:t>  39%</a:t>
                      </a:r>
                    </a:p>
                  </a:txBody>
                  <a:tcPr>
                    <a:solidFill>
                      <a:srgbClr val="FF0000"/>
                    </a:solidFill>
                  </a:tcPr>
                </a:tc>
                <a:extLst>
                  <a:ext uri="{0D108BD9-81ED-4DB2-BD59-A6C34878D82A}">
                    <a16:rowId xmlns:a16="http://schemas.microsoft.com/office/drawing/2014/main" val="1902778531"/>
                  </a:ext>
                </a:extLst>
              </a:tr>
            </a:tbl>
          </a:graphicData>
        </a:graphic>
      </p:graphicFrame>
      <p:sp>
        <p:nvSpPr>
          <p:cNvPr id="58" name="TextBox 57">
            <a:extLst>
              <a:ext uri="{FF2B5EF4-FFF2-40B4-BE49-F238E27FC236}">
                <a16:creationId xmlns:a16="http://schemas.microsoft.com/office/drawing/2014/main" id="{2BB6AB8A-0B8D-44BC-8F95-E2C350C2CED8}"/>
              </a:ext>
            </a:extLst>
          </p:cNvPr>
          <p:cNvSpPr txBox="1"/>
          <p:nvPr/>
        </p:nvSpPr>
        <p:spPr>
          <a:xfrm>
            <a:off x="6803147" y="3369953"/>
            <a:ext cx="861133" cy="276999"/>
          </a:xfrm>
          <a:prstGeom prst="rect">
            <a:avLst/>
          </a:prstGeom>
          <a:solidFill>
            <a:srgbClr val="FF0000"/>
          </a:solidFill>
          <a:effectLst/>
        </p:spPr>
        <p:txBody>
          <a:bodyPr wrap="none" rtlCol="0">
            <a:spAutoFit/>
          </a:bodyPr>
          <a:lstStyle/>
          <a:p>
            <a:r>
              <a:rPr lang="en-US" sz="1200" dirty="0">
                <a:solidFill>
                  <a:schemeClr val="bg1"/>
                </a:solidFill>
                <a:latin typeface="Helvetica Light" panose="020B0403020202020204" pitchFamily="34" charset="0"/>
              </a:rPr>
              <a:t>Media Mix</a:t>
            </a:r>
          </a:p>
        </p:txBody>
      </p:sp>
      <p:cxnSp>
        <p:nvCxnSpPr>
          <p:cNvPr id="59" name="Straight Connector 58">
            <a:extLst>
              <a:ext uri="{FF2B5EF4-FFF2-40B4-BE49-F238E27FC236}">
                <a16:creationId xmlns:a16="http://schemas.microsoft.com/office/drawing/2014/main" id="{D4BF8E19-9856-47E9-8ACF-4D6D03976220}"/>
              </a:ext>
            </a:extLst>
          </p:cNvPr>
          <p:cNvCxnSpPr>
            <a:cxnSpLocks/>
          </p:cNvCxnSpPr>
          <p:nvPr/>
        </p:nvCxnSpPr>
        <p:spPr>
          <a:xfrm>
            <a:off x="6760432" y="948070"/>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Curved Down Arrow 47">
            <a:extLst>
              <a:ext uri="{FF2B5EF4-FFF2-40B4-BE49-F238E27FC236}">
                <a16:creationId xmlns:a16="http://schemas.microsoft.com/office/drawing/2014/main" id="{A04B799F-924D-2A4C-9AC8-1B1665F69C42}"/>
              </a:ext>
            </a:extLst>
          </p:cNvPr>
          <p:cNvSpPr/>
          <p:nvPr/>
        </p:nvSpPr>
        <p:spPr>
          <a:xfrm rot="10800000" flipH="1">
            <a:off x="1212417" y="1489772"/>
            <a:ext cx="347623" cy="18542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sp>
        <p:nvSpPr>
          <p:cNvPr id="57" name="TextBox 56">
            <a:extLst>
              <a:ext uri="{FF2B5EF4-FFF2-40B4-BE49-F238E27FC236}">
                <a16:creationId xmlns:a16="http://schemas.microsoft.com/office/drawing/2014/main" id="{BB4AE3EE-ED94-FE4B-BE51-1E8389F15BB1}"/>
              </a:ext>
            </a:extLst>
          </p:cNvPr>
          <p:cNvSpPr txBox="1"/>
          <p:nvPr/>
        </p:nvSpPr>
        <p:spPr>
          <a:xfrm>
            <a:off x="7006093" y="1077037"/>
            <a:ext cx="1736857" cy="369332"/>
          </a:xfrm>
          <a:prstGeom prst="rect">
            <a:avLst/>
          </a:prstGeom>
          <a:noFill/>
          <a:ln>
            <a:solidFill>
              <a:schemeClr val="bg1"/>
            </a:solidFill>
          </a:ln>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2" name="Rectangle 38">
            <a:extLst>
              <a:ext uri="{FF2B5EF4-FFF2-40B4-BE49-F238E27FC236}">
                <a16:creationId xmlns:a16="http://schemas.microsoft.com/office/drawing/2014/main" id="{9A336784-AC4D-3E86-B693-8C00F04DF630}"/>
              </a:ext>
            </a:extLst>
          </p:cNvPr>
          <p:cNvSpPr/>
          <p:nvPr/>
        </p:nvSpPr>
        <p:spPr>
          <a:xfrm>
            <a:off x="-17466" y="-2245"/>
            <a:ext cx="12209466" cy="9384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UMA</a:t>
            </a:r>
          </a:p>
        </p:txBody>
      </p:sp>
      <p:sp>
        <p:nvSpPr>
          <p:cNvPr id="3" name="Title 1">
            <a:extLst>
              <a:ext uri="{FF2B5EF4-FFF2-40B4-BE49-F238E27FC236}">
                <a16:creationId xmlns:a16="http://schemas.microsoft.com/office/drawing/2014/main" id="{FB1D3D6E-AD25-8F72-B913-1CB7592054F6}"/>
              </a:ext>
            </a:extLst>
          </p:cNvPr>
          <p:cNvSpPr txBox="1">
            <a:spLocks/>
          </p:cNvSpPr>
          <p:nvPr/>
        </p:nvSpPr>
        <p:spPr>
          <a:xfrm>
            <a:off x="8002425" y="-155457"/>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 </a:t>
            </a: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2026</a:t>
            </a:r>
            <a:endParaRPr lang="en-US" sz="3000" b="1" dirty="0">
              <a:solidFill>
                <a:schemeClr val="bg1"/>
              </a:solidFill>
              <a:latin typeface="Helvetica Light" panose="020B0403020202020204" pitchFamily="34" charset="0"/>
            </a:endParaRPr>
          </a:p>
        </p:txBody>
      </p:sp>
      <p:graphicFrame>
        <p:nvGraphicFramePr>
          <p:cNvPr id="4" name="Chart 61">
            <a:extLst>
              <a:ext uri="{FF2B5EF4-FFF2-40B4-BE49-F238E27FC236}">
                <a16:creationId xmlns:a16="http://schemas.microsoft.com/office/drawing/2014/main" id="{C495EABC-DC11-4F30-0736-F02940F7E534}"/>
              </a:ext>
            </a:extLst>
          </p:cNvPr>
          <p:cNvGraphicFramePr/>
          <p:nvPr>
            <p:extLst>
              <p:ext uri="{D42A27DB-BD31-4B8C-83A1-F6EECF244321}">
                <p14:modId xmlns:p14="http://schemas.microsoft.com/office/powerpoint/2010/main" val="2386526513"/>
              </p:ext>
            </p:extLst>
          </p:nvPr>
        </p:nvGraphicFramePr>
        <p:xfrm>
          <a:off x="3704988" y="2035017"/>
          <a:ext cx="2941217" cy="44948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30">
            <a:extLst>
              <a:ext uri="{FF2B5EF4-FFF2-40B4-BE49-F238E27FC236}">
                <a16:creationId xmlns:a16="http://schemas.microsoft.com/office/drawing/2014/main" id="{43EE090C-7E37-FD86-9DF5-733DDAEA2827}"/>
              </a:ext>
            </a:extLst>
          </p:cNvPr>
          <p:cNvGraphicFramePr>
            <a:graphicFrameLocks noGrp="1"/>
          </p:cNvGraphicFramePr>
          <p:nvPr>
            <p:extLst>
              <p:ext uri="{D42A27DB-BD31-4B8C-83A1-F6EECF244321}">
                <p14:modId xmlns:p14="http://schemas.microsoft.com/office/powerpoint/2010/main" val="3651791829"/>
              </p:ext>
            </p:extLst>
          </p:nvPr>
        </p:nvGraphicFramePr>
        <p:xfrm>
          <a:off x="11089575" y="3916822"/>
          <a:ext cx="1038406" cy="249047"/>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7">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nchor="ctr"/>
                </a:tc>
                <a:tc>
                  <a:txBody>
                    <a:bodyPr/>
                    <a:lstStyle/>
                    <a:p>
                      <a:pPr algn="ctr"/>
                      <a:r>
                        <a:rPr lang="en-US" sz="1000" b="1" i="0" dirty="0">
                          <a:solidFill>
                            <a:schemeClr val="bg1"/>
                          </a:solidFill>
                          <a:latin typeface="Helvetica Light" panose="020B0403020202020204" pitchFamily="34" charset="0"/>
                        </a:rPr>
                        <a:t>0%</a:t>
                      </a:r>
                    </a:p>
                  </a:txBody>
                  <a:tcPr anchor="ctr">
                    <a:solidFill>
                      <a:srgbClr val="FF0000"/>
                    </a:solidFill>
                  </a:tcPr>
                </a:tc>
                <a:extLst>
                  <a:ext uri="{0D108BD9-81ED-4DB2-BD59-A6C34878D82A}">
                    <a16:rowId xmlns:a16="http://schemas.microsoft.com/office/drawing/2014/main" val="1902778531"/>
                  </a:ext>
                </a:extLst>
              </a:tr>
            </a:tbl>
          </a:graphicData>
        </a:graphic>
      </p:graphicFrame>
      <p:graphicFrame>
        <p:nvGraphicFramePr>
          <p:cNvPr id="25" name="Table 7">
            <a:extLst>
              <a:ext uri="{FF2B5EF4-FFF2-40B4-BE49-F238E27FC236}">
                <a16:creationId xmlns:a16="http://schemas.microsoft.com/office/drawing/2014/main" id="{B88E863C-DD9C-0B4C-A756-F9864DD371E2}"/>
              </a:ext>
            </a:extLst>
          </p:cNvPr>
          <p:cNvGraphicFramePr>
            <a:graphicFrameLocks noGrp="1"/>
          </p:cNvGraphicFramePr>
          <p:nvPr>
            <p:extLst>
              <p:ext uri="{D42A27DB-BD31-4B8C-83A1-F6EECF244321}">
                <p14:modId xmlns:p14="http://schemas.microsoft.com/office/powerpoint/2010/main" val="3988659219"/>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Helvetica Light" panose="020B0403020202020204" pitchFamily="34" charset="0"/>
                        </a:rPr>
                        <a:t>0%</a:t>
                      </a:r>
                      <a:endParaRPr lang="en-HN" sz="1200" b="0" i="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39%-</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26" name="TextBox 35">
            <a:extLst>
              <a:ext uri="{FF2B5EF4-FFF2-40B4-BE49-F238E27FC236}">
                <a16:creationId xmlns:a16="http://schemas.microsoft.com/office/drawing/2014/main" id="{28AD3BBA-6D80-3C4C-BB81-8601C785DC58}"/>
              </a:ext>
            </a:extLst>
          </p:cNvPr>
          <p:cNvSpPr txBox="1"/>
          <p:nvPr/>
        </p:nvSpPr>
        <p:spPr>
          <a:xfrm>
            <a:off x="432015" y="1134955"/>
            <a:ext cx="865943" cy="276999"/>
          </a:xfrm>
          <a:prstGeom prst="rect">
            <a:avLst/>
          </a:prstGeom>
          <a:noFill/>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graphicFrame>
        <p:nvGraphicFramePr>
          <p:cNvPr id="29" name="Table 32">
            <a:extLst>
              <a:ext uri="{FF2B5EF4-FFF2-40B4-BE49-F238E27FC236}">
                <a16:creationId xmlns:a16="http://schemas.microsoft.com/office/drawing/2014/main" id="{3FBC8805-CE2D-F342-91DB-5D03E80BEBE5}"/>
              </a:ext>
            </a:extLst>
          </p:cNvPr>
          <p:cNvGraphicFramePr>
            <a:graphicFrameLocks noGrp="1"/>
          </p:cNvGraphicFramePr>
          <p:nvPr>
            <p:extLst>
              <p:ext uri="{D42A27DB-BD31-4B8C-83A1-F6EECF244321}">
                <p14:modId xmlns:p14="http://schemas.microsoft.com/office/powerpoint/2010/main" val="2561195680"/>
              </p:ext>
            </p:extLst>
          </p:nvPr>
        </p:nvGraphicFramePr>
        <p:xfrm>
          <a:off x="3837890" y="1596750"/>
          <a:ext cx="2748365" cy="370840"/>
        </p:xfrm>
        <a:graphic>
          <a:graphicData uri="http://schemas.openxmlformats.org/drawingml/2006/table">
            <a:tbl>
              <a:tblPr firstRow="1" bandRow="1">
                <a:tableStyleId>{0E3FDE45-AF77-4B5C-9715-49D594BDF05E}</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0" i="0" dirty="0">
                          <a:solidFill>
                            <a:schemeClr val="bg1"/>
                          </a:solidFill>
                          <a:latin typeface="Helvetica Light" panose="020B0403020202020204" pitchFamily="34" charset="0"/>
                        </a:rPr>
                        <a:t>$ 9K</a:t>
                      </a:r>
                    </a:p>
                  </a:txBody>
                  <a:tcPr anchor="ctr">
                    <a:solidFill>
                      <a:schemeClr val="accent4"/>
                    </a:solidFill>
                  </a:tcPr>
                </a:tc>
                <a:tc>
                  <a:txBody>
                    <a:bodyPr/>
                    <a:lstStyle/>
                    <a:p>
                      <a:pPr algn="ctr"/>
                      <a:r>
                        <a:rPr lang="en-US" sz="1200" b="0" i="0" dirty="0">
                          <a:solidFill>
                            <a:schemeClr val="bg1"/>
                          </a:solidFill>
                          <a:latin typeface="Helvetica Light" panose="020B0403020202020204" pitchFamily="34" charset="0"/>
                        </a:rPr>
                        <a:t>$ 5K</a:t>
                      </a:r>
                    </a:p>
                  </a:txBody>
                  <a:tcPr anchor="ctr">
                    <a:solidFill>
                      <a:schemeClr val="accent4"/>
                    </a:solidFill>
                  </a:tcPr>
                </a:tc>
                <a:extLst>
                  <a:ext uri="{0D108BD9-81ED-4DB2-BD59-A6C34878D82A}">
                    <a16:rowId xmlns:a16="http://schemas.microsoft.com/office/drawing/2014/main" val="2192256424"/>
                  </a:ext>
                </a:extLst>
              </a:tr>
            </a:tbl>
          </a:graphicData>
        </a:graphic>
      </p:graphicFrame>
      <p:graphicFrame>
        <p:nvGraphicFramePr>
          <p:cNvPr id="32" name="Table 8">
            <a:extLst>
              <a:ext uri="{FF2B5EF4-FFF2-40B4-BE49-F238E27FC236}">
                <a16:creationId xmlns:a16="http://schemas.microsoft.com/office/drawing/2014/main" id="{3EC51395-EEFD-1542-861C-819F80849450}"/>
              </a:ext>
            </a:extLst>
          </p:cNvPr>
          <p:cNvGraphicFramePr>
            <a:graphicFrameLocks noGrp="1"/>
          </p:cNvGraphicFramePr>
          <p:nvPr>
            <p:extLst>
              <p:ext uri="{D42A27DB-BD31-4B8C-83A1-F6EECF244321}">
                <p14:modId xmlns:p14="http://schemas.microsoft.com/office/powerpoint/2010/main" val="2214010146"/>
              </p:ext>
            </p:extLst>
          </p:nvPr>
        </p:nvGraphicFramePr>
        <p:xfrm>
          <a:off x="3646121" y="1071363"/>
          <a:ext cx="3076770" cy="457959"/>
        </p:xfrm>
        <a:graphic>
          <a:graphicData uri="http://schemas.openxmlformats.org/drawingml/2006/table">
            <a:tbl>
              <a:tblPr firstRow="1" bandRow="1">
                <a:tableStyleId>{5C22544A-7EE6-4342-B048-85BDC9FD1C3A}</a:tableStyleId>
              </a:tblPr>
              <a:tblGrid>
                <a:gridCol w="1538385">
                  <a:extLst>
                    <a:ext uri="{9D8B030D-6E8A-4147-A177-3AD203B41FA5}">
                      <a16:colId xmlns:a16="http://schemas.microsoft.com/office/drawing/2014/main" val="1272070199"/>
                    </a:ext>
                  </a:extLst>
                </a:gridCol>
                <a:gridCol w="1538385">
                  <a:extLst>
                    <a:ext uri="{9D8B030D-6E8A-4147-A177-3AD203B41FA5}">
                      <a16:colId xmlns:a16="http://schemas.microsoft.com/office/drawing/2014/main" val="970086310"/>
                    </a:ext>
                  </a:extLst>
                </a:gridCol>
              </a:tblGrid>
              <a:tr h="457959">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4</a:t>
                      </a:r>
                      <a:endParaRPr lang="en-HN" dirty="0"/>
                    </a:p>
                  </a:txBody>
                  <a:tcPr>
                    <a:solidFill>
                      <a:schemeClr val="tx2"/>
                    </a:solidFill>
                  </a:tcPr>
                </a:tc>
                <a:tc>
                  <a:txBody>
                    <a:bodyPr/>
                    <a:lstStyle/>
                    <a:p>
                      <a:pPr algn="ctr"/>
                      <a:r>
                        <a:rPr lang="en-HN" b="0" i="0" dirty="0">
                          <a:latin typeface="Myriad Pro" panose="020B0503030403020204" pitchFamily="34" charset="0"/>
                        </a:rPr>
                        <a:t>202</a:t>
                      </a:r>
                      <a:r>
                        <a:rPr lang="en-US" b="0" i="0" dirty="0">
                          <a:latin typeface="Myriad Pro" panose="020B0503030403020204" pitchFamily="34" charset="0"/>
                        </a:rPr>
                        <a:t>5</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5" name="Table 30">
            <a:extLst>
              <a:ext uri="{FF2B5EF4-FFF2-40B4-BE49-F238E27FC236}">
                <a16:creationId xmlns:a16="http://schemas.microsoft.com/office/drawing/2014/main" id="{A4E3B84B-0207-8F3D-A70E-8B479BB8BC73}"/>
              </a:ext>
            </a:extLst>
          </p:cNvPr>
          <p:cNvGraphicFramePr>
            <a:graphicFrameLocks noGrp="1"/>
          </p:cNvGraphicFramePr>
          <p:nvPr>
            <p:extLst>
              <p:ext uri="{D42A27DB-BD31-4B8C-83A1-F6EECF244321}">
                <p14:modId xmlns:p14="http://schemas.microsoft.com/office/powerpoint/2010/main" val="2595405787"/>
              </p:ext>
            </p:extLst>
          </p:nvPr>
        </p:nvGraphicFramePr>
        <p:xfrm>
          <a:off x="11059251" y="4797077"/>
          <a:ext cx="1038406" cy="249046"/>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6">
                <a:tc>
                  <a:txBody>
                    <a:bodyPr/>
                    <a:lstStyle/>
                    <a:p>
                      <a:r>
                        <a:rPr lang="en-US" sz="1000" b="1" i="0" dirty="0">
                          <a:latin typeface="Helvetica Light" panose="020B0403020202020204" pitchFamily="34" charset="0"/>
                        </a:rPr>
                        <a:t>$3K</a:t>
                      </a:r>
                    </a:p>
                  </a:txBody>
                  <a:tcPr/>
                </a:tc>
                <a:tc>
                  <a:txBody>
                    <a:bodyPr/>
                    <a:lstStyle/>
                    <a:p>
                      <a:r>
                        <a:rPr lang="en-US" sz="1000" b="1" i="0" dirty="0">
                          <a:solidFill>
                            <a:schemeClr val="bg1"/>
                          </a:solidFill>
                          <a:latin typeface="Helvetica Light" panose="020B0403020202020204" pitchFamily="34" charset="0"/>
                        </a:rPr>
                        <a:t>  61%</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7" name="Chart 37">
            <a:extLst>
              <a:ext uri="{FF2B5EF4-FFF2-40B4-BE49-F238E27FC236}">
                <a16:creationId xmlns:a16="http://schemas.microsoft.com/office/drawing/2014/main" id="{9B758D03-9650-2AD6-E10D-2961E5083257}"/>
              </a:ext>
            </a:extLst>
          </p:cNvPr>
          <p:cNvGraphicFramePr/>
          <p:nvPr>
            <p:extLst>
              <p:ext uri="{D42A27DB-BD31-4B8C-83A1-F6EECF244321}">
                <p14:modId xmlns:p14="http://schemas.microsoft.com/office/powerpoint/2010/main" val="244380518"/>
              </p:ext>
            </p:extLst>
          </p:nvPr>
        </p:nvGraphicFramePr>
        <p:xfrm>
          <a:off x="6803147" y="3503382"/>
          <a:ext cx="4348063" cy="119352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Chart 6">
            <a:extLst>
              <a:ext uri="{FF2B5EF4-FFF2-40B4-BE49-F238E27FC236}">
                <a16:creationId xmlns:a16="http://schemas.microsoft.com/office/drawing/2014/main" id="{28B236EA-A1CA-9343-0726-F2A4042E515F}"/>
              </a:ext>
            </a:extLst>
          </p:cNvPr>
          <p:cNvGraphicFramePr/>
          <p:nvPr>
            <p:extLst>
              <p:ext uri="{D42A27DB-BD31-4B8C-83A1-F6EECF244321}">
                <p14:modId xmlns:p14="http://schemas.microsoft.com/office/powerpoint/2010/main" val="680187325"/>
              </p:ext>
            </p:extLst>
          </p:nvPr>
        </p:nvGraphicFramePr>
        <p:xfrm>
          <a:off x="6825405" y="5317947"/>
          <a:ext cx="4325190" cy="1163134"/>
        </p:xfrm>
        <a:graphic>
          <a:graphicData uri="http://schemas.openxmlformats.org/drawingml/2006/chart">
            <c:chart xmlns:c="http://schemas.openxmlformats.org/drawingml/2006/chart" xmlns:r="http://schemas.openxmlformats.org/officeDocument/2006/relationships" r:id="rId8"/>
          </a:graphicData>
        </a:graphic>
      </p:graphicFrame>
      <p:sp>
        <p:nvSpPr>
          <p:cNvPr id="9" name="Curved Down Arrow 47">
            <a:extLst>
              <a:ext uri="{FF2B5EF4-FFF2-40B4-BE49-F238E27FC236}">
                <a16:creationId xmlns:a16="http://schemas.microsoft.com/office/drawing/2014/main" id="{E1F60030-6B74-0B42-E5E1-22E7B1744E3C}"/>
              </a:ext>
            </a:extLst>
          </p:cNvPr>
          <p:cNvSpPr/>
          <p:nvPr/>
        </p:nvSpPr>
        <p:spPr>
          <a:xfrm>
            <a:off x="2160274" y="1489772"/>
            <a:ext cx="417312" cy="18542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1265880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5B7203-5B3D-49DA-8892-DD52C148B48B}"/>
              </a:ext>
            </a:extLst>
          </p:cNvPr>
          <p:cNvSpPr/>
          <p:nvPr/>
        </p:nvSpPr>
        <p:spPr>
          <a:xfrm>
            <a:off x="-8733" y="8587"/>
            <a:ext cx="12200733" cy="86594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PIEZAS PUBLICITARIAS  </a:t>
            </a:r>
          </a:p>
        </p:txBody>
      </p:sp>
      <p:sp>
        <p:nvSpPr>
          <p:cNvPr id="4" name="Rectangle 20">
            <a:extLst>
              <a:ext uri="{FF2B5EF4-FFF2-40B4-BE49-F238E27FC236}">
                <a16:creationId xmlns:a16="http://schemas.microsoft.com/office/drawing/2014/main" id="{4C1F30D5-F0DF-3AED-01A2-65FC40CB0364}"/>
              </a:ext>
            </a:extLst>
          </p:cNvPr>
          <p:cNvSpPr/>
          <p:nvPr/>
        </p:nvSpPr>
        <p:spPr>
          <a:xfrm>
            <a:off x="1441121" y="2009105"/>
            <a:ext cx="268171" cy="28121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Myriad Pro" panose="020B0503030403020204" pitchFamily="34" charset="0"/>
              </a:rPr>
              <a:t>RADIO</a:t>
            </a:r>
          </a:p>
        </p:txBody>
      </p:sp>
      <p:sp>
        <p:nvSpPr>
          <p:cNvPr id="11" name="TextBox 29">
            <a:extLst>
              <a:ext uri="{FF2B5EF4-FFF2-40B4-BE49-F238E27FC236}">
                <a16:creationId xmlns:a16="http://schemas.microsoft.com/office/drawing/2014/main" id="{9BDEF37C-B65B-2142-BF80-DC1084721218}"/>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Febrero</a:t>
            </a:r>
            <a:r>
              <a:rPr lang="en-CA" b="1" dirty="0">
                <a:solidFill>
                  <a:schemeClr val="bg1"/>
                </a:solidFill>
                <a:latin typeface="Helvetica Light" panose="020B0403020202020204" pitchFamily="34" charset="0"/>
              </a:rPr>
              <a:t> 2026</a:t>
            </a:r>
            <a:endParaRPr lang="es-MX" sz="1800" b="1" dirty="0">
              <a:solidFill>
                <a:schemeClr val="bg1"/>
              </a:solidFill>
              <a:latin typeface="Helvetica Light" panose="020B0403020202020204" pitchFamily="34" charset="0"/>
            </a:endParaRPr>
          </a:p>
        </p:txBody>
      </p:sp>
      <p:sp>
        <p:nvSpPr>
          <p:cNvPr id="7" name="TextBox 23">
            <a:extLst>
              <a:ext uri="{FF2B5EF4-FFF2-40B4-BE49-F238E27FC236}">
                <a16:creationId xmlns:a16="http://schemas.microsoft.com/office/drawing/2014/main" id="{35EF1657-3513-F6CD-2ECC-F6B32EF6E1CB}"/>
              </a:ext>
            </a:extLst>
          </p:cNvPr>
          <p:cNvSpPr txBox="1"/>
          <p:nvPr/>
        </p:nvSpPr>
        <p:spPr>
          <a:xfrm>
            <a:off x="1965305" y="2579249"/>
            <a:ext cx="2435805" cy="307777"/>
          </a:xfrm>
          <a:prstGeom prst="rect">
            <a:avLst/>
          </a:prstGeom>
          <a:noFill/>
        </p:spPr>
        <p:txBody>
          <a:bodyPr wrap="square" rtlCol="0">
            <a:spAutoFit/>
          </a:bodyPr>
          <a:lstStyle/>
          <a:p>
            <a:r>
              <a:rPr lang="en-US" sz="1400" dirty="0">
                <a:solidFill>
                  <a:srgbClr val="0562C1"/>
                </a:solidFill>
                <a:latin typeface="Myriad Pro" panose="020B0503030403020204" pitchFamily="34" charset="0"/>
                <a:hlinkClick r:id="rId2"/>
              </a:rPr>
              <a:t>Tu primera montanesa </a:t>
            </a:r>
            <a:r>
              <a:rPr lang="en-US" sz="1400" dirty="0">
                <a:solidFill>
                  <a:srgbClr val="0562C1"/>
                </a:solidFill>
                <a:latin typeface="Myriad Pro" panose="020B0503030403020204" pitchFamily="34" charset="0"/>
                <a:hlinkClick r:id="rId3"/>
              </a:rPr>
              <a:t>30’</a:t>
            </a:r>
            <a:endParaRPr lang="en-US" sz="1400" dirty="0">
              <a:solidFill>
                <a:srgbClr val="0562C1"/>
              </a:solidFill>
              <a:latin typeface="Myriad Pro" panose="020B0503030403020204" pitchFamily="34" charset="0"/>
            </a:endParaRPr>
          </a:p>
        </p:txBody>
      </p:sp>
      <p:sp>
        <p:nvSpPr>
          <p:cNvPr id="3" name="Rectangle 20">
            <a:extLst>
              <a:ext uri="{FF2B5EF4-FFF2-40B4-BE49-F238E27FC236}">
                <a16:creationId xmlns:a16="http://schemas.microsoft.com/office/drawing/2014/main" id="{51015091-B53F-6A61-B2EF-4EAFB9BA7235}"/>
              </a:ext>
            </a:extLst>
          </p:cNvPr>
          <p:cNvSpPr/>
          <p:nvPr/>
        </p:nvSpPr>
        <p:spPr>
          <a:xfrm>
            <a:off x="5391366" y="2009105"/>
            <a:ext cx="268171" cy="28121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Myriad Pro" panose="020B0503030403020204" pitchFamily="34" charset="0"/>
              </a:rPr>
              <a:t>PRENSA</a:t>
            </a:r>
          </a:p>
        </p:txBody>
      </p:sp>
      <p:pic>
        <p:nvPicPr>
          <p:cNvPr id="9" name="Imagen 8">
            <a:extLst>
              <a:ext uri="{FF2B5EF4-FFF2-40B4-BE49-F238E27FC236}">
                <a16:creationId xmlns:a16="http://schemas.microsoft.com/office/drawing/2014/main" id="{15208BAA-3D8C-FFF3-FA2F-24F4A0F766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2465" y="1500809"/>
            <a:ext cx="2561839" cy="3475922"/>
          </a:xfrm>
          <a:prstGeom prst="rect">
            <a:avLst/>
          </a:prstGeom>
        </p:spPr>
      </p:pic>
    </p:spTree>
    <p:extLst>
      <p:ext uri="{BB962C8B-B14F-4D97-AF65-F5344CB8AC3E}">
        <p14:creationId xmlns:p14="http://schemas.microsoft.com/office/powerpoint/2010/main" val="3581752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adroTexto 66">
            <a:extLst>
              <a:ext uri="{FF2B5EF4-FFF2-40B4-BE49-F238E27FC236}">
                <a16:creationId xmlns:a16="http://schemas.microsoft.com/office/drawing/2014/main" id="{402A6227-C45D-44AB-9453-8FE8DE89E48D}"/>
              </a:ext>
            </a:extLst>
          </p:cNvPr>
          <p:cNvSpPr txBox="1"/>
          <p:nvPr/>
        </p:nvSpPr>
        <p:spPr>
          <a:xfrm>
            <a:off x="2749858" y="6523967"/>
            <a:ext cx="6879066" cy="276999"/>
          </a:xfrm>
          <a:prstGeom prst="rect">
            <a:avLst/>
          </a:prstGeom>
          <a:noFill/>
        </p:spPr>
        <p:txBody>
          <a:bodyPr wrap="square" rtlCol="0">
            <a:spAutoFit/>
          </a:bodyPr>
          <a:lstStyle/>
          <a:p>
            <a:pPr algn="ctr"/>
            <a:r>
              <a:rPr lang="es-GT" sz="1200" dirty="0">
                <a:solidFill>
                  <a:schemeClr val="bg1"/>
                </a:solidFill>
                <a:latin typeface="Myriad Pro" panose="020B0503030403020204" pitchFamily="34" charset="0"/>
              </a:rPr>
              <a:t>Fuente:  Publisearch. Valores en miles de dólares</a:t>
            </a:r>
            <a:endParaRPr lang="es-MX" sz="1200" dirty="0">
              <a:solidFill>
                <a:schemeClr val="bg1"/>
              </a:solidFill>
              <a:latin typeface="Myriad Pro" panose="020B0503030403020204" pitchFamily="34" charset="0"/>
            </a:endParaRPr>
          </a:p>
        </p:txBody>
      </p:sp>
      <p:graphicFrame>
        <p:nvGraphicFramePr>
          <p:cNvPr id="19" name="Chart 18">
            <a:extLst>
              <a:ext uri="{FF2B5EF4-FFF2-40B4-BE49-F238E27FC236}">
                <a16:creationId xmlns:a16="http://schemas.microsoft.com/office/drawing/2014/main" id="{8B30AE91-32A0-AB4B-A3F3-11F74E564CDA}"/>
              </a:ext>
            </a:extLst>
          </p:cNvPr>
          <p:cNvGraphicFramePr/>
          <p:nvPr>
            <p:extLst>
              <p:ext uri="{D42A27DB-BD31-4B8C-83A1-F6EECF244321}">
                <p14:modId xmlns:p14="http://schemas.microsoft.com/office/powerpoint/2010/main" val="936270422"/>
              </p:ext>
            </p:extLst>
          </p:nvPr>
        </p:nvGraphicFramePr>
        <p:xfrm>
          <a:off x="6096000" y="1771709"/>
          <a:ext cx="5795211" cy="3314581"/>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DC3CCD67-849F-D843-9BB5-8205A0441E58}"/>
              </a:ext>
            </a:extLst>
          </p:cNvPr>
          <p:cNvCxnSpPr/>
          <p:nvPr/>
        </p:nvCxnSpPr>
        <p:spPr>
          <a:xfrm flipH="1">
            <a:off x="6908838" y="3027256"/>
            <a:ext cx="458585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ECCA611-5756-F046-BE1F-9C213EB40AC1}"/>
              </a:ext>
            </a:extLst>
          </p:cNvPr>
          <p:cNvSpPr txBox="1"/>
          <p:nvPr/>
        </p:nvSpPr>
        <p:spPr>
          <a:xfrm>
            <a:off x="13615988" y="1643063"/>
            <a:ext cx="184731" cy="369332"/>
          </a:xfrm>
          <a:prstGeom prst="rect">
            <a:avLst/>
          </a:prstGeom>
          <a:noFill/>
        </p:spPr>
        <p:txBody>
          <a:bodyPr wrap="none" rtlCol="0">
            <a:spAutoFit/>
          </a:bodyPr>
          <a:lstStyle/>
          <a:p>
            <a:endParaRPr lang="en-US" dirty="0">
              <a:latin typeface="Myriad Pro" panose="020B0503030403020204" pitchFamily="34" charset="0"/>
            </a:endParaRPr>
          </a:p>
        </p:txBody>
      </p:sp>
      <p:sp>
        <p:nvSpPr>
          <p:cNvPr id="16" name="Rectangle 15">
            <a:extLst>
              <a:ext uri="{FF2B5EF4-FFF2-40B4-BE49-F238E27FC236}">
                <a16:creationId xmlns:a16="http://schemas.microsoft.com/office/drawing/2014/main" id="{D62A1A21-BB63-4FE7-885E-05E91868B14C}"/>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COE –TV ABIERTA ACUMULADA</a:t>
            </a:r>
          </a:p>
        </p:txBody>
      </p:sp>
      <p:sp>
        <p:nvSpPr>
          <p:cNvPr id="17" name="Title 1">
            <a:extLst>
              <a:ext uri="{FF2B5EF4-FFF2-40B4-BE49-F238E27FC236}">
                <a16:creationId xmlns:a16="http://schemas.microsoft.com/office/drawing/2014/main" id="{1EA1FC1C-30CA-433D-80DF-9B86AF7B6433}"/>
              </a:ext>
            </a:extLst>
          </p:cNvPr>
          <p:cNvSpPr txBox="1">
            <a:spLocks/>
          </p:cNvSpPr>
          <p:nvPr/>
        </p:nvSpPr>
        <p:spPr>
          <a:xfrm>
            <a:off x="7885627" y="-22314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e</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Febrero</a:t>
            </a:r>
            <a:r>
              <a:rPr lang="en-US" sz="2000" b="1" dirty="0">
                <a:solidFill>
                  <a:schemeClr val="bg1"/>
                </a:solidFill>
                <a:latin typeface="Helvetica Light" panose="020B0403020202020204" pitchFamily="34" charset="0"/>
              </a:rPr>
              <a:t> 2026</a:t>
            </a:r>
            <a:endParaRPr lang="en-US" sz="3000" b="1" dirty="0">
              <a:solidFill>
                <a:schemeClr val="bg1"/>
              </a:solidFill>
              <a:latin typeface="Helvetica Light" panose="020B0403020202020204" pitchFamily="34" charset="0"/>
            </a:endParaRPr>
          </a:p>
        </p:txBody>
      </p:sp>
      <p:sp>
        <p:nvSpPr>
          <p:cNvPr id="14" name="TextBox 13">
            <a:extLst>
              <a:ext uri="{FF2B5EF4-FFF2-40B4-BE49-F238E27FC236}">
                <a16:creationId xmlns:a16="http://schemas.microsoft.com/office/drawing/2014/main" id="{3F2D7A0F-CF20-F04A-8A27-B48754615254}"/>
              </a:ext>
            </a:extLst>
          </p:cNvPr>
          <p:cNvSpPr txBox="1"/>
          <p:nvPr/>
        </p:nvSpPr>
        <p:spPr>
          <a:xfrm>
            <a:off x="9497562" y="6497871"/>
            <a:ext cx="2555508"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Febrero</a:t>
            </a:r>
            <a:r>
              <a:rPr lang="en-US" sz="1200" i="1" dirty="0">
                <a:solidFill>
                  <a:schemeClr val="tx1">
                    <a:lumMod val="50000"/>
                    <a:lumOff val="50000"/>
                  </a:schemeClr>
                </a:solidFill>
                <a:latin typeface="Helvetica Light" panose="020B0403020202020204" pitchFamily="34" charset="0"/>
              </a:rPr>
              <a:t> 2026</a:t>
            </a:r>
          </a:p>
        </p:txBody>
      </p:sp>
      <p:graphicFrame>
        <p:nvGraphicFramePr>
          <p:cNvPr id="3" name="Chart 18">
            <a:extLst>
              <a:ext uri="{FF2B5EF4-FFF2-40B4-BE49-F238E27FC236}">
                <a16:creationId xmlns:a16="http://schemas.microsoft.com/office/drawing/2014/main" id="{C39FDF95-98E8-E26D-EAB8-52AA76E25EF1}"/>
              </a:ext>
            </a:extLst>
          </p:cNvPr>
          <p:cNvGraphicFramePr/>
          <p:nvPr>
            <p:extLst>
              <p:ext uri="{D42A27DB-BD31-4B8C-83A1-F6EECF244321}">
                <p14:modId xmlns:p14="http://schemas.microsoft.com/office/powerpoint/2010/main" val="191550676"/>
              </p:ext>
            </p:extLst>
          </p:nvPr>
        </p:nvGraphicFramePr>
        <p:xfrm>
          <a:off x="5844620" y="1233057"/>
          <a:ext cx="6046594" cy="385323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1D72DD03-F2DC-F445-97E7-C349AE4DEBDE}"/>
              </a:ext>
            </a:extLst>
          </p:cNvPr>
          <p:cNvSpPr txBox="1"/>
          <p:nvPr/>
        </p:nvSpPr>
        <p:spPr>
          <a:xfrm>
            <a:off x="5844619" y="5216931"/>
            <a:ext cx="6046591" cy="276999"/>
          </a:xfrm>
          <a:prstGeom prst="rect">
            <a:avLst/>
          </a:prstGeom>
          <a:solidFill>
            <a:schemeClr val="bg1">
              <a:lumMod val="85000"/>
            </a:schemeClr>
          </a:solidFill>
        </p:spPr>
        <p:txBody>
          <a:bodyPr wrap="square" rtlCol="0">
            <a:spAutoFit/>
          </a:bodyPr>
          <a:lstStyle/>
          <a:p>
            <a:r>
              <a:rPr lang="en-US" sz="1200" dirty="0">
                <a:latin typeface="Myriad Pro" panose="020B0503030403020204" pitchFamily="34" charset="0"/>
              </a:rPr>
              <a:t>Para </a:t>
            </a:r>
            <a:r>
              <a:rPr lang="en-US" sz="1200" dirty="0" err="1">
                <a:latin typeface="Myriad Pro" panose="020B0503030403020204" pitchFamily="34" charset="0"/>
              </a:rPr>
              <a:t>el</a:t>
            </a:r>
            <a:r>
              <a:rPr lang="en-US" sz="1200" dirty="0">
                <a:latin typeface="Myriad Pro" panose="020B0503030403020204" pitchFamily="34" charset="0"/>
              </a:rPr>
              <a:t> </a:t>
            </a:r>
            <a:r>
              <a:rPr lang="en-US" sz="1200" dirty="0" err="1">
                <a:latin typeface="Myriad Pro" panose="020B0503030403020204" pitchFamily="34" charset="0"/>
              </a:rPr>
              <a:t>mes</a:t>
            </a:r>
            <a:r>
              <a:rPr lang="en-US" sz="1200" dirty="0">
                <a:latin typeface="Myriad Pro" panose="020B0503030403020204" pitchFamily="34" charset="0"/>
              </a:rPr>
              <a:t> de </a:t>
            </a:r>
            <a:r>
              <a:rPr lang="en-US" sz="1200" dirty="0" err="1">
                <a:latin typeface="Myriad Pro" panose="020B0503030403020204" pitchFamily="34" charset="0"/>
              </a:rPr>
              <a:t>febrero</a:t>
            </a:r>
            <a:r>
              <a:rPr lang="en-US" sz="1200" dirty="0">
                <a:latin typeface="Myriad Pro" panose="020B0503030403020204" pitchFamily="34" charset="0"/>
              </a:rPr>
              <a:t> </a:t>
            </a:r>
            <a:r>
              <a:rPr lang="en-US" sz="1200" dirty="0" err="1">
                <a:latin typeface="Myriad Pro" panose="020B0503030403020204" pitchFamily="34" charset="0"/>
              </a:rPr>
              <a:t>Didemo</a:t>
            </a:r>
            <a:r>
              <a:rPr lang="en-US" sz="1200" dirty="0">
                <a:latin typeface="Myriad Pro" panose="020B0503030403020204" pitchFamily="34" charset="0"/>
              </a:rPr>
              <a:t> </a:t>
            </a:r>
            <a:r>
              <a:rPr lang="en-US" sz="1200" dirty="0" err="1">
                <a:latin typeface="Myriad Pro" panose="020B0503030403020204" pitchFamily="34" charset="0"/>
              </a:rPr>
              <a:t>consigue</a:t>
            </a:r>
            <a:r>
              <a:rPr lang="en-US" sz="1200" dirty="0">
                <a:latin typeface="Myriad Pro" panose="020B0503030403020204" pitchFamily="34" charset="0"/>
              </a:rPr>
              <a:t> un COE de 1.10 y MM + </a:t>
            </a:r>
            <a:r>
              <a:rPr lang="en-US" sz="1200" dirty="0" err="1">
                <a:latin typeface="Myriad Pro" panose="020B0503030403020204" pitchFamily="34" charset="0"/>
              </a:rPr>
              <a:t>tiene</a:t>
            </a:r>
            <a:r>
              <a:rPr lang="en-US" sz="1200" dirty="0">
                <a:latin typeface="Myriad Pro" panose="020B0503030403020204" pitchFamily="34" charset="0"/>
              </a:rPr>
              <a:t> un COE de 0.57</a:t>
            </a:r>
          </a:p>
        </p:txBody>
      </p:sp>
      <p:graphicFrame>
        <p:nvGraphicFramePr>
          <p:cNvPr id="21" name="Table 20">
            <a:extLst>
              <a:ext uri="{FF2B5EF4-FFF2-40B4-BE49-F238E27FC236}">
                <a16:creationId xmlns:a16="http://schemas.microsoft.com/office/drawing/2014/main" id="{682FD476-3CD8-F54E-92EC-D4448E6E4BF8}"/>
              </a:ext>
            </a:extLst>
          </p:cNvPr>
          <p:cNvGraphicFramePr>
            <a:graphicFrameLocks noGrp="1"/>
          </p:cNvGraphicFramePr>
          <p:nvPr>
            <p:extLst>
              <p:ext uri="{D42A27DB-BD31-4B8C-83A1-F6EECF244321}">
                <p14:modId xmlns:p14="http://schemas.microsoft.com/office/powerpoint/2010/main" val="972807361"/>
              </p:ext>
            </p:extLst>
          </p:nvPr>
        </p:nvGraphicFramePr>
        <p:xfrm>
          <a:off x="6325386" y="1453493"/>
          <a:ext cx="5045204" cy="360000"/>
        </p:xfrm>
        <a:graphic>
          <a:graphicData uri="http://schemas.openxmlformats.org/drawingml/2006/table">
            <a:tbl>
              <a:tblPr firstRow="1" bandRow="1">
                <a:tableStyleId>{2D5ABB26-0587-4C30-8999-92F81FD0307C}</a:tableStyleId>
              </a:tblPr>
              <a:tblGrid>
                <a:gridCol w="1258451">
                  <a:extLst>
                    <a:ext uri="{9D8B030D-6E8A-4147-A177-3AD203B41FA5}">
                      <a16:colId xmlns:a16="http://schemas.microsoft.com/office/drawing/2014/main" val="2351826946"/>
                    </a:ext>
                  </a:extLst>
                </a:gridCol>
                <a:gridCol w="1265695">
                  <a:extLst>
                    <a:ext uri="{9D8B030D-6E8A-4147-A177-3AD203B41FA5}">
                      <a16:colId xmlns:a16="http://schemas.microsoft.com/office/drawing/2014/main" val="127220193"/>
                    </a:ext>
                  </a:extLst>
                </a:gridCol>
                <a:gridCol w="1260529">
                  <a:extLst>
                    <a:ext uri="{9D8B030D-6E8A-4147-A177-3AD203B41FA5}">
                      <a16:colId xmlns:a16="http://schemas.microsoft.com/office/drawing/2014/main" val="3128504286"/>
                    </a:ext>
                  </a:extLst>
                </a:gridCol>
                <a:gridCol w="1260529">
                  <a:extLst>
                    <a:ext uri="{9D8B030D-6E8A-4147-A177-3AD203B41FA5}">
                      <a16:colId xmlns:a16="http://schemas.microsoft.com/office/drawing/2014/main" val="2622076313"/>
                    </a:ext>
                  </a:extLst>
                </a:gridCol>
              </a:tblGrid>
              <a:tr h="360000">
                <a:tc>
                  <a:txBody>
                    <a:bodyPr/>
                    <a:lstStyle/>
                    <a:p>
                      <a:pPr algn="ctr"/>
                      <a:r>
                        <a:rPr lang="en-US" sz="1200" b="0" i="0" dirty="0">
                          <a:latin typeface="Helvetica Light" panose="020B0403020202020204" pitchFamily="34" charset="0"/>
                        </a:rPr>
                        <a:t>$130k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$113k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$18K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Helvetica Light" panose="020B0403020202020204" pitchFamily="34" charset="0"/>
                        </a:rPr>
                        <a:t>$10K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85670581"/>
                  </a:ext>
                </a:extLst>
              </a:tr>
            </a:tbl>
          </a:graphicData>
        </a:graphic>
      </p:graphicFrame>
      <p:graphicFrame>
        <p:nvGraphicFramePr>
          <p:cNvPr id="2" name="Table 17">
            <a:extLst>
              <a:ext uri="{FF2B5EF4-FFF2-40B4-BE49-F238E27FC236}">
                <a16:creationId xmlns:a16="http://schemas.microsoft.com/office/drawing/2014/main" id="{F9B118BE-408A-A60F-9A86-12BFA552E2BE}"/>
              </a:ext>
            </a:extLst>
          </p:cNvPr>
          <p:cNvGraphicFramePr>
            <a:graphicFrameLocks noGrp="1"/>
          </p:cNvGraphicFramePr>
          <p:nvPr>
            <p:extLst>
              <p:ext uri="{D42A27DB-BD31-4B8C-83A1-F6EECF244321}">
                <p14:modId xmlns:p14="http://schemas.microsoft.com/office/powerpoint/2010/main" val="24581551"/>
              </p:ext>
            </p:extLst>
          </p:nvPr>
        </p:nvGraphicFramePr>
        <p:xfrm>
          <a:off x="217146" y="1233057"/>
          <a:ext cx="5482335" cy="3524986"/>
        </p:xfrm>
        <a:graphic>
          <a:graphicData uri="http://schemas.openxmlformats.org/drawingml/2006/table">
            <a:tbl>
              <a:tblPr firstRow="1" bandRow="1">
                <a:tableStyleId>{7E9639D4-E3E2-4D34-9284-5A2195B3D0D7}</a:tableStyleId>
              </a:tblPr>
              <a:tblGrid>
                <a:gridCol w="1340575">
                  <a:extLst>
                    <a:ext uri="{9D8B030D-6E8A-4147-A177-3AD203B41FA5}">
                      <a16:colId xmlns:a16="http://schemas.microsoft.com/office/drawing/2014/main" val="275498591"/>
                    </a:ext>
                  </a:extLst>
                </a:gridCol>
                <a:gridCol w="938216">
                  <a:extLst>
                    <a:ext uri="{9D8B030D-6E8A-4147-A177-3AD203B41FA5}">
                      <a16:colId xmlns:a16="http://schemas.microsoft.com/office/drawing/2014/main" val="3541731964"/>
                    </a:ext>
                  </a:extLst>
                </a:gridCol>
                <a:gridCol w="765591">
                  <a:extLst>
                    <a:ext uri="{9D8B030D-6E8A-4147-A177-3AD203B41FA5}">
                      <a16:colId xmlns:a16="http://schemas.microsoft.com/office/drawing/2014/main" val="4142595681"/>
                    </a:ext>
                  </a:extLst>
                </a:gridCol>
                <a:gridCol w="594588">
                  <a:extLst>
                    <a:ext uri="{9D8B030D-6E8A-4147-A177-3AD203B41FA5}">
                      <a16:colId xmlns:a16="http://schemas.microsoft.com/office/drawing/2014/main" val="3747898839"/>
                    </a:ext>
                  </a:extLst>
                </a:gridCol>
                <a:gridCol w="653859">
                  <a:extLst>
                    <a:ext uri="{9D8B030D-6E8A-4147-A177-3AD203B41FA5}">
                      <a16:colId xmlns:a16="http://schemas.microsoft.com/office/drawing/2014/main" val="1471216243"/>
                    </a:ext>
                  </a:extLst>
                </a:gridCol>
                <a:gridCol w="575051">
                  <a:extLst>
                    <a:ext uri="{9D8B030D-6E8A-4147-A177-3AD203B41FA5}">
                      <a16:colId xmlns:a16="http://schemas.microsoft.com/office/drawing/2014/main" val="904589830"/>
                    </a:ext>
                  </a:extLst>
                </a:gridCol>
                <a:gridCol w="614455">
                  <a:extLst>
                    <a:ext uri="{9D8B030D-6E8A-4147-A177-3AD203B41FA5}">
                      <a16:colId xmlns:a16="http://schemas.microsoft.com/office/drawing/2014/main" val="41938910"/>
                    </a:ext>
                  </a:extLst>
                </a:gridCol>
              </a:tblGrid>
              <a:tr h="121725">
                <a:tc>
                  <a:txBody>
                    <a:bodyPr/>
                    <a:lstStyle/>
                    <a:p>
                      <a:pPr algn="ctr"/>
                      <a:r>
                        <a:rPr lang="en-US" sz="1200" b="0" i="0" dirty="0" err="1">
                          <a:latin typeface="Helvetica Light" panose="020B0403020202020204" pitchFamily="34" charset="0"/>
                        </a:rPr>
                        <a:t>Anunciante</a:t>
                      </a:r>
                      <a:endParaRPr lang="en-US" sz="1200" b="0" i="0" dirty="0">
                        <a:latin typeface="Helvetica Light" panose="020B0403020202020204" pitchFamily="34" charset="0"/>
                      </a:endParaRPr>
                    </a:p>
                  </a:txBody>
                  <a:tcPr anchor="ctr">
                    <a:solidFill>
                      <a:schemeClr val="accent6">
                        <a:lumMod val="50000"/>
                      </a:schemeClr>
                    </a:solidFill>
                  </a:tcPr>
                </a:tc>
                <a:tc>
                  <a:txBody>
                    <a:bodyPr/>
                    <a:lstStyle/>
                    <a:p>
                      <a:r>
                        <a:rPr lang="en-US" sz="1200" b="0" i="0" dirty="0" err="1">
                          <a:latin typeface="Helvetica Light" panose="020B0403020202020204" pitchFamily="34" charset="0"/>
                        </a:rPr>
                        <a:t>Diciembre</a:t>
                      </a:r>
                      <a:r>
                        <a:rPr lang="en-US" sz="1200" b="0" i="0" dirty="0">
                          <a:latin typeface="Helvetica Light" panose="020B0403020202020204" pitchFamily="34" charset="0"/>
                        </a:rPr>
                        <a:t> </a:t>
                      </a:r>
                      <a:r>
                        <a:rPr lang="en-US" sz="1200" b="0" i="0" dirty="0" err="1">
                          <a:latin typeface="Helvetica Light" panose="020B0403020202020204" pitchFamily="34" charset="0"/>
                        </a:rPr>
                        <a:t>Acum</a:t>
                      </a:r>
                      <a:endParaRPr lang="en-US" sz="1200" b="0" i="0" dirty="0">
                        <a:latin typeface="Helvetica Light" panose="020B0403020202020204" pitchFamily="34" charset="0"/>
                      </a:endParaRPr>
                    </a:p>
                  </a:txBody>
                  <a:tcPr>
                    <a:solidFill>
                      <a:schemeClr val="accent6">
                        <a:lumMod val="50000"/>
                      </a:schemeClr>
                    </a:solidFill>
                  </a:tcPr>
                </a:tc>
                <a:tc>
                  <a:txBody>
                    <a:bodyPr/>
                    <a:lstStyle/>
                    <a:p>
                      <a:pPr algn="ctr"/>
                      <a:r>
                        <a:rPr lang="en-US" sz="1200" b="0" i="0" dirty="0" err="1">
                          <a:latin typeface="Helvetica Light" panose="020B0403020202020204" pitchFamily="34" charset="0"/>
                        </a:rPr>
                        <a:t>Inv</a:t>
                      </a:r>
                      <a:endParaRPr lang="en-US" sz="1200" b="0" i="0" dirty="0">
                        <a:latin typeface="Helvetica Light" panose="020B0403020202020204" pitchFamily="34" charset="0"/>
                      </a:endParaRPr>
                    </a:p>
                  </a:txBody>
                  <a:tcPr>
                    <a:solidFill>
                      <a:schemeClr val="accent6">
                        <a:lumMod val="50000"/>
                      </a:schemeClr>
                    </a:solidFill>
                  </a:tcPr>
                </a:tc>
                <a:tc>
                  <a:txBody>
                    <a:bodyPr/>
                    <a:lstStyle/>
                    <a:p>
                      <a:pPr algn="ctr"/>
                      <a:r>
                        <a:rPr lang="en-US" sz="1200" b="0" i="0" dirty="0">
                          <a:latin typeface="Helvetica Light" panose="020B0403020202020204" pitchFamily="34" charset="0"/>
                        </a:rPr>
                        <a:t>SOI</a:t>
                      </a:r>
                    </a:p>
                  </a:txBody>
                  <a:tcPr>
                    <a:solidFill>
                      <a:schemeClr val="accent6">
                        <a:lumMod val="50000"/>
                      </a:schemeClr>
                    </a:solidFill>
                  </a:tcPr>
                </a:tc>
                <a:tc>
                  <a:txBody>
                    <a:bodyPr/>
                    <a:lstStyle/>
                    <a:p>
                      <a:pPr algn="ctr"/>
                      <a:r>
                        <a:rPr lang="en-US" sz="1200" b="0" i="0" dirty="0" err="1">
                          <a:latin typeface="Helvetica Light" panose="020B0403020202020204" pitchFamily="34" charset="0"/>
                        </a:rPr>
                        <a:t>Trp’s</a:t>
                      </a:r>
                      <a:endParaRPr lang="en-US" sz="1200" b="0" i="0" dirty="0">
                        <a:latin typeface="Helvetica Light" panose="020B0403020202020204" pitchFamily="34" charset="0"/>
                      </a:endParaRPr>
                    </a:p>
                  </a:txBody>
                  <a:tcPr>
                    <a:solidFill>
                      <a:schemeClr val="accent6">
                        <a:lumMod val="50000"/>
                      </a:schemeClr>
                    </a:solidFill>
                  </a:tcPr>
                </a:tc>
                <a:tc>
                  <a:txBody>
                    <a:bodyPr/>
                    <a:lstStyle/>
                    <a:p>
                      <a:pPr algn="ctr"/>
                      <a:r>
                        <a:rPr lang="en-US" sz="1200" b="0" i="0" dirty="0">
                          <a:latin typeface="Helvetica Light" panose="020B0403020202020204" pitchFamily="34" charset="0"/>
                        </a:rPr>
                        <a:t>SOV</a:t>
                      </a:r>
                    </a:p>
                  </a:txBody>
                  <a:tcPr>
                    <a:solidFill>
                      <a:schemeClr val="accent6">
                        <a:lumMod val="50000"/>
                      </a:schemeClr>
                    </a:solidFill>
                  </a:tcPr>
                </a:tc>
                <a:tc>
                  <a:txBody>
                    <a:bodyPr/>
                    <a:lstStyle/>
                    <a:p>
                      <a:pPr algn="ctr"/>
                      <a:r>
                        <a:rPr lang="en-US" sz="1200" b="0" i="0" dirty="0">
                          <a:latin typeface="Helvetica Light" panose="020B0403020202020204" pitchFamily="34" charset="0"/>
                        </a:rPr>
                        <a:t>COE</a:t>
                      </a:r>
                    </a:p>
                  </a:txBody>
                  <a:tcPr>
                    <a:solidFill>
                      <a:schemeClr val="accent6">
                        <a:lumMod val="50000"/>
                      </a:schemeClr>
                    </a:solidFill>
                  </a:tcPr>
                </a:tc>
                <a:extLst>
                  <a:ext uri="{0D108BD9-81ED-4DB2-BD59-A6C34878D82A}">
                    <a16:rowId xmlns:a16="http://schemas.microsoft.com/office/drawing/2014/main" val="1545455903"/>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Helvetica Light" panose="020B0403020202020204" pitchFamily="34" charset="0"/>
                        </a:rPr>
                        <a:t>Elektra/</a:t>
                      </a:r>
                      <a:r>
                        <a:rPr lang="en-US" sz="1100" b="0" i="0" dirty="0" err="1">
                          <a:latin typeface="Helvetica Light" panose="020B0403020202020204" pitchFamily="34" charset="0"/>
                        </a:rPr>
                        <a:t>Italika</a:t>
                      </a:r>
                      <a:endParaRPr lang="en-US" sz="1100" b="0" i="0" dirty="0">
                        <a:latin typeface="Helvetica Light" panose="020B0403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100" b="0" i="0" dirty="0">
                          <a:latin typeface="Helvetica Light" panose="020B0403020202020204" pitchFamily="34" charset="0"/>
                        </a:rPr>
                        <a:t>Feb</a:t>
                      </a:r>
                    </a:p>
                  </a:txBody>
                  <a:tcPr anchor="ctr"/>
                </a:tc>
                <a:tc>
                  <a:txBody>
                    <a:bodyPr/>
                    <a:lstStyle/>
                    <a:p>
                      <a:pPr algn="ctr"/>
                      <a:r>
                        <a:rPr lang="en-US" sz="1100" b="0" i="0" dirty="0">
                          <a:latin typeface="Helvetica Light" panose="020B0403020202020204" pitchFamily="34" charset="0"/>
                        </a:rPr>
                        <a:t>$63</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51%</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1,565</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65%</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1.27</a:t>
                      </a:r>
                    </a:p>
                  </a:txBody>
                  <a:tcPr marL="9525" marR="9525" marT="9525" marB="0" anchor="ctr"/>
                </a:tc>
                <a:extLst>
                  <a:ext uri="{0D108BD9-81ED-4DB2-BD59-A6C34878D82A}">
                    <a16:rowId xmlns:a16="http://schemas.microsoft.com/office/drawing/2014/main" val="733272527"/>
                  </a:ext>
                </a:extLst>
              </a:tr>
              <a:tr h="296705">
                <a:tc vMerge="1">
                  <a:txBody>
                    <a:bodyPr/>
                    <a:lstStyle/>
                    <a:p>
                      <a:pPr algn="ct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$130</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48%</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3,490</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48%</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1.00</a:t>
                      </a:r>
                    </a:p>
                  </a:txBody>
                  <a:tcPr marL="9525" marR="9525" marT="9525" marB="0" anchor="ctr">
                    <a:solidFill>
                      <a:schemeClr val="bg1">
                        <a:lumMod val="85000"/>
                      </a:schemeClr>
                    </a:solidFill>
                  </a:tcPr>
                </a:tc>
                <a:extLst>
                  <a:ext uri="{0D108BD9-81ED-4DB2-BD59-A6C34878D82A}">
                    <a16:rowId xmlns:a16="http://schemas.microsoft.com/office/drawing/2014/main" val="1358709025"/>
                  </a:ext>
                </a:extLst>
              </a:tr>
              <a:tr h="296705">
                <a:tc rowSpan="2">
                  <a:txBody>
                    <a:bodyPr/>
                    <a:lstStyle/>
                    <a:p>
                      <a:pPr algn="ctr"/>
                      <a:r>
                        <a:rPr lang="en-US" sz="1100" b="0" i="0" dirty="0" err="1">
                          <a:latin typeface="Helvetica Light" panose="020B0403020202020204" pitchFamily="34" charset="0"/>
                        </a:rPr>
                        <a:t>Didemo</a:t>
                      </a:r>
                      <a:r>
                        <a:rPr lang="en-US" sz="1100" b="0" i="0" dirty="0">
                          <a:latin typeface="Helvetica Light" panose="020B0403020202020204" pitchFamily="34" charset="0"/>
                        </a:rPr>
                        <a:t>/</a:t>
                      </a:r>
                      <a:r>
                        <a:rPr lang="en-US" sz="1100" b="0" i="0" dirty="0" err="1">
                          <a:latin typeface="Helvetica Light" panose="020B0403020202020204" pitchFamily="34" charset="0"/>
                        </a:rPr>
                        <a:t>Credi</a:t>
                      </a:r>
                      <a:endParaRPr lang="en-US" sz="11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a:latin typeface="Helvetica Light" panose="020B0403020202020204" pitchFamily="34" charset="0"/>
                        </a:rPr>
                        <a:t>Feb</a:t>
                      </a:r>
                    </a:p>
                  </a:txBody>
                  <a:tcPr anchor="ctr"/>
                </a:tc>
                <a:tc>
                  <a:txBody>
                    <a:bodyPr/>
                    <a:lstStyle/>
                    <a:p>
                      <a:pPr algn="ctr"/>
                      <a:r>
                        <a:rPr lang="en-US" sz="1100" b="0" i="0" dirty="0">
                          <a:latin typeface="Helvetica Light" panose="020B0403020202020204" pitchFamily="34" charset="0"/>
                        </a:rPr>
                        <a:t>$41</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33%</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543</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23%</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0.70</a:t>
                      </a:r>
                    </a:p>
                  </a:txBody>
                  <a:tcPr marL="9525" marR="9525" marT="9525" marB="0" anchor="ctr"/>
                </a:tc>
                <a:extLst>
                  <a:ext uri="{0D108BD9-81ED-4DB2-BD59-A6C34878D82A}">
                    <a16:rowId xmlns:a16="http://schemas.microsoft.com/office/drawing/2014/main" val="1660530330"/>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$113</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42%</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3,341</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46%</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1.10</a:t>
                      </a:r>
                    </a:p>
                  </a:txBody>
                  <a:tcPr marL="9525" marR="9525" marT="9525" marB="0" anchor="ctr">
                    <a:solidFill>
                      <a:schemeClr val="bg1">
                        <a:lumMod val="85000"/>
                      </a:schemeClr>
                    </a:solidFill>
                  </a:tcPr>
                </a:tc>
                <a:extLst>
                  <a:ext uri="{0D108BD9-81ED-4DB2-BD59-A6C34878D82A}">
                    <a16:rowId xmlns:a16="http://schemas.microsoft.com/office/drawing/2014/main" val="1156915260"/>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err="1">
                          <a:latin typeface="Helvetica Light" panose="020B0403020202020204" pitchFamily="34" charset="0"/>
                        </a:rPr>
                        <a:t>Motomundo</a:t>
                      </a:r>
                      <a:endParaRPr lang="en-US" sz="11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a:latin typeface="Helvetica Light" panose="020B0403020202020204" pitchFamily="34" charset="0"/>
                        </a:rPr>
                        <a:t>Feb</a:t>
                      </a:r>
                    </a:p>
                  </a:txBody>
                  <a:tcPr anchor="ctr"/>
                </a:tc>
                <a:tc>
                  <a:txBody>
                    <a:bodyPr/>
                    <a:lstStyle/>
                    <a:p>
                      <a:pPr algn="ctr"/>
                      <a:r>
                        <a:rPr lang="en-US" sz="1100" b="0" i="0" dirty="0">
                          <a:latin typeface="Helvetica Light" panose="020B0403020202020204" pitchFamily="34" charset="0"/>
                        </a:rPr>
                        <a:t>$18</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14%</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269</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11%</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0.79</a:t>
                      </a:r>
                    </a:p>
                  </a:txBody>
                  <a:tcPr marL="9525" marR="9525" marT="9525" marB="0" anchor="ctr"/>
                </a:tc>
                <a:extLst>
                  <a:ext uri="{0D108BD9-81ED-4DB2-BD59-A6C34878D82A}">
                    <a16:rowId xmlns:a16="http://schemas.microsoft.com/office/drawing/2014/main" val="650761723"/>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$18</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6%</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269</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4%</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0.57</a:t>
                      </a:r>
                    </a:p>
                  </a:txBody>
                  <a:tcPr marL="9525" marR="9525" marT="9525" marB="0" anchor="ctr">
                    <a:solidFill>
                      <a:schemeClr val="bg1">
                        <a:lumMod val="85000"/>
                      </a:schemeClr>
                    </a:solidFill>
                  </a:tcPr>
                </a:tc>
                <a:extLst>
                  <a:ext uri="{0D108BD9-81ED-4DB2-BD59-A6C34878D82A}">
                    <a16:rowId xmlns:a16="http://schemas.microsoft.com/office/drawing/2014/main" val="3837005483"/>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latin typeface="Helvetica Light" panose="020B0403020202020204" pitchFamily="34" charset="0"/>
                          <a:ea typeface="+mn-ea"/>
                          <a:cs typeface="+mn-cs"/>
                        </a:rPr>
                        <a:t>Gallo + Gallo</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a:latin typeface="Helvetica Light" panose="020B0403020202020204" pitchFamily="34" charset="0"/>
                        </a:rPr>
                        <a:t>Feb</a:t>
                      </a:r>
                    </a:p>
                  </a:txBody>
                  <a:tcPr anchor="ctr"/>
                </a:tc>
                <a:tc>
                  <a:txBody>
                    <a:bodyPr/>
                    <a:lstStyle/>
                    <a:p>
                      <a:pPr algn="ctr"/>
                      <a:r>
                        <a:rPr lang="en-US" sz="1100" b="0" i="0" dirty="0">
                          <a:latin typeface="Helvetica Light" panose="020B0403020202020204" pitchFamily="34" charset="0"/>
                        </a:rPr>
                        <a:t>$1</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1%</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21</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1.00</a:t>
                      </a:r>
                    </a:p>
                  </a:txBody>
                  <a:tcPr marL="9525" marR="9525" marT="9525" marB="0" anchor="ctr"/>
                </a:tc>
                <a:extLst>
                  <a:ext uri="{0D108BD9-81ED-4DB2-BD59-A6C34878D82A}">
                    <a16:rowId xmlns:a16="http://schemas.microsoft.com/office/drawing/2014/main" val="3827045342"/>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$10</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4%</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178</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0.67</a:t>
                      </a:r>
                    </a:p>
                  </a:txBody>
                  <a:tcPr marL="9525" marR="9525" marT="9525" marB="0" anchor="ctr">
                    <a:solidFill>
                      <a:schemeClr val="bg1">
                        <a:lumMod val="85000"/>
                      </a:schemeClr>
                    </a:solidFill>
                  </a:tcPr>
                </a:tc>
                <a:extLst>
                  <a:ext uri="{0D108BD9-81ED-4DB2-BD59-A6C34878D82A}">
                    <a16:rowId xmlns:a16="http://schemas.microsoft.com/office/drawing/2014/main" val="2441269357"/>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Helvetica Light" panose="020B0403020202020204" pitchFamily="34" charset="0"/>
                        </a:rPr>
                        <a:t>TOTALES</a:t>
                      </a:r>
                    </a:p>
                  </a:txBody>
                  <a:tcPr anchor="ctr">
                    <a:lnT w="12700" cap="flat" cmpd="sng" algn="ctr">
                      <a:solidFill>
                        <a:schemeClr val="tx1"/>
                      </a:solidFill>
                      <a:prstDash val="solid"/>
                      <a:round/>
                      <a:headEnd type="none" w="med" len="med"/>
                      <a:tailEnd type="none" w="med" len="med"/>
                    </a:lnT>
                  </a:tcPr>
                </a:tc>
                <a:tc>
                  <a:txBody>
                    <a:bodyPr/>
                    <a:lstStyle/>
                    <a:p>
                      <a:pPr algn="ctr"/>
                      <a:r>
                        <a:rPr lang="en-US" sz="1100" b="0" i="0" dirty="0">
                          <a:latin typeface="Helvetica Light" panose="020B0403020202020204" pitchFamily="34" charset="0"/>
                        </a:rPr>
                        <a:t>Feb</a:t>
                      </a:r>
                    </a:p>
                  </a:txBody>
                  <a:tcPr anchor="ctr">
                    <a:solidFill>
                      <a:schemeClr val="bg1"/>
                    </a:solidFill>
                  </a:tcPr>
                </a:tc>
                <a:tc>
                  <a:txBody>
                    <a:bodyPr/>
                    <a:lstStyle/>
                    <a:p>
                      <a:pPr algn="ctr"/>
                      <a:r>
                        <a:rPr lang="en-US" sz="1100" b="1" i="0" dirty="0">
                          <a:latin typeface="Helvetica Light" panose="020B0403020202020204" pitchFamily="34" charset="0"/>
                        </a:rPr>
                        <a:t>$122</a:t>
                      </a:r>
                    </a:p>
                  </a:txBody>
                  <a:tcPr anchor="ctr">
                    <a:solidFill>
                      <a:schemeClr val="bg1"/>
                    </a:solidFill>
                  </a:tcPr>
                </a:tc>
                <a:tc>
                  <a:txBody>
                    <a:bodyPr/>
                    <a:lstStyle/>
                    <a:p>
                      <a:pPr algn="ctr"/>
                      <a:endParaRPr lang="en-US" sz="1100" b="1" i="0" dirty="0">
                        <a:latin typeface="Helvetica Light" panose="020B0403020202020204" pitchFamily="34" charset="0"/>
                      </a:endParaRPr>
                    </a:p>
                  </a:txBody>
                  <a:tcPr anchor="ctr">
                    <a:solidFill>
                      <a:schemeClr val="bg1"/>
                    </a:solidFill>
                  </a:tcPr>
                </a:tc>
                <a:tc>
                  <a:txBody>
                    <a:bodyPr/>
                    <a:lstStyle/>
                    <a:p>
                      <a:pPr algn="ctr"/>
                      <a:r>
                        <a:rPr lang="en-US" sz="1100" b="1" i="0" dirty="0">
                          <a:latin typeface="Helvetica Light" panose="020B0403020202020204" pitchFamily="34" charset="0"/>
                        </a:rPr>
                        <a:t>2,399</a:t>
                      </a:r>
                    </a:p>
                  </a:txBody>
                  <a:tcPr anchor="ctr">
                    <a:solidFill>
                      <a:schemeClr val="bg1"/>
                    </a:solidFill>
                  </a:tcPr>
                </a:tc>
                <a:tc>
                  <a:txBody>
                    <a:bodyPr/>
                    <a:lstStyle/>
                    <a:p>
                      <a:pPr algn="ctr"/>
                      <a:endParaRPr lang="en-US" sz="1100" b="0" i="0" dirty="0">
                        <a:latin typeface="Helvetica Light" panose="020B0403020202020204" pitchFamily="34" charset="0"/>
                      </a:endParaRPr>
                    </a:p>
                  </a:txBody>
                  <a:tcPr anchor="ctr">
                    <a:solidFill>
                      <a:schemeClr val="bg1"/>
                    </a:solidFill>
                  </a:tcPr>
                </a:tc>
                <a:tc>
                  <a:txBody>
                    <a:bodyPr/>
                    <a:lstStyle/>
                    <a:p>
                      <a:pPr algn="ctr"/>
                      <a:endParaRPr lang="en-US" sz="1100" b="0" i="0" dirty="0">
                        <a:latin typeface="Helvetica Light" panose="020B0403020202020204" pitchFamily="34" charset="0"/>
                      </a:endParaRPr>
                    </a:p>
                  </a:txBody>
                  <a:tcPr anchor="ctr">
                    <a:solidFill>
                      <a:schemeClr val="bg1"/>
                    </a:solidFill>
                  </a:tcPr>
                </a:tc>
                <a:extLst>
                  <a:ext uri="{0D108BD9-81ED-4DB2-BD59-A6C34878D82A}">
                    <a16:rowId xmlns:a16="http://schemas.microsoft.com/office/drawing/2014/main" val="1662172891"/>
                  </a:ext>
                </a:extLst>
              </a:tr>
              <a:tr h="39744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100" b="1" i="0" dirty="0" err="1">
                          <a:latin typeface="HELVETICA LIGHT" panose="020B0403020202020204" pitchFamily="34" charset="0"/>
                        </a:rPr>
                        <a:t>Acumulada</a:t>
                      </a: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1" i="0" dirty="0">
                          <a:latin typeface="HELVETICA LIGHT" panose="020B0403020202020204" pitchFamily="34" charset="0"/>
                        </a:rPr>
                        <a:t>$271</a:t>
                      </a: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1" i="0" dirty="0">
                          <a:latin typeface="Helvetica Light" panose="020B0403020202020204" pitchFamily="34" charset="0"/>
                        </a:rPr>
                        <a:t>7,279</a:t>
                      </a: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extLst>
                  <a:ext uri="{0D108BD9-81ED-4DB2-BD59-A6C34878D82A}">
                    <a16:rowId xmlns:a16="http://schemas.microsoft.com/office/drawing/2014/main" val="1423990443"/>
                  </a:ext>
                </a:extLst>
              </a:tr>
            </a:tbl>
          </a:graphicData>
        </a:graphic>
      </p:graphicFrame>
    </p:spTree>
    <p:extLst>
      <p:ext uri="{BB962C8B-B14F-4D97-AF65-F5344CB8AC3E}">
        <p14:creationId xmlns:p14="http://schemas.microsoft.com/office/powerpoint/2010/main" val="105658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6">
            <a:extLst>
              <a:ext uri="{FF2B5EF4-FFF2-40B4-BE49-F238E27FC236}">
                <a16:creationId xmlns:a16="http://schemas.microsoft.com/office/drawing/2014/main" id="{72A20B23-663F-BB42-91F5-65025CFAD077}"/>
              </a:ext>
            </a:extLst>
          </p:cNvPr>
          <p:cNvSpPr>
            <a:spLocks noChangeArrowheads="1"/>
          </p:cNvSpPr>
          <p:nvPr/>
        </p:nvSpPr>
        <p:spPr bwMode="auto">
          <a:xfrm>
            <a:off x="719667" y="1579570"/>
            <a:ext cx="5147260" cy="4168087"/>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Fuente: Publisearch</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Período de análisis: Febrero, 2026.  El reporte se encuentra en miles de dólares</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Target: Hombres y mujeres  de 18 a 50 años de NSE CD</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Datos presentados no  incluyen bonificaciones ni negociaciones de los anunciantes, tarifas open rate. Se estima que los datos están inflados en un 45% en promedio, ya que varía según el tipo de medio.  </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Medios monitoreados: TV Abierta, Radio y Prensa.</a:t>
            </a:r>
          </a:p>
          <a:p>
            <a:pPr marL="342900"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En donde hay más de un canal de una misma empresa televisiva, se reporta la inversión como grupo :</a:t>
            </a:r>
          </a:p>
          <a:p>
            <a:pPr marL="800100" lvl="1"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TVC : Canal 5, Canal 7 y Canal 3</a:t>
            </a:r>
          </a:p>
          <a:p>
            <a:pPr marL="800100" lvl="1"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R Media : C 11, DTV, Beat TV y TDTV</a:t>
            </a:r>
          </a:p>
          <a:p>
            <a:pPr marL="800100" lvl="1"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Grupo ABC : Canal 10 y Abriendo Brecha de Canal 7</a:t>
            </a:r>
          </a:p>
          <a:p>
            <a:pPr marL="800100" lvl="1" indent="-342900" defTabSz="914400" eaLnBrk="0" hangingPunct="0">
              <a:spcBef>
                <a:spcPct val="20000"/>
              </a:spcBef>
              <a:buClr>
                <a:schemeClr val="tx1"/>
              </a:buClr>
              <a:buFont typeface="Arial"/>
              <a:buChar char="•"/>
            </a:pPr>
            <a:r>
              <a:rPr lang="es-HN" sz="1200" dirty="0">
                <a:latin typeface="Myriad Pro" panose="020B0503030403020204" pitchFamily="34" charset="0"/>
                <a:cs typeface="Helvetica"/>
              </a:rPr>
              <a:t>Grupo VTV : VTV, Canal 30, Canal 12, Canal 21 y Canal 54</a:t>
            </a:r>
          </a:p>
          <a:p>
            <a:pPr marL="342900" indent="-342900">
              <a:spcBef>
                <a:spcPct val="20000"/>
              </a:spcBef>
              <a:buClr>
                <a:schemeClr val="tx1"/>
              </a:buClr>
              <a:buFontTx/>
              <a:buChar char="•"/>
            </a:pPr>
            <a:r>
              <a:rPr lang="es-HN" altLang="ja-JP" sz="1200" dirty="0">
                <a:latin typeface="Myriad Pro" panose="020B0503030403020204" pitchFamily="34" charset="0"/>
                <a:cs typeface="Helvetica"/>
              </a:rPr>
              <a:t>Radios en Tegucigalpa: HRN, Radio América, Stereo Luz, XY TGU, W 107, Power FM, Rock &amp; Pop, Vox FM, Suave, Super Stereo. </a:t>
            </a:r>
          </a:p>
          <a:p>
            <a:pPr marL="342900" indent="-342900">
              <a:spcBef>
                <a:spcPct val="20000"/>
              </a:spcBef>
              <a:buClr>
                <a:schemeClr val="tx1"/>
              </a:buClr>
              <a:buFontTx/>
              <a:buChar char="•"/>
            </a:pPr>
            <a:r>
              <a:rPr lang="es-HN" altLang="ja-JP" sz="1200" dirty="0">
                <a:latin typeface="Myriad Pro" panose="020B0503030403020204" pitchFamily="34" charset="0"/>
                <a:cs typeface="Helvetica"/>
              </a:rPr>
              <a:t>Impresos:  El Pais, El Heraldo, La Prensa, La Tribuna, Cromos, Estilo, </a:t>
            </a:r>
          </a:p>
          <a:p>
            <a:pPr marL="342900" indent="-342900">
              <a:spcBef>
                <a:spcPct val="20000"/>
              </a:spcBef>
              <a:buClr>
                <a:schemeClr val="tx1"/>
              </a:buClr>
              <a:buFontTx/>
              <a:buChar char="•"/>
            </a:pPr>
            <a:r>
              <a:rPr lang="es-HN" sz="1200" dirty="0">
                <a:latin typeface="Myriad Pro" panose="020B0503030403020204" pitchFamily="34" charset="0"/>
                <a:cs typeface="Helvetica"/>
              </a:rPr>
              <a:t>En las cifras proporcionadas por el proveedor se estima un margen de error de un 5%.</a:t>
            </a:r>
            <a:endParaRPr lang="es-HN" altLang="ja-JP" sz="1200" dirty="0">
              <a:latin typeface="Myriad Pro" panose="020B0503030403020204" pitchFamily="34" charset="0"/>
              <a:cs typeface="Helvetica"/>
            </a:endParaRPr>
          </a:p>
          <a:p>
            <a:pPr marL="342900" indent="-342900">
              <a:spcBef>
                <a:spcPct val="20000"/>
              </a:spcBef>
              <a:buClr>
                <a:srgbClr val="FF0000"/>
              </a:buClr>
              <a:buFontTx/>
              <a:buChar char="•"/>
            </a:pPr>
            <a:endParaRPr lang="es-HN" altLang="ja-JP" sz="1200" dirty="0">
              <a:latin typeface="Myriad Pro" panose="020B0503030403020204" pitchFamily="34" charset="0"/>
              <a:cs typeface="Helvetica"/>
            </a:endParaRPr>
          </a:p>
          <a:p>
            <a:pPr marL="342900" indent="-342900">
              <a:spcBef>
                <a:spcPct val="20000"/>
              </a:spcBef>
              <a:buClr>
                <a:srgbClr val="FF0000"/>
              </a:buClr>
              <a:buFontTx/>
              <a:buChar char="•"/>
            </a:pPr>
            <a:r>
              <a:rPr lang="es-HN" altLang="ja-JP" sz="1200" dirty="0">
                <a:latin typeface="Myriad Pro" panose="020B0503030403020204" pitchFamily="34" charset="0"/>
                <a:cs typeface="Helvetica"/>
              </a:rPr>
              <a:t>NOTA: NO SE MONITOREA CABLE NI PAUTA EN CABLERAS FORANEAS.</a:t>
            </a:r>
          </a:p>
          <a:p>
            <a:pPr marL="342900" indent="-342900" defTabSz="914400" eaLnBrk="0" hangingPunct="0">
              <a:spcBef>
                <a:spcPct val="20000"/>
              </a:spcBef>
              <a:buClr>
                <a:schemeClr val="accent6"/>
              </a:buClr>
              <a:buFont typeface="Arial"/>
              <a:buChar char="•"/>
            </a:pPr>
            <a:endParaRPr lang="es-HN" sz="12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endParaRPr lang="en-US" sz="1200" dirty="0">
              <a:latin typeface="Myriad Pro" panose="020B0503030403020204" pitchFamily="34" charset="0"/>
              <a:cs typeface="Helvetica"/>
            </a:endParaRPr>
          </a:p>
        </p:txBody>
      </p:sp>
      <p:sp>
        <p:nvSpPr>
          <p:cNvPr id="4" name="Rectangle 406">
            <a:extLst>
              <a:ext uri="{FF2B5EF4-FFF2-40B4-BE49-F238E27FC236}">
                <a16:creationId xmlns:a16="http://schemas.microsoft.com/office/drawing/2014/main" id="{E48EEDFC-008C-6D97-EB78-88B706CA4E1E}"/>
              </a:ext>
            </a:extLst>
          </p:cNvPr>
          <p:cNvSpPr>
            <a:spLocks noChangeArrowheads="1"/>
          </p:cNvSpPr>
          <p:nvPr/>
        </p:nvSpPr>
        <p:spPr bwMode="auto">
          <a:xfrm>
            <a:off x="6325073" y="1579570"/>
            <a:ext cx="5147260" cy="2486954"/>
          </a:xfrm>
          <a:prstGeom prst="rect">
            <a:avLst/>
          </a:prstGeom>
          <a:noFill/>
          <a:ln w="9525">
            <a:noFill/>
            <a:miter lim="800000"/>
            <a:headEnd/>
            <a:tailEnd/>
          </a:ln>
        </p:spPr>
        <p:txBody>
          <a:bodyPr>
            <a:prstTxWarp prst="textNoShape">
              <a:avLst/>
            </a:prstTxWarp>
          </a:bodyPr>
          <a:lstStyle/>
          <a:p>
            <a:r>
              <a:rPr lang="es-HN" sz="1200" dirty="0">
                <a:latin typeface="Myriad Pro" panose="020B0503030403020204" pitchFamily="34" charset="0"/>
              </a:rPr>
              <a:t>En este reporte se considera a las distribuidoras de motos como categoría, con todas sus marcas, productos y servicios:</a:t>
            </a:r>
          </a:p>
          <a:p>
            <a:pPr marL="628650" lvl="1" indent="-171450">
              <a:buFont typeface="Arial" panose="020B0604020202020204" pitchFamily="34" charset="0"/>
              <a:buChar char="•"/>
            </a:pPr>
            <a:r>
              <a:rPr lang="es-HN" sz="1200" dirty="0">
                <a:latin typeface="Myriad Pro" panose="020B0503030403020204" pitchFamily="34" charset="0"/>
              </a:rPr>
              <a:t>Didemo-Honda/Credidemo</a:t>
            </a:r>
          </a:p>
          <a:p>
            <a:pPr marL="628650" lvl="1" indent="-171450">
              <a:buFont typeface="Arial" panose="020B0604020202020204" pitchFamily="34" charset="0"/>
              <a:buChar char="•"/>
            </a:pPr>
            <a:r>
              <a:rPr lang="es-HN" sz="1200" dirty="0">
                <a:latin typeface="Myriad Pro" panose="020B0503030403020204" pitchFamily="34" charset="0"/>
              </a:rPr>
              <a:t>Elektra/Italika</a:t>
            </a:r>
          </a:p>
          <a:p>
            <a:pPr marL="628650" lvl="1" indent="-171450">
              <a:buFont typeface="Arial" panose="020B0604020202020204" pitchFamily="34" charset="0"/>
              <a:buChar char="•"/>
            </a:pPr>
            <a:r>
              <a:rPr lang="es-HN" sz="1200" dirty="0">
                <a:latin typeface="Myriad Pro" panose="020B0503030403020204" pitchFamily="34" charset="0"/>
              </a:rPr>
              <a:t>Motomundo</a:t>
            </a:r>
          </a:p>
          <a:p>
            <a:pPr marL="628650" lvl="1" indent="-171450">
              <a:buFont typeface="Arial" panose="020B0604020202020204" pitchFamily="34" charset="0"/>
              <a:buChar char="•"/>
            </a:pPr>
            <a:r>
              <a:rPr lang="es-HN" sz="1200" dirty="0">
                <a:latin typeface="Myriad Pro" panose="020B0503030403020204" pitchFamily="34" charset="0"/>
              </a:rPr>
              <a:t>Movesa/Hero</a:t>
            </a:r>
          </a:p>
          <a:p>
            <a:pPr marL="628650" lvl="1" indent="-171450">
              <a:buFont typeface="Arial" panose="020B0604020202020204" pitchFamily="34" charset="0"/>
              <a:buChar char="•"/>
            </a:pPr>
            <a:r>
              <a:rPr lang="es-HN" sz="1200" dirty="0">
                <a:latin typeface="Myriad Pro" panose="020B0503030403020204" pitchFamily="34" charset="0"/>
              </a:rPr>
              <a:t>Masesa/Bajaj</a:t>
            </a:r>
          </a:p>
          <a:p>
            <a:pPr marL="628650" lvl="1" indent="-171450">
              <a:buFont typeface="Arial" panose="020B0604020202020204" pitchFamily="34" charset="0"/>
              <a:buChar char="•"/>
            </a:pPr>
            <a:r>
              <a:rPr lang="es-HN" sz="1200" dirty="0">
                <a:latin typeface="Myriad Pro" panose="020B0503030403020204" pitchFamily="34" charset="0"/>
              </a:rPr>
              <a:t>Ultramotos/Yamaha</a:t>
            </a:r>
          </a:p>
          <a:p>
            <a:pPr marL="628650" lvl="1" indent="-171450">
              <a:buFont typeface="Arial" panose="020B0604020202020204" pitchFamily="34" charset="0"/>
              <a:buChar char="•"/>
            </a:pPr>
            <a:r>
              <a:rPr lang="es-HN" sz="1200" dirty="0">
                <a:latin typeface="Myriad Pro" panose="020B0503030403020204" pitchFamily="34" charset="0"/>
              </a:rPr>
              <a:t>Tropigas/AKT</a:t>
            </a:r>
          </a:p>
          <a:p>
            <a:pPr marL="628650" lvl="1" indent="-171450">
              <a:buFont typeface="Arial" panose="020B0604020202020204" pitchFamily="34" charset="0"/>
              <a:buChar char="•"/>
            </a:pPr>
            <a:r>
              <a:rPr lang="es-HN" sz="1200" dirty="0">
                <a:latin typeface="Myriad Pro" panose="020B0503030403020204" pitchFamily="34" charset="0"/>
              </a:rPr>
              <a:t>Gallo+G/Serpento</a:t>
            </a:r>
          </a:p>
          <a:p>
            <a:pPr marL="628650" lvl="1" indent="-171450">
              <a:buFont typeface="Arial" panose="020B0604020202020204" pitchFamily="34" charset="0"/>
              <a:buChar char="•"/>
            </a:pPr>
            <a:r>
              <a:rPr lang="es-HN" sz="1200" dirty="0">
                <a:latin typeface="Myriad Pro" panose="020B0503030403020204" pitchFamily="34" charset="0"/>
              </a:rPr>
              <a:t>Grupo Q/Active Motors</a:t>
            </a:r>
          </a:p>
          <a:p>
            <a:pPr marL="628650" lvl="1" indent="-171450">
              <a:buFont typeface="Arial" panose="020B0604020202020204" pitchFamily="34" charset="0"/>
              <a:buChar char="•"/>
            </a:pPr>
            <a:r>
              <a:rPr lang="es-HN" sz="1200" dirty="0">
                <a:latin typeface="Myriad Pro" panose="020B0503030403020204" pitchFamily="34" charset="0"/>
              </a:rPr>
              <a:t>Dibisa/Hosaka</a:t>
            </a:r>
          </a:p>
          <a:p>
            <a:pPr marL="628650" lvl="1" indent="-171450">
              <a:buFont typeface="Arial" panose="020B0604020202020204" pitchFamily="34" charset="0"/>
              <a:buChar char="•"/>
            </a:pPr>
            <a:r>
              <a:rPr lang="es-HN" sz="1200" dirty="0">
                <a:latin typeface="Myriad Pro" panose="020B0503030403020204" pitchFamily="34" charset="0"/>
              </a:rPr>
              <a:t>Grupo UMA/Bajaj</a:t>
            </a:r>
          </a:p>
          <a:p>
            <a:pPr marL="628650" lvl="1" indent="-171450">
              <a:buFont typeface="Arial" panose="020B0604020202020204" pitchFamily="34" charset="0"/>
              <a:buChar char="•"/>
            </a:pPr>
            <a:r>
              <a:rPr lang="es-HN" sz="1200" dirty="0">
                <a:latin typeface="Myriad Pro" panose="020B0503030403020204" pitchFamily="34" charset="0"/>
              </a:rPr>
              <a:t>Central de Motos/Suzuki Motos</a:t>
            </a:r>
          </a:p>
          <a:p>
            <a:br>
              <a:rPr lang="es-HN" sz="1200" dirty="0">
                <a:latin typeface="Myriad Pro" panose="020B0503030403020204" pitchFamily="34" charset="0"/>
              </a:rPr>
            </a:br>
            <a:br>
              <a:rPr lang="es-HN" sz="1200" dirty="0">
                <a:latin typeface="Myriad Pro" panose="020B0503030403020204" pitchFamily="34" charset="0"/>
              </a:rPr>
            </a:br>
            <a:endParaRPr lang="es-HN" sz="1200" dirty="0">
              <a:latin typeface="Myriad Pro" panose="020B0503030403020204" pitchFamily="34" charset="0"/>
            </a:endParaRPr>
          </a:p>
          <a:p>
            <a:pPr marL="342900" indent="-342900" defTabSz="914400" eaLnBrk="0" hangingPunct="0">
              <a:spcBef>
                <a:spcPct val="20000"/>
              </a:spcBef>
              <a:buClr>
                <a:schemeClr val="accent6"/>
              </a:buClr>
              <a:buFont typeface="Arial"/>
              <a:buChar char="•"/>
            </a:pPr>
            <a:endParaRPr lang="es-HN" sz="12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endParaRPr lang="en-US" sz="1200" dirty="0">
              <a:latin typeface="Myriad Pro" panose="020B0503030403020204" pitchFamily="34" charset="0"/>
              <a:cs typeface="Helvetica"/>
            </a:endParaRPr>
          </a:p>
        </p:txBody>
      </p:sp>
      <p:pic>
        <p:nvPicPr>
          <p:cNvPr id="3" name="Picture 2">
            <a:extLst>
              <a:ext uri="{FF2B5EF4-FFF2-40B4-BE49-F238E27FC236}">
                <a16:creationId xmlns:a16="http://schemas.microsoft.com/office/drawing/2014/main" id="{7737D1B7-97CC-9524-A9DB-46A0B7394EF5}"/>
              </a:ext>
            </a:extLst>
          </p:cNvPr>
          <p:cNvPicPr>
            <a:picLocks noChangeAspect="1"/>
          </p:cNvPicPr>
          <p:nvPr/>
        </p:nvPicPr>
        <p:blipFill>
          <a:blip r:embed="rId2"/>
          <a:stretch>
            <a:fillRect/>
          </a:stretch>
        </p:blipFill>
        <p:spPr>
          <a:xfrm>
            <a:off x="1079500" y="542486"/>
            <a:ext cx="10058400" cy="710302"/>
          </a:xfrm>
          <a:prstGeom prst="rect">
            <a:avLst/>
          </a:prstGeom>
          <a:ln>
            <a:noFill/>
          </a:ln>
        </p:spPr>
      </p:pic>
      <p:sp>
        <p:nvSpPr>
          <p:cNvPr id="6" name="TextBox 5">
            <a:extLst>
              <a:ext uri="{FF2B5EF4-FFF2-40B4-BE49-F238E27FC236}">
                <a16:creationId xmlns:a16="http://schemas.microsoft.com/office/drawing/2014/main" id="{7ED0CC9E-E20D-92BC-909F-54636E95EE1B}"/>
              </a:ext>
            </a:extLst>
          </p:cNvPr>
          <p:cNvSpPr txBox="1"/>
          <p:nvPr/>
        </p:nvSpPr>
        <p:spPr>
          <a:xfrm>
            <a:off x="4286727" y="605250"/>
            <a:ext cx="3643946" cy="584775"/>
          </a:xfrm>
          <a:prstGeom prst="rect">
            <a:avLst/>
          </a:prstGeom>
          <a:noFill/>
        </p:spPr>
        <p:txBody>
          <a:bodyPr wrap="none" rtlCol="0">
            <a:spAutoFit/>
          </a:bodyPr>
          <a:lstStyle/>
          <a:p>
            <a:r>
              <a:rPr lang="en-HN" sz="3200" b="1" dirty="0">
                <a:solidFill>
                  <a:schemeClr val="bg1"/>
                </a:solidFill>
                <a:latin typeface="Myriad Pro Light" panose="020B0503030403020204" pitchFamily="34" charset="0"/>
              </a:rPr>
              <a:t>CONSIDERACIONES</a:t>
            </a:r>
          </a:p>
        </p:txBody>
      </p:sp>
    </p:spTree>
    <p:extLst>
      <p:ext uri="{BB962C8B-B14F-4D97-AF65-F5344CB8AC3E}">
        <p14:creationId xmlns:p14="http://schemas.microsoft.com/office/powerpoint/2010/main" val="2298117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40"/>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DETALLE DE PAUTA / </a:t>
            </a:r>
            <a:r>
              <a:rPr lang="en-US" sz="3000" b="1" dirty="0">
                <a:latin typeface="Myriad Pro" panose="020B0503030403020204" pitchFamily="34" charset="0"/>
              </a:rPr>
              <a:t>TV </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3631989577"/>
              </p:ext>
            </p:extLst>
          </p:nvPr>
        </p:nvGraphicFramePr>
        <p:xfrm>
          <a:off x="160720" y="1285375"/>
          <a:ext cx="4568825" cy="2236937"/>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706456" y="1098303"/>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de Trp’s por canal -  </a:t>
            </a:r>
            <a:r>
              <a:rPr lang="es-HN" sz="1600" b="1" dirty="0">
                <a:solidFill>
                  <a:srgbClr val="C00000"/>
                </a:solidFill>
                <a:latin typeface="Helvetica Light" panose="020B0403020202020204" pitchFamily="34" charset="0"/>
              </a:rPr>
              <a:t>Feb26</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3635952846"/>
              </p:ext>
            </p:extLst>
          </p:nvPr>
        </p:nvGraphicFramePr>
        <p:xfrm>
          <a:off x="4689080" y="1024353"/>
          <a:ext cx="1048116" cy="2476836"/>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412806">
                <a:tc>
                  <a:txBody>
                    <a:bodyPr/>
                    <a:lstStyle/>
                    <a:p>
                      <a:pPr algn="ctr"/>
                      <a:r>
                        <a:rPr lang="es-HN" sz="1000" b="1" i="0" dirty="0">
                          <a:latin typeface="Helvetica Light" panose="020B0403020202020204" pitchFamily="34" charset="0"/>
                        </a:rPr>
                        <a:t>Trp’s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412806">
                <a:tc>
                  <a:txBody>
                    <a:bodyPr/>
                    <a:lstStyle/>
                    <a:p>
                      <a:pPr algn="ctr"/>
                      <a:r>
                        <a:rPr lang="es-HN" sz="1000" b="0" i="0" dirty="0">
                          <a:latin typeface="Helvetica Light" panose="020B0403020202020204" pitchFamily="34" charset="0"/>
                        </a:rPr>
                        <a:t>1,565</a:t>
                      </a:r>
                    </a:p>
                  </a:txBody>
                  <a:tcPr anchor="ctr"/>
                </a:tc>
                <a:tc>
                  <a:txBody>
                    <a:bodyPr/>
                    <a:lstStyle/>
                    <a:p>
                      <a:pPr algn="ctr"/>
                      <a:r>
                        <a:rPr lang="es-HN" sz="1000" b="0" i="0" dirty="0">
                          <a:latin typeface="Helvetica Light" panose="020B0403020202020204" pitchFamily="34" charset="0"/>
                        </a:rPr>
                        <a:t>65%</a:t>
                      </a:r>
                    </a:p>
                  </a:txBody>
                  <a:tcPr anchor="ctr"/>
                </a:tc>
                <a:extLst>
                  <a:ext uri="{0D108BD9-81ED-4DB2-BD59-A6C34878D82A}">
                    <a16:rowId xmlns:a16="http://schemas.microsoft.com/office/drawing/2014/main" val="4147315813"/>
                  </a:ext>
                </a:extLst>
              </a:tr>
              <a:tr h="412806">
                <a:tc>
                  <a:txBody>
                    <a:bodyPr/>
                    <a:lstStyle/>
                    <a:p>
                      <a:pPr algn="ctr"/>
                      <a:r>
                        <a:rPr lang="es-HN" sz="1000" b="0" i="0" dirty="0">
                          <a:latin typeface="Helvetica Light" panose="020B0403020202020204" pitchFamily="34" charset="0"/>
                        </a:rPr>
                        <a:t>543</a:t>
                      </a:r>
                    </a:p>
                  </a:txBody>
                  <a:tcPr anchor="ctr"/>
                </a:tc>
                <a:tc>
                  <a:txBody>
                    <a:bodyPr/>
                    <a:lstStyle/>
                    <a:p>
                      <a:pPr algn="ctr"/>
                      <a:r>
                        <a:rPr lang="es-HN" sz="1000" b="0" i="0" dirty="0">
                          <a:latin typeface="Helvetica Light" panose="020B0403020202020204" pitchFamily="34" charset="0"/>
                        </a:rPr>
                        <a:t>23%</a:t>
                      </a:r>
                    </a:p>
                  </a:txBody>
                  <a:tcPr anchor="ctr"/>
                </a:tc>
                <a:extLst>
                  <a:ext uri="{0D108BD9-81ED-4DB2-BD59-A6C34878D82A}">
                    <a16:rowId xmlns:a16="http://schemas.microsoft.com/office/drawing/2014/main" val="3901251764"/>
                  </a:ext>
                </a:extLst>
              </a:tr>
              <a:tr h="412806">
                <a:tc>
                  <a:txBody>
                    <a:bodyPr/>
                    <a:lstStyle/>
                    <a:p>
                      <a:pPr algn="ctr"/>
                      <a:r>
                        <a:rPr lang="es-HN" sz="1000" b="0" i="0" dirty="0">
                          <a:latin typeface="Helvetica Light" panose="020B0403020202020204" pitchFamily="34" charset="0"/>
                        </a:rPr>
                        <a:t>263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11%</a:t>
                      </a:r>
                    </a:p>
                  </a:txBody>
                  <a:tcPr anchor="ctr"/>
                </a:tc>
                <a:extLst>
                  <a:ext uri="{0D108BD9-81ED-4DB2-BD59-A6C34878D82A}">
                    <a16:rowId xmlns:a16="http://schemas.microsoft.com/office/drawing/2014/main" val="59743867"/>
                  </a:ext>
                </a:extLst>
              </a:tr>
              <a:tr h="412806">
                <a:tc>
                  <a:txBody>
                    <a:bodyPr/>
                    <a:lstStyle/>
                    <a:p>
                      <a:pPr algn="ctr"/>
                      <a:r>
                        <a:rPr lang="es-HN" sz="1000" b="0" i="0" dirty="0">
                          <a:latin typeface="Helvetica Light" panose="020B0403020202020204" pitchFamily="34" charset="0"/>
                        </a:rPr>
                        <a:t>21</a:t>
                      </a:r>
                    </a:p>
                  </a:txBody>
                  <a:tcPr anchor="ctr"/>
                </a:tc>
                <a:tc>
                  <a:txBody>
                    <a:bodyPr/>
                    <a:lstStyle/>
                    <a:p>
                      <a:pPr algn="ctr"/>
                      <a:r>
                        <a:rPr lang="es-HN" sz="1000" b="0" i="0" dirty="0">
                          <a:latin typeface="Helvetica Light" panose="020B0403020202020204" pitchFamily="34" charset="0"/>
                        </a:rPr>
                        <a:t>1%</a:t>
                      </a:r>
                    </a:p>
                  </a:txBody>
                  <a:tcPr anchor="ctr"/>
                </a:tc>
                <a:extLst>
                  <a:ext uri="{0D108BD9-81ED-4DB2-BD59-A6C34878D82A}">
                    <a16:rowId xmlns:a16="http://schemas.microsoft.com/office/drawing/2014/main" val="3469877927"/>
                  </a:ext>
                </a:extLst>
              </a:tr>
              <a:tr h="412806">
                <a:tc>
                  <a:txBody>
                    <a:bodyPr/>
                    <a:lstStyle/>
                    <a:p>
                      <a:pPr algn="ctr"/>
                      <a:r>
                        <a:rPr lang="es-HN" sz="1000" b="0" i="0" dirty="0">
                          <a:latin typeface="Helvetica Light" panose="020B0403020202020204" pitchFamily="34" charset="0"/>
                        </a:rPr>
                        <a:t>2,399</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160720" y="3944393"/>
            <a:ext cx="11355005" cy="1"/>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Gráfico 11">
            <a:extLst>
              <a:ext uri="{FF2B5EF4-FFF2-40B4-BE49-F238E27FC236}">
                <a16:creationId xmlns:a16="http://schemas.microsoft.com/office/drawing/2014/main" id="{BFF1CA51-2CFE-E74F-9929-A715B2F3EB68}"/>
              </a:ext>
            </a:extLst>
          </p:cNvPr>
          <p:cNvGraphicFramePr/>
          <p:nvPr>
            <p:extLst>
              <p:ext uri="{D42A27DB-BD31-4B8C-83A1-F6EECF244321}">
                <p14:modId xmlns:p14="http://schemas.microsoft.com/office/powerpoint/2010/main" val="1593712371"/>
              </p:ext>
            </p:extLst>
          </p:nvPr>
        </p:nvGraphicFramePr>
        <p:xfrm>
          <a:off x="160720" y="4157083"/>
          <a:ext cx="4568825" cy="2275733"/>
        </p:xfrm>
        <a:graphic>
          <a:graphicData uri="http://schemas.openxmlformats.org/drawingml/2006/chart">
            <c:chart xmlns:c="http://schemas.openxmlformats.org/drawingml/2006/chart" xmlns:r="http://schemas.openxmlformats.org/officeDocument/2006/relationships" r:id="rId4"/>
          </a:graphicData>
        </a:graphic>
      </p:graphicFrame>
      <p:sp>
        <p:nvSpPr>
          <p:cNvPr id="14" name="CuadroTexto 13">
            <a:extLst>
              <a:ext uri="{FF2B5EF4-FFF2-40B4-BE49-F238E27FC236}">
                <a16:creationId xmlns:a16="http://schemas.microsoft.com/office/drawing/2014/main" id="{6842A718-1E86-6E4C-A5E7-4E30FA8350D0}"/>
              </a:ext>
            </a:extLst>
          </p:cNvPr>
          <p:cNvSpPr txBox="1"/>
          <p:nvPr/>
        </p:nvSpPr>
        <p:spPr>
          <a:xfrm>
            <a:off x="568556" y="3979524"/>
            <a:ext cx="4072914" cy="338554"/>
          </a:xfrm>
          <a:prstGeom prst="rect">
            <a:avLst/>
          </a:prstGeom>
          <a:noFill/>
        </p:spPr>
        <p:txBody>
          <a:bodyPr wrap="square" rtlCol="0">
            <a:spAutoFit/>
          </a:bodyPr>
          <a:lstStyle/>
          <a:p>
            <a:r>
              <a:rPr lang="es-HN" sz="1600" dirty="0">
                <a:latin typeface="Helvetica Light" panose="020B0403020202020204" pitchFamily="34" charset="0"/>
              </a:rPr>
              <a:t>Distribución de Trp’s por canal -  </a:t>
            </a:r>
            <a:r>
              <a:rPr lang="es-HN" sz="1600" b="1" dirty="0">
                <a:solidFill>
                  <a:srgbClr val="C00000"/>
                </a:solidFill>
                <a:latin typeface="Helvetica Light" panose="020B0403020202020204" pitchFamily="34" charset="0"/>
              </a:rPr>
              <a:t>Acum26</a:t>
            </a:r>
          </a:p>
        </p:txBody>
      </p:sp>
      <p:sp>
        <p:nvSpPr>
          <p:cNvPr id="16" name="CuadroTexto 15">
            <a:extLst>
              <a:ext uri="{FF2B5EF4-FFF2-40B4-BE49-F238E27FC236}">
                <a16:creationId xmlns:a16="http://schemas.microsoft.com/office/drawing/2014/main" id="{1E00F5E6-F915-2E40-87D6-8B6CBE5172BC}"/>
              </a:ext>
            </a:extLst>
          </p:cNvPr>
          <p:cNvSpPr txBox="1"/>
          <p:nvPr/>
        </p:nvSpPr>
        <p:spPr>
          <a:xfrm>
            <a:off x="5809839" y="1101792"/>
            <a:ext cx="3860771" cy="338554"/>
          </a:xfrm>
          <a:prstGeom prst="rect">
            <a:avLst/>
          </a:prstGeom>
          <a:noFill/>
        </p:spPr>
        <p:txBody>
          <a:bodyPr wrap="square" rtlCol="0">
            <a:spAutoFit/>
          </a:bodyPr>
          <a:lstStyle/>
          <a:p>
            <a:pPr algn="ctr"/>
            <a:r>
              <a:rPr lang="es-HN" sz="1600" dirty="0">
                <a:latin typeface="Helvetica Light" panose="020B0403020202020204" pitchFamily="34" charset="0"/>
              </a:rPr>
              <a:t>Distribución x tipo programa </a:t>
            </a:r>
          </a:p>
        </p:txBody>
      </p:sp>
      <p:graphicFrame>
        <p:nvGraphicFramePr>
          <p:cNvPr id="17" name="Gráfico 16">
            <a:extLst>
              <a:ext uri="{FF2B5EF4-FFF2-40B4-BE49-F238E27FC236}">
                <a16:creationId xmlns:a16="http://schemas.microsoft.com/office/drawing/2014/main" id="{EC9E352C-1C93-8E4E-B887-359BC3BAF0C6}"/>
              </a:ext>
            </a:extLst>
          </p:cNvPr>
          <p:cNvGraphicFramePr/>
          <p:nvPr>
            <p:extLst>
              <p:ext uri="{D42A27DB-BD31-4B8C-83A1-F6EECF244321}">
                <p14:modId xmlns:p14="http://schemas.microsoft.com/office/powerpoint/2010/main" val="3439205300"/>
              </p:ext>
            </p:extLst>
          </p:nvPr>
        </p:nvGraphicFramePr>
        <p:xfrm>
          <a:off x="5669544" y="4160494"/>
          <a:ext cx="3860769" cy="2306546"/>
        </p:xfrm>
        <a:graphic>
          <a:graphicData uri="http://schemas.openxmlformats.org/drawingml/2006/chart">
            <c:chart xmlns:c="http://schemas.openxmlformats.org/drawingml/2006/chart" xmlns:r="http://schemas.openxmlformats.org/officeDocument/2006/relationships" r:id="rId5"/>
          </a:graphicData>
        </a:graphic>
      </p:graphicFrame>
      <p:sp>
        <p:nvSpPr>
          <p:cNvPr id="18" name="CuadroTexto 17">
            <a:extLst>
              <a:ext uri="{FF2B5EF4-FFF2-40B4-BE49-F238E27FC236}">
                <a16:creationId xmlns:a16="http://schemas.microsoft.com/office/drawing/2014/main" id="{6BF2EE96-1AE2-1C4C-A882-167A0D1B2324}"/>
              </a:ext>
            </a:extLst>
          </p:cNvPr>
          <p:cNvSpPr txBox="1"/>
          <p:nvPr/>
        </p:nvSpPr>
        <p:spPr>
          <a:xfrm>
            <a:off x="5809840" y="3979524"/>
            <a:ext cx="3860770" cy="338554"/>
          </a:xfrm>
          <a:prstGeom prst="rect">
            <a:avLst/>
          </a:prstGeom>
          <a:noFill/>
        </p:spPr>
        <p:txBody>
          <a:bodyPr wrap="square" rtlCol="0">
            <a:spAutoFit/>
          </a:bodyPr>
          <a:lstStyle/>
          <a:p>
            <a:pPr algn="ctr"/>
            <a:r>
              <a:rPr lang="es-HN" sz="1600" dirty="0">
                <a:latin typeface="Helvetica Light" panose="020B0403020202020204" pitchFamily="34" charset="0"/>
              </a:rPr>
              <a:t>Distribución x tipo programa </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2564538432"/>
              </p:ext>
            </p:extLst>
          </p:nvPr>
        </p:nvGraphicFramePr>
        <p:xfrm>
          <a:off x="9530315" y="1285196"/>
          <a:ext cx="2500965" cy="2143804"/>
        </p:xfrm>
        <a:graphic>
          <a:graphicData uri="http://schemas.openxmlformats.org/drawingml/2006/chart">
            <c:chart xmlns:c="http://schemas.openxmlformats.org/drawingml/2006/chart" xmlns:r="http://schemas.openxmlformats.org/officeDocument/2006/relationships" r:id="rId6"/>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9815896" y="109807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Franja horaria</a:t>
            </a:r>
          </a:p>
        </p:txBody>
      </p:sp>
      <p:graphicFrame>
        <p:nvGraphicFramePr>
          <p:cNvPr id="21" name="Gráfico 20">
            <a:extLst>
              <a:ext uri="{FF2B5EF4-FFF2-40B4-BE49-F238E27FC236}">
                <a16:creationId xmlns:a16="http://schemas.microsoft.com/office/drawing/2014/main" id="{C6C99ADE-9DF2-B14A-86D3-2DA4FD17F0C1}"/>
              </a:ext>
            </a:extLst>
          </p:cNvPr>
          <p:cNvGraphicFramePr/>
          <p:nvPr>
            <p:extLst>
              <p:ext uri="{D42A27DB-BD31-4B8C-83A1-F6EECF244321}">
                <p14:modId xmlns:p14="http://schemas.microsoft.com/office/powerpoint/2010/main" val="3438386447"/>
              </p:ext>
            </p:extLst>
          </p:nvPr>
        </p:nvGraphicFramePr>
        <p:xfrm>
          <a:off x="9530313" y="4167132"/>
          <a:ext cx="2500967" cy="2480878"/>
        </p:xfrm>
        <a:graphic>
          <a:graphicData uri="http://schemas.openxmlformats.org/drawingml/2006/chart">
            <c:chart xmlns:c="http://schemas.openxmlformats.org/drawingml/2006/chart" xmlns:r="http://schemas.openxmlformats.org/officeDocument/2006/relationships" r:id="rId7"/>
          </a:graphicData>
        </a:graphic>
      </p:graphicFrame>
      <p:sp>
        <p:nvSpPr>
          <p:cNvPr id="22" name="CuadroTexto 21">
            <a:extLst>
              <a:ext uri="{FF2B5EF4-FFF2-40B4-BE49-F238E27FC236}">
                <a16:creationId xmlns:a16="http://schemas.microsoft.com/office/drawing/2014/main" id="{E2B3850D-4DD4-4242-8C4C-136AE2F67223}"/>
              </a:ext>
            </a:extLst>
          </p:cNvPr>
          <p:cNvSpPr txBox="1"/>
          <p:nvPr/>
        </p:nvSpPr>
        <p:spPr>
          <a:xfrm>
            <a:off x="9642522" y="3957569"/>
            <a:ext cx="2056723" cy="338554"/>
          </a:xfrm>
          <a:prstGeom prst="rect">
            <a:avLst/>
          </a:prstGeom>
          <a:noFill/>
        </p:spPr>
        <p:txBody>
          <a:bodyPr wrap="square" rtlCol="0">
            <a:spAutoFit/>
          </a:bodyPr>
          <a:lstStyle/>
          <a:p>
            <a:pPr algn="ctr"/>
            <a:r>
              <a:rPr lang="es-HN" sz="1600" dirty="0">
                <a:latin typeface="Helvetica Light" panose="020B0403020202020204" pitchFamily="34" charset="0"/>
              </a:rPr>
              <a:t>Franja horaria</a:t>
            </a:r>
          </a:p>
        </p:txBody>
      </p:sp>
      <p:sp>
        <p:nvSpPr>
          <p:cNvPr id="3" name="CuadroTexto 2">
            <a:extLst>
              <a:ext uri="{FF2B5EF4-FFF2-40B4-BE49-F238E27FC236}">
                <a16:creationId xmlns:a16="http://schemas.microsoft.com/office/drawing/2014/main" id="{51794B55-7A2C-7C4F-8317-28DCA656F82D}"/>
              </a:ext>
            </a:extLst>
          </p:cNvPr>
          <p:cNvSpPr txBox="1"/>
          <p:nvPr/>
        </p:nvSpPr>
        <p:spPr>
          <a:xfrm>
            <a:off x="1055021" y="3503766"/>
            <a:ext cx="3566405" cy="369332"/>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En febrero, Elektra tiene el primer lugar en el SOV con el 65%  (1,565 Trps), seguido de Didemo que tiene el 23%.  </a:t>
            </a:r>
          </a:p>
        </p:txBody>
      </p:sp>
      <p:sp>
        <p:nvSpPr>
          <p:cNvPr id="23" name="CuadroTexto 22">
            <a:extLst>
              <a:ext uri="{FF2B5EF4-FFF2-40B4-BE49-F238E27FC236}">
                <a16:creationId xmlns:a16="http://schemas.microsoft.com/office/drawing/2014/main" id="{AA99F438-0DB2-F443-9A62-BF2BD39175C2}"/>
              </a:ext>
            </a:extLst>
          </p:cNvPr>
          <p:cNvSpPr txBox="1"/>
          <p:nvPr/>
        </p:nvSpPr>
        <p:spPr>
          <a:xfrm>
            <a:off x="5846790" y="3380651"/>
            <a:ext cx="3603355" cy="507831"/>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Elektra quien tiene el primer lugar, distribuye sus trp’s (1,565) con el 49% en espacios de Noticias, el 25% en Deportes, Didemo siendo el segundo tiene el 86% Noticias y 14% Entreten.</a:t>
            </a:r>
          </a:p>
        </p:txBody>
      </p:sp>
      <p:sp>
        <p:nvSpPr>
          <p:cNvPr id="24" name="CuadroTexto 23">
            <a:extLst>
              <a:ext uri="{FF2B5EF4-FFF2-40B4-BE49-F238E27FC236}">
                <a16:creationId xmlns:a16="http://schemas.microsoft.com/office/drawing/2014/main" id="{23E68889-B320-2449-9035-3744CB3A29EC}"/>
              </a:ext>
            </a:extLst>
          </p:cNvPr>
          <p:cNvSpPr txBox="1"/>
          <p:nvPr/>
        </p:nvSpPr>
        <p:spPr>
          <a:xfrm>
            <a:off x="9530314" y="3379610"/>
            <a:ext cx="2500966" cy="507831"/>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Los 1,565 Trp’s de Elektra, se concentran en espacios de la mañana (noticias). Didemo tiene distribución en la mañana en noticias.</a:t>
            </a:r>
          </a:p>
        </p:txBody>
      </p:sp>
      <p:graphicFrame>
        <p:nvGraphicFramePr>
          <p:cNvPr id="27" name="Gráfico 26">
            <a:extLst>
              <a:ext uri="{FF2B5EF4-FFF2-40B4-BE49-F238E27FC236}">
                <a16:creationId xmlns:a16="http://schemas.microsoft.com/office/drawing/2014/main" id="{BDF2DBD4-77A8-D645-9113-B7E346B21A8F}"/>
              </a:ext>
            </a:extLst>
          </p:cNvPr>
          <p:cNvGraphicFramePr/>
          <p:nvPr>
            <p:extLst>
              <p:ext uri="{D42A27DB-BD31-4B8C-83A1-F6EECF244321}">
                <p14:modId xmlns:p14="http://schemas.microsoft.com/office/powerpoint/2010/main" val="3440180781"/>
              </p:ext>
            </p:extLst>
          </p:nvPr>
        </p:nvGraphicFramePr>
        <p:xfrm>
          <a:off x="5729671" y="1276242"/>
          <a:ext cx="3894044" cy="222752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 name="Tabla 9">
            <a:extLst>
              <a:ext uri="{FF2B5EF4-FFF2-40B4-BE49-F238E27FC236}">
                <a16:creationId xmlns:a16="http://schemas.microsoft.com/office/drawing/2014/main" id="{4D07F564-F840-80EB-0726-0A0314D712B0}"/>
              </a:ext>
            </a:extLst>
          </p:cNvPr>
          <p:cNvGraphicFramePr>
            <a:graphicFrameLocks noGrp="1"/>
          </p:cNvGraphicFramePr>
          <p:nvPr>
            <p:extLst>
              <p:ext uri="{D42A27DB-BD31-4B8C-83A1-F6EECF244321}">
                <p14:modId xmlns:p14="http://schemas.microsoft.com/office/powerpoint/2010/main" val="3628786311"/>
              </p:ext>
            </p:extLst>
          </p:nvPr>
        </p:nvGraphicFramePr>
        <p:xfrm>
          <a:off x="4689080" y="3929282"/>
          <a:ext cx="1048116" cy="2443578"/>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407263">
                <a:tc>
                  <a:txBody>
                    <a:bodyPr/>
                    <a:lstStyle/>
                    <a:p>
                      <a:pPr algn="ctr"/>
                      <a:r>
                        <a:rPr lang="es-HN" sz="1000" b="1" i="0" dirty="0">
                          <a:latin typeface="Helvetica Light" panose="020B0403020202020204" pitchFamily="34" charset="0"/>
                        </a:rPr>
                        <a:t>Trp’s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407263">
                <a:tc>
                  <a:txBody>
                    <a:bodyPr/>
                    <a:lstStyle/>
                    <a:p>
                      <a:pPr algn="ctr"/>
                      <a:r>
                        <a:rPr lang="es-HN" sz="1000" b="0" i="0" dirty="0">
                          <a:latin typeface="Helvetica Light" panose="020B0403020202020204" pitchFamily="34" charset="0"/>
                        </a:rPr>
                        <a:t>3,490</a:t>
                      </a:r>
                    </a:p>
                  </a:txBody>
                  <a:tcPr anchor="ctr"/>
                </a:tc>
                <a:tc>
                  <a:txBody>
                    <a:bodyPr/>
                    <a:lstStyle/>
                    <a:p>
                      <a:pPr algn="ctr"/>
                      <a:r>
                        <a:rPr lang="es-HN" sz="1000" b="0" i="0" dirty="0">
                          <a:latin typeface="Helvetica Light" panose="020B0403020202020204" pitchFamily="34" charset="0"/>
                        </a:rPr>
                        <a:t>48%</a:t>
                      </a:r>
                    </a:p>
                  </a:txBody>
                  <a:tcPr anchor="ctr"/>
                </a:tc>
                <a:extLst>
                  <a:ext uri="{0D108BD9-81ED-4DB2-BD59-A6C34878D82A}">
                    <a16:rowId xmlns:a16="http://schemas.microsoft.com/office/drawing/2014/main" val="4147315813"/>
                  </a:ext>
                </a:extLst>
              </a:tr>
              <a:tr h="407263">
                <a:tc>
                  <a:txBody>
                    <a:bodyPr/>
                    <a:lstStyle/>
                    <a:p>
                      <a:pPr algn="ctr"/>
                      <a:r>
                        <a:rPr lang="es-HN" sz="1000" b="0" i="0" dirty="0">
                          <a:latin typeface="Helvetica Light" panose="020B0403020202020204" pitchFamily="34" charset="0"/>
                        </a:rPr>
                        <a:t>3,341</a:t>
                      </a:r>
                    </a:p>
                  </a:txBody>
                  <a:tcPr anchor="ctr"/>
                </a:tc>
                <a:tc>
                  <a:txBody>
                    <a:bodyPr/>
                    <a:lstStyle/>
                    <a:p>
                      <a:pPr algn="ctr"/>
                      <a:r>
                        <a:rPr lang="es-HN" sz="1000" b="0" i="0" dirty="0">
                          <a:latin typeface="Helvetica Light" panose="020B0403020202020204" pitchFamily="34" charset="0"/>
                        </a:rPr>
                        <a:t>46%</a:t>
                      </a:r>
                    </a:p>
                  </a:txBody>
                  <a:tcPr anchor="ctr"/>
                </a:tc>
                <a:extLst>
                  <a:ext uri="{0D108BD9-81ED-4DB2-BD59-A6C34878D82A}">
                    <a16:rowId xmlns:a16="http://schemas.microsoft.com/office/drawing/2014/main" val="3901251764"/>
                  </a:ext>
                </a:extLst>
              </a:tr>
              <a:tr h="407263">
                <a:tc>
                  <a:txBody>
                    <a:bodyPr/>
                    <a:lstStyle/>
                    <a:p>
                      <a:pPr algn="ctr"/>
                      <a:r>
                        <a:rPr lang="es-HN" sz="1000" b="0" i="0" dirty="0">
                          <a:latin typeface="Helvetica Light" panose="020B0403020202020204" pitchFamily="34" charset="0"/>
                        </a:rPr>
                        <a:t>269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4%</a:t>
                      </a:r>
                    </a:p>
                  </a:txBody>
                  <a:tcPr anchor="ctr"/>
                </a:tc>
                <a:extLst>
                  <a:ext uri="{0D108BD9-81ED-4DB2-BD59-A6C34878D82A}">
                    <a16:rowId xmlns:a16="http://schemas.microsoft.com/office/drawing/2014/main" val="59743867"/>
                  </a:ext>
                </a:extLst>
              </a:tr>
              <a:tr h="407263">
                <a:tc>
                  <a:txBody>
                    <a:bodyPr/>
                    <a:lstStyle/>
                    <a:p>
                      <a:pPr algn="ctr"/>
                      <a:r>
                        <a:rPr lang="es-HN" sz="1000" b="0" i="0" dirty="0">
                          <a:latin typeface="Helvetica Light" panose="020B0403020202020204" pitchFamily="34" charset="0"/>
                        </a:rPr>
                        <a:t>178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2%</a:t>
                      </a:r>
                    </a:p>
                  </a:txBody>
                  <a:tcPr anchor="ctr"/>
                </a:tc>
                <a:extLst>
                  <a:ext uri="{0D108BD9-81ED-4DB2-BD59-A6C34878D82A}">
                    <a16:rowId xmlns:a16="http://schemas.microsoft.com/office/drawing/2014/main" val="2838305040"/>
                  </a:ext>
                </a:extLst>
              </a:tr>
              <a:tr h="407263">
                <a:tc>
                  <a:txBody>
                    <a:bodyPr/>
                    <a:lstStyle/>
                    <a:p>
                      <a:pPr algn="ctr"/>
                      <a:r>
                        <a:rPr lang="es-HN" sz="1000" b="0" i="0" dirty="0">
                          <a:latin typeface="Helvetica Light" panose="020B0403020202020204" pitchFamily="34" charset="0"/>
                        </a:rPr>
                        <a:t>4,880</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
        <p:nvSpPr>
          <p:cNvPr id="11" name="CuadroTexto 10">
            <a:extLst>
              <a:ext uri="{FF2B5EF4-FFF2-40B4-BE49-F238E27FC236}">
                <a16:creationId xmlns:a16="http://schemas.microsoft.com/office/drawing/2014/main" id="{858EC5CD-0527-67D4-ED84-FFA036EC90CB}"/>
              </a:ext>
            </a:extLst>
          </p:cNvPr>
          <p:cNvSpPr txBox="1"/>
          <p:nvPr/>
        </p:nvSpPr>
        <p:spPr>
          <a:xfrm>
            <a:off x="1050031" y="6372859"/>
            <a:ext cx="3566405" cy="369332"/>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En febrero, Elektra tiene el primer lugar en el SOV con el 48%  (3,490 Trps), seguido de Didemo que tiene el 46%.  </a:t>
            </a:r>
          </a:p>
        </p:txBody>
      </p:sp>
      <p:sp>
        <p:nvSpPr>
          <p:cNvPr id="13" name="CuadroTexto 12">
            <a:extLst>
              <a:ext uri="{FF2B5EF4-FFF2-40B4-BE49-F238E27FC236}">
                <a16:creationId xmlns:a16="http://schemas.microsoft.com/office/drawing/2014/main" id="{9699B542-222E-AEE4-7871-4135BF094E1F}"/>
              </a:ext>
            </a:extLst>
          </p:cNvPr>
          <p:cNvSpPr txBox="1"/>
          <p:nvPr/>
        </p:nvSpPr>
        <p:spPr>
          <a:xfrm>
            <a:off x="9656911" y="6386469"/>
            <a:ext cx="2307892" cy="369332"/>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La franja de la mañana es donde hay mayor concentración de la categoría.</a:t>
            </a:r>
          </a:p>
        </p:txBody>
      </p:sp>
      <p:sp>
        <p:nvSpPr>
          <p:cNvPr id="15" name="CuadroTexto 14">
            <a:extLst>
              <a:ext uri="{FF2B5EF4-FFF2-40B4-BE49-F238E27FC236}">
                <a16:creationId xmlns:a16="http://schemas.microsoft.com/office/drawing/2014/main" id="{88645279-01B4-0680-51DD-1D988237E52D}"/>
              </a:ext>
            </a:extLst>
          </p:cNvPr>
          <p:cNvSpPr txBox="1"/>
          <p:nvPr/>
        </p:nvSpPr>
        <p:spPr>
          <a:xfrm>
            <a:off x="5846790" y="6310422"/>
            <a:ext cx="3526319" cy="507831"/>
          </a:xfrm>
          <a:prstGeom prst="rect">
            <a:avLst/>
          </a:prstGeom>
          <a:solidFill>
            <a:schemeClr val="bg1">
              <a:lumMod val="85000"/>
            </a:schemeClr>
          </a:solidFill>
        </p:spPr>
        <p:txBody>
          <a:bodyPr wrap="square" rtlCol="0">
            <a:spAutoFit/>
          </a:bodyPr>
          <a:lstStyle/>
          <a:p>
            <a:r>
              <a:rPr lang="es-HN" sz="900" dirty="0">
                <a:latin typeface="Helvetica Light" panose="020B0403020202020204" pitchFamily="34" charset="0"/>
              </a:rPr>
              <a:t>Noticias (47%) Entreten (24%) y Deportes (19%), son los espacios en donde Elektra concentra su ruido. Didemo con la tendencia para noticias 90% y deportes 7%</a:t>
            </a:r>
          </a:p>
        </p:txBody>
      </p:sp>
    </p:spTree>
    <p:extLst>
      <p:ext uri="{BB962C8B-B14F-4D97-AF65-F5344CB8AC3E}">
        <p14:creationId xmlns:p14="http://schemas.microsoft.com/office/powerpoint/2010/main" val="1980939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58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DETALLE DE PAUTA / </a:t>
            </a:r>
            <a:r>
              <a:rPr lang="en-US" sz="3000" b="1" dirty="0">
                <a:latin typeface="Myriad Pro" panose="020B0503030403020204" pitchFamily="34" charset="0"/>
              </a:rPr>
              <a:t>RADIO</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2936500984"/>
              </p:ext>
            </p:extLst>
          </p:nvPr>
        </p:nvGraphicFramePr>
        <p:xfrm>
          <a:off x="160331" y="1251046"/>
          <a:ext cx="9107489" cy="2515098"/>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842903" y="902146"/>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spots por emisora -  </a:t>
            </a:r>
            <a:r>
              <a:rPr lang="es-HN" sz="1600" b="1" dirty="0">
                <a:solidFill>
                  <a:srgbClr val="C00000"/>
                </a:solidFill>
                <a:latin typeface="Helvetica Light" panose="020B0403020202020204" pitchFamily="34" charset="0"/>
              </a:rPr>
              <a:t>Feb’26</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2829290970"/>
              </p:ext>
            </p:extLst>
          </p:nvPr>
        </p:nvGraphicFramePr>
        <p:xfrm>
          <a:off x="11079784" y="1028273"/>
          <a:ext cx="1048116" cy="2595891"/>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327499">
                <a:tc>
                  <a:txBody>
                    <a:bodyPr/>
                    <a:lstStyle/>
                    <a:p>
                      <a:pPr algn="ctr"/>
                      <a:r>
                        <a:rPr lang="es-HN" sz="800" b="1" i="0" dirty="0">
                          <a:latin typeface="Helvetica Light" panose="020B0403020202020204" pitchFamily="34" charset="0"/>
                        </a:rPr>
                        <a:t>Spots</a:t>
                      </a:r>
                    </a:p>
                  </a:txBody>
                  <a:tcPr anchor="ctr"/>
                </a:tc>
                <a:tc>
                  <a:txBody>
                    <a:bodyPr/>
                    <a:lstStyle/>
                    <a:p>
                      <a:pPr algn="ctr"/>
                      <a:r>
                        <a:rPr lang="es-HN" sz="8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324056">
                <a:tc>
                  <a:txBody>
                    <a:bodyPr/>
                    <a:lstStyle/>
                    <a:p>
                      <a:pPr algn="ctr"/>
                      <a:r>
                        <a:rPr lang="es-HN" sz="800" b="0" i="0" dirty="0">
                          <a:latin typeface="Helvetica Light" panose="020B0403020202020204" pitchFamily="34" charset="0"/>
                        </a:rPr>
                        <a:t>853</a:t>
                      </a:r>
                    </a:p>
                  </a:txBody>
                  <a:tcPr anchor="ctr"/>
                </a:tc>
                <a:tc>
                  <a:txBody>
                    <a:bodyPr/>
                    <a:lstStyle/>
                    <a:p>
                      <a:pPr algn="ctr"/>
                      <a:r>
                        <a:rPr lang="es-HN" sz="800" b="0" i="0" dirty="0">
                          <a:latin typeface="Helvetica Light" panose="020B0403020202020204" pitchFamily="34" charset="0"/>
                        </a:rPr>
                        <a:t>56%</a:t>
                      </a:r>
                    </a:p>
                  </a:txBody>
                  <a:tcPr anchor="ctr"/>
                </a:tc>
                <a:extLst>
                  <a:ext uri="{0D108BD9-81ED-4DB2-BD59-A6C34878D82A}">
                    <a16:rowId xmlns:a16="http://schemas.microsoft.com/office/drawing/2014/main" val="917638295"/>
                  </a:ext>
                </a:extLst>
              </a:tr>
              <a:tr h="324056">
                <a:tc>
                  <a:txBody>
                    <a:bodyPr/>
                    <a:lstStyle/>
                    <a:p>
                      <a:pPr algn="ctr"/>
                      <a:r>
                        <a:rPr lang="es-HN" sz="800" b="0" i="0" dirty="0">
                          <a:latin typeface="Helvetica Light" panose="020B0403020202020204" pitchFamily="34" charset="0"/>
                        </a:rPr>
                        <a:t>318</a:t>
                      </a:r>
                    </a:p>
                  </a:txBody>
                  <a:tcPr anchor="ctr"/>
                </a:tc>
                <a:tc>
                  <a:txBody>
                    <a:bodyPr/>
                    <a:lstStyle/>
                    <a:p>
                      <a:pPr algn="ctr"/>
                      <a:r>
                        <a:rPr lang="es-HN" sz="800" b="0" i="0" dirty="0">
                          <a:latin typeface="Helvetica Light" panose="020B0403020202020204" pitchFamily="34" charset="0"/>
                        </a:rPr>
                        <a:t>21%</a:t>
                      </a:r>
                    </a:p>
                  </a:txBody>
                  <a:tcPr anchor="ctr"/>
                </a:tc>
                <a:extLst>
                  <a:ext uri="{0D108BD9-81ED-4DB2-BD59-A6C34878D82A}">
                    <a16:rowId xmlns:a16="http://schemas.microsoft.com/office/drawing/2014/main" val="834893784"/>
                  </a:ext>
                </a:extLst>
              </a:tr>
              <a:tr h="324056">
                <a:tc>
                  <a:txBody>
                    <a:bodyPr/>
                    <a:lstStyle/>
                    <a:p>
                      <a:pPr algn="ctr"/>
                      <a:r>
                        <a:rPr lang="es-HN" sz="800" b="0" i="0" dirty="0">
                          <a:latin typeface="Helvetica Light" panose="020B0403020202020204" pitchFamily="34" charset="0"/>
                        </a:rPr>
                        <a:t>317</a:t>
                      </a:r>
                    </a:p>
                  </a:txBody>
                  <a:tcPr anchor="ctr"/>
                </a:tc>
                <a:tc>
                  <a:txBody>
                    <a:bodyPr/>
                    <a:lstStyle/>
                    <a:p>
                      <a:pPr algn="ctr"/>
                      <a:r>
                        <a:rPr lang="es-HN" sz="800" b="0" i="0" dirty="0">
                          <a:latin typeface="Helvetica Light" panose="020B0403020202020204" pitchFamily="34" charset="0"/>
                        </a:rPr>
                        <a:t>21%</a:t>
                      </a:r>
                    </a:p>
                  </a:txBody>
                  <a:tcPr anchor="ctr"/>
                </a:tc>
                <a:extLst>
                  <a:ext uri="{0D108BD9-81ED-4DB2-BD59-A6C34878D82A}">
                    <a16:rowId xmlns:a16="http://schemas.microsoft.com/office/drawing/2014/main" val="4070904483"/>
                  </a:ext>
                </a:extLst>
              </a:tr>
              <a:tr h="324056">
                <a:tc>
                  <a:txBody>
                    <a:bodyPr/>
                    <a:lstStyle/>
                    <a:p>
                      <a:pPr algn="ctr"/>
                      <a:r>
                        <a:rPr lang="es-HN" sz="800" b="0" i="0" dirty="0">
                          <a:latin typeface="Helvetica Light" panose="020B0403020202020204" pitchFamily="34" charset="0"/>
                        </a:rPr>
                        <a:t>31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2%</a:t>
                      </a:r>
                    </a:p>
                  </a:txBody>
                  <a:tcPr anchor="ctr"/>
                </a:tc>
                <a:extLst>
                  <a:ext uri="{0D108BD9-81ED-4DB2-BD59-A6C34878D82A}">
                    <a16:rowId xmlns:a16="http://schemas.microsoft.com/office/drawing/2014/main" val="4219047078"/>
                  </a:ext>
                </a:extLst>
              </a:tr>
              <a:tr h="324056">
                <a:tc>
                  <a:txBody>
                    <a:bodyPr/>
                    <a:lstStyle/>
                    <a:p>
                      <a:pPr algn="ctr"/>
                      <a:r>
                        <a:rPr lang="es-HN" sz="800" b="0" i="0" dirty="0">
                          <a:latin typeface="Helvetica Light" panose="020B0403020202020204" pitchFamily="34" charset="0"/>
                        </a:rPr>
                        <a:t>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1%</a:t>
                      </a:r>
                    </a:p>
                  </a:txBody>
                  <a:tcPr anchor="ctr"/>
                </a:tc>
                <a:extLst>
                  <a:ext uri="{0D108BD9-81ED-4DB2-BD59-A6C34878D82A}">
                    <a16:rowId xmlns:a16="http://schemas.microsoft.com/office/drawing/2014/main" val="1921738562"/>
                  </a:ext>
                </a:extLst>
              </a:tr>
              <a:tr h="324056">
                <a:tc>
                  <a:txBody>
                    <a:bodyPr/>
                    <a:lstStyle/>
                    <a:p>
                      <a:pPr algn="ctr"/>
                      <a:r>
                        <a:rPr lang="es-HN" sz="800" b="0" i="0" dirty="0">
                          <a:latin typeface="Helvetica Light" panose="020B0403020202020204" pitchFamily="34" charset="0"/>
                        </a:rPr>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a:latin typeface="Helvetica Light" panose="020B0403020202020204" pitchFamily="34" charset="0"/>
                        </a:rPr>
                        <a:t>0%</a:t>
                      </a:r>
                      <a:endParaRPr lang="es-HN" sz="800" b="0" i="0" dirty="0">
                        <a:latin typeface="Helvetica Light" panose="020B0403020202020204" pitchFamily="34" charset="0"/>
                      </a:endParaRPr>
                    </a:p>
                  </a:txBody>
                  <a:tcPr anchor="ctr"/>
                </a:tc>
                <a:extLst>
                  <a:ext uri="{0D108BD9-81ED-4DB2-BD59-A6C34878D82A}">
                    <a16:rowId xmlns:a16="http://schemas.microsoft.com/office/drawing/2014/main" val="73219618"/>
                  </a:ext>
                </a:extLst>
              </a:tr>
              <a:tr h="324056">
                <a:tc>
                  <a:txBody>
                    <a:bodyPr/>
                    <a:lstStyle/>
                    <a:p>
                      <a:pPr algn="ctr"/>
                      <a:r>
                        <a:rPr lang="es-HN" sz="800" b="0" i="0" dirty="0">
                          <a:latin typeface="Helvetica Light" panose="020B0403020202020204" pitchFamily="34" charset="0"/>
                        </a:rPr>
                        <a:t>1,532</a:t>
                      </a:r>
                    </a:p>
                  </a:txBody>
                  <a:tcPr anchor="ctr"/>
                </a:tc>
                <a:tc>
                  <a:txBody>
                    <a:bodyPr/>
                    <a:lstStyle/>
                    <a:p>
                      <a:pPr algn="ctr"/>
                      <a:endParaRPr lang="es-HN" sz="8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462749" y="3816886"/>
            <a:ext cx="11257767" cy="4621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6842A718-1E86-6E4C-A5E7-4E30FA8350D0}"/>
              </a:ext>
            </a:extLst>
          </p:cNvPr>
          <p:cNvSpPr txBox="1"/>
          <p:nvPr/>
        </p:nvSpPr>
        <p:spPr>
          <a:xfrm>
            <a:off x="753911" y="3979524"/>
            <a:ext cx="4072914" cy="338554"/>
          </a:xfrm>
          <a:prstGeom prst="rect">
            <a:avLst/>
          </a:prstGeom>
          <a:noFill/>
        </p:spPr>
        <p:txBody>
          <a:bodyPr wrap="square" rtlCol="0">
            <a:spAutoFit/>
          </a:bodyPr>
          <a:lstStyle/>
          <a:p>
            <a:r>
              <a:rPr lang="es-HN" sz="1600" dirty="0">
                <a:latin typeface="Helvetica Light" panose="020B0403020202020204" pitchFamily="34" charset="0"/>
              </a:rPr>
              <a:t>Distribución de spots por canal -  </a:t>
            </a:r>
            <a:r>
              <a:rPr lang="es-HN" sz="1600" b="1" dirty="0">
                <a:solidFill>
                  <a:srgbClr val="C00000"/>
                </a:solidFill>
                <a:latin typeface="Helvetica Light" panose="020B0403020202020204" pitchFamily="34" charset="0"/>
              </a:rPr>
              <a:t>Acum’26</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147685897"/>
              </p:ext>
            </p:extLst>
          </p:nvPr>
        </p:nvGraphicFramePr>
        <p:xfrm>
          <a:off x="9153535" y="1225814"/>
          <a:ext cx="1926249" cy="2479343"/>
        </p:xfrm>
        <a:graphic>
          <a:graphicData uri="http://schemas.openxmlformats.org/drawingml/2006/chart">
            <c:chart xmlns:c="http://schemas.openxmlformats.org/drawingml/2006/chart" xmlns:r="http://schemas.openxmlformats.org/officeDocument/2006/relationships" r:id="rId4"/>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8960473" y="92799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Tipo emisora</a:t>
            </a:r>
          </a:p>
        </p:txBody>
      </p:sp>
      <p:graphicFrame>
        <p:nvGraphicFramePr>
          <p:cNvPr id="21" name="Gráfico 20">
            <a:extLst>
              <a:ext uri="{FF2B5EF4-FFF2-40B4-BE49-F238E27FC236}">
                <a16:creationId xmlns:a16="http://schemas.microsoft.com/office/drawing/2014/main" id="{C6C99ADE-9DF2-B14A-86D3-2DA4FD17F0C1}"/>
              </a:ext>
            </a:extLst>
          </p:cNvPr>
          <p:cNvGraphicFramePr/>
          <p:nvPr>
            <p:extLst>
              <p:ext uri="{D42A27DB-BD31-4B8C-83A1-F6EECF244321}">
                <p14:modId xmlns:p14="http://schemas.microsoft.com/office/powerpoint/2010/main" val="418025576"/>
              </p:ext>
            </p:extLst>
          </p:nvPr>
        </p:nvGraphicFramePr>
        <p:xfrm>
          <a:off x="9120250" y="4221782"/>
          <a:ext cx="2063565" cy="26591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Gráfico 21">
            <a:extLst>
              <a:ext uri="{FF2B5EF4-FFF2-40B4-BE49-F238E27FC236}">
                <a16:creationId xmlns:a16="http://schemas.microsoft.com/office/drawing/2014/main" id="{0A337163-FEB8-4343-A973-FA2C20625D71}"/>
              </a:ext>
            </a:extLst>
          </p:cNvPr>
          <p:cNvGraphicFramePr/>
          <p:nvPr>
            <p:extLst>
              <p:ext uri="{D42A27DB-BD31-4B8C-83A1-F6EECF244321}">
                <p14:modId xmlns:p14="http://schemas.microsoft.com/office/powerpoint/2010/main" val="108178591"/>
              </p:ext>
            </p:extLst>
          </p:nvPr>
        </p:nvGraphicFramePr>
        <p:xfrm>
          <a:off x="64101" y="4205221"/>
          <a:ext cx="9203720" cy="2644192"/>
        </p:xfrm>
        <a:graphic>
          <a:graphicData uri="http://schemas.openxmlformats.org/drawingml/2006/chart">
            <c:chart xmlns:c="http://schemas.openxmlformats.org/drawingml/2006/chart" xmlns:r="http://schemas.openxmlformats.org/officeDocument/2006/relationships" r:id="rId6"/>
          </a:graphicData>
        </a:graphic>
      </p:graphicFrame>
      <p:sp>
        <p:nvSpPr>
          <p:cNvPr id="15" name="CuadroTexto 14">
            <a:extLst>
              <a:ext uri="{FF2B5EF4-FFF2-40B4-BE49-F238E27FC236}">
                <a16:creationId xmlns:a16="http://schemas.microsoft.com/office/drawing/2014/main" id="{E2D6322D-0CF1-8544-A997-B1692C91A43D}"/>
              </a:ext>
            </a:extLst>
          </p:cNvPr>
          <p:cNvSpPr txBox="1"/>
          <p:nvPr/>
        </p:nvSpPr>
        <p:spPr>
          <a:xfrm>
            <a:off x="8960473" y="4075275"/>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Tipo emisora</a:t>
            </a:r>
          </a:p>
        </p:txBody>
      </p:sp>
      <p:graphicFrame>
        <p:nvGraphicFramePr>
          <p:cNvPr id="2" name="Tabla 9">
            <a:extLst>
              <a:ext uri="{FF2B5EF4-FFF2-40B4-BE49-F238E27FC236}">
                <a16:creationId xmlns:a16="http://schemas.microsoft.com/office/drawing/2014/main" id="{76601C03-AA5F-1BF7-9909-2430AD3AD468}"/>
              </a:ext>
            </a:extLst>
          </p:cNvPr>
          <p:cNvGraphicFramePr>
            <a:graphicFrameLocks noGrp="1"/>
          </p:cNvGraphicFramePr>
          <p:nvPr>
            <p:extLst>
              <p:ext uri="{D42A27DB-BD31-4B8C-83A1-F6EECF244321}">
                <p14:modId xmlns:p14="http://schemas.microsoft.com/office/powerpoint/2010/main" val="2208848761"/>
              </p:ext>
            </p:extLst>
          </p:nvPr>
        </p:nvGraphicFramePr>
        <p:xfrm>
          <a:off x="11101137" y="4009613"/>
          <a:ext cx="1048116" cy="2780802"/>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350829">
                <a:tc>
                  <a:txBody>
                    <a:bodyPr/>
                    <a:lstStyle/>
                    <a:p>
                      <a:pPr algn="ctr"/>
                      <a:r>
                        <a:rPr lang="es-HN" sz="800" b="1" i="0" dirty="0">
                          <a:latin typeface="Helvetica Light" panose="020B0403020202020204" pitchFamily="34" charset="0"/>
                        </a:rPr>
                        <a:t>Spots</a:t>
                      </a:r>
                    </a:p>
                  </a:txBody>
                  <a:tcPr anchor="ctr"/>
                </a:tc>
                <a:tc>
                  <a:txBody>
                    <a:bodyPr/>
                    <a:lstStyle/>
                    <a:p>
                      <a:pPr algn="ctr"/>
                      <a:r>
                        <a:rPr lang="es-HN" sz="8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347139">
                <a:tc>
                  <a:txBody>
                    <a:bodyPr/>
                    <a:lstStyle/>
                    <a:p>
                      <a:pPr algn="ctr"/>
                      <a:r>
                        <a:rPr lang="es-HN" sz="800" b="0" i="0" dirty="0">
                          <a:latin typeface="Helvetica Light" panose="020B0403020202020204" pitchFamily="34" charset="0"/>
                        </a:rPr>
                        <a:t>1,233</a:t>
                      </a:r>
                    </a:p>
                  </a:txBody>
                  <a:tcPr anchor="ctr"/>
                </a:tc>
                <a:tc>
                  <a:txBody>
                    <a:bodyPr/>
                    <a:lstStyle/>
                    <a:p>
                      <a:pPr algn="ctr"/>
                      <a:r>
                        <a:rPr lang="es-HN" sz="800" b="0" i="0" dirty="0">
                          <a:latin typeface="Helvetica Light" panose="020B0403020202020204" pitchFamily="34" charset="0"/>
                        </a:rPr>
                        <a:t>46%</a:t>
                      </a:r>
                    </a:p>
                  </a:txBody>
                  <a:tcPr anchor="ctr"/>
                </a:tc>
                <a:extLst>
                  <a:ext uri="{0D108BD9-81ED-4DB2-BD59-A6C34878D82A}">
                    <a16:rowId xmlns:a16="http://schemas.microsoft.com/office/drawing/2014/main" val="917638295"/>
                  </a:ext>
                </a:extLst>
              </a:tr>
              <a:tr h="347139">
                <a:tc>
                  <a:txBody>
                    <a:bodyPr/>
                    <a:lstStyle/>
                    <a:p>
                      <a:pPr algn="ctr"/>
                      <a:r>
                        <a:rPr lang="es-HN" sz="800" b="0" i="0" dirty="0">
                          <a:latin typeface="Helvetica Light" panose="020B0403020202020204" pitchFamily="34" charset="0"/>
                        </a:rPr>
                        <a:t>863</a:t>
                      </a:r>
                    </a:p>
                  </a:txBody>
                  <a:tcPr anchor="ctr"/>
                </a:tc>
                <a:tc>
                  <a:txBody>
                    <a:bodyPr/>
                    <a:lstStyle/>
                    <a:p>
                      <a:pPr algn="ctr"/>
                      <a:r>
                        <a:rPr lang="es-HN" sz="800" b="0" i="0" dirty="0">
                          <a:latin typeface="Helvetica Light" panose="020B0403020202020204" pitchFamily="34" charset="0"/>
                        </a:rPr>
                        <a:t>32%</a:t>
                      </a:r>
                    </a:p>
                  </a:txBody>
                  <a:tcPr anchor="ctr"/>
                </a:tc>
                <a:extLst>
                  <a:ext uri="{0D108BD9-81ED-4DB2-BD59-A6C34878D82A}">
                    <a16:rowId xmlns:a16="http://schemas.microsoft.com/office/drawing/2014/main" val="834893784"/>
                  </a:ext>
                </a:extLst>
              </a:tr>
              <a:tr h="347139">
                <a:tc>
                  <a:txBody>
                    <a:bodyPr/>
                    <a:lstStyle/>
                    <a:p>
                      <a:pPr algn="ctr"/>
                      <a:r>
                        <a:rPr lang="es-HN" sz="800" b="0" i="0" dirty="0">
                          <a:latin typeface="Helvetica Light" panose="020B0403020202020204" pitchFamily="34" charset="0"/>
                        </a:rPr>
                        <a:t>491</a:t>
                      </a:r>
                    </a:p>
                  </a:txBody>
                  <a:tcPr anchor="ctr"/>
                </a:tc>
                <a:tc>
                  <a:txBody>
                    <a:bodyPr/>
                    <a:lstStyle/>
                    <a:p>
                      <a:pPr algn="ctr"/>
                      <a:r>
                        <a:rPr lang="es-HN" sz="800" b="0" i="0" dirty="0">
                          <a:latin typeface="Helvetica Light" panose="020B0403020202020204" pitchFamily="34" charset="0"/>
                        </a:rPr>
                        <a:t>18%</a:t>
                      </a:r>
                    </a:p>
                  </a:txBody>
                  <a:tcPr anchor="ctr"/>
                </a:tc>
                <a:extLst>
                  <a:ext uri="{0D108BD9-81ED-4DB2-BD59-A6C34878D82A}">
                    <a16:rowId xmlns:a16="http://schemas.microsoft.com/office/drawing/2014/main" val="4070904483"/>
                  </a:ext>
                </a:extLst>
              </a:tr>
              <a:tr h="347139">
                <a:tc>
                  <a:txBody>
                    <a:bodyPr/>
                    <a:lstStyle/>
                    <a:p>
                      <a:pPr algn="ctr"/>
                      <a:r>
                        <a:rPr lang="es-HN" sz="800" b="0" i="0" dirty="0">
                          <a:latin typeface="Helvetica Light" panose="020B0403020202020204" pitchFamily="34" charset="0"/>
                        </a:rPr>
                        <a:t>94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2%</a:t>
                      </a:r>
                    </a:p>
                  </a:txBody>
                  <a:tcPr anchor="ctr"/>
                </a:tc>
                <a:extLst>
                  <a:ext uri="{0D108BD9-81ED-4DB2-BD59-A6C34878D82A}">
                    <a16:rowId xmlns:a16="http://schemas.microsoft.com/office/drawing/2014/main" val="4219047078"/>
                  </a:ext>
                </a:extLst>
              </a:tr>
              <a:tr h="347139">
                <a:tc>
                  <a:txBody>
                    <a:bodyPr/>
                    <a:lstStyle/>
                    <a:p>
                      <a:pPr algn="ctr"/>
                      <a:r>
                        <a:rPr lang="es-HN" sz="800" b="0" i="0" dirty="0">
                          <a:latin typeface="Helvetica Light" panose="020B0403020202020204" pitchFamily="34" charset="0"/>
                        </a:rPr>
                        <a:t>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1%</a:t>
                      </a:r>
                    </a:p>
                  </a:txBody>
                  <a:tcPr anchor="ctr"/>
                </a:tc>
                <a:extLst>
                  <a:ext uri="{0D108BD9-81ED-4DB2-BD59-A6C34878D82A}">
                    <a16:rowId xmlns:a16="http://schemas.microsoft.com/office/drawing/2014/main" val="1921738562"/>
                  </a:ext>
                </a:extLst>
              </a:tr>
              <a:tr h="347139">
                <a:tc>
                  <a:txBody>
                    <a:bodyPr/>
                    <a:lstStyle/>
                    <a:p>
                      <a:pPr algn="ctr"/>
                      <a:r>
                        <a:rPr lang="es-HN" sz="800" b="0" i="0" dirty="0">
                          <a:latin typeface="Helvetica Light" panose="020B0403020202020204" pitchFamily="34" charset="0"/>
                        </a:rPr>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800" b="0" i="0" dirty="0">
                          <a:latin typeface="Helvetica Light" panose="020B0403020202020204" pitchFamily="34" charset="0"/>
                        </a:rPr>
                        <a:t>0%</a:t>
                      </a:r>
                    </a:p>
                  </a:txBody>
                  <a:tcPr anchor="ctr"/>
                </a:tc>
                <a:extLst>
                  <a:ext uri="{0D108BD9-81ED-4DB2-BD59-A6C34878D82A}">
                    <a16:rowId xmlns:a16="http://schemas.microsoft.com/office/drawing/2014/main" val="3082274880"/>
                  </a:ext>
                </a:extLst>
              </a:tr>
              <a:tr h="347139">
                <a:tc>
                  <a:txBody>
                    <a:bodyPr/>
                    <a:lstStyle/>
                    <a:p>
                      <a:pPr algn="ctr"/>
                      <a:r>
                        <a:rPr lang="es-HN" sz="800" b="0" i="0" dirty="0">
                          <a:latin typeface="Helvetica Light" panose="020B0403020202020204" pitchFamily="34" charset="0"/>
                        </a:rPr>
                        <a:t>2,703</a:t>
                      </a:r>
                    </a:p>
                  </a:txBody>
                  <a:tcPr anchor="ctr"/>
                </a:tc>
                <a:tc>
                  <a:txBody>
                    <a:bodyPr/>
                    <a:lstStyle/>
                    <a:p>
                      <a:pPr algn="ctr"/>
                      <a:endParaRPr lang="es-HN" sz="8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Tree>
    <p:extLst>
      <p:ext uri="{BB962C8B-B14F-4D97-AF65-F5344CB8AC3E}">
        <p14:creationId xmlns:p14="http://schemas.microsoft.com/office/powerpoint/2010/main" val="1324745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2702"/>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DETALLE DE PAUTA </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120250" y="165120"/>
            <a:ext cx="2850078" cy="553998"/>
          </a:xfrm>
          <a:prstGeom prst="rect">
            <a:avLst/>
          </a:prstGeom>
          <a:noFill/>
        </p:spPr>
        <p:txBody>
          <a:bodyPr wrap="square" rtlCol="0">
            <a:spAutoFit/>
          </a:bodyPr>
          <a:lstStyle/>
          <a:p>
            <a:pPr algn="r"/>
            <a:r>
              <a:rPr lang="es-HN" sz="3000" dirty="0">
                <a:solidFill>
                  <a:schemeClr val="bg1"/>
                </a:solidFill>
                <a:latin typeface="Myriad Pro" panose="020B0503030403020204" pitchFamily="34" charset="0"/>
              </a:rPr>
              <a:t>PRENSA</a:t>
            </a:r>
          </a:p>
        </p:txBody>
      </p:sp>
      <p:sp>
        <p:nvSpPr>
          <p:cNvPr id="8" name="CuadroTexto 7">
            <a:extLst>
              <a:ext uri="{FF2B5EF4-FFF2-40B4-BE49-F238E27FC236}">
                <a16:creationId xmlns:a16="http://schemas.microsoft.com/office/drawing/2014/main" id="{07CB460F-8E08-DE48-AFC4-71D7D915A2B4}"/>
              </a:ext>
            </a:extLst>
          </p:cNvPr>
          <p:cNvSpPr txBox="1"/>
          <p:nvPr/>
        </p:nvSpPr>
        <p:spPr>
          <a:xfrm>
            <a:off x="891811" y="1098303"/>
            <a:ext cx="4491558" cy="338554"/>
          </a:xfrm>
          <a:prstGeom prst="rect">
            <a:avLst/>
          </a:prstGeom>
          <a:noFill/>
        </p:spPr>
        <p:txBody>
          <a:bodyPr wrap="square" rtlCol="0">
            <a:spAutoFit/>
          </a:bodyPr>
          <a:lstStyle/>
          <a:p>
            <a:r>
              <a:rPr lang="es-HN" sz="1600" dirty="0">
                <a:latin typeface="Helvetica Light" panose="020B0403020202020204" pitchFamily="34" charset="0"/>
              </a:rPr>
              <a:t>Distribución de spots por prensa -  </a:t>
            </a:r>
            <a:r>
              <a:rPr lang="es-HN" sz="1600" b="1" dirty="0">
                <a:solidFill>
                  <a:srgbClr val="C00000"/>
                </a:solidFill>
                <a:latin typeface="Helvetica Light" panose="020B0403020202020204" pitchFamily="34" charset="0"/>
              </a:rPr>
              <a:t>Feb’26</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96185751"/>
              </p:ext>
            </p:extLst>
          </p:nvPr>
        </p:nvGraphicFramePr>
        <p:xfrm>
          <a:off x="8162447" y="1199500"/>
          <a:ext cx="1315183" cy="2410125"/>
        </p:xfrm>
        <a:graphic>
          <a:graphicData uri="http://schemas.openxmlformats.org/drawingml/2006/table">
            <a:tbl>
              <a:tblPr firstRow="1" lastRow="1" bandRow="1">
                <a:tableStyleId>{616DA210-FB5B-4158-B5E0-FEB733F419BA}</a:tableStyleId>
              </a:tblPr>
              <a:tblGrid>
                <a:gridCol w="761622">
                  <a:extLst>
                    <a:ext uri="{9D8B030D-6E8A-4147-A177-3AD203B41FA5}">
                      <a16:colId xmlns:a16="http://schemas.microsoft.com/office/drawing/2014/main" val="3336875908"/>
                    </a:ext>
                  </a:extLst>
                </a:gridCol>
                <a:gridCol w="553561">
                  <a:extLst>
                    <a:ext uri="{9D8B030D-6E8A-4147-A177-3AD203B41FA5}">
                      <a16:colId xmlns:a16="http://schemas.microsoft.com/office/drawing/2014/main" val="3318410240"/>
                    </a:ext>
                  </a:extLst>
                </a:gridCol>
              </a:tblGrid>
              <a:tr h="694049">
                <a:tc>
                  <a:txBody>
                    <a:bodyPr/>
                    <a:lstStyle/>
                    <a:p>
                      <a:pPr algn="ctr"/>
                      <a:r>
                        <a:rPr lang="es-HN" sz="1000" b="1" i="0" dirty="0">
                          <a:latin typeface="Helvetica Light" panose="020B0403020202020204" pitchFamily="34" charset="0"/>
                        </a:rPr>
                        <a:t>Avisos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1022027">
                <a:tc>
                  <a:txBody>
                    <a:bodyPr/>
                    <a:lstStyle/>
                    <a:p>
                      <a:pPr algn="ctr"/>
                      <a:r>
                        <a:rPr lang="es-HN" sz="1000" b="0" i="0" dirty="0">
                          <a:latin typeface="Helvetica Light" panose="020B0403020202020204" pitchFamily="34" charset="0"/>
                        </a:rPr>
                        <a:t>24</a:t>
                      </a:r>
                    </a:p>
                  </a:txBody>
                  <a:tcPr anchor="ctr"/>
                </a:tc>
                <a:tc>
                  <a:txBody>
                    <a:bodyPr/>
                    <a:lstStyle/>
                    <a:p>
                      <a:pPr algn="ctr"/>
                      <a:r>
                        <a:rPr lang="es-HN" sz="1000" b="0" i="0" dirty="0">
                          <a:latin typeface="Helvetica Light" panose="020B0403020202020204" pitchFamily="34" charset="0"/>
                        </a:rPr>
                        <a:t>100%</a:t>
                      </a:r>
                    </a:p>
                  </a:txBody>
                  <a:tcPr anchor="ctr"/>
                </a:tc>
                <a:extLst>
                  <a:ext uri="{0D108BD9-81ED-4DB2-BD59-A6C34878D82A}">
                    <a16:rowId xmlns:a16="http://schemas.microsoft.com/office/drawing/2014/main" val="2431994916"/>
                  </a:ext>
                </a:extLst>
              </a:tr>
              <a:tr h="694049">
                <a:tc>
                  <a:txBody>
                    <a:bodyPr/>
                    <a:lstStyle/>
                    <a:p>
                      <a:pPr algn="ctr"/>
                      <a:r>
                        <a:rPr lang="es-HN" sz="1000" b="0" i="0" dirty="0">
                          <a:latin typeface="Helvetica Light" panose="020B0403020202020204" pitchFamily="34" charset="0"/>
                        </a:rPr>
                        <a:t>24</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346075" y="3800473"/>
            <a:ext cx="11298238" cy="12858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6842A718-1E86-6E4C-A5E7-4E30FA8350D0}"/>
              </a:ext>
            </a:extLst>
          </p:cNvPr>
          <p:cNvSpPr txBox="1"/>
          <p:nvPr/>
        </p:nvSpPr>
        <p:spPr>
          <a:xfrm>
            <a:off x="753910" y="3979524"/>
            <a:ext cx="4376229" cy="338554"/>
          </a:xfrm>
          <a:prstGeom prst="rect">
            <a:avLst/>
          </a:prstGeom>
          <a:noFill/>
        </p:spPr>
        <p:txBody>
          <a:bodyPr wrap="square" rtlCol="0">
            <a:spAutoFit/>
          </a:bodyPr>
          <a:lstStyle/>
          <a:p>
            <a:r>
              <a:rPr lang="es-HN" sz="1600" dirty="0">
                <a:latin typeface="Helvetica Light" panose="020B0403020202020204" pitchFamily="34" charset="0"/>
              </a:rPr>
              <a:t>Distribución de Spots por canal -  </a:t>
            </a:r>
            <a:r>
              <a:rPr lang="es-HN" sz="1600" b="1" dirty="0">
                <a:solidFill>
                  <a:srgbClr val="C00000"/>
                </a:solidFill>
                <a:latin typeface="Helvetica Light" panose="020B0403020202020204" pitchFamily="34" charset="0"/>
              </a:rPr>
              <a:t>Acum’26</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959008820"/>
              </p:ext>
            </p:extLst>
          </p:nvPr>
        </p:nvGraphicFramePr>
        <p:xfrm>
          <a:off x="9857753" y="1436630"/>
          <a:ext cx="1926249" cy="1992369"/>
        </p:xfrm>
        <a:graphic>
          <a:graphicData uri="http://schemas.openxmlformats.org/drawingml/2006/chart">
            <c:chart xmlns:c="http://schemas.openxmlformats.org/drawingml/2006/chart" xmlns:r="http://schemas.openxmlformats.org/officeDocument/2006/relationships" r:id="rId3"/>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10001251" y="109807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Tamaño</a:t>
            </a:r>
          </a:p>
        </p:txBody>
      </p:sp>
      <p:graphicFrame>
        <p:nvGraphicFramePr>
          <p:cNvPr id="15" name="Gráfico 14">
            <a:extLst>
              <a:ext uri="{FF2B5EF4-FFF2-40B4-BE49-F238E27FC236}">
                <a16:creationId xmlns:a16="http://schemas.microsoft.com/office/drawing/2014/main" id="{A2233B59-E5AC-A949-908D-A487E8120691}"/>
              </a:ext>
            </a:extLst>
          </p:cNvPr>
          <p:cNvGraphicFramePr/>
          <p:nvPr>
            <p:extLst>
              <p:ext uri="{D42A27DB-BD31-4B8C-83A1-F6EECF244321}">
                <p14:modId xmlns:p14="http://schemas.microsoft.com/office/powerpoint/2010/main" val="260822331"/>
              </p:ext>
            </p:extLst>
          </p:nvPr>
        </p:nvGraphicFramePr>
        <p:xfrm>
          <a:off x="160332" y="4423052"/>
          <a:ext cx="8101685" cy="21232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9">
            <a:extLst>
              <a:ext uri="{FF2B5EF4-FFF2-40B4-BE49-F238E27FC236}">
                <a16:creationId xmlns:a16="http://schemas.microsoft.com/office/drawing/2014/main" id="{8F067F56-660F-F6BE-7766-34CEBE57F964}"/>
              </a:ext>
            </a:extLst>
          </p:cNvPr>
          <p:cNvGraphicFramePr>
            <a:graphicFrameLocks noGrp="1"/>
          </p:cNvGraphicFramePr>
          <p:nvPr>
            <p:extLst>
              <p:ext uri="{D42A27DB-BD31-4B8C-83A1-F6EECF244321}">
                <p14:modId xmlns:p14="http://schemas.microsoft.com/office/powerpoint/2010/main" val="2504106446"/>
              </p:ext>
            </p:extLst>
          </p:nvPr>
        </p:nvGraphicFramePr>
        <p:xfrm>
          <a:off x="8162447" y="4292199"/>
          <a:ext cx="1315183" cy="2254074"/>
        </p:xfrm>
        <a:graphic>
          <a:graphicData uri="http://schemas.openxmlformats.org/drawingml/2006/table">
            <a:tbl>
              <a:tblPr firstRow="1" lastRow="1" bandRow="1">
                <a:tableStyleId>{616DA210-FB5B-4158-B5E0-FEB733F419BA}</a:tableStyleId>
              </a:tblPr>
              <a:tblGrid>
                <a:gridCol w="761622">
                  <a:extLst>
                    <a:ext uri="{9D8B030D-6E8A-4147-A177-3AD203B41FA5}">
                      <a16:colId xmlns:a16="http://schemas.microsoft.com/office/drawing/2014/main" val="3336875908"/>
                    </a:ext>
                  </a:extLst>
                </a:gridCol>
                <a:gridCol w="553561">
                  <a:extLst>
                    <a:ext uri="{9D8B030D-6E8A-4147-A177-3AD203B41FA5}">
                      <a16:colId xmlns:a16="http://schemas.microsoft.com/office/drawing/2014/main" val="3318410240"/>
                    </a:ext>
                  </a:extLst>
                </a:gridCol>
              </a:tblGrid>
              <a:tr h="455820">
                <a:tc>
                  <a:txBody>
                    <a:bodyPr/>
                    <a:lstStyle/>
                    <a:p>
                      <a:pPr algn="ctr"/>
                      <a:r>
                        <a:rPr lang="es-HN" sz="1000" b="1" i="0" dirty="0">
                          <a:latin typeface="Helvetica Light" panose="020B0403020202020204" pitchFamily="34" charset="0"/>
                        </a:rPr>
                        <a:t>Avisos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671217">
                <a:tc>
                  <a:txBody>
                    <a:bodyPr/>
                    <a:lstStyle/>
                    <a:p>
                      <a:pPr algn="ctr"/>
                      <a:r>
                        <a:rPr lang="es-HN" sz="1000" b="0" i="0" dirty="0">
                          <a:latin typeface="Helvetica Light" panose="020B0403020202020204" pitchFamily="34" charset="0"/>
                        </a:rPr>
                        <a:t>44</a:t>
                      </a:r>
                    </a:p>
                  </a:txBody>
                  <a:tcPr anchor="ctr"/>
                </a:tc>
                <a:tc>
                  <a:txBody>
                    <a:bodyPr/>
                    <a:lstStyle/>
                    <a:p>
                      <a:pPr algn="ctr"/>
                      <a:r>
                        <a:rPr lang="es-HN" sz="1000" b="0" i="0" dirty="0">
                          <a:latin typeface="Helvetica Light" panose="020B0403020202020204" pitchFamily="34" charset="0"/>
                        </a:rPr>
                        <a:t>91%</a:t>
                      </a:r>
                    </a:p>
                  </a:txBody>
                  <a:tcPr anchor="ctr"/>
                </a:tc>
                <a:extLst>
                  <a:ext uri="{0D108BD9-81ED-4DB2-BD59-A6C34878D82A}">
                    <a16:rowId xmlns:a16="http://schemas.microsoft.com/office/drawing/2014/main" val="2431994916"/>
                  </a:ext>
                </a:extLst>
              </a:tr>
              <a:tr h="671217">
                <a:tc>
                  <a:txBody>
                    <a:bodyPr/>
                    <a:lstStyle/>
                    <a:p>
                      <a:pPr algn="ctr"/>
                      <a:r>
                        <a:rPr lang="es-HN" sz="1000" b="0" i="0" dirty="0">
                          <a:latin typeface="Helvetica Light" panose="020B0403020202020204" pitchFamily="34" charset="0"/>
                        </a:rPr>
                        <a:t>2</a:t>
                      </a:r>
                    </a:p>
                  </a:txBody>
                  <a:tcPr anchor="ctr"/>
                </a:tc>
                <a:tc>
                  <a:txBody>
                    <a:bodyPr/>
                    <a:lstStyle/>
                    <a:p>
                      <a:pPr algn="ctr"/>
                      <a:r>
                        <a:rPr lang="es-HN" sz="1000" b="0" i="0" dirty="0">
                          <a:latin typeface="Helvetica Light" panose="020B0403020202020204" pitchFamily="34" charset="0"/>
                        </a:rPr>
                        <a:t>9%</a:t>
                      </a:r>
                    </a:p>
                  </a:txBody>
                  <a:tcPr anchor="ctr"/>
                </a:tc>
                <a:extLst>
                  <a:ext uri="{0D108BD9-81ED-4DB2-BD59-A6C34878D82A}">
                    <a16:rowId xmlns:a16="http://schemas.microsoft.com/office/drawing/2014/main" val="1534531175"/>
                  </a:ext>
                </a:extLst>
              </a:tr>
              <a:tr h="455820">
                <a:tc>
                  <a:txBody>
                    <a:bodyPr/>
                    <a:lstStyle/>
                    <a:p>
                      <a:pPr algn="ctr"/>
                      <a:r>
                        <a:rPr lang="es-HN" sz="1000" b="0" i="0" dirty="0">
                          <a:latin typeface="Helvetica Light" panose="020B0403020202020204" pitchFamily="34" charset="0"/>
                        </a:rPr>
                        <a:t>46</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graphicFrame>
        <p:nvGraphicFramePr>
          <p:cNvPr id="3" name="Gráfico 2">
            <a:extLst>
              <a:ext uri="{FF2B5EF4-FFF2-40B4-BE49-F238E27FC236}">
                <a16:creationId xmlns:a16="http://schemas.microsoft.com/office/drawing/2014/main" id="{23CE6859-E078-A6BC-C235-2E0CCFED613F}"/>
              </a:ext>
            </a:extLst>
          </p:cNvPr>
          <p:cNvGraphicFramePr/>
          <p:nvPr>
            <p:extLst>
              <p:ext uri="{D42A27DB-BD31-4B8C-83A1-F6EECF244321}">
                <p14:modId xmlns:p14="http://schemas.microsoft.com/office/powerpoint/2010/main" val="2017307597"/>
              </p:ext>
            </p:extLst>
          </p:nvPr>
        </p:nvGraphicFramePr>
        <p:xfrm>
          <a:off x="9857753" y="4423053"/>
          <a:ext cx="1926249" cy="19923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áfico 12">
            <a:extLst>
              <a:ext uri="{FF2B5EF4-FFF2-40B4-BE49-F238E27FC236}">
                <a16:creationId xmlns:a16="http://schemas.microsoft.com/office/drawing/2014/main" id="{5EA51643-D918-937A-0D5F-E14E8ABC550C}"/>
              </a:ext>
            </a:extLst>
          </p:cNvPr>
          <p:cNvGraphicFramePr/>
          <p:nvPr>
            <p:extLst>
              <p:ext uri="{D42A27DB-BD31-4B8C-83A1-F6EECF244321}">
                <p14:modId xmlns:p14="http://schemas.microsoft.com/office/powerpoint/2010/main" val="2742800763"/>
              </p:ext>
            </p:extLst>
          </p:nvPr>
        </p:nvGraphicFramePr>
        <p:xfrm>
          <a:off x="221672" y="1357235"/>
          <a:ext cx="7754449" cy="283810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37974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55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RESUMEN DE INVERSIÓN Y FRECUENCIA EN MEDIOS</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002333" y="200526"/>
            <a:ext cx="2142515" cy="553998"/>
          </a:xfrm>
          <a:prstGeom prst="rect">
            <a:avLst/>
          </a:prstGeom>
          <a:noFill/>
        </p:spPr>
        <p:txBody>
          <a:bodyPr wrap="square" rtlCol="0">
            <a:spAutoFit/>
          </a:bodyPr>
          <a:lstStyle/>
          <a:p>
            <a:pPr algn="r"/>
            <a:r>
              <a:rPr lang="es-HN" sz="3000" dirty="0">
                <a:solidFill>
                  <a:schemeClr val="bg1"/>
                </a:solidFill>
                <a:latin typeface="Myriad Pro" panose="020B0503030403020204" pitchFamily="34" charset="0"/>
              </a:rPr>
              <a:t>ZONAS</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2217453182"/>
              </p:ext>
            </p:extLst>
          </p:nvPr>
        </p:nvGraphicFramePr>
        <p:xfrm>
          <a:off x="97551" y="1188511"/>
          <a:ext cx="5636086" cy="2757199"/>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684685" y="906404"/>
            <a:ext cx="3894929" cy="342043"/>
          </a:xfrm>
          <a:prstGeom prst="rect">
            <a:avLst/>
          </a:prstGeom>
          <a:noFill/>
        </p:spPr>
        <p:txBody>
          <a:bodyPr wrap="square" rtlCol="0">
            <a:spAutoFit/>
          </a:bodyPr>
          <a:lstStyle/>
          <a:p>
            <a:r>
              <a:rPr lang="es-HN" sz="1600" dirty="0">
                <a:latin typeface="Myriad Pro" panose="020B0503030403020204" pitchFamily="34" charset="0"/>
              </a:rPr>
              <a:t>Distribución de </a:t>
            </a:r>
            <a:r>
              <a:rPr lang="es-HN" sz="1600" b="1" dirty="0">
                <a:latin typeface="Myriad Pro" panose="020B0503030403020204" pitchFamily="34" charset="0"/>
              </a:rPr>
              <a:t>Spots</a:t>
            </a:r>
            <a:r>
              <a:rPr lang="es-HN" sz="1600" dirty="0">
                <a:latin typeface="Myriad Pro" panose="020B0503030403020204" pitchFamily="34" charset="0"/>
              </a:rPr>
              <a:t> por Zona -  </a:t>
            </a:r>
            <a:r>
              <a:rPr lang="es-HN" sz="1600" b="1" dirty="0">
                <a:solidFill>
                  <a:srgbClr val="C00000"/>
                </a:solidFill>
                <a:latin typeface="Myriad Pro" panose="020B0503030403020204" pitchFamily="34" charset="0"/>
              </a:rPr>
              <a:t>Feb’26</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1054439171"/>
              </p:ext>
            </p:extLst>
          </p:nvPr>
        </p:nvGraphicFramePr>
        <p:xfrm>
          <a:off x="5684179" y="1025272"/>
          <a:ext cx="1463514" cy="2897982"/>
        </p:xfrm>
        <a:graphic>
          <a:graphicData uri="http://schemas.openxmlformats.org/drawingml/2006/table">
            <a:tbl>
              <a:tblPr firstRow="1" lastRow="1" bandRow="1">
                <a:tableStyleId>{616DA210-FB5B-4158-B5E0-FEB733F419BA}</a:tableStyleId>
              </a:tblPr>
              <a:tblGrid>
                <a:gridCol w="731757">
                  <a:extLst>
                    <a:ext uri="{9D8B030D-6E8A-4147-A177-3AD203B41FA5}">
                      <a16:colId xmlns:a16="http://schemas.microsoft.com/office/drawing/2014/main" val="3336875908"/>
                    </a:ext>
                  </a:extLst>
                </a:gridCol>
                <a:gridCol w="731757">
                  <a:extLst>
                    <a:ext uri="{9D8B030D-6E8A-4147-A177-3AD203B41FA5}">
                      <a16:colId xmlns:a16="http://schemas.microsoft.com/office/drawing/2014/main" val="3318410240"/>
                    </a:ext>
                  </a:extLst>
                </a:gridCol>
              </a:tblGrid>
              <a:tr h="321998">
                <a:tc>
                  <a:txBody>
                    <a:bodyPr/>
                    <a:lstStyle/>
                    <a:p>
                      <a:pPr algn="ctr"/>
                      <a:r>
                        <a:rPr lang="es-HN" sz="1000" b="1" i="0" dirty="0">
                          <a:latin typeface="Helvetica Light" panose="020B0403020202020204" pitchFamily="34" charset="0"/>
                        </a:rPr>
                        <a:t>Spot</a:t>
                      </a:r>
                    </a:p>
                  </a:txBody>
                  <a:tcPr anchor="ctr"/>
                </a:tc>
                <a:tc>
                  <a:txBody>
                    <a:bodyPr/>
                    <a:lstStyle/>
                    <a:p>
                      <a:pPr algn="ctr"/>
                      <a:r>
                        <a:rPr lang="es-HN" sz="1000" b="1" i="0" dirty="0">
                          <a:latin typeface="HELVETICA LIGHT" panose="020B0403020202020204" pitchFamily="34" charset="0"/>
                        </a:rPr>
                        <a:t>%</a:t>
                      </a:r>
                    </a:p>
                  </a:txBody>
                  <a:tcPr anchor="ctr"/>
                </a:tc>
                <a:extLst>
                  <a:ext uri="{0D108BD9-81ED-4DB2-BD59-A6C34878D82A}">
                    <a16:rowId xmlns:a16="http://schemas.microsoft.com/office/drawing/2014/main" val="1894353908"/>
                  </a:ext>
                </a:extLst>
              </a:tr>
              <a:tr h="321998">
                <a:tc>
                  <a:txBody>
                    <a:bodyPr/>
                    <a:lstStyle/>
                    <a:p>
                      <a:pPr algn="ctr"/>
                      <a:r>
                        <a:rPr lang="es-HN" sz="1000" b="0" i="0" dirty="0">
                          <a:latin typeface="Helvetica Light" panose="020B0403020202020204" pitchFamily="34" charset="0"/>
                        </a:rPr>
                        <a:t>3,508</a:t>
                      </a:r>
                    </a:p>
                  </a:txBody>
                  <a:tcPr anchor="ctr"/>
                </a:tc>
                <a:tc>
                  <a:txBody>
                    <a:bodyPr/>
                    <a:lstStyle/>
                    <a:p>
                      <a:pPr algn="ctr"/>
                      <a:r>
                        <a:rPr lang="es-HN" sz="1000" b="0" i="0" dirty="0">
                          <a:latin typeface="Helvetica Light" panose="020B0403020202020204" pitchFamily="34" charset="0"/>
                        </a:rPr>
                        <a:t>30%</a:t>
                      </a:r>
                    </a:p>
                  </a:txBody>
                  <a:tcPr anchor="ctr"/>
                </a:tc>
                <a:extLst>
                  <a:ext uri="{0D108BD9-81ED-4DB2-BD59-A6C34878D82A}">
                    <a16:rowId xmlns:a16="http://schemas.microsoft.com/office/drawing/2014/main" val="2431994916"/>
                  </a:ext>
                </a:extLst>
              </a:tr>
              <a:tr h="321998">
                <a:tc>
                  <a:txBody>
                    <a:bodyPr/>
                    <a:lstStyle/>
                    <a:p>
                      <a:pPr algn="ctr"/>
                      <a:r>
                        <a:rPr lang="es-HN" sz="1000" b="0" i="0" dirty="0">
                          <a:latin typeface="Helvetica Light" panose="020B0403020202020204" pitchFamily="34" charset="0"/>
                        </a:rPr>
                        <a:t>2,128</a:t>
                      </a:r>
                    </a:p>
                  </a:txBody>
                  <a:tcPr anchor="ctr"/>
                </a:tc>
                <a:tc>
                  <a:txBody>
                    <a:bodyPr/>
                    <a:lstStyle/>
                    <a:p>
                      <a:pPr algn="ctr"/>
                      <a:r>
                        <a:rPr lang="es-HN" sz="1000" b="0" i="0" dirty="0">
                          <a:latin typeface="Helvetica Light" panose="020B0403020202020204" pitchFamily="34" charset="0"/>
                        </a:rPr>
                        <a:t>18%</a:t>
                      </a:r>
                    </a:p>
                  </a:txBody>
                  <a:tcPr anchor="ctr"/>
                </a:tc>
                <a:extLst>
                  <a:ext uri="{0D108BD9-81ED-4DB2-BD59-A6C34878D82A}">
                    <a16:rowId xmlns:a16="http://schemas.microsoft.com/office/drawing/2014/main" val="917638295"/>
                  </a:ext>
                </a:extLst>
              </a:tr>
              <a:tr h="321998">
                <a:tc>
                  <a:txBody>
                    <a:bodyPr/>
                    <a:lstStyle/>
                    <a:p>
                      <a:pPr algn="ctr"/>
                      <a:r>
                        <a:rPr lang="es-HN" sz="1000" b="0" i="0" dirty="0">
                          <a:latin typeface="Helvetica Light" panose="020B0403020202020204" pitchFamily="34" charset="0"/>
                        </a:rPr>
                        <a:t>2,020</a:t>
                      </a:r>
                    </a:p>
                  </a:txBody>
                  <a:tcPr anchor="ctr"/>
                </a:tc>
                <a:tc>
                  <a:txBody>
                    <a:bodyPr/>
                    <a:lstStyle/>
                    <a:p>
                      <a:pPr algn="ctr"/>
                      <a:r>
                        <a:rPr lang="es-HN" sz="1000" b="0" i="0" dirty="0">
                          <a:latin typeface="Helvetica Light" panose="020B0403020202020204" pitchFamily="34" charset="0"/>
                        </a:rPr>
                        <a:t>17%</a:t>
                      </a:r>
                    </a:p>
                  </a:txBody>
                  <a:tcPr anchor="ctr"/>
                </a:tc>
                <a:extLst>
                  <a:ext uri="{0D108BD9-81ED-4DB2-BD59-A6C34878D82A}">
                    <a16:rowId xmlns:a16="http://schemas.microsoft.com/office/drawing/2014/main" val="1098598942"/>
                  </a:ext>
                </a:extLst>
              </a:tr>
              <a:tr h="321998">
                <a:tc>
                  <a:txBody>
                    <a:bodyPr/>
                    <a:lstStyle/>
                    <a:p>
                      <a:pPr algn="ctr"/>
                      <a:r>
                        <a:rPr lang="es-HN" sz="1000" b="0" i="0" dirty="0">
                          <a:latin typeface="Helvetica Light" panose="020B0403020202020204" pitchFamily="34" charset="0"/>
                        </a:rPr>
                        <a:t>1,992</a:t>
                      </a:r>
                    </a:p>
                  </a:txBody>
                  <a:tcPr anchor="ctr"/>
                </a:tc>
                <a:tc>
                  <a:txBody>
                    <a:bodyPr/>
                    <a:lstStyle/>
                    <a:p>
                      <a:pPr algn="ctr"/>
                      <a:r>
                        <a:rPr lang="es-HN" sz="1000" b="0" i="0" dirty="0">
                          <a:latin typeface="Helvetica Light" panose="020B0403020202020204" pitchFamily="34" charset="0"/>
                        </a:rPr>
                        <a:t>17%</a:t>
                      </a:r>
                    </a:p>
                  </a:txBody>
                  <a:tcPr anchor="ctr"/>
                </a:tc>
                <a:extLst>
                  <a:ext uri="{0D108BD9-81ED-4DB2-BD59-A6C34878D82A}">
                    <a16:rowId xmlns:a16="http://schemas.microsoft.com/office/drawing/2014/main" val="646153677"/>
                  </a:ext>
                </a:extLst>
              </a:tr>
              <a:tr h="321998">
                <a:tc>
                  <a:txBody>
                    <a:bodyPr/>
                    <a:lstStyle/>
                    <a:p>
                      <a:pPr algn="ctr"/>
                      <a:r>
                        <a:rPr lang="es-HN" sz="1000" b="0" i="0" dirty="0">
                          <a:latin typeface="Helvetica Light" panose="020B0403020202020204" pitchFamily="34" charset="0"/>
                        </a:rPr>
                        <a:t>1,106</a:t>
                      </a:r>
                    </a:p>
                  </a:txBody>
                  <a:tcPr anchor="ctr"/>
                </a:tc>
                <a:tc>
                  <a:txBody>
                    <a:bodyPr/>
                    <a:lstStyle/>
                    <a:p>
                      <a:pPr algn="ctr"/>
                      <a:r>
                        <a:rPr lang="es-HN" sz="1000" b="0" i="0" dirty="0">
                          <a:latin typeface="Helvetica Light" panose="020B0403020202020204" pitchFamily="34" charset="0"/>
                        </a:rPr>
                        <a:t>9%</a:t>
                      </a:r>
                    </a:p>
                  </a:txBody>
                  <a:tcPr anchor="ctr"/>
                </a:tc>
                <a:extLst>
                  <a:ext uri="{0D108BD9-81ED-4DB2-BD59-A6C34878D82A}">
                    <a16:rowId xmlns:a16="http://schemas.microsoft.com/office/drawing/2014/main" val="1718045833"/>
                  </a:ext>
                </a:extLst>
              </a:tr>
              <a:tr h="321998">
                <a:tc>
                  <a:txBody>
                    <a:bodyPr/>
                    <a:lstStyle/>
                    <a:p>
                      <a:pPr algn="ctr"/>
                      <a:r>
                        <a:rPr lang="es-HN" sz="1000" b="0" i="0" dirty="0">
                          <a:latin typeface="Helvetica Light" panose="020B0403020202020204" pitchFamily="34" charset="0"/>
                        </a:rPr>
                        <a:t>780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7%</a:t>
                      </a:r>
                    </a:p>
                  </a:txBody>
                  <a:tcPr anchor="ctr"/>
                </a:tc>
                <a:extLst>
                  <a:ext uri="{0D108BD9-81ED-4DB2-BD59-A6C34878D82A}">
                    <a16:rowId xmlns:a16="http://schemas.microsoft.com/office/drawing/2014/main" val="1316315956"/>
                  </a:ext>
                </a:extLst>
              </a:tr>
              <a:tr h="321998">
                <a:tc>
                  <a:txBody>
                    <a:bodyPr/>
                    <a:lstStyle/>
                    <a:p>
                      <a:pPr algn="ctr"/>
                      <a:r>
                        <a:rPr lang="es-HN" sz="1000" b="0" i="0" dirty="0">
                          <a:latin typeface="Helvetica Light" panose="020B0403020202020204" pitchFamily="34" charset="0"/>
                        </a:rPr>
                        <a:t>140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1%</a:t>
                      </a:r>
                    </a:p>
                  </a:txBody>
                  <a:tcPr anchor="ctr"/>
                </a:tc>
                <a:extLst>
                  <a:ext uri="{0D108BD9-81ED-4DB2-BD59-A6C34878D82A}">
                    <a16:rowId xmlns:a16="http://schemas.microsoft.com/office/drawing/2014/main" val="1119484760"/>
                  </a:ext>
                </a:extLst>
              </a:tr>
              <a:tr h="321998">
                <a:tc>
                  <a:txBody>
                    <a:bodyPr/>
                    <a:lstStyle/>
                    <a:p>
                      <a:pPr algn="ctr"/>
                      <a:r>
                        <a:rPr lang="es-HN" sz="1000" b="0" i="0" dirty="0">
                          <a:latin typeface="Helvetica Light" panose="020B0403020202020204" pitchFamily="34" charset="0"/>
                        </a:rPr>
                        <a:t>11,674</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
        <p:nvSpPr>
          <p:cNvPr id="7" name="CuadroTexto 6">
            <a:extLst>
              <a:ext uri="{FF2B5EF4-FFF2-40B4-BE49-F238E27FC236}">
                <a16:creationId xmlns:a16="http://schemas.microsoft.com/office/drawing/2014/main" id="{71D1C441-FECF-BC41-5B28-E493F8C0EC39}"/>
              </a:ext>
            </a:extLst>
          </p:cNvPr>
          <p:cNvSpPr txBox="1"/>
          <p:nvPr/>
        </p:nvSpPr>
        <p:spPr>
          <a:xfrm>
            <a:off x="786878" y="3945711"/>
            <a:ext cx="4257431" cy="338554"/>
          </a:xfrm>
          <a:prstGeom prst="rect">
            <a:avLst/>
          </a:prstGeom>
          <a:noFill/>
        </p:spPr>
        <p:txBody>
          <a:bodyPr wrap="square" rtlCol="0">
            <a:spAutoFit/>
          </a:bodyPr>
          <a:lstStyle/>
          <a:p>
            <a:r>
              <a:rPr lang="es-HN" sz="1600" dirty="0">
                <a:latin typeface="Myriad Pro" panose="020B0503030403020204" pitchFamily="34" charset="0"/>
              </a:rPr>
              <a:t>Distribución de </a:t>
            </a:r>
            <a:r>
              <a:rPr lang="es-HN" sz="1600" b="1" dirty="0">
                <a:latin typeface="Myriad Pro" panose="020B0503030403020204" pitchFamily="34" charset="0"/>
              </a:rPr>
              <a:t>Inv en L.</a:t>
            </a:r>
            <a:r>
              <a:rPr lang="es-HN" sz="1600" dirty="0">
                <a:latin typeface="Myriad Pro" panose="020B0503030403020204" pitchFamily="34" charset="0"/>
              </a:rPr>
              <a:t> por Zona -  </a:t>
            </a:r>
            <a:r>
              <a:rPr lang="es-HN" sz="1600" b="1" dirty="0">
                <a:solidFill>
                  <a:srgbClr val="C00000"/>
                </a:solidFill>
                <a:latin typeface="Myriad Pro" panose="020B0503030403020204" pitchFamily="34" charset="0"/>
              </a:rPr>
              <a:t>Feb’26</a:t>
            </a:r>
          </a:p>
        </p:txBody>
      </p:sp>
      <p:graphicFrame>
        <p:nvGraphicFramePr>
          <p:cNvPr id="11" name="Gráfico 10">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130336428"/>
              </p:ext>
            </p:extLst>
          </p:nvPr>
        </p:nvGraphicFramePr>
        <p:xfrm>
          <a:off x="97551" y="4225327"/>
          <a:ext cx="5636086" cy="2624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Tabla 9">
            <a:extLst>
              <a:ext uri="{FF2B5EF4-FFF2-40B4-BE49-F238E27FC236}">
                <a16:creationId xmlns:a16="http://schemas.microsoft.com/office/drawing/2014/main" id="{BD493C52-4AF2-8896-5C3A-9EEA6D4077FD}"/>
              </a:ext>
            </a:extLst>
          </p:cNvPr>
          <p:cNvGraphicFramePr>
            <a:graphicFrameLocks noGrp="1"/>
          </p:cNvGraphicFramePr>
          <p:nvPr>
            <p:extLst>
              <p:ext uri="{D42A27DB-BD31-4B8C-83A1-F6EECF244321}">
                <p14:modId xmlns:p14="http://schemas.microsoft.com/office/powerpoint/2010/main" val="3694740116"/>
              </p:ext>
            </p:extLst>
          </p:nvPr>
        </p:nvGraphicFramePr>
        <p:xfrm>
          <a:off x="5684179" y="4074586"/>
          <a:ext cx="1463514" cy="2623500"/>
        </p:xfrm>
        <a:graphic>
          <a:graphicData uri="http://schemas.openxmlformats.org/drawingml/2006/table">
            <a:tbl>
              <a:tblPr firstRow="1" lastRow="1" bandRow="1">
                <a:tableStyleId>{616DA210-FB5B-4158-B5E0-FEB733F419BA}</a:tableStyleId>
              </a:tblPr>
              <a:tblGrid>
                <a:gridCol w="731757">
                  <a:extLst>
                    <a:ext uri="{9D8B030D-6E8A-4147-A177-3AD203B41FA5}">
                      <a16:colId xmlns:a16="http://schemas.microsoft.com/office/drawing/2014/main" val="3336875908"/>
                    </a:ext>
                  </a:extLst>
                </a:gridCol>
                <a:gridCol w="731757">
                  <a:extLst>
                    <a:ext uri="{9D8B030D-6E8A-4147-A177-3AD203B41FA5}">
                      <a16:colId xmlns:a16="http://schemas.microsoft.com/office/drawing/2014/main" val="3318410240"/>
                    </a:ext>
                  </a:extLst>
                </a:gridCol>
              </a:tblGrid>
              <a:tr h="291500">
                <a:tc>
                  <a:txBody>
                    <a:bodyPr/>
                    <a:lstStyle/>
                    <a:p>
                      <a:pPr algn="ctr"/>
                      <a:r>
                        <a:rPr lang="es-HN" sz="1000" b="1" i="0" dirty="0">
                          <a:latin typeface="Helvetica Light" panose="020B0403020202020204" pitchFamily="34" charset="0"/>
                        </a:rPr>
                        <a:t>Inv. L</a:t>
                      </a:r>
                    </a:p>
                  </a:txBody>
                  <a:tcPr anchor="ctr"/>
                </a:tc>
                <a:tc>
                  <a:txBody>
                    <a:bodyPr/>
                    <a:lstStyle/>
                    <a:p>
                      <a:pPr algn="ctr"/>
                      <a:r>
                        <a:rPr lang="es-HN" sz="1000" b="1" i="0" dirty="0">
                          <a:latin typeface="HELVETICA LIGHT" panose="020B0403020202020204" pitchFamily="34" charset="0"/>
                        </a:rPr>
                        <a:t>%</a:t>
                      </a:r>
                    </a:p>
                  </a:txBody>
                  <a:tcPr anchor="ctr"/>
                </a:tc>
                <a:extLst>
                  <a:ext uri="{0D108BD9-81ED-4DB2-BD59-A6C34878D82A}">
                    <a16:rowId xmlns:a16="http://schemas.microsoft.com/office/drawing/2014/main" val="1894353908"/>
                  </a:ext>
                </a:extLst>
              </a:tr>
              <a:tr h="291500">
                <a:tc>
                  <a:txBody>
                    <a:bodyPr/>
                    <a:lstStyle/>
                    <a:p>
                      <a:pPr algn="ctr"/>
                      <a:r>
                        <a:rPr lang="es-HN" sz="1000" b="0" i="0" dirty="0">
                          <a:latin typeface="Helvetica Light" panose="020B0403020202020204" pitchFamily="34" charset="0"/>
                        </a:rPr>
                        <a:t>191,000</a:t>
                      </a:r>
                    </a:p>
                  </a:txBody>
                  <a:tcPr anchor="ctr"/>
                </a:tc>
                <a:tc>
                  <a:txBody>
                    <a:bodyPr/>
                    <a:lstStyle/>
                    <a:p>
                      <a:pPr algn="ctr"/>
                      <a:r>
                        <a:rPr lang="es-HN" sz="1000" b="0" i="0" dirty="0">
                          <a:latin typeface="Helvetica Light" panose="020B0403020202020204" pitchFamily="34" charset="0"/>
                        </a:rPr>
                        <a:t>23%</a:t>
                      </a:r>
                    </a:p>
                  </a:txBody>
                  <a:tcPr anchor="ctr"/>
                </a:tc>
                <a:extLst>
                  <a:ext uri="{0D108BD9-81ED-4DB2-BD59-A6C34878D82A}">
                    <a16:rowId xmlns:a16="http://schemas.microsoft.com/office/drawing/2014/main" val="2431994916"/>
                  </a:ext>
                </a:extLst>
              </a:tr>
              <a:tr h="291500">
                <a:tc>
                  <a:txBody>
                    <a:bodyPr/>
                    <a:lstStyle/>
                    <a:p>
                      <a:pPr algn="ctr"/>
                      <a:r>
                        <a:rPr lang="es-HN" sz="1000" b="0" i="0" dirty="0">
                          <a:latin typeface="Helvetica Light" panose="020B0403020202020204" pitchFamily="34" charset="0"/>
                        </a:rPr>
                        <a:t>126,000</a:t>
                      </a:r>
                    </a:p>
                  </a:txBody>
                  <a:tcPr anchor="ctr"/>
                </a:tc>
                <a:tc>
                  <a:txBody>
                    <a:bodyPr/>
                    <a:lstStyle/>
                    <a:p>
                      <a:pPr algn="ctr"/>
                      <a:r>
                        <a:rPr lang="es-HN" sz="1000" b="0" i="0" dirty="0">
                          <a:latin typeface="Helvetica Light" panose="020B0403020202020204" pitchFamily="34" charset="0"/>
                        </a:rPr>
                        <a:t>15%</a:t>
                      </a:r>
                    </a:p>
                  </a:txBody>
                  <a:tcPr anchor="ctr"/>
                </a:tc>
                <a:extLst>
                  <a:ext uri="{0D108BD9-81ED-4DB2-BD59-A6C34878D82A}">
                    <a16:rowId xmlns:a16="http://schemas.microsoft.com/office/drawing/2014/main" val="917638295"/>
                  </a:ext>
                </a:extLst>
              </a:tr>
              <a:tr h="291500">
                <a:tc>
                  <a:txBody>
                    <a:bodyPr/>
                    <a:lstStyle/>
                    <a:p>
                      <a:pPr algn="ctr"/>
                      <a:r>
                        <a:rPr lang="es-HN" sz="1000" b="0" i="0" dirty="0">
                          <a:latin typeface="Helvetica Light" panose="020B0403020202020204" pitchFamily="34" charset="0"/>
                        </a:rPr>
                        <a:t>123,000</a:t>
                      </a:r>
                    </a:p>
                  </a:txBody>
                  <a:tcPr anchor="ctr"/>
                </a:tc>
                <a:tc>
                  <a:txBody>
                    <a:bodyPr/>
                    <a:lstStyle/>
                    <a:p>
                      <a:pPr algn="ctr"/>
                      <a:r>
                        <a:rPr lang="es-HN" sz="1000" b="0" i="0" dirty="0">
                          <a:latin typeface="Helvetica Light" panose="020B0403020202020204" pitchFamily="34" charset="0"/>
                        </a:rPr>
                        <a:t>15%</a:t>
                      </a:r>
                    </a:p>
                  </a:txBody>
                  <a:tcPr anchor="ctr"/>
                </a:tc>
                <a:extLst>
                  <a:ext uri="{0D108BD9-81ED-4DB2-BD59-A6C34878D82A}">
                    <a16:rowId xmlns:a16="http://schemas.microsoft.com/office/drawing/2014/main" val="1098598942"/>
                  </a:ext>
                </a:extLst>
              </a:tr>
              <a:tr h="291500">
                <a:tc>
                  <a:txBody>
                    <a:bodyPr/>
                    <a:lstStyle/>
                    <a:p>
                      <a:pPr algn="ctr"/>
                      <a:r>
                        <a:rPr lang="es-HN" sz="1000" b="0" i="0" dirty="0">
                          <a:latin typeface="Helvetica Light" panose="020B0403020202020204" pitchFamily="34" charset="0"/>
                        </a:rPr>
                        <a:t>126,722</a:t>
                      </a:r>
                    </a:p>
                  </a:txBody>
                  <a:tcPr anchor="ctr"/>
                </a:tc>
                <a:tc>
                  <a:txBody>
                    <a:bodyPr/>
                    <a:lstStyle/>
                    <a:p>
                      <a:pPr algn="ctr"/>
                      <a:r>
                        <a:rPr lang="es-HN" sz="1000" b="0" i="0" dirty="0">
                          <a:latin typeface="Helvetica Light" panose="020B0403020202020204" pitchFamily="34" charset="0"/>
                        </a:rPr>
                        <a:t>14%</a:t>
                      </a:r>
                    </a:p>
                  </a:txBody>
                  <a:tcPr anchor="ctr"/>
                </a:tc>
                <a:extLst>
                  <a:ext uri="{0D108BD9-81ED-4DB2-BD59-A6C34878D82A}">
                    <a16:rowId xmlns:a16="http://schemas.microsoft.com/office/drawing/2014/main" val="646153677"/>
                  </a:ext>
                </a:extLst>
              </a:tr>
              <a:tr h="291500">
                <a:tc>
                  <a:txBody>
                    <a:bodyPr/>
                    <a:lstStyle/>
                    <a:p>
                      <a:pPr algn="ctr"/>
                      <a:r>
                        <a:rPr lang="es-HN" sz="1000" b="0" i="0" dirty="0">
                          <a:latin typeface="Helvetica Light" panose="020B0403020202020204" pitchFamily="34" charset="0"/>
                        </a:rPr>
                        <a:t>111,860</a:t>
                      </a:r>
                    </a:p>
                  </a:txBody>
                  <a:tcPr anchor="ctr"/>
                </a:tc>
                <a:tc>
                  <a:txBody>
                    <a:bodyPr/>
                    <a:lstStyle/>
                    <a:p>
                      <a:pPr algn="ctr"/>
                      <a:r>
                        <a:rPr lang="es-HN" sz="1000" b="0" i="0" dirty="0">
                          <a:latin typeface="Helvetica Light" panose="020B0403020202020204" pitchFamily="34" charset="0"/>
                        </a:rPr>
                        <a:t>14%</a:t>
                      </a:r>
                    </a:p>
                  </a:txBody>
                  <a:tcPr anchor="ctr"/>
                </a:tc>
                <a:extLst>
                  <a:ext uri="{0D108BD9-81ED-4DB2-BD59-A6C34878D82A}">
                    <a16:rowId xmlns:a16="http://schemas.microsoft.com/office/drawing/2014/main" val="1718045833"/>
                  </a:ext>
                </a:extLst>
              </a:tr>
              <a:tr h="291500">
                <a:tc>
                  <a:txBody>
                    <a:bodyPr/>
                    <a:lstStyle/>
                    <a:p>
                      <a:pPr algn="ctr"/>
                      <a:r>
                        <a:rPr lang="es-HN" sz="1000" b="0" i="0" dirty="0">
                          <a:latin typeface="Helvetica Light" panose="020B0403020202020204" pitchFamily="34" charset="0"/>
                        </a:rPr>
                        <a:t>97,500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12%</a:t>
                      </a:r>
                    </a:p>
                  </a:txBody>
                  <a:tcPr anchor="ctr"/>
                </a:tc>
                <a:extLst>
                  <a:ext uri="{0D108BD9-81ED-4DB2-BD59-A6C34878D82A}">
                    <a16:rowId xmlns:a16="http://schemas.microsoft.com/office/drawing/2014/main" val="1316315956"/>
                  </a:ext>
                </a:extLst>
              </a:tr>
              <a:tr h="291500">
                <a:tc>
                  <a:txBody>
                    <a:bodyPr/>
                    <a:lstStyle/>
                    <a:p>
                      <a:pPr algn="ctr"/>
                      <a:r>
                        <a:rPr lang="es-HN" sz="1000" b="0" i="0" dirty="0">
                          <a:latin typeface="Helvetica Light" panose="020B0403020202020204" pitchFamily="34" charset="0"/>
                        </a:rPr>
                        <a:t>60,000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7%</a:t>
                      </a:r>
                    </a:p>
                  </a:txBody>
                  <a:tcPr anchor="ctr"/>
                </a:tc>
                <a:extLst>
                  <a:ext uri="{0D108BD9-81ED-4DB2-BD59-A6C34878D82A}">
                    <a16:rowId xmlns:a16="http://schemas.microsoft.com/office/drawing/2014/main" val="3558948645"/>
                  </a:ext>
                </a:extLst>
              </a:tr>
              <a:tr h="291500">
                <a:tc>
                  <a:txBody>
                    <a:bodyPr/>
                    <a:lstStyle/>
                    <a:p>
                      <a:pPr algn="ctr"/>
                      <a:r>
                        <a:rPr lang="es-HN" sz="1000" b="0" i="0" dirty="0">
                          <a:latin typeface="Helvetica Light" panose="020B0403020202020204" pitchFamily="34" charset="0"/>
                        </a:rPr>
                        <a:t>826,582</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graphicFrame>
        <p:nvGraphicFramePr>
          <p:cNvPr id="3" name="Objeto 2">
            <a:extLst>
              <a:ext uri="{FF2B5EF4-FFF2-40B4-BE49-F238E27FC236}">
                <a16:creationId xmlns:a16="http://schemas.microsoft.com/office/drawing/2014/main" id="{36A9F47E-6D7F-4DD9-3F6C-876EABEC9C6D}"/>
              </a:ext>
            </a:extLst>
          </p:cNvPr>
          <p:cNvGraphicFramePr>
            <a:graphicFrameLocks noChangeAspect="1"/>
          </p:cNvGraphicFramePr>
          <p:nvPr>
            <p:extLst>
              <p:ext uri="{D42A27DB-BD31-4B8C-83A1-F6EECF244321}">
                <p14:modId xmlns:p14="http://schemas.microsoft.com/office/powerpoint/2010/main" val="3584192330"/>
              </p:ext>
            </p:extLst>
          </p:nvPr>
        </p:nvGraphicFramePr>
        <p:xfrm>
          <a:off x="8720299" y="1025273"/>
          <a:ext cx="2072664" cy="5672814"/>
        </p:xfrm>
        <a:graphic>
          <a:graphicData uri="http://schemas.openxmlformats.org/presentationml/2006/ole">
            <mc:AlternateContent xmlns:mc="http://schemas.openxmlformats.org/markup-compatibility/2006">
              <mc:Choice xmlns:v="urn:schemas-microsoft-com:vml" Requires="v">
                <p:oleObj name="Hoja de cálculo" r:id="rId5" imgW="4457700" imgH="12204700" progId="Excel.Sheet.12">
                  <p:embed/>
                </p:oleObj>
              </mc:Choice>
              <mc:Fallback>
                <p:oleObj name="Hoja de cálculo" r:id="rId5" imgW="4457700" imgH="12204700" progId="Excel.Sheet.12">
                  <p:embed/>
                  <p:pic>
                    <p:nvPicPr>
                      <p:cNvPr id="0" name=""/>
                      <p:cNvPicPr/>
                      <p:nvPr/>
                    </p:nvPicPr>
                    <p:blipFill>
                      <a:blip r:embed="rId6"/>
                      <a:stretch>
                        <a:fillRect/>
                      </a:stretch>
                    </p:blipFill>
                    <p:spPr>
                      <a:xfrm>
                        <a:off x="8720299" y="1025273"/>
                        <a:ext cx="2072664" cy="5672814"/>
                      </a:xfrm>
                      <a:prstGeom prst="rect">
                        <a:avLst/>
                      </a:prstGeom>
                    </p:spPr>
                  </p:pic>
                </p:oleObj>
              </mc:Fallback>
            </mc:AlternateContent>
          </a:graphicData>
        </a:graphic>
      </p:graphicFrame>
    </p:spTree>
    <p:extLst>
      <p:ext uri="{BB962C8B-B14F-4D97-AF65-F5344CB8AC3E}">
        <p14:creationId xmlns:p14="http://schemas.microsoft.com/office/powerpoint/2010/main" val="4180080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EBDCBDE2-22C6-E05E-8C29-AB54EEAE92FF}"/>
              </a:ext>
            </a:extLst>
          </p:cNvPr>
          <p:cNvSpPr/>
          <p:nvPr/>
        </p:nvSpPr>
        <p:spPr>
          <a:xfrm>
            <a:off x="6245352" y="472159"/>
            <a:ext cx="4892548" cy="707886"/>
          </a:xfrm>
          <a:prstGeom prst="roundRect">
            <a:avLst>
              <a:gd name="adj" fmla="val 0"/>
            </a:avLst>
          </a:prstGeom>
          <a:gradFill>
            <a:gsLst>
              <a:gs pos="0">
                <a:schemeClr val="accent1"/>
              </a:gs>
              <a:gs pos="100000">
                <a:schemeClr val="accent4"/>
              </a:gs>
            </a:gsLst>
            <a:lin ang="108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15" name="Rectangle: Rounded Corners 14">
            <a:extLst>
              <a:ext uri="{FF2B5EF4-FFF2-40B4-BE49-F238E27FC236}">
                <a16:creationId xmlns:a16="http://schemas.microsoft.com/office/drawing/2014/main" id="{3C7AAF1F-0297-4C2C-B3F9-879CE1E99BF8}"/>
              </a:ext>
            </a:extLst>
          </p:cNvPr>
          <p:cNvSpPr/>
          <p:nvPr/>
        </p:nvSpPr>
        <p:spPr>
          <a:xfrm>
            <a:off x="1066800" y="1396945"/>
            <a:ext cx="4892548" cy="1478679"/>
          </a:xfrm>
          <a:prstGeom prst="roundRect">
            <a:avLst>
              <a:gd name="adj" fmla="val 0"/>
            </a:avLst>
          </a:prstGeom>
          <a:solidFill>
            <a:schemeClr val="accent1">
              <a:alpha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40" name="Rectangle: Rounded Corners 39">
            <a:extLst>
              <a:ext uri="{FF2B5EF4-FFF2-40B4-BE49-F238E27FC236}">
                <a16:creationId xmlns:a16="http://schemas.microsoft.com/office/drawing/2014/main" id="{4BCA5FDA-B946-47FF-B4E4-BDC2C5C080CA}"/>
              </a:ext>
            </a:extLst>
          </p:cNvPr>
          <p:cNvSpPr/>
          <p:nvPr/>
        </p:nvSpPr>
        <p:spPr>
          <a:xfrm>
            <a:off x="1054326" y="3063939"/>
            <a:ext cx="4892548" cy="1129167"/>
          </a:xfrm>
          <a:prstGeom prst="roundRect">
            <a:avLst>
              <a:gd name="adj" fmla="val 0"/>
            </a:avLst>
          </a:prstGeom>
          <a:solidFill>
            <a:schemeClr val="accent2">
              <a:alpha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41" name="Rectangle: Rounded Corners 40">
            <a:extLst>
              <a:ext uri="{FF2B5EF4-FFF2-40B4-BE49-F238E27FC236}">
                <a16:creationId xmlns:a16="http://schemas.microsoft.com/office/drawing/2014/main" id="{1BDF0619-49C9-4816-B093-077067E83C6E}"/>
              </a:ext>
            </a:extLst>
          </p:cNvPr>
          <p:cNvSpPr/>
          <p:nvPr/>
        </p:nvSpPr>
        <p:spPr>
          <a:xfrm>
            <a:off x="1054101" y="4288163"/>
            <a:ext cx="4892548" cy="2261724"/>
          </a:xfrm>
          <a:prstGeom prst="roundRect">
            <a:avLst>
              <a:gd name="adj" fmla="val 0"/>
            </a:avLst>
          </a:prstGeom>
          <a:solidFill>
            <a:schemeClr val="accent3">
              <a:alpha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8" name="Rectangle: Rounded Corners 7">
            <a:extLst>
              <a:ext uri="{FF2B5EF4-FFF2-40B4-BE49-F238E27FC236}">
                <a16:creationId xmlns:a16="http://schemas.microsoft.com/office/drawing/2014/main" id="{0C1C7D11-8256-4A12-B0CA-12FF740B005E}"/>
              </a:ext>
            </a:extLst>
          </p:cNvPr>
          <p:cNvSpPr/>
          <p:nvPr/>
        </p:nvSpPr>
        <p:spPr>
          <a:xfrm>
            <a:off x="1066800" y="472159"/>
            <a:ext cx="4892548" cy="707886"/>
          </a:xfrm>
          <a:prstGeom prst="roundRect">
            <a:avLst>
              <a:gd name="adj" fmla="val 0"/>
            </a:avLst>
          </a:prstGeom>
          <a:gradFill>
            <a:gsLst>
              <a:gs pos="0">
                <a:schemeClr val="accent1"/>
              </a:gs>
              <a:gs pos="100000">
                <a:schemeClr val="accent4"/>
              </a:gs>
            </a:gsLst>
            <a:lin ang="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3" name="TextBox 2">
            <a:extLst>
              <a:ext uri="{FF2B5EF4-FFF2-40B4-BE49-F238E27FC236}">
                <a16:creationId xmlns:a16="http://schemas.microsoft.com/office/drawing/2014/main" id="{29631F73-598A-427F-A4A2-71154E307F31}"/>
              </a:ext>
            </a:extLst>
          </p:cNvPr>
          <p:cNvSpPr txBox="1"/>
          <p:nvPr/>
        </p:nvSpPr>
        <p:spPr>
          <a:xfrm>
            <a:off x="2390812" y="564492"/>
            <a:ext cx="2244525" cy="523220"/>
          </a:xfrm>
          <a:prstGeom prst="rect">
            <a:avLst/>
          </a:prstGeom>
          <a:noFill/>
        </p:spPr>
        <p:txBody>
          <a:bodyPr wrap="none" rtlCol="0">
            <a:spAutoFit/>
          </a:bodyPr>
          <a:lstStyle/>
          <a:p>
            <a:r>
              <a:rPr lang="en-US" sz="2800" b="1" dirty="0" err="1">
                <a:solidFill>
                  <a:schemeClr val="bg1"/>
                </a:solidFill>
                <a:latin typeface="Myriad Pro Light" panose="020B0503030403020204" pitchFamily="34" charset="0"/>
                <a:ea typeface="Open Sans SemiBold" panose="020B0706030804020204" pitchFamily="34" charset="0"/>
                <a:cs typeface="Open Sans SemiBold" panose="020B0706030804020204" pitchFamily="34" charset="0"/>
              </a:rPr>
              <a:t>Conclusiones</a:t>
            </a:r>
            <a:endParaRPr lang="en-MY" sz="2800" b="1" dirty="0">
              <a:solidFill>
                <a:schemeClr val="bg1"/>
              </a:solidFill>
              <a:latin typeface="Myriad Pro Light" panose="020B0503030403020204" pitchFamily="34" charset="0"/>
              <a:ea typeface="Open Sans SemiBold" panose="020B0706030804020204" pitchFamily="34" charset="0"/>
              <a:cs typeface="Open Sans SemiBold" panose="020B0706030804020204" pitchFamily="34" charset="0"/>
            </a:endParaRPr>
          </a:p>
        </p:txBody>
      </p:sp>
      <p:sp>
        <p:nvSpPr>
          <p:cNvPr id="4" name="TextBox 3">
            <a:extLst>
              <a:ext uri="{FF2B5EF4-FFF2-40B4-BE49-F238E27FC236}">
                <a16:creationId xmlns:a16="http://schemas.microsoft.com/office/drawing/2014/main" id="{D3D27B0B-7A83-4BEF-95F2-53E6C1805D9C}"/>
              </a:ext>
            </a:extLst>
          </p:cNvPr>
          <p:cNvSpPr txBox="1"/>
          <p:nvPr/>
        </p:nvSpPr>
        <p:spPr>
          <a:xfrm>
            <a:off x="7113109" y="564492"/>
            <a:ext cx="3020379" cy="523220"/>
          </a:xfrm>
          <a:prstGeom prst="rect">
            <a:avLst/>
          </a:prstGeom>
          <a:noFill/>
        </p:spPr>
        <p:txBody>
          <a:bodyPr wrap="none" rtlCol="0">
            <a:spAutoFit/>
          </a:bodyPr>
          <a:lstStyle/>
          <a:p>
            <a:r>
              <a:rPr lang="en-US" sz="2800" b="1" dirty="0" err="1">
                <a:solidFill>
                  <a:schemeClr val="bg1"/>
                </a:solidFill>
                <a:latin typeface="Myriad Pro Light" panose="020B0503030403020204" pitchFamily="34" charset="0"/>
                <a:ea typeface="Open Sans SemiBold" panose="020B0706030804020204" pitchFamily="34" charset="0"/>
                <a:cs typeface="Open Sans SemiBold" panose="020B0706030804020204" pitchFamily="34" charset="0"/>
              </a:rPr>
              <a:t>Recomendaciones</a:t>
            </a:r>
            <a:endParaRPr lang="en-MY" sz="2800" b="1" dirty="0">
              <a:solidFill>
                <a:schemeClr val="bg1"/>
              </a:solidFill>
              <a:latin typeface="Myriad Pro Light" panose="020B0503030403020204" pitchFamily="34" charset="0"/>
              <a:ea typeface="Open Sans SemiBold" panose="020B0706030804020204" pitchFamily="34" charset="0"/>
              <a:cs typeface="Open Sans SemiBold" panose="020B0706030804020204" pitchFamily="34" charset="0"/>
            </a:endParaRPr>
          </a:p>
        </p:txBody>
      </p:sp>
      <p:sp>
        <p:nvSpPr>
          <p:cNvPr id="19" name="TextBox 18">
            <a:extLst>
              <a:ext uri="{FF2B5EF4-FFF2-40B4-BE49-F238E27FC236}">
                <a16:creationId xmlns:a16="http://schemas.microsoft.com/office/drawing/2014/main" id="{DEFEF94D-A7D9-459F-93DD-24C65A2C5AC6}"/>
              </a:ext>
            </a:extLst>
          </p:cNvPr>
          <p:cNvSpPr txBox="1"/>
          <p:nvPr/>
        </p:nvSpPr>
        <p:spPr>
          <a:xfrm>
            <a:off x="1185333" y="1453696"/>
            <a:ext cx="4712033" cy="1458861"/>
          </a:xfrm>
          <a:prstGeom prst="rect">
            <a:avLst/>
          </a:prstGeom>
          <a:noFill/>
        </p:spPr>
        <p:txBody>
          <a:bodyPr wrap="square">
            <a:spAutoFit/>
          </a:bodyPr>
          <a:lstStyle/>
          <a:p>
            <a:pPr marL="342900" lvl="1" indent="-342900" defTabSz="914400" eaLnBrk="0" hangingPunct="0">
              <a:spcBef>
                <a:spcPct val="20000"/>
              </a:spcBef>
              <a:buClr>
                <a:schemeClr val="accent6"/>
              </a:buClr>
              <a:buFont typeface="Arial"/>
              <a:buChar char="•"/>
            </a:pPr>
            <a:r>
              <a:rPr lang="es-HN" sz="1200" dirty="0">
                <a:latin typeface="Myriad Pro" panose="020B0503030403020204" pitchFamily="34" charset="0"/>
              </a:rPr>
              <a:t>Caída Anual: La inversión acumulada de la categoría en el primer bimestre de 2026 ($391K) cayó un 31% comparado con el mismo periodo de 2025 ($565K).</a:t>
            </a:r>
          </a:p>
          <a:p>
            <a:pPr marL="342900" lvl="1" indent="-342900" defTabSz="914400" eaLnBrk="0" hangingPunct="0">
              <a:spcBef>
                <a:spcPct val="20000"/>
              </a:spcBef>
              <a:buClr>
                <a:schemeClr val="accent6"/>
              </a:buClr>
              <a:buFont typeface="Arial"/>
              <a:buChar char="•"/>
            </a:pPr>
            <a:r>
              <a:rPr lang="es-HN" sz="1200" dirty="0">
                <a:latin typeface="Myriad Pro" panose="020B0503030403020204" pitchFamily="34" charset="0"/>
              </a:rPr>
              <a:t>Tendencia 2024-2026: El mercado está incluso por debajo de los niveles de 2024, cuando la inversión fue de $407K.</a:t>
            </a:r>
          </a:p>
          <a:p>
            <a:pPr marL="342900" lvl="1" indent="-342900" defTabSz="914400" eaLnBrk="0" hangingPunct="0">
              <a:spcBef>
                <a:spcPct val="20000"/>
              </a:spcBef>
              <a:buClr>
                <a:schemeClr val="accent6"/>
              </a:buClr>
              <a:buFont typeface="Arial"/>
              <a:buChar char="•"/>
            </a:pPr>
            <a:r>
              <a:rPr lang="es-HN" sz="1200" dirty="0">
                <a:latin typeface="Myriad Pro" panose="020B0503030403020204" pitchFamily="34" charset="0"/>
              </a:rPr>
              <a:t>Contracción Mensual: Solo entre enero y febrero de 2026, la inversión total bajó un 10% (de 206 a 185).</a:t>
            </a:r>
          </a:p>
        </p:txBody>
      </p:sp>
      <p:sp>
        <p:nvSpPr>
          <p:cNvPr id="32" name="TextBox 31">
            <a:extLst>
              <a:ext uri="{FF2B5EF4-FFF2-40B4-BE49-F238E27FC236}">
                <a16:creationId xmlns:a16="http://schemas.microsoft.com/office/drawing/2014/main" id="{781B727C-620C-4374-B244-CA5C6AE196DA}"/>
              </a:ext>
            </a:extLst>
          </p:cNvPr>
          <p:cNvSpPr txBox="1"/>
          <p:nvPr/>
        </p:nvSpPr>
        <p:spPr>
          <a:xfrm>
            <a:off x="1054100" y="3158960"/>
            <a:ext cx="4712034" cy="646331"/>
          </a:xfrm>
          <a:prstGeom prst="rect">
            <a:avLst/>
          </a:prstGeom>
          <a:noFill/>
        </p:spPr>
        <p:txBody>
          <a:bodyPr wrap="square">
            <a:spAutoFit/>
          </a:bodyPr>
          <a:lstStyle/>
          <a:p>
            <a:pPr marL="342900" indent="-342900" defTabSz="914400" eaLnBrk="0" hangingPunct="0">
              <a:spcBef>
                <a:spcPct val="20000"/>
              </a:spcBef>
              <a:buClr>
                <a:schemeClr val="accent6"/>
              </a:buClr>
              <a:buFont typeface="Arial"/>
              <a:buChar char="•"/>
            </a:pPr>
            <a:r>
              <a:rPr lang="es-HN" sz="1200" dirty="0">
                <a:latin typeface="Myriad Pro" panose="020B0503030403020204" pitchFamily="34" charset="0"/>
              </a:rPr>
              <a:t>Crecimiento Agresivo: A pesar de la caída general, Motomundo fue el único actor con un crecimiento masivo en febrero 2026, aumentando su inversión un 292% respecto a enero.</a:t>
            </a:r>
          </a:p>
        </p:txBody>
      </p:sp>
      <p:sp>
        <p:nvSpPr>
          <p:cNvPr id="35" name="TextBox 34">
            <a:extLst>
              <a:ext uri="{FF2B5EF4-FFF2-40B4-BE49-F238E27FC236}">
                <a16:creationId xmlns:a16="http://schemas.microsoft.com/office/drawing/2014/main" id="{E0D6225B-36FB-4F89-A34E-5BEC5985F01D}"/>
              </a:ext>
            </a:extLst>
          </p:cNvPr>
          <p:cNvSpPr txBox="1"/>
          <p:nvPr/>
        </p:nvSpPr>
        <p:spPr>
          <a:xfrm>
            <a:off x="1066800" y="4265434"/>
            <a:ext cx="4830565" cy="1421928"/>
          </a:xfrm>
          <a:prstGeom prst="rect">
            <a:avLst/>
          </a:prstGeom>
          <a:noFill/>
        </p:spPr>
        <p:txBody>
          <a:bodyPr wrap="square">
            <a:spAutoFit/>
          </a:bodyPr>
          <a:lstStyle/>
          <a:p>
            <a:pPr marL="342900" lvl="1" indent="-342900" defTabSz="914400" eaLnBrk="0" hangingPunct="0">
              <a:spcBef>
                <a:spcPct val="20000"/>
              </a:spcBef>
              <a:buClr>
                <a:schemeClr val="accent6"/>
              </a:buClr>
              <a:buFont typeface="Arial"/>
              <a:buChar char="•"/>
            </a:pPr>
            <a:r>
              <a:rPr lang="es-HN" sz="1200" dirty="0">
                <a:latin typeface="Myriad Pro" panose="020B0503030403020204" pitchFamily="34" charset="0"/>
              </a:rPr>
              <a:t>Líder en Eficiencia: Didemo/Credid es el anunciante más eficiente en TV abierta con un Coeficiente de Eficiencia (COE) de 1.10, lo que significa que su impacto visual (ruido) supera a su inversión monetaria.</a:t>
            </a:r>
          </a:p>
          <a:p>
            <a:pPr marL="342900" lvl="1" indent="-342900" defTabSz="914400" eaLnBrk="0" hangingPunct="0">
              <a:spcBef>
                <a:spcPct val="20000"/>
              </a:spcBef>
              <a:buClr>
                <a:schemeClr val="accent6"/>
              </a:buClr>
              <a:buFont typeface="Arial"/>
              <a:buChar char="•"/>
            </a:pPr>
            <a:r>
              <a:rPr lang="es-HN" sz="1200" dirty="0">
                <a:latin typeface="Myriad Pro" panose="020B0503030403020204" pitchFamily="34" charset="0"/>
              </a:rPr>
              <a:t>Baja Eficiencia: Motomundo y Gallo + Gallo registran los COE más bajos (0.57 y 0.67 respectivamente), indicando que su inversión no está retornando la misma proporción de visibilidad en televisión</a:t>
            </a:r>
          </a:p>
        </p:txBody>
      </p:sp>
      <p:sp>
        <p:nvSpPr>
          <p:cNvPr id="5" name="Rectangle: Rounded Corners 40">
            <a:extLst>
              <a:ext uri="{FF2B5EF4-FFF2-40B4-BE49-F238E27FC236}">
                <a16:creationId xmlns:a16="http://schemas.microsoft.com/office/drawing/2014/main" id="{2F7434D9-D8F8-C409-2449-E847D19D21F5}"/>
              </a:ext>
            </a:extLst>
          </p:cNvPr>
          <p:cNvSpPr/>
          <p:nvPr/>
        </p:nvSpPr>
        <p:spPr>
          <a:xfrm>
            <a:off x="6245352" y="1396944"/>
            <a:ext cx="4892548" cy="3472034"/>
          </a:xfrm>
          <a:prstGeom prst="roundRect">
            <a:avLst>
              <a:gd name="adj" fmla="val 0"/>
            </a:avLst>
          </a:prstGeom>
          <a:solidFill>
            <a:schemeClr val="accent3">
              <a:alpha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6" name="Rectangle 406">
            <a:extLst>
              <a:ext uri="{FF2B5EF4-FFF2-40B4-BE49-F238E27FC236}">
                <a16:creationId xmlns:a16="http://schemas.microsoft.com/office/drawing/2014/main" id="{19E04F06-6D21-9D1B-7A18-88D6C3A57946}"/>
              </a:ext>
            </a:extLst>
          </p:cNvPr>
          <p:cNvSpPr>
            <a:spLocks noChangeArrowheads="1"/>
          </p:cNvSpPr>
          <p:nvPr/>
        </p:nvSpPr>
        <p:spPr bwMode="auto">
          <a:xfrm>
            <a:off x="6593337" y="1396945"/>
            <a:ext cx="4196578" cy="3221180"/>
          </a:xfrm>
          <a:prstGeom prst="rect">
            <a:avLst/>
          </a:prstGeom>
          <a:noFill/>
          <a:ln w="9525">
            <a:noFill/>
            <a:miter lim="800000"/>
            <a:headEnd/>
            <a:tailEnd/>
          </a:ln>
        </p:spPr>
        <p:txBody>
          <a:bodyPr>
            <a:prstTxWarp prst="textNoShape">
              <a:avLst/>
            </a:prstTxWarp>
          </a:bodyPr>
          <a:lstStyle/>
          <a:p>
            <a:pPr defTabSz="914400" eaLnBrk="0" hangingPunct="0">
              <a:spcBef>
                <a:spcPct val="20000"/>
              </a:spcBef>
              <a:buClr>
                <a:schemeClr val="accent6"/>
              </a:buClr>
            </a:pPr>
            <a:endParaRPr lang="es-HN" sz="1200" dirty="0">
              <a:latin typeface="Myriad Pro" panose="020B0503030403020204" pitchFamily="34" charset="0"/>
            </a:endParaRPr>
          </a:p>
          <a:p>
            <a:pPr algn="l"/>
            <a:r>
              <a:rPr lang="es-HN" sz="1200" dirty="0">
                <a:latin typeface="Myriad Pro" panose="020B0503030403020204" pitchFamily="34" charset="0"/>
                <a:ea typeface="Verdana" panose="020B0604030504040204" pitchFamily="34" charset="0"/>
                <a:cs typeface="Verdana" panose="020B0604030504040204" pitchFamily="34" charset="0"/>
              </a:rPr>
              <a:t>Establecer objetivos para una mejor recomendación:</a:t>
            </a:r>
          </a:p>
          <a:p>
            <a:pPr marL="342900" indent="-342900" defTabSz="914400" eaLnBrk="0" hangingPunct="0">
              <a:spcBef>
                <a:spcPct val="20000"/>
              </a:spcBef>
              <a:buClr>
                <a:schemeClr val="accent6"/>
              </a:buClr>
              <a:buFont typeface="Arial"/>
              <a:buChar char="•"/>
            </a:pPr>
            <a:endParaRPr lang="es-HN" sz="1200" dirty="0">
              <a:latin typeface="Myriad Pro" panose="020B0503030403020204" pitchFamily="34" charset="0"/>
            </a:endParaRPr>
          </a:p>
          <a:p>
            <a:pPr marL="342900" lvl="1" indent="-342900" defTabSz="914400" eaLnBrk="0" hangingPunct="0">
              <a:spcBef>
                <a:spcPct val="20000"/>
              </a:spcBef>
              <a:buClr>
                <a:schemeClr val="accent6"/>
              </a:buClr>
              <a:buFont typeface="Arial"/>
              <a:buChar char="•"/>
            </a:pPr>
            <a:r>
              <a:rPr lang="es-HN" sz="1200" dirty="0">
                <a:latin typeface="Myriad Pro" panose="020B0503030403020204" pitchFamily="34" charset="0"/>
              </a:rPr>
              <a:t>Alcance : ampliar el reach con canales/espacios medios de mayor cobertura, contribuye a incrementar cuota de mercado, (requiere de un mayor esfuerzo de inversión).</a:t>
            </a:r>
          </a:p>
          <a:p>
            <a:pPr marL="342900" lvl="1" indent="-342900" defTabSz="914400" eaLnBrk="0" hangingPunct="0">
              <a:spcBef>
                <a:spcPct val="20000"/>
              </a:spcBef>
              <a:buClr>
                <a:schemeClr val="accent6"/>
              </a:buClr>
              <a:buFont typeface="Arial"/>
              <a:buChar char="•"/>
            </a:pPr>
            <a:endParaRPr lang="es-HN" sz="1200" dirty="0">
              <a:latin typeface="Myriad Pro" panose="020B0503030403020204" pitchFamily="34" charset="0"/>
            </a:endParaRPr>
          </a:p>
          <a:p>
            <a:pPr marL="342900" lvl="1" indent="-342900" defTabSz="914400" eaLnBrk="0" hangingPunct="0">
              <a:spcBef>
                <a:spcPct val="20000"/>
              </a:spcBef>
              <a:buClr>
                <a:schemeClr val="accent6"/>
              </a:buClr>
              <a:buFont typeface="Arial"/>
              <a:buChar char="•"/>
            </a:pPr>
            <a:r>
              <a:rPr lang="es-HN" sz="1200" dirty="0">
                <a:latin typeface="Myriad Pro" panose="020B0503030403020204" pitchFamily="34" charset="0"/>
              </a:rPr>
              <a:t>Frecuencia: concentrar en canales de un mejor alcance pero que ofrecen un menor costo por exposición. Llega a las mismas personas (mantener clientes).</a:t>
            </a:r>
          </a:p>
          <a:p>
            <a:pPr marL="342900" lvl="1" indent="-342900" defTabSz="914400" eaLnBrk="0" hangingPunct="0">
              <a:spcBef>
                <a:spcPct val="20000"/>
              </a:spcBef>
              <a:buClr>
                <a:schemeClr val="accent6"/>
              </a:buClr>
              <a:buFont typeface="Arial"/>
              <a:buChar char="•"/>
            </a:pPr>
            <a:endParaRPr lang="es-HN" sz="1200" dirty="0">
              <a:latin typeface="Myriad Pro" panose="020B0503030403020204" pitchFamily="34" charset="0"/>
            </a:endParaRPr>
          </a:p>
          <a:p>
            <a:pPr marL="342900" lvl="1" indent="-342900" defTabSz="914400" eaLnBrk="0" hangingPunct="0">
              <a:spcBef>
                <a:spcPct val="20000"/>
              </a:spcBef>
              <a:buClr>
                <a:schemeClr val="accent6"/>
              </a:buClr>
              <a:buFont typeface="Arial"/>
              <a:buChar char="•"/>
            </a:pPr>
            <a:r>
              <a:rPr lang="es-HN" sz="1200" dirty="0">
                <a:latin typeface="Myriad Pro" panose="020B0503030403020204" pitchFamily="34" charset="0"/>
              </a:rPr>
              <a:t>Alcance y frecuencia de repetición: hacer una combinación entre medios de alto alcance y medios de bajo alcance que ofrezcan frecuencia de repetición.</a:t>
            </a:r>
          </a:p>
          <a:p>
            <a:pPr marL="742950" lvl="1" indent="-285750">
              <a:buFont typeface="Arial" panose="020B0604020202020204" pitchFamily="34" charset="0"/>
              <a:buChar char="•"/>
            </a:pPr>
            <a:endParaRPr lang="es-HN" sz="1200" dirty="0">
              <a:latin typeface="Myriad Pro" panose="020B0503030403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3898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6">
            <a:extLst>
              <a:ext uri="{FF2B5EF4-FFF2-40B4-BE49-F238E27FC236}">
                <a16:creationId xmlns:a16="http://schemas.microsoft.com/office/drawing/2014/main" id="{A633D74E-40BB-B245-A6FA-BA3886AB7493}"/>
              </a:ext>
            </a:extLst>
          </p:cNvPr>
          <p:cNvSpPr>
            <a:spLocks noChangeArrowheads="1"/>
          </p:cNvSpPr>
          <p:nvPr/>
        </p:nvSpPr>
        <p:spPr bwMode="auto">
          <a:xfrm>
            <a:off x="681173" y="1262873"/>
            <a:ext cx="10904275" cy="4332253"/>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Rating: Porcentaje de audiencia que tiene un canal o un espacio determinado. El rating de un mismo espacio puede variar, dependiendo del target que se seleccione o de todo el universo del personas que componen la audiencia.</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TRP’S: Target ratings points, sumatoria de puntos de rating de un target específico, en este caso el target medido es  H/M de 18 a 50 años de NSE CD</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GRP’S: Gross ratings points , lo mismo del anterior solo que la sumatoria de puntos de ratings es del todo el universo medido.</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SOV: Porcentaje de ruido (o de trp’s / grp’s), sobre el total de la categoría</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SOI: Porcentaje de inversión , sobre el total de la categoría</a:t>
            </a:r>
          </a:p>
          <a:p>
            <a:pPr defTabSz="914400" eaLnBrk="0" hangingPunct="0">
              <a:spcBef>
                <a:spcPct val="20000"/>
              </a:spcBef>
              <a:buClr>
                <a:schemeClr val="accent6"/>
              </a:buClr>
            </a:pPr>
            <a:endParaRPr lang="es-HN" sz="1400" dirty="0">
              <a:latin typeface="Myriad Pro" panose="020B0503030403020204" pitchFamily="34" charset="0"/>
              <a:cs typeface="Helvetica"/>
            </a:endParaRPr>
          </a:p>
          <a:p>
            <a:pPr marL="342900" indent="-342900" defTabSz="914400" eaLnBrk="0" hangingPunct="0">
              <a:spcBef>
                <a:spcPct val="20000"/>
              </a:spcBef>
              <a:buClr>
                <a:schemeClr val="accent6"/>
              </a:buClr>
              <a:buFont typeface="Arial"/>
              <a:buChar char="•"/>
            </a:pPr>
            <a:r>
              <a:rPr lang="es-HN" sz="1400" dirty="0">
                <a:latin typeface="Myriad Pro" panose="020B0503030403020204" pitchFamily="34" charset="0"/>
                <a:cs typeface="Helvetica"/>
              </a:rPr>
              <a:t>COE ; o coeficiente de eficiencia, mide la eficiencia de compra en TV teniendo como punto de equilibrio el coeficiente 1. Se cálcula diviendo el SOV (porcentaje de trp’s) sobre el SOI (porcentaje de inversión). Entre mas arriba de uno se encuentre un anunciante mas eficiente ha sido su compra.</a:t>
            </a:r>
          </a:p>
        </p:txBody>
      </p:sp>
      <p:sp>
        <p:nvSpPr>
          <p:cNvPr id="4" name="Rectangle 3">
            <a:extLst>
              <a:ext uri="{FF2B5EF4-FFF2-40B4-BE49-F238E27FC236}">
                <a16:creationId xmlns:a16="http://schemas.microsoft.com/office/drawing/2014/main" id="{1850BB4B-3CB1-45A5-B431-24154D56EF28}"/>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a:t>
            </a:r>
            <a:r>
              <a:rPr lang="en-US" sz="3200" dirty="0">
                <a:latin typeface="Myriad Pro" panose="020B0503030403020204" pitchFamily="34" charset="0"/>
              </a:rPr>
              <a:t>GLOSARIO DE TÉRMINOS</a:t>
            </a:r>
          </a:p>
        </p:txBody>
      </p:sp>
    </p:spTree>
    <p:extLst>
      <p:ext uri="{BB962C8B-B14F-4D97-AF65-F5344CB8AC3E}">
        <p14:creationId xmlns:p14="http://schemas.microsoft.com/office/powerpoint/2010/main" val="3082829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C87DF-E4CF-3B10-052F-F51A3BF9CFF1}"/>
            </a:ext>
          </a:extLst>
        </p:cNvPr>
        <p:cNvGrpSpPr/>
        <p:nvPr/>
      </p:nvGrpSpPr>
      <p:grpSpPr>
        <a:xfrm>
          <a:off x="0" y="0"/>
          <a:ext cx="0" cy="0"/>
          <a:chOff x="0" y="0"/>
          <a:chExt cx="0" cy="0"/>
        </a:xfrm>
      </p:grpSpPr>
      <p:pic>
        <p:nvPicPr>
          <p:cNvPr id="9" name="Picture Placeholder 8" descr="A person on a motorcycle&#10;&#10;AI-generated content may be incorrect.">
            <a:extLst>
              <a:ext uri="{FF2B5EF4-FFF2-40B4-BE49-F238E27FC236}">
                <a16:creationId xmlns:a16="http://schemas.microsoft.com/office/drawing/2014/main" id="{C7FD0CCC-0893-9214-CA6D-8C5D4979EBF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1285" b="31285"/>
          <a:stretch>
            <a:fillRect/>
          </a:stretch>
        </p:blipFill>
        <p:spPr/>
      </p:pic>
      <p:sp>
        <p:nvSpPr>
          <p:cNvPr id="3" name="Rectangle 2">
            <a:extLst>
              <a:ext uri="{FF2B5EF4-FFF2-40B4-BE49-F238E27FC236}">
                <a16:creationId xmlns:a16="http://schemas.microsoft.com/office/drawing/2014/main" id="{DFE69E52-A09A-66AD-69F0-5838F0CBD121}"/>
              </a:ext>
            </a:extLst>
          </p:cNvPr>
          <p:cNvSpPr/>
          <p:nvPr/>
        </p:nvSpPr>
        <p:spPr>
          <a:xfrm>
            <a:off x="0" y="0"/>
            <a:ext cx="12192000" cy="6884262"/>
          </a:xfrm>
          <a:prstGeom prst="rect">
            <a:avLst/>
          </a:prstGeom>
          <a:gradFill>
            <a:gsLst>
              <a:gs pos="100000">
                <a:srgbClr val="C00000">
                  <a:alpha val="37266"/>
                </a:srgbClr>
              </a:gs>
              <a:gs pos="0">
                <a:schemeClr val="tx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yriad Pro" panose="020B0503030403020204" pitchFamily="34" charset="0"/>
            </a:endParaRPr>
          </a:p>
        </p:txBody>
      </p:sp>
      <p:sp>
        <p:nvSpPr>
          <p:cNvPr id="13" name="TextBox 12">
            <a:extLst>
              <a:ext uri="{FF2B5EF4-FFF2-40B4-BE49-F238E27FC236}">
                <a16:creationId xmlns:a16="http://schemas.microsoft.com/office/drawing/2014/main" id="{F6E513B3-806F-9F32-2CBB-E498F5E11EEB}"/>
              </a:ext>
            </a:extLst>
          </p:cNvPr>
          <p:cNvSpPr txBox="1"/>
          <p:nvPr/>
        </p:nvSpPr>
        <p:spPr>
          <a:xfrm>
            <a:off x="409636" y="2867498"/>
            <a:ext cx="7888698" cy="707886"/>
          </a:xfrm>
          <a:prstGeom prst="rect">
            <a:avLst/>
          </a:prstGeom>
          <a:noFill/>
        </p:spPr>
        <p:txBody>
          <a:bodyPr wrap="none" rtlCol="0">
            <a:spAutoFit/>
          </a:bodyPr>
          <a:lstStyle/>
          <a:p>
            <a:r>
              <a:rPr lang="en-US" sz="4000" dirty="0" err="1">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Reporte</a:t>
            </a:r>
            <a:r>
              <a:rPr lang="en-US" sz="4000" dirty="0">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 de </a:t>
            </a:r>
            <a:r>
              <a:rPr lang="en-US" sz="4000" dirty="0" err="1">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Inteligencia</a:t>
            </a:r>
            <a:r>
              <a:rPr lang="en-US" sz="4000" dirty="0">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 </a:t>
            </a:r>
            <a:r>
              <a:rPr lang="en-US" sz="4000" dirty="0" err="1">
                <a:solidFill>
                  <a:schemeClr val="bg1"/>
                </a:solidFill>
                <a:latin typeface="Myriad Pro" panose="020B0503030403020204" pitchFamily="34" charset="0"/>
                <a:ea typeface="Open Sans Extrabold" panose="020B0906030804020204" pitchFamily="34" charset="0"/>
                <a:cs typeface="Open Sans Extrabold" panose="020B0906030804020204" pitchFamily="34" charset="0"/>
              </a:rPr>
              <a:t>Competitiva</a:t>
            </a:r>
            <a:endParaRPr lang="en-MY" sz="4000" dirty="0">
              <a:solidFill>
                <a:schemeClr val="bg1"/>
              </a:solidFill>
              <a:latin typeface="Myriad Pro" panose="020B0503030403020204" pitchFamily="34" charset="0"/>
            </a:endParaRPr>
          </a:p>
        </p:txBody>
      </p:sp>
      <p:sp>
        <p:nvSpPr>
          <p:cNvPr id="14" name="TextBox 13">
            <a:extLst>
              <a:ext uri="{FF2B5EF4-FFF2-40B4-BE49-F238E27FC236}">
                <a16:creationId xmlns:a16="http://schemas.microsoft.com/office/drawing/2014/main" id="{2B79C375-3D22-BD3F-4AA5-BD4D916C0460}"/>
              </a:ext>
            </a:extLst>
          </p:cNvPr>
          <p:cNvSpPr txBox="1"/>
          <p:nvPr/>
        </p:nvSpPr>
        <p:spPr>
          <a:xfrm>
            <a:off x="422336" y="3531643"/>
            <a:ext cx="4875053" cy="492443"/>
          </a:xfrm>
          <a:prstGeom prst="rect">
            <a:avLst/>
          </a:prstGeom>
          <a:noFill/>
        </p:spPr>
        <p:txBody>
          <a:bodyPr wrap="none" rtlCol="0">
            <a:spAutoFit/>
          </a:bodyPr>
          <a:lstStyle/>
          <a:p>
            <a:r>
              <a:rPr lang="en-US" sz="2600" dirty="0">
                <a:solidFill>
                  <a:schemeClr val="bg1"/>
                </a:solidFill>
                <a:latin typeface="Myriad Pro" panose="020B0503030403020204" pitchFamily="34" charset="0"/>
              </a:rPr>
              <a:t>PREPARADO PARA MOTOMUNDO</a:t>
            </a:r>
            <a:endParaRPr lang="en-MY" sz="2600" dirty="0">
              <a:solidFill>
                <a:schemeClr val="bg1"/>
              </a:solidFill>
              <a:latin typeface="Myriad Pro" panose="020B0503030403020204" pitchFamily="34" charset="0"/>
            </a:endParaRPr>
          </a:p>
        </p:txBody>
      </p:sp>
      <p:cxnSp>
        <p:nvCxnSpPr>
          <p:cNvPr id="15" name="Straight Connector 14">
            <a:extLst>
              <a:ext uri="{FF2B5EF4-FFF2-40B4-BE49-F238E27FC236}">
                <a16:creationId xmlns:a16="http://schemas.microsoft.com/office/drawing/2014/main" id="{F506E8B9-5746-B99F-03B5-AEF0B6995CD9}"/>
              </a:ext>
            </a:extLst>
          </p:cNvPr>
          <p:cNvCxnSpPr/>
          <p:nvPr/>
        </p:nvCxnSpPr>
        <p:spPr>
          <a:xfrm>
            <a:off x="473136" y="4086421"/>
            <a:ext cx="46036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2E4EC23-7784-8857-6822-AB7DF7627D0E}"/>
              </a:ext>
            </a:extLst>
          </p:cNvPr>
          <p:cNvSpPr txBox="1"/>
          <p:nvPr/>
        </p:nvSpPr>
        <p:spPr>
          <a:xfrm>
            <a:off x="422336" y="4122253"/>
            <a:ext cx="1268296" cy="369332"/>
          </a:xfrm>
          <a:prstGeom prst="rect">
            <a:avLst/>
          </a:prstGeom>
          <a:noFill/>
        </p:spPr>
        <p:txBody>
          <a:bodyPr wrap="none" rtlCol="0">
            <a:spAutoFit/>
          </a:bodyPr>
          <a:lstStyle/>
          <a:p>
            <a:r>
              <a:rPr lang="en-US" dirty="0" err="1">
                <a:solidFill>
                  <a:schemeClr val="bg1"/>
                </a:solidFill>
                <a:latin typeface="Myriad Pro" panose="020B0503030403020204" pitchFamily="34" charset="0"/>
              </a:rPr>
              <a:t>Enero</a:t>
            </a:r>
            <a:r>
              <a:rPr lang="en-US" dirty="0">
                <a:solidFill>
                  <a:schemeClr val="bg1"/>
                </a:solidFill>
                <a:latin typeface="Myriad Pro" panose="020B0503030403020204" pitchFamily="34" charset="0"/>
              </a:rPr>
              <a:t> 2026</a:t>
            </a:r>
          </a:p>
        </p:txBody>
      </p:sp>
      <p:pic>
        <p:nvPicPr>
          <p:cNvPr id="7" name="Picture 6">
            <a:extLst>
              <a:ext uri="{FF2B5EF4-FFF2-40B4-BE49-F238E27FC236}">
                <a16:creationId xmlns:a16="http://schemas.microsoft.com/office/drawing/2014/main" id="{77918430-9546-EDC8-250A-DDE1F499CD04}"/>
              </a:ext>
            </a:extLst>
          </p:cNvPr>
          <p:cNvPicPr>
            <a:picLocks noChangeAspect="1"/>
          </p:cNvPicPr>
          <p:nvPr/>
        </p:nvPicPr>
        <p:blipFill>
          <a:blip r:embed="rId3"/>
          <a:stretch>
            <a:fillRect/>
          </a:stretch>
        </p:blipFill>
        <p:spPr>
          <a:xfrm>
            <a:off x="10373139" y="6145287"/>
            <a:ext cx="1527313" cy="482612"/>
          </a:xfrm>
          <a:prstGeom prst="rect">
            <a:avLst/>
          </a:prstGeom>
        </p:spPr>
      </p:pic>
    </p:spTree>
    <p:extLst>
      <p:ext uri="{BB962C8B-B14F-4D97-AF65-F5344CB8AC3E}">
        <p14:creationId xmlns:p14="http://schemas.microsoft.com/office/powerpoint/2010/main" val="63433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de flecha 4">
            <a:extLst>
              <a:ext uri="{FF2B5EF4-FFF2-40B4-BE49-F238E27FC236}">
                <a16:creationId xmlns:a16="http://schemas.microsoft.com/office/drawing/2014/main" id="{965E131F-B0FA-DB44-87A3-7821D852847E}"/>
              </a:ext>
            </a:extLst>
          </p:cNvPr>
          <p:cNvCxnSpPr>
            <a:cxnSpLocks/>
          </p:cNvCxnSpPr>
          <p:nvPr/>
        </p:nvCxnSpPr>
        <p:spPr>
          <a:xfrm>
            <a:off x="3466212" y="1915236"/>
            <a:ext cx="0" cy="3219716"/>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A7A2F7C-CB46-2AB2-1F00-C15E8809E69A}"/>
              </a:ext>
            </a:extLst>
          </p:cNvPr>
          <p:cNvSpPr/>
          <p:nvPr/>
        </p:nvSpPr>
        <p:spPr>
          <a:xfrm>
            <a:off x="742747" y="1532055"/>
            <a:ext cx="2723466" cy="43024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$1,978K</a:t>
            </a:r>
          </a:p>
        </p:txBody>
      </p:sp>
      <p:sp>
        <p:nvSpPr>
          <p:cNvPr id="14" name="Rectangle 13">
            <a:extLst>
              <a:ext uri="{FF2B5EF4-FFF2-40B4-BE49-F238E27FC236}">
                <a16:creationId xmlns:a16="http://schemas.microsoft.com/office/drawing/2014/main" id="{3F8D6066-C254-89C2-6D58-0742961A3565}"/>
              </a:ext>
            </a:extLst>
          </p:cNvPr>
          <p:cNvSpPr/>
          <p:nvPr/>
        </p:nvSpPr>
        <p:spPr>
          <a:xfrm>
            <a:off x="742747" y="1147312"/>
            <a:ext cx="2723466" cy="36622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$2,668K</a:t>
            </a:r>
          </a:p>
        </p:txBody>
      </p:sp>
      <p:sp>
        <p:nvSpPr>
          <p:cNvPr id="15" name="Rectangle 14">
            <a:extLst>
              <a:ext uri="{FF2B5EF4-FFF2-40B4-BE49-F238E27FC236}">
                <a16:creationId xmlns:a16="http://schemas.microsoft.com/office/drawing/2014/main" id="{4A7024EE-45DB-085D-F478-327A81A163D1}"/>
              </a:ext>
            </a:extLst>
          </p:cNvPr>
          <p:cNvSpPr/>
          <p:nvPr/>
        </p:nvSpPr>
        <p:spPr>
          <a:xfrm>
            <a:off x="3466212" y="1548365"/>
            <a:ext cx="2698191" cy="41742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$2,103K</a:t>
            </a:r>
          </a:p>
        </p:txBody>
      </p:sp>
      <p:sp>
        <p:nvSpPr>
          <p:cNvPr id="16" name="Rectangle 15">
            <a:extLst>
              <a:ext uri="{FF2B5EF4-FFF2-40B4-BE49-F238E27FC236}">
                <a16:creationId xmlns:a16="http://schemas.microsoft.com/office/drawing/2014/main" id="{37870AAE-9174-0A50-20DF-744662E86A16}"/>
              </a:ext>
            </a:extLst>
          </p:cNvPr>
          <p:cNvSpPr/>
          <p:nvPr/>
        </p:nvSpPr>
        <p:spPr>
          <a:xfrm>
            <a:off x="3466212" y="1133703"/>
            <a:ext cx="2698191" cy="401053"/>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$2,611K</a:t>
            </a:r>
          </a:p>
        </p:txBody>
      </p:sp>
      <p:sp>
        <p:nvSpPr>
          <p:cNvPr id="32" name="TextBox 31">
            <a:extLst>
              <a:ext uri="{FF2B5EF4-FFF2-40B4-BE49-F238E27FC236}">
                <a16:creationId xmlns:a16="http://schemas.microsoft.com/office/drawing/2014/main" id="{62BF4E62-79D6-5D4F-7814-5491C250ADD8}"/>
              </a:ext>
            </a:extLst>
          </p:cNvPr>
          <p:cNvSpPr txBox="1"/>
          <p:nvPr/>
        </p:nvSpPr>
        <p:spPr>
          <a:xfrm>
            <a:off x="1285435" y="5839938"/>
            <a:ext cx="10214716" cy="292388"/>
          </a:xfrm>
          <a:prstGeom prst="rect">
            <a:avLst/>
          </a:prstGeom>
          <a:solidFill>
            <a:schemeClr val="accent1">
              <a:lumMod val="50000"/>
            </a:schemeClr>
          </a:solidFill>
        </p:spPr>
        <p:txBody>
          <a:bodyPr wrap="square" rtlCol="0">
            <a:spAutoFit/>
          </a:bodyPr>
          <a:lstStyle/>
          <a:p>
            <a:r>
              <a:rPr lang="en-US" sz="1300" b="1" dirty="0" err="1">
                <a:solidFill>
                  <a:schemeClr val="bg1"/>
                </a:solidFill>
                <a:latin typeface="Helvetica Light" panose="020B0403020202020204" pitchFamily="34" charset="0"/>
              </a:rPr>
              <a:t>Comparando</a:t>
            </a:r>
            <a:r>
              <a:rPr lang="en-US" sz="1300" b="1" dirty="0">
                <a:solidFill>
                  <a:schemeClr val="bg1"/>
                </a:solidFill>
                <a:latin typeface="Helvetica Light" panose="020B0403020202020204" pitchFamily="34" charset="0"/>
              </a:rPr>
              <a:t> la </a:t>
            </a:r>
            <a:r>
              <a:rPr lang="en-US" sz="1300" b="1" dirty="0" err="1">
                <a:solidFill>
                  <a:schemeClr val="bg1"/>
                </a:solidFill>
                <a:latin typeface="Helvetica Light" panose="020B0403020202020204" pitchFamily="34" charset="0"/>
              </a:rPr>
              <a:t>inversión</a:t>
            </a:r>
            <a:r>
              <a:rPr lang="en-US" sz="1300" b="1" dirty="0">
                <a:solidFill>
                  <a:schemeClr val="bg1"/>
                </a:solidFill>
                <a:latin typeface="Helvetica Light" panose="020B0403020202020204" pitchFamily="34" charset="0"/>
              </a:rPr>
              <a:t> de la </a:t>
            </a:r>
            <a:r>
              <a:rPr lang="en-US" sz="1300" b="1" dirty="0" err="1">
                <a:solidFill>
                  <a:schemeClr val="bg1"/>
                </a:solidFill>
                <a:latin typeface="Helvetica Light" panose="020B0403020202020204" pitchFamily="34" charset="0"/>
              </a:rPr>
              <a:t>categoría</a:t>
            </a:r>
            <a:r>
              <a:rPr lang="en-US" sz="1300" b="1" dirty="0">
                <a:solidFill>
                  <a:schemeClr val="bg1"/>
                </a:solidFill>
                <a:latin typeface="Helvetica Light" panose="020B0403020202020204" pitchFamily="34" charset="0"/>
              </a:rPr>
              <a:t> hasta </a:t>
            </a:r>
            <a:r>
              <a:rPr lang="en-US" sz="1300" b="1" dirty="0" err="1">
                <a:solidFill>
                  <a:schemeClr val="bg1"/>
                </a:solidFill>
                <a:latin typeface="Helvetica Light" panose="020B0403020202020204" pitchFamily="34" charset="0"/>
              </a:rPr>
              <a:t>el</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mes</a:t>
            </a:r>
            <a:r>
              <a:rPr lang="en-US" sz="1300" b="1" dirty="0">
                <a:solidFill>
                  <a:schemeClr val="bg1"/>
                </a:solidFill>
                <a:latin typeface="Helvetica Light" panose="020B0403020202020204" pitchFamily="34" charset="0"/>
              </a:rPr>
              <a:t> de </a:t>
            </a:r>
            <a:r>
              <a:rPr lang="en-US" sz="1300" b="1" dirty="0" err="1">
                <a:solidFill>
                  <a:schemeClr val="bg1"/>
                </a:solidFill>
                <a:latin typeface="Helvetica Light" panose="020B0403020202020204" pitchFamily="34" charset="0"/>
              </a:rPr>
              <a:t>febrero</a:t>
            </a:r>
            <a:r>
              <a:rPr lang="en-US" sz="1300" b="1" dirty="0">
                <a:solidFill>
                  <a:schemeClr val="bg1"/>
                </a:solidFill>
                <a:latin typeface="Helvetica Light" panose="020B0403020202020204" pitchFamily="34" charset="0"/>
              </a:rPr>
              <a:t> del 2025 </a:t>
            </a:r>
            <a:r>
              <a:rPr lang="en-US" sz="1300" b="1" dirty="0" err="1">
                <a:solidFill>
                  <a:schemeClr val="bg1"/>
                </a:solidFill>
                <a:latin typeface="Helvetica Light" panose="020B0403020202020204" pitchFamily="34" charset="0"/>
              </a:rPr>
              <a:t>vrs</a:t>
            </a:r>
            <a:r>
              <a:rPr lang="en-US" sz="1300" b="1" dirty="0">
                <a:solidFill>
                  <a:schemeClr val="bg1"/>
                </a:solidFill>
                <a:latin typeface="Helvetica Light" panose="020B0403020202020204" pitchFamily="34" charset="0"/>
              </a:rPr>
              <a:t>. 2026, la </a:t>
            </a:r>
            <a:r>
              <a:rPr lang="en-US" sz="1300" b="1" dirty="0" err="1">
                <a:solidFill>
                  <a:schemeClr val="bg1"/>
                </a:solidFill>
                <a:latin typeface="Helvetica Light" panose="020B0403020202020204" pitchFamily="34" charset="0"/>
              </a:rPr>
              <a:t>inversión</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baja</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en</a:t>
            </a:r>
            <a:r>
              <a:rPr lang="en-US" sz="1300" b="1" dirty="0">
                <a:solidFill>
                  <a:schemeClr val="bg1"/>
                </a:solidFill>
                <a:latin typeface="Helvetica Light" panose="020B0403020202020204" pitchFamily="34" charset="0"/>
              </a:rPr>
              <a:t> un 31% </a:t>
            </a:r>
          </a:p>
        </p:txBody>
      </p:sp>
      <p:sp>
        <p:nvSpPr>
          <p:cNvPr id="33" name="TextBox 32">
            <a:extLst>
              <a:ext uri="{FF2B5EF4-FFF2-40B4-BE49-F238E27FC236}">
                <a16:creationId xmlns:a16="http://schemas.microsoft.com/office/drawing/2014/main" id="{B0076FFA-3182-BE43-0BAB-7EE83589BA25}"/>
              </a:ext>
            </a:extLst>
          </p:cNvPr>
          <p:cNvSpPr txBox="1"/>
          <p:nvPr/>
        </p:nvSpPr>
        <p:spPr>
          <a:xfrm>
            <a:off x="1285435" y="6182888"/>
            <a:ext cx="10214716" cy="292388"/>
          </a:xfrm>
          <a:prstGeom prst="rect">
            <a:avLst/>
          </a:prstGeom>
          <a:solidFill>
            <a:schemeClr val="accent3">
              <a:lumMod val="75000"/>
            </a:schemeClr>
          </a:solidFill>
        </p:spPr>
        <p:txBody>
          <a:bodyPr wrap="square" rtlCol="0">
            <a:spAutoFit/>
          </a:bodyPr>
          <a:lstStyle/>
          <a:p>
            <a:r>
              <a:rPr lang="en-US" sz="1300" b="1" dirty="0">
                <a:solidFill>
                  <a:schemeClr val="bg1"/>
                </a:solidFill>
                <a:latin typeface="Helvetica Light" panose="020B0403020202020204" pitchFamily="34" charset="0"/>
              </a:rPr>
              <a:t>La </a:t>
            </a:r>
            <a:r>
              <a:rPr lang="en-US" sz="1300" b="1" dirty="0" err="1">
                <a:solidFill>
                  <a:schemeClr val="bg1"/>
                </a:solidFill>
                <a:latin typeface="Helvetica Light" panose="020B0403020202020204" pitchFamily="34" charset="0"/>
              </a:rPr>
              <a:t>inversión</a:t>
            </a:r>
            <a:r>
              <a:rPr lang="en-US" sz="1300" b="1" dirty="0">
                <a:solidFill>
                  <a:schemeClr val="bg1"/>
                </a:solidFill>
                <a:latin typeface="Helvetica Light" panose="020B0403020202020204" pitchFamily="34" charset="0"/>
              </a:rPr>
              <a:t> del </a:t>
            </a:r>
            <a:r>
              <a:rPr lang="en-US" sz="1300" b="1" dirty="0" err="1">
                <a:solidFill>
                  <a:schemeClr val="bg1"/>
                </a:solidFill>
                <a:latin typeface="Helvetica Light" panose="020B0403020202020204" pitchFamily="34" charset="0"/>
              </a:rPr>
              <a:t>apoyo</a:t>
            </a:r>
            <a:r>
              <a:rPr lang="en-US" sz="1300" b="1" dirty="0">
                <a:solidFill>
                  <a:schemeClr val="bg1"/>
                </a:solidFill>
                <a:latin typeface="Helvetica Light" panose="020B0403020202020204" pitchFamily="34" charset="0"/>
              </a:rPr>
              <a:t> que </a:t>
            </a:r>
            <a:r>
              <a:rPr lang="en-US" sz="1300" b="1" dirty="0" err="1">
                <a:solidFill>
                  <a:schemeClr val="bg1"/>
                </a:solidFill>
                <a:latin typeface="Helvetica Light" panose="020B0403020202020204" pitchFamily="34" charset="0"/>
              </a:rPr>
              <a:t>recibe</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Didemo</a:t>
            </a:r>
            <a:r>
              <a:rPr lang="en-US" sz="1300" b="1" dirty="0">
                <a:solidFill>
                  <a:schemeClr val="bg1"/>
                </a:solidFill>
                <a:latin typeface="Helvetica Light" panose="020B0403020202020204" pitchFamily="34" charset="0"/>
              </a:rPr>
              <a:t> con El País y Elektra con Azteca, </a:t>
            </a:r>
            <a:r>
              <a:rPr lang="en-US" sz="1300" b="1" dirty="0" err="1">
                <a:solidFill>
                  <a:schemeClr val="bg1"/>
                </a:solidFill>
                <a:latin typeface="Helvetica Light" panose="020B0403020202020204" pitchFamily="34" charset="0"/>
              </a:rPr>
              <a:t>representa</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el</a:t>
            </a:r>
            <a:r>
              <a:rPr lang="en-US" sz="1300" b="1" dirty="0">
                <a:solidFill>
                  <a:schemeClr val="bg1"/>
                </a:solidFill>
                <a:latin typeface="Helvetica Light" panose="020B0403020202020204" pitchFamily="34" charset="0"/>
              </a:rPr>
              <a:t> 52% del total de </a:t>
            </a:r>
            <a:r>
              <a:rPr lang="en-US" sz="1300" b="1" dirty="0" err="1">
                <a:solidFill>
                  <a:schemeClr val="bg1"/>
                </a:solidFill>
                <a:latin typeface="Helvetica Light" panose="020B0403020202020204" pitchFamily="34" charset="0"/>
              </a:rPr>
              <a:t>categoría</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en</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febrero</a:t>
            </a:r>
            <a:r>
              <a:rPr lang="en-US" sz="1300" b="1" dirty="0">
                <a:solidFill>
                  <a:schemeClr val="bg1"/>
                </a:solidFill>
                <a:latin typeface="Helvetica Light" panose="020B0403020202020204" pitchFamily="34" charset="0"/>
              </a:rPr>
              <a:t>)</a:t>
            </a:r>
          </a:p>
        </p:txBody>
      </p:sp>
      <p:sp>
        <p:nvSpPr>
          <p:cNvPr id="6" name="Rectangle 5">
            <a:extLst>
              <a:ext uri="{FF2B5EF4-FFF2-40B4-BE49-F238E27FC236}">
                <a16:creationId xmlns:a16="http://schemas.microsoft.com/office/drawing/2014/main" id="{7FA4E729-F179-0844-8804-1AB5B87F7988}"/>
              </a:ext>
            </a:extLst>
          </p:cNvPr>
          <p:cNvSpPr/>
          <p:nvPr/>
        </p:nvSpPr>
        <p:spPr>
          <a:xfrm>
            <a:off x="-8733" y="0"/>
            <a:ext cx="12200733" cy="865947"/>
          </a:xfrm>
          <a:prstGeom prst="rect">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HISTORIAL DE INVERSIÓN</a:t>
            </a:r>
          </a:p>
        </p:txBody>
      </p:sp>
      <p:sp>
        <p:nvSpPr>
          <p:cNvPr id="7" name="TextBox 6">
            <a:extLst>
              <a:ext uri="{FF2B5EF4-FFF2-40B4-BE49-F238E27FC236}">
                <a16:creationId xmlns:a16="http://schemas.microsoft.com/office/drawing/2014/main" id="{50E6A8B6-26F3-013C-405B-8018BEAD117B}"/>
              </a:ext>
            </a:extLst>
          </p:cNvPr>
          <p:cNvSpPr txBox="1"/>
          <p:nvPr/>
        </p:nvSpPr>
        <p:spPr>
          <a:xfrm>
            <a:off x="10084379" y="312070"/>
            <a:ext cx="1415772" cy="369332"/>
          </a:xfrm>
          <a:prstGeom prst="rect">
            <a:avLst/>
          </a:prstGeom>
          <a:noFill/>
        </p:spPr>
        <p:txBody>
          <a:bodyPr wrap="none" rtlCol="0">
            <a:spAutoFit/>
          </a:bodyPr>
          <a:lstStyle/>
          <a:p>
            <a:r>
              <a:rPr lang="en-HN" b="1">
                <a:solidFill>
                  <a:schemeClr val="bg1"/>
                </a:solidFill>
                <a:latin typeface="HELVETICA LIGHT" panose="020B0403020202020204" pitchFamily="34" charset="0"/>
              </a:rPr>
              <a:t>202</a:t>
            </a:r>
            <a:r>
              <a:rPr lang="en-US" b="1" dirty="0">
                <a:solidFill>
                  <a:schemeClr val="bg1"/>
                </a:solidFill>
                <a:latin typeface="HELVETICA LIGHT" panose="020B0403020202020204" pitchFamily="34" charset="0"/>
              </a:rPr>
              <a:t>2 - 2026</a:t>
            </a:r>
            <a:endParaRPr lang="en-HN" b="1" dirty="0">
              <a:solidFill>
                <a:schemeClr val="bg1"/>
              </a:solidFill>
              <a:latin typeface="HELVETICA LIGHT" panose="020B0403020202020204" pitchFamily="34" charset="0"/>
            </a:endParaRPr>
          </a:p>
        </p:txBody>
      </p:sp>
      <p:cxnSp>
        <p:nvCxnSpPr>
          <p:cNvPr id="49" name="Conector recto de flecha 48">
            <a:extLst>
              <a:ext uri="{FF2B5EF4-FFF2-40B4-BE49-F238E27FC236}">
                <a16:creationId xmlns:a16="http://schemas.microsoft.com/office/drawing/2014/main" id="{F502BE95-5DC7-E145-93E3-DC6038740806}"/>
              </a:ext>
            </a:extLst>
          </p:cNvPr>
          <p:cNvCxnSpPr>
            <a:cxnSpLocks/>
          </p:cNvCxnSpPr>
          <p:nvPr/>
        </p:nvCxnSpPr>
        <p:spPr>
          <a:xfrm>
            <a:off x="6164403" y="2062137"/>
            <a:ext cx="16540" cy="3072815"/>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15">
            <a:extLst>
              <a:ext uri="{FF2B5EF4-FFF2-40B4-BE49-F238E27FC236}">
                <a16:creationId xmlns:a16="http://schemas.microsoft.com/office/drawing/2014/main" id="{3435CA67-FCBE-5B09-BDD1-1C259FF920A8}"/>
              </a:ext>
            </a:extLst>
          </p:cNvPr>
          <p:cNvSpPr/>
          <p:nvPr/>
        </p:nvSpPr>
        <p:spPr>
          <a:xfrm>
            <a:off x="6172957" y="1168902"/>
            <a:ext cx="2661626" cy="401053"/>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$4,072K</a:t>
            </a:r>
          </a:p>
        </p:txBody>
      </p:sp>
      <p:sp>
        <p:nvSpPr>
          <p:cNvPr id="20" name="Rectangle 14">
            <a:extLst>
              <a:ext uri="{FF2B5EF4-FFF2-40B4-BE49-F238E27FC236}">
                <a16:creationId xmlns:a16="http://schemas.microsoft.com/office/drawing/2014/main" id="{F114181A-26D3-4435-7B34-24B69AB9B567}"/>
              </a:ext>
            </a:extLst>
          </p:cNvPr>
          <p:cNvSpPr/>
          <p:nvPr/>
        </p:nvSpPr>
        <p:spPr>
          <a:xfrm>
            <a:off x="6172956" y="1572772"/>
            <a:ext cx="2716982" cy="38766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$3,509K</a:t>
            </a:r>
          </a:p>
        </p:txBody>
      </p:sp>
      <p:cxnSp>
        <p:nvCxnSpPr>
          <p:cNvPr id="8" name="Conector recto de flecha 7">
            <a:extLst>
              <a:ext uri="{FF2B5EF4-FFF2-40B4-BE49-F238E27FC236}">
                <a16:creationId xmlns:a16="http://schemas.microsoft.com/office/drawing/2014/main" id="{A60233D1-90B0-C0C2-49B2-C41839F0F537}"/>
              </a:ext>
            </a:extLst>
          </p:cNvPr>
          <p:cNvCxnSpPr>
            <a:cxnSpLocks/>
          </p:cNvCxnSpPr>
          <p:nvPr/>
        </p:nvCxnSpPr>
        <p:spPr>
          <a:xfrm>
            <a:off x="8889938" y="1915236"/>
            <a:ext cx="0" cy="3258126"/>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Up Arrow 17">
            <a:extLst>
              <a:ext uri="{FF2B5EF4-FFF2-40B4-BE49-F238E27FC236}">
                <a16:creationId xmlns:a16="http://schemas.microsoft.com/office/drawing/2014/main" id="{935863C7-061E-7B05-2125-C18EF977D430}"/>
              </a:ext>
            </a:extLst>
          </p:cNvPr>
          <p:cNvSpPr/>
          <p:nvPr/>
        </p:nvSpPr>
        <p:spPr>
          <a:xfrm>
            <a:off x="3019932" y="1524840"/>
            <a:ext cx="875839" cy="537297"/>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6</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9" name="Down Arrow 18">
            <a:extLst>
              <a:ext uri="{FF2B5EF4-FFF2-40B4-BE49-F238E27FC236}">
                <a16:creationId xmlns:a16="http://schemas.microsoft.com/office/drawing/2014/main" id="{19D5DACE-F2D6-FB0C-F877-F666EF21B0F6}"/>
              </a:ext>
            </a:extLst>
          </p:cNvPr>
          <p:cNvSpPr/>
          <p:nvPr/>
        </p:nvSpPr>
        <p:spPr>
          <a:xfrm>
            <a:off x="3028296" y="953991"/>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2</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21" name="Rectangle 15">
            <a:extLst>
              <a:ext uri="{FF2B5EF4-FFF2-40B4-BE49-F238E27FC236}">
                <a16:creationId xmlns:a16="http://schemas.microsoft.com/office/drawing/2014/main" id="{6EE238F4-E1D8-B494-7CC4-E47552291ADC}"/>
              </a:ext>
            </a:extLst>
          </p:cNvPr>
          <p:cNvSpPr/>
          <p:nvPr/>
        </p:nvSpPr>
        <p:spPr>
          <a:xfrm>
            <a:off x="8834584" y="1157518"/>
            <a:ext cx="2769444" cy="405279"/>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$3,450K</a:t>
            </a:r>
          </a:p>
        </p:txBody>
      </p:sp>
      <p:sp>
        <p:nvSpPr>
          <p:cNvPr id="22" name="Rectangle 14">
            <a:extLst>
              <a:ext uri="{FF2B5EF4-FFF2-40B4-BE49-F238E27FC236}">
                <a16:creationId xmlns:a16="http://schemas.microsoft.com/office/drawing/2014/main" id="{EC170B93-882A-ABC4-57A1-B1ADCE35B963}"/>
              </a:ext>
            </a:extLst>
          </p:cNvPr>
          <p:cNvSpPr/>
          <p:nvPr/>
        </p:nvSpPr>
        <p:spPr>
          <a:xfrm>
            <a:off x="8843138" y="1569955"/>
            <a:ext cx="2752333"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$2,580K</a:t>
            </a:r>
          </a:p>
        </p:txBody>
      </p:sp>
      <p:sp>
        <p:nvSpPr>
          <p:cNvPr id="24" name="Up Arrow 17">
            <a:extLst>
              <a:ext uri="{FF2B5EF4-FFF2-40B4-BE49-F238E27FC236}">
                <a16:creationId xmlns:a16="http://schemas.microsoft.com/office/drawing/2014/main" id="{E4AAF9C4-12BE-9151-CE6B-7B84D3BA484A}"/>
              </a:ext>
            </a:extLst>
          </p:cNvPr>
          <p:cNvSpPr/>
          <p:nvPr/>
        </p:nvSpPr>
        <p:spPr>
          <a:xfrm>
            <a:off x="5741823" y="1002038"/>
            <a:ext cx="875839" cy="537297"/>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56</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25" name="Up Arrow 17">
            <a:extLst>
              <a:ext uri="{FF2B5EF4-FFF2-40B4-BE49-F238E27FC236}">
                <a16:creationId xmlns:a16="http://schemas.microsoft.com/office/drawing/2014/main" id="{1505D0FF-755C-A112-30DE-77DD23139685}"/>
              </a:ext>
            </a:extLst>
          </p:cNvPr>
          <p:cNvSpPr/>
          <p:nvPr/>
        </p:nvSpPr>
        <p:spPr>
          <a:xfrm>
            <a:off x="5738625" y="1546140"/>
            <a:ext cx="875839" cy="537297"/>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67</a:t>
            </a:r>
            <a:r>
              <a:rPr lang="en-HN" sz="1000">
                <a:latin typeface="Helvetica Light" panose="020B0403020202020204" pitchFamily="34" charset="0"/>
              </a:rPr>
              <a:t>%</a:t>
            </a:r>
            <a:endParaRPr lang="en-HN" sz="1000" dirty="0">
              <a:latin typeface="Helvetica Light" panose="020B0403020202020204" pitchFamily="34" charset="0"/>
            </a:endParaRPr>
          </a:p>
        </p:txBody>
      </p:sp>
      <p:cxnSp>
        <p:nvCxnSpPr>
          <p:cNvPr id="11" name="Conector recto de flecha 10">
            <a:extLst>
              <a:ext uri="{FF2B5EF4-FFF2-40B4-BE49-F238E27FC236}">
                <a16:creationId xmlns:a16="http://schemas.microsoft.com/office/drawing/2014/main" id="{C1B729F3-DAA5-72DF-0559-048962A1C6F4}"/>
              </a:ext>
            </a:extLst>
          </p:cNvPr>
          <p:cNvCxnSpPr>
            <a:cxnSpLocks/>
          </p:cNvCxnSpPr>
          <p:nvPr/>
        </p:nvCxnSpPr>
        <p:spPr>
          <a:xfrm>
            <a:off x="11595471" y="2001062"/>
            <a:ext cx="0" cy="313389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Down Arrow 18">
            <a:extLst>
              <a:ext uri="{FF2B5EF4-FFF2-40B4-BE49-F238E27FC236}">
                <a16:creationId xmlns:a16="http://schemas.microsoft.com/office/drawing/2014/main" id="{51A49440-FEB1-6DC7-7370-27D06456C967}"/>
              </a:ext>
            </a:extLst>
          </p:cNvPr>
          <p:cNvSpPr/>
          <p:nvPr/>
        </p:nvSpPr>
        <p:spPr>
          <a:xfrm>
            <a:off x="8452024" y="1569955"/>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26</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19" name="Down Arrow 18">
            <a:extLst>
              <a:ext uri="{FF2B5EF4-FFF2-40B4-BE49-F238E27FC236}">
                <a16:creationId xmlns:a16="http://schemas.microsoft.com/office/drawing/2014/main" id="{ACBF533E-AD7B-0B34-A4E0-40952A55B920}"/>
              </a:ext>
            </a:extLst>
          </p:cNvPr>
          <p:cNvSpPr/>
          <p:nvPr/>
        </p:nvSpPr>
        <p:spPr>
          <a:xfrm>
            <a:off x="8396668" y="999777"/>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15</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26" name="Rectangle 15">
            <a:extLst>
              <a:ext uri="{FF2B5EF4-FFF2-40B4-BE49-F238E27FC236}">
                <a16:creationId xmlns:a16="http://schemas.microsoft.com/office/drawing/2014/main" id="{7CD5E8D1-1C26-5352-238C-35C73866D2CB}"/>
              </a:ext>
            </a:extLst>
          </p:cNvPr>
          <p:cNvSpPr/>
          <p:nvPr/>
        </p:nvSpPr>
        <p:spPr>
          <a:xfrm>
            <a:off x="11595472" y="1153943"/>
            <a:ext cx="587108" cy="405279"/>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Helvetica Light" panose="020B0403020202020204" pitchFamily="34" charset="0"/>
              </a:rPr>
              <a:t>$391K</a:t>
            </a:r>
          </a:p>
        </p:txBody>
      </p:sp>
      <p:sp>
        <p:nvSpPr>
          <p:cNvPr id="27" name="Rectangle 14">
            <a:extLst>
              <a:ext uri="{FF2B5EF4-FFF2-40B4-BE49-F238E27FC236}">
                <a16:creationId xmlns:a16="http://schemas.microsoft.com/office/drawing/2014/main" id="{29BE8749-910E-EF45-345A-A2100EF3CE03}"/>
              </a:ext>
            </a:extLst>
          </p:cNvPr>
          <p:cNvSpPr/>
          <p:nvPr/>
        </p:nvSpPr>
        <p:spPr>
          <a:xfrm>
            <a:off x="11604028" y="1566380"/>
            <a:ext cx="569860"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Helvetica Light" panose="020B0403020202020204" pitchFamily="34" charset="0"/>
              </a:rPr>
              <a:t>$257K</a:t>
            </a:r>
          </a:p>
        </p:txBody>
      </p:sp>
      <p:graphicFrame>
        <p:nvGraphicFramePr>
          <p:cNvPr id="2" name="Chart 1">
            <a:extLst>
              <a:ext uri="{FF2B5EF4-FFF2-40B4-BE49-F238E27FC236}">
                <a16:creationId xmlns:a16="http://schemas.microsoft.com/office/drawing/2014/main" id="{26F8266F-F013-8845-B9FC-1BBBBDEED020}"/>
              </a:ext>
            </a:extLst>
          </p:cNvPr>
          <p:cNvGraphicFramePr>
            <a:graphicFrameLocks/>
          </p:cNvGraphicFramePr>
          <p:nvPr>
            <p:extLst>
              <p:ext uri="{D42A27DB-BD31-4B8C-83A1-F6EECF244321}">
                <p14:modId xmlns:p14="http://schemas.microsoft.com/office/powerpoint/2010/main" val="1075225868"/>
              </p:ext>
            </p:extLst>
          </p:nvPr>
        </p:nvGraphicFramePr>
        <p:xfrm>
          <a:off x="0" y="1997486"/>
          <a:ext cx="12192000" cy="38459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387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EC4C3D37-5452-B44C-9778-D9D1BCF65D0A}"/>
              </a:ext>
            </a:extLst>
          </p:cNvPr>
          <p:cNvSpPr/>
          <p:nvPr/>
        </p:nvSpPr>
        <p:spPr>
          <a:xfrm>
            <a:off x="136378" y="1781074"/>
            <a:ext cx="1561715" cy="430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anose="020B0503030403020204" pitchFamily="34" charset="0"/>
            </a:endParaRPr>
          </a:p>
        </p:txBody>
      </p:sp>
      <p:sp>
        <p:nvSpPr>
          <p:cNvPr id="38" name="Rectangle 37">
            <a:extLst>
              <a:ext uri="{FF2B5EF4-FFF2-40B4-BE49-F238E27FC236}">
                <a16:creationId xmlns:a16="http://schemas.microsoft.com/office/drawing/2014/main" id="{7D23BEC2-4047-8645-96D2-6639608D032E}"/>
              </a:ext>
            </a:extLst>
          </p:cNvPr>
          <p:cNvSpPr/>
          <p:nvPr/>
        </p:nvSpPr>
        <p:spPr>
          <a:xfrm>
            <a:off x="15766" y="31532"/>
            <a:ext cx="5849007" cy="429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anose="020B0503030403020204" pitchFamily="34" charset="0"/>
            </a:endParaRPr>
          </a:p>
        </p:txBody>
      </p:sp>
      <p:cxnSp>
        <p:nvCxnSpPr>
          <p:cNvPr id="4" name="Conector recto 3">
            <a:extLst>
              <a:ext uri="{FF2B5EF4-FFF2-40B4-BE49-F238E27FC236}">
                <a16:creationId xmlns:a16="http://schemas.microsoft.com/office/drawing/2014/main" id="{824417ED-46D1-42C1-84DF-1C1AE7FC8143}"/>
              </a:ext>
            </a:extLst>
          </p:cNvPr>
          <p:cNvCxnSpPr>
            <a:cxnSpLocks/>
          </p:cNvCxnSpPr>
          <p:nvPr/>
        </p:nvCxnSpPr>
        <p:spPr>
          <a:xfrm>
            <a:off x="2369127" y="6285968"/>
            <a:ext cx="79386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21971AEC-D8AF-4C68-8F01-7D0C280E06BD}"/>
              </a:ext>
            </a:extLst>
          </p:cNvPr>
          <p:cNvCxnSpPr/>
          <p:nvPr/>
        </p:nvCxnSpPr>
        <p:spPr>
          <a:xfrm>
            <a:off x="5956300" y="1778481"/>
            <a:ext cx="0" cy="4061639"/>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2" name="Chart 51">
            <a:extLst>
              <a:ext uri="{FF2B5EF4-FFF2-40B4-BE49-F238E27FC236}">
                <a16:creationId xmlns:a16="http://schemas.microsoft.com/office/drawing/2014/main" id="{FDC4F07E-3EB7-8A44-9554-624DBAA5E4AC}"/>
              </a:ext>
            </a:extLst>
          </p:cNvPr>
          <p:cNvGraphicFramePr/>
          <p:nvPr>
            <p:extLst>
              <p:ext uri="{D42A27DB-BD31-4B8C-83A1-F6EECF244321}">
                <p14:modId xmlns:p14="http://schemas.microsoft.com/office/powerpoint/2010/main" val="791491553"/>
              </p:ext>
            </p:extLst>
          </p:nvPr>
        </p:nvGraphicFramePr>
        <p:xfrm>
          <a:off x="638357" y="1849856"/>
          <a:ext cx="5262396" cy="31635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CD7177A6-797E-1A4A-A577-F3CE50C04AA5}"/>
              </a:ext>
            </a:extLst>
          </p:cNvPr>
          <p:cNvGraphicFramePr/>
          <p:nvPr>
            <p:extLst>
              <p:ext uri="{D42A27DB-BD31-4B8C-83A1-F6EECF244321}">
                <p14:modId xmlns:p14="http://schemas.microsoft.com/office/powerpoint/2010/main" val="1723421147"/>
              </p:ext>
            </p:extLst>
          </p:nvPr>
        </p:nvGraphicFramePr>
        <p:xfrm>
          <a:off x="873036" y="383268"/>
          <a:ext cx="10409416" cy="1233165"/>
        </p:xfrm>
        <a:graphic>
          <a:graphicData uri="http://schemas.openxmlformats.org/drawingml/2006/chart">
            <c:chart xmlns:c="http://schemas.openxmlformats.org/drawingml/2006/chart" xmlns:r="http://schemas.openxmlformats.org/officeDocument/2006/relationships" r:id="rId4"/>
          </a:graphicData>
        </a:graphic>
      </p:graphicFrame>
      <p:sp>
        <p:nvSpPr>
          <p:cNvPr id="35" name="Rectangle 34">
            <a:extLst>
              <a:ext uri="{FF2B5EF4-FFF2-40B4-BE49-F238E27FC236}">
                <a16:creationId xmlns:a16="http://schemas.microsoft.com/office/drawing/2014/main" id="{2701D90D-DB50-4210-8189-A0F19F3EFB32}"/>
              </a:ext>
            </a:extLst>
          </p:cNvPr>
          <p:cNvSpPr/>
          <p:nvPr/>
        </p:nvSpPr>
        <p:spPr>
          <a:xfrm>
            <a:off x="-8733" y="0"/>
            <a:ext cx="12200733" cy="865947"/>
          </a:xfrm>
          <a:prstGeom prst="rect">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DISTRIBUIDORES DE MOTOCICLETAS</a:t>
            </a:r>
          </a:p>
        </p:txBody>
      </p:sp>
      <p:sp>
        <p:nvSpPr>
          <p:cNvPr id="36" name="TextBox 35">
            <a:extLst>
              <a:ext uri="{FF2B5EF4-FFF2-40B4-BE49-F238E27FC236}">
                <a16:creationId xmlns:a16="http://schemas.microsoft.com/office/drawing/2014/main" id="{B6DB5A1E-C4F7-431D-B52E-2963A99F0AD4}"/>
              </a:ext>
            </a:extLst>
          </p:cNvPr>
          <p:cNvSpPr txBox="1"/>
          <p:nvPr/>
        </p:nvSpPr>
        <p:spPr>
          <a:xfrm>
            <a:off x="7823024" y="116145"/>
            <a:ext cx="4180781" cy="646331"/>
          </a:xfrm>
          <a:prstGeom prst="rect">
            <a:avLst/>
          </a:prstGeom>
          <a:noFill/>
        </p:spPr>
        <p:txBody>
          <a:bodyPr wrap="square">
            <a:spAutoFit/>
          </a:bodyPr>
          <a:lstStyle/>
          <a:p>
            <a:pPr algn="r" eaLnBrk="1" fontAlgn="auto" hangingPunct="1">
              <a:spcBef>
                <a:spcPts val="0"/>
              </a:spcBef>
              <a:spcAft>
                <a:spcPts val="0"/>
              </a:spcAft>
              <a:defRPr/>
            </a:pPr>
            <a:r>
              <a:rPr lang="en-CA" dirty="0" err="1">
                <a:solidFill>
                  <a:schemeClr val="bg1"/>
                </a:solidFill>
                <a:latin typeface="Myriad Pro" panose="020B0503030403020204" pitchFamily="34" charset="0"/>
              </a:rPr>
              <a:t>Comparativo</a:t>
            </a:r>
            <a:r>
              <a:rPr lang="en-CA" dirty="0">
                <a:solidFill>
                  <a:schemeClr val="bg1"/>
                </a:solidFill>
                <a:latin typeface="Myriad Pro" panose="020B0503030403020204" pitchFamily="34" charset="0"/>
              </a:rPr>
              <a:t> </a:t>
            </a:r>
            <a:r>
              <a:rPr lang="en-CA" dirty="0" err="1">
                <a:solidFill>
                  <a:schemeClr val="bg1"/>
                </a:solidFill>
                <a:latin typeface="Myriad Pro" panose="020B0503030403020204" pitchFamily="34" charset="0"/>
              </a:rPr>
              <a:t>acumulado</a:t>
            </a:r>
            <a:r>
              <a:rPr lang="en-CA" dirty="0">
                <a:solidFill>
                  <a:schemeClr val="bg1"/>
                </a:solidFill>
                <a:latin typeface="Myriad Pro" panose="020B0503030403020204" pitchFamily="34" charset="0"/>
              </a:rPr>
              <a:t> </a:t>
            </a:r>
          </a:p>
          <a:p>
            <a:pPr algn="r" eaLnBrk="1" fontAlgn="auto" hangingPunct="1">
              <a:spcBef>
                <a:spcPts val="0"/>
              </a:spcBef>
              <a:spcAft>
                <a:spcPts val="0"/>
              </a:spcAft>
              <a:defRPr/>
            </a:pPr>
            <a:r>
              <a:rPr lang="en-CA" dirty="0" err="1">
                <a:solidFill>
                  <a:schemeClr val="bg1"/>
                </a:solidFill>
                <a:latin typeface="Myriad Pro" panose="020B0503030403020204" pitchFamily="34" charset="0"/>
              </a:rPr>
              <a:t>Enero</a:t>
            </a:r>
            <a:r>
              <a:rPr lang="en-CA" dirty="0">
                <a:solidFill>
                  <a:schemeClr val="bg1"/>
                </a:solidFill>
                <a:latin typeface="Myriad Pro" panose="020B0503030403020204" pitchFamily="34" charset="0"/>
              </a:rPr>
              <a:t> - </a:t>
            </a:r>
            <a:r>
              <a:rPr lang="en-CA" dirty="0" err="1">
                <a:solidFill>
                  <a:schemeClr val="bg1"/>
                </a:solidFill>
                <a:latin typeface="Myriad Pro" panose="020B0503030403020204" pitchFamily="34" charset="0"/>
              </a:rPr>
              <a:t>Febrero</a:t>
            </a:r>
            <a:r>
              <a:rPr lang="en-CA" dirty="0">
                <a:solidFill>
                  <a:schemeClr val="bg1"/>
                </a:solidFill>
                <a:latin typeface="Myriad Pro" panose="020B0503030403020204" pitchFamily="34" charset="0"/>
              </a:rPr>
              <a:t> 26</a:t>
            </a:r>
            <a:endParaRPr lang="es-MX" sz="1800" dirty="0">
              <a:solidFill>
                <a:schemeClr val="bg1"/>
              </a:solidFill>
              <a:latin typeface="Myriad Pro" panose="020B0503030403020204" pitchFamily="34" charset="0"/>
            </a:endParaRPr>
          </a:p>
        </p:txBody>
      </p:sp>
      <p:sp>
        <p:nvSpPr>
          <p:cNvPr id="5" name="TextBox 4">
            <a:extLst>
              <a:ext uri="{FF2B5EF4-FFF2-40B4-BE49-F238E27FC236}">
                <a16:creationId xmlns:a16="http://schemas.microsoft.com/office/drawing/2014/main" id="{B1AE3843-F14C-4DEE-8A67-5A2C7A8A06C8}"/>
              </a:ext>
            </a:extLst>
          </p:cNvPr>
          <p:cNvSpPr txBox="1"/>
          <p:nvPr/>
        </p:nvSpPr>
        <p:spPr>
          <a:xfrm>
            <a:off x="1118135" y="5353630"/>
            <a:ext cx="558166" cy="338554"/>
          </a:xfrm>
          <a:prstGeom prst="rect">
            <a:avLst/>
          </a:prstGeom>
          <a:noFill/>
        </p:spPr>
        <p:txBody>
          <a:bodyPr wrap="none" rtlCol="0">
            <a:spAutoFit/>
          </a:bodyPr>
          <a:lstStyle/>
          <a:p>
            <a:r>
              <a:rPr lang="en-CA" sz="1600" dirty="0">
                <a:latin typeface="Myriad Pro" panose="020B0503030403020204" pitchFamily="34" charset="0"/>
              </a:rPr>
              <a:t>64%</a:t>
            </a:r>
          </a:p>
        </p:txBody>
      </p:sp>
      <p:sp>
        <p:nvSpPr>
          <p:cNvPr id="55" name="TextBox 54">
            <a:extLst>
              <a:ext uri="{FF2B5EF4-FFF2-40B4-BE49-F238E27FC236}">
                <a16:creationId xmlns:a16="http://schemas.microsoft.com/office/drawing/2014/main" id="{7FA7E59B-92A8-4486-BD4B-B30794BECDFE}"/>
              </a:ext>
            </a:extLst>
          </p:cNvPr>
          <p:cNvSpPr txBox="1"/>
          <p:nvPr/>
        </p:nvSpPr>
        <p:spPr>
          <a:xfrm>
            <a:off x="1869768" y="5353630"/>
            <a:ext cx="452368" cy="338554"/>
          </a:xfrm>
          <a:prstGeom prst="rect">
            <a:avLst/>
          </a:prstGeom>
          <a:noFill/>
        </p:spPr>
        <p:txBody>
          <a:bodyPr wrap="none" rtlCol="0">
            <a:spAutoFit/>
          </a:bodyPr>
          <a:lstStyle/>
          <a:p>
            <a:r>
              <a:rPr lang="en-CA" sz="1600" dirty="0">
                <a:latin typeface="Myriad Pro" panose="020B0503030403020204" pitchFamily="34" charset="0"/>
              </a:rPr>
              <a:t>8%</a:t>
            </a:r>
          </a:p>
        </p:txBody>
      </p:sp>
      <p:cxnSp>
        <p:nvCxnSpPr>
          <p:cNvPr id="13" name="Straight Connector 12">
            <a:extLst>
              <a:ext uri="{FF2B5EF4-FFF2-40B4-BE49-F238E27FC236}">
                <a16:creationId xmlns:a16="http://schemas.microsoft.com/office/drawing/2014/main" id="{C2AD4306-B76A-F748-A9B3-F236AD219139}"/>
              </a:ext>
            </a:extLst>
          </p:cNvPr>
          <p:cNvCxnSpPr>
            <a:cxnSpLocks/>
          </p:cNvCxnSpPr>
          <p:nvPr/>
        </p:nvCxnSpPr>
        <p:spPr>
          <a:xfrm>
            <a:off x="1011623" y="1837091"/>
            <a:ext cx="1104399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A3B0CD6-1E82-4EDB-B1C4-56E084E40C14}"/>
              </a:ext>
            </a:extLst>
          </p:cNvPr>
          <p:cNvSpPr txBox="1"/>
          <p:nvPr/>
        </p:nvSpPr>
        <p:spPr>
          <a:xfrm>
            <a:off x="2581644" y="5353630"/>
            <a:ext cx="558166" cy="338554"/>
          </a:xfrm>
          <a:prstGeom prst="rect">
            <a:avLst/>
          </a:prstGeom>
          <a:noFill/>
        </p:spPr>
        <p:txBody>
          <a:bodyPr wrap="square" rtlCol="0">
            <a:spAutoFit/>
          </a:bodyPr>
          <a:lstStyle/>
          <a:p>
            <a:r>
              <a:rPr lang="en-CA" sz="1600" dirty="0">
                <a:latin typeface="Myriad Pro" panose="020B0503030403020204" pitchFamily="34" charset="0"/>
              </a:rPr>
              <a:t>28%</a:t>
            </a:r>
          </a:p>
        </p:txBody>
      </p:sp>
      <p:sp>
        <p:nvSpPr>
          <p:cNvPr id="42" name="TextBox 41">
            <a:extLst>
              <a:ext uri="{FF2B5EF4-FFF2-40B4-BE49-F238E27FC236}">
                <a16:creationId xmlns:a16="http://schemas.microsoft.com/office/drawing/2014/main" id="{8F89E972-77DD-44D8-9AD7-A4050D6560E6}"/>
              </a:ext>
            </a:extLst>
          </p:cNvPr>
          <p:cNvSpPr txBox="1"/>
          <p:nvPr/>
        </p:nvSpPr>
        <p:spPr>
          <a:xfrm>
            <a:off x="1842739" y="5749439"/>
            <a:ext cx="813043" cy="461665"/>
          </a:xfrm>
          <a:prstGeom prst="rect">
            <a:avLst/>
          </a:prstGeom>
          <a:noFill/>
        </p:spPr>
        <p:txBody>
          <a:bodyPr wrap="none" rtlCol="0">
            <a:spAutoFit/>
          </a:bodyPr>
          <a:lstStyle/>
          <a:p>
            <a:r>
              <a:rPr lang="en-US" sz="2400" dirty="0">
                <a:latin typeface="Myriad Pro" panose="020B0503030403020204" pitchFamily="34" charset="0"/>
              </a:rPr>
              <a:t>2024</a:t>
            </a:r>
          </a:p>
        </p:txBody>
      </p:sp>
      <p:sp>
        <p:nvSpPr>
          <p:cNvPr id="43" name="Rectángulo 31">
            <a:extLst>
              <a:ext uri="{FF2B5EF4-FFF2-40B4-BE49-F238E27FC236}">
                <a16:creationId xmlns:a16="http://schemas.microsoft.com/office/drawing/2014/main" id="{E45F6EE2-565F-496A-BCCD-57E1C9A595FC}"/>
              </a:ext>
            </a:extLst>
          </p:cNvPr>
          <p:cNvSpPr/>
          <p:nvPr/>
        </p:nvSpPr>
        <p:spPr>
          <a:xfrm>
            <a:off x="1204943" y="6192340"/>
            <a:ext cx="2114144" cy="369332"/>
          </a:xfrm>
          <a:prstGeom prst="rect">
            <a:avLst/>
          </a:prstGeom>
          <a:gradFill>
            <a:gsLst>
              <a:gs pos="0">
                <a:srgbClr val="C52828"/>
              </a:gs>
              <a:gs pos="100000">
                <a:srgbClr val="971F1F"/>
              </a:gs>
            </a:gsLst>
            <a:lin ang="0" scaled="1"/>
          </a:gradFill>
          <a:effectLst/>
        </p:spPr>
        <p:txBody>
          <a:bodyPr wrap="square">
            <a:spAutoFit/>
          </a:bodyPr>
          <a:lstStyle/>
          <a:p>
            <a:pPr algn="ctr"/>
            <a:r>
              <a:rPr lang="es-MX" b="1" dirty="0">
                <a:solidFill>
                  <a:schemeClr val="bg1"/>
                </a:solidFill>
                <a:latin typeface="Myriad Pro Light" panose="020B0503030403020204" pitchFamily="34" charset="0"/>
              </a:rPr>
              <a:t>Inversión $407K</a:t>
            </a:r>
          </a:p>
        </p:txBody>
      </p:sp>
      <p:sp>
        <p:nvSpPr>
          <p:cNvPr id="61" name="TextBox 60">
            <a:extLst>
              <a:ext uri="{FF2B5EF4-FFF2-40B4-BE49-F238E27FC236}">
                <a16:creationId xmlns:a16="http://schemas.microsoft.com/office/drawing/2014/main" id="{C386B723-C1C3-4426-8276-14C48670ACE8}"/>
              </a:ext>
            </a:extLst>
          </p:cNvPr>
          <p:cNvSpPr txBox="1"/>
          <p:nvPr/>
        </p:nvSpPr>
        <p:spPr>
          <a:xfrm>
            <a:off x="6091633" y="5769950"/>
            <a:ext cx="813043" cy="461665"/>
          </a:xfrm>
          <a:prstGeom prst="rect">
            <a:avLst/>
          </a:prstGeom>
          <a:noFill/>
        </p:spPr>
        <p:txBody>
          <a:bodyPr wrap="none" rtlCol="0">
            <a:spAutoFit/>
          </a:bodyPr>
          <a:lstStyle/>
          <a:p>
            <a:r>
              <a:rPr lang="en-US" sz="2400" dirty="0">
                <a:latin typeface="Myriad Pro" panose="020B0503030403020204" pitchFamily="34" charset="0"/>
              </a:rPr>
              <a:t>2025</a:t>
            </a:r>
          </a:p>
        </p:txBody>
      </p:sp>
      <p:sp>
        <p:nvSpPr>
          <p:cNvPr id="64" name="TextBox 63">
            <a:extLst>
              <a:ext uri="{FF2B5EF4-FFF2-40B4-BE49-F238E27FC236}">
                <a16:creationId xmlns:a16="http://schemas.microsoft.com/office/drawing/2014/main" id="{A1514BCF-AFFC-4302-88C8-678CB61FF728}"/>
              </a:ext>
            </a:extLst>
          </p:cNvPr>
          <p:cNvSpPr txBox="1"/>
          <p:nvPr/>
        </p:nvSpPr>
        <p:spPr>
          <a:xfrm>
            <a:off x="9901260" y="5773045"/>
            <a:ext cx="813043" cy="461665"/>
          </a:xfrm>
          <a:prstGeom prst="rect">
            <a:avLst/>
          </a:prstGeom>
          <a:noFill/>
        </p:spPr>
        <p:txBody>
          <a:bodyPr wrap="none" rtlCol="0">
            <a:spAutoFit/>
          </a:bodyPr>
          <a:lstStyle/>
          <a:p>
            <a:r>
              <a:rPr lang="en-US" sz="2400" dirty="0">
                <a:latin typeface="Myriad Pro" panose="020B0503030403020204" pitchFamily="34" charset="0"/>
              </a:rPr>
              <a:t>2026</a:t>
            </a:r>
          </a:p>
        </p:txBody>
      </p:sp>
      <p:sp>
        <p:nvSpPr>
          <p:cNvPr id="82" name="TextBox 81">
            <a:extLst>
              <a:ext uri="{FF2B5EF4-FFF2-40B4-BE49-F238E27FC236}">
                <a16:creationId xmlns:a16="http://schemas.microsoft.com/office/drawing/2014/main" id="{408121B6-6078-4069-AE82-181D1A94D411}"/>
              </a:ext>
            </a:extLst>
          </p:cNvPr>
          <p:cNvSpPr txBox="1"/>
          <p:nvPr/>
        </p:nvSpPr>
        <p:spPr>
          <a:xfrm>
            <a:off x="85518" y="1219794"/>
            <a:ext cx="750526" cy="246221"/>
          </a:xfrm>
          <a:prstGeom prst="rect">
            <a:avLst/>
          </a:prstGeom>
          <a:solidFill>
            <a:schemeClr val="tx1"/>
          </a:solidFill>
        </p:spPr>
        <p:txBody>
          <a:bodyPr wrap="none" rtlCol="0">
            <a:spAutoFit/>
          </a:bodyPr>
          <a:lstStyle/>
          <a:p>
            <a:r>
              <a:rPr lang="en-US" sz="1000" dirty="0">
                <a:solidFill>
                  <a:schemeClr val="bg1"/>
                </a:solidFill>
                <a:latin typeface="Myriad Pro" panose="020B0503030403020204" pitchFamily="34" charset="0"/>
              </a:rPr>
              <a:t>2024-2025</a:t>
            </a:r>
          </a:p>
        </p:txBody>
      </p:sp>
      <p:sp>
        <p:nvSpPr>
          <p:cNvPr id="83" name="TextBox 82">
            <a:extLst>
              <a:ext uri="{FF2B5EF4-FFF2-40B4-BE49-F238E27FC236}">
                <a16:creationId xmlns:a16="http://schemas.microsoft.com/office/drawing/2014/main" id="{C4DCACE0-8512-4FE0-9253-0F8FFF7F3EC4}"/>
              </a:ext>
            </a:extLst>
          </p:cNvPr>
          <p:cNvSpPr txBox="1"/>
          <p:nvPr/>
        </p:nvSpPr>
        <p:spPr>
          <a:xfrm>
            <a:off x="80831" y="2158466"/>
            <a:ext cx="750526" cy="246221"/>
          </a:xfrm>
          <a:prstGeom prst="rect">
            <a:avLst/>
          </a:prstGeom>
          <a:solidFill>
            <a:schemeClr val="tx1"/>
          </a:solidFill>
        </p:spPr>
        <p:txBody>
          <a:bodyPr wrap="none" rtlCol="0">
            <a:spAutoFit/>
          </a:bodyPr>
          <a:lstStyle/>
          <a:p>
            <a:r>
              <a:rPr lang="en-US" sz="1000" dirty="0">
                <a:solidFill>
                  <a:schemeClr val="bg1"/>
                </a:solidFill>
                <a:latin typeface="Myriad Pro" panose="020B0503030403020204" pitchFamily="34" charset="0"/>
              </a:rPr>
              <a:t>2025-2026</a:t>
            </a:r>
          </a:p>
        </p:txBody>
      </p:sp>
      <p:graphicFrame>
        <p:nvGraphicFramePr>
          <p:cNvPr id="2" name="Chart 6">
            <a:extLst>
              <a:ext uri="{FF2B5EF4-FFF2-40B4-BE49-F238E27FC236}">
                <a16:creationId xmlns:a16="http://schemas.microsoft.com/office/drawing/2014/main" id="{22F20A36-7938-16AB-02CA-20C48E735E6E}"/>
              </a:ext>
            </a:extLst>
          </p:cNvPr>
          <p:cNvGraphicFramePr/>
          <p:nvPr>
            <p:extLst>
              <p:ext uri="{D42A27DB-BD31-4B8C-83A1-F6EECF244321}">
                <p14:modId xmlns:p14="http://schemas.microsoft.com/office/powerpoint/2010/main" val="2522506115"/>
              </p:ext>
            </p:extLst>
          </p:nvPr>
        </p:nvGraphicFramePr>
        <p:xfrm>
          <a:off x="97486" y="2487417"/>
          <a:ext cx="12055622" cy="23590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0" name="Chart 79">
            <a:extLst>
              <a:ext uri="{FF2B5EF4-FFF2-40B4-BE49-F238E27FC236}">
                <a16:creationId xmlns:a16="http://schemas.microsoft.com/office/drawing/2014/main" id="{03C7DA67-9230-40BF-967F-26AD4450362E}"/>
              </a:ext>
            </a:extLst>
          </p:cNvPr>
          <p:cNvGraphicFramePr/>
          <p:nvPr>
            <p:extLst>
              <p:ext uri="{D42A27DB-BD31-4B8C-83A1-F6EECF244321}">
                <p14:modId xmlns:p14="http://schemas.microsoft.com/office/powerpoint/2010/main" val="2287527258"/>
              </p:ext>
            </p:extLst>
          </p:nvPr>
        </p:nvGraphicFramePr>
        <p:xfrm>
          <a:off x="712620" y="673035"/>
          <a:ext cx="11430637" cy="123316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4" name="Chart 83">
            <a:extLst>
              <a:ext uri="{FF2B5EF4-FFF2-40B4-BE49-F238E27FC236}">
                <a16:creationId xmlns:a16="http://schemas.microsoft.com/office/drawing/2014/main" id="{08329BB9-528F-47B3-A496-C3265FD30500}"/>
              </a:ext>
            </a:extLst>
          </p:cNvPr>
          <p:cNvGraphicFramePr/>
          <p:nvPr>
            <p:extLst>
              <p:ext uri="{D42A27DB-BD31-4B8C-83A1-F6EECF244321}">
                <p14:modId xmlns:p14="http://schemas.microsoft.com/office/powerpoint/2010/main" val="680581512"/>
              </p:ext>
            </p:extLst>
          </p:nvPr>
        </p:nvGraphicFramePr>
        <p:xfrm>
          <a:off x="663877" y="1700266"/>
          <a:ext cx="11430637" cy="1233165"/>
        </p:xfrm>
        <a:graphic>
          <a:graphicData uri="http://schemas.openxmlformats.org/drawingml/2006/chart">
            <c:chart xmlns:c="http://schemas.openxmlformats.org/drawingml/2006/chart" xmlns:r="http://schemas.openxmlformats.org/officeDocument/2006/relationships" r:id="rId7"/>
          </a:graphicData>
        </a:graphic>
      </p:graphicFrame>
      <p:sp>
        <p:nvSpPr>
          <p:cNvPr id="7" name="Up Arrow 1">
            <a:extLst>
              <a:ext uri="{FF2B5EF4-FFF2-40B4-BE49-F238E27FC236}">
                <a16:creationId xmlns:a16="http://schemas.microsoft.com/office/drawing/2014/main" id="{AF7E2870-63D4-1C0F-2277-63BFDBA9A1E3}"/>
              </a:ext>
            </a:extLst>
          </p:cNvPr>
          <p:cNvSpPr/>
          <p:nvPr/>
        </p:nvSpPr>
        <p:spPr>
          <a:xfrm>
            <a:off x="3626613" y="6101302"/>
            <a:ext cx="1262290" cy="637550"/>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yriad Pro" panose="020B0503030403020204" pitchFamily="34" charset="0"/>
              </a:rPr>
              <a:t>39%</a:t>
            </a:r>
          </a:p>
        </p:txBody>
      </p:sp>
      <p:sp>
        <p:nvSpPr>
          <p:cNvPr id="3" name="Arrow: Down 80">
            <a:extLst>
              <a:ext uri="{FF2B5EF4-FFF2-40B4-BE49-F238E27FC236}">
                <a16:creationId xmlns:a16="http://schemas.microsoft.com/office/drawing/2014/main" id="{D0374CE6-9494-3D3F-4C6B-CEC76B56787B}"/>
              </a:ext>
            </a:extLst>
          </p:cNvPr>
          <p:cNvSpPr/>
          <p:nvPr/>
        </p:nvSpPr>
        <p:spPr>
          <a:xfrm>
            <a:off x="7725203" y="6149193"/>
            <a:ext cx="1262289" cy="63754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latin typeface="Myriad Pro" panose="020B0503030403020204" pitchFamily="34" charset="0"/>
              </a:rPr>
              <a:t>-31%</a:t>
            </a:r>
          </a:p>
        </p:txBody>
      </p:sp>
      <p:sp>
        <p:nvSpPr>
          <p:cNvPr id="10" name="Graphic 462">
            <a:extLst>
              <a:ext uri="{FF2B5EF4-FFF2-40B4-BE49-F238E27FC236}">
                <a16:creationId xmlns:a16="http://schemas.microsoft.com/office/drawing/2014/main" id="{5082F192-C3A9-F644-DFB2-564666F1527C}"/>
              </a:ext>
            </a:extLst>
          </p:cNvPr>
          <p:cNvSpPr/>
          <p:nvPr/>
        </p:nvSpPr>
        <p:spPr>
          <a:xfrm>
            <a:off x="2029862" y="5081341"/>
            <a:ext cx="204647" cy="272862"/>
          </a:xfrm>
          <a:custGeom>
            <a:avLst/>
            <a:gdLst>
              <a:gd name="connsiteX0" fmla="*/ 85725 w 257175"/>
              <a:gd name="connsiteY0" fmla="*/ 0 h 342900"/>
              <a:gd name="connsiteX1" fmla="*/ 57150 w 257175"/>
              <a:gd name="connsiteY1" fmla="*/ 28575 h 342900"/>
              <a:gd name="connsiteX2" fmla="*/ 57150 w 257175"/>
              <a:gd name="connsiteY2" fmla="*/ 200025 h 342900"/>
              <a:gd name="connsiteX3" fmla="*/ 85725 w 257175"/>
              <a:gd name="connsiteY3" fmla="*/ 228600 h 342900"/>
              <a:gd name="connsiteX4" fmla="*/ 171450 w 257175"/>
              <a:gd name="connsiteY4" fmla="*/ 228600 h 342900"/>
              <a:gd name="connsiteX5" fmla="*/ 200025 w 257175"/>
              <a:gd name="connsiteY5" fmla="*/ 200025 h 342900"/>
              <a:gd name="connsiteX6" fmla="*/ 200025 w 257175"/>
              <a:gd name="connsiteY6" fmla="*/ 28575 h 342900"/>
              <a:gd name="connsiteX7" fmla="*/ 171450 w 257175"/>
              <a:gd name="connsiteY7" fmla="*/ 0 h 342900"/>
              <a:gd name="connsiteX8" fmla="*/ 85725 w 257175"/>
              <a:gd name="connsiteY8" fmla="*/ 28575 h 342900"/>
              <a:gd name="connsiteX9" fmla="*/ 171450 w 257175"/>
              <a:gd name="connsiteY9" fmla="*/ 28575 h 342900"/>
              <a:gd name="connsiteX10" fmla="*/ 171450 w 257175"/>
              <a:gd name="connsiteY10" fmla="*/ 200025 h 342900"/>
              <a:gd name="connsiteX11" fmla="*/ 85725 w 257175"/>
              <a:gd name="connsiteY11" fmla="*/ 200025 h 342900"/>
              <a:gd name="connsiteX12" fmla="*/ 0 w 257175"/>
              <a:gd name="connsiteY12" fmla="*/ 142875 h 342900"/>
              <a:gd name="connsiteX13" fmla="*/ 0 w 257175"/>
              <a:gd name="connsiteY13" fmla="*/ 200025 h 342900"/>
              <a:gd name="connsiteX14" fmla="*/ 85725 w 257175"/>
              <a:gd name="connsiteY14" fmla="*/ 285750 h 342900"/>
              <a:gd name="connsiteX15" fmla="*/ 114300 w 257175"/>
              <a:gd name="connsiteY15" fmla="*/ 285750 h 342900"/>
              <a:gd name="connsiteX16" fmla="*/ 114300 w 257175"/>
              <a:gd name="connsiteY16" fmla="*/ 314325 h 342900"/>
              <a:gd name="connsiteX17" fmla="*/ 57150 w 257175"/>
              <a:gd name="connsiteY17" fmla="*/ 314325 h 342900"/>
              <a:gd name="connsiteX18" fmla="*/ 57150 w 257175"/>
              <a:gd name="connsiteY18" fmla="*/ 342900 h 342900"/>
              <a:gd name="connsiteX19" fmla="*/ 200025 w 257175"/>
              <a:gd name="connsiteY19" fmla="*/ 342900 h 342900"/>
              <a:gd name="connsiteX20" fmla="*/ 200025 w 257175"/>
              <a:gd name="connsiteY20" fmla="*/ 314325 h 342900"/>
              <a:gd name="connsiteX21" fmla="*/ 142875 w 257175"/>
              <a:gd name="connsiteY21" fmla="*/ 314325 h 342900"/>
              <a:gd name="connsiteX22" fmla="*/ 142875 w 257175"/>
              <a:gd name="connsiteY22" fmla="*/ 285750 h 342900"/>
              <a:gd name="connsiteX23" fmla="*/ 171450 w 257175"/>
              <a:gd name="connsiteY23" fmla="*/ 285750 h 342900"/>
              <a:gd name="connsiteX24" fmla="*/ 257175 w 257175"/>
              <a:gd name="connsiteY24" fmla="*/ 200025 h 342900"/>
              <a:gd name="connsiteX25" fmla="*/ 257175 w 257175"/>
              <a:gd name="connsiteY25" fmla="*/ 142875 h 342900"/>
              <a:gd name="connsiteX26" fmla="*/ 228600 w 257175"/>
              <a:gd name="connsiteY26" fmla="*/ 142875 h 342900"/>
              <a:gd name="connsiteX27" fmla="*/ 228600 w 257175"/>
              <a:gd name="connsiteY27" fmla="*/ 200025 h 342900"/>
              <a:gd name="connsiteX28" fmla="*/ 171450 w 257175"/>
              <a:gd name="connsiteY28" fmla="*/ 257175 h 342900"/>
              <a:gd name="connsiteX29" fmla="*/ 85725 w 257175"/>
              <a:gd name="connsiteY29" fmla="*/ 257175 h 342900"/>
              <a:gd name="connsiteX30" fmla="*/ 28575 w 257175"/>
              <a:gd name="connsiteY30" fmla="*/ 200025 h 342900"/>
              <a:gd name="connsiteX31" fmla="*/ 28575 w 257175"/>
              <a:gd name="connsiteY31" fmla="*/ 1428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342900">
                <a:moveTo>
                  <a:pt x="85725" y="0"/>
                </a:moveTo>
                <a:cubicBezTo>
                  <a:pt x="70097" y="0"/>
                  <a:pt x="57150" y="12948"/>
                  <a:pt x="57150" y="28575"/>
                </a:cubicBezTo>
                <a:lnTo>
                  <a:pt x="57150" y="200025"/>
                </a:lnTo>
                <a:cubicBezTo>
                  <a:pt x="57150" y="215653"/>
                  <a:pt x="70097" y="228600"/>
                  <a:pt x="85725" y="228600"/>
                </a:cubicBezTo>
                <a:lnTo>
                  <a:pt x="171450" y="228600"/>
                </a:lnTo>
                <a:cubicBezTo>
                  <a:pt x="187078" y="228600"/>
                  <a:pt x="200025" y="215653"/>
                  <a:pt x="200025" y="200025"/>
                </a:cubicBezTo>
                <a:lnTo>
                  <a:pt x="200025" y="28575"/>
                </a:lnTo>
                <a:cubicBezTo>
                  <a:pt x="200025" y="12948"/>
                  <a:pt x="187078" y="0"/>
                  <a:pt x="171450" y="0"/>
                </a:cubicBezTo>
                <a:close/>
                <a:moveTo>
                  <a:pt x="85725" y="28575"/>
                </a:moveTo>
                <a:lnTo>
                  <a:pt x="171450" y="28575"/>
                </a:lnTo>
                <a:lnTo>
                  <a:pt x="171450" y="200025"/>
                </a:lnTo>
                <a:lnTo>
                  <a:pt x="85725" y="200025"/>
                </a:lnTo>
                <a:close/>
                <a:moveTo>
                  <a:pt x="0" y="142875"/>
                </a:moveTo>
                <a:lnTo>
                  <a:pt x="0" y="200025"/>
                </a:lnTo>
                <a:cubicBezTo>
                  <a:pt x="0" y="247185"/>
                  <a:pt x="38565" y="285750"/>
                  <a:pt x="85725" y="285750"/>
                </a:cubicBezTo>
                <a:lnTo>
                  <a:pt x="114300" y="285750"/>
                </a:lnTo>
                <a:lnTo>
                  <a:pt x="114300" y="314325"/>
                </a:lnTo>
                <a:lnTo>
                  <a:pt x="57150" y="314325"/>
                </a:lnTo>
                <a:lnTo>
                  <a:pt x="57150" y="342900"/>
                </a:lnTo>
                <a:lnTo>
                  <a:pt x="200025" y="342900"/>
                </a:lnTo>
                <a:lnTo>
                  <a:pt x="200025" y="314325"/>
                </a:lnTo>
                <a:lnTo>
                  <a:pt x="142875" y="314325"/>
                </a:lnTo>
                <a:lnTo>
                  <a:pt x="142875" y="285750"/>
                </a:lnTo>
                <a:lnTo>
                  <a:pt x="171450" y="285750"/>
                </a:lnTo>
                <a:cubicBezTo>
                  <a:pt x="218610" y="285750"/>
                  <a:pt x="257175" y="247185"/>
                  <a:pt x="257175" y="200025"/>
                </a:cubicBezTo>
                <a:lnTo>
                  <a:pt x="257175" y="142875"/>
                </a:lnTo>
                <a:lnTo>
                  <a:pt x="228600" y="142875"/>
                </a:lnTo>
                <a:lnTo>
                  <a:pt x="228600" y="200025"/>
                </a:lnTo>
                <a:cubicBezTo>
                  <a:pt x="228600" y="231726"/>
                  <a:pt x="203151" y="257175"/>
                  <a:pt x="171450" y="257175"/>
                </a:cubicBezTo>
                <a:lnTo>
                  <a:pt x="85725" y="257175"/>
                </a:lnTo>
                <a:cubicBezTo>
                  <a:pt x="54024" y="257175"/>
                  <a:pt x="28575" y="231726"/>
                  <a:pt x="28575" y="200025"/>
                </a:cubicBezTo>
                <a:lnTo>
                  <a:pt x="28575" y="142875"/>
                </a:lnTo>
                <a:close/>
              </a:path>
            </a:pathLst>
          </a:custGeom>
          <a:solidFill>
            <a:srgbClr val="000000"/>
          </a:solidFill>
          <a:ln w="14288" cap="flat">
            <a:noFill/>
            <a:prstDash val="solid"/>
            <a:miter/>
          </a:ln>
        </p:spPr>
        <p:txBody>
          <a:bodyPr rtlCol="0" anchor="ctr"/>
          <a:lstStyle/>
          <a:p>
            <a:endParaRPr lang="en-US">
              <a:latin typeface="Myriad Pro" panose="020B0503030403020204" pitchFamily="34" charset="0"/>
            </a:endParaRPr>
          </a:p>
        </p:txBody>
      </p:sp>
      <p:sp>
        <p:nvSpPr>
          <p:cNvPr id="15" name="Graphic 560">
            <a:extLst>
              <a:ext uri="{FF2B5EF4-FFF2-40B4-BE49-F238E27FC236}">
                <a16:creationId xmlns:a16="http://schemas.microsoft.com/office/drawing/2014/main" id="{8D76E929-4277-2299-1EF8-32442A63E821}"/>
              </a:ext>
            </a:extLst>
          </p:cNvPr>
          <p:cNvSpPr/>
          <p:nvPr/>
        </p:nvSpPr>
        <p:spPr>
          <a:xfrm>
            <a:off x="1220969" y="5118103"/>
            <a:ext cx="339735" cy="230534"/>
          </a:xfrm>
          <a:custGeom>
            <a:avLst/>
            <a:gdLst>
              <a:gd name="connsiteX0" fmla="*/ 0 w 400050"/>
              <a:gd name="connsiteY0" fmla="*/ 0 h 271462"/>
              <a:gd name="connsiteX1" fmla="*/ 0 w 400050"/>
              <a:gd name="connsiteY1" fmla="*/ 228600 h 271462"/>
              <a:gd name="connsiteX2" fmla="*/ 400050 w 400050"/>
              <a:gd name="connsiteY2" fmla="*/ 228600 h 271462"/>
              <a:gd name="connsiteX3" fmla="*/ 400050 w 400050"/>
              <a:gd name="connsiteY3" fmla="*/ 0 h 271462"/>
              <a:gd name="connsiteX4" fmla="*/ 28575 w 400050"/>
              <a:gd name="connsiteY4" fmla="*/ 28575 h 271462"/>
              <a:gd name="connsiteX5" fmla="*/ 371475 w 400050"/>
              <a:gd name="connsiteY5" fmla="*/ 28575 h 271462"/>
              <a:gd name="connsiteX6" fmla="*/ 371475 w 400050"/>
              <a:gd name="connsiteY6" fmla="*/ 200025 h 271462"/>
              <a:gd name="connsiteX7" fmla="*/ 28575 w 400050"/>
              <a:gd name="connsiteY7" fmla="*/ 200025 h 271462"/>
              <a:gd name="connsiteX8" fmla="*/ 114300 w 400050"/>
              <a:gd name="connsiteY8" fmla="*/ 242888 h 271462"/>
              <a:gd name="connsiteX9" fmla="*/ 114300 w 400050"/>
              <a:gd name="connsiteY9" fmla="*/ 271463 h 271462"/>
              <a:gd name="connsiteX10" fmla="*/ 285750 w 400050"/>
              <a:gd name="connsiteY10" fmla="*/ 271463 h 271462"/>
              <a:gd name="connsiteX11" fmla="*/ 285750 w 400050"/>
              <a:gd name="connsiteY11" fmla="*/ 242888 h 2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050" h="271462">
                <a:moveTo>
                  <a:pt x="0" y="0"/>
                </a:moveTo>
                <a:lnTo>
                  <a:pt x="0" y="228600"/>
                </a:lnTo>
                <a:lnTo>
                  <a:pt x="400050" y="228600"/>
                </a:lnTo>
                <a:lnTo>
                  <a:pt x="400050" y="0"/>
                </a:lnTo>
                <a:close/>
                <a:moveTo>
                  <a:pt x="28575" y="28575"/>
                </a:moveTo>
                <a:lnTo>
                  <a:pt x="371475" y="28575"/>
                </a:lnTo>
                <a:lnTo>
                  <a:pt x="371475" y="200025"/>
                </a:lnTo>
                <a:lnTo>
                  <a:pt x="28575" y="200025"/>
                </a:lnTo>
                <a:close/>
                <a:moveTo>
                  <a:pt x="114300" y="242888"/>
                </a:moveTo>
                <a:lnTo>
                  <a:pt x="114300" y="271463"/>
                </a:lnTo>
                <a:lnTo>
                  <a:pt x="285750" y="271463"/>
                </a:lnTo>
                <a:lnTo>
                  <a:pt x="285750" y="242888"/>
                </a:lnTo>
                <a:close/>
              </a:path>
            </a:pathLst>
          </a:custGeom>
          <a:solidFill>
            <a:srgbClr val="000000"/>
          </a:solidFill>
          <a:ln w="14288"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729BDF49-29D9-7900-2B33-EF2A8D98044F}"/>
              </a:ext>
            </a:extLst>
          </p:cNvPr>
          <p:cNvSpPr/>
          <p:nvPr/>
        </p:nvSpPr>
        <p:spPr>
          <a:xfrm>
            <a:off x="2718057" y="5096181"/>
            <a:ext cx="292883" cy="247824"/>
          </a:xfrm>
          <a:custGeom>
            <a:avLst/>
            <a:gdLst>
              <a:gd name="connsiteX0" fmla="*/ 0 w 371475"/>
              <a:gd name="connsiteY0" fmla="*/ 0 h 314325"/>
              <a:gd name="connsiteX1" fmla="*/ 0 w 371475"/>
              <a:gd name="connsiteY1" fmla="*/ 257175 h 314325"/>
              <a:gd name="connsiteX2" fmla="*/ 57150 w 371475"/>
              <a:gd name="connsiteY2" fmla="*/ 314325 h 314325"/>
              <a:gd name="connsiteX3" fmla="*/ 314325 w 371475"/>
              <a:gd name="connsiteY3" fmla="*/ 314325 h 314325"/>
              <a:gd name="connsiteX4" fmla="*/ 371475 w 371475"/>
              <a:gd name="connsiteY4" fmla="*/ 257175 h 314325"/>
              <a:gd name="connsiteX5" fmla="*/ 371475 w 371475"/>
              <a:gd name="connsiteY5" fmla="*/ 100013 h 314325"/>
              <a:gd name="connsiteX6" fmla="*/ 285750 w 371475"/>
              <a:gd name="connsiteY6" fmla="*/ 100013 h 314325"/>
              <a:gd name="connsiteX7" fmla="*/ 285750 w 371475"/>
              <a:gd name="connsiteY7" fmla="*/ 0 h 314325"/>
              <a:gd name="connsiteX8" fmla="*/ 28575 w 371475"/>
              <a:gd name="connsiteY8" fmla="*/ 28575 h 314325"/>
              <a:gd name="connsiteX9" fmla="*/ 257175 w 371475"/>
              <a:gd name="connsiteY9" fmla="*/ 28575 h 314325"/>
              <a:gd name="connsiteX10" fmla="*/ 257175 w 371475"/>
              <a:gd name="connsiteY10" fmla="*/ 257175 h 314325"/>
              <a:gd name="connsiteX11" fmla="*/ 265212 w 371475"/>
              <a:gd name="connsiteY11" fmla="*/ 285750 h 314325"/>
              <a:gd name="connsiteX12" fmla="*/ 57150 w 371475"/>
              <a:gd name="connsiteY12" fmla="*/ 285750 h 314325"/>
              <a:gd name="connsiteX13" fmla="*/ 28575 w 371475"/>
              <a:gd name="connsiteY13" fmla="*/ 257175 h 314325"/>
              <a:gd name="connsiteX14" fmla="*/ 57150 w 371475"/>
              <a:gd name="connsiteY14" fmla="*/ 57150 h 314325"/>
              <a:gd name="connsiteX15" fmla="*/ 57150 w 371475"/>
              <a:gd name="connsiteY15" fmla="*/ 128588 h 314325"/>
              <a:gd name="connsiteX16" fmla="*/ 228600 w 371475"/>
              <a:gd name="connsiteY16" fmla="*/ 128588 h 314325"/>
              <a:gd name="connsiteX17" fmla="*/ 228600 w 371475"/>
              <a:gd name="connsiteY17" fmla="*/ 57150 h 314325"/>
              <a:gd name="connsiteX18" fmla="*/ 85725 w 371475"/>
              <a:gd name="connsiteY18" fmla="*/ 85725 h 314325"/>
              <a:gd name="connsiteX19" fmla="*/ 200025 w 371475"/>
              <a:gd name="connsiteY19" fmla="*/ 85725 h 314325"/>
              <a:gd name="connsiteX20" fmla="*/ 200025 w 371475"/>
              <a:gd name="connsiteY20" fmla="*/ 100013 h 314325"/>
              <a:gd name="connsiteX21" fmla="*/ 85725 w 371475"/>
              <a:gd name="connsiteY21" fmla="*/ 100013 h 314325"/>
              <a:gd name="connsiteX22" fmla="*/ 285750 w 371475"/>
              <a:gd name="connsiteY22" fmla="*/ 128588 h 314325"/>
              <a:gd name="connsiteX23" fmla="*/ 342900 w 371475"/>
              <a:gd name="connsiteY23" fmla="*/ 128588 h 314325"/>
              <a:gd name="connsiteX24" fmla="*/ 342900 w 371475"/>
              <a:gd name="connsiteY24" fmla="*/ 257175 h 314325"/>
              <a:gd name="connsiteX25" fmla="*/ 314325 w 371475"/>
              <a:gd name="connsiteY25" fmla="*/ 285750 h 314325"/>
              <a:gd name="connsiteX26" fmla="*/ 285750 w 371475"/>
              <a:gd name="connsiteY26" fmla="*/ 257175 h 314325"/>
              <a:gd name="connsiteX27" fmla="*/ 57150 w 371475"/>
              <a:gd name="connsiteY27" fmla="*/ 142875 h 314325"/>
              <a:gd name="connsiteX28" fmla="*/ 57150 w 371475"/>
              <a:gd name="connsiteY28" fmla="*/ 171450 h 314325"/>
              <a:gd name="connsiteX29" fmla="*/ 128588 w 371475"/>
              <a:gd name="connsiteY29" fmla="*/ 171450 h 314325"/>
              <a:gd name="connsiteX30" fmla="*/ 128588 w 371475"/>
              <a:gd name="connsiteY30" fmla="*/ 142875 h 314325"/>
              <a:gd name="connsiteX31" fmla="*/ 157163 w 371475"/>
              <a:gd name="connsiteY31" fmla="*/ 142875 h 314325"/>
              <a:gd name="connsiteX32" fmla="*/ 157163 w 371475"/>
              <a:gd name="connsiteY32" fmla="*/ 171450 h 314325"/>
              <a:gd name="connsiteX33" fmla="*/ 228600 w 371475"/>
              <a:gd name="connsiteY33" fmla="*/ 171450 h 314325"/>
              <a:gd name="connsiteX34" fmla="*/ 228600 w 371475"/>
              <a:gd name="connsiteY34" fmla="*/ 142875 h 314325"/>
              <a:gd name="connsiteX35" fmla="*/ 57150 w 371475"/>
              <a:gd name="connsiteY35" fmla="*/ 185738 h 314325"/>
              <a:gd name="connsiteX36" fmla="*/ 57150 w 371475"/>
              <a:gd name="connsiteY36" fmla="*/ 214313 h 314325"/>
              <a:gd name="connsiteX37" fmla="*/ 128588 w 371475"/>
              <a:gd name="connsiteY37" fmla="*/ 214313 h 314325"/>
              <a:gd name="connsiteX38" fmla="*/ 128588 w 371475"/>
              <a:gd name="connsiteY38" fmla="*/ 185738 h 314325"/>
              <a:gd name="connsiteX39" fmla="*/ 157163 w 371475"/>
              <a:gd name="connsiteY39" fmla="*/ 185738 h 314325"/>
              <a:gd name="connsiteX40" fmla="*/ 157163 w 371475"/>
              <a:gd name="connsiteY40" fmla="*/ 214313 h 314325"/>
              <a:gd name="connsiteX41" fmla="*/ 228600 w 371475"/>
              <a:gd name="connsiteY41" fmla="*/ 214313 h 314325"/>
              <a:gd name="connsiteX42" fmla="*/ 228600 w 371475"/>
              <a:gd name="connsiteY42" fmla="*/ 185738 h 314325"/>
              <a:gd name="connsiteX43" fmla="*/ 57150 w 371475"/>
              <a:gd name="connsiteY43" fmla="*/ 228600 h 314325"/>
              <a:gd name="connsiteX44" fmla="*/ 57150 w 371475"/>
              <a:gd name="connsiteY44" fmla="*/ 257175 h 314325"/>
              <a:gd name="connsiteX45" fmla="*/ 128588 w 371475"/>
              <a:gd name="connsiteY45" fmla="*/ 257175 h 314325"/>
              <a:gd name="connsiteX46" fmla="*/ 128588 w 371475"/>
              <a:gd name="connsiteY46" fmla="*/ 228600 h 314325"/>
              <a:gd name="connsiteX47" fmla="*/ 157163 w 371475"/>
              <a:gd name="connsiteY47" fmla="*/ 228600 h 314325"/>
              <a:gd name="connsiteX48" fmla="*/ 157163 w 371475"/>
              <a:gd name="connsiteY48" fmla="*/ 257175 h 314325"/>
              <a:gd name="connsiteX49" fmla="*/ 228600 w 371475"/>
              <a:gd name="connsiteY49" fmla="*/ 257175 h 314325"/>
              <a:gd name="connsiteX50" fmla="*/ 228600 w 371475"/>
              <a:gd name="connsiteY50" fmla="*/ 2286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1475" h="314325">
                <a:moveTo>
                  <a:pt x="0" y="0"/>
                </a:moveTo>
                <a:lnTo>
                  <a:pt x="0" y="257175"/>
                </a:lnTo>
                <a:cubicBezTo>
                  <a:pt x="0" y="288763"/>
                  <a:pt x="25561" y="314325"/>
                  <a:pt x="57150" y="314325"/>
                </a:cubicBezTo>
                <a:lnTo>
                  <a:pt x="314325" y="314325"/>
                </a:lnTo>
                <a:cubicBezTo>
                  <a:pt x="345913" y="314325"/>
                  <a:pt x="371475" y="288763"/>
                  <a:pt x="371475" y="257175"/>
                </a:cubicBezTo>
                <a:lnTo>
                  <a:pt x="371475" y="100013"/>
                </a:lnTo>
                <a:lnTo>
                  <a:pt x="285750" y="100013"/>
                </a:lnTo>
                <a:lnTo>
                  <a:pt x="285750" y="0"/>
                </a:lnTo>
                <a:close/>
                <a:moveTo>
                  <a:pt x="28575" y="28575"/>
                </a:moveTo>
                <a:lnTo>
                  <a:pt x="257175" y="28575"/>
                </a:lnTo>
                <a:lnTo>
                  <a:pt x="257175" y="257175"/>
                </a:lnTo>
                <a:cubicBezTo>
                  <a:pt x="257175" y="267612"/>
                  <a:pt x="260357" y="277323"/>
                  <a:pt x="265212" y="285750"/>
                </a:cubicBezTo>
                <a:lnTo>
                  <a:pt x="57150" y="285750"/>
                </a:lnTo>
                <a:cubicBezTo>
                  <a:pt x="40128" y="285750"/>
                  <a:pt x="28575" y="274197"/>
                  <a:pt x="28575" y="257175"/>
                </a:cubicBezTo>
                <a:close/>
                <a:moveTo>
                  <a:pt x="57150" y="57150"/>
                </a:moveTo>
                <a:lnTo>
                  <a:pt x="57150" y="128588"/>
                </a:lnTo>
                <a:lnTo>
                  <a:pt x="228600" y="128588"/>
                </a:lnTo>
                <a:lnTo>
                  <a:pt x="228600" y="57150"/>
                </a:lnTo>
                <a:close/>
                <a:moveTo>
                  <a:pt x="85725" y="85725"/>
                </a:moveTo>
                <a:lnTo>
                  <a:pt x="200025" y="85725"/>
                </a:lnTo>
                <a:lnTo>
                  <a:pt x="200025" y="100013"/>
                </a:lnTo>
                <a:lnTo>
                  <a:pt x="85725" y="100013"/>
                </a:lnTo>
                <a:close/>
                <a:moveTo>
                  <a:pt x="285750" y="128588"/>
                </a:moveTo>
                <a:lnTo>
                  <a:pt x="342900" y="128588"/>
                </a:lnTo>
                <a:lnTo>
                  <a:pt x="342900" y="257175"/>
                </a:lnTo>
                <a:cubicBezTo>
                  <a:pt x="342900" y="274197"/>
                  <a:pt x="331347" y="285750"/>
                  <a:pt x="314325" y="285750"/>
                </a:cubicBezTo>
                <a:cubicBezTo>
                  <a:pt x="297303" y="285750"/>
                  <a:pt x="285750" y="274197"/>
                  <a:pt x="285750" y="257175"/>
                </a:cubicBezTo>
                <a:close/>
                <a:moveTo>
                  <a:pt x="57150" y="142875"/>
                </a:moveTo>
                <a:lnTo>
                  <a:pt x="57150" y="171450"/>
                </a:lnTo>
                <a:lnTo>
                  <a:pt x="128588" y="171450"/>
                </a:lnTo>
                <a:lnTo>
                  <a:pt x="128588" y="142875"/>
                </a:lnTo>
                <a:close/>
                <a:moveTo>
                  <a:pt x="157163" y="142875"/>
                </a:moveTo>
                <a:lnTo>
                  <a:pt x="157163" y="171450"/>
                </a:lnTo>
                <a:lnTo>
                  <a:pt x="228600" y="171450"/>
                </a:lnTo>
                <a:lnTo>
                  <a:pt x="228600" y="142875"/>
                </a:lnTo>
                <a:close/>
                <a:moveTo>
                  <a:pt x="57150" y="185738"/>
                </a:moveTo>
                <a:lnTo>
                  <a:pt x="57150" y="214313"/>
                </a:lnTo>
                <a:lnTo>
                  <a:pt x="128588" y="214313"/>
                </a:lnTo>
                <a:lnTo>
                  <a:pt x="128588" y="185738"/>
                </a:lnTo>
                <a:close/>
                <a:moveTo>
                  <a:pt x="157163" y="185738"/>
                </a:moveTo>
                <a:lnTo>
                  <a:pt x="157163" y="214313"/>
                </a:lnTo>
                <a:lnTo>
                  <a:pt x="228600" y="214313"/>
                </a:lnTo>
                <a:lnTo>
                  <a:pt x="228600" y="185738"/>
                </a:lnTo>
                <a:close/>
                <a:moveTo>
                  <a:pt x="57150" y="228600"/>
                </a:moveTo>
                <a:lnTo>
                  <a:pt x="57150" y="257175"/>
                </a:lnTo>
                <a:lnTo>
                  <a:pt x="128588" y="257175"/>
                </a:lnTo>
                <a:lnTo>
                  <a:pt x="128588" y="228600"/>
                </a:lnTo>
                <a:close/>
                <a:moveTo>
                  <a:pt x="157163" y="228600"/>
                </a:moveTo>
                <a:lnTo>
                  <a:pt x="157163" y="257175"/>
                </a:lnTo>
                <a:lnTo>
                  <a:pt x="228600" y="257175"/>
                </a:lnTo>
                <a:lnTo>
                  <a:pt x="228600" y="228600"/>
                </a:lnTo>
                <a:close/>
              </a:path>
            </a:pathLst>
          </a:custGeom>
          <a:solidFill>
            <a:srgbClr val="000000"/>
          </a:solidFill>
          <a:ln w="14288" cap="flat">
            <a:noFill/>
            <a:prstDash val="solid"/>
            <a:miter/>
          </a:ln>
        </p:spPr>
        <p:txBody>
          <a:bodyPr rtlCol="0" anchor="ctr"/>
          <a:lstStyle/>
          <a:p>
            <a:endParaRPr lang="en-US"/>
          </a:p>
        </p:txBody>
      </p:sp>
      <p:sp>
        <p:nvSpPr>
          <p:cNvPr id="17" name="TextBox 16">
            <a:extLst>
              <a:ext uri="{FF2B5EF4-FFF2-40B4-BE49-F238E27FC236}">
                <a16:creationId xmlns:a16="http://schemas.microsoft.com/office/drawing/2014/main" id="{1A8E48E6-E395-C633-36D2-5D200ADD32C3}"/>
              </a:ext>
            </a:extLst>
          </p:cNvPr>
          <p:cNvSpPr txBox="1"/>
          <p:nvPr/>
        </p:nvSpPr>
        <p:spPr>
          <a:xfrm>
            <a:off x="5376564" y="5369779"/>
            <a:ext cx="558166" cy="338554"/>
          </a:xfrm>
          <a:prstGeom prst="rect">
            <a:avLst/>
          </a:prstGeom>
          <a:noFill/>
        </p:spPr>
        <p:txBody>
          <a:bodyPr wrap="none" rtlCol="0">
            <a:spAutoFit/>
          </a:bodyPr>
          <a:lstStyle/>
          <a:p>
            <a:r>
              <a:rPr lang="en-CA" sz="1600" dirty="0">
                <a:latin typeface="Myriad Pro" panose="020B0503030403020204" pitchFamily="34" charset="0"/>
              </a:rPr>
              <a:t>78%</a:t>
            </a:r>
          </a:p>
        </p:txBody>
      </p:sp>
      <p:sp>
        <p:nvSpPr>
          <p:cNvPr id="18" name="TextBox 17">
            <a:extLst>
              <a:ext uri="{FF2B5EF4-FFF2-40B4-BE49-F238E27FC236}">
                <a16:creationId xmlns:a16="http://schemas.microsoft.com/office/drawing/2014/main" id="{10217C3D-CBC2-C84F-972E-A7BAD9BE2571}"/>
              </a:ext>
            </a:extLst>
          </p:cNvPr>
          <p:cNvSpPr txBox="1"/>
          <p:nvPr/>
        </p:nvSpPr>
        <p:spPr>
          <a:xfrm>
            <a:off x="6128197" y="5369779"/>
            <a:ext cx="452368" cy="338554"/>
          </a:xfrm>
          <a:prstGeom prst="rect">
            <a:avLst/>
          </a:prstGeom>
          <a:noFill/>
        </p:spPr>
        <p:txBody>
          <a:bodyPr wrap="none" rtlCol="0">
            <a:spAutoFit/>
          </a:bodyPr>
          <a:lstStyle/>
          <a:p>
            <a:r>
              <a:rPr lang="en-CA" sz="1600" dirty="0">
                <a:latin typeface="Myriad Pro" panose="020B0503030403020204" pitchFamily="34" charset="0"/>
              </a:rPr>
              <a:t>9%</a:t>
            </a:r>
          </a:p>
        </p:txBody>
      </p:sp>
      <p:sp>
        <p:nvSpPr>
          <p:cNvPr id="19" name="TextBox 18">
            <a:extLst>
              <a:ext uri="{FF2B5EF4-FFF2-40B4-BE49-F238E27FC236}">
                <a16:creationId xmlns:a16="http://schemas.microsoft.com/office/drawing/2014/main" id="{20705B1C-7952-D0AE-EE91-E3EC277D2AE4}"/>
              </a:ext>
            </a:extLst>
          </p:cNvPr>
          <p:cNvSpPr txBox="1"/>
          <p:nvPr/>
        </p:nvSpPr>
        <p:spPr>
          <a:xfrm>
            <a:off x="6840073" y="5369779"/>
            <a:ext cx="558166" cy="338554"/>
          </a:xfrm>
          <a:prstGeom prst="rect">
            <a:avLst/>
          </a:prstGeom>
          <a:noFill/>
        </p:spPr>
        <p:txBody>
          <a:bodyPr wrap="square" rtlCol="0">
            <a:spAutoFit/>
          </a:bodyPr>
          <a:lstStyle/>
          <a:p>
            <a:r>
              <a:rPr lang="en-CA" sz="1600" dirty="0">
                <a:latin typeface="Myriad Pro" panose="020B0503030403020204" pitchFamily="34" charset="0"/>
              </a:rPr>
              <a:t>13%</a:t>
            </a:r>
          </a:p>
        </p:txBody>
      </p:sp>
      <p:sp>
        <p:nvSpPr>
          <p:cNvPr id="20" name="Graphic 462">
            <a:extLst>
              <a:ext uri="{FF2B5EF4-FFF2-40B4-BE49-F238E27FC236}">
                <a16:creationId xmlns:a16="http://schemas.microsoft.com/office/drawing/2014/main" id="{031D01DA-DA65-3073-7382-EF8A78DEAE2B}"/>
              </a:ext>
            </a:extLst>
          </p:cNvPr>
          <p:cNvSpPr/>
          <p:nvPr/>
        </p:nvSpPr>
        <p:spPr>
          <a:xfrm>
            <a:off x="6288291" y="5097490"/>
            <a:ext cx="204647" cy="263307"/>
          </a:xfrm>
          <a:custGeom>
            <a:avLst/>
            <a:gdLst>
              <a:gd name="connsiteX0" fmla="*/ 85725 w 257175"/>
              <a:gd name="connsiteY0" fmla="*/ 0 h 342900"/>
              <a:gd name="connsiteX1" fmla="*/ 57150 w 257175"/>
              <a:gd name="connsiteY1" fmla="*/ 28575 h 342900"/>
              <a:gd name="connsiteX2" fmla="*/ 57150 w 257175"/>
              <a:gd name="connsiteY2" fmla="*/ 200025 h 342900"/>
              <a:gd name="connsiteX3" fmla="*/ 85725 w 257175"/>
              <a:gd name="connsiteY3" fmla="*/ 228600 h 342900"/>
              <a:gd name="connsiteX4" fmla="*/ 171450 w 257175"/>
              <a:gd name="connsiteY4" fmla="*/ 228600 h 342900"/>
              <a:gd name="connsiteX5" fmla="*/ 200025 w 257175"/>
              <a:gd name="connsiteY5" fmla="*/ 200025 h 342900"/>
              <a:gd name="connsiteX6" fmla="*/ 200025 w 257175"/>
              <a:gd name="connsiteY6" fmla="*/ 28575 h 342900"/>
              <a:gd name="connsiteX7" fmla="*/ 171450 w 257175"/>
              <a:gd name="connsiteY7" fmla="*/ 0 h 342900"/>
              <a:gd name="connsiteX8" fmla="*/ 85725 w 257175"/>
              <a:gd name="connsiteY8" fmla="*/ 28575 h 342900"/>
              <a:gd name="connsiteX9" fmla="*/ 171450 w 257175"/>
              <a:gd name="connsiteY9" fmla="*/ 28575 h 342900"/>
              <a:gd name="connsiteX10" fmla="*/ 171450 w 257175"/>
              <a:gd name="connsiteY10" fmla="*/ 200025 h 342900"/>
              <a:gd name="connsiteX11" fmla="*/ 85725 w 257175"/>
              <a:gd name="connsiteY11" fmla="*/ 200025 h 342900"/>
              <a:gd name="connsiteX12" fmla="*/ 0 w 257175"/>
              <a:gd name="connsiteY12" fmla="*/ 142875 h 342900"/>
              <a:gd name="connsiteX13" fmla="*/ 0 w 257175"/>
              <a:gd name="connsiteY13" fmla="*/ 200025 h 342900"/>
              <a:gd name="connsiteX14" fmla="*/ 85725 w 257175"/>
              <a:gd name="connsiteY14" fmla="*/ 285750 h 342900"/>
              <a:gd name="connsiteX15" fmla="*/ 114300 w 257175"/>
              <a:gd name="connsiteY15" fmla="*/ 285750 h 342900"/>
              <a:gd name="connsiteX16" fmla="*/ 114300 w 257175"/>
              <a:gd name="connsiteY16" fmla="*/ 314325 h 342900"/>
              <a:gd name="connsiteX17" fmla="*/ 57150 w 257175"/>
              <a:gd name="connsiteY17" fmla="*/ 314325 h 342900"/>
              <a:gd name="connsiteX18" fmla="*/ 57150 w 257175"/>
              <a:gd name="connsiteY18" fmla="*/ 342900 h 342900"/>
              <a:gd name="connsiteX19" fmla="*/ 200025 w 257175"/>
              <a:gd name="connsiteY19" fmla="*/ 342900 h 342900"/>
              <a:gd name="connsiteX20" fmla="*/ 200025 w 257175"/>
              <a:gd name="connsiteY20" fmla="*/ 314325 h 342900"/>
              <a:gd name="connsiteX21" fmla="*/ 142875 w 257175"/>
              <a:gd name="connsiteY21" fmla="*/ 314325 h 342900"/>
              <a:gd name="connsiteX22" fmla="*/ 142875 w 257175"/>
              <a:gd name="connsiteY22" fmla="*/ 285750 h 342900"/>
              <a:gd name="connsiteX23" fmla="*/ 171450 w 257175"/>
              <a:gd name="connsiteY23" fmla="*/ 285750 h 342900"/>
              <a:gd name="connsiteX24" fmla="*/ 257175 w 257175"/>
              <a:gd name="connsiteY24" fmla="*/ 200025 h 342900"/>
              <a:gd name="connsiteX25" fmla="*/ 257175 w 257175"/>
              <a:gd name="connsiteY25" fmla="*/ 142875 h 342900"/>
              <a:gd name="connsiteX26" fmla="*/ 228600 w 257175"/>
              <a:gd name="connsiteY26" fmla="*/ 142875 h 342900"/>
              <a:gd name="connsiteX27" fmla="*/ 228600 w 257175"/>
              <a:gd name="connsiteY27" fmla="*/ 200025 h 342900"/>
              <a:gd name="connsiteX28" fmla="*/ 171450 w 257175"/>
              <a:gd name="connsiteY28" fmla="*/ 257175 h 342900"/>
              <a:gd name="connsiteX29" fmla="*/ 85725 w 257175"/>
              <a:gd name="connsiteY29" fmla="*/ 257175 h 342900"/>
              <a:gd name="connsiteX30" fmla="*/ 28575 w 257175"/>
              <a:gd name="connsiteY30" fmla="*/ 200025 h 342900"/>
              <a:gd name="connsiteX31" fmla="*/ 28575 w 257175"/>
              <a:gd name="connsiteY31" fmla="*/ 1428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342900">
                <a:moveTo>
                  <a:pt x="85725" y="0"/>
                </a:moveTo>
                <a:cubicBezTo>
                  <a:pt x="70097" y="0"/>
                  <a:pt x="57150" y="12948"/>
                  <a:pt x="57150" y="28575"/>
                </a:cubicBezTo>
                <a:lnTo>
                  <a:pt x="57150" y="200025"/>
                </a:lnTo>
                <a:cubicBezTo>
                  <a:pt x="57150" y="215653"/>
                  <a:pt x="70097" y="228600"/>
                  <a:pt x="85725" y="228600"/>
                </a:cubicBezTo>
                <a:lnTo>
                  <a:pt x="171450" y="228600"/>
                </a:lnTo>
                <a:cubicBezTo>
                  <a:pt x="187078" y="228600"/>
                  <a:pt x="200025" y="215653"/>
                  <a:pt x="200025" y="200025"/>
                </a:cubicBezTo>
                <a:lnTo>
                  <a:pt x="200025" y="28575"/>
                </a:lnTo>
                <a:cubicBezTo>
                  <a:pt x="200025" y="12948"/>
                  <a:pt x="187078" y="0"/>
                  <a:pt x="171450" y="0"/>
                </a:cubicBezTo>
                <a:close/>
                <a:moveTo>
                  <a:pt x="85725" y="28575"/>
                </a:moveTo>
                <a:lnTo>
                  <a:pt x="171450" y="28575"/>
                </a:lnTo>
                <a:lnTo>
                  <a:pt x="171450" y="200025"/>
                </a:lnTo>
                <a:lnTo>
                  <a:pt x="85725" y="200025"/>
                </a:lnTo>
                <a:close/>
                <a:moveTo>
                  <a:pt x="0" y="142875"/>
                </a:moveTo>
                <a:lnTo>
                  <a:pt x="0" y="200025"/>
                </a:lnTo>
                <a:cubicBezTo>
                  <a:pt x="0" y="247185"/>
                  <a:pt x="38565" y="285750"/>
                  <a:pt x="85725" y="285750"/>
                </a:cubicBezTo>
                <a:lnTo>
                  <a:pt x="114300" y="285750"/>
                </a:lnTo>
                <a:lnTo>
                  <a:pt x="114300" y="314325"/>
                </a:lnTo>
                <a:lnTo>
                  <a:pt x="57150" y="314325"/>
                </a:lnTo>
                <a:lnTo>
                  <a:pt x="57150" y="342900"/>
                </a:lnTo>
                <a:lnTo>
                  <a:pt x="200025" y="342900"/>
                </a:lnTo>
                <a:lnTo>
                  <a:pt x="200025" y="314325"/>
                </a:lnTo>
                <a:lnTo>
                  <a:pt x="142875" y="314325"/>
                </a:lnTo>
                <a:lnTo>
                  <a:pt x="142875" y="285750"/>
                </a:lnTo>
                <a:lnTo>
                  <a:pt x="171450" y="285750"/>
                </a:lnTo>
                <a:cubicBezTo>
                  <a:pt x="218610" y="285750"/>
                  <a:pt x="257175" y="247185"/>
                  <a:pt x="257175" y="200025"/>
                </a:cubicBezTo>
                <a:lnTo>
                  <a:pt x="257175" y="142875"/>
                </a:lnTo>
                <a:lnTo>
                  <a:pt x="228600" y="142875"/>
                </a:lnTo>
                <a:lnTo>
                  <a:pt x="228600" y="200025"/>
                </a:lnTo>
                <a:cubicBezTo>
                  <a:pt x="228600" y="231726"/>
                  <a:pt x="203151" y="257175"/>
                  <a:pt x="171450" y="257175"/>
                </a:cubicBezTo>
                <a:lnTo>
                  <a:pt x="85725" y="257175"/>
                </a:lnTo>
                <a:cubicBezTo>
                  <a:pt x="54024" y="257175"/>
                  <a:pt x="28575" y="231726"/>
                  <a:pt x="28575" y="200025"/>
                </a:cubicBezTo>
                <a:lnTo>
                  <a:pt x="28575" y="142875"/>
                </a:lnTo>
                <a:close/>
              </a:path>
            </a:pathLst>
          </a:custGeom>
          <a:solidFill>
            <a:srgbClr val="000000"/>
          </a:solidFill>
          <a:ln w="14288" cap="flat">
            <a:noFill/>
            <a:prstDash val="solid"/>
            <a:miter/>
          </a:ln>
        </p:spPr>
        <p:txBody>
          <a:bodyPr rtlCol="0" anchor="ctr"/>
          <a:lstStyle/>
          <a:p>
            <a:endParaRPr lang="en-US">
              <a:latin typeface="Myriad Pro" panose="020B0503030403020204" pitchFamily="34" charset="0"/>
            </a:endParaRPr>
          </a:p>
        </p:txBody>
      </p:sp>
      <p:sp>
        <p:nvSpPr>
          <p:cNvPr id="21" name="Graphic 560">
            <a:extLst>
              <a:ext uri="{FF2B5EF4-FFF2-40B4-BE49-F238E27FC236}">
                <a16:creationId xmlns:a16="http://schemas.microsoft.com/office/drawing/2014/main" id="{CCE4470F-8F29-8EBF-1462-AC387B9966B6}"/>
              </a:ext>
            </a:extLst>
          </p:cNvPr>
          <p:cNvSpPr/>
          <p:nvPr/>
        </p:nvSpPr>
        <p:spPr>
          <a:xfrm>
            <a:off x="5479398" y="5134252"/>
            <a:ext cx="339735" cy="222461"/>
          </a:xfrm>
          <a:custGeom>
            <a:avLst/>
            <a:gdLst>
              <a:gd name="connsiteX0" fmla="*/ 0 w 400050"/>
              <a:gd name="connsiteY0" fmla="*/ 0 h 271462"/>
              <a:gd name="connsiteX1" fmla="*/ 0 w 400050"/>
              <a:gd name="connsiteY1" fmla="*/ 228600 h 271462"/>
              <a:gd name="connsiteX2" fmla="*/ 400050 w 400050"/>
              <a:gd name="connsiteY2" fmla="*/ 228600 h 271462"/>
              <a:gd name="connsiteX3" fmla="*/ 400050 w 400050"/>
              <a:gd name="connsiteY3" fmla="*/ 0 h 271462"/>
              <a:gd name="connsiteX4" fmla="*/ 28575 w 400050"/>
              <a:gd name="connsiteY4" fmla="*/ 28575 h 271462"/>
              <a:gd name="connsiteX5" fmla="*/ 371475 w 400050"/>
              <a:gd name="connsiteY5" fmla="*/ 28575 h 271462"/>
              <a:gd name="connsiteX6" fmla="*/ 371475 w 400050"/>
              <a:gd name="connsiteY6" fmla="*/ 200025 h 271462"/>
              <a:gd name="connsiteX7" fmla="*/ 28575 w 400050"/>
              <a:gd name="connsiteY7" fmla="*/ 200025 h 271462"/>
              <a:gd name="connsiteX8" fmla="*/ 114300 w 400050"/>
              <a:gd name="connsiteY8" fmla="*/ 242888 h 271462"/>
              <a:gd name="connsiteX9" fmla="*/ 114300 w 400050"/>
              <a:gd name="connsiteY9" fmla="*/ 271463 h 271462"/>
              <a:gd name="connsiteX10" fmla="*/ 285750 w 400050"/>
              <a:gd name="connsiteY10" fmla="*/ 271463 h 271462"/>
              <a:gd name="connsiteX11" fmla="*/ 285750 w 400050"/>
              <a:gd name="connsiteY11" fmla="*/ 242888 h 2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050" h="271462">
                <a:moveTo>
                  <a:pt x="0" y="0"/>
                </a:moveTo>
                <a:lnTo>
                  <a:pt x="0" y="228600"/>
                </a:lnTo>
                <a:lnTo>
                  <a:pt x="400050" y="228600"/>
                </a:lnTo>
                <a:lnTo>
                  <a:pt x="400050" y="0"/>
                </a:lnTo>
                <a:close/>
                <a:moveTo>
                  <a:pt x="28575" y="28575"/>
                </a:moveTo>
                <a:lnTo>
                  <a:pt x="371475" y="28575"/>
                </a:lnTo>
                <a:lnTo>
                  <a:pt x="371475" y="200025"/>
                </a:lnTo>
                <a:lnTo>
                  <a:pt x="28575" y="200025"/>
                </a:lnTo>
                <a:close/>
                <a:moveTo>
                  <a:pt x="114300" y="242888"/>
                </a:moveTo>
                <a:lnTo>
                  <a:pt x="114300" y="271463"/>
                </a:lnTo>
                <a:lnTo>
                  <a:pt x="285750" y="271463"/>
                </a:lnTo>
                <a:lnTo>
                  <a:pt x="285750" y="242888"/>
                </a:lnTo>
                <a:close/>
              </a:path>
            </a:pathLst>
          </a:custGeom>
          <a:solidFill>
            <a:srgbClr val="000000"/>
          </a:solidFill>
          <a:ln w="14288" cap="flat">
            <a:noFill/>
            <a:prstDash val="solid"/>
            <a:miter/>
          </a:ln>
        </p:spPr>
        <p:txBody>
          <a:bodyPr rtlCol="0" anchor="ctr"/>
          <a:lstStyle/>
          <a:p>
            <a:endParaRPr lang="en-US"/>
          </a:p>
        </p:txBody>
      </p:sp>
      <p:sp>
        <p:nvSpPr>
          <p:cNvPr id="22" name="Graphic 7">
            <a:extLst>
              <a:ext uri="{FF2B5EF4-FFF2-40B4-BE49-F238E27FC236}">
                <a16:creationId xmlns:a16="http://schemas.microsoft.com/office/drawing/2014/main" id="{51F8FA32-BD95-F2BB-0B31-3D651E0CBC5B}"/>
              </a:ext>
            </a:extLst>
          </p:cNvPr>
          <p:cNvSpPr/>
          <p:nvPr/>
        </p:nvSpPr>
        <p:spPr>
          <a:xfrm>
            <a:off x="6976486" y="5112330"/>
            <a:ext cx="292883" cy="239146"/>
          </a:xfrm>
          <a:custGeom>
            <a:avLst/>
            <a:gdLst>
              <a:gd name="connsiteX0" fmla="*/ 0 w 371475"/>
              <a:gd name="connsiteY0" fmla="*/ 0 h 314325"/>
              <a:gd name="connsiteX1" fmla="*/ 0 w 371475"/>
              <a:gd name="connsiteY1" fmla="*/ 257175 h 314325"/>
              <a:gd name="connsiteX2" fmla="*/ 57150 w 371475"/>
              <a:gd name="connsiteY2" fmla="*/ 314325 h 314325"/>
              <a:gd name="connsiteX3" fmla="*/ 314325 w 371475"/>
              <a:gd name="connsiteY3" fmla="*/ 314325 h 314325"/>
              <a:gd name="connsiteX4" fmla="*/ 371475 w 371475"/>
              <a:gd name="connsiteY4" fmla="*/ 257175 h 314325"/>
              <a:gd name="connsiteX5" fmla="*/ 371475 w 371475"/>
              <a:gd name="connsiteY5" fmla="*/ 100013 h 314325"/>
              <a:gd name="connsiteX6" fmla="*/ 285750 w 371475"/>
              <a:gd name="connsiteY6" fmla="*/ 100013 h 314325"/>
              <a:gd name="connsiteX7" fmla="*/ 285750 w 371475"/>
              <a:gd name="connsiteY7" fmla="*/ 0 h 314325"/>
              <a:gd name="connsiteX8" fmla="*/ 28575 w 371475"/>
              <a:gd name="connsiteY8" fmla="*/ 28575 h 314325"/>
              <a:gd name="connsiteX9" fmla="*/ 257175 w 371475"/>
              <a:gd name="connsiteY9" fmla="*/ 28575 h 314325"/>
              <a:gd name="connsiteX10" fmla="*/ 257175 w 371475"/>
              <a:gd name="connsiteY10" fmla="*/ 257175 h 314325"/>
              <a:gd name="connsiteX11" fmla="*/ 265212 w 371475"/>
              <a:gd name="connsiteY11" fmla="*/ 285750 h 314325"/>
              <a:gd name="connsiteX12" fmla="*/ 57150 w 371475"/>
              <a:gd name="connsiteY12" fmla="*/ 285750 h 314325"/>
              <a:gd name="connsiteX13" fmla="*/ 28575 w 371475"/>
              <a:gd name="connsiteY13" fmla="*/ 257175 h 314325"/>
              <a:gd name="connsiteX14" fmla="*/ 57150 w 371475"/>
              <a:gd name="connsiteY14" fmla="*/ 57150 h 314325"/>
              <a:gd name="connsiteX15" fmla="*/ 57150 w 371475"/>
              <a:gd name="connsiteY15" fmla="*/ 128588 h 314325"/>
              <a:gd name="connsiteX16" fmla="*/ 228600 w 371475"/>
              <a:gd name="connsiteY16" fmla="*/ 128588 h 314325"/>
              <a:gd name="connsiteX17" fmla="*/ 228600 w 371475"/>
              <a:gd name="connsiteY17" fmla="*/ 57150 h 314325"/>
              <a:gd name="connsiteX18" fmla="*/ 85725 w 371475"/>
              <a:gd name="connsiteY18" fmla="*/ 85725 h 314325"/>
              <a:gd name="connsiteX19" fmla="*/ 200025 w 371475"/>
              <a:gd name="connsiteY19" fmla="*/ 85725 h 314325"/>
              <a:gd name="connsiteX20" fmla="*/ 200025 w 371475"/>
              <a:gd name="connsiteY20" fmla="*/ 100013 h 314325"/>
              <a:gd name="connsiteX21" fmla="*/ 85725 w 371475"/>
              <a:gd name="connsiteY21" fmla="*/ 100013 h 314325"/>
              <a:gd name="connsiteX22" fmla="*/ 285750 w 371475"/>
              <a:gd name="connsiteY22" fmla="*/ 128588 h 314325"/>
              <a:gd name="connsiteX23" fmla="*/ 342900 w 371475"/>
              <a:gd name="connsiteY23" fmla="*/ 128588 h 314325"/>
              <a:gd name="connsiteX24" fmla="*/ 342900 w 371475"/>
              <a:gd name="connsiteY24" fmla="*/ 257175 h 314325"/>
              <a:gd name="connsiteX25" fmla="*/ 314325 w 371475"/>
              <a:gd name="connsiteY25" fmla="*/ 285750 h 314325"/>
              <a:gd name="connsiteX26" fmla="*/ 285750 w 371475"/>
              <a:gd name="connsiteY26" fmla="*/ 257175 h 314325"/>
              <a:gd name="connsiteX27" fmla="*/ 57150 w 371475"/>
              <a:gd name="connsiteY27" fmla="*/ 142875 h 314325"/>
              <a:gd name="connsiteX28" fmla="*/ 57150 w 371475"/>
              <a:gd name="connsiteY28" fmla="*/ 171450 h 314325"/>
              <a:gd name="connsiteX29" fmla="*/ 128588 w 371475"/>
              <a:gd name="connsiteY29" fmla="*/ 171450 h 314325"/>
              <a:gd name="connsiteX30" fmla="*/ 128588 w 371475"/>
              <a:gd name="connsiteY30" fmla="*/ 142875 h 314325"/>
              <a:gd name="connsiteX31" fmla="*/ 157163 w 371475"/>
              <a:gd name="connsiteY31" fmla="*/ 142875 h 314325"/>
              <a:gd name="connsiteX32" fmla="*/ 157163 w 371475"/>
              <a:gd name="connsiteY32" fmla="*/ 171450 h 314325"/>
              <a:gd name="connsiteX33" fmla="*/ 228600 w 371475"/>
              <a:gd name="connsiteY33" fmla="*/ 171450 h 314325"/>
              <a:gd name="connsiteX34" fmla="*/ 228600 w 371475"/>
              <a:gd name="connsiteY34" fmla="*/ 142875 h 314325"/>
              <a:gd name="connsiteX35" fmla="*/ 57150 w 371475"/>
              <a:gd name="connsiteY35" fmla="*/ 185738 h 314325"/>
              <a:gd name="connsiteX36" fmla="*/ 57150 w 371475"/>
              <a:gd name="connsiteY36" fmla="*/ 214313 h 314325"/>
              <a:gd name="connsiteX37" fmla="*/ 128588 w 371475"/>
              <a:gd name="connsiteY37" fmla="*/ 214313 h 314325"/>
              <a:gd name="connsiteX38" fmla="*/ 128588 w 371475"/>
              <a:gd name="connsiteY38" fmla="*/ 185738 h 314325"/>
              <a:gd name="connsiteX39" fmla="*/ 157163 w 371475"/>
              <a:gd name="connsiteY39" fmla="*/ 185738 h 314325"/>
              <a:gd name="connsiteX40" fmla="*/ 157163 w 371475"/>
              <a:gd name="connsiteY40" fmla="*/ 214313 h 314325"/>
              <a:gd name="connsiteX41" fmla="*/ 228600 w 371475"/>
              <a:gd name="connsiteY41" fmla="*/ 214313 h 314325"/>
              <a:gd name="connsiteX42" fmla="*/ 228600 w 371475"/>
              <a:gd name="connsiteY42" fmla="*/ 185738 h 314325"/>
              <a:gd name="connsiteX43" fmla="*/ 57150 w 371475"/>
              <a:gd name="connsiteY43" fmla="*/ 228600 h 314325"/>
              <a:gd name="connsiteX44" fmla="*/ 57150 w 371475"/>
              <a:gd name="connsiteY44" fmla="*/ 257175 h 314325"/>
              <a:gd name="connsiteX45" fmla="*/ 128588 w 371475"/>
              <a:gd name="connsiteY45" fmla="*/ 257175 h 314325"/>
              <a:gd name="connsiteX46" fmla="*/ 128588 w 371475"/>
              <a:gd name="connsiteY46" fmla="*/ 228600 h 314325"/>
              <a:gd name="connsiteX47" fmla="*/ 157163 w 371475"/>
              <a:gd name="connsiteY47" fmla="*/ 228600 h 314325"/>
              <a:gd name="connsiteX48" fmla="*/ 157163 w 371475"/>
              <a:gd name="connsiteY48" fmla="*/ 257175 h 314325"/>
              <a:gd name="connsiteX49" fmla="*/ 228600 w 371475"/>
              <a:gd name="connsiteY49" fmla="*/ 257175 h 314325"/>
              <a:gd name="connsiteX50" fmla="*/ 228600 w 371475"/>
              <a:gd name="connsiteY50" fmla="*/ 2286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1475" h="314325">
                <a:moveTo>
                  <a:pt x="0" y="0"/>
                </a:moveTo>
                <a:lnTo>
                  <a:pt x="0" y="257175"/>
                </a:lnTo>
                <a:cubicBezTo>
                  <a:pt x="0" y="288763"/>
                  <a:pt x="25561" y="314325"/>
                  <a:pt x="57150" y="314325"/>
                </a:cubicBezTo>
                <a:lnTo>
                  <a:pt x="314325" y="314325"/>
                </a:lnTo>
                <a:cubicBezTo>
                  <a:pt x="345913" y="314325"/>
                  <a:pt x="371475" y="288763"/>
                  <a:pt x="371475" y="257175"/>
                </a:cubicBezTo>
                <a:lnTo>
                  <a:pt x="371475" y="100013"/>
                </a:lnTo>
                <a:lnTo>
                  <a:pt x="285750" y="100013"/>
                </a:lnTo>
                <a:lnTo>
                  <a:pt x="285750" y="0"/>
                </a:lnTo>
                <a:close/>
                <a:moveTo>
                  <a:pt x="28575" y="28575"/>
                </a:moveTo>
                <a:lnTo>
                  <a:pt x="257175" y="28575"/>
                </a:lnTo>
                <a:lnTo>
                  <a:pt x="257175" y="257175"/>
                </a:lnTo>
                <a:cubicBezTo>
                  <a:pt x="257175" y="267612"/>
                  <a:pt x="260357" y="277323"/>
                  <a:pt x="265212" y="285750"/>
                </a:cubicBezTo>
                <a:lnTo>
                  <a:pt x="57150" y="285750"/>
                </a:lnTo>
                <a:cubicBezTo>
                  <a:pt x="40128" y="285750"/>
                  <a:pt x="28575" y="274197"/>
                  <a:pt x="28575" y="257175"/>
                </a:cubicBezTo>
                <a:close/>
                <a:moveTo>
                  <a:pt x="57150" y="57150"/>
                </a:moveTo>
                <a:lnTo>
                  <a:pt x="57150" y="128588"/>
                </a:lnTo>
                <a:lnTo>
                  <a:pt x="228600" y="128588"/>
                </a:lnTo>
                <a:lnTo>
                  <a:pt x="228600" y="57150"/>
                </a:lnTo>
                <a:close/>
                <a:moveTo>
                  <a:pt x="85725" y="85725"/>
                </a:moveTo>
                <a:lnTo>
                  <a:pt x="200025" y="85725"/>
                </a:lnTo>
                <a:lnTo>
                  <a:pt x="200025" y="100013"/>
                </a:lnTo>
                <a:lnTo>
                  <a:pt x="85725" y="100013"/>
                </a:lnTo>
                <a:close/>
                <a:moveTo>
                  <a:pt x="285750" y="128588"/>
                </a:moveTo>
                <a:lnTo>
                  <a:pt x="342900" y="128588"/>
                </a:lnTo>
                <a:lnTo>
                  <a:pt x="342900" y="257175"/>
                </a:lnTo>
                <a:cubicBezTo>
                  <a:pt x="342900" y="274197"/>
                  <a:pt x="331347" y="285750"/>
                  <a:pt x="314325" y="285750"/>
                </a:cubicBezTo>
                <a:cubicBezTo>
                  <a:pt x="297303" y="285750"/>
                  <a:pt x="285750" y="274197"/>
                  <a:pt x="285750" y="257175"/>
                </a:cubicBezTo>
                <a:close/>
                <a:moveTo>
                  <a:pt x="57150" y="142875"/>
                </a:moveTo>
                <a:lnTo>
                  <a:pt x="57150" y="171450"/>
                </a:lnTo>
                <a:lnTo>
                  <a:pt x="128588" y="171450"/>
                </a:lnTo>
                <a:lnTo>
                  <a:pt x="128588" y="142875"/>
                </a:lnTo>
                <a:close/>
                <a:moveTo>
                  <a:pt x="157163" y="142875"/>
                </a:moveTo>
                <a:lnTo>
                  <a:pt x="157163" y="171450"/>
                </a:lnTo>
                <a:lnTo>
                  <a:pt x="228600" y="171450"/>
                </a:lnTo>
                <a:lnTo>
                  <a:pt x="228600" y="142875"/>
                </a:lnTo>
                <a:close/>
                <a:moveTo>
                  <a:pt x="57150" y="185738"/>
                </a:moveTo>
                <a:lnTo>
                  <a:pt x="57150" y="214313"/>
                </a:lnTo>
                <a:lnTo>
                  <a:pt x="128588" y="214313"/>
                </a:lnTo>
                <a:lnTo>
                  <a:pt x="128588" y="185738"/>
                </a:lnTo>
                <a:close/>
                <a:moveTo>
                  <a:pt x="157163" y="185738"/>
                </a:moveTo>
                <a:lnTo>
                  <a:pt x="157163" y="214313"/>
                </a:lnTo>
                <a:lnTo>
                  <a:pt x="228600" y="214313"/>
                </a:lnTo>
                <a:lnTo>
                  <a:pt x="228600" y="185738"/>
                </a:lnTo>
                <a:close/>
                <a:moveTo>
                  <a:pt x="57150" y="228600"/>
                </a:moveTo>
                <a:lnTo>
                  <a:pt x="57150" y="257175"/>
                </a:lnTo>
                <a:lnTo>
                  <a:pt x="128588" y="257175"/>
                </a:lnTo>
                <a:lnTo>
                  <a:pt x="128588" y="228600"/>
                </a:lnTo>
                <a:close/>
                <a:moveTo>
                  <a:pt x="157163" y="228600"/>
                </a:moveTo>
                <a:lnTo>
                  <a:pt x="157163" y="257175"/>
                </a:lnTo>
                <a:lnTo>
                  <a:pt x="228600" y="257175"/>
                </a:lnTo>
                <a:lnTo>
                  <a:pt x="228600" y="228600"/>
                </a:lnTo>
                <a:close/>
              </a:path>
            </a:pathLst>
          </a:custGeom>
          <a:solidFill>
            <a:srgbClr val="000000"/>
          </a:solidFill>
          <a:ln w="14288" cap="flat">
            <a:noFill/>
            <a:prstDash val="solid"/>
            <a:miter/>
          </a:ln>
        </p:spPr>
        <p:txBody>
          <a:bodyPr rtlCol="0" anchor="ctr"/>
          <a:lstStyle/>
          <a:p>
            <a:endParaRPr lang="en-US"/>
          </a:p>
        </p:txBody>
      </p:sp>
      <p:sp>
        <p:nvSpPr>
          <p:cNvPr id="23" name="TextBox 22">
            <a:extLst>
              <a:ext uri="{FF2B5EF4-FFF2-40B4-BE49-F238E27FC236}">
                <a16:creationId xmlns:a16="http://schemas.microsoft.com/office/drawing/2014/main" id="{2131F627-9417-3A69-ADF7-BFB42B7D84A5}"/>
              </a:ext>
            </a:extLst>
          </p:cNvPr>
          <p:cNvSpPr txBox="1"/>
          <p:nvPr/>
        </p:nvSpPr>
        <p:spPr>
          <a:xfrm>
            <a:off x="9230253" y="5423480"/>
            <a:ext cx="558166" cy="338554"/>
          </a:xfrm>
          <a:prstGeom prst="rect">
            <a:avLst/>
          </a:prstGeom>
          <a:noFill/>
        </p:spPr>
        <p:txBody>
          <a:bodyPr wrap="none" rtlCol="0">
            <a:spAutoFit/>
          </a:bodyPr>
          <a:lstStyle/>
          <a:p>
            <a:r>
              <a:rPr lang="en-CA" sz="1600" dirty="0">
                <a:latin typeface="Myriad Pro" panose="020B0503030403020204" pitchFamily="34" charset="0"/>
              </a:rPr>
              <a:t>69%</a:t>
            </a:r>
          </a:p>
        </p:txBody>
      </p:sp>
      <p:sp>
        <p:nvSpPr>
          <p:cNvPr id="24" name="TextBox 23">
            <a:extLst>
              <a:ext uri="{FF2B5EF4-FFF2-40B4-BE49-F238E27FC236}">
                <a16:creationId xmlns:a16="http://schemas.microsoft.com/office/drawing/2014/main" id="{81D1F34C-129A-9532-6924-CFCF2B1E88AF}"/>
              </a:ext>
            </a:extLst>
          </p:cNvPr>
          <p:cNvSpPr txBox="1"/>
          <p:nvPr/>
        </p:nvSpPr>
        <p:spPr>
          <a:xfrm>
            <a:off x="10037543" y="5423480"/>
            <a:ext cx="558166" cy="338554"/>
          </a:xfrm>
          <a:prstGeom prst="rect">
            <a:avLst/>
          </a:prstGeom>
          <a:noFill/>
        </p:spPr>
        <p:txBody>
          <a:bodyPr wrap="none" rtlCol="0">
            <a:spAutoFit/>
          </a:bodyPr>
          <a:lstStyle/>
          <a:p>
            <a:r>
              <a:rPr lang="en-CA" sz="1600" dirty="0">
                <a:latin typeface="Myriad Pro" panose="020B0503030403020204" pitchFamily="34" charset="0"/>
              </a:rPr>
              <a:t>15%</a:t>
            </a:r>
          </a:p>
        </p:txBody>
      </p:sp>
      <p:sp>
        <p:nvSpPr>
          <p:cNvPr id="25" name="TextBox 24">
            <a:extLst>
              <a:ext uri="{FF2B5EF4-FFF2-40B4-BE49-F238E27FC236}">
                <a16:creationId xmlns:a16="http://schemas.microsoft.com/office/drawing/2014/main" id="{4E9815F9-6ADA-B84D-8ED8-2A389BD04CF4}"/>
              </a:ext>
            </a:extLst>
          </p:cNvPr>
          <p:cNvSpPr txBox="1"/>
          <p:nvPr/>
        </p:nvSpPr>
        <p:spPr>
          <a:xfrm>
            <a:off x="10693762" y="5423480"/>
            <a:ext cx="558166" cy="338554"/>
          </a:xfrm>
          <a:prstGeom prst="rect">
            <a:avLst/>
          </a:prstGeom>
          <a:noFill/>
        </p:spPr>
        <p:txBody>
          <a:bodyPr wrap="square" rtlCol="0">
            <a:spAutoFit/>
          </a:bodyPr>
          <a:lstStyle/>
          <a:p>
            <a:r>
              <a:rPr lang="en-CA" sz="1600" dirty="0">
                <a:latin typeface="Myriad Pro" panose="020B0503030403020204" pitchFamily="34" charset="0"/>
              </a:rPr>
              <a:t>16%</a:t>
            </a:r>
          </a:p>
        </p:txBody>
      </p:sp>
      <p:sp>
        <p:nvSpPr>
          <p:cNvPr id="26" name="Graphic 462">
            <a:extLst>
              <a:ext uri="{FF2B5EF4-FFF2-40B4-BE49-F238E27FC236}">
                <a16:creationId xmlns:a16="http://schemas.microsoft.com/office/drawing/2014/main" id="{7B35B104-40E7-77F8-EFA4-870B3AF43983}"/>
              </a:ext>
            </a:extLst>
          </p:cNvPr>
          <p:cNvSpPr/>
          <p:nvPr/>
        </p:nvSpPr>
        <p:spPr>
          <a:xfrm>
            <a:off x="10141980" y="5151191"/>
            <a:ext cx="204647" cy="263307"/>
          </a:xfrm>
          <a:custGeom>
            <a:avLst/>
            <a:gdLst>
              <a:gd name="connsiteX0" fmla="*/ 85725 w 257175"/>
              <a:gd name="connsiteY0" fmla="*/ 0 h 342900"/>
              <a:gd name="connsiteX1" fmla="*/ 57150 w 257175"/>
              <a:gd name="connsiteY1" fmla="*/ 28575 h 342900"/>
              <a:gd name="connsiteX2" fmla="*/ 57150 w 257175"/>
              <a:gd name="connsiteY2" fmla="*/ 200025 h 342900"/>
              <a:gd name="connsiteX3" fmla="*/ 85725 w 257175"/>
              <a:gd name="connsiteY3" fmla="*/ 228600 h 342900"/>
              <a:gd name="connsiteX4" fmla="*/ 171450 w 257175"/>
              <a:gd name="connsiteY4" fmla="*/ 228600 h 342900"/>
              <a:gd name="connsiteX5" fmla="*/ 200025 w 257175"/>
              <a:gd name="connsiteY5" fmla="*/ 200025 h 342900"/>
              <a:gd name="connsiteX6" fmla="*/ 200025 w 257175"/>
              <a:gd name="connsiteY6" fmla="*/ 28575 h 342900"/>
              <a:gd name="connsiteX7" fmla="*/ 171450 w 257175"/>
              <a:gd name="connsiteY7" fmla="*/ 0 h 342900"/>
              <a:gd name="connsiteX8" fmla="*/ 85725 w 257175"/>
              <a:gd name="connsiteY8" fmla="*/ 28575 h 342900"/>
              <a:gd name="connsiteX9" fmla="*/ 171450 w 257175"/>
              <a:gd name="connsiteY9" fmla="*/ 28575 h 342900"/>
              <a:gd name="connsiteX10" fmla="*/ 171450 w 257175"/>
              <a:gd name="connsiteY10" fmla="*/ 200025 h 342900"/>
              <a:gd name="connsiteX11" fmla="*/ 85725 w 257175"/>
              <a:gd name="connsiteY11" fmla="*/ 200025 h 342900"/>
              <a:gd name="connsiteX12" fmla="*/ 0 w 257175"/>
              <a:gd name="connsiteY12" fmla="*/ 142875 h 342900"/>
              <a:gd name="connsiteX13" fmla="*/ 0 w 257175"/>
              <a:gd name="connsiteY13" fmla="*/ 200025 h 342900"/>
              <a:gd name="connsiteX14" fmla="*/ 85725 w 257175"/>
              <a:gd name="connsiteY14" fmla="*/ 285750 h 342900"/>
              <a:gd name="connsiteX15" fmla="*/ 114300 w 257175"/>
              <a:gd name="connsiteY15" fmla="*/ 285750 h 342900"/>
              <a:gd name="connsiteX16" fmla="*/ 114300 w 257175"/>
              <a:gd name="connsiteY16" fmla="*/ 314325 h 342900"/>
              <a:gd name="connsiteX17" fmla="*/ 57150 w 257175"/>
              <a:gd name="connsiteY17" fmla="*/ 314325 h 342900"/>
              <a:gd name="connsiteX18" fmla="*/ 57150 w 257175"/>
              <a:gd name="connsiteY18" fmla="*/ 342900 h 342900"/>
              <a:gd name="connsiteX19" fmla="*/ 200025 w 257175"/>
              <a:gd name="connsiteY19" fmla="*/ 342900 h 342900"/>
              <a:gd name="connsiteX20" fmla="*/ 200025 w 257175"/>
              <a:gd name="connsiteY20" fmla="*/ 314325 h 342900"/>
              <a:gd name="connsiteX21" fmla="*/ 142875 w 257175"/>
              <a:gd name="connsiteY21" fmla="*/ 314325 h 342900"/>
              <a:gd name="connsiteX22" fmla="*/ 142875 w 257175"/>
              <a:gd name="connsiteY22" fmla="*/ 285750 h 342900"/>
              <a:gd name="connsiteX23" fmla="*/ 171450 w 257175"/>
              <a:gd name="connsiteY23" fmla="*/ 285750 h 342900"/>
              <a:gd name="connsiteX24" fmla="*/ 257175 w 257175"/>
              <a:gd name="connsiteY24" fmla="*/ 200025 h 342900"/>
              <a:gd name="connsiteX25" fmla="*/ 257175 w 257175"/>
              <a:gd name="connsiteY25" fmla="*/ 142875 h 342900"/>
              <a:gd name="connsiteX26" fmla="*/ 228600 w 257175"/>
              <a:gd name="connsiteY26" fmla="*/ 142875 h 342900"/>
              <a:gd name="connsiteX27" fmla="*/ 228600 w 257175"/>
              <a:gd name="connsiteY27" fmla="*/ 200025 h 342900"/>
              <a:gd name="connsiteX28" fmla="*/ 171450 w 257175"/>
              <a:gd name="connsiteY28" fmla="*/ 257175 h 342900"/>
              <a:gd name="connsiteX29" fmla="*/ 85725 w 257175"/>
              <a:gd name="connsiteY29" fmla="*/ 257175 h 342900"/>
              <a:gd name="connsiteX30" fmla="*/ 28575 w 257175"/>
              <a:gd name="connsiteY30" fmla="*/ 200025 h 342900"/>
              <a:gd name="connsiteX31" fmla="*/ 28575 w 257175"/>
              <a:gd name="connsiteY31" fmla="*/ 1428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342900">
                <a:moveTo>
                  <a:pt x="85725" y="0"/>
                </a:moveTo>
                <a:cubicBezTo>
                  <a:pt x="70097" y="0"/>
                  <a:pt x="57150" y="12948"/>
                  <a:pt x="57150" y="28575"/>
                </a:cubicBezTo>
                <a:lnTo>
                  <a:pt x="57150" y="200025"/>
                </a:lnTo>
                <a:cubicBezTo>
                  <a:pt x="57150" y="215653"/>
                  <a:pt x="70097" y="228600"/>
                  <a:pt x="85725" y="228600"/>
                </a:cubicBezTo>
                <a:lnTo>
                  <a:pt x="171450" y="228600"/>
                </a:lnTo>
                <a:cubicBezTo>
                  <a:pt x="187078" y="228600"/>
                  <a:pt x="200025" y="215653"/>
                  <a:pt x="200025" y="200025"/>
                </a:cubicBezTo>
                <a:lnTo>
                  <a:pt x="200025" y="28575"/>
                </a:lnTo>
                <a:cubicBezTo>
                  <a:pt x="200025" y="12948"/>
                  <a:pt x="187078" y="0"/>
                  <a:pt x="171450" y="0"/>
                </a:cubicBezTo>
                <a:close/>
                <a:moveTo>
                  <a:pt x="85725" y="28575"/>
                </a:moveTo>
                <a:lnTo>
                  <a:pt x="171450" y="28575"/>
                </a:lnTo>
                <a:lnTo>
                  <a:pt x="171450" y="200025"/>
                </a:lnTo>
                <a:lnTo>
                  <a:pt x="85725" y="200025"/>
                </a:lnTo>
                <a:close/>
                <a:moveTo>
                  <a:pt x="0" y="142875"/>
                </a:moveTo>
                <a:lnTo>
                  <a:pt x="0" y="200025"/>
                </a:lnTo>
                <a:cubicBezTo>
                  <a:pt x="0" y="247185"/>
                  <a:pt x="38565" y="285750"/>
                  <a:pt x="85725" y="285750"/>
                </a:cubicBezTo>
                <a:lnTo>
                  <a:pt x="114300" y="285750"/>
                </a:lnTo>
                <a:lnTo>
                  <a:pt x="114300" y="314325"/>
                </a:lnTo>
                <a:lnTo>
                  <a:pt x="57150" y="314325"/>
                </a:lnTo>
                <a:lnTo>
                  <a:pt x="57150" y="342900"/>
                </a:lnTo>
                <a:lnTo>
                  <a:pt x="200025" y="342900"/>
                </a:lnTo>
                <a:lnTo>
                  <a:pt x="200025" y="314325"/>
                </a:lnTo>
                <a:lnTo>
                  <a:pt x="142875" y="314325"/>
                </a:lnTo>
                <a:lnTo>
                  <a:pt x="142875" y="285750"/>
                </a:lnTo>
                <a:lnTo>
                  <a:pt x="171450" y="285750"/>
                </a:lnTo>
                <a:cubicBezTo>
                  <a:pt x="218610" y="285750"/>
                  <a:pt x="257175" y="247185"/>
                  <a:pt x="257175" y="200025"/>
                </a:cubicBezTo>
                <a:lnTo>
                  <a:pt x="257175" y="142875"/>
                </a:lnTo>
                <a:lnTo>
                  <a:pt x="228600" y="142875"/>
                </a:lnTo>
                <a:lnTo>
                  <a:pt x="228600" y="200025"/>
                </a:lnTo>
                <a:cubicBezTo>
                  <a:pt x="228600" y="231726"/>
                  <a:pt x="203151" y="257175"/>
                  <a:pt x="171450" y="257175"/>
                </a:cubicBezTo>
                <a:lnTo>
                  <a:pt x="85725" y="257175"/>
                </a:lnTo>
                <a:cubicBezTo>
                  <a:pt x="54024" y="257175"/>
                  <a:pt x="28575" y="231726"/>
                  <a:pt x="28575" y="200025"/>
                </a:cubicBezTo>
                <a:lnTo>
                  <a:pt x="28575" y="142875"/>
                </a:lnTo>
                <a:close/>
              </a:path>
            </a:pathLst>
          </a:custGeom>
          <a:solidFill>
            <a:srgbClr val="000000"/>
          </a:solidFill>
          <a:ln w="14288" cap="flat">
            <a:noFill/>
            <a:prstDash val="solid"/>
            <a:miter/>
          </a:ln>
        </p:spPr>
        <p:txBody>
          <a:bodyPr rtlCol="0" anchor="ctr"/>
          <a:lstStyle/>
          <a:p>
            <a:endParaRPr lang="en-US">
              <a:latin typeface="Myriad Pro" panose="020B0503030403020204" pitchFamily="34" charset="0"/>
            </a:endParaRPr>
          </a:p>
        </p:txBody>
      </p:sp>
      <p:sp>
        <p:nvSpPr>
          <p:cNvPr id="27" name="Graphic 560">
            <a:extLst>
              <a:ext uri="{FF2B5EF4-FFF2-40B4-BE49-F238E27FC236}">
                <a16:creationId xmlns:a16="http://schemas.microsoft.com/office/drawing/2014/main" id="{385A209B-EE23-D7A5-3A34-31DB46FB8E8A}"/>
              </a:ext>
            </a:extLst>
          </p:cNvPr>
          <p:cNvSpPr/>
          <p:nvPr/>
        </p:nvSpPr>
        <p:spPr>
          <a:xfrm>
            <a:off x="9333087" y="5187953"/>
            <a:ext cx="339735" cy="222461"/>
          </a:xfrm>
          <a:custGeom>
            <a:avLst/>
            <a:gdLst>
              <a:gd name="connsiteX0" fmla="*/ 0 w 400050"/>
              <a:gd name="connsiteY0" fmla="*/ 0 h 271462"/>
              <a:gd name="connsiteX1" fmla="*/ 0 w 400050"/>
              <a:gd name="connsiteY1" fmla="*/ 228600 h 271462"/>
              <a:gd name="connsiteX2" fmla="*/ 400050 w 400050"/>
              <a:gd name="connsiteY2" fmla="*/ 228600 h 271462"/>
              <a:gd name="connsiteX3" fmla="*/ 400050 w 400050"/>
              <a:gd name="connsiteY3" fmla="*/ 0 h 271462"/>
              <a:gd name="connsiteX4" fmla="*/ 28575 w 400050"/>
              <a:gd name="connsiteY4" fmla="*/ 28575 h 271462"/>
              <a:gd name="connsiteX5" fmla="*/ 371475 w 400050"/>
              <a:gd name="connsiteY5" fmla="*/ 28575 h 271462"/>
              <a:gd name="connsiteX6" fmla="*/ 371475 w 400050"/>
              <a:gd name="connsiteY6" fmla="*/ 200025 h 271462"/>
              <a:gd name="connsiteX7" fmla="*/ 28575 w 400050"/>
              <a:gd name="connsiteY7" fmla="*/ 200025 h 271462"/>
              <a:gd name="connsiteX8" fmla="*/ 114300 w 400050"/>
              <a:gd name="connsiteY8" fmla="*/ 242888 h 271462"/>
              <a:gd name="connsiteX9" fmla="*/ 114300 w 400050"/>
              <a:gd name="connsiteY9" fmla="*/ 271463 h 271462"/>
              <a:gd name="connsiteX10" fmla="*/ 285750 w 400050"/>
              <a:gd name="connsiteY10" fmla="*/ 271463 h 271462"/>
              <a:gd name="connsiteX11" fmla="*/ 285750 w 400050"/>
              <a:gd name="connsiteY11" fmla="*/ 242888 h 2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050" h="271462">
                <a:moveTo>
                  <a:pt x="0" y="0"/>
                </a:moveTo>
                <a:lnTo>
                  <a:pt x="0" y="228600"/>
                </a:lnTo>
                <a:lnTo>
                  <a:pt x="400050" y="228600"/>
                </a:lnTo>
                <a:lnTo>
                  <a:pt x="400050" y="0"/>
                </a:lnTo>
                <a:close/>
                <a:moveTo>
                  <a:pt x="28575" y="28575"/>
                </a:moveTo>
                <a:lnTo>
                  <a:pt x="371475" y="28575"/>
                </a:lnTo>
                <a:lnTo>
                  <a:pt x="371475" y="200025"/>
                </a:lnTo>
                <a:lnTo>
                  <a:pt x="28575" y="200025"/>
                </a:lnTo>
                <a:close/>
                <a:moveTo>
                  <a:pt x="114300" y="242888"/>
                </a:moveTo>
                <a:lnTo>
                  <a:pt x="114300" y="271463"/>
                </a:lnTo>
                <a:lnTo>
                  <a:pt x="285750" y="271463"/>
                </a:lnTo>
                <a:lnTo>
                  <a:pt x="285750" y="242888"/>
                </a:lnTo>
                <a:close/>
              </a:path>
            </a:pathLst>
          </a:custGeom>
          <a:solidFill>
            <a:srgbClr val="000000"/>
          </a:solidFill>
          <a:ln w="14288" cap="flat">
            <a:noFill/>
            <a:prstDash val="solid"/>
            <a:miter/>
          </a:ln>
        </p:spPr>
        <p:txBody>
          <a:bodyPr rtlCol="0" anchor="ctr"/>
          <a:lstStyle/>
          <a:p>
            <a:endParaRPr lang="en-US"/>
          </a:p>
        </p:txBody>
      </p:sp>
      <p:sp>
        <p:nvSpPr>
          <p:cNvPr id="28" name="Graphic 7">
            <a:extLst>
              <a:ext uri="{FF2B5EF4-FFF2-40B4-BE49-F238E27FC236}">
                <a16:creationId xmlns:a16="http://schemas.microsoft.com/office/drawing/2014/main" id="{61E274C1-AAF8-A163-A8F6-BD66402838FF}"/>
              </a:ext>
            </a:extLst>
          </p:cNvPr>
          <p:cNvSpPr/>
          <p:nvPr/>
        </p:nvSpPr>
        <p:spPr>
          <a:xfrm>
            <a:off x="10830175" y="5166031"/>
            <a:ext cx="292883" cy="239146"/>
          </a:xfrm>
          <a:custGeom>
            <a:avLst/>
            <a:gdLst>
              <a:gd name="connsiteX0" fmla="*/ 0 w 371475"/>
              <a:gd name="connsiteY0" fmla="*/ 0 h 314325"/>
              <a:gd name="connsiteX1" fmla="*/ 0 w 371475"/>
              <a:gd name="connsiteY1" fmla="*/ 257175 h 314325"/>
              <a:gd name="connsiteX2" fmla="*/ 57150 w 371475"/>
              <a:gd name="connsiteY2" fmla="*/ 314325 h 314325"/>
              <a:gd name="connsiteX3" fmla="*/ 314325 w 371475"/>
              <a:gd name="connsiteY3" fmla="*/ 314325 h 314325"/>
              <a:gd name="connsiteX4" fmla="*/ 371475 w 371475"/>
              <a:gd name="connsiteY4" fmla="*/ 257175 h 314325"/>
              <a:gd name="connsiteX5" fmla="*/ 371475 w 371475"/>
              <a:gd name="connsiteY5" fmla="*/ 100013 h 314325"/>
              <a:gd name="connsiteX6" fmla="*/ 285750 w 371475"/>
              <a:gd name="connsiteY6" fmla="*/ 100013 h 314325"/>
              <a:gd name="connsiteX7" fmla="*/ 285750 w 371475"/>
              <a:gd name="connsiteY7" fmla="*/ 0 h 314325"/>
              <a:gd name="connsiteX8" fmla="*/ 28575 w 371475"/>
              <a:gd name="connsiteY8" fmla="*/ 28575 h 314325"/>
              <a:gd name="connsiteX9" fmla="*/ 257175 w 371475"/>
              <a:gd name="connsiteY9" fmla="*/ 28575 h 314325"/>
              <a:gd name="connsiteX10" fmla="*/ 257175 w 371475"/>
              <a:gd name="connsiteY10" fmla="*/ 257175 h 314325"/>
              <a:gd name="connsiteX11" fmla="*/ 265212 w 371475"/>
              <a:gd name="connsiteY11" fmla="*/ 285750 h 314325"/>
              <a:gd name="connsiteX12" fmla="*/ 57150 w 371475"/>
              <a:gd name="connsiteY12" fmla="*/ 285750 h 314325"/>
              <a:gd name="connsiteX13" fmla="*/ 28575 w 371475"/>
              <a:gd name="connsiteY13" fmla="*/ 257175 h 314325"/>
              <a:gd name="connsiteX14" fmla="*/ 57150 w 371475"/>
              <a:gd name="connsiteY14" fmla="*/ 57150 h 314325"/>
              <a:gd name="connsiteX15" fmla="*/ 57150 w 371475"/>
              <a:gd name="connsiteY15" fmla="*/ 128588 h 314325"/>
              <a:gd name="connsiteX16" fmla="*/ 228600 w 371475"/>
              <a:gd name="connsiteY16" fmla="*/ 128588 h 314325"/>
              <a:gd name="connsiteX17" fmla="*/ 228600 w 371475"/>
              <a:gd name="connsiteY17" fmla="*/ 57150 h 314325"/>
              <a:gd name="connsiteX18" fmla="*/ 85725 w 371475"/>
              <a:gd name="connsiteY18" fmla="*/ 85725 h 314325"/>
              <a:gd name="connsiteX19" fmla="*/ 200025 w 371475"/>
              <a:gd name="connsiteY19" fmla="*/ 85725 h 314325"/>
              <a:gd name="connsiteX20" fmla="*/ 200025 w 371475"/>
              <a:gd name="connsiteY20" fmla="*/ 100013 h 314325"/>
              <a:gd name="connsiteX21" fmla="*/ 85725 w 371475"/>
              <a:gd name="connsiteY21" fmla="*/ 100013 h 314325"/>
              <a:gd name="connsiteX22" fmla="*/ 285750 w 371475"/>
              <a:gd name="connsiteY22" fmla="*/ 128588 h 314325"/>
              <a:gd name="connsiteX23" fmla="*/ 342900 w 371475"/>
              <a:gd name="connsiteY23" fmla="*/ 128588 h 314325"/>
              <a:gd name="connsiteX24" fmla="*/ 342900 w 371475"/>
              <a:gd name="connsiteY24" fmla="*/ 257175 h 314325"/>
              <a:gd name="connsiteX25" fmla="*/ 314325 w 371475"/>
              <a:gd name="connsiteY25" fmla="*/ 285750 h 314325"/>
              <a:gd name="connsiteX26" fmla="*/ 285750 w 371475"/>
              <a:gd name="connsiteY26" fmla="*/ 257175 h 314325"/>
              <a:gd name="connsiteX27" fmla="*/ 57150 w 371475"/>
              <a:gd name="connsiteY27" fmla="*/ 142875 h 314325"/>
              <a:gd name="connsiteX28" fmla="*/ 57150 w 371475"/>
              <a:gd name="connsiteY28" fmla="*/ 171450 h 314325"/>
              <a:gd name="connsiteX29" fmla="*/ 128588 w 371475"/>
              <a:gd name="connsiteY29" fmla="*/ 171450 h 314325"/>
              <a:gd name="connsiteX30" fmla="*/ 128588 w 371475"/>
              <a:gd name="connsiteY30" fmla="*/ 142875 h 314325"/>
              <a:gd name="connsiteX31" fmla="*/ 157163 w 371475"/>
              <a:gd name="connsiteY31" fmla="*/ 142875 h 314325"/>
              <a:gd name="connsiteX32" fmla="*/ 157163 w 371475"/>
              <a:gd name="connsiteY32" fmla="*/ 171450 h 314325"/>
              <a:gd name="connsiteX33" fmla="*/ 228600 w 371475"/>
              <a:gd name="connsiteY33" fmla="*/ 171450 h 314325"/>
              <a:gd name="connsiteX34" fmla="*/ 228600 w 371475"/>
              <a:gd name="connsiteY34" fmla="*/ 142875 h 314325"/>
              <a:gd name="connsiteX35" fmla="*/ 57150 w 371475"/>
              <a:gd name="connsiteY35" fmla="*/ 185738 h 314325"/>
              <a:gd name="connsiteX36" fmla="*/ 57150 w 371475"/>
              <a:gd name="connsiteY36" fmla="*/ 214313 h 314325"/>
              <a:gd name="connsiteX37" fmla="*/ 128588 w 371475"/>
              <a:gd name="connsiteY37" fmla="*/ 214313 h 314325"/>
              <a:gd name="connsiteX38" fmla="*/ 128588 w 371475"/>
              <a:gd name="connsiteY38" fmla="*/ 185738 h 314325"/>
              <a:gd name="connsiteX39" fmla="*/ 157163 w 371475"/>
              <a:gd name="connsiteY39" fmla="*/ 185738 h 314325"/>
              <a:gd name="connsiteX40" fmla="*/ 157163 w 371475"/>
              <a:gd name="connsiteY40" fmla="*/ 214313 h 314325"/>
              <a:gd name="connsiteX41" fmla="*/ 228600 w 371475"/>
              <a:gd name="connsiteY41" fmla="*/ 214313 h 314325"/>
              <a:gd name="connsiteX42" fmla="*/ 228600 w 371475"/>
              <a:gd name="connsiteY42" fmla="*/ 185738 h 314325"/>
              <a:gd name="connsiteX43" fmla="*/ 57150 w 371475"/>
              <a:gd name="connsiteY43" fmla="*/ 228600 h 314325"/>
              <a:gd name="connsiteX44" fmla="*/ 57150 w 371475"/>
              <a:gd name="connsiteY44" fmla="*/ 257175 h 314325"/>
              <a:gd name="connsiteX45" fmla="*/ 128588 w 371475"/>
              <a:gd name="connsiteY45" fmla="*/ 257175 h 314325"/>
              <a:gd name="connsiteX46" fmla="*/ 128588 w 371475"/>
              <a:gd name="connsiteY46" fmla="*/ 228600 h 314325"/>
              <a:gd name="connsiteX47" fmla="*/ 157163 w 371475"/>
              <a:gd name="connsiteY47" fmla="*/ 228600 h 314325"/>
              <a:gd name="connsiteX48" fmla="*/ 157163 w 371475"/>
              <a:gd name="connsiteY48" fmla="*/ 257175 h 314325"/>
              <a:gd name="connsiteX49" fmla="*/ 228600 w 371475"/>
              <a:gd name="connsiteY49" fmla="*/ 257175 h 314325"/>
              <a:gd name="connsiteX50" fmla="*/ 228600 w 371475"/>
              <a:gd name="connsiteY50" fmla="*/ 22860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1475" h="314325">
                <a:moveTo>
                  <a:pt x="0" y="0"/>
                </a:moveTo>
                <a:lnTo>
                  <a:pt x="0" y="257175"/>
                </a:lnTo>
                <a:cubicBezTo>
                  <a:pt x="0" y="288763"/>
                  <a:pt x="25561" y="314325"/>
                  <a:pt x="57150" y="314325"/>
                </a:cubicBezTo>
                <a:lnTo>
                  <a:pt x="314325" y="314325"/>
                </a:lnTo>
                <a:cubicBezTo>
                  <a:pt x="345913" y="314325"/>
                  <a:pt x="371475" y="288763"/>
                  <a:pt x="371475" y="257175"/>
                </a:cubicBezTo>
                <a:lnTo>
                  <a:pt x="371475" y="100013"/>
                </a:lnTo>
                <a:lnTo>
                  <a:pt x="285750" y="100013"/>
                </a:lnTo>
                <a:lnTo>
                  <a:pt x="285750" y="0"/>
                </a:lnTo>
                <a:close/>
                <a:moveTo>
                  <a:pt x="28575" y="28575"/>
                </a:moveTo>
                <a:lnTo>
                  <a:pt x="257175" y="28575"/>
                </a:lnTo>
                <a:lnTo>
                  <a:pt x="257175" y="257175"/>
                </a:lnTo>
                <a:cubicBezTo>
                  <a:pt x="257175" y="267612"/>
                  <a:pt x="260357" y="277323"/>
                  <a:pt x="265212" y="285750"/>
                </a:cubicBezTo>
                <a:lnTo>
                  <a:pt x="57150" y="285750"/>
                </a:lnTo>
                <a:cubicBezTo>
                  <a:pt x="40128" y="285750"/>
                  <a:pt x="28575" y="274197"/>
                  <a:pt x="28575" y="257175"/>
                </a:cubicBezTo>
                <a:close/>
                <a:moveTo>
                  <a:pt x="57150" y="57150"/>
                </a:moveTo>
                <a:lnTo>
                  <a:pt x="57150" y="128588"/>
                </a:lnTo>
                <a:lnTo>
                  <a:pt x="228600" y="128588"/>
                </a:lnTo>
                <a:lnTo>
                  <a:pt x="228600" y="57150"/>
                </a:lnTo>
                <a:close/>
                <a:moveTo>
                  <a:pt x="85725" y="85725"/>
                </a:moveTo>
                <a:lnTo>
                  <a:pt x="200025" y="85725"/>
                </a:lnTo>
                <a:lnTo>
                  <a:pt x="200025" y="100013"/>
                </a:lnTo>
                <a:lnTo>
                  <a:pt x="85725" y="100013"/>
                </a:lnTo>
                <a:close/>
                <a:moveTo>
                  <a:pt x="285750" y="128588"/>
                </a:moveTo>
                <a:lnTo>
                  <a:pt x="342900" y="128588"/>
                </a:lnTo>
                <a:lnTo>
                  <a:pt x="342900" y="257175"/>
                </a:lnTo>
                <a:cubicBezTo>
                  <a:pt x="342900" y="274197"/>
                  <a:pt x="331347" y="285750"/>
                  <a:pt x="314325" y="285750"/>
                </a:cubicBezTo>
                <a:cubicBezTo>
                  <a:pt x="297303" y="285750"/>
                  <a:pt x="285750" y="274197"/>
                  <a:pt x="285750" y="257175"/>
                </a:cubicBezTo>
                <a:close/>
                <a:moveTo>
                  <a:pt x="57150" y="142875"/>
                </a:moveTo>
                <a:lnTo>
                  <a:pt x="57150" y="171450"/>
                </a:lnTo>
                <a:lnTo>
                  <a:pt x="128588" y="171450"/>
                </a:lnTo>
                <a:lnTo>
                  <a:pt x="128588" y="142875"/>
                </a:lnTo>
                <a:close/>
                <a:moveTo>
                  <a:pt x="157163" y="142875"/>
                </a:moveTo>
                <a:lnTo>
                  <a:pt x="157163" y="171450"/>
                </a:lnTo>
                <a:lnTo>
                  <a:pt x="228600" y="171450"/>
                </a:lnTo>
                <a:lnTo>
                  <a:pt x="228600" y="142875"/>
                </a:lnTo>
                <a:close/>
                <a:moveTo>
                  <a:pt x="57150" y="185738"/>
                </a:moveTo>
                <a:lnTo>
                  <a:pt x="57150" y="214313"/>
                </a:lnTo>
                <a:lnTo>
                  <a:pt x="128588" y="214313"/>
                </a:lnTo>
                <a:lnTo>
                  <a:pt x="128588" y="185738"/>
                </a:lnTo>
                <a:close/>
                <a:moveTo>
                  <a:pt x="157163" y="185738"/>
                </a:moveTo>
                <a:lnTo>
                  <a:pt x="157163" y="214313"/>
                </a:lnTo>
                <a:lnTo>
                  <a:pt x="228600" y="214313"/>
                </a:lnTo>
                <a:lnTo>
                  <a:pt x="228600" y="185738"/>
                </a:lnTo>
                <a:close/>
                <a:moveTo>
                  <a:pt x="57150" y="228600"/>
                </a:moveTo>
                <a:lnTo>
                  <a:pt x="57150" y="257175"/>
                </a:lnTo>
                <a:lnTo>
                  <a:pt x="128588" y="257175"/>
                </a:lnTo>
                <a:lnTo>
                  <a:pt x="128588" y="228600"/>
                </a:lnTo>
                <a:close/>
                <a:moveTo>
                  <a:pt x="157163" y="228600"/>
                </a:moveTo>
                <a:lnTo>
                  <a:pt x="157163" y="257175"/>
                </a:lnTo>
                <a:lnTo>
                  <a:pt x="228600" y="257175"/>
                </a:lnTo>
                <a:lnTo>
                  <a:pt x="228600" y="228600"/>
                </a:lnTo>
                <a:close/>
              </a:path>
            </a:pathLst>
          </a:custGeom>
          <a:solidFill>
            <a:srgbClr val="000000"/>
          </a:solidFill>
          <a:ln w="14288" cap="flat">
            <a:noFill/>
            <a:prstDash val="solid"/>
            <a:miter/>
          </a:ln>
        </p:spPr>
        <p:txBody>
          <a:bodyPr rtlCol="0" anchor="ctr"/>
          <a:lstStyle/>
          <a:p>
            <a:endParaRPr lang="en-US"/>
          </a:p>
        </p:txBody>
      </p:sp>
      <p:sp>
        <p:nvSpPr>
          <p:cNvPr id="32" name="Rectángulo 31">
            <a:extLst>
              <a:ext uri="{FF2B5EF4-FFF2-40B4-BE49-F238E27FC236}">
                <a16:creationId xmlns:a16="http://schemas.microsoft.com/office/drawing/2014/main" id="{6600E947-97B0-03FC-497E-4E0C78205349}"/>
              </a:ext>
            </a:extLst>
          </p:cNvPr>
          <p:cNvSpPr/>
          <p:nvPr/>
        </p:nvSpPr>
        <p:spPr>
          <a:xfrm>
            <a:off x="5411253" y="6188207"/>
            <a:ext cx="2114144" cy="369332"/>
          </a:xfrm>
          <a:prstGeom prst="rect">
            <a:avLst/>
          </a:prstGeom>
          <a:gradFill>
            <a:gsLst>
              <a:gs pos="0">
                <a:srgbClr val="C52828"/>
              </a:gs>
              <a:gs pos="100000">
                <a:srgbClr val="971F1F"/>
              </a:gs>
            </a:gsLst>
            <a:lin ang="0" scaled="1"/>
          </a:gradFill>
          <a:effectLst/>
        </p:spPr>
        <p:txBody>
          <a:bodyPr wrap="square">
            <a:spAutoFit/>
          </a:bodyPr>
          <a:lstStyle/>
          <a:p>
            <a:pPr algn="ctr"/>
            <a:r>
              <a:rPr lang="es-MX" b="1" dirty="0">
                <a:solidFill>
                  <a:schemeClr val="bg1"/>
                </a:solidFill>
                <a:latin typeface="Myriad Pro Light" panose="020B0503030403020204" pitchFamily="34" charset="0"/>
              </a:rPr>
              <a:t>Inversión $565K</a:t>
            </a:r>
          </a:p>
        </p:txBody>
      </p:sp>
      <p:sp>
        <p:nvSpPr>
          <p:cNvPr id="33" name="Rectángulo 31">
            <a:extLst>
              <a:ext uri="{FF2B5EF4-FFF2-40B4-BE49-F238E27FC236}">
                <a16:creationId xmlns:a16="http://schemas.microsoft.com/office/drawing/2014/main" id="{41793063-245B-602B-2756-9F85F7AF9F42}"/>
              </a:ext>
            </a:extLst>
          </p:cNvPr>
          <p:cNvSpPr/>
          <p:nvPr/>
        </p:nvSpPr>
        <p:spPr>
          <a:xfrm>
            <a:off x="9228723" y="6184965"/>
            <a:ext cx="2114144" cy="369332"/>
          </a:xfrm>
          <a:prstGeom prst="rect">
            <a:avLst/>
          </a:prstGeom>
          <a:gradFill>
            <a:gsLst>
              <a:gs pos="0">
                <a:srgbClr val="C52828"/>
              </a:gs>
              <a:gs pos="100000">
                <a:srgbClr val="971F1F"/>
              </a:gs>
            </a:gsLst>
            <a:lin ang="0" scaled="1"/>
          </a:gradFill>
          <a:effectLst/>
        </p:spPr>
        <p:txBody>
          <a:bodyPr wrap="square">
            <a:spAutoFit/>
          </a:bodyPr>
          <a:lstStyle/>
          <a:p>
            <a:pPr algn="ctr"/>
            <a:r>
              <a:rPr lang="es-MX" b="1" dirty="0">
                <a:solidFill>
                  <a:schemeClr val="bg1"/>
                </a:solidFill>
                <a:latin typeface="Myriad Pro Light" panose="020B0503030403020204" pitchFamily="34" charset="0"/>
              </a:rPr>
              <a:t>Inversión $391K</a:t>
            </a:r>
          </a:p>
        </p:txBody>
      </p:sp>
    </p:spTree>
    <p:extLst>
      <p:ext uri="{BB962C8B-B14F-4D97-AF65-F5344CB8AC3E}">
        <p14:creationId xmlns:p14="http://schemas.microsoft.com/office/powerpoint/2010/main" val="207621963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6D8C1528-698B-0649-AFF0-C551D9DC658C}"/>
              </a:ext>
            </a:extLst>
          </p:cNvPr>
          <p:cNvSpPr/>
          <p:nvPr/>
        </p:nvSpPr>
        <p:spPr>
          <a:xfrm>
            <a:off x="-8733" y="-55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INVERSIÓN DE LA CATEGORÍA | </a:t>
            </a:r>
            <a:r>
              <a:rPr lang="en-US" sz="3000" dirty="0" err="1">
                <a:latin typeface="Myriad Pro" panose="020B0503030403020204" pitchFamily="34" charset="0"/>
              </a:rPr>
              <a:t>Febrero</a:t>
            </a:r>
            <a:r>
              <a:rPr lang="en-US" sz="3000" dirty="0">
                <a:latin typeface="Myriad Pro" panose="020B0503030403020204" pitchFamily="34" charset="0"/>
              </a:rPr>
              <a:t> 2026</a:t>
            </a:r>
          </a:p>
        </p:txBody>
      </p:sp>
      <p:sp>
        <p:nvSpPr>
          <p:cNvPr id="9" name="CuadroTexto 8">
            <a:extLst>
              <a:ext uri="{FF2B5EF4-FFF2-40B4-BE49-F238E27FC236}">
                <a16:creationId xmlns:a16="http://schemas.microsoft.com/office/drawing/2014/main" id="{10D01993-E1C3-9240-BD2F-53510BA39A87}"/>
              </a:ext>
            </a:extLst>
          </p:cNvPr>
          <p:cNvSpPr txBox="1"/>
          <p:nvPr/>
        </p:nvSpPr>
        <p:spPr>
          <a:xfrm>
            <a:off x="610664" y="951918"/>
            <a:ext cx="3775076" cy="461665"/>
          </a:xfrm>
          <a:prstGeom prst="rect">
            <a:avLst/>
          </a:prstGeom>
          <a:noFill/>
        </p:spPr>
        <p:txBody>
          <a:bodyPr wrap="square" rtlCol="0">
            <a:spAutoFit/>
          </a:bodyPr>
          <a:lstStyle/>
          <a:p>
            <a:r>
              <a:rPr lang="es-HN" sz="2400" b="1" dirty="0">
                <a:latin typeface="Myriad Pro Light" panose="020B0503030403020204" pitchFamily="34" charset="0"/>
              </a:rPr>
              <a:t>$125K</a:t>
            </a:r>
          </a:p>
        </p:txBody>
      </p:sp>
      <p:sp>
        <p:nvSpPr>
          <p:cNvPr id="11" name="CuadroTexto 10">
            <a:extLst>
              <a:ext uri="{FF2B5EF4-FFF2-40B4-BE49-F238E27FC236}">
                <a16:creationId xmlns:a16="http://schemas.microsoft.com/office/drawing/2014/main" id="{6001068C-7347-2A47-BEA9-8E6B32BA25B5}"/>
              </a:ext>
            </a:extLst>
          </p:cNvPr>
          <p:cNvSpPr txBox="1"/>
          <p:nvPr/>
        </p:nvSpPr>
        <p:spPr>
          <a:xfrm>
            <a:off x="678395" y="5372503"/>
            <a:ext cx="10909301" cy="584775"/>
          </a:xfrm>
          <a:prstGeom prst="rect">
            <a:avLst/>
          </a:prstGeom>
          <a:noFill/>
        </p:spPr>
        <p:txBody>
          <a:bodyPr wrap="square" rtlCol="0">
            <a:spAutoFit/>
          </a:bodyPr>
          <a:lstStyle/>
          <a:p>
            <a:r>
              <a:rPr lang="es-HN" sz="1600" dirty="0">
                <a:latin typeface="Myriad Pro" panose="020B0503030403020204" pitchFamily="34" charset="0"/>
              </a:rPr>
              <a:t>En el mes de febrero del 2026, Didemo/Hondas tiene el primer lugar en el SOI con el 34% de participación, seguido de Elektra/Italika con 30%, MM con el 29%,Gallo + 7% y UMA con el con el 1% </a:t>
            </a:r>
          </a:p>
        </p:txBody>
      </p:sp>
      <p:sp>
        <p:nvSpPr>
          <p:cNvPr id="12" name="CuadroTexto 11">
            <a:extLst>
              <a:ext uri="{FF2B5EF4-FFF2-40B4-BE49-F238E27FC236}">
                <a16:creationId xmlns:a16="http://schemas.microsoft.com/office/drawing/2014/main" id="{C96CD516-4AD1-D74F-A399-27CE94C9D350}"/>
              </a:ext>
            </a:extLst>
          </p:cNvPr>
          <p:cNvSpPr txBox="1"/>
          <p:nvPr/>
        </p:nvSpPr>
        <p:spPr>
          <a:xfrm>
            <a:off x="678395" y="5990766"/>
            <a:ext cx="10909301" cy="553998"/>
          </a:xfrm>
          <a:prstGeom prst="rect">
            <a:avLst/>
          </a:prstGeom>
          <a:noFill/>
        </p:spPr>
        <p:txBody>
          <a:bodyPr wrap="square" rtlCol="0">
            <a:spAutoFit/>
          </a:bodyPr>
          <a:lstStyle/>
          <a:p>
            <a:r>
              <a:rPr lang="es-HN" sz="1500" i="1" dirty="0">
                <a:latin typeface="Myriad Pro" panose="020B0503030403020204" pitchFamily="34" charset="0"/>
              </a:rPr>
              <a:t>En el acumulado del 2026, DIDEMO/HONDA tiene el primer el SOI con el 45% de participación, seguido de Elektra/Italika con el 23%, </a:t>
            </a:r>
          </a:p>
          <a:p>
            <a:r>
              <a:rPr lang="es-HN" sz="1500" i="1" dirty="0">
                <a:latin typeface="Myriad Pro" panose="020B0503030403020204" pitchFamily="34" charset="0"/>
              </a:rPr>
              <a:t>le  siguen MM con un 18% Gallo + con el 12% y UMA con el 2% en ese orden.</a:t>
            </a:r>
          </a:p>
        </p:txBody>
      </p:sp>
      <p:sp>
        <p:nvSpPr>
          <p:cNvPr id="3" name="CuadroTexto 2">
            <a:extLst>
              <a:ext uri="{FF2B5EF4-FFF2-40B4-BE49-F238E27FC236}">
                <a16:creationId xmlns:a16="http://schemas.microsoft.com/office/drawing/2014/main" id="{589D6E9B-9BED-47B9-1DF9-46BCBFF794F2}"/>
              </a:ext>
            </a:extLst>
          </p:cNvPr>
          <p:cNvSpPr txBox="1"/>
          <p:nvPr/>
        </p:nvSpPr>
        <p:spPr>
          <a:xfrm>
            <a:off x="9428637" y="3383636"/>
            <a:ext cx="335348" cy="230832"/>
          </a:xfrm>
          <a:prstGeom prst="rect">
            <a:avLst/>
          </a:prstGeom>
          <a:noFill/>
        </p:spPr>
        <p:txBody>
          <a:bodyPr wrap="none" rtlCol="0">
            <a:spAutoFit/>
          </a:bodyPr>
          <a:lstStyle/>
          <a:p>
            <a:r>
              <a:rPr lang="es-HN" sz="900" dirty="0">
                <a:solidFill>
                  <a:schemeClr val="bg1"/>
                </a:solidFill>
                <a:latin typeface="Myriad Pro" panose="020B0503030403020204" pitchFamily="34" charset="0"/>
              </a:rPr>
              <a:t>3%</a:t>
            </a:r>
          </a:p>
        </p:txBody>
      </p:sp>
      <p:sp>
        <p:nvSpPr>
          <p:cNvPr id="5" name="CuadroTexto 4">
            <a:extLst>
              <a:ext uri="{FF2B5EF4-FFF2-40B4-BE49-F238E27FC236}">
                <a16:creationId xmlns:a16="http://schemas.microsoft.com/office/drawing/2014/main" id="{6B325735-145F-D253-882E-A322E723FDAA}"/>
              </a:ext>
            </a:extLst>
          </p:cNvPr>
          <p:cNvSpPr txBox="1"/>
          <p:nvPr/>
        </p:nvSpPr>
        <p:spPr>
          <a:xfrm>
            <a:off x="10013604" y="3383636"/>
            <a:ext cx="335348" cy="230832"/>
          </a:xfrm>
          <a:prstGeom prst="rect">
            <a:avLst/>
          </a:prstGeom>
          <a:noFill/>
        </p:spPr>
        <p:txBody>
          <a:bodyPr wrap="none" rtlCol="0">
            <a:spAutoFit/>
          </a:bodyPr>
          <a:lstStyle/>
          <a:p>
            <a:r>
              <a:rPr lang="es-HN" sz="900" dirty="0">
                <a:solidFill>
                  <a:schemeClr val="bg1"/>
                </a:solidFill>
                <a:latin typeface="Myriad Pro" panose="020B0503030403020204" pitchFamily="34" charset="0"/>
              </a:rPr>
              <a:t>3%</a:t>
            </a:r>
          </a:p>
        </p:txBody>
      </p:sp>
      <mc:AlternateContent xmlns:mc="http://schemas.openxmlformats.org/markup-compatibility/2006" xmlns:cx1="http://schemas.microsoft.com/office/drawing/2015/9/8/chartex">
        <mc:Choice Requires="cx1">
          <p:graphicFrame>
            <p:nvGraphicFramePr>
              <p:cNvPr id="4" name="Gráfico 3">
                <a:extLst>
                  <a:ext uri="{FF2B5EF4-FFF2-40B4-BE49-F238E27FC236}">
                    <a16:creationId xmlns:a16="http://schemas.microsoft.com/office/drawing/2014/main" id="{CFCD536B-6D66-F644-86EF-E82462594FB5}"/>
                  </a:ext>
                </a:extLst>
              </p:cNvPr>
              <p:cNvGraphicFramePr/>
              <p:nvPr>
                <p:extLst>
                  <p:ext uri="{D42A27DB-BD31-4B8C-83A1-F6EECF244321}">
                    <p14:modId xmlns:p14="http://schemas.microsoft.com/office/powerpoint/2010/main" val="3742678391"/>
                  </p:ext>
                </p:extLst>
              </p:nvPr>
            </p:nvGraphicFramePr>
            <p:xfrm>
              <a:off x="678395" y="1500111"/>
              <a:ext cx="9909394" cy="3838904"/>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Gráfico 3">
                <a:extLst>
                  <a:ext uri="{FF2B5EF4-FFF2-40B4-BE49-F238E27FC236}">
                    <a16:creationId xmlns:a16="http://schemas.microsoft.com/office/drawing/2014/main" id="{CFCD536B-6D66-F644-86EF-E82462594FB5}"/>
                  </a:ext>
                </a:extLst>
              </p:cNvPr>
              <p:cNvPicPr>
                <a:picLocks noGrp="1" noRot="1" noChangeAspect="1" noMove="1" noResize="1" noEditPoints="1" noAdjustHandles="1" noChangeArrowheads="1" noChangeShapeType="1"/>
              </p:cNvPicPr>
              <p:nvPr/>
            </p:nvPicPr>
            <p:blipFill>
              <a:blip r:embed="rId4"/>
              <a:stretch>
                <a:fillRect/>
              </a:stretch>
            </p:blipFill>
            <p:spPr>
              <a:xfrm>
                <a:off x="678395" y="1500111"/>
                <a:ext cx="9909394" cy="3838904"/>
              </a:xfrm>
              <a:prstGeom prst="rect">
                <a:avLst/>
              </a:prstGeom>
            </p:spPr>
          </p:pic>
        </mc:Fallback>
      </mc:AlternateContent>
    </p:spTree>
    <p:extLst>
      <p:ext uri="{BB962C8B-B14F-4D97-AF65-F5344CB8AC3E}">
        <p14:creationId xmlns:p14="http://schemas.microsoft.com/office/powerpoint/2010/main" val="159712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AA35AB58-CB43-FA49-AB27-4BA14488DB5B}"/>
              </a:ext>
            </a:extLst>
          </p:cNvPr>
          <p:cNvSpPr/>
          <p:nvPr/>
        </p:nvSpPr>
        <p:spPr>
          <a:xfrm>
            <a:off x="-8733" y="858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MEDIA MIX | </a:t>
            </a:r>
            <a:r>
              <a:rPr lang="en-US" sz="3000" dirty="0" err="1">
                <a:latin typeface="Myriad Pro" panose="020B0503030403020204" pitchFamily="34" charset="0"/>
              </a:rPr>
              <a:t>Febrero</a:t>
            </a:r>
            <a:r>
              <a:rPr lang="en-US" sz="3000" dirty="0">
                <a:latin typeface="Myriad Pro" panose="020B0503030403020204" pitchFamily="34" charset="0"/>
              </a:rPr>
              <a:t> 2026</a:t>
            </a:r>
          </a:p>
        </p:txBody>
      </p:sp>
      <p:sp>
        <p:nvSpPr>
          <p:cNvPr id="6" name="CuadroTexto 5">
            <a:extLst>
              <a:ext uri="{FF2B5EF4-FFF2-40B4-BE49-F238E27FC236}">
                <a16:creationId xmlns:a16="http://schemas.microsoft.com/office/drawing/2014/main" id="{CFCE14F7-F450-4A4A-9986-E700CCD22C57}"/>
              </a:ext>
            </a:extLst>
          </p:cNvPr>
          <p:cNvSpPr txBox="1"/>
          <p:nvPr/>
        </p:nvSpPr>
        <p:spPr>
          <a:xfrm>
            <a:off x="224248" y="1146209"/>
            <a:ext cx="2963334" cy="369332"/>
          </a:xfrm>
          <a:prstGeom prst="rect">
            <a:avLst/>
          </a:prstGeom>
          <a:noFill/>
        </p:spPr>
        <p:txBody>
          <a:bodyPr wrap="square" rtlCol="0">
            <a:spAutoFit/>
          </a:bodyPr>
          <a:lstStyle/>
          <a:p>
            <a:r>
              <a:rPr lang="es-HN" dirty="0">
                <a:latin typeface="Myriad Pro" panose="020B0503030403020204" pitchFamily="34" charset="0"/>
              </a:rPr>
              <a:t>Por distribuidora</a:t>
            </a:r>
          </a:p>
        </p:txBody>
      </p:sp>
      <p:sp>
        <p:nvSpPr>
          <p:cNvPr id="8" name="CuadroTexto 7">
            <a:extLst>
              <a:ext uri="{FF2B5EF4-FFF2-40B4-BE49-F238E27FC236}">
                <a16:creationId xmlns:a16="http://schemas.microsoft.com/office/drawing/2014/main" id="{B2DC4931-E262-3B40-BDE2-ECA727A5F6E2}"/>
              </a:ext>
            </a:extLst>
          </p:cNvPr>
          <p:cNvSpPr txBox="1"/>
          <p:nvPr/>
        </p:nvSpPr>
        <p:spPr>
          <a:xfrm>
            <a:off x="6078814" y="1146209"/>
            <a:ext cx="2963334" cy="369332"/>
          </a:xfrm>
          <a:prstGeom prst="rect">
            <a:avLst/>
          </a:prstGeom>
          <a:noFill/>
        </p:spPr>
        <p:txBody>
          <a:bodyPr wrap="square" rtlCol="0">
            <a:spAutoFit/>
          </a:bodyPr>
          <a:lstStyle/>
          <a:p>
            <a:r>
              <a:rPr lang="es-HN" dirty="0">
                <a:latin typeface="Myriad Pro" panose="020B0503030403020204" pitchFamily="34" charset="0"/>
              </a:rPr>
              <a:t>Por marca</a:t>
            </a:r>
          </a:p>
        </p:txBody>
      </p:sp>
      <p:graphicFrame>
        <p:nvGraphicFramePr>
          <p:cNvPr id="3" name="Tabla 9">
            <a:extLst>
              <a:ext uri="{FF2B5EF4-FFF2-40B4-BE49-F238E27FC236}">
                <a16:creationId xmlns:a16="http://schemas.microsoft.com/office/drawing/2014/main" id="{7C77E005-54E6-B241-BD2B-DB4888653A6D}"/>
              </a:ext>
            </a:extLst>
          </p:cNvPr>
          <p:cNvGraphicFramePr>
            <a:graphicFrameLocks noGrp="1"/>
          </p:cNvGraphicFramePr>
          <p:nvPr>
            <p:extLst>
              <p:ext uri="{D42A27DB-BD31-4B8C-83A1-F6EECF244321}">
                <p14:modId xmlns:p14="http://schemas.microsoft.com/office/powerpoint/2010/main" val="4210022371"/>
              </p:ext>
            </p:extLst>
          </p:nvPr>
        </p:nvGraphicFramePr>
        <p:xfrm>
          <a:off x="5262812" y="1108295"/>
          <a:ext cx="680537" cy="3797718"/>
        </p:xfrm>
        <a:graphic>
          <a:graphicData uri="http://schemas.openxmlformats.org/drawingml/2006/table">
            <a:tbl>
              <a:tblPr firstRow="1" bandRow="1">
                <a:tableStyleId>{17292A2E-F333-43FB-9621-5CBBE7FDCDCB}</a:tableStyleId>
              </a:tblPr>
              <a:tblGrid>
                <a:gridCol w="680537">
                  <a:extLst>
                    <a:ext uri="{9D8B030D-6E8A-4147-A177-3AD203B41FA5}">
                      <a16:colId xmlns:a16="http://schemas.microsoft.com/office/drawing/2014/main" val="1733156645"/>
                    </a:ext>
                  </a:extLst>
                </a:gridCol>
              </a:tblGrid>
              <a:tr h="632953">
                <a:tc>
                  <a:txBody>
                    <a:bodyPr/>
                    <a:lstStyle/>
                    <a:p>
                      <a:pPr algn="ctr"/>
                      <a:r>
                        <a:rPr lang="es-HN" sz="1200" b="0" i="0" dirty="0">
                          <a:latin typeface="Helvetica Light" panose="020B0403020202020204" pitchFamily="34" charset="0"/>
                        </a:rPr>
                        <a:t>INV</a:t>
                      </a:r>
                    </a:p>
                  </a:txBody>
                  <a:tcPr anchor="ctr">
                    <a:solidFill>
                      <a:schemeClr val="tx2"/>
                    </a:solidFill>
                  </a:tcPr>
                </a:tc>
                <a:extLst>
                  <a:ext uri="{0D108BD9-81ED-4DB2-BD59-A6C34878D82A}">
                    <a16:rowId xmlns:a16="http://schemas.microsoft.com/office/drawing/2014/main" val="1027688604"/>
                  </a:ext>
                </a:extLst>
              </a:tr>
              <a:tr h="632953">
                <a:tc>
                  <a:txBody>
                    <a:bodyPr/>
                    <a:lstStyle/>
                    <a:p>
                      <a:pPr algn="ctr"/>
                      <a:r>
                        <a:rPr lang="es-HN" sz="1200" b="0" i="0" dirty="0">
                          <a:latin typeface="Helvetica Light" panose="020B0403020202020204" pitchFamily="34" charset="0"/>
                        </a:rPr>
                        <a:t>$73K</a:t>
                      </a:r>
                    </a:p>
                  </a:txBody>
                  <a:tcPr anchor="ctr"/>
                </a:tc>
                <a:extLst>
                  <a:ext uri="{0D108BD9-81ED-4DB2-BD59-A6C34878D82A}">
                    <a16:rowId xmlns:a16="http://schemas.microsoft.com/office/drawing/2014/main" val="34351981"/>
                  </a:ext>
                </a:extLst>
              </a:tr>
              <a:tr h="632953">
                <a:tc>
                  <a:txBody>
                    <a:bodyPr/>
                    <a:lstStyle/>
                    <a:p>
                      <a:pPr algn="ctr"/>
                      <a:r>
                        <a:rPr lang="es-HN" sz="1200" b="0" i="0" dirty="0">
                          <a:latin typeface="Helvetica Light" panose="020B0403020202020204" pitchFamily="34" charset="0"/>
                        </a:rPr>
                        <a:t>$66k</a:t>
                      </a:r>
                    </a:p>
                  </a:txBody>
                  <a:tcPr anchor="ctr"/>
                </a:tc>
                <a:extLst>
                  <a:ext uri="{0D108BD9-81ED-4DB2-BD59-A6C34878D82A}">
                    <a16:rowId xmlns:a16="http://schemas.microsoft.com/office/drawing/2014/main" val="2597096007"/>
                  </a:ext>
                </a:extLst>
              </a:tr>
              <a:tr h="632953">
                <a:tc>
                  <a:txBody>
                    <a:bodyPr/>
                    <a:lstStyle/>
                    <a:p>
                      <a:pPr algn="ctr"/>
                      <a:r>
                        <a:rPr lang="es-HN" sz="1200" b="0" i="0" dirty="0">
                          <a:latin typeface="Helvetica Light" panose="020B0403020202020204" pitchFamily="34" charset="0"/>
                        </a:rPr>
                        <a:t>$36k</a:t>
                      </a:r>
                    </a:p>
                  </a:txBody>
                  <a:tcPr anchor="ctr"/>
                </a:tc>
                <a:extLst>
                  <a:ext uri="{0D108BD9-81ED-4DB2-BD59-A6C34878D82A}">
                    <a16:rowId xmlns:a16="http://schemas.microsoft.com/office/drawing/2014/main" val="3761301885"/>
                  </a:ext>
                </a:extLst>
              </a:tr>
              <a:tr h="632953">
                <a:tc>
                  <a:txBody>
                    <a:bodyPr/>
                    <a:lstStyle/>
                    <a:p>
                      <a:pPr algn="ctr"/>
                      <a:r>
                        <a:rPr lang="es-HN" sz="1200" b="0" i="0" dirty="0">
                          <a:latin typeface="Helvetica Light" panose="020B0403020202020204" pitchFamily="34" charset="0"/>
                        </a:rPr>
                        <a:t>$9K</a:t>
                      </a:r>
                    </a:p>
                  </a:txBody>
                  <a:tcPr anchor="ctr"/>
                </a:tc>
                <a:extLst>
                  <a:ext uri="{0D108BD9-81ED-4DB2-BD59-A6C34878D82A}">
                    <a16:rowId xmlns:a16="http://schemas.microsoft.com/office/drawing/2014/main" val="1765627228"/>
                  </a:ext>
                </a:extLst>
              </a:tr>
              <a:tr h="632953">
                <a:tc>
                  <a:txBody>
                    <a:bodyPr/>
                    <a:lstStyle/>
                    <a:p>
                      <a:pPr algn="ctr"/>
                      <a:r>
                        <a:rPr lang="es-HN" sz="1200" b="0" i="0" dirty="0">
                          <a:latin typeface="Helvetica Light" panose="020B0403020202020204" pitchFamily="34" charset="0"/>
                        </a:rPr>
                        <a:t>$1K</a:t>
                      </a:r>
                    </a:p>
                  </a:txBody>
                  <a:tcPr anchor="ctr"/>
                </a:tc>
                <a:extLst>
                  <a:ext uri="{0D108BD9-81ED-4DB2-BD59-A6C34878D82A}">
                    <a16:rowId xmlns:a16="http://schemas.microsoft.com/office/drawing/2014/main" val="1567946576"/>
                  </a:ext>
                </a:extLst>
              </a:tr>
            </a:tbl>
          </a:graphicData>
        </a:graphic>
      </p:graphicFrame>
      <p:graphicFrame>
        <p:nvGraphicFramePr>
          <p:cNvPr id="10" name="Tabla 9">
            <a:extLst>
              <a:ext uri="{FF2B5EF4-FFF2-40B4-BE49-F238E27FC236}">
                <a16:creationId xmlns:a16="http://schemas.microsoft.com/office/drawing/2014/main" id="{56653D7F-8E8E-6D4B-89CF-99A55F2475DA}"/>
              </a:ext>
            </a:extLst>
          </p:cNvPr>
          <p:cNvGraphicFramePr>
            <a:graphicFrameLocks noGrp="1"/>
          </p:cNvGraphicFramePr>
          <p:nvPr>
            <p:extLst>
              <p:ext uri="{D42A27DB-BD31-4B8C-83A1-F6EECF244321}">
                <p14:modId xmlns:p14="http://schemas.microsoft.com/office/powerpoint/2010/main" val="479713426"/>
              </p:ext>
            </p:extLst>
          </p:nvPr>
        </p:nvGraphicFramePr>
        <p:xfrm>
          <a:off x="10979325" y="1110351"/>
          <a:ext cx="1118058" cy="3795661"/>
        </p:xfrm>
        <a:graphic>
          <a:graphicData uri="http://schemas.openxmlformats.org/drawingml/2006/table">
            <a:tbl>
              <a:tblPr firstRow="1" bandRow="1">
                <a:tableStyleId>{17292A2E-F333-43FB-9621-5CBBE7FDCDCB}</a:tableStyleId>
              </a:tblPr>
              <a:tblGrid>
                <a:gridCol w="559816">
                  <a:extLst>
                    <a:ext uri="{9D8B030D-6E8A-4147-A177-3AD203B41FA5}">
                      <a16:colId xmlns:a16="http://schemas.microsoft.com/office/drawing/2014/main" val="1733156645"/>
                    </a:ext>
                  </a:extLst>
                </a:gridCol>
                <a:gridCol w="558242">
                  <a:extLst>
                    <a:ext uri="{9D8B030D-6E8A-4147-A177-3AD203B41FA5}">
                      <a16:colId xmlns:a16="http://schemas.microsoft.com/office/drawing/2014/main" val="2509694731"/>
                    </a:ext>
                  </a:extLst>
                </a:gridCol>
              </a:tblGrid>
              <a:tr h="622365">
                <a:tc>
                  <a:txBody>
                    <a:bodyPr/>
                    <a:lstStyle/>
                    <a:p>
                      <a:pPr algn="ctr"/>
                      <a:r>
                        <a:rPr lang="es-HN" sz="1000" b="0" i="0" dirty="0">
                          <a:latin typeface="Helvetica Light" panose="020B0403020202020204" pitchFamily="34" charset="0"/>
                        </a:rPr>
                        <a:t>INV</a:t>
                      </a:r>
                    </a:p>
                  </a:txBody>
                  <a:tcPr anchor="ctr">
                    <a:solidFill>
                      <a:schemeClr val="tx2"/>
                    </a:solidFill>
                  </a:tcPr>
                </a:tc>
                <a:tc>
                  <a:txBody>
                    <a:bodyPr/>
                    <a:lstStyle/>
                    <a:p>
                      <a:pPr algn="ctr"/>
                      <a:r>
                        <a:rPr lang="es-HN" sz="1000" b="0" i="0" dirty="0">
                          <a:latin typeface="Helvetica Light" panose="020B0403020202020204" pitchFamily="34" charset="0"/>
                        </a:rPr>
                        <a:t>%</a:t>
                      </a:r>
                    </a:p>
                  </a:txBody>
                  <a:tcPr anchor="ctr">
                    <a:solidFill>
                      <a:schemeClr val="tx2"/>
                    </a:solidFill>
                  </a:tcPr>
                </a:tc>
                <a:extLst>
                  <a:ext uri="{0D108BD9-81ED-4DB2-BD59-A6C34878D82A}">
                    <a16:rowId xmlns:a16="http://schemas.microsoft.com/office/drawing/2014/main" val="1027688604"/>
                  </a:ext>
                </a:extLst>
              </a:tr>
              <a:tr h="683836">
                <a:tc>
                  <a:txBody>
                    <a:bodyPr/>
                    <a:lstStyle/>
                    <a:p>
                      <a:pPr algn="ctr"/>
                      <a:r>
                        <a:rPr lang="es-HN" sz="1100" b="0" i="0" dirty="0">
                          <a:latin typeface="Helvetica Light" panose="020B0403020202020204" pitchFamily="34" charset="0"/>
                        </a:rPr>
                        <a:t>$50K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68%</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4351981"/>
                  </a:ext>
                </a:extLst>
              </a:tr>
              <a:tr h="622365">
                <a:tc>
                  <a:txBody>
                    <a:bodyPr/>
                    <a:lstStyle/>
                    <a:p>
                      <a:pPr algn="ctr"/>
                      <a:r>
                        <a:rPr lang="es-HN" sz="1100" b="0" i="0" dirty="0">
                          <a:latin typeface="Helvetica Light" panose="020B0403020202020204" pitchFamily="34" charset="0"/>
                        </a:rPr>
                        <a:t>$66k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597096007"/>
                  </a:ext>
                </a:extLst>
              </a:tr>
              <a:tr h="622365">
                <a:tc>
                  <a:txBody>
                    <a:bodyPr/>
                    <a:lstStyle/>
                    <a:p>
                      <a:pPr algn="ctr"/>
                      <a:r>
                        <a:rPr lang="es-HN" sz="1100" b="0" i="0" dirty="0">
                          <a:latin typeface="Helvetica Light" panose="020B0403020202020204" pitchFamily="34" charset="0"/>
                        </a:rPr>
                        <a:t>$36k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761301885"/>
                  </a:ext>
                </a:extLst>
              </a:tr>
              <a:tr h="622365">
                <a:tc>
                  <a:txBody>
                    <a:bodyPr/>
                    <a:lstStyle/>
                    <a:p>
                      <a:pPr algn="ctr"/>
                      <a:r>
                        <a:rPr lang="es-HN" sz="1100" b="0" i="0" dirty="0">
                          <a:latin typeface="Helvetica Light" panose="020B0403020202020204" pitchFamily="34" charset="0"/>
                        </a:rPr>
                        <a:t>$7K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84%</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765627228"/>
                  </a:ext>
                </a:extLst>
              </a:tr>
              <a:tr h="622365">
                <a:tc>
                  <a:txBody>
                    <a:bodyPr/>
                    <a:lstStyle/>
                    <a:p>
                      <a:pPr algn="ctr"/>
                      <a:r>
                        <a:rPr lang="es-HN" sz="1100" b="0" i="0" dirty="0">
                          <a:latin typeface="Helvetica Light" panose="020B0403020202020204" pitchFamily="34" charset="0"/>
                        </a:rPr>
                        <a:t>$1K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249301184"/>
                  </a:ext>
                </a:extLst>
              </a:tr>
            </a:tbl>
          </a:graphicData>
        </a:graphic>
      </p:graphicFrame>
      <p:cxnSp>
        <p:nvCxnSpPr>
          <p:cNvPr id="11" name="Conector recto de flecha 10">
            <a:extLst>
              <a:ext uri="{FF2B5EF4-FFF2-40B4-BE49-F238E27FC236}">
                <a16:creationId xmlns:a16="http://schemas.microsoft.com/office/drawing/2014/main" id="{0D22F495-CE46-4C45-9F7A-33BDED8E87E2}"/>
              </a:ext>
            </a:extLst>
          </p:cNvPr>
          <p:cNvCxnSpPr>
            <a:cxnSpLocks/>
          </p:cNvCxnSpPr>
          <p:nvPr/>
        </p:nvCxnSpPr>
        <p:spPr>
          <a:xfrm>
            <a:off x="5993940" y="999344"/>
            <a:ext cx="0" cy="4395156"/>
          </a:xfrm>
          <a:prstGeom prst="straightConnector1">
            <a:avLst/>
          </a:prstGeom>
          <a:ln>
            <a:prstDash val="dash"/>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B4101637-3912-8D41-AC35-7FE910F9266F}"/>
              </a:ext>
            </a:extLst>
          </p:cNvPr>
          <p:cNvSpPr txBox="1"/>
          <p:nvPr/>
        </p:nvSpPr>
        <p:spPr>
          <a:xfrm>
            <a:off x="773987" y="5628261"/>
            <a:ext cx="10338723" cy="954107"/>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s-HN" sz="1400" dirty="0">
                <a:latin typeface="Myriad Pro" panose="020B0503030403020204" pitchFamily="34" charset="0"/>
              </a:rPr>
              <a:t>Didemo tiene una inversión de $73K en febrero, destinando el 68% a CrediDemo y el 32% restante a otras marcas u otros productos de la categoría.</a:t>
            </a:r>
          </a:p>
          <a:p>
            <a:endParaRPr lang="es-HN" sz="1400" dirty="0">
              <a:latin typeface="Myriad Pro" panose="020B0503030403020204" pitchFamily="34" charset="0"/>
            </a:endParaRPr>
          </a:p>
          <a:p>
            <a:pPr marL="285750" indent="-285750">
              <a:buFont typeface="Arial" panose="020B0604020202020204" pitchFamily="34" charset="0"/>
              <a:buChar char="•"/>
            </a:pPr>
            <a:r>
              <a:rPr lang="es-HN" sz="1400" dirty="0">
                <a:latin typeface="Myriad Pro" panose="020B0503030403020204" pitchFamily="34" charset="0"/>
              </a:rPr>
              <a:t>Elektra/Italika por su parte tiene el 100% de su inversión fue destinada a Italika</a:t>
            </a:r>
          </a:p>
        </p:txBody>
      </p:sp>
      <p:graphicFrame>
        <p:nvGraphicFramePr>
          <p:cNvPr id="5" name="Gráfico 4">
            <a:extLst>
              <a:ext uri="{FF2B5EF4-FFF2-40B4-BE49-F238E27FC236}">
                <a16:creationId xmlns:a16="http://schemas.microsoft.com/office/drawing/2014/main" id="{E83703F2-FE8F-4A4F-A4C6-3074079EE838}"/>
              </a:ext>
            </a:extLst>
          </p:cNvPr>
          <p:cNvGraphicFramePr>
            <a:graphicFrameLocks/>
          </p:cNvGraphicFramePr>
          <p:nvPr>
            <p:extLst>
              <p:ext uri="{D42A27DB-BD31-4B8C-83A1-F6EECF244321}">
                <p14:modId xmlns:p14="http://schemas.microsoft.com/office/powerpoint/2010/main" val="992952428"/>
              </p:ext>
            </p:extLst>
          </p:nvPr>
        </p:nvGraphicFramePr>
        <p:xfrm>
          <a:off x="0" y="1476808"/>
          <a:ext cx="5382121" cy="3931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696E1DF3-7296-B840-9017-A5CD1CA4C596}"/>
              </a:ext>
            </a:extLst>
          </p:cNvPr>
          <p:cNvGraphicFramePr>
            <a:graphicFrameLocks/>
          </p:cNvGraphicFramePr>
          <p:nvPr>
            <p:extLst>
              <p:ext uri="{D42A27DB-BD31-4B8C-83A1-F6EECF244321}">
                <p14:modId xmlns:p14="http://schemas.microsoft.com/office/powerpoint/2010/main" val="90554213"/>
              </p:ext>
            </p:extLst>
          </p:nvPr>
        </p:nvGraphicFramePr>
        <p:xfrm>
          <a:off x="5929491" y="1463500"/>
          <a:ext cx="5041806" cy="393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647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AA35AB58-CB43-FA49-AB27-4BA14488DB5B}"/>
              </a:ext>
            </a:extLst>
          </p:cNvPr>
          <p:cNvSpPr/>
          <p:nvPr/>
        </p:nvSpPr>
        <p:spPr>
          <a:xfrm>
            <a:off x="-8733" y="8587"/>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MEDIA MIX | </a:t>
            </a:r>
            <a:r>
              <a:rPr lang="en-US" sz="3000" dirty="0" err="1">
                <a:latin typeface="Myriad Pro" panose="020B0503030403020204" pitchFamily="34" charset="0"/>
              </a:rPr>
              <a:t>Febrero</a:t>
            </a:r>
            <a:r>
              <a:rPr lang="en-US" sz="3000" dirty="0">
                <a:latin typeface="Myriad Pro" panose="020B0503030403020204" pitchFamily="34" charset="0"/>
              </a:rPr>
              <a:t> 2026</a:t>
            </a:r>
          </a:p>
        </p:txBody>
      </p:sp>
      <p:sp>
        <p:nvSpPr>
          <p:cNvPr id="8" name="CuadroTexto 7">
            <a:extLst>
              <a:ext uri="{FF2B5EF4-FFF2-40B4-BE49-F238E27FC236}">
                <a16:creationId xmlns:a16="http://schemas.microsoft.com/office/drawing/2014/main" id="{B2DC4931-E262-3B40-BDE2-ECA727A5F6E2}"/>
              </a:ext>
            </a:extLst>
          </p:cNvPr>
          <p:cNvSpPr txBox="1"/>
          <p:nvPr/>
        </p:nvSpPr>
        <p:spPr>
          <a:xfrm>
            <a:off x="318253" y="1369217"/>
            <a:ext cx="4005394" cy="369332"/>
          </a:xfrm>
          <a:prstGeom prst="rect">
            <a:avLst/>
          </a:prstGeom>
          <a:noFill/>
        </p:spPr>
        <p:txBody>
          <a:bodyPr wrap="square" rtlCol="0">
            <a:spAutoFit/>
          </a:bodyPr>
          <a:lstStyle/>
          <a:p>
            <a:r>
              <a:rPr lang="es-HN" dirty="0">
                <a:latin typeface="Myriad Pro" panose="020B0503030403020204" pitchFamily="34" charset="0"/>
              </a:rPr>
              <a:t>D</a:t>
            </a:r>
            <a:r>
              <a:rPr lang="es-HN" dirty="0">
                <a:effectLst/>
                <a:latin typeface="Myriad Pro" panose="020B0503030403020204" pitchFamily="34" charset="0"/>
              </a:rPr>
              <a:t>istribución</a:t>
            </a:r>
            <a:r>
              <a:rPr lang="es-HN" dirty="0">
                <a:latin typeface="Myriad Pro" panose="020B0503030403020204" pitchFamily="34" charset="0"/>
              </a:rPr>
              <a:t> Didemo marca por </a:t>
            </a:r>
            <a:r>
              <a:rPr lang="es-HN" b="1" dirty="0">
                <a:latin typeface="Myriad Pro" panose="020B0503030403020204" pitchFamily="34" charset="0"/>
              </a:rPr>
              <a:t>Spot</a:t>
            </a:r>
          </a:p>
        </p:txBody>
      </p:sp>
      <p:graphicFrame>
        <p:nvGraphicFramePr>
          <p:cNvPr id="10" name="Tabla 9">
            <a:extLst>
              <a:ext uri="{FF2B5EF4-FFF2-40B4-BE49-F238E27FC236}">
                <a16:creationId xmlns:a16="http://schemas.microsoft.com/office/drawing/2014/main" id="{56653D7F-8E8E-6D4B-89CF-99A55F2475DA}"/>
              </a:ext>
            </a:extLst>
          </p:cNvPr>
          <p:cNvGraphicFramePr>
            <a:graphicFrameLocks noGrp="1"/>
          </p:cNvGraphicFramePr>
          <p:nvPr>
            <p:extLst>
              <p:ext uri="{D42A27DB-BD31-4B8C-83A1-F6EECF244321}">
                <p14:modId xmlns:p14="http://schemas.microsoft.com/office/powerpoint/2010/main" val="3302118723"/>
              </p:ext>
            </p:extLst>
          </p:nvPr>
        </p:nvGraphicFramePr>
        <p:xfrm>
          <a:off x="10605307" y="1344120"/>
          <a:ext cx="1118058" cy="3405300"/>
        </p:xfrm>
        <a:graphic>
          <a:graphicData uri="http://schemas.openxmlformats.org/drawingml/2006/table">
            <a:tbl>
              <a:tblPr firstRow="1" bandRow="1">
                <a:tableStyleId>{17292A2E-F333-43FB-9621-5CBBE7FDCDCB}</a:tableStyleId>
              </a:tblPr>
              <a:tblGrid>
                <a:gridCol w="559816">
                  <a:extLst>
                    <a:ext uri="{9D8B030D-6E8A-4147-A177-3AD203B41FA5}">
                      <a16:colId xmlns:a16="http://schemas.microsoft.com/office/drawing/2014/main" val="1733156645"/>
                    </a:ext>
                  </a:extLst>
                </a:gridCol>
                <a:gridCol w="558242">
                  <a:extLst>
                    <a:ext uri="{9D8B030D-6E8A-4147-A177-3AD203B41FA5}">
                      <a16:colId xmlns:a16="http://schemas.microsoft.com/office/drawing/2014/main" val="2509694731"/>
                    </a:ext>
                  </a:extLst>
                </a:gridCol>
              </a:tblGrid>
              <a:tr h="537514">
                <a:tc>
                  <a:txBody>
                    <a:bodyPr/>
                    <a:lstStyle/>
                    <a:p>
                      <a:pPr algn="ctr"/>
                      <a:r>
                        <a:rPr lang="es-HN" sz="1000" b="0" i="0" dirty="0">
                          <a:latin typeface="Helvetica Light" panose="020B0403020202020204" pitchFamily="34" charset="0"/>
                        </a:rPr>
                        <a:t>Spot</a:t>
                      </a:r>
                    </a:p>
                  </a:txBody>
                  <a:tcPr anchor="ctr">
                    <a:solidFill>
                      <a:schemeClr val="tx2"/>
                    </a:solidFill>
                  </a:tcPr>
                </a:tc>
                <a:tc>
                  <a:txBody>
                    <a:bodyPr/>
                    <a:lstStyle/>
                    <a:p>
                      <a:pPr algn="ctr"/>
                      <a:r>
                        <a:rPr lang="es-HN" sz="1000" b="0" i="0" dirty="0">
                          <a:latin typeface="Helvetica Light" panose="020B0403020202020204" pitchFamily="34" charset="0"/>
                        </a:rPr>
                        <a:t>%</a:t>
                      </a:r>
                    </a:p>
                  </a:txBody>
                  <a:tcPr anchor="ctr">
                    <a:solidFill>
                      <a:schemeClr val="tx2"/>
                    </a:solidFill>
                  </a:tcPr>
                </a:tc>
                <a:extLst>
                  <a:ext uri="{0D108BD9-81ED-4DB2-BD59-A6C34878D82A}">
                    <a16:rowId xmlns:a16="http://schemas.microsoft.com/office/drawing/2014/main" val="1027688604"/>
                  </a:ext>
                </a:extLst>
              </a:tr>
              <a:tr h="1433893">
                <a:tc>
                  <a:txBody>
                    <a:bodyPr/>
                    <a:lstStyle/>
                    <a:p>
                      <a:pPr algn="ctr"/>
                      <a:r>
                        <a:rPr lang="es-HN" sz="1100" b="0" i="0" dirty="0">
                          <a:latin typeface="Helvetica Light" panose="020B0403020202020204" pitchFamily="34" charset="0"/>
                        </a:rPr>
                        <a:t>93</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37%</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4351981"/>
                  </a:ext>
                </a:extLst>
              </a:tr>
              <a:tr h="1433893">
                <a:tc>
                  <a:txBody>
                    <a:bodyPr/>
                    <a:lstStyle/>
                    <a:p>
                      <a:pPr algn="ctr"/>
                      <a:r>
                        <a:rPr lang="es-HN" sz="1100" b="0" i="0" dirty="0">
                          <a:latin typeface="Helvetica Light" panose="020B0403020202020204" pitchFamily="34" charset="0"/>
                        </a:rPr>
                        <a:t>152</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63%</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597096007"/>
                  </a:ext>
                </a:extLst>
              </a:tr>
            </a:tbl>
          </a:graphicData>
        </a:graphic>
      </p:graphicFrame>
      <p:sp>
        <p:nvSpPr>
          <p:cNvPr id="2" name="CuadroTexto 1">
            <a:extLst>
              <a:ext uri="{FF2B5EF4-FFF2-40B4-BE49-F238E27FC236}">
                <a16:creationId xmlns:a16="http://schemas.microsoft.com/office/drawing/2014/main" id="{B4101637-3912-8D41-AC35-7FE910F9266F}"/>
              </a:ext>
            </a:extLst>
          </p:cNvPr>
          <p:cNvSpPr txBox="1"/>
          <p:nvPr/>
        </p:nvSpPr>
        <p:spPr>
          <a:xfrm>
            <a:off x="318253" y="4534676"/>
            <a:ext cx="4775200" cy="523220"/>
          </a:xfrm>
          <a:prstGeom prst="rect">
            <a:avLst/>
          </a:prstGeom>
          <a:solidFill>
            <a:schemeClr val="bg1">
              <a:lumMod val="85000"/>
            </a:schemeClr>
          </a:solidFill>
        </p:spPr>
        <p:txBody>
          <a:bodyPr wrap="square" rtlCol="0">
            <a:spAutoFit/>
          </a:bodyPr>
          <a:lstStyle/>
          <a:p>
            <a:r>
              <a:rPr lang="es-HN" sz="1400" dirty="0">
                <a:latin typeface="Myriad Pro" panose="020B0503030403020204" pitchFamily="34" charset="0"/>
              </a:rPr>
              <a:t>Didemo tiene una distribución por spot de 251 en febrero, destinando el 63% a Didemo y el 37% a CrediDemo.</a:t>
            </a:r>
          </a:p>
        </p:txBody>
      </p:sp>
      <p:graphicFrame>
        <p:nvGraphicFramePr>
          <p:cNvPr id="7" name="Gráfico 6">
            <a:extLst>
              <a:ext uri="{FF2B5EF4-FFF2-40B4-BE49-F238E27FC236}">
                <a16:creationId xmlns:a16="http://schemas.microsoft.com/office/drawing/2014/main" id="{FE5E5876-F047-D745-A43D-F1C8EBEBB4C7}"/>
              </a:ext>
            </a:extLst>
          </p:cNvPr>
          <p:cNvGraphicFramePr>
            <a:graphicFrameLocks/>
          </p:cNvGraphicFramePr>
          <p:nvPr>
            <p:extLst>
              <p:ext uri="{D42A27DB-BD31-4B8C-83A1-F6EECF244321}">
                <p14:modId xmlns:p14="http://schemas.microsoft.com/office/powerpoint/2010/main" val="1099831955"/>
              </p:ext>
            </p:extLst>
          </p:nvPr>
        </p:nvGraphicFramePr>
        <p:xfrm>
          <a:off x="4978330" y="1509263"/>
          <a:ext cx="5399200" cy="38394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to 5">
            <a:extLst>
              <a:ext uri="{FF2B5EF4-FFF2-40B4-BE49-F238E27FC236}">
                <a16:creationId xmlns:a16="http://schemas.microsoft.com/office/drawing/2014/main" id="{CC5F97B5-D432-ABBB-9B66-60C0C1A88E38}"/>
              </a:ext>
            </a:extLst>
          </p:cNvPr>
          <p:cNvGraphicFramePr>
            <a:graphicFrameLocks noChangeAspect="1"/>
          </p:cNvGraphicFramePr>
          <p:nvPr>
            <p:extLst>
              <p:ext uri="{D42A27DB-BD31-4B8C-83A1-F6EECF244321}">
                <p14:modId xmlns:p14="http://schemas.microsoft.com/office/powerpoint/2010/main" val="8575111"/>
              </p:ext>
            </p:extLst>
          </p:nvPr>
        </p:nvGraphicFramePr>
        <p:xfrm>
          <a:off x="318253" y="1892012"/>
          <a:ext cx="4432300" cy="2489200"/>
        </p:xfrm>
        <a:graphic>
          <a:graphicData uri="http://schemas.openxmlformats.org/presentationml/2006/ole">
            <mc:AlternateContent xmlns:mc="http://schemas.openxmlformats.org/markup-compatibility/2006">
              <mc:Choice xmlns:v="urn:schemas-microsoft-com:vml" Requires="v">
                <p:oleObj name="Hoja de cálculo" r:id="rId4" imgW="3822700" imgH="2489200" progId="Excel.Sheet.12">
                  <p:embed/>
                </p:oleObj>
              </mc:Choice>
              <mc:Fallback>
                <p:oleObj name="Hoja de cálculo" r:id="rId4" imgW="3822700" imgH="2489200" progId="Excel.Sheet.12">
                  <p:embed/>
                  <p:pic>
                    <p:nvPicPr>
                      <p:cNvPr id="0" name=""/>
                      <p:cNvPicPr/>
                      <p:nvPr/>
                    </p:nvPicPr>
                    <p:blipFill>
                      <a:blip r:embed="rId5"/>
                      <a:stretch>
                        <a:fillRect/>
                      </a:stretch>
                    </p:blipFill>
                    <p:spPr>
                      <a:xfrm>
                        <a:off x="318253" y="1892012"/>
                        <a:ext cx="4432300" cy="2489200"/>
                      </a:xfrm>
                      <a:prstGeom prst="rect">
                        <a:avLst/>
                      </a:prstGeom>
                    </p:spPr>
                  </p:pic>
                </p:oleObj>
              </mc:Fallback>
            </mc:AlternateContent>
          </a:graphicData>
        </a:graphic>
      </p:graphicFrame>
    </p:spTree>
    <p:extLst>
      <p:ext uri="{BB962C8B-B14F-4D97-AF65-F5344CB8AC3E}">
        <p14:creationId xmlns:p14="http://schemas.microsoft.com/office/powerpoint/2010/main" val="374515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4">
            <a:extLst>
              <a:ext uri="{FF2B5EF4-FFF2-40B4-BE49-F238E27FC236}">
                <a16:creationId xmlns:a16="http://schemas.microsoft.com/office/drawing/2014/main" id="{CDF3DD5E-A97B-B547-867B-1967B1ABCD6D}"/>
              </a:ext>
            </a:extLst>
          </p:cNvPr>
          <p:cNvGraphicFramePr>
            <a:graphicFrameLocks noGrp="1"/>
          </p:cNvGraphicFramePr>
          <p:nvPr>
            <p:extLst>
              <p:ext uri="{D42A27DB-BD31-4B8C-83A1-F6EECF244321}">
                <p14:modId xmlns:p14="http://schemas.microsoft.com/office/powerpoint/2010/main" val="1512006199"/>
              </p:ext>
            </p:extLst>
          </p:nvPr>
        </p:nvGraphicFramePr>
        <p:xfrm>
          <a:off x="10075407" y="907290"/>
          <a:ext cx="1991553" cy="320040"/>
        </p:xfrm>
        <a:graphic>
          <a:graphicData uri="http://schemas.openxmlformats.org/drawingml/2006/table">
            <a:tbl>
              <a:tblPr firstRow="1" bandRow="1">
                <a:tableStyleId>{5C22544A-7EE6-4342-B048-85BDC9FD1C3A}</a:tableStyleId>
              </a:tblPr>
              <a:tblGrid>
                <a:gridCol w="663851">
                  <a:extLst>
                    <a:ext uri="{9D8B030D-6E8A-4147-A177-3AD203B41FA5}">
                      <a16:colId xmlns:a16="http://schemas.microsoft.com/office/drawing/2014/main" val="2088397600"/>
                    </a:ext>
                  </a:extLst>
                </a:gridCol>
                <a:gridCol w="663851">
                  <a:extLst>
                    <a:ext uri="{9D8B030D-6E8A-4147-A177-3AD203B41FA5}">
                      <a16:colId xmlns:a16="http://schemas.microsoft.com/office/drawing/2014/main" val="2533098998"/>
                    </a:ext>
                  </a:extLst>
                </a:gridCol>
                <a:gridCol w="663851">
                  <a:extLst>
                    <a:ext uri="{9D8B030D-6E8A-4147-A177-3AD203B41FA5}">
                      <a16:colId xmlns:a16="http://schemas.microsoft.com/office/drawing/2014/main" val="4125273330"/>
                    </a:ext>
                  </a:extLst>
                </a:gridCol>
              </a:tblGrid>
              <a:tr h="280318">
                <a:tc>
                  <a:txBody>
                    <a:bodyPr/>
                    <a:lstStyle/>
                    <a:p>
                      <a:pPr algn="ctr"/>
                      <a:r>
                        <a:rPr lang="en-US" sz="1500" b="0" i="0" dirty="0" err="1">
                          <a:latin typeface="Helvetica Light" panose="020B0403020202020204" pitchFamily="34" charset="0"/>
                        </a:rPr>
                        <a:t>Ene</a:t>
                      </a:r>
                      <a:endParaRPr lang="en-HN" sz="1500" b="0" i="0" dirty="0">
                        <a:latin typeface="Helvetica Light" panose="020B0403020202020204" pitchFamily="34" charset="0"/>
                      </a:endParaRPr>
                    </a:p>
                  </a:txBody>
                  <a:tcPr>
                    <a:solidFill>
                      <a:schemeClr val="tx2">
                        <a:lumMod val="60000"/>
                        <a:lumOff val="40000"/>
                      </a:schemeClr>
                    </a:solidFill>
                  </a:tcPr>
                </a:tc>
                <a:tc>
                  <a:txBody>
                    <a:bodyPr/>
                    <a:lstStyle/>
                    <a:p>
                      <a:pPr algn="ctr"/>
                      <a:r>
                        <a:rPr lang="en-US" sz="1500" b="0" i="0" dirty="0">
                          <a:latin typeface="Helvetica Light" panose="020B0403020202020204" pitchFamily="34" charset="0"/>
                        </a:rPr>
                        <a:t>Feb</a:t>
                      </a:r>
                      <a:endParaRPr lang="en-HN" sz="1500" b="0" i="0" dirty="0">
                        <a:latin typeface="Helvetica Light" panose="020B0403020202020204" pitchFamily="34" charset="0"/>
                      </a:endParaRPr>
                    </a:p>
                  </a:txBody>
                  <a:tcPr>
                    <a:solidFill>
                      <a:schemeClr val="tx2"/>
                    </a:solidFill>
                  </a:tcPr>
                </a:tc>
                <a:tc>
                  <a:txBody>
                    <a:bodyPr/>
                    <a:lstStyle/>
                    <a:p>
                      <a:pPr algn="ctr"/>
                      <a:r>
                        <a:rPr lang="en-HN" sz="1500" b="0" i="0" dirty="0">
                          <a:latin typeface="Helvetica Light" panose="020B0403020202020204" pitchFamily="34" charset="0"/>
                        </a:rPr>
                        <a:t>Var</a:t>
                      </a:r>
                    </a:p>
                  </a:txBody>
                  <a:tcPr>
                    <a:solidFill>
                      <a:schemeClr val="tx2">
                        <a:lumMod val="50000"/>
                      </a:schemeClr>
                    </a:solidFill>
                  </a:tcPr>
                </a:tc>
                <a:extLst>
                  <a:ext uri="{0D108BD9-81ED-4DB2-BD59-A6C34878D82A}">
                    <a16:rowId xmlns:a16="http://schemas.microsoft.com/office/drawing/2014/main" val="3065590855"/>
                  </a:ext>
                </a:extLst>
              </a:tr>
            </a:tbl>
          </a:graphicData>
        </a:graphic>
      </p:graphicFrame>
      <p:sp>
        <p:nvSpPr>
          <p:cNvPr id="26" name="TextBox 25">
            <a:extLst>
              <a:ext uri="{FF2B5EF4-FFF2-40B4-BE49-F238E27FC236}">
                <a16:creationId xmlns:a16="http://schemas.microsoft.com/office/drawing/2014/main" id="{5FC9F067-1396-A14B-B7BD-C340095D29D2}"/>
              </a:ext>
            </a:extLst>
          </p:cNvPr>
          <p:cNvSpPr txBox="1"/>
          <p:nvPr/>
        </p:nvSpPr>
        <p:spPr>
          <a:xfrm>
            <a:off x="5620732" y="941330"/>
            <a:ext cx="1736857" cy="338554"/>
          </a:xfrm>
          <a:prstGeom prst="rect">
            <a:avLst/>
          </a:prstGeom>
          <a:noFill/>
          <a:ln>
            <a:solidFill>
              <a:srgbClr val="FF0000"/>
            </a:solidFill>
          </a:ln>
          <a:effectLst/>
        </p:spPr>
        <p:txBody>
          <a:bodyPr wrap="square" rtlCol="0" anchor="ctr">
            <a:spAutoFit/>
          </a:bodyPr>
          <a:lstStyle/>
          <a:p>
            <a:pPr algn="ctr"/>
            <a:r>
              <a:rPr lang="en-US" sz="1600" dirty="0" err="1">
                <a:latin typeface="Myriad Pro" panose="020B0503030403020204" pitchFamily="34" charset="0"/>
              </a:rPr>
              <a:t>Estacionalidad</a:t>
            </a:r>
            <a:endParaRPr lang="en-US" sz="1600" dirty="0">
              <a:latin typeface="Myriad Pro" panose="020B0503030403020204" pitchFamily="34" charset="0"/>
            </a:endParaRPr>
          </a:p>
        </p:txBody>
      </p:sp>
      <p:graphicFrame>
        <p:nvGraphicFramePr>
          <p:cNvPr id="28" name="Table 5">
            <a:extLst>
              <a:ext uri="{FF2B5EF4-FFF2-40B4-BE49-F238E27FC236}">
                <a16:creationId xmlns:a16="http://schemas.microsoft.com/office/drawing/2014/main" id="{A913A9EF-719F-5D4A-905D-20EBC9AD535F}"/>
              </a:ext>
            </a:extLst>
          </p:cNvPr>
          <p:cNvGraphicFramePr>
            <a:graphicFrameLocks noGrp="1"/>
          </p:cNvGraphicFramePr>
          <p:nvPr>
            <p:extLst>
              <p:ext uri="{D42A27DB-BD31-4B8C-83A1-F6EECF244321}">
                <p14:modId xmlns:p14="http://schemas.microsoft.com/office/powerpoint/2010/main" val="30538535"/>
              </p:ext>
            </p:extLst>
          </p:nvPr>
        </p:nvGraphicFramePr>
        <p:xfrm>
          <a:off x="1477108" y="929004"/>
          <a:ext cx="2054762" cy="370840"/>
        </p:xfrm>
        <a:graphic>
          <a:graphicData uri="http://schemas.openxmlformats.org/drawingml/2006/table">
            <a:tbl>
              <a:tblPr firstRow="1" bandRow="1">
                <a:tableStyleId>{5C22544A-7EE6-4342-B048-85BDC9FD1C3A}</a:tableStyleId>
              </a:tblPr>
              <a:tblGrid>
                <a:gridCol w="1252024">
                  <a:extLst>
                    <a:ext uri="{9D8B030D-6E8A-4147-A177-3AD203B41FA5}">
                      <a16:colId xmlns:a16="http://schemas.microsoft.com/office/drawing/2014/main" val="612695862"/>
                    </a:ext>
                  </a:extLst>
                </a:gridCol>
                <a:gridCol w="802738">
                  <a:extLst>
                    <a:ext uri="{9D8B030D-6E8A-4147-A177-3AD203B41FA5}">
                      <a16:colId xmlns:a16="http://schemas.microsoft.com/office/drawing/2014/main" val="3565455255"/>
                    </a:ext>
                  </a:extLst>
                </a:gridCol>
              </a:tblGrid>
              <a:tr h="370840">
                <a:tc>
                  <a:txBody>
                    <a:bodyPr/>
                    <a:lstStyle/>
                    <a:p>
                      <a:pPr algn="ctr"/>
                      <a:r>
                        <a:rPr lang="en-HN" b="0" i="0">
                          <a:latin typeface="Helvetica Light" panose="020B0403020202020204" pitchFamily="34" charset="0"/>
                        </a:rPr>
                        <a:t>$</a:t>
                      </a:r>
                      <a:r>
                        <a:rPr lang="en-US" b="0" i="0" dirty="0">
                          <a:latin typeface="Helvetica Light" panose="020B0403020202020204" pitchFamily="34" charset="0"/>
                        </a:rPr>
                        <a:t>391</a:t>
                      </a:r>
                      <a:endParaRPr lang="en-HN" b="0" i="0" dirty="0">
                        <a:latin typeface="Helvetica Light" panose="020B0403020202020204" pitchFamily="34" charset="0"/>
                      </a:endParaRPr>
                    </a:p>
                  </a:txBody>
                  <a:tcPr>
                    <a:solidFill>
                      <a:schemeClr val="tx1"/>
                    </a:solidFill>
                  </a:tcPr>
                </a:tc>
                <a:tc>
                  <a:txBody>
                    <a:bodyPr/>
                    <a:lstStyle/>
                    <a:p>
                      <a:pPr algn="ctr"/>
                      <a:r>
                        <a:rPr lang="en-HN" b="0" i="0" dirty="0">
                          <a:solidFill>
                            <a:schemeClr val="tx1"/>
                          </a:solidFill>
                          <a:latin typeface="Helvetica Light" panose="020B0403020202020204" pitchFamily="34" charset="0"/>
                        </a:rPr>
                        <a:t>SOI</a:t>
                      </a:r>
                    </a:p>
                  </a:txBody>
                  <a:tcPr>
                    <a:noFill/>
                  </a:tcPr>
                </a:tc>
                <a:extLst>
                  <a:ext uri="{0D108BD9-81ED-4DB2-BD59-A6C34878D82A}">
                    <a16:rowId xmlns:a16="http://schemas.microsoft.com/office/drawing/2014/main" val="3461291903"/>
                  </a:ext>
                </a:extLst>
              </a:tr>
            </a:tbl>
          </a:graphicData>
        </a:graphic>
      </p:graphicFrame>
      <p:sp>
        <p:nvSpPr>
          <p:cNvPr id="25" name="Rectangle 24">
            <a:extLst>
              <a:ext uri="{FF2B5EF4-FFF2-40B4-BE49-F238E27FC236}">
                <a16:creationId xmlns:a16="http://schemas.microsoft.com/office/drawing/2014/main" id="{579CFACB-DF85-4736-BAC5-CB97F5635D18}"/>
              </a:ext>
            </a:extLst>
          </p:cNvPr>
          <p:cNvSpPr/>
          <p:nvPr/>
        </p:nvSpPr>
        <p:spPr>
          <a:xfrm>
            <a:off x="0" y="0"/>
            <a:ext cx="12200733" cy="865947"/>
          </a:xfrm>
          <a:prstGeom prst="rect">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INVERSIÓN ACUMULADA</a:t>
            </a:r>
          </a:p>
        </p:txBody>
      </p:sp>
      <p:graphicFrame>
        <p:nvGraphicFramePr>
          <p:cNvPr id="9" name="Table 8">
            <a:extLst>
              <a:ext uri="{FF2B5EF4-FFF2-40B4-BE49-F238E27FC236}">
                <a16:creationId xmlns:a16="http://schemas.microsoft.com/office/drawing/2014/main" id="{E04E91DB-17B9-1244-9743-60688D3D9D91}"/>
              </a:ext>
            </a:extLst>
          </p:cNvPr>
          <p:cNvGraphicFramePr>
            <a:graphicFrameLocks noGrp="1"/>
          </p:cNvGraphicFramePr>
          <p:nvPr>
            <p:extLst>
              <p:ext uri="{D42A27DB-BD31-4B8C-83A1-F6EECF244321}">
                <p14:modId xmlns:p14="http://schemas.microsoft.com/office/powerpoint/2010/main" val="2636461391"/>
              </p:ext>
            </p:extLst>
          </p:nvPr>
        </p:nvGraphicFramePr>
        <p:xfrm>
          <a:off x="2625635" y="1573163"/>
          <a:ext cx="777239" cy="3668184"/>
        </p:xfrm>
        <a:graphic>
          <a:graphicData uri="http://schemas.openxmlformats.org/drawingml/2006/table">
            <a:tbl>
              <a:tblPr firstRow="1" bandRow="1">
                <a:tableStyleId>{2D5ABB26-0587-4C30-8999-92F81FD0307C}</a:tableStyleId>
              </a:tblPr>
              <a:tblGrid>
                <a:gridCol w="777239">
                  <a:extLst>
                    <a:ext uri="{9D8B030D-6E8A-4147-A177-3AD203B41FA5}">
                      <a16:colId xmlns:a16="http://schemas.microsoft.com/office/drawing/2014/main" val="2362268229"/>
                    </a:ext>
                  </a:extLst>
                </a:gridCol>
              </a:tblGrid>
              <a:tr h="662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87387830"/>
                  </a:ext>
                </a:extLst>
              </a:tr>
              <a:tr h="662482">
                <a:tc>
                  <a:txBody>
                    <a:bodyPr/>
                    <a:lstStyle/>
                    <a:p>
                      <a:pPr algn="ctr"/>
                      <a:r>
                        <a:rPr lang="en-US" sz="1200" b="0" i="0" dirty="0">
                          <a:latin typeface="Helvetica Light" panose="020B0403020202020204" pitchFamily="34" charset="0"/>
                        </a:rPr>
                        <a:t>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976915419"/>
                  </a:ext>
                </a:extLst>
              </a:tr>
              <a:tr h="585805">
                <a:tc>
                  <a:txBody>
                    <a:bodyPr/>
                    <a:lstStyle/>
                    <a:p>
                      <a:pPr algn="ctr"/>
                      <a:r>
                        <a:rPr lang="en-US" sz="1200" b="0" i="0" dirty="0">
                          <a:latin typeface="Helvetica Light" panose="020B0403020202020204" pitchFamily="34" charset="0"/>
                        </a:rPr>
                        <a:t>8%</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822416212"/>
                  </a:ext>
                </a:extLst>
              </a:tr>
              <a:tr h="585805">
                <a:tc>
                  <a:txBody>
                    <a:bodyPr/>
                    <a:lstStyle/>
                    <a:p>
                      <a:pPr algn="ctr"/>
                      <a:r>
                        <a:rPr lang="en-US" sz="1200" b="0" i="0" dirty="0">
                          <a:latin typeface="Helvetica Light" panose="020B0403020202020204" pitchFamily="34" charset="0"/>
                        </a:rPr>
                        <a:t>11%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363196508"/>
                  </a:ext>
                </a:extLst>
              </a:tr>
              <a:tr h="585805">
                <a:tc>
                  <a:txBody>
                    <a:bodyPr/>
                    <a:lstStyle/>
                    <a:p>
                      <a:pPr algn="ctr"/>
                      <a:r>
                        <a:rPr lang="en-US" sz="1200" b="0" i="0" dirty="0">
                          <a:latin typeface="Helvetica Light" panose="020B0403020202020204" pitchFamily="34" charset="0"/>
                        </a:rPr>
                        <a:t>34%</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393559580"/>
                  </a:ext>
                </a:extLst>
              </a:tr>
              <a:tr h="585805">
                <a:tc>
                  <a:txBody>
                    <a:bodyPr/>
                    <a:lstStyle/>
                    <a:p>
                      <a:pPr algn="ctr"/>
                      <a:r>
                        <a:rPr lang="en-US" sz="1200" b="0" i="0" dirty="0">
                          <a:latin typeface="Helvetica Light" panose="020B0403020202020204" pitchFamily="34" charset="0"/>
                        </a:rPr>
                        <a:t>44%</a:t>
                      </a:r>
                    </a:p>
                  </a:txBody>
                  <a:tcPr anchor="ctr">
                    <a:lnT w="12700" cap="flat" cmpd="sng" algn="ctr">
                      <a:solidFill>
                        <a:schemeClr val="accent1"/>
                      </a:solidFill>
                      <a:prstDash val="solid"/>
                      <a:round/>
                      <a:headEnd type="none" w="med" len="med"/>
                      <a:tailEnd type="none" w="med" len="med"/>
                    </a:lnT>
                    <a:solidFill>
                      <a:schemeClr val="bg1"/>
                    </a:solidFill>
                  </a:tcPr>
                </a:tc>
                <a:extLst>
                  <a:ext uri="{0D108BD9-81ED-4DB2-BD59-A6C34878D82A}">
                    <a16:rowId xmlns:a16="http://schemas.microsoft.com/office/drawing/2014/main" val="1140031547"/>
                  </a:ext>
                </a:extLst>
              </a:tr>
            </a:tbl>
          </a:graphicData>
        </a:graphic>
      </p:graphicFrame>
      <p:graphicFrame>
        <p:nvGraphicFramePr>
          <p:cNvPr id="16" name="Table 15">
            <a:extLst>
              <a:ext uri="{FF2B5EF4-FFF2-40B4-BE49-F238E27FC236}">
                <a16:creationId xmlns:a16="http://schemas.microsoft.com/office/drawing/2014/main" id="{CDF6D0CF-7095-854E-BC8D-C1344F64D612}"/>
              </a:ext>
            </a:extLst>
          </p:cNvPr>
          <p:cNvGraphicFramePr>
            <a:graphicFrameLocks noGrp="1"/>
          </p:cNvGraphicFramePr>
          <p:nvPr>
            <p:extLst>
              <p:ext uri="{D42A27DB-BD31-4B8C-83A1-F6EECF244321}">
                <p14:modId xmlns:p14="http://schemas.microsoft.com/office/powerpoint/2010/main" val="16655616"/>
              </p:ext>
            </p:extLst>
          </p:nvPr>
        </p:nvGraphicFramePr>
        <p:xfrm>
          <a:off x="9072888" y="1243282"/>
          <a:ext cx="3024895" cy="5274553"/>
        </p:xfrm>
        <a:graphic>
          <a:graphicData uri="http://schemas.openxmlformats.org/drawingml/2006/table">
            <a:tbl>
              <a:tblPr firstRow="1" lastRow="1" bandRow="1">
                <a:tableStyleId>{2D5ABB26-0587-4C30-8999-92F81FD0307C}</a:tableStyleId>
              </a:tblPr>
              <a:tblGrid>
                <a:gridCol w="1164951">
                  <a:extLst>
                    <a:ext uri="{9D8B030D-6E8A-4147-A177-3AD203B41FA5}">
                      <a16:colId xmlns:a16="http://schemas.microsoft.com/office/drawing/2014/main" val="490793739"/>
                    </a:ext>
                  </a:extLst>
                </a:gridCol>
                <a:gridCol w="566713">
                  <a:extLst>
                    <a:ext uri="{9D8B030D-6E8A-4147-A177-3AD203B41FA5}">
                      <a16:colId xmlns:a16="http://schemas.microsoft.com/office/drawing/2014/main" val="1525271968"/>
                    </a:ext>
                  </a:extLst>
                </a:gridCol>
                <a:gridCol w="618756">
                  <a:extLst>
                    <a:ext uri="{9D8B030D-6E8A-4147-A177-3AD203B41FA5}">
                      <a16:colId xmlns:a16="http://schemas.microsoft.com/office/drawing/2014/main" val="2218273962"/>
                    </a:ext>
                  </a:extLst>
                </a:gridCol>
                <a:gridCol w="674475">
                  <a:extLst>
                    <a:ext uri="{9D8B030D-6E8A-4147-A177-3AD203B41FA5}">
                      <a16:colId xmlns:a16="http://schemas.microsoft.com/office/drawing/2014/main" val="3996407185"/>
                    </a:ext>
                  </a:extLst>
                </a:gridCol>
              </a:tblGrid>
              <a:tr h="284383">
                <a:tc>
                  <a:txBody>
                    <a:bodyPr/>
                    <a:lstStyle/>
                    <a:p>
                      <a:pPr algn="ctr"/>
                      <a:r>
                        <a:rPr lang="en-US" sz="1200" b="0" i="0" dirty="0">
                          <a:latin typeface="Helvetica Light" panose="020B0403020202020204" pitchFamily="34" charset="0"/>
                        </a:rPr>
                        <a:t>Elektra/</a:t>
                      </a:r>
                      <a:r>
                        <a:rPr lang="en-US" sz="1200" b="0" i="0" dirty="0" err="1">
                          <a:latin typeface="Helvetica Light" panose="020B0403020202020204" pitchFamily="34" charset="0"/>
                        </a:rPr>
                        <a:t>Italika</a:t>
                      </a:r>
                      <a:endParaRPr lang="en-US" sz="1200" b="0" i="0" dirty="0">
                        <a:latin typeface="Helvetica Light" panose="020B0403020202020204" pitchFamily="34" charset="0"/>
                      </a:endParaRPr>
                    </a:p>
                  </a:txBody>
                  <a:tcPr anchor="ctr">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69</a:t>
                      </a:r>
                    </a:p>
                  </a:txBody>
                  <a:tcPr anchor="ctr">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66</a:t>
                      </a:r>
                    </a:p>
                  </a:txBody>
                  <a:tcPr anchor="ctr">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rgbClr val="FF0000"/>
                          </a:solidFill>
                          <a:latin typeface="Helvetica Light" panose="020B0403020202020204" pitchFamily="34" charset="0"/>
                        </a:rPr>
                        <a:t>-27%</a:t>
                      </a:r>
                    </a:p>
                  </a:txBody>
                  <a:tcPr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14934003"/>
                  </a:ext>
                </a:extLst>
              </a:tr>
              <a:tr h="462615">
                <a:tc>
                  <a:txBody>
                    <a:bodyPr/>
                    <a:lstStyle/>
                    <a:p>
                      <a:pPr algn="ctr"/>
                      <a:r>
                        <a:rPr lang="en-US" sz="1200" b="0" i="0" dirty="0" err="1">
                          <a:latin typeface="Helvetica Light" panose="020B0403020202020204" pitchFamily="34" charset="0"/>
                        </a:rPr>
                        <a:t>Didemo</a:t>
                      </a:r>
                      <a:r>
                        <a:rPr lang="en-US" sz="1200" b="0" i="0" dirty="0">
                          <a:latin typeface="Helvetica Light" panose="020B0403020202020204" pitchFamily="34" charset="0"/>
                        </a:rPr>
                        <a:t>/Credi</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101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73</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rgbClr val="FF0000"/>
                          </a:solidFill>
                          <a:latin typeface="Helvetica Light" panose="020B0403020202020204" pitchFamily="34" charset="0"/>
                        </a:rPr>
                        <a:t>-3%</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34460710"/>
                  </a:ext>
                </a:extLst>
              </a:tr>
              <a:tr h="284383">
                <a:tc>
                  <a:txBody>
                    <a:bodyPr/>
                    <a:lstStyle/>
                    <a:p>
                      <a:pPr algn="ctr"/>
                      <a:r>
                        <a:rPr lang="en-US" sz="1200" b="0" i="0" dirty="0" err="1">
                          <a:latin typeface="Helvetica Light" panose="020B0403020202020204" pitchFamily="34" charset="0"/>
                        </a:rPr>
                        <a:t>Motomundo</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9</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36</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latin typeface="Helvetica Light" panose="020B0403020202020204" pitchFamily="34" charset="0"/>
                        </a:rPr>
                        <a:t>292%</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05497580"/>
                  </a:ext>
                </a:extLst>
              </a:tr>
              <a:tr h="302645">
                <a:tc>
                  <a:txBody>
                    <a:bodyPr/>
                    <a:lstStyle/>
                    <a:p>
                      <a:pPr algn="ctr"/>
                      <a:r>
                        <a:rPr lang="en-US" sz="1200" b="0" i="0" dirty="0" err="1">
                          <a:latin typeface="Helvetica Light" panose="020B0403020202020204" pitchFamily="34" charset="0"/>
                        </a:rPr>
                        <a:t>Ultramotor</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29491963"/>
                  </a:ext>
                </a:extLst>
              </a:tr>
              <a:tr h="284383">
                <a:tc>
                  <a:txBody>
                    <a:bodyPr/>
                    <a:lstStyle/>
                    <a:p>
                      <a:pPr algn="ctr"/>
                      <a:r>
                        <a:rPr lang="en-US" sz="1200" b="0" i="0" dirty="0">
                          <a:latin typeface="Helvetica Light" panose="020B0403020202020204" pitchFamily="34" charset="0"/>
                        </a:rPr>
                        <a:t>Grupo Q</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0.1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6218165"/>
                  </a:ext>
                </a:extLst>
              </a:tr>
              <a:tr h="663560">
                <a:tc>
                  <a:txBody>
                    <a:bodyPr/>
                    <a:lstStyle/>
                    <a:p>
                      <a:pPr algn="ctr"/>
                      <a:r>
                        <a:rPr lang="en-US" sz="1200" b="0" i="0" dirty="0">
                          <a:latin typeface="Helvetica Light" panose="020B0403020202020204" pitchFamily="34" charset="0"/>
                        </a:rPr>
                        <a:t>UMA</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4</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1" i="0" dirty="0">
                          <a:solidFill>
                            <a:srgbClr val="FF0000"/>
                          </a:solidFill>
                          <a:latin typeface="Helvetica Light" panose="020B0403020202020204" pitchFamily="34" charset="0"/>
                        </a:rPr>
                        <a:t>-79%</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8518160"/>
                  </a:ext>
                </a:extLst>
              </a:tr>
              <a:tr h="393437">
                <a:tc>
                  <a:txBody>
                    <a:bodyPr/>
                    <a:lstStyle/>
                    <a:p>
                      <a:pPr algn="ctr"/>
                      <a:r>
                        <a:rPr lang="en-US" sz="1200" b="0" i="0" dirty="0" err="1">
                          <a:latin typeface="Helvetica Light" panose="020B0403020202020204" pitchFamily="34" charset="0"/>
                        </a:rPr>
                        <a:t>Tropigas</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99741794"/>
                  </a:ext>
                </a:extLst>
              </a:tr>
              <a:tr h="393437">
                <a:tc>
                  <a:txBody>
                    <a:bodyPr/>
                    <a:lstStyle/>
                    <a:p>
                      <a:pPr algn="ctr"/>
                      <a:r>
                        <a:rPr lang="en-US" sz="1200" b="0" i="0" dirty="0">
                          <a:latin typeface="Helvetica Light" panose="020B0403020202020204" pitchFamily="34" charset="0"/>
                        </a:rPr>
                        <a:t>Gallo +Gallo</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23</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9</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rgbClr val="FF0000"/>
                          </a:solidFill>
                          <a:latin typeface="Helvetica Light" panose="020B0403020202020204" pitchFamily="34" charset="0"/>
                        </a:rPr>
                        <a:t>-62%</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95697311"/>
                  </a:ext>
                </a:extLst>
              </a:tr>
              <a:tr h="393437">
                <a:tc>
                  <a:txBody>
                    <a:bodyPr/>
                    <a:lstStyle/>
                    <a:p>
                      <a:pPr algn="ctr"/>
                      <a:r>
                        <a:rPr lang="en-US" sz="1200" b="0" i="0" dirty="0" err="1">
                          <a:latin typeface="Helvetica Light" panose="020B0403020202020204" pitchFamily="34" charset="0"/>
                        </a:rPr>
                        <a:t>Masesa</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39188354"/>
                  </a:ext>
                </a:extLst>
              </a:tr>
              <a:tr h="393437">
                <a:tc>
                  <a:txBody>
                    <a:bodyPr/>
                    <a:lstStyle/>
                    <a:p>
                      <a:pPr algn="ctr"/>
                      <a:r>
                        <a:rPr lang="en-US" sz="1200" b="0" i="0" dirty="0">
                          <a:latin typeface="Helvetica Light" panose="020B0403020202020204" pitchFamily="34" charset="0"/>
                        </a:rPr>
                        <a:t>D. Ebenezer</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29674301"/>
                  </a:ext>
                </a:extLst>
              </a:tr>
              <a:tr h="393437">
                <a:tc>
                  <a:txBody>
                    <a:bodyPr/>
                    <a:lstStyle/>
                    <a:p>
                      <a:pPr algn="ctr"/>
                      <a:r>
                        <a:rPr lang="en-US" sz="1200" b="0" i="0" dirty="0">
                          <a:latin typeface="Helvetica Light" panose="020B0403020202020204" pitchFamily="34" charset="0"/>
                        </a:rPr>
                        <a:t>Suzuki</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4525180"/>
                  </a:ext>
                </a:extLst>
              </a:tr>
              <a:tr h="393437">
                <a:tc>
                  <a:txBody>
                    <a:bodyPr/>
                    <a:lstStyle/>
                    <a:p>
                      <a:pPr algn="ctr"/>
                      <a:r>
                        <a:rPr lang="en-US" sz="1200" b="0" i="0" dirty="0" err="1">
                          <a:latin typeface="Helvetica Light" panose="020B0403020202020204" pitchFamily="34" charset="0"/>
                        </a:rPr>
                        <a:t>Movesa</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86738184"/>
                  </a:ext>
                </a:extLst>
              </a:tr>
              <a:tr h="631962">
                <a:tc>
                  <a:txBody>
                    <a:bodyPr/>
                    <a:lstStyle/>
                    <a:p>
                      <a:pPr algn="ctr"/>
                      <a:r>
                        <a:rPr lang="en-US" sz="1200" b="1" i="0" dirty="0">
                          <a:solidFill>
                            <a:schemeClr val="bg1"/>
                          </a:solidFill>
                          <a:latin typeface="Helvetica Light" panose="020B0403020202020204" pitchFamily="34" charset="0"/>
                        </a:rPr>
                        <a:t>Total</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algn="ctr"/>
                      <a:r>
                        <a:rPr lang="en-US" sz="1200" b="1" i="0" dirty="0">
                          <a:solidFill>
                            <a:schemeClr val="bg1"/>
                          </a:solidFill>
                          <a:latin typeface="Helvetica Light" panose="020B0403020202020204" pitchFamily="34" charset="0"/>
                        </a:rPr>
                        <a:t>206</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algn="ctr"/>
                      <a:r>
                        <a:rPr lang="en-US" sz="1200" b="1" i="0" dirty="0">
                          <a:solidFill>
                            <a:schemeClr val="bg1"/>
                          </a:solidFill>
                          <a:latin typeface="Helvetica Light" panose="020B0403020202020204" pitchFamily="34" charset="0"/>
                        </a:rPr>
                        <a:t>185</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i="0" dirty="0">
                        <a:solidFill>
                          <a:schemeClr val="bg1"/>
                        </a:solidFill>
                        <a:latin typeface="Helvetica Light"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Helvetica Light" panose="020B0403020202020204" pitchFamily="34" charset="0"/>
                        </a:rPr>
                        <a:t>-10%</a:t>
                      </a:r>
                    </a:p>
                    <a:p>
                      <a:pPr algn="ctr"/>
                      <a:endParaRPr lang="en-US" sz="1100" b="1" i="0" dirty="0">
                        <a:solidFill>
                          <a:schemeClr val="bg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solidFill>
                      <a:schemeClr val="tx2"/>
                    </a:solidFill>
                  </a:tcPr>
                </a:tc>
                <a:extLst>
                  <a:ext uri="{0D108BD9-81ED-4DB2-BD59-A6C34878D82A}">
                    <a16:rowId xmlns:a16="http://schemas.microsoft.com/office/drawing/2014/main" val="1006386100"/>
                  </a:ext>
                </a:extLst>
              </a:tr>
            </a:tbl>
          </a:graphicData>
        </a:graphic>
      </p:graphicFrame>
      <p:sp>
        <p:nvSpPr>
          <p:cNvPr id="2" name="TextBox 1">
            <a:extLst>
              <a:ext uri="{FF2B5EF4-FFF2-40B4-BE49-F238E27FC236}">
                <a16:creationId xmlns:a16="http://schemas.microsoft.com/office/drawing/2014/main" id="{ABAA93BB-1B07-4841-880C-E0DAFFBADEC2}"/>
              </a:ext>
            </a:extLst>
          </p:cNvPr>
          <p:cNvSpPr txBox="1"/>
          <p:nvPr/>
        </p:nvSpPr>
        <p:spPr>
          <a:xfrm>
            <a:off x="188346" y="5748392"/>
            <a:ext cx="8813158" cy="769441"/>
          </a:xfrm>
          <a:prstGeom prst="rect">
            <a:avLst/>
          </a:prstGeom>
          <a:solidFill>
            <a:schemeClr val="bg1">
              <a:lumMod val="85000"/>
            </a:schemeClr>
          </a:solidFill>
          <a:ln>
            <a:solidFill>
              <a:schemeClr val="bg1"/>
            </a:solidFill>
          </a:ln>
        </p:spPr>
        <p:txBody>
          <a:bodyPr wrap="square" rtlCol="0">
            <a:spAutoFit/>
          </a:bodyPr>
          <a:lstStyle/>
          <a:p>
            <a:pPr marL="171450" indent="-171450">
              <a:buFontTx/>
              <a:buChar char="-"/>
            </a:pPr>
            <a:r>
              <a:rPr lang="en-US" sz="1100" dirty="0" err="1">
                <a:latin typeface="Helvetica Light" panose="020B0403020202020204" pitchFamily="34" charset="0"/>
              </a:rPr>
              <a:t>Inversión</a:t>
            </a:r>
            <a:r>
              <a:rPr lang="en-US" sz="1100" dirty="0">
                <a:latin typeface="Helvetica Light" panose="020B0403020202020204" pitchFamily="34" charset="0"/>
              </a:rPr>
              <a:t> 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acciones</a:t>
            </a:r>
            <a:r>
              <a:rPr lang="en-US" sz="1100" dirty="0">
                <a:latin typeface="Helvetica Light" panose="020B0403020202020204" pitchFamily="34" charset="0"/>
              </a:rPr>
              <a:t> de RRPP</a:t>
            </a:r>
          </a:p>
          <a:p>
            <a:pPr marL="171450" indent="-171450">
              <a:buFontTx/>
              <a:buChar char="-"/>
            </a:pPr>
            <a:r>
              <a:rPr lang="en-US" sz="1100" dirty="0" err="1">
                <a:latin typeface="Helvetica Light" panose="020B0403020202020204" pitchFamily="34" charset="0"/>
              </a:rPr>
              <a:t>Inversión</a:t>
            </a:r>
            <a:r>
              <a:rPr lang="en-US" sz="1100" dirty="0">
                <a:latin typeface="Helvetica Light" panose="020B0403020202020204" pitchFamily="34" charset="0"/>
              </a:rPr>
              <a:t> </a:t>
            </a:r>
            <a:r>
              <a:rPr lang="en-US" sz="1100" dirty="0" err="1">
                <a:latin typeface="Helvetica Light" panose="020B0403020202020204" pitchFamily="34" charset="0"/>
              </a:rPr>
              <a:t>sólo</a:t>
            </a:r>
            <a:r>
              <a:rPr lang="en-US" sz="1100" dirty="0">
                <a:latin typeface="Helvetica Light" panose="020B0403020202020204" pitchFamily="34" charset="0"/>
              </a:rPr>
              <a:t>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actividad</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a:t>
            </a:r>
            <a:r>
              <a:rPr lang="en-US" sz="1100" dirty="0" err="1">
                <a:latin typeface="Helvetica Light" panose="020B0403020202020204" pitchFamily="34" charset="0"/>
              </a:rPr>
              <a:t>medios</a:t>
            </a:r>
            <a:r>
              <a:rPr lang="en-US" sz="1100" dirty="0">
                <a:latin typeface="Helvetica Light" panose="020B0403020202020204" pitchFamily="34" charset="0"/>
              </a:rPr>
              <a:t> </a:t>
            </a:r>
            <a:r>
              <a:rPr lang="en-US" sz="1100" dirty="0" err="1">
                <a:latin typeface="Helvetica Light" panose="020B0403020202020204" pitchFamily="34" charset="0"/>
              </a:rPr>
              <a:t>masivos</a:t>
            </a:r>
            <a:r>
              <a:rPr lang="en-US" sz="1100" dirty="0">
                <a:latin typeface="Helvetica Light" panose="020B0403020202020204" pitchFamily="34" charset="0"/>
              </a:rPr>
              <a:t>  (TV-PRE-RA) de las </a:t>
            </a:r>
            <a:r>
              <a:rPr lang="en-US" sz="1100" dirty="0" err="1">
                <a:latin typeface="Helvetica Light" panose="020B0403020202020204" pitchFamily="34" charset="0"/>
              </a:rPr>
              <a:t>ciudades</a:t>
            </a:r>
            <a:r>
              <a:rPr lang="en-US" sz="1100" dirty="0">
                <a:latin typeface="Helvetica Light" panose="020B0403020202020204" pitchFamily="34" charset="0"/>
              </a:rPr>
              <a:t> de Tegucigalpa y San Pedro Sula. 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pauta</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cable y </a:t>
            </a:r>
            <a:r>
              <a:rPr lang="en-US" sz="1100" dirty="0" err="1">
                <a:latin typeface="Helvetica Light" panose="020B0403020202020204" pitchFamily="34" charset="0"/>
              </a:rPr>
              <a:t>exteriores</a:t>
            </a:r>
            <a:r>
              <a:rPr lang="en-US" sz="1100" dirty="0">
                <a:latin typeface="Helvetica Light" panose="020B0403020202020204" pitchFamily="34" charset="0"/>
              </a:rPr>
              <a:t>.</a:t>
            </a:r>
          </a:p>
          <a:p>
            <a:pPr marL="171450" indent="-171450">
              <a:buFontTx/>
              <a:buChar char="-"/>
            </a:pPr>
            <a:r>
              <a:rPr lang="en-US" sz="1100" dirty="0">
                <a:latin typeface="Helvetica Light" panose="020B0403020202020204" pitchFamily="34" charset="0"/>
              </a:rPr>
              <a:t>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pauta</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las </a:t>
            </a:r>
            <a:r>
              <a:rPr lang="en-US" sz="1100" dirty="0" err="1">
                <a:latin typeface="Helvetica Light" panose="020B0403020202020204" pitchFamily="34" charset="0"/>
              </a:rPr>
              <a:t>ciudades</a:t>
            </a:r>
            <a:r>
              <a:rPr lang="en-US" sz="1100" dirty="0">
                <a:latin typeface="Helvetica Light" panose="020B0403020202020204" pitchFamily="34" charset="0"/>
              </a:rPr>
              <a:t> del interior del </a:t>
            </a:r>
            <a:r>
              <a:rPr lang="en-US" sz="1100" dirty="0" err="1">
                <a:latin typeface="Helvetica Light" panose="020B0403020202020204" pitchFamily="34" charset="0"/>
              </a:rPr>
              <a:t>país</a:t>
            </a:r>
            <a:r>
              <a:rPr lang="en-US" sz="1100" dirty="0">
                <a:latin typeface="Helvetica Light" panose="020B0403020202020204" pitchFamily="34" charset="0"/>
              </a:rPr>
              <a:t>.</a:t>
            </a:r>
          </a:p>
        </p:txBody>
      </p:sp>
      <p:graphicFrame>
        <p:nvGraphicFramePr>
          <p:cNvPr id="21" name="Chart 20">
            <a:extLst>
              <a:ext uri="{FF2B5EF4-FFF2-40B4-BE49-F238E27FC236}">
                <a16:creationId xmlns:a16="http://schemas.microsoft.com/office/drawing/2014/main" id="{A1B1E5CF-F09C-9744-B93E-68AEE8A03A60}"/>
              </a:ext>
            </a:extLst>
          </p:cNvPr>
          <p:cNvGraphicFramePr/>
          <p:nvPr>
            <p:extLst>
              <p:ext uri="{D42A27DB-BD31-4B8C-83A1-F6EECF244321}">
                <p14:modId xmlns:p14="http://schemas.microsoft.com/office/powerpoint/2010/main" val="1302092451"/>
              </p:ext>
            </p:extLst>
          </p:nvPr>
        </p:nvGraphicFramePr>
        <p:xfrm>
          <a:off x="303016" y="1464013"/>
          <a:ext cx="2551309" cy="38819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FF517B7-85E8-9E4C-B973-6F2588F7C045}"/>
              </a:ext>
            </a:extLst>
          </p:cNvPr>
          <p:cNvGraphicFramePr/>
          <p:nvPr>
            <p:extLst>
              <p:ext uri="{D42A27DB-BD31-4B8C-83A1-F6EECF244321}">
                <p14:modId xmlns:p14="http://schemas.microsoft.com/office/powerpoint/2010/main" val="1220789575"/>
              </p:ext>
            </p:extLst>
          </p:nvPr>
        </p:nvGraphicFramePr>
        <p:xfrm>
          <a:off x="3402874" y="1202323"/>
          <a:ext cx="5670014" cy="4381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280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A49E1E78-F488-4B7A-9B8A-E8B01B6B2CB8}"/>
              </a:ext>
            </a:extLst>
          </p:cNvPr>
          <p:cNvGraphicFramePr/>
          <p:nvPr>
            <p:extLst>
              <p:ext uri="{D42A27DB-BD31-4B8C-83A1-F6EECF244321}">
                <p14:modId xmlns:p14="http://schemas.microsoft.com/office/powerpoint/2010/main" val="2874224899"/>
              </p:ext>
            </p:extLst>
          </p:nvPr>
        </p:nvGraphicFramePr>
        <p:xfrm>
          <a:off x="131112" y="1661528"/>
          <a:ext cx="3078355" cy="4501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3826908420"/>
              </p:ext>
            </p:extLst>
          </p:nvPr>
        </p:nvGraphicFramePr>
        <p:xfrm>
          <a:off x="6764123" y="1156439"/>
          <a:ext cx="5374975" cy="220877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1E2405F-58FF-C547-81EC-DCC29019B819}"/>
              </a:ext>
            </a:extLst>
          </p:cNvPr>
          <p:cNvSpPr txBox="1"/>
          <p:nvPr/>
        </p:nvSpPr>
        <p:spPr>
          <a:xfrm>
            <a:off x="367428" y="6152944"/>
            <a:ext cx="2468899" cy="415498"/>
          </a:xfrm>
          <a:prstGeom prst="rect">
            <a:avLst/>
          </a:prstGeom>
          <a:solidFill>
            <a:schemeClr val="tx1">
              <a:lumMod val="65000"/>
              <a:lumOff val="35000"/>
            </a:schemeClr>
          </a:solidFill>
          <a:effectLst/>
        </p:spPr>
        <p:txBody>
          <a:bodyPr wrap="square" rtlCol="0">
            <a:spAutoFit/>
          </a:bodyPr>
          <a:lstStyle/>
          <a:p>
            <a:r>
              <a:rPr lang="en-US" sz="1050" dirty="0" err="1">
                <a:solidFill>
                  <a:schemeClr val="bg1"/>
                </a:solidFill>
                <a:latin typeface="Myriad Pro" panose="020B0503030403020204" pitchFamily="34" charset="0"/>
              </a:rPr>
              <a:t>Inversión</a:t>
            </a:r>
            <a:r>
              <a:rPr lang="en-US" sz="1050" dirty="0">
                <a:solidFill>
                  <a:schemeClr val="bg1"/>
                </a:solidFill>
                <a:latin typeface="Myriad Pro" panose="020B0503030403020204" pitchFamily="34" charset="0"/>
              </a:rPr>
              <a:t> no </a:t>
            </a:r>
            <a:r>
              <a:rPr lang="en-US" sz="1050" dirty="0" err="1">
                <a:solidFill>
                  <a:schemeClr val="bg1"/>
                </a:solidFill>
                <a:latin typeface="Myriad Pro" panose="020B0503030403020204" pitchFamily="34" charset="0"/>
              </a:rPr>
              <a:t>incluye</a:t>
            </a:r>
            <a:r>
              <a:rPr lang="en-US" sz="1050" dirty="0">
                <a:solidFill>
                  <a:schemeClr val="bg1"/>
                </a:solidFill>
                <a:latin typeface="Myriad Pro" panose="020B0503030403020204" pitchFamily="34" charset="0"/>
              </a:rPr>
              <a:t>: Cable, </a:t>
            </a:r>
            <a:r>
              <a:rPr lang="en-US" sz="1050" dirty="0" err="1">
                <a:solidFill>
                  <a:schemeClr val="bg1"/>
                </a:solidFill>
                <a:latin typeface="Myriad Pro" panose="020B0503030403020204" pitchFamily="34" charset="0"/>
              </a:rPr>
              <a:t>foráneas</a:t>
            </a:r>
            <a:r>
              <a:rPr lang="en-US" sz="1050" dirty="0">
                <a:solidFill>
                  <a:schemeClr val="bg1"/>
                </a:solidFill>
                <a:latin typeface="Myriad Pro" panose="020B0503030403020204" pitchFamily="34" charset="0"/>
              </a:rPr>
              <a:t>,  </a:t>
            </a:r>
            <a:r>
              <a:rPr lang="en-US" sz="1050" dirty="0" err="1">
                <a:solidFill>
                  <a:schemeClr val="bg1"/>
                </a:solidFill>
                <a:latin typeface="Myriad Pro" panose="020B0503030403020204" pitchFamily="34" charset="0"/>
              </a:rPr>
              <a:t>actividades</a:t>
            </a:r>
            <a:r>
              <a:rPr lang="en-US" sz="1050" dirty="0">
                <a:solidFill>
                  <a:schemeClr val="bg1"/>
                </a:solidFill>
                <a:latin typeface="Myriad Pro" panose="020B0503030403020204" pitchFamily="34" charset="0"/>
              </a:rPr>
              <a:t> de RRPP</a:t>
            </a:r>
          </a:p>
        </p:txBody>
      </p:sp>
      <p:graphicFrame>
        <p:nvGraphicFramePr>
          <p:cNvPr id="33" name="Table 32">
            <a:extLst>
              <a:ext uri="{FF2B5EF4-FFF2-40B4-BE49-F238E27FC236}">
                <a16:creationId xmlns:a16="http://schemas.microsoft.com/office/drawing/2014/main" id="{EBB93232-194F-474A-8F5C-D5B077FDFE79}"/>
              </a:ext>
            </a:extLst>
          </p:cNvPr>
          <p:cNvGraphicFramePr>
            <a:graphicFrameLocks noGrp="1"/>
          </p:cNvGraphicFramePr>
          <p:nvPr>
            <p:extLst>
              <p:ext uri="{D42A27DB-BD31-4B8C-83A1-F6EECF244321}">
                <p14:modId xmlns:p14="http://schemas.microsoft.com/office/powerpoint/2010/main" val="3883910606"/>
              </p:ext>
            </p:extLst>
          </p:nvPr>
        </p:nvGraphicFramePr>
        <p:xfrm>
          <a:off x="3671630" y="1661528"/>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$ 85K</a:t>
                      </a:r>
                    </a:p>
                  </a:txBody>
                  <a:tcPr anchor="ctr">
                    <a:lnR w="12700" cap="flat" cmpd="sng" algn="ctr">
                      <a:solidFill>
                        <a:schemeClr val="bg1"/>
                      </a:solidFill>
                      <a:prstDash val="solid"/>
                      <a:round/>
                      <a:headEnd type="none" w="med" len="med"/>
                      <a:tailEnd type="none" w="med" len="med"/>
                    </a:lnR>
                    <a:solidFill>
                      <a:schemeClr val="tx2"/>
                    </a:solidFill>
                  </a:tcPr>
                </a:tc>
                <a:tc>
                  <a:txBody>
                    <a:bodyPr/>
                    <a:lstStyle/>
                    <a:p>
                      <a:pPr algn="ctr"/>
                      <a:r>
                        <a:rPr lang="en-US" sz="1200" b="1" i="0" dirty="0">
                          <a:latin typeface="Helvetica Light" panose="020B0403020202020204" pitchFamily="34" charset="0"/>
                        </a:rPr>
                        <a:t>$ 45K</a:t>
                      </a:r>
                    </a:p>
                  </a:txBody>
                  <a:tcPr anchor="ctr">
                    <a:lnL w="12700" cap="flat" cmpd="sng" algn="ctr">
                      <a:solidFill>
                        <a:schemeClr val="bg1"/>
                      </a:solidFill>
                      <a:prstDash val="solid"/>
                      <a:round/>
                      <a:headEnd type="none" w="med" len="med"/>
                      <a:tailEnd type="none" w="med" len="med"/>
                    </a:lnL>
                    <a:solidFill>
                      <a:schemeClr val="tx2"/>
                    </a:solidFill>
                  </a:tcPr>
                </a:tc>
                <a:extLst>
                  <a:ext uri="{0D108BD9-81ED-4DB2-BD59-A6C34878D82A}">
                    <a16:rowId xmlns:a16="http://schemas.microsoft.com/office/drawing/2014/main" val="2192256424"/>
                  </a:ext>
                </a:extLst>
              </a:tr>
            </a:tbl>
          </a:graphicData>
        </a:graphic>
      </p:graphicFrame>
      <p:sp>
        <p:nvSpPr>
          <p:cNvPr id="42" name="Curved Down Arrow 41">
            <a:extLst>
              <a:ext uri="{FF2B5EF4-FFF2-40B4-BE49-F238E27FC236}">
                <a16:creationId xmlns:a16="http://schemas.microsoft.com/office/drawing/2014/main" id="{C36E7073-D134-964B-87D6-8F028362A7C3}"/>
              </a:ext>
            </a:extLst>
          </p:cNvPr>
          <p:cNvSpPr/>
          <p:nvPr/>
        </p:nvSpPr>
        <p:spPr>
          <a:xfrm rot="21409289">
            <a:off x="2026735" y="1441822"/>
            <a:ext cx="459764" cy="177473"/>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graphicFrame>
        <p:nvGraphicFramePr>
          <p:cNvPr id="43" name="Chart 42">
            <a:extLst>
              <a:ext uri="{FF2B5EF4-FFF2-40B4-BE49-F238E27FC236}">
                <a16:creationId xmlns:a16="http://schemas.microsoft.com/office/drawing/2014/main" id="{CCF95DC5-9291-EB41-8717-2083DBA99E7E}"/>
              </a:ext>
            </a:extLst>
          </p:cNvPr>
          <p:cNvGraphicFramePr/>
          <p:nvPr>
            <p:extLst>
              <p:ext uri="{D42A27DB-BD31-4B8C-83A1-F6EECF244321}">
                <p14:modId xmlns:p14="http://schemas.microsoft.com/office/powerpoint/2010/main" val="2493648147"/>
              </p:ext>
            </p:extLst>
          </p:nvPr>
        </p:nvGraphicFramePr>
        <p:xfrm>
          <a:off x="3499115" y="2059859"/>
          <a:ext cx="3036227" cy="4290087"/>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a:extLst>
              <a:ext uri="{FF2B5EF4-FFF2-40B4-BE49-F238E27FC236}">
                <a16:creationId xmlns:a16="http://schemas.microsoft.com/office/drawing/2014/main" id="{0CC0D3DA-2573-4D12-9078-47836B557C2B}"/>
              </a:ext>
            </a:extLst>
          </p:cNvPr>
          <p:cNvSpPr/>
          <p:nvPr/>
        </p:nvSpPr>
        <p:spPr>
          <a:xfrm>
            <a:off x="0" y="-16676"/>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Myriad Pro" panose="020B0503030403020204" pitchFamily="34" charset="0"/>
              </a:rPr>
              <a:t>  MOTOMUNDO</a:t>
            </a:r>
          </a:p>
        </p:txBody>
      </p:sp>
      <p:sp>
        <p:nvSpPr>
          <p:cNvPr id="49" name="Title 1">
            <a:extLst>
              <a:ext uri="{FF2B5EF4-FFF2-40B4-BE49-F238E27FC236}">
                <a16:creationId xmlns:a16="http://schemas.microsoft.com/office/drawing/2014/main" id="{212D3AF4-D321-4138-B187-18070CCAF062}"/>
              </a:ext>
            </a:extLst>
          </p:cNvPr>
          <p:cNvSpPr txBox="1">
            <a:spLocks/>
          </p:cNvSpPr>
          <p:nvPr/>
        </p:nvSpPr>
        <p:spPr>
          <a:xfrm>
            <a:off x="9153939" y="-25333"/>
            <a:ext cx="2844739" cy="9035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dirty="0" err="1">
                <a:solidFill>
                  <a:schemeClr val="bg1"/>
                </a:solidFill>
                <a:latin typeface="Myriad Pro" panose="020B0503030403020204" pitchFamily="34" charset="0"/>
              </a:rPr>
              <a:t>Estrat</a:t>
            </a:r>
            <a:r>
              <a:rPr lang="en-CA" sz="2000" dirty="0">
                <a:solidFill>
                  <a:schemeClr val="bg1"/>
                </a:solidFill>
                <a:latin typeface="Myriad Pro" panose="020B0503030403020204" pitchFamily="34" charset="0"/>
              </a:rPr>
              <a:t>e</a:t>
            </a:r>
            <a:r>
              <a:rPr lang="en-US" sz="2000" dirty="0" err="1">
                <a:solidFill>
                  <a:schemeClr val="bg1"/>
                </a:solidFill>
                <a:latin typeface="Myriad Pro" panose="020B0503030403020204" pitchFamily="34" charset="0"/>
              </a:rPr>
              <a:t>gia</a:t>
            </a:r>
            <a:r>
              <a:rPr lang="en-US" sz="2000" dirty="0">
                <a:solidFill>
                  <a:schemeClr val="bg1"/>
                </a:solidFill>
                <a:latin typeface="Myriad Pro" panose="020B0503030403020204" pitchFamily="34" charset="0"/>
              </a:rPr>
              <a:t> de </a:t>
            </a:r>
            <a:r>
              <a:rPr lang="en-US" sz="2000" dirty="0" err="1">
                <a:solidFill>
                  <a:schemeClr val="bg1"/>
                </a:solidFill>
                <a:latin typeface="Myriad Pro" panose="020B0503030403020204" pitchFamily="34" charset="0"/>
              </a:rPr>
              <a:t>Medios</a:t>
            </a:r>
            <a:br>
              <a:rPr lang="en-US" sz="2000" dirty="0">
                <a:solidFill>
                  <a:schemeClr val="bg1"/>
                </a:solidFill>
                <a:latin typeface="Myriad Pro" panose="020B0503030403020204" pitchFamily="34" charset="0"/>
              </a:rPr>
            </a:br>
            <a:r>
              <a:rPr lang="en-US" sz="2000" dirty="0" err="1">
                <a:solidFill>
                  <a:schemeClr val="bg1"/>
                </a:solidFill>
                <a:latin typeface="Myriad Pro" panose="020B0503030403020204" pitchFamily="34" charset="0"/>
              </a:rPr>
              <a:t>Enero</a:t>
            </a:r>
            <a:r>
              <a:rPr lang="en-US" sz="2000" dirty="0">
                <a:solidFill>
                  <a:schemeClr val="bg1"/>
                </a:solidFill>
                <a:latin typeface="Myriad Pro" panose="020B0503030403020204" pitchFamily="34" charset="0"/>
              </a:rPr>
              <a:t> – </a:t>
            </a:r>
            <a:r>
              <a:rPr lang="en-US" sz="2000" b="1" dirty="0" err="1">
                <a:solidFill>
                  <a:schemeClr val="bg1"/>
                </a:solidFill>
                <a:latin typeface="Helvetica Light" panose="020B0403020202020204" pitchFamily="34" charset="0"/>
              </a:rPr>
              <a:t>Enero</a:t>
            </a:r>
            <a:r>
              <a:rPr lang="en-US" sz="2000" dirty="0">
                <a:solidFill>
                  <a:schemeClr val="bg1"/>
                </a:solidFill>
                <a:latin typeface="Myriad Pro" panose="020B0503030403020204" pitchFamily="34" charset="0"/>
              </a:rPr>
              <a:t> 2026</a:t>
            </a:r>
            <a:endParaRPr lang="en-US" sz="3000" dirty="0">
              <a:solidFill>
                <a:schemeClr val="bg1"/>
              </a:solidFill>
              <a:latin typeface="Myriad Pro" panose="020B0503030403020204" pitchFamily="34" charset="0"/>
            </a:endParaRPr>
          </a:p>
        </p:txBody>
      </p:sp>
      <p:cxnSp>
        <p:nvCxnSpPr>
          <p:cNvPr id="38" name="Straight Connector 37">
            <a:extLst>
              <a:ext uri="{FF2B5EF4-FFF2-40B4-BE49-F238E27FC236}">
                <a16:creationId xmlns:a16="http://schemas.microsoft.com/office/drawing/2014/main" id="{9E5EFA96-3635-4D48-8EFB-062321690179}"/>
              </a:ext>
            </a:extLst>
          </p:cNvPr>
          <p:cNvCxnSpPr>
            <a:cxnSpLocks/>
          </p:cNvCxnSpPr>
          <p:nvPr/>
        </p:nvCxnSpPr>
        <p:spPr>
          <a:xfrm>
            <a:off x="3336329"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1D280B0-C928-4CA0-94EA-B3F252EE7DDF}"/>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D865709-846B-42DA-B23C-3E7567908D07}"/>
              </a:ext>
            </a:extLst>
          </p:cNvPr>
          <p:cNvSpPr txBox="1"/>
          <p:nvPr/>
        </p:nvSpPr>
        <p:spPr>
          <a:xfrm>
            <a:off x="6861110" y="3290381"/>
            <a:ext cx="861133" cy="276999"/>
          </a:xfrm>
          <a:prstGeom prst="rect">
            <a:avLst/>
          </a:prstGeom>
          <a:solidFill>
            <a:srgbClr val="FF0000"/>
          </a:solidFill>
          <a:effectLst/>
        </p:spPr>
        <p:txBody>
          <a:bodyPr wrap="none" rtlCol="0">
            <a:spAutoFit/>
          </a:bodyPr>
          <a:lstStyle/>
          <a:p>
            <a:r>
              <a:rPr lang="en-US" sz="1200" dirty="0">
                <a:solidFill>
                  <a:schemeClr val="bg1"/>
                </a:solidFill>
                <a:latin typeface="Myriad Pro" panose="020B0503030403020204" pitchFamily="34" charset="0"/>
              </a:rPr>
              <a:t>Media Mix</a:t>
            </a:r>
          </a:p>
        </p:txBody>
      </p:sp>
      <p:graphicFrame>
        <p:nvGraphicFramePr>
          <p:cNvPr id="4" name="Table 7">
            <a:extLst>
              <a:ext uri="{FF2B5EF4-FFF2-40B4-BE49-F238E27FC236}">
                <a16:creationId xmlns:a16="http://schemas.microsoft.com/office/drawing/2014/main" id="{5AA3F5D7-2666-A44B-9B1C-6146AC2CC743}"/>
              </a:ext>
            </a:extLst>
          </p:cNvPr>
          <p:cNvGraphicFramePr>
            <a:graphicFrameLocks noGrp="1"/>
          </p:cNvGraphicFramePr>
          <p:nvPr>
            <p:extLst>
              <p:ext uri="{D42A27DB-BD31-4B8C-83A1-F6EECF244321}">
                <p14:modId xmlns:p14="http://schemas.microsoft.com/office/powerpoint/2010/main" val="522457993"/>
              </p:ext>
            </p:extLst>
          </p:nvPr>
        </p:nvGraphicFramePr>
        <p:xfrm>
          <a:off x="1313395" y="1097850"/>
          <a:ext cx="1893174" cy="276999"/>
        </p:xfrm>
        <a:graphic>
          <a:graphicData uri="http://schemas.openxmlformats.org/drawingml/2006/table">
            <a:tbl>
              <a:tblPr firstRow="1" bandRow="1">
                <a:tableStyleId>{5C22544A-7EE6-4342-B048-85BDC9FD1C3A}</a:tableStyleId>
              </a:tblPr>
              <a:tblGrid>
                <a:gridCol w="946587">
                  <a:extLst>
                    <a:ext uri="{9D8B030D-6E8A-4147-A177-3AD203B41FA5}">
                      <a16:colId xmlns:a16="http://schemas.microsoft.com/office/drawing/2014/main" val="250587250"/>
                    </a:ext>
                  </a:extLst>
                </a:gridCol>
                <a:gridCol w="946587">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383</a:t>
                      </a:r>
                      <a:r>
                        <a:rPr lang="en-HN" sz="1200" b="0" i="0">
                          <a:latin typeface="Helvetica Light" panose="020B0403020202020204" pitchFamily="34" charset="0"/>
                        </a:rPr>
                        <a:t>%</a:t>
                      </a:r>
                      <a:endParaRPr lang="en-HN" sz="1200" b="0" i="0" dirty="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47</a:t>
                      </a:r>
                      <a:r>
                        <a:rPr lang="en-HN" sz="1200" b="0" i="0">
                          <a:latin typeface="Helvetica Light" panose="020B0403020202020204" pitchFamily="34" charset="0"/>
                        </a:rPr>
                        <a:t>%</a:t>
                      </a:r>
                      <a:r>
                        <a:rPr lang="en-US" sz="1200" b="0" i="0" dirty="0">
                          <a:latin typeface="Helvetica Light" panose="020B0403020202020204" pitchFamily="34" charset="0"/>
                        </a:rPr>
                        <a:t>-</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36" name="TextBox 35">
            <a:extLst>
              <a:ext uri="{FF2B5EF4-FFF2-40B4-BE49-F238E27FC236}">
                <a16:creationId xmlns:a16="http://schemas.microsoft.com/office/drawing/2014/main" id="{B7BA50E8-884E-1A43-987A-0A52113C120F}"/>
              </a:ext>
            </a:extLst>
          </p:cNvPr>
          <p:cNvSpPr txBox="1"/>
          <p:nvPr/>
        </p:nvSpPr>
        <p:spPr>
          <a:xfrm>
            <a:off x="396556" y="1087849"/>
            <a:ext cx="809837" cy="276999"/>
          </a:xfrm>
          <a:prstGeom prst="rect">
            <a:avLst/>
          </a:prstGeom>
          <a:noFill/>
          <a:effectLst/>
        </p:spPr>
        <p:txBody>
          <a:bodyPr wrap="none" rtlCol="0">
            <a:spAutoFit/>
          </a:bodyPr>
          <a:lstStyle/>
          <a:p>
            <a:r>
              <a:rPr lang="en-US" sz="1200" dirty="0" err="1">
                <a:latin typeface="Myriad Pro" panose="020B0503030403020204" pitchFamily="34" charset="0"/>
              </a:rPr>
              <a:t>Variación</a:t>
            </a:r>
            <a:r>
              <a:rPr lang="en-US" sz="1200" dirty="0">
                <a:latin typeface="Myriad Pro" panose="020B0503030403020204" pitchFamily="34" charset="0"/>
              </a:rPr>
              <a:t> </a:t>
            </a:r>
          </a:p>
        </p:txBody>
      </p:sp>
      <p:sp>
        <p:nvSpPr>
          <p:cNvPr id="45" name="TextBox 44">
            <a:extLst>
              <a:ext uri="{FF2B5EF4-FFF2-40B4-BE49-F238E27FC236}">
                <a16:creationId xmlns:a16="http://schemas.microsoft.com/office/drawing/2014/main" id="{91B0F8D8-52BD-D449-BFF8-3245783E0464}"/>
              </a:ext>
            </a:extLst>
          </p:cNvPr>
          <p:cNvSpPr txBox="1"/>
          <p:nvPr/>
        </p:nvSpPr>
        <p:spPr>
          <a:xfrm>
            <a:off x="8805477" y="943887"/>
            <a:ext cx="1736857" cy="369332"/>
          </a:xfrm>
          <a:prstGeom prst="rect">
            <a:avLst/>
          </a:prstGeom>
          <a:noFill/>
          <a:ln>
            <a:solidFill>
              <a:schemeClr val="bg1"/>
            </a:solidFill>
          </a:ln>
          <a:effectLst/>
        </p:spPr>
        <p:txBody>
          <a:bodyPr wrap="square" rtlCol="0" anchor="ctr">
            <a:spAutoFit/>
          </a:bodyPr>
          <a:lstStyle/>
          <a:p>
            <a:pPr algn="ctr"/>
            <a:r>
              <a:rPr lang="en-US" dirty="0" err="1">
                <a:latin typeface="Myriad Pro" panose="020B0503030403020204" pitchFamily="34" charset="0"/>
              </a:rPr>
              <a:t>Estacionalidad</a:t>
            </a:r>
            <a:endParaRPr lang="en-US" dirty="0">
              <a:latin typeface="Myriad Pro" panose="020B0503030403020204" pitchFamily="34" charset="0"/>
            </a:endParaRPr>
          </a:p>
        </p:txBody>
      </p:sp>
      <p:graphicFrame>
        <p:nvGraphicFramePr>
          <p:cNvPr id="8" name="Table 8">
            <a:extLst>
              <a:ext uri="{FF2B5EF4-FFF2-40B4-BE49-F238E27FC236}">
                <a16:creationId xmlns:a16="http://schemas.microsoft.com/office/drawing/2014/main" id="{3C30EB2E-2F2A-3843-AF9C-532EE5BAFB44}"/>
              </a:ext>
            </a:extLst>
          </p:cNvPr>
          <p:cNvGraphicFramePr>
            <a:graphicFrameLocks noGrp="1"/>
          </p:cNvGraphicFramePr>
          <p:nvPr>
            <p:extLst>
              <p:ext uri="{D42A27DB-BD31-4B8C-83A1-F6EECF244321}">
                <p14:modId xmlns:p14="http://schemas.microsoft.com/office/powerpoint/2010/main" val="7651481"/>
              </p:ext>
            </p:extLst>
          </p:nvPr>
        </p:nvGraphicFramePr>
        <p:xfrm>
          <a:off x="340213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a:latin typeface="Myriad Pro" panose="020B0503030403020204" pitchFamily="34" charset="0"/>
                        </a:rPr>
                        <a:t>202</a:t>
                      </a:r>
                      <a:r>
                        <a:rPr lang="en-US" b="0" i="0" dirty="0">
                          <a:latin typeface="Myriad Pro" panose="020B0503030403020204" pitchFamily="34" charset="0"/>
                        </a:rPr>
                        <a:t>5</a:t>
                      </a:r>
                      <a:endParaRPr lang="en-HN" dirty="0"/>
                    </a:p>
                  </a:txBody>
                  <a:tcPr>
                    <a:solidFill>
                      <a:schemeClr val="tx2"/>
                    </a:solidFill>
                  </a:tcPr>
                </a:tc>
                <a:tc>
                  <a:txBody>
                    <a:bodyPr/>
                    <a:lstStyle/>
                    <a:p>
                      <a:pPr algn="ctr"/>
                      <a:r>
                        <a:rPr lang="en-HN" b="0" i="0">
                          <a:latin typeface="Myriad Pro" panose="020B0503030403020204" pitchFamily="34" charset="0"/>
                        </a:rPr>
                        <a:t>202</a:t>
                      </a:r>
                      <a:r>
                        <a:rPr lang="en-US" b="0" i="0" dirty="0">
                          <a:latin typeface="Myriad Pro" panose="020B0503030403020204" pitchFamily="34" charset="0"/>
                        </a:rPr>
                        <a:t>6</a:t>
                      </a:r>
                      <a:endParaRPr lang="en-HN" dirty="0"/>
                    </a:p>
                  </a:txBody>
                  <a:tcPr>
                    <a:solidFill>
                      <a:schemeClr val="tx2">
                        <a:lumMod val="60000"/>
                        <a:lumOff val="40000"/>
                      </a:schemeClr>
                    </a:solidFill>
                  </a:tcPr>
                </a:tc>
                <a:extLst>
                  <a:ext uri="{0D108BD9-81ED-4DB2-BD59-A6C34878D82A}">
                    <a16:rowId xmlns:a16="http://schemas.microsoft.com/office/drawing/2014/main" val="2995395542"/>
                  </a:ext>
                </a:extLst>
              </a:tr>
            </a:tbl>
          </a:graphicData>
        </a:graphic>
      </p:graphicFrame>
      <p:graphicFrame>
        <p:nvGraphicFramePr>
          <p:cNvPr id="11" name="Table 10">
            <a:extLst>
              <a:ext uri="{FF2B5EF4-FFF2-40B4-BE49-F238E27FC236}">
                <a16:creationId xmlns:a16="http://schemas.microsoft.com/office/drawing/2014/main" id="{AC498ABC-2F3A-9FF5-E28F-D840F6941213}"/>
              </a:ext>
            </a:extLst>
          </p:cNvPr>
          <p:cNvGraphicFramePr>
            <a:graphicFrameLocks noGrp="1"/>
          </p:cNvGraphicFramePr>
          <p:nvPr>
            <p:extLst>
              <p:ext uri="{D42A27DB-BD31-4B8C-83A1-F6EECF244321}">
                <p14:modId xmlns:p14="http://schemas.microsoft.com/office/powerpoint/2010/main" val="2514369958"/>
              </p:ext>
            </p:extLst>
          </p:nvPr>
        </p:nvGraphicFramePr>
        <p:xfrm>
          <a:off x="10970222" y="3925917"/>
          <a:ext cx="1090666" cy="396240"/>
        </p:xfrm>
        <a:graphic>
          <a:graphicData uri="http://schemas.openxmlformats.org/drawingml/2006/table">
            <a:tbl>
              <a:tblPr firstRow="1" bandRow="1">
                <a:tableStyleId>{2D5ABB26-0587-4C30-8999-92F81FD0307C}</a:tableStyleId>
              </a:tblPr>
              <a:tblGrid>
                <a:gridCol w="595473">
                  <a:extLst>
                    <a:ext uri="{9D8B030D-6E8A-4147-A177-3AD203B41FA5}">
                      <a16:colId xmlns:a16="http://schemas.microsoft.com/office/drawing/2014/main" val="1624274162"/>
                    </a:ext>
                  </a:extLst>
                </a:gridCol>
                <a:gridCol w="495193">
                  <a:extLst>
                    <a:ext uri="{9D8B030D-6E8A-4147-A177-3AD203B41FA5}">
                      <a16:colId xmlns:a16="http://schemas.microsoft.com/office/drawing/2014/main" val="1406418741"/>
                    </a:ext>
                  </a:extLst>
                </a:gridCol>
              </a:tblGrid>
              <a:tr h="337203">
                <a:tc>
                  <a:txBody>
                    <a:bodyPr/>
                    <a:lstStyle/>
                    <a:p>
                      <a:r>
                        <a:rPr lang="en-US" sz="1000" b="0" i="0" dirty="0">
                          <a:latin typeface="Helvetica Light" panose="020B0403020202020204" pitchFamily="34" charset="0"/>
                        </a:rPr>
                        <a:t> </a:t>
                      </a:r>
                    </a:p>
                    <a:p>
                      <a:r>
                        <a:rPr lang="en-US" sz="1000" b="1" i="0" dirty="0">
                          <a:latin typeface="Helvetica Light" panose="020B0403020202020204" pitchFamily="34" charset="0"/>
                        </a:rPr>
                        <a:t> $18k</a:t>
                      </a:r>
                    </a:p>
                  </a:txBody>
                  <a:tcPr/>
                </a:tc>
                <a:tc>
                  <a:txBody>
                    <a:bodyPr/>
                    <a:lstStyle/>
                    <a:p>
                      <a:r>
                        <a:rPr lang="en-US" sz="1000" b="1" i="0" dirty="0">
                          <a:solidFill>
                            <a:schemeClr val="bg1"/>
                          </a:solidFill>
                          <a:latin typeface="Helvetica Light" panose="020B0403020202020204" pitchFamily="34" charset="0"/>
                        </a:rPr>
                        <a:t>39%</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2" name="Table 11">
            <a:extLst>
              <a:ext uri="{FF2B5EF4-FFF2-40B4-BE49-F238E27FC236}">
                <a16:creationId xmlns:a16="http://schemas.microsoft.com/office/drawing/2014/main" id="{8CB03403-012D-0452-FAC3-1ECB99A60AE4}"/>
              </a:ext>
            </a:extLst>
          </p:cNvPr>
          <p:cNvGraphicFramePr>
            <a:graphicFrameLocks noGrp="1"/>
          </p:cNvGraphicFramePr>
          <p:nvPr>
            <p:extLst>
              <p:ext uri="{D42A27DB-BD31-4B8C-83A1-F6EECF244321}">
                <p14:modId xmlns:p14="http://schemas.microsoft.com/office/powerpoint/2010/main" val="2381490781"/>
              </p:ext>
            </p:extLst>
          </p:nvPr>
        </p:nvGraphicFramePr>
        <p:xfrm>
          <a:off x="11009854" y="5742580"/>
          <a:ext cx="1129244" cy="339478"/>
        </p:xfrm>
        <a:graphic>
          <a:graphicData uri="http://schemas.openxmlformats.org/drawingml/2006/table">
            <a:tbl>
              <a:tblPr firstRow="1" bandRow="1">
                <a:tableStyleId>{2D5ABB26-0587-4C30-8999-92F81FD0307C}</a:tableStyleId>
              </a:tblPr>
              <a:tblGrid>
                <a:gridCol w="551219">
                  <a:extLst>
                    <a:ext uri="{9D8B030D-6E8A-4147-A177-3AD203B41FA5}">
                      <a16:colId xmlns:a16="http://schemas.microsoft.com/office/drawing/2014/main" val="1624274162"/>
                    </a:ext>
                  </a:extLst>
                </a:gridCol>
                <a:gridCol w="578025">
                  <a:extLst>
                    <a:ext uri="{9D8B030D-6E8A-4147-A177-3AD203B41FA5}">
                      <a16:colId xmlns:a16="http://schemas.microsoft.com/office/drawing/2014/main" val="1406418741"/>
                    </a:ext>
                  </a:extLst>
                </a:gridCol>
              </a:tblGrid>
              <a:tr h="339478">
                <a:tc>
                  <a:txBody>
                    <a:bodyPr/>
                    <a:lstStyle/>
                    <a:p>
                      <a:pPr algn="ctr"/>
                      <a:r>
                        <a:rPr lang="en-US" sz="1000" b="0" i="0" dirty="0">
                          <a:latin typeface="Helvetica Light" panose="020B0403020202020204" pitchFamily="34" charset="0"/>
                        </a:rPr>
                        <a:t>  </a:t>
                      </a:r>
                      <a:r>
                        <a:rPr lang="en-US" sz="900" b="1" i="0" dirty="0">
                          <a:latin typeface="Helvetica Light" panose="020B0403020202020204" pitchFamily="34" charset="0"/>
                        </a:rPr>
                        <a:t>$ 27k</a:t>
                      </a:r>
                    </a:p>
                  </a:txBody>
                  <a:tcPr/>
                </a:tc>
                <a:tc>
                  <a:txBody>
                    <a:bodyPr/>
                    <a:lstStyle/>
                    <a:p>
                      <a:pPr algn="ctr"/>
                      <a:r>
                        <a:rPr lang="en-US" sz="1000" b="1" i="0" dirty="0">
                          <a:solidFill>
                            <a:schemeClr val="bg1"/>
                          </a:solidFill>
                          <a:latin typeface="Helvetica Light" panose="020B0403020202020204" pitchFamily="34" charset="0"/>
                        </a:rPr>
                        <a:t>61%</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4" name="Table 13">
            <a:extLst>
              <a:ext uri="{FF2B5EF4-FFF2-40B4-BE49-F238E27FC236}">
                <a16:creationId xmlns:a16="http://schemas.microsoft.com/office/drawing/2014/main" id="{34C90828-D562-3707-E66E-06DAAE216D68}"/>
              </a:ext>
            </a:extLst>
          </p:cNvPr>
          <p:cNvGraphicFramePr>
            <a:graphicFrameLocks noGrp="1"/>
          </p:cNvGraphicFramePr>
          <p:nvPr>
            <p:extLst>
              <p:ext uri="{D42A27DB-BD31-4B8C-83A1-F6EECF244321}">
                <p14:modId xmlns:p14="http://schemas.microsoft.com/office/powerpoint/2010/main" val="3958094646"/>
              </p:ext>
            </p:extLst>
          </p:nvPr>
        </p:nvGraphicFramePr>
        <p:xfrm>
          <a:off x="11009854" y="4879072"/>
          <a:ext cx="1051034" cy="337203"/>
        </p:xfrm>
        <a:graphic>
          <a:graphicData uri="http://schemas.openxmlformats.org/drawingml/2006/table">
            <a:tbl>
              <a:tblPr firstRow="1" bandRow="1">
                <a:tableStyleId>{2D5ABB26-0587-4C30-8999-92F81FD0307C}</a:tableStyleId>
              </a:tblPr>
              <a:tblGrid>
                <a:gridCol w="507546">
                  <a:extLst>
                    <a:ext uri="{9D8B030D-6E8A-4147-A177-3AD203B41FA5}">
                      <a16:colId xmlns:a16="http://schemas.microsoft.com/office/drawing/2014/main" val="1624274162"/>
                    </a:ext>
                  </a:extLst>
                </a:gridCol>
                <a:gridCol w="543488">
                  <a:extLst>
                    <a:ext uri="{9D8B030D-6E8A-4147-A177-3AD203B41FA5}">
                      <a16:colId xmlns:a16="http://schemas.microsoft.com/office/drawing/2014/main" val="1406418741"/>
                    </a:ext>
                  </a:extLst>
                </a:gridCol>
              </a:tblGrid>
              <a:tr h="337203">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7" name="Chart 69">
            <a:extLst>
              <a:ext uri="{FF2B5EF4-FFF2-40B4-BE49-F238E27FC236}">
                <a16:creationId xmlns:a16="http://schemas.microsoft.com/office/drawing/2014/main" id="{C3B234F0-485A-ABAE-88D5-ADF5DD44E6C6}"/>
              </a:ext>
            </a:extLst>
          </p:cNvPr>
          <p:cNvGraphicFramePr/>
          <p:nvPr>
            <p:extLst>
              <p:ext uri="{D42A27DB-BD31-4B8C-83A1-F6EECF244321}">
                <p14:modId xmlns:p14="http://schemas.microsoft.com/office/powerpoint/2010/main" val="2715561738"/>
              </p:ext>
            </p:extLst>
          </p:nvPr>
        </p:nvGraphicFramePr>
        <p:xfrm>
          <a:off x="6803147" y="5445563"/>
          <a:ext cx="4325190" cy="1162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4">
            <a:extLst>
              <a:ext uri="{FF2B5EF4-FFF2-40B4-BE49-F238E27FC236}">
                <a16:creationId xmlns:a16="http://schemas.microsoft.com/office/drawing/2014/main" id="{2DB89BCF-71BC-0184-4A4E-767189EB4572}"/>
              </a:ext>
            </a:extLst>
          </p:cNvPr>
          <p:cNvGraphicFramePr/>
          <p:nvPr>
            <p:extLst>
              <p:ext uri="{D42A27DB-BD31-4B8C-83A1-F6EECF244321}">
                <p14:modId xmlns:p14="http://schemas.microsoft.com/office/powerpoint/2010/main" val="2980399191"/>
              </p:ext>
            </p:extLst>
          </p:nvPr>
        </p:nvGraphicFramePr>
        <p:xfrm>
          <a:off x="6788126" y="3557216"/>
          <a:ext cx="4348063" cy="1193521"/>
        </p:xfrm>
        <a:graphic>
          <a:graphicData uri="http://schemas.openxmlformats.org/drawingml/2006/chart">
            <c:chart xmlns:c="http://schemas.openxmlformats.org/drawingml/2006/chart" xmlns:r="http://schemas.openxmlformats.org/officeDocument/2006/relationships" r:id="rId7"/>
          </a:graphicData>
        </a:graphic>
      </p:graphicFrame>
      <p:sp>
        <p:nvSpPr>
          <p:cNvPr id="5" name="Curved Down Arrow 41">
            <a:extLst>
              <a:ext uri="{FF2B5EF4-FFF2-40B4-BE49-F238E27FC236}">
                <a16:creationId xmlns:a16="http://schemas.microsoft.com/office/drawing/2014/main" id="{A43569D9-6E6D-28A0-0F22-57E7C1A3D4F1}"/>
              </a:ext>
            </a:extLst>
          </p:cNvPr>
          <p:cNvSpPr/>
          <p:nvPr/>
        </p:nvSpPr>
        <p:spPr>
          <a:xfrm rot="10800000" flipH="1">
            <a:off x="1183634" y="1432220"/>
            <a:ext cx="389881" cy="20269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yriad Pro" panose="020B0503030403020204" pitchFamily="34" charset="0"/>
            </a:endParaRPr>
          </a:p>
          <a:p>
            <a:pPr algn="ctr"/>
            <a:endParaRPr lang="en-US"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1104147319"/>
      </p:ext>
    </p:extLst>
  </p:cSld>
  <p:clrMapOvr>
    <a:masterClrMapping/>
  </p:clrMapOvr>
</p:sld>
</file>

<file path=ppt/theme/theme1.xml><?xml version="1.0" encoding="utf-8"?>
<a:theme xmlns:a="http://schemas.openxmlformats.org/drawingml/2006/main" name="Office 2013 - 2022 Theme">
  <a:themeElements>
    <a:clrScheme name="Mass Degrade">
      <a:dk1>
        <a:srgbClr val="000000"/>
      </a:dk1>
      <a:lt1>
        <a:srgbClr val="FFFFFF"/>
      </a:lt1>
      <a:dk2>
        <a:srgbClr val="5E5E5E"/>
      </a:dk2>
      <a:lt2>
        <a:srgbClr val="E7E6E6"/>
      </a:lt2>
      <a:accent1>
        <a:srgbClr val="C52828"/>
      </a:accent1>
      <a:accent2>
        <a:srgbClr val="D22F2F"/>
      </a:accent2>
      <a:accent3>
        <a:srgbClr val="E43834"/>
      </a:accent3>
      <a:accent4>
        <a:srgbClr val="F24136"/>
      </a:accent4>
      <a:accent5>
        <a:srgbClr val="EE524F"/>
      </a:accent5>
      <a:accent6>
        <a:srgbClr val="C76464"/>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141978</TotalTime>
  <Words>2582</Words>
  <Application>Microsoft Macintosh PowerPoint</Application>
  <PresentationFormat>Panorámica</PresentationFormat>
  <Paragraphs>715</Paragraphs>
  <Slides>26</Slides>
  <Notes>19</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2</vt:i4>
      </vt:variant>
      <vt:variant>
        <vt:lpstr>Títulos de diapositiva</vt:lpstr>
      </vt:variant>
      <vt:variant>
        <vt:i4>26</vt:i4>
      </vt:variant>
    </vt:vector>
  </HeadingPairs>
  <TitlesOfParts>
    <vt:vector size="37" baseType="lpstr">
      <vt:lpstr>Arial</vt:lpstr>
      <vt:lpstr>Calibri</vt:lpstr>
      <vt:lpstr>Calibri Light</vt:lpstr>
      <vt:lpstr>Helvetica</vt:lpstr>
      <vt:lpstr>HELVETICA LIGHT</vt:lpstr>
      <vt:lpstr>HELVETICA LIGHT</vt:lpstr>
      <vt:lpstr>Myriad Pro</vt:lpstr>
      <vt:lpstr>Myriad Pro Light</vt:lpstr>
      <vt:lpstr>Office 2013 - 2022 Theme</vt:lpstr>
      <vt:lpstr>Hoja de cálculo</vt:lpstr>
      <vt:lpstr>Hoja de cálculo de Microsoft Excel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 Paniagua</dc:creator>
  <cp:lastModifiedBy>Angelica Vega</cp:lastModifiedBy>
  <cp:revision>5865</cp:revision>
  <cp:lastPrinted>2026-03-20T23:17:09Z</cp:lastPrinted>
  <dcterms:created xsi:type="dcterms:W3CDTF">2018-11-08T16:44:16Z</dcterms:created>
  <dcterms:modified xsi:type="dcterms:W3CDTF">2026-03-20T23:25:10Z</dcterms:modified>
</cp:coreProperties>
</file>