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5.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8.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19.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0.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1089" r:id="rId2"/>
    <p:sldId id="1068" r:id="rId3"/>
    <p:sldId id="1135" r:id="rId4"/>
    <p:sldId id="1079" r:id="rId5"/>
    <p:sldId id="1151" r:id="rId6"/>
    <p:sldId id="1152" r:id="rId7"/>
    <p:sldId id="1156" r:id="rId8"/>
    <p:sldId id="1035" r:id="rId9"/>
    <p:sldId id="1001" r:id="rId10"/>
    <p:sldId id="1134" r:id="rId11"/>
    <p:sldId id="1026" r:id="rId12"/>
    <p:sldId id="1100" r:id="rId13"/>
    <p:sldId id="1027" r:id="rId14"/>
    <p:sldId id="1136" r:id="rId15"/>
    <p:sldId id="1132" r:id="rId16"/>
    <p:sldId id="1031" r:id="rId17"/>
    <p:sldId id="1147" r:id="rId18"/>
    <p:sldId id="1141" r:id="rId19"/>
    <p:sldId id="1144" r:id="rId20"/>
    <p:sldId id="1130" r:id="rId21"/>
    <p:sldId id="1131" r:id="rId22"/>
    <p:sldId id="1127" r:id="rId23"/>
    <p:sldId id="1149" r:id="rId24"/>
    <p:sldId id="1150" r:id="rId25"/>
    <p:sldId id="1153" r:id="rId26"/>
    <p:sldId id="1157" r:id="rId27"/>
    <p:sldId id="1140" r:id="rId28"/>
    <p:sldId id="1158" r:id="rId29"/>
    <p:sldId id="1208" r:id="rId30"/>
    <p:sldId id="1069" r:id="rId31"/>
    <p:sldId id="1021"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806"/>
    <a:srgbClr val="B74819"/>
    <a:srgbClr val="44536A"/>
    <a:srgbClr val="1D9A78"/>
    <a:srgbClr val="2F9FBD"/>
    <a:srgbClr val="A8690C"/>
    <a:srgbClr val="F2EE06"/>
    <a:srgbClr val="CDCB02"/>
    <a:srgbClr val="B74719"/>
    <a:srgbClr val="314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6" autoAdjust="0"/>
    <p:restoredTop sz="96092" autoAdjust="0"/>
  </p:normalViewPr>
  <p:slideViewPr>
    <p:cSldViewPr snapToGrid="0">
      <p:cViewPr>
        <p:scale>
          <a:sx n="125" d="100"/>
          <a:sy n="125" d="100"/>
        </p:scale>
        <p:origin x="144" y="152"/>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64.xlsx"/><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Excel_10054_66_644.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Escrtitorios%20de%20Sep%20a%20Dic%2023/Reporte%20Motos%2011%20Abr-Con%20cambios%20MASTER/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Sheet1!$N$2:$BK$3</c:f>
              <c:multiLvlStrCache>
                <c:ptCount val="5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lvl>
                <c:lvl>
                  <c:pt idx="0">
                    <c:v>2020</c:v>
                  </c:pt>
                  <c:pt idx="12">
                    <c:v>2021</c:v>
                  </c:pt>
                  <c:pt idx="24">
                    <c:v>2022</c:v>
                  </c:pt>
                  <c:pt idx="36">
                    <c:v>2023</c:v>
                  </c:pt>
                  <c:pt idx="48">
                    <c:v>2024</c:v>
                  </c:pt>
                </c:lvl>
              </c:multiLvlStrCache>
            </c:multiLvlStrRef>
          </c:cat>
          <c:val>
            <c:numRef>
              <c:f>Sheet1!$N$4:$BK$4</c:f>
              <c:numCache>
                <c:formatCode>_(* #,##0_);_(* \(#,##0\);_(* "-"??_);_(@_)</c:formatCode>
                <c:ptCount val="50"/>
                <c:pt idx="0">
                  <c:v>118203.0407526745</c:v>
                </c:pt>
                <c:pt idx="1">
                  <c:v>173320.01074402363</c:v>
                </c:pt>
                <c:pt idx="2">
                  <c:v>235689.97860676571</c:v>
                </c:pt>
                <c:pt idx="3">
                  <c:v>112184.95617262222</c:v>
                </c:pt>
                <c:pt idx="4">
                  <c:v>208305.89190016055</c:v>
                </c:pt>
                <c:pt idx="5">
                  <c:v>332967.5864365006</c:v>
                </c:pt>
                <c:pt idx="6">
                  <c:v>249582.3677829204</c:v>
                </c:pt>
                <c:pt idx="7">
                  <c:v>452079.55243821116</c:v>
                </c:pt>
                <c:pt idx="8">
                  <c:v>191298.52365213001</c:v>
                </c:pt>
                <c:pt idx="9">
                  <c:v>355286.69109546393</c:v>
                </c:pt>
                <c:pt idx="10">
                  <c:v>274126.67646696529</c:v>
                </c:pt>
                <c:pt idx="11">
                  <c:v>334788.24417009647</c:v>
                </c:pt>
                <c:pt idx="12">
                  <c:v>117912.66815874053</c:v>
                </c:pt>
                <c:pt idx="13">
                  <c:v>107684.99922452583</c:v>
                </c:pt>
                <c:pt idx="14">
                  <c:v>304947.29170581873</c:v>
                </c:pt>
                <c:pt idx="15">
                  <c:v>235054.07095838961</c:v>
                </c:pt>
                <c:pt idx="16">
                  <c:v>298700</c:v>
                </c:pt>
                <c:pt idx="17">
                  <c:v>255141.96313113882</c:v>
                </c:pt>
                <c:pt idx="18" formatCode="0">
                  <c:v>250688.74890241449</c:v>
                </c:pt>
                <c:pt idx="19" formatCode="0">
                  <c:v>229822.77296623969</c:v>
                </c:pt>
                <c:pt idx="20" formatCode="General">
                  <c:v>213022.2382324365</c:v>
                </c:pt>
                <c:pt idx="21" formatCode="General">
                  <c:v>202873.20682989416</c:v>
                </c:pt>
                <c:pt idx="22" formatCode="General">
                  <c:v>286304.18107428937</c:v>
                </c:pt>
                <c:pt idx="23" formatCode="General">
                  <c:v>378515.74978996854</c:v>
                </c:pt>
                <c:pt idx="24" formatCode="_(* #,##0.00_);_(* \(#,##0.00\);_(* &quot;-&quot;??_);_(@_)">
                  <c:v>159856.26366120213</c:v>
                </c:pt>
                <c:pt idx="25" formatCode="_(* #,##0.00_);_(* \(#,##0.00\);_(* &quot;-&quot;??_);_(@_)">
                  <c:v>141726.05641844895</c:v>
                </c:pt>
                <c:pt idx="26" formatCode="_(* #,##0.00_);_(* \(#,##0.00\);_(* &quot;-&quot;??_);_(@_)">
                  <c:v>184062.02294367168</c:v>
                </c:pt>
                <c:pt idx="27" formatCode="_(* #,##0.00_);_(* \(#,##0.00\);_(* &quot;-&quot;??_);_(@_)">
                  <c:v>262887</c:v>
                </c:pt>
                <c:pt idx="28" formatCode="_(* #,##0.00_);_(* \(#,##0.00\);_(* &quot;-&quot;??_);_(@_)">
                  <c:v>184584</c:v>
                </c:pt>
                <c:pt idx="29" formatCode="_(* #,##0.00_);_(* \(#,##0.00\);_(* &quot;-&quot;??_);_(@_)">
                  <c:v>244782</c:v>
                </c:pt>
                <c:pt idx="30" formatCode="_(* #,##0.00_);_(* \(#,##0.00\);_(* &quot;-&quot;??_);_(@_)">
                  <c:v>170623.43604126252</c:v>
                </c:pt>
                <c:pt idx="31" formatCode="_(* #,##0.00_);_(* \(#,##0.00\);_(* &quot;-&quot;??_);_(@_)">
                  <c:v>193485.85947635284</c:v>
                </c:pt>
                <c:pt idx="32" formatCode="_(* #,##0.00_);_(* \(#,##0.00\);_(* &quot;-&quot;??_);_(@_)">
                  <c:v>136312.89400604053</c:v>
                </c:pt>
                <c:pt idx="33" formatCode="_(* #,##0.00_);_(* \(#,##0.00\);_(* &quot;-&quot;??_);_(@_)">
                  <c:v>257247.14452909862</c:v>
                </c:pt>
                <c:pt idx="34" formatCode="_(* #,##0.00_);_(* \(#,##0.00\);_(* &quot;-&quot;??_);_(@_)">
                  <c:v>269737.84051802591</c:v>
                </c:pt>
                <c:pt idx="35" formatCode="_(* #,##0.00_);_(* \(#,##0.00\);_(* &quot;-&quot;??_);_(@_)">
                  <c:v>462639.19772810378</c:v>
                </c:pt>
                <c:pt idx="36" formatCode="_(* #,##0.00_);_(* \(#,##0.00\);_(* &quot;-&quot;??_);_(@_)">
                  <c:v>134107.07841940722</c:v>
                </c:pt>
                <c:pt idx="37" formatCode="_(* #,##0.00_);_(* \(#,##0.00\);_(* &quot;-&quot;??_);_(@_)">
                  <c:v>112701.39480701419</c:v>
                </c:pt>
                <c:pt idx="38" formatCode="_(* #,##0.00_);_(* \(#,##0.00\);_(* &quot;-&quot;??_);_(@_)">
                  <c:v>105887.33803079775</c:v>
                </c:pt>
                <c:pt idx="39" formatCode="_(* #,##0.00_);_(* \(#,##0.00\);_(* &quot;-&quot;??_);_(@_)">
                  <c:v>173519.73005901117</c:v>
                </c:pt>
                <c:pt idx="40" formatCode="_(* #,##0.00_);_(* \(#,##0.00\);_(* &quot;-&quot;??_);_(@_)">
                  <c:v>205965.0522971375</c:v>
                </c:pt>
                <c:pt idx="41" formatCode="_(* #,##0.00_);_(* \(#,##0.00\);_(* &quot;-&quot;??_);_(@_)">
                  <c:v>194495.7296555744</c:v>
                </c:pt>
                <c:pt idx="42" formatCode="_(* #,##0.00_);_(* \(#,##0.00\);_(* &quot;-&quot;??_);_(@_)">
                  <c:v>175649.65884032677</c:v>
                </c:pt>
                <c:pt idx="43" formatCode="_(* #,##0.00_);_(* \(#,##0.00\);_(* &quot;-&quot;??_);_(@_)">
                  <c:v>238461.19801764656</c:v>
                </c:pt>
                <c:pt idx="44" formatCode="_(* #,##0.00_);_(* \(#,##0.00\);_(* &quot;-&quot;??_);_(@_)">
                  <c:v>213222.26913071127</c:v>
                </c:pt>
                <c:pt idx="45" formatCode="_(* #,##0.00_);_(* \(#,##0.00\);_(* &quot;-&quot;??_);_(@_)">
                  <c:v>276953.46866346087</c:v>
                </c:pt>
                <c:pt idx="46" formatCode="_(* #,##0.00_);_(* \(#,##0.00\);_(* &quot;-&quot;??_);_(@_)">
                  <c:v>403747.23992767686</c:v>
                </c:pt>
                <c:pt idx="47" formatCode="_(* #,##0.00_);_(* \(#,##0.00\);_(* &quot;-&quot;??_);_(@_)">
                  <c:v>375912.96945798595</c:v>
                </c:pt>
                <c:pt idx="48" formatCode="_(* #,##0.00_);_(* \(#,##0.00\);_(* &quot;-&quot;??_);_(@_)">
                  <c:v>218469.75589050839</c:v>
                </c:pt>
                <c:pt idx="49" formatCode="_(* #,##0.00_);_(* \(#,##0.00\);_(* &quot;-&quot;??_);_(@_)">
                  <c:v>188347.17994179329</c:v>
                </c:pt>
              </c:numCache>
            </c:numRef>
          </c:val>
          <c:smooth val="0"/>
          <c:extLst>
            <c:ext xmlns:c16="http://schemas.microsoft.com/office/drawing/2014/chart" uri="{C3380CC4-5D6E-409C-BE32-E72D297353CC}">
              <c16:uniqueId val="{00000000-52A4-B346-B0F4-9FA8A0CA43AE}"/>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Sheet1!$N$2:$BK$3</c:f>
              <c:multiLvlStrCache>
                <c:ptCount val="5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lvl>
                <c:lvl>
                  <c:pt idx="0">
                    <c:v>2020</c:v>
                  </c:pt>
                  <c:pt idx="12">
                    <c:v>2021</c:v>
                  </c:pt>
                  <c:pt idx="24">
                    <c:v>2022</c:v>
                  </c:pt>
                  <c:pt idx="36">
                    <c:v>2023</c:v>
                  </c:pt>
                  <c:pt idx="48">
                    <c:v>2024</c:v>
                  </c:pt>
                </c:lvl>
              </c:multiLvlStrCache>
            </c:multiLvlStrRef>
          </c:cat>
          <c:val>
            <c:numRef>
              <c:f>Sheet1!$N$5:$BK$5</c:f>
              <c:numCache>
                <c:formatCode>_(* #,##0_);_(* \(#,##0\);_(* "-"??_);_(@_)</c:formatCode>
                <c:ptCount val="50"/>
                <c:pt idx="0">
                  <c:v>99495.484427016694</c:v>
                </c:pt>
                <c:pt idx="1">
                  <c:v>107364.46414182108</c:v>
                </c:pt>
                <c:pt idx="2">
                  <c:v>129932.79181708781</c:v>
                </c:pt>
                <c:pt idx="3">
                  <c:v>43296.948030514992</c:v>
                </c:pt>
                <c:pt idx="4">
                  <c:v>73828.796824370947</c:v>
                </c:pt>
                <c:pt idx="5">
                  <c:v>122204.56488960003</c:v>
                </c:pt>
                <c:pt idx="6">
                  <c:v>81979.424320201448</c:v>
                </c:pt>
                <c:pt idx="7">
                  <c:v>103397.92251169006</c:v>
                </c:pt>
                <c:pt idx="8">
                  <c:v>68913.46299590572</c:v>
                </c:pt>
                <c:pt idx="9">
                  <c:v>114265.91480973669</c:v>
                </c:pt>
                <c:pt idx="10">
                  <c:v>106819.52001707445</c:v>
                </c:pt>
                <c:pt idx="11">
                  <c:v>114352.03017832641</c:v>
                </c:pt>
                <c:pt idx="12">
                  <c:v>60526.293135833621</c:v>
                </c:pt>
                <c:pt idx="13">
                  <c:v>62546.080940665393</c:v>
                </c:pt>
                <c:pt idx="14">
                  <c:v>216764.62315380247</c:v>
                </c:pt>
                <c:pt idx="15">
                  <c:v>141344.35371116915</c:v>
                </c:pt>
                <c:pt idx="16">
                  <c:v>186440</c:v>
                </c:pt>
                <c:pt idx="17">
                  <c:v>192914.51414966097</c:v>
                </c:pt>
                <c:pt idx="18" formatCode="General">
                  <c:v>161201.23273680379</c:v>
                </c:pt>
                <c:pt idx="19" formatCode="General">
                  <c:v>136662.57733948439</c:v>
                </c:pt>
                <c:pt idx="20" formatCode="General">
                  <c:v>132044.02163243649</c:v>
                </c:pt>
                <c:pt idx="21" formatCode="General">
                  <c:v>202873.20682989416</c:v>
                </c:pt>
                <c:pt idx="22" formatCode="General">
                  <c:v>286304.18107428937</c:v>
                </c:pt>
                <c:pt idx="23" formatCode="General">
                  <c:v>296740.81175074505</c:v>
                </c:pt>
                <c:pt idx="24" formatCode="_(* #,##0.00_);_(* \(#,##0.00\);_(* &quot;-&quot;??_);_(@_)">
                  <c:v>140246.01775956279</c:v>
                </c:pt>
                <c:pt idx="25" formatCode="_(* #,##0.00_);_(* \(#,##0.00\);_(* &quot;-&quot;??_);_(@_)">
                  <c:v>91842.574584001995</c:v>
                </c:pt>
                <c:pt idx="26" formatCode="_(* #,##0.00_);_(* \(#,##0.00\);_(* &quot;-&quot;??_);_(@_)">
                  <c:v>120957.06990096848</c:v>
                </c:pt>
                <c:pt idx="27" formatCode="_(* #,##0.00_);_(* \(#,##0.00\);_(* &quot;-&quot;??_);_(@_)">
                  <c:v>169736</c:v>
                </c:pt>
                <c:pt idx="28" formatCode="_(* #,##0.00_);_(* \(#,##0.00\);_(* &quot;-&quot;??_);_(@_)">
                  <c:v>78362</c:v>
                </c:pt>
                <c:pt idx="29" formatCode="_(* #,##0.00_);_(* \(#,##0.00\);_(* &quot;-&quot;??_);_(@_)">
                  <c:v>154902</c:v>
                </c:pt>
                <c:pt idx="30" formatCode="_(* #,##0.00_);_(* \(#,##0.00\);_(* &quot;-&quot;??_);_(@_)">
                  <c:v>106253.76841422195</c:v>
                </c:pt>
                <c:pt idx="31" formatCode="_(* #,##0.00_);_(* \(#,##0.00\);_(* &quot;-&quot;??_);_(@_)">
                  <c:v>127129.42802818472</c:v>
                </c:pt>
                <c:pt idx="32" formatCode="_(* #,##0.00_);_(* \(#,##0.00\);_(* &quot;-&quot;??_);_(@_)">
                  <c:v>93731.525213008164</c:v>
                </c:pt>
                <c:pt idx="33" formatCode="_(* #,##0.00_);_(* \(#,##0.00\);_(* &quot;-&quot;??_);_(@_)">
                  <c:v>212228.30745269178</c:v>
                </c:pt>
                <c:pt idx="34" formatCode="_(* #,##0.00_);_(* \(#,##0.00\);_(* &quot;-&quot;??_);_(@_)">
                  <c:v>251201.0840780499</c:v>
                </c:pt>
                <c:pt idx="35" formatCode="_(* #,##0.00_);_(* \(#,##0.00\);_(* &quot;-&quot;??_);_(@_)">
                  <c:v>431551.91126968409</c:v>
                </c:pt>
                <c:pt idx="36" formatCode="_(* #,##0.00_);_(* \(#,##0.00\);_(* &quot;-&quot;??_);_(@_)">
                  <c:v>287546.36861983116</c:v>
                </c:pt>
                <c:pt idx="37" formatCode="_(* #,##0.00_);_(* \(#,##0.00\);_(* &quot;-&quot;??_);_(@_)">
                  <c:v>86324.005115962078</c:v>
                </c:pt>
                <c:pt idx="38" formatCode="_(* #,##0.00_);_(* \(#,##0.00\);_(* &quot;-&quot;??_);_(@_)">
                  <c:v>95909</c:v>
                </c:pt>
                <c:pt idx="39" formatCode="_(* #,##0.00_);_(* \(#,##0.00\);_(* &quot;-&quot;??_);_(@_)">
                  <c:v>133139.10010054318</c:v>
                </c:pt>
                <c:pt idx="40" formatCode="_(* #,##0.00_);_(* \(#,##0.00\);_(* &quot;-&quot;??_);_(@_)">
                  <c:v>171267.6517305614</c:v>
                </c:pt>
                <c:pt idx="41" formatCode="_(* #,##0.00_);_(* \(#,##0.00\);_(* &quot;-&quot;??_);_(@_)">
                  <c:v>153685.45916781979</c:v>
                </c:pt>
                <c:pt idx="42" formatCode="_(* #,##0.00_);_(* \(#,##0.00\);_(* &quot;-&quot;??_);_(@_)">
                  <c:v>120337.34208160963</c:v>
                </c:pt>
                <c:pt idx="43" formatCode="_(* #,##0.00_);_(* \(#,##0.00\);_(* &quot;-&quot;??_);_(@_)">
                  <c:v>194273.23700212978</c:v>
                </c:pt>
                <c:pt idx="44" formatCode="_(* #,##0.00_);_(* \(#,##0.00\);_(* &quot;-&quot;??_);_(@_)">
                  <c:v>179457.89860278895</c:v>
                </c:pt>
                <c:pt idx="45" formatCode="_(* #,##0.00_);_(* \(#,##0.00\);_(* &quot;-&quot;??_);_(@_)">
                  <c:v>223154.72823046648</c:v>
                </c:pt>
                <c:pt idx="46" formatCode="_(* #,##0.00_);_(* \(#,##0.00\);_(* &quot;-&quot;??_);_(@_)">
                  <c:v>335555.41911485372</c:v>
                </c:pt>
                <c:pt idx="47" formatCode="_(* #,##0.00_);_(* \(#,##0.00\);_(* &quot;-&quot;??_);_(@_)">
                  <c:v>315318.17425908311</c:v>
                </c:pt>
                <c:pt idx="48" formatCode="_(* #,##0.00_);_(* \(#,##0.00\);_(* &quot;-&quot;??_);_(@_)">
                  <c:v>182355.50980697686</c:v>
                </c:pt>
                <c:pt idx="49" formatCode="_(* #,##0.00_);_(* \(#,##0.00\);_(* &quot;-&quot;??_);_(@_)">
                  <c:v>146760.8333180628</c:v>
                </c:pt>
              </c:numCache>
            </c:numRef>
          </c:val>
          <c:smooth val="0"/>
          <c:extLst>
            <c:ext xmlns:c16="http://schemas.microsoft.com/office/drawing/2014/chart" uri="{C3380CC4-5D6E-409C-BE32-E72D297353CC}">
              <c16:uniqueId val="{00000001-52A4-B346-B0F4-9FA8A0CA43AE}"/>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Didemo/Honda</c:v>
                </c:pt>
                <c:pt idx="1">
                  <c:v>Elektra/Italika</c:v>
                </c:pt>
                <c:pt idx="2">
                  <c:v>Tropigas</c:v>
                </c:pt>
                <c:pt idx="3">
                  <c:v>Motomundo</c:v>
                </c:pt>
                <c:pt idx="4">
                  <c:v>UNA</c:v>
                </c:pt>
                <c:pt idx="5">
                  <c:v>Gallo + Gallo</c:v>
                </c:pt>
                <c:pt idx="6">
                  <c:v>Grupo Q</c:v>
                </c:pt>
              </c:strCache>
            </c:strRef>
          </c:cat>
          <c:val>
            <c:numRef>
              <c:f>Sheet1!$B$2:$B$8</c:f>
              <c:numCache>
                <c:formatCode>_(* #,##0_);_(* \(#,##0\);_(* "-"??_);_(@_)</c:formatCode>
                <c:ptCount val="7"/>
                <c:pt idx="0">
                  <c:v>325</c:v>
                </c:pt>
                <c:pt idx="1">
                  <c:v>34</c:v>
                </c:pt>
                <c:pt idx="2">
                  <c:v>18</c:v>
                </c:pt>
                <c:pt idx="3">
                  <c:v>18</c:v>
                </c:pt>
                <c:pt idx="4">
                  <c:v>9</c:v>
                </c:pt>
                <c:pt idx="5">
                  <c:v>2</c:v>
                </c:pt>
                <c:pt idx="6">
                  <c:v>0.01</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Sheet1!$B$2:$D$2</c:f>
              <c:numCache>
                <c:formatCode>#,##0</c:formatCode>
                <c:ptCount val="3"/>
                <c:pt idx="0">
                  <c:v>167</c:v>
                </c:pt>
                <c:pt idx="1">
                  <c:v>158</c:v>
                </c:pt>
                <c:pt idx="2">
                  <c:v>0</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Sheet1!$B$3:$D$3</c:f>
              <c:numCache>
                <c:formatCode>#,##0</c:formatCode>
                <c:ptCount val="3"/>
                <c:pt idx="0">
                  <c:v>26</c:v>
                </c:pt>
                <c:pt idx="1">
                  <c:v>8</c:v>
                </c:pt>
                <c:pt idx="2">
                  <c:v>0</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Sheet1!$B$4:$D$4</c:f>
              <c:numCache>
                <c:formatCode>#,##0</c:formatCode>
                <c:ptCount val="3"/>
                <c:pt idx="0">
                  <c:v>8</c:v>
                </c:pt>
                <c:pt idx="1">
                  <c:v>9</c:v>
                </c:pt>
                <c:pt idx="2">
                  <c:v>0</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Sheet1!$B$5:$D$5</c:f>
              <c:numCache>
                <c:formatCode>#,##0</c:formatCode>
                <c:ptCount val="3"/>
                <c:pt idx="1">
                  <c:v>0</c:v>
                </c:pt>
                <c:pt idx="2">
                  <c:v>0</c:v>
                </c:pt>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Sheet1!$B$6:$D$6</c:f>
              <c:numCache>
                <c:formatCode>#,##0</c:formatCode>
                <c:ptCount val="3"/>
                <c:pt idx="0">
                  <c:v>0.01</c:v>
                </c:pt>
                <c:pt idx="1">
                  <c:v>0.01</c:v>
                </c:pt>
                <c:pt idx="2">
                  <c:v>0</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Sheet1!$B$7:$D$7</c:f>
              <c:numCache>
                <c:formatCode>#,##0</c:formatCode>
                <c:ptCount val="3"/>
                <c:pt idx="0">
                  <c:v>6</c:v>
                </c:pt>
                <c:pt idx="1">
                  <c:v>3</c:v>
                </c:pt>
                <c:pt idx="2">
                  <c:v>0</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Sheet1!$B$8:$D$8</c:f>
              <c:numCache>
                <c:formatCode>#,##0</c:formatCode>
                <c:ptCount val="3"/>
                <c:pt idx="0">
                  <c:v>8</c:v>
                </c:pt>
                <c:pt idx="1">
                  <c:v>10</c:v>
                </c:pt>
                <c:pt idx="2">
                  <c:v>0</c:v>
                </c:pt>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Sheet1!$B$9:$D$9</c:f>
              <c:numCache>
                <c:formatCode>#,##0</c:formatCode>
                <c:ptCount val="3"/>
                <c:pt idx="0">
                  <c:v>2</c:v>
                </c:pt>
                <c:pt idx="1">
                  <c:v>0</c:v>
                </c:pt>
                <c:pt idx="2">
                  <c:v>0</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Ene</c:v>
                </c:pt>
                <c:pt idx="1">
                  <c:v>Feb</c:v>
                </c:pt>
                <c:pt idx="2">
                  <c:v>Mar</c:v>
                </c:pt>
              </c:strCache>
            </c:strRef>
          </c:cat>
          <c:val>
            <c:numRef>
              <c:f>Sheet1!$B$10:$D$10</c:f>
              <c:numCache>
                <c:formatCode>#,##0</c:formatCode>
                <c:ptCount val="3"/>
                <c:pt idx="1">
                  <c:v>0</c:v>
                </c:pt>
                <c:pt idx="2">
                  <c:v>0</c:v>
                </c:pt>
              </c:numCache>
            </c:numRef>
          </c:val>
          <c:smooth val="0"/>
          <c:extLst>
            <c:ext xmlns:c16="http://schemas.microsoft.com/office/drawing/2014/chart" uri="{C3380CC4-5D6E-409C-BE32-E72D297353CC}">
              <c16:uniqueId val="{00000000-3143-3C42-9313-1F2EE59115CC}"/>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89661330642217107"/>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0"/>
                  <c:y val="0.31737783902268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0"/>
                  <c:y val="6.17627738110022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8.9760402113378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117</c:v>
                </c:pt>
                <c:pt idx="1">
                  <c:v>12</c:v>
                </c:pt>
                <c:pt idx="2">
                  <c:v>18</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0</c:formatCode>
                <c:ptCount val="2"/>
                <c:pt idx="0">
                  <c:v>8</c:v>
                </c:pt>
                <c:pt idx="1">
                  <c:v>9</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0%</c:formatCode>
                <c:ptCount val="2"/>
                <c:pt idx="0">
                  <c:v>1</c:v>
                </c:pt>
                <c:pt idx="1">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27ED-DC41-AEF0-DD64D89EBDF0}"/>
            </c:ext>
          </c:extLst>
        </c:ser>
        <c:ser>
          <c:idx val="1"/>
          <c:order val="1"/>
          <c:tx>
            <c:strRef>
              <c:f>Sheet1!$A$3</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EB49-F64E-982F-F70CB1D212B6}"/>
            </c:ext>
          </c:extLst>
        </c:ser>
        <c:ser>
          <c:idx val="2"/>
          <c:order val="2"/>
          <c:tx>
            <c:strRef>
              <c:f>Sheet1!$A$4</c:f>
              <c:strCache>
                <c:ptCount val="1"/>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0-B29F-6F48-906E-B5ADCD016CA1}"/>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Power FM</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0.86</c:v>
                </c:pt>
              </c:numCache>
            </c:numRef>
          </c:val>
          <c:extLst>
            <c:ext xmlns:c16="http://schemas.microsoft.com/office/drawing/2014/chart" uri="{C3380CC4-5D6E-409C-BE32-E72D297353CC}">
              <c16:uniqueId val="{00000000-B048-994F-BDE9-40983563E8FA}"/>
            </c:ext>
          </c:extLst>
        </c:ser>
        <c:ser>
          <c:idx val="1"/>
          <c:order val="1"/>
          <c:tx>
            <c:strRef>
              <c:f>Sheet1!$A$3</c:f>
              <c:strCache>
                <c:ptCount val="1"/>
                <c:pt idx="0">
                  <c:v>Xy</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0.14000000000000001</c:v>
                </c:pt>
              </c:numCache>
            </c:numRef>
          </c:val>
          <c:extLst>
            <c:ext xmlns:c16="http://schemas.microsoft.com/office/drawing/2014/chart" uri="{C3380CC4-5D6E-409C-BE32-E72D297353CC}">
              <c16:uniqueId val="{00000001-B048-994F-BDE9-40983563E8FA}"/>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9"/>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7C75-F64A-81AE-8EED67C07A1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7C75-F64A-81AE-8EED67C07A13}"/>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7C75-F64A-81AE-8EED67C07A13}"/>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7C75-F64A-81AE-8EED67C07A13}"/>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88367343164983636"/>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dLbl>
              <c:idx val="0"/>
              <c:layout>
                <c:manualLayout>
                  <c:x val="-3.7817380330382565E-17"/>
                  <c:y val="4.951120589758027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4.1255800581804997E-3"/>
                  <c:y val="5.4721208609679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3.38140016907736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06-8C4C-AAF8-B3F26735AC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67</c:v>
                </c:pt>
                <c:pt idx="1">
                  <c:v>7</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Ultramotor</c:v>
                </c:pt>
              </c:strCache>
            </c:strRef>
          </c:tx>
          <c:spPr>
            <a:ln w="28575" cap="rnd">
              <a:solidFill>
                <a:srgbClr val="FF0000"/>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0</c:formatCode>
                <c:ptCount val="2"/>
                <c:pt idx="0">
                  <c:v>0</c:v>
                </c:pt>
                <c:pt idx="1">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General</c:formatCode>
                <c:ptCount val="2"/>
                <c:pt idx="0" formatCode="0%">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1EF1-7745-B77D-DE01157C8131}"/>
            </c:ext>
          </c:extLst>
        </c:ser>
        <c:ser>
          <c:idx val="1"/>
          <c:order val="1"/>
          <c:tx>
            <c:strRef>
              <c:f>Sheet1!$A$3</c:f>
              <c:strCache>
                <c:ptCount val="1"/>
                <c:pt idx="0">
                  <c:v>VTV</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1EF1-7745-B77D-DE01157C8131}"/>
            </c:ext>
          </c:extLst>
        </c:ser>
        <c:ser>
          <c:idx val="2"/>
          <c:order val="2"/>
          <c:tx>
            <c:strRef>
              <c:f>Sheet1!$A$4</c:f>
              <c:strCache>
                <c:ptCount val="1"/>
                <c:pt idx="0">
                  <c:v>TVC</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2-1EF1-7745-B77D-DE01157C8131}"/>
            </c:ext>
          </c:extLst>
        </c:ser>
        <c:ser>
          <c:idx val="3"/>
          <c:order val="3"/>
          <c:tx>
            <c:strRef>
              <c:f>Sheet1!$A$5</c:f>
              <c:strCache>
                <c:ptCount val="1"/>
                <c:pt idx="0">
                  <c:v>Azteca</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B3E0-064E-9101-0AFD36C8C7D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D32A-4C49-8EBC-5F45EB2E4F20}"/>
            </c:ext>
          </c:extLst>
        </c:ser>
        <c:ser>
          <c:idx val="1"/>
          <c:order val="1"/>
          <c:tx>
            <c:strRef>
              <c:f>Sheet1!$A$3</c:f>
              <c:strCache>
                <c:ptCount val="1"/>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D32A-4C49-8EBC-5F45EB2E4F20}"/>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0006843629990829"/>
          <c:h val="0.18425564036473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F8-214D-A428-004AC57F29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47F8-214D-A428-004AC57F296D}"/>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47F8-214D-A428-004AC57F296D}"/>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47F8-214D-A428-004AC57F296D}"/>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53</c:v>
                </c:pt>
                <c:pt idx="1">
                  <c:v>126</c:v>
                </c:pt>
                <c:pt idx="2">
                  <c:v>325</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General</c:formatCode>
                <c:ptCount val="2"/>
                <c:pt idx="0">
                  <c:v>167</c:v>
                </c:pt>
                <c:pt idx="1">
                  <c:v>158</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General"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0.81</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C6</c:v>
                </c:pt>
              </c:strCache>
            </c:strRef>
          </c:tx>
          <c:spPr>
            <a:solidFill>
              <a:schemeClr val="accent1">
                <a:shade val="8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0.17</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TVC</c:v>
                </c:pt>
              </c:strCache>
            </c:strRef>
          </c:tx>
          <c:spPr>
            <a:solidFill>
              <a:schemeClr val="accent1">
                <a:tint val="86000"/>
              </a:schemeClr>
            </a:solidFill>
            <a:ln>
              <a:noFill/>
            </a:ln>
            <a:effectLst/>
          </c:spPr>
          <c:invertIfNegative val="0"/>
          <c:dLbls>
            <c:dLbl>
              <c:idx val="0"/>
              <c:layout>
                <c:manualLayout>
                  <c:x val="-1.0709626040555053E-16"/>
                  <c:y val="3.192235411023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0.02</c:v>
                </c:pt>
              </c:numCache>
            </c:numRef>
          </c:val>
          <c:extLst>
            <c:ext xmlns:c16="http://schemas.microsoft.com/office/drawing/2014/chart" uri="{C3380CC4-5D6E-409C-BE32-E72D297353CC}">
              <c16:uniqueId val="{00000000-063B-DD43-B7C0-AE70C34BB3DE}"/>
            </c:ext>
          </c:extLst>
        </c:ser>
        <c:ser>
          <c:idx val="3"/>
          <c:order val="3"/>
          <c:tx>
            <c:strRef>
              <c:f>Sheet1!$A$5</c:f>
              <c:strCache>
                <c:ptCount val="1"/>
                <c:pt idx="0">
                  <c:v>Q Hubo TV</c:v>
                </c:pt>
              </c:strCache>
            </c:strRef>
          </c:tx>
          <c:spPr>
            <a:solidFill>
              <a:schemeClr val="accent1">
                <a:tint val="58000"/>
              </a:schemeClr>
            </a:solidFill>
            <a:ln>
              <a:noFill/>
            </a:ln>
            <a:effectLst/>
          </c:spPr>
          <c:invertIfNegative val="0"/>
          <c:dLbls>
            <c:dLbl>
              <c:idx val="0"/>
              <c:layout>
                <c:manualLayout>
                  <c:x val="0"/>
                  <c:y val="-8.5126277627289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A-774D-A25D-DF0220C9C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0.01</c:v>
                </c:pt>
              </c:numCache>
            </c:numRef>
          </c:val>
          <c:extLst>
            <c:ext xmlns:c16="http://schemas.microsoft.com/office/drawing/2014/chart" uri="{C3380CC4-5D6E-409C-BE32-E72D297353CC}">
              <c16:uniqueId val="{00000000-90E9-ED4C-B23C-67875FB0CA6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55297887818092795"/>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EP</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0.63</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LP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0.08</c:v>
                </c:pt>
              </c:numCache>
            </c:numRef>
          </c:val>
          <c:extLst>
            <c:ext xmlns:c16="http://schemas.microsoft.com/office/drawing/2014/chart" uri="{C3380CC4-5D6E-409C-BE32-E72D297353CC}">
              <c16:uniqueId val="{00000000-2A53-3F41-AD9C-1FD0997A9DA7}"/>
            </c:ext>
          </c:extLst>
        </c:ser>
        <c:ser>
          <c:idx val="2"/>
          <c:order val="2"/>
          <c:tx>
            <c:strRef>
              <c:f>Sheet1!$A$4</c:f>
              <c:strCache>
                <c:ptCount val="1"/>
                <c:pt idx="0">
                  <c:v>EH</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Sheet1!$B$4</c:f>
              <c:numCache>
                <c:formatCode>0%</c:formatCode>
                <c:ptCount val="1"/>
                <c:pt idx="0">
                  <c:v>0.28999999999999998</c:v>
                </c:pt>
              </c:numCache>
            </c:numRef>
          </c:val>
          <c:extLst>
            <c:ext xmlns:c16="http://schemas.microsoft.com/office/drawing/2014/chart" uri="{C3380CC4-5D6E-409C-BE32-E72D297353CC}">
              <c16:uniqueId val="{00000001-2A53-3F41-AD9C-1FD0997A9DA7}"/>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Top</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0.43</c:v>
                </c:pt>
              </c:numCache>
            </c:numRef>
          </c:val>
          <c:extLst>
            <c:ext xmlns:c16="http://schemas.microsoft.com/office/drawing/2014/chart" uri="{C3380CC4-5D6E-409C-BE32-E72D297353CC}">
              <c16:uniqueId val="{00000000-BBF8-474A-AB2F-0CCBFF9366F3}"/>
            </c:ext>
          </c:extLst>
        </c:ser>
        <c:ser>
          <c:idx val="1"/>
          <c:order val="1"/>
          <c:tx>
            <c:strRef>
              <c:f>Sheet1!$A$3</c:f>
              <c:strCache>
                <c:ptCount val="1"/>
                <c:pt idx="0">
                  <c:v>La Buenisima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0.04</c:v>
                </c:pt>
              </c:numCache>
            </c:numRef>
          </c:val>
          <c:extLst>
            <c:ext xmlns:c16="http://schemas.microsoft.com/office/drawing/2014/chart" uri="{C3380CC4-5D6E-409C-BE32-E72D297353CC}">
              <c16:uniqueId val="{00000001-BBF8-474A-AB2F-0CCBFF9366F3}"/>
            </c:ext>
          </c:extLst>
        </c:ser>
        <c:ser>
          <c:idx val="2"/>
          <c:order val="2"/>
          <c:tx>
            <c:strRef>
              <c:f>Sheet1!$A$4</c:f>
              <c:strCache>
                <c:ptCount val="1"/>
                <c:pt idx="0">
                  <c:v>RCV</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0.52</c:v>
                </c:pt>
              </c:numCache>
            </c:numRef>
          </c:val>
          <c:extLst>
            <c:ext xmlns:c16="http://schemas.microsoft.com/office/drawing/2014/chart" uri="{C3380CC4-5D6E-409C-BE32-E72D297353CC}">
              <c16:uniqueId val="{00000000-E62A-E749-A4A5-D6C2B09ED98C}"/>
            </c:ext>
          </c:extLst>
        </c:ser>
        <c:ser>
          <c:idx val="3"/>
          <c:order val="3"/>
          <c:tx>
            <c:strRef>
              <c:f>Sheet1!$A$5</c:f>
              <c:strCache>
                <c:ptCount val="1"/>
                <c:pt idx="0">
                  <c:v>Suyapa</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0.02</c:v>
                </c:pt>
              </c:numCache>
            </c:numRef>
          </c:val>
          <c:extLst>
            <c:ext xmlns:c16="http://schemas.microsoft.com/office/drawing/2014/chart" uri="{C3380CC4-5D6E-409C-BE32-E72D297353CC}">
              <c16:uniqueId val="{00000000-4C84-1545-B6EF-C4FE03AE63AF}"/>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55830032900288773"/>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0.63</c:v>
                </c:pt>
                <c:pt idx="1">
                  <c:v>0.63</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0%</c:formatCode>
                <c:ptCount val="2"/>
                <c:pt idx="0">
                  <c:v>0.38</c:v>
                </c:pt>
                <c:pt idx="1">
                  <c:v>0.34</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1">
                  <c:v>0.02</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6-4CC0-91B7-A31F6A7CFB17}"/>
                </c:ext>
              </c:extLst>
            </c:dLbl>
            <c:dLbl>
              <c:idx val="1"/>
              <c:layout>
                <c:manualLayout>
                  <c:x val="-3.9637878331064301E-3"/>
                  <c:y val="0.223536715878989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B5-7B43-A383-28AA91CCB35D}"/>
                </c:ext>
              </c:extLst>
            </c:dLbl>
            <c:dLbl>
              <c:idx val="2"/>
              <c:layout>
                <c:manualLayout>
                  <c:x val="3.9637878331064301E-3"/>
                  <c:y val="0.226773714714650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55</c:v>
                </c:pt>
                <c:pt idx="1">
                  <c:v>99</c:v>
                </c:pt>
                <c:pt idx="2">
                  <c:v>34</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General</c:formatCode>
                <c:ptCount val="2"/>
                <c:pt idx="0">
                  <c:v>26</c:v>
                </c:pt>
                <c:pt idx="1">
                  <c:v>8</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0.28999999999999998</c:v>
                </c:pt>
              </c:numCache>
            </c:numRef>
          </c:val>
          <c:extLst>
            <c:ext xmlns:c16="http://schemas.microsoft.com/office/drawing/2014/chart" uri="{C3380CC4-5D6E-409C-BE32-E72D297353CC}">
              <c16:uniqueId val="{00000000-6043-334B-9BAF-764B588F2FE7}"/>
            </c:ext>
          </c:extLst>
        </c:ser>
        <c:ser>
          <c:idx val="1"/>
          <c:order val="1"/>
          <c:tx>
            <c:strRef>
              <c:f>Sheet1!$A$3</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0.65</c:v>
                </c:pt>
              </c:numCache>
            </c:numRef>
          </c:val>
          <c:extLst>
            <c:ext xmlns:c16="http://schemas.microsoft.com/office/drawing/2014/chart" uri="{C3380CC4-5D6E-409C-BE32-E72D297353CC}">
              <c16:uniqueId val="{00000001-6043-334B-9BAF-764B588F2FE7}"/>
            </c:ext>
          </c:extLst>
        </c:ser>
        <c:ser>
          <c:idx val="2"/>
          <c:order val="2"/>
          <c:tx>
            <c:strRef>
              <c:f>Sheet1!$A$4</c:f>
              <c:strCache>
                <c:ptCount val="1"/>
                <c:pt idx="0">
                  <c:v>HCH</c:v>
                </c:pt>
              </c:strCache>
            </c:strRef>
          </c:tx>
          <c:spPr>
            <a:solidFill>
              <a:schemeClr val="accent1">
                <a:tint val="6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65-384C-88EE-7E4B284373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7.0000000000000007E-2</c:v>
                </c:pt>
              </c:numCache>
            </c:numRef>
          </c:val>
          <c:extLst>
            <c:ext xmlns:c16="http://schemas.microsoft.com/office/drawing/2014/chart" uri="{C3380CC4-5D6E-409C-BE32-E72D297353CC}">
              <c16:uniqueId val="{00000000-6592-154D-B15A-B604FC08853C}"/>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3930994100131484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Sheet1!$A$2</c:f>
              <c:strCache>
                <c:ptCount val="1"/>
                <c:pt idx="0">
                  <c:v>EH</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60E9-0042-BBE4-1383CD3E934D}"/>
            </c:ext>
          </c:extLst>
        </c:ser>
        <c:ser>
          <c:idx val="1"/>
          <c:order val="1"/>
          <c:tx>
            <c:strRef>
              <c:f>Sheet1!$A$3</c:f>
              <c:strCache>
                <c:ptCount val="1"/>
                <c:pt idx="0">
                  <c:v>LP</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0.9</c:v>
                </c:pt>
                <c:pt idx="1">
                  <c:v>0.97</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0">
                  <c:v>0.1</c:v>
                </c:pt>
                <c:pt idx="1">
                  <c:v>0.03</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0.11</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Stereo Sula</c:v>
                </c:pt>
              </c:strCache>
            </c:strRef>
          </c:tx>
          <c:spPr>
            <a:solidFill>
              <a:schemeClr val="accent5">
                <a:shade val="76000"/>
              </a:schemeClr>
            </a:solidFill>
            <a:ln>
              <a:noFill/>
            </a:ln>
            <a:effectLst/>
          </c:spPr>
          <c:invertIfNegative val="0"/>
          <c:dPt>
            <c:idx val="0"/>
            <c:invertIfNegative val="0"/>
            <c:bubble3D val="0"/>
            <c:spPr>
              <a:solidFill>
                <a:srgbClr val="5F260D"/>
              </a:solidFill>
              <a:ln>
                <a:noFill/>
              </a:ln>
              <a:effectLst/>
            </c:spPr>
            <c:extLst>
              <c:ext xmlns:c16="http://schemas.microsoft.com/office/drawing/2014/chart" uri="{C3380CC4-5D6E-409C-BE32-E72D297353CC}">
                <c16:uniqueId val="{00000000-2F4E-2E49-80F7-FFF8E0909B9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0.01</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Top</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2-7D76-D44A-A71D-F836B3650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0.27</c:v>
                </c:pt>
              </c:numCache>
            </c:numRef>
          </c:val>
          <c:extLst>
            <c:ext xmlns:c16="http://schemas.microsoft.com/office/drawing/2014/chart" uri="{C3380CC4-5D6E-409C-BE32-E72D297353CC}">
              <c16:uniqueId val="{00000002-189B-E54E-843E-5E5E096D5168}"/>
            </c:ext>
          </c:extLst>
        </c:ser>
        <c:ser>
          <c:idx val="3"/>
          <c:order val="3"/>
          <c:tx>
            <c:strRef>
              <c:f>Sheet1!$A$5</c:f>
              <c:strCache>
                <c:ptCount val="1"/>
                <c:pt idx="0">
                  <c:v>Love98</c:v>
                </c:pt>
              </c:strCache>
            </c:strRef>
          </c:tx>
          <c:spPr>
            <a:solidFill>
              <a:schemeClr val="accent5">
                <a:tint val="77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7D76-D44A-A71D-F836B3650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c:v>
                </c:pt>
              </c:numCache>
            </c:numRef>
          </c:val>
          <c:extLst>
            <c:ext xmlns:c16="http://schemas.microsoft.com/office/drawing/2014/chart" uri="{C3380CC4-5D6E-409C-BE32-E72D297353CC}">
              <c16:uniqueId val="{00000003-189B-E54E-843E-5E5E096D5168}"/>
            </c:ext>
          </c:extLst>
        </c:ser>
        <c:ser>
          <c:idx val="4"/>
          <c:order val="4"/>
          <c:tx>
            <c:strRef>
              <c:f>Sheet1!$A$6</c:f>
              <c:strCache>
                <c:ptCount val="1"/>
                <c:pt idx="0">
                  <c:v>RCV</c:v>
                </c:pt>
              </c:strCache>
            </c:strRef>
          </c:tx>
          <c:spPr>
            <a:solidFill>
              <a:schemeClr val="accent5">
                <a:tint val="54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4-7D76-D44A-A71D-F836B36500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0.52</c:v>
                </c:pt>
              </c:numCache>
            </c:numRef>
          </c:val>
          <c:extLst>
            <c:ext xmlns:c16="http://schemas.microsoft.com/office/drawing/2014/chart" uri="{C3380CC4-5D6E-409C-BE32-E72D297353CC}">
              <c16:uniqueId val="{00000004-189B-E54E-843E-5E5E096D5168}"/>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71779274436498741"/>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Sheet3!$A$5</c:f>
              <c:strCache>
                <c:ptCount val="1"/>
                <c:pt idx="0">
                  <c:v>2019</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Sheet3!$B$5:$M$5</c:f>
              <c:numCache>
                <c:formatCode>_(* #,##0_);_(* \(#,##0\);_(* "-"??_);_(@_)</c:formatCode>
                <c:ptCount val="12"/>
                <c:pt idx="0">
                  <c:v>1726.75989827082</c:v>
                </c:pt>
                <c:pt idx="1">
                  <c:v>6328.0058037787594</c:v>
                </c:pt>
                <c:pt idx="2">
                  <c:v>10575.92991738136</c:v>
                </c:pt>
                <c:pt idx="3">
                  <c:v>13593.706709112368</c:v>
                </c:pt>
                <c:pt idx="4">
                  <c:v>18583.733207704241</c:v>
                </c:pt>
                <c:pt idx="5">
                  <c:v>47819.98781553359</c:v>
                </c:pt>
                <c:pt idx="6">
                  <c:v>7509.892766222998</c:v>
                </c:pt>
                <c:pt idx="7">
                  <c:v>14931.955422121471</c:v>
                </c:pt>
                <c:pt idx="8">
                  <c:v>17384.69189981134</c:v>
                </c:pt>
                <c:pt idx="9">
                  <c:v>23402.247075236046</c:v>
                </c:pt>
                <c:pt idx="10">
                  <c:v>71950.546331145553</c:v>
                </c:pt>
                <c:pt idx="11">
                  <c:v>49545.669437168282</c:v>
                </c:pt>
              </c:numCache>
            </c:numRef>
          </c:val>
          <c:smooth val="1"/>
          <c:extLst>
            <c:ext xmlns:c16="http://schemas.microsoft.com/office/drawing/2014/chart" uri="{C3380CC4-5D6E-409C-BE32-E72D297353CC}">
              <c16:uniqueId val="{00000000-376B-4343-B67D-DBAFF9F8F7B7}"/>
            </c:ext>
          </c:extLst>
        </c:ser>
        <c:ser>
          <c:idx val="1"/>
          <c:order val="1"/>
          <c:tx>
            <c:strRef>
              <c:f>Sheet3!$A$6</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Sheet3!$B$6:$M$6</c:f>
              <c:numCache>
                <c:formatCode>_(* #,##0_);_(* \(#,##0\);_(* "-"??_);_(@_)</c:formatCode>
                <c:ptCount val="12"/>
                <c:pt idx="0">
                  <c:v>10748.907872911121</c:v>
                </c:pt>
                <c:pt idx="1">
                  <c:v>87993.217835079209</c:v>
                </c:pt>
                <c:pt idx="2">
                  <c:v>155269.82216873922</c:v>
                </c:pt>
                <c:pt idx="3">
                  <c:v>69354.261896620679</c:v>
                </c:pt>
                <c:pt idx="4">
                  <c:v>134477.09507578961</c:v>
                </c:pt>
                <c:pt idx="5">
                  <c:v>200807.14652294744</c:v>
                </c:pt>
                <c:pt idx="6">
                  <c:v>129463.92981045369</c:v>
                </c:pt>
                <c:pt idx="7">
                  <c:v>170113.66065464323</c:v>
                </c:pt>
                <c:pt idx="8">
                  <c:v>95476.306482381115</c:v>
                </c:pt>
                <c:pt idx="9">
                  <c:v>206882.95148646377</c:v>
                </c:pt>
                <c:pt idx="10">
                  <c:v>143489.49166284717</c:v>
                </c:pt>
                <c:pt idx="11">
                  <c:v>190088.3744855976</c:v>
                </c:pt>
              </c:numCache>
            </c:numRef>
          </c:val>
          <c:smooth val="1"/>
          <c:extLst>
            <c:ext xmlns:c16="http://schemas.microsoft.com/office/drawing/2014/chart" uri="{C3380CC4-5D6E-409C-BE32-E72D297353CC}">
              <c16:uniqueId val="{00000001-376B-4343-B67D-DBAFF9F8F7B7}"/>
            </c:ext>
          </c:extLst>
        </c:ser>
        <c:ser>
          <c:idx val="2"/>
          <c:order val="2"/>
          <c:tx>
            <c:strRef>
              <c:f>Sheet3!$A$7</c:f>
              <c:strCache>
                <c:ptCount val="1"/>
                <c:pt idx="0">
                  <c:v>2021</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Sheet3!$B$7:$M$7</c:f>
              <c:numCache>
                <c:formatCode>_(* #,##0_);_(* \(#,##0\);_(* "-"??_);_(@_)</c:formatCode>
                <c:ptCount val="12"/>
                <c:pt idx="0">
                  <c:v>42993.502598939747</c:v>
                </c:pt>
                <c:pt idx="1">
                  <c:v>26415.497217119242</c:v>
                </c:pt>
                <c:pt idx="2">
                  <c:v>206756.81459950432</c:v>
                </c:pt>
                <c:pt idx="3">
                  <c:v>92218.308191635777</c:v>
                </c:pt>
                <c:pt idx="4">
                  <c:v>108418.00793300215</c:v>
                </c:pt>
                <c:pt idx="5">
                  <c:v>46965.190406872207</c:v>
                </c:pt>
                <c:pt idx="6">
                  <c:v>107208.6584126379</c:v>
                </c:pt>
                <c:pt idx="7">
                  <c:v>66501.727847519898</c:v>
                </c:pt>
                <c:pt idx="8">
                  <c:v>70445.979386951294</c:v>
                </c:pt>
                <c:pt idx="9">
                  <c:v>62119.146676500422</c:v>
                </c:pt>
                <c:pt idx="10">
                  <c:v>117288.96145629912</c:v>
                </c:pt>
                <c:pt idx="11">
                  <c:v>67865.481472219195</c:v>
                </c:pt>
              </c:numCache>
            </c:numRef>
          </c:val>
          <c:smooth val="1"/>
          <c:extLst>
            <c:ext xmlns:c16="http://schemas.microsoft.com/office/drawing/2014/chart" uri="{C3380CC4-5D6E-409C-BE32-E72D297353CC}">
              <c16:uniqueId val="{00000002-376B-4343-B67D-DBAFF9F8F7B7}"/>
            </c:ext>
          </c:extLst>
        </c:ser>
        <c:ser>
          <c:idx val="3"/>
          <c:order val="3"/>
          <c:tx>
            <c:strRef>
              <c:f>Sheet3!$A$8</c:f>
              <c:strCache>
                <c:ptCount val="1"/>
                <c:pt idx="0">
                  <c:v>2022</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3-376B-4343-B67D-DBAFF9F8F7B7}"/>
            </c:ext>
          </c:extLst>
        </c:ser>
        <c:ser>
          <c:idx val="4"/>
          <c:order val="4"/>
          <c:tx>
            <c:strRef>
              <c:f>Sheet3!$A$9</c:f>
              <c:strCache>
                <c:ptCount val="1"/>
                <c:pt idx="0">
                  <c:v>2023</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0"/>
          <c:extLst>
            <c:ext xmlns:c16="http://schemas.microsoft.com/office/drawing/2014/chart" uri="{C3380CC4-5D6E-409C-BE32-E72D297353CC}">
              <c16:uniqueId val="{00000004-376B-4343-B67D-DBAFF9F8F7B7}"/>
            </c:ext>
          </c:extLst>
        </c:ser>
        <c:ser>
          <c:idx val="5"/>
          <c:order val="5"/>
          <c:tx>
            <c:strRef>
              <c:f>Sheet3!$A$10</c:f>
              <c:strCache>
                <c:ptCount val="1"/>
                <c:pt idx="0">
                  <c:v>2024</c:v>
                </c:pt>
              </c:strCache>
            </c:strRef>
          </c:tx>
          <c:spPr>
            <a:ln w="28575" cap="rnd">
              <a:solidFill>
                <a:schemeClr val="accent6"/>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General</c:formatCode>
                <c:ptCount val="12"/>
                <c:pt idx="0" formatCode="_-* #,##0_-;\-* #,##0_-;_-* &quot;-&quot;??_-;_-@_-">
                  <c:v>25902.19073749748</c:v>
                </c:pt>
                <c:pt idx="1">
                  <c:v>8482.4973911304605</c:v>
                </c:pt>
              </c:numCache>
            </c:numRef>
          </c:val>
          <c:smooth val="0"/>
          <c:extLst>
            <c:ext xmlns:c16="http://schemas.microsoft.com/office/drawing/2014/chart" uri="{C3380CC4-5D6E-409C-BE32-E72D297353CC}">
              <c16:uniqueId val="{00000005-376B-4343-B67D-DBAFF9F8F7B7}"/>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layout>
        <c:manualLayout>
          <c:xMode val="edge"/>
          <c:yMode val="edge"/>
          <c:x val="0.17486663385826773"/>
          <c:y val="0.90374479705188371"/>
          <c:w val="0.63359990157480317"/>
          <c:h val="7.100267769559108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Sheet3!$A$28</c:f>
              <c:strCache>
                <c:ptCount val="1"/>
                <c:pt idx="0">
                  <c:v>2019</c:v>
                </c:pt>
              </c:strCache>
            </c:strRef>
          </c:tx>
          <c:spPr>
            <a:ln w="28575" cap="rnd">
              <a:solidFill>
                <a:schemeClr val="accent1"/>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Sheet3!$B$28:$M$28</c:f>
              <c:numCache>
                <c:formatCode>_(* #,##0_);_(* \(#,##0\);_(* "-"??_);_(@_)</c:formatCode>
                <c:ptCount val="12"/>
                <c:pt idx="0">
                  <c:v>1726.75989827082</c:v>
                </c:pt>
                <c:pt idx="1">
                  <c:v>6328.0058037787594</c:v>
                </c:pt>
                <c:pt idx="2">
                  <c:v>10575.92991738136</c:v>
                </c:pt>
                <c:pt idx="3">
                  <c:v>13593.706709112368</c:v>
                </c:pt>
                <c:pt idx="4">
                  <c:v>18583.733207704237</c:v>
                </c:pt>
                <c:pt idx="5">
                  <c:v>31286.615755431609</c:v>
                </c:pt>
                <c:pt idx="6">
                  <c:v>7509.892766222998</c:v>
                </c:pt>
                <c:pt idx="7">
                  <c:v>3349.4679656066801</c:v>
                </c:pt>
                <c:pt idx="8">
                  <c:v>6410.4022986197624</c:v>
                </c:pt>
                <c:pt idx="9">
                  <c:v>20903.286326651745</c:v>
                </c:pt>
                <c:pt idx="10">
                  <c:v>45544.480176093792</c:v>
                </c:pt>
                <c:pt idx="11">
                  <c:v>21917.015238098182</c:v>
                </c:pt>
              </c:numCache>
            </c:numRef>
          </c:val>
          <c:smooth val="1"/>
          <c:extLst>
            <c:ext xmlns:c16="http://schemas.microsoft.com/office/drawing/2014/chart" uri="{C3380CC4-5D6E-409C-BE32-E72D297353CC}">
              <c16:uniqueId val="{00000000-E387-8141-ACA7-16A64ECD01F3}"/>
            </c:ext>
          </c:extLst>
        </c:ser>
        <c:ser>
          <c:idx val="1"/>
          <c:order val="1"/>
          <c:tx>
            <c:strRef>
              <c:f>Sheet3!$A$29</c:f>
              <c:strCache>
                <c:ptCount val="1"/>
                <c:pt idx="0">
                  <c:v>2020</c:v>
                </c:pt>
              </c:strCache>
            </c:strRef>
          </c:tx>
          <c:spPr>
            <a:ln w="28575" cap="rnd">
              <a:solidFill>
                <a:schemeClr val="accent2"/>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Sheet3!$B$29:$M$29</c:f>
              <c:numCache>
                <c:formatCode>_(* #,##0_);_(* \(#,##0\);_(* "-"??_);_(@_)</c:formatCode>
                <c:ptCount val="12"/>
                <c:pt idx="0">
                  <c:v>2928.7177282788421</c:v>
                </c:pt>
                <c:pt idx="1">
                  <c:v>36034.448025785641</c:v>
                </c:pt>
                <c:pt idx="2">
                  <c:v>55834.336141195388</c:v>
                </c:pt>
                <c:pt idx="3">
                  <c:v>466.25375451344695</c:v>
                </c:pt>
                <c:pt idx="4">
                  <c:v>0</c:v>
                </c:pt>
                <c:pt idx="5">
                  <c:v>0</c:v>
                </c:pt>
                <c:pt idx="6">
                  <c:v>429.71066198229602</c:v>
                </c:pt>
                <c:pt idx="7">
                  <c:v>319.13827655310604</c:v>
                </c:pt>
                <c:pt idx="8">
                  <c:v>1706.428620415842</c:v>
                </c:pt>
                <c:pt idx="9">
                  <c:v>263.41645700341928</c:v>
                </c:pt>
                <c:pt idx="10">
                  <c:v>5909.64615016874</c:v>
                </c:pt>
                <c:pt idx="11">
                  <c:v>4894.9588477366242</c:v>
                </c:pt>
              </c:numCache>
            </c:numRef>
          </c:val>
          <c:smooth val="1"/>
          <c:extLst>
            <c:ext xmlns:c16="http://schemas.microsoft.com/office/drawing/2014/chart" uri="{C3380CC4-5D6E-409C-BE32-E72D297353CC}">
              <c16:uniqueId val="{00000001-E387-8141-ACA7-16A64ECD01F3}"/>
            </c:ext>
          </c:extLst>
        </c:ser>
        <c:ser>
          <c:idx val="2"/>
          <c:order val="2"/>
          <c:tx>
            <c:strRef>
              <c:f>Sheet3!$A$30</c:f>
              <c:strCache>
                <c:ptCount val="1"/>
                <c:pt idx="0">
                  <c:v>2021</c:v>
                </c:pt>
              </c:strCache>
            </c:strRef>
          </c:tx>
          <c:spPr>
            <a:ln w="28575" cap="rnd">
              <a:solidFill>
                <a:schemeClr val="accent3"/>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Sheet3!$B$30:$M$30</c:f>
              <c:numCache>
                <c:formatCode>_(* #,##0.00_);_(* \(#,##0.00\);_(* "-"??_);_(@_)</c:formatCode>
                <c:ptCount val="12"/>
                <c:pt idx="0">
                  <c:v>2500.4942933650227</c:v>
                </c:pt>
                <c:pt idx="1">
                  <c:v>12457.934758268742</c:v>
                </c:pt>
                <c:pt idx="2">
                  <c:v>149140.88632037619</c:v>
                </c:pt>
                <c:pt idx="3">
                  <c:v>18682.320349758935</c:v>
                </c:pt>
                <c:pt idx="4">
                  <c:v>24953.415115800621</c:v>
                </c:pt>
                <c:pt idx="5">
                  <c:v>15568.309582995684</c:v>
                </c:pt>
                <c:pt idx="6">
                  <c:v>50122.768158691768</c:v>
                </c:pt>
                <c:pt idx="7">
                  <c:v>3695.3444505031148</c:v>
                </c:pt>
                <c:pt idx="8" formatCode="0.0">
                  <c:v>13443.962256431972</c:v>
                </c:pt>
                <c:pt idx="9" formatCode="0.0">
                  <c:v>8718.5882859635531</c:v>
                </c:pt>
                <c:pt idx="10" formatCode="0.0">
                  <c:v>45597.086206888285</c:v>
                </c:pt>
                <c:pt idx="11" formatCode="0.0">
                  <c:v>4474</c:v>
                </c:pt>
              </c:numCache>
            </c:numRef>
          </c:val>
          <c:smooth val="1"/>
          <c:extLst>
            <c:ext xmlns:c16="http://schemas.microsoft.com/office/drawing/2014/chart" uri="{C3380CC4-5D6E-409C-BE32-E72D297353CC}">
              <c16:uniqueId val="{00000002-E387-8141-ACA7-16A64ECD01F3}"/>
            </c:ext>
          </c:extLst>
        </c:ser>
        <c:ser>
          <c:idx val="3"/>
          <c:order val="3"/>
          <c:tx>
            <c:strRef>
              <c:f>Sheet3!$A$31</c:f>
              <c:strCache>
                <c:ptCount val="1"/>
                <c:pt idx="0">
                  <c:v>2022</c:v>
                </c:pt>
              </c:strCache>
            </c:strRef>
          </c:tx>
          <c:spPr>
            <a:ln w="28575" cap="rnd">
              <a:solidFill>
                <a:schemeClr val="accent4"/>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Sheet3!$B$31:$M$31</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3-E387-8141-ACA7-16A64ECD01F3}"/>
            </c:ext>
          </c:extLst>
        </c:ser>
        <c:ser>
          <c:idx val="4"/>
          <c:order val="4"/>
          <c:tx>
            <c:strRef>
              <c:f>Sheet3!$A$32</c:f>
              <c:strCache>
                <c:ptCount val="1"/>
                <c:pt idx="0">
                  <c:v>2023</c:v>
                </c:pt>
              </c:strCache>
            </c:strRef>
          </c:tx>
          <c:spPr>
            <a:ln w="28575" cap="rnd">
              <a:solidFill>
                <a:schemeClr val="accent5"/>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0"/>
          <c:extLst>
            <c:ext xmlns:c16="http://schemas.microsoft.com/office/drawing/2014/chart" uri="{C3380CC4-5D6E-409C-BE32-E72D297353CC}">
              <c16:uniqueId val="{00000004-E387-8141-ACA7-16A64ECD01F3}"/>
            </c:ext>
          </c:extLst>
        </c:ser>
        <c:ser>
          <c:idx val="5"/>
          <c:order val="5"/>
          <c:tx>
            <c:strRef>
              <c:f>Sheet3!$A$33</c:f>
              <c:strCache>
                <c:ptCount val="1"/>
                <c:pt idx="0">
                  <c:v>2024</c:v>
                </c:pt>
              </c:strCache>
            </c:strRef>
          </c:tx>
          <c:spPr>
            <a:ln w="28575" cap="rnd">
              <a:solidFill>
                <a:schemeClr val="accent6"/>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21267.615900941077</c:v>
                </c:pt>
                <c:pt idx="1">
                  <c:v>3648.6092261229446</c:v>
                </c:pt>
              </c:numCache>
            </c:numRef>
          </c:val>
          <c:smooth val="0"/>
          <c:extLst>
            <c:ext xmlns:c16="http://schemas.microsoft.com/office/drawing/2014/chart" uri="{C3380CC4-5D6E-409C-BE32-E72D297353CC}">
              <c16:uniqueId val="{00000005-E387-8141-ACA7-16A64ECD01F3}"/>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D8CB28"/>
            </a:solidFill>
            <a:ln>
              <a:noFill/>
            </a:ln>
            <a:effectLst/>
          </c:spPr>
          <c:invertIfNegative val="0"/>
          <c:dLbls>
            <c:dLbl>
              <c:idx val="0"/>
              <c:layout>
                <c:manualLayout>
                  <c:x val="1.9818939165532113E-2"/>
                  <c:y val="-1.3098587068883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1C-6D4A-9A79-685ECA7AA523}"/>
                </c:ext>
              </c:extLst>
            </c:dLbl>
            <c:dLbl>
              <c:idx val="1"/>
              <c:layout>
                <c:manualLayout>
                  <c:x val="-3.9637878331064301E-3"/>
                  <c:y val="2.09855696665533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a:solidFill>
                          <a:schemeClr val="tx1"/>
                        </a:solidFill>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0">
                  <c:v>4</c:v>
                </c:pt>
                <c:pt idx="1">
                  <c:v>1</c:v>
                </c:pt>
                <c:pt idx="2">
                  <c:v>2</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0445596119467453"/>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2022</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Dibisa</c:v>
                </c:pt>
                <c:pt idx="9">
                  <c:v>Grupo Q</c:v>
                </c:pt>
                <c:pt idx="10">
                  <c:v>UMA</c:v>
                </c:pt>
                <c:pt idx="11">
                  <c:v>Central Motos</c:v>
                </c:pt>
              </c:strCache>
            </c:strRef>
          </c:cat>
          <c:val>
            <c:numRef>
              <c:f>Sheet1!$B$2:$B$13</c:f>
              <c:numCache>
                <c:formatCode>0</c:formatCode>
                <c:ptCount val="12"/>
                <c:pt idx="0">
                  <c:v>55</c:v>
                </c:pt>
                <c:pt idx="1">
                  <c:v>53</c:v>
                </c:pt>
                <c:pt idx="2">
                  <c:v>117</c:v>
                </c:pt>
                <c:pt idx="3">
                  <c:v>67</c:v>
                </c:pt>
                <c:pt idx="4">
                  <c:v>4</c:v>
                </c:pt>
                <c:pt idx="6">
                  <c:v>6</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2023</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Dibisa</c:v>
                </c:pt>
                <c:pt idx="9">
                  <c:v>Grupo Q</c:v>
                </c:pt>
                <c:pt idx="10">
                  <c:v>UMA</c:v>
                </c:pt>
                <c:pt idx="11">
                  <c:v>Central Motos</c:v>
                </c:pt>
              </c:strCache>
            </c:strRef>
          </c:cat>
          <c:val>
            <c:numRef>
              <c:f>Sheet1!$C$2:$C$13</c:f>
              <c:numCache>
                <c:formatCode>0</c:formatCode>
                <c:ptCount val="12"/>
                <c:pt idx="0">
                  <c:v>99</c:v>
                </c:pt>
                <c:pt idx="1">
                  <c:v>126</c:v>
                </c:pt>
                <c:pt idx="2">
                  <c:v>12</c:v>
                </c:pt>
                <c:pt idx="3">
                  <c:v>7</c:v>
                </c:pt>
                <c:pt idx="4">
                  <c:v>1</c:v>
                </c:pt>
                <c:pt idx="7">
                  <c:v>1</c:v>
                </c:pt>
                <c:pt idx="9">
                  <c:v>1</c:v>
                </c:pt>
                <c:pt idx="10">
                  <c:v>0.01</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Dibisa</c:v>
                </c:pt>
                <c:pt idx="9">
                  <c:v>Grupo Q</c:v>
                </c:pt>
                <c:pt idx="10">
                  <c:v>UMA</c:v>
                </c:pt>
                <c:pt idx="11">
                  <c:v>Central Motos</c:v>
                </c:pt>
              </c:strCache>
            </c:strRef>
          </c:cat>
          <c:val>
            <c:numRef>
              <c:f>Sheet1!$D$2:$D$13</c:f>
              <c:numCache>
                <c:formatCode>0</c:formatCode>
                <c:ptCount val="12"/>
                <c:pt idx="0">
                  <c:v>34</c:v>
                </c:pt>
                <c:pt idx="1">
                  <c:v>325</c:v>
                </c:pt>
                <c:pt idx="2">
                  <c:v>18</c:v>
                </c:pt>
                <c:pt idx="4">
                  <c:v>2</c:v>
                </c:pt>
                <c:pt idx="7" formatCode="General">
                  <c:v>18</c:v>
                </c:pt>
                <c:pt idx="9">
                  <c:v>0.01</c:v>
                </c:pt>
                <c:pt idx="10" formatCode="General">
                  <c:v>9</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General</c:formatCode>
                <c:ptCount val="2"/>
                <c:pt idx="0">
                  <c:v>2</c:v>
                </c:pt>
                <c:pt idx="1">
                  <c:v>0</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strCache>
            </c:strRef>
          </c:tx>
          <c:spPr>
            <a:solidFill>
              <a:srgbClr val="5EADE5"/>
            </a:solidFill>
            <a:ln>
              <a:noFill/>
            </a:ln>
            <a:effectLst/>
          </c:spPr>
          <c:invertIfNegative val="0"/>
          <c:dLbls>
            <c:dLbl>
              <c:idx val="0"/>
              <c:layout>
                <c:manualLayout>
                  <c:x val="2.3490297536062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8262-A44C-B152-1607C13214A7}"/>
            </c:ext>
          </c:extLst>
        </c:ser>
        <c:ser>
          <c:idx val="1"/>
          <c:order val="1"/>
          <c:tx>
            <c:strRef>
              <c:f>Sheet1!$A$3</c:f>
              <c:strCache>
                <c:ptCount val="1"/>
              </c:strCache>
            </c:strRef>
          </c:tx>
          <c:spPr>
            <a:solidFill>
              <a:srgbClr val="86A0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8262-A44C-B152-1607C13214A7}"/>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24143263070524071"/>
          <c:y val="0.77347437220502235"/>
          <c:w val="0.47081122447799978"/>
          <c:h val="0.22652562779497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c:formatCode>
                <c:ptCount val="2"/>
                <c:pt idx="0">
                  <c:v>1</c:v>
                </c:pt>
                <c:pt idx="1">
                  <c:v>1</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General</c:formatCode>
                <c:ptCount val="2"/>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2"/>
              <c:layout>
                <c:manualLayout>
                  <c:x val="1.1891363499319289E-2"/>
                  <c:y val="-3.2883415215639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0.00</c:formatCode>
                <c:ptCount val="3"/>
                <c:pt idx="1">
                  <c:v>0.01</c:v>
                </c:pt>
                <c:pt idx="2" formatCode="0">
                  <c:v>9</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0</c:formatCode>
                <c:ptCount val="2"/>
                <c:pt idx="0">
                  <c:v>6</c:v>
                </c:pt>
                <c:pt idx="1">
                  <c:v>3</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General</c:formatCode>
                <c:ptCount val="2"/>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0%</c:formatCode>
                <c:ptCount val="2"/>
                <c:pt idx="1">
                  <c:v>0.33</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0">
                  <c:v>1</c:v>
                </c:pt>
                <c:pt idx="1">
                  <c:v>0.67</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R. América</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0.62</c:v>
                </c:pt>
              </c:numCache>
            </c:numRef>
          </c:val>
          <c:extLst>
            <c:ext xmlns:c16="http://schemas.microsoft.com/office/drawing/2014/chart" uri="{C3380CC4-5D6E-409C-BE32-E72D297353CC}">
              <c16:uniqueId val="{00000000-E0B5-2648-B52C-7E24638B3150}"/>
            </c:ext>
          </c:extLst>
        </c:ser>
        <c:ser>
          <c:idx val="1"/>
          <c:order val="1"/>
          <c:tx>
            <c:strRef>
              <c:f>Sheet1!$A$3</c:f>
              <c:strCache>
                <c:ptCount val="1"/>
                <c:pt idx="0">
                  <c:v>Musiquera</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0.38</c:v>
                </c:pt>
              </c:numCache>
            </c:numRef>
          </c:val>
          <c:extLst>
            <c:ext xmlns:c16="http://schemas.microsoft.com/office/drawing/2014/chart" uri="{C3380CC4-5D6E-409C-BE32-E72D297353CC}">
              <c16:uniqueId val="{00000000-4F9E-1F4C-B24F-7844C53C678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16443208275243398"/>
          <c:y val="0.77855088063800049"/>
          <c:w val="0.4647076775817941"/>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LP</c:v>
                </c:pt>
              </c:strCache>
            </c:strRef>
          </c:tx>
          <c:spPr>
            <a:solidFill>
              <a:schemeClr val="accent1"/>
            </a:solidFill>
            <a:ln>
              <a:noFill/>
            </a:ln>
            <a:effectLst/>
          </c:spPr>
          <c:invertIfNegative val="0"/>
          <c:dPt>
            <c:idx val="0"/>
            <c:invertIfNegative val="0"/>
            <c:bubble3D val="0"/>
            <c:spPr>
              <a:solidFill>
                <a:srgbClr val="B74819"/>
              </a:solidFill>
              <a:ln>
                <a:noFill/>
              </a:ln>
              <a:effectLst/>
            </c:spPr>
            <c:extLst>
              <c:ext xmlns:c16="http://schemas.microsoft.com/office/drawing/2014/chart" uri="{C3380CC4-5D6E-409C-BE32-E72D297353CC}">
                <c16:uniqueId val="{00000002-FE1F-AF4C-8379-C3899A0AD8F7}"/>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c:formatCode>
                <c:ptCount val="1"/>
                <c:pt idx="0">
                  <c:v>0.54</c:v>
                </c:pt>
              </c:numCache>
            </c:numRef>
          </c:val>
          <c:extLst>
            <c:ext xmlns:c16="http://schemas.microsoft.com/office/drawing/2014/chart" uri="{C3380CC4-5D6E-409C-BE32-E72D297353CC}">
              <c16:uniqueId val="{00000000-FE1F-AF4C-8379-C3899A0AD8F7}"/>
            </c:ext>
          </c:extLst>
        </c:ser>
        <c:ser>
          <c:idx val="1"/>
          <c:order val="1"/>
          <c:tx>
            <c:strRef>
              <c:f>Sheet1!$A$3</c:f>
              <c:strCache>
                <c:ptCount val="1"/>
                <c:pt idx="0">
                  <c:v>EH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0.46</c:v>
                </c:pt>
              </c:numCache>
            </c:numRef>
          </c:val>
          <c:extLst>
            <c:ext xmlns:c16="http://schemas.microsoft.com/office/drawing/2014/chart" uri="{C3380CC4-5D6E-409C-BE32-E72D297353CC}">
              <c16:uniqueId val="{00000001-FE1F-AF4C-8379-C3899A0AD8F7}"/>
            </c:ext>
          </c:extLst>
        </c:ser>
        <c:dLbls>
          <c:showLegendKey val="0"/>
          <c:showVal val="0"/>
          <c:showCatName val="0"/>
          <c:showSerName val="0"/>
          <c:showPercent val="0"/>
          <c:showBubbleSize val="0"/>
        </c:dLbls>
        <c:gapWidth val="0"/>
        <c:overlap val="100"/>
        <c:axId val="1589735375"/>
        <c:axId val="1672538831"/>
      </c:barChart>
      <c:catAx>
        <c:axId val="1589735375"/>
        <c:scaling>
          <c:orientation val="minMax"/>
        </c:scaling>
        <c:delete val="1"/>
        <c:axPos val="l"/>
        <c:numFmt formatCode="General" sourceLinked="1"/>
        <c:majorTickMark val="none"/>
        <c:minorTickMark val="none"/>
        <c:tickLblPos val="nextTo"/>
        <c:crossAx val="1672538831"/>
        <c:crosses val="autoZero"/>
        <c:auto val="1"/>
        <c:lblAlgn val="ctr"/>
        <c:lblOffset val="100"/>
        <c:noMultiLvlLbl val="0"/>
      </c:catAx>
      <c:valAx>
        <c:axId val="16725388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9735375"/>
        <c:crosses val="autoZero"/>
        <c:crossBetween val="between"/>
      </c:valAx>
      <c:spPr>
        <a:noFill/>
        <a:ln>
          <a:noFill/>
        </a:ln>
        <a:effectLst/>
      </c:spPr>
    </c:plotArea>
    <c:legend>
      <c:legendPos val="b"/>
      <c:layout>
        <c:manualLayout>
          <c:xMode val="edge"/>
          <c:yMode val="edge"/>
          <c:x val="0.42244724934940109"/>
          <c:y val="0.61895821852482613"/>
          <c:w val="0.1487078193778229"/>
          <c:h val="0.196517916354024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solidFill>
            <a:schemeClr val="bg1"/>
          </a:solidFill>
          <a:latin typeface="Helvetica Light" panose="020B0403020202020204" pitchFamily="34" charset="0"/>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2"/>
            <c:invertIfNegative val="0"/>
            <c:bubble3D val="0"/>
            <c:spPr>
              <a:solidFill>
                <a:srgbClr val="290CCD"/>
              </a:solidFill>
              <a:ln>
                <a:noFill/>
              </a:ln>
              <a:effectLst/>
            </c:spPr>
            <c:extLst>
              <c:ext xmlns:c16="http://schemas.microsoft.com/office/drawing/2014/chart" uri="{C3380CC4-5D6E-409C-BE32-E72D297353CC}">
                <c16:uniqueId val="{00000000-3232-4868-9297-E5F9C726EEF3}"/>
              </c:ext>
            </c:extLst>
          </c:dPt>
          <c:dLbls>
            <c:dLbl>
              <c:idx val="1"/>
              <c:layout>
                <c:manualLayout>
                  <c:x val="0"/>
                  <c:y val="6.6638764514944703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7C-194E-9C48-5CCDDE8FBC04}"/>
                </c:ext>
              </c:extLst>
            </c:dLbl>
            <c:dLbl>
              <c:idx val="2"/>
              <c:layout>
                <c:manualLayout>
                  <c:x val="1.1891363499319289E-2"/>
                  <c:y val="-3.288341521563981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c:formatCode>
                <c:ptCount val="3"/>
                <c:pt idx="1">
                  <c:v>1</c:v>
                </c:pt>
                <c:pt idx="2">
                  <c:v>18</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1D9A78"/>
              </a:solidFill>
              <a:ln>
                <a:solidFill>
                  <a:srgbClr val="1D9A78"/>
                </a:solid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solidFill>
                  <a:srgbClr val="1D9A78"/>
                </a:solidFill>
              </a:ln>
              <a:effectLst/>
            </c:spPr>
            <c:extLst>
              <c:ext xmlns:c16="http://schemas.microsoft.com/office/drawing/2014/chart" uri="{C3380CC4-5D6E-409C-BE32-E72D297353CC}">
                <c16:uniqueId val="{00000003-F811-4F07-9EAB-93C803B10D26}"/>
              </c:ext>
            </c:extLst>
          </c:dPt>
          <c:dPt>
            <c:idx val="2"/>
            <c:invertIfNegative val="0"/>
            <c:bubble3D val="0"/>
            <c:spPr>
              <a:solidFill>
                <a:srgbClr val="FF0000"/>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FF0000"/>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FF0000"/>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1D9A78"/>
              </a:solidFill>
              <a:ln>
                <a:solidFill>
                  <a:srgbClr val="1D9A78"/>
                </a:solid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Lbls>
            <c:dLbl>
              <c:idx val="0"/>
              <c:layout>
                <c:manualLayout>
                  <c:x val="-2.2220983834934133E-3"/>
                  <c:y val="0.23174108898646986"/>
                </c:manualLayout>
              </c:layout>
              <c:tx>
                <c:rich>
                  <a:bodyPr/>
                  <a:lstStyle/>
                  <a:p>
                    <a:fld id="{45231E25-AFFA-C144-A4D2-A718535DC238}" type="VALUE">
                      <a:rPr lang="en-US" smtClean="0">
                        <a:solidFill>
                          <a:schemeClr val="tx1"/>
                        </a:solidFill>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0.315341418220595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1-4F07-9EAB-93C803B10D26}"/>
                </c:ext>
              </c:extLst>
            </c:dLbl>
            <c:dLbl>
              <c:idx val="2"/>
              <c:layout>
                <c:manualLayout>
                  <c:x val="-2.2220983834934133E-3"/>
                  <c:y val="3.59011162334318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1-4F07-9EAB-93C803B10D26}"/>
                </c:ext>
              </c:extLst>
            </c:dLbl>
            <c:dLbl>
              <c:idx val="3"/>
              <c:layout>
                <c:manualLayout>
                  <c:x val="-4.4441967669868266E-3"/>
                  <c:y val="4.56046027903809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52-C541-AEE3-9C0534D9BA15}"/>
                </c:ext>
              </c:extLst>
            </c:dLbl>
            <c:dLbl>
              <c:idx val="4"/>
              <c:layout>
                <c:manualLayout>
                  <c:x val="-1.1110491917467066E-3"/>
                  <c:y val="0.1074000640627978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1-4F07-9EAB-93C803B10D26}"/>
                </c:ext>
              </c:extLst>
            </c:dLbl>
            <c:dLbl>
              <c:idx val="5"/>
              <c:layout>
                <c:manualLayout>
                  <c:x val="-8.1475999510392863E-17"/>
                  <c:y val="0.189366386493291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948E-3"/>
                  <c:y val="0.113285732241833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1-4F07-9EAB-93C803B10D26}"/>
                </c:ext>
              </c:extLst>
            </c:dLbl>
            <c:dLbl>
              <c:idx val="8"/>
              <c:layout>
                <c:manualLayout>
                  <c:x val="0"/>
                  <c:y val="0.1759140098851328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0"/>
                  <c:y val="9.2688326379681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F4-6C48-96E6-F843EDBAF871}"/>
                </c:ext>
              </c:extLst>
            </c:dLbl>
            <c:dLbl>
              <c:idx val="10"/>
              <c:layout>
                <c:manualLayout>
                  <c:x val="-1.1110491917467066E-3"/>
                  <c:y val="5.1493514655378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Dibisa</c:v>
                </c:pt>
                <c:pt idx="9">
                  <c:v>Grupo Q</c:v>
                </c:pt>
                <c:pt idx="10">
                  <c:v>UMA</c:v>
                </c:pt>
                <c:pt idx="11">
                  <c:v>Central Motos</c:v>
                </c:pt>
              </c:strCache>
            </c:strRef>
          </c:cat>
          <c:val>
            <c:numRef>
              <c:f>Sheet1!$B$2:$B$13</c:f>
              <c:numCache>
                <c:formatCode>0%</c:formatCode>
                <c:ptCount val="12"/>
                <c:pt idx="0">
                  <c:v>0.8</c:v>
                </c:pt>
                <c:pt idx="1">
                  <c:v>1.38</c:v>
                </c:pt>
                <c:pt idx="2">
                  <c:v>-0.9</c:v>
                </c:pt>
                <c:pt idx="3">
                  <c:v>-0.9</c:v>
                </c:pt>
                <c:pt idx="4">
                  <c:v>-0.75</c:v>
                </c:pt>
                <c:pt idx="6">
                  <c:v>0</c:v>
                </c:pt>
                <c:pt idx="7">
                  <c:v>0</c:v>
                </c:pt>
                <c:pt idx="9">
                  <c:v>0</c:v>
                </c:pt>
                <c:pt idx="10">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Tropigas</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0</c:formatCode>
                <c:ptCount val="2"/>
                <c:pt idx="0">
                  <c:v>8</c:v>
                </c:pt>
                <c:pt idx="1">
                  <c:v>10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089D-5C48-893C-F53D66161B33}"/>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0-71FA-A44D-89E0-F6EE9DFDBAE6}"/>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7802032808806886"/>
          <c:w val="0.87957833177670153"/>
          <c:h val="0.42333398406898581"/>
        </c:manualLayout>
      </c:layout>
      <c:barChart>
        <c:barDir val="bar"/>
        <c:grouping val="percentStacked"/>
        <c:varyColors val="0"/>
        <c:ser>
          <c:idx val="0"/>
          <c:order val="0"/>
          <c:tx>
            <c:strRef>
              <c:f>Sheet1!$A$2</c:f>
              <c:strCache>
                <c:ptCount val="1"/>
                <c:pt idx="0">
                  <c:v>TVC</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0-919C-C940-B853-65A58F085015}"/>
            </c:ext>
          </c:extLst>
        </c:ser>
        <c:ser>
          <c:idx val="1"/>
          <c:order val="1"/>
          <c:tx>
            <c:strRef>
              <c:f>Sheet1!$A$3</c:f>
              <c:strCache>
                <c:ptCount val="1"/>
                <c:pt idx="0">
                  <c:v>HCH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0.72</c:v>
                </c:pt>
              </c:numCache>
            </c:numRef>
          </c:val>
          <c:extLst>
            <c:ext xmlns:c16="http://schemas.microsoft.com/office/drawing/2014/chart" uri="{C3380CC4-5D6E-409C-BE32-E72D297353CC}">
              <c16:uniqueId val="{00000000-C569-2E45-828E-4077BAB76CA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556089272668E-2"/>
          <c:y val="3.5097062879815059E-2"/>
          <c:w val="0.86710103003242034"/>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1</c:v>
                </c:pt>
                <c:pt idx="1">
                  <c:v>1</c:v>
                </c:pt>
              </c:numCache>
            </c:numRef>
          </c:val>
          <c:extLst>
            <c:ext xmlns:c16="http://schemas.microsoft.com/office/drawing/2014/chart" uri="{C3380CC4-5D6E-409C-BE32-E72D297353CC}">
              <c16:uniqueId val="{00000000-AEDF-3C40-B092-1BDF406AA3E5}"/>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1-AEDF-3C40-B092-1BDF406AA3E5}"/>
            </c:ext>
          </c:extLst>
        </c:ser>
        <c:ser>
          <c:idx val="2"/>
          <c:order val="2"/>
          <c:tx>
            <c:strRef>
              <c:f>Sheet1!$A$4</c:f>
              <c:strCache>
                <c:ptCount val="1"/>
                <c:pt idx="0">
                  <c:v>RA</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EDF-3C40-B092-1BDF406AA3E5}"/>
              </c:ext>
            </c:extLst>
          </c:dPt>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F-3C40-B092-1BDF406AA3E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General</c:formatCode>
                <c:ptCount val="2"/>
              </c:numCache>
            </c:numRef>
          </c:val>
          <c:extLst>
            <c:ext xmlns:c16="http://schemas.microsoft.com/office/drawing/2014/chart" uri="{C3380CC4-5D6E-409C-BE32-E72D297353CC}">
              <c16:uniqueId val="{00000004-AEDF-3C40-B092-1BDF406AA3E5}"/>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01751701239928E-2"/>
          <c:y val="0.13078914714440737"/>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33-ED4C-A09A-B60A91F03B5E}"/>
                </c:ext>
              </c:extLst>
            </c:dLbl>
            <c:dLbl>
              <c:idx val="1"/>
              <c:layout>
                <c:manualLayout>
                  <c:x val="-8.8833693889662051E-3"/>
                  <c:y val="-9.511247424636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33-ED4C-A09A-B60A91F03B5E}"/>
                </c:ext>
              </c:extLst>
            </c:dLbl>
            <c:dLbl>
              <c:idx val="2"/>
              <c:layout>
                <c:manualLayout>
                  <c:x val="4.3829292841969002E-3"/>
                  <c:y val="-0.187746203818823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CC-3D44-B7C8-B5D06F9E6B89}"/>
                </c:ext>
              </c:extLst>
            </c:dLbl>
            <c:dLbl>
              <c:idx val="3"/>
              <c:layout>
                <c:manualLayout>
                  <c:x val="1.971455396533448E-3"/>
                  <c:y val="-6.896799323956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Sheet1!$D$2:$D$5</c:f>
              <c:numCache>
                <c:formatCode>_(* #,##0.00_);_(* \(#,##0.00\);_(* "-"??_);_(@_)</c:formatCode>
                <c:ptCount val="4"/>
                <c:pt idx="0">
                  <c:v>0.90664642412449514</c:v>
                </c:pt>
                <c:pt idx="1">
                  <c:v>0.66681091124008041</c:v>
                </c:pt>
                <c:pt idx="2">
                  <c:v>2.6933715759151791</c:v>
                </c:pt>
                <c:pt idx="3">
                  <c:v>0.57652365110787984</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Sheet1!$B$2:$B$5</c:f>
              <c:numCache>
                <c:formatCode>0%</c:formatCode>
                <c:ptCount val="4"/>
                <c:pt idx="0">
                  <c:v>0.79207221711172349</c:v>
                </c:pt>
                <c:pt idx="1">
                  <c:v>0.12778911696098041</c:v>
                </c:pt>
                <c:pt idx="2">
                  <c:v>7.1076217210244597E-2</c:v>
                </c:pt>
                <c:pt idx="3">
                  <c:v>9.0624487170514398E-3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Sheet1!$C$2:$C$5</c:f>
              <c:numCache>
                <c:formatCode>0%</c:formatCode>
                <c:ptCount val="4"/>
                <c:pt idx="0">
                  <c:v>0.71812944329270489</c:v>
                </c:pt>
                <c:pt idx="1">
                  <c:v>8.5211177527316564E-2</c:v>
                </c:pt>
                <c:pt idx="2">
                  <c:v>0.19143466315764607</c:v>
                </c:pt>
                <c:pt idx="3">
                  <c:v>5.2247160223324171E-3</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Tropigas</c:v>
                </c:pt>
                <c:pt idx="2">
                  <c:v>Elektra/Italika</c:v>
                </c:pt>
              </c:strCache>
            </c:strRef>
          </c:cat>
          <c:val>
            <c:numRef>
              <c:f>Hoja1!$B$2:$B$4</c:f>
              <c:numCache>
                <c:formatCode>0%</c:formatCode>
                <c:ptCount val="3"/>
                <c:pt idx="1">
                  <c:v>0.86490316657313215</c:v>
                </c:pt>
                <c:pt idx="2">
                  <c:v>0.24060373621790271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Tropigas</c:v>
                </c:pt>
                <c:pt idx="2">
                  <c:v>Elektra/Italika</c:v>
                </c:pt>
              </c:strCache>
            </c:strRef>
          </c:cat>
          <c:val>
            <c:numRef>
              <c:f>Hoja1!$C$2:$C$4</c:f>
              <c:numCache>
                <c:formatCode>0%</c:formatCode>
                <c:ptCount val="3"/>
                <c:pt idx="0">
                  <c:v>0.81686937015549332</c:v>
                </c:pt>
                <c:pt idx="1">
                  <c:v>0.13509683342686793</c:v>
                </c:pt>
                <c:pt idx="2">
                  <c:v>3.8354412141424474E-2</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Tropigas</c:v>
                </c:pt>
                <c:pt idx="2">
                  <c:v>Elektra/Italika</c:v>
                </c:pt>
              </c:strCache>
            </c:strRef>
          </c:cat>
          <c:val>
            <c:numRef>
              <c:f>Hoja1!$D$2:$D$4</c:f>
              <c:numCache>
                <c:formatCode>General</c:formatCode>
                <c:ptCount val="3"/>
                <c:pt idx="2" formatCode="0%">
                  <c:v>0.7210418516406728</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C6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Didemo/Credid</c:v>
                </c:pt>
                <c:pt idx="1">
                  <c:v>Tropigas</c:v>
                </c:pt>
                <c:pt idx="2">
                  <c:v>Elektra/Italika</c:v>
                </c:pt>
              </c:strCache>
            </c:strRef>
          </c:cat>
          <c:val>
            <c:numRef>
              <c:f>Hoja1!$E$2:$E$4</c:f>
              <c:numCache>
                <c:formatCode>General</c:formatCode>
                <c:ptCount val="3"/>
                <c:pt idx="0" formatCode="0%">
                  <c:v>0.18013305638314894</c:v>
                </c:pt>
              </c:numCache>
            </c:numRef>
          </c:val>
          <c:extLst>
            <c:ext xmlns:c16="http://schemas.microsoft.com/office/drawing/2014/chart" uri="{C3380CC4-5D6E-409C-BE32-E72D297353CC}">
              <c16:uniqueId val="{00000004-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3"/>
              <c:layout>
                <c:manualLayout>
                  <c:x val="1.11188325225851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0C-E74E-A87E-C40AF0F822C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Hoja1!$B$2:$B$5</c:f>
              <c:numCache>
                <c:formatCode>0%</c:formatCode>
                <c:ptCount val="4"/>
                <c:pt idx="1">
                  <c:v>0.86811228904938831</c:v>
                </c:pt>
                <c:pt idx="2">
                  <c:v>0.48220191616777713</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Hoja1!$C$2:$C$5</c:f>
              <c:numCache>
                <c:formatCode>0%</c:formatCode>
                <c:ptCount val="4"/>
                <c:pt idx="0">
                  <c:v>0.78816560206511999</c:v>
                </c:pt>
                <c:pt idx="1">
                  <c:v>0.13188771095061166</c:v>
                </c:pt>
                <c:pt idx="2">
                  <c:v>1.0364372250626908E-2</c:v>
                </c:pt>
                <c:pt idx="3">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Hoja1!$D$2:$D$5</c:f>
              <c:numCache>
                <c:formatCode>General</c:formatCode>
                <c:ptCount val="4"/>
                <c:pt idx="2" formatCode="0%">
                  <c:v>0.507433711581596</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C6</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45-574F-B61F-3DDE420EBA0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A-AD4E-AFF0-219B4607D18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CA-AD4E-AFF0-219B4607D18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Hoja1!$E$2:$E$5</c:f>
              <c:numCache>
                <c:formatCode>General</c:formatCode>
                <c:ptCount val="4"/>
                <c:pt idx="0" formatCode="0%">
                  <c:v>0.20943187002031996</c:v>
                </c:pt>
              </c:numCache>
            </c:numRef>
          </c:val>
          <c:extLst>
            <c:ext xmlns:c16="http://schemas.microsoft.com/office/drawing/2014/chart" uri="{C3380CC4-5D6E-409C-BE32-E72D297353CC}">
              <c16:uniqueId val="{00000003-6D45-264A-B51F-E22A6DC7DB5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Hoja1!$B$2:$B$5</c:f>
              <c:numCache>
                <c:formatCode>0%</c:formatCode>
                <c:ptCount val="4"/>
                <c:pt idx="0">
                  <c:v>0.89383394662907634</c:v>
                </c:pt>
                <c:pt idx="1">
                  <c:v>0.99389542343238524</c:v>
                </c:pt>
                <c:pt idx="2">
                  <c:v>0.30751518179059839</c:v>
                </c:pt>
                <c:pt idx="3">
                  <c:v>1</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Hoja1!$C$2:$C$5</c:f>
              <c:numCache>
                <c:formatCode>0%</c:formatCode>
                <c:ptCount val="4"/>
                <c:pt idx="0">
                  <c:v>2.707169411413065E-2</c:v>
                </c:pt>
                <c:pt idx="1">
                  <c:v>6.1045765676148176E-3</c:v>
                </c:pt>
                <c:pt idx="2">
                  <c:v>0.41971927936399261</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Hoja1!$D$2:$D$5</c:f>
              <c:numCache>
                <c:formatCode>General</c:formatCode>
                <c:ptCount val="4"/>
                <c:pt idx="0" formatCode="0%">
                  <c:v>7.3941413308003925E-2</c:v>
                </c:pt>
                <c:pt idx="2" formatCode="0%">
                  <c:v>0.16172845292813798</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Hoja1!$E$2:$E$5</c:f>
              <c:numCache>
                <c:formatCode>General</c:formatCode>
                <c:ptCount val="4"/>
                <c:pt idx="0" formatCode="0%">
                  <c:v>5.1529459487890273E-3</c:v>
                </c:pt>
                <c:pt idx="2" formatCode="0%">
                  <c:v>0.11103708591727109</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F7-E544-819A-CE28843BF46F}"/>
                </c:ext>
              </c:extLst>
            </c:dLbl>
            <c:dLbl>
              <c:idx val="2"/>
              <c:layout>
                <c:manualLayout>
                  <c:x val="2.0312159506430519E-2"/>
                  <c:y val="1.20820169167263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Dimemo</c:v>
                </c:pt>
                <c:pt idx="1">
                  <c:v>Tropigas</c:v>
                </c:pt>
                <c:pt idx="2">
                  <c:v>Elektra/Italika</c:v>
                </c:pt>
              </c:strCache>
            </c:strRef>
          </c:cat>
          <c:val>
            <c:numRef>
              <c:f>Hoja1!$B$2:$B$4</c:f>
              <c:numCache>
                <c:formatCode>0%</c:formatCode>
                <c:ptCount val="3"/>
                <c:pt idx="0">
                  <c:v>0.66304297432161929</c:v>
                </c:pt>
                <c:pt idx="1">
                  <c:v>0.332047106883609</c:v>
                </c:pt>
                <c:pt idx="2">
                  <c:v>0.37312044971063857</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1-2C47-A426-6D67105086CC}"/>
                </c:ext>
              </c:extLst>
            </c:dLbl>
            <c:dLbl>
              <c:idx val="2"/>
              <c:layout>
                <c:manualLayout>
                  <c:x val="3.5546279136253404E-2"/>
                  <c:y val="-1.81225497051321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Dimemo</c:v>
                </c:pt>
                <c:pt idx="1">
                  <c:v>Tropigas</c:v>
                </c:pt>
                <c:pt idx="2">
                  <c:v>Elektra/Italika</c:v>
                </c:pt>
              </c:strCache>
            </c:strRef>
          </c:cat>
          <c:val>
            <c:numRef>
              <c:f>Hoja1!$C$2:$C$4</c:f>
              <c:numCache>
                <c:formatCode>0%</c:formatCode>
                <c:ptCount val="3"/>
                <c:pt idx="0">
                  <c:v>0.13756782907356213</c:v>
                </c:pt>
                <c:pt idx="1">
                  <c:v>0.19300987740160547</c:v>
                </c:pt>
                <c:pt idx="2">
                  <c:v>0.30907046941150335</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Dimemo</c:v>
                </c:pt>
                <c:pt idx="1">
                  <c:v>Tropigas</c:v>
                </c:pt>
                <c:pt idx="2">
                  <c:v>Elektra/Italika</c:v>
                </c:pt>
              </c:strCache>
            </c:strRef>
          </c:cat>
          <c:val>
            <c:numRef>
              <c:f>Hoja1!$D$2:$D$4</c:f>
              <c:numCache>
                <c:formatCode>0%</c:formatCode>
                <c:ptCount val="3"/>
                <c:pt idx="0">
                  <c:v>0.19938919660481857</c:v>
                </c:pt>
                <c:pt idx="1">
                  <c:v>0.47494301571478553</c:v>
                </c:pt>
                <c:pt idx="2">
                  <c:v>0.31780908087785809</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Hoja1!$B$2:$B$5</c:f>
              <c:numCache>
                <c:formatCode>0%</c:formatCode>
                <c:ptCount val="4"/>
                <c:pt idx="0">
                  <c:v>0.63058214130734325</c:v>
                </c:pt>
                <c:pt idx="1">
                  <c:v>0.27124788602185601</c:v>
                </c:pt>
                <c:pt idx="2">
                  <c:v>0.23334849218397849</c:v>
                </c:pt>
                <c:pt idx="3">
                  <c:v>0.8585998194459612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Hoja1!$C$2:$C$5</c:f>
              <c:numCache>
                <c:formatCode>0%</c:formatCode>
                <c:ptCount val="4"/>
                <c:pt idx="0">
                  <c:v>0.15933138042200629</c:v>
                </c:pt>
                <c:pt idx="1">
                  <c:v>0.14299031990502811</c:v>
                </c:pt>
                <c:pt idx="2">
                  <c:v>0.22111315248558241</c:v>
                </c:pt>
                <c:pt idx="3">
                  <c:v>0.1414001805540388</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Hoja1!$D$2:$D$5</c:f>
              <c:numCache>
                <c:formatCode>0%</c:formatCode>
                <c:ptCount val="4"/>
                <c:pt idx="0">
                  <c:v>0.2100864782706505</c:v>
                </c:pt>
                <c:pt idx="1">
                  <c:v>0.58576179407311579</c:v>
                </c:pt>
                <c:pt idx="2">
                  <c:v>0.54553835533043915</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1D9A78"/>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1D9A78"/>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1D9A78"/>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FF0000"/>
              </a:solidFill>
              <a:ln>
                <a:solidFill>
                  <a:srgbClr val="FF0000"/>
                </a:solidFill>
              </a:ln>
              <a:effectLst/>
            </c:spPr>
            <c:extLst>
              <c:ext xmlns:c16="http://schemas.microsoft.com/office/drawing/2014/chart" uri="{C3380CC4-5D6E-409C-BE32-E72D297353CC}">
                <c16:uniqueId val="{00000010-CD66-E54C-9AD5-BC25401FEADE}"/>
              </c:ext>
            </c:extLst>
          </c:dPt>
          <c:dLbls>
            <c:dLbl>
              <c:idx val="0"/>
              <c:layout>
                <c:manualLayout>
                  <c:x val="-2.2220983834934237E-3"/>
                  <c:y val="1.82116748367007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4B-4485-9EFD-3E49DA33E474}"/>
                </c:ext>
              </c:extLst>
            </c:dLbl>
            <c:dLbl>
              <c:idx val="2"/>
              <c:layout>
                <c:manualLayout>
                  <c:x val="0"/>
                  <c:y val="2.33545389303134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9"/>
              <c:layout>
                <c:manualLayout>
                  <c:x val="-2.2220983834935763E-3"/>
                  <c:y val="0.203587516674573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66-E54C-9AD5-BC25401FEA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Dibisa</c:v>
                </c:pt>
                <c:pt idx="9">
                  <c:v>Grupo Q</c:v>
                </c:pt>
                <c:pt idx="10">
                  <c:v>UMA</c:v>
                </c:pt>
                <c:pt idx="11">
                  <c:v>Central Motos</c:v>
                </c:pt>
              </c:strCache>
            </c:strRef>
          </c:cat>
          <c:val>
            <c:numRef>
              <c:f>Sheet1!$B$2:$B$13</c:f>
              <c:numCache>
                <c:formatCode>0%</c:formatCode>
                <c:ptCount val="12"/>
                <c:pt idx="0">
                  <c:v>-0.66</c:v>
                </c:pt>
                <c:pt idx="1">
                  <c:v>1.59</c:v>
                </c:pt>
                <c:pt idx="2">
                  <c:v>0.5</c:v>
                </c:pt>
                <c:pt idx="3">
                  <c:v>0</c:v>
                </c:pt>
                <c:pt idx="4">
                  <c:v>1</c:v>
                </c:pt>
                <c:pt idx="7">
                  <c:v>7</c:v>
                </c:pt>
                <c:pt idx="9">
                  <c:v>0</c:v>
                </c:pt>
                <c:pt idx="10">
                  <c:v>0</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v>
                </c:pt>
                <c:pt idx="1">
                  <c:v>Tropigas</c:v>
                </c:pt>
                <c:pt idx="2">
                  <c:v>Elektra/Italika</c:v>
                </c:pt>
              </c:strCache>
            </c:strRef>
          </c:cat>
          <c:val>
            <c:numRef>
              <c:f>Hoja1!$B$2:$B$4</c:f>
              <c:numCache>
                <c:formatCode>0%</c:formatCode>
                <c:ptCount val="3"/>
                <c:pt idx="0">
                  <c:v>0.91778597344587887</c:v>
                </c:pt>
                <c:pt idx="1">
                  <c:v>1</c:v>
                </c:pt>
                <c:pt idx="2">
                  <c:v>0.41423818733511214</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v>
                </c:pt>
                <c:pt idx="1">
                  <c:v>Tropigas</c:v>
                </c:pt>
                <c:pt idx="2">
                  <c:v>Elektra/Italika</c:v>
                </c:pt>
              </c:strCache>
            </c:strRef>
          </c:cat>
          <c:val>
            <c:numRef>
              <c:f>Hoja1!$C$2:$C$4</c:f>
              <c:numCache>
                <c:formatCode>General</c:formatCode>
                <c:ptCount val="3"/>
                <c:pt idx="2" formatCode="0%">
                  <c:v>0.24061426223226701</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1.195829547143636E-16"/>
                  <c:y val="2.36981748206892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v>
                </c:pt>
                <c:pt idx="1">
                  <c:v>Tropigas</c:v>
                </c:pt>
                <c:pt idx="2">
                  <c:v>Elektra/Italika</c:v>
                </c:pt>
              </c:strCache>
            </c:strRef>
          </c:cat>
          <c:val>
            <c:numRef>
              <c:f>Hoja1!$D$2:$D$4</c:f>
              <c:numCache>
                <c:formatCode>General</c:formatCode>
                <c:ptCount val="3"/>
                <c:pt idx="0" formatCode="0%">
                  <c:v>7.352175258101383E-2</c:v>
                </c:pt>
                <c:pt idx="2" formatCode="0%">
                  <c:v>0.21031326779417328</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Didemo</c:v>
                </c:pt>
                <c:pt idx="1">
                  <c:v>Tropigas</c:v>
                </c:pt>
                <c:pt idx="2">
                  <c:v>Elektra/Italika</c:v>
                </c:pt>
              </c:strCache>
            </c:strRef>
          </c:cat>
          <c:val>
            <c:numRef>
              <c:f>Hoja1!$E$2:$E$4</c:f>
              <c:numCache>
                <c:formatCode>General</c:formatCode>
                <c:ptCount val="3"/>
                <c:pt idx="0" formatCode="0%">
                  <c:v>6.7817757454260059E-3</c:v>
                </c:pt>
                <c:pt idx="2" formatCode="0%">
                  <c:v>0.13483428263844766</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La Buenisima</c:v>
                </c:pt>
              </c:strCache>
            </c:strRef>
          </c:tx>
          <c:spPr>
            <a:solidFill>
              <a:srgbClr val="2F9FBD"/>
            </a:solidFill>
            <a:ln>
              <a:noFill/>
            </a:ln>
            <a:effectLst/>
          </c:spPr>
          <c:invertIfNegative val="0"/>
          <c:dLbls>
            <c:dLbl>
              <c:idx val="0"/>
              <c:layout>
                <c:manualLayout>
                  <c:x val="4.183370410878344E-3"/>
                  <c:y val="-3.02966325765437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Hoja1!$B$2:$B$5</c:f>
              <c:numCache>
                <c:formatCode>0%</c:formatCode>
                <c:ptCount val="4"/>
                <c:pt idx="1">
                  <c:v>0.29166666666666669</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Top</c:v>
                </c:pt>
              </c:strCache>
            </c:strRef>
          </c:tx>
          <c:spPr>
            <a:solidFill>
              <a:schemeClr val="accent3"/>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D78-8C4C-B97F-A5745C83A265}"/>
                </c:ext>
              </c:extLst>
            </c:dLbl>
            <c:dLbl>
              <c:idx val="1"/>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FF8-A547-B450-1B1264582BEB}"/>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FF8-A547-B450-1B1264582B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Hoja1!$C$2:$C$5</c:f>
              <c:numCache>
                <c:formatCode>0%</c:formatCode>
                <c:ptCount val="4"/>
                <c:pt idx="1">
                  <c:v>0.52777777777777779</c:v>
                </c:pt>
                <c:pt idx="2">
                  <c:v>0.52830188679245282</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Love 98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Hoja1!$D$2:$D$5</c:f>
              <c:numCache>
                <c:formatCode>General</c:formatCode>
                <c:ptCount val="4"/>
                <c:pt idx="2" formatCode="0%">
                  <c:v>0.28301886792452829</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Power</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F8-A547-B450-1B1264582BE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F8-A547-B450-1B1264582BE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F8-A547-B450-1B1264582B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Hoja1!$E$2:$E$5</c:f>
              <c:numCache>
                <c:formatCode>General</c:formatCode>
                <c:ptCount val="4"/>
                <c:pt idx="0" formatCode="0%">
                  <c:v>0.60248447204968947</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RCV</c:v>
                </c:pt>
              </c:strCache>
            </c:strRef>
          </c:tx>
          <c:spPr>
            <a:solidFill>
              <a:schemeClr val="accent3">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51-4D44-A95E-C97C44E069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6-A74A-91A9-6103B324E95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17-2446-B8CE-25D4A10C2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Hoja1!$F$2:$F$5</c:f>
              <c:numCache>
                <c:formatCode>General</c:formatCode>
                <c:ptCount val="4"/>
                <c:pt idx="2" formatCode="0%">
                  <c:v>0.18867924528301888</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Suyapa FM</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Hoja1!$G$2:$G$5</c:f>
              <c:numCache>
                <c:formatCode>0%</c:formatCode>
                <c:ptCount val="4"/>
                <c:pt idx="1">
                  <c:v>0.18055555555555555</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XY</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Hoja1!$H$2:$H$5</c:f>
              <c:numCache>
                <c:formatCode>General</c:formatCode>
                <c:ptCount val="4"/>
                <c:pt idx="0" formatCode="0%">
                  <c:v>0.39751552795031053</c:v>
                </c:pt>
                <c:pt idx="3" formatCode="0%">
                  <c:v>1</c:v>
                </c:pt>
              </c:numCache>
            </c:numRef>
          </c:val>
          <c:extLst>
            <c:ext xmlns:c16="http://schemas.microsoft.com/office/drawing/2014/chart" uri="{C3380CC4-5D6E-409C-BE32-E72D297353CC}">
              <c16:uniqueId val="{00000001-D61E-174C-8EC6-118B35A0D16E}"/>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1.9139523528384165E-2"/>
          <c:y val="0.83235325223907775"/>
          <c:w val="0.82449794888580141"/>
          <c:h val="9.0110206441259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Hoja1!$B$2:$B$5</c:f>
              <c:numCache>
                <c:formatCode>General</c:formatCode>
                <c:ptCount val="4"/>
                <c:pt idx="2" formatCode="0%">
                  <c:v>0.18867924528301888</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Hoja1!$C$2:$C$5</c:f>
              <c:numCache>
                <c:formatCode>0%</c:formatCode>
                <c:ptCount val="4"/>
                <c:pt idx="0">
                  <c:v>1</c:v>
                </c:pt>
                <c:pt idx="1">
                  <c:v>0.52777777777777779</c:v>
                </c:pt>
                <c:pt idx="2">
                  <c:v>0.52830188679245282</c:v>
                </c:pt>
                <c:pt idx="3">
                  <c:v>1</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Hoja1!$D$2:$D$5</c:f>
              <c:numCache>
                <c:formatCode>0%</c:formatCode>
                <c:ptCount val="4"/>
                <c:pt idx="1">
                  <c:v>0.18055555555555555</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Motomundo</c:v>
                </c:pt>
                <c:pt idx="1">
                  <c:v>Didemo/Credid</c:v>
                </c:pt>
                <c:pt idx="2">
                  <c:v>Elektra/Italika</c:v>
                </c:pt>
                <c:pt idx="3">
                  <c:v>Grupo Q</c:v>
                </c:pt>
              </c:strCache>
            </c:strRef>
          </c:cat>
          <c:val>
            <c:numRef>
              <c:f>Hoja1!$E$2:$E$5</c:f>
              <c:numCache>
                <c:formatCode>0%</c:formatCode>
                <c:ptCount val="4"/>
                <c:pt idx="1">
                  <c:v>0.29166666666666669</c:v>
                </c:pt>
                <c:pt idx="2">
                  <c:v>0.28301886792452829</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147783593917504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3111817924050782"/>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A2-E74B-B006-462CAEB660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Hoja1!$B$2:$B$6</c:f>
              <c:numCache>
                <c:formatCode>0%</c:formatCode>
                <c:ptCount val="5"/>
                <c:pt idx="1">
                  <c:v>0.16531165311653118</c:v>
                </c:pt>
                <c:pt idx="2">
                  <c:v>0.40725806451612906</c:v>
                </c:pt>
                <c:pt idx="4">
                  <c:v>0.14925373134328357</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Hoja1!$C$2:$C$6</c:f>
              <c:numCache>
                <c:formatCode>0%</c:formatCode>
                <c:ptCount val="5"/>
                <c:pt idx="0">
                  <c:v>1</c:v>
                </c:pt>
                <c:pt idx="1">
                  <c:v>0.71002710027100269</c:v>
                </c:pt>
                <c:pt idx="3">
                  <c:v>1</c:v>
                </c:pt>
                <c:pt idx="4">
                  <c:v>0.41791044776119401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Hoja1!$D$2:$D$6</c:f>
              <c:numCache>
                <c:formatCode>0%</c:formatCode>
                <c:ptCount val="5"/>
                <c:pt idx="1">
                  <c:v>3.5230352303523033E-2</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Hoja1!$E$2:$E$6</c:f>
              <c:numCache>
                <c:formatCode>0%</c:formatCode>
                <c:ptCount val="5"/>
                <c:pt idx="1">
                  <c:v>8.943089430894309E-2</c:v>
                </c:pt>
                <c:pt idx="2">
                  <c:v>0.592741935483871</c:v>
                </c:pt>
                <c:pt idx="4">
                  <c:v>0.43283582089552236</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76056048634280971"/>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Hoja1!$B$2:$B$6</c:f>
              <c:numCache>
                <c:formatCode>General</c:formatCode>
                <c:ptCount val="5"/>
                <c:pt idx="4" formatCode="0%">
                  <c:v>0.19402985074626866</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La Buenisima</c:v>
                </c:pt>
              </c:strCache>
            </c:strRef>
          </c:tx>
          <c:spPr>
            <a:solidFill>
              <a:schemeClr val="accent3"/>
            </a:solidFill>
            <a:ln>
              <a:noFill/>
            </a:ln>
            <a:effectLst/>
          </c:spPr>
          <c:invertIfNegative val="0"/>
          <c:dLbls>
            <c:dLbl>
              <c:idx val="0"/>
              <c:layout>
                <c:manualLayout>
                  <c:x val="9.7611976253828038E-3"/>
                  <c:y val="-5.04910743040630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59-4549-A72C-2B213B649A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Hoja1!$C$2:$C$6</c:f>
              <c:numCache>
                <c:formatCode>0%</c:formatCode>
                <c:ptCount val="5"/>
                <c:pt idx="1">
                  <c:v>8.943089430894309E-2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Top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Hoja1!$D$2:$D$6</c:f>
              <c:numCache>
                <c:formatCode>0%</c:formatCode>
                <c:ptCount val="5"/>
                <c:pt idx="1">
                  <c:v>0.71002710027100269</c:v>
                </c:pt>
                <c:pt idx="4">
                  <c:v>0.41791044776119401</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dLbl>
              <c:idx val="0"/>
              <c:layout>
                <c:manualLayout>
                  <c:x val="0"/>
                  <c:y val="-2.5247127547316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074B-AD63-4AE3BDD55C34}"/>
                </c:ext>
              </c:extLst>
            </c:dLbl>
            <c:dLbl>
              <c:idx val="1"/>
              <c:layout>
                <c:manualLayout>
                  <c:x val="2.7889136072522295E-3"/>
                  <c:y val="3.97598821199014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4D-8B4F-96E0-15C401404B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Hoja1!$E$2:$E$6</c:f>
              <c:numCache>
                <c:formatCode>General</c:formatCode>
                <c:ptCount val="5"/>
                <c:pt idx="2" formatCode="0%">
                  <c:v>0.592741935483871</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Hoja1!$F$2:$F$6</c:f>
              <c:numCache>
                <c:formatCode>General</c:formatCode>
                <c:ptCount val="5"/>
                <c:pt idx="0" formatCode="0%">
                  <c:v>0.62292358803986714</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R America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Hoja1!$G$2:$G$6</c:f>
              <c:numCache>
                <c:formatCode>General</c:formatCode>
                <c:ptCount val="5"/>
                <c:pt idx="2" formatCode="0%">
                  <c:v>0.40725806451612906</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RCV</c:v>
                </c:pt>
              </c:strCache>
            </c:strRef>
          </c:tx>
          <c:spPr>
            <a:solidFill>
              <a:schemeClr val="accent1">
                <a:lumMod val="80000"/>
                <a:lumOff val="20000"/>
              </a:schemeClr>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B50-2B41-BBD4-0F5DB9262A6A}"/>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B50-2B41-BBD4-0F5DB9262A6A}"/>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B50-2B41-BBD4-0F5DB9262A6A}"/>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B50-2B41-BBD4-0F5DB9262A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Hoja1!$H$2:$H$6</c:f>
              <c:numCache>
                <c:formatCode>0%</c:formatCode>
                <c:ptCount val="5"/>
                <c:pt idx="1">
                  <c:v>0.16531165311653118</c:v>
                </c:pt>
                <c:pt idx="4">
                  <c:v>0.14925373134328357</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Stereo Sula</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Hoja1!$I$2:$I$6</c:f>
              <c:numCache>
                <c:formatCode>General</c:formatCode>
                <c:ptCount val="5"/>
                <c:pt idx="4" formatCode="0%">
                  <c:v>1.4925373134328358E-2</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Suyapa Fm</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4B-4143-9DE7-5778D084E07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50-2B41-BBD4-0F5DB9262A6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50-2B41-BBD4-0F5DB9262A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Hoja1!$J$2:$J$6</c:f>
              <c:numCache>
                <c:formatCode>0%</c:formatCode>
                <c:ptCount val="5"/>
                <c:pt idx="1">
                  <c:v>3.5230352303523033E-2</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XY</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5-484E-B2D4-7E39020A915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A5-484E-B2D4-7E39020A91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Hoja1!$K$2:$K$6</c:f>
              <c:numCache>
                <c:formatCode>General</c:formatCode>
                <c:ptCount val="5"/>
                <c:pt idx="0" formatCode="0%">
                  <c:v>0.37707641196013292</c:v>
                </c:pt>
                <c:pt idx="3" formatCode="0%">
                  <c:v>1</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Love 98</c:v>
                </c:pt>
              </c:strCache>
            </c:strRef>
          </c:tx>
          <c:spPr>
            <a:solidFill>
              <a:schemeClr val="accent3">
                <a:lumMod val="80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5-484E-B2D4-7E39020A91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Motomundo</c:v>
                </c:pt>
                <c:pt idx="1">
                  <c:v>Didemo/Credid</c:v>
                </c:pt>
                <c:pt idx="2">
                  <c:v>UMA</c:v>
                </c:pt>
                <c:pt idx="3">
                  <c:v>Grupo Q</c:v>
                </c:pt>
                <c:pt idx="4">
                  <c:v>Elektra/Italika</c:v>
                </c:pt>
              </c:strCache>
            </c:strRef>
          </c:cat>
          <c:val>
            <c:numRef>
              <c:f>Hoja1!$L$2:$L$6</c:f>
              <c:numCache>
                <c:formatCode>General</c:formatCode>
                <c:ptCount val="5"/>
                <c:pt idx="4" formatCode="0%">
                  <c:v>0.22388059701492538</c:v>
                </c:pt>
              </c:numCache>
            </c:numRef>
          </c:val>
          <c:extLst>
            <c:ext xmlns:c16="http://schemas.microsoft.com/office/drawing/2014/chart" uri="{C3380CC4-5D6E-409C-BE32-E72D297353CC}">
              <c16:uniqueId val="{00000001-06A5-484E-B2D4-7E39020A915B}"/>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1.9860578475582015E-2"/>
          <c:y val="0.87224752276054451"/>
          <c:w val="0.77774225145921116"/>
          <c:h val="7.52881199857818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0.73</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El Hareldo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General</c:formatCode>
                <c:ptCount val="2"/>
                <c:pt idx="0" formatCode="0%">
                  <c:v>0.25</c:v>
                </c:pt>
              </c:numCache>
            </c:numRef>
          </c:val>
          <c:extLst>
            <c:ext xmlns:c16="http://schemas.microsoft.com/office/drawing/2014/chart" uri="{C3380CC4-5D6E-409C-BE32-E72D297353CC}">
              <c16:uniqueId val="{00000000-5673-D64E-BC23-46A9E911607C}"/>
            </c:ext>
          </c:extLst>
        </c:ser>
        <c:ser>
          <c:idx val="2"/>
          <c:order val="2"/>
          <c:tx>
            <c:strRef>
              <c:f>Hoja1!$D$1</c:f>
              <c:strCache>
                <c:ptCount val="1"/>
                <c:pt idx="0">
                  <c:v>La Prensa</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35-834F-B685-942476A8277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1F-684B-87F3-FCEFCF97D6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0">
                  <c:v>0.03</c:v>
                </c:pt>
                <c:pt idx="1">
                  <c:v>0.5</c:v>
                </c:pt>
              </c:numCache>
            </c:numRef>
          </c:val>
          <c:extLst>
            <c:ext xmlns:c16="http://schemas.microsoft.com/office/drawing/2014/chart" uri="{C3380CC4-5D6E-409C-BE32-E72D297353CC}">
              <c16:uniqueId val="{00000000-0535-834F-B685-942476A82772}"/>
            </c:ext>
          </c:extLst>
        </c:ser>
        <c:ser>
          <c:idx val="3"/>
          <c:order val="3"/>
          <c:tx>
            <c:strRef>
              <c:f>Hoja1!$E$1</c:f>
              <c:strCache>
                <c:ptCount val="1"/>
                <c:pt idx="0">
                  <c:v>La Tribuna</c:v>
                </c:pt>
              </c:strCache>
            </c:strRef>
          </c:tx>
          <c:spPr>
            <a:solidFill>
              <a:schemeClr val="accent1">
                <a:lumMod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1F-684B-87F3-FCEFCF97D6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Hoja1!$E$2:$E$3</c:f>
              <c:numCache>
                <c:formatCode>0%</c:formatCode>
                <c:ptCount val="2"/>
                <c:pt idx="1">
                  <c:v>0.5</c:v>
                </c:pt>
              </c:numCache>
            </c:numRef>
          </c:val>
          <c:extLst>
            <c:ext xmlns:c16="http://schemas.microsoft.com/office/drawing/2014/chart" uri="{C3380CC4-5D6E-409C-BE32-E72D297353CC}">
              <c16:uniqueId val="{00000000-751F-684B-87F3-FCEFCF97D6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7242822708798295"/>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0.6</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El Heraldo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General</c:formatCode>
                <c:ptCount val="2"/>
                <c:pt idx="0" formatCode="0%">
                  <c:v>0.32</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La Prensa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0">
                  <c:v>0.08</c:v>
                </c:pt>
                <c:pt idx="1">
                  <c:v>0.5</c:v>
                </c:pt>
              </c:numCache>
            </c:numRef>
          </c:val>
          <c:extLst>
            <c:ext xmlns:c16="http://schemas.microsoft.com/office/drawing/2014/chart" uri="{C3380CC4-5D6E-409C-BE32-E72D297353CC}">
              <c16:uniqueId val="{00000001-DB55-6149-AFEE-7B6EBCCCFC03}"/>
            </c:ext>
          </c:extLst>
        </c:ser>
        <c:ser>
          <c:idx val="3"/>
          <c:order val="3"/>
          <c:tx>
            <c:strRef>
              <c:f>Hoja1!$E$1</c:f>
              <c:strCache>
                <c:ptCount val="1"/>
                <c:pt idx="0">
                  <c:v>La Tribuna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Hoja1!$E$2:$E$3</c:f>
              <c:numCache>
                <c:formatCode>0%</c:formatCode>
                <c:ptCount val="2"/>
                <c:pt idx="1">
                  <c:v>0.5</c:v>
                </c:pt>
              </c:numCache>
            </c:numRef>
          </c:val>
          <c:extLst>
            <c:ext xmlns:c16="http://schemas.microsoft.com/office/drawing/2014/chart" uri="{C3380CC4-5D6E-409C-BE32-E72D297353CC}">
              <c16:uniqueId val="{00000000-96F6-BE46-A534-67B3C5C323F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CE9D-6148-9C69-F8593813148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999999480856316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Litoral</c:v>
                </c:pt>
                <c:pt idx="1">
                  <c:v>Oriente</c:v>
                </c:pt>
                <c:pt idx="2">
                  <c:v>Sur</c:v>
                </c:pt>
                <c:pt idx="3">
                  <c:v>Norte</c:v>
                </c:pt>
                <c:pt idx="4">
                  <c:v>Centro</c:v>
                </c:pt>
                <c:pt idx="5">
                  <c:v>Occidente</c:v>
                </c:pt>
                <c:pt idx="6">
                  <c:v>Nacional</c:v>
                </c:pt>
                <c:pt idx="7">
                  <c:v>Comayagua</c:v>
                </c:pt>
                <c:pt idx="8">
                  <c:v>Choluteca</c:v>
                </c:pt>
              </c:strCache>
            </c:strRef>
          </c:cat>
          <c:val>
            <c:numRef>
              <c:f>Hoja1!$B$2:$B$10</c:f>
              <c:numCache>
                <c:formatCode>0%</c:formatCode>
                <c:ptCount val="9"/>
                <c:pt idx="0">
                  <c:v>0.27445394112060778</c:v>
                </c:pt>
                <c:pt idx="1">
                  <c:v>0.50102249488752559</c:v>
                </c:pt>
                <c:pt idx="2">
                  <c:v>0.70292887029288698</c:v>
                </c:pt>
                <c:pt idx="3">
                  <c:v>0.685131195335277</c:v>
                </c:pt>
                <c:pt idx="4">
                  <c:v>0.26468085106382977</c:v>
                </c:pt>
                <c:pt idx="5">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Digital</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Litoral</c:v>
                </c:pt>
                <c:pt idx="1">
                  <c:v>Oriente</c:v>
                </c:pt>
                <c:pt idx="2">
                  <c:v>Sur</c:v>
                </c:pt>
                <c:pt idx="3">
                  <c:v>Norte</c:v>
                </c:pt>
                <c:pt idx="4">
                  <c:v>Centro</c:v>
                </c:pt>
                <c:pt idx="5">
                  <c:v>Occidente</c:v>
                </c:pt>
                <c:pt idx="6">
                  <c:v>Nacional</c:v>
                </c:pt>
                <c:pt idx="7">
                  <c:v>Comayagua</c:v>
                </c:pt>
                <c:pt idx="8">
                  <c:v>Choluteca</c:v>
                </c:pt>
              </c:strCache>
            </c:strRef>
          </c:cat>
          <c:val>
            <c:numRef>
              <c:f>Hoja1!$C$2:$C$10</c:f>
              <c:numCache>
                <c:formatCode>0%</c:formatCode>
                <c:ptCount val="9"/>
                <c:pt idx="7">
                  <c:v>1</c:v>
                </c:pt>
                <c:pt idx="8">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Radio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Litoral</c:v>
                </c:pt>
                <c:pt idx="1">
                  <c:v>Oriente</c:v>
                </c:pt>
                <c:pt idx="2">
                  <c:v>Sur</c:v>
                </c:pt>
                <c:pt idx="3">
                  <c:v>Norte</c:v>
                </c:pt>
                <c:pt idx="4">
                  <c:v>Centro</c:v>
                </c:pt>
                <c:pt idx="5">
                  <c:v>Occidente</c:v>
                </c:pt>
                <c:pt idx="6">
                  <c:v>Nacional</c:v>
                </c:pt>
                <c:pt idx="7">
                  <c:v>Comayagua</c:v>
                </c:pt>
                <c:pt idx="8">
                  <c:v>Choluteca</c:v>
                </c:pt>
              </c:strCache>
            </c:strRef>
          </c:cat>
          <c:val>
            <c:numRef>
              <c:f>Hoja1!$D$2:$D$10</c:f>
              <c:numCache>
                <c:formatCode>0%</c:formatCode>
                <c:ptCount val="9"/>
                <c:pt idx="0">
                  <c:v>0.72554605887939216</c:v>
                </c:pt>
                <c:pt idx="1">
                  <c:v>0.49897750511247446</c:v>
                </c:pt>
                <c:pt idx="2">
                  <c:v>0.29707112970711297</c:v>
                </c:pt>
                <c:pt idx="3">
                  <c:v>0.31486880466472306</c:v>
                </c:pt>
                <c:pt idx="4">
                  <c:v>0.73531914893617023</c:v>
                </c:pt>
                <c:pt idx="6">
                  <c:v>1</c:v>
                </c:pt>
              </c:numCache>
            </c:numRef>
          </c:val>
          <c:extLst>
            <c:ext xmlns:c16="http://schemas.microsoft.com/office/drawing/2014/chart" uri="{C3380CC4-5D6E-409C-BE32-E72D297353CC}">
              <c16:uniqueId val="{00000002-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Hoja1!$C$34</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Hoja1!$B$35:$B$40</c:f>
              <c:strCache>
                <c:ptCount val="6"/>
                <c:pt idx="0">
                  <c:v>Credidemo</c:v>
                </c:pt>
                <c:pt idx="1">
                  <c:v>AKT</c:v>
                </c:pt>
                <c:pt idx="2">
                  <c:v>Motomundo</c:v>
                </c:pt>
                <c:pt idx="3">
                  <c:v>Italika</c:v>
                </c:pt>
                <c:pt idx="4">
                  <c:v>Bajan</c:v>
                </c:pt>
                <c:pt idx="5">
                  <c:v>Active Motors</c:v>
                </c:pt>
              </c:strCache>
            </c:strRef>
          </c:cat>
          <c:val>
            <c:numRef>
              <c:f>Hoja1!$C$35:$C$40</c:f>
              <c:numCache>
                <c:formatCode>0%</c:formatCode>
                <c:ptCount val="6"/>
                <c:pt idx="0">
                  <c:v>0.4</c:v>
                </c:pt>
                <c:pt idx="1">
                  <c:v>1</c:v>
                </c:pt>
                <c:pt idx="3">
                  <c:v>0.88</c:v>
                </c:pt>
              </c:numCache>
            </c:numRef>
          </c:val>
          <c:extLst>
            <c:ext xmlns:c16="http://schemas.microsoft.com/office/drawing/2014/chart" uri="{C3380CC4-5D6E-409C-BE32-E72D297353CC}">
              <c16:uniqueId val="{00000000-1CED-6E4E-97C6-310B8D5A7F54}"/>
            </c:ext>
          </c:extLst>
        </c:ser>
        <c:ser>
          <c:idx val="4"/>
          <c:order val="1"/>
          <c:tx>
            <c:strRef>
              <c:f>Hoja1!$D$34</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Hoja1!$B$35:$B$40</c:f>
              <c:strCache>
                <c:ptCount val="6"/>
                <c:pt idx="0">
                  <c:v>Credidemo</c:v>
                </c:pt>
                <c:pt idx="1">
                  <c:v>AKT</c:v>
                </c:pt>
                <c:pt idx="2">
                  <c:v>Motomundo</c:v>
                </c:pt>
                <c:pt idx="3">
                  <c:v>Italika</c:v>
                </c:pt>
                <c:pt idx="4">
                  <c:v>Bajan</c:v>
                </c:pt>
                <c:pt idx="5">
                  <c:v>Active Motors</c:v>
                </c:pt>
              </c:strCache>
            </c:strRef>
          </c:cat>
          <c:val>
            <c:numRef>
              <c:f>Hoja1!$D$35:$D$40</c:f>
              <c:numCache>
                <c:formatCode>General</c:formatCode>
                <c:ptCount val="6"/>
                <c:pt idx="2" formatCode="0%">
                  <c:v>1</c:v>
                </c:pt>
                <c:pt idx="3" formatCode="0%">
                  <c:v>0.12</c:v>
                </c:pt>
                <c:pt idx="5" formatCode="0%">
                  <c:v>1</c:v>
                </c:pt>
              </c:numCache>
            </c:numRef>
          </c:val>
          <c:extLst>
            <c:ext xmlns:c16="http://schemas.microsoft.com/office/drawing/2014/chart" uri="{C3380CC4-5D6E-409C-BE32-E72D297353CC}">
              <c16:uniqueId val="{00000001-1CED-6E4E-97C6-310B8D5A7F54}"/>
            </c:ext>
          </c:extLst>
        </c:ser>
        <c:ser>
          <c:idx val="5"/>
          <c:order val="2"/>
          <c:tx>
            <c:strRef>
              <c:f>Hoja1!$E$34</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Hoja1!$B$35:$B$40</c:f>
              <c:strCache>
                <c:ptCount val="6"/>
                <c:pt idx="0">
                  <c:v>Credidemo</c:v>
                </c:pt>
                <c:pt idx="1">
                  <c:v>AKT</c:v>
                </c:pt>
                <c:pt idx="2">
                  <c:v>Motomundo</c:v>
                </c:pt>
                <c:pt idx="3">
                  <c:v>Italika</c:v>
                </c:pt>
                <c:pt idx="4">
                  <c:v>Bajan</c:v>
                </c:pt>
                <c:pt idx="5">
                  <c:v>Active Motors</c:v>
                </c:pt>
              </c:strCache>
            </c:strRef>
          </c:cat>
          <c:val>
            <c:numRef>
              <c:f>Hoja1!$E$35:$E$40</c:f>
              <c:numCache>
                <c:formatCode>General</c:formatCode>
                <c:ptCount val="6"/>
                <c:pt idx="0" formatCode="0%">
                  <c:v>0.6</c:v>
                </c:pt>
                <c:pt idx="4" formatCode="0%">
                  <c:v>1</c:v>
                </c:pt>
              </c:numCache>
            </c:numRef>
          </c:val>
          <c:extLst>
            <c:ext xmlns:c16="http://schemas.microsoft.com/office/drawing/2014/chart" uri="{C3380CC4-5D6E-409C-BE32-E72D297353CC}">
              <c16:uniqueId val="{00000002-1CED-6E4E-97C6-310B8D5A7F54}"/>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Centro</c:v>
                </c:pt>
                <c:pt idx="1">
                  <c:v>Litoral</c:v>
                </c:pt>
                <c:pt idx="2">
                  <c:v>Sur</c:v>
                </c:pt>
                <c:pt idx="3">
                  <c:v>Norte</c:v>
                </c:pt>
                <c:pt idx="4">
                  <c:v>Nacional</c:v>
                </c:pt>
                <c:pt idx="5">
                  <c:v>Oriente</c:v>
                </c:pt>
                <c:pt idx="6">
                  <c:v>Occidente</c:v>
                </c:pt>
                <c:pt idx="7">
                  <c:v>Comayagua</c:v>
                </c:pt>
                <c:pt idx="8">
                  <c:v>Choluteca</c:v>
                </c:pt>
              </c:strCache>
            </c:strRef>
          </c:cat>
          <c:val>
            <c:numRef>
              <c:f>Hoja1!$B$2:$B$10</c:f>
              <c:numCache>
                <c:formatCode>0%</c:formatCode>
                <c:ptCount val="9"/>
                <c:pt idx="0">
                  <c:v>0.24932681759250025</c:v>
                </c:pt>
                <c:pt idx="1">
                  <c:v>0.60822147651006708</c:v>
                </c:pt>
                <c:pt idx="2">
                  <c:v>0.75428571428571434</c:v>
                </c:pt>
                <c:pt idx="3">
                  <c:v>0.9174664107485605</c:v>
                </c:pt>
                <c:pt idx="5">
                  <c:v>0.61105244632171773</c:v>
                </c:pt>
                <c:pt idx="6">
                  <c:v>1</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Digital</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Centro</c:v>
                </c:pt>
                <c:pt idx="1">
                  <c:v>Litoral</c:v>
                </c:pt>
                <c:pt idx="2">
                  <c:v>Sur</c:v>
                </c:pt>
                <c:pt idx="3">
                  <c:v>Norte</c:v>
                </c:pt>
                <c:pt idx="4">
                  <c:v>Nacional</c:v>
                </c:pt>
                <c:pt idx="5">
                  <c:v>Oriente</c:v>
                </c:pt>
                <c:pt idx="6">
                  <c:v>Occidente</c:v>
                </c:pt>
                <c:pt idx="7">
                  <c:v>Comayagua</c:v>
                </c:pt>
                <c:pt idx="8">
                  <c:v>Choluteca</c:v>
                </c:pt>
              </c:strCache>
            </c:strRef>
          </c:cat>
          <c:val>
            <c:numRef>
              <c:f>Hoja1!$C$2:$C$10</c:f>
              <c:numCache>
                <c:formatCode>0%</c:formatCode>
                <c:ptCount val="9"/>
                <c:pt idx="7">
                  <c:v>1</c:v>
                </c:pt>
                <c:pt idx="8">
                  <c:v>1</c:v>
                </c:pt>
              </c:numCache>
            </c:numRef>
          </c:val>
          <c:extLst>
            <c:ext xmlns:c16="http://schemas.microsoft.com/office/drawing/2014/chart" uri="{C3380CC4-5D6E-409C-BE32-E72D297353CC}">
              <c16:uniqueId val="{00000003-5C68-1F46-AC2A-5AF35209AF6D}"/>
            </c:ext>
          </c:extLst>
        </c:ser>
        <c:ser>
          <c:idx val="2"/>
          <c:order val="2"/>
          <c:tx>
            <c:strRef>
              <c:f>Hoja1!$D$1</c:f>
              <c:strCache>
                <c:ptCount val="1"/>
                <c:pt idx="0">
                  <c:v>Radio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Centro</c:v>
                </c:pt>
                <c:pt idx="1">
                  <c:v>Litoral</c:v>
                </c:pt>
                <c:pt idx="2">
                  <c:v>Sur</c:v>
                </c:pt>
                <c:pt idx="3">
                  <c:v>Norte</c:v>
                </c:pt>
                <c:pt idx="4">
                  <c:v>Nacional</c:v>
                </c:pt>
                <c:pt idx="5">
                  <c:v>Oriente</c:v>
                </c:pt>
                <c:pt idx="6">
                  <c:v>Occidente</c:v>
                </c:pt>
                <c:pt idx="7">
                  <c:v>Comayagua</c:v>
                </c:pt>
                <c:pt idx="8">
                  <c:v>Choluteca</c:v>
                </c:pt>
              </c:strCache>
            </c:strRef>
          </c:cat>
          <c:val>
            <c:numRef>
              <c:f>Hoja1!$D$2:$D$10</c:f>
              <c:numCache>
                <c:formatCode>0%</c:formatCode>
                <c:ptCount val="9"/>
                <c:pt idx="0">
                  <c:v>0.75067318240749981</c:v>
                </c:pt>
                <c:pt idx="1">
                  <c:v>0.39177852348993286</c:v>
                </c:pt>
                <c:pt idx="2">
                  <c:v>0.24571428571428572</c:v>
                </c:pt>
                <c:pt idx="3">
                  <c:v>8.253358925143954E-2</c:v>
                </c:pt>
                <c:pt idx="4">
                  <c:v>1</c:v>
                </c:pt>
                <c:pt idx="5">
                  <c:v>0.38894755367828232</c:v>
                </c:pt>
              </c:numCache>
            </c:numRef>
          </c:val>
          <c:extLst>
            <c:ext xmlns:c16="http://schemas.microsoft.com/office/drawing/2014/chart" uri="{C3380CC4-5D6E-409C-BE32-E72D297353CC}">
              <c16:uniqueId val="{00000004-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Tropigas</c:v>
                </c:pt>
                <c:pt idx="2">
                  <c:v>Motomundo</c:v>
                </c:pt>
                <c:pt idx="3">
                  <c:v>Elektra/Ikalika</c:v>
                </c:pt>
                <c:pt idx="4">
                  <c:v>UMA</c:v>
                </c:pt>
                <c:pt idx="5">
                  <c:v>Grupo Q</c:v>
                </c:pt>
              </c:strCache>
            </c:strRef>
          </c:cat>
          <c:val>
            <c:numRef>
              <c:f>Hoja1!$C$3:$C$8</c:f>
              <c:numCache>
                <c:formatCode>0%</c:formatCode>
                <c:ptCount val="6"/>
                <c:pt idx="0">
                  <c:v>0.67844626912838357</c:v>
                </c:pt>
                <c:pt idx="1">
                  <c:v>1</c:v>
                </c:pt>
                <c:pt idx="3">
                  <c:v>0.87725812806705417</c:v>
                </c:pt>
              </c:numCache>
            </c:numRef>
          </c:val>
          <c:extLst>
            <c:ext xmlns:c16="http://schemas.microsoft.com/office/drawing/2014/chart" uri="{C3380CC4-5D6E-409C-BE32-E72D297353CC}">
              <c16:uniqueId val="{00000000-892C-FA4A-A908-8763472DFEDD}"/>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Tropigas</c:v>
                </c:pt>
                <c:pt idx="2">
                  <c:v>Motomundo</c:v>
                </c:pt>
                <c:pt idx="3">
                  <c:v>Elektra/Ikalika</c:v>
                </c:pt>
                <c:pt idx="4">
                  <c:v>UMA</c:v>
                </c:pt>
                <c:pt idx="5">
                  <c:v>Grupo Q</c:v>
                </c:pt>
              </c:strCache>
            </c:strRef>
          </c:cat>
          <c:val>
            <c:numRef>
              <c:f>Hoja1!$D$3:$D$8</c:f>
              <c:numCache>
                <c:formatCode>General</c:formatCode>
                <c:ptCount val="6"/>
                <c:pt idx="2" formatCode="0%">
                  <c:v>1</c:v>
                </c:pt>
                <c:pt idx="3" formatCode="0%">
                  <c:v>0.12274187193294575</c:v>
                </c:pt>
                <c:pt idx="5" formatCode="0%">
                  <c:v>1</c:v>
                </c:pt>
              </c:numCache>
            </c:numRef>
          </c:val>
          <c:extLst>
            <c:ext xmlns:c16="http://schemas.microsoft.com/office/drawing/2014/chart" uri="{C3380CC4-5D6E-409C-BE32-E72D297353CC}">
              <c16:uniqueId val="{00000001-892C-FA4A-A908-8763472DFEDD}"/>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Didemo/Credid</c:v>
                </c:pt>
                <c:pt idx="1">
                  <c:v>Tropigas</c:v>
                </c:pt>
                <c:pt idx="2">
                  <c:v>Motomundo</c:v>
                </c:pt>
                <c:pt idx="3">
                  <c:v>Elektra/Ikalika</c:v>
                </c:pt>
                <c:pt idx="4">
                  <c:v>UMA</c:v>
                </c:pt>
                <c:pt idx="5">
                  <c:v>Grupo Q</c:v>
                </c:pt>
              </c:strCache>
            </c:strRef>
          </c:cat>
          <c:val>
            <c:numRef>
              <c:f>Hoja1!$E$3:$E$8</c:f>
              <c:numCache>
                <c:formatCode>General</c:formatCode>
                <c:ptCount val="6"/>
                <c:pt idx="0" formatCode="0%">
                  <c:v>0.31674513521764935</c:v>
                </c:pt>
                <c:pt idx="4" formatCode="0%">
                  <c:v>1</c:v>
                </c:pt>
              </c:numCache>
            </c:numRef>
          </c:val>
          <c:extLst>
            <c:ext xmlns:c16="http://schemas.microsoft.com/office/drawing/2014/chart" uri="{C3380CC4-5D6E-409C-BE32-E72D297353CC}">
              <c16:uniqueId val="{00000002-892C-FA4A-A908-8763472DFEDD}"/>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6"/>
          <c:order val="0"/>
          <c:tx>
            <c:strRef>
              <c:f>Hoja4!$B$1</c:f>
              <c:strCache>
                <c:ptCount val="1"/>
                <c:pt idx="0">
                  <c:v>TV</c:v>
                </c:pt>
              </c:strCache>
            </c:strRef>
          </c:tx>
          <c:spPr>
            <a:solidFill>
              <a:schemeClr val="accent1">
                <a:lumMod val="80000"/>
                <a:lumOff val="20000"/>
              </a:schemeClr>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0595-9844-820D-638296DDF2DC}"/>
              </c:ext>
            </c:extLst>
          </c:dPt>
          <c:dPt>
            <c:idx val="1"/>
            <c:invertIfNegative val="0"/>
            <c:bubble3D val="0"/>
            <c:spPr>
              <a:solidFill>
                <a:srgbClr val="1D9A78"/>
              </a:solidFill>
              <a:ln>
                <a:noFill/>
              </a:ln>
              <a:effectLst/>
            </c:spPr>
            <c:extLst>
              <c:ext xmlns:c16="http://schemas.microsoft.com/office/drawing/2014/chart" uri="{C3380CC4-5D6E-409C-BE32-E72D297353CC}">
                <c16:uniqueId val="{00000003-0595-9844-820D-638296DDF2D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Hoja4!$A$2:$A$3</c:f>
              <c:strCache>
                <c:ptCount val="2"/>
                <c:pt idx="0">
                  <c:v>Credidemo</c:v>
                </c:pt>
                <c:pt idx="1">
                  <c:v>Didemo</c:v>
                </c:pt>
              </c:strCache>
            </c:strRef>
          </c:cat>
          <c:val>
            <c:numRef>
              <c:f>Hoja4!$B$2:$B$3</c:f>
              <c:numCache>
                <c:formatCode>0%</c:formatCode>
                <c:ptCount val="2"/>
                <c:pt idx="0">
                  <c:v>0.5</c:v>
                </c:pt>
                <c:pt idx="1">
                  <c:v>0.9137254901960784</c:v>
                </c:pt>
              </c:numCache>
            </c:numRef>
          </c:val>
          <c:extLst>
            <c:ext xmlns:c16="http://schemas.microsoft.com/office/drawing/2014/chart" uri="{C3380CC4-5D6E-409C-BE32-E72D297353CC}">
              <c16:uniqueId val="{00000004-0595-9844-820D-638296DDF2DC}"/>
            </c:ext>
          </c:extLst>
        </c:ser>
        <c:ser>
          <c:idx val="7"/>
          <c:order val="1"/>
          <c:tx>
            <c:strRef>
              <c:f>Hoja4!$C$1</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Hoja4!$A$2:$A$3</c:f>
              <c:strCache>
                <c:ptCount val="2"/>
                <c:pt idx="0">
                  <c:v>Credidemo</c:v>
                </c:pt>
                <c:pt idx="1">
                  <c:v>Didemo</c:v>
                </c:pt>
              </c:strCache>
            </c:strRef>
          </c:cat>
          <c:val>
            <c:numRef>
              <c:f>Hoja4!$C$2:$C$3</c:f>
              <c:numCache>
                <c:formatCode>0%</c:formatCode>
                <c:ptCount val="2"/>
                <c:pt idx="0">
                  <c:v>0.26666666666666666</c:v>
                </c:pt>
                <c:pt idx="1">
                  <c:v>7.8431372549019607E-2</c:v>
                </c:pt>
              </c:numCache>
            </c:numRef>
          </c:val>
          <c:extLst>
            <c:ext xmlns:c16="http://schemas.microsoft.com/office/drawing/2014/chart" uri="{C3380CC4-5D6E-409C-BE32-E72D297353CC}">
              <c16:uniqueId val="{00000005-0595-9844-820D-638296DDF2DC}"/>
            </c:ext>
          </c:extLst>
        </c:ser>
        <c:ser>
          <c:idx val="8"/>
          <c:order val="2"/>
          <c:tx>
            <c:strRef>
              <c:f>Hoja4!$D$1</c:f>
              <c:strCache>
                <c:ptCount val="1"/>
                <c:pt idx="0">
                  <c:v>PR</c:v>
                </c:pt>
              </c:strCache>
            </c:strRef>
          </c:tx>
          <c:spPr>
            <a:solidFill>
              <a:srgbClr val="B34617"/>
            </a:solidFill>
            <a:ln>
              <a:noFill/>
            </a:ln>
            <a:effectLst/>
          </c:spPr>
          <c:invertIfNegative val="0"/>
          <c:dLbls>
            <c:dLbl>
              <c:idx val="1"/>
              <c:layout>
                <c:manualLayout>
                  <c:x val="0"/>
                  <c:y val="0.119536983073776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95-9844-820D-638296DDF2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Hoja4!$A$2:$A$3</c:f>
              <c:strCache>
                <c:ptCount val="2"/>
                <c:pt idx="0">
                  <c:v>Credidemo</c:v>
                </c:pt>
                <c:pt idx="1">
                  <c:v>Didemo</c:v>
                </c:pt>
              </c:strCache>
            </c:strRef>
          </c:cat>
          <c:val>
            <c:numRef>
              <c:f>Hoja4!$D$2:$D$3</c:f>
              <c:numCache>
                <c:formatCode>0%</c:formatCode>
                <c:ptCount val="2"/>
                <c:pt idx="0">
                  <c:v>0.23333333333333334</c:v>
                </c:pt>
                <c:pt idx="1">
                  <c:v>7.8431372549019607E-3</c:v>
                </c:pt>
              </c:numCache>
            </c:numRef>
          </c:val>
          <c:extLst>
            <c:ext xmlns:c16="http://schemas.microsoft.com/office/drawing/2014/chart" uri="{C3380CC4-5D6E-409C-BE32-E72D297353CC}">
              <c16:uniqueId val="{00000007-0595-9844-820D-638296DDF2DC}"/>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Tropigas</cx:pt>
          <cx:pt idx="2">MM</cx:pt>
          <cx:pt idx="3">Elektra/Italika</cx:pt>
          <cx:pt idx="4">UMA</cx:pt>
        </cx:lvl>
        <cx:lvl ptCount="5">
          <cx:pt idx="0">84%</cx:pt>
          <cx:pt idx="1">5%</cx:pt>
          <cx:pt idx="2">5%</cx:pt>
          <cx:pt idx="3">5%</cx:pt>
          <cx:pt idx="4">2%</cx:pt>
        </cx:lvl>
      </cx:strDim>
      <cx:numDim type="size">
        <cx:f>'Grafico SOI'!$C$7:$C$11</cx:f>
        <cx:lvl ptCount="5" formatCode="\$0,\k">
          <cx:pt idx="0">157573.83620354588</cx:pt>
          <cx:pt idx="1">10053.979183068674</cx:pt>
          <cx:pt idx="2">9202.3748278392741</cx:pt>
          <cx:pt idx="3">8482.4973911304605</cx:pt>
          <cx:pt idx="4">3030.2952961998199</cx:pt>
        </cx:lvl>
      </cx:numDim>
    </cx:data>
  </cx:chartData>
  <cx:chart>
    <cx:plotArea>
      <cx:plotAreaRegion>
        <cx:series layoutId="treemap" uniqueId="{FBE1F2B4-2FC1-5A46-83C2-FCBE8CB4E507}">
          <cx:dataPt idx="0"/>
          <cx:dataPt idx="1">
            <cx:spPr>
              <a:solidFill>
                <a:srgbClr val="5F260D"/>
              </a:solidFill>
            </cx:spPr>
          </cx:dataPt>
          <cx:dataPt idx="2"/>
          <cx:dataPt idx="3">
            <cx:spPr>
              <a:solidFill>
                <a:srgbClr val="F19D19">
                  <a:lumMod val="60000"/>
                  <a:lumOff val="40000"/>
                </a:srgbClr>
              </a:solidFill>
            </cx:spPr>
          </cx:dataPt>
          <cx:dataPt idx="4">
            <cx:spPr>
              <a:solidFill>
                <a:srgbClr val="C00000"/>
              </a:solidFill>
            </cx:spPr>
          </cx:dataPt>
          <cx:dataPt idx="5">
            <cx:spPr>
              <a:solidFill>
                <a:srgbClr val="1D9A78">
                  <a:lumMod val="75000"/>
                </a:srgbClr>
              </a:solidFill>
            </cx:spPr>
          </cx:dataPt>
          <cx:dataPt idx="6"/>
          <cx:dataPt idx="7">
            <cx:spPr>
              <a:solidFill>
                <a:srgbClr val="FFFF00"/>
              </a:solidFill>
            </cx:spPr>
          </cx:dataPt>
          <cx:dataLabels pos="inEnd">
            <cx:txPr>
              <a:bodyPr spcFirstLastPara="1" vertOverflow="ellipsis" horzOverflow="overflow" wrap="square" lIns="0" tIns="0" rIns="0" bIns="0" anchor="ctr" anchorCtr="1"/>
              <a:lstStyle/>
              <a:p>
                <a:pPr algn="ctr" rtl="0">
                  <a:defRPr>
                    <a:solidFill>
                      <a:schemeClr val="bg1"/>
                    </a:solidFill>
                  </a:defRPr>
                </a:pPr>
                <a:endParaRPr lang="es-ES" sz="900" b="0" i="0" u="none" strike="noStrike" baseline="0">
                  <a:solidFill>
                    <a:schemeClr val="bg1"/>
                  </a:solidFill>
                  <a:latin typeface="Calibri" panose="020F0502020204030204"/>
                </a:endParaRPr>
              </a:p>
            </cx:txPr>
            <cx:visibility seriesName="0" categoryName="1" value="1"/>
            <cx:separator>| </cx:separator>
            <cx:dataLabel idx="5">
              <cx:txPr>
                <a:bodyPr spcFirstLastPara="1" vertOverflow="ellipsis" horzOverflow="overflow" wrap="square" lIns="0" tIns="0" rIns="0" bIns="0" anchor="ctr" anchorCtr="1"/>
                <a:lstStyle/>
                <a:p>
                  <a:pPr algn="ctr" rtl="0">
                    <a:defRPr>
                      <a:solidFill>
                        <a:schemeClr val="bg1"/>
                      </a:solidFill>
                    </a:defRPr>
                  </a:pPr>
                  <a:r>
                    <a:rPr lang="es-ES" sz="900" b="0" i="0" u="none" strike="noStrike" baseline="0">
                      <a:solidFill>
                        <a:schemeClr val="bg1"/>
                      </a:solidFill>
                      <a:latin typeface="Calibri" panose="020F0502020204030204"/>
                    </a:rPr>
                    <a:t>Elektra/Italika| $8k</a:t>
                  </a:r>
                </a:p>
              </cx:txPr>
              <cx:visibility seriesName="0" categoryName="1" value="1"/>
              <cx:separator>| </cx:separator>
            </cx:dataLabel>
            <cx:dataLabel idx="6">
              <cx:txPr>
                <a:bodyPr spcFirstLastPara="1" vertOverflow="ellipsis" horzOverflow="overflow" wrap="square" lIns="0" tIns="0" rIns="0" bIns="0" anchor="ctr" anchorCtr="1"/>
                <a:lstStyle/>
                <a:p>
                  <a:pPr algn="ctr" rtl="0">
                    <a:defRPr>
                      <a:solidFill>
                        <a:schemeClr val="tx1"/>
                      </a:solidFill>
                    </a:defRPr>
                  </a:pPr>
                  <a:r>
                    <a:rPr lang="es-ES" sz="900" b="0" i="0" u="none" strike="noStrike" baseline="0">
                      <a:solidFill>
                        <a:schemeClr val="tx1"/>
                      </a:solidFill>
                      <a:latin typeface="Calibri" panose="020F0502020204030204"/>
                    </a:rPr>
                    <a:t>3%</a:t>
                  </a:r>
                </a:p>
              </cx:txPr>
            </cx:dataLabel>
            <cx:dataLabel idx="7">
              <cx:txPr>
                <a:bodyPr spcFirstLastPara="1" vertOverflow="ellipsis" horzOverflow="overflow" wrap="square" lIns="0" tIns="0" rIns="0" bIns="0" anchor="ctr" anchorCtr="1"/>
                <a:lstStyle/>
                <a:p>
                  <a:pPr algn="ctr" rtl="0">
                    <a:defRPr>
                      <a:solidFill>
                        <a:schemeClr val="tx1"/>
                      </a:solidFill>
                    </a:defRPr>
                  </a:pPr>
                  <a:r>
                    <a:rPr lang="es-ES" sz="900" b="0" i="0" u="none" strike="noStrike" baseline="0">
                      <a:solidFill>
                        <a:schemeClr val="tx1"/>
                      </a:solidFill>
                      <a:latin typeface="Calibri" panose="020F0502020204030204"/>
                    </a:rPr>
                    <a:t>UMA| $3k</a:t>
                  </a:r>
                </a:p>
              </cx:txPr>
              <cx:visibility seriesName="0" categoryName="1" value="1"/>
              <cx:separator>| </cx:separator>
            </cx:dataLabel>
            <cx:dataLabel idx="8">
              <cx:txPr>
                <a:bodyPr spcFirstLastPara="1" vertOverflow="ellipsis" horzOverflow="overflow" wrap="square" lIns="0" tIns="0" rIns="0" bIns="0" anchor="ctr" anchorCtr="1"/>
                <a:lstStyle/>
                <a:p>
                  <a:pPr algn="ctr" rtl="0">
                    <a:defRPr sz="800"/>
                  </a:pPr>
                  <a:r>
                    <a:rPr lang="es-ES" sz="800" b="0" i="0" u="none" strike="noStrike" baseline="0">
                      <a:solidFill>
                        <a:sysClr val="window" lastClr="FFFFFF"/>
                      </a:solidFill>
                      <a:latin typeface="Calibri" panose="020F0502020204030204"/>
                    </a:rPr>
                    <a:t>Otros| $9k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4">
  <a:schemeClr val="accent1"/>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B8C8B-BBB7-47EE-B7A9-2350C0B0DA19}" type="datetimeFigureOut">
              <a:rPr lang="es-MX" smtClean="0"/>
              <a:t>19/03/24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ABC0C-C4AB-4F3C-BA19-8DBDA49188C7}" type="slidenum">
              <a:rPr lang="es-MX" smtClean="0"/>
              <a:t>‹Nº›</a:t>
            </a:fld>
            <a:endParaRPr lang="es-MX"/>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a:p>
        </p:txBody>
      </p:sp>
    </p:spTree>
    <p:extLst>
      <p:ext uri="{BB962C8B-B14F-4D97-AF65-F5344CB8AC3E}">
        <p14:creationId xmlns:p14="http://schemas.microsoft.com/office/powerpoint/2010/main" val="10060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a:p>
        </p:txBody>
      </p:sp>
    </p:spTree>
    <p:extLst>
      <p:ext uri="{BB962C8B-B14F-4D97-AF65-F5344CB8AC3E}">
        <p14:creationId xmlns:p14="http://schemas.microsoft.com/office/powerpoint/2010/main" val="287470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15</a:t>
            </a:fld>
            <a:endParaRPr lang="es-MX"/>
          </a:p>
        </p:txBody>
      </p:sp>
    </p:spTree>
    <p:extLst>
      <p:ext uri="{BB962C8B-B14F-4D97-AF65-F5344CB8AC3E}">
        <p14:creationId xmlns:p14="http://schemas.microsoft.com/office/powerpoint/2010/main" val="21728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a:p>
        </p:txBody>
      </p:sp>
    </p:spTree>
    <p:extLst>
      <p:ext uri="{BB962C8B-B14F-4D97-AF65-F5344CB8AC3E}">
        <p14:creationId xmlns:p14="http://schemas.microsoft.com/office/powerpoint/2010/main" val="146415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18</a:t>
            </a:fld>
            <a:endParaRPr lang="es-MX"/>
          </a:p>
        </p:txBody>
      </p:sp>
    </p:spTree>
    <p:extLst>
      <p:ext uri="{BB962C8B-B14F-4D97-AF65-F5344CB8AC3E}">
        <p14:creationId xmlns:p14="http://schemas.microsoft.com/office/powerpoint/2010/main" val="283688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20</a:t>
            </a:fld>
            <a:endParaRPr lang="es-MX"/>
          </a:p>
        </p:txBody>
      </p:sp>
    </p:spTree>
    <p:extLst>
      <p:ext uri="{BB962C8B-B14F-4D97-AF65-F5344CB8AC3E}">
        <p14:creationId xmlns:p14="http://schemas.microsoft.com/office/powerpoint/2010/main" val="283688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22</a:t>
            </a:fld>
            <a:endParaRPr lang="es-MX"/>
          </a:p>
        </p:txBody>
      </p:sp>
    </p:spTree>
    <p:extLst>
      <p:ext uri="{BB962C8B-B14F-4D97-AF65-F5344CB8AC3E}">
        <p14:creationId xmlns:p14="http://schemas.microsoft.com/office/powerpoint/2010/main" val="16698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a:p>
        </p:txBody>
      </p:sp>
    </p:spTree>
    <p:extLst>
      <p:ext uri="{BB962C8B-B14F-4D97-AF65-F5344CB8AC3E}">
        <p14:creationId xmlns:p14="http://schemas.microsoft.com/office/powerpoint/2010/main" val="11519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24</a:t>
            </a:fld>
            <a:endParaRPr lang="es-MX"/>
          </a:p>
        </p:txBody>
      </p:sp>
    </p:spTree>
    <p:extLst>
      <p:ext uri="{BB962C8B-B14F-4D97-AF65-F5344CB8AC3E}">
        <p14:creationId xmlns:p14="http://schemas.microsoft.com/office/powerpoint/2010/main" val="20658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25</a:t>
            </a:fld>
            <a:endParaRPr lang="es-MX"/>
          </a:p>
        </p:txBody>
      </p:sp>
    </p:spTree>
    <p:extLst>
      <p:ext uri="{BB962C8B-B14F-4D97-AF65-F5344CB8AC3E}">
        <p14:creationId xmlns:p14="http://schemas.microsoft.com/office/powerpoint/2010/main" val="388623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a:p>
        </p:txBody>
      </p:sp>
    </p:spTree>
    <p:extLst>
      <p:ext uri="{BB962C8B-B14F-4D97-AF65-F5344CB8AC3E}">
        <p14:creationId xmlns:p14="http://schemas.microsoft.com/office/powerpoint/2010/main" val="15115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26</a:t>
            </a:fld>
            <a:endParaRPr lang="es-MX"/>
          </a:p>
        </p:txBody>
      </p:sp>
    </p:spTree>
    <p:extLst>
      <p:ext uri="{BB962C8B-B14F-4D97-AF65-F5344CB8AC3E}">
        <p14:creationId xmlns:p14="http://schemas.microsoft.com/office/powerpoint/2010/main" val="18247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27</a:t>
            </a:fld>
            <a:endParaRPr lang="es-MX"/>
          </a:p>
        </p:txBody>
      </p:sp>
    </p:spTree>
    <p:extLst>
      <p:ext uri="{BB962C8B-B14F-4D97-AF65-F5344CB8AC3E}">
        <p14:creationId xmlns:p14="http://schemas.microsoft.com/office/powerpoint/2010/main" val="2776411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28</a:t>
            </a:fld>
            <a:endParaRPr lang="es-MX"/>
          </a:p>
        </p:txBody>
      </p:sp>
    </p:spTree>
    <p:extLst>
      <p:ext uri="{BB962C8B-B14F-4D97-AF65-F5344CB8AC3E}">
        <p14:creationId xmlns:p14="http://schemas.microsoft.com/office/powerpoint/2010/main" val="2204703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31</a:t>
            </a:fld>
            <a:endParaRPr lang="es-MX"/>
          </a:p>
        </p:txBody>
      </p:sp>
    </p:spTree>
    <p:extLst>
      <p:ext uri="{BB962C8B-B14F-4D97-AF65-F5344CB8AC3E}">
        <p14:creationId xmlns:p14="http://schemas.microsoft.com/office/powerpoint/2010/main" val="294900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a:p>
        </p:txBody>
      </p:sp>
    </p:spTree>
    <p:extLst>
      <p:ext uri="{BB962C8B-B14F-4D97-AF65-F5344CB8AC3E}">
        <p14:creationId xmlns:p14="http://schemas.microsoft.com/office/powerpoint/2010/main" val="27222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a:p>
        </p:txBody>
      </p:sp>
    </p:spTree>
    <p:extLst>
      <p:ext uri="{BB962C8B-B14F-4D97-AF65-F5344CB8AC3E}">
        <p14:creationId xmlns:p14="http://schemas.microsoft.com/office/powerpoint/2010/main" val="39888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19/03/24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02869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19/03/24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82714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19/03/24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05879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19/03/24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67769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t>19/03/24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25133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t>19/03/24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42328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t>19/03/24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288035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t>19/03/24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02867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t>19/03/24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28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t>19/03/24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5956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t>19/03/24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56600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t>19/03/24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t>‹Nº›</a:t>
            </a:fld>
            <a:endParaRPr lang="es-MX"/>
          </a:p>
        </p:txBody>
      </p:sp>
    </p:spTree>
    <p:extLst>
      <p:ext uri="{BB962C8B-B14F-4D97-AF65-F5344CB8AC3E}">
        <p14:creationId xmlns:p14="http://schemas.microsoft.com/office/powerpoint/2010/main" val="4075474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 Id="rId9" Type="http://schemas.openxmlformats.org/officeDocument/2006/relationships/chart" Target="../charts/chart29.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s3.wasabisys.com/sarv-multimedia/job-video/504/50406523228100000-392-410.mp4" TargetMode="External"/><Relationship Id="rId18" Type="http://schemas.openxmlformats.org/officeDocument/2006/relationships/image" Target="../media/image28.png"/><Relationship Id="rId3" Type="http://schemas.openxmlformats.org/officeDocument/2006/relationships/hyperlink" Target="https://s3.us-east-2.wasabisys.com/sarv-multimedia/job-video/504/50406524052130000-432-472.mp4" TargetMode="External"/><Relationship Id="rId21" Type="http://schemas.openxmlformats.org/officeDocument/2006/relationships/image" Target="../media/image31.png"/><Relationship Id="rId7" Type="http://schemas.openxmlformats.org/officeDocument/2006/relationships/hyperlink" Target="https://s3.wasabisys.com/sarv-multimedia/job-video/504/50406523240090000-3448-3476.mp4" TargetMode="External"/><Relationship Id="rId12" Type="http://schemas.openxmlformats.org/officeDocument/2006/relationships/hyperlink" Target="https://s3.wasabisys.com/sarv-multimedia/job-video/504/50406524012200000-1332-1374.mp4" TargetMode="External"/><Relationship Id="rId17"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hyperlink" Target="https://s3.wasabisys.com/sarv-multimedia/job-audio/504/504185232851400-514-546.mp3" TargetMode="External"/><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s3.wasabisys.com/sarv-multimedia/job-video/504/50438724027180000-3522-3532.mp4" TargetMode="External"/><Relationship Id="rId11" Type="http://schemas.openxmlformats.org/officeDocument/2006/relationships/image" Target="../media/image25.png"/><Relationship Id="rId5" Type="http://schemas.openxmlformats.org/officeDocument/2006/relationships/hyperlink" Target="https://s3.wasabisys.com/sarv-multimedia/job-audio/504/504296233100800-22-51.mp3" TargetMode="External"/><Relationship Id="rId15" Type="http://schemas.openxmlformats.org/officeDocument/2006/relationships/hyperlink" Target="https://s3.wasabisys.com/sarv-multimedia/job-video/504/50406524017220000-2270-2300.mp4" TargetMode="External"/><Relationship Id="rId10" Type="http://schemas.openxmlformats.org/officeDocument/2006/relationships/hyperlink" Target="https://s3.wasabisys.com/sarv-multimedia/job-video/504/50406524008200000-954-984.mp4" TargetMode="External"/><Relationship Id="rId19" Type="http://schemas.openxmlformats.org/officeDocument/2006/relationships/image" Target="../media/image29.png"/><Relationship Id="rId4" Type="http://schemas.openxmlformats.org/officeDocument/2006/relationships/hyperlink" Target="https://s3.us-east-2.wasabisys.com/sarv-multimedia/job-video/504/50406524039200000-1306-1350.mp4" TargetMode="External"/><Relationship Id="rId9" Type="http://schemas.openxmlformats.org/officeDocument/2006/relationships/image" Target="../media/image24.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 Id="rId9" Type="http://schemas.openxmlformats.org/officeDocument/2006/relationships/chart" Target="../charts/char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3" Type="http://schemas.openxmlformats.org/officeDocument/2006/relationships/hyperlink" Target="https://s3.us-east-2.wasabisys.com/sarv-multimedia/job-audio/504/504298240440900-2156-2186.mp3" TargetMode="External"/><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4059150000-1108-1136.mp4" TargetMode="External"/><Relationship Id="rId5" Type="http://schemas.openxmlformats.org/officeDocument/2006/relationships/image" Target="../media/image32.png"/><Relationship Id="rId4" Type="http://schemas.openxmlformats.org/officeDocument/2006/relationships/hyperlink" Target="https://s3.us-east-2.wasabisys.com/sarv-multimedia/job-video/504/50426024052210000-2520-2548.mp4" TargetMode="External"/></Relationships>
</file>

<file path=ppt/slides/_rels/slide16.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8.xml"/><Relationship Id="rId7"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5.png"/><Relationship Id="rId9" Type="http://schemas.openxmlformats.org/officeDocument/2006/relationships/chart" Target="../charts/chart43.xml"/></Relationships>
</file>

<file path=ppt/slides/_rels/slide17.xml.rels><?xml version="1.0" encoding="UTF-8" standalone="yes"?>
<Relationships xmlns="http://schemas.openxmlformats.org/package/2006/relationships"><Relationship Id="rId3" Type="http://schemas.openxmlformats.org/officeDocument/2006/relationships/hyperlink" Target="https://s3.wasabisys.com/sarv-multimedia/job-video/504/50422624036130000-656-684.mp4"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s3.wasabisys.com/sarv-multimedia/job-video/504/50400923229150000-1606-1634.mp4" TargetMode="External"/></Relationships>
</file>

<file path=ppt/slides/_rels/slide18.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4.xml"/><Relationship Id="rId7" Type="http://schemas.openxmlformats.org/officeDocument/2006/relationships/chart" Target="../charts/chart4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image" Target="../media/image5.png"/><Relationship Id="rId4" Type="http://schemas.openxmlformats.org/officeDocument/2006/relationships/chart" Target="../charts/chart45.xml"/></Relationships>
</file>

<file path=ppt/slides/_rels/slide19.xml.rels><?xml version="1.0" encoding="UTF-8" standalone="yes"?>
<Relationships xmlns="http://schemas.openxmlformats.org/package/2006/relationships"><Relationship Id="rId3" Type="http://schemas.openxmlformats.org/officeDocument/2006/relationships/hyperlink" Target="https://s3.wasabisys.com/sarv-multimedia/job-audio/504/504175240081400-3433-3442.mp3"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s3.wasabisys.com/sarv-multimedia/job-audio/504/504175240081400-3348-3357.mp3" TargetMode="External"/><Relationship Id="rId4" Type="http://schemas.openxmlformats.org/officeDocument/2006/relationships/hyperlink" Target="https://s3.wasabisys.com/sarv-multimedia/job-audio/504/504182222861000-36-76.mp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9.xml"/><Relationship Id="rId7" Type="http://schemas.openxmlformats.org/officeDocument/2006/relationships/chart" Target="../charts/chart5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51.xml"/><Relationship Id="rId4" Type="http://schemas.openxmlformats.org/officeDocument/2006/relationships/chart" Target="../charts/char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s3.wasabisys.com/sarv-multimedia/job-video/504/50406023094180000-2420-2426.mp4"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s3.wasabisys.com/sarv-multimedia/job-audio/504/504182222861000-36-76.mp3" TargetMode="External"/><Relationship Id="rId4" Type="http://schemas.openxmlformats.org/officeDocument/2006/relationships/hyperlink" Target="https://s3.wasabisys.com/sarv-multimedia/job-video/504/50406523082120000-2728-2758.mp4"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2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2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package" Target="../embeddings/Hoja_de_c_lculo_de_Microsoft_Excel65.xlsx"/><Relationship Id="rId4" Type="http://schemas.openxmlformats.org/officeDocument/2006/relationships/chart" Target="../charts/chart7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chart" Target="../charts/chart6.xml"/><Relationship Id="rId3" Type="http://schemas.openxmlformats.org/officeDocument/2006/relationships/image" Target="../media/image3.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chart" Target="../charts/chart5.xml"/><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9.svg"/><Relationship Id="rId24" Type="http://schemas.openxmlformats.org/officeDocument/2006/relationships/chart" Target="../charts/chart4.xml"/><Relationship Id="rId5" Type="http://schemas.openxmlformats.org/officeDocument/2006/relationships/chart" Target="../charts/chart2.xml"/><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dvanced Data Analysis with Excel Training | District Data Labs">
            <a:extLst>
              <a:ext uri="{FF2B5EF4-FFF2-40B4-BE49-F238E27FC236}">
                <a16:creationId xmlns:a16="http://schemas.microsoft.com/office/drawing/2014/main" id="{EF956F73-51BE-4F15-B2A3-5CD54BA9A1C7}"/>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4269777" y="-22229"/>
            <a:ext cx="7922223" cy="49742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1280696E-48BD-4E51-8F8D-88AE8DBF8FD2}"/>
              </a:ext>
            </a:extLst>
          </p:cNvPr>
          <p:cNvSpPr/>
          <p:nvPr/>
        </p:nvSpPr>
        <p:spPr>
          <a:xfrm>
            <a:off x="-9880" y="-22228"/>
            <a:ext cx="6919994" cy="4974207"/>
          </a:xfrm>
          <a:prstGeom prst="rect">
            <a:avLst/>
          </a:prstGeom>
          <a:solidFill>
            <a:schemeClr val="tx1">
              <a:lumMod val="75000"/>
              <a:lumOff val="25000"/>
            </a:schemeClr>
          </a:solidFill>
        </p:spPr>
      </p:sp>
      <p:sp>
        <p:nvSpPr>
          <p:cNvPr id="5" name="TextBox 4">
            <a:extLst>
              <a:ext uri="{FF2B5EF4-FFF2-40B4-BE49-F238E27FC236}">
                <a16:creationId xmlns:a16="http://schemas.microsoft.com/office/drawing/2014/main" id="{2AD61D6D-7489-4706-811D-09A4ED2ABDBB}"/>
              </a:ext>
            </a:extLst>
          </p:cNvPr>
          <p:cNvSpPr txBox="1"/>
          <p:nvPr/>
        </p:nvSpPr>
        <p:spPr>
          <a:xfrm>
            <a:off x="186328" y="920489"/>
            <a:ext cx="6527577" cy="3000821"/>
          </a:xfrm>
          <a:prstGeom prst="rect">
            <a:avLst/>
          </a:prstGeom>
        </p:spPr>
        <p:txBody>
          <a:bodyPr wrap="square" lIns="0" tIns="0" rIns="0" bIns="0" rtlCol="0" anchor="t">
            <a:spAutoFit/>
          </a:bodyPr>
          <a:lstStyle/>
          <a:p>
            <a:pPr algn="ctr">
              <a:lnSpc>
                <a:spcPts val="7840"/>
              </a:lnSpc>
            </a:pPr>
            <a:r>
              <a:rPr lang="en-US" sz="6534" spc="-131" dirty="0">
                <a:solidFill>
                  <a:schemeClr val="bg1"/>
                </a:solidFill>
                <a:latin typeface="Public Sans Bold" panose="020B0604020202020204" charset="0"/>
              </a:rPr>
              <a:t>ACTIVIDAD COMPETITIVA</a:t>
            </a:r>
          </a:p>
          <a:p>
            <a:pPr algn="ctr">
              <a:lnSpc>
                <a:spcPts val="7840"/>
              </a:lnSpc>
            </a:pPr>
            <a:r>
              <a:rPr lang="en-US" sz="6534" spc="-131" dirty="0">
                <a:solidFill>
                  <a:schemeClr val="bg1"/>
                </a:solidFill>
                <a:latin typeface="Public Sans Bold" panose="020B0604020202020204" charset="0"/>
              </a:rPr>
              <a:t>CATEGORIA MOTOS</a:t>
            </a:r>
          </a:p>
        </p:txBody>
      </p:sp>
      <p:pic>
        <p:nvPicPr>
          <p:cNvPr id="6" name="Picture 5">
            <a:extLst>
              <a:ext uri="{FF2B5EF4-FFF2-40B4-BE49-F238E27FC236}">
                <a16:creationId xmlns:a16="http://schemas.microsoft.com/office/drawing/2014/main" id="{6BC746EC-4EAA-4B7C-AEA2-6B3C0A615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8" name="TextBox 7">
            <a:extLst>
              <a:ext uri="{FF2B5EF4-FFF2-40B4-BE49-F238E27FC236}">
                <a16:creationId xmlns:a16="http://schemas.microsoft.com/office/drawing/2014/main" id="{9915D23F-0D66-4F1E-96CD-0B72195B88F1}"/>
              </a:ext>
            </a:extLst>
          </p:cNvPr>
          <p:cNvSpPr txBox="1"/>
          <p:nvPr/>
        </p:nvSpPr>
        <p:spPr>
          <a:xfrm>
            <a:off x="186327" y="4494695"/>
            <a:ext cx="1741863" cy="369332"/>
          </a:xfrm>
          <a:prstGeom prst="rect">
            <a:avLst/>
          </a:prstGeom>
          <a:noFill/>
        </p:spPr>
        <p:txBody>
          <a:bodyPr wrap="square">
            <a:spAutoFit/>
          </a:bodyPr>
          <a:lstStyle/>
          <a:p>
            <a:pPr algn="ctr" eaLnBrk="1" fontAlgn="auto" hangingPunct="1">
              <a:spcBef>
                <a:spcPts val="0"/>
              </a:spcBef>
              <a:spcAft>
                <a:spcPts val="0"/>
              </a:spcAft>
              <a:defRPr/>
            </a:pPr>
            <a:r>
              <a:rPr lang="es-GT" b="1" dirty="0">
                <a:solidFill>
                  <a:schemeClr val="bg1"/>
                </a:solidFill>
                <a:latin typeface="Helvetica Light" panose="020B0403020202020204" pitchFamily="34" charset="0"/>
              </a:rPr>
              <a:t>Febrero’</a:t>
            </a:r>
            <a:r>
              <a:rPr lang="en-CA" sz="1800" b="1" dirty="0">
                <a:solidFill>
                  <a:schemeClr val="bg1"/>
                </a:solidFill>
                <a:latin typeface="Helvetica Light" panose="020B0403020202020204" pitchFamily="34" charset="0"/>
              </a:rPr>
              <a:t>24</a:t>
            </a:r>
            <a:endParaRPr lang="es-MX" sz="1800" b="1"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29990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1382045062"/>
              </p:ext>
            </p:extLst>
          </p:nvPr>
        </p:nvGraphicFramePr>
        <p:xfrm>
          <a:off x="179192" y="1707640"/>
          <a:ext cx="3078355" cy="454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647734" y="600402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1999149175"/>
              </p:ext>
            </p:extLst>
          </p:nvPr>
        </p:nvGraphicFramePr>
        <p:xfrm>
          <a:off x="6702842" y="118470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441260" y="6250248"/>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4194396084"/>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$ 7K</a:t>
                      </a:r>
                    </a:p>
                  </a:txBody>
                  <a:tcPr anchor="ctr">
                    <a:lnR w="12700" cap="flat" cmpd="sng" algn="ctr">
                      <a:solidFill>
                        <a:schemeClr val="bg1"/>
                      </a:solidFill>
                      <a:prstDash val="solid"/>
                      <a:round/>
                      <a:headEnd type="none" w="med" len="med"/>
                      <a:tailEnd type="none" w="med" len="med"/>
                    </a:lnR>
                    <a:solidFill>
                      <a:srgbClr val="C00000"/>
                    </a:solidFill>
                  </a:tcPr>
                </a:tc>
                <a:tc>
                  <a:txBody>
                    <a:bodyPr/>
                    <a:lstStyle/>
                    <a:p>
                      <a:pPr algn="ctr"/>
                      <a:r>
                        <a:rPr lang="en-US" sz="1200" b="1" i="0" dirty="0">
                          <a:latin typeface="Helvetica Light" panose="020B0403020202020204" pitchFamily="34" charset="0"/>
                        </a:rPr>
                        <a:t>$ 0K</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192256424"/>
                  </a:ext>
                </a:extLst>
              </a:tr>
            </a:tbl>
          </a:graphicData>
        </a:graphic>
      </p:graphicFrame>
      <p:sp>
        <p:nvSpPr>
          <p:cNvPr id="21" name="Curved Down Arrow 20">
            <a:extLst>
              <a:ext uri="{FF2B5EF4-FFF2-40B4-BE49-F238E27FC236}">
                <a16:creationId xmlns:a16="http://schemas.microsoft.com/office/drawing/2014/main" id="{72A0245B-0DC0-804C-BE13-417CD10AF23C}"/>
              </a:ext>
            </a:extLst>
          </p:cNvPr>
          <p:cNvSpPr/>
          <p:nvPr/>
        </p:nvSpPr>
        <p:spPr>
          <a:xfrm rot="151416">
            <a:off x="2130380" y="1436782"/>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03971481"/>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Ultramotor</a:t>
            </a:r>
            <a:endParaRPr lang="en-US" sz="3000" b="1" dirty="0">
              <a:latin typeface="Helvetica Light" panose="020B0403020202020204" pitchFamily="34" charset="0"/>
            </a:endParaRP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5" name="TextBox 34">
            <a:extLst>
              <a:ext uri="{FF2B5EF4-FFF2-40B4-BE49-F238E27FC236}">
                <a16:creationId xmlns:a16="http://schemas.microsoft.com/office/drawing/2014/main" id="{ED0DB041-F4A2-426E-81C5-D79D5B47F05A}"/>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1309820530"/>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90</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5" name="Chart 4">
            <a:extLst>
              <a:ext uri="{FF2B5EF4-FFF2-40B4-BE49-F238E27FC236}">
                <a16:creationId xmlns:a16="http://schemas.microsoft.com/office/drawing/2014/main" id="{CE952FF8-BCE1-CBD6-64ED-C269B6942981}"/>
              </a:ext>
            </a:extLst>
          </p:cNvPr>
          <p:cNvGraphicFramePr/>
          <p:nvPr>
            <p:extLst>
              <p:ext uri="{D42A27DB-BD31-4B8C-83A1-F6EECF244321}">
                <p14:modId xmlns:p14="http://schemas.microsoft.com/office/powerpoint/2010/main" val="3527833885"/>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4C8DF4B3-6B19-A577-97EC-852A699BBD7F}"/>
              </a:ext>
            </a:extLst>
          </p:cNvPr>
          <p:cNvGraphicFramePr/>
          <p:nvPr>
            <p:extLst>
              <p:ext uri="{D42A27DB-BD31-4B8C-83A1-F6EECF244321}">
                <p14:modId xmlns:p14="http://schemas.microsoft.com/office/powerpoint/2010/main" val="2506012579"/>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66A6C21D-B0B7-4994-D257-6298F08C86F5}"/>
              </a:ext>
            </a:extLst>
          </p:cNvPr>
          <p:cNvGraphicFramePr>
            <a:graphicFrameLocks noGrp="1"/>
          </p:cNvGraphicFramePr>
          <p:nvPr>
            <p:extLst>
              <p:ext uri="{D42A27DB-BD31-4B8C-83A1-F6EECF244321}">
                <p14:modId xmlns:p14="http://schemas.microsoft.com/office/powerpoint/2010/main" val="469178509"/>
              </p:ext>
            </p:extLst>
          </p:nvPr>
        </p:nvGraphicFramePr>
        <p:xfrm>
          <a:off x="10970222" y="3925917"/>
          <a:ext cx="980462" cy="249046"/>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1" name="Table 10">
            <a:extLst>
              <a:ext uri="{FF2B5EF4-FFF2-40B4-BE49-F238E27FC236}">
                <a16:creationId xmlns:a16="http://schemas.microsoft.com/office/drawing/2014/main" id="{5BEA37E5-DB5D-AD25-18C7-13E5B7EBFFDB}"/>
              </a:ext>
            </a:extLst>
          </p:cNvPr>
          <p:cNvGraphicFramePr>
            <a:graphicFrameLocks noGrp="1"/>
          </p:cNvGraphicFramePr>
          <p:nvPr>
            <p:extLst>
              <p:ext uri="{D42A27DB-BD31-4B8C-83A1-F6EECF244321}">
                <p14:modId xmlns:p14="http://schemas.microsoft.com/office/powerpoint/2010/main" val="899889832"/>
              </p:ext>
            </p:extLst>
          </p:nvPr>
        </p:nvGraphicFramePr>
        <p:xfrm>
          <a:off x="10954320" y="562692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Chart 11">
            <a:extLst>
              <a:ext uri="{FF2B5EF4-FFF2-40B4-BE49-F238E27FC236}">
                <a16:creationId xmlns:a16="http://schemas.microsoft.com/office/drawing/2014/main" id="{AEE9BBD0-5698-0CE7-871F-6E7DF375D723}"/>
              </a:ext>
            </a:extLst>
          </p:cNvPr>
          <p:cNvGraphicFramePr/>
          <p:nvPr>
            <p:extLst>
              <p:ext uri="{D42A27DB-BD31-4B8C-83A1-F6EECF244321}">
                <p14:modId xmlns:p14="http://schemas.microsoft.com/office/powerpoint/2010/main" val="2723171181"/>
              </p:ext>
            </p:extLst>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 12">
            <a:extLst>
              <a:ext uri="{FF2B5EF4-FFF2-40B4-BE49-F238E27FC236}">
                <a16:creationId xmlns:a16="http://schemas.microsoft.com/office/drawing/2014/main" id="{D43005CD-664F-E5C9-16F8-1060D3303AC8}"/>
              </a:ext>
            </a:extLst>
          </p:cNvPr>
          <p:cNvGraphicFramePr>
            <a:graphicFrameLocks noGrp="1"/>
          </p:cNvGraphicFramePr>
          <p:nvPr>
            <p:extLst>
              <p:ext uri="{D42A27DB-BD31-4B8C-83A1-F6EECF244321}">
                <p14:modId xmlns:p14="http://schemas.microsoft.com/office/powerpoint/2010/main" val="1966584465"/>
              </p:ext>
            </p:extLst>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10" name="Curved Down Arrow 20">
            <a:extLst>
              <a:ext uri="{FF2B5EF4-FFF2-40B4-BE49-F238E27FC236}">
                <a16:creationId xmlns:a16="http://schemas.microsoft.com/office/drawing/2014/main" id="{230879EE-20B0-78C8-CC5F-1274C19C06BB}"/>
              </a:ext>
            </a:extLst>
          </p:cNvPr>
          <p:cNvSpPr/>
          <p:nvPr/>
        </p:nvSpPr>
        <p:spPr>
          <a:xfrm rot="10800000" flipH="1">
            <a:off x="1217525" y="1449434"/>
            <a:ext cx="389883" cy="15261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26" name="Table 8">
            <a:extLst>
              <a:ext uri="{FF2B5EF4-FFF2-40B4-BE49-F238E27FC236}">
                <a16:creationId xmlns:a16="http://schemas.microsoft.com/office/drawing/2014/main" id="{878A1927-6F8B-1142-9660-B499F5878032}"/>
              </a:ext>
            </a:extLst>
          </p:cNvPr>
          <p:cNvGraphicFramePr>
            <a:graphicFrameLocks noGrp="1"/>
          </p:cNvGraphicFramePr>
          <p:nvPr>
            <p:extLst>
              <p:ext uri="{D42A27DB-BD31-4B8C-83A1-F6EECF244321}">
                <p14:modId xmlns:p14="http://schemas.microsoft.com/office/powerpoint/2010/main" val="4049807643"/>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817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3404020919"/>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577115" y="583465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1068156975"/>
              </p:ext>
            </p:extLst>
          </p:nvPr>
        </p:nvGraphicFramePr>
        <p:xfrm>
          <a:off x="6582238" y="1160034"/>
          <a:ext cx="4689044"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4282056094"/>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2425608447"/>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2657223256"/>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3236144870"/>
              </p:ext>
            </p:extLst>
          </p:nvPr>
        </p:nvGraphicFramePr>
        <p:xfrm>
          <a:off x="11059251" y="3935026"/>
          <a:ext cx="1038406" cy="2438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$206k</a:t>
                      </a:r>
                    </a:p>
                  </a:txBody>
                  <a:tcPr/>
                </a:tc>
                <a:tc>
                  <a:txBody>
                    <a:bodyPr/>
                    <a:lstStyle/>
                    <a:p>
                      <a:r>
                        <a:rPr lang="en-US" sz="1000" b="1" i="0" dirty="0">
                          <a:solidFill>
                            <a:schemeClr val="bg1"/>
                          </a:solidFill>
                          <a:latin typeface="Helvetica Light" panose="020B0403020202020204" pitchFamily="34" charset="0"/>
                        </a:rPr>
                        <a:t>63%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448412928"/>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$112k</a:t>
                      </a:r>
                    </a:p>
                  </a:txBody>
                  <a:tcPr/>
                </a:tc>
                <a:tc>
                  <a:txBody>
                    <a:bodyPr/>
                    <a:lstStyle/>
                    <a:p>
                      <a:r>
                        <a:rPr lang="en-US" sz="1000" b="1" i="0" dirty="0">
                          <a:solidFill>
                            <a:schemeClr val="bg1"/>
                          </a:solidFill>
                          <a:latin typeface="Helvetica Light" panose="020B0403020202020204" pitchFamily="34" charset="0"/>
                        </a:rPr>
                        <a:t>34%</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3499577248"/>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$7k</a:t>
                      </a:r>
                    </a:p>
                  </a:txBody>
                  <a:tcPr/>
                </a:tc>
                <a:tc>
                  <a:txBody>
                    <a:bodyPr/>
                    <a:lstStyle/>
                    <a:p>
                      <a:r>
                        <a:rPr lang="en-US" sz="1000" b="1" i="0" dirty="0">
                          <a:solidFill>
                            <a:schemeClr val="bg1"/>
                          </a:solidFill>
                          <a:latin typeface="Helvetica Light" panose="020B0403020202020204" pitchFamily="34" charset="0"/>
                        </a:rPr>
                        <a:t>2%</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16491"/>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CA" sz="3000" b="1" dirty="0">
                <a:latin typeface="Helvetica Light" panose="020B0403020202020204" pitchFamily="34" charset="0"/>
              </a:rPr>
              <a:t>DIDEMO/CREDIDEMO</a:t>
            </a:r>
            <a:endParaRPr lang="en-US" sz="3000" b="1" dirty="0">
              <a:latin typeface="Helvetica Light" panose="020B0403020202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50" name="Picture 49">
            <a:extLst>
              <a:ext uri="{FF2B5EF4-FFF2-40B4-BE49-F238E27FC236}">
                <a16:creationId xmlns:a16="http://schemas.microsoft.com/office/drawing/2014/main" id="{BE0BE5B9-49F3-416B-BBC0-DD67763C50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a:off x="3386325"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1816041968"/>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9"/>
          </a:graphicData>
        </a:graphic>
      </p:graphicFrame>
      <p:sp>
        <p:nvSpPr>
          <p:cNvPr id="37" name="TextBox 36">
            <a:extLst>
              <a:ext uri="{FF2B5EF4-FFF2-40B4-BE49-F238E27FC236}">
                <a16:creationId xmlns:a16="http://schemas.microsoft.com/office/drawing/2014/main" id="{66D758B0-B172-46C6-8749-E46C5CDA3521}"/>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DBC06C5A-4A7B-CA48-A956-BD5F49558AF0}"/>
              </a:ext>
            </a:extLst>
          </p:cNvPr>
          <p:cNvSpPr/>
          <p:nvPr/>
        </p:nvSpPr>
        <p:spPr>
          <a:xfrm rot="10800000" flipH="1">
            <a:off x="2211480" y="1462763"/>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urved Down Arrow 59">
            <a:extLst>
              <a:ext uri="{FF2B5EF4-FFF2-40B4-BE49-F238E27FC236}">
                <a16:creationId xmlns:a16="http://schemas.microsoft.com/office/drawing/2014/main" id="{28A84B3F-7F89-0A4E-A234-24B02723D09C}"/>
              </a:ext>
            </a:extLst>
          </p:cNvPr>
          <p:cNvSpPr/>
          <p:nvPr/>
        </p:nvSpPr>
        <p:spPr>
          <a:xfrm>
            <a:off x="1197865" y="1418465"/>
            <a:ext cx="377444" cy="20665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3928" y="6067358"/>
            <a:ext cx="3326679" cy="600164"/>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Didemo en el 2024 para los medios de (TV, RD y PR) el medio (El País) obtiene un 22% y un 63% solo en prensa.</a:t>
            </a:r>
            <a:endParaRPr lang="en-US" sz="1100" dirty="0">
              <a:latin typeface="Helvetica Light" panose="020B0403020202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163925421"/>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$ 126K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$ 325K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728544084"/>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1981529068"/>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138%</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158%</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Tree>
    <p:extLst>
      <p:ext uri="{BB962C8B-B14F-4D97-AF65-F5344CB8AC3E}">
        <p14:creationId xmlns:p14="http://schemas.microsoft.com/office/powerpoint/2010/main" val="34525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2833708" y="3913633"/>
            <a:ext cx="328754" cy="207707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25" name="Picture 24">
            <a:extLst>
              <a:ext uri="{FF2B5EF4-FFF2-40B4-BE49-F238E27FC236}">
                <a16:creationId xmlns:a16="http://schemas.microsoft.com/office/drawing/2014/main" id="{3EDF820D-361C-4347-90BE-695269932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30" name="TextBox 29">
            <a:extLst>
              <a:ext uri="{FF2B5EF4-FFF2-40B4-BE49-F238E27FC236}">
                <a16:creationId xmlns:a16="http://schemas.microsoft.com/office/drawing/2014/main" id="{BAA82096-9A2B-459E-AFAD-52420163C6E2}"/>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5CD85EA0-3F33-45A4-A5A2-FB122F4AFBE5}"/>
              </a:ext>
            </a:extLst>
          </p:cNvPr>
          <p:cNvSpPr txBox="1"/>
          <p:nvPr/>
        </p:nvSpPr>
        <p:spPr>
          <a:xfrm>
            <a:off x="4579672" y="6545958"/>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33" name="Rectangle 36">
            <a:extLst>
              <a:ext uri="{FF2B5EF4-FFF2-40B4-BE49-F238E27FC236}">
                <a16:creationId xmlns:a16="http://schemas.microsoft.com/office/drawing/2014/main" id="{EFB3F3C5-997A-7FF1-959E-8D926F33D52B}"/>
              </a:ext>
            </a:extLst>
          </p:cNvPr>
          <p:cNvSpPr/>
          <p:nvPr/>
        </p:nvSpPr>
        <p:spPr>
          <a:xfrm>
            <a:off x="5956217" y="2399573"/>
            <a:ext cx="2436710" cy="276999"/>
          </a:xfrm>
          <a:prstGeom prst="rect">
            <a:avLst/>
          </a:prstGeom>
        </p:spPr>
        <p:txBody>
          <a:bodyPr wrap="square">
            <a:spAutoFit/>
          </a:bodyPr>
          <a:lstStyle/>
          <a:p>
            <a:r>
              <a:rPr lang="en-CA" sz="1200" dirty="0">
                <a:latin typeface="Helvetica Light" panose="020B0403020202020204" pitchFamily="34" charset="0"/>
                <a:hlinkClick r:id="rId3"/>
              </a:rPr>
              <a:t>Alianza con la DNVT30”</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8684287" y="2398214"/>
            <a:ext cx="3335504" cy="276999"/>
          </a:xfrm>
          <a:prstGeom prst="rect">
            <a:avLst/>
          </a:prstGeom>
        </p:spPr>
        <p:txBody>
          <a:bodyPr wrap="square">
            <a:spAutoFit/>
          </a:bodyPr>
          <a:lstStyle/>
          <a:p>
            <a:r>
              <a:rPr lang="en-CA" sz="1200" dirty="0">
                <a:latin typeface="Helvetica Light" panose="020B0403020202020204" pitchFamily="34" charset="0"/>
                <a:hlinkClick r:id="rId4"/>
              </a:rPr>
              <a:t>Credi F1 30”</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3247918" y="4063403"/>
            <a:ext cx="1784681" cy="646331"/>
          </a:xfrm>
          <a:prstGeom prst="rect">
            <a:avLst/>
          </a:prstGeom>
        </p:spPr>
        <p:txBody>
          <a:bodyPr wrap="square">
            <a:spAutoFit/>
          </a:bodyPr>
          <a:lstStyle/>
          <a:p>
            <a:r>
              <a:rPr lang="en-CA" sz="1200" dirty="0">
                <a:latin typeface="Helvetica Light" panose="020B0403020202020204" pitchFamily="34" charset="0"/>
                <a:hlinkClick r:id="rId5"/>
              </a:rPr>
              <a:t>Nunca Fue Tan Facil Comprar La Moto Que Sonaste 30” </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DE052198-6027-786A-EC97-070DFB1EA295}"/>
              </a:ext>
            </a:extLst>
          </p:cNvPr>
          <p:cNvSpPr/>
          <p:nvPr/>
        </p:nvSpPr>
        <p:spPr>
          <a:xfrm>
            <a:off x="5979936" y="4068765"/>
            <a:ext cx="2599366" cy="276999"/>
          </a:xfrm>
          <a:prstGeom prst="rect">
            <a:avLst/>
          </a:prstGeom>
        </p:spPr>
        <p:txBody>
          <a:bodyPr wrap="square">
            <a:spAutoFit/>
          </a:bodyPr>
          <a:lstStyle/>
          <a:p>
            <a:r>
              <a:rPr lang="en-CA" sz="1200" dirty="0">
                <a:latin typeface="Helvetica Light" panose="020B0403020202020204" pitchFamily="34" charset="0"/>
                <a:hlinkClick r:id="rId6">
                  <a:extLst>
                    <a:ext uri="{A12FA001-AC4F-418D-AE19-62706E023703}">
                      <ahyp:hlinkClr xmlns:ahyp="http://schemas.microsoft.com/office/drawing/2018/hyperlinkcolor" val="tx"/>
                    </a:ext>
                  </a:extLst>
                </a:hlinkClick>
              </a:rPr>
              <a:t>La Moto De Tus Suenos Esta 30</a:t>
            </a:r>
            <a:r>
              <a:rPr lang="en-CA" sz="1200" dirty="0">
                <a:latin typeface="Helvetica Light" panose="020B0403020202020204" pitchFamily="34" charset="0"/>
                <a:hlinkClick r:id="rId7">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15" name="Imagen 14">
            <a:extLst>
              <a:ext uri="{FF2B5EF4-FFF2-40B4-BE49-F238E27FC236}">
                <a16:creationId xmlns:a16="http://schemas.microsoft.com/office/drawing/2014/main" id="{06D8BF2E-EA95-1120-DE55-5C9CB2B64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9936" y="2789235"/>
            <a:ext cx="2521154" cy="1323496"/>
          </a:xfrm>
          <a:prstGeom prst="rect">
            <a:avLst/>
          </a:prstGeom>
        </p:spPr>
      </p:pic>
      <p:pic>
        <p:nvPicPr>
          <p:cNvPr id="17" name="Imagen 16">
            <a:extLst>
              <a:ext uri="{FF2B5EF4-FFF2-40B4-BE49-F238E27FC236}">
                <a16:creationId xmlns:a16="http://schemas.microsoft.com/office/drawing/2014/main" id="{2594DDF4-3919-DB2D-4D19-6C59EB6CF3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0126" y="2816667"/>
            <a:ext cx="2521154" cy="1299970"/>
          </a:xfrm>
          <a:prstGeom prst="rect">
            <a:avLst/>
          </a:prstGeom>
        </p:spPr>
      </p:pic>
      <p:sp>
        <p:nvSpPr>
          <p:cNvPr id="18" name="Rectangle 36">
            <a:extLst>
              <a:ext uri="{FF2B5EF4-FFF2-40B4-BE49-F238E27FC236}">
                <a16:creationId xmlns:a16="http://schemas.microsoft.com/office/drawing/2014/main" id="{B7500F11-A3F0-8D4B-1531-3641C7C9FE15}"/>
              </a:ext>
            </a:extLst>
          </p:cNvPr>
          <p:cNvSpPr/>
          <p:nvPr/>
        </p:nvSpPr>
        <p:spPr>
          <a:xfrm>
            <a:off x="8719598" y="4119591"/>
            <a:ext cx="2599366" cy="276999"/>
          </a:xfrm>
          <a:prstGeom prst="rect">
            <a:avLst/>
          </a:prstGeom>
        </p:spPr>
        <p:txBody>
          <a:bodyPr wrap="square">
            <a:spAutoFit/>
          </a:bodyPr>
          <a:lstStyle/>
          <a:p>
            <a:r>
              <a:rPr lang="en-CA" sz="1200" dirty="0">
                <a:latin typeface="Helvetica Light" panose="020B0403020202020204" pitchFamily="34" charset="0"/>
                <a:hlinkClick r:id="rId10">
                  <a:extLst>
                    <a:ext uri="{A12FA001-AC4F-418D-AE19-62706E023703}">
                      <ahyp:hlinkClr xmlns:ahyp="http://schemas.microsoft.com/office/drawing/2018/hyperlinkcolor" val="tx"/>
                    </a:ext>
                  </a:extLst>
                </a:hlinkClick>
              </a:rPr>
              <a:t>Motos semi nuevas30</a:t>
            </a:r>
            <a:r>
              <a:rPr lang="en-CA" sz="1200" dirty="0">
                <a:latin typeface="Helvetica Light" panose="020B0403020202020204" pitchFamily="34" charset="0"/>
                <a:hlinkClick r:id="rId7">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20" name="Imagen 19">
            <a:extLst>
              <a:ext uri="{FF2B5EF4-FFF2-40B4-BE49-F238E27FC236}">
                <a16:creationId xmlns:a16="http://schemas.microsoft.com/office/drawing/2014/main" id="{4E631E16-1004-0110-2B84-3767945287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95181" y="4429200"/>
            <a:ext cx="2523783" cy="1323496"/>
          </a:xfrm>
          <a:prstGeom prst="rect">
            <a:avLst/>
          </a:prstGeom>
        </p:spPr>
      </p:pic>
      <p:sp>
        <p:nvSpPr>
          <p:cNvPr id="23" name="Rectangle 36">
            <a:extLst>
              <a:ext uri="{FF2B5EF4-FFF2-40B4-BE49-F238E27FC236}">
                <a16:creationId xmlns:a16="http://schemas.microsoft.com/office/drawing/2014/main" id="{71293DE3-B740-3341-89B3-E5B0AABC71CE}"/>
              </a:ext>
            </a:extLst>
          </p:cNvPr>
          <p:cNvSpPr/>
          <p:nvPr/>
        </p:nvSpPr>
        <p:spPr>
          <a:xfrm>
            <a:off x="8760126" y="5810911"/>
            <a:ext cx="2436710" cy="276999"/>
          </a:xfrm>
          <a:prstGeom prst="rect">
            <a:avLst/>
          </a:prstGeom>
        </p:spPr>
        <p:txBody>
          <a:bodyPr wrap="square">
            <a:spAutoFit/>
          </a:bodyPr>
          <a:lstStyle/>
          <a:p>
            <a:r>
              <a:rPr lang="en-CA" sz="1200" dirty="0">
                <a:latin typeface="Helvetica Light" panose="020B0403020202020204" pitchFamily="34" charset="0"/>
                <a:hlinkClick r:id="rId12"/>
              </a:rPr>
              <a:t>Combi </a:t>
            </a:r>
            <a:r>
              <a:rPr lang="en-CA" sz="1200" dirty="0" err="1">
                <a:latin typeface="Helvetica Light" panose="020B0403020202020204" pitchFamily="34" charset="0"/>
                <a:hlinkClick r:id="rId12"/>
              </a:rPr>
              <a:t>Completi</a:t>
            </a:r>
            <a:r>
              <a:rPr lang="en-CA" sz="1200" dirty="0">
                <a:latin typeface="Helvetica Light" panose="020B0403020202020204" pitchFamily="34" charset="0"/>
                <a:hlinkClick r:id="rId12"/>
              </a:rPr>
              <a:t> </a:t>
            </a:r>
            <a:r>
              <a:rPr lang="en-CA" sz="1200" dirty="0" err="1">
                <a:latin typeface="Helvetica Light" panose="020B0403020202020204" pitchFamily="34" charset="0"/>
                <a:hlinkClick r:id="rId12"/>
              </a:rPr>
              <a:t>Naviadad</a:t>
            </a:r>
            <a:r>
              <a:rPr lang="en-CA" sz="1200" dirty="0">
                <a:latin typeface="Helvetica Light" panose="020B0403020202020204" pitchFamily="34" charset="0"/>
                <a:hlinkClick r:id="rId12"/>
              </a:rPr>
              <a:t> 30</a:t>
            </a:r>
            <a:r>
              <a:rPr lang="en-CA" sz="1200" dirty="0">
                <a:latin typeface="Helvetica Light" panose="020B0403020202020204" pitchFamily="34" charset="0"/>
                <a:hlinkClick r:id="rId13">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26" name="Imagen 25">
            <a:extLst>
              <a:ext uri="{FF2B5EF4-FFF2-40B4-BE49-F238E27FC236}">
                <a16:creationId xmlns:a16="http://schemas.microsoft.com/office/drawing/2014/main" id="{B8013232-9322-128A-7E24-7A41682E54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4348" y="4473165"/>
            <a:ext cx="2560845" cy="1336793"/>
          </a:xfrm>
          <a:prstGeom prst="rect">
            <a:avLst/>
          </a:prstGeom>
        </p:spPr>
      </p:pic>
      <p:sp>
        <p:nvSpPr>
          <p:cNvPr id="31" name="Rectangle 36">
            <a:extLst>
              <a:ext uri="{FF2B5EF4-FFF2-40B4-BE49-F238E27FC236}">
                <a16:creationId xmlns:a16="http://schemas.microsoft.com/office/drawing/2014/main" id="{1C55E830-DA43-7A8D-8087-33911EEE0FF1}"/>
              </a:ext>
            </a:extLst>
          </p:cNvPr>
          <p:cNvSpPr/>
          <p:nvPr/>
        </p:nvSpPr>
        <p:spPr>
          <a:xfrm>
            <a:off x="5917975" y="5852207"/>
            <a:ext cx="2436710" cy="276999"/>
          </a:xfrm>
          <a:prstGeom prst="rect">
            <a:avLst/>
          </a:prstGeom>
        </p:spPr>
        <p:txBody>
          <a:bodyPr wrap="square">
            <a:spAutoFit/>
          </a:bodyPr>
          <a:lstStyle/>
          <a:p>
            <a:r>
              <a:rPr lang="en-CA" sz="1200" dirty="0">
                <a:latin typeface="Helvetica Light" panose="020B0403020202020204" pitchFamily="34" charset="0"/>
                <a:hlinkClick r:id="rId15"/>
              </a:rPr>
              <a:t>Un 2024 a </a:t>
            </a:r>
            <a:r>
              <a:rPr lang="en-CA" sz="1200" dirty="0" err="1">
                <a:latin typeface="Helvetica Light" panose="020B0403020202020204" pitchFamily="34" charset="0"/>
                <a:hlinkClick r:id="rId15"/>
              </a:rPr>
              <a:t>toda</a:t>
            </a:r>
            <a:r>
              <a:rPr lang="en-CA" sz="1200" dirty="0">
                <a:latin typeface="Helvetica Light" panose="020B0403020202020204" pitchFamily="34" charset="0"/>
                <a:hlinkClick r:id="rId15"/>
              </a:rPr>
              <a:t> Honda 30</a:t>
            </a:r>
            <a:r>
              <a:rPr lang="en-CA" sz="1200" dirty="0">
                <a:latin typeface="Helvetica Light" panose="020B0403020202020204" pitchFamily="34" charset="0"/>
                <a:hlinkClick r:id="rId13">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sp>
        <p:nvSpPr>
          <p:cNvPr id="32" name="Rectangle 41">
            <a:extLst>
              <a:ext uri="{FF2B5EF4-FFF2-40B4-BE49-F238E27FC236}">
                <a16:creationId xmlns:a16="http://schemas.microsoft.com/office/drawing/2014/main" id="{56CA1EB3-F40B-C1E4-CD43-50A066D3D863}"/>
              </a:ext>
            </a:extLst>
          </p:cNvPr>
          <p:cNvSpPr/>
          <p:nvPr/>
        </p:nvSpPr>
        <p:spPr>
          <a:xfrm>
            <a:off x="3242501" y="5163627"/>
            <a:ext cx="1784681" cy="646331"/>
          </a:xfrm>
          <a:prstGeom prst="rect">
            <a:avLst/>
          </a:prstGeom>
        </p:spPr>
        <p:txBody>
          <a:bodyPr wrap="square">
            <a:spAutoFit/>
          </a:bodyPr>
          <a:lstStyle/>
          <a:p>
            <a:r>
              <a:rPr lang="en-CA" sz="1200" dirty="0">
                <a:latin typeface="Helvetica Light" panose="020B0403020202020204" pitchFamily="34" charset="0"/>
                <a:hlinkClick r:id="rId16"/>
              </a:rPr>
              <a:t>Tu Motocicleta Honda Sonada Con Seguro Y Gps Gratis 30” </a:t>
            </a:r>
            <a:endParaRPr lang="en-CA" sz="1200" dirty="0">
              <a:latin typeface="Helvetica Light" panose="020B0403020202020204" pitchFamily="34" charset="0"/>
            </a:endParaRPr>
          </a:p>
        </p:txBody>
      </p:sp>
      <p:pic>
        <p:nvPicPr>
          <p:cNvPr id="4" name="Imagen 3">
            <a:extLst>
              <a:ext uri="{FF2B5EF4-FFF2-40B4-BE49-F238E27FC236}">
                <a16:creationId xmlns:a16="http://schemas.microsoft.com/office/drawing/2014/main" id="{086595A2-7325-660D-9423-5A5B99328A5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26138" y="1063380"/>
            <a:ext cx="2328547" cy="1365870"/>
          </a:xfrm>
          <a:prstGeom prst="rect">
            <a:avLst/>
          </a:prstGeom>
        </p:spPr>
      </p:pic>
      <p:sp>
        <p:nvSpPr>
          <p:cNvPr id="5" name="Estrella de 5 puntas 4">
            <a:extLst>
              <a:ext uri="{FF2B5EF4-FFF2-40B4-BE49-F238E27FC236}">
                <a16:creationId xmlns:a16="http://schemas.microsoft.com/office/drawing/2014/main" id="{A0A33DA0-35EC-81BD-830E-A7C7FD753E7C}"/>
              </a:ext>
            </a:extLst>
          </p:cNvPr>
          <p:cNvSpPr/>
          <p:nvPr/>
        </p:nvSpPr>
        <p:spPr>
          <a:xfrm>
            <a:off x="8155047" y="947940"/>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8" name="Imagen 7">
            <a:extLst>
              <a:ext uri="{FF2B5EF4-FFF2-40B4-BE49-F238E27FC236}">
                <a16:creationId xmlns:a16="http://schemas.microsoft.com/office/drawing/2014/main" id="{650CA254-ED01-9EAA-A40C-9C4840FCA46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68730" y="1085903"/>
            <a:ext cx="2512549" cy="1309357"/>
          </a:xfrm>
          <a:prstGeom prst="rect">
            <a:avLst/>
          </a:prstGeom>
        </p:spPr>
      </p:pic>
      <p:sp>
        <p:nvSpPr>
          <p:cNvPr id="9" name="Estrella de 5 puntas 8">
            <a:extLst>
              <a:ext uri="{FF2B5EF4-FFF2-40B4-BE49-F238E27FC236}">
                <a16:creationId xmlns:a16="http://schemas.microsoft.com/office/drawing/2014/main" id="{7FE077B7-9836-3948-FA24-283B1DE0990D}"/>
              </a:ext>
            </a:extLst>
          </p:cNvPr>
          <p:cNvSpPr/>
          <p:nvPr/>
        </p:nvSpPr>
        <p:spPr>
          <a:xfrm>
            <a:off x="11083157" y="1047840"/>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2" name="Imagen 11">
            <a:extLst>
              <a:ext uri="{FF2B5EF4-FFF2-40B4-BE49-F238E27FC236}">
                <a16:creationId xmlns:a16="http://schemas.microsoft.com/office/drawing/2014/main" id="{196AE258-D7AD-80E0-6B73-232A4D1E97A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5372" y="1085363"/>
            <a:ext cx="1676035" cy="2260373"/>
          </a:xfrm>
          <a:prstGeom prst="rect">
            <a:avLst/>
          </a:prstGeom>
        </p:spPr>
      </p:pic>
      <p:sp>
        <p:nvSpPr>
          <p:cNvPr id="13" name="Estrella de 5 puntas 12">
            <a:extLst>
              <a:ext uri="{FF2B5EF4-FFF2-40B4-BE49-F238E27FC236}">
                <a16:creationId xmlns:a16="http://schemas.microsoft.com/office/drawing/2014/main" id="{0CD7FD97-989C-E4FD-7FE8-155259E45FF3}"/>
              </a:ext>
            </a:extLst>
          </p:cNvPr>
          <p:cNvSpPr/>
          <p:nvPr/>
        </p:nvSpPr>
        <p:spPr>
          <a:xfrm>
            <a:off x="2214927" y="914087"/>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9" name="Imagen 18">
            <a:extLst>
              <a:ext uri="{FF2B5EF4-FFF2-40B4-BE49-F238E27FC236}">
                <a16:creationId xmlns:a16="http://schemas.microsoft.com/office/drawing/2014/main" id="{8B1EB679-173C-870A-2141-21CDD8C6A3A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24704" y="1043999"/>
            <a:ext cx="1784681" cy="2318651"/>
          </a:xfrm>
          <a:prstGeom prst="rect">
            <a:avLst/>
          </a:prstGeom>
        </p:spPr>
      </p:pic>
      <p:pic>
        <p:nvPicPr>
          <p:cNvPr id="24" name="Imagen 23">
            <a:extLst>
              <a:ext uri="{FF2B5EF4-FFF2-40B4-BE49-F238E27FC236}">
                <a16:creationId xmlns:a16="http://schemas.microsoft.com/office/drawing/2014/main" id="{FE2C35D4-1497-C4A2-27D8-A995C8C57F0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07048" y="3549632"/>
            <a:ext cx="1733650" cy="2260373"/>
          </a:xfrm>
          <a:prstGeom prst="rect">
            <a:avLst/>
          </a:prstGeom>
        </p:spPr>
      </p:pic>
      <p:sp>
        <p:nvSpPr>
          <p:cNvPr id="35" name="Estrella de 5 puntas 34">
            <a:extLst>
              <a:ext uri="{FF2B5EF4-FFF2-40B4-BE49-F238E27FC236}">
                <a16:creationId xmlns:a16="http://schemas.microsoft.com/office/drawing/2014/main" id="{FAB7B612-BA43-F447-5A2B-46923DFF014D}"/>
              </a:ext>
            </a:extLst>
          </p:cNvPr>
          <p:cNvSpPr/>
          <p:nvPr/>
        </p:nvSpPr>
        <p:spPr>
          <a:xfrm>
            <a:off x="4469442" y="92534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37" name="Estrella de 5 puntas 36">
            <a:extLst>
              <a:ext uri="{FF2B5EF4-FFF2-40B4-BE49-F238E27FC236}">
                <a16:creationId xmlns:a16="http://schemas.microsoft.com/office/drawing/2014/main" id="{9A929EA8-D005-C1B2-4EDD-B0B8904FFE9B}"/>
              </a:ext>
            </a:extLst>
          </p:cNvPr>
          <p:cNvSpPr/>
          <p:nvPr/>
        </p:nvSpPr>
        <p:spPr>
          <a:xfrm>
            <a:off x="2469571" y="3345736"/>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3341406717"/>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971054239"/>
              </p:ext>
            </p:extLst>
          </p:nvPr>
        </p:nvGraphicFramePr>
        <p:xfrm>
          <a:off x="6628140" y="1161174"/>
          <a:ext cx="5314816"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58E6E64D-8D59-E948-8F44-C36FEB7638C5}"/>
              </a:ext>
            </a:extLst>
          </p:cNvPr>
          <p:cNvGraphicFramePr/>
          <p:nvPr>
            <p:extLst>
              <p:ext uri="{D42A27DB-BD31-4B8C-83A1-F6EECF244321}">
                <p14:modId xmlns:p14="http://schemas.microsoft.com/office/powerpoint/2010/main" val="972681128"/>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3344928522"/>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790517417"/>
              </p:ext>
            </p:extLst>
          </p:nvPr>
        </p:nvGraphicFramePr>
        <p:xfrm>
          <a:off x="10937689" y="3945314"/>
          <a:ext cx="1071668" cy="249046"/>
        </p:xfrm>
        <a:graphic>
          <a:graphicData uri="http://schemas.openxmlformats.org/drawingml/2006/table">
            <a:tbl>
              <a:tblPr firstRow="1" bandRow="1">
                <a:tableStyleId>{2D5ABB26-0587-4C30-8999-92F81FD0307C}</a:tableStyleId>
              </a:tblPr>
              <a:tblGrid>
                <a:gridCol w="612252">
                  <a:extLst>
                    <a:ext uri="{9D8B030D-6E8A-4147-A177-3AD203B41FA5}">
                      <a16:colId xmlns:a16="http://schemas.microsoft.com/office/drawing/2014/main" val="1624274162"/>
                    </a:ext>
                  </a:extLst>
                </a:gridCol>
                <a:gridCol w="459416">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33k</a:t>
                      </a:r>
                    </a:p>
                  </a:txBody>
                  <a:tcPr/>
                </a:tc>
                <a:tc>
                  <a:txBody>
                    <a:bodyPr/>
                    <a:lstStyle/>
                    <a:p>
                      <a:pPr algn="ctr"/>
                      <a:r>
                        <a:rPr lang="en-US" sz="1000" b="1" i="0" dirty="0">
                          <a:solidFill>
                            <a:schemeClr val="bg1"/>
                          </a:solidFill>
                          <a:latin typeface="Helvetica Light" panose="020B0403020202020204" pitchFamily="34" charset="0"/>
                        </a:rPr>
                        <a:t>97%</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1993989562"/>
              </p:ext>
            </p:extLst>
          </p:nvPr>
        </p:nvGraphicFramePr>
        <p:xfrm>
          <a:off x="10954320" y="4754155"/>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48" name="TextBox 47">
            <a:extLst>
              <a:ext uri="{FF2B5EF4-FFF2-40B4-BE49-F238E27FC236}">
                <a16:creationId xmlns:a16="http://schemas.microsoft.com/office/drawing/2014/main" id="{E689D35E-6DDB-9F49-A241-C01774ACDFD6}"/>
              </a:ext>
            </a:extLst>
          </p:cNvPr>
          <p:cNvSpPr txBox="1"/>
          <p:nvPr/>
        </p:nvSpPr>
        <p:spPr>
          <a:xfrm>
            <a:off x="2640277" y="5694625"/>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2968622787"/>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3296175651"/>
              </p:ext>
            </p:extLst>
          </p:nvPr>
        </p:nvGraphicFramePr>
        <p:xfrm>
          <a:off x="10954320" y="5628631"/>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$1</a:t>
                      </a:r>
                    </a:p>
                  </a:txBody>
                  <a:tcPr/>
                </a:tc>
                <a:tc>
                  <a:txBody>
                    <a:bodyPr/>
                    <a:lstStyle/>
                    <a:p>
                      <a:pPr algn="ctr"/>
                      <a:r>
                        <a:rPr lang="en-US" sz="1000" b="1" i="0" dirty="0">
                          <a:solidFill>
                            <a:schemeClr val="bg1"/>
                          </a:solidFill>
                          <a:latin typeface="Helvetica Light" panose="020B0403020202020204" pitchFamily="34" charset="0"/>
                        </a:rPr>
                        <a:t>3%</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ELEKTRA/ITALIKA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A1FE3397-D599-4BCA-A22D-4EA3349FA7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53" name="TextBox 52">
            <a:extLst>
              <a:ext uri="{FF2B5EF4-FFF2-40B4-BE49-F238E27FC236}">
                <a16:creationId xmlns:a16="http://schemas.microsoft.com/office/drawing/2014/main" id="{DC62E708-AB4A-4FAE-AA0C-63CED12372F5}"/>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3932278943"/>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9"/>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741270" y="1083461"/>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195737" y="5925713"/>
            <a:ext cx="3110345" cy="769441"/>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Elektra/Italika en el 2023 para los medios de (TV, RD y PR) el medio Azteca TV obtiene un 28% y un 65% solo en TV.</a:t>
            </a:r>
            <a:endParaRPr lang="en-US" sz="1100" dirty="0">
              <a:latin typeface="Helvetica Light" panose="020B0403020202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21437922">
            <a:off x="2589559" y="1490010"/>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1694718984"/>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80%</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66%-</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2875448501"/>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$ 99K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$ 34K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1560682513"/>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3</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4</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1565508" y="151218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1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HISTORIAL DE INVERSION ELEKTRA/ITALIKA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8542471" y="248307"/>
            <a:ext cx="364715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2019-2020-2021-2022</a:t>
            </a:r>
            <a:r>
              <a:rPr lang="en-US" b="1" dirty="0">
                <a:solidFill>
                  <a:schemeClr val="bg1"/>
                </a:solidFill>
                <a:latin typeface="HELVETICA LIGHT" panose="020B0403020202020204" pitchFamily="34" charset="0"/>
              </a:rPr>
              <a:t>-2023-2024</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336990" y="1277966"/>
            <a:ext cx="2989280" cy="369332"/>
          </a:xfrm>
          <a:prstGeom prst="rect">
            <a:avLst/>
          </a:prstGeom>
          <a:noFill/>
        </p:spPr>
        <p:txBody>
          <a:bodyPr wrap="none" rtlCol="0">
            <a:spAutoFit/>
          </a:bodyPr>
          <a:lstStyle/>
          <a:p>
            <a:r>
              <a:rPr lang="en-HN" dirty="0">
                <a:latin typeface="Helvetica" pitchFamily="2"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165877" y="1290349"/>
            <a:ext cx="3365024" cy="369332"/>
          </a:xfrm>
          <a:prstGeom prst="rect">
            <a:avLst/>
          </a:prstGeom>
          <a:noFill/>
        </p:spPr>
        <p:txBody>
          <a:bodyPr wrap="none" rtlCol="0">
            <a:spAutoFit/>
          </a:bodyPr>
          <a:lstStyle/>
          <a:p>
            <a:r>
              <a:rPr lang="en-HN" dirty="0">
                <a:latin typeface="Helvetica Light" panose="020B0403020202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129883" y="5750763"/>
            <a:ext cx="8408019" cy="830997"/>
          </a:xfrm>
          <a:prstGeom prst="rect">
            <a:avLst/>
          </a:prstGeom>
          <a:solidFill>
            <a:schemeClr val="bg1">
              <a:lumMod val="85000"/>
            </a:schemeClr>
          </a:solidFill>
        </p:spPr>
        <p:txBody>
          <a:bodyPr wrap="square" rtlCol="0">
            <a:spAutoFit/>
          </a:bodyPr>
          <a:lstStyle/>
          <a:p>
            <a:pPr algn="ctr"/>
            <a:r>
              <a:rPr lang="es-HN" sz="1200" dirty="0">
                <a:latin typeface="Helvetica Light" panose="020B0403020202020204" pitchFamily="34" charset="0"/>
              </a:rPr>
              <a:t>El apoyo que recibe Elektra de su medio aliado TV Azteca, ha ido bajando y esto se puede apreciar en el último año (2023) en donde la inversión publicitaria total tiene la misma tendencia con o sin este medio (TV Azteca).</a:t>
            </a:r>
          </a:p>
          <a:p>
            <a:pPr algn="ctr"/>
            <a:r>
              <a:rPr lang="es-HN" sz="1200" dirty="0">
                <a:latin typeface="Helvetica Light" panose="020B0403020202020204" pitchFamily="34" charset="0"/>
              </a:rPr>
              <a:t>Producto de la pandemia durante los años 2020 y 2021, esta tienda recibió un fuerte apoyo de Azteca, sin embargo para el 2022 y hasta el 2023 diversifica su ruido en otros medios televisivos de gran aduciencia (TVC y HCH)</a:t>
            </a:r>
          </a:p>
        </p:txBody>
      </p:sp>
      <p:graphicFrame>
        <p:nvGraphicFramePr>
          <p:cNvPr id="4"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1212554460"/>
              </p:ext>
            </p:extLst>
          </p:nvPr>
        </p:nvGraphicFramePr>
        <p:xfrm>
          <a:off x="0" y="1798319"/>
          <a:ext cx="6096000" cy="3201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1109859503"/>
              </p:ext>
            </p:extLst>
          </p:nvPr>
        </p:nvGraphicFramePr>
        <p:xfrm>
          <a:off x="6096000" y="1697977"/>
          <a:ext cx="6096000" cy="330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dirty="0" err="1">
                <a:latin typeface="Helvetica Light" panose="020B0403020202020204" pitchFamily="34" charset="0"/>
              </a:rPr>
              <a:t>Piezas</a:t>
            </a:r>
            <a:r>
              <a:rPr lang="en-US" sz="3000" dirty="0">
                <a:latin typeface="Helvetica Light" panose="020B0403020202020204" pitchFamily="34" charset="0"/>
              </a:rPr>
              <a:t> </a:t>
            </a:r>
            <a:r>
              <a:rPr lang="en-US" sz="3000" dirty="0" err="1">
                <a:latin typeface="Helvetica Light" panose="020B0403020202020204" pitchFamily="34" charset="0"/>
              </a:rPr>
              <a:t>publicitarias</a:t>
            </a:r>
            <a:endParaRPr lang="en-US" sz="3000" b="1" dirty="0">
              <a:latin typeface="Helvetica Light" panose="020B0403020202020204" pitchFamily="34" charset="0"/>
            </a:endParaRPr>
          </a:p>
        </p:txBody>
      </p:sp>
      <p:sp>
        <p:nvSpPr>
          <p:cNvPr id="31" name="Rectangle 30">
            <a:extLst>
              <a:ext uri="{FF2B5EF4-FFF2-40B4-BE49-F238E27FC236}">
                <a16:creationId xmlns:a16="http://schemas.microsoft.com/office/drawing/2014/main" id="{E6EE2307-B224-4646-A511-D09676EB1355}"/>
              </a:ext>
            </a:extLst>
          </p:cNvPr>
          <p:cNvSpPr/>
          <p:nvPr/>
        </p:nvSpPr>
        <p:spPr>
          <a:xfrm>
            <a:off x="1184175" y="1179094"/>
            <a:ext cx="268171" cy="26683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TELEVISION</a:t>
            </a:r>
          </a:p>
        </p:txBody>
      </p:sp>
      <p:sp>
        <p:nvSpPr>
          <p:cNvPr id="32" name="Rectangle 31">
            <a:extLst>
              <a:ext uri="{FF2B5EF4-FFF2-40B4-BE49-F238E27FC236}">
                <a16:creationId xmlns:a16="http://schemas.microsoft.com/office/drawing/2014/main" id="{AC1C824F-305F-C44F-81E9-3956B0D61C4C}"/>
              </a:ext>
            </a:extLst>
          </p:cNvPr>
          <p:cNvSpPr/>
          <p:nvPr/>
        </p:nvSpPr>
        <p:spPr>
          <a:xfrm>
            <a:off x="1184175" y="4160544"/>
            <a:ext cx="268172" cy="202619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37" name="TextBox 36">
            <a:extLst>
              <a:ext uri="{FF2B5EF4-FFF2-40B4-BE49-F238E27FC236}">
                <a16:creationId xmlns:a16="http://schemas.microsoft.com/office/drawing/2014/main" id="{DD930012-9D99-4247-9C0A-ED70B0CE5294}"/>
              </a:ext>
            </a:extLst>
          </p:cNvPr>
          <p:cNvSpPr txBox="1"/>
          <p:nvPr/>
        </p:nvSpPr>
        <p:spPr>
          <a:xfrm>
            <a:off x="1601572" y="4717003"/>
            <a:ext cx="2531462" cy="276999"/>
          </a:xfrm>
          <a:prstGeom prst="rect">
            <a:avLst/>
          </a:prstGeom>
          <a:noFill/>
        </p:spPr>
        <p:txBody>
          <a:bodyPr wrap="none" rtlCol="0">
            <a:spAutoFit/>
          </a:bodyPr>
          <a:lstStyle/>
          <a:p>
            <a:r>
              <a:rPr lang="en-US" sz="1200" dirty="0">
                <a:latin typeface="Helvetica Light" panose="020B0403020202020204" pitchFamily="34" charset="0"/>
                <a:hlinkClick r:id="rId3"/>
              </a:rPr>
              <a:t>Por que </a:t>
            </a:r>
            <a:r>
              <a:rPr lang="en-US" sz="1200" dirty="0" err="1">
                <a:latin typeface="Helvetica Light" panose="020B0403020202020204" pitchFamily="34" charset="0"/>
                <a:hlinkClick r:id="rId3"/>
              </a:rPr>
              <a:t>amar</a:t>
            </a:r>
            <a:r>
              <a:rPr lang="en-US" sz="1200" dirty="0">
                <a:latin typeface="Helvetica Light" panose="020B0403020202020204" pitchFamily="34" charset="0"/>
                <a:hlinkClick r:id="rId3"/>
              </a:rPr>
              <a:t> es </a:t>
            </a:r>
            <a:r>
              <a:rPr lang="en-US" sz="1200" dirty="0" err="1">
                <a:latin typeface="Helvetica Light" panose="020B0403020202020204" pitchFamily="34" charset="0"/>
                <a:hlinkClick r:id="rId3"/>
              </a:rPr>
              <a:t>una</a:t>
            </a:r>
            <a:r>
              <a:rPr lang="en-US" sz="1200" dirty="0">
                <a:latin typeface="Helvetica Light" panose="020B0403020202020204" pitchFamily="34" charset="0"/>
                <a:hlinkClick r:id="rId3"/>
              </a:rPr>
              <a:t> Aventura 30”</a:t>
            </a:r>
            <a:endParaRPr lang="en-US" sz="1200" dirty="0">
              <a:latin typeface="Helvetica Light" panose="020B0403020202020204" pitchFamily="34" charset="0"/>
            </a:endParaRPr>
          </a:p>
        </p:txBody>
      </p:sp>
      <p:sp>
        <p:nvSpPr>
          <p:cNvPr id="16" name="Rectangle 36">
            <a:extLst>
              <a:ext uri="{FF2B5EF4-FFF2-40B4-BE49-F238E27FC236}">
                <a16:creationId xmlns:a16="http://schemas.microsoft.com/office/drawing/2014/main" id="{04AEFFA0-6934-1194-7C52-269D4FFEC293}"/>
              </a:ext>
            </a:extLst>
          </p:cNvPr>
          <p:cNvSpPr/>
          <p:nvPr/>
        </p:nvSpPr>
        <p:spPr>
          <a:xfrm>
            <a:off x="2432951" y="3514907"/>
            <a:ext cx="2503813" cy="276999"/>
          </a:xfrm>
          <a:prstGeom prst="rect">
            <a:avLst/>
          </a:prstGeom>
        </p:spPr>
        <p:txBody>
          <a:bodyPr wrap="square">
            <a:spAutoFit/>
          </a:bodyPr>
          <a:lstStyle/>
          <a:p>
            <a:r>
              <a:rPr lang="en-CA" sz="1200" dirty="0">
                <a:latin typeface="Helvetica Light" panose="020B0403020202020204" pitchFamily="34" charset="0"/>
                <a:hlinkClick r:id="rId4"/>
              </a:rPr>
              <a:t>Días </a:t>
            </a:r>
            <a:r>
              <a:rPr lang="en-CA" sz="1200" dirty="0" err="1">
                <a:latin typeface="Helvetica Light" panose="020B0403020202020204" pitchFamily="34" charset="0"/>
                <a:hlinkClick r:id="rId4"/>
              </a:rPr>
              <a:t>Azules</a:t>
            </a:r>
            <a:r>
              <a:rPr lang="en-CA" sz="1200" dirty="0">
                <a:latin typeface="Helvetica Light" panose="020B0403020202020204" pitchFamily="34" charset="0"/>
                <a:hlinkClick r:id="rId4"/>
              </a:rPr>
              <a:t> 30”</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6" name="TextBox 16">
            <a:extLst>
              <a:ext uri="{FF2B5EF4-FFF2-40B4-BE49-F238E27FC236}">
                <a16:creationId xmlns:a16="http://schemas.microsoft.com/office/drawing/2014/main" id="{9F84F839-97E6-DC1B-F243-4991DCCCC065}"/>
              </a:ext>
            </a:extLst>
          </p:cNvPr>
          <p:cNvSpPr txBox="1"/>
          <p:nvPr/>
        </p:nvSpPr>
        <p:spPr>
          <a:xfrm>
            <a:off x="4936764" y="652987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pic>
        <p:nvPicPr>
          <p:cNvPr id="3" name="Imagen 2">
            <a:extLst>
              <a:ext uri="{FF2B5EF4-FFF2-40B4-BE49-F238E27FC236}">
                <a16:creationId xmlns:a16="http://schemas.microsoft.com/office/drawing/2014/main" id="{3FA1BE68-03DE-0DF0-4C31-295BB62FF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720" y="1502410"/>
            <a:ext cx="2868487" cy="1926590"/>
          </a:xfrm>
          <a:prstGeom prst="rect">
            <a:avLst/>
          </a:prstGeom>
        </p:spPr>
      </p:pic>
      <p:sp>
        <p:nvSpPr>
          <p:cNvPr id="5" name="Estrella de 5 puntas 4">
            <a:extLst>
              <a:ext uri="{FF2B5EF4-FFF2-40B4-BE49-F238E27FC236}">
                <a16:creationId xmlns:a16="http://schemas.microsoft.com/office/drawing/2014/main" id="{F9D5AD26-B3C0-2CC6-FF76-8DAD5E7D64B7}"/>
              </a:ext>
            </a:extLst>
          </p:cNvPr>
          <p:cNvSpPr/>
          <p:nvPr/>
        </p:nvSpPr>
        <p:spPr>
          <a:xfrm>
            <a:off x="4381967" y="141650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6679831" y="3559413"/>
            <a:ext cx="2503813" cy="276999"/>
          </a:xfrm>
          <a:prstGeom prst="rect">
            <a:avLst/>
          </a:prstGeom>
        </p:spPr>
        <p:txBody>
          <a:bodyPr wrap="square">
            <a:spAutoFit/>
          </a:bodyPr>
          <a:lstStyle/>
          <a:p>
            <a:r>
              <a:rPr lang="en-CA" sz="1200" dirty="0">
                <a:latin typeface="Helvetica Light" panose="020B0403020202020204" pitchFamily="34" charset="0"/>
                <a:hlinkClick r:id="rId6"/>
              </a:rPr>
              <a:t>Mueve tu Verano 30”</a:t>
            </a:r>
            <a:endParaRPr lang="en-CA" sz="1200" dirty="0">
              <a:latin typeface="Helvetica Light" panose="020B0403020202020204" pitchFamily="34" charset="0"/>
            </a:endParaRPr>
          </a:p>
        </p:txBody>
      </p:sp>
      <p:pic>
        <p:nvPicPr>
          <p:cNvPr id="9" name="Imagen 8">
            <a:extLst>
              <a:ext uri="{FF2B5EF4-FFF2-40B4-BE49-F238E27FC236}">
                <a16:creationId xmlns:a16="http://schemas.microsoft.com/office/drawing/2014/main" id="{E413E739-3306-399C-3188-3704754350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0500" y="1502408"/>
            <a:ext cx="3166110" cy="1926591"/>
          </a:xfrm>
          <a:prstGeom prst="rect">
            <a:avLst/>
          </a:prstGeom>
        </p:spPr>
      </p:pic>
      <p:sp>
        <p:nvSpPr>
          <p:cNvPr id="10" name="Estrella de 5 puntas 9">
            <a:extLst>
              <a:ext uri="{FF2B5EF4-FFF2-40B4-BE49-F238E27FC236}">
                <a16:creationId xmlns:a16="http://schemas.microsoft.com/office/drawing/2014/main" id="{F09D7F28-EEF5-F7A9-036D-4821012AE0F7}"/>
              </a:ext>
            </a:extLst>
          </p:cNvPr>
          <p:cNvSpPr/>
          <p:nvPr/>
        </p:nvSpPr>
        <p:spPr>
          <a:xfrm>
            <a:off x="8843370" y="1327947"/>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11" name="Estrella de 5 puntas 10">
            <a:extLst>
              <a:ext uri="{FF2B5EF4-FFF2-40B4-BE49-F238E27FC236}">
                <a16:creationId xmlns:a16="http://schemas.microsoft.com/office/drawing/2014/main" id="{0FF80FA5-6C7C-8F56-0CE0-59B7C5AD379B}"/>
              </a:ext>
            </a:extLst>
          </p:cNvPr>
          <p:cNvSpPr/>
          <p:nvPr/>
        </p:nvSpPr>
        <p:spPr>
          <a:xfrm>
            <a:off x="4099019" y="462913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19328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564954465"/>
              </p:ext>
            </p:extLst>
          </p:nvPr>
        </p:nvGraphicFramePr>
        <p:xfrm>
          <a:off x="250751" y="1848897"/>
          <a:ext cx="3204006" cy="3992339"/>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9896E2DC-AD19-DD49-AE5E-AC869E7494AA}"/>
              </a:ext>
            </a:extLst>
          </p:cNvPr>
          <p:cNvSpPr txBox="1"/>
          <p:nvPr/>
        </p:nvSpPr>
        <p:spPr>
          <a:xfrm>
            <a:off x="2618906" y="584123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42" name="Rectangle 41">
            <a:extLst>
              <a:ext uri="{FF2B5EF4-FFF2-40B4-BE49-F238E27FC236}">
                <a16:creationId xmlns:a16="http://schemas.microsoft.com/office/drawing/2014/main" id="{14C39D52-F539-4B99-A4D6-87512399245B}"/>
              </a:ext>
            </a:extLst>
          </p:cNvPr>
          <p:cNvSpPr/>
          <p:nvPr/>
        </p:nvSpPr>
        <p:spPr>
          <a:xfrm>
            <a:off x="-8733" y="0"/>
            <a:ext cx="12200733" cy="865947"/>
          </a:xfrm>
          <a:prstGeom prst="rect">
            <a:avLst/>
          </a:prstGeom>
          <a:solidFill>
            <a:srgbClr val="D8CB28"/>
          </a:solidFill>
          <a:ln>
            <a:solidFill>
              <a:srgbClr val="D8C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GALLO MAS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34" name="Picture 33">
            <a:extLst>
              <a:ext uri="{FF2B5EF4-FFF2-40B4-BE49-F238E27FC236}">
                <a16:creationId xmlns:a16="http://schemas.microsoft.com/office/drawing/2014/main" id="{B804460E-1379-44DC-B222-33D6B9150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71299"/>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sp>
        <p:nvSpPr>
          <p:cNvPr id="45" name="TextBox 44">
            <a:extLst>
              <a:ext uri="{FF2B5EF4-FFF2-40B4-BE49-F238E27FC236}">
                <a16:creationId xmlns:a16="http://schemas.microsoft.com/office/drawing/2014/main" id="{2110A22D-759E-4E99-B223-908AF794D0A7}"/>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3667419967"/>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1306056114"/>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$2k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3712485351"/>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88493820"/>
              </p:ext>
            </p:extLst>
          </p:nvPr>
        </p:nvGraphicFramePr>
        <p:xfrm>
          <a:off x="6803147" y="1152657"/>
          <a:ext cx="5314816" cy="21744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291848888"/>
              </p:ext>
            </p:extLst>
          </p:nvPr>
        </p:nvGraphicFramePr>
        <p:xfrm>
          <a:off x="11052110" y="5690429"/>
          <a:ext cx="1089665" cy="369332"/>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69332">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 k  </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571905345"/>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2500847852"/>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75%-</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100%</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8" name="Curved Down Arrow 56">
            <a:extLst>
              <a:ext uri="{FF2B5EF4-FFF2-40B4-BE49-F238E27FC236}">
                <a16:creationId xmlns:a16="http://schemas.microsoft.com/office/drawing/2014/main" id="{8EF47C15-995B-4442-AEBC-9ABC18B6D0D1}"/>
              </a:ext>
            </a:extLst>
          </p:cNvPr>
          <p:cNvSpPr/>
          <p:nvPr/>
        </p:nvSpPr>
        <p:spPr>
          <a:xfrm>
            <a:off x="1070562" y="1439516"/>
            <a:ext cx="344682"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2084480"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2858913172"/>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dirty="0"/>
                        <a:t>$ 1K</a:t>
                      </a:r>
                      <a:endParaRPr lang="en-US" sz="1200" b="1" i="0" dirty="0">
                        <a:latin typeface="Helvetica Light" panose="020B0403020202020204" pitchFamily="34" charset="0"/>
                      </a:endParaRPr>
                    </a:p>
                  </a:txBody>
                  <a:tcPr anchor="ctr">
                    <a:solidFill>
                      <a:srgbClr val="D8CB28"/>
                    </a:solidFill>
                  </a:tcPr>
                </a:tc>
                <a:tc>
                  <a:txBody>
                    <a:bodyPr/>
                    <a:lstStyle/>
                    <a:p>
                      <a:pPr algn="ctr"/>
                      <a:r>
                        <a:rPr lang="en-US" sz="1200" b="1" dirty="0"/>
                        <a:t>$ 2K</a:t>
                      </a:r>
                      <a:endParaRPr lang="en-US" sz="1200" b="1" i="0" dirty="0">
                        <a:latin typeface="Helvetica Light" panose="020B0403020202020204" pitchFamily="34" charset="0"/>
                      </a:endParaRPr>
                    </a:p>
                  </a:txBody>
                  <a:tcPr anchor="ctr">
                    <a:solidFill>
                      <a:srgbClr val="D8CB28"/>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2506730786"/>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4041714896"/>
              </p:ext>
            </p:extLst>
          </p:nvPr>
        </p:nvGraphicFramePr>
        <p:xfrm>
          <a:off x="3623700" y="2082470"/>
          <a:ext cx="3036227" cy="429008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0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D8CB2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21" name="Rectangle 20">
            <a:extLst>
              <a:ext uri="{FF2B5EF4-FFF2-40B4-BE49-F238E27FC236}">
                <a16:creationId xmlns:a16="http://schemas.microsoft.com/office/drawing/2014/main" id="{BF4894CB-6491-43DA-BBD7-9152EE462103}"/>
              </a:ext>
            </a:extLst>
          </p:cNvPr>
          <p:cNvSpPr/>
          <p:nvPr/>
        </p:nvSpPr>
        <p:spPr>
          <a:xfrm>
            <a:off x="3713507" y="1891203"/>
            <a:ext cx="268171" cy="269299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09843" y="4627815"/>
            <a:ext cx="4033476" cy="276999"/>
          </a:xfrm>
          <a:prstGeom prst="rect">
            <a:avLst/>
          </a:prstGeom>
          <a:noFill/>
        </p:spPr>
        <p:txBody>
          <a:bodyPr wrap="none" rtlCol="0">
            <a:spAutoFit/>
          </a:bodyPr>
          <a:lstStyle/>
          <a:p>
            <a:r>
              <a:rPr lang="en-US" sz="1200" dirty="0">
                <a:latin typeface="Helvetica Light" panose="020B0403020202020204" pitchFamily="34" charset="0"/>
                <a:hlinkClick r:id="rId3"/>
              </a:rPr>
              <a:t>Las Ofertas Que Mas Techconvienen Moto Serpento </a:t>
            </a:r>
            <a:r>
              <a:rPr lang="en-US" sz="1200" dirty="0">
                <a:latin typeface="Helvetica Light" panose="020B0403020202020204" pitchFamily="34" charset="0"/>
                <a:hlinkClick r:id="rId4"/>
              </a:rPr>
              <a:t>30’</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3" name="Imagen 2">
            <a:extLst>
              <a:ext uri="{FF2B5EF4-FFF2-40B4-BE49-F238E27FC236}">
                <a16:creationId xmlns:a16="http://schemas.microsoft.com/office/drawing/2014/main" id="{DA1C56EF-061B-01E1-5F7A-83927B6AA9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436" y="1891202"/>
            <a:ext cx="3844290" cy="2736613"/>
          </a:xfrm>
          <a:prstGeom prst="rect">
            <a:avLst/>
          </a:prstGeom>
        </p:spPr>
      </p:pic>
    </p:spTree>
    <p:extLst>
      <p:ext uri="{BB962C8B-B14F-4D97-AF65-F5344CB8AC3E}">
        <p14:creationId xmlns:p14="http://schemas.microsoft.com/office/powerpoint/2010/main" val="31716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108393978"/>
              </p:ext>
            </p:extLst>
          </p:nvPr>
        </p:nvGraphicFramePr>
        <p:xfrm>
          <a:off x="251729" y="1719431"/>
          <a:ext cx="3204006" cy="426507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792680366"/>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3921886741"/>
              </p:ext>
            </p:extLst>
          </p:nvPr>
        </p:nvGraphicFramePr>
        <p:xfrm>
          <a:off x="11089575" y="5588265"/>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$6</a:t>
                      </a:r>
                    </a:p>
                  </a:txBody>
                  <a:tcPr/>
                </a:tc>
                <a:tc>
                  <a:txBody>
                    <a:bodyPr/>
                    <a:lstStyle/>
                    <a:p>
                      <a:r>
                        <a:rPr lang="en-US" sz="1000" b="1" i="0" dirty="0">
                          <a:solidFill>
                            <a:schemeClr val="bg1"/>
                          </a:solidFill>
                          <a:latin typeface="Helvetica Light" panose="020B0403020202020204" pitchFamily="34" charset="0"/>
                        </a:rPr>
                        <a:t>67%</a:t>
                      </a:r>
                    </a:p>
                  </a:txBody>
                  <a:tcPr>
                    <a:solidFill>
                      <a:srgbClr val="FF0000"/>
                    </a:solidFill>
                  </a:tcPr>
                </a:tc>
                <a:extLst>
                  <a:ext uri="{0D108BD9-81ED-4DB2-BD59-A6C34878D82A}">
                    <a16:rowId xmlns:a16="http://schemas.microsoft.com/office/drawing/2014/main" val="1902778531"/>
                  </a:ext>
                </a:extLst>
              </a:tr>
            </a:tbl>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374333" y="5861394"/>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Rectangle 38">
            <a:extLst>
              <a:ext uri="{FF2B5EF4-FFF2-40B4-BE49-F238E27FC236}">
                <a16:creationId xmlns:a16="http://schemas.microsoft.com/office/drawing/2014/main" id="{7912300B-4849-4835-A146-A43A44E91711}"/>
              </a:ext>
            </a:extLst>
          </p:cNvPr>
          <p:cNvSpPr/>
          <p:nvPr/>
        </p:nvSpPr>
        <p:spPr>
          <a:xfrm>
            <a:off x="-8733" y="0"/>
            <a:ext cx="12200733" cy="865947"/>
          </a:xfrm>
          <a:prstGeom prst="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DIBISA</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7098A1CE-CC14-4D9D-A8CA-2998AC507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EF8E5-18D2-41E0-A84B-B7C7145A95CF}"/>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59351"/>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99228" y="883396"/>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8733" y="-72503"/>
            <a:ext cx="12209466" cy="938450"/>
          </a:xfrm>
          <a:prstGeom prst="rect">
            <a:avLst/>
          </a:prstGeom>
          <a:solidFill>
            <a:srgbClr val="1D6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14358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622710715"/>
              </p:ext>
            </p:extLst>
          </p:nvPr>
        </p:nvGraphicFramePr>
        <p:xfrm>
          <a:off x="3704988" y="2035018"/>
          <a:ext cx="2941217" cy="4299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642027366"/>
              </p:ext>
            </p:extLst>
          </p:nvPr>
        </p:nvGraphicFramePr>
        <p:xfrm>
          <a:off x="11089575" y="3977182"/>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9" name="Chart 6">
            <a:extLst>
              <a:ext uri="{FF2B5EF4-FFF2-40B4-BE49-F238E27FC236}">
                <a16:creationId xmlns:a16="http://schemas.microsoft.com/office/drawing/2014/main" id="{75719112-61AA-39A5-39D4-B2D1E6E1AD01}"/>
              </a:ext>
            </a:extLst>
          </p:cNvPr>
          <p:cNvGraphicFramePr/>
          <p:nvPr>
            <p:extLst>
              <p:ext uri="{D42A27DB-BD31-4B8C-83A1-F6EECF244321}">
                <p14:modId xmlns:p14="http://schemas.microsoft.com/office/powerpoint/2010/main" val="2110271674"/>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87687861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endParaRPr lang="en-HN" sz="1200" b="0" i="0" dirty="0">
                        <a:latin typeface="Helvetica Light" panose="020B0403020202020204" pitchFamily="34" charset="0"/>
                      </a:endParaRPr>
                    </a:p>
                  </a:txBody>
                  <a:tcPr>
                    <a:solidFill>
                      <a:schemeClr val="bg1"/>
                    </a:solidFill>
                  </a:tcPr>
                </a:tc>
                <a:tc>
                  <a:txBody>
                    <a:bodyPr/>
                    <a:lstStyle/>
                    <a:p>
                      <a:pPr algn="ctr"/>
                      <a:r>
                        <a:rPr lang="en-US" sz="1200" b="0" i="0" dirty="0">
                          <a:latin typeface="Helvetica Light" panose="020B0403020202020204" pitchFamily="34" charset="0"/>
                        </a:rPr>
                        <a:t>100%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1635386366"/>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$ 0.01K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$ 9K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1654654891"/>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1687724604"/>
              </p:ext>
            </p:extLst>
          </p:nvPr>
        </p:nvGraphicFramePr>
        <p:xfrm>
          <a:off x="11059251" y="4783429"/>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$3</a:t>
                      </a:r>
                    </a:p>
                  </a:txBody>
                  <a:tcPr/>
                </a:tc>
                <a:tc>
                  <a:txBody>
                    <a:bodyPr/>
                    <a:lstStyle/>
                    <a:p>
                      <a:r>
                        <a:rPr lang="en-US" sz="1000" b="1" i="0" dirty="0">
                          <a:solidFill>
                            <a:schemeClr val="bg1"/>
                          </a:solidFill>
                          <a:latin typeface="Helvetica Light" panose="020B0403020202020204" pitchFamily="34" charset="0"/>
                        </a:rPr>
                        <a:t>33%</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6" name="Chart 28">
            <a:extLst>
              <a:ext uri="{FF2B5EF4-FFF2-40B4-BE49-F238E27FC236}">
                <a16:creationId xmlns:a16="http://schemas.microsoft.com/office/drawing/2014/main" id="{DED55EDD-1252-96C7-9FFD-08976B77F07C}"/>
              </a:ext>
            </a:extLst>
          </p:cNvPr>
          <p:cNvGraphicFramePr/>
          <p:nvPr>
            <p:extLst>
              <p:ext uri="{D42A27DB-BD31-4B8C-83A1-F6EECF244321}">
                <p14:modId xmlns:p14="http://schemas.microsoft.com/office/powerpoint/2010/main" val="3132887621"/>
              </p:ext>
            </p:extLst>
          </p:nvPr>
        </p:nvGraphicFramePr>
        <p:xfrm>
          <a:off x="7089058" y="4444181"/>
          <a:ext cx="4061537" cy="113051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6588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chemeClr val="accent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4" name="Rectangle 20">
            <a:extLst>
              <a:ext uri="{FF2B5EF4-FFF2-40B4-BE49-F238E27FC236}">
                <a16:creationId xmlns:a16="http://schemas.microsoft.com/office/drawing/2014/main" id="{4C1F30D5-F0DF-3AED-01A2-65FC40CB0364}"/>
              </a:ext>
            </a:extLst>
          </p:cNvPr>
          <p:cNvSpPr/>
          <p:nvPr/>
        </p:nvSpPr>
        <p:spPr>
          <a:xfrm>
            <a:off x="3867850" y="2465288"/>
            <a:ext cx="268171" cy="192742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RADIO</a:t>
            </a:r>
          </a:p>
        </p:txBody>
      </p:sp>
      <p:sp>
        <p:nvSpPr>
          <p:cNvPr id="13" name="TextBox 23">
            <a:extLst>
              <a:ext uri="{FF2B5EF4-FFF2-40B4-BE49-F238E27FC236}">
                <a16:creationId xmlns:a16="http://schemas.microsoft.com/office/drawing/2014/main" id="{A254725E-464D-51E2-D372-BFE830C53A5F}"/>
              </a:ext>
            </a:extLst>
          </p:cNvPr>
          <p:cNvSpPr txBox="1"/>
          <p:nvPr/>
        </p:nvSpPr>
        <p:spPr>
          <a:xfrm>
            <a:off x="5038884" y="2562482"/>
            <a:ext cx="2105498" cy="307777"/>
          </a:xfrm>
          <a:prstGeom prst="rect">
            <a:avLst/>
          </a:prstGeom>
          <a:noFill/>
        </p:spPr>
        <p:txBody>
          <a:bodyPr wrap="square" rtlCol="0">
            <a:spAutoFit/>
          </a:bodyPr>
          <a:lstStyle/>
          <a:p>
            <a:r>
              <a:rPr lang="en-US" sz="1400" b="1" dirty="0">
                <a:solidFill>
                  <a:srgbClr val="0562C1"/>
                </a:solidFill>
                <a:hlinkClick r:id="rId3"/>
              </a:rPr>
              <a:t>Boxer Sali A Estrenar </a:t>
            </a:r>
            <a:r>
              <a:rPr lang="en-US" sz="1400" b="1" dirty="0">
                <a:solidFill>
                  <a:srgbClr val="0562C1"/>
                </a:solidFill>
                <a:hlinkClick r:id="rId4"/>
              </a:rPr>
              <a:t>30’</a:t>
            </a:r>
            <a:endParaRPr lang="en-US" sz="1400" b="1" dirty="0">
              <a:solidFill>
                <a:srgbClr val="0562C1"/>
              </a:solidFill>
            </a:endParaRP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073A7C9E-FA88-BEDC-72D5-CB5EFC4F9B44}"/>
              </a:ext>
            </a:extLst>
          </p:cNvPr>
          <p:cNvSpPr txBox="1"/>
          <p:nvPr/>
        </p:nvSpPr>
        <p:spPr>
          <a:xfrm>
            <a:off x="5038884" y="3632262"/>
            <a:ext cx="2105498" cy="523220"/>
          </a:xfrm>
          <a:prstGeom prst="rect">
            <a:avLst/>
          </a:prstGeom>
          <a:noFill/>
        </p:spPr>
        <p:txBody>
          <a:bodyPr wrap="square" rtlCol="0">
            <a:spAutoFit/>
          </a:bodyPr>
          <a:lstStyle/>
          <a:p>
            <a:r>
              <a:rPr lang="en-US" sz="1400" b="1" dirty="0">
                <a:solidFill>
                  <a:srgbClr val="0562C1"/>
                </a:solidFill>
                <a:hlinkClick r:id="rId5"/>
              </a:rPr>
              <a:t>Pulsar </a:t>
            </a:r>
            <a:r>
              <a:rPr lang="en-US" sz="1400" b="1" dirty="0" err="1">
                <a:solidFill>
                  <a:srgbClr val="0562C1"/>
                </a:solidFill>
                <a:hlinkClick r:id="rId5"/>
              </a:rPr>
              <a:t>Puede</a:t>
            </a:r>
            <a:r>
              <a:rPr lang="en-US" sz="1400" b="1" dirty="0">
                <a:solidFill>
                  <a:srgbClr val="0562C1"/>
                </a:solidFill>
                <a:hlinkClick r:id="rId5"/>
              </a:rPr>
              <a:t> </a:t>
            </a:r>
            <a:r>
              <a:rPr lang="en-US" sz="1400" b="1" dirty="0" err="1">
                <a:solidFill>
                  <a:srgbClr val="0562C1"/>
                </a:solidFill>
                <a:hlinkClick r:id="rId5"/>
              </a:rPr>
              <a:t>Salir</a:t>
            </a:r>
            <a:r>
              <a:rPr lang="en-US" sz="1400" b="1" dirty="0">
                <a:solidFill>
                  <a:srgbClr val="0562C1"/>
                </a:solidFill>
                <a:hlinkClick r:id="rId5"/>
              </a:rPr>
              <a:t> A </a:t>
            </a:r>
            <a:r>
              <a:rPr lang="en-US" sz="1400" b="1" dirty="0" err="1">
                <a:solidFill>
                  <a:srgbClr val="0562C1"/>
                </a:solidFill>
                <a:hlinkClick r:id="rId5"/>
              </a:rPr>
              <a:t>Estrenar</a:t>
            </a:r>
            <a:r>
              <a:rPr lang="en-US" sz="1400" b="1" dirty="0">
                <a:solidFill>
                  <a:srgbClr val="0562C1"/>
                </a:solidFill>
                <a:hlinkClick r:id="rId5"/>
              </a:rPr>
              <a:t> </a:t>
            </a:r>
            <a:r>
              <a:rPr lang="en-US" sz="1400" b="1" dirty="0">
                <a:solidFill>
                  <a:srgbClr val="0562C1"/>
                </a:solidFill>
                <a:hlinkClick r:id="rId4"/>
              </a:rPr>
              <a:t>30’</a:t>
            </a:r>
            <a:endParaRPr lang="en-US" sz="1400" b="1" dirty="0">
              <a:solidFill>
                <a:srgbClr val="0562C1"/>
              </a:solidFill>
            </a:endParaRPr>
          </a:p>
        </p:txBody>
      </p:sp>
    </p:spTree>
    <p:extLst>
      <p:ext uri="{BB962C8B-B14F-4D97-AF65-F5344CB8AC3E}">
        <p14:creationId xmlns:p14="http://schemas.microsoft.com/office/powerpoint/2010/main" val="35817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100" b="1" dirty="0">
                <a:latin typeface="Helvetica"/>
                <a:cs typeface="Helvetica"/>
              </a:rPr>
              <a:t>Fuente</a:t>
            </a:r>
            <a:r>
              <a:rPr lang="es-HN" sz="1100" dirty="0">
                <a:latin typeface="Helvetica"/>
                <a:cs typeface="Helvetica"/>
              </a:rPr>
              <a:t>: Publisearch</a:t>
            </a:r>
          </a:p>
          <a:p>
            <a:pPr marL="342900" indent="-342900" defTabSz="914400" eaLnBrk="0" hangingPunct="0">
              <a:spcBef>
                <a:spcPct val="20000"/>
              </a:spcBef>
              <a:buClr>
                <a:schemeClr val="tx1"/>
              </a:buClr>
              <a:buFont typeface="Arial"/>
              <a:buChar char="•"/>
            </a:pPr>
            <a:r>
              <a:rPr lang="es-HN" sz="1100" b="1" dirty="0">
                <a:latin typeface="Helvetica"/>
                <a:cs typeface="Helvetica"/>
              </a:rPr>
              <a:t>Período de análisis</a:t>
            </a:r>
            <a:r>
              <a:rPr lang="es-HN" sz="1100" dirty="0">
                <a:latin typeface="Helvetica"/>
                <a:cs typeface="Helvetica"/>
              </a:rPr>
              <a:t>: Febrero, 2024.  El reporte se encuentra en miles de dólares</a:t>
            </a:r>
          </a:p>
          <a:p>
            <a:pPr marL="342900" indent="-342900" defTabSz="914400" eaLnBrk="0" hangingPunct="0">
              <a:spcBef>
                <a:spcPct val="20000"/>
              </a:spcBef>
              <a:buClr>
                <a:schemeClr val="tx1"/>
              </a:buClr>
              <a:buFont typeface="Arial"/>
              <a:buChar char="•"/>
            </a:pPr>
            <a:r>
              <a:rPr lang="es-HN" sz="1100" b="1" dirty="0">
                <a:latin typeface="Helvetica"/>
                <a:cs typeface="Helvetica"/>
              </a:rPr>
              <a:t>Target</a:t>
            </a:r>
            <a:r>
              <a:rPr lang="es-HN" sz="1100" dirty="0">
                <a:latin typeface="Helvetica"/>
                <a:cs typeface="Helvetica"/>
              </a:rPr>
              <a:t>: Hombres y mujeres  de 18 a 50 años de NSE CD</a:t>
            </a:r>
          </a:p>
          <a:p>
            <a:pPr marL="342900" indent="-342900" defTabSz="914400" eaLnBrk="0" hangingPunct="0">
              <a:spcBef>
                <a:spcPct val="20000"/>
              </a:spcBef>
              <a:buClr>
                <a:schemeClr val="tx1"/>
              </a:buClr>
              <a:buFont typeface="Arial"/>
              <a:buChar char="•"/>
            </a:pPr>
            <a:r>
              <a:rPr lang="es-HN" sz="1100" dirty="0">
                <a:latin typeface="Helvetica"/>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100" b="1" dirty="0">
                <a:latin typeface="Helvetica"/>
                <a:cs typeface="Helvetica"/>
              </a:rPr>
              <a:t>Medios monitoreados:</a:t>
            </a:r>
            <a:r>
              <a:rPr lang="es-HN" sz="1100" dirty="0">
                <a:latin typeface="Helvetica"/>
                <a:cs typeface="Helvetica"/>
              </a:rPr>
              <a:t> TV Abierta, Radio y Prensa.</a:t>
            </a:r>
          </a:p>
          <a:p>
            <a:pPr marL="342900" indent="-342900" defTabSz="914400" eaLnBrk="0" hangingPunct="0">
              <a:spcBef>
                <a:spcPct val="20000"/>
              </a:spcBef>
              <a:buClr>
                <a:schemeClr val="tx1"/>
              </a:buClr>
              <a:buFont typeface="Arial"/>
              <a:buChar char="•"/>
            </a:pPr>
            <a:r>
              <a:rPr lang="es-HN" sz="1100" dirty="0">
                <a:latin typeface="Helvetica"/>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100" dirty="0">
                <a:latin typeface="Helvetica"/>
                <a:cs typeface="Helvetica"/>
              </a:rPr>
              <a:t>TVC : Canal 5, Canal 7 y Canal 3</a:t>
            </a:r>
          </a:p>
          <a:p>
            <a:pPr marL="800100" lvl="1" indent="-342900" defTabSz="914400" eaLnBrk="0" hangingPunct="0">
              <a:spcBef>
                <a:spcPct val="20000"/>
              </a:spcBef>
              <a:buClr>
                <a:schemeClr val="tx1"/>
              </a:buClr>
              <a:buFont typeface="Arial"/>
              <a:buChar char="•"/>
            </a:pPr>
            <a:r>
              <a:rPr lang="es-HN" sz="1100" dirty="0">
                <a:latin typeface="Helvetica"/>
                <a:cs typeface="Helvetica"/>
              </a:rPr>
              <a:t>R Media : C 11, DTV, Beat TV y TDTV</a:t>
            </a:r>
          </a:p>
          <a:p>
            <a:pPr marL="800100" lvl="1" indent="-342900" defTabSz="914400" eaLnBrk="0" hangingPunct="0">
              <a:spcBef>
                <a:spcPct val="20000"/>
              </a:spcBef>
              <a:buClr>
                <a:schemeClr val="tx1"/>
              </a:buClr>
              <a:buFont typeface="Arial"/>
              <a:buChar char="•"/>
            </a:pPr>
            <a:r>
              <a:rPr lang="es-HN" sz="1100" dirty="0">
                <a:latin typeface="Helvetica"/>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100" dirty="0">
                <a:latin typeface="Helvetica"/>
                <a:cs typeface="Helvetica"/>
              </a:rPr>
              <a:t>Grupo VTV : VTV, Canal 30, Canal 12, Canal 21 y Canal 54</a:t>
            </a:r>
          </a:p>
          <a:p>
            <a:pPr marL="342900" indent="-342900">
              <a:spcBef>
                <a:spcPct val="20000"/>
              </a:spcBef>
              <a:buClr>
                <a:schemeClr val="tx1"/>
              </a:buClr>
              <a:buFontTx/>
              <a:buChar char="•"/>
            </a:pPr>
            <a:r>
              <a:rPr lang="es-HN" altLang="ja-JP" sz="1100" b="1" dirty="0">
                <a:latin typeface="Helvetica"/>
                <a:cs typeface="Helvetica"/>
              </a:rPr>
              <a:t>Radios en Tegucigalpa</a:t>
            </a:r>
            <a:r>
              <a:rPr lang="es-HN" altLang="ja-JP" sz="1100" dirty="0">
                <a:latin typeface="Helvetica"/>
                <a:cs typeface="Helvetica"/>
              </a:rPr>
              <a:t>: HRN, Radio América, Stereo Luz, XY TGU, W 107, Power FM, Rock &amp; Pop, Vox FM, Suave, Super Stereo. </a:t>
            </a:r>
          </a:p>
          <a:p>
            <a:pPr marL="342900" indent="-342900">
              <a:spcBef>
                <a:spcPct val="20000"/>
              </a:spcBef>
              <a:buClr>
                <a:schemeClr val="tx1"/>
              </a:buClr>
              <a:buFontTx/>
              <a:buChar char="•"/>
            </a:pPr>
            <a:r>
              <a:rPr lang="es-HN" altLang="ja-JP" sz="1100" b="1" dirty="0">
                <a:latin typeface="Helvetica"/>
                <a:cs typeface="Helvetica"/>
              </a:rPr>
              <a:t>Impresos</a:t>
            </a:r>
            <a:r>
              <a:rPr lang="es-HN" altLang="ja-JP" sz="1100" dirty="0">
                <a:latin typeface="Helvetica"/>
                <a:cs typeface="Helvetica"/>
              </a:rPr>
              <a:t>:  El Pais, El Heraldo, La Prensa, La Tribuna, Cromos, Estilo, </a:t>
            </a:r>
          </a:p>
          <a:p>
            <a:pPr marL="342900" indent="-342900">
              <a:spcBef>
                <a:spcPct val="20000"/>
              </a:spcBef>
              <a:buClr>
                <a:schemeClr val="tx1"/>
              </a:buClr>
              <a:buFontTx/>
              <a:buChar char="•"/>
            </a:pPr>
            <a:r>
              <a:rPr lang="es-HN" sz="1100" dirty="0">
                <a:latin typeface="Helvetica"/>
                <a:cs typeface="Helvetica"/>
              </a:rPr>
              <a:t>En las cifras proporcionadas por el proveedor se estima un margen de error de un 5%.</a:t>
            </a:r>
          </a:p>
          <a:p>
            <a:pPr marL="342900" indent="-342900">
              <a:spcBef>
                <a:spcPct val="20000"/>
              </a:spcBef>
              <a:buClr>
                <a:schemeClr val="tx1"/>
              </a:buClr>
              <a:buFontTx/>
              <a:buChar char="•"/>
            </a:pPr>
            <a:r>
              <a:rPr lang="es-HN" sz="1100" dirty="0">
                <a:latin typeface="Helvetica"/>
                <a:cs typeface="Helvetica"/>
              </a:rPr>
              <a:t>Este de porte </a:t>
            </a:r>
          </a:p>
          <a:p>
            <a:pPr marL="342900" indent="-342900">
              <a:spcBef>
                <a:spcPct val="20000"/>
              </a:spcBef>
              <a:buClr>
                <a:schemeClr val="tx1"/>
              </a:buClr>
              <a:buFontTx/>
              <a:buChar char="•"/>
            </a:pPr>
            <a:endParaRPr lang="es-HN" altLang="ja-JP" sz="1100" dirty="0">
              <a:latin typeface="Helvetica"/>
              <a:cs typeface="Helvetica"/>
            </a:endParaRPr>
          </a:p>
          <a:p>
            <a:pPr marL="342900" indent="-342900">
              <a:spcBef>
                <a:spcPct val="20000"/>
              </a:spcBef>
              <a:buClr>
                <a:srgbClr val="FF0000"/>
              </a:buClr>
              <a:buFontTx/>
              <a:buChar char="•"/>
            </a:pPr>
            <a:endParaRPr lang="es-HN" altLang="ja-JP" sz="1100" dirty="0">
              <a:latin typeface="Helvetica"/>
              <a:cs typeface="Helvetica"/>
            </a:endParaRPr>
          </a:p>
          <a:p>
            <a:pPr marL="342900" indent="-342900">
              <a:spcBef>
                <a:spcPct val="20000"/>
              </a:spcBef>
              <a:buClr>
                <a:srgbClr val="FF0000"/>
              </a:buClr>
              <a:buFontTx/>
              <a:buChar char="•"/>
            </a:pPr>
            <a:r>
              <a:rPr lang="es-HN" altLang="ja-JP" sz="1100" dirty="0">
                <a:latin typeface="Helvetica"/>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400" dirty="0">
              <a:latin typeface="Helvetica"/>
              <a:cs typeface="Helvetica"/>
            </a:endParaRP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
        <p:nvSpPr>
          <p:cNvPr id="3" name="TextBox 2">
            <a:extLst>
              <a:ext uri="{FF2B5EF4-FFF2-40B4-BE49-F238E27FC236}">
                <a16:creationId xmlns:a16="http://schemas.microsoft.com/office/drawing/2014/main" id="{784A2EB9-E57B-EB44-932A-B3ECA07E8E82}"/>
              </a:ext>
            </a:extLst>
          </p:cNvPr>
          <p:cNvSpPr txBox="1"/>
          <p:nvPr/>
        </p:nvSpPr>
        <p:spPr>
          <a:xfrm>
            <a:off x="2700865" y="28062"/>
            <a:ext cx="3946964" cy="553998"/>
          </a:xfrm>
          <a:prstGeom prst="rect">
            <a:avLst/>
          </a:prstGeom>
          <a:noFill/>
        </p:spPr>
        <p:txBody>
          <a:bodyPr wrap="none" rtlCol="0">
            <a:spAutoFit/>
          </a:bodyPr>
          <a:lstStyle/>
          <a:p>
            <a:r>
              <a:rPr lang="en-US" sz="3000" dirty="0">
                <a:solidFill>
                  <a:schemeClr val="bg1"/>
                </a:solidFill>
                <a:latin typeface="Helvetica"/>
                <a:cs typeface="Helvetica"/>
              </a:rPr>
              <a:t>CONSIDERACIONES</a:t>
            </a:r>
          </a:p>
        </p:txBody>
      </p:sp>
      <p:sp>
        <p:nvSpPr>
          <p:cNvPr id="5" name="Rectangle 4">
            <a:extLst>
              <a:ext uri="{FF2B5EF4-FFF2-40B4-BE49-F238E27FC236}">
                <a16:creationId xmlns:a16="http://schemas.microsoft.com/office/drawing/2014/main" id="{E281D3A7-696D-A94B-9F68-2532CAA03FFC}"/>
              </a:ext>
            </a:extLst>
          </p:cNvPr>
          <p:cNvSpPr/>
          <p:nvPr/>
        </p:nvSpPr>
        <p:spPr>
          <a:xfrm>
            <a:off x="-8733" y="0"/>
            <a:ext cx="12200733" cy="1036809"/>
          </a:xfrm>
          <a:prstGeom prst="rect">
            <a:avLst/>
          </a:prstGeom>
          <a:solidFill>
            <a:schemeClr val="tx1">
              <a:lumMod val="75000"/>
              <a:lumOff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Helvetica Light" panose="020B0403020202020204" pitchFamily="34" charset="0"/>
              </a:rPr>
              <a:t>CONSIDERACIONES</a:t>
            </a:r>
          </a:p>
        </p:txBody>
      </p:sp>
      <p:pic>
        <p:nvPicPr>
          <p:cNvPr id="6" name="Picture 5">
            <a:extLst>
              <a:ext uri="{FF2B5EF4-FFF2-40B4-BE49-F238E27FC236}">
                <a16:creationId xmlns:a16="http://schemas.microsoft.com/office/drawing/2014/main" id="{801D8CB2-E777-4ABB-8858-9DEE5EAB96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5977946" y="1579570"/>
            <a:ext cx="5147260" cy="2486954"/>
          </a:xfrm>
          <a:prstGeom prst="rect">
            <a:avLst/>
          </a:prstGeom>
          <a:noFill/>
          <a:ln w="9525">
            <a:noFill/>
            <a:miter lim="800000"/>
            <a:headEnd/>
            <a:tailEnd/>
          </a:ln>
        </p:spPr>
        <p:txBody>
          <a:bodyPr>
            <a:prstTxWarp prst="textNoShape">
              <a:avLst/>
            </a:prstTxWarp>
          </a:bodyPr>
          <a:lstStyle/>
          <a:p>
            <a:r>
              <a:rPr lang="es-HN" sz="1100" dirty="0"/>
              <a:t>En este reporte se considera a las distribuidoras de motos como categoría, con todas sus marcas, productos y servicios:</a:t>
            </a:r>
          </a:p>
          <a:p>
            <a:pPr marL="628650" lvl="1" indent="-171450">
              <a:buFont typeface="Arial" panose="020B0604020202020204" pitchFamily="34" charset="0"/>
              <a:buChar char="•"/>
            </a:pPr>
            <a:r>
              <a:rPr lang="es-HN" sz="1100" dirty="0"/>
              <a:t>Didemo-Honda/Credidemo</a:t>
            </a:r>
          </a:p>
          <a:p>
            <a:pPr marL="628650" lvl="1" indent="-171450">
              <a:buFont typeface="Arial" panose="020B0604020202020204" pitchFamily="34" charset="0"/>
              <a:buChar char="•"/>
            </a:pPr>
            <a:r>
              <a:rPr lang="es-HN" sz="1100" dirty="0"/>
              <a:t>Elektra/Italika</a:t>
            </a:r>
          </a:p>
          <a:p>
            <a:pPr marL="628650" lvl="1" indent="-171450">
              <a:buFont typeface="Arial" panose="020B0604020202020204" pitchFamily="34" charset="0"/>
              <a:buChar char="•"/>
            </a:pPr>
            <a:r>
              <a:rPr lang="es-HN" sz="1100" dirty="0"/>
              <a:t>Motomundo</a:t>
            </a:r>
          </a:p>
          <a:p>
            <a:pPr marL="628650" lvl="1" indent="-171450">
              <a:buFont typeface="Arial" panose="020B0604020202020204" pitchFamily="34" charset="0"/>
              <a:buChar char="•"/>
            </a:pPr>
            <a:r>
              <a:rPr lang="es-HN" sz="1100" dirty="0"/>
              <a:t>Movesa/Hero</a:t>
            </a:r>
          </a:p>
          <a:p>
            <a:pPr marL="628650" lvl="1" indent="-171450">
              <a:buFont typeface="Arial" panose="020B0604020202020204" pitchFamily="34" charset="0"/>
              <a:buChar char="•"/>
            </a:pPr>
            <a:r>
              <a:rPr lang="es-HN" sz="1100" dirty="0"/>
              <a:t>Masesa/Bajaj</a:t>
            </a:r>
          </a:p>
          <a:p>
            <a:pPr marL="628650" lvl="1" indent="-171450">
              <a:buFont typeface="Arial" panose="020B0604020202020204" pitchFamily="34" charset="0"/>
              <a:buChar char="•"/>
            </a:pPr>
            <a:r>
              <a:rPr lang="es-HN" sz="1100" dirty="0"/>
              <a:t>Ultramotos/Yamaha</a:t>
            </a:r>
          </a:p>
          <a:p>
            <a:pPr marL="628650" lvl="1" indent="-171450">
              <a:buFont typeface="Arial" panose="020B0604020202020204" pitchFamily="34" charset="0"/>
              <a:buChar char="•"/>
            </a:pPr>
            <a:r>
              <a:rPr lang="es-HN" sz="1100" dirty="0"/>
              <a:t>Tropigas/AKT</a:t>
            </a:r>
          </a:p>
          <a:p>
            <a:pPr marL="628650" lvl="1" indent="-171450">
              <a:buFont typeface="Arial" panose="020B0604020202020204" pitchFamily="34" charset="0"/>
              <a:buChar char="•"/>
            </a:pPr>
            <a:r>
              <a:rPr lang="es-HN" sz="1100" dirty="0"/>
              <a:t>Gallo+G/Serpento</a:t>
            </a:r>
          </a:p>
          <a:p>
            <a:pPr marL="628650" lvl="1" indent="-171450">
              <a:buFont typeface="Arial" panose="020B0604020202020204" pitchFamily="34" charset="0"/>
              <a:buChar char="•"/>
            </a:pPr>
            <a:r>
              <a:rPr lang="es-HN" sz="1100" dirty="0"/>
              <a:t>Grupo Q/Active Motors</a:t>
            </a:r>
          </a:p>
          <a:p>
            <a:pPr marL="628650" lvl="1" indent="-171450">
              <a:buFont typeface="Arial" panose="020B0604020202020204" pitchFamily="34" charset="0"/>
              <a:buChar char="•"/>
            </a:pPr>
            <a:r>
              <a:rPr lang="es-HN" sz="1100" dirty="0"/>
              <a:t>Dibisa/Hosaka</a:t>
            </a:r>
          </a:p>
          <a:p>
            <a:pPr marL="628650" lvl="1" indent="-171450">
              <a:buFont typeface="Arial" panose="020B0604020202020204" pitchFamily="34" charset="0"/>
              <a:buChar char="•"/>
            </a:pPr>
            <a:r>
              <a:rPr lang="es-HN" sz="1100" dirty="0"/>
              <a:t>Grupo UMA/Bajaj</a:t>
            </a:r>
          </a:p>
          <a:p>
            <a:pPr marL="628650" lvl="1" indent="-171450">
              <a:buFont typeface="Arial" panose="020B0604020202020204" pitchFamily="34" charset="0"/>
              <a:buChar char="•"/>
            </a:pPr>
            <a:r>
              <a:rPr lang="es-HN" sz="1100" dirty="0"/>
              <a:t>Central de Motos/Suzuki Motos</a:t>
            </a:r>
          </a:p>
          <a:p>
            <a:br>
              <a:rPr lang="es-HN" sz="1100" dirty="0"/>
            </a:br>
            <a:br>
              <a:rPr lang="es-HN" sz="1100" dirty="0"/>
            </a:br>
            <a:endParaRPr lang="es-HN" sz="1100" dirty="0"/>
          </a:p>
          <a:p>
            <a:pPr marL="342900" indent="-342900" defTabSz="914400" eaLnBrk="0" hangingPunct="0">
              <a:spcBef>
                <a:spcPct val="20000"/>
              </a:spcBef>
              <a:buClr>
                <a:schemeClr val="accent6"/>
              </a:buClr>
              <a:buFont typeface="Arial"/>
              <a:buChar char="•"/>
            </a:pPr>
            <a:endParaRPr lang="es-HN" sz="1400" dirty="0">
              <a:latin typeface="Helvetica"/>
              <a:cs typeface="Helvetica"/>
            </a:endParaRP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1021597704"/>
              </p:ext>
            </p:extLst>
          </p:nvPr>
        </p:nvGraphicFramePr>
        <p:xfrm>
          <a:off x="251729" y="1679008"/>
          <a:ext cx="3204006" cy="431985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804076258"/>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2715524-4EA7-3E49-BAA5-3D98361168A6}"/>
              </a:ext>
            </a:extLst>
          </p:cNvPr>
          <p:cNvGraphicFramePr/>
          <p:nvPr>
            <p:extLst>
              <p:ext uri="{D42A27DB-BD31-4B8C-83A1-F6EECF244321}">
                <p14:modId xmlns:p14="http://schemas.microsoft.com/office/powerpoint/2010/main" val="353371491"/>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718376" y="5886778"/>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Rectangle 38">
            <a:extLst>
              <a:ext uri="{FF2B5EF4-FFF2-40B4-BE49-F238E27FC236}">
                <a16:creationId xmlns:a16="http://schemas.microsoft.com/office/drawing/2014/main" id="{7912300B-4849-4835-A146-A43A44E91711}"/>
              </a:ext>
            </a:extLst>
          </p:cNvPr>
          <p:cNvSpPr/>
          <p:nvPr/>
        </p:nvSpPr>
        <p:spPr>
          <a:xfrm>
            <a:off x="-8733" y="0"/>
            <a:ext cx="12200733" cy="865947"/>
          </a:xfrm>
          <a:prstGeom prst="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DIBISA</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7098A1CE-CC14-4D9D-A8CA-2998AC5079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EF8E5-18D2-41E0-A84B-B7C7145A95CF}"/>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8249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67697" y="827749"/>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8733" y="-50547"/>
            <a:ext cx="12209466" cy="938450"/>
          </a:xfrm>
          <a:prstGeom prst="rect">
            <a:avLst/>
          </a:prstGeom>
          <a:solidFill>
            <a:srgbClr val="3541AD"/>
          </a:solidFill>
          <a:ln>
            <a:solidFill>
              <a:srgbClr val="354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TROPIGAS</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14358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4" name="Chart 37">
            <a:extLst>
              <a:ext uri="{FF2B5EF4-FFF2-40B4-BE49-F238E27FC236}">
                <a16:creationId xmlns:a16="http://schemas.microsoft.com/office/drawing/2014/main" id="{C14719AD-9321-093A-1493-2F2F8B3394B9}"/>
              </a:ext>
            </a:extLst>
          </p:cNvPr>
          <p:cNvGraphicFramePr/>
          <p:nvPr>
            <p:extLst>
              <p:ext uri="{D42A27DB-BD31-4B8C-83A1-F6EECF244321}">
                <p14:modId xmlns:p14="http://schemas.microsoft.com/office/powerpoint/2010/main" val="2083199992"/>
              </p:ext>
            </p:extLst>
          </p:nvPr>
        </p:nvGraphicFramePr>
        <p:xfrm>
          <a:off x="6683345" y="3592999"/>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 30">
            <a:extLst>
              <a:ext uri="{FF2B5EF4-FFF2-40B4-BE49-F238E27FC236}">
                <a16:creationId xmlns:a16="http://schemas.microsoft.com/office/drawing/2014/main" id="{01F5E437-520A-634B-1FC7-CC05D939C4DB}"/>
              </a:ext>
            </a:extLst>
          </p:cNvPr>
          <p:cNvGraphicFramePr>
            <a:graphicFrameLocks noGrp="1"/>
          </p:cNvGraphicFramePr>
          <p:nvPr>
            <p:extLst>
              <p:ext uri="{D42A27DB-BD31-4B8C-83A1-F6EECF244321}">
                <p14:modId xmlns:p14="http://schemas.microsoft.com/office/powerpoint/2010/main" val="3005899491"/>
              </p:ext>
            </p:extLst>
          </p:nvPr>
        </p:nvGraphicFramePr>
        <p:xfrm>
          <a:off x="10952922" y="3896254"/>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$18k</a:t>
                      </a:r>
                    </a:p>
                  </a:txBody>
                  <a:tcPr/>
                </a:tc>
                <a:tc>
                  <a:txBody>
                    <a:bodyPr/>
                    <a:lstStyle/>
                    <a:p>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1">
            <a:extLst>
              <a:ext uri="{FF2B5EF4-FFF2-40B4-BE49-F238E27FC236}">
                <a16:creationId xmlns:a16="http://schemas.microsoft.com/office/drawing/2014/main" id="{4A05C5EB-CD4F-DC2F-1849-93E3BDE3DBC5}"/>
              </a:ext>
            </a:extLst>
          </p:cNvPr>
          <p:cNvGraphicFramePr/>
          <p:nvPr>
            <p:extLst>
              <p:ext uri="{D42A27DB-BD31-4B8C-83A1-F6EECF244321}">
                <p14:modId xmlns:p14="http://schemas.microsoft.com/office/powerpoint/2010/main" val="3704382032"/>
              </p:ext>
            </p:extLst>
          </p:nvPr>
        </p:nvGraphicFramePr>
        <p:xfrm>
          <a:off x="3578285" y="2035018"/>
          <a:ext cx="3124002" cy="42997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Table 7">
            <a:extLst>
              <a:ext uri="{FF2B5EF4-FFF2-40B4-BE49-F238E27FC236}">
                <a16:creationId xmlns:a16="http://schemas.microsoft.com/office/drawing/2014/main" id="{C521C9D1-BE33-4E4B-9B2D-64C682712B2C}"/>
              </a:ext>
            </a:extLst>
          </p:cNvPr>
          <p:cNvGraphicFramePr>
            <a:graphicFrameLocks noGrp="1"/>
          </p:cNvGraphicFramePr>
          <p:nvPr>
            <p:extLst>
              <p:ext uri="{D42A27DB-BD31-4B8C-83A1-F6EECF244321}">
                <p14:modId xmlns:p14="http://schemas.microsoft.com/office/powerpoint/2010/main" val="349941628"/>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tc>
                  <a:txBody>
                    <a:bodyPr/>
                    <a:lstStyle/>
                    <a:p>
                      <a:pPr algn="ctr"/>
                      <a:r>
                        <a:rPr lang="en-US" sz="1200" b="0" i="0" dirty="0">
                          <a:latin typeface="Helvetica Light" panose="020B0403020202020204" pitchFamily="34" charset="0"/>
                        </a:rPr>
                        <a:t>1,700%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7" name="TextBox 35">
            <a:extLst>
              <a:ext uri="{FF2B5EF4-FFF2-40B4-BE49-F238E27FC236}">
                <a16:creationId xmlns:a16="http://schemas.microsoft.com/office/drawing/2014/main" id="{5C333BF1-37CD-EB4D-873E-01F04A45CF9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5" name="Table 32">
            <a:extLst>
              <a:ext uri="{FF2B5EF4-FFF2-40B4-BE49-F238E27FC236}">
                <a16:creationId xmlns:a16="http://schemas.microsoft.com/office/drawing/2014/main" id="{713244F3-82AA-0046-BFF8-38460405DFBA}"/>
              </a:ext>
            </a:extLst>
          </p:cNvPr>
          <p:cNvGraphicFramePr>
            <a:graphicFrameLocks noGrp="1"/>
          </p:cNvGraphicFramePr>
          <p:nvPr>
            <p:extLst>
              <p:ext uri="{D42A27DB-BD31-4B8C-83A1-F6EECF244321}">
                <p14:modId xmlns:p14="http://schemas.microsoft.com/office/powerpoint/2010/main" val="796848658"/>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$ 1K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$ 18K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7" name="Table 8">
            <a:extLst>
              <a:ext uri="{FF2B5EF4-FFF2-40B4-BE49-F238E27FC236}">
                <a16:creationId xmlns:a16="http://schemas.microsoft.com/office/drawing/2014/main" id="{480853D3-0087-CB4C-8460-FFF15F8E052A}"/>
              </a:ext>
            </a:extLst>
          </p:cNvPr>
          <p:cNvGraphicFramePr>
            <a:graphicFrameLocks noGrp="1"/>
          </p:cNvGraphicFramePr>
          <p:nvPr>
            <p:extLst>
              <p:ext uri="{D42A27DB-BD31-4B8C-83A1-F6EECF244321}">
                <p14:modId xmlns:p14="http://schemas.microsoft.com/office/powerpoint/2010/main" val="2505205562"/>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36577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3441A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err="1">
                <a:latin typeface="Helvetica Light" panose="020B0403020202020204" pitchFamily="34" charset="0"/>
              </a:rPr>
              <a:t>Piezas</a:t>
            </a:r>
            <a:r>
              <a:rPr lang="en-US" sz="3000" dirty="0">
                <a:latin typeface="Helvetica Light" panose="020B0403020202020204" pitchFamily="34" charset="0"/>
              </a:rPr>
              <a:t> </a:t>
            </a:r>
            <a:r>
              <a:rPr lang="en-US" sz="3000"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sp>
        <p:nvSpPr>
          <p:cNvPr id="21" name="Rectangle 20">
            <a:extLst>
              <a:ext uri="{FF2B5EF4-FFF2-40B4-BE49-F238E27FC236}">
                <a16:creationId xmlns:a16="http://schemas.microsoft.com/office/drawing/2014/main" id="{BF4894CB-6491-43DA-BBD7-9152EE462103}"/>
              </a:ext>
            </a:extLst>
          </p:cNvPr>
          <p:cNvSpPr/>
          <p:nvPr/>
        </p:nvSpPr>
        <p:spPr>
          <a:xfrm>
            <a:off x="2933963" y="1519881"/>
            <a:ext cx="241724" cy="365254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TV</a:t>
            </a:r>
          </a:p>
        </p:txBody>
      </p:sp>
      <p:sp>
        <p:nvSpPr>
          <p:cNvPr id="11" name="TextBox 29">
            <a:extLst>
              <a:ext uri="{FF2B5EF4-FFF2-40B4-BE49-F238E27FC236}">
                <a16:creationId xmlns:a16="http://schemas.microsoft.com/office/drawing/2014/main" id="{741C2900-C1BF-DF49-A11C-55C4A77F5F64}"/>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3" name="Imagen 2">
            <a:extLst>
              <a:ext uri="{FF2B5EF4-FFF2-40B4-BE49-F238E27FC236}">
                <a16:creationId xmlns:a16="http://schemas.microsoft.com/office/drawing/2014/main" id="{E0166256-8939-F1E8-8C01-DA74596A4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244" y="1958909"/>
            <a:ext cx="3308330" cy="1940933"/>
          </a:xfrm>
          <a:prstGeom prst="rect">
            <a:avLst/>
          </a:prstGeom>
        </p:spPr>
      </p:pic>
      <p:sp>
        <p:nvSpPr>
          <p:cNvPr id="4" name="TextBox 23">
            <a:extLst>
              <a:ext uri="{FF2B5EF4-FFF2-40B4-BE49-F238E27FC236}">
                <a16:creationId xmlns:a16="http://schemas.microsoft.com/office/drawing/2014/main" id="{2C4FE114-E911-385B-E5F8-62ABD3C01730}"/>
              </a:ext>
            </a:extLst>
          </p:cNvPr>
          <p:cNvSpPr txBox="1"/>
          <p:nvPr/>
        </p:nvSpPr>
        <p:spPr>
          <a:xfrm>
            <a:off x="3588578" y="4112004"/>
            <a:ext cx="2973827" cy="307777"/>
          </a:xfrm>
          <a:prstGeom prst="rect">
            <a:avLst/>
          </a:prstGeom>
          <a:noFill/>
        </p:spPr>
        <p:txBody>
          <a:bodyPr wrap="none" rtlCol="0">
            <a:spAutoFit/>
          </a:bodyPr>
          <a:lstStyle/>
          <a:p>
            <a:r>
              <a:rPr lang="en-US" sz="1400" b="1" dirty="0">
                <a:solidFill>
                  <a:srgbClr val="0562C1"/>
                </a:solidFill>
                <a:hlinkClick r:id="rId4"/>
              </a:rPr>
              <a:t>Dejando Huellas En Tus Aventuras 30</a:t>
            </a:r>
            <a:r>
              <a:rPr lang="en-US" sz="1400" b="1" dirty="0">
                <a:solidFill>
                  <a:srgbClr val="0562C1"/>
                </a:solidFill>
                <a:hlinkClick r:id="rId5"/>
              </a:rPr>
              <a:t>’</a:t>
            </a:r>
            <a:endParaRPr lang="en-US" sz="1400" b="1" dirty="0">
              <a:solidFill>
                <a:srgbClr val="0562C1"/>
              </a:solidFill>
            </a:endParaRPr>
          </a:p>
        </p:txBody>
      </p:sp>
      <p:pic>
        <p:nvPicPr>
          <p:cNvPr id="5" name="Imagen 4">
            <a:extLst>
              <a:ext uri="{FF2B5EF4-FFF2-40B4-BE49-F238E27FC236}">
                <a16:creationId xmlns:a16="http://schemas.microsoft.com/office/drawing/2014/main" id="{FC0C741A-AA7D-BBEB-2244-DCD60232E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4019" y="1958909"/>
            <a:ext cx="3604591" cy="1940933"/>
          </a:xfrm>
          <a:prstGeom prst="rect">
            <a:avLst/>
          </a:prstGeom>
        </p:spPr>
      </p:pic>
      <p:sp>
        <p:nvSpPr>
          <p:cNvPr id="6" name="TextBox 23">
            <a:extLst>
              <a:ext uri="{FF2B5EF4-FFF2-40B4-BE49-F238E27FC236}">
                <a16:creationId xmlns:a16="http://schemas.microsoft.com/office/drawing/2014/main" id="{194A0BF0-40DB-D6C0-63FD-EEF75984F859}"/>
              </a:ext>
            </a:extLst>
          </p:cNvPr>
          <p:cNvSpPr txBox="1"/>
          <p:nvPr/>
        </p:nvSpPr>
        <p:spPr>
          <a:xfrm>
            <a:off x="8485733" y="4109208"/>
            <a:ext cx="909223" cy="307777"/>
          </a:xfrm>
          <a:prstGeom prst="rect">
            <a:avLst/>
          </a:prstGeom>
          <a:noFill/>
        </p:spPr>
        <p:txBody>
          <a:bodyPr wrap="none" rtlCol="0">
            <a:spAutoFit/>
          </a:bodyPr>
          <a:lstStyle/>
          <a:p>
            <a:r>
              <a:rPr lang="en-US" sz="1400" b="1" dirty="0">
                <a:solidFill>
                  <a:srgbClr val="0562C1"/>
                </a:solidFill>
                <a:hlinkClick r:id="rId7"/>
              </a:rPr>
              <a:t>Cortina</a:t>
            </a:r>
            <a:r>
              <a:rPr lang="en-US" sz="1400" b="1" dirty="0">
                <a:solidFill>
                  <a:srgbClr val="0562C1"/>
                </a:solidFill>
              </a:rPr>
              <a:t> 5</a:t>
            </a:r>
            <a:r>
              <a:rPr lang="en-US" sz="1400" b="1" dirty="0">
                <a:solidFill>
                  <a:srgbClr val="0562C1"/>
                </a:solidFill>
                <a:hlinkClick r:id="rId5"/>
              </a:rPr>
              <a:t>’</a:t>
            </a:r>
            <a:endParaRPr lang="en-US" sz="1400" b="1" dirty="0">
              <a:solidFill>
                <a:srgbClr val="0562C1"/>
              </a:solidFill>
            </a:endParaRPr>
          </a:p>
        </p:txBody>
      </p:sp>
    </p:spTree>
    <p:extLst>
      <p:ext uri="{BB962C8B-B14F-4D97-AF65-F5344CB8AC3E}">
        <p14:creationId xmlns:p14="http://schemas.microsoft.com/office/powerpoint/2010/main" val="85731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ector recto 3">
            <a:extLst>
              <a:ext uri="{FF2B5EF4-FFF2-40B4-BE49-F238E27FC236}">
                <a16:creationId xmlns:a16="http://schemas.microsoft.com/office/drawing/2014/main" id="{824417ED-46D1-42C1-84DF-1C1AE7FC8143}"/>
              </a:ext>
            </a:extLst>
          </p:cNvPr>
          <p:cNvCxnSpPr>
            <a:cxnSpLocks/>
          </p:cNvCxnSpPr>
          <p:nvPr/>
        </p:nvCxnSpPr>
        <p:spPr>
          <a:xfrm>
            <a:off x="2369127" y="6432929"/>
            <a:ext cx="793865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Century Gothic" panose="020B0502020202020204" pitchFamily="34" charset="0"/>
              </a:rPr>
              <a:t>Fuente:  Publisearch. Valores en miles de dólares</a:t>
            </a:r>
            <a:endParaRPr lang="es-MX" sz="1200" dirty="0">
              <a:solidFill>
                <a:schemeClr val="bg1"/>
              </a:solidFill>
              <a:latin typeface="Century Gothic" panose="020B0502020202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3488056011"/>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1953020101"/>
              </p:ext>
            </p:extLst>
          </p:nvPr>
        </p:nvGraphicFramePr>
        <p:xfrm>
          <a:off x="6570612" y="1758574"/>
          <a:ext cx="4817824" cy="360000"/>
        </p:xfrm>
        <a:graphic>
          <a:graphicData uri="http://schemas.openxmlformats.org/drawingml/2006/table">
            <a:tbl>
              <a:tblPr firstRow="1" bandRow="1">
                <a:tableStyleId>{2D5ABB26-0587-4C30-8999-92F81FD0307C}</a:tableStyleId>
              </a:tblPr>
              <a:tblGrid>
                <a:gridCol w="1181006">
                  <a:extLst>
                    <a:ext uri="{9D8B030D-6E8A-4147-A177-3AD203B41FA5}">
                      <a16:colId xmlns:a16="http://schemas.microsoft.com/office/drawing/2014/main" val="2351826946"/>
                    </a:ext>
                  </a:extLst>
                </a:gridCol>
                <a:gridCol w="1215737">
                  <a:extLst>
                    <a:ext uri="{9D8B030D-6E8A-4147-A177-3AD203B41FA5}">
                      <a16:colId xmlns:a16="http://schemas.microsoft.com/office/drawing/2014/main" val="127220193"/>
                    </a:ext>
                  </a:extLst>
                </a:gridCol>
                <a:gridCol w="1215736">
                  <a:extLst>
                    <a:ext uri="{9D8B030D-6E8A-4147-A177-3AD203B41FA5}">
                      <a16:colId xmlns:a16="http://schemas.microsoft.com/office/drawing/2014/main" val="3128504286"/>
                    </a:ext>
                  </a:extLst>
                </a:gridCol>
                <a:gridCol w="1205345">
                  <a:extLst>
                    <a:ext uri="{9D8B030D-6E8A-4147-A177-3AD203B41FA5}">
                      <a16:colId xmlns:a16="http://schemas.microsoft.com/office/drawing/2014/main" val="1048754519"/>
                    </a:ext>
                  </a:extLst>
                </a:gridCol>
              </a:tblGrid>
              <a:tr h="360000">
                <a:tc>
                  <a:txBody>
                    <a:bodyPr/>
                    <a:lstStyle/>
                    <a:p>
                      <a:pPr algn="ctr"/>
                      <a:r>
                        <a:rPr lang="en-US" sz="1200" b="0" i="0" dirty="0">
                          <a:latin typeface="Helvetica Light" panose="020B0403020202020204" pitchFamily="34" charset="0"/>
                        </a:rPr>
                        <a:t>$206k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$33K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$ 2k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300787" y="5577195"/>
            <a:ext cx="5293228" cy="830997"/>
          </a:xfrm>
          <a:prstGeom prst="rect">
            <a:avLst/>
          </a:prstGeom>
          <a:solidFill>
            <a:schemeClr val="bg1">
              <a:lumMod val="85000"/>
            </a:schemeClr>
          </a:solidFill>
        </p:spPr>
        <p:txBody>
          <a:bodyPr wrap="square" rtlCol="0">
            <a:spAutoFit/>
          </a:bodyPr>
          <a:lstStyle/>
          <a:p>
            <a:pPr marL="171450" indent="-171450">
              <a:buFont typeface="Arial" panose="020B0604020202020204" pitchFamily="34" charset="0"/>
              <a:buChar char="•"/>
            </a:pPr>
            <a:r>
              <a:rPr lang="en-US" sz="1200" dirty="0">
                <a:latin typeface="Helvetica Light" panose="020B0403020202020204" pitchFamily="34" charset="0"/>
              </a:rPr>
              <a:t>Para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febrero</a:t>
            </a:r>
            <a:r>
              <a:rPr lang="en-US" sz="1200" dirty="0">
                <a:latin typeface="Helvetica Light" panose="020B0403020202020204" pitchFamily="34" charset="0"/>
              </a:rPr>
              <a:t> y </a:t>
            </a:r>
            <a:r>
              <a:rPr lang="en-US" sz="1200" dirty="0" err="1">
                <a:latin typeface="Helvetica Light" panose="020B0403020202020204" pitchFamily="34" charset="0"/>
              </a:rPr>
              <a:t>en</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acumulado</a:t>
            </a:r>
            <a:r>
              <a:rPr lang="en-US" sz="1200" dirty="0">
                <a:latin typeface="Helvetica Light" panose="020B0403020202020204" pitchFamily="34" charset="0"/>
              </a:rPr>
              <a:t>  </a:t>
            </a:r>
            <a:r>
              <a:rPr lang="en-US" sz="1200" dirty="0" err="1">
                <a:latin typeface="Helvetica Light" panose="020B0403020202020204" pitchFamily="34" charset="0"/>
              </a:rPr>
              <a:t>didemo</a:t>
            </a:r>
            <a:r>
              <a:rPr lang="en-US" sz="1200" dirty="0">
                <a:latin typeface="Helvetica Light" panose="020B0403020202020204" pitchFamily="34" charset="0"/>
              </a:rPr>
              <a:t> </a:t>
            </a:r>
            <a:r>
              <a:rPr lang="en-US" sz="1200" dirty="0" err="1">
                <a:latin typeface="Helvetica Light" panose="020B0403020202020204" pitchFamily="34" charset="0"/>
              </a:rPr>
              <a:t>nunca</a:t>
            </a:r>
            <a:r>
              <a:rPr lang="en-US" sz="1200" dirty="0">
                <a:latin typeface="Helvetica Light" panose="020B0403020202020204" pitchFamily="34" charset="0"/>
              </a:rPr>
              <a:t> </a:t>
            </a:r>
            <a:r>
              <a:rPr lang="en-US" sz="1200" dirty="0" err="1">
                <a:latin typeface="Helvetica Light" panose="020B0403020202020204" pitchFamily="34" charset="0"/>
              </a:rPr>
              <a:t>consigue</a:t>
            </a:r>
            <a:r>
              <a:rPr lang="en-US" sz="1200" dirty="0">
                <a:latin typeface="Helvetica Light" panose="020B0403020202020204" pitchFamily="34" charset="0"/>
              </a:rPr>
              <a:t> </a:t>
            </a:r>
            <a:r>
              <a:rPr lang="en-US" sz="1200" dirty="0" err="1">
                <a:latin typeface="Helvetica Light" panose="020B0403020202020204" pitchFamily="34" charset="0"/>
              </a:rPr>
              <a:t>superar</a:t>
            </a:r>
            <a:r>
              <a:rPr lang="en-US" sz="1200" dirty="0">
                <a:latin typeface="Helvetica Light" panose="020B0403020202020204" pitchFamily="34" charset="0"/>
              </a:rPr>
              <a:t> </a:t>
            </a:r>
            <a:r>
              <a:rPr lang="en-US" sz="1200" dirty="0" err="1">
                <a:latin typeface="Helvetica Light" panose="020B0403020202020204" pitchFamily="34" charset="0"/>
              </a:rPr>
              <a:t>su</a:t>
            </a:r>
            <a:r>
              <a:rPr lang="en-US" sz="1200" dirty="0">
                <a:latin typeface="Helvetica Light" panose="020B0403020202020204" pitchFamily="34" charset="0"/>
              </a:rPr>
              <a:t> COE de 0. </a:t>
            </a:r>
          </a:p>
          <a:p>
            <a:pPr marL="171450" indent="-171450">
              <a:buFont typeface="Arial" panose="020B0604020202020204" pitchFamily="34" charset="0"/>
              <a:buChar char="•"/>
            </a:pPr>
            <a:r>
              <a:rPr lang="en-US" sz="1200" dirty="0" err="1">
                <a:latin typeface="Helvetica Light" panose="020B0403020202020204" pitchFamily="34" charset="0"/>
              </a:rPr>
              <a:t>Tropigas</a:t>
            </a:r>
            <a:r>
              <a:rPr lang="en-US" sz="1200" dirty="0">
                <a:latin typeface="Helvetica Light" panose="020B0403020202020204" pitchFamily="34" charset="0"/>
              </a:rPr>
              <a:t> </a:t>
            </a:r>
            <a:r>
              <a:rPr lang="en-US" sz="1200" dirty="0" err="1">
                <a:latin typeface="Helvetica Light" panose="020B0403020202020204" pitchFamily="34" charset="0"/>
              </a:rPr>
              <a:t>tiene</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mejor</a:t>
            </a:r>
            <a:r>
              <a:rPr lang="en-US" sz="1200" dirty="0">
                <a:latin typeface="Helvetica Light" panose="020B0403020202020204" pitchFamily="34" charset="0"/>
              </a:rPr>
              <a:t> COE </a:t>
            </a:r>
            <a:r>
              <a:rPr lang="en-US" sz="1200" dirty="0" err="1">
                <a:latin typeface="Helvetica Light" panose="020B0403020202020204" pitchFamily="34" charset="0"/>
              </a:rPr>
              <a:t>por</a:t>
            </a:r>
            <a:r>
              <a:rPr lang="en-US" sz="1200" dirty="0">
                <a:latin typeface="Helvetica Light" panose="020B0403020202020204" pitchFamily="34" charset="0"/>
              </a:rPr>
              <a:t> </a:t>
            </a:r>
            <a:r>
              <a:rPr lang="en-US" sz="1200" dirty="0" err="1">
                <a:latin typeface="Helvetica Light" panose="020B0403020202020204" pitchFamily="34" charset="0"/>
              </a:rPr>
              <a:t>tener</a:t>
            </a:r>
            <a:r>
              <a:rPr lang="en-US" sz="1200" dirty="0">
                <a:latin typeface="Helvetica Light" panose="020B0403020202020204" pitchFamily="34" charset="0"/>
              </a:rPr>
              <a:t> </a:t>
            </a:r>
            <a:r>
              <a:rPr lang="en-US" sz="1200" dirty="0" err="1">
                <a:latin typeface="Helvetica Light" panose="020B0403020202020204" pitchFamily="34" charset="0"/>
              </a:rPr>
              <a:t>pauta</a:t>
            </a:r>
            <a:r>
              <a:rPr lang="en-US" sz="1200" dirty="0">
                <a:latin typeface="Helvetica Light" panose="020B0403020202020204" pitchFamily="34" charset="0"/>
              </a:rPr>
              <a:t> </a:t>
            </a:r>
            <a:r>
              <a:rPr lang="en-US" sz="1200" dirty="0" err="1">
                <a:latin typeface="Helvetica Light" panose="020B0403020202020204" pitchFamily="34" charset="0"/>
              </a:rPr>
              <a:t>en</a:t>
            </a:r>
            <a:r>
              <a:rPr lang="en-US" sz="1200" dirty="0">
                <a:latin typeface="Helvetica Light" panose="020B0403020202020204" pitchFamily="34" charset="0"/>
              </a:rPr>
              <a:t> TVC con un 2.69 al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febrero</a:t>
            </a:r>
            <a:r>
              <a:rPr lang="en-US" sz="1200" dirty="0">
                <a:latin typeface="Helvetica Light" panose="020B0403020202020204" pitchFamily="34" charset="0"/>
              </a:rPr>
              <a:t>.</a:t>
            </a:r>
          </a:p>
        </p:txBody>
      </p: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Febrero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13" name="Picture 12">
            <a:extLst>
              <a:ext uri="{FF2B5EF4-FFF2-40B4-BE49-F238E27FC236}">
                <a16:creationId xmlns:a16="http://schemas.microsoft.com/office/drawing/2014/main" id="{237F5972-F106-4401-AE45-6BB490189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4" name="TextBox 13">
            <a:extLst>
              <a:ext uri="{FF2B5EF4-FFF2-40B4-BE49-F238E27FC236}">
                <a16:creationId xmlns:a16="http://schemas.microsoft.com/office/drawing/2014/main" id="{3F2D7A0F-CF20-F04A-8A27-B48754615254}"/>
              </a:ext>
            </a:extLst>
          </p:cNvPr>
          <p:cNvSpPr txBox="1"/>
          <p:nvPr/>
        </p:nvSpPr>
        <p:spPr>
          <a:xfrm>
            <a:off x="4151360" y="6614609"/>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8" name="Table 17">
            <a:extLst>
              <a:ext uri="{FF2B5EF4-FFF2-40B4-BE49-F238E27FC236}">
                <a16:creationId xmlns:a16="http://schemas.microsoft.com/office/drawing/2014/main" id="{E852F048-08B1-3A6D-20E1-E51B82CBFCBB}"/>
              </a:ext>
            </a:extLst>
          </p:cNvPr>
          <p:cNvGraphicFramePr>
            <a:graphicFrameLocks noGrp="1"/>
          </p:cNvGraphicFramePr>
          <p:nvPr>
            <p:extLst>
              <p:ext uri="{D42A27DB-BD31-4B8C-83A1-F6EECF244321}">
                <p14:modId xmlns:p14="http://schemas.microsoft.com/office/powerpoint/2010/main" val="1239886744"/>
              </p:ext>
            </p:extLst>
          </p:nvPr>
        </p:nvGraphicFramePr>
        <p:xfrm>
          <a:off x="300787" y="956590"/>
          <a:ext cx="5293228" cy="4551311"/>
        </p:xfrm>
        <a:graphic>
          <a:graphicData uri="http://schemas.openxmlformats.org/drawingml/2006/table">
            <a:tbl>
              <a:tblPr firstRow="1" bandRow="1">
                <a:tableStyleId>{7E9639D4-E3E2-4D34-9284-5A2195B3D0D7}</a:tableStyleId>
              </a:tblPr>
              <a:tblGrid>
                <a:gridCol w="1163464">
                  <a:extLst>
                    <a:ext uri="{9D8B030D-6E8A-4147-A177-3AD203B41FA5}">
                      <a16:colId xmlns:a16="http://schemas.microsoft.com/office/drawing/2014/main" val="275498591"/>
                    </a:ext>
                  </a:extLst>
                </a:gridCol>
                <a:gridCol w="1163464">
                  <a:extLst>
                    <a:ext uri="{9D8B030D-6E8A-4147-A177-3AD203B41FA5}">
                      <a16:colId xmlns:a16="http://schemas.microsoft.com/office/drawing/2014/main" val="3541731964"/>
                    </a:ext>
                  </a:extLst>
                </a:gridCol>
                <a:gridCol w="612442">
                  <a:extLst>
                    <a:ext uri="{9D8B030D-6E8A-4147-A177-3AD203B41FA5}">
                      <a16:colId xmlns:a16="http://schemas.microsoft.com/office/drawing/2014/main" val="4142595681"/>
                    </a:ext>
                  </a:extLst>
                </a:gridCol>
                <a:gridCol w="574078">
                  <a:extLst>
                    <a:ext uri="{9D8B030D-6E8A-4147-A177-3AD203B41FA5}">
                      <a16:colId xmlns:a16="http://schemas.microsoft.com/office/drawing/2014/main" val="3747898839"/>
                    </a:ext>
                  </a:extLst>
                </a:gridCol>
                <a:gridCol w="631305">
                  <a:extLst>
                    <a:ext uri="{9D8B030D-6E8A-4147-A177-3AD203B41FA5}">
                      <a16:colId xmlns:a16="http://schemas.microsoft.com/office/drawing/2014/main" val="1471216243"/>
                    </a:ext>
                  </a:extLst>
                </a:gridCol>
                <a:gridCol w="555215">
                  <a:extLst>
                    <a:ext uri="{9D8B030D-6E8A-4147-A177-3AD203B41FA5}">
                      <a16:colId xmlns:a16="http://schemas.microsoft.com/office/drawing/2014/main" val="904589830"/>
                    </a:ext>
                  </a:extLst>
                </a:gridCol>
                <a:gridCol w="593260">
                  <a:extLst>
                    <a:ext uri="{9D8B030D-6E8A-4147-A177-3AD203B41FA5}">
                      <a16:colId xmlns:a16="http://schemas.microsoft.com/office/drawing/2014/main" val="41938910"/>
                    </a:ext>
                  </a:extLst>
                </a:gridCol>
              </a:tblGrid>
              <a:tr h="29670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tc>
                <a:tc>
                  <a:txBody>
                    <a:bodyPr/>
                    <a:lstStyle/>
                    <a:p>
                      <a:endParaRPr lang="en-US" sz="1200" b="0" i="0" dirty="0">
                        <a:latin typeface="Helvetica Light" panose="020B0403020202020204" pitchFamily="34" charset="0"/>
                      </a:endParaRPr>
                    </a:p>
                  </a:txBody>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SOI</a:t>
                      </a:r>
                    </a:p>
                  </a:txBody>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SOV</a:t>
                      </a:r>
                    </a:p>
                  </a:txBody>
                  <a:tcPr/>
                </a:tc>
                <a:tc>
                  <a:txBody>
                    <a:bodyPr/>
                    <a:lstStyle/>
                    <a:p>
                      <a:pPr algn="ctr"/>
                      <a:r>
                        <a:rPr lang="en-US" sz="1200" b="0" i="0" dirty="0">
                          <a:latin typeface="Helvetica Light" panose="020B0403020202020204" pitchFamily="34" charset="0"/>
                        </a:rPr>
                        <a:t>COE</a:t>
                      </a:r>
                    </a:p>
                  </a:txBody>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a:t>
                      </a:r>
                      <a:r>
                        <a:rPr lang="en-US" sz="1100" b="0" i="0" dirty="0" err="1">
                          <a:latin typeface="Helvetica Light" panose="020B0403020202020204" pitchFamily="34" charset="0"/>
                        </a:rPr>
                        <a:t>Ceredid</a:t>
                      </a:r>
                      <a:endParaRPr lang="en-US" sz="1100" b="0" i="0" dirty="0">
                        <a:latin typeface="Helvetica Light" panose="020B0403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tc>
                <a:tc>
                  <a:txBody>
                    <a:bodyPr/>
                    <a:lstStyle/>
                    <a:p>
                      <a:pPr algn="ctr"/>
                      <a:r>
                        <a:rPr lang="en-US" sz="1100" b="0" i="0" dirty="0">
                          <a:latin typeface="Helvetica Light" panose="020B0403020202020204" pitchFamily="34" charset="0"/>
                        </a:rPr>
                        <a:t>$107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86%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1,758</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77%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0.89</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$206</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3,254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tc>
                <a:tc>
                  <a:txBody>
                    <a:bodyPr/>
                    <a:lstStyle/>
                    <a:p>
                      <a:pPr algn="ctr"/>
                      <a:r>
                        <a:rPr lang="en-US" sz="1100" b="0" i="0" dirty="0">
                          <a:latin typeface="Helvetica Light" panose="020B0403020202020204" pitchFamily="34" charset="0"/>
                        </a:rPr>
                        <a:t>$10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424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0.76</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$33</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386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0.67</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Tropigas</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tc>
                <a:tc>
                  <a:txBody>
                    <a:bodyPr/>
                    <a:lstStyle/>
                    <a:p>
                      <a:pPr algn="ctr"/>
                      <a:r>
                        <a:rPr lang="en-US" sz="1100" b="0" i="0" dirty="0">
                          <a:latin typeface="Helvetica Light" panose="020B0403020202020204" pitchFamily="34" charset="0"/>
                        </a:rPr>
                        <a:t>$7</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8%</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104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2.29</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867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2.69</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0.58</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1054217775"/>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0.00</a:t>
                      </a:r>
                    </a:p>
                  </a:txBody>
                  <a:tcPr anchor="ctr">
                    <a:solidFill>
                      <a:schemeClr val="bg1">
                        <a:lumMod val="85000"/>
                      </a:schemeClr>
                    </a:solidFill>
                  </a:tcPr>
                </a:tc>
                <a:extLst>
                  <a:ext uri="{0D108BD9-81ED-4DB2-BD59-A6C34878D82A}">
                    <a16:rowId xmlns:a16="http://schemas.microsoft.com/office/drawing/2014/main" val="2551799116"/>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Grupo Q</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solidFill>
                      <a:srgbClr val="FFFFFF"/>
                    </a:solidFill>
                  </a:tcPr>
                </a:tc>
                <a:tc>
                  <a:txBody>
                    <a:bodyPr/>
                    <a:lstStyle/>
                    <a:p>
                      <a:pPr algn="ctr"/>
                      <a:r>
                        <a:rPr lang="en-US" sz="1100" b="0" i="0" dirty="0">
                          <a:latin typeface="Helvetica Light" panose="020B0403020202020204" pitchFamily="34" charset="0"/>
                        </a:rPr>
                        <a:t>$0</a:t>
                      </a:r>
                    </a:p>
                  </a:txBody>
                  <a:tcPr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rgbClr val="FFFFFF"/>
                    </a:solidFill>
                  </a:tcPr>
                </a:tc>
                <a:extLst>
                  <a:ext uri="{0D108BD9-81ED-4DB2-BD59-A6C34878D82A}">
                    <a16:rowId xmlns:a16="http://schemas.microsoft.com/office/drawing/2014/main" val="2832559725"/>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0.00</a:t>
                      </a:r>
                    </a:p>
                  </a:txBody>
                  <a:tcPr anchor="ctr">
                    <a:solidFill>
                      <a:schemeClr val="bg1">
                        <a:lumMod val="85000"/>
                      </a:schemeClr>
                    </a:solidFill>
                  </a:tcPr>
                </a:tc>
                <a:extLst>
                  <a:ext uri="{0D108BD9-81ED-4DB2-BD59-A6C34878D82A}">
                    <a16:rowId xmlns:a16="http://schemas.microsoft.com/office/drawing/2014/main" val="18852910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:Feb</a:t>
                      </a:r>
                    </a:p>
                  </a:txBody>
                  <a:tcPr anchor="ctr">
                    <a:solidFill>
                      <a:schemeClr val="bg1"/>
                    </a:solidFill>
                  </a:tcPr>
                </a:tc>
                <a:tc>
                  <a:txBody>
                    <a:bodyPr/>
                    <a:lstStyle/>
                    <a:p>
                      <a:pPr algn="ctr"/>
                      <a:r>
                        <a:rPr lang="en-US" sz="1100" b="0" i="0" dirty="0">
                          <a:latin typeface="Helvetica Light" panose="020B0403020202020204" pitchFamily="34" charset="0"/>
                        </a:rPr>
                        <a:t>$124</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0" i="0" dirty="0">
                          <a:latin typeface="Helvetica Light" panose="020B0403020202020204" pitchFamily="34" charset="0"/>
                        </a:rPr>
                        <a:t>2,286</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$260</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4,531</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TELEVISION</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208531015"/>
              </p:ext>
            </p:extLst>
          </p:nvPr>
        </p:nvGraphicFramePr>
        <p:xfrm>
          <a:off x="160720" y="1285375"/>
          <a:ext cx="4568825" cy="214362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Feb’24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06495287"/>
              </p:ext>
            </p:extLst>
          </p:nvPr>
        </p:nvGraphicFramePr>
        <p:xfrm>
          <a:off x="4681555" y="1105506"/>
          <a:ext cx="1048116" cy="1901655"/>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80331">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80331">
                <a:tc>
                  <a:txBody>
                    <a:bodyPr/>
                    <a:lstStyle/>
                    <a:p>
                      <a:pPr algn="ctr"/>
                      <a:r>
                        <a:rPr lang="es-HN" sz="1000" b="0" i="0" dirty="0">
                          <a:latin typeface="Helvetica Light" panose="020B0403020202020204" pitchFamily="34" charset="0"/>
                        </a:rPr>
                        <a:t>1,758</a:t>
                      </a:r>
                    </a:p>
                  </a:txBody>
                  <a:tcPr anchor="ctr"/>
                </a:tc>
                <a:tc>
                  <a:txBody>
                    <a:bodyPr/>
                    <a:lstStyle/>
                    <a:p>
                      <a:pPr algn="ctr"/>
                      <a:r>
                        <a:rPr lang="es-HN" sz="1000" b="0" i="0" dirty="0">
                          <a:latin typeface="Helvetica Light" panose="020B0403020202020204" pitchFamily="34" charset="0"/>
                        </a:rPr>
                        <a:t>77%</a:t>
                      </a:r>
                    </a:p>
                  </a:txBody>
                  <a:tcPr anchor="ctr"/>
                </a:tc>
                <a:extLst>
                  <a:ext uri="{0D108BD9-81ED-4DB2-BD59-A6C34878D82A}">
                    <a16:rowId xmlns:a16="http://schemas.microsoft.com/office/drawing/2014/main" val="917638295"/>
                  </a:ext>
                </a:extLst>
              </a:tr>
              <a:tr h="380331">
                <a:tc>
                  <a:txBody>
                    <a:bodyPr/>
                    <a:lstStyle/>
                    <a:p>
                      <a:pPr algn="ctr"/>
                      <a:r>
                        <a:rPr lang="es-HN" sz="1000" b="0" i="0" dirty="0">
                          <a:latin typeface="Helvetica Light" panose="020B0403020202020204" pitchFamily="34" charset="0"/>
                        </a:rPr>
                        <a:t>424</a:t>
                      </a:r>
                    </a:p>
                  </a:txBody>
                  <a:tcPr anchor="ctr"/>
                </a:tc>
                <a:tc>
                  <a:txBody>
                    <a:bodyPr/>
                    <a:lstStyle/>
                    <a:p>
                      <a:pPr algn="ctr"/>
                      <a:r>
                        <a:rPr lang="es-HN" sz="1000" b="0" i="0" dirty="0">
                          <a:latin typeface="Helvetica Light" panose="020B0403020202020204" pitchFamily="34" charset="0"/>
                        </a:rPr>
                        <a:t>19%</a:t>
                      </a:r>
                    </a:p>
                  </a:txBody>
                  <a:tcPr anchor="ctr"/>
                </a:tc>
                <a:extLst>
                  <a:ext uri="{0D108BD9-81ED-4DB2-BD59-A6C34878D82A}">
                    <a16:rowId xmlns:a16="http://schemas.microsoft.com/office/drawing/2014/main" val="1098598942"/>
                  </a:ext>
                </a:extLst>
              </a:tr>
              <a:tr h="380331">
                <a:tc>
                  <a:txBody>
                    <a:bodyPr/>
                    <a:lstStyle/>
                    <a:p>
                      <a:pPr algn="ctr"/>
                      <a:r>
                        <a:rPr lang="es-HN" sz="1000" b="0" i="0" dirty="0">
                          <a:latin typeface="Helvetica Light" panose="020B0403020202020204" pitchFamily="34" charset="0"/>
                        </a:rPr>
                        <a:t>104</a:t>
                      </a:r>
                    </a:p>
                  </a:txBody>
                  <a:tcPr anchor="ctr"/>
                </a:tc>
                <a:tc>
                  <a:txBody>
                    <a:bodyPr/>
                    <a:lstStyle/>
                    <a:p>
                      <a:pPr algn="ctr"/>
                      <a:r>
                        <a:rPr lang="es-HN" sz="1000" b="0" i="0" dirty="0">
                          <a:latin typeface="Helvetica Light" panose="020B0403020202020204" pitchFamily="34" charset="0"/>
                        </a:rPr>
                        <a:t>5%</a:t>
                      </a:r>
                    </a:p>
                  </a:txBody>
                  <a:tcPr anchor="ctr"/>
                </a:tc>
                <a:extLst>
                  <a:ext uri="{0D108BD9-81ED-4DB2-BD59-A6C34878D82A}">
                    <a16:rowId xmlns:a16="http://schemas.microsoft.com/office/drawing/2014/main" val="646153677"/>
                  </a:ext>
                </a:extLst>
              </a:tr>
              <a:tr h="380331">
                <a:tc>
                  <a:txBody>
                    <a:bodyPr/>
                    <a:lstStyle/>
                    <a:p>
                      <a:pPr algn="ctr"/>
                      <a:r>
                        <a:rPr lang="es-HN" sz="1000" b="0" i="0" dirty="0">
                          <a:latin typeface="Helvetica Light" panose="020B0403020202020204" pitchFamily="34" charset="0"/>
                        </a:rPr>
                        <a:t>2,286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4246756007"/>
              </p:ext>
            </p:extLst>
          </p:nvPr>
        </p:nvGraphicFramePr>
        <p:xfrm>
          <a:off x="160720" y="4157084"/>
          <a:ext cx="4568825" cy="2213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9">
            <a:extLst>
              <a:ext uri="{FF2B5EF4-FFF2-40B4-BE49-F238E27FC236}">
                <a16:creationId xmlns:a16="http://schemas.microsoft.com/office/drawing/2014/main" id="{A82E1E3F-3F0C-F041-BA16-B66D405B8FEE}"/>
              </a:ext>
            </a:extLst>
          </p:cNvPr>
          <p:cNvGraphicFramePr>
            <a:graphicFrameLocks noGrp="1"/>
          </p:cNvGraphicFramePr>
          <p:nvPr>
            <p:extLst>
              <p:ext uri="{D42A27DB-BD31-4B8C-83A1-F6EECF244321}">
                <p14:modId xmlns:p14="http://schemas.microsoft.com/office/powerpoint/2010/main" val="3104320032"/>
              </p:ext>
            </p:extLst>
          </p:nvPr>
        </p:nvGraphicFramePr>
        <p:xfrm>
          <a:off x="4641470" y="3985907"/>
          <a:ext cx="1048116" cy="2293518"/>
        </p:xfrm>
        <a:graphic>
          <a:graphicData uri="http://schemas.openxmlformats.org/drawingml/2006/table">
            <a:tbl>
              <a:tblPr firstRow="1" lastRow="1" bandRow="1">
                <a:tableStyleId>{616DA210-FB5B-4158-B5E0-FEB733F419BA}</a:tableStyleId>
              </a:tblPr>
              <a:tblGrid>
                <a:gridCol w="596369">
                  <a:extLst>
                    <a:ext uri="{9D8B030D-6E8A-4147-A177-3AD203B41FA5}">
                      <a16:colId xmlns:a16="http://schemas.microsoft.com/office/drawing/2014/main" val="3336875908"/>
                    </a:ext>
                  </a:extLst>
                </a:gridCol>
                <a:gridCol w="451747">
                  <a:extLst>
                    <a:ext uri="{9D8B030D-6E8A-4147-A177-3AD203B41FA5}">
                      <a16:colId xmlns:a16="http://schemas.microsoft.com/office/drawing/2014/main" val="3318410240"/>
                    </a:ext>
                  </a:extLst>
                </a:gridCol>
              </a:tblGrid>
              <a:tr h="382253">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82253">
                <a:tc>
                  <a:txBody>
                    <a:bodyPr/>
                    <a:lstStyle/>
                    <a:p>
                      <a:pPr algn="ctr"/>
                      <a:r>
                        <a:rPr lang="es-HN" sz="1000" b="0" i="0" dirty="0">
                          <a:latin typeface="Helvetica Light" panose="020B0403020202020204" pitchFamily="34" charset="0"/>
                        </a:rPr>
                        <a:t>1,496</a:t>
                      </a:r>
                    </a:p>
                  </a:txBody>
                  <a:tcPr anchor="ctr"/>
                </a:tc>
                <a:tc>
                  <a:txBody>
                    <a:bodyPr/>
                    <a:lstStyle/>
                    <a:p>
                      <a:pPr algn="ctr"/>
                      <a:r>
                        <a:rPr lang="es-HN" sz="1000" b="0" i="0" dirty="0">
                          <a:latin typeface="Helvetica Light" panose="020B0403020202020204" pitchFamily="34" charset="0"/>
                        </a:rPr>
                        <a:t>76%</a:t>
                      </a:r>
                    </a:p>
                  </a:txBody>
                  <a:tcPr anchor="ctr"/>
                </a:tc>
                <a:extLst>
                  <a:ext uri="{0D108BD9-81ED-4DB2-BD59-A6C34878D82A}">
                    <a16:rowId xmlns:a16="http://schemas.microsoft.com/office/drawing/2014/main" val="1098598942"/>
                  </a:ext>
                </a:extLst>
              </a:tr>
              <a:tr h="382253">
                <a:tc>
                  <a:txBody>
                    <a:bodyPr/>
                    <a:lstStyle/>
                    <a:p>
                      <a:pPr algn="ctr"/>
                      <a:r>
                        <a:rPr lang="es-HN" sz="1000" b="0" i="0" dirty="0">
                          <a:latin typeface="Helvetica Light" panose="020B0403020202020204" pitchFamily="34" charset="0"/>
                        </a:rPr>
                        <a:t>444</a:t>
                      </a:r>
                    </a:p>
                  </a:txBody>
                  <a:tcPr anchor="ctr"/>
                </a:tc>
                <a:tc>
                  <a:txBody>
                    <a:bodyPr/>
                    <a:lstStyle/>
                    <a:p>
                      <a:pPr algn="ctr"/>
                      <a:r>
                        <a:rPr lang="es-HN" sz="1000" b="0" i="0" dirty="0">
                          <a:latin typeface="Helvetica Light" panose="020B0403020202020204" pitchFamily="34" charset="0"/>
                        </a:rPr>
                        <a:t>20%</a:t>
                      </a:r>
                    </a:p>
                  </a:txBody>
                  <a:tcPr anchor="ctr"/>
                </a:tc>
                <a:extLst>
                  <a:ext uri="{0D108BD9-81ED-4DB2-BD59-A6C34878D82A}">
                    <a16:rowId xmlns:a16="http://schemas.microsoft.com/office/drawing/2014/main" val="646153677"/>
                  </a:ext>
                </a:extLst>
              </a:tr>
              <a:tr h="382253">
                <a:tc>
                  <a:txBody>
                    <a:bodyPr/>
                    <a:lstStyle/>
                    <a:p>
                      <a:pPr algn="ctr"/>
                      <a:r>
                        <a:rPr lang="es-HN" sz="1000" b="0" i="0" dirty="0">
                          <a:latin typeface="Helvetica Light" panose="020B0403020202020204" pitchFamily="34" charset="0"/>
                        </a:rPr>
                        <a:t>282</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434895522"/>
                  </a:ext>
                </a:extLst>
              </a:tr>
              <a:tr h="382253">
                <a:tc>
                  <a:txBody>
                    <a:bodyPr/>
                    <a:lstStyle/>
                    <a:p>
                      <a:pPr algn="ctr"/>
                      <a:r>
                        <a:rPr lang="es-HN" sz="1000" b="0" i="0" dirty="0">
                          <a:latin typeface="Helvetica Light" panose="020B0403020202020204" pitchFamily="34" charset="0"/>
                        </a:rPr>
                        <a:t>24</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2421051197"/>
                  </a:ext>
                </a:extLst>
              </a:tr>
              <a:tr h="382253">
                <a:tc>
                  <a:txBody>
                    <a:bodyPr/>
                    <a:lstStyle/>
                    <a:p>
                      <a:pPr algn="ctr"/>
                      <a:r>
                        <a:rPr lang="es-HN" sz="1000" b="0" i="0" dirty="0">
                          <a:latin typeface="Helvetica Light" panose="020B0403020202020204" pitchFamily="34" charset="0"/>
                        </a:rPr>
                        <a:t>2,245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Acum’24</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1740116971"/>
              </p:ext>
            </p:extLst>
          </p:nvPr>
        </p:nvGraphicFramePr>
        <p:xfrm>
          <a:off x="5669544" y="4160494"/>
          <a:ext cx="3860769" cy="2210159"/>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794069051"/>
              </p:ext>
            </p:extLst>
          </p:nvPr>
        </p:nvGraphicFramePr>
        <p:xfrm>
          <a:off x="9530315" y="1285196"/>
          <a:ext cx="2500965" cy="2102298"/>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580519373"/>
              </p:ext>
            </p:extLst>
          </p:nvPr>
        </p:nvGraphicFramePr>
        <p:xfrm>
          <a:off x="9530313" y="4167132"/>
          <a:ext cx="2500967" cy="2403626"/>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401852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415278"/>
            <a:ext cx="3566405"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febrero, Didemo tiene el primer lugar en el SOV con el 77% ( 1,758 Trps), seguido de Tropigas que tiene el 19%.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09839" y="3291029"/>
            <a:ext cx="3640307"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Didemo quien tiene el primer lugar, distribuye sus trp;s (1,758) con el 92% en espacios de Notiecieros, el 7% en Entreten y el tercero en deportes con el 1%, Tropigas siendo el segundo, la tendecia es noticias el espacio con mayor concentración de ruido del (100%)</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3" y="3268506"/>
            <a:ext cx="2561089"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Los 1,758 Trp’s de Didemo, estan concentrados en espacios de la mañana (Noticias). Dedimo tiene mejor distribución en la mañana - noche por los noticieros.</a:t>
            </a:r>
          </a:p>
        </p:txBody>
      </p:sp>
      <p:sp>
        <p:nvSpPr>
          <p:cNvPr id="25" name="CuadroTexto 24">
            <a:extLst>
              <a:ext uri="{FF2B5EF4-FFF2-40B4-BE49-F238E27FC236}">
                <a16:creationId xmlns:a16="http://schemas.microsoft.com/office/drawing/2014/main" id="{3183E740-DFE3-4C48-8F1E-9A0951F90701}"/>
              </a:ext>
            </a:extLst>
          </p:cNvPr>
          <p:cNvSpPr txBox="1"/>
          <p:nvPr/>
        </p:nvSpPr>
        <p:spPr>
          <a:xfrm>
            <a:off x="1075065" y="6354163"/>
            <a:ext cx="3526319"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el acumulado Didemo lidera el SOV con el 76%, seguido de Tropigas con el 20% </a:t>
            </a:r>
          </a:p>
        </p:txBody>
      </p:sp>
      <p:sp>
        <p:nvSpPr>
          <p:cNvPr id="26" name="CuadroTexto 25">
            <a:extLst>
              <a:ext uri="{FF2B5EF4-FFF2-40B4-BE49-F238E27FC236}">
                <a16:creationId xmlns:a16="http://schemas.microsoft.com/office/drawing/2014/main" id="{5CE420F4-A0E3-C34B-9410-278C1C845055}"/>
              </a:ext>
            </a:extLst>
          </p:cNvPr>
          <p:cNvSpPr txBox="1"/>
          <p:nvPr/>
        </p:nvSpPr>
        <p:spPr>
          <a:xfrm>
            <a:off x="5850031" y="6279436"/>
            <a:ext cx="3526319" cy="5078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Noticias (89%) entreten y deportes con el (7 y 3%), son los espacios en donde Didemo concentra su ruido), Tropigas con la tendenica para noticias 99% y deportes 1%</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20193214"/>
              </p:ext>
            </p:extLst>
          </p:nvPr>
        </p:nvGraphicFramePr>
        <p:xfrm>
          <a:off x="5729671" y="1276242"/>
          <a:ext cx="3894044" cy="2143625"/>
        </p:xfrm>
        <a:graphic>
          <a:graphicData uri="http://schemas.openxmlformats.org/drawingml/2006/chart">
            <c:chart xmlns:c="http://schemas.openxmlformats.org/drawingml/2006/chart" xmlns:r="http://schemas.openxmlformats.org/officeDocument/2006/relationships" r:id="rId8"/>
          </a:graphicData>
        </a:graphic>
      </p:graphicFrame>
      <p:sp>
        <p:nvSpPr>
          <p:cNvPr id="30" name="CuadroTexto 29">
            <a:extLst>
              <a:ext uri="{FF2B5EF4-FFF2-40B4-BE49-F238E27FC236}">
                <a16:creationId xmlns:a16="http://schemas.microsoft.com/office/drawing/2014/main" id="{0D5B5505-3A18-6B4D-9F87-C43BA9AED8C7}"/>
              </a:ext>
            </a:extLst>
          </p:cNvPr>
          <p:cNvSpPr txBox="1"/>
          <p:nvPr/>
        </p:nvSpPr>
        <p:spPr>
          <a:xfrm>
            <a:off x="9662437" y="6279436"/>
            <a:ext cx="2307892"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La franja de la noche es donde hay mayor concentración de la categoría.</a:t>
            </a:r>
          </a:p>
        </p:txBody>
      </p:sp>
    </p:spTree>
    <p:extLst>
      <p:ext uri="{BB962C8B-B14F-4D97-AF65-F5344CB8AC3E}">
        <p14:creationId xmlns:p14="http://schemas.microsoft.com/office/powerpoint/2010/main" val="198093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769306864"/>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Feb’24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45133441"/>
              </p:ext>
            </p:extLst>
          </p:nvPr>
        </p:nvGraphicFramePr>
        <p:xfrm>
          <a:off x="11079784" y="975313"/>
          <a:ext cx="1048116" cy="2704365"/>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25644">
                <a:tc>
                  <a:txBody>
                    <a:bodyPr/>
                    <a:lstStyle/>
                    <a:p>
                      <a:pPr algn="ctr"/>
                      <a:r>
                        <a:rPr lang="es-HN" sz="1000" b="1" i="0" dirty="0">
                          <a:latin typeface="Helvetica Light" panose="020B0403020202020204" pitchFamily="34" charset="0"/>
                        </a:rPr>
                        <a:t>Spots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25644">
                <a:tc>
                  <a:txBody>
                    <a:bodyPr/>
                    <a:lstStyle/>
                    <a:p>
                      <a:pPr algn="ctr"/>
                      <a:r>
                        <a:rPr lang="es-HN" sz="1000" b="0" i="0" dirty="0">
                          <a:latin typeface="Helvetica Light" panose="020B0403020202020204" pitchFamily="34" charset="0"/>
                        </a:rPr>
                        <a:t>322</a:t>
                      </a:r>
                    </a:p>
                  </a:txBody>
                  <a:tcPr anchor="ctr"/>
                </a:tc>
                <a:tc>
                  <a:txBody>
                    <a:bodyPr/>
                    <a:lstStyle/>
                    <a:p>
                      <a:pPr algn="ctr"/>
                      <a:r>
                        <a:rPr lang="es-HN" sz="1000" b="0" i="0" dirty="0">
                          <a:latin typeface="Helvetica Light" panose="020B0403020202020204" pitchFamily="34" charset="0"/>
                        </a:rPr>
                        <a:t>72%</a:t>
                      </a:r>
                    </a:p>
                  </a:txBody>
                  <a:tcPr anchor="ctr"/>
                </a:tc>
                <a:extLst>
                  <a:ext uri="{0D108BD9-81ED-4DB2-BD59-A6C34878D82A}">
                    <a16:rowId xmlns:a16="http://schemas.microsoft.com/office/drawing/2014/main" val="2431994916"/>
                  </a:ext>
                </a:extLst>
              </a:tr>
              <a:tr h="475811">
                <a:tc>
                  <a:txBody>
                    <a:bodyPr/>
                    <a:lstStyle/>
                    <a:p>
                      <a:pPr algn="ctr"/>
                      <a:r>
                        <a:rPr lang="es-HN" sz="1000" b="0" i="0" dirty="0">
                          <a:latin typeface="Helvetica Light" panose="020B0403020202020204" pitchFamily="34" charset="0"/>
                        </a:rPr>
                        <a:t>72</a:t>
                      </a:r>
                    </a:p>
                  </a:txBody>
                  <a:tcPr anchor="ctr"/>
                </a:tc>
                <a:tc>
                  <a:txBody>
                    <a:bodyPr/>
                    <a:lstStyle/>
                    <a:p>
                      <a:pPr algn="ctr"/>
                      <a:r>
                        <a:rPr lang="es-HN" sz="1000" b="0" i="0" dirty="0">
                          <a:latin typeface="Helvetica Light" panose="020B0403020202020204" pitchFamily="34" charset="0"/>
                        </a:rPr>
                        <a:t>16%</a:t>
                      </a:r>
                    </a:p>
                  </a:txBody>
                  <a:tcPr anchor="ctr"/>
                </a:tc>
                <a:extLst>
                  <a:ext uri="{0D108BD9-81ED-4DB2-BD59-A6C34878D82A}">
                    <a16:rowId xmlns:a16="http://schemas.microsoft.com/office/drawing/2014/main" val="917638295"/>
                  </a:ext>
                </a:extLst>
              </a:tr>
              <a:tr h="475811">
                <a:tc>
                  <a:txBody>
                    <a:bodyPr/>
                    <a:lstStyle/>
                    <a:p>
                      <a:pPr algn="ctr"/>
                      <a:r>
                        <a:rPr lang="es-HN" sz="1000" b="0" i="0" dirty="0">
                          <a:latin typeface="Helvetica Light" panose="020B0403020202020204" pitchFamily="34" charset="0"/>
                        </a:rPr>
                        <a:t>53</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834893784"/>
                  </a:ext>
                </a:extLst>
              </a:tr>
              <a:tr h="475811">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0%</a:t>
                      </a:r>
                    </a:p>
                  </a:txBody>
                  <a:tcPr anchor="ctr"/>
                </a:tc>
                <a:extLst>
                  <a:ext uri="{0D108BD9-81ED-4DB2-BD59-A6C34878D82A}">
                    <a16:rowId xmlns:a16="http://schemas.microsoft.com/office/drawing/2014/main" val="4070904483"/>
                  </a:ext>
                </a:extLst>
              </a:tr>
              <a:tr h="425644">
                <a:tc>
                  <a:txBody>
                    <a:bodyPr/>
                    <a:lstStyle/>
                    <a:p>
                      <a:pPr algn="ctr"/>
                      <a:r>
                        <a:rPr lang="es-HN" sz="1000" b="0" i="0" dirty="0">
                          <a:latin typeface="Helvetica Light" panose="020B0403020202020204" pitchFamily="34" charset="0"/>
                        </a:rPr>
                        <a:t>449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82844"/>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Acum’24</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18375317"/>
              </p:ext>
            </p:extLst>
          </p:nvPr>
        </p:nvGraphicFramePr>
        <p:xfrm>
          <a:off x="9153535" y="1225815"/>
          <a:ext cx="1926249" cy="2515098"/>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937033488"/>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3936797190"/>
              </p:ext>
            </p:extLst>
          </p:nvPr>
        </p:nvGraphicFramePr>
        <p:xfrm>
          <a:off x="160331" y="4205221"/>
          <a:ext cx="9107489" cy="25150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9">
            <a:extLst>
              <a:ext uri="{FF2B5EF4-FFF2-40B4-BE49-F238E27FC236}">
                <a16:creationId xmlns:a16="http://schemas.microsoft.com/office/drawing/2014/main" id="{E49DC609-31F8-904E-BC8C-248F901C0DBF}"/>
              </a:ext>
            </a:extLst>
          </p:cNvPr>
          <p:cNvGraphicFramePr>
            <a:graphicFrameLocks noGrp="1"/>
          </p:cNvGraphicFramePr>
          <p:nvPr>
            <p:extLst>
              <p:ext uri="{D42A27DB-BD31-4B8C-83A1-F6EECF244321}">
                <p14:modId xmlns:p14="http://schemas.microsoft.com/office/powerpoint/2010/main" val="1998678247"/>
              </p:ext>
            </p:extLst>
          </p:nvPr>
        </p:nvGraphicFramePr>
        <p:xfrm>
          <a:off x="11079784" y="4132228"/>
          <a:ext cx="1048116" cy="2468879"/>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52697">
                <a:tc>
                  <a:txBody>
                    <a:bodyPr/>
                    <a:lstStyle/>
                    <a:p>
                      <a:pPr algn="ctr"/>
                      <a:r>
                        <a:rPr lang="es-HN" sz="1000" b="1" i="0" dirty="0">
                          <a:latin typeface="Helvetica Light" panose="020B0403020202020204" pitchFamily="34" charset="0"/>
                        </a:rPr>
                        <a:t>Spots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52697">
                <a:tc>
                  <a:txBody>
                    <a:bodyPr/>
                    <a:lstStyle/>
                    <a:p>
                      <a:pPr algn="ctr"/>
                      <a:r>
                        <a:rPr lang="es-HN" sz="1000" b="0" i="0" dirty="0">
                          <a:latin typeface="Helvetica Light" panose="020B0403020202020204" pitchFamily="34" charset="0"/>
                        </a:rPr>
                        <a:t>602</a:t>
                      </a:r>
                    </a:p>
                  </a:txBody>
                  <a:tcPr anchor="ctr"/>
                </a:tc>
                <a:tc>
                  <a:txBody>
                    <a:bodyPr/>
                    <a:lstStyle/>
                    <a:p>
                      <a:pPr algn="ctr"/>
                      <a:r>
                        <a:rPr lang="es-HN" sz="1000" b="0" i="0" dirty="0">
                          <a:latin typeface="Helvetica Light" panose="020B0403020202020204" pitchFamily="34" charset="0"/>
                        </a:rPr>
                        <a:t>44%</a:t>
                      </a:r>
                    </a:p>
                  </a:txBody>
                  <a:tcPr anchor="ctr"/>
                </a:tc>
                <a:extLst>
                  <a:ext uri="{0D108BD9-81ED-4DB2-BD59-A6C34878D82A}">
                    <a16:rowId xmlns:a16="http://schemas.microsoft.com/office/drawing/2014/main" val="646153677"/>
                  </a:ext>
                </a:extLst>
              </a:tr>
              <a:tr h="352697">
                <a:tc>
                  <a:txBody>
                    <a:bodyPr/>
                    <a:lstStyle/>
                    <a:p>
                      <a:pPr algn="ctr"/>
                      <a:r>
                        <a:rPr lang="es-HN" sz="1000" b="0" i="0" dirty="0">
                          <a:latin typeface="Helvetica Light" panose="020B0403020202020204" pitchFamily="34" charset="0"/>
                        </a:rPr>
                        <a:t>369</a:t>
                      </a:r>
                    </a:p>
                  </a:txBody>
                  <a:tcPr anchor="ctr"/>
                </a:tc>
                <a:tc>
                  <a:txBody>
                    <a:bodyPr/>
                    <a:lstStyle/>
                    <a:p>
                      <a:pPr algn="ctr"/>
                      <a:r>
                        <a:rPr lang="es-HN" sz="1000" b="0" i="0" dirty="0">
                          <a:latin typeface="Helvetica Light" panose="020B0403020202020204" pitchFamily="34" charset="0"/>
                        </a:rPr>
                        <a:t>27%</a:t>
                      </a:r>
                    </a:p>
                  </a:txBody>
                  <a:tcPr anchor="ctr"/>
                </a:tc>
                <a:extLst>
                  <a:ext uri="{0D108BD9-81ED-4DB2-BD59-A6C34878D82A}">
                    <a16:rowId xmlns:a16="http://schemas.microsoft.com/office/drawing/2014/main" val="3968291749"/>
                  </a:ext>
                </a:extLst>
              </a:tr>
              <a:tr h="352697">
                <a:tc>
                  <a:txBody>
                    <a:bodyPr/>
                    <a:lstStyle/>
                    <a:p>
                      <a:pPr algn="ctr"/>
                      <a:r>
                        <a:rPr lang="es-HN" sz="1000" b="0" i="0" dirty="0">
                          <a:latin typeface="Helvetica Light" panose="020B0403020202020204" pitchFamily="34" charset="0"/>
                        </a:rPr>
                        <a:t>248</a:t>
                      </a:r>
                    </a:p>
                  </a:txBody>
                  <a:tcPr anchor="ctr"/>
                </a:tc>
                <a:tc>
                  <a:txBody>
                    <a:bodyPr/>
                    <a:lstStyle/>
                    <a:p>
                      <a:pPr algn="ctr"/>
                      <a:r>
                        <a:rPr lang="es-HN" sz="1000" b="0" i="0" dirty="0">
                          <a:latin typeface="Helvetica Light" panose="020B0403020202020204" pitchFamily="34" charset="0"/>
                        </a:rPr>
                        <a:t>18%</a:t>
                      </a:r>
                    </a:p>
                  </a:txBody>
                  <a:tcPr anchor="ctr"/>
                </a:tc>
                <a:extLst>
                  <a:ext uri="{0D108BD9-81ED-4DB2-BD59-A6C34878D82A}">
                    <a16:rowId xmlns:a16="http://schemas.microsoft.com/office/drawing/2014/main" val="2897969239"/>
                  </a:ext>
                </a:extLst>
              </a:tr>
              <a:tr h="352697">
                <a:tc>
                  <a:txBody>
                    <a:bodyPr/>
                    <a:lstStyle/>
                    <a:p>
                      <a:pPr algn="ctr"/>
                      <a:r>
                        <a:rPr lang="es-HN" sz="1000" b="0" i="0" dirty="0">
                          <a:latin typeface="Helvetica Light" panose="020B0403020202020204" pitchFamily="34" charset="0"/>
                        </a:rPr>
                        <a:t>80</a:t>
                      </a:r>
                    </a:p>
                  </a:txBody>
                  <a:tcPr anchor="ctr"/>
                </a:tc>
                <a:tc>
                  <a:txBody>
                    <a:bodyPr/>
                    <a:lstStyle/>
                    <a:p>
                      <a:pPr algn="ctr"/>
                      <a:r>
                        <a:rPr lang="es-HN" sz="1000" b="0" i="0" dirty="0">
                          <a:latin typeface="Helvetica Light" panose="020B0403020202020204" pitchFamily="34" charset="0"/>
                        </a:rPr>
                        <a:t>6%</a:t>
                      </a:r>
                    </a:p>
                  </a:txBody>
                  <a:tcPr anchor="ctr"/>
                </a:tc>
                <a:extLst>
                  <a:ext uri="{0D108BD9-81ED-4DB2-BD59-A6C34878D82A}">
                    <a16:rowId xmlns:a16="http://schemas.microsoft.com/office/drawing/2014/main" val="2947094014"/>
                  </a:ext>
                </a:extLst>
              </a:tr>
              <a:tr h="352697">
                <a:tc>
                  <a:txBody>
                    <a:bodyPr/>
                    <a:lstStyle/>
                    <a:p>
                      <a:pPr algn="ctr"/>
                      <a:r>
                        <a:rPr lang="es-HN" sz="1000" b="0" i="0" dirty="0">
                          <a:latin typeface="Helvetica Light" panose="020B0403020202020204" pitchFamily="34" charset="0"/>
                        </a:rPr>
                        <a:t>67</a:t>
                      </a:r>
                    </a:p>
                  </a:txBody>
                  <a:tcPr anchor="ctr"/>
                </a:tc>
                <a:tc>
                  <a:txBody>
                    <a:bodyPr/>
                    <a:lstStyle/>
                    <a:p>
                      <a:pPr algn="ctr"/>
                      <a:r>
                        <a:rPr lang="es-HN" sz="1000" b="0" i="0" dirty="0">
                          <a:latin typeface="Helvetica Light" panose="020B0403020202020204" pitchFamily="34" charset="0"/>
                        </a:rPr>
                        <a:t>5%</a:t>
                      </a:r>
                    </a:p>
                  </a:txBody>
                  <a:tcPr anchor="ctr"/>
                </a:tc>
                <a:extLst>
                  <a:ext uri="{0D108BD9-81ED-4DB2-BD59-A6C34878D82A}">
                    <a16:rowId xmlns:a16="http://schemas.microsoft.com/office/drawing/2014/main" val="728261047"/>
                  </a:ext>
                </a:extLst>
              </a:tr>
              <a:tr h="352697">
                <a:tc>
                  <a:txBody>
                    <a:bodyPr/>
                    <a:lstStyle/>
                    <a:p>
                      <a:pPr algn="ctr"/>
                      <a:r>
                        <a:rPr lang="es-HN" sz="1000" b="0" i="0" dirty="0">
                          <a:latin typeface="Helvetica Light" panose="020B0403020202020204" pitchFamily="34" charset="0"/>
                        </a:rPr>
                        <a:t>1,266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spTree>
    <p:extLst>
      <p:ext uri="{BB962C8B-B14F-4D97-AF65-F5344CB8AC3E}">
        <p14:creationId xmlns:p14="http://schemas.microsoft.com/office/powerpoint/2010/main" val="132474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390580671"/>
              </p:ext>
            </p:extLst>
          </p:nvPr>
        </p:nvGraphicFramePr>
        <p:xfrm>
          <a:off x="160332" y="1285374"/>
          <a:ext cx="8101685" cy="241012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Feb’24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411549796"/>
              </p:ext>
            </p:extLst>
          </p:nvPr>
        </p:nvGraphicFramePr>
        <p:xfrm>
          <a:off x="8162448" y="921315"/>
          <a:ext cx="1315183" cy="2852938"/>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76921">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849548">
                <a:tc>
                  <a:txBody>
                    <a:bodyPr/>
                    <a:lstStyle/>
                    <a:p>
                      <a:pPr algn="ctr"/>
                      <a:r>
                        <a:rPr lang="es-HN" sz="1000" b="0" i="0" dirty="0">
                          <a:latin typeface="Helvetica Light" panose="020B0403020202020204" pitchFamily="34" charset="0"/>
                        </a:rPr>
                        <a:t>32</a:t>
                      </a:r>
                    </a:p>
                  </a:txBody>
                  <a:tcPr anchor="ctr"/>
                </a:tc>
                <a:tc>
                  <a:txBody>
                    <a:bodyPr/>
                    <a:lstStyle/>
                    <a:p>
                      <a:pPr algn="ctr"/>
                      <a:r>
                        <a:rPr lang="es-HN" sz="1000" b="0" i="0" dirty="0">
                          <a:latin typeface="Helvetica Light" panose="020B0403020202020204" pitchFamily="34" charset="0"/>
                        </a:rPr>
                        <a:t>94%</a:t>
                      </a:r>
                    </a:p>
                  </a:txBody>
                  <a:tcPr anchor="ctr"/>
                </a:tc>
                <a:extLst>
                  <a:ext uri="{0D108BD9-81ED-4DB2-BD59-A6C34878D82A}">
                    <a16:rowId xmlns:a16="http://schemas.microsoft.com/office/drawing/2014/main" val="2431994916"/>
                  </a:ext>
                </a:extLst>
              </a:tr>
              <a:tr h="849548">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6%</a:t>
                      </a:r>
                    </a:p>
                  </a:txBody>
                  <a:tcPr anchor="ctr"/>
                </a:tc>
                <a:extLst>
                  <a:ext uri="{0D108BD9-81ED-4DB2-BD59-A6C34878D82A}">
                    <a16:rowId xmlns:a16="http://schemas.microsoft.com/office/drawing/2014/main" val="2139949690"/>
                  </a:ext>
                </a:extLst>
              </a:tr>
              <a:tr h="576921">
                <a:tc>
                  <a:txBody>
                    <a:bodyPr/>
                    <a:lstStyle/>
                    <a:p>
                      <a:pPr algn="ctr"/>
                      <a:r>
                        <a:rPr lang="es-HN" sz="1000" b="0" i="0" dirty="0">
                          <a:latin typeface="Helvetica Light" panose="020B0403020202020204" pitchFamily="34" charset="0"/>
                        </a:rPr>
                        <a:t>34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Acum’24</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50799492"/>
              </p:ext>
            </p:extLst>
          </p:nvPr>
        </p:nvGraphicFramePr>
        <p:xfrm>
          <a:off x="10001251" y="1333721"/>
          <a:ext cx="1926249" cy="1248841"/>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2217690424"/>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a:extLst>
              <a:ext uri="{FF2B5EF4-FFF2-40B4-BE49-F238E27FC236}">
                <a16:creationId xmlns:a16="http://schemas.microsoft.com/office/drawing/2014/main" id="{FA1C26B2-0225-7A41-ABCD-FEBD83401513}"/>
              </a:ext>
            </a:extLst>
          </p:cNvPr>
          <p:cNvGraphicFramePr/>
          <p:nvPr>
            <p:extLst>
              <p:ext uri="{D42A27DB-BD31-4B8C-83A1-F6EECF244321}">
                <p14:modId xmlns:p14="http://schemas.microsoft.com/office/powerpoint/2010/main" val="3351845454"/>
              </p:ext>
            </p:extLst>
          </p:nvPr>
        </p:nvGraphicFramePr>
        <p:xfrm>
          <a:off x="10001251" y="4471399"/>
          <a:ext cx="1926249" cy="12488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Tabla 9">
            <a:extLst>
              <a:ext uri="{FF2B5EF4-FFF2-40B4-BE49-F238E27FC236}">
                <a16:creationId xmlns:a16="http://schemas.microsoft.com/office/drawing/2014/main" id="{F069DF45-5A34-1D4C-B98D-13F4D64810D4}"/>
              </a:ext>
            </a:extLst>
          </p:cNvPr>
          <p:cNvGraphicFramePr>
            <a:graphicFrameLocks noGrp="1"/>
          </p:cNvGraphicFramePr>
          <p:nvPr>
            <p:extLst>
              <p:ext uri="{D42A27DB-BD31-4B8C-83A1-F6EECF244321}">
                <p14:modId xmlns:p14="http://schemas.microsoft.com/office/powerpoint/2010/main" val="584242526"/>
              </p:ext>
            </p:extLst>
          </p:nvPr>
        </p:nvGraphicFramePr>
        <p:xfrm>
          <a:off x="8162448" y="4031769"/>
          <a:ext cx="1315183" cy="2589668"/>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23683">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771151">
                <a:tc>
                  <a:txBody>
                    <a:bodyPr/>
                    <a:lstStyle/>
                    <a:p>
                      <a:pPr algn="ctr"/>
                      <a:r>
                        <a:rPr lang="es-HN" sz="1000" b="0" i="0" dirty="0">
                          <a:latin typeface="Helvetica Light" panose="020B0403020202020204" pitchFamily="34" charset="0"/>
                        </a:rPr>
                        <a:t>73</a:t>
                      </a:r>
                    </a:p>
                  </a:txBody>
                  <a:tcPr anchor="ctr"/>
                </a:tc>
                <a:tc>
                  <a:txBody>
                    <a:bodyPr/>
                    <a:lstStyle/>
                    <a:p>
                      <a:pPr algn="ctr"/>
                      <a:r>
                        <a:rPr lang="es-HN" sz="1000" b="0" i="0" dirty="0">
                          <a:latin typeface="Helvetica Light" panose="020B0403020202020204" pitchFamily="34" charset="0"/>
                        </a:rPr>
                        <a:t>97%</a:t>
                      </a:r>
                    </a:p>
                  </a:txBody>
                  <a:tcPr anchor="ctr"/>
                </a:tc>
                <a:extLst>
                  <a:ext uri="{0D108BD9-81ED-4DB2-BD59-A6C34878D82A}">
                    <a16:rowId xmlns:a16="http://schemas.microsoft.com/office/drawing/2014/main" val="2431994916"/>
                  </a:ext>
                </a:extLst>
              </a:tr>
              <a:tr h="771151">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3%</a:t>
                      </a:r>
                    </a:p>
                  </a:txBody>
                  <a:tcPr anchor="ctr"/>
                </a:tc>
                <a:extLst>
                  <a:ext uri="{0D108BD9-81ED-4DB2-BD59-A6C34878D82A}">
                    <a16:rowId xmlns:a16="http://schemas.microsoft.com/office/drawing/2014/main" val="1998248027"/>
                  </a:ext>
                </a:extLst>
              </a:tr>
              <a:tr h="523683">
                <a:tc>
                  <a:txBody>
                    <a:bodyPr/>
                    <a:lstStyle/>
                    <a:p>
                      <a:pPr algn="ctr"/>
                      <a:r>
                        <a:rPr lang="es-HN" sz="1000" b="0" i="0" dirty="0">
                          <a:latin typeface="Helvetica Light" panose="020B0403020202020204" pitchFamily="34" charset="0"/>
                        </a:rPr>
                        <a:t>75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Tree>
    <p:extLst>
      <p:ext uri="{BB962C8B-B14F-4D97-AF65-F5344CB8AC3E}">
        <p14:creationId xmlns:p14="http://schemas.microsoft.com/office/powerpoint/2010/main" val="73797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RESUMEN DE INVERSION Y FRECUENCIA EN MEDIOS ENE.</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341922" y="142789"/>
            <a:ext cx="2850078" cy="553998"/>
          </a:xfrm>
          <a:prstGeom prst="rect">
            <a:avLst/>
          </a:prstGeom>
          <a:noFill/>
        </p:spPr>
        <p:txBody>
          <a:bodyPr wrap="square" rtlCol="0">
            <a:spAutoFit/>
          </a:bodyPr>
          <a:lstStyle/>
          <a:p>
            <a:pPr algn="r"/>
            <a:r>
              <a:rPr lang="es-HN" sz="3000" dirty="0">
                <a:solidFill>
                  <a:schemeClr val="bg1"/>
                </a:solidFill>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865178503"/>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Spot</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Feb’24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285146493"/>
              </p:ext>
            </p:extLst>
          </p:nvPr>
        </p:nvGraphicFramePr>
        <p:xfrm>
          <a:off x="5684179" y="1073038"/>
          <a:ext cx="1463514" cy="268224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40397">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40397">
                <a:tc>
                  <a:txBody>
                    <a:bodyPr/>
                    <a:lstStyle/>
                    <a:p>
                      <a:pPr algn="ctr"/>
                      <a:r>
                        <a:rPr lang="es-HN" sz="1000" b="0" i="0" dirty="0">
                          <a:latin typeface="Helvetica Light" panose="020B0403020202020204" pitchFamily="34" charset="0"/>
                        </a:rPr>
                        <a:t>3,159</a:t>
                      </a:r>
                    </a:p>
                  </a:txBody>
                  <a:tcPr anchor="ctr"/>
                </a:tc>
                <a:tc>
                  <a:txBody>
                    <a:bodyPr/>
                    <a:lstStyle/>
                    <a:p>
                      <a:pPr algn="ctr"/>
                      <a:r>
                        <a:rPr lang="es-HN" sz="1000" b="0" i="0" dirty="0">
                          <a:latin typeface="Helvetica Light" panose="020B0403020202020204" pitchFamily="34" charset="0"/>
                        </a:rPr>
                        <a:t>32%</a:t>
                      </a:r>
                    </a:p>
                  </a:txBody>
                  <a:tcPr anchor="ctr"/>
                </a:tc>
                <a:extLst>
                  <a:ext uri="{0D108BD9-81ED-4DB2-BD59-A6C34878D82A}">
                    <a16:rowId xmlns:a16="http://schemas.microsoft.com/office/drawing/2014/main" val="2431994916"/>
                  </a:ext>
                </a:extLst>
              </a:tr>
              <a:tr h="240397">
                <a:tc>
                  <a:txBody>
                    <a:bodyPr/>
                    <a:lstStyle/>
                    <a:p>
                      <a:pPr algn="ctr"/>
                      <a:r>
                        <a:rPr lang="es-HN" sz="1000" b="0" i="0" dirty="0">
                          <a:latin typeface="Helvetica Light" panose="020B0403020202020204" pitchFamily="34" charset="0"/>
                        </a:rPr>
                        <a:t>1,467</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917638295"/>
                  </a:ext>
                </a:extLst>
              </a:tr>
              <a:tr h="240397">
                <a:tc>
                  <a:txBody>
                    <a:bodyPr/>
                    <a:lstStyle/>
                    <a:p>
                      <a:pPr algn="ctr"/>
                      <a:r>
                        <a:rPr lang="es-HN" sz="1000" b="0" i="0" dirty="0">
                          <a:latin typeface="Helvetica Light" panose="020B0403020202020204" pitchFamily="34" charset="0"/>
                        </a:rPr>
                        <a:t>1,434</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1098598942"/>
                  </a:ext>
                </a:extLst>
              </a:tr>
              <a:tr h="240397">
                <a:tc>
                  <a:txBody>
                    <a:bodyPr/>
                    <a:lstStyle/>
                    <a:p>
                      <a:pPr algn="ctr"/>
                      <a:r>
                        <a:rPr lang="es-HN" sz="1000" b="0" i="0" dirty="0">
                          <a:latin typeface="Helvetica Light" panose="020B0403020202020204" pitchFamily="34" charset="0"/>
                        </a:rPr>
                        <a:t>1,372</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646153677"/>
                  </a:ext>
                </a:extLst>
              </a:tr>
              <a:tr h="240397">
                <a:tc>
                  <a:txBody>
                    <a:bodyPr/>
                    <a:lstStyle/>
                    <a:p>
                      <a:pPr algn="ctr"/>
                      <a:r>
                        <a:rPr lang="es-HN" sz="1000" b="0" i="0" dirty="0">
                          <a:latin typeface="Helvetica Light" panose="020B0403020202020204" pitchFamily="34" charset="0"/>
                        </a:rPr>
                        <a:t>1,175</a:t>
                      </a:r>
                    </a:p>
                  </a:txBody>
                  <a:tcPr anchor="ctr"/>
                </a:tc>
                <a:tc>
                  <a:txBody>
                    <a:bodyPr/>
                    <a:lstStyle/>
                    <a:p>
                      <a:pPr algn="ct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718045833"/>
                  </a:ext>
                </a:extLst>
              </a:tr>
              <a:tr h="240397">
                <a:tc>
                  <a:txBody>
                    <a:bodyPr/>
                    <a:lstStyle/>
                    <a:p>
                      <a:pPr algn="ctr"/>
                      <a:r>
                        <a:rPr lang="es-HN" sz="1000" b="0" i="0" dirty="0">
                          <a:latin typeface="Helvetica Light" panose="020B0403020202020204" pitchFamily="34" charset="0"/>
                        </a:rPr>
                        <a:t>937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316315956"/>
                  </a:ext>
                </a:extLst>
              </a:tr>
              <a:tr h="240397">
                <a:tc>
                  <a:txBody>
                    <a:bodyPr/>
                    <a:lstStyle/>
                    <a:p>
                      <a:pPr algn="ctr"/>
                      <a:r>
                        <a:rPr lang="es-HN" sz="1000" b="0" i="0" dirty="0">
                          <a:latin typeface="Helvetica Light" panose="020B0403020202020204" pitchFamily="34" charset="0"/>
                        </a:rPr>
                        <a:t>156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3391161903"/>
                  </a:ext>
                </a:extLst>
              </a:tr>
              <a:tr h="240397">
                <a:tc>
                  <a:txBody>
                    <a:bodyPr/>
                    <a:lstStyle/>
                    <a:p>
                      <a:pPr algn="ctr"/>
                      <a:r>
                        <a:rPr lang="es-HN" sz="1000" b="0" i="0" dirty="0">
                          <a:latin typeface="Helvetica Light" panose="020B0403020202020204" pitchFamily="34" charset="0"/>
                        </a:rPr>
                        <a:t>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1609782558"/>
                  </a:ext>
                </a:extLst>
              </a:tr>
              <a:tr h="240397">
                <a:tc>
                  <a:txBody>
                    <a:bodyPr/>
                    <a:lstStyle/>
                    <a:p>
                      <a:pPr algn="ctr"/>
                      <a:r>
                        <a:rPr lang="es-HN" sz="1000" b="0" i="0" dirty="0">
                          <a:latin typeface="Helvetica Light" panose="020B0403020202020204" pitchFamily="34" charset="0"/>
                        </a:rPr>
                        <a:t>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926546221"/>
                  </a:ext>
                </a:extLst>
              </a:tr>
              <a:tr h="240397">
                <a:tc>
                  <a:txBody>
                    <a:bodyPr/>
                    <a:lstStyle/>
                    <a:p>
                      <a:pPr algn="ctr"/>
                      <a:r>
                        <a:rPr lang="es-HN" sz="1000" b="0" i="0" dirty="0">
                          <a:latin typeface="Helvetica Light" panose="020B0403020202020204" pitchFamily="34" charset="0"/>
                        </a:rPr>
                        <a:t>9,755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Inv en L.</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Feb’24</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054771152"/>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1103242454"/>
              </p:ext>
            </p:extLst>
          </p:nvPr>
        </p:nvGraphicFramePr>
        <p:xfrm>
          <a:off x="5684179" y="4025427"/>
          <a:ext cx="1463514" cy="268224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29438">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29438">
                <a:tc>
                  <a:txBody>
                    <a:bodyPr/>
                    <a:lstStyle/>
                    <a:p>
                      <a:pPr algn="ctr"/>
                      <a:r>
                        <a:rPr lang="es-HN" sz="1000" b="0" i="0" dirty="0">
                          <a:latin typeface="Helvetica Light" panose="020B0403020202020204" pitchFamily="34" charset="0"/>
                        </a:rPr>
                        <a:t>120,324</a:t>
                      </a:r>
                    </a:p>
                  </a:txBody>
                  <a:tcPr anchor="ctr"/>
                </a:tc>
                <a:tc>
                  <a:txBody>
                    <a:bodyPr/>
                    <a:lstStyle/>
                    <a:p>
                      <a:pPr algn="ctr"/>
                      <a:r>
                        <a:rPr lang="es-HN" sz="1000" b="0" i="0" dirty="0">
                          <a:latin typeface="Helvetica Light" panose="020B0403020202020204" pitchFamily="34" charset="0"/>
                        </a:rPr>
                        <a:t>21%</a:t>
                      </a:r>
                    </a:p>
                  </a:txBody>
                  <a:tcPr anchor="ctr"/>
                </a:tc>
                <a:extLst>
                  <a:ext uri="{0D108BD9-81ED-4DB2-BD59-A6C34878D82A}">
                    <a16:rowId xmlns:a16="http://schemas.microsoft.com/office/drawing/2014/main" val="2431994916"/>
                  </a:ext>
                </a:extLst>
              </a:tr>
              <a:tr h="229438">
                <a:tc>
                  <a:txBody>
                    <a:bodyPr/>
                    <a:lstStyle/>
                    <a:p>
                      <a:pPr algn="ctr"/>
                      <a:r>
                        <a:rPr lang="es-HN" sz="1000" b="0" i="0" dirty="0">
                          <a:latin typeface="Helvetica Light" panose="020B0403020202020204" pitchFamily="34" charset="0"/>
                        </a:rPr>
                        <a:t>119,200</a:t>
                      </a:r>
                    </a:p>
                  </a:txBody>
                  <a:tcPr anchor="ctr"/>
                </a:tc>
                <a:tc>
                  <a:txBody>
                    <a:bodyPr/>
                    <a:lstStyle/>
                    <a:p>
                      <a:pPr algn="ctr"/>
                      <a:r>
                        <a:rPr lang="es-HN" sz="1000" b="0" i="0" dirty="0">
                          <a:latin typeface="Helvetica Light" panose="020B0403020202020204" pitchFamily="34" charset="0"/>
                        </a:rPr>
                        <a:t>20%</a:t>
                      </a:r>
                    </a:p>
                  </a:txBody>
                  <a:tcPr anchor="ctr"/>
                </a:tc>
                <a:extLst>
                  <a:ext uri="{0D108BD9-81ED-4DB2-BD59-A6C34878D82A}">
                    <a16:rowId xmlns:a16="http://schemas.microsoft.com/office/drawing/2014/main" val="917638295"/>
                  </a:ext>
                </a:extLst>
              </a:tr>
              <a:tr h="229438">
                <a:tc>
                  <a:txBody>
                    <a:bodyPr/>
                    <a:lstStyle/>
                    <a:p>
                      <a:pPr algn="ctr"/>
                      <a:r>
                        <a:rPr lang="es-HN" sz="1000" b="0" i="0" dirty="0">
                          <a:latin typeface="Helvetica Light" panose="020B0403020202020204" pitchFamily="34" charset="0"/>
                        </a:rPr>
                        <a:t>87,500</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1098598942"/>
                  </a:ext>
                </a:extLst>
              </a:tr>
              <a:tr h="229438">
                <a:tc>
                  <a:txBody>
                    <a:bodyPr/>
                    <a:lstStyle/>
                    <a:p>
                      <a:pPr algn="ctr"/>
                      <a:r>
                        <a:rPr lang="es-HN" sz="1000" b="0" i="0" dirty="0">
                          <a:latin typeface="Helvetica Light" panose="020B0403020202020204" pitchFamily="34" charset="0"/>
                        </a:rPr>
                        <a:t>78,150</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646153677"/>
                  </a:ext>
                </a:extLst>
              </a:tr>
              <a:tr h="229438">
                <a:tc>
                  <a:txBody>
                    <a:bodyPr/>
                    <a:lstStyle/>
                    <a:p>
                      <a:pPr algn="ctr"/>
                      <a:r>
                        <a:rPr lang="es-HN" sz="1000" b="0" i="0" dirty="0">
                          <a:latin typeface="Helvetica Light" panose="020B0403020202020204" pitchFamily="34" charset="0"/>
                        </a:rPr>
                        <a:t>63,000</a:t>
                      </a:r>
                    </a:p>
                  </a:txBody>
                  <a:tcPr anchor="ctr"/>
                </a:tc>
                <a:tc>
                  <a:txBody>
                    <a:bodyPr/>
                    <a:lstStyle/>
                    <a:p>
                      <a:pPr algn="ct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1718045833"/>
                  </a:ext>
                </a:extLst>
              </a:tr>
              <a:tr h="229438">
                <a:tc>
                  <a:txBody>
                    <a:bodyPr/>
                    <a:lstStyle/>
                    <a:p>
                      <a:pPr algn="ctr"/>
                      <a:r>
                        <a:rPr lang="es-HN" sz="1000" b="0" i="0" dirty="0">
                          <a:latin typeface="Helvetica Light" panose="020B0403020202020204" pitchFamily="34" charset="0"/>
                        </a:rPr>
                        <a:t>56,820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316315956"/>
                  </a:ext>
                </a:extLst>
              </a:tr>
              <a:tr h="229438">
                <a:tc>
                  <a:txBody>
                    <a:bodyPr/>
                    <a:lstStyle/>
                    <a:p>
                      <a:pPr algn="ctr"/>
                      <a:r>
                        <a:rPr lang="es-HN" sz="1000" b="0" i="0" dirty="0">
                          <a:latin typeface="Helvetica Light" panose="020B0403020202020204" pitchFamily="34" charset="0"/>
                        </a:rPr>
                        <a:t>55,300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9%</a:t>
                      </a:r>
                    </a:p>
                  </a:txBody>
                  <a:tcPr anchor="ctr"/>
                </a:tc>
                <a:extLst>
                  <a:ext uri="{0D108BD9-81ED-4DB2-BD59-A6C34878D82A}">
                    <a16:rowId xmlns:a16="http://schemas.microsoft.com/office/drawing/2014/main" val="3391161903"/>
                  </a:ext>
                </a:extLst>
              </a:tr>
              <a:tr h="229438">
                <a:tc>
                  <a:txBody>
                    <a:bodyPr/>
                    <a:lstStyle/>
                    <a:p>
                      <a:pPr algn="ctr"/>
                      <a:r>
                        <a:rPr lang="es-HN" sz="1000" b="0" i="0" dirty="0">
                          <a:latin typeface="Helvetica Light" panose="020B0403020202020204" pitchFamily="34" charset="0"/>
                        </a:rPr>
                        <a:t>3,530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2706484940"/>
                  </a:ext>
                </a:extLst>
              </a:tr>
              <a:tr h="229438">
                <a:tc>
                  <a:txBody>
                    <a:bodyPr/>
                    <a:lstStyle/>
                    <a:p>
                      <a:pPr algn="ctr"/>
                      <a:r>
                        <a:rPr lang="es-HN" sz="1000" b="0" i="0" dirty="0">
                          <a:latin typeface="Helvetica Light" panose="020B0403020202020204" pitchFamily="34" charset="0"/>
                        </a:rPr>
                        <a:t>2,353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0%</a:t>
                      </a:r>
                    </a:p>
                  </a:txBody>
                  <a:tcPr anchor="ctr"/>
                </a:tc>
                <a:extLst>
                  <a:ext uri="{0D108BD9-81ED-4DB2-BD59-A6C34878D82A}">
                    <a16:rowId xmlns:a16="http://schemas.microsoft.com/office/drawing/2014/main" val="3480220990"/>
                  </a:ext>
                </a:extLst>
              </a:tr>
              <a:tr h="229438">
                <a:tc>
                  <a:txBody>
                    <a:bodyPr/>
                    <a:lstStyle/>
                    <a:p>
                      <a:pPr algn="ctr"/>
                      <a:r>
                        <a:rPr lang="es-HN" sz="1000" b="0" i="0" dirty="0">
                          <a:latin typeface="Helvetica Light" panose="020B0403020202020204" pitchFamily="34" charset="0"/>
                        </a:rPr>
                        <a:t>586,177</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10" name="Objeto 9">
            <a:extLst>
              <a:ext uri="{FF2B5EF4-FFF2-40B4-BE49-F238E27FC236}">
                <a16:creationId xmlns:a16="http://schemas.microsoft.com/office/drawing/2014/main" id="{8C67D14B-6BF3-9202-FD68-6E6D911D9634}"/>
              </a:ext>
            </a:extLst>
          </p:cNvPr>
          <p:cNvGraphicFramePr>
            <a:graphicFrameLocks noChangeAspect="1"/>
          </p:cNvGraphicFramePr>
          <p:nvPr>
            <p:extLst>
              <p:ext uri="{D42A27DB-BD31-4B8C-83A1-F6EECF244321}">
                <p14:modId xmlns:p14="http://schemas.microsoft.com/office/powerpoint/2010/main" val="3094393356"/>
              </p:ext>
            </p:extLst>
          </p:nvPr>
        </p:nvGraphicFramePr>
        <p:xfrm>
          <a:off x="8067041" y="900499"/>
          <a:ext cx="3017520" cy="5953061"/>
        </p:xfrm>
        <a:graphic>
          <a:graphicData uri="http://schemas.openxmlformats.org/presentationml/2006/ole">
            <mc:AlternateContent xmlns:mc="http://schemas.openxmlformats.org/markup-compatibility/2006">
              <mc:Choice xmlns:v="urn:schemas-microsoft-com:vml" Requires="v">
                <p:oleObj name="Hoja de cálculo" r:id="rId5" imgW="5054600" imgH="9969500" progId="Excel.Sheet.12">
                  <p:embed/>
                </p:oleObj>
              </mc:Choice>
              <mc:Fallback>
                <p:oleObj name="Hoja de cálculo" r:id="rId5" imgW="5054600" imgH="9969500" progId="Excel.Sheet.12">
                  <p:embed/>
                  <p:pic>
                    <p:nvPicPr>
                      <p:cNvPr id="0" name=""/>
                      <p:cNvPicPr/>
                      <p:nvPr/>
                    </p:nvPicPr>
                    <p:blipFill>
                      <a:blip r:embed="rId6"/>
                      <a:stretch>
                        <a:fillRect/>
                      </a:stretch>
                    </p:blipFill>
                    <p:spPr>
                      <a:xfrm>
                        <a:off x="8067041" y="900499"/>
                        <a:ext cx="3017520" cy="5953061"/>
                      </a:xfrm>
                      <a:prstGeom prst="rect">
                        <a:avLst/>
                      </a:prstGeom>
                    </p:spPr>
                  </p:pic>
                </p:oleObj>
              </mc:Fallback>
            </mc:AlternateContent>
          </a:graphicData>
        </a:graphic>
      </p:graphicFrame>
    </p:spTree>
    <p:extLst>
      <p:ext uri="{BB962C8B-B14F-4D97-AF65-F5344CB8AC3E}">
        <p14:creationId xmlns:p14="http://schemas.microsoft.com/office/powerpoint/2010/main" val="116101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363620" y="1235276"/>
            <a:ext cx="5295775" cy="4078404"/>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Elektra de enero a febrero baja su invención en un 66%, contrario a Didemo que la incrementó en un 8%.</a:t>
            </a:r>
          </a:p>
          <a:p>
            <a:pPr marL="285750" indent="-285750" algn="l">
              <a:buFont typeface="Arial" panose="020B0604020202020204" pitchFamily="34" charset="0"/>
              <a:buChar cha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Este es el segundo mes donde la categoría registra un crecimiento de un 65 % en comparación al  2023.</a:t>
            </a:r>
          </a:p>
          <a:p>
            <a:pPr marL="285750" indent="-285750" algn="l">
              <a:buFont typeface="Arial" panose="020B0604020202020204" pitchFamily="34" charset="0"/>
              <a:buChar char="•"/>
            </a:pPr>
            <a:endParaRPr lang="es-HN" sz="1400" dirty="0">
              <a:solidFill>
                <a:srgbClr val="444444"/>
              </a:solidFill>
              <a:latin typeface="Helvetica Light" panose="020B040302020202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Para el mes de febrero, Credidemo solo representa </a:t>
            </a:r>
            <a:r>
              <a:rPr lang="es-HN" sz="1400" dirty="0">
                <a:latin typeface="Helvetica Light" panose="020B0403020202020204" pitchFamily="34" charset="0"/>
              </a:rPr>
              <a:t>el 46% </a:t>
            </a:r>
            <a:r>
              <a:rPr lang="es-HN" sz="1400" dirty="0">
                <a:latin typeface="Helvetica Light" panose="020B0403020202020204" pitchFamily="34" charset="0"/>
              </a:rPr>
              <a:t>de toda su inversión, del cual </a:t>
            </a:r>
            <a:r>
              <a:rPr lang="es-HN" sz="1400" dirty="0">
                <a:latin typeface="Helvetica Light" panose="020B0403020202020204" pitchFamily="34" charset="0"/>
              </a:rPr>
              <a:t>el 40% </a:t>
            </a:r>
            <a:r>
              <a:rPr lang="es-HN" sz="1400" dirty="0">
                <a:latin typeface="Helvetica Light" panose="020B0403020202020204" pitchFamily="34" charset="0"/>
              </a:rPr>
              <a:t>se pauta en HCH y TSI. </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Helvetica Light" panose="020B0403020202020204" pitchFamily="34" charset="0"/>
              </a:rPr>
              <a:t>CONCLUSIONES</a:t>
            </a: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cxnSp>
        <p:nvCxnSpPr>
          <p:cNvPr id="7" name="Conector recto de flecha 6">
            <a:extLst>
              <a:ext uri="{FF2B5EF4-FFF2-40B4-BE49-F238E27FC236}">
                <a16:creationId xmlns:a16="http://schemas.microsoft.com/office/drawing/2014/main" id="{C210900D-8776-404E-A4F9-E27D48D7AA9B}"/>
              </a:ext>
            </a:extLst>
          </p:cNvPr>
          <p:cNvCxnSpPr>
            <a:cxnSpLocks/>
          </p:cNvCxnSpPr>
          <p:nvPr/>
        </p:nvCxnSpPr>
        <p:spPr>
          <a:xfrm>
            <a:off x="6091877" y="865947"/>
            <a:ext cx="0" cy="584859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B6E3689-86DE-1440-8EA4-A21ABA9D099A}"/>
              </a:ext>
            </a:extLst>
          </p:cNvPr>
          <p:cNvCxnSpPr>
            <a:cxnSpLocks/>
            <a:endCxn id="4" idx="2"/>
          </p:cNvCxnSpPr>
          <p:nvPr/>
        </p:nvCxnSpPr>
        <p:spPr>
          <a:xfrm flipH="1">
            <a:off x="6091634" y="0"/>
            <a:ext cx="244" cy="86594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24A693A-CFF4-5F4C-BB4B-1487A5CECE7F}"/>
              </a:ext>
            </a:extLst>
          </p:cNvPr>
          <p:cNvSpPr txBox="1"/>
          <p:nvPr/>
        </p:nvSpPr>
        <p:spPr>
          <a:xfrm>
            <a:off x="7043351" y="140585"/>
            <a:ext cx="4695566" cy="584775"/>
          </a:xfrm>
          <a:prstGeom prst="rect">
            <a:avLst/>
          </a:prstGeom>
          <a:noFill/>
        </p:spPr>
        <p:txBody>
          <a:bodyPr wrap="square" rtlCol="0">
            <a:spAutoFit/>
          </a:bodyPr>
          <a:lstStyle/>
          <a:p>
            <a:r>
              <a:rPr lang="es-HN" sz="3200" dirty="0">
                <a:solidFill>
                  <a:schemeClr val="bg1"/>
                </a:solidFill>
                <a:latin typeface="Helvetica Light" panose="020B0403020202020204" pitchFamily="34" charset="0"/>
              </a:rPr>
              <a:t>RECOMENDACIONES</a:t>
            </a:r>
          </a:p>
        </p:txBody>
      </p:sp>
      <p:sp>
        <p:nvSpPr>
          <p:cNvPr id="13" name="Rectangle 406">
            <a:extLst>
              <a:ext uri="{FF2B5EF4-FFF2-40B4-BE49-F238E27FC236}">
                <a16:creationId xmlns:a16="http://schemas.microsoft.com/office/drawing/2014/main" id="{E936EBC3-B3BA-6344-825C-C8BF648706B5}"/>
              </a:ext>
            </a:extLst>
          </p:cNvPr>
          <p:cNvSpPr>
            <a:spLocks noChangeArrowheads="1"/>
          </p:cNvSpPr>
          <p:nvPr/>
        </p:nvSpPr>
        <p:spPr bwMode="auto">
          <a:xfrm>
            <a:off x="6443142" y="1251352"/>
            <a:ext cx="5295775"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Establecer objetivos para una mejor recomendación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 ampliar el reach con canales/espacios medios de mayor cobertura </a:t>
            </a:r>
            <a:r>
              <a:rPr lang="es-HN" sz="1400" i="1" dirty="0">
                <a:latin typeface="Helvetica Light" panose="020B0403020202020204" pitchFamily="34" charset="0"/>
                <a:ea typeface="Verdana" panose="020B0604030504040204" pitchFamily="34" charset="0"/>
                <a:cs typeface="Verdana" panose="020B0604030504040204" pitchFamily="34" charset="0"/>
              </a:rPr>
              <a:t>, contribuye a incrementar cuota de mercado, (requiere de un mayor esfuerzo de inversión)</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Frecuencia : concentrar en canales de un mejor alcance pero que ofrecen un menor costo por exposición.  Llega a las mismas personas (mantener clientes)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y frecuencia de repetición: hacer una combinación entre medios de alto alcance y medios de bajo alcance pero que ofrescan frecuencia de repetición</a:t>
            </a:r>
          </a:p>
          <a:p>
            <a:pPr marL="742950" lvl="1" indent="-285750">
              <a:buFont typeface="Arial" panose="020B0604020202020204" pitchFamily="34" charset="0"/>
              <a:buChar char="•"/>
            </a:pPr>
            <a:endParaRPr lang="es-HN" sz="1400" dirty="0">
              <a:latin typeface="Helvetica Light" panose="020B04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703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363620" y="1235276"/>
            <a:ext cx="5295775" cy="4078404"/>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Durante el mes de enero la contratación en digital estuvo concentrada en el medio La Prensa Santacruzana. Este medio cubre exclusivamente noticias de Santa Cruz de Yojoa. </a:t>
            </a:r>
          </a:p>
          <a:p>
            <a:pPr marL="285750" indent="-285750" algn="l">
              <a:buFont typeface="Arial" panose="020B0604020202020204" pitchFamily="34" charset="0"/>
              <a:buChar cha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El paquete incluía:</a:t>
            </a:r>
          </a:p>
          <a:p>
            <a:pPr marL="742950" lvl="1" indent="-285750">
              <a:buFont typeface="Arial" panose="020B0604020202020204" pitchFamily="34" charset="0"/>
              <a:buChar char="•"/>
            </a:pPr>
            <a:r>
              <a:rPr lang="es-HN" sz="1400" dirty="0">
                <a:latin typeface="Helvetica Light" panose="020B0403020202020204" pitchFamily="34" charset="0"/>
              </a:rPr>
              <a:t> Publicaciones de Lunes a Sábados</a:t>
            </a:r>
          </a:p>
          <a:p>
            <a:pPr marL="742950" lvl="1" indent="-285750">
              <a:buFont typeface="Arial" panose="020B0604020202020204" pitchFamily="34" charset="0"/>
              <a:buChar char="•"/>
            </a:pPr>
            <a:r>
              <a:rPr lang="es-HN" sz="1400" dirty="0">
                <a:latin typeface="Helvetica Light" panose="020B0403020202020204" pitchFamily="34" charset="0"/>
              </a:rPr>
              <a:t>Cobertura en Facebook y Tiktok</a:t>
            </a:r>
          </a:p>
          <a:p>
            <a:pPr marL="742950" lvl="1" indent="-285750">
              <a:buFont typeface="Arial" panose="020B0604020202020204" pitchFamily="34" charset="0"/>
              <a:buChar char="•"/>
            </a:pPr>
            <a:r>
              <a:rPr lang="es-HN" sz="1400" dirty="0">
                <a:latin typeface="Helvetica Light" panose="020B0403020202020204" pitchFamily="34" charset="0"/>
              </a:rPr>
              <a:t>Compartir post de la página del cliente. </a:t>
            </a:r>
          </a:p>
          <a:p>
            <a:pPr marL="742950" lvl="1" indent="-285750">
              <a:buFont typeface="Arial" panose="020B0604020202020204" pitchFamily="34" charset="0"/>
              <a:buChar char="•"/>
            </a:pPr>
            <a:endParaRPr lang="es-HN" sz="1400" dirty="0">
              <a:latin typeface="Helvetica Light" panose="020B0403020202020204" pitchFamily="34" charset="0"/>
            </a:endParaRPr>
          </a:p>
          <a:p>
            <a:pPr marL="285750" indent="-285750">
              <a:buFont typeface="Arial" panose="020B0604020202020204" pitchFamily="34" charset="0"/>
              <a:buChar char="•"/>
            </a:pPr>
            <a:endParaRPr lang="es-HN" sz="1400" dirty="0">
              <a:latin typeface="Helvetica Light" panose="020B0403020202020204" pitchFamily="34" charset="0"/>
            </a:endParaRP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PAUTA DIGITAL</a:t>
            </a:r>
            <a:endParaRPr lang="en-US" sz="3200" b="1" dirty="0">
              <a:latin typeface="Helvetica Light" panose="020B0403020202020204" pitchFamily="34" charset="0"/>
            </a:endParaRP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cxnSp>
        <p:nvCxnSpPr>
          <p:cNvPr id="7" name="Conector recto de flecha 6">
            <a:extLst>
              <a:ext uri="{FF2B5EF4-FFF2-40B4-BE49-F238E27FC236}">
                <a16:creationId xmlns:a16="http://schemas.microsoft.com/office/drawing/2014/main" id="{C210900D-8776-404E-A4F9-E27D48D7AA9B}"/>
              </a:ext>
            </a:extLst>
          </p:cNvPr>
          <p:cNvCxnSpPr>
            <a:cxnSpLocks/>
            <a:endCxn id="9" idx="0"/>
          </p:cNvCxnSpPr>
          <p:nvPr/>
        </p:nvCxnSpPr>
        <p:spPr>
          <a:xfrm flipH="1">
            <a:off x="6091633" y="865947"/>
            <a:ext cx="244" cy="317992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B6E3689-86DE-1440-8EA4-A21ABA9D099A}"/>
              </a:ext>
            </a:extLst>
          </p:cNvPr>
          <p:cNvCxnSpPr>
            <a:cxnSpLocks/>
            <a:endCxn id="4" idx="2"/>
          </p:cNvCxnSpPr>
          <p:nvPr/>
        </p:nvCxnSpPr>
        <p:spPr>
          <a:xfrm flipH="1">
            <a:off x="6091634" y="0"/>
            <a:ext cx="244" cy="86594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24A693A-CFF4-5F4C-BB4B-1487A5CECE7F}"/>
              </a:ext>
            </a:extLst>
          </p:cNvPr>
          <p:cNvSpPr txBox="1"/>
          <p:nvPr/>
        </p:nvSpPr>
        <p:spPr>
          <a:xfrm>
            <a:off x="7043351" y="140585"/>
            <a:ext cx="4695566" cy="584775"/>
          </a:xfrm>
          <a:prstGeom prst="rect">
            <a:avLst/>
          </a:prstGeom>
          <a:noFill/>
        </p:spPr>
        <p:txBody>
          <a:bodyPr wrap="square" rtlCol="0">
            <a:spAutoFit/>
          </a:bodyPr>
          <a:lstStyle/>
          <a:p>
            <a:pPr algn="ctr"/>
            <a:r>
              <a:rPr lang="es-HN" sz="3200" dirty="0">
                <a:solidFill>
                  <a:schemeClr val="bg1"/>
                </a:solidFill>
                <a:latin typeface="Helvetica Light" panose="020B0403020202020204" pitchFamily="34" charset="0"/>
              </a:rPr>
              <a:t>ALCANCES</a:t>
            </a:r>
          </a:p>
        </p:txBody>
      </p:sp>
      <p:sp>
        <p:nvSpPr>
          <p:cNvPr id="13" name="Rectangle 406">
            <a:extLst>
              <a:ext uri="{FF2B5EF4-FFF2-40B4-BE49-F238E27FC236}">
                <a16:creationId xmlns:a16="http://schemas.microsoft.com/office/drawing/2014/main" id="{E936EBC3-B3BA-6344-825C-C8BF648706B5}"/>
              </a:ext>
            </a:extLst>
          </p:cNvPr>
          <p:cNvSpPr>
            <a:spLocks noChangeArrowheads="1"/>
          </p:cNvSpPr>
          <p:nvPr/>
        </p:nvSpPr>
        <p:spPr bwMode="auto">
          <a:xfrm>
            <a:off x="6443142" y="1235276"/>
            <a:ext cx="5295775"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Este medio cuenta con 114k seguidores en su página de Facebook.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No hay estadísticas del alcance de las publicaciones de Motomundo.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Solo se realizó una publicación en el mes.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Se slicitó realizar una cobertura en tienda Motomundo Santa cruz de Yojoa. El medio no asistió, reportando 5 días después (y luego de nuestra insistecia) que no logró asistir debido a una emergencia. Esto se reportó en su momento y está pendiente de reprogramar esta cobertura (de acuerdo a lo comunicado por Sandra).</a:t>
            </a:r>
          </a:p>
        </p:txBody>
      </p:sp>
      <p:sp>
        <p:nvSpPr>
          <p:cNvPr id="9" name="Rectangle 3">
            <a:extLst>
              <a:ext uri="{FF2B5EF4-FFF2-40B4-BE49-F238E27FC236}">
                <a16:creationId xmlns:a16="http://schemas.microsoft.com/office/drawing/2014/main" id="{AB0E4424-D61D-C546-920E-21B3A9FDF57C}"/>
              </a:ext>
            </a:extLst>
          </p:cNvPr>
          <p:cNvSpPr/>
          <p:nvPr/>
        </p:nvSpPr>
        <p:spPr>
          <a:xfrm>
            <a:off x="-8734" y="4045868"/>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Helvetica Light" panose="020B0403020202020204" pitchFamily="34" charset="0"/>
              </a:rPr>
              <a:t>RECOMENDACIONES</a:t>
            </a:r>
            <a:endParaRPr lang="en-US" sz="3200" b="1" dirty="0">
              <a:latin typeface="Helvetica Light" panose="020B0403020202020204" pitchFamily="34" charset="0"/>
            </a:endParaRPr>
          </a:p>
        </p:txBody>
      </p:sp>
      <p:sp>
        <p:nvSpPr>
          <p:cNvPr id="11" name="Rectangle 406">
            <a:extLst>
              <a:ext uri="{FF2B5EF4-FFF2-40B4-BE49-F238E27FC236}">
                <a16:creationId xmlns:a16="http://schemas.microsoft.com/office/drawing/2014/main" id="{E774D4B4-3E93-9740-A59D-CE2467A065A9}"/>
              </a:ext>
            </a:extLst>
          </p:cNvPr>
          <p:cNvSpPr>
            <a:spLocks noChangeArrowheads="1"/>
          </p:cNvSpPr>
          <p:nvPr/>
        </p:nvSpPr>
        <p:spPr bwMode="auto">
          <a:xfrm>
            <a:off x="363620" y="4906625"/>
            <a:ext cx="9745636"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Ya se había informado sobre la negligencia de este medio en particular en contestar llamadas, mensajes y correos.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Recomendamos no considerarlo en contrataciones posteriores.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No contamos con evidencia de las métricas de la publicación realizada debido a que el medio no dio respuesta a nuestra solicitud. Cabe resaltar que solo el medio nos puede proporcionar con esta información.</a:t>
            </a:r>
          </a:p>
        </p:txBody>
      </p:sp>
    </p:spTree>
    <p:extLst>
      <p:ext uri="{BB962C8B-B14F-4D97-AF65-F5344CB8AC3E}">
        <p14:creationId xmlns:p14="http://schemas.microsoft.com/office/powerpoint/2010/main" val="191855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Resultado de imagen para cinepolis">
            <a:extLst>
              <a:ext uri="{FF2B5EF4-FFF2-40B4-BE49-F238E27FC236}">
                <a16:creationId xmlns:a16="http://schemas.microsoft.com/office/drawing/2014/main" id="{CD54088B-2497-BB43-9AAC-91846B4D2C20}"/>
              </a:ext>
            </a:extLst>
          </p:cNvPr>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sp>
        <p:nvSpPr>
          <p:cNvPr id="7" name="Rectangle 6">
            <a:extLst>
              <a:ext uri="{FF2B5EF4-FFF2-40B4-BE49-F238E27FC236}">
                <a16:creationId xmlns:a16="http://schemas.microsoft.com/office/drawing/2014/main" id="{FC11A4C2-6EF5-A144-A7C5-09846C606D87}"/>
              </a:ext>
            </a:extLst>
          </p:cNvPr>
          <p:cNvSpPr/>
          <p:nvPr/>
        </p:nvSpPr>
        <p:spPr>
          <a:xfrm>
            <a:off x="4002542" y="4484649"/>
            <a:ext cx="8218843" cy="543867"/>
          </a:xfrm>
          <a:prstGeom prst="rect">
            <a:avLst/>
          </a:prstGeom>
        </p:spPr>
        <p:txBody>
          <a:bodyPr wrap="square">
            <a:spAutoFit/>
          </a:bodyPr>
          <a:lstStyle/>
          <a:p>
            <a:pPr marL="457189" indent="-457189" fontAlgn="base">
              <a:buClr>
                <a:schemeClr val="accent6">
                  <a:lumMod val="50000"/>
                </a:schemeClr>
              </a:buClr>
              <a:buSzPct val="110000"/>
              <a:buFont typeface="Courier New" panose="02070309020205020404" pitchFamily="49" charset="0"/>
              <a:buChar char="o"/>
            </a:pPr>
            <a:r>
              <a:rPr lang="es-MX" sz="1467" dirty="0">
                <a:latin typeface="Century Gothic" panose="020B0502020202020204" pitchFamily="34" charset="0"/>
              </a:rPr>
              <a:t>.</a:t>
            </a:r>
          </a:p>
          <a:p>
            <a:pPr marL="457189" indent="-457189" fontAlgn="base">
              <a:buClr>
                <a:schemeClr val="accent6">
                  <a:lumMod val="50000"/>
                </a:schemeClr>
              </a:buClr>
              <a:buSzPct val="110000"/>
              <a:buFont typeface="Courier New" panose="02070309020205020404" pitchFamily="49" charset="0"/>
              <a:buChar char="o"/>
            </a:pPr>
            <a:endParaRPr lang="es-MX" sz="1467" dirty="0">
              <a:latin typeface="Century Gothic" panose="020B0502020202020204" pitchFamily="34" charset="0"/>
            </a:endParaRPr>
          </a:p>
        </p:txBody>
      </p:sp>
      <p:grpSp>
        <p:nvGrpSpPr>
          <p:cNvPr id="21" name="Group 32">
            <a:extLst>
              <a:ext uri="{FF2B5EF4-FFF2-40B4-BE49-F238E27FC236}">
                <a16:creationId xmlns:a16="http://schemas.microsoft.com/office/drawing/2014/main" id="{A2A1A0D3-EE6F-354F-B163-80D1153D316F}"/>
              </a:ext>
            </a:extLst>
          </p:cNvPr>
          <p:cNvGrpSpPr/>
          <p:nvPr/>
        </p:nvGrpSpPr>
        <p:grpSpPr>
          <a:xfrm>
            <a:off x="642857" y="1287921"/>
            <a:ext cx="2087671" cy="2104372"/>
            <a:chOff x="967898" y="1084294"/>
            <a:chExt cx="1565753" cy="1578279"/>
          </a:xfrm>
        </p:grpSpPr>
        <p:sp>
          <p:nvSpPr>
            <p:cNvPr id="22" name="Oval 33">
              <a:extLst>
                <a:ext uri="{FF2B5EF4-FFF2-40B4-BE49-F238E27FC236}">
                  <a16:creationId xmlns:a16="http://schemas.microsoft.com/office/drawing/2014/main" id="{AB4912B9-06BB-6F4B-8185-C476E6062FE5}"/>
                </a:ext>
              </a:extLst>
            </p:cNvPr>
            <p:cNvSpPr/>
            <p:nvPr/>
          </p:nvSpPr>
          <p:spPr>
            <a:xfrm>
              <a:off x="967898" y="1084294"/>
              <a:ext cx="1565753" cy="1578279"/>
            </a:xfrm>
            <a:prstGeom prst="ellipse">
              <a:avLst/>
            </a:prstGeom>
            <a:gradFill flip="none" rotWithShape="1">
              <a:gsLst>
                <a:gs pos="0">
                  <a:schemeClr val="accent1">
                    <a:lumMod val="50000"/>
                  </a:schemeClr>
                </a:gs>
                <a:gs pos="37000">
                  <a:schemeClr val="accent1">
                    <a:lumMod val="60000"/>
                    <a:lumOff val="40000"/>
                  </a:schemeClr>
                </a:gs>
                <a:gs pos="71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3" name="Oval 34">
              <a:extLst>
                <a:ext uri="{FF2B5EF4-FFF2-40B4-BE49-F238E27FC236}">
                  <a16:creationId xmlns:a16="http://schemas.microsoft.com/office/drawing/2014/main" id="{B6AF9A7F-A80D-CD4F-9098-65BCF6F20414}"/>
                </a:ext>
              </a:extLst>
            </p:cNvPr>
            <p:cNvSpPr/>
            <p:nvPr/>
          </p:nvSpPr>
          <p:spPr>
            <a:xfrm>
              <a:off x="1155190" y="1333974"/>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4" name="Group 35">
            <a:extLst>
              <a:ext uri="{FF2B5EF4-FFF2-40B4-BE49-F238E27FC236}">
                <a16:creationId xmlns:a16="http://schemas.microsoft.com/office/drawing/2014/main" id="{2AA505E4-E22E-B947-9ECE-6880686BFA0A}"/>
              </a:ext>
            </a:extLst>
          </p:cNvPr>
          <p:cNvGrpSpPr/>
          <p:nvPr/>
        </p:nvGrpSpPr>
        <p:grpSpPr>
          <a:xfrm>
            <a:off x="3346692" y="1287921"/>
            <a:ext cx="2087671" cy="2104372"/>
            <a:chOff x="3688915" y="1084294"/>
            <a:chExt cx="1565753" cy="1578279"/>
          </a:xfrm>
        </p:grpSpPr>
        <p:sp>
          <p:nvSpPr>
            <p:cNvPr id="25" name="Oval 36">
              <a:extLst>
                <a:ext uri="{FF2B5EF4-FFF2-40B4-BE49-F238E27FC236}">
                  <a16:creationId xmlns:a16="http://schemas.microsoft.com/office/drawing/2014/main" id="{CC1E6F75-FAED-FD46-8112-753BC8193D12}"/>
                </a:ext>
              </a:extLst>
            </p:cNvPr>
            <p:cNvSpPr/>
            <p:nvPr/>
          </p:nvSpPr>
          <p:spPr>
            <a:xfrm>
              <a:off x="3688915" y="1084294"/>
              <a:ext cx="1565753" cy="1578279"/>
            </a:xfrm>
            <a:prstGeom prst="ellipse">
              <a:avLst/>
            </a:prstGeom>
            <a:gradFill flip="none" rotWithShape="1">
              <a:gsLst>
                <a:gs pos="12000">
                  <a:srgbClr val="941100"/>
                </a:gs>
                <a:gs pos="48000">
                  <a:schemeClr val="accent1">
                    <a:lumMod val="60000"/>
                    <a:lumOff val="40000"/>
                  </a:schemeClr>
                </a:gs>
                <a:gs pos="76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6" name="Oval 37">
              <a:extLst>
                <a:ext uri="{FF2B5EF4-FFF2-40B4-BE49-F238E27FC236}">
                  <a16:creationId xmlns:a16="http://schemas.microsoft.com/office/drawing/2014/main" id="{7F9DDAB9-A0ED-A445-9E10-150FFF8DE206}"/>
                </a:ext>
              </a:extLst>
            </p:cNvPr>
            <p:cNvSpPr/>
            <p:nvPr/>
          </p:nvSpPr>
          <p:spPr>
            <a:xfrm>
              <a:off x="3876207" y="1309481"/>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7" name="Group 38">
            <a:extLst>
              <a:ext uri="{FF2B5EF4-FFF2-40B4-BE49-F238E27FC236}">
                <a16:creationId xmlns:a16="http://schemas.microsoft.com/office/drawing/2014/main" id="{82BD8B05-EA91-604A-9EFD-2D79D0EC8EB0}"/>
              </a:ext>
            </a:extLst>
          </p:cNvPr>
          <p:cNvGrpSpPr/>
          <p:nvPr/>
        </p:nvGrpSpPr>
        <p:grpSpPr>
          <a:xfrm>
            <a:off x="6035891" y="1287921"/>
            <a:ext cx="2087671" cy="2104372"/>
            <a:chOff x="6329743" y="1084294"/>
            <a:chExt cx="1565753" cy="1578279"/>
          </a:xfrm>
        </p:grpSpPr>
        <p:sp>
          <p:nvSpPr>
            <p:cNvPr id="28" name="Oval 39">
              <a:extLst>
                <a:ext uri="{FF2B5EF4-FFF2-40B4-BE49-F238E27FC236}">
                  <a16:creationId xmlns:a16="http://schemas.microsoft.com/office/drawing/2014/main" id="{58F562E7-6801-5A4A-8080-9AEE6AC95CC1}"/>
                </a:ext>
              </a:extLst>
            </p:cNvPr>
            <p:cNvSpPr/>
            <p:nvPr/>
          </p:nvSpPr>
          <p:spPr>
            <a:xfrm>
              <a:off x="6329743" y="1084294"/>
              <a:ext cx="1565753" cy="1578279"/>
            </a:xfrm>
            <a:prstGeom prst="ellipse">
              <a:avLst/>
            </a:prstGeom>
            <a:gradFill flip="none" rotWithShape="1">
              <a:gsLst>
                <a:gs pos="19000">
                  <a:srgbClr val="941100"/>
                </a:gs>
                <a:gs pos="50000">
                  <a:schemeClr val="accent1">
                    <a:lumMod val="60000"/>
                    <a:lumOff val="40000"/>
                  </a:schemeClr>
                </a:gs>
                <a:gs pos="78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9" name="Oval 40">
              <a:extLst>
                <a:ext uri="{FF2B5EF4-FFF2-40B4-BE49-F238E27FC236}">
                  <a16:creationId xmlns:a16="http://schemas.microsoft.com/office/drawing/2014/main" id="{E2C7F2DF-6346-754D-8449-F98E66FEA941}"/>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31" name="Group 41">
            <a:extLst>
              <a:ext uri="{FF2B5EF4-FFF2-40B4-BE49-F238E27FC236}">
                <a16:creationId xmlns:a16="http://schemas.microsoft.com/office/drawing/2014/main" id="{69A48000-480A-3E4C-BFF2-B23DAD0297D1}"/>
              </a:ext>
            </a:extLst>
          </p:cNvPr>
          <p:cNvGrpSpPr/>
          <p:nvPr/>
        </p:nvGrpSpPr>
        <p:grpSpPr>
          <a:xfrm>
            <a:off x="9176184" y="1257764"/>
            <a:ext cx="2087671" cy="2104372"/>
            <a:chOff x="6329743" y="1084294"/>
            <a:chExt cx="1565753" cy="1578279"/>
          </a:xfrm>
        </p:grpSpPr>
        <p:sp>
          <p:nvSpPr>
            <p:cNvPr id="32" name="Oval 42">
              <a:extLst>
                <a:ext uri="{FF2B5EF4-FFF2-40B4-BE49-F238E27FC236}">
                  <a16:creationId xmlns:a16="http://schemas.microsoft.com/office/drawing/2014/main" id="{21FF45AA-90F5-EA4D-914E-38A7A52544F4}"/>
                </a:ext>
              </a:extLst>
            </p:cNvPr>
            <p:cNvSpPr/>
            <p:nvPr/>
          </p:nvSpPr>
          <p:spPr>
            <a:xfrm>
              <a:off x="6329743" y="1084294"/>
              <a:ext cx="1565753" cy="1578279"/>
            </a:xfrm>
            <a:prstGeom prst="ellipse">
              <a:avLst/>
            </a:prstGeom>
            <a:gradFill flip="none" rotWithShape="1">
              <a:gsLst>
                <a:gs pos="27000">
                  <a:srgbClr val="941100"/>
                </a:gs>
                <a:gs pos="55000">
                  <a:schemeClr val="accent1">
                    <a:lumMod val="60000"/>
                    <a:lumOff val="40000"/>
                  </a:schemeClr>
                </a:gs>
                <a:gs pos="82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33" name="Oval 43">
              <a:extLst>
                <a:ext uri="{FF2B5EF4-FFF2-40B4-BE49-F238E27FC236}">
                  <a16:creationId xmlns:a16="http://schemas.microsoft.com/office/drawing/2014/main" id="{D32F2BB7-9087-2A46-92DA-D87656E42E7B}"/>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pic>
        <p:nvPicPr>
          <p:cNvPr id="6146" name="Picture 2" descr="Icono En todo el mundo, internet, mundo en Call Center Service">
            <a:extLst>
              <a:ext uri="{FF2B5EF4-FFF2-40B4-BE49-F238E27FC236}">
                <a16:creationId xmlns:a16="http://schemas.microsoft.com/office/drawing/2014/main" id="{A0FB8E7B-3A25-F948-BAF7-7F9C5D5AC53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878" y="1829659"/>
            <a:ext cx="1124559" cy="11245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nte - Iconos gratis de personas">
            <a:extLst>
              <a:ext uri="{FF2B5EF4-FFF2-40B4-BE49-F238E27FC236}">
                <a16:creationId xmlns:a16="http://schemas.microsoft.com/office/drawing/2014/main" id="{56A202FE-A75B-9942-A3AB-0BF90E1205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2878" y="1533463"/>
            <a:ext cx="1618343" cy="16183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léfono celular - Iconos gratis de herramientas y utensilios">
            <a:extLst>
              <a:ext uri="{FF2B5EF4-FFF2-40B4-BE49-F238E27FC236}">
                <a16:creationId xmlns:a16="http://schemas.microsoft.com/office/drawing/2014/main" id="{6C53F77A-0D83-AF47-B85E-F027C00014AD}"/>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466490" y="1784182"/>
            <a:ext cx="1197599" cy="119759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des Sociales PNG Imágenes Transparentes - Pngtree">
            <a:extLst>
              <a:ext uri="{FF2B5EF4-FFF2-40B4-BE49-F238E27FC236}">
                <a16:creationId xmlns:a16="http://schemas.microsoft.com/office/drawing/2014/main" id="{CBC83253-390A-8F47-8765-40E24E372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0812" y="1772887"/>
            <a:ext cx="1490659" cy="1085761"/>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8DDC921-7B3A-E043-BB6C-BAD3E2CC337B}"/>
              </a:ext>
            </a:extLst>
          </p:cNvPr>
          <p:cNvSpPr txBox="1"/>
          <p:nvPr/>
        </p:nvSpPr>
        <p:spPr>
          <a:xfrm>
            <a:off x="468681" y="3417017"/>
            <a:ext cx="2459572" cy="2308324"/>
          </a:xfrm>
          <a:prstGeom prst="rect">
            <a:avLst/>
          </a:prstGeom>
          <a:solidFill>
            <a:schemeClr val="bg1">
              <a:lumMod val="95000"/>
            </a:schemeClr>
          </a:solidFill>
        </p:spPr>
        <p:txBody>
          <a:bodyPr wrap="square">
            <a:spAutoFit/>
          </a:bodyPr>
          <a:lstStyle/>
          <a:p>
            <a:pPr algn="ctr"/>
            <a:r>
              <a:rPr lang="es-MX" sz="1600" dirty="0">
                <a:latin typeface="Century Gothic" panose="020B0502020202020204" pitchFamily="34" charset="0"/>
              </a:rPr>
              <a:t>La penetración de internet para Enero del 2024 es de 65,9%, con un crecimiento del 9,2% contra enero del 2023.</a:t>
            </a: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HN" sz="1600" dirty="0"/>
          </a:p>
        </p:txBody>
      </p:sp>
      <p:sp>
        <p:nvSpPr>
          <p:cNvPr id="36" name="CuadroTexto 35">
            <a:extLst>
              <a:ext uri="{FF2B5EF4-FFF2-40B4-BE49-F238E27FC236}">
                <a16:creationId xmlns:a16="http://schemas.microsoft.com/office/drawing/2014/main" id="{3D44EC2E-5F7B-8642-8A17-A8742E0ECA79}"/>
              </a:ext>
            </a:extLst>
          </p:cNvPr>
          <p:cNvSpPr txBox="1"/>
          <p:nvPr/>
        </p:nvSpPr>
        <p:spPr>
          <a:xfrm>
            <a:off x="5858762" y="3418015"/>
            <a:ext cx="2459572" cy="3046988"/>
          </a:xfrm>
          <a:prstGeom prst="rect">
            <a:avLst/>
          </a:prstGeom>
          <a:solidFill>
            <a:schemeClr val="bg1">
              <a:lumMod val="95000"/>
            </a:schemeClr>
          </a:solidFill>
        </p:spPr>
        <p:txBody>
          <a:bodyPr wrap="square">
            <a:spAutoFit/>
          </a:bodyPr>
          <a:lstStyle/>
          <a:p>
            <a:pPr algn="ctr" fontAlgn="base">
              <a:buClr>
                <a:schemeClr val="accent6">
                  <a:lumMod val="50000"/>
                </a:schemeClr>
              </a:buClr>
              <a:buSzPct val="110000"/>
            </a:pPr>
            <a:r>
              <a:rPr lang="es-ES" sz="1600" dirty="0">
                <a:latin typeface="Century Gothic" panose="020B0502020202020204" pitchFamily="34" charset="0"/>
              </a:rPr>
              <a:t>Un total de 8.41 millones de conexiones móviles celulares estaban activas en Honduras a principios de 2024, cifra que equivale al 78,8 por ciento de la población total. La conexión móvil aumentó en un 6,3% </a:t>
            </a:r>
            <a:r>
              <a:rPr lang="es-MX" sz="1600" dirty="0">
                <a:latin typeface="Century Gothic" panose="020B0502020202020204" pitchFamily="34" charset="0"/>
              </a:rPr>
              <a:t>contra enero del 2023.</a:t>
            </a:r>
            <a:endParaRPr lang="es-ES" sz="1600" dirty="0">
              <a:latin typeface="Century Gothic" panose="020B0502020202020204" pitchFamily="34" charset="0"/>
            </a:endParaRPr>
          </a:p>
        </p:txBody>
      </p:sp>
      <p:sp>
        <p:nvSpPr>
          <p:cNvPr id="38" name="CuadroTexto 37">
            <a:extLst>
              <a:ext uri="{FF2B5EF4-FFF2-40B4-BE49-F238E27FC236}">
                <a16:creationId xmlns:a16="http://schemas.microsoft.com/office/drawing/2014/main" id="{727E3F9E-7D16-244B-84D3-04C6F39AE050}"/>
              </a:ext>
            </a:extLst>
          </p:cNvPr>
          <p:cNvSpPr txBox="1"/>
          <p:nvPr/>
        </p:nvSpPr>
        <p:spPr>
          <a:xfrm>
            <a:off x="8725090" y="3392293"/>
            <a:ext cx="3099385" cy="3046988"/>
          </a:xfrm>
          <a:prstGeom prst="rect">
            <a:avLst/>
          </a:prstGeom>
          <a:solidFill>
            <a:schemeClr val="bg1">
              <a:lumMod val="95000"/>
            </a:schemeClr>
          </a:solidFill>
        </p:spPr>
        <p:txBody>
          <a:bodyPr wrap="square">
            <a:spAutoFit/>
          </a:bodyPr>
          <a:lstStyle/>
          <a:p>
            <a:pPr algn="ctr"/>
            <a:r>
              <a:rPr lang="es-HN" sz="1600" dirty="0">
                <a:solidFill>
                  <a:srgbClr val="202124"/>
                </a:solidFill>
                <a:effectLst/>
                <a:latin typeface="Century Gothic" panose="020B0502020202020204" pitchFamily="34" charset="0"/>
              </a:rPr>
              <a:t>En términos más generales, el 64,2 por ciento de la base total de usuarios de Internet de Honduras (independientemente de la edad) usó al menos una plataforma de redes sociales en enero de 2024. Facebook cuenta con un 4,25 millones de usuarios hondureños mientras que Instagram cuenta con 1,85 millones.</a:t>
            </a:r>
            <a:endParaRPr lang="es-HN" sz="1600" dirty="0">
              <a:latin typeface="Century Gothic" panose="020B0502020202020204" pitchFamily="34" charset="0"/>
            </a:endParaRPr>
          </a:p>
        </p:txBody>
      </p:sp>
      <p:sp>
        <p:nvSpPr>
          <p:cNvPr id="40" name="CuadroTexto 39">
            <a:extLst>
              <a:ext uri="{FF2B5EF4-FFF2-40B4-BE49-F238E27FC236}">
                <a16:creationId xmlns:a16="http://schemas.microsoft.com/office/drawing/2014/main" id="{540C7CD9-9C66-2149-90FF-9C1D8B40996A}"/>
              </a:ext>
            </a:extLst>
          </p:cNvPr>
          <p:cNvSpPr txBox="1"/>
          <p:nvPr/>
        </p:nvSpPr>
        <p:spPr>
          <a:xfrm>
            <a:off x="3163721" y="3417017"/>
            <a:ext cx="2459573" cy="2554545"/>
          </a:xfrm>
          <a:prstGeom prst="rect">
            <a:avLst/>
          </a:prstGeom>
          <a:solidFill>
            <a:schemeClr val="bg1">
              <a:lumMod val="95000"/>
            </a:schemeClr>
          </a:solidFill>
        </p:spPr>
        <p:txBody>
          <a:bodyPr wrap="square">
            <a:spAutoFit/>
          </a:bodyPr>
          <a:lstStyle/>
          <a:p>
            <a:pPr algn="ctr"/>
            <a:r>
              <a:rPr lang="es-MX" sz="1600" dirty="0">
                <a:latin typeface="Century Gothic" panose="020B0502020202020204" pitchFamily="34" charset="0"/>
              </a:rPr>
              <a:t>El total de los usuarios de internet es de 7,03 millones de hondureños</a:t>
            </a: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r>
              <a:rPr lang="es-MX" sz="1600" dirty="0">
                <a:latin typeface="Century Gothic" panose="020B0502020202020204" pitchFamily="34" charset="0"/>
              </a:rPr>
              <a:t> </a:t>
            </a:r>
            <a:endParaRPr lang="es-HN" sz="1600" dirty="0"/>
          </a:p>
        </p:txBody>
      </p:sp>
      <p:sp>
        <p:nvSpPr>
          <p:cNvPr id="42" name="CuadroTexto 41">
            <a:extLst>
              <a:ext uri="{FF2B5EF4-FFF2-40B4-BE49-F238E27FC236}">
                <a16:creationId xmlns:a16="http://schemas.microsoft.com/office/drawing/2014/main" id="{7C1626C0-533E-BD4F-A215-1148D28DAD1C}"/>
              </a:ext>
            </a:extLst>
          </p:cNvPr>
          <p:cNvSpPr txBox="1"/>
          <p:nvPr/>
        </p:nvSpPr>
        <p:spPr>
          <a:xfrm>
            <a:off x="377757" y="6334122"/>
            <a:ext cx="6221184" cy="230832"/>
          </a:xfrm>
          <a:prstGeom prst="rect">
            <a:avLst/>
          </a:prstGeom>
          <a:noFill/>
        </p:spPr>
        <p:txBody>
          <a:bodyPr wrap="square">
            <a:spAutoFit/>
          </a:bodyPr>
          <a:lstStyle/>
          <a:p>
            <a:r>
              <a:rPr lang="es-HN" sz="900" dirty="0">
                <a:latin typeface="Arial" panose="020B0604020202020204" pitchFamily="34" charset="0"/>
                <a:cs typeface="Arial" panose="020B0604020202020204" pitchFamily="34" charset="0"/>
              </a:rPr>
              <a:t>https://datareportal.com/reports/digital-2023-honduras</a:t>
            </a:r>
          </a:p>
        </p:txBody>
      </p:sp>
      <p:sp>
        <p:nvSpPr>
          <p:cNvPr id="35" name="CuadroTexto 34">
            <a:extLst>
              <a:ext uri="{FF2B5EF4-FFF2-40B4-BE49-F238E27FC236}">
                <a16:creationId xmlns:a16="http://schemas.microsoft.com/office/drawing/2014/main" id="{D0C7F064-0E3F-C441-9DF7-1B2B516A1829}"/>
              </a:ext>
            </a:extLst>
          </p:cNvPr>
          <p:cNvSpPr txBox="1"/>
          <p:nvPr/>
        </p:nvSpPr>
        <p:spPr>
          <a:xfrm>
            <a:off x="242885" y="208315"/>
            <a:ext cx="5187639" cy="400110"/>
          </a:xfrm>
          <a:prstGeom prst="rect">
            <a:avLst/>
          </a:prstGeom>
          <a:noFill/>
        </p:spPr>
        <p:txBody>
          <a:bodyPr wrap="none" rtlCol="0">
            <a:spAutoFit/>
          </a:bodyPr>
          <a:lstStyle/>
          <a:p>
            <a:r>
              <a:rPr lang="es-HN" sz="2000" b="1" dirty="0">
                <a:latin typeface="Helvetica Light" panose="020B0403020202020204" pitchFamily="34" charset="0"/>
              </a:rPr>
              <a:t>CONSUMO DE MEDIOS – Audiencia digital</a:t>
            </a:r>
          </a:p>
        </p:txBody>
      </p:sp>
      <p:cxnSp>
        <p:nvCxnSpPr>
          <p:cNvPr id="37" name="Conector recto 36">
            <a:extLst>
              <a:ext uri="{FF2B5EF4-FFF2-40B4-BE49-F238E27FC236}">
                <a16:creationId xmlns:a16="http://schemas.microsoft.com/office/drawing/2014/main" id="{B3D30585-49B7-CD4C-ACB8-95A987327B68}"/>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73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3360304" y="1962723"/>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A07BFF-5EAC-2D5E-B283-878088B7AF87}"/>
              </a:ext>
            </a:extLst>
          </p:cNvPr>
          <p:cNvSpPr/>
          <p:nvPr/>
        </p:nvSpPr>
        <p:spPr>
          <a:xfrm>
            <a:off x="603387" y="1624918"/>
            <a:ext cx="2748307"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$1,165K</a:t>
            </a:r>
          </a:p>
        </p:txBody>
      </p:sp>
      <p:sp>
        <p:nvSpPr>
          <p:cNvPr id="12" name="Rectangle 11">
            <a:extLst>
              <a:ext uri="{FF2B5EF4-FFF2-40B4-BE49-F238E27FC236}">
                <a16:creationId xmlns:a16="http://schemas.microsoft.com/office/drawing/2014/main" id="{253073AA-8A2B-7CC8-23F4-010C06D53D12}"/>
              </a:ext>
            </a:extLst>
          </p:cNvPr>
          <p:cNvSpPr/>
          <p:nvPr/>
        </p:nvSpPr>
        <p:spPr>
          <a:xfrm>
            <a:off x="603387" y="1192002"/>
            <a:ext cx="2756917" cy="3923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$3,038K</a:t>
            </a:r>
          </a:p>
        </p:txBody>
      </p:sp>
      <p:sp>
        <p:nvSpPr>
          <p:cNvPr id="13" name="Rectangle 12">
            <a:extLst>
              <a:ext uri="{FF2B5EF4-FFF2-40B4-BE49-F238E27FC236}">
                <a16:creationId xmlns:a16="http://schemas.microsoft.com/office/drawing/2014/main" id="{5A7A2F7C-CB46-2AB2-1F00-C15E8809E69A}"/>
              </a:ext>
            </a:extLst>
          </p:cNvPr>
          <p:cNvSpPr/>
          <p:nvPr/>
        </p:nvSpPr>
        <p:spPr>
          <a:xfrm>
            <a:off x="3368909" y="1629196"/>
            <a:ext cx="2744286"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$2,076K</a:t>
            </a:r>
          </a:p>
        </p:txBody>
      </p:sp>
      <p:sp>
        <p:nvSpPr>
          <p:cNvPr id="14" name="Rectangle 13">
            <a:extLst>
              <a:ext uri="{FF2B5EF4-FFF2-40B4-BE49-F238E27FC236}">
                <a16:creationId xmlns:a16="http://schemas.microsoft.com/office/drawing/2014/main" id="{3F8D6066-C254-89C2-6D58-0742961A3565}"/>
              </a:ext>
            </a:extLst>
          </p:cNvPr>
          <p:cNvSpPr/>
          <p:nvPr/>
        </p:nvSpPr>
        <p:spPr>
          <a:xfrm>
            <a:off x="3374907" y="1185908"/>
            <a:ext cx="2738288" cy="40105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$2,880K</a:t>
            </a:r>
          </a:p>
        </p:txBody>
      </p:sp>
      <p:sp>
        <p:nvSpPr>
          <p:cNvPr id="15" name="Rectangle 14">
            <a:extLst>
              <a:ext uri="{FF2B5EF4-FFF2-40B4-BE49-F238E27FC236}">
                <a16:creationId xmlns:a16="http://schemas.microsoft.com/office/drawing/2014/main" id="{4A7024EE-45DB-085D-F478-327A81A163D1}"/>
              </a:ext>
            </a:extLst>
          </p:cNvPr>
          <p:cNvSpPr/>
          <p:nvPr/>
        </p:nvSpPr>
        <p:spPr>
          <a:xfrm>
            <a:off x="6121376" y="1615508"/>
            <a:ext cx="2747517"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6" name="Rectangle 15">
            <a:extLst>
              <a:ext uri="{FF2B5EF4-FFF2-40B4-BE49-F238E27FC236}">
                <a16:creationId xmlns:a16="http://schemas.microsoft.com/office/drawing/2014/main" id="{37870AAE-9174-0A50-20DF-744662E86A16}"/>
              </a:ext>
            </a:extLst>
          </p:cNvPr>
          <p:cNvSpPr/>
          <p:nvPr/>
        </p:nvSpPr>
        <p:spPr>
          <a:xfrm>
            <a:off x="6121376" y="1192881"/>
            <a:ext cx="2747518"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$2,668K</a:t>
            </a:r>
          </a:p>
        </p:txBody>
      </p:sp>
      <p:sp>
        <p:nvSpPr>
          <p:cNvPr id="18" name="Up Arrow 17">
            <a:extLst>
              <a:ext uri="{FF2B5EF4-FFF2-40B4-BE49-F238E27FC236}">
                <a16:creationId xmlns:a16="http://schemas.microsoft.com/office/drawing/2014/main" id="{93AC975D-3185-A10F-5BA3-E8931B352E21}"/>
              </a:ext>
            </a:extLst>
          </p:cNvPr>
          <p:cNvSpPr/>
          <p:nvPr/>
        </p:nvSpPr>
        <p:spPr>
          <a:xfrm>
            <a:off x="2926687" y="1611089"/>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78</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E25C403A-36B8-3BFC-71CD-A1604A15AEAA}"/>
              </a:ext>
            </a:extLst>
          </p:cNvPr>
          <p:cNvSpPr/>
          <p:nvPr/>
        </p:nvSpPr>
        <p:spPr>
          <a:xfrm>
            <a:off x="2926959" y="104937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32" name="TextBox 31">
            <a:extLst>
              <a:ext uri="{FF2B5EF4-FFF2-40B4-BE49-F238E27FC236}">
                <a16:creationId xmlns:a16="http://schemas.microsoft.com/office/drawing/2014/main" id="{62BF4E62-79D6-5D4F-7814-5491C250ADD8}"/>
              </a:ext>
            </a:extLst>
          </p:cNvPr>
          <p:cNvSpPr txBox="1"/>
          <p:nvPr/>
        </p:nvSpPr>
        <p:spPr>
          <a:xfrm>
            <a:off x="1458134" y="5786236"/>
            <a:ext cx="951466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febrero</a:t>
            </a:r>
            <a:r>
              <a:rPr lang="en-US" sz="1300" b="1" dirty="0">
                <a:solidFill>
                  <a:schemeClr val="bg1"/>
                </a:solidFill>
                <a:latin typeface="Helvetica Light" panose="020B0403020202020204" pitchFamily="34" charset="0"/>
              </a:rPr>
              <a:t> del 2023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2024,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incremento</a:t>
            </a:r>
            <a:r>
              <a:rPr lang="en-US" sz="1300" b="1" dirty="0">
                <a:solidFill>
                  <a:schemeClr val="bg1"/>
                </a:solidFill>
                <a:latin typeface="Helvetica Light" panose="020B0403020202020204" pitchFamily="34" charset="0"/>
              </a:rPr>
              <a:t> un 65%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748145" y="6129186"/>
            <a:ext cx="11250266" cy="292388"/>
          </a:xfrm>
          <a:prstGeom prst="rect">
            <a:avLst/>
          </a:prstGeom>
          <a:solidFill>
            <a:schemeClr val="accent3">
              <a:lumMod val="75000"/>
            </a:schemeClr>
          </a:solidFill>
        </p:spPr>
        <p:txBody>
          <a:bodyPr wrap="square" rtlCol="0">
            <a:spAutoFit/>
          </a:bodyPr>
          <a:lstStyle/>
          <a:p>
            <a:pPr algn="ctr"/>
            <a:r>
              <a:rPr lang="en-US" sz="1300" b="1" dirty="0">
                <a:solidFill>
                  <a:schemeClr val="bg1"/>
                </a:solidFill>
                <a:latin typeface="Helvetica Light" panose="020B0403020202020204" pitchFamily="34" charset="0"/>
              </a:rPr>
              <a:t>La inversion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a:t>
            </a:r>
            <a:r>
              <a:rPr lang="en-US" sz="1300" b="1" dirty="0" err="1">
                <a:solidFill>
                  <a:schemeClr val="bg1"/>
                </a:solidFill>
                <a:latin typeface="Helvetica Light" panose="020B0403020202020204" pitchFamily="34" charset="0"/>
              </a:rPr>
              <a:t>Pais</a:t>
            </a:r>
            <a:r>
              <a:rPr lang="en-US" sz="1300" b="1" dirty="0">
                <a:solidFill>
                  <a:schemeClr val="bg1"/>
                </a:solidFill>
                <a:latin typeface="Helvetica Light" panose="020B0403020202020204" pitchFamily="34" charset="0"/>
              </a:rPr>
              <a:t>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24%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el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enero</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HISTORIAL DE INVERSION</a:t>
            </a:r>
          </a:p>
        </p:txBody>
      </p:sp>
      <p:sp>
        <p:nvSpPr>
          <p:cNvPr id="7" name="TextBox 6">
            <a:extLst>
              <a:ext uri="{FF2B5EF4-FFF2-40B4-BE49-F238E27FC236}">
                <a16:creationId xmlns:a16="http://schemas.microsoft.com/office/drawing/2014/main" id="{50E6A8B6-26F3-013C-405B-8018BEAD117B}"/>
              </a:ext>
            </a:extLst>
          </p:cNvPr>
          <p:cNvSpPr txBox="1"/>
          <p:nvPr/>
        </p:nvSpPr>
        <p:spPr>
          <a:xfrm>
            <a:off x="8877075" y="285033"/>
            <a:ext cx="3057247"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2020-2021-2022</a:t>
            </a:r>
            <a:r>
              <a:rPr lang="en-US" b="1" dirty="0">
                <a:solidFill>
                  <a:schemeClr val="bg1"/>
                </a:solidFill>
                <a:latin typeface="HELVETICA LIGHT" panose="020B0403020202020204" pitchFamily="34" charset="0"/>
              </a:rPr>
              <a:t>-2023-2024</a:t>
            </a:r>
            <a:endParaRPr lang="en-HN" b="1" dirty="0">
              <a:solidFill>
                <a:schemeClr val="bg1"/>
              </a:solidFill>
              <a:latin typeface="HELVETICA LIGHT" panose="020B0403020202020204" pitchFamily="34" charset="0"/>
            </a:endParaRPr>
          </a:p>
        </p:txBody>
      </p:sp>
      <p:sp>
        <p:nvSpPr>
          <p:cNvPr id="45" name="Down Arrow 18">
            <a:extLst>
              <a:ext uri="{FF2B5EF4-FFF2-40B4-BE49-F238E27FC236}">
                <a16:creationId xmlns:a16="http://schemas.microsoft.com/office/drawing/2014/main" id="{83787C9F-F723-AC4A-970F-2828734FC660}"/>
              </a:ext>
            </a:extLst>
          </p:cNvPr>
          <p:cNvSpPr/>
          <p:nvPr/>
        </p:nvSpPr>
        <p:spPr>
          <a:xfrm>
            <a:off x="5674857" y="1027848"/>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47" name="Down Arrow 18">
            <a:extLst>
              <a:ext uri="{FF2B5EF4-FFF2-40B4-BE49-F238E27FC236}">
                <a16:creationId xmlns:a16="http://schemas.microsoft.com/office/drawing/2014/main" id="{3491DEDA-408B-B748-8E83-B7BA20AA97A9}"/>
              </a:ext>
            </a:extLst>
          </p:cNvPr>
          <p:cNvSpPr/>
          <p:nvPr/>
        </p:nvSpPr>
        <p:spPr>
          <a:xfrm>
            <a:off x="5674855" y="1603924"/>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6113198" y="2170699"/>
            <a:ext cx="2895" cy="301174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8883497" y="1187920"/>
            <a:ext cx="2741519"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20" name="Rectangle 14">
            <a:extLst>
              <a:ext uri="{FF2B5EF4-FFF2-40B4-BE49-F238E27FC236}">
                <a16:creationId xmlns:a16="http://schemas.microsoft.com/office/drawing/2014/main" id="{F114181A-26D3-4435-7B34-24B69AB9B567}"/>
              </a:ext>
            </a:extLst>
          </p:cNvPr>
          <p:cNvSpPr/>
          <p:nvPr/>
        </p:nvSpPr>
        <p:spPr>
          <a:xfrm>
            <a:off x="8877498" y="1600009"/>
            <a:ext cx="2711115"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8868900" y="2048549"/>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8445576" y="1598160"/>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8439160" y="1024189"/>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7" name="Conector recto de flecha 16">
            <a:extLst>
              <a:ext uri="{FF2B5EF4-FFF2-40B4-BE49-F238E27FC236}">
                <a16:creationId xmlns:a16="http://schemas.microsoft.com/office/drawing/2014/main" id="{4A7EDBC4-6282-E8B6-8F95-606A4A7EE91B}"/>
              </a:ext>
            </a:extLst>
          </p:cNvPr>
          <p:cNvCxnSpPr>
            <a:cxnSpLocks/>
          </p:cNvCxnSpPr>
          <p:nvPr/>
        </p:nvCxnSpPr>
        <p:spPr>
          <a:xfrm>
            <a:off x="11612138" y="2025971"/>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5">
            <a:extLst>
              <a:ext uri="{FF2B5EF4-FFF2-40B4-BE49-F238E27FC236}">
                <a16:creationId xmlns:a16="http://schemas.microsoft.com/office/drawing/2014/main" id="{6EE238F4-E1D8-B494-7CC4-E47552291ADC}"/>
              </a:ext>
            </a:extLst>
          </p:cNvPr>
          <p:cNvSpPr/>
          <p:nvPr/>
        </p:nvSpPr>
        <p:spPr>
          <a:xfrm>
            <a:off x="11588613" y="1192880"/>
            <a:ext cx="603387"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Light" panose="020B0403020202020204" pitchFamily="34" charset="0"/>
              </a:rPr>
              <a:t>$407K</a:t>
            </a:r>
          </a:p>
        </p:txBody>
      </p:sp>
      <p:sp>
        <p:nvSpPr>
          <p:cNvPr id="22" name="Rectangle 14">
            <a:extLst>
              <a:ext uri="{FF2B5EF4-FFF2-40B4-BE49-F238E27FC236}">
                <a16:creationId xmlns:a16="http://schemas.microsoft.com/office/drawing/2014/main" id="{EC170B93-882A-ABC4-57A1-B1ADCE35B963}"/>
              </a:ext>
            </a:extLst>
          </p:cNvPr>
          <p:cNvSpPr/>
          <p:nvPr/>
        </p:nvSpPr>
        <p:spPr>
          <a:xfrm>
            <a:off x="11588613" y="1604725"/>
            <a:ext cx="603387"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Light" panose="020B0403020202020204" pitchFamily="34" charset="0"/>
              </a:rPr>
              <a:t>$329K</a:t>
            </a:r>
          </a:p>
        </p:txBody>
      </p:sp>
      <p:graphicFrame>
        <p:nvGraphicFramePr>
          <p:cNvPr id="2"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4286325794"/>
              </p:ext>
            </p:extLst>
          </p:nvPr>
        </p:nvGraphicFramePr>
        <p:xfrm>
          <a:off x="12403" y="2089676"/>
          <a:ext cx="12200733" cy="3709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878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2601413" y="1300451"/>
            <a:ext cx="6905841" cy="2817704"/>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Rating </a:t>
            </a:r>
            <a:r>
              <a:rPr lang="es-HN" sz="1400" dirty="0">
                <a:latin typeface="Helvetica Light" panose="020B0403020202020204" pitchFamily="34" charset="0"/>
                <a:cs typeface="Helvetica"/>
              </a:rPr>
              <a:t>: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TRP’S </a:t>
            </a:r>
            <a:r>
              <a:rPr lang="es-HN" sz="1400" dirty="0">
                <a:latin typeface="Helvetica Light" panose="020B0403020202020204" pitchFamily="34" charset="0"/>
                <a:cs typeface="Helvetica"/>
              </a:rPr>
              <a:t> : </a:t>
            </a:r>
            <a:r>
              <a:rPr lang="es-HN" sz="1400" b="1" dirty="0">
                <a:latin typeface="Helvetica Light" panose="020B0403020202020204" pitchFamily="34" charset="0"/>
                <a:cs typeface="Helvetica"/>
              </a:rPr>
              <a:t>Target ratings points</a:t>
            </a:r>
            <a:r>
              <a:rPr lang="es-HN" sz="1400" dirty="0">
                <a:latin typeface="Helvetica Light" panose="020B0403020202020204" pitchFamily="34" charset="0"/>
                <a:cs typeface="Helvetica"/>
              </a:rPr>
              <a:t>, sumatoria de puntos de rating de un target específico, en este caso el target medido es  </a:t>
            </a:r>
            <a:r>
              <a:rPr lang="es-HN" sz="1400" b="1" dirty="0">
                <a:latin typeface="Helvetica Light" panose="020B0403020202020204" pitchFamily="34" charset="0"/>
                <a:cs typeface="Helvetica"/>
              </a:rPr>
              <a:t>H/M de 18 a 50 años de NSE CD</a:t>
            </a:r>
          </a:p>
          <a:p>
            <a:pPr defTabSz="914400" eaLnBrk="0" hangingPunct="0">
              <a:spcBef>
                <a:spcPct val="20000"/>
              </a:spcBef>
              <a:buClr>
                <a:schemeClr val="accent6"/>
              </a:buClr>
            </a:pPr>
            <a:endParaRPr lang="es-HN" sz="1400" b="1"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GRP’S</a:t>
            </a:r>
            <a:r>
              <a:rPr lang="es-HN" sz="1400" dirty="0">
                <a:latin typeface="Helvetica Light" panose="020B0403020202020204" pitchFamily="34" charset="0"/>
                <a:cs typeface="Helvetica"/>
              </a:rPr>
              <a:t>  : </a:t>
            </a:r>
            <a:r>
              <a:rPr lang="es-HN" sz="1400" b="1" dirty="0">
                <a:latin typeface="Helvetica Light" panose="020B0403020202020204" pitchFamily="34" charset="0"/>
                <a:cs typeface="Helvetica"/>
              </a:rPr>
              <a:t>Gross ratings points </a:t>
            </a:r>
            <a:r>
              <a:rPr lang="es-HN" sz="1400" dirty="0">
                <a:latin typeface="Helvetica Light" panose="020B0403020202020204" pitchFamily="34" charset="0"/>
                <a:cs typeface="Helvetica"/>
              </a:rPr>
              <a:t>, lo mismo del anterior solo que la sumatoria de puntos de ratings es del todo el universo medido.</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SOV</a:t>
            </a:r>
            <a:r>
              <a:rPr lang="es-HN" sz="1400" dirty="0">
                <a:latin typeface="Helvetica Light" panose="020B0403020202020204" pitchFamily="34" charset="0"/>
                <a:cs typeface="Helvetica"/>
              </a:rPr>
              <a:t> : Porcentaje de ruido (o de trp’s / grp’s),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SOI </a:t>
            </a:r>
            <a:r>
              <a:rPr lang="es-HN" sz="1400" dirty="0">
                <a:latin typeface="Helvetica Light" panose="020B0403020202020204" pitchFamily="34" charset="0"/>
                <a:cs typeface="Helvetica"/>
              </a:rPr>
              <a:t> : Porcentaje de inversión ,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COE</a:t>
            </a:r>
            <a:r>
              <a:rPr lang="es-HN" sz="1400" dirty="0">
                <a:latin typeface="Helvetica Light" panose="020B0403020202020204" pitchFamily="34" charset="0"/>
                <a:cs typeface="Helvetica"/>
              </a:rPr>
              <a:t> ; o </a:t>
            </a:r>
            <a:r>
              <a:rPr lang="es-HN" sz="1400" b="1" dirty="0">
                <a:latin typeface="Helvetica Light" panose="020B0403020202020204" pitchFamily="34" charset="0"/>
                <a:cs typeface="Helvetica"/>
              </a:rPr>
              <a:t>coeficiente de eficiencia </a:t>
            </a:r>
            <a:r>
              <a:rPr lang="es-HN" sz="1400" dirty="0">
                <a:latin typeface="Helvetica Light" panose="020B0403020202020204" pitchFamily="34" charset="0"/>
                <a:cs typeface="Helvetica"/>
              </a:rPr>
              <a:t>, mide la eficiencia de compra en TV teniendo como punto de equilibrio el coeficiente 1.  Se cálcula diviendo el SOV (porcentaje de trp’s) sobre el SOI (porcentaje de inversión).  Entre mas arriba de uno se encuentre un anunciante mas eficiente ha sido su compra.</a:t>
            </a: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Helvetica Light" panose="020B0403020202020204" pitchFamily="34" charset="0"/>
              </a:rPr>
              <a:t>GLOSARIO DE TERMINOS</a:t>
            </a: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Tree>
    <p:extLst>
      <p:ext uri="{BB962C8B-B14F-4D97-AF65-F5344CB8AC3E}">
        <p14:creationId xmlns:p14="http://schemas.microsoft.com/office/powerpoint/2010/main" val="308282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15182743-B4EB-473C-AD72-954FAEDB9A9B}"/>
              </a:ext>
            </a:extLst>
          </p:cNvPr>
          <p:cNvSpPr/>
          <p:nvPr/>
        </p:nvSpPr>
        <p:spPr>
          <a:xfrm>
            <a:off x="1687550" y="1078269"/>
            <a:ext cx="8946909" cy="4070107"/>
          </a:xfrm>
          <a:prstGeom prst="rect">
            <a:avLst/>
          </a:prstGeom>
          <a:solidFill>
            <a:schemeClr val="tx1">
              <a:lumMod val="65000"/>
              <a:lumOff val="35000"/>
            </a:schemeClr>
          </a:solidFill>
        </p:spPr>
        <p:txBody>
          <a:bodyPr/>
          <a:lstStyle/>
          <a:p>
            <a:endParaRPr lang="en-CA" dirty="0"/>
          </a:p>
        </p:txBody>
      </p:sp>
      <p:sp>
        <p:nvSpPr>
          <p:cNvPr id="4" name="TextBox 3">
            <a:extLst>
              <a:ext uri="{FF2B5EF4-FFF2-40B4-BE49-F238E27FC236}">
                <a16:creationId xmlns:a16="http://schemas.microsoft.com/office/drawing/2014/main" id="{354D832C-12AB-EE4D-A393-6AD7640F793A}"/>
              </a:ext>
            </a:extLst>
          </p:cNvPr>
          <p:cNvSpPr txBox="1"/>
          <p:nvPr/>
        </p:nvSpPr>
        <p:spPr>
          <a:xfrm>
            <a:off x="3742722" y="2546376"/>
            <a:ext cx="4972836" cy="1938992"/>
          </a:xfrm>
          <a:prstGeom prst="rect">
            <a:avLst/>
          </a:prstGeom>
          <a:noFill/>
        </p:spPr>
        <p:txBody>
          <a:bodyPr wrap="none" rtlCol="0">
            <a:spAutoFit/>
          </a:bodyPr>
          <a:lstStyle/>
          <a:p>
            <a:pPr algn="ctr"/>
            <a:r>
              <a:rPr lang="en-US" sz="3000" b="1" dirty="0" err="1">
                <a:solidFill>
                  <a:schemeClr val="bg1"/>
                </a:solidFill>
                <a:latin typeface="Century Gothic" panose="020B0502020202020204" pitchFamily="34" charset="0"/>
              </a:rPr>
              <a:t>Presentado</a:t>
            </a:r>
            <a:r>
              <a:rPr lang="en-US" sz="3000" b="1" dirty="0">
                <a:solidFill>
                  <a:schemeClr val="bg1"/>
                </a:solidFill>
                <a:latin typeface="Century Gothic" panose="020B0502020202020204" pitchFamily="34" charset="0"/>
              </a:rPr>
              <a:t> </a:t>
            </a:r>
            <a:r>
              <a:rPr lang="en-US" sz="3000" b="1" dirty="0" err="1">
                <a:solidFill>
                  <a:schemeClr val="bg1"/>
                </a:solidFill>
                <a:latin typeface="Century Gothic" panose="020B0502020202020204" pitchFamily="34" charset="0"/>
              </a:rPr>
              <a:t>por</a:t>
            </a:r>
            <a:br>
              <a:rPr lang="en-US" sz="3000" b="1" dirty="0">
                <a:solidFill>
                  <a:schemeClr val="bg1"/>
                </a:solidFill>
                <a:latin typeface="Century Gothic" panose="020B0502020202020204" pitchFamily="34" charset="0"/>
              </a:rPr>
            </a:br>
            <a:r>
              <a:rPr lang="en-US" sz="3000" b="1" dirty="0" err="1">
                <a:solidFill>
                  <a:schemeClr val="bg1"/>
                </a:solidFill>
                <a:latin typeface="Century Gothic" panose="020B0502020202020204" pitchFamily="34" charset="0"/>
              </a:rPr>
              <a:t>Departamento</a:t>
            </a:r>
            <a:r>
              <a:rPr lang="en-US" sz="3000" b="1" dirty="0">
                <a:solidFill>
                  <a:schemeClr val="bg1"/>
                </a:solidFill>
                <a:latin typeface="Century Gothic" panose="020B0502020202020204" pitchFamily="34" charset="0"/>
              </a:rPr>
              <a:t> de </a:t>
            </a:r>
            <a:r>
              <a:rPr lang="en-US" sz="3000" b="1" dirty="0" err="1">
                <a:solidFill>
                  <a:schemeClr val="bg1"/>
                </a:solidFill>
                <a:latin typeface="Century Gothic" panose="020B0502020202020204" pitchFamily="34" charset="0"/>
              </a:rPr>
              <a:t>Medios</a:t>
            </a:r>
            <a:endParaRPr lang="en-US" sz="3000" b="1" dirty="0">
              <a:solidFill>
                <a:schemeClr val="bg1"/>
              </a:solidFill>
              <a:latin typeface="Century Gothic" panose="020B0502020202020204" pitchFamily="34" charset="0"/>
            </a:endParaRPr>
          </a:p>
          <a:p>
            <a:pPr algn="ctr"/>
            <a:r>
              <a:rPr lang="en-US" sz="3000" b="1" dirty="0">
                <a:solidFill>
                  <a:schemeClr val="bg1"/>
                </a:solidFill>
                <a:latin typeface="Helvetica Light" panose="020B0403020202020204" pitchFamily="34" charset="0"/>
              </a:rPr>
              <a:t>MASS PUBLICIDAD</a:t>
            </a:r>
          </a:p>
          <a:p>
            <a:pPr algn="ctr"/>
            <a:r>
              <a:rPr lang="en-US" sz="3000" b="1" dirty="0" err="1">
                <a:solidFill>
                  <a:schemeClr val="bg1"/>
                </a:solidFill>
                <a:latin typeface="Helvetica Light" panose="020B0403020202020204" pitchFamily="34" charset="0"/>
              </a:rPr>
              <a:t>Marzo</a:t>
            </a:r>
            <a:r>
              <a:rPr lang="en-US" sz="3000" b="1" dirty="0">
                <a:solidFill>
                  <a:schemeClr val="bg1"/>
                </a:solidFill>
                <a:latin typeface="Helvetica Light" panose="020B0403020202020204" pitchFamily="34" charset="0"/>
              </a:rPr>
              <a:t>. 19, 2023</a:t>
            </a:r>
          </a:p>
        </p:txBody>
      </p:sp>
      <p:pic>
        <p:nvPicPr>
          <p:cNvPr id="6" name="Picture 5">
            <a:extLst>
              <a:ext uri="{FF2B5EF4-FFF2-40B4-BE49-F238E27FC236}">
                <a16:creationId xmlns:a16="http://schemas.microsoft.com/office/drawing/2014/main" id="{7F7997E1-0900-7847-B54F-1E6483CE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Tree>
    <p:extLst>
      <p:ext uri="{BB962C8B-B14F-4D97-AF65-F5344CB8AC3E}">
        <p14:creationId xmlns:p14="http://schemas.microsoft.com/office/powerpoint/2010/main" val="267099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Newspaper">
            <a:extLst>
              <a:ext uri="{FF2B5EF4-FFF2-40B4-BE49-F238E27FC236}">
                <a16:creationId xmlns:a16="http://schemas.microsoft.com/office/drawing/2014/main" id="{70C044E6-84CF-4768-B060-AA0716A2021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6824" y="4706291"/>
            <a:ext cx="999090" cy="999090"/>
          </a:xfrm>
          <a:prstGeom prst="rect">
            <a:avLst/>
          </a:prstGeom>
        </p:spPr>
      </p:pic>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354406685"/>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8039960" y="155703"/>
            <a:ext cx="4180781" cy="646331"/>
          </a:xfrm>
          <a:prstGeom prst="rect">
            <a:avLst/>
          </a:prstGeom>
          <a:noFill/>
        </p:spPr>
        <p:txBody>
          <a:bodyPr wrap="square">
            <a:spAutoFit/>
          </a:bodyPr>
          <a:lstStyle/>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Comparativo</a:t>
            </a:r>
            <a:r>
              <a:rPr lang="en-CA" b="1" dirty="0">
                <a:solidFill>
                  <a:schemeClr val="bg1"/>
                </a:solidFill>
                <a:latin typeface="Helvetica Light" panose="020B0403020202020204" pitchFamily="34" charset="0"/>
              </a:rPr>
              <a:t> </a:t>
            </a:r>
            <a:r>
              <a:rPr lang="en-CA" b="1" dirty="0" err="1">
                <a:solidFill>
                  <a:schemeClr val="bg1"/>
                </a:solidFill>
                <a:latin typeface="Helvetica Light" panose="020B0403020202020204" pitchFamily="34" charset="0"/>
              </a:rPr>
              <a:t>acumulado</a:t>
            </a:r>
            <a:r>
              <a:rPr lang="en-CA" b="1" dirty="0">
                <a:solidFill>
                  <a:schemeClr val="bg1"/>
                </a:solidFill>
                <a:latin typeface="Helvetica Light" panose="020B0403020202020204" pitchFamily="34" charset="0"/>
              </a:rPr>
              <a:t> </a:t>
            </a:r>
          </a:p>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Enero-Febrero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47" name="Picture 46">
            <a:extLst>
              <a:ext uri="{FF2B5EF4-FFF2-40B4-BE49-F238E27FC236}">
                <a16:creationId xmlns:a16="http://schemas.microsoft.com/office/drawing/2014/main" id="{DAF6DF5A-439D-4BA2-945B-37EF48EA02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pic>
        <p:nvPicPr>
          <p:cNvPr id="34" name="Picture 5">
            <a:extLst>
              <a:ext uri="{FF2B5EF4-FFF2-40B4-BE49-F238E27FC236}">
                <a16:creationId xmlns:a16="http://schemas.microsoft.com/office/drawing/2014/main" id="{5D9B11BB-4C41-4585-A64B-554F5B34FC4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90903" y="4779427"/>
            <a:ext cx="949494" cy="790919"/>
          </a:xfrm>
          <a:prstGeom prst="rect">
            <a:avLst/>
          </a:prstGeom>
        </p:spPr>
      </p:pic>
      <p:sp>
        <p:nvSpPr>
          <p:cNvPr id="5" name="TextBox 4">
            <a:extLst>
              <a:ext uri="{FF2B5EF4-FFF2-40B4-BE49-F238E27FC236}">
                <a16:creationId xmlns:a16="http://schemas.microsoft.com/office/drawing/2014/main" id="{B1AE3843-F14C-4DEE-8A67-5A2C7A8A06C8}"/>
              </a:ext>
            </a:extLst>
          </p:cNvPr>
          <p:cNvSpPr txBox="1"/>
          <p:nvPr/>
        </p:nvSpPr>
        <p:spPr>
          <a:xfrm>
            <a:off x="712621" y="5139474"/>
            <a:ext cx="583814" cy="369332"/>
          </a:xfrm>
          <a:prstGeom prst="rect">
            <a:avLst/>
          </a:prstGeom>
          <a:solidFill>
            <a:schemeClr val="accent4">
              <a:lumMod val="50000"/>
            </a:schemeClr>
          </a:solidFill>
        </p:spPr>
        <p:txBody>
          <a:bodyPr wrap="none" rtlCol="0">
            <a:spAutoFit/>
          </a:bodyPr>
          <a:lstStyle/>
          <a:p>
            <a:r>
              <a:rPr lang="en-CA" dirty="0">
                <a:solidFill>
                  <a:schemeClr val="bg1"/>
                </a:solidFill>
              </a:rPr>
              <a:t>82%</a:t>
            </a:r>
          </a:p>
        </p:txBody>
      </p:sp>
      <p:pic>
        <p:nvPicPr>
          <p:cNvPr id="46" name="Picture 6">
            <a:extLst>
              <a:ext uri="{FF2B5EF4-FFF2-40B4-BE49-F238E27FC236}">
                <a16:creationId xmlns:a16="http://schemas.microsoft.com/office/drawing/2014/main" id="{35055A24-8571-4675-B07A-1A3D022BDAC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1854912" y="4836310"/>
            <a:ext cx="705342" cy="740340"/>
          </a:xfrm>
          <a:prstGeom prst="rect">
            <a:avLst/>
          </a:prstGeom>
        </p:spPr>
      </p:pic>
      <p:sp>
        <p:nvSpPr>
          <p:cNvPr id="55" name="TextBox 54">
            <a:extLst>
              <a:ext uri="{FF2B5EF4-FFF2-40B4-BE49-F238E27FC236}">
                <a16:creationId xmlns:a16="http://schemas.microsoft.com/office/drawing/2014/main" id="{7FA7E59B-92A8-4486-BD4B-B30794BECDFE}"/>
              </a:ext>
            </a:extLst>
          </p:cNvPr>
          <p:cNvSpPr txBox="1"/>
          <p:nvPr/>
        </p:nvSpPr>
        <p:spPr>
          <a:xfrm>
            <a:off x="2100993" y="5199050"/>
            <a:ext cx="466794" cy="369332"/>
          </a:xfrm>
          <a:prstGeom prst="rect">
            <a:avLst/>
          </a:prstGeom>
          <a:noFill/>
        </p:spPr>
        <p:txBody>
          <a:bodyPr wrap="none" rtlCol="0">
            <a:spAutoFit/>
          </a:bodyPr>
          <a:lstStyle/>
          <a:p>
            <a:r>
              <a:rPr lang="en-CA" dirty="0">
                <a:solidFill>
                  <a:schemeClr val="bg2"/>
                </a:solidFill>
              </a:rPr>
              <a:t>8%</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Newspaper">
            <a:extLst>
              <a:ext uri="{FF2B5EF4-FFF2-40B4-BE49-F238E27FC236}">
                <a16:creationId xmlns:a16="http://schemas.microsoft.com/office/drawing/2014/main" id="{44A7EF4F-720B-4389-9968-5563A0FF8CD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65148" y="4720125"/>
            <a:ext cx="999090" cy="999090"/>
          </a:xfrm>
          <a:prstGeom prst="rect">
            <a:avLst/>
          </a:prstGeom>
        </p:spPr>
      </p:pic>
      <p:sp>
        <p:nvSpPr>
          <p:cNvPr id="62" name="TextBox 61">
            <a:extLst>
              <a:ext uri="{FF2B5EF4-FFF2-40B4-BE49-F238E27FC236}">
                <a16:creationId xmlns:a16="http://schemas.microsoft.com/office/drawing/2014/main" id="{0A3B0CD6-1E82-4EDB-B1C4-56E084E40C14}"/>
              </a:ext>
            </a:extLst>
          </p:cNvPr>
          <p:cNvSpPr txBox="1"/>
          <p:nvPr/>
        </p:nvSpPr>
        <p:spPr>
          <a:xfrm>
            <a:off x="2947405" y="5141737"/>
            <a:ext cx="609372" cy="369332"/>
          </a:xfrm>
          <a:prstGeom prst="rect">
            <a:avLst/>
          </a:prstGeom>
          <a:solidFill>
            <a:schemeClr val="accent4">
              <a:lumMod val="50000"/>
            </a:schemeClr>
          </a:solidFill>
        </p:spPr>
        <p:txBody>
          <a:bodyPr wrap="square" rtlCol="0">
            <a:spAutoFit/>
          </a:bodyPr>
          <a:lstStyle/>
          <a:p>
            <a:r>
              <a:rPr lang="en-CA" dirty="0">
                <a:solidFill>
                  <a:schemeClr val="bg1"/>
                </a:solidFill>
              </a:rPr>
              <a:t>10%</a:t>
            </a:r>
          </a:p>
        </p:txBody>
      </p:sp>
      <p:pic>
        <p:nvPicPr>
          <p:cNvPr id="66" name="Picture 5">
            <a:extLst>
              <a:ext uri="{FF2B5EF4-FFF2-40B4-BE49-F238E27FC236}">
                <a16:creationId xmlns:a16="http://schemas.microsoft.com/office/drawing/2014/main" id="{4393F1EC-BC7C-4FEC-AA2A-C96633114A6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8221453" y="4691879"/>
            <a:ext cx="949494" cy="790919"/>
          </a:xfrm>
          <a:prstGeom prst="rect">
            <a:avLst/>
          </a:prstGeom>
        </p:spPr>
      </p:pic>
      <p:sp>
        <p:nvSpPr>
          <p:cNvPr id="68" name="TextBox 67">
            <a:extLst>
              <a:ext uri="{FF2B5EF4-FFF2-40B4-BE49-F238E27FC236}">
                <a16:creationId xmlns:a16="http://schemas.microsoft.com/office/drawing/2014/main" id="{02763ECB-AA3B-43A9-8D26-279EA8463F1E}"/>
              </a:ext>
            </a:extLst>
          </p:cNvPr>
          <p:cNvSpPr txBox="1"/>
          <p:nvPr/>
        </p:nvSpPr>
        <p:spPr>
          <a:xfrm>
            <a:off x="8318665" y="5071767"/>
            <a:ext cx="583814" cy="369332"/>
          </a:xfrm>
          <a:prstGeom prst="rect">
            <a:avLst/>
          </a:prstGeom>
          <a:solidFill>
            <a:schemeClr val="accent3"/>
          </a:solidFill>
        </p:spPr>
        <p:txBody>
          <a:bodyPr wrap="none" rtlCol="0">
            <a:spAutoFit/>
          </a:bodyPr>
          <a:lstStyle/>
          <a:p>
            <a:r>
              <a:rPr lang="en-CA" dirty="0">
                <a:solidFill>
                  <a:schemeClr val="bg1"/>
                </a:solidFill>
              </a:rPr>
              <a:t>64%</a:t>
            </a:r>
          </a:p>
        </p:txBody>
      </p:sp>
      <p:pic>
        <p:nvPicPr>
          <p:cNvPr id="69" name="Graphic 68" descr="Newspaper">
            <a:extLst>
              <a:ext uri="{FF2B5EF4-FFF2-40B4-BE49-F238E27FC236}">
                <a16:creationId xmlns:a16="http://schemas.microsoft.com/office/drawing/2014/main" id="{D480174C-D0FB-4E86-9F6C-B6A69DC121C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77623" y="4674391"/>
            <a:ext cx="999090" cy="999090"/>
          </a:xfrm>
          <a:prstGeom prst="rect">
            <a:avLst/>
          </a:prstGeom>
        </p:spPr>
      </p:pic>
      <p:sp>
        <p:nvSpPr>
          <p:cNvPr id="70" name="TextBox 69">
            <a:extLst>
              <a:ext uri="{FF2B5EF4-FFF2-40B4-BE49-F238E27FC236}">
                <a16:creationId xmlns:a16="http://schemas.microsoft.com/office/drawing/2014/main" id="{A13E06AB-7416-437A-B233-8F5DAA216301}"/>
              </a:ext>
            </a:extLst>
          </p:cNvPr>
          <p:cNvSpPr txBox="1"/>
          <p:nvPr/>
        </p:nvSpPr>
        <p:spPr>
          <a:xfrm>
            <a:off x="10559537" y="5092407"/>
            <a:ext cx="655048" cy="369332"/>
          </a:xfrm>
          <a:prstGeom prst="rect">
            <a:avLst/>
          </a:prstGeom>
          <a:solidFill>
            <a:schemeClr val="accent3"/>
          </a:solidFill>
        </p:spPr>
        <p:txBody>
          <a:bodyPr wrap="square" rtlCol="0">
            <a:spAutoFit/>
          </a:bodyPr>
          <a:lstStyle/>
          <a:p>
            <a:r>
              <a:rPr lang="en-CA" dirty="0">
                <a:solidFill>
                  <a:schemeClr val="bg1"/>
                </a:solidFill>
              </a:rPr>
              <a:t>28%</a:t>
            </a:r>
          </a:p>
        </p:txBody>
      </p:sp>
      <p:pic>
        <p:nvPicPr>
          <p:cNvPr id="71" name="Picture 6">
            <a:extLst>
              <a:ext uri="{FF2B5EF4-FFF2-40B4-BE49-F238E27FC236}">
                <a16:creationId xmlns:a16="http://schemas.microsoft.com/office/drawing/2014/main" id="{4DF07194-CCFD-451D-AA25-BED9DD0E0FD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a:off x="9481713" y="4735268"/>
            <a:ext cx="705342" cy="740340"/>
          </a:xfrm>
          <a:prstGeom prst="rect">
            <a:avLst/>
          </a:prstGeom>
        </p:spPr>
      </p:pic>
      <p:sp>
        <p:nvSpPr>
          <p:cNvPr id="72" name="TextBox 71">
            <a:extLst>
              <a:ext uri="{FF2B5EF4-FFF2-40B4-BE49-F238E27FC236}">
                <a16:creationId xmlns:a16="http://schemas.microsoft.com/office/drawing/2014/main" id="{688C81E1-8D85-4DFA-9509-E70E91B1D112}"/>
              </a:ext>
            </a:extLst>
          </p:cNvPr>
          <p:cNvSpPr txBox="1"/>
          <p:nvPr/>
        </p:nvSpPr>
        <p:spPr>
          <a:xfrm>
            <a:off x="9673684" y="5116086"/>
            <a:ext cx="466794" cy="369332"/>
          </a:xfrm>
          <a:prstGeom prst="rect">
            <a:avLst/>
          </a:prstGeom>
          <a:noFill/>
        </p:spPr>
        <p:txBody>
          <a:bodyPr wrap="none" rtlCol="0">
            <a:spAutoFit/>
          </a:bodyPr>
          <a:lstStyle/>
          <a:p>
            <a:r>
              <a:rPr lang="en-CA" dirty="0">
                <a:solidFill>
                  <a:schemeClr val="bg2"/>
                </a:solidFill>
              </a:rPr>
              <a:t>8%</a:t>
            </a:r>
          </a:p>
        </p:txBody>
      </p:sp>
      <p:sp>
        <p:nvSpPr>
          <p:cNvPr id="73" name="TextBox 72">
            <a:extLst>
              <a:ext uri="{FF2B5EF4-FFF2-40B4-BE49-F238E27FC236}">
                <a16:creationId xmlns:a16="http://schemas.microsoft.com/office/drawing/2014/main" id="{C78D9F9D-9940-48F1-8063-893D53CDF773}"/>
              </a:ext>
            </a:extLst>
          </p:cNvPr>
          <p:cNvSpPr txBox="1"/>
          <p:nvPr/>
        </p:nvSpPr>
        <p:spPr>
          <a:xfrm>
            <a:off x="809857" y="5543365"/>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4" name="TextBox 73">
            <a:extLst>
              <a:ext uri="{FF2B5EF4-FFF2-40B4-BE49-F238E27FC236}">
                <a16:creationId xmlns:a16="http://schemas.microsoft.com/office/drawing/2014/main" id="{DF889EB3-4D3A-4F0F-96A3-8021BBA3D496}"/>
              </a:ext>
            </a:extLst>
          </p:cNvPr>
          <p:cNvSpPr txBox="1"/>
          <p:nvPr/>
        </p:nvSpPr>
        <p:spPr>
          <a:xfrm>
            <a:off x="1989528" y="5526911"/>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5" name="TextBox 74">
            <a:extLst>
              <a:ext uri="{FF2B5EF4-FFF2-40B4-BE49-F238E27FC236}">
                <a16:creationId xmlns:a16="http://schemas.microsoft.com/office/drawing/2014/main" id="{A4A072ED-C8E1-4175-8F6A-CB02998C8C74}"/>
              </a:ext>
            </a:extLst>
          </p:cNvPr>
          <p:cNvSpPr txBox="1"/>
          <p:nvPr/>
        </p:nvSpPr>
        <p:spPr>
          <a:xfrm>
            <a:off x="3026339" y="55828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76" name="TextBox 75">
            <a:extLst>
              <a:ext uri="{FF2B5EF4-FFF2-40B4-BE49-F238E27FC236}">
                <a16:creationId xmlns:a16="http://schemas.microsoft.com/office/drawing/2014/main" id="{555DAFC8-10F6-454B-8A3A-608BF2254F9B}"/>
              </a:ext>
            </a:extLst>
          </p:cNvPr>
          <p:cNvSpPr txBox="1"/>
          <p:nvPr/>
        </p:nvSpPr>
        <p:spPr>
          <a:xfrm>
            <a:off x="8451794" y="5461739"/>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7" name="TextBox 76">
            <a:extLst>
              <a:ext uri="{FF2B5EF4-FFF2-40B4-BE49-F238E27FC236}">
                <a16:creationId xmlns:a16="http://schemas.microsoft.com/office/drawing/2014/main" id="{0AF078D9-DB2C-4E3D-AD7D-3F99B78CE79B}"/>
              </a:ext>
            </a:extLst>
          </p:cNvPr>
          <p:cNvSpPr txBox="1"/>
          <p:nvPr/>
        </p:nvSpPr>
        <p:spPr>
          <a:xfrm>
            <a:off x="9659005" y="5499399"/>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8" name="TextBox 77">
            <a:extLst>
              <a:ext uri="{FF2B5EF4-FFF2-40B4-BE49-F238E27FC236}">
                <a16:creationId xmlns:a16="http://schemas.microsoft.com/office/drawing/2014/main" id="{345317B3-2153-4B43-BF84-51607BBA839D}"/>
              </a:ext>
            </a:extLst>
          </p:cNvPr>
          <p:cNvSpPr txBox="1"/>
          <p:nvPr/>
        </p:nvSpPr>
        <p:spPr>
          <a:xfrm>
            <a:off x="10654747" y="5499399"/>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42" name="TextBox 41">
            <a:extLst>
              <a:ext uri="{FF2B5EF4-FFF2-40B4-BE49-F238E27FC236}">
                <a16:creationId xmlns:a16="http://schemas.microsoft.com/office/drawing/2014/main" id="{8F89E972-77DD-44D8-9AD7-A4050D6560E6}"/>
              </a:ext>
            </a:extLst>
          </p:cNvPr>
          <p:cNvSpPr txBox="1"/>
          <p:nvPr/>
        </p:nvSpPr>
        <p:spPr>
          <a:xfrm>
            <a:off x="601810" y="5803910"/>
            <a:ext cx="1037463" cy="553998"/>
          </a:xfrm>
          <a:prstGeom prst="rect">
            <a:avLst/>
          </a:prstGeom>
          <a:noFill/>
        </p:spPr>
        <p:txBody>
          <a:bodyPr wrap="none" rtlCol="0">
            <a:spAutoFit/>
          </a:bodyPr>
          <a:lstStyle/>
          <a:p>
            <a:r>
              <a:rPr lang="en-US" sz="3000" b="1" dirty="0">
                <a:latin typeface="Helvetica" pitchFamily="2" charset="0"/>
              </a:rPr>
              <a:t>2022</a:t>
            </a:r>
          </a:p>
        </p:txBody>
      </p:sp>
      <p:sp>
        <p:nvSpPr>
          <p:cNvPr id="43" name="Rectángulo 31">
            <a:extLst>
              <a:ext uri="{FF2B5EF4-FFF2-40B4-BE49-F238E27FC236}">
                <a16:creationId xmlns:a16="http://schemas.microsoft.com/office/drawing/2014/main" id="{E45F6EE2-565F-496A-BCCD-57E1C9A595FC}"/>
              </a:ext>
            </a:extLst>
          </p:cNvPr>
          <p:cNvSpPr/>
          <p:nvPr/>
        </p:nvSpPr>
        <p:spPr>
          <a:xfrm>
            <a:off x="1578781" y="5910361"/>
            <a:ext cx="2114144"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$302K</a:t>
            </a:r>
          </a:p>
        </p:txBody>
      </p:sp>
      <p:sp>
        <p:nvSpPr>
          <p:cNvPr id="45" name="TextBox 44">
            <a:extLst>
              <a:ext uri="{FF2B5EF4-FFF2-40B4-BE49-F238E27FC236}">
                <a16:creationId xmlns:a16="http://schemas.microsoft.com/office/drawing/2014/main" id="{476ED9A8-B9F8-4C95-A22F-A8BA90389A40}"/>
              </a:ext>
            </a:extLst>
          </p:cNvPr>
          <p:cNvSpPr txBox="1"/>
          <p:nvPr/>
        </p:nvSpPr>
        <p:spPr>
          <a:xfrm>
            <a:off x="6968845" y="5139269"/>
            <a:ext cx="655048" cy="369332"/>
          </a:xfrm>
          <a:prstGeom prst="rect">
            <a:avLst/>
          </a:prstGeom>
          <a:solidFill>
            <a:schemeClr val="accent4"/>
          </a:solidFill>
        </p:spPr>
        <p:txBody>
          <a:bodyPr wrap="square" rtlCol="0">
            <a:spAutoFit/>
          </a:bodyPr>
          <a:lstStyle/>
          <a:p>
            <a:r>
              <a:rPr lang="en-CA" dirty="0">
                <a:solidFill>
                  <a:schemeClr val="bg1"/>
                </a:solidFill>
              </a:rPr>
              <a:t>20%</a:t>
            </a:r>
          </a:p>
        </p:txBody>
      </p:sp>
      <p:pic>
        <p:nvPicPr>
          <p:cNvPr id="50" name="Picture 6">
            <a:extLst>
              <a:ext uri="{FF2B5EF4-FFF2-40B4-BE49-F238E27FC236}">
                <a16:creationId xmlns:a16="http://schemas.microsoft.com/office/drawing/2014/main" id="{1C116048-1DA7-48B3-9FCE-EDC8C91C0F2B}"/>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a:off x="5852883" y="4816396"/>
            <a:ext cx="705342" cy="740340"/>
          </a:xfrm>
          <a:prstGeom prst="rect">
            <a:avLst/>
          </a:prstGeom>
        </p:spPr>
      </p:pic>
      <p:sp>
        <p:nvSpPr>
          <p:cNvPr id="53" name="TextBox 52">
            <a:extLst>
              <a:ext uri="{FF2B5EF4-FFF2-40B4-BE49-F238E27FC236}">
                <a16:creationId xmlns:a16="http://schemas.microsoft.com/office/drawing/2014/main" id="{C64EAC5C-A4C5-41C8-806A-69ECBA65F3D4}"/>
              </a:ext>
            </a:extLst>
          </p:cNvPr>
          <p:cNvSpPr txBox="1"/>
          <p:nvPr/>
        </p:nvSpPr>
        <p:spPr>
          <a:xfrm>
            <a:off x="6065344" y="5179136"/>
            <a:ext cx="583814" cy="369332"/>
          </a:xfrm>
          <a:prstGeom prst="rect">
            <a:avLst/>
          </a:prstGeom>
          <a:noFill/>
        </p:spPr>
        <p:txBody>
          <a:bodyPr wrap="none" rtlCol="0">
            <a:spAutoFit/>
          </a:bodyPr>
          <a:lstStyle/>
          <a:p>
            <a:r>
              <a:rPr lang="en-CA" dirty="0">
                <a:solidFill>
                  <a:schemeClr val="bg2"/>
                </a:solidFill>
              </a:rPr>
              <a:t>11%</a:t>
            </a:r>
          </a:p>
        </p:txBody>
      </p:sp>
      <p:sp>
        <p:nvSpPr>
          <p:cNvPr id="54" name="TextBox 53">
            <a:extLst>
              <a:ext uri="{FF2B5EF4-FFF2-40B4-BE49-F238E27FC236}">
                <a16:creationId xmlns:a16="http://schemas.microsoft.com/office/drawing/2014/main" id="{EB28CAA6-7292-4E29-A609-A5386BA9293F}"/>
              </a:ext>
            </a:extLst>
          </p:cNvPr>
          <p:cNvSpPr txBox="1"/>
          <p:nvPr/>
        </p:nvSpPr>
        <p:spPr>
          <a:xfrm>
            <a:off x="4806965" y="5517196"/>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56" name="TextBox 55">
            <a:extLst>
              <a:ext uri="{FF2B5EF4-FFF2-40B4-BE49-F238E27FC236}">
                <a16:creationId xmlns:a16="http://schemas.microsoft.com/office/drawing/2014/main" id="{2C2EADDB-F2C3-415E-A6A9-5AC82A6F5FF0}"/>
              </a:ext>
            </a:extLst>
          </p:cNvPr>
          <p:cNvSpPr txBox="1"/>
          <p:nvPr/>
        </p:nvSpPr>
        <p:spPr>
          <a:xfrm>
            <a:off x="6010383" y="5548793"/>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57" name="TextBox 56">
            <a:extLst>
              <a:ext uri="{FF2B5EF4-FFF2-40B4-BE49-F238E27FC236}">
                <a16:creationId xmlns:a16="http://schemas.microsoft.com/office/drawing/2014/main" id="{BBE1F457-6AD4-4208-B45F-967B4F552BC1}"/>
              </a:ext>
            </a:extLst>
          </p:cNvPr>
          <p:cNvSpPr txBox="1"/>
          <p:nvPr/>
        </p:nvSpPr>
        <p:spPr>
          <a:xfrm>
            <a:off x="7052315" y="55307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pic>
        <p:nvPicPr>
          <p:cNvPr id="58" name="Picture 5">
            <a:extLst>
              <a:ext uri="{FF2B5EF4-FFF2-40B4-BE49-F238E27FC236}">
                <a16:creationId xmlns:a16="http://schemas.microsoft.com/office/drawing/2014/main" id="{8D28FE10-74C0-4C74-9127-6DC6FD837D5A}"/>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a:off x="4605148" y="4757361"/>
            <a:ext cx="949494" cy="790919"/>
          </a:xfrm>
          <a:prstGeom prst="rect">
            <a:avLst/>
          </a:prstGeom>
        </p:spPr>
      </p:pic>
      <p:sp>
        <p:nvSpPr>
          <p:cNvPr id="61" name="TextBox 60">
            <a:extLst>
              <a:ext uri="{FF2B5EF4-FFF2-40B4-BE49-F238E27FC236}">
                <a16:creationId xmlns:a16="http://schemas.microsoft.com/office/drawing/2014/main" id="{C386B723-C1C3-4426-8276-14C48670ACE8}"/>
              </a:ext>
            </a:extLst>
          </p:cNvPr>
          <p:cNvSpPr txBox="1"/>
          <p:nvPr/>
        </p:nvSpPr>
        <p:spPr>
          <a:xfrm>
            <a:off x="4469391" y="5842545"/>
            <a:ext cx="1037463" cy="553998"/>
          </a:xfrm>
          <a:prstGeom prst="rect">
            <a:avLst/>
          </a:prstGeom>
          <a:noFill/>
        </p:spPr>
        <p:txBody>
          <a:bodyPr wrap="none" rtlCol="0">
            <a:spAutoFit/>
          </a:bodyPr>
          <a:lstStyle/>
          <a:p>
            <a:r>
              <a:rPr lang="en-US" sz="3000" b="1" dirty="0">
                <a:latin typeface="Helvetica" pitchFamily="2" charset="0"/>
              </a:rPr>
              <a:t>2023</a:t>
            </a:r>
          </a:p>
        </p:txBody>
      </p:sp>
      <p:sp>
        <p:nvSpPr>
          <p:cNvPr id="63" name="Rectángulo 31">
            <a:extLst>
              <a:ext uri="{FF2B5EF4-FFF2-40B4-BE49-F238E27FC236}">
                <a16:creationId xmlns:a16="http://schemas.microsoft.com/office/drawing/2014/main" id="{5A3287E8-E118-488F-98A0-73CEBE014405}"/>
              </a:ext>
            </a:extLst>
          </p:cNvPr>
          <p:cNvSpPr/>
          <p:nvPr/>
        </p:nvSpPr>
        <p:spPr>
          <a:xfrm>
            <a:off x="5444819" y="5925542"/>
            <a:ext cx="2221249"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$ 247</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64" name="TextBox 63">
            <a:extLst>
              <a:ext uri="{FF2B5EF4-FFF2-40B4-BE49-F238E27FC236}">
                <a16:creationId xmlns:a16="http://schemas.microsoft.com/office/drawing/2014/main" id="{A1514BCF-AFFC-4302-88C8-678CB61FF728}"/>
              </a:ext>
            </a:extLst>
          </p:cNvPr>
          <p:cNvSpPr txBox="1"/>
          <p:nvPr/>
        </p:nvSpPr>
        <p:spPr>
          <a:xfrm>
            <a:off x="8256910" y="5833209"/>
            <a:ext cx="1037463" cy="553998"/>
          </a:xfrm>
          <a:prstGeom prst="rect">
            <a:avLst/>
          </a:prstGeom>
          <a:noFill/>
        </p:spPr>
        <p:txBody>
          <a:bodyPr wrap="none" rtlCol="0">
            <a:spAutoFit/>
          </a:bodyPr>
          <a:lstStyle/>
          <a:p>
            <a:r>
              <a:rPr lang="en-US" sz="3000" b="1" dirty="0">
                <a:latin typeface="Helvetica" pitchFamily="2" charset="0"/>
              </a:rPr>
              <a:t>2024</a:t>
            </a:r>
          </a:p>
        </p:txBody>
      </p:sp>
      <p:sp>
        <p:nvSpPr>
          <p:cNvPr id="67" name="Rectángulo 31">
            <a:extLst>
              <a:ext uri="{FF2B5EF4-FFF2-40B4-BE49-F238E27FC236}">
                <a16:creationId xmlns:a16="http://schemas.microsoft.com/office/drawing/2014/main" id="{66B33B5E-1742-44E4-8CC7-D8CF7887B413}"/>
              </a:ext>
            </a:extLst>
          </p:cNvPr>
          <p:cNvSpPr/>
          <p:nvPr/>
        </p:nvSpPr>
        <p:spPr>
          <a:xfrm>
            <a:off x="9273235" y="5910361"/>
            <a:ext cx="2254470"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$ 407</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92205" cy="246221"/>
          </a:xfrm>
          <a:prstGeom prst="rect">
            <a:avLst/>
          </a:prstGeom>
          <a:solidFill>
            <a:schemeClr val="tx1"/>
          </a:solidFill>
        </p:spPr>
        <p:txBody>
          <a:bodyPr wrap="none" rtlCol="0">
            <a:spAutoFit/>
          </a:bodyPr>
          <a:lstStyle/>
          <a:p>
            <a:r>
              <a:rPr lang="en-US" sz="1000" b="1" dirty="0">
                <a:solidFill>
                  <a:schemeClr val="bg1"/>
                </a:solidFill>
                <a:latin typeface="Helvetica" pitchFamily="2" charset="0"/>
              </a:rPr>
              <a:t>2022-2023</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92205" cy="246221"/>
          </a:xfrm>
          <a:prstGeom prst="rect">
            <a:avLst/>
          </a:prstGeom>
          <a:solidFill>
            <a:schemeClr val="tx1"/>
          </a:solidFill>
        </p:spPr>
        <p:txBody>
          <a:bodyPr wrap="none" rtlCol="0">
            <a:spAutoFit/>
          </a:bodyPr>
          <a:lstStyle/>
          <a:p>
            <a:r>
              <a:rPr lang="en-US" sz="1000" b="1" dirty="0">
                <a:solidFill>
                  <a:schemeClr val="bg1"/>
                </a:solidFill>
                <a:latin typeface="Helvetica" pitchFamily="2" charset="0"/>
              </a:rPr>
              <a:t>2023-2024</a:t>
            </a:r>
          </a:p>
        </p:txBody>
      </p:sp>
      <p:sp>
        <p:nvSpPr>
          <p:cNvPr id="44" name="TextBox 43">
            <a:extLst>
              <a:ext uri="{FF2B5EF4-FFF2-40B4-BE49-F238E27FC236}">
                <a16:creationId xmlns:a16="http://schemas.microsoft.com/office/drawing/2014/main" id="{3B285E5D-C2B6-4321-BA41-9B65847EAB6F}"/>
              </a:ext>
            </a:extLst>
          </p:cNvPr>
          <p:cNvSpPr txBox="1"/>
          <p:nvPr/>
        </p:nvSpPr>
        <p:spPr>
          <a:xfrm>
            <a:off x="4711786" y="5122380"/>
            <a:ext cx="583814" cy="369332"/>
          </a:xfrm>
          <a:prstGeom prst="rect">
            <a:avLst/>
          </a:prstGeom>
          <a:solidFill>
            <a:schemeClr val="accent4"/>
          </a:solidFill>
        </p:spPr>
        <p:txBody>
          <a:bodyPr wrap="none" rtlCol="0">
            <a:spAutoFit/>
          </a:bodyPr>
          <a:lstStyle/>
          <a:p>
            <a:r>
              <a:rPr lang="en-CA" dirty="0">
                <a:solidFill>
                  <a:schemeClr val="bg1"/>
                </a:solidFill>
              </a:rPr>
              <a:t>69%</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3417473562"/>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3037735855"/>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496803269"/>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26"/>
          </a:graphicData>
        </a:graphic>
      </p:graphicFrame>
      <p:sp>
        <p:nvSpPr>
          <p:cNvPr id="3" name="Arrow: Down 80">
            <a:extLst>
              <a:ext uri="{FF2B5EF4-FFF2-40B4-BE49-F238E27FC236}">
                <a16:creationId xmlns:a16="http://schemas.microsoft.com/office/drawing/2014/main" id="{04752F41-D5FF-1B67-2ACE-34F29AA5CB58}"/>
              </a:ext>
            </a:extLst>
          </p:cNvPr>
          <p:cNvSpPr/>
          <p:nvPr/>
        </p:nvSpPr>
        <p:spPr>
          <a:xfrm>
            <a:off x="3529824" y="6211105"/>
            <a:ext cx="1197522" cy="6375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18%</a:t>
            </a:r>
          </a:p>
        </p:txBody>
      </p:sp>
      <p:sp>
        <p:nvSpPr>
          <p:cNvPr id="6" name="Up Arrow 1">
            <a:extLst>
              <a:ext uri="{FF2B5EF4-FFF2-40B4-BE49-F238E27FC236}">
                <a16:creationId xmlns:a16="http://schemas.microsoft.com/office/drawing/2014/main" id="{9C4F9DD9-B0F5-F26C-4570-0C4046A645C2}"/>
              </a:ext>
            </a:extLst>
          </p:cNvPr>
          <p:cNvSpPr/>
          <p:nvPr/>
        </p:nvSpPr>
        <p:spPr>
          <a:xfrm>
            <a:off x="7473482" y="6136870"/>
            <a:ext cx="1262290" cy="637550"/>
          </a:xfrm>
          <a:prstGeom prs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65%</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INVERSION CATEGORÍA | Febrero’24</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00110"/>
          </a:xfrm>
          <a:prstGeom prst="rect">
            <a:avLst/>
          </a:prstGeom>
          <a:noFill/>
        </p:spPr>
        <p:txBody>
          <a:bodyPr wrap="square" rtlCol="0">
            <a:spAutoFit/>
          </a:bodyPr>
          <a:lstStyle/>
          <a:p>
            <a:r>
              <a:rPr lang="es-HN" sz="2000" dirty="0">
                <a:latin typeface="Helvetica Light" panose="020B0403020202020204" pitchFamily="34" charset="0"/>
              </a:rPr>
              <a:t>Inversión categoría : $ 188K </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4853524"/>
            <a:ext cx="10909301" cy="923330"/>
          </a:xfrm>
          <a:prstGeom prst="rect">
            <a:avLst/>
          </a:prstGeom>
          <a:noFill/>
        </p:spPr>
        <p:txBody>
          <a:bodyPr wrap="square" rtlCol="0">
            <a:spAutoFit/>
          </a:bodyPr>
          <a:lstStyle/>
          <a:p>
            <a:r>
              <a:rPr lang="es-HN" dirty="0">
                <a:latin typeface="Helvetica Light" panose="020B0403020202020204" pitchFamily="34" charset="0"/>
              </a:rPr>
              <a:t>En el mes de febreo del 2024, DIDEMO/CREDIDEMO tiene el primer lugar en el SOI con el 84% de participación, seguido de Tropigas, MM y Elektra/Italika respectivamante con el 5%, por ultimo UMA con 2%</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790136"/>
            <a:ext cx="10909301" cy="553998"/>
          </a:xfrm>
          <a:prstGeom prst="rect">
            <a:avLst/>
          </a:prstGeom>
          <a:noFill/>
        </p:spPr>
        <p:txBody>
          <a:bodyPr wrap="square" rtlCol="0">
            <a:spAutoFit/>
          </a:bodyPr>
          <a:lstStyle/>
          <a:p>
            <a:r>
              <a:rPr lang="es-HN" sz="1500" i="1" dirty="0">
                <a:latin typeface="HELVETICA LIGHT" panose="020B0403020202020204" pitchFamily="34" charset="0"/>
              </a:rPr>
              <a:t>En el acumulado del 2023, DIDEMO/HONDA tiene el primer el SOI con el 80% de participacións, seguido de Elektra/Italika con el 8%, y le  siguen Tropigas con 5% y MM con el 4%</a:t>
            </a:r>
          </a:p>
        </p:txBody>
      </p:sp>
      <mc:AlternateContent xmlns:mc="http://schemas.openxmlformats.org/markup-compatibility/2006" xmlns:cx1="http://schemas.microsoft.com/office/drawing/2015/9/8/chartex">
        <mc:Choice Requires="cx1">
          <p:graphicFrame>
            <p:nvGraphicFramePr>
              <p:cNvPr id="2" name="Gráfico 1">
                <a:extLst>
                  <a:ext uri="{FF2B5EF4-FFF2-40B4-BE49-F238E27FC236}">
                    <a16:creationId xmlns:a16="http://schemas.microsoft.com/office/drawing/2014/main" id="{FAAD147B-2DA6-F349-8E06-9A9A322A65E3}"/>
                  </a:ext>
                </a:extLst>
              </p:cNvPr>
              <p:cNvGraphicFramePr/>
              <p:nvPr>
                <p:extLst>
                  <p:ext uri="{D42A27DB-BD31-4B8C-83A1-F6EECF244321}">
                    <p14:modId xmlns:p14="http://schemas.microsoft.com/office/powerpoint/2010/main" val="4018958092"/>
                  </p:ext>
                </p:extLst>
              </p:nvPr>
            </p:nvGraphicFramePr>
            <p:xfrm>
              <a:off x="345372" y="1352028"/>
              <a:ext cx="11616255" cy="350149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FAAD147B-2DA6-F349-8E06-9A9A322A65E3}"/>
                  </a:ext>
                </a:extLst>
              </p:cNvPr>
              <p:cNvPicPr>
                <a:picLocks noGrp="1" noRot="1" noChangeAspect="1" noMove="1" noResize="1" noEditPoints="1" noAdjustHandles="1" noChangeArrowheads="1" noChangeShapeType="1"/>
              </p:cNvPicPr>
              <p:nvPr/>
            </p:nvPicPr>
            <p:blipFill>
              <a:blip r:embed="rId4"/>
              <a:stretch>
                <a:fillRect/>
              </a:stretch>
            </p:blipFill>
            <p:spPr>
              <a:xfrm>
                <a:off x="345372" y="1352028"/>
                <a:ext cx="11616255" cy="3501496"/>
              </a:xfrm>
              <a:prstGeom prst="rect">
                <a:avLst/>
              </a:prstGeom>
            </p:spPr>
          </p:pic>
        </mc:Fallback>
      </mc:AlternateContent>
      <p:sp>
        <p:nvSpPr>
          <p:cNvPr id="4" name="CuadroTexto 3">
            <a:extLst>
              <a:ext uri="{FF2B5EF4-FFF2-40B4-BE49-F238E27FC236}">
                <a16:creationId xmlns:a16="http://schemas.microsoft.com/office/drawing/2014/main" id="{46854631-47D7-8F24-A0A9-4741FFE71EEC}"/>
              </a:ext>
            </a:extLst>
          </p:cNvPr>
          <p:cNvSpPr txBox="1"/>
          <p:nvPr/>
        </p:nvSpPr>
        <p:spPr>
          <a:xfrm>
            <a:off x="11027031" y="1450648"/>
            <a:ext cx="322862" cy="230832"/>
          </a:xfrm>
          <a:prstGeom prst="rect">
            <a:avLst/>
          </a:prstGeom>
          <a:noFill/>
        </p:spPr>
        <p:txBody>
          <a:bodyPr wrap="square" rtlCol="0">
            <a:spAutoFit/>
          </a:bodyPr>
          <a:lstStyle/>
          <a:p>
            <a:r>
              <a:rPr lang="es-HN" sz="900" dirty="0">
                <a:solidFill>
                  <a:schemeClr val="bg1"/>
                </a:solidFill>
              </a:rPr>
              <a:t>5%</a:t>
            </a:r>
          </a:p>
        </p:txBody>
      </p:sp>
      <p:sp>
        <p:nvSpPr>
          <p:cNvPr id="5" name="CuadroTexto 4">
            <a:extLst>
              <a:ext uri="{FF2B5EF4-FFF2-40B4-BE49-F238E27FC236}">
                <a16:creationId xmlns:a16="http://schemas.microsoft.com/office/drawing/2014/main" id="{9267FCB0-C675-D42C-36E5-6F33CD6D718E}"/>
              </a:ext>
            </a:extLst>
          </p:cNvPr>
          <p:cNvSpPr txBox="1"/>
          <p:nvPr/>
        </p:nvSpPr>
        <p:spPr>
          <a:xfrm>
            <a:off x="10005951" y="3579168"/>
            <a:ext cx="322862" cy="230832"/>
          </a:xfrm>
          <a:prstGeom prst="rect">
            <a:avLst/>
          </a:prstGeom>
          <a:noFill/>
        </p:spPr>
        <p:txBody>
          <a:bodyPr wrap="square" rtlCol="0">
            <a:spAutoFit/>
          </a:bodyPr>
          <a:lstStyle/>
          <a:p>
            <a:r>
              <a:rPr lang="es-HN" sz="900" dirty="0">
                <a:solidFill>
                  <a:schemeClr val="bg1"/>
                </a:solidFill>
              </a:rPr>
              <a:t>5%</a:t>
            </a:r>
          </a:p>
        </p:txBody>
      </p:sp>
      <p:sp>
        <p:nvSpPr>
          <p:cNvPr id="6" name="CuadroTexto 5">
            <a:extLst>
              <a:ext uri="{FF2B5EF4-FFF2-40B4-BE49-F238E27FC236}">
                <a16:creationId xmlns:a16="http://schemas.microsoft.com/office/drawing/2014/main" id="{61B8AC7A-6D4C-CAE1-DC83-35582C2310C6}"/>
              </a:ext>
            </a:extLst>
          </p:cNvPr>
          <p:cNvSpPr txBox="1"/>
          <p:nvPr/>
        </p:nvSpPr>
        <p:spPr>
          <a:xfrm>
            <a:off x="10005951" y="4403003"/>
            <a:ext cx="322862" cy="230832"/>
          </a:xfrm>
          <a:prstGeom prst="rect">
            <a:avLst/>
          </a:prstGeom>
          <a:noFill/>
        </p:spPr>
        <p:txBody>
          <a:bodyPr wrap="square" rtlCol="0">
            <a:spAutoFit/>
          </a:bodyPr>
          <a:lstStyle/>
          <a:p>
            <a:r>
              <a:rPr lang="es-HN" sz="900" dirty="0"/>
              <a:t>2%</a:t>
            </a:r>
          </a:p>
        </p:txBody>
      </p:sp>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MEDIA MIX| Febrero’24</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Helvetica Light" panose="020B0403020202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Helvetica Light" panose="020B0403020202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1284253591"/>
              </p:ext>
            </p:extLst>
          </p:nvPr>
        </p:nvGraphicFramePr>
        <p:xfrm>
          <a:off x="5262812" y="999343"/>
          <a:ext cx="680537" cy="3846976"/>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549568">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549568">
                <a:tc>
                  <a:txBody>
                    <a:bodyPr/>
                    <a:lstStyle/>
                    <a:p>
                      <a:pPr algn="ctr"/>
                      <a:r>
                        <a:rPr lang="es-HN" sz="1200" b="0" i="0" dirty="0">
                          <a:latin typeface="Helvetica Light" panose="020B0403020202020204" pitchFamily="34" charset="0"/>
                        </a:rPr>
                        <a:t>$158K</a:t>
                      </a:r>
                    </a:p>
                  </a:txBody>
                  <a:tcPr anchor="ctr"/>
                </a:tc>
                <a:extLst>
                  <a:ext uri="{0D108BD9-81ED-4DB2-BD59-A6C34878D82A}">
                    <a16:rowId xmlns:a16="http://schemas.microsoft.com/office/drawing/2014/main" val="34351981"/>
                  </a:ext>
                </a:extLst>
              </a:tr>
              <a:tr h="549568">
                <a:tc>
                  <a:txBody>
                    <a:bodyPr/>
                    <a:lstStyle/>
                    <a:p>
                      <a:pPr algn="ctr"/>
                      <a:r>
                        <a:rPr lang="es-HN" sz="1200" b="0" i="0" dirty="0">
                          <a:latin typeface="Helvetica Light" panose="020B0403020202020204" pitchFamily="34" charset="0"/>
                        </a:rPr>
                        <a:t>$10k</a:t>
                      </a:r>
                    </a:p>
                  </a:txBody>
                  <a:tcPr anchor="ctr"/>
                </a:tc>
                <a:extLst>
                  <a:ext uri="{0D108BD9-81ED-4DB2-BD59-A6C34878D82A}">
                    <a16:rowId xmlns:a16="http://schemas.microsoft.com/office/drawing/2014/main" val="2597096007"/>
                  </a:ext>
                </a:extLst>
              </a:tr>
              <a:tr h="549568">
                <a:tc>
                  <a:txBody>
                    <a:bodyPr/>
                    <a:lstStyle/>
                    <a:p>
                      <a:pPr algn="ctr"/>
                      <a:r>
                        <a:rPr lang="es-HN" sz="1200" b="0" i="0" dirty="0">
                          <a:latin typeface="Helvetica Light" panose="020B0403020202020204" pitchFamily="34" charset="0"/>
                        </a:rPr>
                        <a:t>$9k</a:t>
                      </a:r>
                    </a:p>
                  </a:txBody>
                  <a:tcPr anchor="ctr"/>
                </a:tc>
                <a:extLst>
                  <a:ext uri="{0D108BD9-81ED-4DB2-BD59-A6C34878D82A}">
                    <a16:rowId xmlns:a16="http://schemas.microsoft.com/office/drawing/2014/main" val="3761301885"/>
                  </a:ext>
                </a:extLst>
              </a:tr>
              <a:tr h="549568">
                <a:tc>
                  <a:txBody>
                    <a:bodyPr/>
                    <a:lstStyle/>
                    <a:p>
                      <a:pPr algn="ctr"/>
                      <a:r>
                        <a:rPr lang="es-HN" sz="1200" b="0" i="0" dirty="0">
                          <a:latin typeface="Helvetica Light" panose="020B0403020202020204" pitchFamily="34" charset="0"/>
                        </a:rPr>
                        <a:t>$8K</a:t>
                      </a:r>
                    </a:p>
                  </a:txBody>
                  <a:tcPr anchor="ctr"/>
                </a:tc>
                <a:extLst>
                  <a:ext uri="{0D108BD9-81ED-4DB2-BD59-A6C34878D82A}">
                    <a16:rowId xmlns:a16="http://schemas.microsoft.com/office/drawing/2014/main" val="1765627228"/>
                  </a:ext>
                </a:extLst>
              </a:tr>
              <a:tr h="549568">
                <a:tc>
                  <a:txBody>
                    <a:bodyPr/>
                    <a:lstStyle/>
                    <a:p>
                      <a:pPr algn="ctr"/>
                      <a:r>
                        <a:rPr lang="es-HN" sz="1200" b="0" i="0" dirty="0">
                          <a:latin typeface="Helvetica Light" panose="020B0403020202020204" pitchFamily="34" charset="0"/>
                        </a:rPr>
                        <a:t>$3K</a:t>
                      </a:r>
                    </a:p>
                  </a:txBody>
                  <a:tcPr anchor="ctr"/>
                </a:tc>
                <a:extLst>
                  <a:ext uri="{0D108BD9-81ED-4DB2-BD59-A6C34878D82A}">
                    <a16:rowId xmlns:a16="http://schemas.microsoft.com/office/drawing/2014/main" val="1567946576"/>
                  </a:ext>
                </a:extLst>
              </a:tr>
              <a:tr h="549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$0.01K</a:t>
                      </a:r>
                    </a:p>
                  </a:txBody>
                  <a:tcPr anchor="ctr"/>
                </a:tc>
                <a:extLst>
                  <a:ext uri="{0D108BD9-81ED-4DB2-BD59-A6C34878D82A}">
                    <a16:rowId xmlns:a16="http://schemas.microsoft.com/office/drawing/2014/main" val="616025037"/>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2966308289"/>
              </p:ext>
            </p:extLst>
          </p:nvPr>
        </p:nvGraphicFramePr>
        <p:xfrm>
          <a:off x="10985156" y="999341"/>
          <a:ext cx="1118058" cy="384697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49568">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549568">
                <a:tc>
                  <a:txBody>
                    <a:bodyPr/>
                    <a:lstStyle/>
                    <a:p>
                      <a:pPr algn="ctr"/>
                      <a:r>
                        <a:rPr lang="es-HN" sz="1100" b="0" i="0" dirty="0">
                          <a:latin typeface="Helvetica Light" panose="020B0403020202020204" pitchFamily="34" charset="0"/>
                        </a:rPr>
                        <a:t>$73K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46%</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549568">
                <a:tc>
                  <a:txBody>
                    <a:bodyPr/>
                    <a:lstStyle/>
                    <a:p>
                      <a:pPr algn="ctr"/>
                      <a:r>
                        <a:rPr lang="es-HN" sz="1100" b="0" i="0" dirty="0">
                          <a:latin typeface="Helvetica Light" panose="020B0403020202020204" pitchFamily="34" charset="0"/>
                        </a:rPr>
                        <a:t>$10k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549568">
                <a:tc>
                  <a:txBody>
                    <a:bodyPr/>
                    <a:lstStyle/>
                    <a:p>
                      <a:pPr algn="ctr"/>
                      <a:r>
                        <a:rPr lang="es-HN" sz="1100" b="0" i="0" dirty="0">
                          <a:latin typeface="Helvetica Light" panose="020B0403020202020204" pitchFamily="34" charset="0"/>
                        </a:rPr>
                        <a:t>$9k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549568">
                <a:tc>
                  <a:txBody>
                    <a:bodyPr/>
                    <a:lstStyle/>
                    <a:p>
                      <a:pPr algn="ctr"/>
                      <a:r>
                        <a:rPr lang="es-HN" sz="1100" b="0" i="0" dirty="0">
                          <a:latin typeface="Helvetica Light" panose="020B0403020202020204" pitchFamily="34" charset="0"/>
                        </a:rPr>
                        <a:t>$8K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549568">
                <a:tc>
                  <a:txBody>
                    <a:bodyPr/>
                    <a:lstStyle/>
                    <a:p>
                      <a:pPr algn="ctr"/>
                      <a:r>
                        <a:rPr lang="es-HN" sz="1100" b="0" i="0" dirty="0">
                          <a:latin typeface="Helvetica Light" panose="020B0403020202020204" pitchFamily="34" charset="0"/>
                        </a:rPr>
                        <a:t>$3K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r h="549568">
                <a:tc>
                  <a:txBody>
                    <a:bodyPr/>
                    <a:lstStyle/>
                    <a:p>
                      <a:pPr algn="ctr"/>
                      <a:r>
                        <a:rPr lang="es-HN" sz="1100" b="0" i="0" dirty="0">
                          <a:latin typeface="Helvetica Light" panose="020B0403020202020204" pitchFamily="34" charset="0"/>
                        </a:rPr>
                        <a:t>$0.01K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6995533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98132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738664"/>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inversión de $158K en febrero, destinando el 46% a CrediDemo y el 54% restante a otras marcas u otros productos de la categoría.</a:t>
            </a:r>
          </a:p>
          <a:p>
            <a:pPr algn="ctr"/>
            <a:r>
              <a:rPr lang="es-HN" sz="1400" dirty="0">
                <a:latin typeface="Helvetica Light" panose="020B0403020202020204" pitchFamily="34" charset="0"/>
              </a:rPr>
              <a:t>Tropigas por su parte, toda su inversión fue destinada a AKT</a:t>
            </a:r>
          </a:p>
        </p:txBody>
      </p:sp>
      <p:graphicFrame>
        <p:nvGraphicFramePr>
          <p:cNvPr id="7" name="Gráfico 6">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1846529571"/>
              </p:ext>
            </p:extLst>
          </p:nvPr>
        </p:nvGraphicFramePr>
        <p:xfrm>
          <a:off x="5993942" y="1330875"/>
          <a:ext cx="5041806"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764287420"/>
              </p:ext>
            </p:extLst>
          </p:nvPr>
        </p:nvGraphicFramePr>
        <p:xfrm>
          <a:off x="-8733" y="1330874"/>
          <a:ext cx="5382121" cy="3931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MEDIA MIX| Febrero’24</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468635" y="974788"/>
            <a:ext cx="4005394" cy="369332"/>
          </a:xfrm>
          <a:prstGeom prst="rect">
            <a:avLst/>
          </a:prstGeom>
          <a:noFill/>
        </p:spPr>
        <p:txBody>
          <a:bodyPr wrap="square" rtlCol="0">
            <a:spAutoFit/>
          </a:bodyPr>
          <a:lstStyle/>
          <a:p>
            <a:r>
              <a:rPr lang="es-HN" dirty="0">
                <a:latin typeface="Helvetica Light" panose="020B0403020202020204" pitchFamily="34" charset="0"/>
              </a:rPr>
              <a:t>D</a:t>
            </a:r>
            <a:r>
              <a:rPr lang="es-HN" dirty="0">
                <a:effectLst/>
                <a:latin typeface="Helvetica Light" panose="020B0403020202020204" pitchFamily="34" charset="0"/>
              </a:rPr>
              <a:t>istribución</a:t>
            </a:r>
            <a:r>
              <a:rPr lang="es-HN" dirty="0">
                <a:latin typeface="Helvetica Light" panose="020B0403020202020204" pitchFamily="34" charset="0"/>
              </a:rPr>
              <a:t> Didemo marca por </a:t>
            </a:r>
            <a:r>
              <a:rPr lang="es-HN" b="1" dirty="0">
                <a:latin typeface="Helvetica Light" panose="020B0403020202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2839020135"/>
              </p:ext>
            </p:extLst>
          </p:nvPr>
        </p:nvGraphicFramePr>
        <p:xfrm>
          <a:off x="10605307" y="1344120"/>
          <a:ext cx="1118058" cy="377212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95416">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588355">
                <a:tc>
                  <a:txBody>
                    <a:bodyPr/>
                    <a:lstStyle/>
                    <a:p>
                      <a:pPr algn="ctr"/>
                      <a:r>
                        <a:rPr lang="es-HN" sz="1100" b="0" i="0" dirty="0">
                          <a:latin typeface="Helvetica Light" panose="020B0403020202020204" pitchFamily="34" charset="0"/>
                        </a:rPr>
                        <a:t>120</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38%</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588355">
                <a:tc>
                  <a:txBody>
                    <a:bodyPr/>
                    <a:lstStyle/>
                    <a:p>
                      <a:pPr algn="ctr"/>
                      <a:r>
                        <a:rPr lang="es-HN" sz="1100" b="0" i="0" dirty="0">
                          <a:latin typeface="Helvetica Light" panose="020B0403020202020204" pitchFamily="34" charset="0"/>
                        </a:rPr>
                        <a:t>510</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62%</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307777"/>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distribución por spot de 630 en febrero, destinando a el 62% a Didemo y el 38% a CrediDemo.</a:t>
            </a:r>
          </a:p>
        </p:txBody>
      </p:sp>
      <p:graphicFrame>
        <p:nvGraphicFramePr>
          <p:cNvPr id="6" name="Objeto 5">
            <a:extLst>
              <a:ext uri="{FF2B5EF4-FFF2-40B4-BE49-F238E27FC236}">
                <a16:creationId xmlns:a16="http://schemas.microsoft.com/office/drawing/2014/main" id="{C4371243-74A7-2A34-EAF7-824C35A7AFBE}"/>
              </a:ext>
            </a:extLst>
          </p:cNvPr>
          <p:cNvGraphicFramePr>
            <a:graphicFrameLocks noChangeAspect="1"/>
          </p:cNvGraphicFramePr>
          <p:nvPr>
            <p:extLst>
              <p:ext uri="{D42A27DB-BD31-4B8C-83A1-F6EECF244321}">
                <p14:modId xmlns:p14="http://schemas.microsoft.com/office/powerpoint/2010/main" val="4024744990"/>
              </p:ext>
            </p:extLst>
          </p:nvPr>
        </p:nvGraphicFramePr>
        <p:xfrm>
          <a:off x="-118" y="1750746"/>
          <a:ext cx="4965700" cy="3365500"/>
        </p:xfrm>
        <a:graphic>
          <a:graphicData uri="http://schemas.openxmlformats.org/presentationml/2006/ole">
            <mc:AlternateContent xmlns:mc="http://schemas.openxmlformats.org/markup-compatibility/2006">
              <mc:Choice xmlns:v="urn:schemas-microsoft-com:vml" Requires="v">
                <p:oleObj name="Hoja de cálculo" r:id="rId3" imgW="4965700" imgH="3365500" progId="Excel.Sheet.12">
                  <p:embed/>
                </p:oleObj>
              </mc:Choice>
              <mc:Fallback>
                <p:oleObj name="Hoja de cálculo" r:id="rId3" imgW="4965700" imgH="3365500" progId="Excel.Sheet.12">
                  <p:embed/>
                  <p:pic>
                    <p:nvPicPr>
                      <p:cNvPr id="0" name=""/>
                      <p:cNvPicPr/>
                      <p:nvPr/>
                    </p:nvPicPr>
                    <p:blipFill>
                      <a:blip r:embed="rId4"/>
                      <a:stretch>
                        <a:fillRect/>
                      </a:stretch>
                    </p:blipFill>
                    <p:spPr>
                      <a:xfrm>
                        <a:off x="-118" y="1750746"/>
                        <a:ext cx="4965700" cy="3365500"/>
                      </a:xfrm>
                      <a:prstGeom prst="rect">
                        <a:avLst/>
                      </a:prstGeom>
                    </p:spPr>
                  </p:pic>
                </p:oleObj>
              </mc:Fallback>
            </mc:AlternateContent>
          </a:graphicData>
        </a:graphic>
      </p:graphicFrame>
      <p:graphicFrame>
        <p:nvGraphicFramePr>
          <p:cNvPr id="7" name="Gráfico 6">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810433265"/>
              </p:ext>
            </p:extLst>
          </p:nvPr>
        </p:nvGraphicFramePr>
        <p:xfrm>
          <a:off x="5054321" y="1750746"/>
          <a:ext cx="5550986" cy="3931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3873792414"/>
              </p:ext>
            </p:extLst>
          </p:nvPr>
        </p:nvGraphicFramePr>
        <p:xfrm>
          <a:off x="10094171" y="1179143"/>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a:latin typeface="Helvetica Light" panose="020B0403020202020204" pitchFamily="34" charset="0"/>
                        </a:rPr>
                        <a:t>Feb</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1017657"/>
            <a:ext cx="1736857" cy="369332"/>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26705136"/>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407</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pic>
        <p:nvPicPr>
          <p:cNvPr id="20" name="Picture 19">
            <a:extLst>
              <a:ext uri="{FF2B5EF4-FFF2-40B4-BE49-F238E27FC236}">
                <a16:creationId xmlns:a16="http://schemas.microsoft.com/office/drawing/2014/main" id="{1D15EBB1-D87C-4656-8555-6A12EA40D2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9948" y="6353451"/>
            <a:ext cx="977012" cy="369332"/>
          </a:xfrm>
          <a:prstGeom prst="rect">
            <a:avLst/>
          </a:prstGeom>
        </p:spPr>
      </p:pic>
      <p:sp>
        <p:nvSpPr>
          <p:cNvPr id="25" name="Rectangle 24">
            <a:extLst>
              <a:ext uri="{FF2B5EF4-FFF2-40B4-BE49-F238E27FC236}">
                <a16:creationId xmlns:a16="http://schemas.microsoft.com/office/drawing/2014/main" id="{579CFACB-DF85-4736-BAC5-CB97F5635D1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INVERSION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2399970313"/>
              </p:ext>
            </p:extLst>
          </p:nvPr>
        </p:nvGraphicFramePr>
        <p:xfrm>
          <a:off x="2625635" y="1464013"/>
          <a:ext cx="777239" cy="371191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520540">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52855694"/>
                  </a:ext>
                </a:extLst>
              </a:tr>
              <a:tr h="520540">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588674">
                <a:tc>
                  <a:txBody>
                    <a:bodyPr/>
                    <a:lstStyle/>
                    <a:p>
                      <a:pPr algn="ctr"/>
                      <a:r>
                        <a:rPr lang="en-US" sz="1200" b="0" i="0" dirty="0">
                          <a:latin typeface="Helvetica Light" panose="020B0403020202020204" pitchFamily="34" charset="0"/>
                        </a:rPr>
                        <a:t>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520540">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520540">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520540">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520540">
                <a:tc>
                  <a:txBody>
                    <a:bodyPr/>
                    <a:lstStyle/>
                    <a:p>
                      <a:pPr algn="ctr"/>
                      <a:r>
                        <a:rPr lang="en-US" sz="1200" b="0" i="0" dirty="0">
                          <a:latin typeface="Helvetica Light" panose="020B0403020202020204" pitchFamily="34" charset="0"/>
                        </a:rPr>
                        <a:t>76%</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334222798"/>
              </p:ext>
            </p:extLst>
          </p:nvPr>
        </p:nvGraphicFramePr>
        <p:xfrm>
          <a:off x="9002012" y="1514089"/>
          <a:ext cx="3155651" cy="4867682"/>
        </p:xfrm>
        <a:graphic>
          <a:graphicData uri="http://schemas.openxmlformats.org/drawingml/2006/table">
            <a:tbl>
              <a:tblPr firstRow="1" lastRow="1" bandRow="1">
                <a:tableStyleId>{2D5ABB26-0587-4C30-8999-92F81FD0307C}</a:tableStyleId>
              </a:tblPr>
              <a:tblGrid>
                <a:gridCol w="1215308">
                  <a:extLst>
                    <a:ext uri="{9D8B030D-6E8A-4147-A177-3AD203B41FA5}">
                      <a16:colId xmlns:a16="http://schemas.microsoft.com/office/drawing/2014/main" val="490793739"/>
                    </a:ext>
                  </a:extLst>
                </a:gridCol>
                <a:gridCol w="591210">
                  <a:extLst>
                    <a:ext uri="{9D8B030D-6E8A-4147-A177-3AD203B41FA5}">
                      <a16:colId xmlns:a16="http://schemas.microsoft.com/office/drawing/2014/main" val="1525271968"/>
                    </a:ext>
                  </a:extLst>
                </a:gridCol>
                <a:gridCol w="645503">
                  <a:extLst>
                    <a:ext uri="{9D8B030D-6E8A-4147-A177-3AD203B41FA5}">
                      <a16:colId xmlns:a16="http://schemas.microsoft.com/office/drawing/2014/main" val="2218273962"/>
                    </a:ext>
                  </a:extLst>
                </a:gridCol>
                <a:gridCol w="703630">
                  <a:extLst>
                    <a:ext uri="{9D8B030D-6E8A-4147-A177-3AD203B41FA5}">
                      <a16:colId xmlns:a16="http://schemas.microsoft.com/office/drawing/2014/main" val="3996407185"/>
                    </a:ext>
                  </a:extLst>
                </a:gridCol>
              </a:tblGrid>
              <a:tr h="337090">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26</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rgbClr val="FF0000"/>
                          </a:solidFill>
                          <a:latin typeface="Helvetica Light" panose="020B0403020202020204" pitchFamily="34" charset="0"/>
                        </a:rPr>
                        <a:t>-69%</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337090">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a:t>
                      </a:r>
                      <a:r>
                        <a:rPr lang="en-US" sz="1200" b="0" i="0" dirty="0" err="1">
                          <a:latin typeface="Helvetica Light" panose="020B0403020202020204" pitchFamily="34" charset="0"/>
                        </a:rPr>
                        <a:t>Credid</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167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158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rgbClr val="FF0000"/>
                          </a:solidFill>
                          <a:latin typeface="Helvetica Light" panose="020B0403020202020204" pitchFamily="34" charset="0"/>
                        </a:rPr>
                        <a:t>-5%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337090">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125%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451121">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337090">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586457">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rgbClr val="FF0000"/>
                          </a:solidFill>
                          <a:latin typeface="Helvetica Light" panose="020B0403020202020204" pitchFamily="34" charset="0"/>
                        </a:rPr>
                        <a:t>-50%</a:t>
                      </a:r>
                    </a:p>
                    <a:p>
                      <a:pPr algn="ctr"/>
                      <a:endParaRPr lang="en-US" sz="11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58645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1" i="0" dirty="0">
                          <a:solidFill>
                            <a:schemeClr val="tx1"/>
                          </a:solidFill>
                          <a:latin typeface="Helvetica Light" panose="020B0403020202020204" pitchFamily="34" charset="0"/>
                        </a:rPr>
                        <a:t>25%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58645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58645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586457">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218</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188</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bg1"/>
                          </a:solidFill>
                          <a:latin typeface="Helvetica Light" panose="020B0403020202020204" pitchFamily="34" charset="0"/>
                        </a:rPr>
                        <a:t>-14%</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4" name="TextBox 23">
            <a:extLst>
              <a:ext uri="{FF2B5EF4-FFF2-40B4-BE49-F238E27FC236}">
                <a16:creationId xmlns:a16="http://schemas.microsoft.com/office/drawing/2014/main" id="{ABCCE46F-AF10-F64E-93E7-A9BA516D442E}"/>
              </a:ext>
            </a:extLst>
          </p:cNvPr>
          <p:cNvSpPr txBox="1"/>
          <p:nvPr/>
        </p:nvSpPr>
        <p:spPr>
          <a:xfrm>
            <a:off x="732230" y="5771841"/>
            <a:ext cx="1370888" cy="246221"/>
          </a:xfrm>
          <a:prstGeom prst="rect">
            <a:avLst/>
          </a:prstGeom>
          <a:noFill/>
        </p:spPr>
        <p:txBody>
          <a:bodyPr wrap="none" rtlCol="0">
            <a:spAutoFit/>
          </a:bodyPr>
          <a:lstStyle/>
          <a:p>
            <a:r>
              <a:rPr lang="en-US" sz="1000" i="1" dirty="0">
                <a:solidFill>
                  <a:schemeClr val="tx1">
                    <a:lumMod val="50000"/>
                    <a:lumOff val="50000"/>
                  </a:schemeClr>
                </a:solidFill>
                <a:latin typeface="Helvetica Light" panose="020B0403020202020204" pitchFamily="34" charset="0"/>
              </a:rPr>
              <a:t>Inv. Miles de </a:t>
            </a:r>
            <a:r>
              <a:rPr lang="en-US" sz="1000" i="1" dirty="0" err="1">
                <a:solidFill>
                  <a:schemeClr val="tx1">
                    <a:lumMod val="50000"/>
                    <a:lumOff val="50000"/>
                  </a:schemeClr>
                </a:solidFill>
                <a:latin typeface="Helvetica Light" panose="020B0403020202020204" pitchFamily="34" charset="0"/>
              </a:rPr>
              <a:t>dólares</a:t>
            </a:r>
            <a:endParaRPr lang="en-US" sz="1000" i="1" dirty="0">
              <a:solidFill>
                <a:schemeClr val="tx1">
                  <a:lumMod val="50000"/>
                  <a:lumOff val="50000"/>
                </a:schemeClr>
              </a:solidFill>
              <a:latin typeface="Helvetica Light" panose="020B0403020202020204" pitchFamily="34" charset="0"/>
            </a:endParaRPr>
          </a:p>
        </p:txBody>
      </p:sp>
      <p:sp>
        <p:nvSpPr>
          <p:cNvPr id="2" name="TextBox 1">
            <a:extLst>
              <a:ext uri="{FF2B5EF4-FFF2-40B4-BE49-F238E27FC236}">
                <a16:creationId xmlns:a16="http://schemas.microsoft.com/office/drawing/2014/main" id="{ABAA93BB-1B07-4841-880C-E0DAFFBADEC2}"/>
              </a:ext>
            </a:extLst>
          </p:cNvPr>
          <p:cNvSpPr txBox="1"/>
          <p:nvPr/>
        </p:nvSpPr>
        <p:spPr>
          <a:xfrm>
            <a:off x="2302969" y="5857520"/>
            <a:ext cx="6604406" cy="938719"/>
          </a:xfrm>
          <a:prstGeom prst="rect">
            <a:avLst/>
          </a:prstGeom>
          <a:solidFill>
            <a:schemeClr val="bg1">
              <a:lumMod val="85000"/>
            </a:schemeClr>
          </a:solidFill>
          <a:ln>
            <a:solidFill>
              <a:schemeClr val="bg1"/>
            </a:solidFill>
          </a:ln>
        </p:spPr>
        <p:txBody>
          <a:bodyPr wrap="square" rtlCol="0">
            <a:spAutoFit/>
          </a:bodyPr>
          <a:lstStyle/>
          <a:p>
            <a:r>
              <a:rPr lang="en-US" sz="1100" dirty="0" err="1">
                <a:latin typeface="Helvetica Light" panose="020B0403020202020204" pitchFamily="34" charset="0"/>
              </a:rPr>
              <a:t>Observaciones</a:t>
            </a:r>
            <a:r>
              <a:rPr lang="en-US" sz="1100" dirty="0">
                <a:latin typeface="Helvetica Light" panose="020B0403020202020204" pitchFamily="34" charset="0"/>
              </a:rPr>
              <a:t> :</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a:t>
            </a:r>
            <a:r>
              <a:rPr lang="en-US" sz="1100" dirty="0" err="1">
                <a:latin typeface="Helvetica Light" panose="020B0403020202020204" pitchFamily="34" charset="0"/>
              </a:rPr>
              <a:t>Relaciones</a:t>
            </a:r>
            <a:r>
              <a:rPr lang="en-US" sz="1100" dirty="0">
                <a:latin typeface="Helvetica Light" panose="020B0403020202020204" pitchFamily="34" charset="0"/>
              </a:rPr>
              <a:t> </a:t>
            </a:r>
            <a:r>
              <a:rPr lang="en-US" sz="1100" dirty="0" err="1">
                <a:latin typeface="Helvetica Light" panose="020B0403020202020204" pitchFamily="34" charset="0"/>
              </a:rPr>
              <a:t>Públicas</a:t>
            </a:r>
            <a:endParaRPr lang="en-US" sz="1100" dirty="0">
              <a:latin typeface="Helvetica Light" panose="020B0403020202020204" pitchFamily="34" charset="0"/>
            </a:endParaRP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250264817"/>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1019895466"/>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2046073958"/>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852136" y="6099710"/>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147562338"/>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1753416976"/>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$ 12K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$ 18K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a:off x="2111116" y="1396029"/>
            <a:ext cx="389885" cy="20739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219436674"/>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Motomundo</a:t>
            </a:r>
            <a:endParaRPr lang="en-US" sz="3000" b="1" dirty="0">
              <a:latin typeface="Helvetica Light" panose="020B0403020202020204" pitchFamily="34" charset="0"/>
            </a:endParaRP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5" name="TextBox 34">
            <a:extLst>
              <a:ext uri="{FF2B5EF4-FFF2-40B4-BE49-F238E27FC236}">
                <a16:creationId xmlns:a16="http://schemas.microsoft.com/office/drawing/2014/main" id="{ED0DB041-F4A2-426E-81C5-D79D5B47F05A}"/>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1948069546"/>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90</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50</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3480342787"/>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5"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2917192348"/>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8D42A2CF-8581-E583-E04B-BFEA6C58A215}"/>
              </a:ext>
            </a:extLst>
          </p:cNvPr>
          <p:cNvGraphicFramePr/>
          <p:nvPr>
            <p:extLst>
              <p:ext uri="{D42A27DB-BD31-4B8C-83A1-F6EECF244321}">
                <p14:modId xmlns:p14="http://schemas.microsoft.com/office/powerpoint/2010/main" val="1646471316"/>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075034000"/>
              </p:ext>
            </p:extLst>
          </p:nvPr>
        </p:nvGraphicFramePr>
        <p:xfrm>
          <a:off x="10970222" y="3925917"/>
          <a:ext cx="1090666" cy="249046"/>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2380302818"/>
              </p:ext>
            </p:extLst>
          </p:nvPr>
        </p:nvGraphicFramePr>
        <p:xfrm>
          <a:off x="11009855" y="5563453"/>
          <a:ext cx="1129243" cy="396240"/>
        </p:xfrm>
        <a:graphic>
          <a:graphicData uri="http://schemas.openxmlformats.org/drawingml/2006/table">
            <a:tbl>
              <a:tblPr firstRow="1" bandRow="1">
                <a:tableStyleId>{2D5ABB26-0587-4C30-8999-92F81FD0307C}</a:tableStyleId>
              </a:tblPr>
              <a:tblGrid>
                <a:gridCol w="551219">
                  <a:extLst>
                    <a:ext uri="{9D8B030D-6E8A-4147-A177-3AD203B41FA5}">
                      <a16:colId xmlns:a16="http://schemas.microsoft.com/office/drawing/2014/main" val="1624274162"/>
                    </a:ext>
                  </a:extLst>
                </a:gridCol>
                <a:gridCol w="578024">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$18k</a:t>
                      </a:r>
                    </a:p>
                  </a:txBody>
                  <a:tcPr/>
                </a:tc>
                <a:tc>
                  <a:txBody>
                    <a:bodyPr/>
                    <a:lstStyle/>
                    <a:p>
                      <a:pPr algn="ctr"/>
                      <a:endParaRPr lang="en-US" sz="1000" b="1" i="0" dirty="0">
                        <a:solidFill>
                          <a:schemeClr val="bg1"/>
                        </a:solidFill>
                        <a:latin typeface="Helvetica Light" panose="020B0403020202020204" pitchFamily="34" charset="0"/>
                      </a:endParaRPr>
                    </a:p>
                    <a:p>
                      <a:pPr algn="ctr"/>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3" name="Chart 12">
            <a:extLst>
              <a:ext uri="{FF2B5EF4-FFF2-40B4-BE49-F238E27FC236}">
                <a16:creationId xmlns:a16="http://schemas.microsoft.com/office/drawing/2014/main" id="{E4FDCF8F-3E83-9CC9-4A97-294B6DBCCC58}"/>
              </a:ext>
            </a:extLst>
          </p:cNvPr>
          <p:cNvGraphicFramePr/>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3" name="Curved Down Arrow 41">
            <a:extLst>
              <a:ext uri="{FF2B5EF4-FFF2-40B4-BE49-F238E27FC236}">
                <a16:creationId xmlns:a16="http://schemas.microsoft.com/office/drawing/2014/main" id="{2618ACD0-A6F7-332A-B5CB-FF22926D37CC}"/>
              </a:ext>
            </a:extLst>
          </p:cNvPr>
          <p:cNvSpPr/>
          <p:nvPr/>
        </p:nvSpPr>
        <p:spPr>
          <a:xfrm>
            <a:off x="1118452" y="1454131"/>
            <a:ext cx="389885" cy="20739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l">
          <a:defRPr sz="3000" dirty="0">
            <a:latin typeface="Helvetica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115836</TotalTime>
  <Words>3039</Words>
  <Application>Microsoft Macintosh PowerPoint</Application>
  <PresentationFormat>Panorámica</PresentationFormat>
  <Paragraphs>775</Paragraphs>
  <Slides>31</Slides>
  <Notes>23</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31</vt:i4>
      </vt:variant>
    </vt:vector>
  </HeadingPairs>
  <TitlesOfParts>
    <vt:vector size="43" baseType="lpstr">
      <vt:lpstr>Arial</vt:lpstr>
      <vt:lpstr>Calibri</vt:lpstr>
      <vt:lpstr>Calibri Light</vt:lpstr>
      <vt:lpstr>Century Gothic</vt:lpstr>
      <vt:lpstr>Courier New</vt:lpstr>
      <vt:lpstr>Helvetica</vt:lpstr>
      <vt:lpstr>HELVETICA LIGHT</vt:lpstr>
      <vt:lpstr>HELVETICA LIGHT</vt:lpstr>
      <vt:lpstr>Public Sans Bold</vt:lpstr>
      <vt:lpstr>Office Theme</vt:lpstr>
      <vt:lpstr>Hoja de cálculo</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4965</cp:revision>
  <dcterms:created xsi:type="dcterms:W3CDTF">2018-11-08T16:44:16Z</dcterms:created>
  <dcterms:modified xsi:type="dcterms:W3CDTF">2024-03-19T23:46:25Z</dcterms:modified>
</cp:coreProperties>
</file>