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16.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64" r:id="rId2"/>
    <p:sldId id="1068" r:id="rId3"/>
    <p:sldId id="1135" r:id="rId4"/>
    <p:sldId id="1079" r:id="rId5"/>
    <p:sldId id="1151" r:id="rId6"/>
    <p:sldId id="1152" r:id="rId7"/>
    <p:sldId id="1156" r:id="rId8"/>
    <p:sldId id="1035" r:id="rId9"/>
    <p:sldId id="1001" r:id="rId10"/>
    <p:sldId id="1026" r:id="rId11"/>
    <p:sldId id="1100" r:id="rId12"/>
    <p:sldId id="1027" r:id="rId13"/>
    <p:sldId id="1136" r:id="rId14"/>
    <p:sldId id="1132" r:id="rId15"/>
    <p:sldId id="1031" r:id="rId16"/>
    <p:sldId id="1147" r:id="rId17"/>
    <p:sldId id="1141" r:id="rId18"/>
    <p:sldId id="1144" r:id="rId19"/>
    <p:sldId id="1127" r:id="rId20"/>
    <p:sldId id="1149" r:id="rId21"/>
    <p:sldId id="1150" r:id="rId22"/>
    <p:sldId id="1153" r:id="rId23"/>
    <p:sldId id="1158" r:id="rId24"/>
    <p:sldId id="1264" r:id="rId25"/>
    <p:sldId id="1069" r:id="rId26"/>
    <p:sldId id="1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26A"/>
    <a:srgbClr val="1D9A78"/>
    <a:srgbClr val="843A27"/>
    <a:srgbClr val="01A99E"/>
    <a:srgbClr val="ED9F05"/>
    <a:srgbClr val="FFC001"/>
    <a:srgbClr val="971F1F"/>
    <a:srgbClr val="1D745A"/>
    <a:srgbClr val="C52828"/>
    <a:srgbClr val="C3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2" autoAdjust="0"/>
    <p:restoredTop sz="96608" autoAdjust="0"/>
  </p:normalViewPr>
  <p:slideViewPr>
    <p:cSldViewPr snapToGrid="0">
      <p:cViewPr varScale="1">
        <p:scale>
          <a:sx n="128" d="100"/>
          <a:sy n="128" d="100"/>
        </p:scale>
        <p:origin x="272" y="176"/>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2026/Reporte%20Motomundo%2026/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Sheet1!$AL$2:$CH$3</c:f>
              <c:multiLvlStrCache>
                <c:ptCount val="4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lvl>
                <c:lvl>
                  <c:pt idx="0">
                    <c:v>2022</c:v>
                  </c:pt>
                  <c:pt idx="12">
                    <c:v>2023</c:v>
                  </c:pt>
                  <c:pt idx="24">
                    <c:v>2024</c:v>
                  </c:pt>
                  <c:pt idx="36">
                    <c:v>2025</c:v>
                  </c:pt>
                  <c:pt idx="48">
                    <c:v>2026</c:v>
                  </c:pt>
                </c:lvl>
              </c:multiLvlStrCache>
            </c:multiLvlStrRef>
          </c:cat>
          <c:val>
            <c:numRef>
              <c:f>Sheet1!$AL$4:$CH$4</c:f>
              <c:numCache>
                <c:formatCode>_(* #,##0.00_);_(* \(#,##0.00\);_(* "-"??_);_(@_)</c:formatCode>
                <c:ptCount val="49"/>
                <c:pt idx="0">
                  <c:v>159856.26366120213</c:v>
                </c:pt>
                <c:pt idx="1">
                  <c:v>141726.05641844895</c:v>
                </c:pt>
                <c:pt idx="2">
                  <c:v>184062.02294367168</c:v>
                </c:pt>
                <c:pt idx="3">
                  <c:v>262887</c:v>
                </c:pt>
                <c:pt idx="4">
                  <c:v>184584</c:v>
                </c:pt>
                <c:pt idx="5">
                  <c:v>244782</c:v>
                </c:pt>
                <c:pt idx="6">
                  <c:v>170623.43604126252</c:v>
                </c:pt>
                <c:pt idx="7">
                  <c:v>193485.85947635284</c:v>
                </c:pt>
                <c:pt idx="8">
                  <c:v>136312.89400604053</c:v>
                </c:pt>
                <c:pt idx="9">
                  <c:v>257247.14452909862</c:v>
                </c:pt>
                <c:pt idx="10">
                  <c:v>269737.84051802591</c:v>
                </c:pt>
                <c:pt idx="11">
                  <c:v>462639.19772810378</c:v>
                </c:pt>
                <c:pt idx="12">
                  <c:v>134107.07841940722</c:v>
                </c:pt>
                <c:pt idx="13">
                  <c:v>112701.39480701419</c:v>
                </c:pt>
                <c:pt idx="14">
                  <c:v>105887.33803079775</c:v>
                </c:pt>
                <c:pt idx="15">
                  <c:v>173519.73005901117</c:v>
                </c:pt>
                <c:pt idx="16">
                  <c:v>205965.0522971375</c:v>
                </c:pt>
                <c:pt idx="17">
                  <c:v>194495.7296555744</c:v>
                </c:pt>
                <c:pt idx="18">
                  <c:v>175649.65884032677</c:v>
                </c:pt>
                <c:pt idx="19">
                  <c:v>238461.19801764656</c:v>
                </c:pt>
                <c:pt idx="20">
                  <c:v>213222.26913071127</c:v>
                </c:pt>
                <c:pt idx="21">
                  <c:v>276953.46866346087</c:v>
                </c:pt>
                <c:pt idx="22">
                  <c:v>403747.23992767686</c:v>
                </c:pt>
                <c:pt idx="23">
                  <c:v>375912.96945798595</c:v>
                </c:pt>
                <c:pt idx="24">
                  <c:v>218469.75589050839</c:v>
                </c:pt>
                <c:pt idx="25">
                  <c:v>188347.17994179329</c:v>
                </c:pt>
                <c:pt idx="26">
                  <c:v>305204.62349038653</c:v>
                </c:pt>
                <c:pt idx="27">
                  <c:v>388293.72310311429</c:v>
                </c:pt>
                <c:pt idx="28">
                  <c:v>432792.7315515058</c:v>
                </c:pt>
                <c:pt idx="29">
                  <c:v>425064.69709975435</c:v>
                </c:pt>
                <c:pt idx="30">
                  <c:v>342184.68951709621</c:v>
                </c:pt>
                <c:pt idx="31">
                  <c:v>258057.96630707497</c:v>
                </c:pt>
                <c:pt idx="32">
                  <c:v>280682.86092342768</c:v>
                </c:pt>
                <c:pt idx="33">
                  <c:v>344254.72826478828</c:v>
                </c:pt>
                <c:pt idx="34">
                  <c:v>366484.82736534835</c:v>
                </c:pt>
                <c:pt idx="35">
                  <c:v>521703.0635011291</c:v>
                </c:pt>
                <c:pt idx="36">
                  <c:v>349717.58043192863</c:v>
                </c:pt>
                <c:pt idx="37">
                  <c:v>215592.03463113823</c:v>
                </c:pt>
                <c:pt idx="38">
                  <c:v>315731.71717811236</c:v>
                </c:pt>
                <c:pt idx="39">
                  <c:v>342202.94784716133</c:v>
                </c:pt>
                <c:pt idx="40">
                  <c:v>394448.01479874062</c:v>
                </c:pt>
                <c:pt idx="41">
                  <c:v>392715.13352297479</c:v>
                </c:pt>
                <c:pt idx="42">
                  <c:v>289670.5576789733</c:v>
                </c:pt>
                <c:pt idx="43">
                  <c:v>207955.10366445425</c:v>
                </c:pt>
                <c:pt idx="44">
                  <c:v>242825.01038393864</c:v>
                </c:pt>
                <c:pt idx="45">
                  <c:v>241249.01103656186</c:v>
                </c:pt>
                <c:pt idx="46">
                  <c:v>234945.1504221638</c:v>
                </c:pt>
                <c:pt idx="47">
                  <c:v>226434.67578547751</c:v>
                </c:pt>
                <c:pt idx="48">
                  <c:v>206132.49546788319</c:v>
                </c:pt>
              </c:numCache>
            </c:numRef>
          </c:val>
          <c:smooth val="0"/>
          <c:extLst>
            <c:ext xmlns:c16="http://schemas.microsoft.com/office/drawing/2014/chart" uri="{C3380CC4-5D6E-409C-BE32-E72D297353CC}">
              <c16:uniqueId val="{00000000-3B65-474B-9A4C-2C47C17C5740}"/>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Sheet1!$AL$2:$CH$3</c:f>
              <c:multiLvlStrCache>
                <c:ptCount val="4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lvl>
                <c:lvl>
                  <c:pt idx="0">
                    <c:v>2022</c:v>
                  </c:pt>
                  <c:pt idx="12">
                    <c:v>2023</c:v>
                  </c:pt>
                  <c:pt idx="24">
                    <c:v>2024</c:v>
                  </c:pt>
                  <c:pt idx="36">
                    <c:v>2025</c:v>
                  </c:pt>
                  <c:pt idx="48">
                    <c:v>2026</c:v>
                  </c:pt>
                </c:lvl>
              </c:multiLvlStrCache>
            </c:multiLvlStrRef>
          </c:cat>
          <c:val>
            <c:numRef>
              <c:f>Sheet1!$AL$5:$CH$5</c:f>
              <c:numCache>
                <c:formatCode>_(* #,##0.00_);_(* \(#,##0.00\);_(* "-"??_);_(@_)</c:formatCode>
                <c:ptCount val="49"/>
                <c:pt idx="0">
                  <c:v>140246.01775956279</c:v>
                </c:pt>
                <c:pt idx="1">
                  <c:v>91842.574584001995</c:v>
                </c:pt>
                <c:pt idx="2">
                  <c:v>120957.06990096848</c:v>
                </c:pt>
                <c:pt idx="3">
                  <c:v>169736</c:v>
                </c:pt>
                <c:pt idx="4">
                  <c:v>78362</c:v>
                </c:pt>
                <c:pt idx="5">
                  <c:v>154902</c:v>
                </c:pt>
                <c:pt idx="6">
                  <c:v>106253.76841422195</c:v>
                </c:pt>
                <c:pt idx="7">
                  <c:v>127129.42802818472</c:v>
                </c:pt>
                <c:pt idx="8">
                  <c:v>93731.525213008164</c:v>
                </c:pt>
                <c:pt idx="9">
                  <c:v>212228.30745269178</c:v>
                </c:pt>
                <c:pt idx="10">
                  <c:v>251201.0840780499</c:v>
                </c:pt>
                <c:pt idx="11">
                  <c:v>431551.91126968409</c:v>
                </c:pt>
                <c:pt idx="12">
                  <c:v>287546.36861983116</c:v>
                </c:pt>
                <c:pt idx="13">
                  <c:v>86324.005115962078</c:v>
                </c:pt>
                <c:pt idx="14">
                  <c:v>95909</c:v>
                </c:pt>
                <c:pt idx="15">
                  <c:v>133139.10010054318</c:v>
                </c:pt>
                <c:pt idx="16">
                  <c:v>171267.6517305614</c:v>
                </c:pt>
                <c:pt idx="17">
                  <c:v>153685.45916781979</c:v>
                </c:pt>
                <c:pt idx="18">
                  <c:v>120337.34208160963</c:v>
                </c:pt>
                <c:pt idx="19">
                  <c:v>194273.23700212978</c:v>
                </c:pt>
                <c:pt idx="20">
                  <c:v>179457.89860278895</c:v>
                </c:pt>
                <c:pt idx="21">
                  <c:v>223154.72823046648</c:v>
                </c:pt>
                <c:pt idx="22">
                  <c:v>335555.41911485372</c:v>
                </c:pt>
                <c:pt idx="23">
                  <c:v>315318.17425908311</c:v>
                </c:pt>
                <c:pt idx="24">
                  <c:v>182355.50980697686</c:v>
                </c:pt>
                <c:pt idx="25">
                  <c:v>146760.8333180628</c:v>
                </c:pt>
                <c:pt idx="26">
                  <c:v>267529.23291356926</c:v>
                </c:pt>
                <c:pt idx="27">
                  <c:v>338509.56818328326</c:v>
                </c:pt>
                <c:pt idx="28">
                  <c:v>385018.07481931354</c:v>
                </c:pt>
                <c:pt idx="29">
                  <c:v>375357.8401197521</c:v>
                </c:pt>
                <c:pt idx="30">
                  <c:v>288418.85188107518</c:v>
                </c:pt>
                <c:pt idx="31">
                  <c:v>213908.49973535712</c:v>
                </c:pt>
                <c:pt idx="32">
                  <c:v>231459.98145952751</c:v>
                </c:pt>
                <c:pt idx="33">
                  <c:v>300062.42151610262</c:v>
                </c:pt>
                <c:pt idx="34">
                  <c:v>312257.29498681222</c:v>
                </c:pt>
                <c:pt idx="35">
                  <c:v>469428.64599683409</c:v>
                </c:pt>
                <c:pt idx="36">
                  <c:v>282414.45701498206</c:v>
                </c:pt>
                <c:pt idx="37">
                  <c:v>172948.50683348443</c:v>
                </c:pt>
                <c:pt idx="38">
                  <c:v>229156.5799221803</c:v>
                </c:pt>
                <c:pt idx="39">
                  <c:v>283271.13370962418</c:v>
                </c:pt>
                <c:pt idx="40">
                  <c:v>267279.0565662529</c:v>
                </c:pt>
                <c:pt idx="41">
                  <c:v>274608.40881365491</c:v>
                </c:pt>
                <c:pt idx="42">
                  <c:v>226865.06596443363</c:v>
                </c:pt>
                <c:pt idx="43">
                  <c:v>154623.6797301381</c:v>
                </c:pt>
                <c:pt idx="44">
                  <c:v>179733.52853698545</c:v>
                </c:pt>
                <c:pt idx="45">
                  <c:v>184420.93228584115</c:v>
                </c:pt>
                <c:pt idx="46">
                  <c:v>165662.967769718</c:v>
                </c:pt>
                <c:pt idx="47">
                  <c:v>159049.38629818783</c:v>
                </c:pt>
                <c:pt idx="48">
                  <c:v>131585.53747132179</c:v>
                </c:pt>
              </c:numCache>
            </c:numRef>
          </c:val>
          <c:smooth val="0"/>
          <c:extLst>
            <c:ext xmlns:c16="http://schemas.microsoft.com/office/drawing/2014/chart" uri="{C3380CC4-5D6E-409C-BE32-E72D297353CC}">
              <c16:uniqueId val="{00000001-3B65-474B-9A4C-2C47C17C5740}"/>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dLbl>
              <c:idx val="1"/>
              <c:layout>
                <c:manualLayout>
                  <c:x val="-1.90529645762243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7-9F49-A838-F351AAE2513D}"/>
                </c:ext>
              </c:extLst>
            </c:dLbl>
            <c:dLbl>
              <c:idx val="2"/>
              <c:layout>
                <c:manualLayout>
                  <c:x val="1.83486202572874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7-9F49-A838-F351AAE2513D}"/>
                </c:ext>
              </c:extLst>
            </c:dLbl>
            <c:dLbl>
              <c:idx val="3"/>
              <c:layout>
                <c:manualLayout>
                  <c:x val="4.1323885111525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7-9F49-A838-F351AAE2513D}"/>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Didemo/Honda</c:v>
                </c:pt>
                <c:pt idx="1">
                  <c:v>Elektra/Italika</c:v>
                </c:pt>
                <c:pt idx="2">
                  <c:v>Gallo + Gallo</c:v>
                </c:pt>
                <c:pt idx="3">
                  <c:v>Motomundo</c:v>
                </c:pt>
                <c:pt idx="4">
                  <c:v>UMA</c:v>
                </c:pt>
              </c:strCache>
            </c:strRef>
          </c:cat>
          <c:val>
            <c:numRef>
              <c:f>Sheet1!$B$2:$B$6</c:f>
              <c:numCache>
                <c:formatCode>_(* #,##0_);_(* \(#,##0\);_(* "-"??_);_(@_)</c:formatCode>
                <c:ptCount val="5"/>
                <c:pt idx="0">
                  <c:v>101</c:v>
                </c:pt>
                <c:pt idx="1">
                  <c:v>69</c:v>
                </c:pt>
                <c:pt idx="2">
                  <c:v>23</c:v>
                </c:pt>
                <c:pt idx="3">
                  <c:v>9</c:v>
                </c:pt>
                <c:pt idx="4">
                  <c:v>4</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General</c:formatCode>
                <c:ptCount val="12"/>
                <c:pt idx="0" formatCode="#,##0">
                  <c:v>101</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General</c:formatCode>
                <c:ptCount val="12"/>
                <c:pt idx="0" formatCode="#,##0">
                  <c:v>69</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General</c:formatCode>
                <c:ptCount val="12"/>
                <c:pt idx="0" formatCode="#,##0">
                  <c:v>9</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General</c:formatCode>
                <c:ptCount val="12"/>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General</c:formatCode>
                <c:ptCount val="12"/>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Sheet1!$B$7:$M$7</c:f>
              <c:numCache>
                <c:formatCode>General</c:formatCode>
                <c:ptCount val="12"/>
                <c:pt idx="0" formatCode="#,##0">
                  <c:v>4</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Sheet1!$B$8:$M$8</c:f>
              <c:numCache>
                <c:formatCode>General</c:formatCode>
                <c:ptCount val="12"/>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Sheet1!$B$9:$M$9</c:f>
              <c:numCache>
                <c:formatCode>General</c:formatCode>
                <c:ptCount val="12"/>
                <c:pt idx="0" formatCode="#,##0">
                  <c:v>23</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Sheet1!$B$10:$M$10</c:f>
              <c:numCache>
                <c:formatCode>General</c:formatCode>
                <c:ptCount val="12"/>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Sheet1!$B$11:$M$11</c:f>
              <c:numCache>
                <c:formatCode>General</c:formatCode>
                <c:ptCount val="12"/>
              </c:numCache>
            </c:numRef>
          </c:val>
          <c:smooth val="0"/>
          <c:extLst>
            <c:ext xmlns:c16="http://schemas.microsoft.com/office/drawing/2014/chart" uri="{C3380CC4-5D6E-409C-BE32-E72D297353CC}">
              <c16:uniqueId val="{00000000-7702-AE48-9956-A9A0A2FB54A2}"/>
            </c:ext>
          </c:extLst>
        </c:ser>
        <c:ser>
          <c:idx val="10"/>
          <c:order val="10"/>
          <c:tx>
            <c:strRef>
              <c:f>Sheet1!$A$12</c:f>
              <c:strCache>
                <c:ptCount val="1"/>
                <c:pt idx="0">
                  <c:v>Suzuki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Sheet1!$B$12:$M$12</c:f>
              <c:numCache>
                <c:formatCode>General</c:formatCode>
                <c:ptCount val="12"/>
              </c:numCache>
            </c:numRef>
          </c:val>
          <c:smooth val="0"/>
          <c:extLst>
            <c:ext xmlns:c16="http://schemas.microsoft.com/office/drawing/2014/chart" uri="{C3380CC4-5D6E-409C-BE32-E72D297353CC}">
              <c16:uniqueId val="{00000000-CA3C-F34B-AFD3-69CE008D87C3}"/>
            </c:ext>
          </c:extLst>
        </c:ser>
        <c:ser>
          <c:idx val="11"/>
          <c:order val="11"/>
          <c:tx>
            <c:strRef>
              <c:f>Sheet1!$A$13</c:f>
              <c:strCache>
                <c:ptCount val="1"/>
                <c:pt idx="0">
                  <c:v>Movesa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Sheet1!$B$13:$M$13</c:f>
              <c:numCache>
                <c:formatCode>General</c:formatCode>
                <c:ptCount val="12"/>
              </c:numCache>
            </c:numRef>
          </c:val>
          <c:smooth val="0"/>
          <c:extLst>
            <c:ext xmlns:c16="http://schemas.microsoft.com/office/drawing/2014/chart" uri="{C3380CC4-5D6E-409C-BE32-E72D297353CC}">
              <c16:uniqueId val="{00000000-20F6-6F4F-8833-ADD7F8C2F416}"/>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71729064513773688"/>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1255800581804242E-3"/>
                  <c:y val="6.0963914251890017E-2"/>
                </c:manualLayout>
              </c:layout>
              <c:tx>
                <c:rich>
                  <a:bodyPr/>
                  <a:lstStyle/>
                  <a:p>
                    <a:fld id="{EF89089A-C98E-3A4B-A74C-9D2603F4B94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F-4E44-A7AC-ADCDEEB6DAD2}"/>
                </c:ext>
              </c:extLst>
            </c:dLbl>
            <c:dLbl>
              <c:idx val="1"/>
              <c:layout>
                <c:manualLayout>
                  <c:x val="0"/>
                  <c:y val="6.1762773811002286E-2"/>
                </c:manualLayout>
              </c:layout>
              <c:tx>
                <c:rich>
                  <a:bodyPr/>
                  <a:lstStyle/>
                  <a:p>
                    <a:fld id="{66F9668A-7A1D-5347-91E5-487F2DC42584}"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15-4EF7-A9A3-00A027A315E2}"/>
                </c:ext>
              </c:extLst>
            </c:dLbl>
            <c:dLbl>
              <c:idx val="2"/>
              <c:layout>
                <c:manualLayout>
                  <c:x val="4.1255800581804242E-3"/>
                  <c:y val="8.9760402113378754E-2"/>
                </c:manualLayout>
              </c:layout>
              <c:tx>
                <c:rich>
                  <a:bodyPr/>
                  <a:lstStyle/>
                  <a:p>
                    <a:fld id="{20DB10BC-15D6-2748-AF43-91F242E00DA6}"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_(* #,##0_);_(* \(#,##0\);_(* "-"??_);_(@_)</c:formatCode>
                <c:ptCount val="3"/>
                <c:pt idx="0">
                  <c:v>8</c:v>
                </c:pt>
                <c:pt idx="1">
                  <c:v>63</c:v>
                </c:pt>
                <c:pt idx="2">
                  <c:v>9</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9</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Sheet1!$B$2:$B$3</c:f>
              <c:numCache>
                <c:formatCode>General</c:formatCode>
                <c:ptCount val="2"/>
                <c:pt idx="0" formatCode="0%">
                  <c:v>0.84</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layout>
                <c:manualLayout>
                  <c:x val="-8.7839282109012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Sheet1!$D$2:$D$3</c:f>
              <c:numCache>
                <c:formatCode>0%</c:formatCode>
                <c:ptCount val="2"/>
                <c:pt idx="0">
                  <c:v>0.16</c:v>
                </c:pt>
                <c:pt idx="1">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54127966976264186"/>
        </c:manualLayout>
      </c:layout>
      <c:barChart>
        <c:barDir val="bar"/>
        <c:grouping val="percentStacked"/>
        <c:varyColors val="0"/>
        <c:ser>
          <c:idx val="0"/>
          <c:order val="0"/>
          <c:tx>
            <c:strRef>
              <c:f>Sheet1!$A$2</c:f>
              <c:strCache>
                <c:ptCount val="1"/>
                <c:pt idx="0">
                  <c:v>Power</c:v>
                </c:pt>
              </c:strCache>
            </c:strRef>
          </c:tx>
          <c:spPr>
            <a:solidFill>
              <a:srgbClr val="92D050"/>
            </a:solidFill>
            <a:ln>
              <a:noFill/>
            </a:ln>
            <a:effectLst/>
          </c:spPr>
          <c:invertIfNegative val="0"/>
          <c:dLbls>
            <c:dLbl>
              <c:idx val="0"/>
              <c:layout>
                <c:manualLayout>
                  <c:x val="2.3490297536062001E-2"/>
                  <c:y val="0"/>
                </c:manualLayout>
              </c:layout>
              <c:tx>
                <c:rich>
                  <a:bodyPr/>
                  <a:lstStyle/>
                  <a:p>
                    <a:fld id="{8E0E6EF6-CDAB-B745-B72D-3AF79A4B1770}"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0.16</c:v>
                </c:pt>
              </c:numCache>
            </c:numRef>
          </c:val>
          <c:extLst>
            <c:ext xmlns:c16="http://schemas.microsoft.com/office/drawing/2014/chart" uri="{C3380CC4-5D6E-409C-BE32-E72D297353CC}">
              <c16:uniqueId val="{00000001-3C9A-2948-9B32-C356A24F6345}"/>
            </c:ext>
          </c:extLst>
        </c:ser>
        <c:ser>
          <c:idx val="1"/>
          <c:order val="1"/>
          <c:tx>
            <c:strRef>
              <c:f>Sheet1!$A$3</c:f>
              <c:strCache>
                <c:ptCount val="1"/>
                <c:pt idx="0">
                  <c:v>Musiquera</c:v>
                </c:pt>
              </c:strCache>
            </c:strRef>
          </c:tx>
          <c:spPr>
            <a:solidFill>
              <a:schemeClr val="accent5">
                <a:shade val="76000"/>
              </a:schemeClr>
            </a:solidFill>
            <a:ln>
              <a:noFill/>
            </a:ln>
            <a:effectLst/>
          </c:spPr>
          <c:invertIfNegative val="0"/>
          <c:dLbls>
            <c:dLbl>
              <c:idx val="0"/>
              <c:layout>
                <c:manualLayout>
                  <c:x val="2.9362871920077501E-3"/>
                  <c:y val="-1.0921912624699003E-2"/>
                </c:manualLayout>
              </c:layout>
              <c:tx>
                <c:rich>
                  <a:bodyPr/>
                  <a:lstStyle/>
                  <a:p>
                    <a:fld id="{42AF679C-295A-B34E-8362-B4DCB60F65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0.47</c:v>
                </c:pt>
              </c:numCache>
            </c:numRef>
          </c:val>
          <c:extLst>
            <c:ext xmlns:c16="http://schemas.microsoft.com/office/drawing/2014/chart" uri="{C3380CC4-5D6E-409C-BE32-E72D297353CC}">
              <c16:uniqueId val="{00000004-3C9A-2948-9B32-C356A24F6345}"/>
            </c:ext>
          </c:extLst>
        </c:ser>
        <c:ser>
          <c:idx val="2"/>
          <c:order val="2"/>
          <c:tx>
            <c:strRef>
              <c:f>Sheet1!$A$4</c:f>
              <c:strCache>
                <c:ptCount val="1"/>
                <c:pt idx="0">
                  <c:v>R América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0.11</c:v>
                </c:pt>
              </c:numCache>
            </c:numRef>
          </c:val>
          <c:extLst>
            <c:ext xmlns:c16="http://schemas.microsoft.com/office/drawing/2014/chart" uri="{C3380CC4-5D6E-409C-BE32-E72D297353CC}">
              <c16:uniqueId val="{00000002-0366-0F42-A5A9-E96AD5D931EA}"/>
            </c:ext>
          </c:extLst>
        </c:ser>
        <c:ser>
          <c:idx val="3"/>
          <c:order val="3"/>
          <c:tx>
            <c:strRef>
              <c:f>Sheet1!$A$5</c:f>
              <c:strCache>
                <c:ptCount val="1"/>
                <c:pt idx="0">
                  <c:v>R Activa</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0.13</c:v>
                </c:pt>
              </c:numCache>
            </c:numRef>
          </c:val>
          <c:extLst>
            <c:ext xmlns:c16="http://schemas.microsoft.com/office/drawing/2014/chart" uri="{C3380CC4-5D6E-409C-BE32-E72D297353CC}">
              <c16:uniqueId val="{00000000-5BD6-D34B-9D6B-38095B966CBC}"/>
            </c:ext>
          </c:extLst>
        </c:ser>
        <c:ser>
          <c:idx val="4"/>
          <c:order val="4"/>
          <c:tx>
            <c:strRef>
              <c:f>Sheet1!$A$6</c:f>
              <c:strCache>
                <c:ptCount val="1"/>
                <c:pt idx="0">
                  <c:v>Otros</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0.13</c:v>
                </c:pt>
              </c:numCache>
            </c:numRef>
          </c:val>
          <c:extLst>
            <c:ext xmlns:c16="http://schemas.microsoft.com/office/drawing/2014/chart" uri="{C3380CC4-5D6E-409C-BE32-E72D297353CC}">
              <c16:uniqueId val="{00000000-761C-BF4D-A823-82F2C21CC58D}"/>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
          <c:y val="0.83900584795321642"/>
          <c:w val="1"/>
          <c:h val="0.16099415204678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B056-BC42-A9B6-7345C33DB4A0}"/>
            </c:ext>
          </c:extLst>
        </c:ser>
        <c:ser>
          <c:idx val="1"/>
          <c:order val="1"/>
          <c:tx>
            <c:strRef>
              <c:f>Sheet1!$A$3</c:f>
              <c:strCache>
                <c:ptCount val="1"/>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FF13-C348-95B0-CCF4B0BB09C1}"/>
            </c:ext>
          </c:extLst>
        </c:ser>
        <c:ser>
          <c:idx val="2"/>
          <c:order val="2"/>
          <c:tx>
            <c:strRef>
              <c:f>Sheet1!$A$4</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0-325B-3645-931C-CDF8B2270882}"/>
            </c:ext>
          </c:extLst>
        </c:ser>
        <c:ser>
          <c:idx val="3"/>
          <c:order val="3"/>
          <c:tx>
            <c:strRef>
              <c:f>Sheet1!$A$5</c:f>
              <c:strCache>
                <c:ptCount val="1"/>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8021-3B49-B8BB-8CFFF29C4214}"/>
            </c:ext>
          </c:extLst>
        </c:ser>
        <c:ser>
          <c:idx val="4"/>
          <c:order val="4"/>
          <c:tx>
            <c:strRef>
              <c:f>Sheet1!$A$6</c:f>
              <c:strCache>
                <c:ptCount val="1"/>
              </c:strCache>
            </c:strRef>
          </c:tx>
          <c:spPr>
            <a:solidFill>
              <a:schemeClr val="accent4">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Sheet1!$B$6</c:f>
              <c:numCache>
                <c:formatCode>0%</c:formatCode>
                <c:ptCount val="1"/>
              </c:numCache>
            </c:numRef>
          </c:val>
          <c:extLst>
            <c:ext xmlns:c16="http://schemas.microsoft.com/office/drawing/2014/chart" uri="{C3380CC4-5D6E-409C-BE32-E72D297353CC}">
              <c16:uniqueId val="{00000000-1F52-CF46-909F-F5C9700D0249}"/>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_(* #,##0_);_(* \(#,##0\);_(* "-"??_);_(@_)</c:formatCode>
                <c:ptCount val="3"/>
                <c:pt idx="0">
                  <c:v>167</c:v>
                </c:pt>
                <c:pt idx="1">
                  <c:v>192</c:v>
                </c:pt>
                <c:pt idx="2">
                  <c:v>101</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101</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0"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hade val="76000"/>
              </a:schemeClr>
            </a:solidFill>
            <a:ln>
              <a:noFill/>
            </a:ln>
            <a:effectLst/>
          </c:spPr>
          <c:invertIfNegative val="0"/>
          <c:dLbls>
            <c:dLbl>
              <c:idx val="0"/>
              <c:tx>
                <c:rich>
                  <a:bodyPr/>
                  <a:lstStyle/>
                  <a:p>
                    <a:fld id="{8E8D0213-488D-0E43-96DE-7B18BE33EC4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0.99</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Q Hubo</c:v>
                </c:pt>
              </c:strCache>
            </c:strRef>
          </c:tx>
          <c:spPr>
            <a:solidFill>
              <a:schemeClr val="accent1">
                <a:tint val="77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0.01</c:v>
                </c:pt>
              </c:numCache>
            </c:numRef>
          </c:val>
          <c:extLst>
            <c:ext xmlns:c16="http://schemas.microsoft.com/office/drawing/2014/chart" uri="{C3380CC4-5D6E-409C-BE32-E72D297353CC}">
              <c16:uniqueId val="{00000002-1836-4587-A070-3B5D79C0CD1B}"/>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At val="0"/>
        <c:auto val="1"/>
        <c:lblAlgn val="ctr"/>
        <c:lblOffset val="100"/>
        <c:noMultiLvlLbl val="0"/>
      </c:catAx>
      <c:valAx>
        <c:axId val="384983103"/>
        <c:scaling>
          <c:logBase val="2"/>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992466760486221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EP</c:v>
                </c:pt>
              </c:strCache>
            </c:strRef>
          </c:tx>
          <c:spPr>
            <a:solidFill>
              <a:schemeClr val="accent3"/>
            </a:solidFill>
            <a:ln>
              <a:noFill/>
            </a:ln>
            <a:effectLst/>
          </c:spPr>
          <c:invertIfNegative val="0"/>
          <c:dLbls>
            <c:dLbl>
              <c:idx val="0"/>
              <c:layout>
                <c:manualLayout>
                  <c:x val="2.8447532426012476E-2"/>
                  <c:y val="1.0721189967667544E-2"/>
                </c:manualLayout>
              </c:layout>
              <c:tx>
                <c:rich>
                  <a:bodyPr/>
                  <a:lstStyle/>
                  <a:p>
                    <a:fld id="{B3FCFBFE-64B5-1541-9623-5892C80218C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1-3F44-9E53-07748C7BE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0174-D44F-846A-696BB2928071}"/>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BBF8-474A-AB2F-0CCBFF9366F3}"/>
            </c:ext>
          </c:extLst>
        </c:ser>
        <c:ser>
          <c:idx val="1"/>
          <c:order val="1"/>
          <c:tx>
            <c:strRef>
              <c:f>Sheet1!$A$3</c:f>
              <c:strCache>
                <c:ptCount val="1"/>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31A326E-3621-BD47-A0B4-C92797EB33D5}"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3B-B048-BA8A-132E1F3634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BBF8-474A-AB2F-0CCBFF9366F3}"/>
            </c:ext>
          </c:extLst>
        </c:ser>
        <c:ser>
          <c:idx val="2"/>
          <c:order val="2"/>
          <c:tx>
            <c:strRef>
              <c:f>Sheet1!$A$4</c:f>
              <c:strCache>
                <c:ptCount val="1"/>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numCache>
            </c:numRef>
          </c:val>
          <c:extLst>
            <c:ext xmlns:c16="http://schemas.microsoft.com/office/drawing/2014/chart" uri="{C3380CC4-5D6E-409C-BE32-E72D297353CC}">
              <c16:uniqueId val="{00000000-E62A-E749-A4A5-D6C2B09ED98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8301485021467268"/>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0%</c:formatCode>
                <c:ptCount val="2"/>
                <c:pt idx="0">
                  <c:v>0.75</c:v>
                </c:pt>
                <c:pt idx="1">
                  <c:v>0.72</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0%</c:formatCode>
                <c:ptCount val="2"/>
                <c:pt idx="0">
                  <c:v>0.21</c:v>
                </c:pt>
                <c:pt idx="1">
                  <c:v>0.28000000000000003</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General</c:formatCode>
                <c:ptCount val="2"/>
                <c:pt idx="0" formatCode="0%">
                  <c:v>0.04</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tx>
                <c:rich>
                  <a:bodyPr/>
                  <a:lstStyle/>
                  <a:p>
                    <a:fld id="{3F279BF2-647D-B841-85AC-1218FAF6876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6-4CC0-91B7-A31F6A7CFB17}"/>
                </c:ext>
              </c:extLst>
            </c:dLbl>
            <c:dLbl>
              <c:idx val="1"/>
              <c:layout>
                <c:manualLayout>
                  <c:x val="-3.9637878331064301E-3"/>
                  <c:y val="0.22353671587898949"/>
                </c:manualLayout>
              </c:layout>
              <c:tx>
                <c:rich>
                  <a:bodyPr/>
                  <a:lstStyle/>
                  <a:p>
                    <a:fld id="{84F13A3F-F96A-3947-9852-340390647998}"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B5-7B43-A383-28AA91CCB35D}"/>
                </c:ext>
              </c:extLst>
            </c:dLbl>
            <c:dLbl>
              <c:idx val="2"/>
              <c:layout>
                <c:manualLayout>
                  <c:x val="3.9637878331064301E-3"/>
                  <c:y val="0.22677371471465066"/>
                </c:manualLayout>
              </c:layout>
              <c:tx>
                <c:rich>
                  <a:bodyPr/>
                  <a:lstStyle/>
                  <a:p>
                    <a:fld id="{DC40F3D3-4060-FE4E-A0E2-D9D4C07C41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26</c:v>
                </c:pt>
                <c:pt idx="1">
                  <c:v>75</c:v>
                </c:pt>
                <c:pt idx="2">
                  <c:v>69</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0</c:formatCode>
                <c:ptCount val="12"/>
                <c:pt idx="0">
                  <c:v>69</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0"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307437078921428E-2"/>
          <c:y val="0.25436065407700686"/>
          <c:w val="0.89665458971952339"/>
          <c:h val="0.56337911647264405"/>
        </c:manualLayout>
      </c:layout>
      <c:barChart>
        <c:barDir val="bar"/>
        <c:grouping val="stacked"/>
        <c:varyColors val="0"/>
        <c:ser>
          <c:idx val="0"/>
          <c:order val="0"/>
          <c:tx>
            <c:strRef>
              <c:f>Sheet1!$A$2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0%</c:formatCode>
                <c:ptCount val="2"/>
                <c:pt idx="0">
                  <c:v>1</c:v>
                </c:pt>
                <c:pt idx="1">
                  <c:v>0.98</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General</c:formatCode>
                <c:ptCount val="2"/>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0%</c:formatCode>
                <c:ptCount val="2"/>
                <c:pt idx="1">
                  <c:v>0.02</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dLbl>
              <c:idx val="0"/>
              <c:layout>
                <c:manualLayout>
                  <c:x val="8.8088615760232494E-3"/>
                  <c:y val="-3.2756329021419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0.11</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St Mass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0.36</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St Sula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0.54</c:v>
                </c:pt>
              </c:numCache>
            </c:numRef>
          </c:val>
          <c:extLst>
            <c:ext xmlns:c16="http://schemas.microsoft.com/office/drawing/2014/chart" uri="{C3380CC4-5D6E-409C-BE32-E72D297353CC}">
              <c16:uniqueId val="{00000002-53E7-704B-9394-C47538BFE7A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9"/>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0.69</c:v>
                </c:pt>
              </c:numCache>
            </c:numRef>
          </c:val>
          <c:extLst>
            <c:ext xmlns:c16="http://schemas.microsoft.com/office/drawing/2014/chart" uri="{C3380CC4-5D6E-409C-BE32-E72D297353CC}">
              <c16:uniqueId val="{00000000-CC1C-3547-AF2E-94748648CCBE}"/>
            </c:ext>
          </c:extLst>
        </c:ser>
        <c:ser>
          <c:idx val="1"/>
          <c:order val="1"/>
          <c:tx>
            <c:strRef>
              <c:f>Sheet1!$A$3</c:f>
              <c:strCache>
                <c:ptCount val="1"/>
                <c:pt idx="0">
                  <c:v>HCH</c:v>
                </c:pt>
              </c:strCache>
            </c:strRef>
          </c:tx>
          <c:spPr>
            <a:solidFill>
              <a:schemeClr val="accent1">
                <a:tint val="77000"/>
              </a:schemeClr>
            </a:solidFill>
            <a:ln>
              <a:noFill/>
            </a:ln>
            <a:effectLst/>
          </c:spPr>
          <c:invertIfNegative val="0"/>
          <c:dLbls>
            <c:dLbl>
              <c:idx val="0"/>
              <c:layout>
                <c:manualLayout>
                  <c:x val="-8.7625225301474399E-3"/>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BDFB9750-AEC8-FC4D-ABE1-0AB3EC0EBCB0}"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6-3F4C-A093-5D9D929D7E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0.31</c:v>
                </c:pt>
              </c:numCache>
            </c:numRef>
          </c:val>
          <c:extLst>
            <c:ext xmlns:c16="http://schemas.microsoft.com/office/drawing/2014/chart" uri="{C3380CC4-5D6E-409C-BE32-E72D297353CC}">
              <c16:uniqueId val="{00000001-CC1C-3547-AF2E-94748648CCBE}"/>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7.0339597195348824E-2"/>
          <c:y val="0.61204871971251451"/>
          <c:w val="0.92966040280465112"/>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Sheet3!$A$8</c:f>
              <c:strCache>
                <c:ptCount val="1"/>
                <c:pt idx="0">
                  <c:v>2022</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0-B2E8-CD4E-9069-52676A063ECD}"/>
            </c:ext>
          </c:extLst>
        </c:ser>
        <c:ser>
          <c:idx val="1"/>
          <c:order val="1"/>
          <c:tx>
            <c:strRef>
              <c:f>Sheet3!$A$9</c:f>
              <c:strCache>
                <c:ptCount val="1"/>
                <c:pt idx="0">
                  <c:v>2023</c:v>
                </c:pt>
              </c:strCache>
            </c:strRef>
          </c:tx>
          <c:spPr>
            <a:ln w="28575" cap="rnd">
              <a:solidFill>
                <a:schemeClr val="accent2"/>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1"/>
          <c:extLst>
            <c:ext xmlns:c16="http://schemas.microsoft.com/office/drawing/2014/chart" uri="{C3380CC4-5D6E-409C-BE32-E72D297353CC}">
              <c16:uniqueId val="{00000001-B2E8-CD4E-9069-52676A063ECD}"/>
            </c:ext>
          </c:extLst>
        </c:ser>
        <c:ser>
          <c:idx val="2"/>
          <c:order val="2"/>
          <c:tx>
            <c:strRef>
              <c:f>Sheet3!$A$10</c:f>
              <c:strCache>
                <c:ptCount val="1"/>
                <c:pt idx="0">
                  <c:v>2024</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pt idx="3">
                  <c:v>32645.080331375564</c:v>
                </c:pt>
                <c:pt idx="4">
                  <c:v>51402.164122758397</c:v>
                </c:pt>
                <c:pt idx="5">
                  <c:v>71706.764414415695</c:v>
                </c:pt>
                <c:pt idx="6">
                  <c:v>55501.152082673434</c:v>
                </c:pt>
                <c:pt idx="7">
                  <c:v>14422.104248151942</c:v>
                </c:pt>
                <c:pt idx="8">
                  <c:v>16731.544068724692</c:v>
                </c:pt>
                <c:pt idx="9">
                  <c:v>17028.280505052502</c:v>
                </c:pt>
                <c:pt idx="10">
                  <c:v>57998.233269104887</c:v>
                </c:pt>
                <c:pt idx="11">
                  <c:v>91067.646666167391</c:v>
                </c:pt>
              </c:numCache>
            </c:numRef>
          </c:val>
          <c:smooth val="1"/>
          <c:extLst>
            <c:ext xmlns:c16="http://schemas.microsoft.com/office/drawing/2014/chart" uri="{C3380CC4-5D6E-409C-BE32-E72D297353CC}">
              <c16:uniqueId val="{00000002-B2E8-CD4E-9069-52676A063ECD}"/>
            </c:ext>
          </c:extLst>
        </c:ser>
        <c:ser>
          <c:idx val="3"/>
          <c:order val="3"/>
          <c:tx>
            <c:strRef>
              <c:f>Sheet3!$A$11</c:f>
              <c:strCache>
                <c:ptCount val="1"/>
                <c:pt idx="0">
                  <c:v>2025</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Sheet3!$B$11:$M$11</c:f>
              <c:numCache>
                <c:formatCode>_-* #,##0_-;\-* #,##0_-;_-* "-"??_-;_-@_-</c:formatCode>
                <c:ptCount val="12"/>
                <c:pt idx="0" formatCode="_(* #,##0_);_(* \(#,##0\);_(* &quot;-&quot;??_);_(@_)">
                  <c:v>74769.977594594835</c:v>
                </c:pt>
                <c:pt idx="1">
                  <c:v>36485.741268484402</c:v>
                </c:pt>
                <c:pt idx="2">
                  <c:v>120937.19174614277</c:v>
                </c:pt>
                <c:pt idx="3">
                  <c:v>114942.66177351707</c:v>
                </c:pt>
                <c:pt idx="4" formatCode="_(* #,##0_);_(* \(#,##0\);_(* &quot;-&quot;??_);_(@_)">
                  <c:v>184257.82894851881</c:v>
                </c:pt>
                <c:pt idx="5">
                  <c:v>160478.59711836511</c:v>
                </c:pt>
                <c:pt idx="6">
                  <c:v>84260.035760482802</c:v>
                </c:pt>
                <c:pt idx="7" formatCode="_(* #,##0.00_);_(* \(#,##0.00\);_(* &quot;-&quot;??_);_(@_)">
                  <c:v>37492.131684885433</c:v>
                </c:pt>
                <c:pt idx="8" formatCode="_(* #,##0.00_);_(* \(#,##0.00\);_(* &quot;-&quot;??_);_(@_)">
                  <c:v>40400.864351876036</c:v>
                </c:pt>
                <c:pt idx="9" formatCode="_(* #,##0.00_);_(* \(#,##0.00\);_(* &quot;-&quot;??_);_(@_)">
                  <c:v>79175.587233017141</c:v>
                </c:pt>
                <c:pt idx="10" formatCode="_(* #,##0.00_);_(* \(#,##0.00\);_(* &quot;-&quot;??_);_(@_)">
                  <c:v>101059.20491717693</c:v>
                </c:pt>
                <c:pt idx="11">
                  <c:v>68061.40208292508</c:v>
                </c:pt>
              </c:numCache>
            </c:numRef>
          </c:val>
          <c:smooth val="1"/>
          <c:extLst>
            <c:ext xmlns:c16="http://schemas.microsoft.com/office/drawing/2014/chart" uri="{C3380CC4-5D6E-409C-BE32-E72D297353CC}">
              <c16:uniqueId val="{00000003-B2E8-CD4E-9069-52676A063ECD}"/>
            </c:ext>
          </c:extLst>
        </c:ser>
        <c:ser>
          <c:idx val="4"/>
          <c:order val="4"/>
          <c:tx>
            <c:strRef>
              <c:f>Sheet3!$A$12</c:f>
              <c:strCache>
                <c:ptCount val="1"/>
                <c:pt idx="0">
                  <c:v>2026</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Sheet3!$B$12:$M$12</c:f>
              <c:numCache>
                <c:formatCode>General</c:formatCode>
                <c:ptCount val="12"/>
                <c:pt idx="0" formatCode="_-* #,##0_-;\-* #,##0_-;_-* &quot;-&quot;??_-;_-@_-">
                  <c:v>68524.777957782295</c:v>
                </c:pt>
              </c:numCache>
            </c:numRef>
          </c:val>
          <c:smooth val="0"/>
          <c:extLst>
            <c:ext xmlns:c16="http://schemas.microsoft.com/office/drawing/2014/chart" uri="{C3380CC4-5D6E-409C-BE32-E72D297353CC}">
              <c16:uniqueId val="{00000004-B2E8-CD4E-9069-52676A063ECD}"/>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Sheet3!$A$32</c:f>
              <c:strCache>
                <c:ptCount val="1"/>
                <c:pt idx="0">
                  <c:v>2022</c:v>
                </c:pt>
              </c:strCache>
            </c:strRef>
          </c:tx>
          <c:spPr>
            <a:ln w="28575" cap="rnd">
              <a:solidFill>
                <a:schemeClr val="accent1"/>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0-41C1-514C-B98C-076E3EC7678A}"/>
            </c:ext>
          </c:extLst>
        </c:ser>
        <c:ser>
          <c:idx val="1"/>
          <c:order val="1"/>
          <c:tx>
            <c:strRef>
              <c:f>Sheet3!$A$33</c:f>
              <c:strCache>
                <c:ptCount val="1"/>
                <c:pt idx="0">
                  <c:v>2023</c:v>
                </c:pt>
              </c:strCache>
            </c:strRef>
          </c:tx>
          <c:spPr>
            <a:ln w="28575" cap="rnd">
              <a:solidFill>
                <a:schemeClr val="accent2"/>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1"/>
          <c:extLst>
            <c:ext xmlns:c16="http://schemas.microsoft.com/office/drawing/2014/chart" uri="{C3380CC4-5D6E-409C-BE32-E72D297353CC}">
              <c16:uniqueId val="{00000001-41C1-514C-B98C-076E3EC7678A}"/>
            </c:ext>
          </c:extLst>
        </c:ser>
        <c:ser>
          <c:idx val="2"/>
          <c:order val="2"/>
          <c:tx>
            <c:strRef>
              <c:f>Sheet3!$A$34</c:f>
              <c:strCache>
                <c:ptCount val="1"/>
                <c:pt idx="0">
                  <c:v>2024</c:v>
                </c:pt>
              </c:strCache>
            </c:strRef>
          </c:tx>
          <c:spPr>
            <a:ln w="28575" cap="rnd">
              <a:solidFill>
                <a:schemeClr val="accent3"/>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Sheet3!$B$34:$M$34</c:f>
              <c:numCache>
                <c:formatCode>_(* #,##0_);_(* \(#,##0\);_(* "-"??_);_(@_)</c:formatCode>
                <c:ptCount val="12"/>
                <c:pt idx="0" formatCode="_-* #,##0_-;\-* #,##0_-;_-* &quot;-&quot;??_-;_-@_-">
                  <c:v>21267.615900941077</c:v>
                </c:pt>
                <c:pt idx="1">
                  <c:v>3648.6092261229446</c:v>
                </c:pt>
                <c:pt idx="2" formatCode="#,##0.00">
                  <c:v>38869.269489846803</c:v>
                </c:pt>
                <c:pt idx="3" formatCode="_(* #,##0.00_);_(* \(#,##0.00\);_(* &quot;-&quot;??_);_(@_)">
                  <c:v>17071.560188350031</c:v>
                </c:pt>
                <c:pt idx="4" formatCode="_(* #,##0.00_);_(* \(#,##0.00\);_(* &quot;-&quot;??_);_(@_)">
                  <c:v>47274.938759259036</c:v>
                </c:pt>
                <c:pt idx="5" formatCode="_(* #,##0.00_);_(* \(#,##0.00\);_(* &quot;-&quot;??_);_(@_)">
                  <c:v>63427.796501557576</c:v>
                </c:pt>
                <c:pt idx="6" formatCode="_(* #,##0.00_);_(* \(#,##0.00\);_(* &quot;-&quot;??_);_(@_)">
                  <c:v>47169.693796469379</c:v>
                </c:pt>
                <c:pt idx="7" formatCode="_(* #,##0.00_);_(* \(#,##0.00\);_(* &quot;-&quot;??_);_(@_)">
                  <c:v>3186.6347409928912</c:v>
                </c:pt>
                <c:pt idx="8" formatCode="_(* #,##0.00_);_(* \(#,##0.00\);_(* &quot;-&quot;??_);_(@_)">
                  <c:v>1452.7891716951972</c:v>
                </c:pt>
                <c:pt idx="9" formatCode="_(* #,##0.00_);_(* \(#,##0.00\);_(* &quot;-&quot;??_);_(@_)">
                  <c:v>742.25237175245047</c:v>
                </c:pt>
                <c:pt idx="10" formatCode="_(* #,##0.00_);_(* \(#,##0.00\);_(* &quot;-&quot;??_);_(@_)">
                  <c:v>39952.667307366748</c:v>
                </c:pt>
                <c:pt idx="11" formatCode="_(* #,##0.00_);_(* \(#,##0.00\);_(* &quot;-&quot;??_);_(@_)">
                  <c:v>80183.298729028349</c:v>
                </c:pt>
              </c:numCache>
            </c:numRef>
          </c:val>
          <c:smooth val="1"/>
          <c:extLst>
            <c:ext xmlns:c16="http://schemas.microsoft.com/office/drawing/2014/chart" uri="{C3380CC4-5D6E-409C-BE32-E72D297353CC}">
              <c16:uniqueId val="{00000002-41C1-514C-B98C-076E3EC7678A}"/>
            </c:ext>
          </c:extLst>
        </c:ser>
        <c:ser>
          <c:idx val="3"/>
          <c:order val="3"/>
          <c:tx>
            <c:strRef>
              <c:f>Sheet3!$A$35</c:f>
              <c:strCache>
                <c:ptCount val="1"/>
                <c:pt idx="0">
                  <c:v>2025</c:v>
                </c:pt>
              </c:strCache>
            </c:strRef>
          </c:tx>
          <c:spPr>
            <a:ln w="28575" cap="rnd">
              <a:solidFill>
                <a:schemeClr val="accent4"/>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Sheet3!$B$35:$M$35</c:f>
              <c:numCache>
                <c:formatCode>_-* #,##0_-;\-* #,##0_-;_-* "-"??_-;_-@_-</c:formatCode>
                <c:ptCount val="12"/>
                <c:pt idx="0" formatCode="_(* #,##0_);_(* \(#,##0\);_(* &quot;-&quot;??_);_(@_)">
                  <c:v>45797.813781952311</c:v>
                </c:pt>
                <c:pt idx="1">
                  <c:v>26778.542488759711</c:v>
                </c:pt>
                <c:pt idx="2">
                  <c:v>71558.339387489817</c:v>
                </c:pt>
                <c:pt idx="3">
                  <c:v>91281.585659004879</c:v>
                </c:pt>
                <c:pt idx="4">
                  <c:v>100180.17755082822</c:v>
                </c:pt>
                <c:pt idx="5">
                  <c:v>80651.606482076357</c:v>
                </c:pt>
                <c:pt idx="6">
                  <c:v>63358.851305663207</c:v>
                </c:pt>
                <c:pt idx="7" formatCode="_(* #,##0.00_);_(* \(#,##0.00\);_(* &quot;-&quot;??_);_(@_)">
                  <c:v>24605.597721450515</c:v>
                </c:pt>
                <c:pt idx="8" formatCode="_(* #,##0.00_);_(* \(#,##0.00\);_(* &quot;-&quot;??_);_(@_)">
                  <c:v>19938.280614336119</c:v>
                </c:pt>
                <c:pt idx="9" formatCode="_(* #,##0.00_);_(* \(#,##0.00\);_(* &quot;-&quot;??_);_(@_)">
                  <c:v>53343.673105213078</c:v>
                </c:pt>
                <c:pt idx="10" formatCode="_(* #,##0.00_);_(* \(#,##0.00\);_(* &quot;-&quot;??_);_(@_)">
                  <c:v>62518.759571850409</c:v>
                </c:pt>
                <c:pt idx="11">
                  <c:v>33941.186508738254</c:v>
                </c:pt>
              </c:numCache>
            </c:numRef>
          </c:val>
          <c:smooth val="1"/>
          <c:extLst>
            <c:ext xmlns:c16="http://schemas.microsoft.com/office/drawing/2014/chart" uri="{C3380CC4-5D6E-409C-BE32-E72D297353CC}">
              <c16:uniqueId val="{00000003-41C1-514C-B98C-076E3EC7678A}"/>
            </c:ext>
          </c:extLst>
        </c:ser>
        <c:ser>
          <c:idx val="4"/>
          <c:order val="4"/>
          <c:tx>
            <c:strRef>
              <c:f>Sheet3!$A$36</c:f>
              <c:strCache>
                <c:ptCount val="1"/>
                <c:pt idx="0">
                  <c:v>2026</c:v>
                </c:pt>
              </c:strCache>
            </c:strRef>
          </c:tx>
          <c:spPr>
            <a:ln w="28575" cap="rnd">
              <a:solidFill>
                <a:schemeClr val="accent5"/>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Sheet3!$B$36:$M$36</c:f>
              <c:numCache>
                <c:formatCode>General</c:formatCode>
                <c:ptCount val="12"/>
                <c:pt idx="0" formatCode="_-* #,##0_-;\-* #,##0_-;_-* &quot;-&quot;??_-;_-@_-">
                  <c:v>22114.017355470183</c:v>
                </c:pt>
              </c:numCache>
            </c:numRef>
          </c:val>
          <c:smooth val="0"/>
          <c:extLst>
            <c:ext xmlns:c16="http://schemas.microsoft.com/office/drawing/2014/chart" uri="{C3380CC4-5D6E-409C-BE32-E72D297353CC}">
              <c16:uniqueId val="{00000004-41C1-514C-B98C-076E3EC7678A}"/>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layout>
                <c:manualLayout>
                  <c:x val="1.9818939165532113E-2"/>
                  <c:y val="-1.3098587068883723E-2"/>
                </c:manualLayout>
              </c:layout>
              <c:tx>
                <c:rich>
                  <a:bodyPr/>
                  <a:lstStyle/>
                  <a:p>
                    <a:fld id="{19EC9195-2900-B144-9B06-BC69F5A8DB93}"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C-6D4A-9A79-685ECA7AA523}"/>
                </c:ext>
              </c:extLst>
            </c:dLbl>
            <c:dLbl>
              <c:idx val="1"/>
              <c:layout>
                <c:manualLayout>
                  <c:x val="-3.9637878331064301E-3"/>
                  <c:y val="2.0985569666553312E-2"/>
                </c:manualLayout>
              </c:layout>
              <c:tx>
                <c:rich>
                  <a:bodyPr/>
                  <a:lstStyle/>
                  <a:p>
                    <a:fld id="{2231B0B5-3AFE-4B46-8515-024727799A1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b="0" i="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2</c:v>
                </c:pt>
                <c:pt idx="1">
                  <c:v>10</c:v>
                </c:pt>
                <c:pt idx="2">
                  <c:v>23</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Sheet1!$B$2:$L$2</c:f>
              <c:numCache>
                <c:formatCode>General</c:formatCode>
                <c:ptCount val="11"/>
                <c:pt idx="0" formatCode="0">
                  <c:v>23</c:v>
                </c:pt>
                <c:pt idx="1">
                  <c:v>0</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0" sourceLinked="1"/>
        <c:majorTickMark val="none"/>
        <c:minorTickMark val="none"/>
        <c:tickLblPos val="nextTo"/>
        <c:crossAx val="34197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Logos</c:v>
                </c:pt>
              </c:strCache>
            </c:strRef>
          </c:tx>
          <c:spPr>
            <a:solidFill>
              <a:srgbClr val="92D050"/>
            </a:solidFill>
            <a:ln>
              <a:noFill/>
            </a:ln>
            <a:effectLst/>
          </c:spPr>
          <c:invertIfNegative val="0"/>
          <c:dLbls>
            <c:dLbl>
              <c:idx val="0"/>
              <c:layout>
                <c:manualLayout>
                  <c:x val="2.3490297536062001E-2"/>
                  <c:y val="0"/>
                </c:manualLayout>
              </c:layout>
              <c:tx>
                <c:rich>
                  <a:bodyPr/>
                  <a:lstStyle/>
                  <a:p>
                    <a:fld id="{92F581B6-149B-2D4B-8899-3023B4E03F9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0-CE12-6241-A95E-212F996A2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0.57999999999999996</c:v>
                </c:pt>
              </c:numCache>
            </c:numRef>
          </c:val>
          <c:extLst>
            <c:ext xmlns:c16="http://schemas.microsoft.com/office/drawing/2014/chart" uri="{C3380CC4-5D6E-409C-BE32-E72D297353CC}">
              <c16:uniqueId val="{00000001-8262-A44C-B152-1607C13214A7}"/>
            </c:ext>
          </c:extLst>
        </c:ser>
        <c:ser>
          <c:idx val="2"/>
          <c:order val="2"/>
          <c:tx>
            <c:strRef>
              <c:f>Sheet1!$A$4</c:f>
              <c:strCache>
                <c:ptCount val="1"/>
                <c:pt idx="0">
                  <c:v>Musiquera</c:v>
                </c:pt>
              </c:strCache>
            </c:strRef>
          </c:tx>
          <c:spPr>
            <a:solidFill>
              <a:schemeClr val="accent5">
                <a:tint val="86000"/>
              </a:schemeClr>
            </a:solidFill>
            <a:ln>
              <a:noFill/>
            </a:ln>
            <a:effectLst/>
          </c:spPr>
          <c:invertIfNegative val="0"/>
          <c:dLbls>
            <c:dLbl>
              <c:idx val="0"/>
              <c:tx>
                <c:rich>
                  <a:bodyPr/>
                  <a:lstStyle/>
                  <a:p>
                    <a:fld id="{6608681F-A1F1-5846-A829-D83C84B3151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4-F14A-B634-5C3960634D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0.22</c:v>
                </c:pt>
              </c:numCache>
            </c:numRef>
          </c:val>
          <c:extLst>
            <c:ext xmlns:c16="http://schemas.microsoft.com/office/drawing/2014/chart" uri="{C3380CC4-5D6E-409C-BE32-E72D297353CC}">
              <c16:uniqueId val="{00000002-1994-F14A-B634-5C3960634D50}"/>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0.13</c:v>
                </c:pt>
              </c:numCache>
            </c:numRef>
          </c:val>
          <c:extLst>
            <c:ext xmlns:c16="http://schemas.microsoft.com/office/drawing/2014/chart" uri="{C3380CC4-5D6E-409C-BE32-E72D297353CC}">
              <c16:uniqueId val="{00000002-8D06-C146-93C8-A0DD699F8EC9}"/>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3.5933681526129522E-3"/>
          <c:y val="0.77347437220502235"/>
          <c:w val="0.97550281028116681"/>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Sheet1!$B$2:$B$3</c:f>
              <c:numCache>
                <c:formatCode>0%</c:formatCode>
                <c:ptCount val="2"/>
                <c:pt idx="0">
                  <c:v>0.27</c:v>
                </c:pt>
                <c:pt idx="1">
                  <c:v>0.37</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Sheet1!$D$2:$D$3</c:f>
              <c:numCache>
                <c:formatCode>0%</c:formatCode>
                <c:ptCount val="2"/>
                <c:pt idx="0">
                  <c:v>0.73</c:v>
                </c:pt>
                <c:pt idx="1">
                  <c:v>0.63</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12977292407591E-2"/>
          <c:y val="0.11793308964434351"/>
          <c:w val="0.89894590408195474"/>
          <c:h val="0.48046295280143847"/>
        </c:manualLayout>
      </c:layout>
      <c:barChart>
        <c:barDir val="bar"/>
        <c:grouping val="stacked"/>
        <c:varyColors val="0"/>
        <c:ser>
          <c:idx val="0"/>
          <c:order val="0"/>
          <c:tx>
            <c:strRef>
              <c:f>Sheet1!$A$2</c:f>
              <c:strCache>
                <c:ptCount val="1"/>
                <c:pt idx="0">
                  <c:v>LP</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0-D0CB-3842-96B3-BF09039F72A3}"/>
            </c:ext>
          </c:extLst>
        </c:ser>
        <c:ser>
          <c:idx val="1"/>
          <c:order val="1"/>
          <c:tx>
            <c:strRef>
              <c:f>Sheet1!$A$3</c:f>
              <c:strCache>
                <c:ptCount val="1"/>
                <c:pt idx="0">
                  <c:v>EH</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0.44</c:v>
                </c:pt>
              </c:numCache>
            </c:numRef>
          </c:val>
          <c:extLst>
            <c:ext xmlns:c16="http://schemas.microsoft.com/office/drawing/2014/chart" uri="{C3380CC4-5D6E-409C-BE32-E72D297353CC}">
              <c16:uniqueId val="{00000000-1B20-534B-9745-416CFEAA9FC1}"/>
            </c:ext>
          </c:extLst>
        </c:ser>
        <c:dLbls>
          <c:dLblPos val="ctr"/>
          <c:showLegendKey val="0"/>
          <c:showVal val="1"/>
          <c:showCatName val="0"/>
          <c:showSerName val="0"/>
          <c:showPercent val="0"/>
          <c:showBubbleSize val="0"/>
        </c:dLbls>
        <c:gapWidth val="13"/>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41402034492042872"/>
          <c:y val="0.61983842238111719"/>
          <c:w val="0.14923629938382424"/>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3821392079011995E-2"/>
          <c:w val="0.91279666767165857"/>
          <c:h val="0.88178118363245284"/>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1"/>
              <c:layout>
                <c:manualLayout>
                  <c:x val="3.9637878331063572E-3"/>
                  <c:y val="2.0152522558811406E-2"/>
                </c:manualLayout>
              </c:layout>
              <c:tx>
                <c:rich>
                  <a:bodyPr/>
                  <a:lstStyle/>
                  <a:p>
                    <a:fld id="{35AE848B-EF86-3744-94C3-11E201C4465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46-E34C-9DDD-62E47DB15C45}"/>
                </c:ext>
              </c:extLst>
            </c:dLbl>
            <c:dLbl>
              <c:idx val="2"/>
              <c:layout>
                <c:manualLayout>
                  <c:x val="1.1891363499319289E-2"/>
                  <c:y val="-3.1066283961309932E-3"/>
                </c:manualLayout>
              </c:layout>
              <c:tx>
                <c:rich>
                  <a:bodyPr/>
                  <a:lstStyle/>
                  <a:p>
                    <a:fld id="{797A5D27-8997-3E4F-8A94-9F8DB9E7B24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6</c:v>
                </c:pt>
                <c:pt idx="1">
                  <c:v>8</c:v>
                </c:pt>
                <c:pt idx="2">
                  <c:v>4</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General</c:formatCode>
                <c:ptCount val="12"/>
                <c:pt idx="0">
                  <c:v>4</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General"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2024</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Sheet1!$B$2:$B$13</c:f>
              <c:numCache>
                <c:formatCode>0</c:formatCode>
                <c:ptCount val="12"/>
                <c:pt idx="0">
                  <c:v>26</c:v>
                </c:pt>
                <c:pt idx="1">
                  <c:v>167</c:v>
                </c:pt>
                <c:pt idx="2">
                  <c:v>8</c:v>
                </c:pt>
                <c:pt idx="4">
                  <c:v>2</c:v>
                </c:pt>
                <c:pt idx="7">
                  <c:v>8</c:v>
                </c:pt>
                <c:pt idx="9">
                  <c:v>0.1</c:v>
                </c:pt>
                <c:pt idx="10">
                  <c:v>6</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2025</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Sheet1!$C$2:$C$13</c:f>
              <c:numCache>
                <c:formatCode>0</c:formatCode>
                <c:ptCount val="12"/>
                <c:pt idx="0">
                  <c:v>75</c:v>
                </c:pt>
                <c:pt idx="1">
                  <c:v>192</c:v>
                </c:pt>
                <c:pt idx="2">
                  <c:v>63</c:v>
                </c:pt>
                <c:pt idx="4">
                  <c:v>10</c:v>
                </c:pt>
                <c:pt idx="9">
                  <c:v>2</c:v>
                </c:pt>
                <c:pt idx="10">
                  <c:v>8</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2026</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Sheet1!$D$2:$D$13</c:f>
              <c:numCache>
                <c:formatCode>0</c:formatCode>
                <c:ptCount val="12"/>
                <c:pt idx="0">
                  <c:v>69</c:v>
                </c:pt>
                <c:pt idx="1">
                  <c:v>101</c:v>
                </c:pt>
                <c:pt idx="2">
                  <c:v>9</c:v>
                </c:pt>
                <c:pt idx="4">
                  <c:v>23</c:v>
                </c:pt>
                <c:pt idx="10" formatCode="General">
                  <c:v>4</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General</c:formatCode>
                <c:ptCount val="2"/>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0%</c:formatCode>
                <c:ptCount val="2"/>
                <c:pt idx="1">
                  <c:v>0.74</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0%</c:formatCode>
                <c:ptCount val="2"/>
                <c:pt idx="0">
                  <c:v>1</c:v>
                </c:pt>
                <c:pt idx="1">
                  <c:v>0.26</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0353483516419065"/>
          <c:w val="0.87957833177670153"/>
          <c:h val="0.60422732402697565"/>
        </c:manualLayout>
      </c:layout>
      <c:barChart>
        <c:barDir val="bar"/>
        <c:grouping val="percent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9155-134B-8EAA-11C1CF156998}"/>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9155-134B-8EAA-11C1CF156998}"/>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Musiquera</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0.87</c:v>
                </c:pt>
              </c:numCache>
            </c:numRef>
          </c:val>
          <c:extLst>
            <c:ext xmlns:c16="http://schemas.microsoft.com/office/drawing/2014/chart" uri="{C3380CC4-5D6E-409C-BE32-E72D297353CC}">
              <c16:uniqueId val="{00000000-B04D-2B43-9B77-65AEE8674BDD}"/>
            </c:ext>
          </c:extLst>
        </c:ser>
        <c:ser>
          <c:idx val="1"/>
          <c:order val="1"/>
          <c:tx>
            <c:strRef>
              <c:f>Sheet1!$A$3</c:f>
              <c:strCache>
                <c:ptCount val="1"/>
                <c:pt idx="0">
                  <c:v>St Centro</c:v>
                </c:pt>
              </c:strCache>
            </c:strRef>
          </c:tx>
          <c:spPr>
            <a:solidFill>
              <a:schemeClr val="accent5"/>
            </a:solidFill>
            <a:ln>
              <a:noFill/>
            </a:ln>
            <a:effectLst/>
          </c:spPr>
          <c:invertIfNegative val="0"/>
          <c:dLbls>
            <c:dLbl>
              <c:idx val="0"/>
              <c:layout>
                <c:manualLayout>
                  <c:x val="-1.0766261997917763E-16"/>
                  <c:y val="8.7350210723785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DC-8A4B-92F0-5D0F81C2F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0.06</c:v>
                </c:pt>
              </c:numCache>
            </c:numRef>
          </c:val>
          <c:extLst>
            <c:ext xmlns:c16="http://schemas.microsoft.com/office/drawing/2014/chart" uri="{C3380CC4-5D6E-409C-BE32-E72D297353CC}">
              <c16:uniqueId val="{00000001-B04D-2B43-9B77-65AEE8674BDD}"/>
            </c:ext>
          </c:extLst>
        </c:ser>
        <c:ser>
          <c:idx val="2"/>
          <c:order val="2"/>
          <c:tx>
            <c:strRef>
              <c:f>Sheet1!$A$4</c:f>
              <c:strCache>
                <c:ptCount val="1"/>
                <c:pt idx="0">
                  <c:v>Romantica</c:v>
                </c:pt>
              </c:strCache>
            </c:strRef>
          </c:tx>
          <c:spPr>
            <a:solidFill>
              <a:schemeClr val="accent5">
                <a:tint val="65000"/>
              </a:schemeClr>
            </a:solidFill>
            <a:ln>
              <a:noFill/>
            </a:ln>
            <a:effectLst/>
          </c:spPr>
          <c:invertIfNegative val="0"/>
          <c:dLbls>
            <c:dLbl>
              <c:idx val="0"/>
              <c:layout>
                <c:manualLayout>
                  <c:x val="0"/>
                  <c:y val="-8.7350210723785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C-8A4B-92F0-5D0F81C2F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7.0000000000000007E-2</c:v>
                </c:pt>
              </c:numCache>
            </c:numRef>
          </c:val>
          <c:extLst>
            <c:ext xmlns:c16="http://schemas.microsoft.com/office/drawing/2014/chart" uri="{C3380CC4-5D6E-409C-BE32-E72D297353CC}">
              <c16:uniqueId val="{00000002-B04D-2B43-9B77-65AEE8674BDD}"/>
            </c:ext>
          </c:extLst>
        </c:ser>
        <c:dLbls>
          <c:showLegendKey val="0"/>
          <c:showVal val="0"/>
          <c:showCatName val="0"/>
          <c:showSerName val="0"/>
          <c:showPercent val="0"/>
          <c:showBubbleSize val="0"/>
        </c:dLbls>
        <c:gapWidth val="50"/>
        <c:overlap val="100"/>
        <c:axId val="411915663"/>
        <c:axId val="411595951"/>
      </c:barChart>
      <c:catAx>
        <c:axId val="411915663"/>
        <c:scaling>
          <c:orientation val="minMax"/>
        </c:scaling>
        <c:delete val="1"/>
        <c:axPos val="l"/>
        <c:numFmt formatCode="General" sourceLinked="1"/>
        <c:majorTickMark val="none"/>
        <c:minorTickMark val="none"/>
        <c:tickLblPos val="nextTo"/>
        <c:crossAx val="411595951"/>
        <c:crossesAt val="0"/>
        <c:auto val="1"/>
        <c:lblAlgn val="ctr"/>
        <c:lblOffset val="100"/>
        <c:noMultiLvlLbl val="0"/>
      </c:catAx>
      <c:valAx>
        <c:axId val="411595951"/>
        <c:scaling>
          <c:logBase val="10"/>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t"/>
      <c:layout>
        <c:manualLayout>
          <c:xMode val="edge"/>
          <c:yMode val="edge"/>
          <c:x val="0.10560391566613257"/>
          <c:y val="0.68788290944981401"/>
          <c:w val="0.8181550405878123"/>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85A7F23A-40B1-4742-96D6-6A34EE7236B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AC5716A0-DADF-1746-A097-C362C4077A8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C3589AA8-8C7E-0F4E-ABD6-075D9F9C48A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EE7634A7-2009-E943-BD66-37D9F5E34CF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Sheet1!$D$2:$D$5</c:f>
              <c:numCache>
                <c:formatCode>_(* #,##0.00_);_(* \(#,##0.00\);_(* "-"??_);_(@_)</c:formatCode>
                <c:ptCount val="4"/>
                <c:pt idx="0">
                  <c:v>1.0309725051113021</c:v>
                </c:pt>
                <c:pt idx="1">
                  <c:v>1.345977680644985</c:v>
                </c:pt>
                <c:pt idx="2">
                  <c:v>0.40624131945580416</c:v>
                </c:pt>
                <c:pt idx="3">
                  <c:v>1.4667745475495648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B1DD2055-9C4E-FE4E-BE2E-95183601CAF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Sheet1!$B$2:$B$5</c:f>
              <c:numCache>
                <c:formatCode>0%</c:formatCode>
                <c:ptCount val="4"/>
                <c:pt idx="0">
                  <c:v>0.52395439364707919</c:v>
                </c:pt>
                <c:pt idx="1">
                  <c:v>0.27253046828521593</c:v>
                </c:pt>
                <c:pt idx="2">
                  <c:v>0.19378301452955984</c:v>
                </c:pt>
                <c:pt idx="3">
                  <c:v>9.7321235381449978E-3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340647F3-787E-4E45-8A3F-3C9F82DFDB2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Sheet1!$C$2:$C$5</c:f>
              <c:numCache>
                <c:formatCode>0%</c:formatCode>
                <c:ptCount val="4"/>
                <c:pt idx="0">
                  <c:v>0.54018257378240253</c:v>
                </c:pt>
                <c:pt idx="1">
                  <c:v>0.36681992760762661</c:v>
                </c:pt>
                <c:pt idx="2">
                  <c:v>7.872266751061166E-2</c:v>
                </c:pt>
                <c:pt idx="3">
                  <c:v>1.4274831099359099E-2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A5D6E77A-506D-6D4E-BF1B-064C6D22260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96D845C9-7001-BC43-BDE7-EAE6C69D4B6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B6353FCD-6C0A-0B46-A135-278D9DC3E2E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Didemo</c:v>
                </c:pt>
                <c:pt idx="1">
                  <c:v>Elektra</c:v>
                </c:pt>
                <c:pt idx="2">
                  <c:v>Gallo + </c:v>
                </c:pt>
              </c:strCache>
            </c:strRef>
          </c:cat>
          <c:val>
            <c:numRef>
              <c:f>Sheet1!$D$2:$D$4</c:f>
              <c:numCache>
                <c:formatCode>_(* #,##0.00_);_(* \(#,##0.00\);_(* "-"??_);_(@_)</c:formatCode>
                <c:ptCount val="3"/>
                <c:pt idx="0">
                  <c:v>1.1682903216553695</c:v>
                </c:pt>
                <c:pt idx="1">
                  <c:v>0.87158736922865299</c:v>
                </c:pt>
                <c:pt idx="2">
                  <c:v>0.56799323897335996</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339E242D-9851-F445-B65B-6E89A79F1FC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Didemo</c:v>
                </c:pt>
                <c:pt idx="1">
                  <c:v>Elektra</c:v>
                </c:pt>
                <c:pt idx="2">
                  <c:v>Gallo + </c:v>
                </c:pt>
              </c:strCache>
            </c:strRef>
          </c:cat>
          <c:val>
            <c:numRef>
              <c:f>Sheet1!$B$2:$B$4</c:f>
              <c:numCache>
                <c:formatCode>0%</c:formatCode>
                <c:ptCount val="3"/>
                <c:pt idx="0">
                  <c:v>0.4907686078223526</c:v>
                </c:pt>
                <c:pt idx="1">
                  <c:v>0.45257725293776541</c:v>
                </c:pt>
                <c:pt idx="2">
                  <c:v>5.6654139239881912E-2</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B4538BD1-39C1-A04B-AC07-13B8B92F511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Didemo</c:v>
                </c:pt>
                <c:pt idx="1">
                  <c:v>Elektra</c:v>
                </c:pt>
                <c:pt idx="2">
                  <c:v>Gallo + </c:v>
                </c:pt>
              </c:strCache>
            </c:strRef>
          </c:cat>
          <c:val>
            <c:numRef>
              <c:f>Sheet1!$C$2:$C$4</c:f>
              <c:numCache>
                <c:formatCode>0%</c:formatCode>
                <c:ptCount val="3"/>
                <c:pt idx="0">
                  <c:v>0.57336021469113418</c:v>
                </c:pt>
                <c:pt idx="1">
                  <c:v>0.3944606172607576</c:v>
                </c:pt>
                <c:pt idx="2">
                  <c:v>3.2179168048108255E-2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7783859806"/>
          <c:y val="0.86842792314196338"/>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Azteca</c:v>
                </c:pt>
              </c:strCache>
            </c:strRef>
          </c:tx>
          <c:spPr>
            <a:solidFill>
              <a:schemeClr val="accent1"/>
            </a:solidFill>
            <a:ln>
              <a:noFill/>
            </a:ln>
            <a:effectLst/>
          </c:spPr>
          <c:invertIfNegative val="0"/>
          <c:dLbls>
            <c:dLbl>
              <c:idx val="0"/>
              <c:layout>
                <c:manualLayout>
                  <c:x val="1.9457956914523976E-2"/>
                  <c:y val="0"/>
                </c:manualLayout>
              </c:layout>
              <c:tx>
                <c:rich>
                  <a:bodyPr/>
                  <a:lstStyle/>
                  <a:p>
                    <a:fld id="{615E6DFB-5A6A-0D4D-A3B6-780DBF65133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AD-F945-9265-E09270EEEE37}"/>
                </c:ext>
              </c:extLst>
            </c:dLbl>
            <c:dLbl>
              <c:idx val="1"/>
              <c:layout>
                <c:manualLayout>
                  <c:x val="1.1118832522585128E-2"/>
                  <c:y val="5.2042288999169314E-17"/>
                </c:manualLayout>
              </c:layout>
              <c:tx>
                <c:rich>
                  <a:bodyPr/>
                  <a:lstStyle/>
                  <a:p>
                    <a:fld id="{D07A9473-DBBF-B944-B80E-01F8FD8A8C9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1B-9C42-8E3D-216FC3C479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Hoja1!$B$2:$B$4</c:f>
              <c:numCache>
                <c:formatCode>0%</c:formatCode>
                <c:ptCount val="3"/>
                <c:pt idx="1">
                  <c:v>0.65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1"/>
              <c:layout>
                <c:manualLayout>
                  <c:x val="1.1118832522585102E-2"/>
                  <c:y val="0"/>
                </c:manualLayout>
              </c:layout>
              <c:tx>
                <c:rich>
                  <a:bodyPr/>
                  <a:lstStyle/>
                  <a:p>
                    <a:fld id="{CD22B1CC-3DCB-2D45-BEDE-5082399D1CA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07-6D4F-892E-1F0D0BD59F5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Hoja1!$C$2:$C$4</c:f>
              <c:numCache>
                <c:formatCode>0%</c:formatCode>
                <c:ptCount val="3"/>
                <c:pt idx="0">
                  <c:v>0.97</c:v>
                </c:pt>
                <c:pt idx="1">
                  <c:v>0.35</c:v>
                </c:pt>
                <c:pt idx="2">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Q Hubo </c:v>
                </c:pt>
              </c:strCache>
            </c:strRef>
          </c:tx>
          <c:spPr>
            <a:solidFill>
              <a:schemeClr val="accent5"/>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403E-0246-8202-94546CBD554D}"/>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Hoja1!$D$2:$D$4</c:f>
              <c:numCache>
                <c:formatCode>General</c:formatCode>
                <c:ptCount val="3"/>
                <c:pt idx="0" formatCode="0%">
                  <c:v>0.03</c:v>
                </c:pt>
              </c:numCache>
            </c:numRef>
          </c:val>
          <c:extLst>
            <c:ext xmlns:c16="http://schemas.microsoft.com/office/drawing/2014/chart" uri="{C3380CC4-5D6E-409C-BE32-E72D297353CC}">
              <c16:uniqueId val="{00000002-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34954545205824256"/>
          <c:y val="0.87566480414960279"/>
          <c:w val="0.54948154065870325"/>
          <c:h val="9.02707586311103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Azteca</c:v>
                </c:pt>
              </c:strCache>
            </c:strRef>
          </c:tx>
          <c:spPr>
            <a:solidFill>
              <a:schemeClr val="accent1"/>
            </a:solidFill>
            <a:ln>
              <a:noFill/>
            </a:ln>
            <a:effectLst/>
          </c:spPr>
          <c:invertIfNegative val="0"/>
          <c:dLbls>
            <c:dLbl>
              <c:idx val="1"/>
              <c:layout>
                <c:manualLayout>
                  <c:x val="1.1118832522585128E-2"/>
                  <c:y val="5.580619519073635E-3"/>
                </c:manualLayout>
              </c:layout>
              <c:tx>
                <c:rich>
                  <a:bodyPr/>
                  <a:lstStyle/>
                  <a:p>
                    <a:fld id="{8132644F-88BC-DB41-B120-F732FD2E206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D145-B799-A84A760A4633}"/>
                </c:ext>
              </c:extLst>
            </c:dLbl>
            <c:dLbl>
              <c:idx val="2"/>
              <c:layout>
                <c:manualLayout>
                  <c:x val="1.1118832522585128E-2"/>
                  <c:y val="0"/>
                </c:manualLayout>
              </c:layout>
              <c:tx>
                <c:rich>
                  <a:bodyPr/>
                  <a:lstStyle/>
                  <a:p>
                    <a:fld id="{A2674E77-20D0-3747-84AC-EC0E01AA172F}"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Hoja1!$B$2:$B$4</c:f>
              <c:numCache>
                <c:formatCode>0%</c:formatCode>
                <c:ptCount val="3"/>
                <c:pt idx="1">
                  <c:v>0.65</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Hoja1!$C$2:$C$4</c:f>
              <c:numCache>
                <c:formatCode>0%</c:formatCode>
                <c:ptCount val="3"/>
                <c:pt idx="0">
                  <c:v>0.97</c:v>
                </c:pt>
                <c:pt idx="1">
                  <c:v>0.35</c:v>
                </c:pt>
                <c:pt idx="2">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Q Hubo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Hoja1!$D$2:$D$4</c:f>
              <c:numCache>
                <c:formatCode>General</c:formatCode>
                <c:ptCount val="3"/>
                <c:pt idx="0" formatCode="0%">
                  <c:v>0.03</c:v>
                </c:pt>
              </c:numCache>
            </c:numRef>
          </c:val>
          <c:extLst>
            <c:ext xmlns:c16="http://schemas.microsoft.com/office/drawing/2014/chart" uri="{C3380CC4-5D6E-409C-BE32-E72D297353CC}">
              <c16:uniqueId val="{00000002-6D45-264A-B51F-E22A6DC7DB5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2.6316000776011202E-2"/>
                  <c:y val="-1.7955852603850072E-2"/>
                </c:manualLayout>
              </c:layout>
              <c:tx>
                <c:rich>
                  <a:bodyPr/>
                  <a:lstStyle/>
                  <a:p>
                    <a:fld id="{8F593451-1EA4-DA4C-8EC6-5588B41B4D5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3-D84D-B90E-2491DDF9B477}"/>
                </c:ext>
              </c:extLst>
            </c:dLbl>
            <c:dLbl>
              <c:idx val="1"/>
              <c:layout>
                <c:manualLayout>
                  <c:x val="2.3026500679009805E-2"/>
                  <c:y val="4.5245613550880276E-7"/>
                </c:manualLayout>
              </c:layout>
              <c:tx>
                <c:rich>
                  <a:bodyPr/>
                  <a:lstStyle/>
                  <a:p>
                    <a:fld id="{4FB3EED2-B4A6-E24B-8CB1-ECE0E315254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Hoja1!$B$2:$B$4</c:f>
              <c:numCache>
                <c:formatCode>0%</c:formatCode>
                <c:ptCount val="3"/>
                <c:pt idx="0">
                  <c:v>0.91</c:v>
                </c:pt>
                <c:pt idx="1">
                  <c:v>0.45</c:v>
                </c:pt>
                <c:pt idx="2">
                  <c:v>1</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dLbl>
              <c:idx val="0"/>
              <c:layout>
                <c:manualLayout>
                  <c:x val="3.2895000970014003E-3"/>
                  <c:y val="9.607439001866860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Hoja1!$C$2:$C$4</c:f>
              <c:numCache>
                <c:formatCode>0%</c:formatCode>
                <c:ptCount val="3"/>
                <c:pt idx="1">
                  <c:v>0.15</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0"/>
                  <c:y val="-1.1492385841923591E-2"/>
                </c:manualLayout>
              </c:layout>
              <c:tx>
                <c:rich>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fld id="{22C081CA-D3E2-4C4F-AFFE-6443F5817C08}"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63-D84D-B90E-2491DDF9B477}"/>
                </c:ext>
              </c:extLst>
            </c:dLbl>
            <c:dLbl>
              <c:idx val="2"/>
              <c:layout>
                <c:manualLayout>
                  <c:x val="1.3158000388005601E-2"/>
                  <c:y val="0"/>
                </c:manualLayout>
              </c:layout>
              <c:tx>
                <c:rich>
                  <a:bodyPr/>
                  <a:lstStyle/>
                  <a:p>
                    <a:fld id="{07F84DF8-BA18-5444-B083-18A677363D6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5-F042-81A6-86A9E49669E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Hoja1!$D$2:$D$4</c:f>
              <c:numCache>
                <c:formatCode>0%</c:formatCode>
                <c:ptCount val="3"/>
                <c:pt idx="0">
                  <c:v>0.06</c:v>
                </c:pt>
                <c:pt idx="1">
                  <c:v>0.28999999999999998</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Hoja1!$E$2:$E$4</c:f>
              <c:numCache>
                <c:formatCode>0%</c:formatCode>
                <c:ptCount val="3"/>
                <c:pt idx="0">
                  <c:v>0.03</c:v>
                </c:pt>
                <c:pt idx="1">
                  <c:v>0.1</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582620975251305"/>
          <c:y val="0.84087462378812305"/>
          <c:w val="0.68834758049497391"/>
          <c:h val="8.75464872584375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tx>
                <c:rich>
                  <a:bodyPr/>
                  <a:lstStyle/>
                  <a:p>
                    <a:fld id="{DC487B0F-4E92-624F-B6F3-CEA600CEE79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7-E544-819A-CE28843BF46F}"/>
                </c:ext>
              </c:extLst>
            </c:dLbl>
            <c:dLbl>
              <c:idx val="1"/>
              <c:layout>
                <c:manualLayout>
                  <c:x val="2.0312159506430519E-2"/>
                  <c:y val="-3.0204566621858556E-2"/>
                </c:manualLayout>
              </c:layout>
              <c:tx>
                <c:rich>
                  <a:bodyPr/>
                  <a:lstStyle/>
                  <a:p>
                    <a:fld id="{E32FA5BC-D045-F94D-B485-42D07586FEF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F-D549-98BF-E926DAD31851}"/>
                </c:ext>
              </c:extLst>
            </c:dLbl>
            <c:dLbl>
              <c:idx val="2"/>
              <c:layout>
                <c:manualLayout>
                  <c:x val="2.0312159506430519E-2"/>
                  <c:y val="1.2082016916726362E-2"/>
                </c:manualLayout>
              </c:layout>
              <c:tx>
                <c:rich>
                  <a:bodyPr/>
                  <a:lstStyle/>
                  <a:p>
                    <a:fld id="{0E263E81-1431-264D-9149-994E7DFB197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Hoja1!$B$2:$B$4</c:f>
              <c:numCache>
                <c:formatCode>0%</c:formatCode>
                <c:ptCount val="3"/>
                <c:pt idx="0">
                  <c:v>0.60246571935322946</c:v>
                </c:pt>
                <c:pt idx="1">
                  <c:v>0.58859469326299696</c:v>
                </c:pt>
                <c:pt idx="2">
                  <c:v>0.51467057047965181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tx>
                <c:rich>
                  <a:bodyPr/>
                  <a:lstStyle/>
                  <a:p>
                    <a:fld id="{100B6094-0219-FD4E-A3EB-B3757BD0083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71-2C47-A426-6D67105086CC}"/>
                </c:ext>
              </c:extLst>
            </c:dLbl>
            <c:dLbl>
              <c:idx val="1"/>
              <c:layout>
                <c:manualLayout>
                  <c:x val="0"/>
                  <c:y val="3.020504229181591E-2"/>
                </c:manualLayout>
              </c:layout>
              <c:tx>
                <c:rich>
                  <a:bodyPr/>
                  <a:lstStyle/>
                  <a:p>
                    <a:fld id="{DA27AE6C-D320-C34A-BD5C-0A798532E0E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F-D549-98BF-E926DAD31851}"/>
                </c:ext>
              </c:extLst>
            </c:dLbl>
            <c:dLbl>
              <c:idx val="2"/>
              <c:layout>
                <c:manualLayout>
                  <c:x val="3.5546279136253404E-2"/>
                  <c:y val="-1.8122549705132194E-2"/>
                </c:manualLayout>
              </c:layout>
              <c:tx>
                <c:rich>
                  <a:bodyPr/>
                  <a:lstStyle/>
                  <a:p>
                    <a:fld id="{56D65BD8-42C2-8440-862F-BF5EDE8C511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Hoja1!$C$2:$C$4</c:f>
              <c:numCache>
                <c:formatCode>0%</c:formatCode>
                <c:ptCount val="3"/>
                <c:pt idx="0">
                  <c:v>0.24279537474366256</c:v>
                </c:pt>
                <c:pt idx="1">
                  <c:v>0.15828397071565892</c:v>
                </c:pt>
                <c:pt idx="2">
                  <c:v>0.48532942952034819</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Hoja1!$D$2:$D$4</c:f>
              <c:numCache>
                <c:formatCode>0%</c:formatCode>
                <c:ptCount val="3"/>
                <c:pt idx="0">
                  <c:v>0.16</c:v>
                </c:pt>
                <c:pt idx="1">
                  <c:v>0.25312133602134396</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Hoja1!$B$2:$B$4</c:f>
              <c:numCache>
                <c:formatCode>0%</c:formatCode>
                <c:ptCount val="3"/>
                <c:pt idx="0">
                  <c:v>0.60246571935322946</c:v>
                </c:pt>
                <c:pt idx="1">
                  <c:v>0.58859469326299696</c:v>
                </c:pt>
                <c:pt idx="2">
                  <c:v>0.51467057047965181</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Hoja1!$C$2:$C$4</c:f>
              <c:numCache>
                <c:formatCode>0%</c:formatCode>
                <c:ptCount val="3"/>
                <c:pt idx="0">
                  <c:v>0.24279537474366256</c:v>
                </c:pt>
                <c:pt idx="1">
                  <c:v>0.15828397071565892</c:v>
                </c:pt>
                <c:pt idx="2">
                  <c:v>0.48532942952034819</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Elektra/Italika</c:v>
                </c:pt>
                <c:pt idx="1">
                  <c:v>Didemo/Credid</c:v>
                </c:pt>
                <c:pt idx="2">
                  <c:v>Gallo +Gallo</c:v>
                </c:pt>
              </c:strCache>
            </c:strRef>
          </c:cat>
          <c:val>
            <c:numRef>
              <c:f>Hoja1!$D$2:$D$4</c:f>
              <c:numCache>
                <c:formatCode>0%</c:formatCode>
                <c:ptCount val="3"/>
                <c:pt idx="0">
                  <c:v>0.16</c:v>
                </c:pt>
                <c:pt idx="1">
                  <c:v>0.25312133602134396</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noFill/>
              </a:ln>
              <a:effectLst/>
            </c:spPr>
            <c:extLst>
              <c:ext xmlns:c16="http://schemas.microsoft.com/office/drawing/2014/chart" uri="{C3380CC4-5D6E-409C-BE32-E72D297353CC}">
                <c16:uniqueId val="{00000003-F811-4F07-9EAB-93C803B10D26}"/>
              </c:ext>
            </c:extLst>
          </c:dPt>
          <c:dPt>
            <c:idx val="2"/>
            <c:invertIfNegative val="0"/>
            <c:bubble3D val="0"/>
            <c:spPr>
              <a:solidFill>
                <a:srgbClr val="1D9A78"/>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1D9A78"/>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1D9A78"/>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1D9A78"/>
              </a:solidFill>
              <a:ln>
                <a:no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Pt>
            <c:idx val="9"/>
            <c:invertIfNegative val="0"/>
            <c:bubble3D val="0"/>
            <c:spPr>
              <a:solidFill>
                <a:srgbClr val="1D9A78"/>
              </a:solidFill>
              <a:ln>
                <a:noFill/>
              </a:ln>
              <a:effectLst/>
            </c:spPr>
            <c:extLst>
              <c:ext xmlns:c16="http://schemas.microsoft.com/office/drawing/2014/chart" uri="{C3380CC4-5D6E-409C-BE32-E72D297353CC}">
                <c16:uniqueId val="{00000011-2DF4-6C48-96E6-F843EDBAF871}"/>
              </c:ext>
            </c:extLst>
          </c:dPt>
          <c:dLbls>
            <c:dLbl>
              <c:idx val="0"/>
              <c:layout>
                <c:manualLayout>
                  <c:x val="-3.3331475752401201E-3"/>
                  <c:y val="0.20084822387920503"/>
                </c:manualLayout>
              </c:layout>
              <c:tx>
                <c:rich>
                  <a:bodyPr/>
                  <a:lstStyle/>
                  <a:p>
                    <a:fld id="{45231E25-AFFA-C144-A4D2-A718535DC238}" type="VALUE">
                      <a:rPr lang="en-US" b="0" i="0" smtClean="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6.3803302883230417E-3"/>
                </c:manualLayout>
              </c:layout>
              <c:tx>
                <c:rich>
                  <a:bodyPr/>
                  <a:lstStyle/>
                  <a:p>
                    <a:fld id="{CBBBEFBC-2346-E644-9F5A-9E365C94119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11-4F07-9EAB-93C803B10D26}"/>
                </c:ext>
              </c:extLst>
            </c:dLbl>
            <c:dLbl>
              <c:idx val="2"/>
              <c:layout>
                <c:manualLayout>
                  <c:x val="-1.1110491917467066E-3"/>
                  <c:y val="0.2624733916385884"/>
                </c:manualLayout>
              </c:layout>
              <c:tx>
                <c:rich>
                  <a:bodyPr/>
                  <a:lstStyle/>
                  <a:p>
                    <a:fld id="{B508B168-A5B7-AA40-859B-9ABDFEEF3D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811-4F07-9EAB-93C803B10D26}"/>
                </c:ext>
              </c:extLst>
            </c:dLbl>
            <c:dLbl>
              <c:idx val="3"/>
              <c:layout>
                <c:manualLayout>
                  <c:x val="-4.4441967669868266E-3"/>
                  <c:y val="4.5604602790380942E-2"/>
                </c:manualLayout>
              </c:layout>
              <c:tx>
                <c:rich>
                  <a:bodyPr/>
                  <a:lstStyle/>
                  <a:p>
                    <a:fld id="{4D242F04-9337-3540-B814-B38224884E2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52-C541-AEE3-9C0534D9BA15}"/>
                </c:ext>
              </c:extLst>
            </c:dLbl>
            <c:dLbl>
              <c:idx val="4"/>
              <c:layout>
                <c:manualLayout>
                  <c:x val="3.3331475752402017E-3"/>
                  <c:y val="0.18979049843289422"/>
                </c:manualLayout>
              </c:layout>
              <c:tx>
                <c:rich>
                  <a:bodyPr/>
                  <a:lstStyle/>
                  <a:p>
                    <a:fld id="{CB5A3B3D-840B-9A4B-9507-39C388379DF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811-4F07-9EAB-93C803B10D26}"/>
                </c:ext>
              </c:extLst>
            </c:dLbl>
            <c:dLbl>
              <c:idx val="5"/>
              <c:layout>
                <c:manualLayout>
                  <c:x val="-2.2220983834934948E-3"/>
                  <c:y val="5.5485681153779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133E-3"/>
                  <c:y val="5.1493514655378637E-2"/>
                </c:manualLayout>
              </c:layout>
              <c:tx>
                <c:rich>
                  <a:bodyPr/>
                  <a:lstStyle/>
                  <a:p>
                    <a:fld id="{D7C3A1A5-91D0-114B-85AD-619E2407677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811-4F07-9EAB-93C803B10D26}"/>
                </c:ext>
              </c:extLst>
            </c:dLbl>
            <c:dLbl>
              <c:idx val="8"/>
              <c:layout>
                <c:manualLayout>
                  <c:x val="0"/>
                  <c:y val="0.175914009885132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5.5552459587335332E-4"/>
                  <c:y val="3.604992032696364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1A063AA-6C13-D645-873F-EF78FC998DF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layout>
                    <c:manualLayout>
                      <c:w val="4.7147328709677333E-2"/>
                      <c:h val="0.15041296176910629"/>
                    </c:manualLayout>
                  </c15:layout>
                  <c15:dlblFieldTable/>
                  <c15:showDataLabelsRange val="0"/>
                </c:ext>
                <c:ext xmlns:c16="http://schemas.microsoft.com/office/drawing/2014/chart" uri="{C3380CC4-5D6E-409C-BE32-E72D297353CC}">
                  <c16:uniqueId val="{00000011-2DF4-6C48-96E6-F843EDBAF871}"/>
                </c:ext>
              </c:extLst>
            </c:dLbl>
            <c:dLbl>
              <c:idx val="10"/>
              <c:layout>
                <c:manualLayout>
                  <c:x val="-4.4441967669868266E-3"/>
                  <c:y val="0.22657146448366591"/>
                </c:manualLayout>
              </c:layout>
              <c:tx>
                <c:rich>
                  <a:bodyPr/>
                  <a:lstStyle/>
                  <a:p>
                    <a:fld id="{E4C65BC0-77CF-B54D-ACA0-DA786A3FE57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1.88</c:v>
                </c:pt>
                <c:pt idx="1">
                  <c:v>0.15</c:v>
                </c:pt>
                <c:pt idx="2">
                  <c:v>6.88</c:v>
                </c:pt>
                <c:pt idx="4">
                  <c:v>4</c:v>
                </c:pt>
                <c:pt idx="6">
                  <c:v>0</c:v>
                </c:pt>
                <c:pt idx="9">
                  <c:v>0</c:v>
                </c:pt>
                <c:pt idx="10">
                  <c:v>0.33</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Hoja1!$B$2:$B$4</c:f>
              <c:numCache>
                <c:formatCode>0%</c:formatCode>
                <c:ptCount val="3"/>
                <c:pt idx="0">
                  <c:v>0.91</c:v>
                </c:pt>
                <c:pt idx="1">
                  <c:v>0.45</c:v>
                </c:pt>
                <c:pt idx="2">
                  <c:v>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Hoja1!$C$2:$C$4</c:f>
              <c:numCache>
                <c:formatCode>0%</c:formatCode>
                <c:ptCount val="3"/>
                <c:pt idx="1">
                  <c:v>0.15</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9.7841729574703155E-3"/>
                  <c:y val="2.3698641320193597E-2"/>
                </c:manualLayout>
              </c:layout>
              <c:tx>
                <c:rich>
                  <a:bodyPr/>
                  <a:lstStyle/>
                  <a:p>
                    <a:fld id="{EE4FD22C-6987-584F-8964-26C5768A35A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Hoja1!$D$2:$D$4</c:f>
              <c:numCache>
                <c:formatCode>0%</c:formatCode>
                <c:ptCount val="3"/>
                <c:pt idx="0">
                  <c:v>0.06</c:v>
                </c:pt>
                <c:pt idx="1">
                  <c:v>0.28999999999999998</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tx>
                <c:rich>
                  <a:bodyPr/>
                  <a:lstStyle/>
                  <a:p>
                    <a:fld id="{C6C4239A-A51F-AF43-AD48-CEF8085B1F1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Elektra/Italika</c:v>
                </c:pt>
                <c:pt idx="2">
                  <c:v>Gallo + Gallo</c:v>
                </c:pt>
              </c:strCache>
            </c:strRef>
          </c:cat>
          <c:val>
            <c:numRef>
              <c:f>Hoja1!$E$2:$E$4</c:f>
              <c:numCache>
                <c:formatCode>0%</c:formatCode>
                <c:ptCount val="3"/>
                <c:pt idx="0">
                  <c:v>0.03</c:v>
                </c:pt>
                <c:pt idx="1">
                  <c:v>0.1</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876708121428521"/>
          <c:y val="0.82952821159278189"/>
          <c:w val="0.68246558076898978"/>
          <c:h val="9.06522219289219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Ambiental</c:v>
                </c:pt>
              </c:strCache>
            </c:strRef>
          </c:tx>
          <c:spPr>
            <a:solidFill>
              <a:schemeClr val="accent1">
                <a:lumMod val="60000"/>
                <a:lumOff val="40000"/>
              </a:schemeClr>
            </a:solidFill>
            <a:ln>
              <a:noFill/>
            </a:ln>
            <a:effectLst/>
          </c:spPr>
          <c:invertIfNegative val="0"/>
          <c:dLbls>
            <c:dLbl>
              <c:idx val="0"/>
              <c:layout>
                <c:manualLayout>
                  <c:x val="5.5778272145044589E-3"/>
                  <c:y val="-1.514771989004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dLbl>
              <c:idx val="2"/>
              <c:layout>
                <c:manualLayout>
                  <c:x val="9.7611976253828038E-3"/>
                  <c:y val="0"/>
                </c:manualLayout>
              </c:layout>
              <c:tx>
                <c:rich>
                  <a:bodyPr/>
                  <a:lstStyle/>
                  <a:p>
                    <a:fld id="{B61DAA34-BC29-E040-A749-23CA1BC0FB75}"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5-2B44-AF8B-5DC9537A98F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Hoja1!$B$2:$B$6</c:f>
              <c:numCache>
                <c:formatCode>General</c:formatCode>
                <c:ptCount val="5"/>
                <c:pt idx="2" formatCode="0%">
                  <c:v>0.10404624277456648</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Internacional</c:v>
                </c:pt>
              </c:strCache>
            </c:strRef>
          </c:tx>
          <c:spPr>
            <a:solidFill>
              <a:schemeClr val="accent3"/>
            </a:solidFill>
            <a:ln>
              <a:noFill/>
            </a:ln>
            <a:effectLst/>
          </c:spPr>
          <c:invertIfNegative val="0"/>
          <c:dLbls>
            <c:dLbl>
              <c:idx val="0"/>
              <c:layout>
                <c:manualLayout>
                  <c:x val="9.7611976253828038E-3"/>
                  <c:y val="-5.049107430406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Hoja1!$C$2:$C$6</c:f>
              <c:numCache>
                <c:formatCode>General</c:formatCode>
                <c:ptCount val="5"/>
                <c:pt idx="0" formatCode="0%">
                  <c:v>2.564102564102564E-2</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Logos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Hoja1!$D$2:$D$6</c:f>
              <c:numCache>
                <c:formatCode>General</c:formatCode>
                <c:ptCount val="5"/>
                <c:pt idx="0" formatCode="0%">
                  <c:v>0.27472527472527475</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Hoja1!$E$2:$E$6</c:f>
              <c:numCache>
                <c:formatCode>0%</c:formatCode>
                <c:ptCount val="5"/>
                <c:pt idx="0">
                  <c:v>0.13186813186813187</c:v>
                </c:pt>
                <c:pt idx="1">
                  <c:v>0.36315789473684212</c:v>
                </c:pt>
                <c:pt idx="3">
                  <c:v>0.52380952380952372</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Hoja1!$F$2:$F$6</c:f>
              <c:numCache>
                <c:formatCode>0%</c:formatCode>
                <c:ptCount val="5"/>
                <c:pt idx="1">
                  <c:v>0.13947368421052633</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R Activa</c:v>
                </c:pt>
              </c:strCache>
            </c:strRef>
          </c:tx>
          <c:spPr>
            <a:solidFill>
              <a:schemeClr val="accent5">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6-964E-9609-D722CF3139E7}"/>
                </c:ext>
              </c:extLst>
            </c:dLbl>
            <c:dLbl>
              <c:idx val="1"/>
              <c:tx>
                <c:rich>
                  <a:bodyPr/>
                  <a:lstStyle/>
                  <a:p>
                    <a:fld id="{9A9BAC84-60EA-FA46-B0A8-80BFD18C66C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6-964E-9609-D722CF3139E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96-964E-9609-D722CF3139E7}"/>
                </c:ext>
              </c:extLst>
            </c:dLbl>
            <c:dLbl>
              <c:idx val="3"/>
              <c:tx>
                <c:rich>
                  <a:bodyPr/>
                  <a:lstStyle/>
                  <a:p>
                    <a:fld id="{054D061E-6E67-D44D-B042-F649CD35EAA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96-964E-9609-D722CF3139E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Hoja1!$G$2:$G$6</c:f>
              <c:numCache>
                <c:formatCode>0%</c:formatCode>
                <c:ptCount val="5"/>
                <c:pt idx="1">
                  <c:v>0.18157894736842106</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R. América</c:v>
                </c:pt>
              </c:strCache>
            </c:strRef>
          </c:tx>
          <c:spPr>
            <a:solidFill>
              <a:schemeClr val="accent1">
                <a:lumMod val="80000"/>
                <a:lumOff val="20000"/>
              </a:schemeClr>
            </a:solidFill>
            <a:ln>
              <a:noFill/>
            </a:ln>
            <a:effectLst/>
          </c:spPr>
          <c:invertIfNegative val="0"/>
          <c:dLbls>
            <c:dLbl>
              <c:idx val="0"/>
              <c:tx>
                <c:rich>
                  <a:bodyPr/>
                  <a:lstStyle/>
                  <a:p>
                    <a:fld id="{EC94D76D-30DE-8C41-BFD8-E6B16BB7A00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46-A240-8235-C306B557D5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6-A240-8235-C306B557D590}"/>
                </c:ext>
              </c:extLst>
            </c:dLbl>
            <c:dLbl>
              <c:idx val="2"/>
              <c:layout>
                <c:manualLayout>
                  <c:x val="6.9722840181305739E-3"/>
                  <c:y val="-2.5247127547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6-A240-8235-C306B557D59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Hoja1!$H$2:$H$6</c:f>
              <c:numCache>
                <c:formatCode>0%</c:formatCode>
                <c:ptCount val="5"/>
                <c:pt idx="0">
                  <c:v>0.14652014652014653</c:v>
                </c:pt>
                <c:pt idx="1">
                  <c:v>3.4210526315789476E-2</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Romantica</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5E-7D46-A379-6D9078AD769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E-7D46-A379-6D9078AD7693}"/>
                </c:ext>
              </c:extLst>
            </c:dLbl>
            <c:dLbl>
              <c:idx val="2"/>
              <c:layout>
                <c:manualLayout>
                  <c:x val="4.183370410878344E-3"/>
                  <c:y val="3.5347728001056025E-2"/>
                </c:manualLayout>
              </c:layout>
              <c:tx>
                <c:rich>
                  <a:bodyPr/>
                  <a:lstStyle/>
                  <a:p>
                    <a:fld id="{1373CABF-B646-2B41-8D16-BF3DB5E1F3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26-314D-9450-085ECF03A8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5E-7D46-A379-6D9078AD7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Hoja1!$I$2:$I$6</c:f>
              <c:numCache>
                <c:formatCode>General</c:formatCode>
                <c:ptCount val="5"/>
                <c:pt idx="0" formatCode="0%">
                  <c:v>8.7912087912087919E-2</c:v>
                </c:pt>
                <c:pt idx="3" formatCode="0%">
                  <c:v>0.25396825396825395</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St Centro</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Hoja1!$J$2:$J$6</c:f>
              <c:numCache>
                <c:formatCode>General</c:formatCode>
                <c:ptCount val="5"/>
                <c:pt idx="3" formatCode="0%">
                  <c:v>0.22222222222222221</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St Luz</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EB-A544-BEEF-5EE095BD261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Hoja1!$K$2:$K$6</c:f>
              <c:numCache>
                <c:formatCode>General</c:formatCode>
                <c:ptCount val="5"/>
                <c:pt idx="0" formatCode="0%">
                  <c:v>0.16117216117216118</c:v>
                </c:pt>
              </c:numCache>
            </c:numRef>
          </c:val>
          <c:extLst>
            <c:ext xmlns:c16="http://schemas.microsoft.com/office/drawing/2014/chart" uri="{C3380CC4-5D6E-409C-BE32-E72D297353CC}">
              <c16:uniqueId val="{00000000-C3A0-7041-A447-C821430097CB}"/>
            </c:ext>
          </c:extLst>
        </c:ser>
        <c:ser>
          <c:idx val="10"/>
          <c:order val="10"/>
          <c:tx>
            <c:strRef>
              <c:f>Hoja1!$L$1</c:f>
              <c:strCache>
                <c:ptCount val="1"/>
                <c:pt idx="0">
                  <c:v>St Mass</c:v>
                </c:pt>
              </c:strCache>
            </c:strRef>
          </c:tx>
          <c:spPr>
            <a:solidFill>
              <a:schemeClr val="accent3">
                <a:lumMod val="80000"/>
              </a:schemeClr>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Hoja1!$L$2:$L$6</c:f>
              <c:numCache>
                <c:formatCode>0%</c:formatCode>
                <c:ptCount val="5"/>
                <c:pt idx="1">
                  <c:v>0.12631578947368421</c:v>
                </c:pt>
                <c:pt idx="2">
                  <c:v>0.31213872832369943</c:v>
                </c:pt>
              </c:numCache>
            </c:numRef>
          </c:val>
          <c:extLst>
            <c:ext xmlns:c16="http://schemas.microsoft.com/office/drawing/2014/chart" uri="{C3380CC4-5D6E-409C-BE32-E72D297353CC}">
              <c16:uniqueId val="{00000000-B33E-1544-B448-ED9942B21F3A}"/>
            </c:ext>
          </c:extLst>
        </c:ser>
        <c:ser>
          <c:idx val="11"/>
          <c:order val="11"/>
          <c:tx>
            <c:strRef>
              <c:f>Hoja1!$M$1</c:f>
              <c:strCache>
                <c:ptCount val="1"/>
                <c:pt idx="0">
                  <c:v>St Sula</c:v>
                </c:pt>
              </c:strCache>
            </c:strRef>
          </c:tx>
          <c:spPr>
            <a:solidFill>
              <a:schemeClr val="accent5">
                <a:lumMod val="80000"/>
              </a:schemeClr>
            </a:solidFill>
            <a:ln>
              <a:noFill/>
            </a:ln>
            <a:effectLst/>
          </c:spPr>
          <c:invertIfNegative val="0"/>
          <c:cat>
            <c:strRef>
              <c:f>Hoja1!$A$2:$A$6</c:f>
              <c:strCache>
                <c:ptCount val="5"/>
                <c:pt idx="0">
                  <c:v>Gallo + Gallo</c:v>
                </c:pt>
                <c:pt idx="1">
                  <c:v>Motomundo</c:v>
                </c:pt>
                <c:pt idx="2">
                  <c:v>Elektra/Italika</c:v>
                </c:pt>
                <c:pt idx="3">
                  <c:v>UMA</c:v>
                </c:pt>
                <c:pt idx="4">
                  <c:v>Didemo/Credid</c:v>
                </c:pt>
              </c:strCache>
            </c:strRef>
          </c:cat>
          <c:val>
            <c:numRef>
              <c:f>Hoja1!$M$2:$M$6</c:f>
              <c:numCache>
                <c:formatCode>General</c:formatCode>
                <c:ptCount val="5"/>
                <c:pt idx="0" formatCode="0%">
                  <c:v>8.0586080586080591E-2</c:v>
                </c:pt>
                <c:pt idx="2" formatCode="0%">
                  <c:v>0.58381502890173409</c:v>
                </c:pt>
              </c:numCache>
            </c:numRef>
          </c:val>
          <c:extLst>
            <c:ext xmlns:c16="http://schemas.microsoft.com/office/drawing/2014/chart" uri="{C3380CC4-5D6E-409C-BE32-E72D297353CC}">
              <c16:uniqueId val="{00000002-ABEB-A544-BEEF-5EE095BD261B}"/>
            </c:ext>
          </c:extLst>
        </c:ser>
        <c:ser>
          <c:idx val="12"/>
          <c:order val="12"/>
          <c:tx>
            <c:strRef>
              <c:f>Hoja1!$N$1</c:f>
              <c:strCache>
                <c:ptCount val="1"/>
                <c:pt idx="0">
                  <c:v>Super 100</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Hoja1!$N$2:$N$6</c:f>
              <c:numCache>
                <c:formatCode>General</c:formatCode>
                <c:ptCount val="5"/>
                <c:pt idx="0" formatCode="0%">
                  <c:v>8.9743589743589744E-2</c:v>
                </c:pt>
              </c:numCache>
            </c:numRef>
          </c:val>
          <c:extLst>
            <c:ext xmlns:c16="http://schemas.microsoft.com/office/drawing/2014/chart" uri="{C3380CC4-5D6E-409C-BE32-E72D297353CC}">
              <c16:uniqueId val="{00000003-ABEB-A544-BEEF-5EE095BD261B}"/>
            </c:ext>
          </c:extLst>
        </c:ser>
        <c:ser>
          <c:idx val="13"/>
          <c:order val="13"/>
          <c:tx>
            <c:strRef>
              <c:f>Hoja1!$O$1</c:f>
              <c:strCache>
                <c:ptCount val="1"/>
                <c:pt idx="0">
                  <c:v>Suyapa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Hoja1!$O$2:$O$6</c:f>
              <c:numCache>
                <c:formatCode>General</c:formatCode>
                <c:ptCount val="5"/>
                <c:pt idx="0" formatCode="0%">
                  <c:v>0</c:v>
                </c:pt>
                <c:pt idx="4" formatCode="0%">
                  <c:v>1</c:v>
                </c:pt>
              </c:numCache>
            </c:numRef>
          </c:val>
          <c:extLst>
            <c:ext xmlns:c16="http://schemas.microsoft.com/office/drawing/2014/chart" uri="{C3380CC4-5D6E-409C-BE32-E72D297353CC}">
              <c16:uniqueId val="{00000004-ABEB-A544-BEEF-5EE095BD261B}"/>
            </c:ext>
          </c:extLst>
        </c:ser>
        <c:ser>
          <c:idx val="14"/>
          <c:order val="14"/>
          <c:tx>
            <c:strRef>
              <c:f>Hoja1!$P$1</c:f>
              <c:strCache>
                <c:ptCount val="1"/>
                <c:pt idx="0">
                  <c:v>W107</c:v>
                </c:pt>
              </c:strCache>
            </c:strRef>
          </c:tx>
          <c:spPr>
            <a:solidFill>
              <a:schemeClr val="accent5">
                <a:lumMod val="60000"/>
                <a:lumOff val="40000"/>
              </a:schemeClr>
            </a:solidFill>
            <a:ln>
              <a:noFill/>
            </a:ln>
            <a:effectLst/>
          </c:spPr>
          <c:invertIfNegative val="0"/>
          <c:cat>
            <c:strRef>
              <c:f>Hoja1!$A$2:$A$6</c:f>
              <c:strCache>
                <c:ptCount val="5"/>
                <c:pt idx="0">
                  <c:v>Gallo + Gallo</c:v>
                </c:pt>
                <c:pt idx="1">
                  <c:v>Motomundo</c:v>
                </c:pt>
                <c:pt idx="2">
                  <c:v>Elektra/Italika</c:v>
                </c:pt>
                <c:pt idx="3">
                  <c:v>UMA</c:v>
                </c:pt>
                <c:pt idx="4">
                  <c:v>Didemo/Credid</c:v>
                </c:pt>
              </c:strCache>
            </c:strRef>
          </c:cat>
          <c:val>
            <c:numRef>
              <c:f>Hoja1!$P$2:$P$6</c:f>
              <c:numCache>
                <c:formatCode>0%</c:formatCode>
                <c:ptCount val="5"/>
                <c:pt idx="1">
                  <c:v>0.15526315789473685</c:v>
                </c:pt>
              </c:numCache>
            </c:numRef>
          </c:val>
          <c:extLst>
            <c:ext xmlns:c16="http://schemas.microsoft.com/office/drawing/2014/chart" uri="{C3380CC4-5D6E-409C-BE32-E72D297353CC}">
              <c16:uniqueId val="{00000000-E22A-4246-8773-37ADF86172D4}"/>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3235325223907775"/>
          <c:w val="1"/>
          <c:h val="0.16764674776092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tx>
                <c:rich>
                  <a:bodyPr/>
                  <a:lstStyle/>
                  <a:p>
                    <a:fld id="{13135CAC-F9B1-544C-B308-14455A1F924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56-3A46-A489-B81A7265ED7A}"/>
                </c:ext>
              </c:extLst>
            </c:dLbl>
            <c:dLbl>
              <c:idx val="3"/>
              <c:layout>
                <c:manualLayout>
                  <c:x val="1.3186249545100347E-2"/>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fld id="{ED53369C-1921-3540-89B0-19CA1B373D71}"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6C-2748-917E-B2D07AB1EB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Hoja1!$B$2:$B$6</c:f>
              <c:numCache>
                <c:formatCode>0%</c:formatCode>
                <c:ptCount val="5"/>
                <c:pt idx="0">
                  <c:v>0.14652014652014653</c:v>
                </c:pt>
                <c:pt idx="1">
                  <c:v>3.4210526315789476E-2</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dLbl>
              <c:idx val="0"/>
              <c:layout>
                <c:manualLayout>
                  <c:x val="3.2965623862750856E-2"/>
                  <c:y val="4.0333265707891166E-7"/>
                </c:manualLayout>
              </c:layout>
              <c:tx>
                <c:rich>
                  <a:bodyPr/>
                  <a:lstStyle/>
                  <a:p>
                    <a:fld id="{108F8656-92EA-9540-9E66-1B6A3734641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603366548738857"/>
                    </c:manualLayout>
                  </c15:layout>
                  <c15:dlblFieldTable/>
                  <c15:showDataLabelsRange val="0"/>
                </c:ext>
                <c:ext xmlns:c16="http://schemas.microsoft.com/office/drawing/2014/chart" uri="{C3380CC4-5D6E-409C-BE32-E72D297353CC}">
                  <c16:uniqueId val="{00000005-8956-3A46-A489-B81A7265ED7A}"/>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13799542862766467"/>
                    </c:manualLayout>
                  </c15:layout>
                </c:ext>
                <c:ext xmlns:c16="http://schemas.microsoft.com/office/drawing/2014/chart" uri="{C3380CC4-5D6E-409C-BE32-E72D297353CC}">
                  <c16:uniqueId val="{00000002-81FB-9C4A-B6D3-ADB12EA6CC59}"/>
                </c:ext>
              </c:extLst>
            </c:dLbl>
            <c:dLbl>
              <c:idx val="2"/>
              <c:tx>
                <c:rich>
                  <a:bodyPr/>
                  <a:lstStyle/>
                  <a:p>
                    <a:fld id="{8BE69907-3978-E14C-8E2C-896661CABD3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15:dlblFieldTable/>
                  <c15:showDataLabelsRange val="0"/>
                </c:ext>
                <c:ext xmlns:c16="http://schemas.microsoft.com/office/drawing/2014/chart" uri="{C3380CC4-5D6E-409C-BE32-E72D297353CC}">
                  <c16:uniqueId val="{00000000-B970-AD43-BEB4-C1B065834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Hoja1!$C$2:$C$6</c:f>
              <c:numCache>
                <c:formatCode>0%</c:formatCode>
                <c:ptCount val="5"/>
                <c:pt idx="1">
                  <c:v>0.29473684210526319</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18C7-3841-99D7-296E223DF457}"/>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E7EF-9845-8F08-89D8421955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Hoja1!$D$2:$D$6</c:f>
              <c:numCache>
                <c:formatCode>0%</c:formatCode>
                <c:ptCount val="5"/>
                <c:pt idx="0">
                  <c:v>0.16117216117216118</c:v>
                </c:pt>
                <c:pt idx="1">
                  <c:v>0.12631578947368421</c:v>
                </c:pt>
                <c:pt idx="2">
                  <c:v>0.31213872832369943</c:v>
                </c:pt>
                <c:pt idx="4">
                  <c:v>1</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2"/>
              <c:layout>
                <c:manualLayout>
                  <c:x val="4.285531102157613E-2"/>
                  <c:y val="4.0333265706503387E-7"/>
                </c:manualLayout>
              </c:layout>
              <c:tx>
                <c:rich>
                  <a:bodyPr/>
                  <a:lstStyle/>
                  <a:p>
                    <a:fld id="{2D961E09-EB3A-1242-BF9B-C3806A75FB4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layout>
                    <c:manualLayout>
                      <c:w val="0.23352847944372715"/>
                      <c:h val="0.16242891766084802"/>
                    </c:manualLayout>
                  </c15:layout>
                  <c15:dlblFieldTable/>
                  <c15:showDataLabelsRange val="0"/>
                </c:ext>
                <c:ext xmlns:c16="http://schemas.microsoft.com/office/drawing/2014/chart" uri="{C3380CC4-5D6E-409C-BE32-E72D297353CC}">
                  <c16:uniqueId val="{00000006-6C6C-2748-917E-B2D07AB1EBA8}"/>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5C6A-424B-9A98-E68F52B5E8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Hoja1!$E$2:$E$6</c:f>
              <c:numCache>
                <c:formatCode>0%</c:formatCode>
                <c:ptCount val="5"/>
                <c:pt idx="0">
                  <c:v>0.69047619047619058</c:v>
                </c:pt>
                <c:pt idx="1">
                  <c:v>0.54473684210526319</c:v>
                </c:pt>
                <c:pt idx="2">
                  <c:v>0.68786127167630062</c:v>
                </c:pt>
                <c:pt idx="3">
                  <c:v>0.99999999999999989</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8842869165816154"/>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3.07719892516106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FD-384C-AE1E-309304C6416B}"/>
                </c:ext>
              </c:extLst>
            </c:dLbl>
            <c:dLbl>
              <c:idx val="1"/>
              <c:layout>
                <c:manualLayout>
                  <c:x val="3.0771989251610683E-2"/>
                  <c:y val="1.4328004157644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A148-9A9C-2DED7D9A2D15}"/>
                </c:ext>
              </c:extLst>
            </c:dLbl>
            <c:dLbl>
              <c:idx val="2"/>
              <c:layout>
                <c:manualLayout>
                  <c:x val="1.8463193550966411E-2"/>
                  <c:y val="-4.7754999815733919E-3"/>
                </c:manualLayout>
              </c:layout>
              <c:tx>
                <c:rich>
                  <a:bodyPr/>
                  <a:lstStyle/>
                  <a:p>
                    <a:fld id="{7C8A81DC-7BFB-154E-B383-8121C7DCF1D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C-A148-9A9C-2DED7D9A2D15}"/>
                </c:ext>
              </c:extLst>
            </c:dLbl>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tx>
                <c:rich>
                  <a:bodyPr/>
                  <a:lstStyle/>
                  <a:p>
                    <a:fld id="{51108982-D151-3645-94DA-4FBB5C3DBC0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A2-E74B-B006-462CAEB660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Hoja1!$B$2:$B$6</c:f>
              <c:numCache>
                <c:formatCode>0%</c:formatCode>
                <c:ptCount val="5"/>
                <c:pt idx="0">
                  <c:v>0.14652014652014653</c:v>
                </c:pt>
                <c:pt idx="1">
                  <c:v>3.4210526315789476E-2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Hoja1!$C$2:$C$6</c:f>
              <c:numCache>
                <c:formatCode>0%</c:formatCode>
                <c:ptCount val="5"/>
                <c:pt idx="1">
                  <c:v>0.29473684210526319</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6.1543978503221363E-3"/>
                  <c:y val="-4.7758760348044675E-3"/>
                </c:manualLayout>
              </c:layout>
              <c:tx>
                <c:rich>
                  <a:bodyPr/>
                  <a:lstStyle/>
                  <a:p>
                    <a:fld id="{33C62557-2513-4540-9C36-B6017E5B132D}"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C-A148-9A9C-2DED7D9A2D1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C-E14B-9BED-B34C638E24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Hoja1!$D$2:$D$6</c:f>
              <c:numCache>
                <c:formatCode>0%</c:formatCode>
                <c:ptCount val="5"/>
                <c:pt idx="0">
                  <c:v>0.16117216117216118</c:v>
                </c:pt>
                <c:pt idx="1">
                  <c:v>0.12631578947368421</c:v>
                </c:pt>
                <c:pt idx="2">
                  <c:v>0.31213872832369943</c:v>
                </c:pt>
                <c:pt idx="4">
                  <c:v>1</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layout>
                <c:manualLayout>
                  <c:x val="2.4617591401288545E-2"/>
                  <c:y val="1.0944589480261983E-17"/>
                </c:manualLayout>
              </c:layout>
              <c:tx>
                <c:rich>
                  <a:bodyPr/>
                  <a:lstStyle/>
                  <a:p>
                    <a:fld id="{F9773F09-4A42-934C-A1AB-2D2B3F27048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C-A148-9A9C-2DED7D9A2D15}"/>
                </c:ext>
              </c:extLst>
            </c:dLbl>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Hoja1!$E$2:$E$6</c:f>
              <c:numCache>
                <c:formatCode>0%</c:formatCode>
                <c:ptCount val="5"/>
                <c:pt idx="0">
                  <c:v>0.69047619047619058</c:v>
                </c:pt>
                <c:pt idx="1">
                  <c:v>0.54473684210526319</c:v>
                </c:pt>
                <c:pt idx="2">
                  <c:v>0.68786127167630062</c:v>
                </c:pt>
                <c:pt idx="3">
                  <c:v>0.99999999999999989</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Hoja1!$B$2:$B$6</c:f>
              <c:numCache>
                <c:formatCode>General</c:formatCode>
                <c:ptCount val="5"/>
                <c:pt idx="2" formatCode="0%">
                  <c:v>0.10404624277456648</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Internacional</c:v>
                </c:pt>
              </c:strCache>
            </c:strRef>
          </c:tx>
          <c:spPr>
            <a:solidFill>
              <a:schemeClr val="accent3"/>
            </a:solidFill>
            <a:ln>
              <a:noFill/>
            </a:ln>
            <a:effectLst/>
          </c:spPr>
          <c:invertIfNegative val="0"/>
          <c:dLbls>
            <c:dLbl>
              <c:idx val="0"/>
              <c:layout>
                <c:manualLayout>
                  <c:x val="6.8993841620562119E-3"/>
                  <c:y val="4.8033576986845237E-3"/>
                </c:manualLayout>
              </c:layout>
              <c:tx>
                <c:rich>
                  <a:bodyPr/>
                  <a:lstStyle/>
                  <a:p>
                    <a:fld id="{F144C6AB-ADA3-4446-95C8-957FC102F3A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F-CC4B-888F-A7D0D9FB8B6A}"/>
                </c:ext>
              </c:extLst>
            </c:dLbl>
            <c:dLbl>
              <c:idx val="3"/>
              <c:layout>
                <c:manualLayout>
                  <c:x val="6.8993841620561868E-3"/>
                  <c:y val="-1.4408938533964251E-2"/>
                </c:manualLayout>
              </c:layout>
              <c:tx>
                <c:rich>
                  <a:bodyPr/>
                  <a:lstStyle/>
                  <a:p>
                    <a:fld id="{73BD8A0A-25A9-7740-9A26-B855A7973CD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18-F84E-8054-88B1BE5A820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Hoja1!$C$2:$C$6</c:f>
              <c:numCache>
                <c:formatCode>General</c:formatCode>
                <c:ptCount val="5"/>
                <c:pt idx="0" formatCode="0%">
                  <c:v>2.564102564102564E-2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Logos </c:v>
                </c:pt>
              </c:strCache>
            </c:strRef>
          </c:tx>
          <c:spPr>
            <a:solidFill>
              <a:schemeClr val="accent5"/>
            </a:solidFill>
            <a:ln>
              <a:noFill/>
            </a:ln>
            <a:effectLst/>
          </c:spPr>
          <c:invertIfNegative val="0"/>
          <c:dLbls>
            <c:dLbl>
              <c:idx val="0"/>
              <c:layout>
                <c:manualLayout>
                  <c:x val="0"/>
                  <c:y val="-2.5247127547316249E-2"/>
                </c:manualLayout>
              </c:layout>
              <c:tx>
                <c:rich>
                  <a:bodyPr/>
                  <a:lstStyle/>
                  <a:p>
                    <a:fld id="{7C0CB665-45F7-9948-AD26-F4AA8F0B3A1B}"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88-804D-BD4F-043978625766}"/>
                </c:ext>
              </c:extLst>
            </c:dLbl>
            <c:dLbl>
              <c:idx val="1"/>
              <c:layout>
                <c:manualLayout>
                  <c:x val="2.7889136072522295E-3"/>
                  <c:y val="3.9759882119901492E-7"/>
                </c:manualLayout>
              </c:layout>
              <c:tx>
                <c:rich>
                  <a:bodyPr/>
                  <a:lstStyle/>
                  <a:p>
                    <a:fld id="{7183E005-C0AE-6A45-952F-E6C50626B9B7}"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Hoja1!$D$2:$D$6</c:f>
              <c:numCache>
                <c:formatCode>General</c:formatCode>
                <c:ptCount val="5"/>
                <c:pt idx="0" formatCode="0%">
                  <c:v>0.27472527472527475</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Hoja1!$E$2:$E$6</c:f>
              <c:numCache>
                <c:formatCode>0%</c:formatCode>
                <c:ptCount val="5"/>
                <c:pt idx="0">
                  <c:v>0.13186813186813187</c:v>
                </c:pt>
                <c:pt idx="1">
                  <c:v>0.36315789473684212</c:v>
                </c:pt>
                <c:pt idx="3">
                  <c:v>0.52380952380952372</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Hoja1!$F$2:$F$6</c:f>
              <c:numCache>
                <c:formatCode>0%</c:formatCode>
                <c:ptCount val="5"/>
                <c:pt idx="1">
                  <c:v>0.13947368421052633</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R Activa</c:v>
                </c:pt>
              </c:strCache>
            </c:strRef>
          </c:tx>
          <c:spPr>
            <a:solidFill>
              <a:schemeClr val="accent5">
                <a:lumMod val="60000"/>
              </a:schemeClr>
            </a:solidFill>
            <a:ln>
              <a:noFill/>
            </a:ln>
            <a:effectLst/>
          </c:spPr>
          <c:invertIfNegative val="0"/>
          <c:dLbls>
            <c:dLbl>
              <c:idx val="0"/>
              <c:tx>
                <c:rich>
                  <a:bodyPr/>
                  <a:lstStyle/>
                  <a:p>
                    <a:fld id="{FE1D4E44-D159-7B46-A428-2DA37D88DB3A}"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D988-804D-BD4F-043978625766}"/>
                </c:ext>
              </c:extLst>
            </c:dLbl>
            <c:dLbl>
              <c:idx val="1"/>
              <c:tx>
                <c:rich>
                  <a:bodyPr/>
                  <a:lstStyle/>
                  <a:p>
                    <a:fld id="{FCB366DA-D566-7D4C-AA87-C5B8B1DBCA84}"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88-804D-BD4F-043978625766}"/>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988-804D-BD4F-043978625766}"/>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988-804D-BD4F-043978625766}"/>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Hoja1!$G$2:$G$6</c:f>
              <c:numCache>
                <c:formatCode>0%</c:formatCode>
                <c:ptCount val="5"/>
                <c:pt idx="1">
                  <c:v>0.18157894736842106</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R. América</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Hoja1!$H$2:$H$6</c:f>
              <c:numCache>
                <c:formatCode>0%</c:formatCode>
                <c:ptCount val="5"/>
                <c:pt idx="0">
                  <c:v>0.14652014652014653</c:v>
                </c:pt>
                <c:pt idx="1">
                  <c:v>3.4210526315789476E-2</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Romantica</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88-804D-BD4F-0439786257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88-804D-BD4F-043978625766}"/>
                </c:ext>
              </c:extLst>
            </c:dLbl>
            <c:dLbl>
              <c:idx val="2"/>
              <c:tx>
                <c:rich>
                  <a:bodyPr/>
                  <a:lstStyle/>
                  <a:p>
                    <a:fld id="{2221FBD0-00FC-904E-A262-44B436D05D2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88-804D-BD4F-043978625766}"/>
                </c:ext>
              </c:extLst>
            </c:dLbl>
            <c:dLbl>
              <c:idx val="3"/>
              <c:tx>
                <c:rich>
                  <a:bodyPr/>
                  <a:lstStyle/>
                  <a:p>
                    <a:fld id="{FC3C9C74-50B7-BF4A-9CEC-F22FBA8B5D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Hoja1!$I$2:$I$6</c:f>
              <c:numCache>
                <c:formatCode>General</c:formatCode>
                <c:ptCount val="5"/>
                <c:pt idx="0" formatCode="0%">
                  <c:v>8.7912087912087919E-2</c:v>
                </c:pt>
                <c:pt idx="3" formatCode="0%">
                  <c:v>0.25396825396825395</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St Centro</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tx>
                <c:rich>
                  <a:bodyPr/>
                  <a:lstStyle/>
                  <a:p>
                    <a:fld id="{1BD5A435-CC61-0A40-BC56-7064A9E490E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4B-4143-9DE7-5778D084E077}"/>
                </c:ext>
              </c:extLst>
            </c:dLbl>
            <c:dLbl>
              <c:idx val="2"/>
              <c:tx>
                <c:rich>
                  <a:bodyPr/>
                  <a:lstStyle/>
                  <a:p>
                    <a:fld id="{95D30999-7258-A84A-A0A9-851EE08C607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50-2B41-BBD4-0F5DB9262A6A}"/>
                </c:ext>
              </c:extLst>
            </c:dLbl>
            <c:dLbl>
              <c:idx val="3"/>
              <c:tx>
                <c:rich>
                  <a:bodyPr/>
                  <a:lstStyle/>
                  <a:p>
                    <a:fld id="{7D6EE468-74A7-5441-A0F8-090C4427F7C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50-2B41-BBD4-0F5DB9262A6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8-8745-A5B1-B6C3CBB2A00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Hoja1!$J$2:$J$6</c:f>
              <c:numCache>
                <c:formatCode>General</c:formatCode>
                <c:ptCount val="5"/>
                <c:pt idx="3" formatCode="0%">
                  <c:v>0.22222222222222221</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St Luz</c:v>
                </c:pt>
              </c:strCache>
            </c:strRef>
          </c:tx>
          <c:spPr>
            <a:solidFill>
              <a:schemeClr val="accent1">
                <a:lumMod val="80000"/>
              </a:schemeClr>
            </a:solidFill>
            <a:ln>
              <a:noFill/>
            </a:ln>
            <a:effectLst/>
          </c:spPr>
          <c:invertIfNegative val="0"/>
          <c:dLbls>
            <c:dLbl>
              <c:idx val="0"/>
              <c:tx>
                <c:rich>
                  <a:bodyPr/>
                  <a:lstStyle/>
                  <a:p>
                    <a:fld id="{06C3A4D7-FEE4-5146-8C14-ED99675A08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5-484E-B2D4-7E39020A915B}"/>
                </c:ext>
              </c:extLst>
            </c:dLbl>
            <c:dLbl>
              <c:idx val="1"/>
              <c:tx>
                <c:rich>
                  <a:bodyPr/>
                  <a:lstStyle/>
                  <a:p>
                    <a:fld id="{AECBC846-6F96-9E43-8A6E-C5E60E44693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5F-CC4B-888F-A7D0D9FB8B6A}"/>
                </c:ext>
              </c:extLst>
            </c:dLbl>
            <c:dLbl>
              <c:idx val="2"/>
              <c:tx>
                <c:rich>
                  <a:bodyPr/>
                  <a:lstStyle/>
                  <a:p>
                    <a:fld id="{1A8575A2-A2A4-9142-9DA3-39D8BE27FB6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B2-6243-A3A6-889C06B12AD3}"/>
                </c:ext>
              </c:extLst>
            </c:dLbl>
            <c:dLbl>
              <c:idx val="3"/>
              <c:tx>
                <c:rich>
                  <a:bodyPr/>
                  <a:lstStyle/>
                  <a:p>
                    <a:fld id="{81830167-6066-564A-B108-DE1FE7932D6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13-BB4D-B3CB-B954285C9CB7}"/>
                </c:ext>
              </c:extLst>
            </c:dLbl>
            <c:dLbl>
              <c:idx val="4"/>
              <c:layout>
                <c:manualLayout>
                  <c:x val="4.183370410878344E-3"/>
                  <c:y val="5.05030022686998E-3"/>
                </c:manualLayout>
              </c:layout>
              <c:tx>
                <c:rich>
                  <a:bodyPr/>
                  <a:lstStyle/>
                  <a:p>
                    <a:fld id="{9EE05DAF-9BAB-074C-BCB6-5372EF9AE6C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Hoja1!$K$2:$K$6</c:f>
              <c:numCache>
                <c:formatCode>General</c:formatCode>
                <c:ptCount val="5"/>
                <c:pt idx="0" formatCode="0%">
                  <c:v>0.16117216117216118</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St Mass</c:v>
                </c:pt>
              </c:strCache>
            </c:strRef>
          </c:tx>
          <c:spPr>
            <a:solidFill>
              <a:schemeClr val="accent3">
                <a:lumMod val="80000"/>
              </a:schemeClr>
            </a:solidFill>
            <a:ln>
              <a:noFill/>
            </a:ln>
            <a:effectLst/>
          </c:spPr>
          <c:invertIfNegative val="0"/>
          <c:dLbls>
            <c:dLbl>
              <c:idx val="0"/>
              <c:tx>
                <c:rich>
                  <a:bodyPr/>
                  <a:lstStyle/>
                  <a:p>
                    <a:fld id="{5760CF61-3775-3545-B6A2-1F52B452062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2-6243-A3A6-889C06B12AD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6243-A3A6-889C06B12AD3}"/>
                </c:ext>
              </c:extLst>
            </c:dLbl>
            <c:dLbl>
              <c:idx val="3"/>
              <c:tx>
                <c:rich>
                  <a:bodyPr/>
                  <a:lstStyle/>
                  <a:p>
                    <a:fld id="{F3D4C996-C1EB-BA4C-AFA3-47A0C85A957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88-804D-BD4F-043978625766}"/>
                </c:ext>
              </c:extLst>
            </c:dLbl>
            <c:dLbl>
              <c:idx val="4"/>
              <c:tx>
                <c:rich>
                  <a:bodyPr/>
                  <a:lstStyle/>
                  <a:p>
                    <a:fld id="{9DF78174-7A3A-024C-8EA1-97650DCDAEA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F65-D744-9CC3-1523C52A842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Hoja1!$L$2:$L$6</c:f>
              <c:numCache>
                <c:formatCode>0%</c:formatCode>
                <c:ptCount val="5"/>
                <c:pt idx="1">
                  <c:v>0.12631578947368421</c:v>
                </c:pt>
                <c:pt idx="2">
                  <c:v>0.31213872832369943</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St Sula</c:v>
                </c:pt>
              </c:strCache>
            </c:strRef>
          </c:tx>
          <c:spPr>
            <a:solidFill>
              <a:schemeClr val="accent5">
                <a:lumMod val="80000"/>
              </a:schemeClr>
            </a:solidFill>
            <a:ln>
              <a:noFill/>
            </a:ln>
            <a:effectLst/>
          </c:spPr>
          <c:invertIfNegative val="0"/>
          <c:dLbls>
            <c:dLbl>
              <c:idx val="0"/>
              <c:tx>
                <c:rich>
                  <a:bodyPr/>
                  <a:lstStyle/>
                  <a:p>
                    <a:fld id="{1A2A9678-1616-C14B-9789-0AA64324CB2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C-7848-A87A-B156D9CF6B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65-D744-9CC3-1523C52A84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3-CB4F-9EBA-7B9CFF38E15C}"/>
                </c:ext>
              </c:extLst>
            </c:dLbl>
            <c:dLbl>
              <c:idx val="4"/>
              <c:layout>
                <c:manualLayout>
                  <c:x val="8.366740821756688E-3"/>
                  <c:y val="-5.0495050292274895E-3"/>
                </c:manualLayout>
              </c:layout>
              <c:tx>
                <c:rich>
                  <a:bodyPr/>
                  <a:lstStyle/>
                  <a:p>
                    <a:fld id="{39069D09-3F4F-7143-809C-C26341240E2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Hoja1!$M$2:$M$6</c:f>
              <c:numCache>
                <c:formatCode>General</c:formatCode>
                <c:ptCount val="5"/>
                <c:pt idx="0" formatCode="0%">
                  <c:v>8.0586080586080591E-2</c:v>
                </c:pt>
                <c:pt idx="2" formatCode="0%">
                  <c:v>0.58381502890173409</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Super 100</c:v>
                </c:pt>
              </c:strCache>
            </c:strRef>
          </c:tx>
          <c:spPr>
            <a:solidFill>
              <a:schemeClr val="accent1">
                <a:lumMod val="60000"/>
                <a:lumOff val="40000"/>
              </a:schemeClr>
            </a:solidFill>
            <a:ln>
              <a:noFill/>
            </a:ln>
            <a:effectLst/>
          </c:spPr>
          <c:invertIfNegative val="0"/>
          <c:dLbls>
            <c:dLbl>
              <c:idx val="0"/>
              <c:tx>
                <c:rich>
                  <a:bodyPr/>
                  <a:lstStyle/>
                  <a:p>
                    <a:fld id="{E2D5526B-DFCD-D94C-B288-76D449B207B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A-C849-BE2F-832C3D5A90B9}"/>
                </c:ext>
              </c:extLst>
            </c:dLbl>
            <c:dLbl>
              <c:idx val="1"/>
              <c:tx>
                <c:rich>
                  <a:bodyPr/>
                  <a:lstStyle/>
                  <a:p>
                    <a:fld id="{1E925ABF-562D-A44B-8957-27BBB5ADE3F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D988-804D-BD4F-043978625766}"/>
                </c:ext>
              </c:extLst>
            </c:dLbl>
            <c:dLbl>
              <c:idx val="2"/>
              <c:tx>
                <c:rich>
                  <a:bodyPr/>
                  <a:lstStyle/>
                  <a:p>
                    <a:fld id="{DD9915AB-9693-2045-9B82-C2C8B950DD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D988-804D-BD4F-0439786257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9-1B44-BF95-5546CF4643D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D8-9F4A-BEC3-6B4A950D10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Hoja1!$N$2:$N$6</c:f>
              <c:numCache>
                <c:formatCode>General</c:formatCode>
                <c:ptCount val="5"/>
                <c:pt idx="0" formatCode="0%">
                  <c:v>8.9743589743589744E-2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Suyapa</c:v>
                </c:pt>
              </c:strCache>
            </c:strRef>
          </c:tx>
          <c:spPr>
            <a:solidFill>
              <a:schemeClr val="accent3">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65-D744-9CC3-1523C52A8429}"/>
                </c:ext>
              </c:extLst>
            </c:dLbl>
            <c:dLbl>
              <c:idx val="1"/>
              <c:tx>
                <c:rich>
                  <a:bodyPr/>
                  <a:lstStyle/>
                  <a:p>
                    <a:fld id="{2BF847C3-F889-D349-AC29-40913F6F6BD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18-F84E-8054-88B1BE5A8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Hoja1!$O$2:$O$6</c:f>
              <c:numCache>
                <c:formatCode>General</c:formatCode>
                <c:ptCount val="5"/>
                <c:pt idx="0" formatCode="0%">
                  <c:v>0</c:v>
                </c:pt>
                <c:pt idx="4" formatCode="0%">
                  <c:v>1</c:v>
                </c:pt>
              </c:numCache>
            </c:numRef>
          </c:val>
          <c:extLst>
            <c:ext xmlns:c16="http://schemas.microsoft.com/office/drawing/2014/chart" uri="{C3380CC4-5D6E-409C-BE32-E72D297353CC}">
              <c16:uniqueId val="{00000000-B818-F84E-8054-88B1BE5A820B}"/>
            </c:ext>
          </c:extLst>
        </c:ser>
        <c:ser>
          <c:idx val="14"/>
          <c:order val="14"/>
          <c:tx>
            <c:strRef>
              <c:f>Hoja1!$P$1</c:f>
              <c:strCache>
                <c:ptCount val="1"/>
                <c:pt idx="0">
                  <c:v>W107</c:v>
                </c:pt>
              </c:strCache>
            </c:strRef>
          </c:tx>
          <c:spPr>
            <a:solidFill>
              <a:schemeClr val="accent5">
                <a:lumMod val="60000"/>
                <a:lumOff val="40000"/>
              </a:schemeClr>
            </a:solidFill>
            <a:ln>
              <a:noFill/>
            </a:ln>
            <a:effectLst/>
          </c:spPr>
          <c:invertIfNegative val="0"/>
          <c:dLbls>
            <c:dLbl>
              <c:idx val="0"/>
              <c:layout>
                <c:manualLayout>
                  <c:x val="8.279260994467354E-3"/>
                  <c:y val="4.8029795113214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Gallo + Gallo</c:v>
                </c:pt>
                <c:pt idx="1">
                  <c:v>Motomundo</c:v>
                </c:pt>
                <c:pt idx="2">
                  <c:v>Elektra/Italika</c:v>
                </c:pt>
                <c:pt idx="3">
                  <c:v>UMA</c:v>
                </c:pt>
                <c:pt idx="4">
                  <c:v>Didemo/Credid</c:v>
                </c:pt>
              </c:strCache>
            </c:strRef>
          </c:cat>
          <c:val>
            <c:numRef>
              <c:f>Hoja1!$P$2:$P$6</c:f>
              <c:numCache>
                <c:formatCode>0%</c:formatCode>
                <c:ptCount val="5"/>
                <c:pt idx="1">
                  <c:v>0.15526315789473685</c:v>
                </c:pt>
              </c:numCache>
            </c:numRef>
          </c:val>
          <c:extLst>
            <c:ext xmlns:c16="http://schemas.microsoft.com/office/drawing/2014/chart" uri="{C3380CC4-5D6E-409C-BE32-E72D297353CC}">
              <c16:uniqueId val="{00000001-B818-F84E-8054-88B1BE5A820B}"/>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7224752276054451"/>
          <c:w val="0.99857937877293079"/>
          <c:h val="0.12775244762861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La Prena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0.5</c:v>
                </c:pt>
              </c:numCache>
            </c:numRef>
          </c:val>
          <c:extLst>
            <c:ext xmlns:c16="http://schemas.microsoft.com/office/drawing/2014/chart" uri="{C3380CC4-5D6E-409C-BE32-E72D297353CC}">
              <c16:uniqueId val="{00000000-F73F-9140-888A-818532FA330E}"/>
            </c:ext>
          </c:extLst>
        </c:ser>
        <c:ser>
          <c:idx val="2"/>
          <c:order val="2"/>
          <c:tx>
            <c:strRef>
              <c:f>Hoja1!$D$1</c:f>
              <c:strCache>
                <c:ptCount val="1"/>
                <c:pt idx="0">
                  <c:v>El Hareldo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1">
                  <c:v>0.5</c:v>
                </c:pt>
              </c:numCache>
            </c:numRef>
          </c:val>
          <c:extLst>
            <c:ext xmlns:c16="http://schemas.microsoft.com/office/drawing/2014/chart" uri="{C3380CC4-5D6E-409C-BE32-E72D297353CC}">
              <c16:uniqueId val="{00000000-056F-2F45-8314-708D7EE44E0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3.9558748635300969E-2"/>
                  <c:y val="8.0074244844476413E-7"/>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349397196312624"/>
                      <c:h val="0.27396441981004788"/>
                    </c:manualLayout>
                  </c15:layout>
                </c:ext>
                <c:ext xmlns:c16="http://schemas.microsoft.com/office/drawing/2014/chart" uri="{C3380CC4-5D6E-409C-BE32-E72D297353CC}">
                  <c16:uniqueId val="{00000002-E19C-164F-A86F-FD8F44567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Media Pág.</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0.30305272059842731"/>
                      <c:h val="0.17172421373751548"/>
                    </c:manualLayout>
                  </c15:layout>
                </c:ext>
                <c:ext xmlns:c16="http://schemas.microsoft.com/office/drawing/2014/chart" uri="{C3380CC4-5D6E-409C-BE32-E72D297353CC}">
                  <c16:uniqueId val="{00000000-F068-6940-B17E-01555D7281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C11B-8548-A61A-222835699776}"/>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8AC9-5F4A-9DBC-986113B49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La Prensa</c:v>
                </c:pt>
              </c:strCache>
            </c:strRef>
          </c:tx>
          <c:spPr>
            <a:solidFill>
              <a:schemeClr val="accent3"/>
            </a:solidFill>
            <a:ln>
              <a:noFill/>
            </a:ln>
            <a:effectLst/>
          </c:spPr>
          <c:invertIfNegative val="0"/>
          <c:dPt>
            <c:idx val="1"/>
            <c:invertIfNegative val="0"/>
            <c:bubble3D val="0"/>
            <c:spPr>
              <a:solidFill>
                <a:srgbClr val="36AFCE"/>
              </a:solidFill>
              <a:ln>
                <a:noFill/>
              </a:ln>
              <a:effectLst/>
            </c:spPr>
            <c:extLst>
              <c:ext xmlns:c16="http://schemas.microsoft.com/office/drawing/2014/chart" uri="{C3380CC4-5D6E-409C-BE32-E72D297353CC}">
                <c16:uniqueId val="{00000003-089C-B848-8813-42B5DEDDA768}"/>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C-B848-8813-42B5DEDDA7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0.5</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El Heraldo</c:v>
                </c:pt>
              </c:strCache>
            </c:strRef>
          </c:tx>
          <c:spPr>
            <a:solidFill>
              <a:schemeClr val="accent5"/>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9-5F4A-9DBC-986113B4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1">
                  <c:v>0.5</c:v>
                </c:pt>
              </c:numCache>
            </c:numRef>
          </c:val>
          <c:extLst>
            <c:ext xmlns:c16="http://schemas.microsoft.com/office/drawing/2014/chart" uri="{C3380CC4-5D6E-409C-BE32-E72D297353CC}">
              <c16:uniqueId val="{00000000-8AC9-5F4A-9DBC-986113B4994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2.966906147647572E-2"/>
                  <c:y val="8.0074244841700856E-7"/>
                </c:manualLayout>
              </c:layout>
              <c:tx>
                <c:rich>
                  <a:bodyPr/>
                  <a:lstStyle/>
                  <a:p>
                    <a:fld id="{D00E1A59-4F0E-A64A-830A-77E40536995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3352847944372715"/>
                      <c:h val="0.32247259659155963"/>
                    </c:manualLayout>
                  </c15:layout>
                  <c15:dlblFieldTable/>
                  <c15:showDataLabelsRange val="0"/>
                </c:ext>
                <c:ext xmlns:c16="http://schemas.microsoft.com/office/drawing/2014/chart" uri="{C3380CC4-5D6E-409C-BE32-E72D297353CC}">
                  <c16:uniqueId val="{00000000-BAC5-2C46-A875-493C75CBDE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1-BAC5-2C46-A875-493C75CBDE69}"/>
            </c:ext>
          </c:extLst>
        </c:ser>
        <c:ser>
          <c:idx val="1"/>
          <c:order val="1"/>
          <c:tx>
            <c:strRef>
              <c:f>Hoja1!$C$1</c:f>
              <c:strCache>
                <c:ptCount val="1"/>
                <c:pt idx="0">
                  <c:v>Media Pág.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B2E0-CD4B-9BB5-1C3EA889FD9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2">
                <a:lumMod val="60000"/>
                <a:lumOff val="40000"/>
              </a:schemeClr>
            </a:solidFill>
            <a:ln>
              <a:noFill/>
            </a:ln>
            <a:effectLst/>
          </c:spPr>
          <c:invertIfNegative val="0"/>
          <c:dLbls>
            <c:dLbl>
              <c:idx val="3"/>
              <c:layout>
                <c:manualLayout>
                  <c:x val="1.6678240892704577E-2"/>
                  <c:y val="9.880316944841528E-3"/>
                </c:manualLayout>
              </c:layout>
              <c:tx>
                <c:rich>
                  <a:bodyPr/>
                  <a:lstStyle/>
                  <a:p>
                    <a:fld id="{51DCCC52-EB31-D444-9CA6-64BC1AE90D6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Centro</c:v>
                </c:pt>
                <c:pt idx="1">
                  <c:v>Litoral</c:v>
                </c:pt>
                <c:pt idx="2">
                  <c:v>Occidente</c:v>
                </c:pt>
                <c:pt idx="3">
                  <c:v>Norte</c:v>
                </c:pt>
                <c:pt idx="4">
                  <c:v>Sur</c:v>
                </c:pt>
                <c:pt idx="5">
                  <c:v>Nacional</c:v>
                </c:pt>
              </c:strCache>
            </c:strRef>
          </c:cat>
          <c:val>
            <c:numRef>
              <c:f>Hoja1!$B$2:$B$7</c:f>
              <c:numCache>
                <c:formatCode>0%</c:formatCode>
                <c:ptCount val="6"/>
                <c:pt idx="0">
                  <c:v>0.66850127011007621</c:v>
                </c:pt>
                <c:pt idx="1">
                  <c:v>0.62505592841163315</c:v>
                </c:pt>
                <c:pt idx="2">
                  <c:v>0.60940325497287517</c:v>
                </c:pt>
                <c:pt idx="3">
                  <c:v>0.31372549019607843</c:v>
                </c:pt>
                <c:pt idx="4">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Centro</c:v>
                </c:pt>
                <c:pt idx="1">
                  <c:v>Litoral</c:v>
                </c:pt>
                <c:pt idx="2">
                  <c:v>Occidente</c:v>
                </c:pt>
                <c:pt idx="3">
                  <c:v>Norte</c:v>
                </c:pt>
                <c:pt idx="4">
                  <c:v>Sur</c:v>
                </c:pt>
                <c:pt idx="5">
                  <c:v>Nacional</c:v>
                </c:pt>
              </c:strCache>
            </c:strRef>
          </c:cat>
          <c:val>
            <c:numRef>
              <c:f>Hoja1!$C$2:$C$7</c:f>
              <c:numCache>
                <c:formatCode>0%</c:formatCode>
                <c:ptCount val="6"/>
                <c:pt idx="0">
                  <c:v>0.33149872988992379</c:v>
                </c:pt>
                <c:pt idx="1">
                  <c:v>0.3749440715883669</c:v>
                </c:pt>
                <c:pt idx="2">
                  <c:v>0.39059674502712477</c:v>
                </c:pt>
                <c:pt idx="3">
                  <c:v>0.68627450980392157</c:v>
                </c:pt>
                <c:pt idx="5">
                  <c:v>1</c:v>
                </c:pt>
              </c:numCache>
            </c:numRef>
          </c:val>
          <c:extLst>
            <c:ext xmlns:c16="http://schemas.microsoft.com/office/drawing/2014/chart" uri="{C3380CC4-5D6E-409C-BE32-E72D297353CC}">
              <c16:uniqueId val="{00000001-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FF0000"/>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FF0000"/>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1D9A78"/>
              </a:solidFill>
              <a:ln>
                <a:solidFill>
                  <a:srgbClr val="1D9A78"/>
                </a:solidFill>
              </a:ln>
              <a:effectLst/>
            </c:spPr>
            <c:extLst>
              <c:ext xmlns:c16="http://schemas.microsoft.com/office/drawing/2014/chart" uri="{C3380CC4-5D6E-409C-BE32-E72D297353CC}">
                <c16:uniqueId val="{00000010-CD66-E54C-9AD5-BC25401FEADE}"/>
              </c:ext>
            </c:extLst>
          </c:dPt>
          <c:dPt>
            <c:idx val="10"/>
            <c:invertIfNegative val="0"/>
            <c:bubble3D val="0"/>
            <c:spPr>
              <a:solidFill>
                <a:srgbClr val="FF0000"/>
              </a:solidFill>
              <a:ln>
                <a:noFill/>
              </a:ln>
              <a:effectLst/>
            </c:spPr>
            <c:extLst>
              <c:ext xmlns:c16="http://schemas.microsoft.com/office/drawing/2014/chart" uri="{C3380CC4-5D6E-409C-BE32-E72D297353CC}">
                <c16:uniqueId val="{00000014-3731-334F-B5FF-CE6CCF7FBC41}"/>
              </c:ext>
            </c:extLst>
          </c:dPt>
          <c:dPt>
            <c:idx val="11"/>
            <c:invertIfNegative val="0"/>
            <c:bubble3D val="0"/>
            <c:spPr>
              <a:solidFill>
                <a:srgbClr val="FF0000"/>
              </a:solidFill>
              <a:ln>
                <a:noFill/>
              </a:ln>
              <a:effectLst/>
            </c:spPr>
            <c:extLst>
              <c:ext xmlns:c16="http://schemas.microsoft.com/office/drawing/2014/chart" uri="{C3380CC4-5D6E-409C-BE32-E72D297353CC}">
                <c16:uniqueId val="{00000012-C48C-1D4B-A7D1-75FEFA18DA50}"/>
              </c:ext>
            </c:extLst>
          </c:dPt>
          <c:dLbls>
            <c:dLbl>
              <c:idx val="0"/>
              <c:layout>
                <c:manualLayout>
                  <c:x val="-3.3331475752401201E-3"/>
                  <c:y val="5.940729748249423E-2"/>
                </c:manualLayout>
              </c:layout>
              <c:tx>
                <c:rich>
                  <a:bodyPr/>
                  <a:lstStyle/>
                  <a:p>
                    <a:fld id="{C7B38C67-AE84-1B4A-AA68-1325DFC3E2C0}"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B-4485-9EFD-3E49DA33E474}"/>
                </c:ext>
              </c:extLst>
            </c:dLbl>
            <c:dLbl>
              <c:idx val="1"/>
              <c:layout>
                <c:manualLayout>
                  <c:x val="-2.0368999877598216E-17"/>
                  <c:y val="4.960082389623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4B-4485-9EFD-3E49DA33E474}"/>
                </c:ext>
              </c:extLst>
            </c:dLbl>
            <c:dLbl>
              <c:idx val="2"/>
              <c:layout>
                <c:manualLayout>
                  <c:x val="-1.1110491917467066E-3"/>
                  <c:y val="3.3654052782879917E-2"/>
                </c:manualLayout>
              </c:layout>
              <c:tx>
                <c:rich>
                  <a:bodyPr/>
                  <a:lstStyle/>
                  <a:p>
                    <a:fld id="{2D0F3D2C-17A0-9B42-B3A0-1F14645706D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4"/>
              <c:layout>
                <c:manualLayout>
                  <c:x val="-2.2220983834934133E-3"/>
                  <c:y val="0.243506748894105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4B-4485-9EFD-3E49DA33E474}"/>
                </c:ext>
              </c:extLst>
            </c:dLbl>
            <c:dLbl>
              <c:idx val="9"/>
              <c:layout>
                <c:manualLayout>
                  <c:x val="1.1110491917468697E-3"/>
                  <c:y val="6.9705189492079322E-2"/>
                </c:manualLayout>
              </c:layout>
              <c:tx>
                <c:rich>
                  <a:bodyPr/>
                  <a:lstStyle/>
                  <a:p>
                    <a:fld id="{9BB4819C-DB5C-8F4B-B79E-E2B6A26F92E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D66-E54C-9AD5-BC25401FEADE}"/>
                </c:ext>
              </c:extLst>
            </c:dLbl>
            <c:dLbl>
              <c:idx val="10"/>
              <c:layout>
                <c:manualLayout>
                  <c:x val="0"/>
                  <c:y val="5.1397014997992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31-334F-B5FF-CE6CCF7FBC41}"/>
                </c:ext>
              </c:extLst>
            </c:dLbl>
            <c:dLbl>
              <c:idx val="11"/>
              <c:layout>
                <c:manualLayout>
                  <c:x val="0"/>
                  <c:y val="5.1280242303341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48C-1D4B-A7D1-75FEFA18DA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-0.08</c:v>
                </c:pt>
                <c:pt idx="1">
                  <c:v>-0.47</c:v>
                </c:pt>
                <c:pt idx="2">
                  <c:v>-0.86</c:v>
                </c:pt>
                <c:pt idx="4">
                  <c:v>1.3</c:v>
                </c:pt>
                <c:pt idx="9">
                  <c:v>0</c:v>
                </c:pt>
                <c:pt idx="10">
                  <c:v>-0.5</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3">
                <a:lumMod val="60000"/>
                <a:lumOff val="40000"/>
              </a:schemeClr>
            </a:solidFill>
            <a:ln>
              <a:noFill/>
            </a:ln>
            <a:effectLst/>
          </c:spPr>
          <c:invertIfNegative val="0"/>
          <c:dLbls>
            <c:dLbl>
              <c:idx val="0"/>
              <c:layout>
                <c:manualLayout>
                  <c:x val="1.1266684007305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E-FC48-AB40-7AC159BC3B2D}"/>
                </c:ext>
              </c:extLst>
            </c:dLbl>
            <c:dLbl>
              <c:idx val="3"/>
              <c:layout>
                <c:manualLayout>
                  <c:x val="1.6678248783877719E-2"/>
                  <c:y val="2.3698174820689252E-2"/>
                </c:manualLayout>
              </c:layout>
              <c:tx>
                <c:rich>
                  <a:bodyPr/>
                  <a:lstStyle/>
                  <a:p>
                    <a:fld id="{2548DAF7-104B-D74B-B8DC-0C5482EE802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Norte</c:v>
                </c:pt>
                <c:pt idx="1">
                  <c:v>Litoral</c:v>
                </c:pt>
                <c:pt idx="2">
                  <c:v>Occidente</c:v>
                </c:pt>
                <c:pt idx="3">
                  <c:v>Centro</c:v>
                </c:pt>
                <c:pt idx="4">
                  <c:v>Nacional</c:v>
                </c:pt>
                <c:pt idx="5">
                  <c:v>Sur</c:v>
                </c:pt>
              </c:strCache>
            </c:strRef>
          </c:cat>
          <c:val>
            <c:numRef>
              <c:f>Hoja1!$B$2:$B$7</c:f>
              <c:numCache>
                <c:formatCode>0%</c:formatCode>
                <c:ptCount val="6"/>
                <c:pt idx="0">
                  <c:v>0.375</c:v>
                </c:pt>
                <c:pt idx="1">
                  <c:v>0.77777777777777779</c:v>
                </c:pt>
                <c:pt idx="2">
                  <c:v>0.69452565109169573</c:v>
                </c:pt>
                <c:pt idx="3">
                  <c:v>0.81093159161223793</c:v>
                </c:pt>
                <c:pt idx="5">
                  <c:v>1</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C7-8D4C-8B3D-8CB2036A189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Norte</c:v>
                </c:pt>
                <c:pt idx="1">
                  <c:v>Litoral</c:v>
                </c:pt>
                <c:pt idx="2">
                  <c:v>Occidente</c:v>
                </c:pt>
                <c:pt idx="3">
                  <c:v>Centro</c:v>
                </c:pt>
                <c:pt idx="4">
                  <c:v>Nacional</c:v>
                </c:pt>
                <c:pt idx="5">
                  <c:v>Sur</c:v>
                </c:pt>
              </c:strCache>
            </c:strRef>
          </c:cat>
          <c:val>
            <c:numRef>
              <c:f>Hoja1!$C$2:$C$7</c:f>
              <c:numCache>
                <c:formatCode>0%</c:formatCode>
                <c:ptCount val="6"/>
                <c:pt idx="0">
                  <c:v>0.625</c:v>
                </c:pt>
                <c:pt idx="1">
                  <c:v>0.22222222222222221</c:v>
                </c:pt>
                <c:pt idx="2">
                  <c:v>0.30547434890830422</c:v>
                </c:pt>
                <c:pt idx="3">
                  <c:v>0.18906840838776212</c:v>
                </c:pt>
                <c:pt idx="4">
                  <c:v>1</c:v>
                </c:pt>
              </c:numCache>
            </c:numRef>
          </c:val>
          <c:extLst>
            <c:ext xmlns:c16="http://schemas.microsoft.com/office/drawing/2014/chart" uri="{C3380CC4-5D6E-409C-BE32-E72D297353CC}">
              <c16:uniqueId val="{00000003-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Gallo + Gallo/Serpento</c:v>
                </c:pt>
                <c:pt idx="3">
                  <c:v>Motomundo</c:v>
                </c:pt>
                <c:pt idx="4">
                  <c:v>Grupo UMA/Bajaj</c:v>
                </c:pt>
              </c:strCache>
            </c:strRef>
          </c:cat>
          <c:val>
            <c:numRef>
              <c:f>Hoja1!$C$3:$C$7</c:f>
              <c:numCache>
                <c:formatCode>0%</c:formatCode>
                <c:ptCount val="5"/>
                <c:pt idx="0">
                  <c:v>0.72090663607725736</c:v>
                </c:pt>
                <c:pt idx="1">
                  <c:v>0.98122676168555256</c:v>
                </c:pt>
                <c:pt idx="2">
                  <c:v>0.36587777704528873</c:v>
                </c:pt>
              </c:numCache>
            </c:numRef>
          </c:val>
          <c:extLst>
            <c:ext xmlns:c16="http://schemas.microsoft.com/office/drawing/2014/chart" uri="{C3380CC4-5D6E-409C-BE32-E72D297353CC}">
              <c16:uniqueId val="{00000000-6200-044B-9237-B0D048FCE2D6}"/>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Gallo + Gallo/Serpento</c:v>
                </c:pt>
                <c:pt idx="3">
                  <c:v>Motomundo</c:v>
                </c:pt>
                <c:pt idx="4">
                  <c:v>Grupo UMA/Bajaj</c:v>
                </c:pt>
              </c:strCache>
            </c:strRef>
          </c:cat>
          <c:val>
            <c:numRef>
              <c:f>Hoja1!$D$3:$D$7</c:f>
              <c:numCache>
                <c:formatCode>0%</c:formatCode>
                <c:ptCount val="5"/>
                <c:pt idx="1">
                  <c:v>1.8773238314447566E-2</c:v>
                </c:pt>
                <c:pt idx="2">
                  <c:v>0.63412222295471121</c:v>
                </c:pt>
                <c:pt idx="3">
                  <c:v>1</c:v>
                </c:pt>
                <c:pt idx="4">
                  <c:v>0.26453420499649738</c:v>
                </c:pt>
              </c:numCache>
            </c:numRef>
          </c:val>
          <c:extLst>
            <c:ext xmlns:c16="http://schemas.microsoft.com/office/drawing/2014/chart" uri="{C3380CC4-5D6E-409C-BE32-E72D297353CC}">
              <c16:uniqueId val="{00000001-6200-044B-9237-B0D048FCE2D6}"/>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Gallo + Gallo/Serpento</c:v>
                </c:pt>
                <c:pt idx="3">
                  <c:v>Motomundo</c:v>
                </c:pt>
                <c:pt idx="4">
                  <c:v>Grupo UMA/Bajaj</c:v>
                </c:pt>
              </c:strCache>
            </c:strRef>
          </c:cat>
          <c:val>
            <c:numRef>
              <c:f>Hoja1!$E$3:$E$7</c:f>
              <c:numCache>
                <c:formatCode>General</c:formatCode>
                <c:ptCount val="5"/>
                <c:pt idx="0" formatCode="0%">
                  <c:v>0.27819117630520518</c:v>
                </c:pt>
                <c:pt idx="4" formatCode="0%">
                  <c:v>0.73546579500350262</c:v>
                </c:pt>
              </c:numCache>
            </c:numRef>
          </c:val>
          <c:extLst>
            <c:ext xmlns:c16="http://schemas.microsoft.com/office/drawing/2014/chart" uri="{C3380CC4-5D6E-409C-BE32-E72D297353CC}">
              <c16:uniqueId val="{00000002-6200-044B-9237-B0D048FCE2D6}"/>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Hoja1!$C$37</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Gallo + Gallo/Serpento</c:v>
                </c:pt>
                <c:pt idx="3">
                  <c:v>Motomundo</c:v>
                </c:pt>
                <c:pt idx="4">
                  <c:v>Grupo UMA/Bajaj</c:v>
                </c:pt>
              </c:strCache>
            </c:strRef>
          </c:cat>
          <c:val>
            <c:numRef>
              <c:f>Hoja1!$C$38:$C$42</c:f>
              <c:numCache>
                <c:formatCode>0%</c:formatCode>
                <c:ptCount val="5"/>
                <c:pt idx="0">
                  <c:v>0.9</c:v>
                </c:pt>
                <c:pt idx="1">
                  <c:v>0.98122676168555256</c:v>
                </c:pt>
                <c:pt idx="2">
                  <c:v>0.36587777704528873</c:v>
                </c:pt>
              </c:numCache>
            </c:numRef>
          </c:val>
          <c:extLst>
            <c:ext xmlns:c16="http://schemas.microsoft.com/office/drawing/2014/chart" uri="{C3380CC4-5D6E-409C-BE32-E72D297353CC}">
              <c16:uniqueId val="{00000000-856B-984D-B2E5-EF7323724EDA}"/>
            </c:ext>
          </c:extLst>
        </c:ser>
        <c:ser>
          <c:idx val="4"/>
          <c:order val="1"/>
          <c:tx>
            <c:strRef>
              <c:f>Hoja1!$D$37</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Gallo + Gallo/Serpento</c:v>
                </c:pt>
                <c:pt idx="3">
                  <c:v>Motomundo</c:v>
                </c:pt>
                <c:pt idx="4">
                  <c:v>Grupo UMA/Bajaj</c:v>
                </c:pt>
              </c:strCache>
            </c:strRef>
          </c:cat>
          <c:val>
            <c:numRef>
              <c:f>Hoja1!$D$38:$D$42</c:f>
              <c:numCache>
                <c:formatCode>0%</c:formatCode>
                <c:ptCount val="5"/>
                <c:pt idx="1">
                  <c:v>1.8773238314447566E-2</c:v>
                </c:pt>
                <c:pt idx="2">
                  <c:v>0.63412222295471121</c:v>
                </c:pt>
                <c:pt idx="3">
                  <c:v>1</c:v>
                </c:pt>
                <c:pt idx="4">
                  <c:v>1</c:v>
                </c:pt>
              </c:numCache>
            </c:numRef>
          </c:val>
          <c:extLst>
            <c:ext xmlns:c16="http://schemas.microsoft.com/office/drawing/2014/chart" uri="{C3380CC4-5D6E-409C-BE32-E72D297353CC}">
              <c16:uniqueId val="{00000001-856B-984D-B2E5-EF7323724EDA}"/>
            </c:ext>
          </c:extLst>
        </c:ser>
        <c:ser>
          <c:idx val="5"/>
          <c:order val="2"/>
          <c:tx>
            <c:strRef>
              <c:f>Hoja1!$E$37</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Gallo + Gallo/Serpento</c:v>
                </c:pt>
                <c:pt idx="3">
                  <c:v>Motomundo</c:v>
                </c:pt>
                <c:pt idx="4">
                  <c:v>Grupo UMA/Bajaj</c:v>
                </c:pt>
              </c:strCache>
            </c:strRef>
          </c:cat>
          <c:val>
            <c:numRef>
              <c:f>Hoja1!$E$38:$E$42</c:f>
              <c:numCache>
                <c:formatCode>General</c:formatCode>
                <c:ptCount val="5"/>
                <c:pt idx="0" formatCode="0%">
                  <c:v>0.1</c:v>
                </c:pt>
              </c:numCache>
            </c:numRef>
          </c:val>
          <c:extLst>
            <c:ext xmlns:c16="http://schemas.microsoft.com/office/drawing/2014/chart" uri="{C3380CC4-5D6E-409C-BE32-E72D297353CC}">
              <c16:uniqueId val="{00000002-856B-984D-B2E5-EF7323724EDA}"/>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Hoja2!$C$2</c:f>
              <c:strCache>
                <c:ptCount val="1"/>
                <c:pt idx="0">
                  <c:v>TV</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1AB6-ED4D-A129-9A056B8CD2B8}"/>
              </c:ext>
            </c:extLst>
          </c:dPt>
          <c:dPt>
            <c:idx val="1"/>
            <c:invertIfNegative val="0"/>
            <c:bubble3D val="0"/>
            <c:spPr>
              <a:solidFill>
                <a:srgbClr val="1D9A78"/>
              </a:solidFill>
              <a:ln>
                <a:noFill/>
              </a:ln>
              <a:effectLst/>
            </c:spPr>
            <c:extLst>
              <c:ext xmlns:c16="http://schemas.microsoft.com/office/drawing/2014/chart" uri="{C3380CC4-5D6E-409C-BE32-E72D297353CC}">
                <c16:uniqueId val="{00000003-1AB6-ED4D-A129-9A056B8CD2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Hoja2!$C$3:$C$4</c:f>
              <c:numCache>
                <c:formatCode>0%</c:formatCode>
                <c:ptCount val="2"/>
                <c:pt idx="0">
                  <c:v>0.88</c:v>
                </c:pt>
                <c:pt idx="1">
                  <c:v>0.94</c:v>
                </c:pt>
              </c:numCache>
            </c:numRef>
          </c:val>
          <c:extLst>
            <c:ext xmlns:c16="http://schemas.microsoft.com/office/drawing/2014/chart" uri="{C3380CC4-5D6E-409C-BE32-E72D297353CC}">
              <c16:uniqueId val="{00000004-1AB6-ED4D-A129-9A056B8CD2B8}"/>
            </c:ext>
          </c:extLst>
        </c:ser>
        <c:ser>
          <c:idx val="1"/>
          <c:order val="1"/>
          <c:tx>
            <c:strRef>
              <c:f>Hoja2!$D$2</c:f>
              <c:strCache>
                <c:ptCount val="1"/>
                <c:pt idx="0">
                  <c:v>RD</c:v>
                </c:pt>
              </c:strCache>
            </c:strRef>
          </c:tx>
          <c:spPr>
            <a:solidFill>
              <a:srgbClr val="36AFCE"/>
            </a:solidFill>
            <a:ln>
              <a:noFill/>
            </a:ln>
            <a:effectLst/>
          </c:spPr>
          <c:invertIfNegative val="0"/>
          <c:dLbls>
            <c:dLbl>
              <c:idx val="0"/>
              <c:layout>
                <c:manualLayout>
                  <c:x val="-4.7044006519486089E-3"/>
                  <c:y val="-7.2770403646542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B6-ED4D-A129-9A056B8CD2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Hoja2!$D$3:$D$4</c:f>
              <c:numCache>
                <c:formatCode>0%</c:formatCode>
                <c:ptCount val="2"/>
                <c:pt idx="0">
                  <c:v>0.08</c:v>
                </c:pt>
                <c:pt idx="1">
                  <c:v>0.02</c:v>
                </c:pt>
              </c:numCache>
            </c:numRef>
          </c:val>
          <c:extLst>
            <c:ext xmlns:c16="http://schemas.microsoft.com/office/drawing/2014/chart" uri="{C3380CC4-5D6E-409C-BE32-E72D297353CC}">
              <c16:uniqueId val="{00000006-1AB6-ED4D-A129-9A056B8CD2B8}"/>
            </c:ext>
          </c:extLst>
        </c:ser>
        <c:ser>
          <c:idx val="2"/>
          <c:order val="2"/>
          <c:tx>
            <c:strRef>
              <c:f>Hoja2!$E$2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Hoja2!$E$3:$E$4</c:f>
              <c:numCache>
                <c:formatCode>0%</c:formatCode>
                <c:ptCount val="2"/>
                <c:pt idx="0">
                  <c:v>0.04</c:v>
                </c:pt>
                <c:pt idx="1">
                  <c:v>0.04</c:v>
                </c:pt>
              </c:numCache>
            </c:numRef>
          </c:val>
          <c:extLst>
            <c:ext xmlns:c16="http://schemas.microsoft.com/office/drawing/2014/chart" uri="{C3380CC4-5D6E-409C-BE32-E72D297353CC}">
              <c16:uniqueId val="{00000007-1AB6-ED4D-A129-9A056B8CD2B8}"/>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12547967"/>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Gallo + Gallo</cx:pt>
          <cx:pt idx="3">Motomundo</cx:pt>
          <cx:pt idx="4">UMA</cx:pt>
        </cx:lvl>
        <cx:lvl ptCount="5">
          <cx:pt idx="0">49%</cx:pt>
          <cx:pt idx="1">33%</cx:pt>
          <cx:pt idx="2">11%</cx:pt>
          <cx:pt idx="3">4%</cx:pt>
          <cx:pt idx="4">2%</cx:pt>
        </cx:lvl>
      </cx:strDim>
      <cx:numDim type="size">
        <cx:f>'Grafico SOI'!$C$7:$C$11</cx:f>
        <cx:lvl ptCount="5" formatCode="0,\k">
          <cx:pt idx="0">101139.7908730965</cx:pt>
          <cx:pt idx="1">68524.777957782295</cx:pt>
          <cx:pt idx="2">23004.876877691255</cx:pt>
          <cx:pt idx="3">9132.7318887810598</cx:pt>
          <cx:pt idx="4">4330.3178705320661</cx:pt>
        </cx:lvl>
      </cx:numDim>
    </cx:data>
  </cx:chartData>
  <cx:chart>
    <cx:plotArea>
      <cx:plotAreaRegion>
        <cx:series layoutId="treemap" uniqueId="{FBE1F2B4-2FC1-5A46-83C2-FCBE8CB4E507}">
          <cx:dataPt idx="0">
            <cx:spPr>
              <a:solidFill>
                <a:srgbClr val="5C250B"/>
              </a:solidFill>
            </cx:spPr>
          </cx:dataPt>
          <cx:dataPt idx="1"/>
          <cx:dataPt idx="2">
            <cx:spPr>
              <a:solidFill>
                <a:srgbClr val="0D4D3B"/>
              </a:solidFill>
            </cx:spPr>
          </cx:dataPt>
          <cx:dataPt idx="4"/>
          <cx:dataPt idx="5">
            <cx:spPr>
              <a:solidFill>
                <a:srgbClr val="3441AD"/>
              </a:solidFill>
            </cx:spPr>
          </cx:dataPt>
          <cx:dataPt idx="6"/>
          <cx:dataPt idx="7">
            <cx:spPr>
              <a:solidFill>
                <a:srgbClr val="C00000"/>
              </a:solidFill>
            </cx:spPr>
          </cx:dataPt>
          <cx:dataPt idx="9">
            <cx:spPr>
              <a:solidFill>
                <a:srgbClr val="D8CC28"/>
              </a:solidFill>
            </cx:spPr>
          </cx:dataPt>
          <cx:dataLabels pos="inEnd">
            <cx:txPr>
              <a:bodyPr spcFirstLastPara="1" vertOverflow="ellipsis" horzOverflow="overflow" wrap="square" lIns="0" tIns="0" rIns="0" bIns="0" anchor="ctr" anchorCtr="1"/>
              <a:lstStyle/>
              <a:p>
                <a:pPr algn="ctr" rtl="0">
                  <a:defRPr/>
                </a:pPr>
                <a:endParaRPr lang="es-ES" sz="900" b="0" i="0" u="none" strike="noStrike" baseline="0">
                  <a:solidFill>
                    <a:sysClr val="window" lastClr="FFFFFF"/>
                  </a:solidFill>
                  <a:latin typeface="Calibri" panose="020F0502020204030204"/>
                </a:endParaRPr>
              </a:p>
            </cx:txPr>
            <cx:visibility seriesName="0" categoryName="1" value="1"/>
            <cx:separator>| </cx:separator>
            <cx:dataLabel idx="9">
              <cx:txPr>
                <a:bodyPr spcFirstLastPara="1" vertOverflow="ellipsis" horzOverflow="overflow" wrap="square" lIns="0" tIns="0" rIns="0" bIns="0" anchor="ctr" anchorCtr="1"/>
                <a:lstStyle/>
                <a:p>
                  <a:pPr algn="ctr" rtl="0">
                    <a:defRPr sz="700"/>
                  </a:pPr>
                  <a:r>
                    <a:rPr lang="es-ES" sz="700" b="0" i="0" u="none" strike="noStrike" baseline="0">
                      <a:solidFill>
                        <a:sysClr val="window" lastClr="FFFFFF"/>
                      </a:solidFill>
                      <a:latin typeface="Calibri" panose="020F0502020204030204"/>
                    </a:rPr>
                    <a:t>UMA| 4k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6">
  <a:schemeClr val="accent3"/>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96FB8C8B-BBB7-47EE-B7A9-2350C0B0DA19}" type="datetimeFigureOut">
              <a:rPr lang="es-MX" smtClean="0"/>
              <a:pPr/>
              <a:t>23/02/26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3ABC0C-C4AB-4F3C-BA19-8DBDA49188C7}" type="slidenum">
              <a:rPr lang="es-MX" smtClean="0"/>
              <a:pPr/>
              <a:t>‹Nº›</a:t>
            </a:fld>
            <a:endParaRPr lang="es-MX" dirty="0"/>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dirty="0"/>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13</a:t>
            </a:fld>
            <a:endParaRPr lang="es-MX" dirty="0"/>
          </a:p>
        </p:txBody>
      </p:sp>
    </p:spTree>
    <p:extLst>
      <p:ext uri="{BB962C8B-B14F-4D97-AF65-F5344CB8AC3E}">
        <p14:creationId xmlns:p14="http://schemas.microsoft.com/office/powerpoint/2010/main" val="287470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dirty="0"/>
          </a:p>
        </p:txBody>
      </p:sp>
    </p:spTree>
    <p:extLst>
      <p:ext uri="{BB962C8B-B14F-4D97-AF65-F5344CB8AC3E}">
        <p14:creationId xmlns:p14="http://schemas.microsoft.com/office/powerpoint/2010/main" val="21728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15</a:t>
            </a:fld>
            <a:endParaRPr lang="es-MX" dirty="0"/>
          </a:p>
        </p:txBody>
      </p:sp>
    </p:spTree>
    <p:extLst>
      <p:ext uri="{BB962C8B-B14F-4D97-AF65-F5344CB8AC3E}">
        <p14:creationId xmlns:p14="http://schemas.microsoft.com/office/powerpoint/2010/main" val="146415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17</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19</a:t>
            </a:fld>
            <a:endParaRPr lang="es-MX" dirty="0"/>
          </a:p>
        </p:txBody>
      </p:sp>
    </p:spTree>
    <p:extLst>
      <p:ext uri="{BB962C8B-B14F-4D97-AF65-F5344CB8AC3E}">
        <p14:creationId xmlns:p14="http://schemas.microsoft.com/office/powerpoint/2010/main" val="16698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20</a:t>
            </a:fld>
            <a:endParaRPr lang="es-MX" dirty="0"/>
          </a:p>
        </p:txBody>
      </p:sp>
    </p:spTree>
    <p:extLst>
      <p:ext uri="{BB962C8B-B14F-4D97-AF65-F5344CB8AC3E}">
        <p14:creationId xmlns:p14="http://schemas.microsoft.com/office/powerpoint/2010/main" val="11519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21</a:t>
            </a:fld>
            <a:endParaRPr lang="es-MX" dirty="0"/>
          </a:p>
        </p:txBody>
      </p:sp>
    </p:spTree>
    <p:extLst>
      <p:ext uri="{BB962C8B-B14F-4D97-AF65-F5344CB8AC3E}">
        <p14:creationId xmlns:p14="http://schemas.microsoft.com/office/powerpoint/2010/main" val="20658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22</a:t>
            </a:fld>
            <a:endParaRPr lang="es-MX" dirty="0"/>
          </a:p>
        </p:txBody>
      </p:sp>
    </p:spTree>
    <p:extLst>
      <p:ext uri="{BB962C8B-B14F-4D97-AF65-F5344CB8AC3E}">
        <p14:creationId xmlns:p14="http://schemas.microsoft.com/office/powerpoint/2010/main" val="388623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dirty="0"/>
          </a:p>
        </p:txBody>
      </p:sp>
    </p:spTree>
    <p:extLst>
      <p:ext uri="{BB962C8B-B14F-4D97-AF65-F5344CB8AC3E}">
        <p14:creationId xmlns:p14="http://schemas.microsoft.com/office/powerpoint/2010/main" val="18247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pPr/>
              <a:t>24</a:t>
            </a:fld>
            <a:endParaRPr lang="es-MX" dirty="0"/>
          </a:p>
        </p:txBody>
      </p:sp>
    </p:spTree>
    <p:extLst>
      <p:ext uri="{BB962C8B-B14F-4D97-AF65-F5344CB8AC3E}">
        <p14:creationId xmlns:p14="http://schemas.microsoft.com/office/powerpoint/2010/main" val="40533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dirty="0"/>
          </a:p>
        </p:txBody>
      </p:sp>
    </p:spTree>
    <p:extLst>
      <p:ext uri="{BB962C8B-B14F-4D97-AF65-F5344CB8AC3E}">
        <p14:creationId xmlns:p14="http://schemas.microsoft.com/office/powerpoint/2010/main" val="151158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dirty="0"/>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dirty="0"/>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dirty="0"/>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dirty="0"/>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dirty="0"/>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dirty="0"/>
          </a:p>
        </p:txBody>
      </p:sp>
    </p:spTree>
    <p:extLst>
      <p:ext uri="{BB962C8B-B14F-4D97-AF65-F5344CB8AC3E}">
        <p14:creationId xmlns:p14="http://schemas.microsoft.com/office/powerpoint/2010/main" val="398887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12</a:t>
            </a:fld>
            <a:endParaRPr lang="es-MX" dirty="0"/>
          </a:p>
        </p:txBody>
      </p:sp>
    </p:spTree>
    <p:extLst>
      <p:ext uri="{BB962C8B-B14F-4D97-AF65-F5344CB8AC3E}">
        <p14:creationId xmlns:p14="http://schemas.microsoft.com/office/powerpoint/2010/main" val="10060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4556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2387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61451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b="0" i="0">
                <a:latin typeface="Myriad Pro" panose="020B0503030403020204" pitchFamily="34" charset="0"/>
              </a:defRPr>
            </a:lvl1pPr>
          </a:lstStyle>
          <a:p>
            <a:r>
              <a:rPr lang="en-MY" dirty="0"/>
              <a:t>Insert your image here</a:t>
            </a:r>
          </a:p>
        </p:txBody>
      </p:sp>
    </p:spTree>
    <p:extLst>
      <p:ext uri="{BB962C8B-B14F-4D97-AF65-F5344CB8AC3E}">
        <p14:creationId xmlns:p14="http://schemas.microsoft.com/office/powerpoint/2010/main" val="165539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5466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2247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2122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3582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0068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588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46280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23/02/26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4816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pPr/>
              <a:t>23/02/26</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974352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1.xml.rels><?xml version="1.0" encoding="UTF-8" standalone="yes"?>
<Relationships xmlns="http://schemas.openxmlformats.org/package/2006/relationships"><Relationship Id="rId8" Type="http://schemas.openxmlformats.org/officeDocument/2006/relationships/hyperlink" Target="https://s3.us-east-2.wasabisys.com/sarv-multimedia/job-audio/504/504321241970600-295-336.mp3" TargetMode="External"/><Relationship Id="rId13" Type="http://schemas.openxmlformats.org/officeDocument/2006/relationships/image" Target="../media/image7.png"/><Relationship Id="rId3" Type="http://schemas.openxmlformats.org/officeDocument/2006/relationships/hyperlink" Target="https://s3.us-east-2.wasabisys.com/sarv-multimedia/job-video/504/50406525318110000-188-238.mp4" TargetMode="External"/><Relationship Id="rId7" Type="http://schemas.openxmlformats.org/officeDocument/2006/relationships/hyperlink" Target="https://s3.us-east-2.wasabisys.com/sarv-multimedia/job-video/504/50406524039200000-1306-1350.mp4" TargetMode="External"/><Relationship Id="rId12" Type="http://schemas.openxmlformats.org/officeDocument/2006/relationships/image" Target="../media/image6.png"/><Relationship Id="rId2" Type="http://schemas.openxmlformats.org/officeDocument/2006/relationships/hyperlink" Target="https://s3.us-east-2.wasabisys.com/sarv-multimedia/job-video/504/50406526006090000-742-770.mp4" TargetMode="External"/><Relationship Id="rId1" Type="http://schemas.openxmlformats.org/officeDocument/2006/relationships/slideLayout" Target="../slideLayouts/slideLayout2.xml"/><Relationship Id="rId6" Type="http://schemas.openxmlformats.org/officeDocument/2006/relationships/hyperlink" Target="https://s3.us-east-2.wasabisys.com/sarv-multimedia/job-video/504/50406525348120000-466-518.mp4" TargetMode="External"/><Relationship Id="rId11" Type="http://schemas.openxmlformats.org/officeDocument/2006/relationships/image" Target="../media/image5.png"/><Relationship Id="rId5" Type="http://schemas.openxmlformats.org/officeDocument/2006/relationships/hyperlink" Target="https://s3.us-east-2.wasabisys.com/sarv-multimedia/job-video/504/50406525130170000-54-76.mp4" TargetMode="External"/><Relationship Id="rId15" Type="http://schemas.openxmlformats.org/officeDocument/2006/relationships/image" Target="../media/image9.png"/><Relationship Id="rId10" Type="http://schemas.openxmlformats.org/officeDocument/2006/relationships/hyperlink" Target="https://s3.wasabisys.com/sarv-multimedia/job-audio/504/504296233100800-22-51.mp3" TargetMode="External"/><Relationship Id="rId4" Type="http://schemas.openxmlformats.org/officeDocument/2006/relationships/hyperlink" Target="https://s3.us-east-2.wasabisys.com/sarv-multimedia/job-video/504/50406525006130000-1094-1122.mp4" TargetMode="External"/><Relationship Id="rId9" Type="http://schemas.openxmlformats.org/officeDocument/2006/relationships/hyperlink" Target="https://s3.wasabisys.com/sarv-multimedia/job-audio/504/504321232012000-1867-1902.mp3" TargetMode="External"/><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14.xml.rels><?xml version="1.0" encoding="UTF-8" standalone="yes"?>
<Relationships xmlns="http://schemas.openxmlformats.org/package/2006/relationships"><Relationship Id="rId8" Type="http://schemas.openxmlformats.org/officeDocument/2006/relationships/hyperlink" Target="https://s3.us-east-2.wasabisys.com/sarv-multimedia/job-video/504/50426026018190000-652-710.mp4" TargetMode="External"/><Relationship Id="rId13" Type="http://schemas.openxmlformats.org/officeDocument/2006/relationships/hyperlink" Target="https://s3.us-east-2.wasabisys.com/sarv-multimedia/job-audio/504/504346253520800-910-939.mp3" TargetMode="External"/><Relationship Id="rId18" Type="http://schemas.openxmlformats.org/officeDocument/2006/relationships/image" Target="../media/image12.png"/><Relationship Id="rId3" Type="http://schemas.openxmlformats.org/officeDocument/2006/relationships/hyperlink" Target="https://s3.us-east-2.wasabisys.com/sarv-multimedia/job-video/504/50426025342120000-2084-2106.mp4" TargetMode="External"/><Relationship Id="rId7" Type="http://schemas.openxmlformats.org/officeDocument/2006/relationships/hyperlink" Target="https://s3.us-east-2.wasabisys.com/sarv-multimedia/job-video/504/50426025217120000-2568-2582.mp4" TargetMode="External"/><Relationship Id="rId12" Type="http://schemas.openxmlformats.org/officeDocument/2006/relationships/hyperlink" Target="https://s3.us-east-2.wasabisys.com/sarv-multimedia/job-video/504/50476225213200000-1786-1816.mp4" TargetMode="External"/><Relationship Id="rId17"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6008060000-1630-1642.mp4" TargetMode="External"/><Relationship Id="rId11" Type="http://schemas.openxmlformats.org/officeDocument/2006/relationships/hyperlink" Target="https://s3.us-east-2.wasabisys.com/sarv-multimedia/job-video/504/50426026006200000-958-974.mp4" TargetMode="External"/><Relationship Id="rId5" Type="http://schemas.openxmlformats.org/officeDocument/2006/relationships/hyperlink" Target="https://s3.us-east-2.wasabisys.com/sarv-multimedia/job-video/504/50401125026080000-2730-2760.mp4" TargetMode="External"/><Relationship Id="rId15" Type="http://schemas.openxmlformats.org/officeDocument/2006/relationships/hyperlink" Target="https://s3.us-east-2.wasabisys.com/sarv-multimedia/job-audio/504/504344260140700-935-965.mp3" TargetMode="External"/><Relationship Id="rId10" Type="http://schemas.openxmlformats.org/officeDocument/2006/relationships/hyperlink" Target="https://s3.us-east-2.wasabisys.com/sarv-multimedia/job-video/504/50426024052210000-2520-2548.mp4" TargetMode="External"/><Relationship Id="rId19" Type="http://schemas.openxmlformats.org/officeDocument/2006/relationships/image" Target="../media/image13.png"/><Relationship Id="rId4" Type="http://schemas.openxmlformats.org/officeDocument/2006/relationships/hyperlink" Target="https://s3.us-east-2.wasabisys.com/sarv-multimedia/job-video/504/50426026006070000-1482-1510.mp4" TargetMode="External"/><Relationship Id="rId9" Type="http://schemas.openxmlformats.org/officeDocument/2006/relationships/hyperlink" Target="https://s3.us-east-2.wasabisys.com/sarv-multimedia/job-video/504/50426024215080000-78-106.mp4" TargetMode="External"/><Relationship Id="rId14" Type="http://schemas.openxmlformats.org/officeDocument/2006/relationships/hyperlink" Target="https://s3.us-east-2.wasabisys.com/sarv-multimedia/job-video/504/50400924343100000-1046-1058.mp4" TargetMode="External"/></Relationships>
</file>

<file path=ppt/slides/_rels/slide15.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3.us-east-2.wasabisys.com/sarv-multimedia/job-video/504/50406525140070000-1824-1836.mp4" TargetMode="External"/><Relationship Id="rId7" Type="http://schemas.openxmlformats.org/officeDocument/2006/relationships/hyperlink" Target="https://s3.us-east-2.wasabisys.com/sarv-multimedia/job-video/504/50406524163070000-1348-1378.mp4" TargetMode="External"/><Relationship Id="rId2" Type="http://schemas.openxmlformats.org/officeDocument/2006/relationships/hyperlink" Target="https://s3.us-east-2.wasabisys.com/sarv-multimedia/job-video/504/50406525244070000-1728-1756.mp4" TargetMode="External"/><Relationship Id="rId1" Type="http://schemas.openxmlformats.org/officeDocument/2006/relationships/slideLayout" Target="../slideLayouts/slideLayout1.xml"/><Relationship Id="rId6" Type="http://schemas.openxmlformats.org/officeDocument/2006/relationships/hyperlink" Target="https://s3.us-east-2.wasabisys.com/sarv-multimedia/job-audio/504/504177252540700-2181-2212.mp3" TargetMode="External"/><Relationship Id="rId5" Type="http://schemas.openxmlformats.org/officeDocument/2006/relationships/hyperlink" Target="https://s3.us-east-2.wasabisys.com/sarv-multimedia/job-audio/504/504302260260900-148-176.mp3" TargetMode="External"/><Relationship Id="rId4" Type="http://schemas.openxmlformats.org/officeDocument/2006/relationships/hyperlink" Target="https://s3.wasabisys.com/sarv-multimedia/job-video/504/50400923229150000-1606-1634.mp4" TargetMode="External"/></Relationships>
</file>

<file path=ppt/slides/_rels/slide17.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18.xml.rels><?xml version="1.0" encoding="UTF-8" standalone="yes"?>
<Relationships xmlns="http://schemas.openxmlformats.org/package/2006/relationships"><Relationship Id="rId3" Type="http://schemas.openxmlformats.org/officeDocument/2006/relationships/hyperlink" Target="https://s3.us-east-2.wasabisys.com/sarv-multimedia/job-audio/504/504179242950600-179-203.mp3" TargetMode="External"/><Relationship Id="rId2" Type="http://schemas.openxmlformats.org/officeDocument/2006/relationships/hyperlink" Target="https://s3.us-east-2.wasabisys.com/sarv-multimedia/job-audio/504/504302260260900-251-274.mp3"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Hoja_de_c_lculo_de_Microsoft_Excel55.xlsx"/><Relationship Id="rId4" Type="http://schemas.openxmlformats.org/officeDocument/2006/relationships/chart" Target="../charts/char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4102AEDC-AF9E-D807-EF67-C2891C3EB7C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B26A18A8-7520-4114-8B47-F74D334DD53F}"/>
              </a:ext>
            </a:extLst>
          </p:cNvPr>
          <p:cNvSpPr/>
          <p:nvPr/>
        </p:nvSpPr>
        <p:spPr>
          <a:xfrm>
            <a:off x="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2" name="Rectangle 11">
            <a:extLst>
              <a:ext uri="{FF2B5EF4-FFF2-40B4-BE49-F238E27FC236}">
                <a16:creationId xmlns:a16="http://schemas.microsoft.com/office/drawing/2014/main" id="{EB4ABE7F-5CB4-43A2-B8AB-157E933E3D2F}"/>
              </a:ext>
            </a:extLst>
          </p:cNvPr>
          <p:cNvSpPr/>
          <p:nvPr/>
        </p:nvSpPr>
        <p:spPr>
          <a:xfrm>
            <a:off x="0" y="4165602"/>
            <a:ext cx="12192001" cy="271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4231E229-5E67-4E78-892A-C05659689792}"/>
              </a:ext>
            </a:extLst>
          </p:cNvPr>
          <p:cNvSpPr txBox="1"/>
          <p:nvPr/>
        </p:nvSpPr>
        <p:spPr>
          <a:xfrm>
            <a:off x="409636" y="4521200"/>
            <a:ext cx="6436377" cy="707886"/>
          </a:xfrm>
          <a:prstGeom prst="rect">
            <a:avLst/>
          </a:prstGeom>
          <a:noFill/>
        </p:spPr>
        <p:txBody>
          <a:bodyPr wrap="none" rtlCol="0">
            <a:spAutoFit/>
          </a:bodyPr>
          <a:lstStyle/>
          <a:p>
            <a:r>
              <a:rPr lang="en-US" sz="4000" dirty="0">
                <a:latin typeface="Myriad Pro" panose="020B0503030403020204" pitchFamily="34" charset="0"/>
                <a:ea typeface="Open Sans Extrabold" panose="020B0906030804020204" pitchFamily="34" charset="0"/>
                <a:cs typeface="Open Sans Extrabold" panose="020B0906030804020204" pitchFamily="34" charset="0"/>
              </a:rPr>
              <a:t>INTELIGENCIA COMPETITIVA: </a:t>
            </a:r>
            <a:endParaRPr lang="en-MY" sz="4000" dirty="0">
              <a:latin typeface="Myriad Pro" panose="020B0503030403020204" pitchFamily="34" charset="0"/>
            </a:endParaRPr>
          </a:p>
        </p:txBody>
      </p:sp>
      <p:sp>
        <p:nvSpPr>
          <p:cNvPr id="14" name="TextBox 13">
            <a:extLst>
              <a:ext uri="{FF2B5EF4-FFF2-40B4-BE49-F238E27FC236}">
                <a16:creationId xmlns:a16="http://schemas.microsoft.com/office/drawing/2014/main" id="{D9511DBA-475C-4415-A152-68F11C8D964C}"/>
              </a:ext>
            </a:extLst>
          </p:cNvPr>
          <p:cNvSpPr txBox="1"/>
          <p:nvPr/>
        </p:nvSpPr>
        <p:spPr>
          <a:xfrm>
            <a:off x="422336" y="5185345"/>
            <a:ext cx="4102405" cy="492443"/>
          </a:xfrm>
          <a:prstGeom prst="rect">
            <a:avLst/>
          </a:prstGeom>
          <a:noFill/>
        </p:spPr>
        <p:txBody>
          <a:bodyPr wrap="none" rtlCol="0">
            <a:spAutoFit/>
          </a:bodyPr>
          <a:lstStyle/>
          <a:p>
            <a:r>
              <a:rPr lang="en-US" sz="2600" dirty="0">
                <a:latin typeface="Myriad Pro" panose="020B0503030403020204" pitchFamily="34" charset="0"/>
              </a:rPr>
              <a:t>CATEGORÍA MOTOCICLETAS</a:t>
            </a:r>
            <a:endParaRPr lang="en-MY" sz="2600" dirty="0">
              <a:latin typeface="Myriad Pro" panose="020B0503030403020204" pitchFamily="34" charset="0"/>
            </a:endParaRPr>
          </a:p>
        </p:txBody>
      </p:sp>
      <p:cxnSp>
        <p:nvCxnSpPr>
          <p:cNvPr id="15" name="Straight Connector 14">
            <a:extLst>
              <a:ext uri="{FF2B5EF4-FFF2-40B4-BE49-F238E27FC236}">
                <a16:creationId xmlns:a16="http://schemas.microsoft.com/office/drawing/2014/main" id="{A2FDF3F1-182D-4ED6-A1BE-938742B89672}"/>
              </a:ext>
            </a:extLst>
          </p:cNvPr>
          <p:cNvCxnSpPr/>
          <p:nvPr/>
        </p:nvCxnSpPr>
        <p:spPr>
          <a:xfrm>
            <a:off x="473136" y="5740123"/>
            <a:ext cx="4603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168D2-0593-4B40-ACE9-D29766E3A49B}"/>
              </a:ext>
            </a:extLst>
          </p:cNvPr>
          <p:cNvSpPr txBox="1"/>
          <p:nvPr/>
        </p:nvSpPr>
        <p:spPr>
          <a:xfrm>
            <a:off x="422336" y="5775955"/>
            <a:ext cx="1268296" cy="369332"/>
          </a:xfrm>
          <a:prstGeom prst="rect">
            <a:avLst/>
          </a:prstGeom>
          <a:noFill/>
        </p:spPr>
        <p:txBody>
          <a:bodyPr wrap="none" rtlCol="0">
            <a:spAutoFit/>
          </a:bodyPr>
          <a:lstStyle/>
          <a:p>
            <a:r>
              <a:rPr lang="en-US" dirty="0" err="1">
                <a:latin typeface="Myriad Pro" panose="020B0503030403020204" pitchFamily="34" charset="0"/>
              </a:rPr>
              <a:t>Enero</a:t>
            </a:r>
            <a:r>
              <a:rPr lang="en-US" dirty="0">
                <a:latin typeface="Myriad Pro" panose="020B0503030403020204" pitchFamily="34" charset="0"/>
              </a:rPr>
              <a:t> 2026</a:t>
            </a:r>
          </a:p>
        </p:txBody>
      </p:sp>
      <p:pic>
        <p:nvPicPr>
          <p:cNvPr id="7" name="Picture 6">
            <a:extLst>
              <a:ext uri="{FF2B5EF4-FFF2-40B4-BE49-F238E27FC236}">
                <a16:creationId xmlns:a16="http://schemas.microsoft.com/office/drawing/2014/main" id="{860E8642-BE53-F5AB-0605-BF988ADBA74D}"/>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37738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2465435959"/>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2915441274"/>
              </p:ext>
            </p:extLst>
          </p:nvPr>
        </p:nvGraphicFramePr>
        <p:xfrm>
          <a:off x="6582237" y="1160034"/>
          <a:ext cx="5558451"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1095985394"/>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2795758078"/>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3093977313"/>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3334640960"/>
              </p:ext>
            </p:extLst>
          </p:nvPr>
        </p:nvGraphicFramePr>
        <p:xfrm>
          <a:off x="11059251" y="3935026"/>
          <a:ext cx="1038406" cy="2438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$73K</a:t>
                      </a:r>
                    </a:p>
                  </a:txBody>
                  <a:tcPr/>
                </a:tc>
                <a:tc>
                  <a:txBody>
                    <a:bodyPr/>
                    <a:lstStyle/>
                    <a:p>
                      <a:r>
                        <a:rPr lang="en-US" sz="1000" b="1" i="0" dirty="0">
                          <a:solidFill>
                            <a:schemeClr val="bg1"/>
                          </a:solidFill>
                          <a:latin typeface="Helvetica Light" panose="020B0403020202020204" pitchFamily="34" charset="0"/>
                        </a:rPr>
                        <a:t>72%</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2195475620"/>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$28K</a:t>
                      </a:r>
                    </a:p>
                  </a:txBody>
                  <a:tcPr/>
                </a:tc>
                <a:tc>
                  <a:txBody>
                    <a:bodyPr/>
                    <a:lstStyle/>
                    <a:p>
                      <a:r>
                        <a:rPr lang="en-US" sz="1000" b="1" i="0" dirty="0">
                          <a:solidFill>
                            <a:schemeClr val="bg1"/>
                          </a:solidFill>
                          <a:latin typeface="Helvetica Light" panose="020B0403020202020204" pitchFamily="34" charset="0"/>
                        </a:rPr>
                        <a:t>28%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1213543333"/>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91063"/>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CA" sz="3000" dirty="0">
                <a:latin typeface="Myriad Pro" panose="020B0503030403020204" pitchFamily="34" charset="0"/>
              </a:rPr>
              <a:t>DIDEMO/CREDIDEMO</a:t>
            </a:r>
            <a:endParaRPr lang="en-US" sz="3000" dirty="0">
              <a:latin typeface="Myriad Pro" panose="020B0503030403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035985" y="-185866"/>
            <a:ext cx="4061672" cy="105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flipH="1">
            <a:off x="3360607" y="1075897"/>
            <a:ext cx="25718" cy="47587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1436484483"/>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8"/>
          </a:graphicData>
        </a:graphic>
      </p:graphicFrame>
      <p:sp>
        <p:nvSpPr>
          <p:cNvPr id="48" name="Curved Down Arrow 47">
            <a:extLst>
              <a:ext uri="{FF2B5EF4-FFF2-40B4-BE49-F238E27FC236}">
                <a16:creationId xmlns:a16="http://schemas.microsoft.com/office/drawing/2014/main" id="{DBC06C5A-4A7B-CA48-A956-BD5F49558AF0}"/>
              </a:ext>
            </a:extLst>
          </p:cNvPr>
          <p:cNvSpPr/>
          <p:nvPr/>
        </p:nvSpPr>
        <p:spPr>
          <a:xfrm>
            <a:off x="2161667" y="1473484"/>
            <a:ext cx="378902" cy="18117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65992" y="6148374"/>
            <a:ext cx="6133803"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Didemo en el 2026 para los medios de (TV, RD y PR) el medio (El País) obtiene un 28% y un 100% solo en prensa.</a:t>
            </a:r>
            <a:endParaRPr lang="en-US" sz="1100" dirty="0">
              <a:latin typeface="Myriad Pro" panose="020B0503030403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2674592642"/>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$ 192K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$ 101K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3547400001"/>
              </p:ext>
            </p:extLst>
          </p:nvPr>
        </p:nvGraphicFramePr>
        <p:xfrm>
          <a:off x="3448634" y="1081337"/>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1301198473"/>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15%</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47%-</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 name="Curved Down Arrow 47">
            <a:extLst>
              <a:ext uri="{FF2B5EF4-FFF2-40B4-BE49-F238E27FC236}">
                <a16:creationId xmlns:a16="http://schemas.microsoft.com/office/drawing/2014/main" id="{D824933A-5809-F176-D95C-DE36F443251A}"/>
              </a:ext>
            </a:extLst>
          </p:cNvPr>
          <p:cNvSpPr/>
          <p:nvPr/>
        </p:nvSpPr>
        <p:spPr>
          <a:xfrm rot="10800000" flipH="1">
            <a:off x="1169837" y="1483487"/>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45253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5435493" y="4424065"/>
            <a:ext cx="328754" cy="2077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0" name="TextBox 29">
            <a:extLst>
              <a:ext uri="{FF2B5EF4-FFF2-40B4-BE49-F238E27FC236}">
                <a16:creationId xmlns:a16="http://schemas.microsoft.com/office/drawing/2014/main" id="{BAA82096-9A2B-459E-AFAD-52420163C6E2}"/>
              </a:ext>
            </a:extLst>
          </p:cNvPr>
          <p:cNvSpPr txBox="1"/>
          <p:nvPr/>
        </p:nvSpPr>
        <p:spPr>
          <a:xfrm>
            <a:off x="7983493" y="260532"/>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33" name="Rectangle 36">
            <a:extLst>
              <a:ext uri="{FF2B5EF4-FFF2-40B4-BE49-F238E27FC236}">
                <a16:creationId xmlns:a16="http://schemas.microsoft.com/office/drawing/2014/main" id="{EFB3F3C5-997A-7FF1-959E-8D926F33D52B}"/>
              </a:ext>
            </a:extLst>
          </p:cNvPr>
          <p:cNvSpPr/>
          <p:nvPr/>
        </p:nvSpPr>
        <p:spPr>
          <a:xfrm>
            <a:off x="6189522" y="2422061"/>
            <a:ext cx="2132120" cy="276999"/>
          </a:xfrm>
          <a:prstGeom prst="rect">
            <a:avLst/>
          </a:prstGeom>
        </p:spPr>
        <p:txBody>
          <a:bodyPr wrap="square">
            <a:spAutoFit/>
          </a:bodyPr>
          <a:lstStyle/>
          <a:p>
            <a:r>
              <a:rPr lang="en-CA" sz="1200" dirty="0">
                <a:latin typeface="Helvetica Light" panose="020B0403020202020204" pitchFamily="34" charset="0"/>
                <a:hlinkClick r:id="rId2"/>
              </a:rPr>
              <a:t>Las nuevas xr </a:t>
            </a:r>
            <a:r>
              <a:rPr lang="en-CA" sz="1200" dirty="0">
                <a:latin typeface="Helvetica Light" panose="020B0403020202020204" pitchFamily="34" charset="0"/>
                <a:hlinkClick r:id="rId3"/>
              </a:rPr>
              <a:t>30</a:t>
            </a:r>
            <a:r>
              <a:rPr lang="en-CA" sz="1200" dirty="0">
                <a:latin typeface="Helvetica Light" panose="020B0403020202020204" pitchFamily="34" charset="0"/>
                <a:hlinkClick r:id="rId4"/>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9159318" y="2425021"/>
            <a:ext cx="2208150" cy="276999"/>
          </a:xfrm>
          <a:prstGeom prst="rect">
            <a:avLst/>
          </a:prstGeom>
        </p:spPr>
        <p:txBody>
          <a:bodyPr wrap="square">
            <a:spAutoFit/>
          </a:bodyPr>
          <a:lstStyle/>
          <a:p>
            <a:r>
              <a:rPr lang="en-CA" sz="1200" dirty="0">
                <a:latin typeface="Helvetica Light" panose="020B0403020202020204" pitchFamily="34" charset="0"/>
                <a:hlinkClick r:id="rId5"/>
              </a:rPr>
              <a:t>Navi tu primera moto </a:t>
            </a:r>
            <a:r>
              <a:rPr lang="en-CA" sz="1200" dirty="0">
                <a:latin typeface="Helvetica Light" panose="020B0403020202020204" pitchFamily="34" charset="0"/>
                <a:hlinkClick r:id="rId6"/>
              </a:rPr>
              <a:t>30</a:t>
            </a:r>
            <a:r>
              <a:rPr lang="en-CA" sz="1200" dirty="0">
                <a:latin typeface="Helvetica Light" panose="020B0403020202020204" pitchFamily="34" charset="0"/>
                <a:hlinkClick r:id="rId7"/>
              </a:rPr>
              <a:t>”</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7726740" y="5316383"/>
            <a:ext cx="2651021" cy="276999"/>
          </a:xfrm>
          <a:prstGeom prst="rect">
            <a:avLst/>
          </a:prstGeom>
        </p:spPr>
        <p:txBody>
          <a:bodyPr wrap="square">
            <a:spAutoFit/>
          </a:bodyPr>
          <a:lstStyle/>
          <a:p>
            <a:r>
              <a:rPr lang="en-CA" sz="1200" dirty="0">
                <a:latin typeface="Helvetica Light" panose="020B0403020202020204" pitchFamily="34" charset="0"/>
                <a:hlinkClick r:id="rId8"/>
              </a:rPr>
              <a:t>Yeah aja tu sabes quien es  </a:t>
            </a:r>
            <a:r>
              <a:rPr lang="en-CA" sz="1200" dirty="0">
                <a:latin typeface="Helvetica Light" panose="020B0403020202020204" pitchFamily="34" charset="0"/>
                <a:hlinkClick r:id="rId9"/>
              </a:rPr>
              <a:t>30</a:t>
            </a:r>
            <a:r>
              <a:rPr lang="en-CA" sz="1200" dirty="0">
                <a:latin typeface="Helvetica Light" panose="020B0403020202020204" pitchFamily="34" charset="0"/>
                <a:hlinkClick r:id="rId10"/>
              </a:rPr>
              <a:t>” </a:t>
            </a:r>
            <a:endParaRPr lang="en-CA" sz="1200" dirty="0">
              <a:latin typeface="Helvetica Light" panose="020B0403020202020204" pitchFamily="34" charset="0"/>
            </a:endParaRPr>
          </a:p>
        </p:txBody>
      </p:sp>
      <p:cxnSp>
        <p:nvCxnSpPr>
          <p:cNvPr id="38" name="Conector recto 37">
            <a:extLst>
              <a:ext uri="{FF2B5EF4-FFF2-40B4-BE49-F238E27FC236}">
                <a16:creationId xmlns:a16="http://schemas.microsoft.com/office/drawing/2014/main" id="{DE6EF8AD-5E8F-0F0D-C3CA-1DF37E4F56E6}"/>
              </a:ext>
            </a:extLst>
          </p:cNvPr>
          <p:cNvCxnSpPr>
            <a:cxnSpLocks/>
          </p:cNvCxnSpPr>
          <p:nvPr/>
        </p:nvCxnSpPr>
        <p:spPr>
          <a:xfrm>
            <a:off x="5426166" y="4424065"/>
            <a:ext cx="6765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trella de 5 puntas 18">
            <a:extLst>
              <a:ext uri="{FF2B5EF4-FFF2-40B4-BE49-F238E27FC236}">
                <a16:creationId xmlns:a16="http://schemas.microsoft.com/office/drawing/2014/main" id="{61EBB98B-8206-F087-8F8E-B040851F4E95}"/>
              </a:ext>
            </a:extLst>
          </p:cNvPr>
          <p:cNvSpPr/>
          <p:nvPr/>
        </p:nvSpPr>
        <p:spPr>
          <a:xfrm>
            <a:off x="11184228" y="959700"/>
            <a:ext cx="366480" cy="354506"/>
          </a:xfrm>
          <a:prstGeom prst="star5">
            <a:avLst>
              <a:gd name="adj" fmla="val 16506"/>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3" name="Estrella de 5 puntas 22">
            <a:extLst>
              <a:ext uri="{FF2B5EF4-FFF2-40B4-BE49-F238E27FC236}">
                <a16:creationId xmlns:a16="http://schemas.microsoft.com/office/drawing/2014/main" id="{E17AB3B5-7C09-3D73-00A8-1EE700FEA3BA}"/>
              </a:ext>
            </a:extLst>
          </p:cNvPr>
          <p:cNvSpPr/>
          <p:nvPr/>
        </p:nvSpPr>
        <p:spPr>
          <a:xfrm>
            <a:off x="2764231" y="337905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13" name="Estrella de 5 puntas 12">
            <a:extLst>
              <a:ext uri="{FF2B5EF4-FFF2-40B4-BE49-F238E27FC236}">
                <a16:creationId xmlns:a16="http://schemas.microsoft.com/office/drawing/2014/main" id="{70639F32-73DD-2D19-6DE3-830B2E355ABE}"/>
              </a:ext>
            </a:extLst>
          </p:cNvPr>
          <p:cNvSpPr/>
          <p:nvPr/>
        </p:nvSpPr>
        <p:spPr>
          <a:xfrm>
            <a:off x="8128827" y="98488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4" name="Imagen 3">
            <a:extLst>
              <a:ext uri="{FF2B5EF4-FFF2-40B4-BE49-F238E27FC236}">
                <a16:creationId xmlns:a16="http://schemas.microsoft.com/office/drawing/2014/main" id="{2D7BD980-7B01-45C9-281C-A80BEE120C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96705" y="1230105"/>
            <a:ext cx="2132121" cy="1169468"/>
          </a:xfrm>
          <a:prstGeom prst="rect">
            <a:avLst/>
          </a:prstGeom>
        </p:spPr>
      </p:pic>
      <p:pic>
        <p:nvPicPr>
          <p:cNvPr id="9" name="Imagen 8">
            <a:extLst>
              <a:ext uri="{FF2B5EF4-FFF2-40B4-BE49-F238E27FC236}">
                <a16:creationId xmlns:a16="http://schemas.microsoft.com/office/drawing/2014/main" id="{C3297E2B-368E-5490-6E85-40B8F1B59C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2251" y="1230106"/>
            <a:ext cx="2208150" cy="1169468"/>
          </a:xfrm>
          <a:prstGeom prst="rect">
            <a:avLst/>
          </a:prstGeom>
        </p:spPr>
      </p:pic>
      <p:sp>
        <p:nvSpPr>
          <p:cNvPr id="14" name="Estrella de 5 puntas 13">
            <a:extLst>
              <a:ext uri="{FF2B5EF4-FFF2-40B4-BE49-F238E27FC236}">
                <a16:creationId xmlns:a16="http://schemas.microsoft.com/office/drawing/2014/main" id="{B9A82AB1-8988-6C7D-ACA3-81DB3EDFF92C}"/>
              </a:ext>
            </a:extLst>
          </p:cNvPr>
          <p:cNvSpPr/>
          <p:nvPr/>
        </p:nvSpPr>
        <p:spPr>
          <a:xfrm>
            <a:off x="9973086" y="5154927"/>
            <a:ext cx="366480" cy="354506"/>
          </a:xfrm>
          <a:prstGeom prst="star5">
            <a:avLst>
              <a:gd name="adj" fmla="val 16506"/>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6" name="Imagen 15">
            <a:extLst>
              <a:ext uri="{FF2B5EF4-FFF2-40B4-BE49-F238E27FC236}">
                <a16:creationId xmlns:a16="http://schemas.microsoft.com/office/drawing/2014/main" id="{8AA6C559-9783-7F8A-C595-ABAF608646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9890" y="1213905"/>
            <a:ext cx="1758735" cy="2166476"/>
          </a:xfrm>
          <a:prstGeom prst="rect">
            <a:avLst/>
          </a:prstGeom>
        </p:spPr>
      </p:pic>
      <p:pic>
        <p:nvPicPr>
          <p:cNvPr id="18" name="Imagen 17">
            <a:extLst>
              <a:ext uri="{FF2B5EF4-FFF2-40B4-BE49-F238E27FC236}">
                <a16:creationId xmlns:a16="http://schemas.microsoft.com/office/drawing/2014/main" id="{C3D10E57-7F56-8D22-C0AA-6C7C5086931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29942" y="1213905"/>
            <a:ext cx="1758735" cy="2161857"/>
          </a:xfrm>
          <a:prstGeom prst="rect">
            <a:avLst/>
          </a:prstGeom>
        </p:spPr>
      </p:pic>
      <p:pic>
        <p:nvPicPr>
          <p:cNvPr id="22" name="Imagen 21">
            <a:extLst>
              <a:ext uri="{FF2B5EF4-FFF2-40B4-BE49-F238E27FC236}">
                <a16:creationId xmlns:a16="http://schemas.microsoft.com/office/drawing/2014/main" id="{595BA26A-53D8-2346-46F0-7B201FB7DE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8163" y="3736848"/>
            <a:ext cx="1755690" cy="2166476"/>
          </a:xfrm>
          <a:prstGeom prst="rect">
            <a:avLst/>
          </a:prstGeom>
        </p:spPr>
      </p:pic>
      <p:sp>
        <p:nvSpPr>
          <p:cNvPr id="24" name="Estrella de 5 puntas 23">
            <a:extLst>
              <a:ext uri="{FF2B5EF4-FFF2-40B4-BE49-F238E27FC236}">
                <a16:creationId xmlns:a16="http://schemas.microsoft.com/office/drawing/2014/main" id="{F4771C5A-C547-82A9-CDF2-11A74E58F831}"/>
              </a:ext>
            </a:extLst>
          </p:cNvPr>
          <p:cNvSpPr/>
          <p:nvPr/>
        </p:nvSpPr>
        <p:spPr>
          <a:xfrm>
            <a:off x="4849080" y="103336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5" name="Estrella de 5 puntas 24">
            <a:extLst>
              <a:ext uri="{FF2B5EF4-FFF2-40B4-BE49-F238E27FC236}">
                <a16:creationId xmlns:a16="http://schemas.microsoft.com/office/drawing/2014/main" id="{0A94A6C9-7450-D7F0-BAAB-1C3986BD0035}"/>
              </a:ext>
            </a:extLst>
          </p:cNvPr>
          <p:cNvSpPr/>
          <p:nvPr/>
        </p:nvSpPr>
        <p:spPr>
          <a:xfrm>
            <a:off x="2823853" y="103336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2478988339"/>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008424671"/>
              </p:ext>
            </p:extLst>
          </p:nvPr>
        </p:nvGraphicFramePr>
        <p:xfrm>
          <a:off x="6628139" y="1161174"/>
          <a:ext cx="5563849"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2835541306"/>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2608518713"/>
              </p:ext>
            </p:extLst>
          </p:nvPr>
        </p:nvGraphicFramePr>
        <p:xfrm>
          <a:off x="10937688" y="3945314"/>
          <a:ext cx="1254298" cy="249046"/>
        </p:xfrm>
        <a:graphic>
          <a:graphicData uri="http://schemas.openxmlformats.org/drawingml/2006/table">
            <a:tbl>
              <a:tblPr firstRow="1" bandRow="1">
                <a:tableStyleId>{2D5ABB26-0587-4C30-8999-92F81FD0307C}</a:tableStyleId>
              </a:tblPr>
              <a:tblGrid>
                <a:gridCol w="716590">
                  <a:extLst>
                    <a:ext uri="{9D8B030D-6E8A-4147-A177-3AD203B41FA5}">
                      <a16:colId xmlns:a16="http://schemas.microsoft.com/office/drawing/2014/main" val="1624274162"/>
                    </a:ext>
                  </a:extLst>
                </a:gridCol>
                <a:gridCol w="537708">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67K</a:t>
                      </a:r>
                    </a:p>
                  </a:txBody>
                  <a:tcPr/>
                </a:tc>
                <a:tc>
                  <a:txBody>
                    <a:bodyPr/>
                    <a:lstStyle/>
                    <a:p>
                      <a:pPr algn="ctr"/>
                      <a:r>
                        <a:rPr lang="en-US" sz="1000" b="1" i="0" dirty="0">
                          <a:solidFill>
                            <a:schemeClr val="bg1"/>
                          </a:solidFill>
                          <a:latin typeface="Helvetica Light" panose="020B0403020202020204" pitchFamily="34" charset="0"/>
                        </a:rPr>
                        <a:t>98%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3448759998"/>
              </p:ext>
            </p:extLst>
          </p:nvPr>
        </p:nvGraphicFramePr>
        <p:xfrm>
          <a:off x="11127112" y="4767126"/>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2100115127"/>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1563050091"/>
              </p:ext>
            </p:extLst>
          </p:nvPr>
        </p:nvGraphicFramePr>
        <p:xfrm>
          <a:off x="11119271" y="5616442"/>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$1K</a:t>
                      </a:r>
                    </a:p>
                  </a:txBody>
                  <a:tcPr/>
                </a:tc>
                <a:tc>
                  <a:txBody>
                    <a:bodyPr/>
                    <a:lstStyle/>
                    <a:p>
                      <a:pPr algn="ctr"/>
                      <a:r>
                        <a:rPr lang="en-US" sz="1000" b="1" i="0" dirty="0">
                          <a:solidFill>
                            <a:schemeClr val="bg1"/>
                          </a:solidFill>
                          <a:latin typeface="Helvetica Light" panose="020B0403020202020204" pitchFamily="34" charset="0"/>
                        </a:rPr>
                        <a:t>2%</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ELEKTRA / 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4647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3643567695"/>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541634" y="956231"/>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237622" y="6056728"/>
            <a:ext cx="6390517"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Elektra/Italika en el 2026 para los medios de (TV, RD y PR) el medio Azteca TV obtiene un 67% y un 69% solo en TV.</a:t>
            </a:r>
            <a:endParaRPr lang="en-US" sz="1100" dirty="0">
              <a:latin typeface="Myriad Pro" panose="020B0503030403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10800000" flipH="1">
            <a:off x="1141720" y="1498594"/>
            <a:ext cx="436230" cy="1804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149873687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188%</a:t>
                      </a:r>
                      <a:endParaRPr lang="en-HN" sz="1200" b="0" i="0" dirty="0">
                        <a:latin typeface="Helvetica Light" panose="020B0403020202020204" pitchFamily="34" charset="0"/>
                      </a:endParaRPr>
                    </a:p>
                  </a:txBody>
                  <a:tcPr>
                    <a:solidFill>
                      <a:srgbClr val="44526A"/>
                    </a:solidFill>
                  </a:tcPr>
                </a:tc>
                <a:tc>
                  <a:txBody>
                    <a:bodyPr/>
                    <a:lstStyle/>
                    <a:p>
                      <a:pPr algn="ctr"/>
                      <a:r>
                        <a:rPr lang="en-US" sz="1200" b="0" i="0" dirty="0">
                          <a:latin typeface="Helvetica Light" panose="020B0403020202020204" pitchFamily="34" charset="0"/>
                        </a:rPr>
                        <a:t>8%-</a:t>
                      </a:r>
                      <a:endParaRPr lang="en-HN" sz="1200" b="0" i="0" dirty="0">
                        <a:latin typeface="Helvetica Light" panose="020B0403020202020204" pitchFamily="34" charset="0"/>
                      </a:endParaRPr>
                    </a:p>
                  </a:txBody>
                  <a:tcPr>
                    <a:solidFill>
                      <a:srgbClr val="FF0000"/>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591645602"/>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$ 75K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$ 69K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681666344"/>
              </p:ext>
            </p:extLst>
          </p:nvPr>
        </p:nvGraphicFramePr>
        <p:xfrm>
          <a:off x="3468364" y="108803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5</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6</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2078182" y="148842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 name="Chart 30">
            <a:extLst>
              <a:ext uri="{FF2B5EF4-FFF2-40B4-BE49-F238E27FC236}">
                <a16:creationId xmlns:a16="http://schemas.microsoft.com/office/drawing/2014/main" id="{B03C5406-57AC-1202-1B6A-DE10DF6BCF76}"/>
              </a:ext>
            </a:extLst>
          </p:cNvPr>
          <p:cNvGraphicFramePr/>
          <p:nvPr>
            <p:extLst>
              <p:ext uri="{D42A27DB-BD31-4B8C-83A1-F6EECF244321}">
                <p14:modId xmlns:p14="http://schemas.microsoft.com/office/powerpoint/2010/main" val="3894592270"/>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004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accent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 ELEKTRA / 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10451658" y="248307"/>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a:t>
            </a:r>
            <a:r>
              <a:rPr lang="en-US" b="1" dirty="0">
                <a:solidFill>
                  <a:schemeClr val="bg1"/>
                </a:solidFill>
                <a:latin typeface="HELVETICA LIGHT" panose="020B0403020202020204" pitchFamily="34" charset="0"/>
              </a:rPr>
              <a:t>22 - 2026</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276529" y="1119221"/>
            <a:ext cx="2767104" cy="369332"/>
          </a:xfrm>
          <a:prstGeom prst="rect">
            <a:avLst/>
          </a:prstGeom>
          <a:noFill/>
        </p:spPr>
        <p:txBody>
          <a:bodyPr wrap="none" rtlCol="0">
            <a:spAutoFit/>
          </a:bodyPr>
          <a:lstStyle/>
          <a:p>
            <a:r>
              <a:rPr lang="en-HN" dirty="0">
                <a:latin typeface="Myriad Pro" panose="020B0503030403020204" pitchFamily="34"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096000" y="1119221"/>
            <a:ext cx="3095719" cy="369332"/>
          </a:xfrm>
          <a:prstGeom prst="rect">
            <a:avLst/>
          </a:prstGeom>
          <a:noFill/>
        </p:spPr>
        <p:txBody>
          <a:bodyPr wrap="none" rtlCol="0">
            <a:spAutoFit/>
          </a:bodyPr>
          <a:lstStyle/>
          <a:p>
            <a:r>
              <a:rPr lang="en-HN" dirty="0">
                <a:latin typeface="Myriad Pro" panose="020B0503030403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76529" y="5750763"/>
            <a:ext cx="11590901" cy="830997"/>
          </a:xfrm>
          <a:prstGeom prst="rect">
            <a:avLst/>
          </a:prstGeom>
          <a:solidFill>
            <a:schemeClr val="bg1">
              <a:lumMod val="85000"/>
            </a:schemeClr>
          </a:solidFill>
        </p:spPr>
        <p:txBody>
          <a:bodyPr wrap="square" rtlCol="0">
            <a:spAutoFit/>
          </a:bodyPr>
          <a:lstStyle/>
          <a:p>
            <a:r>
              <a:rPr lang="es-HN" sz="1200" dirty="0">
                <a:latin typeface="Myriad Pro" panose="020B0503030403020204" pitchFamily="34" charset="0"/>
              </a:rPr>
              <a:t>Si nos enfocamos en los últimos años, podemos observar que a partir de 2022 la inversión publicitaria total de Elektra muestra una tendencia similar tanto si se incluye como si se excluye la pauta en TV Azteca. Esto sugiere que el peso de la inversión en TV Azteca ha disminuido significativamente para Elektra en los años recientes (2022 y lo proyectado hasta 2025). Se aprecia una diversificación del gasto publicitario hacia otros medios televisivos de gran audiencia como TVC y HCH, tendencia que se consolida hasta las proyecciones de 2025.</a:t>
            </a:r>
          </a:p>
        </p:txBody>
      </p:sp>
      <p:graphicFrame>
        <p:nvGraphicFramePr>
          <p:cNvPr id="2"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440296939"/>
              </p:ext>
            </p:extLst>
          </p:nvPr>
        </p:nvGraphicFramePr>
        <p:xfrm>
          <a:off x="-8733" y="1732129"/>
          <a:ext cx="6104733" cy="3358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2960920633"/>
              </p:ext>
            </p:extLst>
          </p:nvPr>
        </p:nvGraphicFramePr>
        <p:xfrm>
          <a:off x="6096000" y="1732129"/>
          <a:ext cx="6096000" cy="3358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1" name="Rectangle 30">
            <a:extLst>
              <a:ext uri="{FF2B5EF4-FFF2-40B4-BE49-F238E27FC236}">
                <a16:creationId xmlns:a16="http://schemas.microsoft.com/office/drawing/2014/main" id="{E6EE2307-B224-4646-A511-D09676EB1355}"/>
              </a:ext>
            </a:extLst>
          </p:cNvPr>
          <p:cNvSpPr/>
          <p:nvPr/>
        </p:nvSpPr>
        <p:spPr>
          <a:xfrm>
            <a:off x="563731"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TELEVISIÓN</a:t>
            </a:r>
          </a:p>
        </p:txBody>
      </p:sp>
      <p:sp>
        <p:nvSpPr>
          <p:cNvPr id="16" name="Rectangle 36">
            <a:extLst>
              <a:ext uri="{FF2B5EF4-FFF2-40B4-BE49-F238E27FC236}">
                <a16:creationId xmlns:a16="http://schemas.microsoft.com/office/drawing/2014/main" id="{04AEFFA0-6934-1194-7C52-269D4FFEC293}"/>
              </a:ext>
            </a:extLst>
          </p:cNvPr>
          <p:cNvSpPr/>
          <p:nvPr/>
        </p:nvSpPr>
        <p:spPr>
          <a:xfrm>
            <a:off x="1333027" y="3510033"/>
            <a:ext cx="2503813" cy="461665"/>
          </a:xfrm>
          <a:prstGeom prst="rect">
            <a:avLst/>
          </a:prstGeom>
        </p:spPr>
        <p:txBody>
          <a:bodyPr wrap="square">
            <a:spAutoFit/>
          </a:bodyPr>
          <a:lstStyle/>
          <a:p>
            <a:r>
              <a:rPr lang="en-CA" sz="1200" dirty="0">
                <a:latin typeface="Helvetica Light" panose="020B0403020202020204" pitchFamily="34" charset="0"/>
                <a:hlinkClick r:id="rId3"/>
              </a:rPr>
              <a:t> </a:t>
            </a:r>
            <a:r>
              <a:rPr lang="en-CA" sz="1200" dirty="0">
                <a:latin typeface="Helvetica Light" panose="020B0403020202020204" pitchFamily="34" charset="0"/>
                <a:hlinkClick r:id="rId4"/>
              </a:rPr>
              <a:t>Año nuevo ruta nueva 150z y 250z </a:t>
            </a:r>
            <a:r>
              <a:rPr lang="en-CA" sz="1200" dirty="0">
                <a:latin typeface="Helvetica Light" panose="020B0403020202020204" pitchFamily="34" charset="0"/>
                <a:hlinkClick r:id="rId3"/>
              </a:rPr>
              <a:t>30</a:t>
            </a:r>
            <a:r>
              <a:rPr lang="en-CA" sz="1200" dirty="0">
                <a:latin typeface="Helvetica Light" panose="020B0403020202020204" pitchFamily="34" charset="0"/>
                <a:hlinkClick r:id="rId5"/>
              </a:rPr>
              <a:t>”</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4774192" y="3545734"/>
            <a:ext cx="2024155" cy="461665"/>
          </a:xfrm>
          <a:prstGeom prst="rect">
            <a:avLst/>
          </a:prstGeom>
        </p:spPr>
        <p:txBody>
          <a:bodyPr wrap="square">
            <a:spAutoFit/>
          </a:bodyPr>
          <a:lstStyle/>
          <a:p>
            <a:r>
              <a:rPr lang="en-CA" sz="1200" dirty="0">
                <a:latin typeface="Helvetica Light" panose="020B0403020202020204" pitchFamily="34" charset="0"/>
                <a:hlinkClick r:id="rId6"/>
              </a:rPr>
              <a:t> Gus leone anio nuevo ruta nueva </a:t>
            </a:r>
            <a:r>
              <a:rPr lang="en-CA" sz="1200" dirty="0">
                <a:latin typeface="Helvetica Light" panose="020B0403020202020204" pitchFamily="34" charset="0"/>
                <a:hlinkClick r:id="rId7"/>
              </a:rPr>
              <a:t>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E3D8F9A1-B333-735B-52CC-44ED42A62536}"/>
              </a:ext>
            </a:extLst>
          </p:cNvPr>
          <p:cNvSpPr/>
          <p:nvPr/>
        </p:nvSpPr>
        <p:spPr>
          <a:xfrm>
            <a:off x="4774193" y="6165595"/>
            <a:ext cx="1812621" cy="276999"/>
          </a:xfrm>
          <a:prstGeom prst="rect">
            <a:avLst/>
          </a:prstGeom>
        </p:spPr>
        <p:txBody>
          <a:bodyPr wrap="square">
            <a:spAutoFit/>
          </a:bodyPr>
          <a:lstStyle/>
          <a:p>
            <a:r>
              <a:rPr lang="en-CA" sz="1200" dirty="0">
                <a:latin typeface="Helvetica Light" panose="020B0403020202020204" pitchFamily="34" charset="0"/>
                <a:hlinkClick r:id="rId8"/>
              </a:rPr>
              <a:t>Moviendo las calles </a:t>
            </a:r>
            <a:r>
              <a:rPr lang="en-CA" sz="1200" dirty="0">
                <a:latin typeface="Helvetica Light" panose="020B0403020202020204" pitchFamily="34" charset="0"/>
                <a:hlinkClick r:id="rId9"/>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2" name="Rectangle 36">
            <a:extLst>
              <a:ext uri="{FF2B5EF4-FFF2-40B4-BE49-F238E27FC236}">
                <a16:creationId xmlns:a16="http://schemas.microsoft.com/office/drawing/2014/main" id="{78674EEE-181D-6857-5681-5841BB4EE949}"/>
              </a:ext>
            </a:extLst>
          </p:cNvPr>
          <p:cNvSpPr/>
          <p:nvPr/>
        </p:nvSpPr>
        <p:spPr>
          <a:xfrm>
            <a:off x="1719581" y="6073263"/>
            <a:ext cx="1633612" cy="461665"/>
          </a:xfrm>
          <a:prstGeom prst="rect">
            <a:avLst/>
          </a:prstGeom>
        </p:spPr>
        <p:txBody>
          <a:bodyPr wrap="square">
            <a:spAutoFit/>
          </a:bodyPr>
          <a:lstStyle/>
          <a:p>
            <a:r>
              <a:rPr lang="en-CA" sz="1200" dirty="0">
                <a:latin typeface="Helvetica Light" panose="020B0403020202020204" pitchFamily="34" charset="0"/>
                <a:hlinkClick r:id="rId11"/>
              </a:rPr>
              <a:t>Gus leone el mejor cierre de anio </a:t>
            </a:r>
            <a:r>
              <a:rPr lang="en-CA" sz="1200" dirty="0">
                <a:latin typeface="Helvetica Light" panose="020B0403020202020204" pitchFamily="34" charset="0"/>
                <a:hlinkClick r:id="rId12"/>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6" name="Rectangle 30">
            <a:extLst>
              <a:ext uri="{FF2B5EF4-FFF2-40B4-BE49-F238E27FC236}">
                <a16:creationId xmlns:a16="http://schemas.microsoft.com/office/drawing/2014/main" id="{771ED4A4-6A4C-1887-6E2D-A727AF5688B7}"/>
              </a:ext>
            </a:extLst>
          </p:cNvPr>
          <p:cNvSpPr/>
          <p:nvPr/>
        </p:nvSpPr>
        <p:spPr>
          <a:xfrm>
            <a:off x="8144077"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8" name="Rectangle 36">
            <a:extLst>
              <a:ext uri="{FF2B5EF4-FFF2-40B4-BE49-F238E27FC236}">
                <a16:creationId xmlns:a16="http://schemas.microsoft.com/office/drawing/2014/main" id="{6F3B8D7C-6E85-B6B2-9611-DEC4AF25D81C}"/>
              </a:ext>
            </a:extLst>
          </p:cNvPr>
          <p:cNvSpPr/>
          <p:nvPr/>
        </p:nvSpPr>
        <p:spPr>
          <a:xfrm>
            <a:off x="8703092" y="3844665"/>
            <a:ext cx="2503813" cy="461665"/>
          </a:xfrm>
          <a:prstGeom prst="rect">
            <a:avLst/>
          </a:prstGeom>
        </p:spPr>
        <p:txBody>
          <a:bodyPr wrap="square">
            <a:spAutoFit/>
          </a:bodyPr>
          <a:lstStyle/>
          <a:p>
            <a:r>
              <a:rPr lang="en-CA" sz="1200" dirty="0">
                <a:latin typeface="Helvetica Light" panose="020B0403020202020204" pitchFamily="34" charset="0"/>
                <a:hlinkClick r:id="rId13"/>
              </a:rPr>
              <a:t>Navidad sobre ruedas dm150 y dm250  </a:t>
            </a:r>
            <a:r>
              <a:rPr lang="en-CA" sz="1200" dirty="0">
                <a:latin typeface="Helvetica Light" panose="020B0403020202020204" pitchFamily="34" charset="0"/>
                <a:hlinkClick r:id="rId14"/>
              </a:rPr>
              <a:t>30”</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956D3139-3F11-14B5-CEEC-83589CF54205}"/>
              </a:ext>
            </a:extLst>
          </p:cNvPr>
          <p:cNvSpPr/>
          <p:nvPr/>
        </p:nvSpPr>
        <p:spPr>
          <a:xfrm>
            <a:off x="8703092" y="2905654"/>
            <a:ext cx="2503813" cy="461665"/>
          </a:xfrm>
          <a:prstGeom prst="rect">
            <a:avLst/>
          </a:prstGeom>
        </p:spPr>
        <p:txBody>
          <a:bodyPr wrap="square">
            <a:spAutoFit/>
          </a:bodyPr>
          <a:lstStyle/>
          <a:p>
            <a:r>
              <a:rPr lang="en-CA" sz="1200" dirty="0">
                <a:latin typeface="Helvetica Light" panose="020B0403020202020204" pitchFamily="34" charset="0"/>
                <a:hlinkClick r:id="rId15"/>
              </a:rPr>
              <a:t>Anio nuevo ruta nueva 150z y 250z 30”</a:t>
            </a:r>
            <a:endParaRPr lang="en-CA" sz="1200" dirty="0">
              <a:latin typeface="Helvetica Light" panose="020B0403020202020204" pitchFamily="34" charset="0"/>
            </a:endParaRPr>
          </a:p>
        </p:txBody>
      </p:sp>
      <p:sp>
        <p:nvSpPr>
          <p:cNvPr id="10" name="Estrella de 5 puntas 9">
            <a:extLst>
              <a:ext uri="{FF2B5EF4-FFF2-40B4-BE49-F238E27FC236}">
                <a16:creationId xmlns:a16="http://schemas.microsoft.com/office/drawing/2014/main" id="{33B8C960-8BD5-9662-3EB5-9BC871D05BA7}"/>
              </a:ext>
            </a:extLst>
          </p:cNvPr>
          <p:cNvSpPr/>
          <p:nvPr/>
        </p:nvSpPr>
        <p:spPr>
          <a:xfrm>
            <a:off x="3579831" y="181605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C456DA19-69D1-F890-15F6-1C6601445F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0127" y="2033825"/>
            <a:ext cx="2382948" cy="1395175"/>
          </a:xfrm>
          <a:prstGeom prst="rect">
            <a:avLst/>
          </a:prstGeom>
        </p:spPr>
      </p:pic>
      <p:pic>
        <p:nvPicPr>
          <p:cNvPr id="15" name="Imagen 14">
            <a:extLst>
              <a:ext uri="{FF2B5EF4-FFF2-40B4-BE49-F238E27FC236}">
                <a16:creationId xmlns:a16="http://schemas.microsoft.com/office/drawing/2014/main" id="{DCF2710D-AD78-0F94-6A03-5C6472DC2D7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28596" y="2033825"/>
            <a:ext cx="2503813" cy="1395175"/>
          </a:xfrm>
          <a:prstGeom prst="rect">
            <a:avLst/>
          </a:prstGeom>
        </p:spPr>
      </p:pic>
      <p:pic>
        <p:nvPicPr>
          <p:cNvPr id="19" name="Imagen 18">
            <a:extLst>
              <a:ext uri="{FF2B5EF4-FFF2-40B4-BE49-F238E27FC236}">
                <a16:creationId xmlns:a16="http://schemas.microsoft.com/office/drawing/2014/main" id="{90E65405-151A-3B7F-6B2A-CBBD7621E86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8002" y="4551119"/>
            <a:ext cx="2274543" cy="1345334"/>
          </a:xfrm>
          <a:prstGeom prst="rect">
            <a:avLst/>
          </a:prstGeom>
        </p:spPr>
      </p:pic>
      <p:pic>
        <p:nvPicPr>
          <p:cNvPr id="22" name="Imagen 21">
            <a:extLst>
              <a:ext uri="{FF2B5EF4-FFF2-40B4-BE49-F238E27FC236}">
                <a16:creationId xmlns:a16="http://schemas.microsoft.com/office/drawing/2014/main" id="{FAB1B948-4F20-0509-B693-90BB1A1FA71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28595" y="4551119"/>
            <a:ext cx="2503813" cy="1345334"/>
          </a:xfrm>
          <a:prstGeom prst="rect">
            <a:avLst/>
          </a:prstGeom>
        </p:spPr>
      </p:pic>
      <p:sp>
        <p:nvSpPr>
          <p:cNvPr id="23" name="Estrella de 5 puntas 22">
            <a:extLst>
              <a:ext uri="{FF2B5EF4-FFF2-40B4-BE49-F238E27FC236}">
                <a16:creationId xmlns:a16="http://schemas.microsoft.com/office/drawing/2014/main" id="{8D05C34C-9BDF-9410-F1B9-0A744A03B74E}"/>
              </a:ext>
            </a:extLst>
          </p:cNvPr>
          <p:cNvSpPr/>
          <p:nvPr/>
        </p:nvSpPr>
        <p:spPr>
          <a:xfrm>
            <a:off x="10840425" y="278198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4" name="Estrella de 5 puntas 23">
            <a:extLst>
              <a:ext uri="{FF2B5EF4-FFF2-40B4-BE49-F238E27FC236}">
                <a16:creationId xmlns:a16="http://schemas.microsoft.com/office/drawing/2014/main" id="{3FB7D856-7BF8-D8E5-B9B4-41255E3B2833}"/>
              </a:ext>
            </a:extLst>
          </p:cNvPr>
          <p:cNvSpPr/>
          <p:nvPr/>
        </p:nvSpPr>
        <p:spPr>
          <a:xfrm>
            <a:off x="6921492" y="4306891"/>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5" name="Estrella de 5 puntas 24">
            <a:extLst>
              <a:ext uri="{FF2B5EF4-FFF2-40B4-BE49-F238E27FC236}">
                <a16:creationId xmlns:a16="http://schemas.microsoft.com/office/drawing/2014/main" id="{697B4FCB-9F90-A28C-37EA-490469AFC083}"/>
              </a:ext>
            </a:extLst>
          </p:cNvPr>
          <p:cNvSpPr/>
          <p:nvPr/>
        </p:nvSpPr>
        <p:spPr>
          <a:xfrm>
            <a:off x="6932408" y="176635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6" name="Estrella de 5 puntas 25">
            <a:extLst>
              <a:ext uri="{FF2B5EF4-FFF2-40B4-BE49-F238E27FC236}">
                <a16:creationId xmlns:a16="http://schemas.microsoft.com/office/drawing/2014/main" id="{7A9B2CD0-00F3-48C6-F24F-D3F56275BA19}"/>
              </a:ext>
            </a:extLst>
          </p:cNvPr>
          <p:cNvSpPr/>
          <p:nvPr/>
        </p:nvSpPr>
        <p:spPr>
          <a:xfrm>
            <a:off x="3491940" y="430633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7" name="Estrella de 5 puntas 26">
            <a:extLst>
              <a:ext uri="{FF2B5EF4-FFF2-40B4-BE49-F238E27FC236}">
                <a16:creationId xmlns:a16="http://schemas.microsoft.com/office/drawing/2014/main" id="{45CD6DC7-7E02-D054-6EA8-A416E83BF86A}"/>
              </a:ext>
            </a:extLst>
          </p:cNvPr>
          <p:cNvSpPr/>
          <p:nvPr/>
        </p:nvSpPr>
        <p:spPr>
          <a:xfrm>
            <a:off x="11006940" y="383014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19328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675678884"/>
              </p:ext>
            </p:extLst>
          </p:nvPr>
        </p:nvGraphicFramePr>
        <p:xfrm>
          <a:off x="250751" y="1848897"/>
          <a:ext cx="3204006" cy="4326125"/>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14C39D52-F539-4B99-A4D6-87512399245B}"/>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GALLO MÁS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067904" y="-218894"/>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8169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2327739183"/>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1183757716"/>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$8k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37%</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857859595"/>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2665931414"/>
              </p:ext>
            </p:extLst>
          </p:nvPr>
        </p:nvGraphicFramePr>
        <p:xfrm>
          <a:off x="6803147" y="1272872"/>
          <a:ext cx="5314816" cy="2054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3683006758"/>
              </p:ext>
            </p:extLst>
          </p:nvPr>
        </p:nvGraphicFramePr>
        <p:xfrm>
          <a:off x="11052110" y="5779174"/>
          <a:ext cx="1089665" cy="314131"/>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14131">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$15k  </a:t>
                      </a:r>
                    </a:p>
                  </a:txBody>
                  <a:tcPr/>
                </a:tc>
                <a:tc>
                  <a:txBody>
                    <a:bodyPr/>
                    <a:lstStyle/>
                    <a:p>
                      <a:pPr algn="ctr"/>
                      <a:r>
                        <a:rPr lang="en-US" sz="1000" b="1" i="0" dirty="0">
                          <a:solidFill>
                            <a:schemeClr val="bg1"/>
                          </a:solidFill>
                          <a:latin typeface="Helvetica Light" panose="020B0403020202020204" pitchFamily="34" charset="0"/>
                        </a:rPr>
                        <a:t>63%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089973733"/>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2432844966"/>
              </p:ext>
            </p:extLst>
          </p:nvPr>
        </p:nvGraphicFramePr>
        <p:xfrm>
          <a:off x="1348853" y="1144956"/>
          <a:ext cx="1506286" cy="276999"/>
        </p:xfrm>
        <a:graphic>
          <a:graphicData uri="http://schemas.openxmlformats.org/drawingml/2006/table">
            <a:tbl>
              <a:tblPr firstRow="1" bandRow="1">
                <a:tableStyleId>{5C22544A-7EE6-4342-B048-85BDC9FD1C3A}</a:tableStyleId>
              </a:tblPr>
              <a:tblGrid>
                <a:gridCol w="816123">
                  <a:extLst>
                    <a:ext uri="{9D8B030D-6E8A-4147-A177-3AD203B41FA5}">
                      <a16:colId xmlns:a16="http://schemas.microsoft.com/office/drawing/2014/main" val="250587250"/>
                    </a:ext>
                  </a:extLst>
                </a:gridCol>
                <a:gridCol w="690163">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400%</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130%</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1883278"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3436103162"/>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latin typeface="Myriad Pro" panose="020B0503030403020204" pitchFamily="34" charset="0"/>
                        </a:rPr>
                        <a:t>$10K</a:t>
                      </a:r>
                      <a:endParaRPr lang="en-US" sz="1200" b="1" i="0" dirty="0">
                        <a:latin typeface="Helvetica Light" panose="020B0403020202020204" pitchFamily="34" charset="0"/>
                      </a:endParaRPr>
                    </a:p>
                  </a:txBody>
                  <a:tcPr anchor="ctr">
                    <a:solidFill>
                      <a:srgbClr val="FFC001"/>
                    </a:solidFill>
                  </a:tcPr>
                </a:tc>
                <a:tc>
                  <a:txBody>
                    <a:bodyPr/>
                    <a:lstStyle/>
                    <a:p>
                      <a:pPr algn="ctr"/>
                      <a:r>
                        <a:rPr lang="en-US" sz="1200" b="0" i="0" dirty="0">
                          <a:latin typeface="Myriad Pro" panose="020B0503030403020204" pitchFamily="34" charset="0"/>
                        </a:rPr>
                        <a:t>$23K</a:t>
                      </a:r>
                      <a:endParaRPr lang="en-US" sz="1200" b="1" i="0" dirty="0">
                        <a:latin typeface="Helvetica Light" panose="020B0403020202020204" pitchFamily="34" charset="0"/>
                      </a:endParaRPr>
                    </a:p>
                  </a:txBody>
                  <a:tcPr anchor="ctr">
                    <a:solidFill>
                      <a:srgbClr val="FFC001"/>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701639498"/>
              </p:ext>
            </p:extLst>
          </p:nvPr>
        </p:nvGraphicFramePr>
        <p:xfrm>
          <a:off x="3619697" y="1071364"/>
          <a:ext cx="3036228" cy="370840"/>
        </p:xfrm>
        <a:graphic>
          <a:graphicData uri="http://schemas.openxmlformats.org/drawingml/2006/table">
            <a:tbl>
              <a:tblPr firstRow="1" bandRow="1">
                <a:tableStyleId>{5C22544A-7EE6-4342-B048-85BDC9FD1C3A}</a:tableStyleId>
              </a:tblPr>
              <a:tblGrid>
                <a:gridCol w="1518114">
                  <a:extLst>
                    <a:ext uri="{9D8B030D-6E8A-4147-A177-3AD203B41FA5}">
                      <a16:colId xmlns:a16="http://schemas.microsoft.com/office/drawing/2014/main" val="1272070199"/>
                    </a:ext>
                  </a:extLst>
                </a:gridCol>
                <a:gridCol w="1518114">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b="0" i="0" dirty="0">
                        <a:latin typeface="Myriad Pro" panose="020B0503030403020204" pitchFamily="34" charset="0"/>
                      </a:endParaRPr>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b="0" i="0" dirty="0">
                        <a:latin typeface="Myriad Pro" panose="020B0503030403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3745852408"/>
              </p:ext>
            </p:extLst>
          </p:nvPr>
        </p:nvGraphicFramePr>
        <p:xfrm>
          <a:off x="3623700" y="2088185"/>
          <a:ext cx="3036227" cy="4290087"/>
        </p:xfrm>
        <a:graphic>
          <a:graphicData uri="http://schemas.openxmlformats.org/drawingml/2006/chart">
            <c:chart xmlns:c="http://schemas.openxmlformats.org/drawingml/2006/chart" xmlns:r="http://schemas.openxmlformats.org/officeDocument/2006/relationships" r:id="rId8"/>
          </a:graphicData>
        </a:graphic>
      </p:graphicFrame>
      <p:sp>
        <p:nvSpPr>
          <p:cNvPr id="2" name="Curved Down Arrow 62">
            <a:extLst>
              <a:ext uri="{FF2B5EF4-FFF2-40B4-BE49-F238E27FC236}">
                <a16:creationId xmlns:a16="http://schemas.microsoft.com/office/drawing/2014/main" id="{137334A3-231F-FCC1-51B6-396645080354}"/>
              </a:ext>
            </a:extLst>
          </p:cNvPr>
          <p:cNvSpPr/>
          <p:nvPr/>
        </p:nvSpPr>
        <p:spPr>
          <a:xfrm rot="10800000" flipH="1">
            <a:off x="1070522" y="1542716"/>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26307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922AEC-EC02-675B-9F49-8859E2565A0E}"/>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PIEZAS PUBLICITARIAS</a:t>
            </a:r>
          </a:p>
        </p:txBody>
      </p:sp>
      <p:sp>
        <p:nvSpPr>
          <p:cNvPr id="21" name="Rectangle 20">
            <a:extLst>
              <a:ext uri="{FF2B5EF4-FFF2-40B4-BE49-F238E27FC236}">
                <a16:creationId xmlns:a16="http://schemas.microsoft.com/office/drawing/2014/main" id="{BF4894CB-6491-43DA-BBD7-9152EE462103}"/>
              </a:ext>
            </a:extLst>
          </p:cNvPr>
          <p:cNvSpPr/>
          <p:nvPr/>
        </p:nvSpPr>
        <p:spPr>
          <a:xfrm>
            <a:off x="3992870" y="133927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35105" y="2915857"/>
            <a:ext cx="2847254" cy="276999"/>
          </a:xfrm>
          <a:prstGeom prst="rect">
            <a:avLst/>
          </a:prstGeom>
          <a:noFill/>
        </p:spPr>
        <p:txBody>
          <a:bodyPr wrap="none" rtlCol="0">
            <a:spAutoFit/>
          </a:bodyPr>
          <a:lstStyle/>
          <a:p>
            <a:r>
              <a:rPr lang="en-US" sz="1200" dirty="0">
                <a:latin typeface="Helvetica Light" panose="020B0403020202020204" pitchFamily="34" charset="0"/>
                <a:hlinkClick r:id="rId2"/>
              </a:rPr>
              <a:t>Polache voy con mi moto serpento  </a:t>
            </a:r>
            <a:r>
              <a:rPr lang="en-US" sz="1200" dirty="0">
                <a:latin typeface="Helvetica Light" panose="020B0403020202020204" pitchFamily="34" charset="0"/>
                <a:hlinkClick r:id="rId3"/>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2882C4A7-9A1F-60E0-F5A9-F93252108879}"/>
              </a:ext>
            </a:extLst>
          </p:cNvPr>
          <p:cNvSpPr txBox="1"/>
          <p:nvPr/>
        </p:nvSpPr>
        <p:spPr>
          <a:xfrm>
            <a:off x="5047917" y="4514323"/>
            <a:ext cx="3190297" cy="276999"/>
          </a:xfrm>
          <a:prstGeom prst="rect">
            <a:avLst/>
          </a:prstGeom>
          <a:noFill/>
        </p:spPr>
        <p:txBody>
          <a:bodyPr wrap="none" rtlCol="0">
            <a:spAutoFit/>
          </a:bodyPr>
          <a:lstStyle/>
          <a:p>
            <a:r>
              <a:rPr lang="en-US" sz="1200" dirty="0">
                <a:latin typeface="Helvetica Light" panose="020B0403020202020204" pitchFamily="34" charset="0"/>
                <a:hlinkClick r:id="rId5"/>
              </a:rPr>
              <a:t>Arma tu regreso a clases moto serpento 30’</a:t>
            </a:r>
            <a:endParaRPr lang="en-US" sz="1200" dirty="0">
              <a:latin typeface="Helvetica Light" panose="020B0403020202020204" pitchFamily="34" charset="0"/>
            </a:endParaRPr>
          </a:p>
        </p:txBody>
      </p:sp>
      <p:sp>
        <p:nvSpPr>
          <p:cNvPr id="3" name="Rectangle 20">
            <a:extLst>
              <a:ext uri="{FF2B5EF4-FFF2-40B4-BE49-F238E27FC236}">
                <a16:creationId xmlns:a16="http://schemas.microsoft.com/office/drawing/2014/main" id="{A6B08F6D-20B0-6E1D-D7BC-86FECE1FD381}"/>
              </a:ext>
            </a:extLst>
          </p:cNvPr>
          <p:cNvSpPr/>
          <p:nvPr/>
        </p:nvSpPr>
        <p:spPr>
          <a:xfrm>
            <a:off x="3992869" y="398828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4" name="TextBox 23">
            <a:extLst>
              <a:ext uri="{FF2B5EF4-FFF2-40B4-BE49-F238E27FC236}">
                <a16:creationId xmlns:a16="http://schemas.microsoft.com/office/drawing/2014/main" id="{05F61DDD-5248-35A9-9FCD-186DBE6D95F9}"/>
              </a:ext>
            </a:extLst>
          </p:cNvPr>
          <p:cNvSpPr txBox="1"/>
          <p:nvPr/>
        </p:nvSpPr>
        <p:spPr>
          <a:xfrm>
            <a:off x="5064749" y="5230889"/>
            <a:ext cx="2803973" cy="276999"/>
          </a:xfrm>
          <a:prstGeom prst="rect">
            <a:avLst/>
          </a:prstGeom>
          <a:noFill/>
        </p:spPr>
        <p:txBody>
          <a:bodyPr wrap="none" rtlCol="0">
            <a:spAutoFit/>
          </a:bodyPr>
          <a:lstStyle/>
          <a:p>
            <a:r>
              <a:rPr lang="en-US" sz="1200" dirty="0">
                <a:latin typeface="Helvetica Light" panose="020B0403020202020204" pitchFamily="34" charset="0"/>
                <a:hlinkClick r:id="rId6"/>
              </a:rPr>
              <a:t>Polache voy con mi moto serpento </a:t>
            </a:r>
            <a:r>
              <a:rPr lang="en-US" sz="1200" dirty="0">
                <a:latin typeface="Helvetica Light" panose="020B0403020202020204" pitchFamily="34" charset="0"/>
                <a:hlinkClick r:id="rId7"/>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5" name="Estrella de 5 puntas 4">
            <a:extLst>
              <a:ext uri="{FF2B5EF4-FFF2-40B4-BE49-F238E27FC236}">
                <a16:creationId xmlns:a16="http://schemas.microsoft.com/office/drawing/2014/main" id="{BA8DB056-F486-7CC5-8C0B-824E90EF66A6}"/>
              </a:ext>
            </a:extLst>
          </p:cNvPr>
          <p:cNvSpPr/>
          <p:nvPr/>
        </p:nvSpPr>
        <p:spPr>
          <a:xfrm>
            <a:off x="7829752" y="130366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0" name="Imagen 9">
            <a:extLst>
              <a:ext uri="{FF2B5EF4-FFF2-40B4-BE49-F238E27FC236}">
                <a16:creationId xmlns:a16="http://schemas.microsoft.com/office/drawing/2014/main" id="{8ED0467E-06C8-9A92-C65B-46865A8EEB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8103" y="1594389"/>
            <a:ext cx="2581409" cy="1321467"/>
          </a:xfrm>
          <a:prstGeom prst="rect">
            <a:avLst/>
          </a:prstGeom>
        </p:spPr>
      </p:pic>
      <p:sp>
        <p:nvSpPr>
          <p:cNvPr id="12" name="Estrella de 5 puntas 11">
            <a:extLst>
              <a:ext uri="{FF2B5EF4-FFF2-40B4-BE49-F238E27FC236}">
                <a16:creationId xmlns:a16="http://schemas.microsoft.com/office/drawing/2014/main" id="{D51BED29-179F-BFCE-903B-C2A2450CF548}"/>
              </a:ext>
            </a:extLst>
          </p:cNvPr>
          <p:cNvSpPr/>
          <p:nvPr/>
        </p:nvSpPr>
        <p:spPr>
          <a:xfrm>
            <a:off x="7805546" y="512616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13" name="Estrella de 5 puntas 12">
            <a:extLst>
              <a:ext uri="{FF2B5EF4-FFF2-40B4-BE49-F238E27FC236}">
                <a16:creationId xmlns:a16="http://schemas.microsoft.com/office/drawing/2014/main" id="{3816BA2A-1DF3-6EF7-6871-5C179D784CA1}"/>
              </a:ext>
            </a:extLst>
          </p:cNvPr>
          <p:cNvSpPr/>
          <p:nvPr/>
        </p:nvSpPr>
        <p:spPr>
          <a:xfrm>
            <a:off x="8175577" y="4343695"/>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17162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39">
            <a:extLst>
              <a:ext uri="{FF2B5EF4-FFF2-40B4-BE49-F238E27FC236}">
                <a16:creationId xmlns:a16="http://schemas.microsoft.com/office/drawing/2014/main" id="{CD4C87D4-32C1-178A-C555-DFAD7210F2A6}"/>
              </a:ext>
            </a:extLst>
          </p:cNvPr>
          <p:cNvGraphicFramePr/>
          <p:nvPr>
            <p:extLst>
              <p:ext uri="{D42A27DB-BD31-4B8C-83A1-F6EECF244321}">
                <p14:modId xmlns:p14="http://schemas.microsoft.com/office/powerpoint/2010/main" val="2277232086"/>
              </p:ext>
            </p:extLst>
          </p:nvPr>
        </p:nvGraphicFramePr>
        <p:xfrm>
          <a:off x="6740733" y="4442350"/>
          <a:ext cx="5188617" cy="118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112872722"/>
              </p:ext>
            </p:extLst>
          </p:nvPr>
        </p:nvGraphicFramePr>
        <p:xfrm>
          <a:off x="251729" y="1719430"/>
          <a:ext cx="3204006" cy="461537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4207532553"/>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628520519"/>
              </p:ext>
            </p:extLst>
          </p:nvPr>
        </p:nvGraphicFramePr>
        <p:xfrm>
          <a:off x="11089575" y="5601913"/>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$1K</a:t>
                      </a:r>
                    </a:p>
                  </a:txBody>
                  <a:tcPr/>
                </a:tc>
                <a:tc>
                  <a:txBody>
                    <a:bodyPr/>
                    <a:lstStyle/>
                    <a:p>
                      <a:r>
                        <a:rPr lang="en-US" sz="1000" b="1" i="0" dirty="0">
                          <a:solidFill>
                            <a:schemeClr val="bg1"/>
                          </a:solidFill>
                          <a:latin typeface="Helvetica Light" panose="020B0403020202020204" pitchFamily="34" charset="0"/>
                        </a:rPr>
                        <a:t>  26%</a:t>
                      </a:r>
                    </a:p>
                  </a:txBody>
                  <a:tcPr>
                    <a:solidFill>
                      <a:srgbClr val="FF0000"/>
                    </a:solidFill>
                  </a:tcPr>
                </a:tc>
                <a:extLst>
                  <a:ext uri="{0D108BD9-81ED-4DB2-BD59-A6C34878D82A}">
                    <a16:rowId xmlns:a16="http://schemas.microsoft.com/office/drawing/2014/main" val="1902778531"/>
                  </a:ext>
                </a:extLst>
              </a:tr>
            </a:tbl>
          </a:graphicData>
        </a:graphic>
      </p:graphicFrame>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1212417" y="1489772"/>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7006093" y="107703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2245"/>
            <a:ext cx="12209466" cy="938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002425" y="-15545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1353834022"/>
              </p:ext>
            </p:extLst>
          </p:nvPr>
        </p:nvGraphicFramePr>
        <p:xfrm>
          <a:off x="3704988" y="2035017"/>
          <a:ext cx="2941217" cy="44948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3651791829"/>
              </p:ext>
            </p:extLst>
          </p:nvPr>
        </p:nvGraphicFramePr>
        <p:xfrm>
          <a:off x="11089575" y="3916822"/>
          <a:ext cx="1038406" cy="249047"/>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7">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nchor="ctr"/>
                </a:tc>
                <a:tc>
                  <a:txBody>
                    <a:bodyPr/>
                    <a:lstStyle/>
                    <a:p>
                      <a:pPr algn="ctr"/>
                      <a:r>
                        <a:rPr lang="en-US" sz="1000" b="1" i="0" dirty="0">
                          <a:solidFill>
                            <a:schemeClr val="bg1"/>
                          </a:solidFill>
                          <a:latin typeface="Helvetica Light" panose="020B0403020202020204" pitchFamily="34" charset="0"/>
                        </a:rPr>
                        <a:t>0%</a:t>
                      </a:r>
                    </a:p>
                  </a:txBody>
                  <a:tcPr anchor="ctr">
                    <a:solidFill>
                      <a:srgbClr val="FF0000"/>
                    </a:solidFill>
                  </a:tcPr>
                </a:tc>
                <a:extLst>
                  <a:ext uri="{0D108BD9-81ED-4DB2-BD59-A6C34878D82A}">
                    <a16:rowId xmlns:a16="http://schemas.microsoft.com/office/drawing/2014/main" val="1902778531"/>
                  </a:ext>
                </a:extLst>
              </a:tr>
            </a:tbl>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2428436787"/>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33%</a:t>
                      </a:r>
                      <a:endParaRPr lang="en-HN" sz="1200" b="0" i="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50%-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3462185981"/>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$ 8K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$ 4K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2214010146"/>
              </p:ext>
            </p:extLst>
          </p:nvPr>
        </p:nvGraphicFramePr>
        <p:xfrm>
          <a:off x="3646121" y="1071363"/>
          <a:ext cx="3076770" cy="457959"/>
        </p:xfrm>
        <a:graphic>
          <a:graphicData uri="http://schemas.openxmlformats.org/drawingml/2006/table">
            <a:tbl>
              <a:tblPr firstRow="1" bandRow="1">
                <a:tableStyleId>{5C22544A-7EE6-4342-B048-85BDC9FD1C3A}</a:tableStyleId>
              </a:tblPr>
              <a:tblGrid>
                <a:gridCol w="1538385">
                  <a:extLst>
                    <a:ext uri="{9D8B030D-6E8A-4147-A177-3AD203B41FA5}">
                      <a16:colId xmlns:a16="http://schemas.microsoft.com/office/drawing/2014/main" val="1272070199"/>
                    </a:ext>
                  </a:extLst>
                </a:gridCol>
                <a:gridCol w="1538385">
                  <a:extLst>
                    <a:ext uri="{9D8B030D-6E8A-4147-A177-3AD203B41FA5}">
                      <a16:colId xmlns:a16="http://schemas.microsoft.com/office/drawing/2014/main" val="970086310"/>
                    </a:ext>
                  </a:extLst>
                </a:gridCol>
              </a:tblGrid>
              <a:tr h="457959">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2598599995"/>
              </p:ext>
            </p:extLst>
          </p:nvPr>
        </p:nvGraphicFramePr>
        <p:xfrm>
          <a:off x="11059251" y="4797077"/>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1" i="0" dirty="0">
                          <a:latin typeface="Helvetica Light" panose="020B0403020202020204" pitchFamily="34" charset="0"/>
                        </a:rPr>
                        <a:t>$3K</a:t>
                      </a:r>
                    </a:p>
                  </a:txBody>
                  <a:tcPr/>
                </a:tc>
                <a:tc>
                  <a:txBody>
                    <a:bodyPr/>
                    <a:lstStyle/>
                    <a:p>
                      <a:r>
                        <a:rPr lang="en-US" sz="1000" b="1" i="0" dirty="0">
                          <a:solidFill>
                            <a:schemeClr val="bg1"/>
                          </a:solidFill>
                          <a:latin typeface="Helvetica Light" panose="020B0403020202020204" pitchFamily="34" charset="0"/>
                        </a:rPr>
                        <a:t>  74%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37">
            <a:extLst>
              <a:ext uri="{FF2B5EF4-FFF2-40B4-BE49-F238E27FC236}">
                <a16:creationId xmlns:a16="http://schemas.microsoft.com/office/drawing/2014/main" id="{9B758D03-9650-2AD6-E10D-2961E5083257}"/>
              </a:ext>
            </a:extLst>
          </p:cNvPr>
          <p:cNvGraphicFramePr/>
          <p:nvPr>
            <p:extLst>
              <p:ext uri="{D42A27DB-BD31-4B8C-83A1-F6EECF244321}">
                <p14:modId xmlns:p14="http://schemas.microsoft.com/office/powerpoint/2010/main" val="244380518"/>
              </p:ext>
            </p:extLst>
          </p:nvPr>
        </p:nvGraphicFramePr>
        <p:xfrm>
          <a:off x="6803147" y="3503382"/>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6">
            <a:extLst>
              <a:ext uri="{FF2B5EF4-FFF2-40B4-BE49-F238E27FC236}">
                <a16:creationId xmlns:a16="http://schemas.microsoft.com/office/drawing/2014/main" id="{28B236EA-A1CA-9343-0726-F2A4042E515F}"/>
              </a:ext>
            </a:extLst>
          </p:cNvPr>
          <p:cNvGraphicFramePr/>
          <p:nvPr>
            <p:extLst>
              <p:ext uri="{D42A27DB-BD31-4B8C-83A1-F6EECF244321}">
                <p14:modId xmlns:p14="http://schemas.microsoft.com/office/powerpoint/2010/main" val="3349845330"/>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8"/>
          </a:graphicData>
        </a:graphic>
      </p:graphicFrame>
      <p:sp>
        <p:nvSpPr>
          <p:cNvPr id="9" name="Curved Down Arrow 47">
            <a:extLst>
              <a:ext uri="{FF2B5EF4-FFF2-40B4-BE49-F238E27FC236}">
                <a16:creationId xmlns:a16="http://schemas.microsoft.com/office/drawing/2014/main" id="{E1F60030-6B74-0B42-E5E1-22E7B1744E3C}"/>
              </a:ext>
            </a:extLst>
          </p:cNvPr>
          <p:cNvSpPr/>
          <p:nvPr/>
        </p:nvSpPr>
        <p:spPr>
          <a:xfrm>
            <a:off x="2160274" y="1489772"/>
            <a:ext cx="417312" cy="18542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26588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4" name="Rectangle 20">
            <a:extLst>
              <a:ext uri="{FF2B5EF4-FFF2-40B4-BE49-F238E27FC236}">
                <a16:creationId xmlns:a16="http://schemas.microsoft.com/office/drawing/2014/main" id="{4C1F30D5-F0DF-3AED-01A2-65FC40CB0364}"/>
              </a:ext>
            </a:extLst>
          </p:cNvPr>
          <p:cNvSpPr/>
          <p:nvPr/>
        </p:nvSpPr>
        <p:spPr>
          <a:xfrm>
            <a:off x="1441121"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7" name="TextBox 23">
            <a:extLst>
              <a:ext uri="{FF2B5EF4-FFF2-40B4-BE49-F238E27FC236}">
                <a16:creationId xmlns:a16="http://schemas.microsoft.com/office/drawing/2014/main" id="{35EF1657-3513-F6CD-2ECC-F6B32EF6E1CB}"/>
              </a:ext>
            </a:extLst>
          </p:cNvPr>
          <p:cNvSpPr txBox="1"/>
          <p:nvPr/>
        </p:nvSpPr>
        <p:spPr>
          <a:xfrm>
            <a:off x="1965305" y="2579249"/>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2"/>
              </a:rPr>
              <a:t>Tu primera montanesa </a:t>
            </a:r>
            <a:r>
              <a:rPr lang="en-US" sz="1400" dirty="0">
                <a:solidFill>
                  <a:srgbClr val="0562C1"/>
                </a:solidFill>
                <a:latin typeface="Myriad Pro" panose="020B0503030403020204" pitchFamily="34" charset="0"/>
                <a:hlinkClick r:id="rId3"/>
              </a:rPr>
              <a:t>30’</a:t>
            </a:r>
            <a:endParaRPr lang="en-US" sz="1400" dirty="0">
              <a:solidFill>
                <a:srgbClr val="0562C1"/>
              </a:solidFill>
              <a:latin typeface="Myriad Pro" panose="020B0503030403020204" pitchFamily="34" charset="0"/>
            </a:endParaRPr>
          </a:p>
        </p:txBody>
      </p:sp>
      <p:sp>
        <p:nvSpPr>
          <p:cNvPr id="3" name="Rectangle 20">
            <a:extLst>
              <a:ext uri="{FF2B5EF4-FFF2-40B4-BE49-F238E27FC236}">
                <a16:creationId xmlns:a16="http://schemas.microsoft.com/office/drawing/2014/main" id="{51015091-B53F-6A61-B2EF-4EAFB9BA7235}"/>
              </a:ext>
            </a:extLst>
          </p:cNvPr>
          <p:cNvSpPr/>
          <p:nvPr/>
        </p:nvSpPr>
        <p:spPr>
          <a:xfrm>
            <a:off x="5391366"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PRENSA</a:t>
            </a:r>
          </a:p>
        </p:txBody>
      </p:sp>
      <p:sp>
        <p:nvSpPr>
          <p:cNvPr id="5" name="Estrella de 5 puntas 4">
            <a:extLst>
              <a:ext uri="{FF2B5EF4-FFF2-40B4-BE49-F238E27FC236}">
                <a16:creationId xmlns:a16="http://schemas.microsoft.com/office/drawing/2014/main" id="{E7859686-3080-7D92-1EC2-8E4E9750D931}"/>
              </a:ext>
            </a:extLst>
          </p:cNvPr>
          <p:cNvSpPr/>
          <p:nvPr/>
        </p:nvSpPr>
        <p:spPr>
          <a:xfrm>
            <a:off x="4034630" y="2473992"/>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15208BAA-3D8C-FFF3-FA2F-24F4A0F7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465" y="1500809"/>
            <a:ext cx="2561839" cy="3475922"/>
          </a:xfrm>
          <a:prstGeom prst="rect">
            <a:avLst/>
          </a:prstGeom>
        </p:spPr>
      </p:pic>
    </p:spTree>
    <p:extLst>
      <p:ext uri="{BB962C8B-B14F-4D97-AF65-F5344CB8AC3E}">
        <p14:creationId xmlns:p14="http://schemas.microsoft.com/office/powerpoint/2010/main" val="358175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Myriad Pro" panose="020B0503030403020204" pitchFamily="34" charset="0"/>
              </a:rPr>
              <a:t>Fuente:  Publisearch. Valores en miles de dólares</a:t>
            </a:r>
            <a:endParaRPr lang="es-MX" sz="1200" dirty="0">
              <a:solidFill>
                <a:schemeClr val="bg1"/>
              </a:solidFill>
              <a:latin typeface="Myriad Pro" panose="020B0503030403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93627042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latin typeface="Myriad Pro" panose="020B0503030403020204" pitchFamily="34" charset="0"/>
            </a:endParaRPr>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7885627" y="-22314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sp>
        <p:nvSpPr>
          <p:cNvPr id="14" name="TextBox 13">
            <a:extLst>
              <a:ext uri="{FF2B5EF4-FFF2-40B4-BE49-F238E27FC236}">
                <a16:creationId xmlns:a16="http://schemas.microsoft.com/office/drawing/2014/main" id="{3F2D7A0F-CF20-F04A-8A27-B48754615254}"/>
              </a:ext>
            </a:extLst>
          </p:cNvPr>
          <p:cNvSpPr txBox="1"/>
          <p:nvPr/>
        </p:nvSpPr>
        <p:spPr>
          <a:xfrm>
            <a:off x="9497562" y="6497871"/>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2026</a:t>
            </a:r>
          </a:p>
        </p:txBody>
      </p:sp>
      <p:graphicFrame>
        <p:nvGraphicFramePr>
          <p:cNvPr id="3" name="Chart 18">
            <a:extLst>
              <a:ext uri="{FF2B5EF4-FFF2-40B4-BE49-F238E27FC236}">
                <a16:creationId xmlns:a16="http://schemas.microsoft.com/office/drawing/2014/main" id="{C39FDF95-98E8-E26D-EAB8-52AA76E25EF1}"/>
              </a:ext>
            </a:extLst>
          </p:cNvPr>
          <p:cNvGraphicFramePr/>
          <p:nvPr>
            <p:extLst>
              <p:ext uri="{D42A27DB-BD31-4B8C-83A1-F6EECF244321}">
                <p14:modId xmlns:p14="http://schemas.microsoft.com/office/powerpoint/2010/main" val="1877703083"/>
              </p:ext>
            </p:extLst>
          </p:nvPr>
        </p:nvGraphicFramePr>
        <p:xfrm>
          <a:off x="5844620" y="1233057"/>
          <a:ext cx="6046594" cy="38532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5844619" y="5216931"/>
            <a:ext cx="6046591" cy="276999"/>
          </a:xfrm>
          <a:prstGeom prst="rect">
            <a:avLst/>
          </a:prstGeom>
          <a:solidFill>
            <a:schemeClr val="bg1">
              <a:lumMod val="85000"/>
            </a:schemeClr>
          </a:solidFill>
        </p:spPr>
        <p:txBody>
          <a:bodyPr wrap="square" rtlCol="0">
            <a:spAutoFit/>
          </a:bodyPr>
          <a:lstStyle/>
          <a:p>
            <a:r>
              <a:rPr lang="en-US" sz="1200" dirty="0">
                <a:latin typeface="Myriad Pro" panose="020B0503030403020204" pitchFamily="34" charset="0"/>
              </a:rPr>
              <a:t>Para </a:t>
            </a:r>
            <a:r>
              <a:rPr lang="en-US" sz="1200" dirty="0" err="1">
                <a:latin typeface="Myriad Pro" panose="020B0503030403020204" pitchFamily="34" charset="0"/>
              </a:rPr>
              <a:t>el</a:t>
            </a:r>
            <a:r>
              <a:rPr lang="en-US" sz="1200" dirty="0">
                <a:latin typeface="Myriad Pro" panose="020B0503030403020204" pitchFamily="34" charset="0"/>
              </a:rPr>
              <a:t> </a:t>
            </a:r>
            <a:r>
              <a:rPr lang="en-US" sz="1200" dirty="0" err="1">
                <a:latin typeface="Myriad Pro" panose="020B0503030403020204" pitchFamily="34" charset="0"/>
              </a:rPr>
              <a:t>mes</a:t>
            </a:r>
            <a:r>
              <a:rPr lang="en-US" sz="1200" dirty="0">
                <a:latin typeface="Myriad Pro" panose="020B0503030403020204" pitchFamily="34" charset="0"/>
              </a:rPr>
              <a:t> de </a:t>
            </a:r>
            <a:r>
              <a:rPr lang="en-US" sz="1200" dirty="0" err="1">
                <a:latin typeface="Myriad Pro" panose="020B0503030403020204" pitchFamily="34" charset="0"/>
              </a:rPr>
              <a:t>enero</a:t>
            </a:r>
            <a:r>
              <a:rPr lang="en-US" sz="1200" dirty="0">
                <a:latin typeface="Myriad Pro" panose="020B0503030403020204" pitchFamily="34" charset="0"/>
              </a:rPr>
              <a:t> </a:t>
            </a:r>
            <a:r>
              <a:rPr lang="en-US" sz="1200" dirty="0" err="1">
                <a:latin typeface="Myriad Pro" panose="020B0503030403020204" pitchFamily="34" charset="0"/>
              </a:rPr>
              <a:t>Didemo</a:t>
            </a:r>
            <a:r>
              <a:rPr lang="en-US" sz="1200" dirty="0">
                <a:latin typeface="Myriad Pro" panose="020B0503030403020204" pitchFamily="34" charset="0"/>
              </a:rPr>
              <a:t> </a:t>
            </a:r>
            <a:r>
              <a:rPr lang="en-US" sz="1200" dirty="0" err="1">
                <a:latin typeface="Myriad Pro" panose="020B0503030403020204" pitchFamily="34" charset="0"/>
              </a:rPr>
              <a:t>consigue</a:t>
            </a:r>
            <a:r>
              <a:rPr lang="en-US" sz="1200" dirty="0">
                <a:latin typeface="Myriad Pro" panose="020B0503030403020204" pitchFamily="34" charset="0"/>
              </a:rPr>
              <a:t> un COE de 1.7 y Gallo + </a:t>
            </a:r>
            <a:r>
              <a:rPr lang="en-US" sz="1200" dirty="0" err="1">
                <a:latin typeface="Myriad Pro" panose="020B0503030403020204" pitchFamily="34" charset="0"/>
              </a:rPr>
              <a:t>tiene</a:t>
            </a:r>
            <a:r>
              <a:rPr lang="en-US" sz="1200" dirty="0">
                <a:latin typeface="Myriad Pro" panose="020B0503030403020204" pitchFamily="34" charset="0"/>
              </a:rPr>
              <a:t> un COE de 0.57</a:t>
            </a:r>
          </a:p>
        </p:txBody>
      </p: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1380086806"/>
              </p:ext>
            </p:extLst>
          </p:nvPr>
        </p:nvGraphicFramePr>
        <p:xfrm>
          <a:off x="6325386" y="1453493"/>
          <a:ext cx="5050185" cy="360000"/>
        </p:xfrm>
        <a:graphic>
          <a:graphicData uri="http://schemas.openxmlformats.org/drawingml/2006/table">
            <a:tbl>
              <a:tblPr firstRow="1" bandRow="1">
                <a:tableStyleId>{2D5ABB26-0587-4C30-8999-92F81FD0307C}</a:tableStyleId>
              </a:tblPr>
              <a:tblGrid>
                <a:gridCol w="1651029">
                  <a:extLst>
                    <a:ext uri="{9D8B030D-6E8A-4147-A177-3AD203B41FA5}">
                      <a16:colId xmlns:a16="http://schemas.microsoft.com/office/drawing/2014/main" val="2351826946"/>
                    </a:ext>
                  </a:extLst>
                </a:gridCol>
                <a:gridCol w="1699578">
                  <a:extLst>
                    <a:ext uri="{9D8B030D-6E8A-4147-A177-3AD203B41FA5}">
                      <a16:colId xmlns:a16="http://schemas.microsoft.com/office/drawing/2014/main" val="127220193"/>
                    </a:ext>
                  </a:extLst>
                </a:gridCol>
                <a:gridCol w="1699578">
                  <a:extLst>
                    <a:ext uri="{9D8B030D-6E8A-4147-A177-3AD203B41FA5}">
                      <a16:colId xmlns:a16="http://schemas.microsoft.com/office/drawing/2014/main" val="3128504286"/>
                    </a:ext>
                  </a:extLst>
                </a:gridCol>
              </a:tblGrid>
              <a:tr h="360000">
                <a:tc>
                  <a:txBody>
                    <a:bodyPr/>
                    <a:lstStyle/>
                    <a:p>
                      <a:pPr algn="ctr"/>
                      <a:r>
                        <a:rPr lang="en-US" sz="1200" b="0" i="0" dirty="0">
                          <a:latin typeface="Helvetica Light" panose="020B0403020202020204" pitchFamily="34" charset="0"/>
                        </a:rPr>
                        <a:t>$76k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$67k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graphicFrame>
        <p:nvGraphicFramePr>
          <p:cNvPr id="6" name="Table 17">
            <a:extLst>
              <a:ext uri="{FF2B5EF4-FFF2-40B4-BE49-F238E27FC236}">
                <a16:creationId xmlns:a16="http://schemas.microsoft.com/office/drawing/2014/main" id="{7744BA04-B444-71E1-74B8-7D408924ECD9}"/>
              </a:ext>
            </a:extLst>
          </p:cNvPr>
          <p:cNvGraphicFramePr>
            <a:graphicFrameLocks noGrp="1"/>
          </p:cNvGraphicFramePr>
          <p:nvPr>
            <p:extLst>
              <p:ext uri="{D42A27DB-BD31-4B8C-83A1-F6EECF244321}">
                <p14:modId xmlns:p14="http://schemas.microsoft.com/office/powerpoint/2010/main" val="4093925427"/>
              </p:ext>
            </p:extLst>
          </p:nvPr>
        </p:nvGraphicFramePr>
        <p:xfrm>
          <a:off x="217146" y="1233057"/>
          <a:ext cx="5482335" cy="2931576"/>
        </p:xfrm>
        <a:graphic>
          <a:graphicData uri="http://schemas.openxmlformats.org/drawingml/2006/table">
            <a:tbl>
              <a:tblPr firstRow="1" bandRow="1">
                <a:tableStyleId>{7E9639D4-E3E2-4D34-9284-5A2195B3D0D7}</a:tableStyleId>
              </a:tblPr>
              <a:tblGrid>
                <a:gridCol w="1340575">
                  <a:extLst>
                    <a:ext uri="{9D8B030D-6E8A-4147-A177-3AD203B41FA5}">
                      <a16:colId xmlns:a16="http://schemas.microsoft.com/office/drawing/2014/main" val="275498591"/>
                    </a:ext>
                  </a:extLst>
                </a:gridCol>
                <a:gridCol w="938216">
                  <a:extLst>
                    <a:ext uri="{9D8B030D-6E8A-4147-A177-3AD203B41FA5}">
                      <a16:colId xmlns:a16="http://schemas.microsoft.com/office/drawing/2014/main" val="3541731964"/>
                    </a:ext>
                  </a:extLst>
                </a:gridCol>
                <a:gridCol w="765591">
                  <a:extLst>
                    <a:ext uri="{9D8B030D-6E8A-4147-A177-3AD203B41FA5}">
                      <a16:colId xmlns:a16="http://schemas.microsoft.com/office/drawing/2014/main" val="4142595681"/>
                    </a:ext>
                  </a:extLst>
                </a:gridCol>
                <a:gridCol w="594588">
                  <a:extLst>
                    <a:ext uri="{9D8B030D-6E8A-4147-A177-3AD203B41FA5}">
                      <a16:colId xmlns:a16="http://schemas.microsoft.com/office/drawing/2014/main" val="3747898839"/>
                    </a:ext>
                  </a:extLst>
                </a:gridCol>
                <a:gridCol w="653859">
                  <a:extLst>
                    <a:ext uri="{9D8B030D-6E8A-4147-A177-3AD203B41FA5}">
                      <a16:colId xmlns:a16="http://schemas.microsoft.com/office/drawing/2014/main" val="1471216243"/>
                    </a:ext>
                  </a:extLst>
                </a:gridCol>
                <a:gridCol w="575051">
                  <a:extLst>
                    <a:ext uri="{9D8B030D-6E8A-4147-A177-3AD203B41FA5}">
                      <a16:colId xmlns:a16="http://schemas.microsoft.com/office/drawing/2014/main" val="904589830"/>
                    </a:ext>
                  </a:extLst>
                </a:gridCol>
                <a:gridCol w="614455">
                  <a:extLst>
                    <a:ext uri="{9D8B030D-6E8A-4147-A177-3AD203B41FA5}">
                      <a16:colId xmlns:a16="http://schemas.microsoft.com/office/drawing/2014/main" val="41938910"/>
                    </a:ext>
                  </a:extLst>
                </a:gridCol>
              </a:tblGrid>
              <a:tr h="12172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solidFill>
                      <a:schemeClr val="accent6">
                        <a:lumMod val="50000"/>
                      </a:schemeClr>
                    </a:solidFill>
                  </a:tcPr>
                </a:tc>
                <a:tc>
                  <a:txBody>
                    <a:bodyPr/>
                    <a:lstStyle/>
                    <a:p>
                      <a:r>
                        <a:rPr lang="en-US" sz="1200" b="0" i="0" dirty="0" err="1">
                          <a:latin typeface="Helvetica Light" panose="020B0403020202020204" pitchFamily="34" charset="0"/>
                        </a:rPr>
                        <a:t>Enero</a:t>
                      </a:r>
                      <a:r>
                        <a:rPr lang="en-US" sz="1200" b="0" i="0" dirty="0">
                          <a:latin typeface="Helvetica Light" panose="020B0403020202020204" pitchFamily="34" charset="0"/>
                        </a:rPr>
                        <a:t> </a:t>
                      </a:r>
                      <a:r>
                        <a:rPr lang="en-US" sz="1200" b="0" i="0" dirty="0" err="1">
                          <a:latin typeface="Helvetica Light" panose="020B0403020202020204" pitchFamily="34" charset="0"/>
                        </a:rPr>
                        <a:t>Acum</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SOI</a:t>
                      </a:r>
                    </a:p>
                  </a:txBody>
                  <a:tcPr>
                    <a:solidFill>
                      <a:schemeClr val="accent6">
                        <a:lumMod val="50000"/>
                      </a:schemeClr>
                    </a:solidFill>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SOV</a:t>
                      </a:r>
                    </a:p>
                  </a:txBody>
                  <a:tcPr>
                    <a:solidFill>
                      <a:schemeClr val="accent6">
                        <a:lumMod val="50000"/>
                      </a:schemeClr>
                    </a:solidFill>
                  </a:tcPr>
                </a:tc>
                <a:tc>
                  <a:txBody>
                    <a:bodyPr/>
                    <a:lstStyle/>
                    <a:p>
                      <a:pPr algn="ctr"/>
                      <a:r>
                        <a:rPr lang="en-US" sz="1200" b="0" i="0" dirty="0">
                          <a:latin typeface="Helvetica Light" panose="020B0403020202020204" pitchFamily="34" charset="0"/>
                        </a:rPr>
                        <a:t>COE</a:t>
                      </a:r>
                    </a:p>
                  </a:txBody>
                  <a:tcPr>
                    <a:solidFill>
                      <a:schemeClr val="accent6">
                        <a:lumMod val="50000"/>
                      </a:schemeClr>
                    </a:solidFill>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/Credi</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$76</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2,798</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1.17</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$73</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2,798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1.17</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$67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1,925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0.87</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$67</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1,925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0.87</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Gallo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$8</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157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0.57</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157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0.57</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$149</a:t>
                      </a:r>
                    </a:p>
                  </a:txBody>
                  <a:tcPr anchor="ctr">
                    <a:solidFill>
                      <a:schemeClr val="bg1"/>
                    </a:solidFill>
                  </a:tcPr>
                </a:tc>
                <a:tc>
                  <a:txBody>
                    <a:bodyPr/>
                    <a:lstStyle/>
                    <a:p>
                      <a:pPr algn="ctr"/>
                      <a:endParaRPr lang="en-US" sz="1100" b="1"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4,880</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$149</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4,880</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Fuente: Publisearch</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Período de análisis: Enero, 2026.  El reporte se encuentra en miles de dólares</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Target: Hombres y mujeres  de 18 a 50 años de NSE CD</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Medios monitoreados: TV Abierta, Radio y Prensa.</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TVC : Canal 5, Canal 7 y Canal 3</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R Media : C 11, DTV, Beat TV y TDTV</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VTV : VTV, Canal 30, Canal 12, Canal 21 y Canal 54</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Radios en Tegucigalpa: HRN, Radio América, Stereo Luz, XY TGU, W 107, Power FM, Rock &amp; Pop, Vox FM, Suave, Super Stereo. </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Impresos:  El Pais, El Heraldo, La Prensa, La Tribuna, Cromos, Estilo, </a:t>
            </a:r>
          </a:p>
          <a:p>
            <a:pPr marL="342900" indent="-342900">
              <a:spcBef>
                <a:spcPct val="20000"/>
              </a:spcBef>
              <a:buClr>
                <a:schemeClr val="tx1"/>
              </a:buClr>
              <a:buFontTx/>
              <a:buChar char="•"/>
            </a:pPr>
            <a:r>
              <a:rPr lang="es-HN" sz="1200" dirty="0">
                <a:latin typeface="Myriad Pro" panose="020B0503030403020204" pitchFamily="34" charset="0"/>
                <a:cs typeface="Helvetica"/>
              </a:rPr>
              <a:t>En las cifras proporcionadas por el proveedor se estima un margen de error de un 5%.</a:t>
            </a: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r>
              <a:rPr lang="es-HN" altLang="ja-JP" sz="1200" dirty="0">
                <a:latin typeface="Myriad Pro" panose="020B0503030403020204" pitchFamily="34" charset="0"/>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6325073" y="1579570"/>
            <a:ext cx="5147260" cy="2486954"/>
          </a:xfrm>
          <a:prstGeom prst="rect">
            <a:avLst/>
          </a:prstGeom>
          <a:noFill/>
          <a:ln w="9525">
            <a:noFill/>
            <a:miter lim="800000"/>
            <a:headEnd/>
            <a:tailEnd/>
          </a:ln>
        </p:spPr>
        <p:txBody>
          <a:bodyPr>
            <a:prstTxWarp prst="textNoShape">
              <a:avLst/>
            </a:prstTxWarp>
          </a:bodyPr>
          <a:lstStyle/>
          <a:p>
            <a:r>
              <a:rPr lang="es-HN" sz="1200" dirty="0">
                <a:latin typeface="Myriad Pro" panose="020B0503030403020204" pitchFamily="34" charset="0"/>
              </a:rPr>
              <a:t>En este reporte se considera a las distribuidoras de motos como categoría, con todas sus marcas, productos y servicios:</a:t>
            </a:r>
          </a:p>
          <a:p>
            <a:pPr marL="628650" lvl="1" indent="-171450">
              <a:buFont typeface="Arial" panose="020B0604020202020204" pitchFamily="34" charset="0"/>
              <a:buChar char="•"/>
            </a:pPr>
            <a:r>
              <a:rPr lang="es-HN" sz="1200" dirty="0">
                <a:latin typeface="Myriad Pro" panose="020B0503030403020204" pitchFamily="34" charset="0"/>
              </a:rPr>
              <a:t>Didemo-Honda/Credidemo</a:t>
            </a:r>
          </a:p>
          <a:p>
            <a:pPr marL="628650" lvl="1" indent="-171450">
              <a:buFont typeface="Arial" panose="020B0604020202020204" pitchFamily="34" charset="0"/>
              <a:buChar char="•"/>
            </a:pPr>
            <a:r>
              <a:rPr lang="es-HN" sz="1200" dirty="0">
                <a:latin typeface="Myriad Pro" panose="020B0503030403020204" pitchFamily="34" charset="0"/>
              </a:rPr>
              <a:t>Elektra/Italika</a:t>
            </a:r>
          </a:p>
          <a:p>
            <a:pPr marL="628650" lvl="1" indent="-171450">
              <a:buFont typeface="Arial" panose="020B0604020202020204" pitchFamily="34" charset="0"/>
              <a:buChar char="•"/>
            </a:pPr>
            <a:r>
              <a:rPr lang="es-HN" sz="1200" dirty="0">
                <a:latin typeface="Myriad Pro" panose="020B0503030403020204" pitchFamily="34" charset="0"/>
              </a:rPr>
              <a:t>Motomundo</a:t>
            </a:r>
          </a:p>
          <a:p>
            <a:pPr marL="628650" lvl="1" indent="-171450">
              <a:buFont typeface="Arial" panose="020B0604020202020204" pitchFamily="34" charset="0"/>
              <a:buChar char="•"/>
            </a:pPr>
            <a:r>
              <a:rPr lang="es-HN" sz="1200" dirty="0">
                <a:latin typeface="Myriad Pro" panose="020B0503030403020204" pitchFamily="34" charset="0"/>
              </a:rPr>
              <a:t>Movesa/Hero</a:t>
            </a:r>
          </a:p>
          <a:p>
            <a:pPr marL="628650" lvl="1" indent="-171450">
              <a:buFont typeface="Arial" panose="020B0604020202020204" pitchFamily="34" charset="0"/>
              <a:buChar char="•"/>
            </a:pPr>
            <a:r>
              <a:rPr lang="es-HN" sz="1200" dirty="0">
                <a:latin typeface="Myriad Pro" panose="020B0503030403020204" pitchFamily="34" charset="0"/>
              </a:rPr>
              <a:t>Masesa/Bajaj</a:t>
            </a:r>
          </a:p>
          <a:p>
            <a:pPr marL="628650" lvl="1" indent="-171450">
              <a:buFont typeface="Arial" panose="020B0604020202020204" pitchFamily="34" charset="0"/>
              <a:buChar char="•"/>
            </a:pPr>
            <a:r>
              <a:rPr lang="es-HN" sz="1200" dirty="0">
                <a:latin typeface="Myriad Pro" panose="020B0503030403020204" pitchFamily="34" charset="0"/>
              </a:rPr>
              <a:t>Ultramotos/Yamaha</a:t>
            </a:r>
          </a:p>
          <a:p>
            <a:pPr marL="628650" lvl="1" indent="-171450">
              <a:buFont typeface="Arial" panose="020B0604020202020204" pitchFamily="34" charset="0"/>
              <a:buChar char="•"/>
            </a:pPr>
            <a:r>
              <a:rPr lang="es-HN" sz="1200" dirty="0">
                <a:latin typeface="Myriad Pro" panose="020B0503030403020204" pitchFamily="34" charset="0"/>
              </a:rPr>
              <a:t>Tropigas/AKT</a:t>
            </a:r>
          </a:p>
          <a:p>
            <a:pPr marL="628650" lvl="1" indent="-171450">
              <a:buFont typeface="Arial" panose="020B0604020202020204" pitchFamily="34" charset="0"/>
              <a:buChar char="•"/>
            </a:pPr>
            <a:r>
              <a:rPr lang="es-HN" sz="1200" dirty="0">
                <a:latin typeface="Myriad Pro" panose="020B0503030403020204" pitchFamily="34" charset="0"/>
              </a:rPr>
              <a:t>Gallo+G/Serpento</a:t>
            </a:r>
          </a:p>
          <a:p>
            <a:pPr marL="628650" lvl="1" indent="-171450">
              <a:buFont typeface="Arial" panose="020B0604020202020204" pitchFamily="34" charset="0"/>
              <a:buChar char="•"/>
            </a:pPr>
            <a:r>
              <a:rPr lang="es-HN" sz="1200" dirty="0">
                <a:latin typeface="Myriad Pro" panose="020B0503030403020204" pitchFamily="34" charset="0"/>
              </a:rPr>
              <a:t>Grupo Q/Active Motors</a:t>
            </a:r>
          </a:p>
          <a:p>
            <a:pPr marL="628650" lvl="1" indent="-171450">
              <a:buFont typeface="Arial" panose="020B0604020202020204" pitchFamily="34" charset="0"/>
              <a:buChar char="•"/>
            </a:pPr>
            <a:r>
              <a:rPr lang="es-HN" sz="1200" dirty="0">
                <a:latin typeface="Myriad Pro" panose="020B0503030403020204" pitchFamily="34" charset="0"/>
              </a:rPr>
              <a:t>Dibisa/Hosaka</a:t>
            </a:r>
          </a:p>
          <a:p>
            <a:pPr marL="628650" lvl="1" indent="-171450">
              <a:buFont typeface="Arial" panose="020B0604020202020204" pitchFamily="34" charset="0"/>
              <a:buChar char="•"/>
            </a:pPr>
            <a:r>
              <a:rPr lang="es-HN" sz="1200" dirty="0">
                <a:latin typeface="Myriad Pro" panose="020B0503030403020204" pitchFamily="34" charset="0"/>
              </a:rPr>
              <a:t>Grupo UMA/Bajaj</a:t>
            </a:r>
          </a:p>
          <a:p>
            <a:pPr marL="628650" lvl="1" indent="-171450">
              <a:buFont typeface="Arial" panose="020B0604020202020204" pitchFamily="34" charset="0"/>
              <a:buChar char="•"/>
            </a:pPr>
            <a:r>
              <a:rPr lang="es-HN" sz="1200" dirty="0">
                <a:latin typeface="Myriad Pro" panose="020B0503030403020204" pitchFamily="34" charset="0"/>
              </a:rPr>
              <a:t>Central de Motos/Suzuki Motos</a:t>
            </a:r>
          </a:p>
          <a:p>
            <a:br>
              <a:rPr lang="es-HN" sz="1200" dirty="0">
                <a:latin typeface="Myriad Pro" panose="020B0503030403020204" pitchFamily="34" charset="0"/>
              </a:rPr>
            </a:br>
            <a:br>
              <a:rPr lang="es-HN" sz="1200" dirty="0">
                <a:latin typeface="Myriad Pro" panose="020B0503030403020204" pitchFamily="34" charset="0"/>
              </a:rPr>
            </a:br>
            <a:endParaRPr lang="es-HN" sz="1200" dirty="0">
              <a:latin typeface="Myriad Pro" panose="020B0503030403020204" pitchFamily="34" charset="0"/>
            </a:endParaRP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pic>
        <p:nvPicPr>
          <p:cNvPr id="3" name="Picture 2">
            <a:extLst>
              <a:ext uri="{FF2B5EF4-FFF2-40B4-BE49-F238E27FC236}">
                <a16:creationId xmlns:a16="http://schemas.microsoft.com/office/drawing/2014/main" id="{7737D1B7-97CC-9524-A9DB-46A0B7394EF5}"/>
              </a:ext>
            </a:extLst>
          </p:cNvPr>
          <p:cNvPicPr>
            <a:picLocks noChangeAspect="1"/>
          </p:cNvPicPr>
          <p:nvPr/>
        </p:nvPicPr>
        <p:blipFill>
          <a:blip r:embed="rId2"/>
          <a:stretch>
            <a:fillRect/>
          </a:stretch>
        </p:blipFill>
        <p:spPr>
          <a:xfrm>
            <a:off x="1079500" y="542486"/>
            <a:ext cx="10058400" cy="710302"/>
          </a:xfrm>
          <a:prstGeom prst="rect">
            <a:avLst/>
          </a:prstGeom>
          <a:ln>
            <a:noFill/>
          </a:ln>
        </p:spPr>
      </p:pic>
      <p:sp>
        <p:nvSpPr>
          <p:cNvPr id="6" name="TextBox 5">
            <a:extLst>
              <a:ext uri="{FF2B5EF4-FFF2-40B4-BE49-F238E27FC236}">
                <a16:creationId xmlns:a16="http://schemas.microsoft.com/office/drawing/2014/main" id="{7ED0CC9E-E20D-92BC-909F-54636E95EE1B}"/>
              </a:ext>
            </a:extLst>
          </p:cNvPr>
          <p:cNvSpPr txBox="1"/>
          <p:nvPr/>
        </p:nvSpPr>
        <p:spPr>
          <a:xfrm>
            <a:off x="4286727" y="605250"/>
            <a:ext cx="3643946" cy="584775"/>
          </a:xfrm>
          <a:prstGeom prst="rect">
            <a:avLst/>
          </a:prstGeom>
          <a:noFill/>
        </p:spPr>
        <p:txBody>
          <a:bodyPr wrap="none" rtlCol="0">
            <a:spAutoFit/>
          </a:bodyPr>
          <a:lstStyle/>
          <a:p>
            <a:r>
              <a:rPr lang="en-HN" sz="3200" b="1" dirty="0">
                <a:solidFill>
                  <a:schemeClr val="bg1"/>
                </a:solidFill>
                <a:latin typeface="Myriad Pro Light" panose="020B0503030403020204" pitchFamily="34" charset="0"/>
              </a:rPr>
              <a:t>CONSIDERACIONES</a:t>
            </a: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40"/>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TV </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264286853"/>
              </p:ext>
            </p:extLst>
          </p:nvPr>
        </p:nvGraphicFramePr>
        <p:xfrm>
          <a:off x="160720" y="1285375"/>
          <a:ext cx="4568825" cy="22369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Ene26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861111374"/>
              </p:ext>
            </p:extLst>
          </p:nvPr>
        </p:nvGraphicFramePr>
        <p:xfrm>
          <a:off x="4689080" y="1024354"/>
          <a:ext cx="1048116" cy="249796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99592">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99592">
                <a:tc>
                  <a:txBody>
                    <a:bodyPr/>
                    <a:lstStyle/>
                    <a:p>
                      <a:pPr algn="ctr"/>
                      <a:r>
                        <a:rPr lang="es-HN" sz="1000" b="0" i="0" dirty="0">
                          <a:latin typeface="Helvetica Light" panose="020B0403020202020204" pitchFamily="34" charset="0"/>
                        </a:rPr>
                        <a:t>2,798</a:t>
                      </a:r>
                    </a:p>
                  </a:txBody>
                  <a:tcPr anchor="ctr"/>
                </a:tc>
                <a:tc>
                  <a:txBody>
                    <a:bodyPr/>
                    <a:lstStyle/>
                    <a:p>
                      <a:pPr algn="ctr"/>
                      <a:r>
                        <a:rPr lang="es-HN" sz="1000" b="0" i="0" dirty="0">
                          <a:latin typeface="Helvetica Light" panose="020B0403020202020204" pitchFamily="34" charset="0"/>
                        </a:rPr>
                        <a:t>55%</a:t>
                      </a:r>
                    </a:p>
                  </a:txBody>
                  <a:tcPr anchor="ctr"/>
                </a:tc>
                <a:extLst>
                  <a:ext uri="{0D108BD9-81ED-4DB2-BD59-A6C34878D82A}">
                    <a16:rowId xmlns:a16="http://schemas.microsoft.com/office/drawing/2014/main" val="4147315813"/>
                  </a:ext>
                </a:extLst>
              </a:tr>
              <a:tr h="499592">
                <a:tc>
                  <a:txBody>
                    <a:bodyPr/>
                    <a:lstStyle/>
                    <a:p>
                      <a:pPr algn="ctr"/>
                      <a:r>
                        <a:rPr lang="es-HN" sz="1000" b="0" i="0" dirty="0">
                          <a:latin typeface="Helvetica Light" panose="020B0403020202020204" pitchFamily="34" charset="0"/>
                        </a:rPr>
                        <a:t>1,925</a:t>
                      </a:r>
                    </a:p>
                  </a:txBody>
                  <a:tcPr anchor="ctr"/>
                </a:tc>
                <a:tc>
                  <a:txBody>
                    <a:bodyPr/>
                    <a:lstStyle/>
                    <a:p>
                      <a:pPr algn="ctr"/>
                      <a:r>
                        <a:rPr lang="es-HN" sz="1000" b="0" i="0" dirty="0">
                          <a:latin typeface="Helvetica Light" panose="020B0403020202020204" pitchFamily="34" charset="0"/>
                        </a:rPr>
                        <a:t>40%</a:t>
                      </a:r>
                    </a:p>
                  </a:txBody>
                  <a:tcPr anchor="ctr"/>
                </a:tc>
                <a:extLst>
                  <a:ext uri="{0D108BD9-81ED-4DB2-BD59-A6C34878D82A}">
                    <a16:rowId xmlns:a16="http://schemas.microsoft.com/office/drawing/2014/main" val="3901251764"/>
                  </a:ext>
                </a:extLst>
              </a:tr>
              <a:tr h="499592">
                <a:tc>
                  <a:txBody>
                    <a:bodyPr/>
                    <a:lstStyle/>
                    <a:p>
                      <a:pPr algn="ctr"/>
                      <a:r>
                        <a:rPr lang="es-HN" sz="1000" b="0" i="0" dirty="0">
                          <a:latin typeface="Helvetica Light" panose="020B0403020202020204" pitchFamily="34" charset="0"/>
                        </a:rPr>
                        <a:t>157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59743867"/>
                  </a:ext>
                </a:extLst>
              </a:tr>
              <a:tr h="499592">
                <a:tc>
                  <a:txBody>
                    <a:bodyPr/>
                    <a:lstStyle/>
                    <a:p>
                      <a:pPr algn="ctr"/>
                      <a:r>
                        <a:rPr lang="es-HN" sz="1000" b="0" i="0" dirty="0">
                          <a:latin typeface="Helvetica Light" panose="020B0403020202020204" pitchFamily="34" charset="0"/>
                        </a:rPr>
                        <a:t>4,880</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3732599900"/>
              </p:ext>
            </p:extLst>
          </p:nvPr>
        </p:nvGraphicFramePr>
        <p:xfrm>
          <a:off x="160720" y="4157083"/>
          <a:ext cx="4568825" cy="2275733"/>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Acum26</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3973598891"/>
              </p:ext>
            </p:extLst>
          </p:nvPr>
        </p:nvGraphicFramePr>
        <p:xfrm>
          <a:off x="5669544" y="4160494"/>
          <a:ext cx="3860769" cy="2306546"/>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390385218"/>
              </p:ext>
            </p:extLst>
          </p:nvPr>
        </p:nvGraphicFramePr>
        <p:xfrm>
          <a:off x="9530315" y="1285196"/>
          <a:ext cx="2500965" cy="2143804"/>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3343179254"/>
              </p:ext>
            </p:extLst>
          </p:nvPr>
        </p:nvGraphicFramePr>
        <p:xfrm>
          <a:off x="9530313" y="4167132"/>
          <a:ext cx="2500967" cy="2480878"/>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395756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503766"/>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Enero, Didemo tiene el primer lugar en el SOV con el 55%  (2,798 Trps), seguido de Elektra que tiene el 40%.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46790" y="3380651"/>
            <a:ext cx="3603355"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Didemo quien tiene el primer lugar, distribuye sus trp’s (2,798) con el 91% en espacios de Noticias, el 6% en Deportes, Elektra siendo el segundo tiene el 45% Noticias y 26% Entreten.</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4" y="3379610"/>
            <a:ext cx="2500966"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Los 2,798 Trp’s de Didemo, se concentran en espacios de la mañana (noticias). Elektra tiene distribución en la mañana en noticias.</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2076671358"/>
              </p:ext>
            </p:extLst>
          </p:nvPr>
        </p:nvGraphicFramePr>
        <p:xfrm>
          <a:off x="5729671" y="1276242"/>
          <a:ext cx="3894044" cy="22275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9">
            <a:extLst>
              <a:ext uri="{FF2B5EF4-FFF2-40B4-BE49-F238E27FC236}">
                <a16:creationId xmlns:a16="http://schemas.microsoft.com/office/drawing/2014/main" id="{4D07F564-F840-80EB-0726-0A0314D712B0}"/>
              </a:ext>
            </a:extLst>
          </p:cNvPr>
          <p:cNvGraphicFramePr>
            <a:graphicFrameLocks noGrp="1"/>
          </p:cNvGraphicFramePr>
          <p:nvPr>
            <p:extLst>
              <p:ext uri="{D42A27DB-BD31-4B8C-83A1-F6EECF244321}">
                <p14:modId xmlns:p14="http://schemas.microsoft.com/office/powerpoint/2010/main" val="2682854588"/>
              </p:ext>
            </p:extLst>
          </p:nvPr>
        </p:nvGraphicFramePr>
        <p:xfrm>
          <a:off x="4689080" y="3929282"/>
          <a:ext cx="1048116" cy="2476835"/>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95367">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95367">
                <a:tc>
                  <a:txBody>
                    <a:bodyPr/>
                    <a:lstStyle/>
                    <a:p>
                      <a:pPr algn="ctr"/>
                      <a:r>
                        <a:rPr lang="es-HN" sz="1000" b="0" i="0" dirty="0">
                          <a:latin typeface="Helvetica Light" panose="020B0403020202020204" pitchFamily="34" charset="0"/>
                        </a:rPr>
                        <a:t>2,798</a:t>
                      </a:r>
                    </a:p>
                  </a:txBody>
                  <a:tcPr anchor="ctr"/>
                </a:tc>
                <a:tc>
                  <a:txBody>
                    <a:bodyPr/>
                    <a:lstStyle/>
                    <a:p>
                      <a:pPr algn="ctr"/>
                      <a:r>
                        <a:rPr lang="es-HN" sz="1000" b="0" i="0" dirty="0">
                          <a:latin typeface="Helvetica Light" panose="020B0403020202020204" pitchFamily="34" charset="0"/>
                        </a:rPr>
                        <a:t>55%</a:t>
                      </a:r>
                    </a:p>
                  </a:txBody>
                  <a:tcPr anchor="ctr"/>
                </a:tc>
                <a:extLst>
                  <a:ext uri="{0D108BD9-81ED-4DB2-BD59-A6C34878D82A}">
                    <a16:rowId xmlns:a16="http://schemas.microsoft.com/office/drawing/2014/main" val="4147315813"/>
                  </a:ext>
                </a:extLst>
              </a:tr>
              <a:tr h="495367">
                <a:tc>
                  <a:txBody>
                    <a:bodyPr/>
                    <a:lstStyle/>
                    <a:p>
                      <a:pPr algn="ctr"/>
                      <a:r>
                        <a:rPr lang="es-HN" sz="1000" b="0" i="0" dirty="0">
                          <a:latin typeface="Helvetica Light" panose="020B0403020202020204" pitchFamily="34" charset="0"/>
                        </a:rPr>
                        <a:t>1,925</a:t>
                      </a:r>
                    </a:p>
                  </a:txBody>
                  <a:tcPr anchor="ctr"/>
                </a:tc>
                <a:tc>
                  <a:txBody>
                    <a:bodyPr/>
                    <a:lstStyle/>
                    <a:p>
                      <a:pPr algn="ctr"/>
                      <a:r>
                        <a:rPr lang="es-HN" sz="1000" b="0" i="0" dirty="0">
                          <a:latin typeface="Helvetica Light" panose="020B0403020202020204" pitchFamily="34" charset="0"/>
                        </a:rPr>
                        <a:t>40%</a:t>
                      </a:r>
                    </a:p>
                  </a:txBody>
                  <a:tcPr anchor="ctr"/>
                </a:tc>
                <a:extLst>
                  <a:ext uri="{0D108BD9-81ED-4DB2-BD59-A6C34878D82A}">
                    <a16:rowId xmlns:a16="http://schemas.microsoft.com/office/drawing/2014/main" val="3901251764"/>
                  </a:ext>
                </a:extLst>
              </a:tr>
              <a:tr h="495367">
                <a:tc>
                  <a:txBody>
                    <a:bodyPr/>
                    <a:lstStyle/>
                    <a:p>
                      <a:pPr algn="ctr"/>
                      <a:r>
                        <a:rPr lang="es-HN" sz="1000" b="0" i="0" dirty="0">
                          <a:latin typeface="Helvetica Light" panose="020B0403020202020204" pitchFamily="34" charset="0"/>
                        </a:rPr>
                        <a:t>157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59743867"/>
                  </a:ext>
                </a:extLst>
              </a:tr>
              <a:tr h="495367">
                <a:tc>
                  <a:txBody>
                    <a:bodyPr/>
                    <a:lstStyle/>
                    <a:p>
                      <a:pPr algn="ctr"/>
                      <a:r>
                        <a:rPr lang="es-HN" sz="1000" b="0" i="0" dirty="0">
                          <a:latin typeface="Helvetica Light" panose="020B0403020202020204" pitchFamily="34" charset="0"/>
                        </a:rPr>
                        <a:t>4,880</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5" name="CuadroTexto 4">
            <a:extLst>
              <a:ext uri="{FF2B5EF4-FFF2-40B4-BE49-F238E27FC236}">
                <a16:creationId xmlns:a16="http://schemas.microsoft.com/office/drawing/2014/main" id="{42FB09F8-0104-6E07-5E9F-664AAB23203E}"/>
              </a:ext>
            </a:extLst>
          </p:cNvPr>
          <p:cNvSpPr txBox="1"/>
          <p:nvPr/>
        </p:nvSpPr>
        <p:spPr>
          <a:xfrm>
            <a:off x="9525236" y="6327787"/>
            <a:ext cx="2500966"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Los 2,798 Trp’s de Didemo, se concentran en espacios de la mañana (noticias). Elektra tiene distribución en la mañana en noticias.</a:t>
            </a:r>
          </a:p>
        </p:txBody>
      </p:sp>
      <p:sp>
        <p:nvSpPr>
          <p:cNvPr id="7" name="CuadroTexto 6">
            <a:extLst>
              <a:ext uri="{FF2B5EF4-FFF2-40B4-BE49-F238E27FC236}">
                <a16:creationId xmlns:a16="http://schemas.microsoft.com/office/drawing/2014/main" id="{915069CB-AEBF-A574-8EA1-663BF003E831}"/>
              </a:ext>
            </a:extLst>
          </p:cNvPr>
          <p:cNvSpPr txBox="1"/>
          <p:nvPr/>
        </p:nvSpPr>
        <p:spPr>
          <a:xfrm>
            <a:off x="5842385" y="6303610"/>
            <a:ext cx="3603355"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Didemo quien tiene el primer lugar, distribuye sus trp’s (2,798) con el 91% en espacios de Noticias, el 6% en Deportes, Elektra siendo el segundo tiene el 45% Noticias y 26% Entreten.</a:t>
            </a:r>
          </a:p>
        </p:txBody>
      </p:sp>
      <p:sp>
        <p:nvSpPr>
          <p:cNvPr id="11" name="CuadroTexto 10">
            <a:extLst>
              <a:ext uri="{FF2B5EF4-FFF2-40B4-BE49-F238E27FC236}">
                <a16:creationId xmlns:a16="http://schemas.microsoft.com/office/drawing/2014/main" id="{858EC5CD-0527-67D4-ED84-FFA036EC90CB}"/>
              </a:ext>
            </a:extLst>
          </p:cNvPr>
          <p:cNvSpPr txBox="1"/>
          <p:nvPr/>
        </p:nvSpPr>
        <p:spPr>
          <a:xfrm>
            <a:off x="1050031" y="6372859"/>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Enero, Didemo tiene el primer lugar en el SOV con el 55%  (2,798 Trps), seguido de Elektra que tiene el 40%.  </a:t>
            </a:r>
          </a:p>
        </p:txBody>
      </p:sp>
    </p:spTree>
    <p:extLst>
      <p:ext uri="{BB962C8B-B14F-4D97-AF65-F5344CB8AC3E}">
        <p14:creationId xmlns:p14="http://schemas.microsoft.com/office/powerpoint/2010/main" val="1980939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028872753"/>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Ene’26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211561580"/>
              </p:ext>
            </p:extLst>
          </p:nvPr>
        </p:nvGraphicFramePr>
        <p:xfrm>
          <a:off x="11079784" y="1028272"/>
          <a:ext cx="1048116" cy="2576447"/>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71411">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67506">
                <a:tc>
                  <a:txBody>
                    <a:bodyPr/>
                    <a:lstStyle/>
                    <a:p>
                      <a:pPr algn="ctr"/>
                      <a:r>
                        <a:rPr lang="es-HN" sz="800" b="0" i="0" dirty="0">
                          <a:latin typeface="Helvetica Light" panose="020B0403020202020204" pitchFamily="34" charset="0"/>
                        </a:rPr>
                        <a:t>546</a:t>
                      </a:r>
                    </a:p>
                  </a:txBody>
                  <a:tcPr anchor="ctr"/>
                </a:tc>
                <a:tc>
                  <a:txBody>
                    <a:bodyPr/>
                    <a:lstStyle/>
                    <a:p>
                      <a:pPr algn="ctr"/>
                      <a:r>
                        <a:rPr lang="es-HN" sz="800" b="0" i="0" dirty="0">
                          <a:latin typeface="Helvetica Light" panose="020B0403020202020204" pitchFamily="34" charset="0"/>
                        </a:rPr>
                        <a:t>47%</a:t>
                      </a:r>
                    </a:p>
                  </a:txBody>
                  <a:tcPr anchor="ctr"/>
                </a:tc>
                <a:extLst>
                  <a:ext uri="{0D108BD9-81ED-4DB2-BD59-A6C34878D82A}">
                    <a16:rowId xmlns:a16="http://schemas.microsoft.com/office/drawing/2014/main" val="917638295"/>
                  </a:ext>
                </a:extLst>
              </a:tr>
              <a:tr h="367506">
                <a:tc>
                  <a:txBody>
                    <a:bodyPr/>
                    <a:lstStyle/>
                    <a:p>
                      <a:pPr algn="ctr"/>
                      <a:r>
                        <a:rPr lang="es-HN" sz="800" b="0" i="0" dirty="0">
                          <a:latin typeface="Helvetica Light" panose="020B0403020202020204" pitchFamily="34" charset="0"/>
                        </a:rPr>
                        <a:t>380</a:t>
                      </a:r>
                    </a:p>
                  </a:txBody>
                  <a:tcPr anchor="ctr"/>
                </a:tc>
                <a:tc>
                  <a:txBody>
                    <a:bodyPr/>
                    <a:lstStyle/>
                    <a:p>
                      <a:pPr algn="ctr"/>
                      <a:r>
                        <a:rPr lang="es-HN" sz="800" b="0" i="0" dirty="0">
                          <a:latin typeface="Helvetica Light" panose="020B0403020202020204" pitchFamily="34" charset="0"/>
                        </a:rPr>
                        <a:t>32%</a:t>
                      </a:r>
                    </a:p>
                  </a:txBody>
                  <a:tcPr anchor="ctr"/>
                </a:tc>
                <a:extLst>
                  <a:ext uri="{0D108BD9-81ED-4DB2-BD59-A6C34878D82A}">
                    <a16:rowId xmlns:a16="http://schemas.microsoft.com/office/drawing/2014/main" val="834893784"/>
                  </a:ext>
                </a:extLst>
              </a:tr>
              <a:tr h="367506">
                <a:tc>
                  <a:txBody>
                    <a:bodyPr/>
                    <a:lstStyle/>
                    <a:p>
                      <a:pPr algn="ctr"/>
                      <a:r>
                        <a:rPr lang="es-HN" sz="800" b="0" i="0" dirty="0">
                          <a:latin typeface="Helvetica Light" panose="020B0403020202020204" pitchFamily="34" charset="0"/>
                        </a:rPr>
                        <a:t>173</a:t>
                      </a:r>
                    </a:p>
                  </a:txBody>
                  <a:tcPr anchor="ctr"/>
                </a:tc>
                <a:tc>
                  <a:txBody>
                    <a:bodyPr/>
                    <a:lstStyle/>
                    <a:p>
                      <a:pPr algn="ctr"/>
                      <a:r>
                        <a:rPr lang="es-HN" sz="800" b="0" i="0" dirty="0">
                          <a:latin typeface="Helvetica Light" panose="020B0403020202020204" pitchFamily="34" charset="0"/>
                        </a:rPr>
                        <a:t>15%</a:t>
                      </a:r>
                    </a:p>
                  </a:txBody>
                  <a:tcPr anchor="ctr"/>
                </a:tc>
                <a:extLst>
                  <a:ext uri="{0D108BD9-81ED-4DB2-BD59-A6C34878D82A}">
                    <a16:rowId xmlns:a16="http://schemas.microsoft.com/office/drawing/2014/main" val="4070904483"/>
                  </a:ext>
                </a:extLst>
              </a:tr>
              <a:tr h="367506">
                <a:tc>
                  <a:txBody>
                    <a:bodyPr/>
                    <a:lstStyle/>
                    <a:p>
                      <a:pPr algn="ctr"/>
                      <a:r>
                        <a:rPr lang="es-HN" sz="800" b="0" i="0" dirty="0">
                          <a:latin typeface="Helvetica Light" panose="020B0403020202020204" pitchFamily="34" charset="0"/>
                        </a:rPr>
                        <a:t>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5%</a:t>
                      </a:r>
                    </a:p>
                  </a:txBody>
                  <a:tcPr anchor="ctr"/>
                </a:tc>
                <a:extLst>
                  <a:ext uri="{0D108BD9-81ED-4DB2-BD59-A6C34878D82A}">
                    <a16:rowId xmlns:a16="http://schemas.microsoft.com/office/drawing/2014/main" val="4219047078"/>
                  </a:ext>
                </a:extLst>
              </a:tr>
              <a:tr h="367506">
                <a:tc>
                  <a:txBody>
                    <a:bodyPr/>
                    <a:lstStyle/>
                    <a:p>
                      <a:pPr algn="ctr"/>
                      <a:r>
                        <a:rPr lang="es-HN" sz="800" b="0" i="0" dirty="0">
                          <a:latin typeface="Helvetica Light" panose="020B0403020202020204" pitchFamily="34" charset="0"/>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67506">
                <a:tc>
                  <a:txBody>
                    <a:bodyPr/>
                    <a:lstStyle/>
                    <a:p>
                      <a:pPr algn="ctr"/>
                      <a:r>
                        <a:rPr lang="es-HN" sz="800" b="0" i="0" dirty="0">
                          <a:latin typeface="Helvetica Light" panose="020B0403020202020204" pitchFamily="34" charset="0"/>
                        </a:rPr>
                        <a:t>1,171</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462749" y="3816886"/>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Acum’26</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2083203263"/>
              </p:ext>
            </p:extLst>
          </p:nvPr>
        </p:nvGraphicFramePr>
        <p:xfrm>
          <a:off x="9153535" y="1225814"/>
          <a:ext cx="1926249" cy="2479343"/>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3577881"/>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295633577"/>
              </p:ext>
            </p:extLst>
          </p:nvPr>
        </p:nvGraphicFramePr>
        <p:xfrm>
          <a:off x="64101" y="4205221"/>
          <a:ext cx="9203720" cy="2644192"/>
        </p:xfrm>
        <a:graphic>
          <a:graphicData uri="http://schemas.openxmlformats.org/drawingml/2006/chart">
            <c:chart xmlns:c="http://schemas.openxmlformats.org/drawingml/2006/chart" xmlns:r="http://schemas.openxmlformats.org/officeDocument/2006/relationships" r:id="rId6"/>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 name="Tabla 9">
            <a:extLst>
              <a:ext uri="{FF2B5EF4-FFF2-40B4-BE49-F238E27FC236}">
                <a16:creationId xmlns:a16="http://schemas.microsoft.com/office/drawing/2014/main" id="{76601C03-AA5F-1BF7-9909-2430AD3AD468}"/>
              </a:ext>
            </a:extLst>
          </p:cNvPr>
          <p:cNvGraphicFramePr>
            <a:graphicFrameLocks noGrp="1"/>
          </p:cNvGraphicFramePr>
          <p:nvPr>
            <p:extLst>
              <p:ext uri="{D42A27DB-BD31-4B8C-83A1-F6EECF244321}">
                <p14:modId xmlns:p14="http://schemas.microsoft.com/office/powerpoint/2010/main" val="1592521961"/>
              </p:ext>
            </p:extLst>
          </p:nvPr>
        </p:nvGraphicFramePr>
        <p:xfrm>
          <a:off x="11101137" y="4009612"/>
          <a:ext cx="1048116" cy="2784425"/>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01393">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97172">
                <a:tc>
                  <a:txBody>
                    <a:bodyPr/>
                    <a:lstStyle/>
                    <a:p>
                      <a:pPr algn="ctr"/>
                      <a:r>
                        <a:rPr lang="es-HN" sz="800" b="0" i="0" dirty="0">
                          <a:latin typeface="Helvetica Light" panose="020B0403020202020204" pitchFamily="34" charset="0"/>
                        </a:rPr>
                        <a:t>546</a:t>
                      </a:r>
                    </a:p>
                  </a:txBody>
                  <a:tcPr anchor="ctr"/>
                </a:tc>
                <a:tc>
                  <a:txBody>
                    <a:bodyPr/>
                    <a:lstStyle/>
                    <a:p>
                      <a:pPr algn="ctr"/>
                      <a:r>
                        <a:rPr lang="es-HN" sz="800" b="0" i="0" dirty="0">
                          <a:latin typeface="Helvetica Light" panose="020B0403020202020204" pitchFamily="34" charset="0"/>
                        </a:rPr>
                        <a:t>47%</a:t>
                      </a:r>
                    </a:p>
                  </a:txBody>
                  <a:tcPr anchor="ctr"/>
                </a:tc>
                <a:extLst>
                  <a:ext uri="{0D108BD9-81ED-4DB2-BD59-A6C34878D82A}">
                    <a16:rowId xmlns:a16="http://schemas.microsoft.com/office/drawing/2014/main" val="917638295"/>
                  </a:ext>
                </a:extLst>
              </a:tr>
              <a:tr h="397172">
                <a:tc>
                  <a:txBody>
                    <a:bodyPr/>
                    <a:lstStyle/>
                    <a:p>
                      <a:pPr algn="ctr"/>
                      <a:r>
                        <a:rPr lang="es-HN" sz="800" b="0" i="0" dirty="0">
                          <a:latin typeface="Helvetica Light" panose="020B0403020202020204" pitchFamily="34" charset="0"/>
                        </a:rPr>
                        <a:t>380</a:t>
                      </a:r>
                    </a:p>
                  </a:txBody>
                  <a:tcPr anchor="ctr"/>
                </a:tc>
                <a:tc>
                  <a:txBody>
                    <a:bodyPr/>
                    <a:lstStyle/>
                    <a:p>
                      <a:pPr algn="ctr"/>
                      <a:r>
                        <a:rPr lang="es-HN" sz="800" b="0" i="0" dirty="0">
                          <a:latin typeface="Helvetica Light" panose="020B0403020202020204" pitchFamily="34" charset="0"/>
                        </a:rPr>
                        <a:t>32%</a:t>
                      </a:r>
                    </a:p>
                  </a:txBody>
                  <a:tcPr anchor="ctr"/>
                </a:tc>
                <a:extLst>
                  <a:ext uri="{0D108BD9-81ED-4DB2-BD59-A6C34878D82A}">
                    <a16:rowId xmlns:a16="http://schemas.microsoft.com/office/drawing/2014/main" val="834893784"/>
                  </a:ext>
                </a:extLst>
              </a:tr>
              <a:tr h="397172">
                <a:tc>
                  <a:txBody>
                    <a:bodyPr/>
                    <a:lstStyle/>
                    <a:p>
                      <a:pPr algn="ctr"/>
                      <a:r>
                        <a:rPr lang="es-HN" sz="800" b="0" i="0" dirty="0">
                          <a:latin typeface="Helvetica Light" panose="020B0403020202020204" pitchFamily="34" charset="0"/>
                        </a:rPr>
                        <a:t>173</a:t>
                      </a:r>
                    </a:p>
                  </a:txBody>
                  <a:tcPr anchor="ctr"/>
                </a:tc>
                <a:tc>
                  <a:txBody>
                    <a:bodyPr/>
                    <a:lstStyle/>
                    <a:p>
                      <a:pPr algn="ctr"/>
                      <a:r>
                        <a:rPr lang="es-HN" sz="800" b="0" i="0" dirty="0">
                          <a:latin typeface="Helvetica Light" panose="020B0403020202020204" pitchFamily="34" charset="0"/>
                        </a:rPr>
                        <a:t>15%</a:t>
                      </a:r>
                    </a:p>
                  </a:txBody>
                  <a:tcPr anchor="ctr"/>
                </a:tc>
                <a:extLst>
                  <a:ext uri="{0D108BD9-81ED-4DB2-BD59-A6C34878D82A}">
                    <a16:rowId xmlns:a16="http://schemas.microsoft.com/office/drawing/2014/main" val="4070904483"/>
                  </a:ext>
                </a:extLst>
              </a:tr>
              <a:tr h="397172">
                <a:tc>
                  <a:txBody>
                    <a:bodyPr/>
                    <a:lstStyle/>
                    <a:p>
                      <a:pPr algn="ctr"/>
                      <a:r>
                        <a:rPr lang="es-HN" sz="800" b="0" i="0" dirty="0">
                          <a:latin typeface="Helvetica Light" panose="020B0403020202020204" pitchFamily="34" charset="0"/>
                        </a:rPr>
                        <a:t>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5%</a:t>
                      </a:r>
                    </a:p>
                  </a:txBody>
                  <a:tcPr anchor="ctr"/>
                </a:tc>
                <a:extLst>
                  <a:ext uri="{0D108BD9-81ED-4DB2-BD59-A6C34878D82A}">
                    <a16:rowId xmlns:a16="http://schemas.microsoft.com/office/drawing/2014/main" val="4219047078"/>
                  </a:ext>
                </a:extLst>
              </a:tr>
              <a:tr h="397172">
                <a:tc>
                  <a:txBody>
                    <a:bodyPr/>
                    <a:lstStyle/>
                    <a:p>
                      <a:pPr algn="ctr"/>
                      <a:r>
                        <a:rPr lang="es-HN" sz="800" b="0" i="0" dirty="0">
                          <a:latin typeface="Helvetica Light" panose="020B0403020202020204" pitchFamily="34" charset="0"/>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97172">
                <a:tc>
                  <a:txBody>
                    <a:bodyPr/>
                    <a:lstStyle/>
                    <a:p>
                      <a:pPr algn="ctr"/>
                      <a:r>
                        <a:rPr lang="es-HN" sz="800" b="0" i="0" dirty="0">
                          <a:latin typeface="Helvetica Light" panose="020B0403020202020204" pitchFamily="34" charset="0"/>
                        </a:rPr>
                        <a:t>1,171</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Tree>
    <p:extLst>
      <p:ext uri="{BB962C8B-B14F-4D97-AF65-F5344CB8AC3E}">
        <p14:creationId xmlns:p14="http://schemas.microsoft.com/office/powerpoint/2010/main" val="132474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2702"/>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6512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283598821"/>
              </p:ext>
            </p:extLst>
          </p:nvPr>
        </p:nvGraphicFramePr>
        <p:xfrm>
          <a:off x="160332" y="1285374"/>
          <a:ext cx="8101685" cy="241012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4491558" cy="338554"/>
          </a:xfrm>
          <a:prstGeom prst="rect">
            <a:avLst/>
          </a:prstGeom>
          <a:noFill/>
        </p:spPr>
        <p:txBody>
          <a:bodyPr wrap="square" rtlCol="0">
            <a:spAutoFit/>
          </a:bodyPr>
          <a:lstStyle/>
          <a:p>
            <a:r>
              <a:rPr lang="es-HN" sz="1600" dirty="0">
                <a:latin typeface="Helvetica Light" panose="020B0403020202020204" pitchFamily="34" charset="0"/>
              </a:rPr>
              <a:t>Distribución de spots por prensa -  </a:t>
            </a:r>
            <a:r>
              <a:rPr lang="es-HN" sz="1600" b="1" dirty="0">
                <a:solidFill>
                  <a:srgbClr val="C00000"/>
                </a:solidFill>
                <a:latin typeface="Helvetica Light" panose="020B0403020202020204" pitchFamily="34" charset="0"/>
              </a:rPr>
              <a:t>Ene’26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741355672"/>
              </p:ext>
            </p:extLst>
          </p:nvPr>
        </p:nvGraphicFramePr>
        <p:xfrm>
          <a:off x="8162447" y="1025358"/>
          <a:ext cx="1315183" cy="267014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39955">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795115">
                <a:tc>
                  <a:txBody>
                    <a:bodyPr/>
                    <a:lstStyle/>
                    <a:p>
                      <a:pPr algn="ctr"/>
                      <a:r>
                        <a:rPr lang="es-HN" sz="1000" b="0" i="0" dirty="0">
                          <a:latin typeface="Helvetica Light" panose="020B0403020202020204" pitchFamily="34" charset="0"/>
                        </a:rPr>
                        <a:t>20</a:t>
                      </a:r>
                    </a:p>
                  </a:txBody>
                  <a:tcPr anchor="ctr"/>
                </a:tc>
                <a:tc>
                  <a:txBody>
                    <a:bodyPr/>
                    <a:lstStyle/>
                    <a:p>
                      <a:pPr algn="ctr"/>
                      <a:r>
                        <a:rPr lang="es-HN" sz="1000" b="0" i="0" dirty="0">
                          <a:latin typeface="Helvetica Light" panose="020B0403020202020204" pitchFamily="34" charset="0"/>
                        </a:rPr>
                        <a:t>91%</a:t>
                      </a:r>
                    </a:p>
                  </a:txBody>
                  <a:tcPr anchor="ctr"/>
                </a:tc>
                <a:extLst>
                  <a:ext uri="{0D108BD9-81ED-4DB2-BD59-A6C34878D82A}">
                    <a16:rowId xmlns:a16="http://schemas.microsoft.com/office/drawing/2014/main" val="2431994916"/>
                  </a:ext>
                </a:extLst>
              </a:tr>
              <a:tr h="795115">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597812305"/>
                  </a:ext>
                </a:extLst>
              </a:tr>
              <a:tr h="539955">
                <a:tc>
                  <a:txBody>
                    <a:bodyPr/>
                    <a:lstStyle/>
                    <a:p>
                      <a:pPr algn="ctr"/>
                      <a:r>
                        <a:rPr lang="es-HN" sz="1000" b="0" i="0" dirty="0">
                          <a:latin typeface="Helvetica Light" panose="020B0403020202020204" pitchFamily="34" charset="0"/>
                        </a:rPr>
                        <a:t>22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0" y="3979524"/>
            <a:ext cx="4376229"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Acum’26</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99790659"/>
              </p:ext>
            </p:extLst>
          </p:nvPr>
        </p:nvGraphicFramePr>
        <p:xfrm>
          <a:off x="9857753" y="1436630"/>
          <a:ext cx="1926249" cy="1992369"/>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260822331"/>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9">
            <a:extLst>
              <a:ext uri="{FF2B5EF4-FFF2-40B4-BE49-F238E27FC236}">
                <a16:creationId xmlns:a16="http://schemas.microsoft.com/office/drawing/2014/main" id="{8F067F56-660F-F6BE-7766-34CEBE57F964}"/>
              </a:ext>
            </a:extLst>
          </p:cNvPr>
          <p:cNvGraphicFramePr>
            <a:graphicFrameLocks noGrp="1"/>
          </p:cNvGraphicFramePr>
          <p:nvPr>
            <p:extLst>
              <p:ext uri="{D42A27DB-BD31-4B8C-83A1-F6EECF244321}">
                <p14:modId xmlns:p14="http://schemas.microsoft.com/office/powerpoint/2010/main" val="1655486353"/>
              </p:ext>
            </p:extLst>
          </p:nvPr>
        </p:nvGraphicFramePr>
        <p:xfrm>
          <a:off x="8162447" y="4292199"/>
          <a:ext cx="1315183" cy="2254074"/>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455820">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671217">
                <a:tc>
                  <a:txBody>
                    <a:bodyPr/>
                    <a:lstStyle/>
                    <a:p>
                      <a:pPr algn="ctr"/>
                      <a:r>
                        <a:rPr lang="es-HN" sz="1000" b="0" i="0" dirty="0">
                          <a:latin typeface="Helvetica Light" panose="020B0403020202020204" pitchFamily="34" charset="0"/>
                        </a:rPr>
                        <a:t>20</a:t>
                      </a:r>
                    </a:p>
                  </a:txBody>
                  <a:tcPr anchor="ctr"/>
                </a:tc>
                <a:tc>
                  <a:txBody>
                    <a:bodyPr/>
                    <a:lstStyle/>
                    <a:p>
                      <a:pPr algn="ctr"/>
                      <a:r>
                        <a:rPr lang="es-HN" sz="1000" b="0" i="0" dirty="0">
                          <a:latin typeface="Helvetica Light" panose="020B0403020202020204" pitchFamily="34" charset="0"/>
                        </a:rPr>
                        <a:t>91%</a:t>
                      </a:r>
                    </a:p>
                  </a:txBody>
                  <a:tcPr anchor="ctr"/>
                </a:tc>
                <a:extLst>
                  <a:ext uri="{0D108BD9-81ED-4DB2-BD59-A6C34878D82A}">
                    <a16:rowId xmlns:a16="http://schemas.microsoft.com/office/drawing/2014/main" val="2431994916"/>
                  </a:ext>
                </a:extLst>
              </a:tr>
              <a:tr h="671217">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534531175"/>
                  </a:ext>
                </a:extLst>
              </a:tr>
              <a:tr h="455820">
                <a:tc>
                  <a:txBody>
                    <a:bodyPr/>
                    <a:lstStyle/>
                    <a:p>
                      <a:pPr algn="ctr"/>
                      <a:r>
                        <a:rPr lang="es-HN" sz="1000" b="0" i="0" dirty="0">
                          <a:latin typeface="Helvetica Light" panose="020B0403020202020204" pitchFamily="34" charset="0"/>
                        </a:rPr>
                        <a:t>22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Gráfico 2">
            <a:extLst>
              <a:ext uri="{FF2B5EF4-FFF2-40B4-BE49-F238E27FC236}">
                <a16:creationId xmlns:a16="http://schemas.microsoft.com/office/drawing/2014/main" id="{23CE6859-E078-A6BC-C235-2E0CCFED613F}"/>
              </a:ext>
            </a:extLst>
          </p:cNvPr>
          <p:cNvGraphicFramePr/>
          <p:nvPr>
            <p:extLst>
              <p:ext uri="{D42A27DB-BD31-4B8C-83A1-F6EECF244321}">
                <p14:modId xmlns:p14="http://schemas.microsoft.com/office/powerpoint/2010/main" val="27246671"/>
              </p:ext>
            </p:extLst>
          </p:nvPr>
        </p:nvGraphicFramePr>
        <p:xfrm>
          <a:off x="9857753" y="4423053"/>
          <a:ext cx="1926249" cy="1992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97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RESUMEN DE INVERSIÓN Y FRECUENCIA EN MEDIOS</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002333" y="200526"/>
            <a:ext cx="2142515"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218209719"/>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Spots</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Ene’26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103845945"/>
              </p:ext>
            </p:extLst>
          </p:nvPr>
        </p:nvGraphicFramePr>
        <p:xfrm>
          <a:off x="5684179" y="1025272"/>
          <a:ext cx="1463514" cy="275720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44650">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44650">
                <a:tc>
                  <a:txBody>
                    <a:bodyPr/>
                    <a:lstStyle/>
                    <a:p>
                      <a:pPr algn="ctr"/>
                      <a:r>
                        <a:rPr lang="es-HN" sz="1000" b="0" i="0" dirty="0">
                          <a:latin typeface="Helvetica Light" panose="020B0403020202020204" pitchFamily="34" charset="0"/>
                        </a:rPr>
                        <a:t>2,362</a:t>
                      </a:r>
                    </a:p>
                  </a:txBody>
                  <a:tcPr anchor="ctr"/>
                </a:tc>
                <a:tc>
                  <a:txBody>
                    <a:bodyPr/>
                    <a:lstStyle/>
                    <a:p>
                      <a:pPr algn="ctr"/>
                      <a:r>
                        <a:rPr lang="es-HN" sz="1000" b="0" i="0" dirty="0">
                          <a:latin typeface="Helvetica Light" panose="020B0403020202020204" pitchFamily="34" charset="0"/>
                        </a:rPr>
                        <a:t>26%</a:t>
                      </a:r>
                    </a:p>
                  </a:txBody>
                  <a:tcPr anchor="ctr"/>
                </a:tc>
                <a:extLst>
                  <a:ext uri="{0D108BD9-81ED-4DB2-BD59-A6C34878D82A}">
                    <a16:rowId xmlns:a16="http://schemas.microsoft.com/office/drawing/2014/main" val="2431994916"/>
                  </a:ext>
                </a:extLst>
              </a:tr>
              <a:tr h="344650">
                <a:tc>
                  <a:txBody>
                    <a:bodyPr/>
                    <a:lstStyle/>
                    <a:p>
                      <a:pPr algn="ctr"/>
                      <a:r>
                        <a:rPr lang="es-HN" sz="1000" b="0" i="0" dirty="0">
                          <a:latin typeface="Helvetica Light" panose="020B0403020202020204" pitchFamily="34" charset="0"/>
                        </a:rPr>
                        <a:t>2,235</a:t>
                      </a:r>
                    </a:p>
                  </a:txBody>
                  <a:tcPr anchor="ctr"/>
                </a:tc>
                <a:tc>
                  <a:txBody>
                    <a:bodyPr/>
                    <a:lstStyle/>
                    <a:p>
                      <a:pPr algn="ctr"/>
                      <a:r>
                        <a:rPr lang="es-HN" sz="1000" b="0" i="0" dirty="0">
                          <a:latin typeface="Helvetica Light" panose="020B0403020202020204" pitchFamily="34" charset="0"/>
                        </a:rPr>
                        <a:t>25%</a:t>
                      </a:r>
                    </a:p>
                  </a:txBody>
                  <a:tcPr anchor="ctr"/>
                </a:tc>
                <a:extLst>
                  <a:ext uri="{0D108BD9-81ED-4DB2-BD59-A6C34878D82A}">
                    <a16:rowId xmlns:a16="http://schemas.microsoft.com/office/drawing/2014/main" val="917638295"/>
                  </a:ext>
                </a:extLst>
              </a:tr>
              <a:tr h="344650">
                <a:tc>
                  <a:txBody>
                    <a:bodyPr/>
                    <a:lstStyle/>
                    <a:p>
                      <a:pPr algn="ctr"/>
                      <a:r>
                        <a:rPr lang="es-HN" sz="1000" b="0" i="0" dirty="0">
                          <a:latin typeface="Helvetica Light" panose="020B0403020202020204" pitchFamily="34" charset="0"/>
                        </a:rPr>
                        <a:t>2,212</a:t>
                      </a:r>
                    </a:p>
                  </a:txBody>
                  <a:tcPr anchor="ctr"/>
                </a:tc>
                <a:tc>
                  <a:txBody>
                    <a:bodyPr/>
                    <a:lstStyle/>
                    <a:p>
                      <a:pPr algn="ctr"/>
                      <a:r>
                        <a:rPr lang="es-HN" sz="1000" b="0" i="0" dirty="0">
                          <a:latin typeface="Helvetica Light" panose="020B0403020202020204" pitchFamily="34" charset="0"/>
                        </a:rPr>
                        <a:t>25%</a:t>
                      </a:r>
                    </a:p>
                  </a:txBody>
                  <a:tcPr anchor="ctr"/>
                </a:tc>
                <a:extLst>
                  <a:ext uri="{0D108BD9-81ED-4DB2-BD59-A6C34878D82A}">
                    <a16:rowId xmlns:a16="http://schemas.microsoft.com/office/drawing/2014/main" val="1098598942"/>
                  </a:ext>
                </a:extLst>
              </a:tr>
              <a:tr h="344650">
                <a:tc>
                  <a:txBody>
                    <a:bodyPr/>
                    <a:lstStyle/>
                    <a:p>
                      <a:pPr algn="ctr"/>
                      <a:r>
                        <a:rPr lang="es-HN" sz="1000" b="0" i="0" dirty="0">
                          <a:latin typeface="Helvetica Light" panose="020B0403020202020204" pitchFamily="34" charset="0"/>
                        </a:rPr>
                        <a:t>1,122</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646153677"/>
                  </a:ext>
                </a:extLst>
              </a:tr>
              <a:tr h="344650">
                <a:tc>
                  <a:txBody>
                    <a:bodyPr/>
                    <a:lstStyle/>
                    <a:p>
                      <a:pPr algn="ctr"/>
                      <a:r>
                        <a:rPr lang="es-HN" sz="1000" b="0" i="0" dirty="0">
                          <a:latin typeface="Helvetica Light" panose="020B0403020202020204" pitchFamily="34" charset="0"/>
                        </a:rPr>
                        <a:t>858</a:t>
                      </a:r>
                    </a:p>
                  </a:txBody>
                  <a:tcPr anchor="ctr"/>
                </a:tc>
                <a:tc>
                  <a:txBody>
                    <a:bodyPr/>
                    <a:lstStyle/>
                    <a:p>
                      <a:pPr algn="ct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718045833"/>
                  </a:ext>
                </a:extLst>
              </a:tr>
              <a:tr h="344650">
                <a:tc>
                  <a:txBody>
                    <a:bodyPr/>
                    <a:lstStyle/>
                    <a:p>
                      <a:pPr algn="ctr"/>
                      <a:r>
                        <a:rPr lang="es-HN" sz="1000" b="0" i="0" dirty="0">
                          <a:latin typeface="Helvetica Light" panose="020B0403020202020204" pitchFamily="34" charset="0"/>
                        </a:rPr>
                        <a:t>152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1316315956"/>
                  </a:ext>
                </a:extLst>
              </a:tr>
              <a:tr h="344650">
                <a:tc>
                  <a:txBody>
                    <a:bodyPr/>
                    <a:lstStyle/>
                    <a:p>
                      <a:pPr algn="ctr"/>
                      <a:r>
                        <a:rPr lang="es-HN" sz="1000" b="0" i="0" dirty="0">
                          <a:latin typeface="Helvetica Light" panose="020B0403020202020204" pitchFamily="34" charset="0"/>
                        </a:rPr>
                        <a:t>8,941</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Inv en L.</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Ene’26</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805582266"/>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512822704"/>
              </p:ext>
            </p:extLst>
          </p:nvPr>
        </p:nvGraphicFramePr>
        <p:xfrm>
          <a:off x="5684179" y="4074585"/>
          <a:ext cx="1463514" cy="2623496"/>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27937">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27937">
                <a:tc>
                  <a:txBody>
                    <a:bodyPr/>
                    <a:lstStyle/>
                    <a:p>
                      <a:pPr algn="ctr"/>
                      <a:r>
                        <a:rPr lang="es-HN" sz="1000" b="0" i="0" dirty="0">
                          <a:latin typeface="Helvetica Light" panose="020B0403020202020204" pitchFamily="34" charset="0"/>
                        </a:rPr>
                        <a:t>175,000</a:t>
                      </a:r>
                    </a:p>
                  </a:txBody>
                  <a:tcPr anchor="ctr"/>
                </a:tc>
                <a:tc>
                  <a:txBody>
                    <a:bodyPr/>
                    <a:lstStyle/>
                    <a:p>
                      <a:pPr algn="ctr"/>
                      <a:r>
                        <a:rPr lang="es-HN" sz="1000" b="0" i="0" dirty="0">
                          <a:latin typeface="Helvetica Light" panose="020B0403020202020204" pitchFamily="34" charset="0"/>
                        </a:rPr>
                        <a:t>25%</a:t>
                      </a:r>
                    </a:p>
                  </a:txBody>
                  <a:tcPr anchor="ctr"/>
                </a:tc>
                <a:extLst>
                  <a:ext uri="{0D108BD9-81ED-4DB2-BD59-A6C34878D82A}">
                    <a16:rowId xmlns:a16="http://schemas.microsoft.com/office/drawing/2014/main" val="2431994916"/>
                  </a:ext>
                </a:extLst>
              </a:tr>
              <a:tr h="327937">
                <a:tc>
                  <a:txBody>
                    <a:bodyPr/>
                    <a:lstStyle/>
                    <a:p>
                      <a:pPr algn="ctr"/>
                      <a:r>
                        <a:rPr lang="es-HN" sz="1000" b="0" i="0" dirty="0">
                          <a:latin typeface="Helvetica Light" panose="020B0403020202020204" pitchFamily="34" charset="0"/>
                        </a:rPr>
                        <a:t>126,000</a:t>
                      </a:r>
                    </a:p>
                  </a:txBody>
                  <a:tcPr anchor="ctr"/>
                </a:tc>
                <a:tc>
                  <a:txBody>
                    <a:bodyPr/>
                    <a:lstStyle/>
                    <a:p>
                      <a:pPr algn="ctr"/>
                      <a:r>
                        <a:rPr lang="es-HN" sz="1000" b="0" i="0" dirty="0">
                          <a:latin typeface="Helvetica Light" panose="020B0403020202020204" pitchFamily="34" charset="0"/>
                        </a:rPr>
                        <a:t>18%</a:t>
                      </a:r>
                    </a:p>
                  </a:txBody>
                  <a:tcPr anchor="ctr"/>
                </a:tc>
                <a:extLst>
                  <a:ext uri="{0D108BD9-81ED-4DB2-BD59-A6C34878D82A}">
                    <a16:rowId xmlns:a16="http://schemas.microsoft.com/office/drawing/2014/main" val="917638295"/>
                  </a:ext>
                </a:extLst>
              </a:tr>
              <a:tr h="327937">
                <a:tc>
                  <a:txBody>
                    <a:bodyPr/>
                    <a:lstStyle/>
                    <a:p>
                      <a:pPr algn="ctr"/>
                      <a:r>
                        <a:rPr lang="es-HN" sz="1000" b="0" i="0" dirty="0">
                          <a:latin typeface="Helvetica Light" panose="020B0403020202020204" pitchFamily="34" charset="0"/>
                        </a:rPr>
                        <a:t>119,722</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327937">
                <a:tc>
                  <a:txBody>
                    <a:bodyPr/>
                    <a:lstStyle/>
                    <a:p>
                      <a:pPr algn="ctr"/>
                      <a:r>
                        <a:rPr lang="es-HN" sz="1000" b="0" i="0" dirty="0">
                          <a:latin typeface="Helvetica Light" panose="020B0403020202020204" pitchFamily="34" charset="0"/>
                        </a:rPr>
                        <a:t>116,360</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646153677"/>
                  </a:ext>
                </a:extLst>
              </a:tr>
              <a:tr h="327937">
                <a:tc>
                  <a:txBody>
                    <a:bodyPr/>
                    <a:lstStyle/>
                    <a:p>
                      <a:pPr algn="ctr"/>
                      <a:r>
                        <a:rPr lang="es-HN" sz="1000" b="0" i="0" dirty="0">
                          <a:latin typeface="Helvetica Light" panose="020B0403020202020204" pitchFamily="34" charset="0"/>
                        </a:rPr>
                        <a:t>97,500</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1718045833"/>
                  </a:ext>
                </a:extLst>
              </a:tr>
              <a:tr h="327937">
                <a:tc>
                  <a:txBody>
                    <a:bodyPr/>
                    <a:lstStyle/>
                    <a:p>
                      <a:pPr algn="ctr"/>
                      <a:r>
                        <a:rPr lang="es-HN" sz="1000" b="0" i="0" dirty="0">
                          <a:latin typeface="Helvetica Light" panose="020B0403020202020204" pitchFamily="34" charset="0"/>
                        </a:rPr>
                        <a:t>60,000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316315956"/>
                  </a:ext>
                </a:extLst>
              </a:tr>
              <a:tr h="327937">
                <a:tc>
                  <a:txBody>
                    <a:bodyPr/>
                    <a:lstStyle/>
                    <a:p>
                      <a:pPr algn="ctr"/>
                      <a:r>
                        <a:rPr lang="es-HN" sz="1000" b="0" i="0" dirty="0">
                          <a:latin typeface="Helvetica Light" panose="020B0403020202020204" pitchFamily="34" charset="0"/>
                        </a:rPr>
                        <a:t>695,582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2" name="Objeto 1">
            <a:extLst>
              <a:ext uri="{FF2B5EF4-FFF2-40B4-BE49-F238E27FC236}">
                <a16:creationId xmlns:a16="http://schemas.microsoft.com/office/drawing/2014/main" id="{E9FE7ADB-19CE-29DF-AA80-1622B0BB9873}"/>
              </a:ext>
            </a:extLst>
          </p:cNvPr>
          <p:cNvGraphicFramePr>
            <a:graphicFrameLocks noChangeAspect="1"/>
          </p:cNvGraphicFramePr>
          <p:nvPr>
            <p:extLst>
              <p:ext uri="{D42A27DB-BD31-4B8C-83A1-F6EECF244321}">
                <p14:modId xmlns:p14="http://schemas.microsoft.com/office/powerpoint/2010/main" val="446510001"/>
              </p:ext>
            </p:extLst>
          </p:nvPr>
        </p:nvGraphicFramePr>
        <p:xfrm>
          <a:off x="8567530" y="1021218"/>
          <a:ext cx="2709525" cy="5676863"/>
        </p:xfrm>
        <a:graphic>
          <a:graphicData uri="http://schemas.openxmlformats.org/presentationml/2006/ole">
            <mc:AlternateContent xmlns:mc="http://schemas.openxmlformats.org/markup-compatibility/2006">
              <mc:Choice xmlns:v="urn:schemas-microsoft-com:vml" Requires="v">
                <p:oleObj name="Hoja de cálculo" r:id="rId5" imgW="4953000" imgH="10375900" progId="Excel.Sheet.12">
                  <p:embed/>
                </p:oleObj>
              </mc:Choice>
              <mc:Fallback>
                <p:oleObj name="Hoja de cálculo" r:id="rId5" imgW="4953000" imgH="10375900" progId="Excel.Sheet.12">
                  <p:embed/>
                  <p:pic>
                    <p:nvPicPr>
                      <p:cNvPr id="0" name=""/>
                      <p:cNvPicPr/>
                      <p:nvPr/>
                    </p:nvPicPr>
                    <p:blipFill>
                      <a:blip r:embed="rId6"/>
                      <a:stretch>
                        <a:fillRect/>
                      </a:stretch>
                    </p:blipFill>
                    <p:spPr>
                      <a:xfrm>
                        <a:off x="8567530" y="1021218"/>
                        <a:ext cx="2709525" cy="5676863"/>
                      </a:xfrm>
                      <a:prstGeom prst="rect">
                        <a:avLst/>
                      </a:prstGeom>
                    </p:spPr>
                  </p:pic>
                </p:oleObj>
              </mc:Fallback>
            </mc:AlternateContent>
          </a:graphicData>
        </a:graphic>
      </p:graphicFrame>
    </p:spTree>
    <p:extLst>
      <p:ext uri="{BB962C8B-B14F-4D97-AF65-F5344CB8AC3E}">
        <p14:creationId xmlns:p14="http://schemas.microsoft.com/office/powerpoint/2010/main" val="418008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EBDCBDE2-22C6-E05E-8C29-AB54EEAE92FF}"/>
              </a:ext>
            </a:extLst>
          </p:cNvPr>
          <p:cNvSpPr/>
          <p:nvPr/>
        </p:nvSpPr>
        <p:spPr>
          <a:xfrm>
            <a:off x="6245352" y="472159"/>
            <a:ext cx="4892548" cy="707886"/>
          </a:xfrm>
          <a:prstGeom prst="roundRect">
            <a:avLst>
              <a:gd name="adj" fmla="val 0"/>
            </a:avLst>
          </a:prstGeom>
          <a:gradFill>
            <a:gsLst>
              <a:gs pos="0">
                <a:schemeClr val="accent1"/>
              </a:gs>
              <a:gs pos="100000">
                <a:schemeClr val="accent4"/>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5" name="Rectangle: Rounded Corners 14">
            <a:extLst>
              <a:ext uri="{FF2B5EF4-FFF2-40B4-BE49-F238E27FC236}">
                <a16:creationId xmlns:a16="http://schemas.microsoft.com/office/drawing/2014/main" id="{3C7AAF1F-0297-4C2C-B3F9-879CE1E99BF8}"/>
              </a:ext>
            </a:extLst>
          </p:cNvPr>
          <p:cNvSpPr/>
          <p:nvPr/>
        </p:nvSpPr>
        <p:spPr>
          <a:xfrm>
            <a:off x="1066800" y="1396945"/>
            <a:ext cx="4892548" cy="1478679"/>
          </a:xfrm>
          <a:prstGeom prst="roundRect">
            <a:avLst>
              <a:gd name="adj" fmla="val 0"/>
            </a:avLst>
          </a:prstGeom>
          <a:solidFill>
            <a:schemeClr val="accent1">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0" name="Rectangle: Rounded Corners 39">
            <a:extLst>
              <a:ext uri="{FF2B5EF4-FFF2-40B4-BE49-F238E27FC236}">
                <a16:creationId xmlns:a16="http://schemas.microsoft.com/office/drawing/2014/main" id="{4BCA5FDA-B946-47FF-B4E4-BDC2C5C080CA}"/>
              </a:ext>
            </a:extLst>
          </p:cNvPr>
          <p:cNvSpPr/>
          <p:nvPr/>
        </p:nvSpPr>
        <p:spPr>
          <a:xfrm>
            <a:off x="1054326" y="3063939"/>
            <a:ext cx="4892548" cy="1129167"/>
          </a:xfrm>
          <a:prstGeom prst="roundRect">
            <a:avLst>
              <a:gd name="adj" fmla="val 0"/>
            </a:avLst>
          </a:prstGeom>
          <a:solidFill>
            <a:schemeClr val="accent2">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1" name="Rectangle: Rounded Corners 40">
            <a:extLst>
              <a:ext uri="{FF2B5EF4-FFF2-40B4-BE49-F238E27FC236}">
                <a16:creationId xmlns:a16="http://schemas.microsoft.com/office/drawing/2014/main" id="{1BDF0619-49C9-4816-B093-077067E83C6E}"/>
              </a:ext>
            </a:extLst>
          </p:cNvPr>
          <p:cNvSpPr/>
          <p:nvPr/>
        </p:nvSpPr>
        <p:spPr>
          <a:xfrm>
            <a:off x="1054101" y="4288163"/>
            <a:ext cx="4892548" cy="226172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8" name="Rectangle: Rounded Corners 7">
            <a:extLst>
              <a:ext uri="{FF2B5EF4-FFF2-40B4-BE49-F238E27FC236}">
                <a16:creationId xmlns:a16="http://schemas.microsoft.com/office/drawing/2014/main" id="{0C1C7D11-8256-4A12-B0CA-12FF740B005E}"/>
              </a:ext>
            </a:extLst>
          </p:cNvPr>
          <p:cNvSpPr/>
          <p:nvPr/>
        </p:nvSpPr>
        <p:spPr>
          <a:xfrm>
            <a:off x="1066800" y="472159"/>
            <a:ext cx="4892548" cy="707886"/>
          </a:xfrm>
          <a:prstGeom prst="roundRect">
            <a:avLst>
              <a:gd name="adj" fmla="val 0"/>
            </a:avLst>
          </a:prstGeom>
          <a:gradFill>
            <a:gsLst>
              <a:gs pos="0">
                <a:schemeClr val="accent1"/>
              </a:gs>
              <a:gs pos="100000">
                <a:schemeClr val="accent4"/>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3" name="TextBox 2">
            <a:extLst>
              <a:ext uri="{FF2B5EF4-FFF2-40B4-BE49-F238E27FC236}">
                <a16:creationId xmlns:a16="http://schemas.microsoft.com/office/drawing/2014/main" id="{29631F73-598A-427F-A4A2-71154E307F31}"/>
              </a:ext>
            </a:extLst>
          </p:cNvPr>
          <p:cNvSpPr txBox="1"/>
          <p:nvPr/>
        </p:nvSpPr>
        <p:spPr>
          <a:xfrm>
            <a:off x="2390812" y="564492"/>
            <a:ext cx="2244525"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Conclusiones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4" name="TextBox 3">
            <a:extLst>
              <a:ext uri="{FF2B5EF4-FFF2-40B4-BE49-F238E27FC236}">
                <a16:creationId xmlns:a16="http://schemas.microsoft.com/office/drawing/2014/main" id="{D3D27B0B-7A83-4BEF-95F2-53E6C1805D9C}"/>
              </a:ext>
            </a:extLst>
          </p:cNvPr>
          <p:cNvSpPr txBox="1"/>
          <p:nvPr/>
        </p:nvSpPr>
        <p:spPr>
          <a:xfrm>
            <a:off x="7113109" y="564492"/>
            <a:ext cx="3020379"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Recomendaciones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19" name="TextBox 18">
            <a:extLst>
              <a:ext uri="{FF2B5EF4-FFF2-40B4-BE49-F238E27FC236}">
                <a16:creationId xmlns:a16="http://schemas.microsoft.com/office/drawing/2014/main" id="{DEFEF94D-A7D9-459F-93DD-24C65A2C5AC6}"/>
              </a:ext>
            </a:extLst>
          </p:cNvPr>
          <p:cNvSpPr txBox="1"/>
          <p:nvPr/>
        </p:nvSpPr>
        <p:spPr>
          <a:xfrm>
            <a:off x="1185333" y="1453696"/>
            <a:ext cx="4712033" cy="1421928"/>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Este análisis corresponde únicamente al mes de enero de cada año, no al comportamiento anual completo.</a:t>
            </a:r>
          </a:p>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En enero 2025, la inversión creció 61% vs enero 2024, pasando de $218K a $350K, impulsada principalmente por los fuertes incrementos de MM (+688%), Gallo + Gallo (+400%) y Elektra/Italika (+188%), junto con un crecimiento moderado de Didemo/Credid (+15%).</a:t>
            </a:r>
          </a:p>
        </p:txBody>
      </p:sp>
      <p:sp>
        <p:nvSpPr>
          <p:cNvPr id="32" name="TextBox 31">
            <a:extLst>
              <a:ext uri="{FF2B5EF4-FFF2-40B4-BE49-F238E27FC236}">
                <a16:creationId xmlns:a16="http://schemas.microsoft.com/office/drawing/2014/main" id="{781B727C-620C-4374-B244-CA5C6AE196DA}"/>
              </a:ext>
            </a:extLst>
          </p:cNvPr>
          <p:cNvSpPr txBox="1"/>
          <p:nvPr/>
        </p:nvSpPr>
        <p:spPr>
          <a:xfrm>
            <a:off x="1054100" y="3158960"/>
            <a:ext cx="4712034" cy="1015663"/>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Sin embargo, en enero 2026, la inversión cae -41% vs enero 2025, bajando a $206K. La reducción se concentra en MM (-86%), Didemo/Credid (-47%), UMA (-50%) y Elektra/Italika (-8%), mientras que Gallo + Gallo crece +130%, siendo el único jugador relevante que acelera en este inicio de año.</a:t>
            </a:r>
          </a:p>
        </p:txBody>
      </p:sp>
      <p:sp>
        <p:nvSpPr>
          <p:cNvPr id="35" name="TextBox 34">
            <a:extLst>
              <a:ext uri="{FF2B5EF4-FFF2-40B4-BE49-F238E27FC236}">
                <a16:creationId xmlns:a16="http://schemas.microsoft.com/office/drawing/2014/main" id="{E0D6225B-36FB-4F89-A34E-5BEC5985F01D}"/>
              </a:ext>
            </a:extLst>
          </p:cNvPr>
          <p:cNvSpPr txBox="1"/>
          <p:nvPr/>
        </p:nvSpPr>
        <p:spPr>
          <a:xfrm>
            <a:off x="1066800" y="4265434"/>
            <a:ext cx="4830565" cy="2271391"/>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La inversión total en TV abierta fue de $149K, concentrada principalmente en Didemo/Credid ($76K) y Elektra/Italika ($67K), que juntos representan el 96% de la inversión del mes. Gallo + Gallo participa con $8K, equivalente al 6% del SOI.</a:t>
            </a:r>
          </a:p>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En términos de eficiencia (COE):</a:t>
            </a:r>
          </a:p>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Didemo/Credid logra un COE de 1.17, con 49% de SOI y 57% de SOV, mostrando buena eficiencia relativa en TV.</a:t>
            </a:r>
          </a:p>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Elektra/Italika registra un COE de 0.87, con 45% de SOI y 39% de SOV, reflejando menor rendimiento comparativo.</a:t>
            </a:r>
          </a:p>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Gallo + Gallo obtiene un COE de 0.57, el más bajo del grupo, con 6% de inversión y 3% de participación en voz.</a:t>
            </a:r>
          </a:p>
        </p:txBody>
      </p:sp>
      <p:sp>
        <p:nvSpPr>
          <p:cNvPr id="5" name="Rectangle: Rounded Corners 40">
            <a:extLst>
              <a:ext uri="{FF2B5EF4-FFF2-40B4-BE49-F238E27FC236}">
                <a16:creationId xmlns:a16="http://schemas.microsoft.com/office/drawing/2014/main" id="{2F7434D9-D8F8-C409-2449-E847D19D21F5}"/>
              </a:ext>
            </a:extLst>
          </p:cNvPr>
          <p:cNvSpPr/>
          <p:nvPr/>
        </p:nvSpPr>
        <p:spPr>
          <a:xfrm>
            <a:off x="6245352" y="1396944"/>
            <a:ext cx="4892548" cy="347203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6" name="Rectangle 406">
            <a:extLst>
              <a:ext uri="{FF2B5EF4-FFF2-40B4-BE49-F238E27FC236}">
                <a16:creationId xmlns:a16="http://schemas.microsoft.com/office/drawing/2014/main" id="{19E04F06-6D21-9D1B-7A18-88D6C3A57946}"/>
              </a:ext>
            </a:extLst>
          </p:cNvPr>
          <p:cNvSpPr>
            <a:spLocks noChangeArrowheads="1"/>
          </p:cNvSpPr>
          <p:nvPr/>
        </p:nvSpPr>
        <p:spPr bwMode="auto">
          <a:xfrm>
            <a:off x="6593337" y="1396945"/>
            <a:ext cx="4196578" cy="3221180"/>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200" dirty="0">
              <a:latin typeface="Myriad Pro" panose="020B0503030403020204" pitchFamily="34" charset="0"/>
            </a:endParaRPr>
          </a:p>
          <a:p>
            <a:pPr algn="l"/>
            <a:r>
              <a:rPr lang="es-HN" sz="1200" dirty="0">
                <a:latin typeface="Myriad Pro" panose="020B0503030403020204" pitchFamily="34" charset="0"/>
                <a:ea typeface="Verdana" panose="020B0604030504040204" pitchFamily="34" charset="0"/>
                <a:cs typeface="Verdana" panose="020B0604030504040204" pitchFamily="34" charset="0"/>
              </a:rPr>
              <a:t>Establecer objetivos para una mejor recomendación:</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Alcance : ampliar el reach con canales/espacios medios de mayor cobertura, contribuye a incrementar cuota de mercado, (requiere de un mayor esfuerzo de inversión).</a:t>
            </a:r>
          </a:p>
          <a:p>
            <a:pPr marL="342900" lvl="1"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Frecuencia: concentrar en canales de un mejor alcance pero que ofrecen un menor costo por exposición. Llega a las mismas personas (mantener clientes).</a:t>
            </a:r>
          </a:p>
          <a:p>
            <a:pPr marL="342900" lvl="1"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Alcance y frecuencia de repetición: hacer una combinación entre medios de alto alcance y medios de bajo alcance que ofrezcan frecuencia de repetición.</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389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681173" y="1262873"/>
            <a:ext cx="10904275" cy="433225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Rating: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TRP’S: Target ratings points, sumatoria de puntos de rating de un target específico, en este caso el target medido es  H/M de 18 a 50 años de NSE CD</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GRP’S: Gross ratings points , lo mismo del anterior solo que la sumatoria de puntos de ratings es del todo el universo medido.</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SOV: Porcentaje de ruido (o de trp’s / grp’s),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SOI: Porcentaje de inversión ,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COE ; o coeficiente de eficiencia, mide la eficiencia de compra en TV teniendo como punto de equilibrio el coeficiente 1. Se cálcula diviendo el SOV (porcentaje de trp’s) sobre el SOI (porcentaje de inversión). Entre mas arriba de uno se encuentre un anunciante mas eficiente ha sido su compra.</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200" dirty="0">
                <a:latin typeface="Myriad Pro" panose="020B0503030403020204" pitchFamily="34" charset="0"/>
              </a:rPr>
              <a:t>GLOSARIO DE TÉRMINOS</a:t>
            </a:r>
          </a:p>
        </p:txBody>
      </p:sp>
    </p:spTree>
    <p:extLst>
      <p:ext uri="{BB962C8B-B14F-4D97-AF65-F5344CB8AC3E}">
        <p14:creationId xmlns:p14="http://schemas.microsoft.com/office/powerpoint/2010/main" val="308282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87DF-E4CF-3B10-052F-F51A3BF9CFF1}"/>
            </a:ext>
          </a:extLst>
        </p:cNvPr>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C7FD0CCC-0893-9214-CA6D-8C5D4979EB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DFE69E52-A09A-66AD-69F0-5838F0CBD121}"/>
              </a:ext>
            </a:extLst>
          </p:cNvPr>
          <p:cNvSpPr/>
          <p:nvPr/>
        </p:nvSpPr>
        <p:spPr>
          <a:xfrm>
            <a:off x="0" y="0"/>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F6E513B3-806F-9F32-2CBB-E498F5E11EEB}"/>
              </a:ext>
            </a:extLst>
          </p:cNvPr>
          <p:cNvSpPr txBox="1"/>
          <p:nvPr/>
        </p:nvSpPr>
        <p:spPr>
          <a:xfrm>
            <a:off x="409636" y="2867498"/>
            <a:ext cx="7888698" cy="707886"/>
          </a:xfrm>
          <a:prstGeom prst="rect">
            <a:avLst/>
          </a:prstGeom>
          <a:noFill/>
        </p:spPr>
        <p:txBody>
          <a:bodyPr wrap="none" rtlCol="0">
            <a:spAutoFit/>
          </a:bodyPr>
          <a:lstStyle/>
          <a:p>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Reporte</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de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Inteligencia</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Competitiva</a:t>
            </a:r>
            <a:endParaRPr lang="en-MY" sz="4000" dirty="0">
              <a:solidFill>
                <a:schemeClr val="bg1"/>
              </a:solidFill>
              <a:latin typeface="Myriad Pro" panose="020B0503030403020204" pitchFamily="34" charset="0"/>
            </a:endParaRPr>
          </a:p>
        </p:txBody>
      </p:sp>
      <p:sp>
        <p:nvSpPr>
          <p:cNvPr id="14" name="TextBox 13">
            <a:extLst>
              <a:ext uri="{FF2B5EF4-FFF2-40B4-BE49-F238E27FC236}">
                <a16:creationId xmlns:a16="http://schemas.microsoft.com/office/drawing/2014/main" id="{2B79C375-3D22-BD3F-4AA5-BD4D916C0460}"/>
              </a:ext>
            </a:extLst>
          </p:cNvPr>
          <p:cNvSpPr txBox="1"/>
          <p:nvPr/>
        </p:nvSpPr>
        <p:spPr>
          <a:xfrm>
            <a:off x="422336" y="3531643"/>
            <a:ext cx="4875053" cy="492443"/>
          </a:xfrm>
          <a:prstGeom prst="rect">
            <a:avLst/>
          </a:prstGeom>
          <a:noFill/>
        </p:spPr>
        <p:txBody>
          <a:bodyPr wrap="none" rtlCol="0">
            <a:spAutoFit/>
          </a:bodyPr>
          <a:lstStyle/>
          <a:p>
            <a:r>
              <a:rPr lang="en-US" sz="2600" dirty="0">
                <a:solidFill>
                  <a:schemeClr val="bg1"/>
                </a:solidFill>
                <a:latin typeface="Myriad Pro" panose="020B0503030403020204" pitchFamily="34" charset="0"/>
              </a:rPr>
              <a:t>PREPARADO PARA MOTOMUNDO</a:t>
            </a:r>
            <a:endParaRPr lang="en-MY" sz="2600" dirty="0">
              <a:solidFill>
                <a:schemeClr val="bg1"/>
              </a:solidFill>
              <a:latin typeface="Myriad Pro" panose="020B0503030403020204" pitchFamily="34" charset="0"/>
            </a:endParaRPr>
          </a:p>
        </p:txBody>
      </p:sp>
      <p:cxnSp>
        <p:nvCxnSpPr>
          <p:cNvPr id="15" name="Straight Connector 14">
            <a:extLst>
              <a:ext uri="{FF2B5EF4-FFF2-40B4-BE49-F238E27FC236}">
                <a16:creationId xmlns:a16="http://schemas.microsoft.com/office/drawing/2014/main" id="{F506E8B9-5746-B99F-03B5-AEF0B6995CD9}"/>
              </a:ext>
            </a:extLst>
          </p:cNvPr>
          <p:cNvCxnSpPr/>
          <p:nvPr/>
        </p:nvCxnSpPr>
        <p:spPr>
          <a:xfrm>
            <a:off x="473136" y="4086421"/>
            <a:ext cx="4603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E4EC23-7784-8857-6822-AB7DF7627D0E}"/>
              </a:ext>
            </a:extLst>
          </p:cNvPr>
          <p:cNvSpPr txBox="1"/>
          <p:nvPr/>
        </p:nvSpPr>
        <p:spPr>
          <a:xfrm>
            <a:off x="422336" y="4122253"/>
            <a:ext cx="1268296" cy="369332"/>
          </a:xfrm>
          <a:prstGeom prst="rect">
            <a:avLst/>
          </a:prstGeom>
          <a:noFill/>
        </p:spPr>
        <p:txBody>
          <a:bodyPr wrap="none" rtlCol="0">
            <a:spAutoFit/>
          </a:bodyPr>
          <a:lstStyle/>
          <a:p>
            <a:r>
              <a:rPr lang="en-US" dirty="0" err="1">
                <a:solidFill>
                  <a:schemeClr val="bg1"/>
                </a:solidFill>
                <a:latin typeface="Myriad Pro" panose="020B0503030403020204" pitchFamily="34" charset="0"/>
              </a:rPr>
              <a:t>Enero</a:t>
            </a:r>
            <a:r>
              <a:rPr lang="en-US" dirty="0">
                <a:solidFill>
                  <a:schemeClr val="bg1"/>
                </a:solidFill>
                <a:latin typeface="Myriad Pro" panose="020B0503030403020204" pitchFamily="34" charset="0"/>
              </a:rPr>
              <a:t> 2026</a:t>
            </a:r>
          </a:p>
        </p:txBody>
      </p:sp>
      <p:pic>
        <p:nvPicPr>
          <p:cNvPr id="7" name="Picture 6">
            <a:extLst>
              <a:ext uri="{FF2B5EF4-FFF2-40B4-BE49-F238E27FC236}">
                <a16:creationId xmlns:a16="http://schemas.microsoft.com/office/drawing/2014/main" id="{77918430-9546-EDC8-250A-DDE1F499CD04}"/>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6343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3535483" y="1915236"/>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A7A2F7C-CB46-2AB2-1F00-C15E8809E69A}"/>
              </a:ext>
            </a:extLst>
          </p:cNvPr>
          <p:cNvSpPr/>
          <p:nvPr/>
        </p:nvSpPr>
        <p:spPr>
          <a:xfrm>
            <a:off x="742746" y="1532055"/>
            <a:ext cx="2787333" cy="4302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4" name="Rectangle 13">
            <a:extLst>
              <a:ext uri="{FF2B5EF4-FFF2-40B4-BE49-F238E27FC236}">
                <a16:creationId xmlns:a16="http://schemas.microsoft.com/office/drawing/2014/main" id="{3F8D6066-C254-89C2-6D58-0742961A3565}"/>
              </a:ext>
            </a:extLst>
          </p:cNvPr>
          <p:cNvSpPr/>
          <p:nvPr/>
        </p:nvSpPr>
        <p:spPr>
          <a:xfrm>
            <a:off x="742746" y="1147312"/>
            <a:ext cx="2792737" cy="36622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$2,668K</a:t>
            </a:r>
          </a:p>
        </p:txBody>
      </p:sp>
      <p:sp>
        <p:nvSpPr>
          <p:cNvPr id="15" name="Rectangle 14">
            <a:extLst>
              <a:ext uri="{FF2B5EF4-FFF2-40B4-BE49-F238E27FC236}">
                <a16:creationId xmlns:a16="http://schemas.microsoft.com/office/drawing/2014/main" id="{4A7024EE-45DB-085D-F478-327A81A163D1}"/>
              </a:ext>
            </a:extLst>
          </p:cNvPr>
          <p:cNvSpPr/>
          <p:nvPr/>
        </p:nvSpPr>
        <p:spPr>
          <a:xfrm>
            <a:off x="3525164" y="1555329"/>
            <a:ext cx="2747627"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sp>
        <p:nvSpPr>
          <p:cNvPr id="16" name="Rectangle 15">
            <a:extLst>
              <a:ext uri="{FF2B5EF4-FFF2-40B4-BE49-F238E27FC236}">
                <a16:creationId xmlns:a16="http://schemas.microsoft.com/office/drawing/2014/main" id="{37870AAE-9174-0A50-20DF-744662E86A16}"/>
              </a:ext>
            </a:extLst>
          </p:cNvPr>
          <p:cNvSpPr/>
          <p:nvPr/>
        </p:nvSpPr>
        <p:spPr>
          <a:xfrm>
            <a:off x="3527032" y="1133703"/>
            <a:ext cx="2752733"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32" name="TextBox 31">
            <a:extLst>
              <a:ext uri="{FF2B5EF4-FFF2-40B4-BE49-F238E27FC236}">
                <a16:creationId xmlns:a16="http://schemas.microsoft.com/office/drawing/2014/main" id="{62BF4E62-79D6-5D4F-7814-5491C250ADD8}"/>
              </a:ext>
            </a:extLst>
          </p:cNvPr>
          <p:cNvSpPr txBox="1"/>
          <p:nvPr/>
        </p:nvSpPr>
        <p:spPr>
          <a:xfrm>
            <a:off x="1285435" y="5839938"/>
            <a:ext cx="1021471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enero</a:t>
            </a:r>
            <a:r>
              <a:rPr lang="en-US" sz="1300" b="1" dirty="0">
                <a:solidFill>
                  <a:schemeClr val="bg1"/>
                </a:solidFill>
                <a:latin typeface="Helvetica Light" panose="020B0403020202020204" pitchFamily="34" charset="0"/>
              </a:rPr>
              <a:t> del 2025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2026,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baja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un 41%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1285435" y="6182888"/>
            <a:ext cx="10214716" cy="292388"/>
          </a:xfrm>
          <a:prstGeom prst="rect">
            <a:avLst/>
          </a:prstGeom>
          <a:solidFill>
            <a:schemeClr val="accent3">
              <a:lumMod val="75000"/>
            </a:schemeClr>
          </a:solidFill>
        </p:spPr>
        <p:txBody>
          <a:bodyPr wrap="square" rtlCol="0">
            <a:spAutoFit/>
          </a:bodyPr>
          <a:lstStyle/>
          <a:p>
            <a:r>
              <a:rPr lang="en-US" sz="1300" b="1" dirty="0">
                <a:solidFill>
                  <a:schemeClr val="bg1"/>
                </a:solidFill>
                <a:latin typeface="Helvetica Light" panose="020B0403020202020204" pitchFamily="34" charset="0"/>
              </a:rPr>
              <a:t>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País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36%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enero</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a:t>
            </a:r>
          </a:p>
        </p:txBody>
      </p:sp>
      <p:sp>
        <p:nvSpPr>
          <p:cNvPr id="7" name="TextBox 6">
            <a:extLst>
              <a:ext uri="{FF2B5EF4-FFF2-40B4-BE49-F238E27FC236}">
                <a16:creationId xmlns:a16="http://schemas.microsoft.com/office/drawing/2014/main" id="{50E6A8B6-26F3-013C-405B-8018BEAD117B}"/>
              </a:ext>
            </a:extLst>
          </p:cNvPr>
          <p:cNvSpPr txBox="1"/>
          <p:nvPr/>
        </p:nvSpPr>
        <p:spPr>
          <a:xfrm>
            <a:off x="10084379" y="312070"/>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a:t>
            </a:r>
            <a:r>
              <a:rPr lang="en-US" b="1" dirty="0">
                <a:solidFill>
                  <a:schemeClr val="bg1"/>
                </a:solidFill>
                <a:latin typeface="HELVETICA LIGHT" panose="020B0403020202020204" pitchFamily="34" charset="0"/>
              </a:rPr>
              <a:t>2 - 2026</a:t>
            </a:r>
            <a:endParaRPr lang="en-HN" b="1" dirty="0">
              <a:solidFill>
                <a:schemeClr val="bg1"/>
              </a:solidFill>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6279856" y="2062137"/>
            <a:ext cx="16540" cy="3072815"/>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6288124" y="1168902"/>
            <a:ext cx="2770527"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$4,072K</a:t>
            </a:r>
          </a:p>
        </p:txBody>
      </p:sp>
      <p:sp>
        <p:nvSpPr>
          <p:cNvPr id="20" name="Rectangle 14">
            <a:extLst>
              <a:ext uri="{FF2B5EF4-FFF2-40B4-BE49-F238E27FC236}">
                <a16:creationId xmlns:a16="http://schemas.microsoft.com/office/drawing/2014/main" id="{F114181A-26D3-4435-7B34-24B69AB9B567}"/>
              </a:ext>
            </a:extLst>
          </p:cNvPr>
          <p:cNvSpPr/>
          <p:nvPr/>
        </p:nvSpPr>
        <p:spPr>
          <a:xfrm>
            <a:off x="6288126" y="1572771"/>
            <a:ext cx="2761002"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$3,509K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9051573" y="1915236"/>
            <a:ext cx="0" cy="325812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3089204" y="1467877"/>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3089213" y="890492"/>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1" name="Rectangle 15">
            <a:extLst>
              <a:ext uri="{FF2B5EF4-FFF2-40B4-BE49-F238E27FC236}">
                <a16:creationId xmlns:a16="http://schemas.microsoft.com/office/drawing/2014/main" id="{6EE238F4-E1D8-B494-7CC4-E47552291ADC}"/>
              </a:ext>
            </a:extLst>
          </p:cNvPr>
          <p:cNvSpPr/>
          <p:nvPr/>
        </p:nvSpPr>
        <p:spPr>
          <a:xfrm>
            <a:off x="9058652" y="1157518"/>
            <a:ext cx="2740016"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$3,450K</a:t>
            </a:r>
          </a:p>
        </p:txBody>
      </p:sp>
      <p:sp>
        <p:nvSpPr>
          <p:cNvPr id="22" name="Rectangle 14">
            <a:extLst>
              <a:ext uri="{FF2B5EF4-FFF2-40B4-BE49-F238E27FC236}">
                <a16:creationId xmlns:a16="http://schemas.microsoft.com/office/drawing/2014/main" id="{EC170B93-882A-ABC4-57A1-B1ADCE35B963}"/>
              </a:ext>
            </a:extLst>
          </p:cNvPr>
          <p:cNvSpPr/>
          <p:nvPr/>
        </p:nvSpPr>
        <p:spPr>
          <a:xfrm>
            <a:off x="9079590" y="1569955"/>
            <a:ext cx="270929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$2,580K</a:t>
            </a:r>
          </a:p>
        </p:txBody>
      </p:sp>
      <p:sp>
        <p:nvSpPr>
          <p:cNvPr id="24" name="Up Arrow 17">
            <a:extLst>
              <a:ext uri="{FF2B5EF4-FFF2-40B4-BE49-F238E27FC236}">
                <a16:creationId xmlns:a16="http://schemas.microsoft.com/office/drawing/2014/main" id="{E4AAF9C4-12BE-9151-CE6B-7B84D3BA484A}"/>
              </a:ext>
            </a:extLst>
          </p:cNvPr>
          <p:cNvSpPr/>
          <p:nvPr/>
        </p:nvSpPr>
        <p:spPr>
          <a:xfrm>
            <a:off x="5850206" y="999079"/>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5" name="Up Arrow 17">
            <a:extLst>
              <a:ext uri="{FF2B5EF4-FFF2-40B4-BE49-F238E27FC236}">
                <a16:creationId xmlns:a16="http://schemas.microsoft.com/office/drawing/2014/main" id="{1505D0FF-755C-A112-30DE-77DD23139685}"/>
              </a:ext>
            </a:extLst>
          </p:cNvPr>
          <p:cNvSpPr/>
          <p:nvPr/>
        </p:nvSpPr>
        <p:spPr>
          <a:xfrm>
            <a:off x="5850206" y="1542320"/>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67</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1" name="Conector recto de flecha 10">
            <a:extLst>
              <a:ext uri="{FF2B5EF4-FFF2-40B4-BE49-F238E27FC236}">
                <a16:creationId xmlns:a16="http://schemas.microsoft.com/office/drawing/2014/main" id="{C1B729F3-DAA5-72DF-0559-048962A1C6F4}"/>
              </a:ext>
            </a:extLst>
          </p:cNvPr>
          <p:cNvCxnSpPr>
            <a:cxnSpLocks/>
          </p:cNvCxnSpPr>
          <p:nvPr/>
        </p:nvCxnSpPr>
        <p:spPr>
          <a:xfrm>
            <a:off x="11798669" y="200106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Down Arrow 18">
            <a:extLst>
              <a:ext uri="{FF2B5EF4-FFF2-40B4-BE49-F238E27FC236}">
                <a16:creationId xmlns:a16="http://schemas.microsoft.com/office/drawing/2014/main" id="{51A49440-FEB1-6DC7-7370-27D06456C967}"/>
              </a:ext>
            </a:extLst>
          </p:cNvPr>
          <p:cNvSpPr/>
          <p:nvPr/>
        </p:nvSpPr>
        <p:spPr>
          <a:xfrm>
            <a:off x="8619477" y="1569192"/>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ACBF533E-AD7B-0B34-A4E0-40952A55B920}"/>
              </a:ext>
            </a:extLst>
          </p:cNvPr>
          <p:cNvSpPr/>
          <p:nvPr/>
        </p:nvSpPr>
        <p:spPr>
          <a:xfrm>
            <a:off x="8619477" y="975789"/>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15</a:t>
            </a:r>
            <a:r>
              <a:rPr lang="en-HN" sz="1000">
                <a:latin typeface="Helvetica Light" panose="020B0403020202020204" pitchFamily="34" charset="0"/>
              </a:rPr>
              <a:t>%</a:t>
            </a:r>
            <a:endParaRPr lang="en-HN" sz="1000" dirty="0">
              <a:latin typeface="Helvetica Light" panose="020B0403020202020204" pitchFamily="34" charset="0"/>
            </a:endParaRPr>
          </a:p>
        </p:txBody>
      </p:sp>
      <p:graphicFrame>
        <p:nvGraphicFramePr>
          <p:cNvPr id="23"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249810504"/>
              </p:ext>
            </p:extLst>
          </p:nvPr>
        </p:nvGraphicFramePr>
        <p:xfrm>
          <a:off x="9420" y="1950501"/>
          <a:ext cx="12173160" cy="3824206"/>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15">
            <a:extLst>
              <a:ext uri="{FF2B5EF4-FFF2-40B4-BE49-F238E27FC236}">
                <a16:creationId xmlns:a16="http://schemas.microsoft.com/office/drawing/2014/main" id="{7CD5E8D1-1C26-5352-238C-35C73866D2CB}"/>
              </a:ext>
            </a:extLst>
          </p:cNvPr>
          <p:cNvSpPr/>
          <p:nvPr/>
        </p:nvSpPr>
        <p:spPr>
          <a:xfrm>
            <a:off x="11798668" y="1153943"/>
            <a:ext cx="383911"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Helvetica Light" panose="020B0403020202020204" pitchFamily="34" charset="0"/>
              </a:rPr>
              <a:t>$206K</a:t>
            </a:r>
          </a:p>
        </p:txBody>
      </p:sp>
      <p:sp>
        <p:nvSpPr>
          <p:cNvPr id="27" name="Rectangle 14">
            <a:extLst>
              <a:ext uri="{FF2B5EF4-FFF2-40B4-BE49-F238E27FC236}">
                <a16:creationId xmlns:a16="http://schemas.microsoft.com/office/drawing/2014/main" id="{29BE8749-910E-EF45-345A-A2100EF3CE03}"/>
              </a:ext>
            </a:extLst>
          </p:cNvPr>
          <p:cNvSpPr/>
          <p:nvPr/>
        </p:nvSpPr>
        <p:spPr>
          <a:xfrm>
            <a:off x="11813828" y="1566380"/>
            <a:ext cx="360059"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Helvetica Light" panose="020B0403020202020204" pitchFamily="34" charset="0"/>
              </a:rPr>
              <a:t>$132K</a:t>
            </a:r>
          </a:p>
        </p:txBody>
      </p:sp>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extLst>
              <p:ext uri="{D42A27DB-BD31-4B8C-83A1-F6EECF244321}">
                <p14:modId xmlns:p14="http://schemas.microsoft.com/office/powerpoint/2010/main" val="791491553"/>
              </p:ext>
            </p:extLst>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1723421147"/>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7823024" y="116145"/>
            <a:ext cx="4180781" cy="646331"/>
          </a:xfrm>
          <a:prstGeom prst="rect">
            <a:avLst/>
          </a:prstGeom>
          <a:noFill/>
        </p:spPr>
        <p:txBody>
          <a:bodyPr wrap="square">
            <a:spAutoFit/>
          </a:bodyPr>
          <a:lstStyle/>
          <a:p>
            <a:pPr algn="r" eaLnBrk="1" fontAlgn="auto" hangingPunct="1">
              <a:spcBef>
                <a:spcPts val="0"/>
              </a:spcBef>
              <a:spcAft>
                <a:spcPts val="0"/>
              </a:spcAft>
              <a:defRPr/>
            </a:pPr>
            <a:r>
              <a:rPr lang="en-CA" dirty="0" err="1">
                <a:solidFill>
                  <a:schemeClr val="bg1"/>
                </a:solidFill>
                <a:latin typeface="Myriad Pro" panose="020B0503030403020204" pitchFamily="34" charset="0"/>
              </a:rPr>
              <a:t>Comparativo</a:t>
            </a:r>
            <a:r>
              <a:rPr lang="en-CA" dirty="0">
                <a:solidFill>
                  <a:schemeClr val="bg1"/>
                </a:solidFill>
                <a:latin typeface="Myriad Pro" panose="020B0503030403020204" pitchFamily="34" charset="0"/>
              </a:rPr>
              <a:t> </a:t>
            </a:r>
            <a:r>
              <a:rPr lang="en-CA" dirty="0" err="1">
                <a:solidFill>
                  <a:schemeClr val="bg1"/>
                </a:solidFill>
                <a:latin typeface="Myriad Pro" panose="020B0503030403020204" pitchFamily="34" charset="0"/>
              </a:rPr>
              <a:t>acumulado</a:t>
            </a:r>
            <a:r>
              <a:rPr lang="en-CA" dirty="0">
                <a:solidFill>
                  <a:schemeClr val="bg1"/>
                </a:solidFill>
                <a:latin typeface="Myriad Pro" panose="020B0503030403020204" pitchFamily="34" charset="0"/>
              </a:rPr>
              <a:t> </a:t>
            </a:r>
          </a:p>
          <a:p>
            <a:pPr algn="r" eaLnBrk="1" fontAlgn="auto" hangingPunct="1">
              <a:spcBef>
                <a:spcPts val="0"/>
              </a:spcBef>
              <a:spcAft>
                <a:spcPts val="0"/>
              </a:spcAft>
              <a:defRPr/>
            </a:pPr>
            <a:r>
              <a:rPr lang="en-CA" dirty="0" err="1">
                <a:solidFill>
                  <a:schemeClr val="bg1"/>
                </a:solidFill>
                <a:latin typeface="Myriad Pro" panose="020B0503030403020204" pitchFamily="34" charset="0"/>
              </a:rPr>
              <a:t>Enero</a:t>
            </a:r>
            <a:r>
              <a:rPr lang="en-CA" dirty="0">
                <a:solidFill>
                  <a:schemeClr val="bg1"/>
                </a:solidFill>
                <a:latin typeface="Myriad Pro" panose="020B0503030403020204" pitchFamily="34" charset="0"/>
              </a:rPr>
              <a:t> - </a:t>
            </a:r>
            <a:r>
              <a:rPr lang="en-CA" dirty="0" err="1">
                <a:solidFill>
                  <a:schemeClr val="bg1"/>
                </a:solidFill>
                <a:latin typeface="Myriad Pro" panose="020B0503030403020204" pitchFamily="34" charset="0"/>
              </a:rPr>
              <a:t>Enero</a:t>
            </a:r>
            <a:r>
              <a:rPr lang="en-CA" dirty="0">
                <a:solidFill>
                  <a:schemeClr val="bg1"/>
                </a:solidFill>
                <a:latin typeface="Myriad Pro" panose="020B0503030403020204" pitchFamily="34" charset="0"/>
              </a:rPr>
              <a:t> 26</a:t>
            </a:r>
            <a:endParaRPr lang="es-MX" sz="1800" dirty="0">
              <a:solidFill>
                <a:schemeClr val="bg1"/>
              </a:solidFill>
              <a:latin typeface="Myriad Pro" panose="020B0503030403020204" pitchFamily="34" charset="0"/>
            </a:endParaRPr>
          </a:p>
        </p:txBody>
      </p:sp>
      <p:sp>
        <p:nvSpPr>
          <p:cNvPr id="5" name="TextBox 4">
            <a:extLst>
              <a:ext uri="{FF2B5EF4-FFF2-40B4-BE49-F238E27FC236}">
                <a16:creationId xmlns:a16="http://schemas.microsoft.com/office/drawing/2014/main" id="{B1AE3843-F14C-4DEE-8A67-5A2C7A8A06C8}"/>
              </a:ext>
            </a:extLst>
          </p:cNvPr>
          <p:cNvSpPr txBox="1"/>
          <p:nvPr/>
        </p:nvSpPr>
        <p:spPr>
          <a:xfrm>
            <a:off x="1118135" y="5353630"/>
            <a:ext cx="558166" cy="338554"/>
          </a:xfrm>
          <a:prstGeom prst="rect">
            <a:avLst/>
          </a:prstGeom>
          <a:noFill/>
        </p:spPr>
        <p:txBody>
          <a:bodyPr wrap="none" rtlCol="0">
            <a:spAutoFit/>
          </a:bodyPr>
          <a:lstStyle/>
          <a:p>
            <a:r>
              <a:rPr lang="en-CA" sz="1600" dirty="0">
                <a:latin typeface="Myriad Pro" panose="020B0503030403020204" pitchFamily="34" charset="0"/>
              </a:rPr>
              <a:t>62%</a:t>
            </a:r>
          </a:p>
        </p:txBody>
      </p:sp>
      <p:sp>
        <p:nvSpPr>
          <p:cNvPr id="55" name="TextBox 54">
            <a:extLst>
              <a:ext uri="{FF2B5EF4-FFF2-40B4-BE49-F238E27FC236}">
                <a16:creationId xmlns:a16="http://schemas.microsoft.com/office/drawing/2014/main" id="{7FA7E59B-92A8-4486-BD4B-B30794BECDFE}"/>
              </a:ext>
            </a:extLst>
          </p:cNvPr>
          <p:cNvSpPr txBox="1"/>
          <p:nvPr/>
        </p:nvSpPr>
        <p:spPr>
          <a:xfrm>
            <a:off x="1869768" y="5353630"/>
            <a:ext cx="558166" cy="338554"/>
          </a:xfrm>
          <a:prstGeom prst="rect">
            <a:avLst/>
          </a:prstGeom>
          <a:noFill/>
        </p:spPr>
        <p:txBody>
          <a:bodyPr wrap="none" rtlCol="0">
            <a:spAutoFit/>
          </a:bodyPr>
          <a:lstStyle/>
          <a:p>
            <a:r>
              <a:rPr lang="en-CA" sz="1600" dirty="0">
                <a:latin typeface="Myriad Pro" panose="020B0503030403020204" pitchFamily="34" charset="0"/>
              </a:rPr>
              <a:t>10%</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A3B0CD6-1E82-4EDB-B1C4-56E084E40C14}"/>
              </a:ext>
            </a:extLst>
          </p:cNvPr>
          <p:cNvSpPr txBox="1"/>
          <p:nvPr/>
        </p:nvSpPr>
        <p:spPr>
          <a:xfrm>
            <a:off x="2581644" y="5353630"/>
            <a:ext cx="558166" cy="338554"/>
          </a:xfrm>
          <a:prstGeom prst="rect">
            <a:avLst/>
          </a:prstGeom>
          <a:noFill/>
        </p:spPr>
        <p:txBody>
          <a:bodyPr wrap="square" rtlCol="0">
            <a:spAutoFit/>
          </a:bodyPr>
          <a:lstStyle/>
          <a:p>
            <a:r>
              <a:rPr lang="en-CA" sz="1600" dirty="0">
                <a:latin typeface="Myriad Pro" panose="020B0503030403020204" pitchFamily="34" charset="0"/>
              </a:rPr>
              <a:t>28%</a:t>
            </a:r>
          </a:p>
        </p:txBody>
      </p:sp>
      <p:sp>
        <p:nvSpPr>
          <p:cNvPr id="42" name="TextBox 41">
            <a:extLst>
              <a:ext uri="{FF2B5EF4-FFF2-40B4-BE49-F238E27FC236}">
                <a16:creationId xmlns:a16="http://schemas.microsoft.com/office/drawing/2014/main" id="{8F89E972-77DD-44D8-9AD7-A4050D6560E6}"/>
              </a:ext>
            </a:extLst>
          </p:cNvPr>
          <p:cNvSpPr txBox="1"/>
          <p:nvPr/>
        </p:nvSpPr>
        <p:spPr>
          <a:xfrm>
            <a:off x="1842739" y="5749439"/>
            <a:ext cx="813043" cy="461665"/>
          </a:xfrm>
          <a:prstGeom prst="rect">
            <a:avLst/>
          </a:prstGeom>
          <a:noFill/>
        </p:spPr>
        <p:txBody>
          <a:bodyPr wrap="none" rtlCol="0">
            <a:spAutoFit/>
          </a:bodyPr>
          <a:lstStyle/>
          <a:p>
            <a:r>
              <a:rPr lang="en-US" sz="2400" dirty="0">
                <a:latin typeface="Myriad Pro" panose="020B0503030403020204" pitchFamily="34" charset="0"/>
              </a:rPr>
              <a:t>2024</a:t>
            </a:r>
          </a:p>
        </p:txBody>
      </p:sp>
      <p:sp>
        <p:nvSpPr>
          <p:cNvPr id="43" name="Rectángulo 31">
            <a:extLst>
              <a:ext uri="{FF2B5EF4-FFF2-40B4-BE49-F238E27FC236}">
                <a16:creationId xmlns:a16="http://schemas.microsoft.com/office/drawing/2014/main" id="{E45F6EE2-565F-496A-BCCD-57E1C9A595FC}"/>
              </a:ext>
            </a:extLst>
          </p:cNvPr>
          <p:cNvSpPr/>
          <p:nvPr/>
        </p:nvSpPr>
        <p:spPr>
          <a:xfrm>
            <a:off x="1204943" y="6192340"/>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$218K</a:t>
            </a:r>
          </a:p>
        </p:txBody>
      </p:sp>
      <p:sp>
        <p:nvSpPr>
          <p:cNvPr id="61" name="TextBox 60">
            <a:extLst>
              <a:ext uri="{FF2B5EF4-FFF2-40B4-BE49-F238E27FC236}">
                <a16:creationId xmlns:a16="http://schemas.microsoft.com/office/drawing/2014/main" id="{C386B723-C1C3-4426-8276-14C48670ACE8}"/>
              </a:ext>
            </a:extLst>
          </p:cNvPr>
          <p:cNvSpPr txBox="1"/>
          <p:nvPr/>
        </p:nvSpPr>
        <p:spPr>
          <a:xfrm>
            <a:off x="6091633" y="5769950"/>
            <a:ext cx="813043" cy="461665"/>
          </a:xfrm>
          <a:prstGeom prst="rect">
            <a:avLst/>
          </a:prstGeom>
          <a:noFill/>
        </p:spPr>
        <p:txBody>
          <a:bodyPr wrap="none" rtlCol="0">
            <a:spAutoFit/>
          </a:bodyPr>
          <a:lstStyle/>
          <a:p>
            <a:r>
              <a:rPr lang="en-US" sz="2400" dirty="0">
                <a:latin typeface="Myriad Pro" panose="020B0503030403020204" pitchFamily="34" charset="0"/>
              </a:rPr>
              <a:t>2025</a:t>
            </a:r>
          </a:p>
        </p:txBody>
      </p:sp>
      <p:sp>
        <p:nvSpPr>
          <p:cNvPr id="64" name="TextBox 63">
            <a:extLst>
              <a:ext uri="{FF2B5EF4-FFF2-40B4-BE49-F238E27FC236}">
                <a16:creationId xmlns:a16="http://schemas.microsoft.com/office/drawing/2014/main" id="{A1514BCF-AFFC-4302-88C8-678CB61FF728}"/>
              </a:ext>
            </a:extLst>
          </p:cNvPr>
          <p:cNvSpPr txBox="1"/>
          <p:nvPr/>
        </p:nvSpPr>
        <p:spPr>
          <a:xfrm>
            <a:off x="9901260" y="5773045"/>
            <a:ext cx="813043" cy="461665"/>
          </a:xfrm>
          <a:prstGeom prst="rect">
            <a:avLst/>
          </a:prstGeom>
          <a:noFill/>
        </p:spPr>
        <p:txBody>
          <a:bodyPr wrap="none" rtlCol="0">
            <a:spAutoFit/>
          </a:bodyPr>
          <a:lstStyle/>
          <a:p>
            <a:r>
              <a:rPr lang="en-US" sz="2400" dirty="0">
                <a:latin typeface="Myriad Pro" panose="020B0503030403020204" pitchFamily="34" charset="0"/>
              </a:rPr>
              <a:t>2026</a:t>
            </a: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2024-2025</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2025-2026</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4088425629"/>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2893003594"/>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783842448"/>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7"/>
          </a:graphicData>
        </a:graphic>
      </p:graphicFrame>
      <p:sp>
        <p:nvSpPr>
          <p:cNvPr id="7" name="Up Arrow 1">
            <a:extLst>
              <a:ext uri="{FF2B5EF4-FFF2-40B4-BE49-F238E27FC236}">
                <a16:creationId xmlns:a16="http://schemas.microsoft.com/office/drawing/2014/main" id="{AF7E2870-63D4-1C0F-2277-63BFDBA9A1E3}"/>
              </a:ext>
            </a:extLst>
          </p:cNvPr>
          <p:cNvSpPr/>
          <p:nvPr/>
        </p:nvSpPr>
        <p:spPr>
          <a:xfrm>
            <a:off x="3626613" y="6101302"/>
            <a:ext cx="1262290" cy="63755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61%</a:t>
            </a:r>
          </a:p>
        </p:txBody>
      </p:sp>
      <p:sp>
        <p:nvSpPr>
          <p:cNvPr id="3" name="Arrow: Down 80">
            <a:extLst>
              <a:ext uri="{FF2B5EF4-FFF2-40B4-BE49-F238E27FC236}">
                <a16:creationId xmlns:a16="http://schemas.microsoft.com/office/drawing/2014/main" id="{D0374CE6-9494-3D3F-4C6B-CEC76B56787B}"/>
              </a:ext>
            </a:extLst>
          </p:cNvPr>
          <p:cNvSpPr/>
          <p:nvPr/>
        </p:nvSpPr>
        <p:spPr>
          <a:xfrm>
            <a:off x="7725203" y="6149193"/>
            <a:ext cx="1262289" cy="6375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Myriad Pro" panose="020B0503030403020204" pitchFamily="34" charset="0"/>
              </a:rPr>
              <a:t>-41%</a:t>
            </a:r>
          </a:p>
        </p:txBody>
      </p:sp>
      <p:sp>
        <p:nvSpPr>
          <p:cNvPr id="10" name="Graphic 462">
            <a:extLst>
              <a:ext uri="{FF2B5EF4-FFF2-40B4-BE49-F238E27FC236}">
                <a16:creationId xmlns:a16="http://schemas.microsoft.com/office/drawing/2014/main" id="{5082F192-C3A9-F644-DFB2-564666F1527C}"/>
              </a:ext>
            </a:extLst>
          </p:cNvPr>
          <p:cNvSpPr/>
          <p:nvPr/>
        </p:nvSpPr>
        <p:spPr>
          <a:xfrm>
            <a:off x="2029862" y="5081341"/>
            <a:ext cx="204647" cy="272862"/>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15" name="Graphic 560">
            <a:extLst>
              <a:ext uri="{FF2B5EF4-FFF2-40B4-BE49-F238E27FC236}">
                <a16:creationId xmlns:a16="http://schemas.microsoft.com/office/drawing/2014/main" id="{8D76E929-4277-2299-1EF8-32442A63E821}"/>
              </a:ext>
            </a:extLst>
          </p:cNvPr>
          <p:cNvSpPr/>
          <p:nvPr/>
        </p:nvSpPr>
        <p:spPr>
          <a:xfrm>
            <a:off x="1220969" y="5118103"/>
            <a:ext cx="339735" cy="230534"/>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729BDF49-29D9-7900-2B33-EF2A8D98044F}"/>
              </a:ext>
            </a:extLst>
          </p:cNvPr>
          <p:cNvSpPr/>
          <p:nvPr/>
        </p:nvSpPr>
        <p:spPr>
          <a:xfrm>
            <a:off x="2718057" y="5096181"/>
            <a:ext cx="292883" cy="247824"/>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A8E48E6-E395-C633-36D2-5D200ADD32C3}"/>
              </a:ext>
            </a:extLst>
          </p:cNvPr>
          <p:cNvSpPr txBox="1"/>
          <p:nvPr/>
        </p:nvSpPr>
        <p:spPr>
          <a:xfrm>
            <a:off x="5376564" y="5369779"/>
            <a:ext cx="558166" cy="338554"/>
          </a:xfrm>
          <a:prstGeom prst="rect">
            <a:avLst/>
          </a:prstGeom>
          <a:noFill/>
        </p:spPr>
        <p:txBody>
          <a:bodyPr wrap="none" rtlCol="0">
            <a:spAutoFit/>
          </a:bodyPr>
          <a:lstStyle/>
          <a:p>
            <a:r>
              <a:rPr lang="en-CA" sz="1600" dirty="0">
                <a:latin typeface="Myriad Pro" panose="020B0503030403020204" pitchFamily="34" charset="0"/>
              </a:rPr>
              <a:t>78%</a:t>
            </a:r>
          </a:p>
        </p:txBody>
      </p:sp>
      <p:sp>
        <p:nvSpPr>
          <p:cNvPr id="18" name="TextBox 17">
            <a:extLst>
              <a:ext uri="{FF2B5EF4-FFF2-40B4-BE49-F238E27FC236}">
                <a16:creationId xmlns:a16="http://schemas.microsoft.com/office/drawing/2014/main" id="{10217C3D-CBC2-C84F-972E-A7BAD9BE2571}"/>
              </a:ext>
            </a:extLst>
          </p:cNvPr>
          <p:cNvSpPr txBox="1"/>
          <p:nvPr/>
        </p:nvSpPr>
        <p:spPr>
          <a:xfrm>
            <a:off x="6128197" y="5369779"/>
            <a:ext cx="558166" cy="338554"/>
          </a:xfrm>
          <a:prstGeom prst="rect">
            <a:avLst/>
          </a:prstGeom>
          <a:noFill/>
        </p:spPr>
        <p:txBody>
          <a:bodyPr wrap="none" rtlCol="0">
            <a:spAutoFit/>
          </a:bodyPr>
          <a:lstStyle/>
          <a:p>
            <a:r>
              <a:rPr lang="en-CA" sz="1600" dirty="0">
                <a:latin typeface="Myriad Pro" panose="020B0503030403020204" pitchFamily="34" charset="0"/>
              </a:rPr>
              <a:t>10%</a:t>
            </a:r>
          </a:p>
        </p:txBody>
      </p:sp>
      <p:sp>
        <p:nvSpPr>
          <p:cNvPr id="19" name="TextBox 18">
            <a:extLst>
              <a:ext uri="{FF2B5EF4-FFF2-40B4-BE49-F238E27FC236}">
                <a16:creationId xmlns:a16="http://schemas.microsoft.com/office/drawing/2014/main" id="{20705B1C-7952-D0AE-EE91-E3EC277D2AE4}"/>
              </a:ext>
            </a:extLst>
          </p:cNvPr>
          <p:cNvSpPr txBox="1"/>
          <p:nvPr/>
        </p:nvSpPr>
        <p:spPr>
          <a:xfrm>
            <a:off x="6840073" y="5369779"/>
            <a:ext cx="558166" cy="338554"/>
          </a:xfrm>
          <a:prstGeom prst="rect">
            <a:avLst/>
          </a:prstGeom>
          <a:noFill/>
        </p:spPr>
        <p:txBody>
          <a:bodyPr wrap="square" rtlCol="0">
            <a:spAutoFit/>
          </a:bodyPr>
          <a:lstStyle/>
          <a:p>
            <a:r>
              <a:rPr lang="en-CA" sz="1600" dirty="0">
                <a:latin typeface="Myriad Pro" panose="020B0503030403020204" pitchFamily="34" charset="0"/>
              </a:rPr>
              <a:t>12%</a:t>
            </a:r>
          </a:p>
        </p:txBody>
      </p:sp>
      <p:sp>
        <p:nvSpPr>
          <p:cNvPr id="20" name="Graphic 462">
            <a:extLst>
              <a:ext uri="{FF2B5EF4-FFF2-40B4-BE49-F238E27FC236}">
                <a16:creationId xmlns:a16="http://schemas.microsoft.com/office/drawing/2014/main" id="{031D01DA-DA65-3073-7382-EF8A78DEAE2B}"/>
              </a:ext>
            </a:extLst>
          </p:cNvPr>
          <p:cNvSpPr/>
          <p:nvPr/>
        </p:nvSpPr>
        <p:spPr>
          <a:xfrm>
            <a:off x="6288291" y="5097490"/>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1" name="Graphic 560">
            <a:extLst>
              <a:ext uri="{FF2B5EF4-FFF2-40B4-BE49-F238E27FC236}">
                <a16:creationId xmlns:a16="http://schemas.microsoft.com/office/drawing/2014/main" id="{CCE4470F-8F29-8EBF-1462-AC387B9966B6}"/>
              </a:ext>
            </a:extLst>
          </p:cNvPr>
          <p:cNvSpPr/>
          <p:nvPr/>
        </p:nvSpPr>
        <p:spPr>
          <a:xfrm>
            <a:off x="5479398" y="5134252"/>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2" name="Graphic 7">
            <a:extLst>
              <a:ext uri="{FF2B5EF4-FFF2-40B4-BE49-F238E27FC236}">
                <a16:creationId xmlns:a16="http://schemas.microsoft.com/office/drawing/2014/main" id="{51F8FA32-BD95-F2BB-0B31-3D651E0CBC5B}"/>
              </a:ext>
            </a:extLst>
          </p:cNvPr>
          <p:cNvSpPr/>
          <p:nvPr/>
        </p:nvSpPr>
        <p:spPr>
          <a:xfrm>
            <a:off x="6976486" y="5112330"/>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2131F627-9417-3A69-ADF7-BFB42B7D84A5}"/>
              </a:ext>
            </a:extLst>
          </p:cNvPr>
          <p:cNvSpPr txBox="1"/>
          <p:nvPr/>
        </p:nvSpPr>
        <p:spPr>
          <a:xfrm>
            <a:off x="9230253" y="5423480"/>
            <a:ext cx="558166" cy="338554"/>
          </a:xfrm>
          <a:prstGeom prst="rect">
            <a:avLst/>
          </a:prstGeom>
          <a:noFill/>
        </p:spPr>
        <p:txBody>
          <a:bodyPr wrap="none" rtlCol="0">
            <a:spAutoFit/>
          </a:bodyPr>
          <a:lstStyle/>
          <a:p>
            <a:r>
              <a:rPr lang="en-CA" sz="1600" dirty="0">
                <a:latin typeface="Myriad Pro" panose="020B0503030403020204" pitchFamily="34" charset="0"/>
              </a:rPr>
              <a:t>72%</a:t>
            </a:r>
          </a:p>
        </p:txBody>
      </p:sp>
      <p:sp>
        <p:nvSpPr>
          <p:cNvPr id="24" name="TextBox 23">
            <a:extLst>
              <a:ext uri="{FF2B5EF4-FFF2-40B4-BE49-F238E27FC236}">
                <a16:creationId xmlns:a16="http://schemas.microsoft.com/office/drawing/2014/main" id="{81D1F34C-129A-9532-6924-CFCF2B1E88AF}"/>
              </a:ext>
            </a:extLst>
          </p:cNvPr>
          <p:cNvSpPr txBox="1"/>
          <p:nvPr/>
        </p:nvSpPr>
        <p:spPr>
          <a:xfrm>
            <a:off x="10037543" y="5423480"/>
            <a:ext cx="558166" cy="338554"/>
          </a:xfrm>
          <a:prstGeom prst="rect">
            <a:avLst/>
          </a:prstGeom>
          <a:noFill/>
        </p:spPr>
        <p:txBody>
          <a:bodyPr wrap="none" rtlCol="0">
            <a:spAutoFit/>
          </a:bodyPr>
          <a:lstStyle/>
          <a:p>
            <a:r>
              <a:rPr lang="en-CA" sz="1600" dirty="0">
                <a:latin typeface="Myriad Pro" panose="020B0503030403020204" pitchFamily="34" charset="0"/>
              </a:rPr>
              <a:t>13%</a:t>
            </a:r>
          </a:p>
        </p:txBody>
      </p:sp>
      <p:sp>
        <p:nvSpPr>
          <p:cNvPr id="25" name="TextBox 24">
            <a:extLst>
              <a:ext uri="{FF2B5EF4-FFF2-40B4-BE49-F238E27FC236}">
                <a16:creationId xmlns:a16="http://schemas.microsoft.com/office/drawing/2014/main" id="{4E9815F9-6ADA-B84D-8ED8-2A389BD04CF4}"/>
              </a:ext>
            </a:extLst>
          </p:cNvPr>
          <p:cNvSpPr txBox="1"/>
          <p:nvPr/>
        </p:nvSpPr>
        <p:spPr>
          <a:xfrm>
            <a:off x="10693762" y="5423480"/>
            <a:ext cx="558166" cy="338554"/>
          </a:xfrm>
          <a:prstGeom prst="rect">
            <a:avLst/>
          </a:prstGeom>
          <a:noFill/>
        </p:spPr>
        <p:txBody>
          <a:bodyPr wrap="square" rtlCol="0">
            <a:spAutoFit/>
          </a:bodyPr>
          <a:lstStyle/>
          <a:p>
            <a:r>
              <a:rPr lang="en-CA" sz="1600" dirty="0">
                <a:latin typeface="Myriad Pro" panose="020B0503030403020204" pitchFamily="34" charset="0"/>
              </a:rPr>
              <a:t>15%</a:t>
            </a:r>
          </a:p>
        </p:txBody>
      </p:sp>
      <p:sp>
        <p:nvSpPr>
          <p:cNvPr id="26" name="Graphic 462">
            <a:extLst>
              <a:ext uri="{FF2B5EF4-FFF2-40B4-BE49-F238E27FC236}">
                <a16:creationId xmlns:a16="http://schemas.microsoft.com/office/drawing/2014/main" id="{7B35B104-40E7-77F8-EFA4-870B3AF43983}"/>
              </a:ext>
            </a:extLst>
          </p:cNvPr>
          <p:cNvSpPr/>
          <p:nvPr/>
        </p:nvSpPr>
        <p:spPr>
          <a:xfrm>
            <a:off x="10141980" y="5151191"/>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7" name="Graphic 560">
            <a:extLst>
              <a:ext uri="{FF2B5EF4-FFF2-40B4-BE49-F238E27FC236}">
                <a16:creationId xmlns:a16="http://schemas.microsoft.com/office/drawing/2014/main" id="{385A209B-EE23-D7A5-3A34-31DB46FB8E8A}"/>
              </a:ext>
            </a:extLst>
          </p:cNvPr>
          <p:cNvSpPr/>
          <p:nvPr/>
        </p:nvSpPr>
        <p:spPr>
          <a:xfrm>
            <a:off x="9333087" y="5187953"/>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8" name="Graphic 7">
            <a:extLst>
              <a:ext uri="{FF2B5EF4-FFF2-40B4-BE49-F238E27FC236}">
                <a16:creationId xmlns:a16="http://schemas.microsoft.com/office/drawing/2014/main" id="{61E274C1-AAF8-A163-A8F6-BD66402838FF}"/>
              </a:ext>
            </a:extLst>
          </p:cNvPr>
          <p:cNvSpPr/>
          <p:nvPr/>
        </p:nvSpPr>
        <p:spPr>
          <a:xfrm>
            <a:off x="10830175" y="5166031"/>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32" name="Rectángulo 31">
            <a:extLst>
              <a:ext uri="{FF2B5EF4-FFF2-40B4-BE49-F238E27FC236}">
                <a16:creationId xmlns:a16="http://schemas.microsoft.com/office/drawing/2014/main" id="{6600E947-97B0-03FC-497E-4E0C78205349}"/>
              </a:ext>
            </a:extLst>
          </p:cNvPr>
          <p:cNvSpPr/>
          <p:nvPr/>
        </p:nvSpPr>
        <p:spPr>
          <a:xfrm>
            <a:off x="5411253" y="6188207"/>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$350K</a:t>
            </a:r>
          </a:p>
        </p:txBody>
      </p:sp>
      <p:sp>
        <p:nvSpPr>
          <p:cNvPr id="33" name="Rectángulo 31">
            <a:extLst>
              <a:ext uri="{FF2B5EF4-FFF2-40B4-BE49-F238E27FC236}">
                <a16:creationId xmlns:a16="http://schemas.microsoft.com/office/drawing/2014/main" id="{41793063-245B-602B-2756-9F85F7AF9F42}"/>
              </a:ext>
            </a:extLst>
          </p:cNvPr>
          <p:cNvSpPr/>
          <p:nvPr/>
        </p:nvSpPr>
        <p:spPr>
          <a:xfrm>
            <a:off x="9228723" y="6184965"/>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$206K</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DE LA CATEGORÍA | </a:t>
            </a:r>
            <a:r>
              <a:rPr lang="en-US" sz="3000" dirty="0" err="1">
                <a:latin typeface="Myriad Pro" panose="020B0503030403020204" pitchFamily="34" charset="0"/>
              </a:rPr>
              <a:t>Enero</a:t>
            </a:r>
            <a:r>
              <a:rPr lang="en-US" sz="3000" dirty="0">
                <a:latin typeface="Myriad Pro" panose="020B0503030403020204" pitchFamily="34" charset="0"/>
              </a:rPr>
              <a:t> 2026</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61665"/>
          </a:xfrm>
          <a:prstGeom prst="rect">
            <a:avLst/>
          </a:prstGeom>
          <a:noFill/>
        </p:spPr>
        <p:txBody>
          <a:bodyPr wrap="square" rtlCol="0">
            <a:spAutoFit/>
          </a:bodyPr>
          <a:lstStyle/>
          <a:p>
            <a:r>
              <a:rPr lang="es-HN" sz="2400" b="1" dirty="0">
                <a:latin typeface="Myriad Pro Light" panose="020B0503030403020204" pitchFamily="34" charset="0"/>
              </a:rPr>
              <a:t>$206K</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5372503"/>
            <a:ext cx="10909301" cy="584775"/>
          </a:xfrm>
          <a:prstGeom prst="rect">
            <a:avLst/>
          </a:prstGeom>
          <a:noFill/>
        </p:spPr>
        <p:txBody>
          <a:bodyPr wrap="square" rtlCol="0">
            <a:spAutoFit/>
          </a:bodyPr>
          <a:lstStyle/>
          <a:p>
            <a:r>
              <a:rPr lang="es-HN" sz="1600" dirty="0">
                <a:latin typeface="Myriad Pro" panose="020B0503030403020204" pitchFamily="34" charset="0"/>
              </a:rPr>
              <a:t>En el mes de enero del 2026, Didemo/Hondas tiene el primer lugar en el SOI con el 49% de participación, seguido de Elektra/Italika con 33%, Gallo + con el 11%, MM 4 y UMA con el con el 2%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990766"/>
            <a:ext cx="10909301" cy="553998"/>
          </a:xfrm>
          <a:prstGeom prst="rect">
            <a:avLst/>
          </a:prstGeom>
          <a:noFill/>
        </p:spPr>
        <p:txBody>
          <a:bodyPr wrap="square" rtlCol="0">
            <a:spAutoFit/>
          </a:bodyPr>
          <a:lstStyle/>
          <a:p>
            <a:r>
              <a:rPr lang="es-HN" sz="1500" i="1" dirty="0">
                <a:latin typeface="Myriad Pro" panose="020B0503030403020204" pitchFamily="34" charset="0"/>
              </a:rPr>
              <a:t>En el acumulado del 2026, DIDEMO/HONDA tiene el primer el SOI con el 49% de participación, seguido de Elektra/Italika con el 33%, </a:t>
            </a:r>
          </a:p>
          <a:p>
            <a:r>
              <a:rPr lang="es-HN" sz="1500" i="1" dirty="0">
                <a:latin typeface="Myriad Pro" panose="020B0503030403020204" pitchFamily="34" charset="0"/>
              </a:rPr>
              <a:t>le  siguen Gallo + con un 11% MM con el 34% y UMA con el 2% en ese orden.</a:t>
            </a:r>
          </a:p>
        </p:txBody>
      </p:sp>
      <p:sp>
        <p:nvSpPr>
          <p:cNvPr id="3" name="CuadroTexto 2">
            <a:extLst>
              <a:ext uri="{FF2B5EF4-FFF2-40B4-BE49-F238E27FC236}">
                <a16:creationId xmlns:a16="http://schemas.microsoft.com/office/drawing/2014/main" id="{589D6E9B-9BED-47B9-1DF9-46BCBFF794F2}"/>
              </a:ext>
            </a:extLst>
          </p:cNvPr>
          <p:cNvSpPr txBox="1"/>
          <p:nvPr/>
        </p:nvSpPr>
        <p:spPr>
          <a:xfrm>
            <a:off x="9428637"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p:sp>
        <p:nvSpPr>
          <p:cNvPr id="5" name="CuadroTexto 4">
            <a:extLst>
              <a:ext uri="{FF2B5EF4-FFF2-40B4-BE49-F238E27FC236}">
                <a16:creationId xmlns:a16="http://schemas.microsoft.com/office/drawing/2014/main" id="{6B325735-145F-D253-882E-A322E723FDAA}"/>
              </a:ext>
            </a:extLst>
          </p:cNvPr>
          <p:cNvSpPr txBox="1"/>
          <p:nvPr/>
        </p:nvSpPr>
        <p:spPr>
          <a:xfrm>
            <a:off x="10013604"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mc:AlternateContent xmlns:mc="http://schemas.openxmlformats.org/markup-compatibility/2006" xmlns:cx1="http://schemas.microsoft.com/office/drawing/2015/9/8/chartex">
        <mc:Choice Requires="cx1">
          <p:graphicFrame>
            <p:nvGraphicFramePr>
              <p:cNvPr id="2" name="Gráfico 1">
                <a:extLst>
                  <a:ext uri="{FF2B5EF4-FFF2-40B4-BE49-F238E27FC236}">
                    <a16:creationId xmlns:a16="http://schemas.microsoft.com/office/drawing/2014/main" id="{CFCD536B-6D66-F644-86EF-E82462594FB5}"/>
                  </a:ext>
                </a:extLst>
              </p:cNvPr>
              <p:cNvGraphicFramePr/>
              <p:nvPr>
                <p:extLst>
                  <p:ext uri="{D42A27DB-BD31-4B8C-83A1-F6EECF244321}">
                    <p14:modId xmlns:p14="http://schemas.microsoft.com/office/powerpoint/2010/main" val="3877422332"/>
                  </p:ext>
                </p:extLst>
              </p:nvPr>
            </p:nvGraphicFramePr>
            <p:xfrm>
              <a:off x="678395" y="1413582"/>
              <a:ext cx="10909301" cy="392351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CFCD536B-6D66-F644-86EF-E82462594FB5}"/>
                  </a:ext>
                </a:extLst>
              </p:cNvPr>
              <p:cNvPicPr>
                <a:picLocks noGrp="1" noRot="1" noChangeAspect="1" noMove="1" noResize="1" noEditPoints="1" noAdjustHandles="1" noChangeArrowheads="1" noChangeShapeType="1"/>
              </p:cNvPicPr>
              <p:nvPr/>
            </p:nvPicPr>
            <p:blipFill>
              <a:blip r:embed="rId4"/>
              <a:stretch>
                <a:fillRect/>
              </a:stretch>
            </p:blipFill>
            <p:spPr>
              <a:xfrm>
                <a:off x="678395" y="1413582"/>
                <a:ext cx="10909301" cy="3923511"/>
              </a:xfrm>
              <a:prstGeom prst="rect">
                <a:avLst/>
              </a:prstGeom>
            </p:spPr>
          </p:pic>
        </mc:Fallback>
      </mc:AlternateContent>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Enero</a:t>
            </a:r>
            <a:r>
              <a:rPr lang="en-US" sz="3000" dirty="0">
                <a:latin typeface="Myriad Pro" panose="020B0503030403020204" pitchFamily="34" charset="0"/>
              </a:rPr>
              <a:t> 2026</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Myriad Pro" panose="020B0503030403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Myriad Pro" panose="020B0503030403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656700995"/>
              </p:ext>
            </p:extLst>
          </p:nvPr>
        </p:nvGraphicFramePr>
        <p:xfrm>
          <a:off x="5262812" y="1108295"/>
          <a:ext cx="680537" cy="3797718"/>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632953">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632953">
                <a:tc>
                  <a:txBody>
                    <a:bodyPr/>
                    <a:lstStyle/>
                    <a:p>
                      <a:pPr algn="ctr"/>
                      <a:r>
                        <a:rPr lang="es-HN" sz="1200" b="0" i="0" dirty="0">
                          <a:latin typeface="Helvetica Light" panose="020B0403020202020204" pitchFamily="34" charset="0"/>
                        </a:rPr>
                        <a:t>$101K</a:t>
                      </a:r>
                    </a:p>
                  </a:txBody>
                  <a:tcPr anchor="ctr"/>
                </a:tc>
                <a:extLst>
                  <a:ext uri="{0D108BD9-81ED-4DB2-BD59-A6C34878D82A}">
                    <a16:rowId xmlns:a16="http://schemas.microsoft.com/office/drawing/2014/main" val="34351981"/>
                  </a:ext>
                </a:extLst>
              </a:tr>
              <a:tr h="632953">
                <a:tc>
                  <a:txBody>
                    <a:bodyPr/>
                    <a:lstStyle/>
                    <a:p>
                      <a:pPr algn="ctr"/>
                      <a:r>
                        <a:rPr lang="es-HN" sz="1200" b="0" i="0" dirty="0">
                          <a:latin typeface="Helvetica Light" panose="020B0403020202020204" pitchFamily="34" charset="0"/>
                        </a:rPr>
                        <a:t>$69k</a:t>
                      </a:r>
                    </a:p>
                  </a:txBody>
                  <a:tcPr anchor="ctr"/>
                </a:tc>
                <a:extLst>
                  <a:ext uri="{0D108BD9-81ED-4DB2-BD59-A6C34878D82A}">
                    <a16:rowId xmlns:a16="http://schemas.microsoft.com/office/drawing/2014/main" val="2597096007"/>
                  </a:ext>
                </a:extLst>
              </a:tr>
              <a:tr h="632953">
                <a:tc>
                  <a:txBody>
                    <a:bodyPr/>
                    <a:lstStyle/>
                    <a:p>
                      <a:pPr algn="ctr"/>
                      <a:r>
                        <a:rPr lang="es-HN" sz="1200" b="0" i="0" dirty="0">
                          <a:latin typeface="Helvetica Light" panose="020B0403020202020204" pitchFamily="34" charset="0"/>
                        </a:rPr>
                        <a:t>$23k</a:t>
                      </a:r>
                    </a:p>
                  </a:txBody>
                  <a:tcPr anchor="ctr"/>
                </a:tc>
                <a:extLst>
                  <a:ext uri="{0D108BD9-81ED-4DB2-BD59-A6C34878D82A}">
                    <a16:rowId xmlns:a16="http://schemas.microsoft.com/office/drawing/2014/main" val="3761301885"/>
                  </a:ext>
                </a:extLst>
              </a:tr>
              <a:tr h="632953">
                <a:tc>
                  <a:txBody>
                    <a:bodyPr/>
                    <a:lstStyle/>
                    <a:p>
                      <a:pPr algn="ctr"/>
                      <a:r>
                        <a:rPr lang="es-HN" sz="1200" b="0" i="0" dirty="0">
                          <a:latin typeface="Helvetica Light" panose="020B0403020202020204" pitchFamily="34" charset="0"/>
                        </a:rPr>
                        <a:t>$9K</a:t>
                      </a:r>
                    </a:p>
                  </a:txBody>
                  <a:tcPr anchor="ctr"/>
                </a:tc>
                <a:extLst>
                  <a:ext uri="{0D108BD9-81ED-4DB2-BD59-A6C34878D82A}">
                    <a16:rowId xmlns:a16="http://schemas.microsoft.com/office/drawing/2014/main" val="1765627228"/>
                  </a:ext>
                </a:extLst>
              </a:tr>
              <a:tr h="632953">
                <a:tc>
                  <a:txBody>
                    <a:bodyPr/>
                    <a:lstStyle/>
                    <a:p>
                      <a:pPr algn="ctr"/>
                      <a:r>
                        <a:rPr lang="es-HN" sz="1200" b="0" i="0" dirty="0">
                          <a:latin typeface="Helvetica Light" panose="020B0403020202020204" pitchFamily="34" charset="0"/>
                        </a:rPr>
                        <a:t>$4K</a:t>
                      </a:r>
                    </a:p>
                  </a:txBody>
                  <a:tcPr anchor="ctr"/>
                </a:tc>
                <a:extLst>
                  <a:ext uri="{0D108BD9-81ED-4DB2-BD59-A6C34878D82A}">
                    <a16:rowId xmlns:a16="http://schemas.microsoft.com/office/drawing/2014/main" val="1567946576"/>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3856918114"/>
              </p:ext>
            </p:extLst>
          </p:nvPr>
        </p:nvGraphicFramePr>
        <p:xfrm>
          <a:off x="10979325" y="1110351"/>
          <a:ext cx="1118058" cy="3795661"/>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622365">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683836">
                <a:tc>
                  <a:txBody>
                    <a:bodyPr/>
                    <a:lstStyle/>
                    <a:p>
                      <a:pPr algn="ctr"/>
                      <a:r>
                        <a:rPr lang="es-HN" sz="1100" b="0" i="0" dirty="0">
                          <a:latin typeface="Helvetica Light" panose="020B0403020202020204" pitchFamily="34" charset="0"/>
                        </a:rPr>
                        <a:t>$13K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13%</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622365">
                <a:tc>
                  <a:txBody>
                    <a:bodyPr/>
                    <a:lstStyle/>
                    <a:p>
                      <a:pPr algn="ctr"/>
                      <a:r>
                        <a:rPr lang="es-HN" sz="1100" b="0" i="0" dirty="0">
                          <a:latin typeface="Helvetica Light" panose="020B0403020202020204" pitchFamily="34" charset="0"/>
                        </a:rPr>
                        <a:t>$69k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622365">
                <a:tc>
                  <a:txBody>
                    <a:bodyPr/>
                    <a:lstStyle/>
                    <a:p>
                      <a:pPr algn="ctr"/>
                      <a:r>
                        <a:rPr lang="es-HN" sz="1100" b="0" i="0" dirty="0">
                          <a:latin typeface="Helvetica Light" panose="020B0403020202020204" pitchFamily="34" charset="0"/>
                        </a:rPr>
                        <a:t>$23k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622365">
                <a:tc>
                  <a:txBody>
                    <a:bodyPr/>
                    <a:lstStyle/>
                    <a:p>
                      <a:pPr algn="ctr"/>
                      <a:r>
                        <a:rPr lang="es-HN" sz="1100" b="0" i="0" dirty="0">
                          <a:latin typeface="Helvetica Light" panose="020B0403020202020204" pitchFamily="34" charset="0"/>
                        </a:rPr>
                        <a:t>$9K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622365">
                <a:tc>
                  <a:txBody>
                    <a:bodyPr/>
                    <a:lstStyle/>
                    <a:p>
                      <a:pPr algn="ctr"/>
                      <a:r>
                        <a:rPr lang="es-HN" sz="1100" b="0" i="0" dirty="0">
                          <a:latin typeface="Helvetica Light" panose="020B0403020202020204" pitchFamily="34" charset="0"/>
                        </a:rPr>
                        <a:t>$1K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26%</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39515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773987" y="5628261"/>
            <a:ext cx="10338723" cy="95410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s-HN" sz="1400" dirty="0">
                <a:latin typeface="Myriad Pro" panose="020B0503030403020204" pitchFamily="34" charset="0"/>
              </a:rPr>
              <a:t>Didemo tiene una inversión de $101K en enero, destinando el 13% a CrediDemo y el 87% restante a otras marcas u otros productos de la categoría.</a:t>
            </a:r>
          </a:p>
          <a:p>
            <a:endParaRPr lang="es-HN" sz="1400" dirty="0">
              <a:latin typeface="Myriad Pro" panose="020B0503030403020204" pitchFamily="34" charset="0"/>
            </a:endParaRPr>
          </a:p>
          <a:p>
            <a:pPr marL="285750" indent="-285750">
              <a:buFont typeface="Arial" panose="020B0604020202020204" pitchFamily="34" charset="0"/>
              <a:buChar char="•"/>
            </a:pPr>
            <a:r>
              <a:rPr lang="es-HN" sz="1400" dirty="0">
                <a:latin typeface="Myriad Pro" panose="020B0503030403020204" pitchFamily="34" charset="0"/>
              </a:rPr>
              <a:t>Elektra/Italika por su parte tiene el 100% de su inversión fue destinada a Italika</a:t>
            </a:r>
          </a:p>
        </p:txBody>
      </p:sp>
      <p:graphicFrame>
        <p:nvGraphicFramePr>
          <p:cNvPr id="5" name="Gráfico 4">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2758578078"/>
              </p:ext>
            </p:extLst>
          </p:nvPr>
        </p:nvGraphicFramePr>
        <p:xfrm>
          <a:off x="0" y="1476808"/>
          <a:ext cx="5382121"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265995236"/>
              </p:ext>
            </p:extLst>
          </p:nvPr>
        </p:nvGraphicFramePr>
        <p:xfrm>
          <a:off x="5929491" y="1463500"/>
          <a:ext cx="5041806" cy="393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Enero</a:t>
            </a:r>
            <a:r>
              <a:rPr lang="en-US" sz="3000" dirty="0">
                <a:latin typeface="Myriad Pro" panose="020B0503030403020204" pitchFamily="34" charset="0"/>
              </a:rPr>
              <a:t> 2026</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318253" y="1369217"/>
            <a:ext cx="4005394" cy="369332"/>
          </a:xfrm>
          <a:prstGeom prst="rect">
            <a:avLst/>
          </a:prstGeom>
          <a:noFill/>
        </p:spPr>
        <p:txBody>
          <a:bodyPr wrap="square" rtlCol="0">
            <a:spAutoFit/>
          </a:bodyPr>
          <a:lstStyle/>
          <a:p>
            <a:r>
              <a:rPr lang="es-HN" dirty="0">
                <a:latin typeface="Myriad Pro" panose="020B0503030403020204" pitchFamily="34" charset="0"/>
              </a:rPr>
              <a:t>D</a:t>
            </a:r>
            <a:r>
              <a:rPr lang="es-HN" dirty="0">
                <a:effectLst/>
                <a:latin typeface="Myriad Pro" panose="020B0503030403020204" pitchFamily="34" charset="0"/>
              </a:rPr>
              <a:t>istribución</a:t>
            </a:r>
            <a:r>
              <a:rPr lang="es-HN" dirty="0">
                <a:latin typeface="Myriad Pro" panose="020B0503030403020204" pitchFamily="34" charset="0"/>
              </a:rPr>
              <a:t> Didemo marca por </a:t>
            </a:r>
            <a:r>
              <a:rPr lang="es-HN" b="1" dirty="0">
                <a:latin typeface="Myriad Pro" panose="020B0503030403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4172544222"/>
              </p:ext>
            </p:extLst>
          </p:nvPr>
        </p:nvGraphicFramePr>
        <p:xfrm>
          <a:off x="10605307" y="1344120"/>
          <a:ext cx="1118058" cy="3405300"/>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7514">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433893">
                <a:tc>
                  <a:txBody>
                    <a:bodyPr/>
                    <a:lstStyle/>
                    <a:p>
                      <a:pPr algn="ctr"/>
                      <a:r>
                        <a:rPr lang="es-HN" sz="1100" b="0" i="0" dirty="0">
                          <a:latin typeface="Helvetica Light" panose="020B0403020202020204" pitchFamily="34" charset="0"/>
                        </a:rPr>
                        <a:t>24</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5%</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433893">
                <a:tc>
                  <a:txBody>
                    <a:bodyPr/>
                    <a:lstStyle/>
                    <a:p>
                      <a:pPr algn="ctr"/>
                      <a:r>
                        <a:rPr lang="es-HN" sz="1100" b="0" i="0" dirty="0">
                          <a:latin typeface="Helvetica Light" panose="020B0403020202020204" pitchFamily="34" charset="0"/>
                        </a:rPr>
                        <a:t>438</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95%</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318253" y="4534676"/>
            <a:ext cx="4775200" cy="523220"/>
          </a:xfrm>
          <a:prstGeom prst="rect">
            <a:avLst/>
          </a:prstGeom>
          <a:solidFill>
            <a:schemeClr val="bg1">
              <a:lumMod val="85000"/>
            </a:schemeClr>
          </a:solidFill>
        </p:spPr>
        <p:txBody>
          <a:bodyPr wrap="square" rtlCol="0">
            <a:spAutoFit/>
          </a:bodyPr>
          <a:lstStyle/>
          <a:p>
            <a:r>
              <a:rPr lang="es-HN" sz="1400" dirty="0">
                <a:latin typeface="Myriad Pro" panose="020B0503030403020204" pitchFamily="34" charset="0"/>
              </a:rPr>
              <a:t>Didemo tiene una distribución por spot de 462 en enero, destinando el 95% a Didemo y el 5% a CrediDemo.</a:t>
            </a:r>
          </a:p>
        </p:txBody>
      </p:sp>
      <p:graphicFrame>
        <p:nvGraphicFramePr>
          <p:cNvPr id="5" name="Objeto 4">
            <a:extLst>
              <a:ext uri="{FF2B5EF4-FFF2-40B4-BE49-F238E27FC236}">
                <a16:creationId xmlns:a16="http://schemas.microsoft.com/office/drawing/2014/main" id="{2E99A55A-10E9-68FA-8C06-27FC6623DF91}"/>
              </a:ext>
            </a:extLst>
          </p:cNvPr>
          <p:cNvGraphicFramePr>
            <a:graphicFrameLocks noChangeAspect="1"/>
          </p:cNvGraphicFramePr>
          <p:nvPr>
            <p:extLst>
              <p:ext uri="{D42A27DB-BD31-4B8C-83A1-F6EECF244321}">
                <p14:modId xmlns:p14="http://schemas.microsoft.com/office/powerpoint/2010/main" val="94421818"/>
              </p:ext>
            </p:extLst>
          </p:nvPr>
        </p:nvGraphicFramePr>
        <p:xfrm>
          <a:off x="318253" y="2212466"/>
          <a:ext cx="4432300" cy="1993900"/>
        </p:xfrm>
        <a:graphic>
          <a:graphicData uri="http://schemas.openxmlformats.org/presentationml/2006/ole">
            <mc:AlternateContent xmlns:mc="http://schemas.openxmlformats.org/markup-compatibility/2006">
              <mc:Choice xmlns:v="urn:schemas-microsoft-com:vml" Requires="v">
                <p:oleObj name="Hoja de cálculo" r:id="rId3" imgW="4432300" imgH="1993900" progId="Excel.Sheet.12">
                  <p:embed/>
                </p:oleObj>
              </mc:Choice>
              <mc:Fallback>
                <p:oleObj name="Hoja de cálculo" r:id="rId3" imgW="4432300" imgH="1993900" progId="Excel.Sheet.12">
                  <p:embed/>
                  <p:pic>
                    <p:nvPicPr>
                      <p:cNvPr id="0" name=""/>
                      <p:cNvPicPr/>
                      <p:nvPr/>
                    </p:nvPicPr>
                    <p:blipFill>
                      <a:blip r:embed="rId4"/>
                      <a:stretch>
                        <a:fillRect/>
                      </a:stretch>
                    </p:blipFill>
                    <p:spPr>
                      <a:xfrm>
                        <a:off x="318253" y="2212466"/>
                        <a:ext cx="4432300" cy="1993900"/>
                      </a:xfrm>
                      <a:prstGeom prst="rect">
                        <a:avLst/>
                      </a:prstGeom>
                    </p:spPr>
                  </p:pic>
                </p:oleObj>
              </mc:Fallback>
            </mc:AlternateContent>
          </a:graphicData>
        </a:graphic>
      </p:graphicFrame>
      <p:graphicFrame>
        <p:nvGraphicFramePr>
          <p:cNvPr id="7" name="Gráfico 6">
            <a:extLst>
              <a:ext uri="{FF2B5EF4-FFF2-40B4-BE49-F238E27FC236}">
                <a16:creationId xmlns:a16="http://schemas.microsoft.com/office/drawing/2014/main" id="{FE5E5876-F047-D745-A43D-F1C8EBEBB4C7}"/>
              </a:ext>
            </a:extLst>
          </p:cNvPr>
          <p:cNvGraphicFramePr>
            <a:graphicFrameLocks/>
          </p:cNvGraphicFramePr>
          <p:nvPr>
            <p:extLst>
              <p:ext uri="{D42A27DB-BD31-4B8C-83A1-F6EECF244321}">
                <p14:modId xmlns:p14="http://schemas.microsoft.com/office/powerpoint/2010/main" val="883931883"/>
              </p:ext>
            </p:extLst>
          </p:nvPr>
        </p:nvGraphicFramePr>
        <p:xfrm>
          <a:off x="4978330" y="1509263"/>
          <a:ext cx="5399200" cy="3839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1787765624"/>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941330"/>
            <a:ext cx="1736857" cy="338554"/>
          </a:xfrm>
          <a:prstGeom prst="rect">
            <a:avLst/>
          </a:prstGeom>
          <a:noFill/>
          <a:ln>
            <a:solidFill>
              <a:srgbClr val="FF0000"/>
            </a:solidFill>
          </a:ln>
          <a:effectLst/>
        </p:spPr>
        <p:txBody>
          <a:bodyPr wrap="square" rtlCol="0" anchor="ctr">
            <a:spAutoFit/>
          </a:bodyPr>
          <a:lstStyle/>
          <a:p>
            <a:pPr algn="ctr"/>
            <a:r>
              <a:rPr lang="en-US" sz="1600" dirty="0" err="1">
                <a:latin typeface="Myriad Pro" panose="020B0503030403020204" pitchFamily="34" charset="0"/>
              </a:rPr>
              <a:t>Estacionalidad</a:t>
            </a:r>
            <a:endParaRPr lang="en-US" sz="1600" dirty="0">
              <a:latin typeface="Myriad Pro" panose="020B0503030403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272724101"/>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206</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sp>
        <p:nvSpPr>
          <p:cNvPr id="25" name="Rectangle 24">
            <a:extLst>
              <a:ext uri="{FF2B5EF4-FFF2-40B4-BE49-F238E27FC236}">
                <a16:creationId xmlns:a16="http://schemas.microsoft.com/office/drawing/2014/main" id="{579CFACB-DF85-4736-BAC5-CB97F5635D18}"/>
              </a:ext>
            </a:extLst>
          </p:cNvPr>
          <p:cNvSpPr/>
          <p:nvPr/>
        </p:nvSpPr>
        <p:spPr>
          <a:xfrm>
            <a:off x="0"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840060190"/>
              </p:ext>
            </p:extLst>
          </p:nvPr>
        </p:nvGraphicFramePr>
        <p:xfrm>
          <a:off x="2625635" y="1505055"/>
          <a:ext cx="777239" cy="3873956"/>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853852">
                <a:tc>
                  <a:txBody>
                    <a:bodyPr/>
                    <a:lstStyle/>
                    <a:p>
                      <a:pPr algn="ctr"/>
                      <a:r>
                        <a:rPr lang="en-US" sz="1200" b="0" i="0" dirty="0">
                          <a:latin typeface="Helvetica Light" panose="020B0403020202020204" pitchFamily="34" charset="0"/>
                        </a:rPr>
                        <a:t>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755026">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755026">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755026">
                <a:tc>
                  <a:txBody>
                    <a:bodyPr/>
                    <a:lstStyle/>
                    <a:p>
                      <a:pPr algn="ctr"/>
                      <a:r>
                        <a:rPr lang="en-US" sz="1200" b="0" i="0" dirty="0">
                          <a:latin typeface="Helvetica Light" panose="020B0403020202020204" pitchFamily="34" charset="0"/>
                        </a:rPr>
                        <a:t>33%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755026">
                <a:tc>
                  <a:txBody>
                    <a:bodyPr/>
                    <a:lstStyle/>
                    <a:p>
                      <a:pPr algn="ctr"/>
                      <a:r>
                        <a:rPr lang="en-US" sz="1200" b="0" i="0" dirty="0">
                          <a:latin typeface="Helvetica Light" panose="020B0403020202020204" pitchFamily="34" charset="0"/>
                        </a:rPr>
                        <a:t>48%</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18297064"/>
              </p:ext>
            </p:extLst>
          </p:nvPr>
        </p:nvGraphicFramePr>
        <p:xfrm>
          <a:off x="9072888" y="1243282"/>
          <a:ext cx="3024895" cy="5274553"/>
        </p:xfrm>
        <a:graphic>
          <a:graphicData uri="http://schemas.openxmlformats.org/drawingml/2006/table">
            <a:tbl>
              <a:tblPr firstRow="1" lastRow="1" bandRow="1">
                <a:tableStyleId>{2D5ABB26-0587-4C30-8999-92F81FD0307C}</a:tableStyleId>
              </a:tblPr>
              <a:tblGrid>
                <a:gridCol w="1164951">
                  <a:extLst>
                    <a:ext uri="{9D8B030D-6E8A-4147-A177-3AD203B41FA5}">
                      <a16:colId xmlns:a16="http://schemas.microsoft.com/office/drawing/2014/main" val="490793739"/>
                    </a:ext>
                  </a:extLst>
                </a:gridCol>
                <a:gridCol w="566713">
                  <a:extLst>
                    <a:ext uri="{9D8B030D-6E8A-4147-A177-3AD203B41FA5}">
                      <a16:colId xmlns:a16="http://schemas.microsoft.com/office/drawing/2014/main" val="1525271968"/>
                    </a:ext>
                  </a:extLst>
                </a:gridCol>
                <a:gridCol w="618756">
                  <a:extLst>
                    <a:ext uri="{9D8B030D-6E8A-4147-A177-3AD203B41FA5}">
                      <a16:colId xmlns:a16="http://schemas.microsoft.com/office/drawing/2014/main" val="2218273962"/>
                    </a:ext>
                  </a:extLst>
                </a:gridCol>
                <a:gridCol w="674475">
                  <a:extLst>
                    <a:ext uri="{9D8B030D-6E8A-4147-A177-3AD203B41FA5}">
                      <a16:colId xmlns:a16="http://schemas.microsoft.com/office/drawing/2014/main" val="3996407185"/>
                    </a:ext>
                  </a:extLst>
                </a:gridCol>
              </a:tblGrid>
              <a:tr h="284383">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69</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69</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62615">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/Credi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284383">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302645">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284383">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663560">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39343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39343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39343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393437">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393437">
                <a:tc>
                  <a:txBody>
                    <a:bodyPr/>
                    <a:lstStyle/>
                    <a:p>
                      <a:pPr algn="ctr"/>
                      <a:r>
                        <a:rPr lang="en-US" sz="1200" b="0" i="0" dirty="0">
                          <a:latin typeface="Helvetica Light" panose="020B0403020202020204" pitchFamily="34" charset="0"/>
                        </a:rPr>
                        <a:t>Suzuki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4525180"/>
                  </a:ext>
                </a:extLst>
              </a:tr>
              <a:tr h="393437">
                <a:tc>
                  <a:txBody>
                    <a:bodyPr/>
                    <a:lstStyle/>
                    <a:p>
                      <a:pPr algn="ctr"/>
                      <a:r>
                        <a:rPr lang="en-US" sz="1200" b="0" i="0" dirty="0" err="1">
                          <a:latin typeface="Helvetica Light" panose="020B0403020202020204" pitchFamily="34" charset="0"/>
                        </a:rPr>
                        <a:t>Movesa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738184"/>
                  </a:ext>
                </a:extLst>
              </a:tr>
              <a:tr h="631962">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206</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206</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Helvetica Light" panose="020B0403020202020204" pitchFamily="34" charset="0"/>
                        </a:rPr>
                        <a:t>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 name="TextBox 1">
            <a:extLst>
              <a:ext uri="{FF2B5EF4-FFF2-40B4-BE49-F238E27FC236}">
                <a16:creationId xmlns:a16="http://schemas.microsoft.com/office/drawing/2014/main" id="{ABAA93BB-1B07-4841-880C-E0DAFFBADEC2}"/>
              </a:ext>
            </a:extLst>
          </p:cNvPr>
          <p:cNvSpPr txBox="1"/>
          <p:nvPr/>
        </p:nvSpPr>
        <p:spPr>
          <a:xfrm>
            <a:off x="188346" y="5748392"/>
            <a:ext cx="8813158" cy="769441"/>
          </a:xfrm>
          <a:prstGeom prst="rect">
            <a:avLst/>
          </a:prstGeom>
          <a:solidFill>
            <a:schemeClr val="bg1">
              <a:lumMod val="85000"/>
            </a:schemeClr>
          </a:solidFill>
          <a:ln>
            <a:solidFill>
              <a:schemeClr val="bg1"/>
            </a:solidFill>
          </a:ln>
        </p:spPr>
        <p:txBody>
          <a:bodyPr wrap="square" rtlCol="0">
            <a:spAutoFit/>
          </a:bodyPr>
          <a:lstStyle/>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RRPP</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 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2499680126"/>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3536463678"/>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3131248630"/>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1882304050"/>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468899" cy="415498"/>
          </a:xfrm>
          <a:prstGeom prst="rect">
            <a:avLst/>
          </a:prstGeom>
          <a:solidFill>
            <a:schemeClr val="tx1">
              <a:lumMod val="65000"/>
              <a:lumOff val="35000"/>
            </a:schemeClr>
          </a:solidFill>
          <a:effectLst/>
        </p:spPr>
        <p:txBody>
          <a:bodyPr wrap="square" rtlCol="0">
            <a:spAutoFit/>
          </a:bodyPr>
          <a:lstStyle/>
          <a:p>
            <a:r>
              <a:rPr lang="en-US" sz="1050" dirty="0" err="1">
                <a:solidFill>
                  <a:schemeClr val="bg1"/>
                </a:solidFill>
                <a:latin typeface="Myriad Pro" panose="020B0503030403020204" pitchFamily="34" charset="0"/>
              </a:rPr>
              <a:t>Inversión</a:t>
            </a:r>
            <a:r>
              <a:rPr lang="en-US" sz="1050" dirty="0">
                <a:solidFill>
                  <a:schemeClr val="bg1"/>
                </a:solidFill>
                <a:latin typeface="Myriad Pro" panose="020B0503030403020204" pitchFamily="34" charset="0"/>
              </a:rPr>
              <a:t> no </a:t>
            </a:r>
            <a:r>
              <a:rPr lang="en-US" sz="1050" dirty="0" err="1">
                <a:solidFill>
                  <a:schemeClr val="bg1"/>
                </a:solidFill>
                <a:latin typeface="Myriad Pro" panose="020B0503030403020204" pitchFamily="34" charset="0"/>
              </a:rPr>
              <a:t>incluye</a:t>
            </a:r>
            <a:r>
              <a:rPr lang="en-US" sz="1050" dirty="0">
                <a:solidFill>
                  <a:schemeClr val="bg1"/>
                </a:solidFill>
                <a:latin typeface="Myriad Pro" panose="020B0503030403020204" pitchFamily="34" charset="0"/>
              </a:rPr>
              <a:t>: Cable, </a:t>
            </a:r>
            <a:r>
              <a:rPr lang="en-US" sz="1050" dirty="0" err="1">
                <a:solidFill>
                  <a:schemeClr val="bg1"/>
                </a:solidFill>
                <a:latin typeface="Myriad Pro" panose="020B0503030403020204" pitchFamily="34" charset="0"/>
              </a:rPr>
              <a:t>foráneas</a:t>
            </a:r>
            <a:r>
              <a:rPr lang="en-US" sz="1050" dirty="0">
                <a:solidFill>
                  <a:schemeClr val="bg1"/>
                </a:solidFill>
                <a:latin typeface="Myriad Pro" panose="020B0503030403020204" pitchFamily="34" charset="0"/>
              </a:rPr>
              <a:t>,  </a:t>
            </a:r>
            <a:r>
              <a:rPr lang="en-US" sz="1050" dirty="0" err="1">
                <a:solidFill>
                  <a:schemeClr val="bg1"/>
                </a:solidFill>
                <a:latin typeface="Myriad Pro" panose="020B0503030403020204" pitchFamily="34" charset="0"/>
              </a:rPr>
              <a:t>actividades</a:t>
            </a:r>
            <a:r>
              <a:rPr lang="en-US" sz="1050" dirty="0">
                <a:solidFill>
                  <a:schemeClr val="bg1"/>
                </a:solidFill>
                <a:latin typeface="Myriad Pro" panose="020B0503030403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3151803866"/>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$ 63K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$ 9K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rot="21409289">
            <a:off x="2026735" y="1441822"/>
            <a:ext cx="459764" cy="17747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4241371034"/>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MOTOMUNDO</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9153939" y="-25333"/>
            <a:ext cx="2844739" cy="90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err="1">
                <a:solidFill>
                  <a:schemeClr val="bg1"/>
                </a:solidFill>
                <a:latin typeface="Myriad Pro" panose="020B0503030403020204" pitchFamily="34" charset="0"/>
              </a:rPr>
              <a:t>Estrat</a:t>
            </a:r>
            <a:r>
              <a:rPr lang="en-CA" sz="2000" dirty="0">
                <a:solidFill>
                  <a:schemeClr val="bg1"/>
                </a:solidFill>
                <a:latin typeface="Myriad Pro" panose="020B0503030403020204" pitchFamily="34" charset="0"/>
              </a:rPr>
              <a:t>e</a:t>
            </a:r>
            <a:r>
              <a:rPr lang="en-US" sz="2000" dirty="0" err="1">
                <a:solidFill>
                  <a:schemeClr val="bg1"/>
                </a:solidFill>
                <a:latin typeface="Myriad Pro" panose="020B0503030403020204" pitchFamily="34" charset="0"/>
              </a:rPr>
              <a:t>gia</a:t>
            </a:r>
            <a:r>
              <a:rPr lang="en-US" sz="2000" dirty="0">
                <a:solidFill>
                  <a:schemeClr val="bg1"/>
                </a:solidFill>
                <a:latin typeface="Myriad Pro" panose="020B0503030403020204" pitchFamily="34" charset="0"/>
              </a:rPr>
              <a:t> de </a:t>
            </a:r>
            <a:r>
              <a:rPr lang="en-US" sz="2000" dirty="0" err="1">
                <a:solidFill>
                  <a:schemeClr val="bg1"/>
                </a:solidFill>
                <a:latin typeface="Myriad Pro" panose="020B0503030403020204" pitchFamily="34" charset="0"/>
              </a:rPr>
              <a:t>Medios</a:t>
            </a:r>
            <a:br>
              <a:rPr lang="en-US" sz="2000" dirty="0">
                <a:solidFill>
                  <a:schemeClr val="bg1"/>
                </a:solidFill>
                <a:latin typeface="Myriad Pro" panose="020B0503030403020204" pitchFamily="34" charset="0"/>
              </a:rPr>
            </a:br>
            <a:r>
              <a:rPr lang="en-US" sz="2000" dirty="0" err="1">
                <a:solidFill>
                  <a:schemeClr val="bg1"/>
                </a:solidFill>
                <a:latin typeface="Myriad Pro" panose="020B0503030403020204" pitchFamily="34" charset="0"/>
              </a:rPr>
              <a:t>Enero</a:t>
            </a:r>
            <a:r>
              <a:rPr lang="en-US" sz="2000" dirty="0">
                <a:solidFill>
                  <a:schemeClr val="bg1"/>
                </a:solidFill>
                <a:latin typeface="Myriad Pro" panose="020B0503030403020204" pitchFamily="34" charset="0"/>
              </a:rPr>
              <a:t> – </a:t>
            </a:r>
            <a:r>
              <a:rPr lang="en-US" sz="2000" b="1" dirty="0" err="1">
                <a:solidFill>
                  <a:schemeClr val="bg1"/>
                </a:solidFill>
                <a:latin typeface="Helvetica Light" panose="020B0403020202020204" pitchFamily="34" charset="0"/>
              </a:rPr>
              <a:t>Enero</a:t>
            </a:r>
            <a:r>
              <a:rPr lang="en-US" sz="2000" dirty="0">
                <a:solidFill>
                  <a:schemeClr val="bg1"/>
                </a:solidFill>
                <a:latin typeface="Myriad Pro" panose="020B0503030403020204" pitchFamily="34" charset="0"/>
              </a:rPr>
              <a:t> 2026</a:t>
            </a:r>
            <a:endParaRPr lang="en-US" sz="3000" dirty="0">
              <a:solidFill>
                <a:schemeClr val="bg1"/>
              </a:solidFill>
              <a:latin typeface="Myriad Pro" panose="020B0503030403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61110" y="3290381"/>
            <a:ext cx="861133" cy="276999"/>
          </a:xfrm>
          <a:prstGeom prst="rect">
            <a:avLst/>
          </a:prstGeom>
          <a:solidFill>
            <a:srgbClr val="FF0000"/>
          </a:solidFill>
          <a:effectLst/>
        </p:spPr>
        <p:txBody>
          <a:bodyPr wrap="none" rtlCol="0">
            <a:spAutoFit/>
          </a:bodyPr>
          <a:lstStyle/>
          <a:p>
            <a:r>
              <a:rPr lang="en-US" sz="1200" dirty="0">
                <a:solidFill>
                  <a:schemeClr val="bg1"/>
                </a:solidFill>
                <a:latin typeface="Myriad Pro" panose="020B0503030403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2180216301"/>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688</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86</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09837" cy="276999"/>
          </a:xfrm>
          <a:prstGeom prst="rect">
            <a:avLst/>
          </a:prstGeom>
          <a:noFill/>
          <a:effectLst/>
        </p:spPr>
        <p:txBody>
          <a:bodyPr wrap="none" rtlCol="0">
            <a:spAutoFit/>
          </a:bodyPr>
          <a:lstStyle/>
          <a:p>
            <a:r>
              <a:rPr lang="en-US" sz="1200" dirty="0" err="1">
                <a:latin typeface="Myriad Pro" panose="020B0503030403020204" pitchFamily="34" charset="0"/>
              </a:rPr>
              <a:t>Variación</a:t>
            </a:r>
            <a:r>
              <a:rPr lang="en-US" sz="1200" dirty="0">
                <a:latin typeface="Myriad Pro" panose="020B0503030403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7651481"/>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3260758103"/>
              </p:ext>
            </p:extLst>
          </p:nvPr>
        </p:nvGraphicFramePr>
        <p:xfrm>
          <a:off x="10970222" y="3925917"/>
          <a:ext cx="1090666" cy="396240"/>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p>
                    <a:p>
                      <a:r>
                        <a:rPr lang="en-US" sz="1000" b="1" i="0" dirty="0">
                          <a:latin typeface="Helvetica Light" panose="020B0403020202020204" pitchFamily="34" charset="0"/>
                        </a:rPr>
                        <a:t> $0k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709494526"/>
              </p:ext>
            </p:extLst>
          </p:nvPr>
        </p:nvGraphicFramePr>
        <p:xfrm>
          <a:off x="11009854" y="5742580"/>
          <a:ext cx="1051034" cy="339478"/>
        </p:xfrm>
        <a:graphic>
          <a:graphicData uri="http://schemas.openxmlformats.org/drawingml/2006/table">
            <a:tbl>
              <a:tblPr firstRow="1" bandRow="1">
                <a:tableStyleId>{2D5ABB26-0587-4C30-8999-92F81FD0307C}</a:tableStyleId>
              </a:tblPr>
              <a:tblGrid>
                <a:gridCol w="513042">
                  <a:extLst>
                    <a:ext uri="{9D8B030D-6E8A-4147-A177-3AD203B41FA5}">
                      <a16:colId xmlns:a16="http://schemas.microsoft.com/office/drawing/2014/main" val="1624274162"/>
                    </a:ext>
                  </a:extLst>
                </a:gridCol>
                <a:gridCol w="537992">
                  <a:extLst>
                    <a:ext uri="{9D8B030D-6E8A-4147-A177-3AD203B41FA5}">
                      <a16:colId xmlns:a16="http://schemas.microsoft.com/office/drawing/2014/main" val="1406418741"/>
                    </a:ext>
                  </a:extLst>
                </a:gridCol>
              </a:tblGrid>
              <a:tr h="339478">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$ 9k</a:t>
                      </a:r>
                    </a:p>
                  </a:txBody>
                  <a:tcPr/>
                </a:tc>
                <a:tc>
                  <a:txBody>
                    <a:bodyPr/>
                    <a:lstStyle/>
                    <a:p>
                      <a:pPr algn="ctr"/>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extLst>
              <p:ext uri="{D42A27DB-BD31-4B8C-83A1-F6EECF244321}">
                <p14:modId xmlns:p14="http://schemas.microsoft.com/office/powerpoint/2010/main" val="3958094646"/>
              </p:ext>
            </p:extLst>
          </p:nvPr>
        </p:nvGraphicFramePr>
        <p:xfrm>
          <a:off x="11009854" y="4879072"/>
          <a:ext cx="1051034" cy="337203"/>
        </p:xfrm>
        <a:graphic>
          <a:graphicData uri="http://schemas.openxmlformats.org/drawingml/2006/table">
            <a:tbl>
              <a:tblPr firstRow="1" bandRow="1">
                <a:tableStyleId>{2D5ABB26-0587-4C30-8999-92F81FD0307C}</a:tableStyleId>
              </a:tblPr>
              <a:tblGrid>
                <a:gridCol w="507546">
                  <a:extLst>
                    <a:ext uri="{9D8B030D-6E8A-4147-A177-3AD203B41FA5}">
                      <a16:colId xmlns:a16="http://schemas.microsoft.com/office/drawing/2014/main" val="1624274162"/>
                    </a:ext>
                  </a:extLst>
                </a:gridCol>
                <a:gridCol w="543488">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9">
            <a:extLst>
              <a:ext uri="{FF2B5EF4-FFF2-40B4-BE49-F238E27FC236}">
                <a16:creationId xmlns:a16="http://schemas.microsoft.com/office/drawing/2014/main" id="{C3B234F0-485A-ABAE-88D5-ADF5DD44E6C6}"/>
              </a:ext>
            </a:extLst>
          </p:cNvPr>
          <p:cNvGraphicFramePr/>
          <p:nvPr>
            <p:extLst>
              <p:ext uri="{D42A27DB-BD31-4B8C-83A1-F6EECF244321}">
                <p14:modId xmlns:p14="http://schemas.microsoft.com/office/powerpoint/2010/main" val="3288081760"/>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1913480202"/>
              </p:ext>
            </p:extLst>
          </p:nvPr>
        </p:nvGraphicFramePr>
        <p:xfrm>
          <a:off x="6788126" y="3557216"/>
          <a:ext cx="4348063" cy="1193521"/>
        </p:xfrm>
        <a:graphic>
          <a:graphicData uri="http://schemas.openxmlformats.org/drawingml/2006/chart">
            <c:chart xmlns:c="http://schemas.openxmlformats.org/drawingml/2006/chart" xmlns:r="http://schemas.openxmlformats.org/officeDocument/2006/relationships" r:id="rId7"/>
          </a:graphicData>
        </a:graphic>
      </p:graphicFrame>
      <p:sp>
        <p:nvSpPr>
          <p:cNvPr id="5" name="Curved Down Arrow 41">
            <a:extLst>
              <a:ext uri="{FF2B5EF4-FFF2-40B4-BE49-F238E27FC236}">
                <a16:creationId xmlns:a16="http://schemas.microsoft.com/office/drawing/2014/main" id="{A43569D9-6E6D-28A0-0F22-57E7C1A3D4F1}"/>
              </a:ext>
            </a:extLst>
          </p:cNvPr>
          <p:cNvSpPr/>
          <p:nvPr/>
        </p:nvSpPr>
        <p:spPr>
          <a:xfrm rot="10800000" flipH="1">
            <a:off x="1183634" y="1432220"/>
            <a:ext cx="389881" cy="20269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2013 - 2022 Theme">
  <a:themeElements>
    <a:clrScheme name="Mass Degrade">
      <a:dk1>
        <a:srgbClr val="000000"/>
      </a:dk1>
      <a:lt1>
        <a:srgbClr val="FFFFFF"/>
      </a:lt1>
      <a:dk2>
        <a:srgbClr val="5E5E5E"/>
      </a:dk2>
      <a:lt2>
        <a:srgbClr val="E7E6E6"/>
      </a:lt2>
      <a:accent1>
        <a:srgbClr val="C52828"/>
      </a:accent1>
      <a:accent2>
        <a:srgbClr val="D22F2F"/>
      </a:accent2>
      <a:accent3>
        <a:srgbClr val="E43834"/>
      </a:accent3>
      <a:accent4>
        <a:srgbClr val="F24136"/>
      </a:accent4>
      <a:accent5>
        <a:srgbClr val="EE524F"/>
      </a:accent5>
      <a:accent6>
        <a:srgbClr val="C76464"/>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140766</TotalTime>
  <Words>2598</Words>
  <Application>Microsoft Macintosh PowerPoint</Application>
  <PresentationFormat>Panorámica</PresentationFormat>
  <Paragraphs>628</Paragraphs>
  <Slides>26</Slides>
  <Notes>19</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6" baseType="lpstr">
      <vt:lpstr>Arial</vt:lpstr>
      <vt:lpstr>Calibri</vt:lpstr>
      <vt:lpstr>Calibri Light</vt:lpstr>
      <vt:lpstr>Helvetica</vt:lpstr>
      <vt:lpstr>HELVETICA LIGHT</vt:lpstr>
      <vt:lpstr>HELVETICA LIGHT</vt:lpstr>
      <vt:lpstr>Myriad Pro</vt:lpstr>
      <vt:lpstr>Myriad Pro Light</vt:lpstr>
      <vt:lpstr>Office 2013 - 2022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5830</cp:revision>
  <cp:lastPrinted>2026-01-20T20:54:58Z</cp:lastPrinted>
  <dcterms:created xsi:type="dcterms:W3CDTF">2018-11-08T16:44:16Z</dcterms:created>
  <dcterms:modified xsi:type="dcterms:W3CDTF">2026-02-23T22:54:37Z</dcterms:modified>
</cp:coreProperties>
</file>