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9.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10.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1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14.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1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1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17.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18.xml" ContentType="application/vnd.openxmlformats-officedocument.presentationml.notesSlid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19.xml" ContentType="application/vnd.openxmlformats-officedocument.presentationml.notesSl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1089" r:id="rId2"/>
    <p:sldId id="1068" r:id="rId3"/>
    <p:sldId id="1135" r:id="rId4"/>
    <p:sldId id="1079" r:id="rId5"/>
    <p:sldId id="1151" r:id="rId6"/>
    <p:sldId id="1152" r:id="rId7"/>
    <p:sldId id="1156" r:id="rId8"/>
    <p:sldId id="1035" r:id="rId9"/>
    <p:sldId id="1001" r:id="rId10"/>
    <p:sldId id="1134" r:id="rId11"/>
    <p:sldId id="1026" r:id="rId12"/>
    <p:sldId id="1100" r:id="rId13"/>
    <p:sldId id="1027" r:id="rId14"/>
    <p:sldId id="1136" r:id="rId15"/>
    <p:sldId id="1132" r:id="rId16"/>
    <p:sldId id="1031" r:id="rId17"/>
    <p:sldId id="1147" r:id="rId18"/>
    <p:sldId id="1141" r:id="rId19"/>
    <p:sldId id="1144" r:id="rId20"/>
    <p:sldId id="1130" r:id="rId21"/>
    <p:sldId id="1131" r:id="rId22"/>
    <p:sldId id="1127" r:id="rId23"/>
    <p:sldId id="1149" r:id="rId24"/>
    <p:sldId id="1150" r:id="rId25"/>
    <p:sldId id="1153" r:id="rId26"/>
    <p:sldId id="1157" r:id="rId27"/>
    <p:sldId id="1140" r:id="rId28"/>
    <p:sldId id="1158" r:id="rId29"/>
    <p:sldId id="1208" r:id="rId30"/>
    <p:sldId id="1069" r:id="rId31"/>
    <p:sldId id="1021" r:id="rId3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blo Paniagua" initials="PP" lastIdx="1" clrIdx="0"/>
  <p:cmAuthor id="2" name="Indira Martinez" initials="IM" lastIdx="41" clrIdx="1">
    <p:extLst>
      <p:ext uri="{19B8F6BF-5375-455C-9EA6-DF929625EA0E}">
        <p15:presenceInfo xmlns:p15="http://schemas.microsoft.com/office/powerpoint/2012/main" userId="5b1121309591756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D806"/>
    <a:srgbClr val="44536A"/>
    <a:srgbClr val="1D9A78"/>
    <a:srgbClr val="2F9FBD"/>
    <a:srgbClr val="A8690C"/>
    <a:srgbClr val="F2EE06"/>
    <a:srgbClr val="CDCB02"/>
    <a:srgbClr val="B74719"/>
    <a:srgbClr val="314215"/>
    <a:srgbClr val="290C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7" autoAdjust="0"/>
    <p:restoredTop sz="96093" autoAdjust="0"/>
  </p:normalViewPr>
  <p:slideViewPr>
    <p:cSldViewPr snapToGrid="0">
      <p:cViewPr varScale="1">
        <p:scale>
          <a:sx n="68" d="100"/>
          <a:sy n="68" d="100"/>
        </p:scale>
        <p:origin x="232" y="1216"/>
      </p:cViewPr>
      <p:guideLst>
        <p:guide orient="horz" pos="2136"/>
        <p:guide pos="3840"/>
      </p:guideLst>
    </p:cSldViewPr>
  </p:slideViewPr>
  <p:outlineViewPr>
    <p:cViewPr>
      <p:scale>
        <a:sx n="33" d="100"/>
        <a:sy n="33" d="100"/>
      </p:scale>
      <p:origin x="0" y="-16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gelica/Desktop/Escrtitorios%20de%20Sep%20a%20Dic%2023/Reporte%20Motos%2011%20Abr-Con%20cambios%20MASTER/Reporte%20Motos%20Master%20Graficas/Data%20para%20grafico-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0.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Hoja_de_c_lculo_de_Microsoft_Excel20.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Hoja_de_c_lculo_de_Microsoft_Excel22.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Hoja_de_c_lculo_de_Microsoft_Excel23.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Hoja_de_c_lculo_de_Microsoft_Excel24.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Hoja_de_c_lculo_de_Microsoft_Excel25.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0.xml.rels><?xml version="1.0" encoding="UTF-8" standalone="yes"?>
<Relationships xmlns="http://schemas.openxmlformats.org/package/2006/relationships"><Relationship Id="rId3" Type="http://schemas.openxmlformats.org/officeDocument/2006/relationships/package" Target="../embeddings/Hoja_de_c_lculo_de_Microsoft_Excel26.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Hoja_de_c_lculo_de_Microsoft_Excel27.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Hoja_de_c_lculo_de_Microsoft_Excel28.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Hoja_de_c_lculo_de_Microsoft_Excel29.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Hoja_de_c_lculo_de_Microsoft_Excel30.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Hoja_de_c_lculo_de_Microsoft_Excel31.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Users/Angelica/Desktop/Escrtitorios%20de%20Sep%20a%20Dic%2023/Reporte%20Motos%2011%20Abr-Con%20cambios%20MASTER/Reporte%20Motos%20Master%20Graficas/Data%20para%20grafico-1-.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Users/Angelica/Desktop/Escrtitorios%20de%20Sep%20a%20Dic%2023/Reporte%20Motos%2011%20Abr-Con%20cambios%20MASTER/Reporte%20Motos%20Master%20Graficas/Data%20para%20grafico-1-.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Hoja_de_c_lculo_de_Microsoft_Excel32.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Hoja_de_c_lculo_de_Microsoft_Excel33.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0.xml.rels><?xml version="1.0" encoding="UTF-8" standalone="yes"?>
<Relationships xmlns="http://schemas.openxmlformats.org/package/2006/relationships"><Relationship Id="rId3" Type="http://schemas.openxmlformats.org/officeDocument/2006/relationships/package" Target="../embeddings/Hoja_de_c_lculo_de_Microsoft_Excel34.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Hoja_de_c_lculo_de_Microsoft_Excel35.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Hoja_de_c_lculo_de_Microsoft_Excel36.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Hoja_de_c_lculo_de_Microsoft_Excel37.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Hoja_de_c_lculo_de_Microsoft_Excel38.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Hoja_de_c_lculo_de_Microsoft_Excel39.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Hoja_de_c_lculo_de_Microsoft_Excel40.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Hoja_de_c_lculo_de_Microsoft_Excel41.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Hoja_de_c_lculo_de_Microsoft_Excel42.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Hoja_de_c_lculo_de_Microsoft_Excel43.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0.xml.rels><?xml version="1.0" encoding="UTF-8" standalone="yes"?>
<Relationships xmlns="http://schemas.openxmlformats.org/package/2006/relationships"><Relationship Id="rId3" Type="http://schemas.openxmlformats.org/officeDocument/2006/relationships/package" Target="../embeddings/Hoja_de_c_lculo_de_Microsoft_Excel44.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Hoja_de_c_lculo_de_Microsoft_Excel45.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Hoja_de_c_lculo_de_Microsoft_Excel46.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Hoja_de_c_lculo_de_Microsoft_Excel47.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Hoja_de_c_lculo_de_Microsoft_Excel48.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Hoja_de_c_lculo_de_Microsoft_Excel49.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Hoja_de_c_lculo_de_Microsoft_Excel50.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Hoja_de_c_lculo_de_Microsoft_Excel51.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Hoja_de_c_lculo_de_Microsoft_Excel52.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Hoja_de_c_lculo_de_Microsoft_Excel53.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0.xml.rels><?xml version="1.0" encoding="UTF-8" standalone="yes"?>
<Relationships xmlns="http://schemas.openxmlformats.org/package/2006/relationships"><Relationship Id="rId3" Type="http://schemas.openxmlformats.org/officeDocument/2006/relationships/package" Target="../embeddings/Hoja_de_c_lculo_de_Microsoft_Excel54.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Hoja_de_c_lculo_de_Microsoft_Excel55.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Hoja_de_c_lculo_de_Microsoft_Excel56.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Hoja_de_c_lculo_de_Microsoft_Excel57.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Hoja_de_c_lculo_de_Microsoft_Excel58.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Hoja_de_c_lculo_de_Microsoft_Excel59.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Hoja_de_c_lculo_de_Microsoft_Excel60.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Hoja_de_c_lculo_de_Microsoft_Excel61.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Hoja_de_c_lculo_de_Microsoft_Excel62.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Hoja_de_c_lculo_de_Microsoft_Excel63.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file:////Users/Angelica/Desktop/Escrtitorios%20de%20Sep%20a%20Dic%2023/Reporte%20Motos%2011%20Abr-Con%20cambios%20MASTER/Reporte%20Motos%20Master%20Graficas/Motos%20Grafico%20Media%20Mix%20Sep%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Angelica/Desktop/Escrtitorios%20de%20Sep%20a%20Dic%2023/Reporte%20Motos%2011%20Abr-Con%20cambios%20MASTER/Reporte%20Motos%20Master%20Graficas/Motos%20Grafico%20Media%20Mix%20Sep%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Angelica/Desktop/Reporte%20Motos%20Dic%2023/Nuevo/Didemo%20por%20maraca%20DIc%2023-2.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Users/Angelica/Desktop/Escrtitorios%20de%20Sep%20a%20Dic%2023/Reporte%20Motos%2011%20Abr-Con%20cambios%20MASTER/Reporte%20Motos%20Master%20Graficas/Data%20Motos%20Feb%20-%2023%202%20Con%20grafic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Sheet1!$A$4</c:f>
              <c:strCache>
                <c:ptCount val="1"/>
                <c:pt idx="0">
                  <c:v>Grand Total</c:v>
                </c:pt>
              </c:strCache>
            </c:strRef>
          </c:tx>
          <c:spPr>
            <a:ln w="28575" cap="rnd">
              <a:solidFill>
                <a:schemeClr val="accent1"/>
              </a:solidFill>
              <a:round/>
            </a:ln>
            <a:effectLst/>
          </c:spPr>
          <c:marker>
            <c:symbol val="none"/>
          </c:marker>
          <c:cat>
            <c:multiLvlStrRef>
              <c:f>Sheet1!$N$2:$BJ$3</c:f>
              <c:multiLvlStrCache>
                <c:ptCount val="4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lvl>
                <c:lvl>
                  <c:pt idx="0">
                    <c:v>2020</c:v>
                  </c:pt>
                  <c:pt idx="12">
                    <c:v>2021</c:v>
                  </c:pt>
                  <c:pt idx="24">
                    <c:v>2022</c:v>
                  </c:pt>
                  <c:pt idx="36">
                    <c:v>2023</c:v>
                  </c:pt>
                  <c:pt idx="48">
                    <c:v>2024</c:v>
                  </c:pt>
                </c:lvl>
              </c:multiLvlStrCache>
            </c:multiLvlStrRef>
          </c:cat>
          <c:val>
            <c:numRef>
              <c:f>Sheet1!$N$4:$BJ$4</c:f>
              <c:numCache>
                <c:formatCode>_(* #,##0_);_(* \(#,##0\);_(* "-"??_);_(@_)</c:formatCode>
                <c:ptCount val="49"/>
                <c:pt idx="0">
                  <c:v>118203.0407526745</c:v>
                </c:pt>
                <c:pt idx="1">
                  <c:v>173320.01074402363</c:v>
                </c:pt>
                <c:pt idx="2">
                  <c:v>235689.97860676571</c:v>
                </c:pt>
                <c:pt idx="3">
                  <c:v>112184.95617262222</c:v>
                </c:pt>
                <c:pt idx="4">
                  <c:v>208305.89190016055</c:v>
                </c:pt>
                <c:pt idx="5">
                  <c:v>332967.5864365006</c:v>
                </c:pt>
                <c:pt idx="6">
                  <c:v>249582.3677829204</c:v>
                </c:pt>
                <c:pt idx="7">
                  <c:v>452079.55243821116</c:v>
                </c:pt>
                <c:pt idx="8">
                  <c:v>191298.52365213001</c:v>
                </c:pt>
                <c:pt idx="9">
                  <c:v>355286.69109546393</c:v>
                </c:pt>
                <c:pt idx="10">
                  <c:v>274126.67646696529</c:v>
                </c:pt>
                <c:pt idx="11">
                  <c:v>334788.24417009647</c:v>
                </c:pt>
                <c:pt idx="12">
                  <c:v>117912.66815874053</c:v>
                </c:pt>
                <c:pt idx="13">
                  <c:v>107684.99922452583</c:v>
                </c:pt>
                <c:pt idx="14">
                  <c:v>304947.29170581873</c:v>
                </c:pt>
                <c:pt idx="15">
                  <c:v>235054.07095838961</c:v>
                </c:pt>
                <c:pt idx="16">
                  <c:v>298700</c:v>
                </c:pt>
                <c:pt idx="17">
                  <c:v>255141.96313113882</c:v>
                </c:pt>
                <c:pt idx="18" formatCode="0">
                  <c:v>250688.74890241449</c:v>
                </c:pt>
                <c:pt idx="19" formatCode="0">
                  <c:v>229822.77296623969</c:v>
                </c:pt>
                <c:pt idx="20" formatCode="General">
                  <c:v>213022.2382324365</c:v>
                </c:pt>
                <c:pt idx="21" formatCode="General">
                  <c:v>202873.20682989416</c:v>
                </c:pt>
                <c:pt idx="22" formatCode="General">
                  <c:v>286304.18107428937</c:v>
                </c:pt>
                <c:pt idx="23" formatCode="General">
                  <c:v>378515.74978996854</c:v>
                </c:pt>
                <c:pt idx="24" formatCode="_(* #,##0.00_);_(* \(#,##0.00\);_(* &quot;-&quot;??_);_(@_)">
                  <c:v>159856.26366120213</c:v>
                </c:pt>
                <c:pt idx="25" formatCode="_(* #,##0.00_);_(* \(#,##0.00\);_(* &quot;-&quot;??_);_(@_)">
                  <c:v>141726.05641844895</c:v>
                </c:pt>
                <c:pt idx="26" formatCode="_(* #,##0.00_);_(* \(#,##0.00\);_(* &quot;-&quot;??_);_(@_)">
                  <c:v>184062.02294367168</c:v>
                </c:pt>
                <c:pt idx="27" formatCode="_(* #,##0.00_);_(* \(#,##0.00\);_(* &quot;-&quot;??_);_(@_)">
                  <c:v>262887</c:v>
                </c:pt>
                <c:pt idx="28" formatCode="_(* #,##0.00_);_(* \(#,##0.00\);_(* &quot;-&quot;??_);_(@_)">
                  <c:v>184584</c:v>
                </c:pt>
                <c:pt idx="29" formatCode="_(* #,##0.00_);_(* \(#,##0.00\);_(* &quot;-&quot;??_);_(@_)">
                  <c:v>244782</c:v>
                </c:pt>
                <c:pt idx="30" formatCode="_(* #,##0.00_);_(* \(#,##0.00\);_(* &quot;-&quot;??_);_(@_)">
                  <c:v>170623.43604126252</c:v>
                </c:pt>
                <c:pt idx="31" formatCode="_(* #,##0.00_);_(* \(#,##0.00\);_(* &quot;-&quot;??_);_(@_)">
                  <c:v>193485.85947635284</c:v>
                </c:pt>
                <c:pt idx="32" formatCode="_(* #,##0.00_);_(* \(#,##0.00\);_(* &quot;-&quot;??_);_(@_)">
                  <c:v>136312.89400604053</c:v>
                </c:pt>
                <c:pt idx="33" formatCode="_(* #,##0.00_);_(* \(#,##0.00\);_(* &quot;-&quot;??_);_(@_)">
                  <c:v>257247.14452909862</c:v>
                </c:pt>
                <c:pt idx="34" formatCode="_(* #,##0.00_);_(* \(#,##0.00\);_(* &quot;-&quot;??_);_(@_)">
                  <c:v>269737.84051802591</c:v>
                </c:pt>
                <c:pt idx="35" formatCode="_(* #,##0.00_);_(* \(#,##0.00\);_(* &quot;-&quot;??_);_(@_)">
                  <c:v>462639.19772810378</c:v>
                </c:pt>
                <c:pt idx="36" formatCode="_(* #,##0.00_);_(* \(#,##0.00\);_(* &quot;-&quot;??_);_(@_)">
                  <c:v>134107.07841940722</c:v>
                </c:pt>
                <c:pt idx="37" formatCode="_(* #,##0.00_);_(* \(#,##0.00\);_(* &quot;-&quot;??_);_(@_)">
                  <c:v>112701.39480701419</c:v>
                </c:pt>
                <c:pt idx="38" formatCode="_(* #,##0.00_);_(* \(#,##0.00\);_(* &quot;-&quot;??_);_(@_)">
                  <c:v>105887.33803079775</c:v>
                </c:pt>
                <c:pt idx="39" formatCode="_(* #,##0.00_);_(* \(#,##0.00\);_(* &quot;-&quot;??_);_(@_)">
                  <c:v>173519.73005901117</c:v>
                </c:pt>
                <c:pt idx="40" formatCode="_(* #,##0.00_);_(* \(#,##0.00\);_(* &quot;-&quot;??_);_(@_)">
                  <c:v>205965.0522971375</c:v>
                </c:pt>
                <c:pt idx="41" formatCode="_(* #,##0.00_);_(* \(#,##0.00\);_(* &quot;-&quot;??_);_(@_)">
                  <c:v>194495.7296555744</c:v>
                </c:pt>
                <c:pt idx="42" formatCode="_(* #,##0.00_);_(* \(#,##0.00\);_(* &quot;-&quot;??_);_(@_)">
                  <c:v>175649.65884032677</c:v>
                </c:pt>
                <c:pt idx="43" formatCode="_(* #,##0.00_);_(* \(#,##0.00\);_(* &quot;-&quot;??_);_(@_)">
                  <c:v>238461.19801764656</c:v>
                </c:pt>
                <c:pt idx="44" formatCode="_(* #,##0.00_);_(* \(#,##0.00\);_(* &quot;-&quot;??_);_(@_)">
                  <c:v>213222.26913071127</c:v>
                </c:pt>
                <c:pt idx="45" formatCode="_(* #,##0.00_);_(* \(#,##0.00\);_(* &quot;-&quot;??_);_(@_)">
                  <c:v>276953.46866346087</c:v>
                </c:pt>
                <c:pt idx="46" formatCode="_(* #,##0.00_);_(* \(#,##0.00\);_(* &quot;-&quot;??_);_(@_)">
                  <c:v>403747.23992767686</c:v>
                </c:pt>
                <c:pt idx="47" formatCode="_(* #,##0.00_);_(* \(#,##0.00\);_(* &quot;-&quot;??_);_(@_)">
                  <c:v>375912.96945798595</c:v>
                </c:pt>
                <c:pt idx="48" formatCode="_(* #,##0.00_);_(* \(#,##0.00\);_(* &quot;-&quot;??_);_(@_)">
                  <c:v>218469.75589050839</c:v>
                </c:pt>
              </c:numCache>
            </c:numRef>
          </c:val>
          <c:smooth val="0"/>
          <c:extLst>
            <c:ext xmlns:c16="http://schemas.microsoft.com/office/drawing/2014/chart" uri="{C3380CC4-5D6E-409C-BE32-E72D297353CC}">
              <c16:uniqueId val="{00000000-61DE-944E-8475-3F62365A476A}"/>
            </c:ext>
          </c:extLst>
        </c:ser>
        <c:ser>
          <c:idx val="1"/>
          <c:order val="1"/>
          <c:tx>
            <c:strRef>
              <c:f>Sheet1!$A$5</c:f>
              <c:strCache>
                <c:ptCount val="1"/>
                <c:pt idx="0">
                  <c:v>S/ EP Y AZ</c:v>
                </c:pt>
              </c:strCache>
            </c:strRef>
          </c:tx>
          <c:spPr>
            <a:ln w="28575" cap="rnd">
              <a:solidFill>
                <a:schemeClr val="accent2"/>
              </a:solidFill>
              <a:round/>
            </a:ln>
            <a:effectLst/>
          </c:spPr>
          <c:marker>
            <c:symbol val="none"/>
          </c:marker>
          <c:cat>
            <c:multiLvlStrRef>
              <c:f>Sheet1!$N$2:$BJ$3</c:f>
              <c:multiLvlStrCache>
                <c:ptCount val="49"/>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lvl>
                <c:lvl>
                  <c:pt idx="0">
                    <c:v>2020</c:v>
                  </c:pt>
                  <c:pt idx="12">
                    <c:v>2021</c:v>
                  </c:pt>
                  <c:pt idx="24">
                    <c:v>2022</c:v>
                  </c:pt>
                  <c:pt idx="36">
                    <c:v>2023</c:v>
                  </c:pt>
                  <c:pt idx="48">
                    <c:v>2024</c:v>
                  </c:pt>
                </c:lvl>
              </c:multiLvlStrCache>
            </c:multiLvlStrRef>
          </c:cat>
          <c:val>
            <c:numRef>
              <c:f>Sheet1!$N$5:$BJ$5</c:f>
              <c:numCache>
                <c:formatCode>_(* #,##0_);_(* \(#,##0\);_(* "-"??_);_(@_)</c:formatCode>
                <c:ptCount val="49"/>
                <c:pt idx="0">
                  <c:v>99495.484427016694</c:v>
                </c:pt>
                <c:pt idx="1">
                  <c:v>107364.46414182108</c:v>
                </c:pt>
                <c:pt idx="2">
                  <c:v>129932.79181708781</c:v>
                </c:pt>
                <c:pt idx="3">
                  <c:v>43296.948030514992</c:v>
                </c:pt>
                <c:pt idx="4">
                  <c:v>73828.796824370947</c:v>
                </c:pt>
                <c:pt idx="5">
                  <c:v>122204.56488960003</c:v>
                </c:pt>
                <c:pt idx="6">
                  <c:v>81979.424320201448</c:v>
                </c:pt>
                <c:pt idx="7">
                  <c:v>103397.92251169006</c:v>
                </c:pt>
                <c:pt idx="8">
                  <c:v>68913.46299590572</c:v>
                </c:pt>
                <c:pt idx="9">
                  <c:v>114265.91480973669</c:v>
                </c:pt>
                <c:pt idx="10">
                  <c:v>106819.52001707445</c:v>
                </c:pt>
                <c:pt idx="11">
                  <c:v>114352.03017832641</c:v>
                </c:pt>
                <c:pt idx="12">
                  <c:v>60526.293135833621</c:v>
                </c:pt>
                <c:pt idx="13">
                  <c:v>62546.080940665393</c:v>
                </c:pt>
                <c:pt idx="14">
                  <c:v>216764.62315380247</c:v>
                </c:pt>
                <c:pt idx="15">
                  <c:v>141344.35371116915</c:v>
                </c:pt>
                <c:pt idx="16">
                  <c:v>186440</c:v>
                </c:pt>
                <c:pt idx="17">
                  <c:v>192914.51414966097</c:v>
                </c:pt>
                <c:pt idx="18" formatCode="General">
                  <c:v>161201.23273680379</c:v>
                </c:pt>
                <c:pt idx="19" formatCode="General">
                  <c:v>136662.57733948439</c:v>
                </c:pt>
                <c:pt idx="20" formatCode="General">
                  <c:v>132044.02163243649</c:v>
                </c:pt>
                <c:pt idx="21" formatCode="General">
                  <c:v>202873.20682989416</c:v>
                </c:pt>
                <c:pt idx="22" formatCode="General">
                  <c:v>286304.18107428937</c:v>
                </c:pt>
                <c:pt idx="23" formatCode="General">
                  <c:v>296740.81175074505</c:v>
                </c:pt>
                <c:pt idx="24" formatCode="_(* #,##0.00_);_(* \(#,##0.00\);_(* &quot;-&quot;??_);_(@_)">
                  <c:v>140246.01775956279</c:v>
                </c:pt>
                <c:pt idx="25" formatCode="_(* #,##0.00_);_(* \(#,##0.00\);_(* &quot;-&quot;??_);_(@_)">
                  <c:v>91842.574584001995</c:v>
                </c:pt>
                <c:pt idx="26" formatCode="_(* #,##0.00_);_(* \(#,##0.00\);_(* &quot;-&quot;??_);_(@_)">
                  <c:v>120957.06990096848</c:v>
                </c:pt>
                <c:pt idx="27" formatCode="_(* #,##0.00_);_(* \(#,##0.00\);_(* &quot;-&quot;??_);_(@_)">
                  <c:v>169736</c:v>
                </c:pt>
                <c:pt idx="28" formatCode="_(* #,##0.00_);_(* \(#,##0.00\);_(* &quot;-&quot;??_);_(@_)">
                  <c:v>78362</c:v>
                </c:pt>
                <c:pt idx="29" formatCode="_(* #,##0.00_);_(* \(#,##0.00\);_(* &quot;-&quot;??_);_(@_)">
                  <c:v>154902</c:v>
                </c:pt>
                <c:pt idx="30" formatCode="_(* #,##0.00_);_(* \(#,##0.00\);_(* &quot;-&quot;??_);_(@_)">
                  <c:v>106253.76841422195</c:v>
                </c:pt>
                <c:pt idx="31" formatCode="_(* #,##0.00_);_(* \(#,##0.00\);_(* &quot;-&quot;??_);_(@_)">
                  <c:v>127129.42802818472</c:v>
                </c:pt>
                <c:pt idx="32" formatCode="_(* #,##0.00_);_(* \(#,##0.00\);_(* &quot;-&quot;??_);_(@_)">
                  <c:v>93731.525213008164</c:v>
                </c:pt>
                <c:pt idx="33" formatCode="_(* #,##0.00_);_(* \(#,##0.00\);_(* &quot;-&quot;??_);_(@_)">
                  <c:v>212228.30745269178</c:v>
                </c:pt>
                <c:pt idx="34" formatCode="_(* #,##0.00_);_(* \(#,##0.00\);_(* &quot;-&quot;??_);_(@_)">
                  <c:v>251201.0840780499</c:v>
                </c:pt>
                <c:pt idx="35" formatCode="_(* #,##0.00_);_(* \(#,##0.00\);_(* &quot;-&quot;??_);_(@_)">
                  <c:v>431551.91126968409</c:v>
                </c:pt>
                <c:pt idx="36" formatCode="_(* #,##0.00_);_(* \(#,##0.00\);_(* &quot;-&quot;??_);_(@_)">
                  <c:v>287546.36861983116</c:v>
                </c:pt>
                <c:pt idx="37" formatCode="_(* #,##0.00_);_(* \(#,##0.00\);_(* &quot;-&quot;??_);_(@_)">
                  <c:v>86324.005115962078</c:v>
                </c:pt>
                <c:pt idx="38" formatCode="_(* #,##0.00_);_(* \(#,##0.00\);_(* &quot;-&quot;??_);_(@_)">
                  <c:v>95909</c:v>
                </c:pt>
                <c:pt idx="39" formatCode="_(* #,##0.00_);_(* \(#,##0.00\);_(* &quot;-&quot;??_);_(@_)">
                  <c:v>133139.10010054318</c:v>
                </c:pt>
                <c:pt idx="40" formatCode="_(* #,##0.00_);_(* \(#,##0.00\);_(* &quot;-&quot;??_);_(@_)">
                  <c:v>171267.6517305614</c:v>
                </c:pt>
                <c:pt idx="41" formatCode="_(* #,##0.00_);_(* \(#,##0.00\);_(* &quot;-&quot;??_);_(@_)">
                  <c:v>153685.45916781979</c:v>
                </c:pt>
                <c:pt idx="42" formatCode="_(* #,##0.00_);_(* \(#,##0.00\);_(* &quot;-&quot;??_);_(@_)">
                  <c:v>120337.34208160963</c:v>
                </c:pt>
                <c:pt idx="43" formatCode="_(* #,##0.00_);_(* \(#,##0.00\);_(* &quot;-&quot;??_);_(@_)">
                  <c:v>194273.23700212978</c:v>
                </c:pt>
                <c:pt idx="44" formatCode="_(* #,##0.00_);_(* \(#,##0.00\);_(* &quot;-&quot;??_);_(@_)">
                  <c:v>179457.89860278895</c:v>
                </c:pt>
                <c:pt idx="45" formatCode="_(* #,##0.00_);_(* \(#,##0.00\);_(* &quot;-&quot;??_);_(@_)">
                  <c:v>223154.72823046648</c:v>
                </c:pt>
                <c:pt idx="46" formatCode="_(* #,##0.00_);_(* \(#,##0.00\);_(* &quot;-&quot;??_);_(@_)">
                  <c:v>335555.41911485372</c:v>
                </c:pt>
                <c:pt idx="47" formatCode="_(* #,##0.00_);_(* \(#,##0.00\);_(* &quot;-&quot;??_);_(@_)">
                  <c:v>315318.17425908311</c:v>
                </c:pt>
                <c:pt idx="48" formatCode="_(* #,##0.00_);_(* \(#,##0.00\);_(* &quot;-&quot;??_);_(@_)">
                  <c:v>182355.50980697686</c:v>
                </c:pt>
              </c:numCache>
            </c:numRef>
          </c:val>
          <c:smooth val="0"/>
          <c:extLst>
            <c:ext xmlns:c16="http://schemas.microsoft.com/office/drawing/2014/chart" uri="{C3380CC4-5D6E-409C-BE32-E72D297353CC}">
              <c16:uniqueId val="{00000001-61DE-944E-8475-3F62365A476A}"/>
            </c:ext>
          </c:extLst>
        </c:ser>
        <c:dLbls>
          <c:showLegendKey val="0"/>
          <c:showVal val="0"/>
          <c:showCatName val="0"/>
          <c:showSerName val="0"/>
          <c:showPercent val="0"/>
          <c:showBubbleSize val="0"/>
        </c:dLbls>
        <c:smooth val="0"/>
        <c:axId val="1630001824"/>
        <c:axId val="1630003504"/>
      </c:lineChart>
      <c:catAx>
        <c:axId val="163000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630003504"/>
        <c:crosses val="autoZero"/>
        <c:auto val="1"/>
        <c:lblAlgn val="ctr"/>
        <c:lblOffset val="100"/>
        <c:noMultiLvlLbl val="0"/>
      </c:catAx>
      <c:valAx>
        <c:axId val="163000350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1630001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708924712765093"/>
          <c:y val="3.5986669733819719E-2"/>
          <c:w val="0.4781545473323694"/>
          <c:h val="0.9280266605323606"/>
        </c:manualLayout>
      </c:layout>
      <c:barChart>
        <c:barDir val="bar"/>
        <c:grouping val="clustered"/>
        <c:varyColors val="0"/>
        <c:ser>
          <c:idx val="0"/>
          <c:order val="0"/>
          <c:tx>
            <c:strRef>
              <c:f>Sheet1!$B$1</c:f>
              <c:strCache>
                <c:ptCount val="1"/>
                <c:pt idx="0">
                  <c:v>Inversión</c:v>
                </c:pt>
              </c:strCache>
            </c:strRef>
          </c:tx>
          <c:spPr>
            <a:solidFill>
              <a:schemeClr val="tx2"/>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Didemo/Honda</c:v>
                </c:pt>
                <c:pt idx="1">
                  <c:v>Elektra/Italika</c:v>
                </c:pt>
                <c:pt idx="2">
                  <c:v>Tropigas</c:v>
                </c:pt>
                <c:pt idx="3">
                  <c:v>Motomundo</c:v>
                </c:pt>
                <c:pt idx="4">
                  <c:v>UNA</c:v>
                </c:pt>
                <c:pt idx="5">
                  <c:v>Gallo + Gallo</c:v>
                </c:pt>
                <c:pt idx="6">
                  <c:v>Grupo Q</c:v>
                </c:pt>
              </c:strCache>
            </c:strRef>
          </c:cat>
          <c:val>
            <c:numRef>
              <c:f>Sheet1!$B$2:$B$8</c:f>
              <c:numCache>
                <c:formatCode>_(* #,##0_);_(* \(#,##0\);_(* "-"??_);_(@_)</c:formatCode>
                <c:ptCount val="7"/>
                <c:pt idx="0">
                  <c:v>167</c:v>
                </c:pt>
                <c:pt idx="1">
                  <c:v>26</c:v>
                </c:pt>
                <c:pt idx="2">
                  <c:v>8</c:v>
                </c:pt>
                <c:pt idx="3">
                  <c:v>8</c:v>
                </c:pt>
                <c:pt idx="4">
                  <c:v>6</c:v>
                </c:pt>
                <c:pt idx="5">
                  <c:v>2</c:v>
                </c:pt>
                <c:pt idx="6">
                  <c:v>0.01</c:v>
                </c:pt>
              </c:numCache>
            </c:numRef>
          </c:val>
          <c:extLst>
            <c:ext xmlns:c16="http://schemas.microsoft.com/office/drawing/2014/chart" uri="{C3380CC4-5D6E-409C-BE32-E72D297353CC}">
              <c16:uniqueId val="{00000003-5D93-D946-B411-A8DCB72F714C}"/>
            </c:ext>
          </c:extLst>
        </c:ser>
        <c:dLbls>
          <c:dLblPos val="ctr"/>
          <c:showLegendKey val="0"/>
          <c:showVal val="1"/>
          <c:showCatName val="0"/>
          <c:showSerName val="0"/>
          <c:showPercent val="0"/>
          <c:showBubbleSize val="0"/>
        </c:dLbls>
        <c:gapWidth val="20"/>
        <c:axId val="337163272"/>
        <c:axId val="337166408"/>
      </c:barChart>
      <c:catAx>
        <c:axId val="3371632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37166408"/>
        <c:crosses val="autoZero"/>
        <c:auto val="1"/>
        <c:lblAlgn val="ctr"/>
        <c:lblOffset val="100"/>
        <c:noMultiLvlLbl val="0"/>
      </c:catAx>
      <c:valAx>
        <c:axId val="337166408"/>
        <c:scaling>
          <c:orientation val="minMax"/>
        </c:scaling>
        <c:delete val="1"/>
        <c:axPos val="b"/>
        <c:numFmt formatCode="_(* #,##0_);_(* \(#,##0\);_(* &quot;-&quot;??_);_(@_)" sourceLinked="1"/>
        <c:majorTickMark val="none"/>
        <c:minorTickMark val="none"/>
        <c:tickLblPos val="nextTo"/>
        <c:crossAx val="337163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Didemo</c:v>
                </c:pt>
              </c:strCache>
            </c:strRef>
          </c:tx>
          <c:spPr>
            <a:ln w="28575" cap="rnd">
              <a:solidFill>
                <a:srgbClr val="99295E"/>
              </a:solidFill>
              <a:round/>
            </a:ln>
            <a:effectLst/>
          </c:spPr>
          <c:marker>
            <c:symbol val="none"/>
          </c:marker>
          <c:dLbls>
            <c:spPr>
              <a:solidFill>
                <a:srgbClr val="99295E"/>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Ene</c:v>
                </c:pt>
                <c:pt idx="1">
                  <c:v>Feb</c:v>
                </c:pt>
              </c:strCache>
            </c:strRef>
          </c:cat>
          <c:val>
            <c:numRef>
              <c:f>Sheet1!$B$2:$C$2</c:f>
              <c:numCache>
                <c:formatCode>#,##0</c:formatCode>
                <c:ptCount val="2"/>
                <c:pt idx="0">
                  <c:v>167</c:v>
                </c:pt>
                <c:pt idx="1">
                  <c:v>0</c:v>
                </c:pt>
              </c:numCache>
            </c:numRef>
          </c:val>
          <c:smooth val="0"/>
          <c:extLst>
            <c:ext xmlns:c16="http://schemas.microsoft.com/office/drawing/2014/chart" uri="{C3380CC4-5D6E-409C-BE32-E72D297353CC}">
              <c16:uniqueId val="{00000000-F186-494D-8266-662455833812}"/>
            </c:ext>
          </c:extLst>
        </c:ser>
        <c:ser>
          <c:idx val="1"/>
          <c:order val="1"/>
          <c:tx>
            <c:strRef>
              <c:f>Sheet1!$A$3</c:f>
              <c:strCache>
                <c:ptCount val="1"/>
                <c:pt idx="0">
                  <c:v>Elektra</c:v>
                </c:pt>
              </c:strCache>
            </c:strRef>
          </c:tx>
          <c:spPr>
            <a:ln w="28575" cap="rnd">
              <a:solidFill>
                <a:schemeClr val="accent1"/>
              </a:solidFill>
              <a:round/>
            </a:ln>
            <a:effectLst/>
          </c:spPr>
          <c:marker>
            <c:symbol val="none"/>
          </c:marker>
          <c:dLbls>
            <c:spPr>
              <a:solidFill>
                <a:schemeClr val="accent1"/>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Ene</c:v>
                </c:pt>
                <c:pt idx="1">
                  <c:v>Feb</c:v>
                </c:pt>
              </c:strCache>
            </c:strRef>
          </c:cat>
          <c:val>
            <c:numRef>
              <c:f>Sheet1!$B$3:$C$3</c:f>
              <c:numCache>
                <c:formatCode>#,##0</c:formatCode>
                <c:ptCount val="2"/>
                <c:pt idx="0">
                  <c:v>26</c:v>
                </c:pt>
                <c:pt idx="1">
                  <c:v>0</c:v>
                </c:pt>
              </c:numCache>
            </c:numRef>
          </c:val>
          <c:smooth val="0"/>
          <c:extLst>
            <c:ext xmlns:c16="http://schemas.microsoft.com/office/drawing/2014/chart" uri="{C3380CC4-5D6E-409C-BE32-E72D297353CC}">
              <c16:uniqueId val="{00000001-F186-494D-8266-662455833812}"/>
            </c:ext>
          </c:extLst>
        </c:ser>
        <c:ser>
          <c:idx val="2"/>
          <c:order val="2"/>
          <c:tx>
            <c:strRef>
              <c:f>Sheet1!$A$4</c:f>
              <c:strCache>
                <c:ptCount val="1"/>
                <c:pt idx="0">
                  <c:v>Motomundo</c:v>
                </c:pt>
              </c:strCache>
            </c:strRef>
          </c:tx>
          <c:spPr>
            <a:ln w="28575" cap="rnd">
              <a:solidFill>
                <a:schemeClr val="tx2"/>
              </a:solidFill>
              <a:round/>
            </a:ln>
            <a:effectLst/>
          </c:spPr>
          <c:marker>
            <c:symbol val="none"/>
          </c:marker>
          <c:dLbls>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Ene</c:v>
                </c:pt>
                <c:pt idx="1">
                  <c:v>Feb</c:v>
                </c:pt>
              </c:strCache>
            </c:strRef>
          </c:cat>
          <c:val>
            <c:numRef>
              <c:f>Sheet1!$B$4:$C$4</c:f>
              <c:numCache>
                <c:formatCode>#,##0</c:formatCode>
                <c:ptCount val="2"/>
                <c:pt idx="0">
                  <c:v>8</c:v>
                </c:pt>
                <c:pt idx="1">
                  <c:v>0</c:v>
                </c:pt>
              </c:numCache>
            </c:numRef>
          </c:val>
          <c:smooth val="0"/>
          <c:extLst>
            <c:ext xmlns:c16="http://schemas.microsoft.com/office/drawing/2014/chart" uri="{C3380CC4-5D6E-409C-BE32-E72D297353CC}">
              <c16:uniqueId val="{00000003-F186-494D-8266-662455833812}"/>
            </c:ext>
          </c:extLst>
        </c:ser>
        <c:ser>
          <c:idx val="3"/>
          <c:order val="3"/>
          <c:tx>
            <c:strRef>
              <c:f>Sheet1!$A$5</c:f>
              <c:strCache>
                <c:ptCount val="1"/>
                <c:pt idx="0">
                  <c:v>Ultramotor</c:v>
                </c:pt>
              </c:strCache>
            </c:strRef>
          </c:tx>
          <c:spPr>
            <a:ln w="28575" cap="rnd">
              <a:solidFill>
                <a:srgbClr val="FF0000"/>
              </a:solidFill>
              <a:round/>
            </a:ln>
            <a:effectLst/>
          </c:spPr>
          <c:marker>
            <c:symbol val="none"/>
          </c:marker>
          <c:dLbls>
            <c:dLbl>
              <c:idx val="0"/>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1-E93C-6942-8B7B-6F709705B873}"/>
                </c:ext>
              </c:extLst>
            </c:dLbl>
            <c:dLbl>
              <c:idx val="1"/>
              <c:spPr>
                <a:solidFill>
                  <a:srgbClr val="FF0000"/>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extLst>
                <c:ext xmlns:c16="http://schemas.microsoft.com/office/drawing/2014/chart" uri="{C3380CC4-5D6E-409C-BE32-E72D297353CC}">
                  <c16:uniqueId val="{00000002-E93C-6942-8B7B-6F709705B873}"/>
                </c:ext>
              </c:extLst>
            </c:dLbl>
            <c:spPr>
              <a:solidFill>
                <a:schemeClr val="tx2"/>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Ene</c:v>
                </c:pt>
                <c:pt idx="1">
                  <c:v>Feb</c:v>
                </c:pt>
              </c:strCache>
            </c:strRef>
          </c:cat>
          <c:val>
            <c:numRef>
              <c:f>Sheet1!$B$5:$C$5</c:f>
              <c:numCache>
                <c:formatCode>#,##0</c:formatCode>
                <c:ptCount val="2"/>
                <c:pt idx="1">
                  <c:v>0</c:v>
                </c:pt>
              </c:numCache>
            </c:numRef>
          </c:val>
          <c:smooth val="0"/>
          <c:extLst>
            <c:ext xmlns:c16="http://schemas.microsoft.com/office/drawing/2014/chart" uri="{C3380CC4-5D6E-409C-BE32-E72D297353CC}">
              <c16:uniqueId val="{00000004-F186-494D-8266-662455833812}"/>
            </c:ext>
          </c:extLst>
        </c:ser>
        <c:ser>
          <c:idx val="4"/>
          <c:order val="4"/>
          <c:tx>
            <c:strRef>
              <c:f>Sheet1!$A$6</c:f>
              <c:strCache>
                <c:ptCount val="1"/>
                <c:pt idx="0">
                  <c:v>Grupo Q</c:v>
                </c:pt>
              </c:strCache>
            </c:strRef>
          </c:tx>
          <c:spPr>
            <a:ln w="28575" cap="rnd">
              <a:solidFill>
                <a:srgbClr val="D8CB28"/>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Ene</c:v>
                </c:pt>
                <c:pt idx="1">
                  <c:v>Feb</c:v>
                </c:pt>
              </c:strCache>
            </c:strRef>
          </c:cat>
          <c:val>
            <c:numRef>
              <c:f>Sheet1!$B$6:$C$6</c:f>
              <c:numCache>
                <c:formatCode>#,##0</c:formatCode>
                <c:ptCount val="2"/>
                <c:pt idx="0">
                  <c:v>0.01</c:v>
                </c:pt>
                <c:pt idx="1">
                  <c:v>0</c:v>
                </c:pt>
              </c:numCache>
            </c:numRef>
          </c:val>
          <c:smooth val="0"/>
          <c:extLst>
            <c:ext xmlns:c16="http://schemas.microsoft.com/office/drawing/2014/chart" uri="{C3380CC4-5D6E-409C-BE32-E72D297353CC}">
              <c16:uniqueId val="{00000005-F186-494D-8266-662455833812}"/>
            </c:ext>
          </c:extLst>
        </c:ser>
        <c:ser>
          <c:idx val="5"/>
          <c:order val="5"/>
          <c:tx>
            <c:strRef>
              <c:f>Sheet1!$A$7</c:f>
              <c:strCache>
                <c:ptCount val="1"/>
                <c:pt idx="0">
                  <c:v>UMA</c:v>
                </c:pt>
              </c:strCache>
            </c:strRef>
          </c:tx>
          <c:spPr>
            <a:ln w="28575" cap="rnd">
              <a:solidFill>
                <a:srgbClr val="7030A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Ene</c:v>
                </c:pt>
                <c:pt idx="1">
                  <c:v>Feb</c:v>
                </c:pt>
              </c:strCache>
            </c:strRef>
          </c:cat>
          <c:val>
            <c:numRef>
              <c:f>Sheet1!$B$7:$C$7</c:f>
              <c:numCache>
                <c:formatCode>#,##0</c:formatCode>
                <c:ptCount val="2"/>
                <c:pt idx="0">
                  <c:v>6</c:v>
                </c:pt>
                <c:pt idx="1">
                  <c:v>0</c:v>
                </c:pt>
              </c:numCache>
            </c:numRef>
          </c:val>
          <c:smooth val="0"/>
          <c:extLst>
            <c:ext xmlns:c16="http://schemas.microsoft.com/office/drawing/2014/chart" uri="{C3380CC4-5D6E-409C-BE32-E72D297353CC}">
              <c16:uniqueId val="{00000006-F186-494D-8266-662455833812}"/>
            </c:ext>
          </c:extLst>
        </c:ser>
        <c:ser>
          <c:idx val="6"/>
          <c:order val="6"/>
          <c:tx>
            <c:strRef>
              <c:f>Sheet1!$A$8</c:f>
              <c:strCache>
                <c:ptCount val="1"/>
                <c:pt idx="0">
                  <c:v>Tropigas</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Ene</c:v>
                </c:pt>
                <c:pt idx="1">
                  <c:v>Feb</c:v>
                </c:pt>
              </c:strCache>
            </c:strRef>
          </c:cat>
          <c:val>
            <c:numRef>
              <c:f>Sheet1!$B$8:$C$8</c:f>
              <c:numCache>
                <c:formatCode>#,##0</c:formatCode>
                <c:ptCount val="2"/>
                <c:pt idx="0">
                  <c:v>8</c:v>
                </c:pt>
                <c:pt idx="1">
                  <c:v>0</c:v>
                </c:pt>
              </c:numCache>
            </c:numRef>
          </c:val>
          <c:smooth val="0"/>
          <c:extLst>
            <c:ext xmlns:c16="http://schemas.microsoft.com/office/drawing/2014/chart" uri="{C3380CC4-5D6E-409C-BE32-E72D297353CC}">
              <c16:uniqueId val="{00000000-CA50-7A47-BFE9-5A6710FE28DC}"/>
            </c:ext>
          </c:extLst>
        </c:ser>
        <c:ser>
          <c:idx val="7"/>
          <c:order val="7"/>
          <c:tx>
            <c:strRef>
              <c:f>Sheet1!$A$9</c:f>
              <c:strCache>
                <c:ptCount val="1"/>
                <c:pt idx="0">
                  <c:v>Gallo +Gallo</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Ene</c:v>
                </c:pt>
                <c:pt idx="1">
                  <c:v>Feb</c:v>
                </c:pt>
              </c:strCache>
            </c:strRef>
          </c:cat>
          <c:val>
            <c:numRef>
              <c:f>Sheet1!$B$9:$C$9</c:f>
              <c:numCache>
                <c:formatCode>#,##0</c:formatCode>
                <c:ptCount val="2"/>
                <c:pt idx="0">
                  <c:v>2</c:v>
                </c:pt>
                <c:pt idx="1">
                  <c:v>0</c:v>
                </c:pt>
              </c:numCache>
            </c:numRef>
          </c:val>
          <c:smooth val="0"/>
          <c:extLst>
            <c:ext xmlns:c16="http://schemas.microsoft.com/office/drawing/2014/chart" uri="{C3380CC4-5D6E-409C-BE32-E72D297353CC}">
              <c16:uniqueId val="{00000001-CA50-7A47-BFE9-5A6710FE28DC}"/>
            </c:ext>
          </c:extLst>
        </c:ser>
        <c:ser>
          <c:idx val="8"/>
          <c:order val="8"/>
          <c:tx>
            <c:strRef>
              <c:f>Sheet1!$A$10</c:f>
              <c:strCache>
                <c:ptCount val="1"/>
                <c:pt idx="0">
                  <c:v>Masesa</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Ene</c:v>
                </c:pt>
                <c:pt idx="1">
                  <c:v>Feb</c:v>
                </c:pt>
              </c:strCache>
            </c:strRef>
          </c:cat>
          <c:val>
            <c:numRef>
              <c:f>Sheet1!$B$10:$C$10</c:f>
              <c:numCache>
                <c:formatCode>#,##0</c:formatCode>
                <c:ptCount val="2"/>
                <c:pt idx="1">
                  <c:v>0</c:v>
                </c:pt>
              </c:numCache>
            </c:numRef>
          </c:val>
          <c:smooth val="0"/>
          <c:extLst>
            <c:ext xmlns:c16="http://schemas.microsoft.com/office/drawing/2014/chart" uri="{C3380CC4-5D6E-409C-BE32-E72D297353CC}">
              <c16:uniqueId val="{00000000-3143-3C42-9313-1F2EE59115CC}"/>
            </c:ext>
          </c:extLst>
        </c:ser>
        <c:dLbls>
          <c:showLegendKey val="0"/>
          <c:showVal val="1"/>
          <c:showCatName val="0"/>
          <c:showSerName val="0"/>
          <c:showPercent val="0"/>
          <c:showBubbleSize val="0"/>
        </c:dLbls>
        <c:smooth val="0"/>
        <c:axId val="1218501808"/>
        <c:axId val="1165001520"/>
      </c:lineChart>
      <c:catAx>
        <c:axId val="1218501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165001520"/>
        <c:crosses val="autoZero"/>
        <c:auto val="1"/>
        <c:lblAlgn val="ctr"/>
        <c:lblOffset val="100"/>
        <c:noMultiLvlLbl val="0"/>
      </c:catAx>
      <c:valAx>
        <c:axId val="1165001520"/>
        <c:scaling>
          <c:orientation val="minMax"/>
        </c:scaling>
        <c:delete val="1"/>
        <c:axPos val="l"/>
        <c:numFmt formatCode="#,##0" sourceLinked="1"/>
        <c:majorTickMark val="none"/>
        <c:minorTickMark val="none"/>
        <c:tickLblPos val="nextTo"/>
        <c:crossAx val="1218501808"/>
        <c:crosses val="autoZero"/>
        <c:crossBetween val="between"/>
      </c:valAx>
      <c:spPr>
        <a:noFill/>
        <a:ln>
          <a:noFill/>
        </a:ln>
        <a:effectLst/>
      </c:spPr>
    </c:plotArea>
    <c:legend>
      <c:legendPos val="b"/>
      <c:legendEntry>
        <c:idx val="5"/>
        <c:txPr>
          <a:bodyPr rot="0" spcFirstLastPara="1" vertOverflow="ellipsis" vert="horz" wrap="square" anchor="ctr" anchorCtr="1"/>
          <a:lstStyle/>
          <a:p>
            <a:pPr>
              <a:defRPr sz="1000" b="0" i="0" u="none" strike="noStrike" kern="1200" baseline="0">
                <a:ln>
                  <a:noFill/>
                </a:ln>
                <a:solidFill>
                  <a:schemeClr val="tx1"/>
                </a:solidFill>
                <a:latin typeface="Helvetica Light" panose="020B0403020202020204" pitchFamily="34" charset="0"/>
                <a:ea typeface="+mn-ea"/>
                <a:cs typeface="+mn-cs"/>
              </a:defRPr>
            </a:pPr>
            <a:endParaRPr lang="es-HN"/>
          </a:p>
        </c:txPr>
      </c:legendEntry>
      <c:layout>
        <c:manualLayout>
          <c:xMode val="edge"/>
          <c:yMode val="edge"/>
          <c:x val="3.0477526157783739E-2"/>
          <c:y val="0.91916155092539764"/>
          <c:w val="0.89661330642217107"/>
          <c:h val="8.0838449074602345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11601163608492E-2"/>
          <c:y val="0"/>
          <c:w val="0.9092372387200307"/>
          <c:h val="0.90188861224135741"/>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Lbls>
            <c:dLbl>
              <c:idx val="0"/>
              <c:layout>
                <c:manualLayout>
                  <c:x val="0"/>
                  <c:y val="0.317377839022689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5F-4E44-A7AC-ADCDEEB6DAD2}"/>
                </c:ext>
              </c:extLst>
            </c:dLbl>
            <c:dLbl>
              <c:idx val="1"/>
              <c:layout>
                <c:manualLayout>
                  <c:x val="0"/>
                  <c:y val="6.17627738110022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15-4EF7-A9A3-00A027A315E2}"/>
                </c:ext>
              </c:extLst>
            </c:dLbl>
            <c:dLbl>
              <c:idx val="2"/>
              <c:layout>
                <c:manualLayout>
                  <c:x val="4.1255800581804242E-3"/>
                  <c:y val="8.97604021133787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75F-4E44-A7AC-ADCDEEB6DA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_(* #,##0_);_(* \(#,##0\);_(* "-"??_);_(@_)</c:formatCode>
                <c:ptCount val="3"/>
                <c:pt idx="0">
                  <c:v>73</c:v>
                </c:pt>
                <c:pt idx="1">
                  <c:v>5</c:v>
                </c:pt>
                <c:pt idx="2">
                  <c:v>8</c:v>
                </c:pt>
              </c:numCache>
            </c:numRef>
          </c:val>
          <c:extLst>
            <c:ext xmlns:c16="http://schemas.microsoft.com/office/drawing/2014/chart" uri="{C3380CC4-5D6E-409C-BE32-E72D297353CC}">
              <c16:uniqueId val="{00000001-CF15-4EF7-A9A3-00A027A315E2}"/>
            </c:ext>
          </c:extLst>
        </c:ser>
        <c:dLbls>
          <c:dLblPos val="ctr"/>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MM</c:v>
                </c:pt>
              </c:strCache>
            </c:strRef>
          </c:tx>
          <c:spPr>
            <a:ln w="28575" cap="rnd">
              <a:solidFill>
                <a:schemeClr val="tx2"/>
              </a:solidFill>
              <a:round/>
            </a:ln>
            <a:effectLst/>
          </c:spPr>
          <c:marker>
            <c:symbol val="none"/>
          </c:marker>
          <c:dLbls>
            <c:spPr>
              <a:solidFill>
                <a:srgbClr val="C00000"/>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Ene</c:v>
                </c:pt>
              </c:strCache>
            </c:strRef>
          </c:cat>
          <c:val>
            <c:numRef>
              <c:f>Sheet1!$B$2</c:f>
              <c:numCache>
                <c:formatCode>0</c:formatCode>
                <c:ptCount val="1"/>
                <c:pt idx="0">
                  <c:v>8</c:v>
                </c:pt>
              </c:numCache>
            </c:numRef>
          </c:val>
          <c:smooth val="0"/>
          <c:extLst>
            <c:ext xmlns:c16="http://schemas.microsoft.com/office/drawing/2014/chart" uri="{C3380CC4-5D6E-409C-BE32-E72D297353CC}">
              <c16:uniqueId val="{00000000-37C5-2A43-B643-87195EEFA3CF}"/>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0936"/>
        <c:axId val="341955248"/>
      </c:lineChart>
      <c:catAx>
        <c:axId val="34195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55248"/>
        <c:crosses val="autoZero"/>
        <c:auto val="1"/>
        <c:lblAlgn val="ctr"/>
        <c:lblOffset val="100"/>
        <c:noMultiLvlLbl val="0"/>
      </c:catAx>
      <c:valAx>
        <c:axId val="341955248"/>
        <c:scaling>
          <c:orientation val="minMax"/>
        </c:scaling>
        <c:delete val="1"/>
        <c:axPos val="l"/>
        <c:numFmt formatCode="0" sourceLinked="1"/>
        <c:majorTickMark val="none"/>
        <c:minorTickMark val="none"/>
        <c:tickLblPos val="nextTo"/>
        <c:crossAx val="341950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Sheet1!$B$2:$B$3</c:f>
              <c:numCache>
                <c:formatCode>General</c:formatCode>
                <c:ptCount val="2"/>
              </c:numCache>
            </c:numRef>
          </c:val>
          <c:extLst>
            <c:ext xmlns:c16="http://schemas.microsoft.com/office/drawing/2014/chart" uri="{C3380CC4-5D6E-409C-BE32-E72D297353CC}">
              <c16:uniqueId val="{00000000-653A-1F49-B042-AC56AF8A08DE}"/>
            </c:ext>
          </c:extLst>
        </c:ser>
        <c:ser>
          <c:idx val="1"/>
          <c:order val="1"/>
          <c:tx>
            <c:strRef>
              <c:f>Sheet1!$C$1</c:f>
              <c:strCache>
                <c:ptCount val="1"/>
                <c:pt idx="0">
                  <c:v>PR</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C4E2-6A45-969C-92FCFBB7C851}"/>
                </c:ext>
              </c:extLst>
            </c:dLbl>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Sheet1!$C$2:$C$3</c:f>
              <c:numCache>
                <c:formatCode>General</c:formatCode>
                <c:ptCount val="2"/>
              </c:numCache>
            </c:numRef>
          </c:val>
          <c:extLst>
            <c:ext xmlns:c16="http://schemas.microsoft.com/office/drawing/2014/chart" uri="{C3380CC4-5D6E-409C-BE32-E72D297353CC}">
              <c16:uniqueId val="{00000001-653A-1F49-B042-AC56AF8A08DE}"/>
            </c:ext>
          </c:extLst>
        </c:ser>
        <c:ser>
          <c:idx val="2"/>
          <c:order val="2"/>
          <c:tx>
            <c:strRef>
              <c:f>Sheet1!$D$1</c:f>
              <c:strCache>
                <c:ptCount val="1"/>
                <c:pt idx="0">
                  <c:v>RAD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Sheet1!$D$2:$D$3</c:f>
              <c:numCache>
                <c:formatCode>0%</c:formatCode>
                <c:ptCount val="2"/>
                <c:pt idx="0">
                  <c:v>1</c:v>
                </c:pt>
                <c:pt idx="1">
                  <c:v>1</c:v>
                </c:pt>
              </c:numCache>
            </c:numRef>
          </c:val>
          <c:extLst>
            <c:ext xmlns:c16="http://schemas.microsoft.com/office/drawing/2014/chart" uri="{C3380CC4-5D6E-409C-BE32-E72D297353CC}">
              <c16:uniqueId val="{00000002-653A-1F49-B042-AC56AF8A08DE}"/>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scaling>
        <c:delete val="1"/>
        <c:axPos val="l"/>
        <c:numFmt formatCode="0%" sourceLinked="1"/>
        <c:majorTickMark val="none"/>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8.8285059347116182E-2"/>
          <c:y val="1.0640784703411168E-2"/>
          <c:w val="0.87958569137567699"/>
          <c:h val="0.95255383022167184"/>
        </c:manualLayout>
      </c:layout>
      <c:barChart>
        <c:barDir val="bar"/>
        <c:grouping val="percentStacked"/>
        <c:varyColors val="0"/>
        <c:ser>
          <c:idx val="0"/>
          <c:order val="0"/>
          <c:tx>
            <c:strRef>
              <c:f>Sheet1!$A$2</c:f>
              <c:strCache>
                <c:ptCount val="1"/>
              </c:strCache>
            </c:strRef>
          </c:tx>
          <c:spPr>
            <a:solidFill>
              <a:schemeClr val="accent4">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numCache>
            </c:numRef>
          </c:val>
          <c:extLst>
            <c:ext xmlns:c16="http://schemas.microsoft.com/office/drawing/2014/chart" uri="{C3380CC4-5D6E-409C-BE32-E72D297353CC}">
              <c16:uniqueId val="{00000000-27ED-DC41-AEF0-DD64D89EBDF0}"/>
            </c:ext>
          </c:extLst>
        </c:ser>
        <c:ser>
          <c:idx val="1"/>
          <c:order val="1"/>
          <c:tx>
            <c:strRef>
              <c:f>Sheet1!$A$3</c:f>
              <c:strCache>
                <c:ptCount val="1"/>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numCache>
            </c:numRef>
          </c:val>
          <c:extLst>
            <c:ext xmlns:c16="http://schemas.microsoft.com/office/drawing/2014/chart" uri="{C3380CC4-5D6E-409C-BE32-E72D297353CC}">
              <c16:uniqueId val="{00000000-EB49-F64E-982F-F70CB1D212B6}"/>
            </c:ext>
          </c:extLst>
        </c:ser>
        <c:ser>
          <c:idx val="2"/>
          <c:order val="2"/>
          <c:tx>
            <c:strRef>
              <c:f>Sheet1!$A$4</c:f>
              <c:strCache>
                <c:ptCount val="1"/>
              </c:strCache>
            </c:strRef>
          </c:tx>
          <c:spPr>
            <a:solidFill>
              <a:schemeClr val="accent4">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numCache>
            </c:numRef>
          </c:val>
          <c:extLst>
            <c:ext xmlns:c16="http://schemas.microsoft.com/office/drawing/2014/chart" uri="{C3380CC4-5D6E-409C-BE32-E72D297353CC}">
              <c16:uniqueId val="{00000000-B29F-6F48-906E-B5ADCD016CA1}"/>
            </c:ext>
          </c:extLst>
        </c:ser>
        <c:dLbls>
          <c:showLegendKey val="0"/>
          <c:showVal val="1"/>
          <c:showCatName val="0"/>
          <c:showSerName val="0"/>
          <c:showPercent val="0"/>
          <c:showBubbleSize val="0"/>
        </c:dLbls>
        <c:gapWidth val="1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pt idx="0">
                  <c:v>Power FM</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0.65</c:v>
                </c:pt>
              </c:numCache>
            </c:numRef>
          </c:val>
          <c:extLst>
            <c:ext xmlns:c16="http://schemas.microsoft.com/office/drawing/2014/chart" uri="{C3380CC4-5D6E-409C-BE32-E72D297353CC}">
              <c16:uniqueId val="{00000000-B048-994F-BDE9-40983563E8FA}"/>
            </c:ext>
          </c:extLst>
        </c:ser>
        <c:ser>
          <c:idx val="1"/>
          <c:order val="1"/>
          <c:tx>
            <c:strRef>
              <c:f>Sheet1!$A$3</c:f>
              <c:strCache>
                <c:ptCount val="1"/>
                <c:pt idx="0">
                  <c:v>Xy</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0.35</c:v>
                </c:pt>
              </c:numCache>
            </c:numRef>
          </c:val>
          <c:extLst>
            <c:ext xmlns:c16="http://schemas.microsoft.com/office/drawing/2014/chart" uri="{C3380CC4-5D6E-409C-BE32-E72D297353CC}">
              <c16:uniqueId val="{00000001-B048-994F-BDE9-40983563E8FA}"/>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2.8144428337252194E-3"/>
          <c:y val="0.61476925131904092"/>
          <c:w val="0.9"/>
          <c:h val="0.184202336102289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bar"/>
        <c:grouping val="percentStacked"/>
        <c:varyColors val="0"/>
        <c:ser>
          <c:idx val="0"/>
          <c:order val="0"/>
          <c:tx>
            <c:strRef>
              <c:f>Sheet1!$A$2</c:f>
              <c:strCache>
                <c:ptCount val="1"/>
                <c:pt idx="0">
                  <c:v>EH</c:v>
                </c:pt>
              </c:strCache>
            </c:strRef>
          </c:tx>
          <c:spPr>
            <a:solidFill>
              <a:schemeClr val="accent4">
                <a:shade val="65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7C75-F64A-81AE-8EED67C07A1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2-7C75-F64A-81AE-8EED67C07A13}"/>
            </c:ext>
          </c:extLst>
        </c:ser>
        <c:ser>
          <c:idx val="1"/>
          <c:order val="1"/>
          <c:tx>
            <c:strRef>
              <c:f>Sheet1!$A$3</c:f>
              <c:strCache>
                <c:ptCount val="1"/>
                <c:pt idx="0">
                  <c:v>LP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3-7C75-F64A-81AE-8EED67C07A13}"/>
            </c:ext>
          </c:extLst>
        </c:ser>
        <c:ser>
          <c:idx val="2"/>
          <c:order val="2"/>
          <c:tx>
            <c:strRef>
              <c:f>Sheet1!$A$4</c:f>
              <c:strCache>
                <c:ptCount val="1"/>
                <c:pt idx="0">
                  <c:v>LT</c:v>
                </c:pt>
              </c:strCache>
            </c:strRef>
          </c:tx>
          <c:spPr>
            <a:solidFill>
              <a:schemeClr val="accent4">
                <a:tint val="65000"/>
              </a:schemeClr>
            </a:solidFill>
            <a:ln>
              <a:noFill/>
            </a:ln>
            <a:effectLst/>
          </c:spPr>
          <c:invertIfNegative val="0"/>
          <c:cat>
            <c:strRef>
              <c:f>Sheet1!$B$1</c:f>
              <c:strCache>
                <c:ptCount val="1"/>
                <c:pt idx="0">
                  <c:v>PR</c:v>
                </c:pt>
              </c:strCache>
            </c:strRef>
          </c:cat>
          <c:val>
            <c:numRef>
              <c:f>Sheet1!$B$4</c:f>
              <c:numCache>
                <c:formatCode>0%</c:formatCode>
                <c:ptCount val="1"/>
              </c:numCache>
            </c:numRef>
          </c:val>
          <c:extLst>
            <c:ext xmlns:c16="http://schemas.microsoft.com/office/drawing/2014/chart" uri="{C3380CC4-5D6E-409C-BE32-E72D297353CC}">
              <c16:uniqueId val="{00000004-7C75-F64A-81AE-8EED67C07A13}"/>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511601163608492E-2"/>
          <c:y val="0"/>
          <c:w val="0.9092372387200307"/>
          <c:h val="0.88367343164983636"/>
        </c:manualLayout>
      </c:layout>
      <c:barChart>
        <c:barDir val="col"/>
        <c:grouping val="clustered"/>
        <c:varyColors val="0"/>
        <c:ser>
          <c:idx val="0"/>
          <c:order val="0"/>
          <c:tx>
            <c:strRef>
              <c:f>Sheet1!$B$1</c:f>
              <c:strCache>
                <c:ptCount val="1"/>
                <c:pt idx="0">
                  <c:v>Series 1</c:v>
                </c:pt>
              </c:strCache>
            </c:strRef>
          </c:tx>
          <c:spPr>
            <a:solidFill>
              <a:srgbClr val="C00000"/>
            </a:solidFill>
            <a:ln>
              <a:noFill/>
            </a:ln>
            <a:effectLst/>
          </c:spPr>
          <c:invertIfNegative val="0"/>
          <c:dLbls>
            <c:dLbl>
              <c:idx val="0"/>
              <c:layout>
                <c:manualLayout>
                  <c:x val="-3.7817380330382565E-17"/>
                  <c:y val="4.9511205897580278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Helvetica Light" panose="020B0403020202020204" pitchFamily="34" charset="0"/>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75F-4E44-A7AC-ADCDEEB6DAD2}"/>
                </c:ext>
              </c:extLst>
            </c:dLbl>
            <c:dLbl>
              <c:idx val="1"/>
              <c:layout>
                <c:manualLayout>
                  <c:x val="-4.1255800581804997E-3"/>
                  <c:y val="5.472120860967982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15-4EF7-A9A3-00A027A315E2}"/>
                </c:ext>
              </c:extLst>
            </c:dLbl>
            <c:dLbl>
              <c:idx val="2"/>
              <c:layout>
                <c:manualLayout>
                  <c:x val="4.1255800581804242E-3"/>
                  <c:y val="-3.3814001690773615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Helvetica Light" panose="020B0403020202020204" pitchFamily="34" charset="0"/>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06-8C4C-AAF8-B3F26735AC9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_(* #,##0_);_(* \(#,##0\);_(* "-"??_);_(@_)</c:formatCode>
                <c:ptCount val="3"/>
                <c:pt idx="0">
                  <c:v>43</c:v>
                </c:pt>
                <c:pt idx="1">
                  <c:v>3</c:v>
                </c:pt>
              </c:numCache>
            </c:numRef>
          </c:val>
          <c:extLst>
            <c:ext xmlns:c16="http://schemas.microsoft.com/office/drawing/2014/chart" uri="{C3380CC4-5D6E-409C-BE32-E72D297353CC}">
              <c16:uniqueId val="{00000001-CF15-4EF7-A9A3-00A027A315E2}"/>
            </c:ext>
          </c:extLst>
        </c:ser>
        <c:dLbls>
          <c:dLblPos val="ctr"/>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Ultramotor</c:v>
                </c:pt>
              </c:strCache>
            </c:strRef>
          </c:tx>
          <c:spPr>
            <a:ln w="28575" cap="rnd">
              <a:solidFill>
                <a:srgbClr val="FF0000"/>
              </a:solidFill>
              <a:round/>
            </a:ln>
            <a:effectLst/>
          </c:spPr>
          <c:marker>
            <c:symbol val="none"/>
          </c:marker>
          <c:dLbls>
            <c:spPr>
              <a:solidFill>
                <a:srgbClr val="C00000"/>
              </a:solid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Ene</c:v>
                </c:pt>
              </c:strCache>
            </c:strRef>
          </c:cat>
          <c:val>
            <c:numRef>
              <c:f>Sheet1!$B$2</c:f>
              <c:numCache>
                <c:formatCode>0</c:formatCode>
                <c:ptCount val="1"/>
                <c:pt idx="0">
                  <c:v>0</c:v>
                </c:pt>
              </c:numCache>
            </c:numRef>
          </c:val>
          <c:smooth val="0"/>
          <c:extLst>
            <c:ext xmlns:c16="http://schemas.microsoft.com/office/drawing/2014/chart" uri="{C3380CC4-5D6E-409C-BE32-E72D297353CC}">
              <c16:uniqueId val="{00000000-37C5-2A43-B643-87195EEFA3CF}"/>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0936"/>
        <c:axId val="341955248"/>
      </c:lineChart>
      <c:catAx>
        <c:axId val="34195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55248"/>
        <c:crosses val="autoZero"/>
        <c:auto val="1"/>
        <c:lblAlgn val="ctr"/>
        <c:lblOffset val="100"/>
        <c:noMultiLvlLbl val="0"/>
      </c:catAx>
      <c:valAx>
        <c:axId val="341955248"/>
        <c:scaling>
          <c:orientation val="minMax"/>
        </c:scaling>
        <c:delete val="1"/>
        <c:axPos val="l"/>
        <c:numFmt formatCode="0" sourceLinked="1"/>
        <c:majorTickMark val="none"/>
        <c:minorTickMark val="none"/>
        <c:tickLblPos val="nextTo"/>
        <c:crossAx val="341950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l"/>
      <c:overlay val="0"/>
      <c:txPr>
        <a:bodyPr/>
        <a:lstStyle/>
        <a:p>
          <a:pPr>
            <a:defRPr sz="1200" b="0" i="0">
              <a:solidFill>
                <a:schemeClr val="bg1"/>
              </a:solidFill>
              <a:latin typeface="Century Gothic" panose="020B0502020202020204" pitchFamily="34" charset="0"/>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Sheet1!$B$2:$B$3</c:f>
              <c:numCache>
                <c:formatCode>General</c:formatCode>
                <c:ptCount val="2"/>
              </c:numCache>
            </c:numRef>
          </c:val>
          <c:extLst>
            <c:ext xmlns:c16="http://schemas.microsoft.com/office/drawing/2014/chart" uri="{C3380CC4-5D6E-409C-BE32-E72D297353CC}">
              <c16:uniqueId val="{00000000-653A-1F49-B042-AC56AF8A08DE}"/>
            </c:ext>
          </c:extLst>
        </c:ser>
        <c:ser>
          <c:idx val="1"/>
          <c:order val="1"/>
          <c:tx>
            <c:strRef>
              <c:f>Sheet1!$C$1</c:f>
              <c:strCache>
                <c:ptCount val="1"/>
                <c:pt idx="0">
                  <c:v>PR</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C4E2-6A45-969C-92FCFBB7C851}"/>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Sheet1!$C$2:$C$3</c:f>
              <c:numCache>
                <c:formatCode>General</c:formatCode>
                <c:ptCount val="2"/>
              </c:numCache>
            </c:numRef>
          </c:val>
          <c:extLst>
            <c:ext xmlns:c16="http://schemas.microsoft.com/office/drawing/2014/chart" uri="{C3380CC4-5D6E-409C-BE32-E72D297353CC}">
              <c16:uniqueId val="{00000001-653A-1F49-B042-AC56AF8A08DE}"/>
            </c:ext>
          </c:extLst>
        </c:ser>
        <c:ser>
          <c:idx val="2"/>
          <c:order val="2"/>
          <c:tx>
            <c:strRef>
              <c:f>Sheet1!$D$1</c:f>
              <c:strCache>
                <c:ptCount val="1"/>
                <c:pt idx="0">
                  <c:v>RAD</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Sheet1!$D$2:$D$3</c:f>
              <c:numCache>
                <c:formatCode>General</c:formatCode>
                <c:ptCount val="2"/>
                <c:pt idx="0" formatCode="0%">
                  <c:v>1</c:v>
                </c:pt>
              </c:numCache>
            </c:numRef>
          </c:val>
          <c:extLst>
            <c:ext xmlns:c16="http://schemas.microsoft.com/office/drawing/2014/chart" uri="{C3380CC4-5D6E-409C-BE32-E72D297353CC}">
              <c16:uniqueId val="{00000002-653A-1F49-B042-AC56AF8A08DE}"/>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min val="0"/>
        </c:scaling>
        <c:delete val="1"/>
        <c:axPos val="l"/>
        <c:numFmt formatCode="0%" sourceLinked="1"/>
        <c:majorTickMark val="out"/>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bar"/>
        <c:grouping val="percentStacked"/>
        <c:varyColors val="0"/>
        <c:ser>
          <c:idx val="0"/>
          <c:order val="0"/>
          <c:tx>
            <c:strRef>
              <c:f>Sheet1!$A$2</c:f>
              <c:strCache>
                <c:ptCount val="1"/>
                <c:pt idx="0">
                  <c:v>C11</c:v>
                </c:pt>
              </c:strCache>
            </c:strRef>
          </c:tx>
          <c:spPr>
            <a:solidFill>
              <a:schemeClr val="accent4">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numCache>
            </c:numRef>
          </c:val>
          <c:extLst>
            <c:ext xmlns:c16="http://schemas.microsoft.com/office/drawing/2014/chart" uri="{C3380CC4-5D6E-409C-BE32-E72D297353CC}">
              <c16:uniqueId val="{00000000-1EF1-7745-B77D-DE01157C8131}"/>
            </c:ext>
          </c:extLst>
        </c:ser>
        <c:ser>
          <c:idx val="1"/>
          <c:order val="1"/>
          <c:tx>
            <c:strRef>
              <c:f>Sheet1!$A$3</c:f>
              <c:strCache>
                <c:ptCount val="1"/>
                <c:pt idx="0">
                  <c:v>VTV</c:v>
                </c:pt>
              </c:strCache>
            </c:strRef>
          </c:tx>
          <c:spPr>
            <a:solidFill>
              <a:schemeClr val="accent4">
                <a:shade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numCache>
            </c:numRef>
          </c:val>
          <c:extLst>
            <c:ext xmlns:c16="http://schemas.microsoft.com/office/drawing/2014/chart" uri="{C3380CC4-5D6E-409C-BE32-E72D297353CC}">
              <c16:uniqueId val="{00000001-1EF1-7745-B77D-DE01157C8131}"/>
            </c:ext>
          </c:extLst>
        </c:ser>
        <c:ser>
          <c:idx val="2"/>
          <c:order val="2"/>
          <c:tx>
            <c:strRef>
              <c:f>Sheet1!$A$4</c:f>
              <c:strCache>
                <c:ptCount val="1"/>
                <c:pt idx="0">
                  <c:v>TVC</c:v>
                </c:pt>
              </c:strCache>
            </c:strRef>
          </c:tx>
          <c:spPr>
            <a:solidFill>
              <a:schemeClr val="accent4">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numCache>
            </c:numRef>
          </c:val>
          <c:extLst>
            <c:ext xmlns:c16="http://schemas.microsoft.com/office/drawing/2014/chart" uri="{C3380CC4-5D6E-409C-BE32-E72D297353CC}">
              <c16:uniqueId val="{00000002-1EF1-7745-B77D-DE01157C8131}"/>
            </c:ext>
          </c:extLst>
        </c:ser>
        <c:ser>
          <c:idx val="3"/>
          <c:order val="3"/>
          <c:tx>
            <c:strRef>
              <c:f>Sheet1!$A$5</c:f>
              <c:strCache>
                <c:ptCount val="1"/>
                <c:pt idx="0">
                  <c:v>Azteca</c:v>
                </c:pt>
              </c:strCache>
            </c:strRef>
          </c:tx>
          <c:spPr>
            <a:solidFill>
              <a:schemeClr val="accent4">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Sheet1!$B$5</c:f>
              <c:numCache>
                <c:formatCode>0%</c:formatCode>
                <c:ptCount val="1"/>
              </c:numCache>
            </c:numRef>
          </c:val>
          <c:extLst>
            <c:ext xmlns:c16="http://schemas.microsoft.com/office/drawing/2014/chart" uri="{C3380CC4-5D6E-409C-BE32-E72D297353CC}">
              <c16:uniqueId val="{00000000-B3E0-064E-9101-0AFD36C8C7D7}"/>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min val="0"/>
        </c:scaling>
        <c:delete val="1"/>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389411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numCache>
            </c:numRef>
          </c:val>
          <c:extLst>
            <c:ext xmlns:c16="http://schemas.microsoft.com/office/drawing/2014/chart" uri="{C3380CC4-5D6E-409C-BE32-E72D297353CC}">
              <c16:uniqueId val="{00000000-D32A-4C49-8EBC-5F45EB2E4F20}"/>
            </c:ext>
          </c:extLst>
        </c:ser>
        <c:ser>
          <c:idx val="1"/>
          <c:order val="1"/>
          <c:tx>
            <c:strRef>
              <c:f>Sheet1!$A$3</c:f>
              <c:strCache>
                <c:ptCount val="1"/>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numCache>
            </c:numRef>
          </c:val>
          <c:extLst>
            <c:ext xmlns:c16="http://schemas.microsoft.com/office/drawing/2014/chart" uri="{C3380CC4-5D6E-409C-BE32-E72D297353CC}">
              <c16:uniqueId val="{00000001-D32A-4C49-8EBC-5F45EB2E4F20}"/>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2.8144428337252194E-3"/>
          <c:y val="0.61476925131904092"/>
          <c:w val="0.40006843629990829"/>
          <c:h val="0.184255640364738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barChart>
        <c:barDir val="bar"/>
        <c:grouping val="percentStacked"/>
        <c:varyColors val="0"/>
        <c:ser>
          <c:idx val="0"/>
          <c:order val="0"/>
          <c:tx>
            <c:strRef>
              <c:f>Sheet1!$A$2</c:f>
              <c:strCache>
                <c:ptCount val="1"/>
                <c:pt idx="0">
                  <c:v>EH</c:v>
                </c:pt>
              </c:strCache>
            </c:strRef>
          </c:tx>
          <c:spPr>
            <a:solidFill>
              <a:schemeClr val="accent4">
                <a:shade val="65000"/>
              </a:schemeClr>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1-47F8-214D-A428-004AC57F296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2-47F8-214D-A428-004AC57F296D}"/>
            </c:ext>
          </c:extLst>
        </c:ser>
        <c:ser>
          <c:idx val="1"/>
          <c:order val="1"/>
          <c:tx>
            <c:strRef>
              <c:f>Sheet1!$A$3</c:f>
              <c:strCache>
                <c:ptCount val="1"/>
                <c:pt idx="0">
                  <c:v>LP</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3-47F8-214D-A428-004AC57F296D}"/>
            </c:ext>
          </c:extLst>
        </c:ser>
        <c:ser>
          <c:idx val="2"/>
          <c:order val="2"/>
          <c:tx>
            <c:strRef>
              <c:f>Sheet1!$A$4</c:f>
              <c:strCache>
                <c:ptCount val="1"/>
                <c:pt idx="0">
                  <c:v>LT</c:v>
                </c:pt>
              </c:strCache>
            </c:strRef>
          </c:tx>
          <c:spPr>
            <a:solidFill>
              <a:schemeClr val="accent4">
                <a:tint val="65000"/>
              </a:schemeClr>
            </a:solidFill>
            <a:ln>
              <a:noFill/>
            </a:ln>
            <a:effectLst/>
          </c:spPr>
          <c:invertIfNegative val="0"/>
          <c:cat>
            <c:strRef>
              <c:f>Sheet1!$B$1</c:f>
              <c:strCache>
                <c:ptCount val="1"/>
                <c:pt idx="0">
                  <c:v>PR</c:v>
                </c:pt>
              </c:strCache>
            </c:strRef>
          </c:cat>
          <c:val>
            <c:numRef>
              <c:f>Sheet1!$B$4</c:f>
              <c:numCache>
                <c:formatCode>0%</c:formatCode>
                <c:ptCount val="1"/>
              </c:numCache>
            </c:numRef>
          </c:val>
          <c:extLst>
            <c:ext xmlns:c16="http://schemas.microsoft.com/office/drawing/2014/chart" uri="{C3380CC4-5D6E-409C-BE32-E72D297353CC}">
              <c16:uniqueId val="{00000004-47F8-214D-A428-004AC57F296D}"/>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381380639984668E-2"/>
          <c:y val="9.166346359273882E-3"/>
          <c:w val="0.9092372387200307"/>
          <c:h val="0.91865670872344685"/>
        </c:manualLayout>
      </c:layout>
      <c:barChart>
        <c:barDir val="col"/>
        <c:grouping val="clustered"/>
        <c:varyColors val="0"/>
        <c:ser>
          <c:idx val="0"/>
          <c:order val="0"/>
          <c:tx>
            <c:strRef>
              <c:f>Sheet1!$B$1</c:f>
              <c:strCache>
                <c:ptCount val="1"/>
                <c:pt idx="0">
                  <c:v>Series 1</c:v>
                </c:pt>
              </c:strCache>
            </c:strRef>
          </c:tx>
          <c:spPr>
            <a:solidFill>
              <a:schemeClr val="accent5">
                <a:lumMod val="50000"/>
              </a:schemeClr>
            </a:solidFill>
            <a:ln>
              <a:noFill/>
            </a:ln>
            <a:effectLst/>
          </c:spPr>
          <c:invertIfNegative val="0"/>
          <c:dLbls>
            <c:dLbl>
              <c:idx val="0"/>
              <c:layout>
                <c:manualLayout>
                  <c:x val="-4.1255800581804242E-3"/>
                  <c:y val="6.953911462800502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6A-7F47-803B-1D61E0B5C7C3}"/>
                </c:ext>
              </c:extLst>
            </c:dLbl>
            <c:dLbl>
              <c:idx val="1"/>
              <c:layout>
                <c:manualLayout>
                  <c:x val="-1.6502320232721697E-2"/>
                  <c:y val="9.53081341133246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06A-7F47-803B-1D61E0B5C7C3}"/>
                </c:ext>
              </c:extLst>
            </c:dLbl>
            <c:dLbl>
              <c:idx val="2"/>
              <c:layout>
                <c:manualLayout>
                  <c:x val="-8.2511601163609994E-3"/>
                  <c:y val="0.1080177236490919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16-424D-826A-96B5C5D896C7}"/>
                </c:ext>
              </c:extLst>
            </c:dLbl>
            <c:numFmt formatCode="_(* #,##0_);_(* \(#,##0\);_(*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_(* #,##0_);_(* \(#,##0\);_(* "-"??_);_(@_)</c:formatCode>
                <c:ptCount val="3"/>
                <c:pt idx="0">
                  <c:v>15</c:v>
                </c:pt>
                <c:pt idx="1">
                  <c:v>66</c:v>
                </c:pt>
                <c:pt idx="2">
                  <c:v>167</c:v>
                </c:pt>
              </c:numCache>
            </c:numRef>
          </c:val>
          <c:extLst>
            <c:ext xmlns:c16="http://schemas.microsoft.com/office/drawing/2014/chart" uri="{C3380CC4-5D6E-409C-BE32-E72D297353CC}">
              <c16:uniqueId val="{00000000-9470-4EDE-849D-2274A83AFE21}"/>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_(* #,##0_);_(* \(#,##0\);_(* &quot;-&quot;??_);_(@_)"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Didemo/Honda</c:v>
                </c:pt>
              </c:strCache>
            </c:strRef>
          </c:tx>
          <c:spPr>
            <a:ln w="28575" cap="rnd">
              <a:solidFill>
                <a:schemeClr val="accent5">
                  <a:lumMod val="60000"/>
                  <a:lumOff val="40000"/>
                </a:schemeClr>
              </a:solidFill>
              <a:round/>
            </a:ln>
            <a:effectLst/>
          </c:spPr>
          <c:marker>
            <c:symbol val="none"/>
          </c:marker>
          <c:dLbls>
            <c:spPr>
              <a:solidFill>
                <a:schemeClr val="accent5">
                  <a:lumMod val="60000"/>
                  <a:lumOff val="4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Ene</c:v>
                </c:pt>
              </c:strCache>
            </c:strRef>
          </c:cat>
          <c:val>
            <c:numRef>
              <c:f>Sheet1!$B$2</c:f>
              <c:numCache>
                <c:formatCode>General</c:formatCode>
                <c:ptCount val="1"/>
                <c:pt idx="0">
                  <c:v>167</c:v>
                </c:pt>
              </c:numCache>
            </c:numRef>
          </c:val>
          <c:smooth val="0"/>
          <c:extLst>
            <c:ext xmlns:c16="http://schemas.microsoft.com/office/drawing/2014/chart" uri="{C3380CC4-5D6E-409C-BE32-E72D297353CC}">
              <c16:uniqueId val="{00000000-AC30-F848-A9AE-1162B76C4A73}"/>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41956424"/>
        <c:axId val="341961520"/>
      </c:lineChart>
      <c:catAx>
        <c:axId val="34195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61520"/>
        <c:crosses val="autoZero"/>
        <c:auto val="1"/>
        <c:lblAlgn val="ctr"/>
        <c:lblOffset val="100"/>
        <c:noMultiLvlLbl val="0"/>
      </c:catAx>
      <c:valAx>
        <c:axId val="341961520"/>
        <c:scaling>
          <c:orientation val="minMax"/>
        </c:scaling>
        <c:delete val="1"/>
        <c:axPos val="l"/>
        <c:numFmt formatCode="General" sourceLinked="1"/>
        <c:majorTickMark val="none"/>
        <c:minorTickMark val="none"/>
        <c:tickLblPos val="nextTo"/>
        <c:crossAx val="341956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Sheet1!$A$2</c:f>
              <c:strCache>
                <c:ptCount val="1"/>
                <c:pt idx="0">
                  <c:v>HCH</c:v>
                </c:pt>
              </c:strCache>
            </c:strRef>
          </c:tx>
          <c:spPr>
            <a:solidFill>
              <a:schemeClr val="accent1">
                <a:shade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0.65</c:v>
                </c:pt>
              </c:numCache>
            </c:numRef>
          </c:val>
          <c:extLst>
            <c:ext xmlns:c16="http://schemas.microsoft.com/office/drawing/2014/chart" uri="{C3380CC4-5D6E-409C-BE32-E72D297353CC}">
              <c16:uniqueId val="{00000000-BD63-B049-99F2-6B576A8660E2}"/>
            </c:ext>
          </c:extLst>
        </c:ser>
        <c:ser>
          <c:idx val="1"/>
          <c:order val="1"/>
          <c:tx>
            <c:strRef>
              <c:f>Sheet1!$A$3</c:f>
              <c:strCache>
                <c:ptCount val="1"/>
                <c:pt idx="0">
                  <c:v>C6</c:v>
                </c:pt>
              </c:strCache>
            </c:strRef>
          </c:tx>
          <c:spPr>
            <a:solidFill>
              <a:schemeClr val="accent1">
                <a:shade val="86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0-EC55-4E08-BAB5-178248A65A4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0.24</c:v>
                </c:pt>
              </c:numCache>
            </c:numRef>
          </c:val>
          <c:extLst>
            <c:ext xmlns:c16="http://schemas.microsoft.com/office/drawing/2014/chart" uri="{C3380CC4-5D6E-409C-BE32-E72D297353CC}">
              <c16:uniqueId val="{00000002-1836-4587-A070-3B5D79C0CD1B}"/>
            </c:ext>
          </c:extLst>
        </c:ser>
        <c:ser>
          <c:idx val="2"/>
          <c:order val="2"/>
          <c:tx>
            <c:strRef>
              <c:f>Sheet1!$A$4</c:f>
              <c:strCache>
                <c:ptCount val="1"/>
                <c:pt idx="0">
                  <c:v>TVC</c:v>
                </c:pt>
              </c:strCache>
            </c:strRef>
          </c:tx>
          <c:spPr>
            <a:solidFill>
              <a:schemeClr val="accent1">
                <a:tint val="8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Sheet1!$B$4</c:f>
              <c:numCache>
                <c:formatCode>0%</c:formatCode>
                <c:ptCount val="1"/>
                <c:pt idx="0">
                  <c:v>0.02</c:v>
                </c:pt>
              </c:numCache>
            </c:numRef>
          </c:val>
          <c:extLst>
            <c:ext xmlns:c16="http://schemas.microsoft.com/office/drawing/2014/chart" uri="{C3380CC4-5D6E-409C-BE32-E72D297353CC}">
              <c16:uniqueId val="{00000000-063B-DD43-B7C0-AE70C34BB3DE}"/>
            </c:ext>
          </c:extLst>
        </c:ser>
        <c:ser>
          <c:idx val="3"/>
          <c:order val="3"/>
          <c:tx>
            <c:strRef>
              <c:f>Sheet1!$A$5</c:f>
              <c:strCache>
                <c:ptCount val="1"/>
                <c:pt idx="0">
                  <c:v>Q Hubo TV</c:v>
                </c:pt>
              </c:strCache>
            </c:strRef>
          </c:tx>
          <c:spPr>
            <a:solidFill>
              <a:schemeClr val="accent1">
                <a:tint val="58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Sheet1!$B$5</c:f>
              <c:numCache>
                <c:formatCode>0%</c:formatCode>
                <c:ptCount val="1"/>
                <c:pt idx="0">
                  <c:v>0.1</c:v>
                </c:pt>
              </c:numCache>
            </c:numRef>
          </c:val>
          <c:extLst>
            <c:ext xmlns:c16="http://schemas.microsoft.com/office/drawing/2014/chart" uri="{C3380CC4-5D6E-409C-BE32-E72D297353CC}">
              <c16:uniqueId val="{00000000-90E9-ED4C-B23C-67875FB0CA6F}"/>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55297887818092795"/>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barChart>
        <c:barDir val="bar"/>
        <c:grouping val="stacked"/>
        <c:varyColors val="0"/>
        <c:ser>
          <c:idx val="0"/>
          <c:order val="0"/>
          <c:tx>
            <c:strRef>
              <c:f>Sheet1!$A$2</c:f>
              <c:strCache>
                <c:ptCount val="1"/>
                <c:pt idx="0">
                  <c:v>EP</c:v>
                </c:pt>
              </c:strCache>
            </c:strRef>
          </c:tx>
          <c:spPr>
            <a:solidFill>
              <a:schemeClr val="accent3">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pt idx="0">
                  <c:v>0.56999999999999995</c:v>
                </c:pt>
              </c:numCache>
            </c:numRef>
          </c:val>
          <c:extLst>
            <c:ext xmlns:c16="http://schemas.microsoft.com/office/drawing/2014/chart" uri="{C3380CC4-5D6E-409C-BE32-E72D297353CC}">
              <c16:uniqueId val="{00000000-0174-D44F-846A-696BB2928071}"/>
            </c:ext>
          </c:extLst>
        </c:ser>
        <c:ser>
          <c:idx val="1"/>
          <c:order val="1"/>
          <c:tx>
            <c:strRef>
              <c:f>Sheet1!$A$3</c:f>
              <c:strCache>
                <c:ptCount val="1"/>
                <c:pt idx="0">
                  <c:v>LP</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pt idx="0">
                  <c:v>0.1</c:v>
                </c:pt>
              </c:numCache>
            </c:numRef>
          </c:val>
          <c:extLst>
            <c:ext xmlns:c16="http://schemas.microsoft.com/office/drawing/2014/chart" uri="{C3380CC4-5D6E-409C-BE32-E72D297353CC}">
              <c16:uniqueId val="{00000000-2A53-3F41-AD9C-1FD0997A9DA7}"/>
            </c:ext>
          </c:extLst>
        </c:ser>
        <c:ser>
          <c:idx val="2"/>
          <c:order val="2"/>
          <c:tx>
            <c:strRef>
              <c:f>Sheet1!$A$4</c:f>
              <c:strCache>
                <c:ptCount val="1"/>
                <c:pt idx="0">
                  <c:v>EH</c:v>
                </c:pt>
              </c:strCache>
            </c:strRef>
          </c:tx>
          <c:spPr>
            <a:solidFill>
              <a:schemeClr val="accent3">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Sheet1!$B$4</c:f>
              <c:numCache>
                <c:formatCode>0%</c:formatCode>
                <c:ptCount val="1"/>
                <c:pt idx="0">
                  <c:v>0.34</c:v>
                </c:pt>
              </c:numCache>
            </c:numRef>
          </c:val>
          <c:extLst>
            <c:ext xmlns:c16="http://schemas.microsoft.com/office/drawing/2014/chart" uri="{C3380CC4-5D6E-409C-BE32-E72D297353CC}">
              <c16:uniqueId val="{00000001-2A53-3F41-AD9C-1FD0997A9DA7}"/>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legend>
      <c:legendPos val="b"/>
      <c:layout>
        <c:manualLayout>
          <c:xMode val="edge"/>
          <c:yMode val="edge"/>
          <c:x val="0.26471279243169221"/>
          <c:y val="0.57695366251044677"/>
          <c:w val="0.31031533590793342"/>
          <c:h val="0.219343728103868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pt idx="0">
                  <c:v>Top</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0.75</c:v>
                </c:pt>
              </c:numCache>
            </c:numRef>
          </c:val>
          <c:extLst>
            <c:ext xmlns:c16="http://schemas.microsoft.com/office/drawing/2014/chart" uri="{C3380CC4-5D6E-409C-BE32-E72D297353CC}">
              <c16:uniqueId val="{00000000-BBF8-474A-AB2F-0CCBFF9366F3}"/>
            </c:ext>
          </c:extLst>
        </c:ser>
        <c:ser>
          <c:idx val="1"/>
          <c:order val="1"/>
          <c:tx>
            <c:strRef>
              <c:f>Sheet1!$A$3</c:f>
              <c:strCache>
                <c:ptCount val="1"/>
                <c:pt idx="0">
                  <c:v>La Buenisima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0.04</c:v>
                </c:pt>
              </c:numCache>
            </c:numRef>
          </c:val>
          <c:extLst>
            <c:ext xmlns:c16="http://schemas.microsoft.com/office/drawing/2014/chart" uri="{C3380CC4-5D6E-409C-BE32-E72D297353CC}">
              <c16:uniqueId val="{00000001-BBF8-474A-AB2F-0CCBFF9366F3}"/>
            </c:ext>
          </c:extLst>
        </c:ser>
        <c:ser>
          <c:idx val="2"/>
          <c:order val="2"/>
          <c:tx>
            <c:strRef>
              <c:f>Sheet1!$A$4</c:f>
              <c:strCache>
                <c:ptCount val="1"/>
                <c:pt idx="0">
                  <c:v>RCV</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Sheet1!$B$4</c:f>
              <c:numCache>
                <c:formatCode>0%</c:formatCode>
                <c:ptCount val="1"/>
                <c:pt idx="0">
                  <c:v>0.21</c:v>
                </c:pt>
              </c:numCache>
            </c:numRef>
          </c:val>
          <c:extLst>
            <c:ext xmlns:c16="http://schemas.microsoft.com/office/drawing/2014/chart" uri="{C3380CC4-5D6E-409C-BE32-E72D297353CC}">
              <c16:uniqueId val="{00000000-E62A-E749-A4A5-D6C2B09ED98C}"/>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8.2094197017934467E-2"/>
          <c:y val="0.61476925131904092"/>
          <c:w val="0.6125807189973157"/>
          <c:h val="0.197443286843992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Sheet1!$B$2:$C$2</c:f>
              <c:numCache>
                <c:formatCode>0%</c:formatCode>
                <c:ptCount val="2"/>
                <c:pt idx="0">
                  <c:v>0.63</c:v>
                </c:pt>
                <c:pt idx="1">
                  <c:v>0.38</c:v>
                </c:pt>
              </c:numCache>
            </c:numRef>
          </c:val>
          <c:extLst>
            <c:ext xmlns:c16="http://schemas.microsoft.com/office/drawing/2014/chart" uri="{C3380CC4-5D6E-409C-BE32-E72D297353CC}">
              <c16:uniqueId val="{00000000-2926-2A45-B9D5-56CF7EF6B88C}"/>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Sheet1!$B$3:$C$3</c:f>
              <c:numCache>
                <c:formatCode>0%</c:formatCode>
                <c:ptCount val="2"/>
                <c:pt idx="0">
                  <c:v>0.37</c:v>
                </c:pt>
                <c:pt idx="1">
                  <c:v>0.22</c:v>
                </c:pt>
              </c:numCache>
            </c:numRef>
          </c:val>
          <c:extLst>
            <c:ext xmlns:c16="http://schemas.microsoft.com/office/drawing/2014/chart" uri="{C3380CC4-5D6E-409C-BE32-E72D297353CC}">
              <c16:uniqueId val="{00000003-2926-2A45-B9D5-56CF7EF6B88C}"/>
            </c:ext>
          </c:extLst>
        </c:ser>
        <c:ser>
          <c:idx val="2"/>
          <c:order val="2"/>
          <c:tx>
            <c:strRef>
              <c:f>Sheet1!$A$4</c:f>
              <c:strCache>
                <c:ptCount val="1"/>
                <c:pt idx="0">
                  <c:v>RA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Sheet1!$B$4:$C$4</c:f>
              <c:numCache>
                <c:formatCode>0%</c:formatCode>
                <c:ptCount val="2"/>
                <c:pt idx="1">
                  <c:v>0.4</c:v>
                </c:pt>
              </c:numCache>
            </c:numRef>
          </c:val>
          <c:extLst>
            <c:ext xmlns:c16="http://schemas.microsoft.com/office/drawing/2014/chart" uri="{C3380CC4-5D6E-409C-BE32-E72D297353CC}">
              <c16:uniqueId val="{00000004-2926-2A45-B9D5-56CF7EF6B88C}"/>
            </c:ext>
          </c:extLst>
        </c:ser>
        <c:dLbls>
          <c:dLblPos val="ctr"/>
          <c:showLegendKey val="0"/>
          <c:showVal val="1"/>
          <c:showCatName val="0"/>
          <c:showSerName val="0"/>
          <c:showPercent val="0"/>
          <c:showBubbleSize val="0"/>
        </c:dLbls>
        <c:gapWidth val="19"/>
        <c:overlap val="100"/>
        <c:axId val="1006528064"/>
        <c:axId val="1006366448"/>
      </c:barChart>
      <c:catAx>
        <c:axId val="10065280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crossAx val="1006366448"/>
        <c:crosses val="autoZero"/>
        <c:auto val="1"/>
        <c:lblAlgn val="ctr"/>
        <c:lblOffset val="100"/>
        <c:noMultiLvlLbl val="0"/>
      </c:catAx>
      <c:valAx>
        <c:axId val="1006366448"/>
        <c:scaling>
          <c:orientation val="minMax"/>
        </c:scaling>
        <c:delete val="1"/>
        <c:axPos val="l"/>
        <c:numFmt formatCode="0%" sourceLinked="1"/>
        <c:majorTickMark val="none"/>
        <c:minorTickMark val="none"/>
        <c:tickLblPos val="nextTo"/>
        <c:crossAx val="1006528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solidFill>
            <a:schemeClr val="bg1"/>
          </a:solidFill>
        </a:defRPr>
      </a:pPr>
      <a:endParaRPr lang="es-H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161048804274897E-3"/>
          <c:y val="0.21627276155259029"/>
          <c:w val="0.9732374274098744"/>
          <c:h val="0.77342853551633395"/>
        </c:manualLayout>
      </c:layout>
      <c:barChart>
        <c:barDir val="col"/>
        <c:grouping val="clustered"/>
        <c:varyColors val="0"/>
        <c:dLbls>
          <c:dLblPos val="outEnd"/>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General"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lumMod val="50000"/>
              </a:schemeClr>
            </a:solidFill>
            <a:ln>
              <a:noFill/>
            </a:ln>
            <a:effectLst/>
          </c:spPr>
          <c:invertIfNegative val="0"/>
          <c:dLbls>
            <c:dLbl>
              <c:idx val="0"/>
              <c:layout>
                <c:manualLayout>
                  <c:x val="-7.9275756662128601E-3"/>
                  <c:y val="0.2229118175668578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66-4CC0-91B7-A31F6A7CFB17}"/>
                </c:ext>
              </c:extLst>
            </c:dLbl>
            <c:dLbl>
              <c:idx val="1"/>
              <c:layout>
                <c:manualLayout>
                  <c:x val="-3.9637878331064301E-3"/>
                  <c:y val="0.22353671587898949"/>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B5-7B43-A383-28AA91CCB35D}"/>
                </c:ext>
              </c:extLst>
            </c:dLbl>
            <c:dLbl>
              <c:idx val="2"/>
              <c:layout>
                <c:manualLayout>
                  <c:x val="3.9637878331064301E-3"/>
                  <c:y val="0.2267737147146506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B5-7B43-A383-28AA91CCB35D}"/>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0.0</c:formatCode>
                <c:ptCount val="3"/>
                <c:pt idx="0">
                  <c:v>2</c:v>
                </c:pt>
                <c:pt idx="1">
                  <c:v>6</c:v>
                </c:pt>
                <c:pt idx="2">
                  <c:v>2</c:v>
                </c:pt>
              </c:numCache>
            </c:numRef>
          </c:val>
          <c:extLst>
            <c:ext xmlns:c16="http://schemas.microsoft.com/office/drawing/2014/chart" uri="{C3380CC4-5D6E-409C-BE32-E72D297353CC}">
              <c16:uniqueId val="{00000000-4DE3-A24E-BCAC-0A218185108E}"/>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064104571070759E-2"/>
          <c:y val="6.6955443210984233E-2"/>
          <c:w val="0.94742997687972641"/>
          <c:h val="0.61352813409851914"/>
        </c:manualLayout>
      </c:layout>
      <c:lineChart>
        <c:grouping val="standard"/>
        <c:varyColors val="0"/>
        <c:ser>
          <c:idx val="0"/>
          <c:order val="0"/>
          <c:tx>
            <c:strRef>
              <c:f>Sheet1!$A$2</c:f>
              <c:strCache>
                <c:ptCount val="1"/>
                <c:pt idx="0">
                  <c:v>Elektra</c:v>
                </c:pt>
              </c:strCache>
            </c:strRef>
          </c:tx>
          <c:spPr>
            <a:ln w="28575" cap="rnd">
              <a:solidFill>
                <a:schemeClr val="accent1"/>
              </a:solidFill>
              <a:round/>
            </a:ln>
            <a:effectLst/>
          </c:spPr>
          <c:marker>
            <c:symbol val="none"/>
          </c:marker>
          <c:dLbls>
            <c:spPr>
              <a:solidFill>
                <a:schemeClr val="accent1">
                  <a:lumMod val="60000"/>
                  <a:lumOff val="40000"/>
                </a:schemeClr>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Ene</c:v>
                </c:pt>
              </c:strCache>
            </c:strRef>
          </c:cat>
          <c:val>
            <c:numRef>
              <c:f>Sheet1!$B$2</c:f>
              <c:numCache>
                <c:formatCode>General</c:formatCode>
                <c:ptCount val="1"/>
                <c:pt idx="0">
                  <c:v>2</c:v>
                </c:pt>
              </c:numCache>
            </c:numRef>
          </c:val>
          <c:smooth val="0"/>
          <c:extLst>
            <c:ext xmlns:c16="http://schemas.microsoft.com/office/drawing/2014/chart" uri="{C3380CC4-5D6E-409C-BE32-E72D297353CC}">
              <c16:uniqueId val="{00000000-7E50-4F44-9225-985EBEC02F76}"/>
            </c:ext>
          </c:extLst>
        </c:ser>
        <c:dLbls>
          <c:showLegendKey val="0"/>
          <c:showVal val="1"/>
          <c:showCatName val="0"/>
          <c:showSerName val="0"/>
          <c:showPercent val="0"/>
          <c:showBubbleSize val="0"/>
        </c:dLbls>
        <c:smooth val="0"/>
        <c:axId val="341979552"/>
        <c:axId val="341976416"/>
      </c:lineChart>
      <c:catAx>
        <c:axId val="34197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76416"/>
        <c:crosses val="autoZero"/>
        <c:auto val="1"/>
        <c:lblAlgn val="ctr"/>
        <c:lblOffset val="100"/>
        <c:noMultiLvlLbl val="0"/>
      </c:catAx>
      <c:valAx>
        <c:axId val="341976416"/>
        <c:scaling>
          <c:orientation val="minMax"/>
        </c:scaling>
        <c:delete val="1"/>
        <c:axPos val="l"/>
        <c:numFmt formatCode="General" sourceLinked="1"/>
        <c:majorTickMark val="none"/>
        <c:minorTickMark val="none"/>
        <c:tickLblPos val="nextTo"/>
        <c:crossAx val="34197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percentStacked"/>
        <c:varyColors val="0"/>
        <c:ser>
          <c:idx val="0"/>
          <c:order val="0"/>
          <c:tx>
            <c:strRef>
              <c:f>Sheet1!$A$2</c:f>
              <c:strCache>
                <c:ptCount val="1"/>
                <c:pt idx="0">
                  <c:v>Azteca</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0.62</c:v>
                </c:pt>
              </c:numCache>
            </c:numRef>
          </c:val>
          <c:extLst>
            <c:ext xmlns:c16="http://schemas.microsoft.com/office/drawing/2014/chart" uri="{C3380CC4-5D6E-409C-BE32-E72D297353CC}">
              <c16:uniqueId val="{00000000-6043-334B-9BAF-764B588F2FE7}"/>
            </c:ext>
          </c:extLst>
        </c:ser>
        <c:ser>
          <c:idx val="1"/>
          <c:order val="1"/>
          <c:tx>
            <c:strRef>
              <c:f>Sheet1!$A$3</c:f>
              <c:strCache>
                <c:ptCount val="1"/>
                <c:pt idx="0">
                  <c:v>TVC</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0.38</c:v>
                </c:pt>
              </c:numCache>
            </c:numRef>
          </c:val>
          <c:extLst>
            <c:ext xmlns:c16="http://schemas.microsoft.com/office/drawing/2014/chart" uri="{C3380CC4-5D6E-409C-BE32-E72D297353CC}">
              <c16:uniqueId val="{00000001-6043-334B-9BAF-764B588F2FE7}"/>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50411298088367162"/>
          <c:h val="0.2177523478849555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bar"/>
        <c:grouping val="stacked"/>
        <c:varyColors val="0"/>
        <c:ser>
          <c:idx val="0"/>
          <c:order val="0"/>
          <c:tx>
            <c:strRef>
              <c:f>Sheet1!$A$2</c:f>
              <c:strCache>
                <c:ptCount val="1"/>
                <c:pt idx="0">
                  <c:v>EH</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0-60E9-0042-BBE4-1383CD3E934D}"/>
            </c:ext>
          </c:extLst>
        </c:ser>
        <c:ser>
          <c:idx val="1"/>
          <c:order val="1"/>
          <c:tx>
            <c:strRef>
              <c:f>Sheet1!$A$3</c:f>
              <c:strCache>
                <c:ptCount val="1"/>
                <c:pt idx="0">
                  <c:v>LP</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1-60E9-0042-BBE4-1383CD3E934D}"/>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Sheet1!$B$2:$C$2</c:f>
              <c:numCache>
                <c:formatCode>0%</c:formatCode>
                <c:ptCount val="2"/>
                <c:pt idx="0">
                  <c:v>0.95</c:v>
                </c:pt>
                <c:pt idx="1">
                  <c:v>0.8</c:v>
                </c:pt>
              </c:numCache>
            </c:numRef>
          </c:val>
          <c:extLst>
            <c:ext xmlns:c16="http://schemas.microsoft.com/office/drawing/2014/chart" uri="{C3380CC4-5D6E-409C-BE32-E72D297353CC}">
              <c16:uniqueId val="{00000000-0A03-AE4A-BCF8-E83B5938913F}"/>
            </c:ext>
          </c:extLst>
        </c:ser>
        <c:ser>
          <c:idx val="1"/>
          <c:order val="1"/>
          <c:tx>
            <c:strRef>
              <c:f>Sheet1!$A$3</c:f>
              <c:strCache>
                <c:ptCount val="1"/>
                <c:pt idx="0">
                  <c:v>PR</c:v>
                </c:pt>
              </c:strCache>
            </c:strRef>
          </c:tx>
          <c:spPr>
            <a:solidFill>
              <a:schemeClr val="accent3"/>
            </a:solidFill>
            <a:ln>
              <a:noFill/>
            </a:ln>
            <a:effectLst/>
          </c:spPr>
          <c:invertIfNegative val="0"/>
          <c:dLbls>
            <c:dLbl>
              <c:idx val="0"/>
              <c:layout>
                <c:manualLayout>
                  <c:x val="0"/>
                  <c:y val="6.308356958626864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92-476C-9C1C-4A840D0F835E}"/>
                </c:ext>
              </c:extLst>
            </c:dLbl>
            <c:dLbl>
              <c:idx val="1"/>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1-0A03-AE4A-BCF8-E83B5938913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Sheet1!$B$3:$C$3</c:f>
              <c:numCache>
                <c:formatCode>General</c:formatCode>
                <c:ptCount val="2"/>
              </c:numCache>
            </c:numRef>
          </c:val>
          <c:extLst>
            <c:ext xmlns:c16="http://schemas.microsoft.com/office/drawing/2014/chart" uri="{C3380CC4-5D6E-409C-BE32-E72D297353CC}">
              <c16:uniqueId val="{00000002-0A03-AE4A-BCF8-E83B5938913F}"/>
            </c:ext>
          </c:extLst>
        </c:ser>
        <c:ser>
          <c:idx val="2"/>
          <c:order val="2"/>
          <c:tx>
            <c:strRef>
              <c:f>Sheet1!$A$4</c:f>
              <c:strCache>
                <c:ptCount val="1"/>
                <c:pt idx="0">
                  <c:v>RA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Sheet1!$B$4:$C$4</c:f>
              <c:numCache>
                <c:formatCode>0%</c:formatCode>
                <c:ptCount val="2"/>
                <c:pt idx="0">
                  <c:v>0.05</c:v>
                </c:pt>
                <c:pt idx="1">
                  <c:v>0.2</c:v>
                </c:pt>
              </c:numCache>
            </c:numRef>
          </c:val>
          <c:extLst>
            <c:ext xmlns:c16="http://schemas.microsoft.com/office/drawing/2014/chart" uri="{C3380CC4-5D6E-409C-BE32-E72D297353CC}">
              <c16:uniqueId val="{00000003-0A03-AE4A-BCF8-E83B5938913F}"/>
            </c:ext>
          </c:extLst>
        </c:ser>
        <c:dLbls>
          <c:showLegendKey val="0"/>
          <c:showVal val="0"/>
          <c:showCatName val="0"/>
          <c:showSerName val="0"/>
          <c:showPercent val="0"/>
          <c:showBubbleSize val="0"/>
        </c:dLbls>
        <c:gapWidth val="41"/>
        <c:overlap val="100"/>
        <c:axId val="341976808"/>
        <c:axId val="341977200"/>
      </c:barChart>
      <c:catAx>
        <c:axId val="3419768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1977200"/>
        <c:crosses val="autoZero"/>
        <c:auto val="1"/>
        <c:lblAlgn val="ctr"/>
        <c:lblOffset val="100"/>
        <c:noMultiLvlLbl val="0"/>
      </c:catAx>
      <c:valAx>
        <c:axId val="341977200"/>
        <c:scaling>
          <c:orientation val="minMax"/>
          <c:min val="0"/>
        </c:scaling>
        <c:delete val="1"/>
        <c:axPos val="l"/>
        <c:numFmt formatCode="0%" sourceLinked="1"/>
        <c:majorTickMark val="out"/>
        <c:minorTickMark val="none"/>
        <c:tickLblPos val="nextTo"/>
        <c:crossAx val="341976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0653974520563"/>
          <c:w val="0.87659987191314137"/>
          <c:h val="0.4577099457156269"/>
        </c:manualLayout>
      </c:layout>
      <c:barChart>
        <c:barDir val="bar"/>
        <c:grouping val="percentStacked"/>
        <c:varyColors val="0"/>
        <c:ser>
          <c:idx val="0"/>
          <c:order val="0"/>
          <c:tx>
            <c:strRef>
              <c:f>Sheet1!$A$2</c:f>
              <c:strCache>
                <c:ptCount val="1"/>
                <c:pt idx="0">
                  <c:v>Ambiental</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0.93</c:v>
                </c:pt>
              </c:numCache>
            </c:numRef>
          </c:val>
          <c:extLst>
            <c:ext xmlns:c16="http://schemas.microsoft.com/office/drawing/2014/chart" uri="{C3380CC4-5D6E-409C-BE32-E72D297353CC}">
              <c16:uniqueId val="{00000000-DD96-4F27-93B8-EEF513BE9232}"/>
            </c:ext>
          </c:extLst>
        </c:ser>
        <c:ser>
          <c:idx val="1"/>
          <c:order val="1"/>
          <c:tx>
            <c:strRef>
              <c:f>Sheet1!$A$3</c:f>
              <c:strCache>
                <c:ptCount val="1"/>
                <c:pt idx="0">
                  <c:v>Stereo Sula</c:v>
                </c:pt>
              </c:strCache>
            </c:strRef>
          </c:tx>
          <c:spPr>
            <a:solidFill>
              <a:schemeClr val="accent5">
                <a:tint val="77000"/>
              </a:schemeClr>
            </a:solidFill>
            <a:ln>
              <a:noFill/>
            </a:ln>
            <a:effectLst/>
          </c:spPr>
          <c:invertIfNegative val="0"/>
          <c:dPt>
            <c:idx val="0"/>
            <c:invertIfNegative val="0"/>
            <c:bubble3D val="0"/>
            <c:spPr>
              <a:solidFill>
                <a:srgbClr val="5F260D"/>
              </a:solidFill>
              <a:ln>
                <a:noFill/>
              </a:ln>
              <a:effectLst/>
            </c:spPr>
            <c:extLst>
              <c:ext xmlns:c16="http://schemas.microsoft.com/office/drawing/2014/chart" uri="{C3380CC4-5D6E-409C-BE32-E72D297353CC}">
                <c16:uniqueId val="{00000000-2F4E-2E49-80F7-FFF8E0909B9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7.0000000000000007E-2</c:v>
                </c:pt>
              </c:numCache>
            </c:numRef>
          </c:val>
          <c:extLst>
            <c:ext xmlns:c16="http://schemas.microsoft.com/office/drawing/2014/chart" uri="{C3380CC4-5D6E-409C-BE32-E72D297353CC}">
              <c16:uniqueId val="{00000000-80E2-FA40-BBE1-B50933E1C761}"/>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0"/>
          <c:y val="0.75671332795705393"/>
          <c:w val="1"/>
          <c:h val="0.2365643167511223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Sheet3!$A$5</c:f>
              <c:strCache>
                <c:ptCount val="1"/>
                <c:pt idx="0">
                  <c:v>2019</c:v>
                </c:pt>
              </c:strCache>
            </c:strRef>
          </c:tx>
          <c:spPr>
            <a:ln w="28575" cap="rnd">
              <a:solidFill>
                <a:schemeClr val="accent1"/>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Sheet3!$B$5:$M$5</c:f>
              <c:numCache>
                <c:formatCode>_(* #,##0_);_(* \(#,##0\);_(* "-"??_);_(@_)</c:formatCode>
                <c:ptCount val="12"/>
                <c:pt idx="0">
                  <c:v>1726.75989827082</c:v>
                </c:pt>
                <c:pt idx="1">
                  <c:v>6328.0058037787594</c:v>
                </c:pt>
                <c:pt idx="2">
                  <c:v>10575.92991738136</c:v>
                </c:pt>
                <c:pt idx="3">
                  <c:v>13593.706709112368</c:v>
                </c:pt>
                <c:pt idx="4">
                  <c:v>18583.733207704241</c:v>
                </c:pt>
                <c:pt idx="5">
                  <c:v>47819.98781553359</c:v>
                </c:pt>
                <c:pt idx="6">
                  <c:v>7509.892766222998</c:v>
                </c:pt>
                <c:pt idx="7">
                  <c:v>14931.955422121471</c:v>
                </c:pt>
                <c:pt idx="8">
                  <c:v>17384.69189981134</c:v>
                </c:pt>
                <c:pt idx="9">
                  <c:v>23402.247075236046</c:v>
                </c:pt>
                <c:pt idx="10">
                  <c:v>71950.546331145553</c:v>
                </c:pt>
                <c:pt idx="11">
                  <c:v>49545.669437168282</c:v>
                </c:pt>
              </c:numCache>
            </c:numRef>
          </c:val>
          <c:smooth val="1"/>
          <c:extLst>
            <c:ext xmlns:c16="http://schemas.microsoft.com/office/drawing/2014/chart" uri="{C3380CC4-5D6E-409C-BE32-E72D297353CC}">
              <c16:uniqueId val="{00000000-08C8-0F44-A723-DE375A2C3FBC}"/>
            </c:ext>
          </c:extLst>
        </c:ser>
        <c:ser>
          <c:idx val="1"/>
          <c:order val="1"/>
          <c:tx>
            <c:strRef>
              <c:f>Sheet3!$A$6</c:f>
              <c:strCache>
                <c:ptCount val="1"/>
                <c:pt idx="0">
                  <c:v>2020</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Sheet3!$B$6:$M$6</c:f>
              <c:numCache>
                <c:formatCode>_(* #,##0_);_(* \(#,##0\);_(* "-"??_);_(@_)</c:formatCode>
                <c:ptCount val="12"/>
                <c:pt idx="0">
                  <c:v>10748.907872911121</c:v>
                </c:pt>
                <c:pt idx="1">
                  <c:v>87993.217835079209</c:v>
                </c:pt>
                <c:pt idx="2">
                  <c:v>155269.82216873922</c:v>
                </c:pt>
                <c:pt idx="3">
                  <c:v>69354.261896620679</c:v>
                </c:pt>
                <c:pt idx="4">
                  <c:v>134477.09507578961</c:v>
                </c:pt>
                <c:pt idx="5">
                  <c:v>200807.14652294744</c:v>
                </c:pt>
                <c:pt idx="6">
                  <c:v>129463.92981045369</c:v>
                </c:pt>
                <c:pt idx="7">
                  <c:v>170113.66065464323</c:v>
                </c:pt>
                <c:pt idx="8">
                  <c:v>95476.306482381115</c:v>
                </c:pt>
                <c:pt idx="9">
                  <c:v>206882.95148646377</c:v>
                </c:pt>
                <c:pt idx="10">
                  <c:v>143489.49166284717</c:v>
                </c:pt>
                <c:pt idx="11">
                  <c:v>190088.3744855976</c:v>
                </c:pt>
              </c:numCache>
            </c:numRef>
          </c:val>
          <c:smooth val="1"/>
          <c:extLst>
            <c:ext xmlns:c16="http://schemas.microsoft.com/office/drawing/2014/chart" uri="{C3380CC4-5D6E-409C-BE32-E72D297353CC}">
              <c16:uniqueId val="{00000001-08C8-0F44-A723-DE375A2C3FBC}"/>
            </c:ext>
          </c:extLst>
        </c:ser>
        <c:ser>
          <c:idx val="2"/>
          <c:order val="2"/>
          <c:tx>
            <c:strRef>
              <c:f>Sheet3!$A$7</c:f>
              <c:strCache>
                <c:ptCount val="1"/>
                <c:pt idx="0">
                  <c:v>2021</c:v>
                </c:pt>
              </c:strCache>
            </c:strRef>
          </c:tx>
          <c:spPr>
            <a:ln w="28575" cap="rnd">
              <a:solidFill>
                <a:schemeClr val="accent3"/>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Sheet3!$B$7:$M$7</c:f>
              <c:numCache>
                <c:formatCode>_(* #,##0_);_(* \(#,##0\);_(* "-"??_);_(@_)</c:formatCode>
                <c:ptCount val="12"/>
                <c:pt idx="0">
                  <c:v>42993.502598939747</c:v>
                </c:pt>
                <c:pt idx="1">
                  <c:v>26415.497217119242</c:v>
                </c:pt>
                <c:pt idx="2">
                  <c:v>206756.81459950432</c:v>
                </c:pt>
                <c:pt idx="3">
                  <c:v>92218.308191635777</c:v>
                </c:pt>
                <c:pt idx="4">
                  <c:v>108418.00793300215</c:v>
                </c:pt>
                <c:pt idx="5">
                  <c:v>46965.190406872207</c:v>
                </c:pt>
                <c:pt idx="6">
                  <c:v>107208.6584126379</c:v>
                </c:pt>
                <c:pt idx="7">
                  <c:v>66501.727847519898</c:v>
                </c:pt>
                <c:pt idx="8">
                  <c:v>70445.979386951294</c:v>
                </c:pt>
                <c:pt idx="9">
                  <c:v>62119.146676500422</c:v>
                </c:pt>
                <c:pt idx="10">
                  <c:v>117288.96145629912</c:v>
                </c:pt>
                <c:pt idx="11">
                  <c:v>67865.481472219195</c:v>
                </c:pt>
              </c:numCache>
            </c:numRef>
          </c:val>
          <c:smooth val="1"/>
          <c:extLst>
            <c:ext xmlns:c16="http://schemas.microsoft.com/office/drawing/2014/chart" uri="{C3380CC4-5D6E-409C-BE32-E72D297353CC}">
              <c16:uniqueId val="{00000002-08C8-0F44-A723-DE375A2C3FBC}"/>
            </c:ext>
          </c:extLst>
        </c:ser>
        <c:ser>
          <c:idx val="3"/>
          <c:order val="3"/>
          <c:tx>
            <c:strRef>
              <c:f>Sheet3!$A$8</c:f>
              <c:strCache>
                <c:ptCount val="1"/>
                <c:pt idx="0">
                  <c:v>2022</c:v>
                </c:pt>
              </c:strCache>
            </c:strRef>
          </c:tx>
          <c:spPr>
            <a:ln w="28575" cap="rnd">
              <a:solidFill>
                <a:schemeClr val="accent4"/>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Sheet3!$B$8:$M$8</c:f>
              <c:numCache>
                <c:formatCode>_(* #,##0_);_(* \(#,##0\);_(* "-"??_);_(@_)</c:formatCode>
                <c:ptCount val="12"/>
                <c:pt idx="0">
                  <c:v>24296.038251366124</c:v>
                </c:pt>
                <c:pt idx="1">
                  <c:v>30450.312634748036</c:v>
                </c:pt>
                <c:pt idx="2">
                  <c:v>126529.59252991164</c:v>
                </c:pt>
                <c:pt idx="3">
                  <c:v>186519.82491195344</c:v>
                </c:pt>
                <c:pt idx="4">
                  <c:v>102845.68682536417</c:v>
                </c:pt>
                <c:pt idx="5">
                  <c:v>94206.353932065307</c:v>
                </c:pt>
                <c:pt idx="6">
                  <c:v>42010.347474065755</c:v>
                </c:pt>
                <c:pt idx="7">
                  <c:v>72459.984251775488</c:v>
                </c:pt>
                <c:pt idx="8">
                  <c:v>68396.408083838425</c:v>
                </c:pt>
                <c:pt idx="9">
                  <c:v>179337.46512820417</c:v>
                </c:pt>
                <c:pt idx="10">
                  <c:v>129285.50429555973</c:v>
                </c:pt>
                <c:pt idx="11">
                  <c:v>114686.61213570849</c:v>
                </c:pt>
              </c:numCache>
            </c:numRef>
          </c:val>
          <c:smooth val="1"/>
          <c:extLst>
            <c:ext xmlns:c16="http://schemas.microsoft.com/office/drawing/2014/chart" uri="{C3380CC4-5D6E-409C-BE32-E72D297353CC}">
              <c16:uniqueId val="{00000003-08C8-0F44-A723-DE375A2C3FBC}"/>
            </c:ext>
          </c:extLst>
        </c:ser>
        <c:ser>
          <c:idx val="4"/>
          <c:order val="4"/>
          <c:tx>
            <c:strRef>
              <c:f>Sheet3!$A$9</c:f>
              <c:strCache>
                <c:ptCount val="1"/>
                <c:pt idx="0">
                  <c:v>2023</c:v>
                </c:pt>
              </c:strCache>
            </c:strRef>
          </c:tx>
          <c:spPr>
            <a:ln w="28575" cap="rnd">
              <a:solidFill>
                <a:schemeClr val="accent5"/>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Sheet3!$B$9:$M$9</c:f>
              <c:numCache>
                <c:formatCode>_(* #,##0_);_(* \(#,##0\);_(* "-"??_);_(@_)</c:formatCode>
                <c:ptCount val="12"/>
                <c:pt idx="0" formatCode="_-* #,##0_-;\-* #,##0_-;_-* &quot;-&quot;??_-;_-@_-">
                  <c:v>58713.682961566759</c:v>
                </c:pt>
                <c:pt idx="1">
                  <c:v>39925.731388429012</c:v>
                </c:pt>
                <c:pt idx="2">
                  <c:v>12846</c:v>
                </c:pt>
                <c:pt idx="3">
                  <c:v>54034.991913946236</c:v>
                </c:pt>
                <c:pt idx="4">
                  <c:v>64442.73839038382</c:v>
                </c:pt>
                <c:pt idx="5">
                  <c:v>66171.008498813244</c:v>
                </c:pt>
                <c:pt idx="6">
                  <c:v>29464.883183790345</c:v>
                </c:pt>
                <c:pt idx="7">
                  <c:v>24394.656691835586</c:v>
                </c:pt>
                <c:pt idx="8">
                  <c:v>18909.01218420604</c:v>
                </c:pt>
                <c:pt idx="9">
                  <c:v>26898.458535972917</c:v>
                </c:pt>
                <c:pt idx="10">
                  <c:v>50118.569084978764</c:v>
                </c:pt>
                <c:pt idx="11">
                  <c:v>62759.922334839015</c:v>
                </c:pt>
              </c:numCache>
            </c:numRef>
          </c:val>
          <c:smooth val="0"/>
          <c:extLst>
            <c:ext xmlns:c16="http://schemas.microsoft.com/office/drawing/2014/chart" uri="{C3380CC4-5D6E-409C-BE32-E72D297353CC}">
              <c16:uniqueId val="{00000004-08C8-0F44-A723-DE375A2C3FBC}"/>
            </c:ext>
          </c:extLst>
        </c:ser>
        <c:ser>
          <c:idx val="5"/>
          <c:order val="5"/>
          <c:tx>
            <c:strRef>
              <c:f>Sheet3!$A$10</c:f>
              <c:strCache>
                <c:ptCount val="1"/>
                <c:pt idx="0">
                  <c:v>2024</c:v>
                </c:pt>
              </c:strCache>
            </c:strRef>
          </c:tx>
          <c:spPr>
            <a:ln w="28575" cap="rnd">
              <a:solidFill>
                <a:schemeClr val="accent6"/>
              </a:solidFill>
              <a:round/>
            </a:ln>
            <a:effectLst/>
          </c:spPr>
          <c:marker>
            <c:symbol val="none"/>
          </c:marker>
          <c:cat>
            <c:strRef>
              <c:f>Sheet3!$B$4:$M$4</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Sheet3!$B$10:$M$10</c:f>
              <c:numCache>
                <c:formatCode>General</c:formatCode>
                <c:ptCount val="12"/>
                <c:pt idx="0" formatCode="_-* #,##0_-;\-* #,##0_-;_-* &quot;-&quot;??_-;_-@_-">
                  <c:v>25902.19073749748</c:v>
                </c:pt>
              </c:numCache>
            </c:numRef>
          </c:val>
          <c:smooth val="0"/>
          <c:extLst>
            <c:ext xmlns:c16="http://schemas.microsoft.com/office/drawing/2014/chart" uri="{C3380CC4-5D6E-409C-BE32-E72D297353CC}">
              <c16:uniqueId val="{00000005-08C8-0F44-A723-DE375A2C3FBC}"/>
            </c:ext>
          </c:extLst>
        </c:ser>
        <c:dLbls>
          <c:showLegendKey val="0"/>
          <c:showVal val="0"/>
          <c:showCatName val="0"/>
          <c:showSerName val="0"/>
          <c:showPercent val="0"/>
          <c:showBubbleSize val="0"/>
        </c:dLbls>
        <c:smooth val="0"/>
        <c:axId val="353187391"/>
        <c:axId val="353234543"/>
      </c:lineChart>
      <c:catAx>
        <c:axId val="3531873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353234543"/>
        <c:crosses val="autoZero"/>
        <c:auto val="1"/>
        <c:lblAlgn val="ctr"/>
        <c:lblOffset val="100"/>
        <c:noMultiLvlLbl val="0"/>
      </c:catAx>
      <c:valAx>
        <c:axId val="353234543"/>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353187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Sheet3!$A$28</c:f>
              <c:strCache>
                <c:ptCount val="1"/>
                <c:pt idx="0">
                  <c:v>2019</c:v>
                </c:pt>
              </c:strCache>
            </c:strRef>
          </c:tx>
          <c:spPr>
            <a:ln w="28575" cap="rnd">
              <a:solidFill>
                <a:schemeClr val="accent1"/>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Sheet3!$B$28:$M$28</c:f>
              <c:numCache>
                <c:formatCode>_(* #,##0_);_(* \(#,##0\);_(* "-"??_);_(@_)</c:formatCode>
                <c:ptCount val="12"/>
                <c:pt idx="0">
                  <c:v>1726.75989827082</c:v>
                </c:pt>
                <c:pt idx="1">
                  <c:v>6328.0058037787594</c:v>
                </c:pt>
                <c:pt idx="2">
                  <c:v>10575.92991738136</c:v>
                </c:pt>
                <c:pt idx="3">
                  <c:v>13593.706709112368</c:v>
                </c:pt>
                <c:pt idx="4">
                  <c:v>18583.733207704237</c:v>
                </c:pt>
                <c:pt idx="5">
                  <c:v>31286.615755431609</c:v>
                </c:pt>
                <c:pt idx="6">
                  <c:v>7509.892766222998</c:v>
                </c:pt>
                <c:pt idx="7">
                  <c:v>3349.4679656066801</c:v>
                </c:pt>
                <c:pt idx="8">
                  <c:v>6410.4022986197624</c:v>
                </c:pt>
                <c:pt idx="9">
                  <c:v>20903.286326651745</c:v>
                </c:pt>
                <c:pt idx="10">
                  <c:v>45544.480176093792</c:v>
                </c:pt>
                <c:pt idx="11">
                  <c:v>21917.015238098182</c:v>
                </c:pt>
              </c:numCache>
            </c:numRef>
          </c:val>
          <c:smooth val="1"/>
          <c:extLst>
            <c:ext xmlns:c16="http://schemas.microsoft.com/office/drawing/2014/chart" uri="{C3380CC4-5D6E-409C-BE32-E72D297353CC}">
              <c16:uniqueId val="{00000000-E70A-8C4F-BB7D-C63A78C2E9B5}"/>
            </c:ext>
          </c:extLst>
        </c:ser>
        <c:ser>
          <c:idx val="1"/>
          <c:order val="1"/>
          <c:tx>
            <c:strRef>
              <c:f>Sheet3!$A$29</c:f>
              <c:strCache>
                <c:ptCount val="1"/>
                <c:pt idx="0">
                  <c:v>2020</c:v>
                </c:pt>
              </c:strCache>
            </c:strRef>
          </c:tx>
          <c:spPr>
            <a:ln w="28575" cap="rnd">
              <a:solidFill>
                <a:schemeClr val="accent2"/>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Sheet3!$B$29:$M$29</c:f>
              <c:numCache>
                <c:formatCode>_(* #,##0_);_(* \(#,##0\);_(* "-"??_);_(@_)</c:formatCode>
                <c:ptCount val="12"/>
                <c:pt idx="0">
                  <c:v>2928.7177282788421</c:v>
                </c:pt>
                <c:pt idx="1">
                  <c:v>36034.448025785641</c:v>
                </c:pt>
                <c:pt idx="2">
                  <c:v>55834.336141195388</c:v>
                </c:pt>
                <c:pt idx="3">
                  <c:v>466.25375451344695</c:v>
                </c:pt>
                <c:pt idx="4">
                  <c:v>0</c:v>
                </c:pt>
                <c:pt idx="5">
                  <c:v>0</c:v>
                </c:pt>
                <c:pt idx="6">
                  <c:v>429.71066198229602</c:v>
                </c:pt>
                <c:pt idx="7">
                  <c:v>319.13827655310604</c:v>
                </c:pt>
                <c:pt idx="8">
                  <c:v>1706.428620415842</c:v>
                </c:pt>
                <c:pt idx="9">
                  <c:v>263.41645700341928</c:v>
                </c:pt>
                <c:pt idx="10">
                  <c:v>5909.64615016874</c:v>
                </c:pt>
                <c:pt idx="11">
                  <c:v>4894.9588477366242</c:v>
                </c:pt>
              </c:numCache>
            </c:numRef>
          </c:val>
          <c:smooth val="1"/>
          <c:extLst>
            <c:ext xmlns:c16="http://schemas.microsoft.com/office/drawing/2014/chart" uri="{C3380CC4-5D6E-409C-BE32-E72D297353CC}">
              <c16:uniqueId val="{00000001-E70A-8C4F-BB7D-C63A78C2E9B5}"/>
            </c:ext>
          </c:extLst>
        </c:ser>
        <c:ser>
          <c:idx val="2"/>
          <c:order val="2"/>
          <c:tx>
            <c:strRef>
              <c:f>Sheet3!$A$30</c:f>
              <c:strCache>
                <c:ptCount val="1"/>
                <c:pt idx="0">
                  <c:v>2021</c:v>
                </c:pt>
              </c:strCache>
            </c:strRef>
          </c:tx>
          <c:spPr>
            <a:ln w="28575" cap="rnd">
              <a:solidFill>
                <a:schemeClr val="accent3"/>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Sheet3!$B$30:$M$30</c:f>
              <c:numCache>
                <c:formatCode>_(* #,##0.00_);_(* \(#,##0.00\);_(* "-"??_);_(@_)</c:formatCode>
                <c:ptCount val="12"/>
                <c:pt idx="0">
                  <c:v>2500.4942933650227</c:v>
                </c:pt>
                <c:pt idx="1">
                  <c:v>12457.934758268742</c:v>
                </c:pt>
                <c:pt idx="2">
                  <c:v>149140.88632037619</c:v>
                </c:pt>
                <c:pt idx="3">
                  <c:v>18682.320349758935</c:v>
                </c:pt>
                <c:pt idx="4">
                  <c:v>24953.415115800621</c:v>
                </c:pt>
                <c:pt idx="5">
                  <c:v>15568.309582995684</c:v>
                </c:pt>
                <c:pt idx="6">
                  <c:v>50122.768158691768</c:v>
                </c:pt>
                <c:pt idx="7">
                  <c:v>3695.3444505031148</c:v>
                </c:pt>
                <c:pt idx="8" formatCode="0.0">
                  <c:v>13443.962256431972</c:v>
                </c:pt>
                <c:pt idx="9" formatCode="0.0">
                  <c:v>8718.5882859635531</c:v>
                </c:pt>
                <c:pt idx="10" formatCode="0.0">
                  <c:v>45597.086206888285</c:v>
                </c:pt>
                <c:pt idx="11" formatCode="0.0">
                  <c:v>4474</c:v>
                </c:pt>
              </c:numCache>
            </c:numRef>
          </c:val>
          <c:smooth val="1"/>
          <c:extLst>
            <c:ext xmlns:c16="http://schemas.microsoft.com/office/drawing/2014/chart" uri="{C3380CC4-5D6E-409C-BE32-E72D297353CC}">
              <c16:uniqueId val="{00000002-E70A-8C4F-BB7D-C63A78C2E9B5}"/>
            </c:ext>
          </c:extLst>
        </c:ser>
        <c:ser>
          <c:idx val="3"/>
          <c:order val="3"/>
          <c:tx>
            <c:strRef>
              <c:f>Sheet3!$A$31</c:f>
              <c:strCache>
                <c:ptCount val="1"/>
                <c:pt idx="0">
                  <c:v>2022</c:v>
                </c:pt>
              </c:strCache>
            </c:strRef>
          </c:tx>
          <c:spPr>
            <a:ln w="28575" cap="rnd">
              <a:solidFill>
                <a:schemeClr val="accent4"/>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Sheet3!$B$31:$M$31</c:f>
              <c:numCache>
                <c:formatCode>_(* #,##0_);_(* \(#,##0\);_(* "-"??_);_(@_)</c:formatCode>
                <c:ptCount val="12"/>
                <c:pt idx="0">
                  <c:v>4685.7923497267675</c:v>
                </c:pt>
                <c:pt idx="1">
                  <c:v>11462.701947190491</c:v>
                </c:pt>
                <c:pt idx="2">
                  <c:v>88456.016573809087</c:v>
                </c:pt>
                <c:pt idx="3">
                  <c:v>123729.14336279502</c:v>
                </c:pt>
                <c:pt idx="4">
                  <c:v>22918.558579014418</c:v>
                </c:pt>
                <c:pt idx="5">
                  <c:v>28152.398161902736</c:v>
                </c:pt>
                <c:pt idx="6">
                  <c:v>7792.7615033413331</c:v>
                </c:pt>
                <c:pt idx="7">
                  <c:v>40950.375945072228</c:v>
                </c:pt>
                <c:pt idx="8">
                  <c:v>57416.604166244411</c:v>
                </c:pt>
                <c:pt idx="9">
                  <c:v>139448.85296012842</c:v>
                </c:pt>
                <c:pt idx="10">
                  <c:v>110748.74785558369</c:v>
                </c:pt>
                <c:pt idx="11">
                  <c:v>92207.121304143118</c:v>
                </c:pt>
              </c:numCache>
            </c:numRef>
          </c:val>
          <c:smooth val="1"/>
          <c:extLst>
            <c:ext xmlns:c16="http://schemas.microsoft.com/office/drawing/2014/chart" uri="{C3380CC4-5D6E-409C-BE32-E72D297353CC}">
              <c16:uniqueId val="{00000003-E70A-8C4F-BB7D-C63A78C2E9B5}"/>
            </c:ext>
          </c:extLst>
        </c:ser>
        <c:ser>
          <c:idx val="4"/>
          <c:order val="4"/>
          <c:tx>
            <c:strRef>
              <c:f>Sheet3!$A$32</c:f>
              <c:strCache>
                <c:ptCount val="1"/>
                <c:pt idx="0">
                  <c:v>2023</c:v>
                </c:pt>
              </c:strCache>
            </c:strRef>
          </c:tx>
          <c:spPr>
            <a:ln w="28575" cap="rnd">
              <a:solidFill>
                <a:schemeClr val="accent5"/>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Sheet3!$B$32:$M$32</c:f>
              <c:numCache>
                <c:formatCode>_(* #,##0_);_(* \(#,##0\);_(* "-"??_);_(@_)</c:formatCode>
                <c:ptCount val="12"/>
                <c:pt idx="0" formatCode="_-* #,##0_-;\-* #,##0_-;_-* &quot;-&quot;??_-;_-@_-">
                  <c:v>47569.2950406979</c:v>
                </c:pt>
                <c:pt idx="1">
                  <c:v>33730.984073760701</c:v>
                </c:pt>
                <c:pt idx="2" formatCode="#,##0.00">
                  <c:v>7625.44</c:v>
                </c:pt>
                <c:pt idx="3" formatCode="_(* #,##0.00_);_(* \(#,##0.00\);_(* &quot;-&quot;??_);_(@_)">
                  <c:v>48260.40986719988</c:v>
                </c:pt>
                <c:pt idx="4" formatCode="_(* #,##0.00_);_(* \(#,##0.00\);_(* &quot;-&quot;??_);_(@_)">
                  <c:v>56792.0274881882</c:v>
                </c:pt>
                <c:pt idx="5" formatCode="_(* #,##0.00_);_(* \(#,##0.00\);_(* &quot;-&quot;??_);_(@_)">
                  <c:v>51897.393285508442</c:v>
                </c:pt>
                <c:pt idx="6" formatCode="_(* #,##0.00_);_(* \(#,##0.00\);_(* &quot;-&quot;??_);_(@_)">
                  <c:v>4360.763956683887</c:v>
                </c:pt>
                <c:pt idx="7" formatCode="_(* #,##0.00_);_(* \(#,##0.00\);_(* &quot;-&quot;??_);_(@_)">
                  <c:v>7435.7483198052023</c:v>
                </c:pt>
                <c:pt idx="8" formatCode="_(* #,##0.00_);_(* \(#,##0.00\);_(* &quot;-&quot;??_);_(@_)">
                  <c:v>7262.122783261013</c:v>
                </c:pt>
                <c:pt idx="9" formatCode="_(* #,##0.00_);_(* \(#,##0.00\);_(* &quot;-&quot;??_);_(@_)">
                  <c:v>8971.3077796440921</c:v>
                </c:pt>
                <c:pt idx="10" formatCode="_(* #,##0.00_);_(* \(#,##0.00\);_(* &quot;-&quot;??_);_(@_)">
                  <c:v>21252.450583232014</c:v>
                </c:pt>
                <c:pt idx="11" formatCode="_(* #,##0.00_);_(* \(#,##0.00\);_(* &quot;-&quot;??_);_(@_)">
                  <c:v>36421.692135851445</c:v>
                </c:pt>
              </c:numCache>
            </c:numRef>
          </c:val>
          <c:smooth val="0"/>
          <c:extLst>
            <c:ext xmlns:c16="http://schemas.microsoft.com/office/drawing/2014/chart" uri="{C3380CC4-5D6E-409C-BE32-E72D297353CC}">
              <c16:uniqueId val="{00000004-E70A-8C4F-BB7D-C63A78C2E9B5}"/>
            </c:ext>
          </c:extLst>
        </c:ser>
        <c:ser>
          <c:idx val="5"/>
          <c:order val="5"/>
          <c:tx>
            <c:strRef>
              <c:f>Sheet3!$A$33</c:f>
              <c:strCache>
                <c:ptCount val="1"/>
                <c:pt idx="0">
                  <c:v>2024</c:v>
                </c:pt>
              </c:strCache>
            </c:strRef>
          </c:tx>
          <c:spPr>
            <a:ln w="28575" cap="rnd">
              <a:solidFill>
                <a:schemeClr val="accent6"/>
              </a:solidFill>
              <a:round/>
            </a:ln>
            <a:effectLst/>
          </c:spPr>
          <c:marker>
            <c:symbol val="none"/>
          </c:marker>
          <c:cat>
            <c:strRef>
              <c:f>Sheet3!$B$27:$M$27</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Sheet3!$B$33:$M$33</c:f>
              <c:numCache>
                <c:formatCode>General</c:formatCode>
                <c:ptCount val="12"/>
                <c:pt idx="0" formatCode="_-* #,##0_-;\-* #,##0_-;_-* &quot;-&quot;??_-;_-@_-">
                  <c:v>21267.615900941077</c:v>
                </c:pt>
              </c:numCache>
            </c:numRef>
          </c:val>
          <c:smooth val="0"/>
          <c:extLst>
            <c:ext xmlns:c16="http://schemas.microsoft.com/office/drawing/2014/chart" uri="{C3380CC4-5D6E-409C-BE32-E72D297353CC}">
              <c16:uniqueId val="{00000005-E70A-8C4F-BB7D-C63A78C2E9B5}"/>
            </c:ext>
          </c:extLst>
        </c:ser>
        <c:dLbls>
          <c:showLegendKey val="0"/>
          <c:showVal val="0"/>
          <c:showCatName val="0"/>
          <c:showSerName val="0"/>
          <c:showPercent val="0"/>
          <c:showBubbleSize val="0"/>
        </c:dLbls>
        <c:smooth val="0"/>
        <c:axId val="291495999"/>
        <c:axId val="2109714624"/>
      </c:lineChart>
      <c:catAx>
        <c:axId val="291495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2109714624"/>
        <c:crosses val="autoZero"/>
        <c:auto val="1"/>
        <c:lblAlgn val="ctr"/>
        <c:lblOffset val="100"/>
        <c:noMultiLvlLbl val="0"/>
      </c:catAx>
      <c:valAx>
        <c:axId val="210971462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crossAx val="291495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0166616417073E-2"/>
          <c:y val="2.7983697476399314E-2"/>
          <c:w val="0.91279666767165857"/>
          <c:h val="0.89661899953886681"/>
        </c:manualLayout>
      </c:layout>
      <c:barChart>
        <c:barDir val="col"/>
        <c:grouping val="clustered"/>
        <c:varyColors val="0"/>
        <c:ser>
          <c:idx val="0"/>
          <c:order val="0"/>
          <c:tx>
            <c:strRef>
              <c:f>Sheet1!$B$1</c:f>
              <c:strCache>
                <c:ptCount val="1"/>
                <c:pt idx="0">
                  <c:v>Series 1</c:v>
                </c:pt>
              </c:strCache>
            </c:strRef>
          </c:tx>
          <c:spPr>
            <a:solidFill>
              <a:srgbClr val="D8CB28"/>
            </a:solidFill>
            <a:ln>
              <a:noFill/>
            </a:ln>
            <a:effectLst/>
          </c:spPr>
          <c:invertIfNegative val="0"/>
          <c:dLbls>
            <c:dLbl>
              <c:idx val="0"/>
              <c:layout>
                <c:manualLayout>
                  <c:x val="1.9818939165532113E-2"/>
                  <c:y val="-1.309858706888372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1C-6D4A-9A79-685ECA7AA523}"/>
                </c:ext>
              </c:extLst>
            </c:dLbl>
            <c:dLbl>
              <c:idx val="1"/>
              <c:layout>
                <c:manualLayout>
                  <c:x val="-3.9637878331064301E-3"/>
                  <c:y val="2.098556966655331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E5-E048-ADF1-861291FEE8AB}"/>
                </c:ext>
              </c:extLst>
            </c:dLbl>
            <c:dLbl>
              <c:idx val="2"/>
              <c:layout>
                <c:manualLayout>
                  <c:x val="0"/>
                  <c:y val="-1.6326026968645772E-2"/>
                </c:manualLayout>
              </c:layout>
              <c:tx>
                <c:rich>
                  <a:bodyPr/>
                  <a:lstStyle/>
                  <a:p>
                    <a:fld id="{41082D11-F559-5F4A-8D26-324D3A89AC72}" type="VALUE">
                      <a:rPr lang="en-US">
                        <a:solidFill>
                          <a:schemeClr val="tx1"/>
                        </a:solidFill>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637-4044-9188-765BD538441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General</c:formatCode>
                <c:ptCount val="3"/>
                <c:pt idx="0" formatCode="0.00">
                  <c:v>0.01</c:v>
                </c:pt>
                <c:pt idx="2" formatCode="0.00">
                  <c:v>0.01</c:v>
                </c:pt>
              </c:numCache>
            </c:numRef>
          </c:val>
          <c:extLst>
            <c:ext xmlns:c16="http://schemas.microsoft.com/office/drawing/2014/chart" uri="{C3380CC4-5D6E-409C-BE32-E72D297353CC}">
              <c16:uniqueId val="{00000000-205E-AA43-BC9C-4D309BFA5857}"/>
            </c:ext>
          </c:extLst>
        </c:ser>
        <c:dLbls>
          <c:showLegendKey val="0"/>
          <c:showVal val="0"/>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0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7.3688214729179413E-2"/>
          <c:y val="0.11704863173752285"/>
          <c:w val="0.87957833177670153"/>
          <c:h val="0.48430568041953181"/>
        </c:manualLayout>
      </c:layout>
      <c:barChart>
        <c:barDir val="bar"/>
        <c:grouping val="percentStacked"/>
        <c:varyColors val="0"/>
        <c:ser>
          <c:idx val="0"/>
          <c:order val="0"/>
          <c:tx>
            <c:strRef>
              <c:f>Sheet1!$A$2</c:f>
              <c:strCache>
                <c:ptCount val="1"/>
                <c:pt idx="0">
                  <c:v>HCH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1</c:v>
                </c:pt>
              </c:numCache>
            </c:numRef>
          </c:val>
          <c:extLst>
            <c:ext xmlns:c16="http://schemas.microsoft.com/office/drawing/2014/chart" uri="{C3380CC4-5D6E-409C-BE32-E72D297353CC}">
              <c16:uniqueId val="{00000000-D02A-47AA-B647-7DE501AC53F5}"/>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40445596119467453"/>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672531791581354E-2"/>
          <c:y val="0.10228563677365753"/>
          <c:w val="0.91799160977875294"/>
          <c:h val="0.74855621683028972"/>
        </c:manualLayout>
      </c:layout>
      <c:barChart>
        <c:barDir val="col"/>
        <c:grouping val="clustered"/>
        <c:varyColors val="0"/>
        <c:ser>
          <c:idx val="0"/>
          <c:order val="0"/>
          <c:tx>
            <c:strRef>
              <c:f>Sheet1!$B$1</c:f>
              <c:strCache>
                <c:ptCount val="1"/>
                <c:pt idx="0">
                  <c:v>2022</c:v>
                </c:pt>
              </c:strCache>
            </c:strRef>
          </c:tx>
          <c:spPr>
            <a:solidFill>
              <a:schemeClr val="accent4">
                <a:lumMod val="50000"/>
              </a:schemeClr>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Elektra/Italika</c:v>
                </c:pt>
                <c:pt idx="1">
                  <c:v>Didemo/Credid</c:v>
                </c:pt>
                <c:pt idx="2">
                  <c:v>Motomundo</c:v>
                </c:pt>
                <c:pt idx="3">
                  <c:v>Ultramotor</c:v>
                </c:pt>
                <c:pt idx="4">
                  <c:v>Gallo Mas Gallo</c:v>
                </c:pt>
                <c:pt idx="5">
                  <c:v>Masesa</c:v>
                </c:pt>
                <c:pt idx="6">
                  <c:v>Movesa</c:v>
                </c:pt>
                <c:pt idx="7">
                  <c:v>Tropigas</c:v>
                </c:pt>
                <c:pt idx="8">
                  <c:v>Dibisa</c:v>
                </c:pt>
                <c:pt idx="9">
                  <c:v>Grupo Q</c:v>
                </c:pt>
                <c:pt idx="10">
                  <c:v>UMA</c:v>
                </c:pt>
                <c:pt idx="11">
                  <c:v>Central Motos</c:v>
                </c:pt>
              </c:strCache>
            </c:strRef>
          </c:cat>
          <c:val>
            <c:numRef>
              <c:f>Sheet1!$B$2:$B$13</c:f>
              <c:numCache>
                <c:formatCode>0</c:formatCode>
                <c:ptCount val="12"/>
                <c:pt idx="0">
                  <c:v>24</c:v>
                </c:pt>
                <c:pt idx="1">
                  <c:v>15</c:v>
                </c:pt>
                <c:pt idx="2">
                  <c:v>73</c:v>
                </c:pt>
                <c:pt idx="3">
                  <c:v>43</c:v>
                </c:pt>
                <c:pt idx="4">
                  <c:v>1</c:v>
                </c:pt>
                <c:pt idx="6">
                  <c:v>4</c:v>
                </c:pt>
              </c:numCache>
            </c:numRef>
          </c:val>
          <c:extLst>
            <c:ext xmlns:c16="http://schemas.microsoft.com/office/drawing/2014/chart" uri="{C3380CC4-5D6E-409C-BE32-E72D297353CC}">
              <c16:uniqueId val="{00000000-3DC7-D040-9961-11751393B70D}"/>
            </c:ext>
          </c:extLst>
        </c:ser>
        <c:ser>
          <c:idx val="1"/>
          <c:order val="1"/>
          <c:tx>
            <c:strRef>
              <c:f>Sheet1!$C$1</c:f>
              <c:strCache>
                <c:ptCount val="1"/>
                <c:pt idx="0">
                  <c:v>2023</c:v>
                </c:pt>
              </c:strCache>
            </c:strRef>
          </c:tx>
          <c:spPr>
            <a:solidFill>
              <a:srgbClr val="0070C0"/>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Elektra/Italika</c:v>
                </c:pt>
                <c:pt idx="1">
                  <c:v>Didemo/Credid</c:v>
                </c:pt>
                <c:pt idx="2">
                  <c:v>Motomundo</c:v>
                </c:pt>
                <c:pt idx="3">
                  <c:v>Ultramotor</c:v>
                </c:pt>
                <c:pt idx="4">
                  <c:v>Gallo Mas Gallo</c:v>
                </c:pt>
                <c:pt idx="5">
                  <c:v>Masesa</c:v>
                </c:pt>
                <c:pt idx="6">
                  <c:v>Movesa</c:v>
                </c:pt>
                <c:pt idx="7">
                  <c:v>Tropigas</c:v>
                </c:pt>
                <c:pt idx="8">
                  <c:v>Dibisa</c:v>
                </c:pt>
                <c:pt idx="9">
                  <c:v>Grupo Q</c:v>
                </c:pt>
                <c:pt idx="10">
                  <c:v>UMA</c:v>
                </c:pt>
                <c:pt idx="11">
                  <c:v>Central Motos</c:v>
                </c:pt>
              </c:strCache>
            </c:strRef>
          </c:cat>
          <c:val>
            <c:numRef>
              <c:f>Sheet1!$C$2:$C$13</c:f>
              <c:numCache>
                <c:formatCode>0</c:formatCode>
                <c:ptCount val="12"/>
                <c:pt idx="0">
                  <c:v>59</c:v>
                </c:pt>
                <c:pt idx="1">
                  <c:v>66</c:v>
                </c:pt>
                <c:pt idx="2">
                  <c:v>5</c:v>
                </c:pt>
                <c:pt idx="3">
                  <c:v>3</c:v>
                </c:pt>
                <c:pt idx="9">
                  <c:v>1</c:v>
                </c:pt>
                <c:pt idx="10">
                  <c:v>0.01</c:v>
                </c:pt>
              </c:numCache>
            </c:numRef>
          </c:val>
          <c:extLst>
            <c:ext xmlns:c16="http://schemas.microsoft.com/office/drawing/2014/chart" uri="{C3380CC4-5D6E-409C-BE32-E72D297353CC}">
              <c16:uniqueId val="{00000001-3DC7-D040-9961-11751393B70D}"/>
            </c:ext>
          </c:extLst>
        </c:ser>
        <c:ser>
          <c:idx val="2"/>
          <c:order val="2"/>
          <c:tx>
            <c:strRef>
              <c:f>Sheet1!$D$1</c:f>
              <c:strCache>
                <c:ptCount val="1"/>
                <c:pt idx="0">
                  <c:v>2024</c:v>
                </c:pt>
              </c:strCache>
            </c:strRef>
          </c:tx>
          <c:spPr>
            <a:solidFill>
              <a:schemeClr val="accent3"/>
            </a:solidFill>
            <a:ln>
              <a:noFill/>
            </a:ln>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Elektra/Italika</c:v>
                </c:pt>
                <c:pt idx="1">
                  <c:v>Didemo/Credid</c:v>
                </c:pt>
                <c:pt idx="2">
                  <c:v>Motomundo</c:v>
                </c:pt>
                <c:pt idx="3">
                  <c:v>Ultramotor</c:v>
                </c:pt>
                <c:pt idx="4">
                  <c:v>Gallo Mas Gallo</c:v>
                </c:pt>
                <c:pt idx="5">
                  <c:v>Masesa</c:v>
                </c:pt>
                <c:pt idx="6">
                  <c:v>Movesa</c:v>
                </c:pt>
                <c:pt idx="7">
                  <c:v>Tropigas</c:v>
                </c:pt>
                <c:pt idx="8">
                  <c:v>Dibisa</c:v>
                </c:pt>
                <c:pt idx="9">
                  <c:v>Grupo Q</c:v>
                </c:pt>
                <c:pt idx="10">
                  <c:v>UMA</c:v>
                </c:pt>
                <c:pt idx="11">
                  <c:v>Central Motos</c:v>
                </c:pt>
              </c:strCache>
            </c:strRef>
          </c:cat>
          <c:val>
            <c:numRef>
              <c:f>Sheet1!$D$2:$D$13</c:f>
              <c:numCache>
                <c:formatCode>0</c:formatCode>
                <c:ptCount val="12"/>
                <c:pt idx="0">
                  <c:v>26</c:v>
                </c:pt>
                <c:pt idx="1">
                  <c:v>167</c:v>
                </c:pt>
                <c:pt idx="2">
                  <c:v>8</c:v>
                </c:pt>
                <c:pt idx="4">
                  <c:v>2</c:v>
                </c:pt>
                <c:pt idx="7" formatCode="General">
                  <c:v>8</c:v>
                </c:pt>
                <c:pt idx="9">
                  <c:v>0.01</c:v>
                </c:pt>
                <c:pt idx="10" formatCode="General">
                  <c:v>6</c:v>
                </c:pt>
              </c:numCache>
            </c:numRef>
          </c:val>
          <c:extLst>
            <c:ext xmlns:c16="http://schemas.microsoft.com/office/drawing/2014/chart" uri="{C3380CC4-5D6E-409C-BE32-E72D297353CC}">
              <c16:uniqueId val="{00000002-3DC7-D040-9961-11751393B70D}"/>
            </c:ext>
          </c:extLst>
        </c:ser>
        <c:dLbls>
          <c:dLblPos val="inBase"/>
          <c:showLegendKey val="0"/>
          <c:showVal val="1"/>
          <c:showCatName val="0"/>
          <c:showSerName val="0"/>
          <c:showPercent val="0"/>
          <c:showBubbleSize val="0"/>
        </c:dLbls>
        <c:gapWidth val="77"/>
        <c:overlap val="-8"/>
        <c:axId val="274397007"/>
        <c:axId val="274398687"/>
      </c:barChart>
      <c:catAx>
        <c:axId val="2743970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crossAx val="274398687"/>
        <c:crosses val="autoZero"/>
        <c:auto val="1"/>
        <c:lblAlgn val="ctr"/>
        <c:lblOffset val="100"/>
        <c:noMultiLvlLbl val="0"/>
      </c:catAx>
      <c:valAx>
        <c:axId val="274398687"/>
        <c:scaling>
          <c:orientation val="minMax"/>
        </c:scaling>
        <c:delete val="1"/>
        <c:axPos val="l"/>
        <c:numFmt formatCode="0" sourceLinked="1"/>
        <c:majorTickMark val="none"/>
        <c:minorTickMark val="none"/>
        <c:tickLblPos val="nextTo"/>
        <c:crossAx val="274397007"/>
        <c:crosses val="autoZero"/>
        <c:crossBetween val="between"/>
      </c:valAx>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2002882202285892"/>
          <c:y val="0"/>
          <c:w val="0.85283565283307705"/>
          <c:h val="0.48040892475750696"/>
        </c:manualLayout>
      </c:layout>
      <c:barChart>
        <c:barDir val="bar"/>
        <c:grouping val="stacked"/>
        <c:varyColors val="0"/>
        <c:ser>
          <c:idx val="0"/>
          <c:order val="0"/>
          <c:tx>
            <c:strRef>
              <c:f>Sheet1!$A$2</c:f>
              <c:strCache>
                <c:ptCount val="1"/>
                <c:pt idx="0">
                  <c:v>LP</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0-B4E7-4AC3-AAB4-65EDCF72AA32}"/>
            </c:ext>
          </c:extLst>
        </c:ser>
        <c:ser>
          <c:idx val="1"/>
          <c:order val="1"/>
          <c:tx>
            <c:strRef>
              <c:f>Sheet1!$A$3</c:f>
              <c:strCache>
                <c:ptCount val="1"/>
                <c:pt idx="0">
                  <c:v>EH</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1-B4E7-4AC3-AAB4-65EDCF72AA32}"/>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285011560136795E-2"/>
          <c:y val="6.4245806202088696E-2"/>
          <c:w val="0.94742997687972641"/>
          <c:h val="0.61358699926096627"/>
        </c:manualLayout>
      </c:layout>
      <c:lineChart>
        <c:grouping val="standard"/>
        <c:varyColors val="0"/>
        <c:ser>
          <c:idx val="0"/>
          <c:order val="0"/>
          <c:tx>
            <c:strRef>
              <c:f>Sheet1!$A$2</c:f>
              <c:strCache>
                <c:ptCount val="1"/>
                <c:pt idx="0">
                  <c:v>Gallo + Gallo</c:v>
                </c:pt>
              </c:strCache>
            </c:strRef>
          </c:tx>
          <c:spPr>
            <a:ln w="28575" cap="rnd">
              <a:solidFill>
                <a:srgbClr val="FFDB66"/>
              </a:solidFill>
              <a:round/>
            </a:ln>
            <a:effectLst/>
          </c:spPr>
          <c:marker>
            <c:symbol val="none"/>
          </c:marker>
          <c:dLbls>
            <c:spPr>
              <a:solidFill>
                <a:srgbClr val="FFDB66"/>
              </a:solid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Ene</c:v>
                </c:pt>
              </c:strCache>
            </c:strRef>
          </c:cat>
          <c:val>
            <c:numRef>
              <c:f>Sheet1!$B$2</c:f>
              <c:numCache>
                <c:formatCode>General</c:formatCode>
                <c:ptCount val="1"/>
                <c:pt idx="0">
                  <c:v>0.01</c:v>
                </c:pt>
              </c:numCache>
            </c:numRef>
          </c:val>
          <c:smooth val="0"/>
          <c:extLst>
            <c:ext xmlns:c16="http://schemas.microsoft.com/office/drawing/2014/chart" uri="{C3380CC4-5D6E-409C-BE32-E72D297353CC}">
              <c16:uniqueId val="{00000000-8C50-D343-96BC-33CF881FABC2}"/>
            </c:ext>
          </c:extLst>
        </c:ser>
        <c:dLbls>
          <c:showLegendKey val="0"/>
          <c:showVal val="1"/>
          <c:showCatName val="0"/>
          <c:showSerName val="0"/>
          <c:showPercent val="0"/>
          <c:showBubbleSize val="0"/>
        </c:dLbls>
        <c:smooth val="0"/>
        <c:axId val="341979552"/>
        <c:axId val="341976416"/>
      </c:lineChart>
      <c:catAx>
        <c:axId val="34197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1976416"/>
        <c:crosses val="autoZero"/>
        <c:auto val="1"/>
        <c:lblAlgn val="ctr"/>
        <c:lblOffset val="100"/>
        <c:noMultiLvlLbl val="0"/>
      </c:catAx>
      <c:valAx>
        <c:axId val="341976416"/>
        <c:scaling>
          <c:orientation val="minMax"/>
        </c:scaling>
        <c:delete val="1"/>
        <c:axPos val="l"/>
        <c:numFmt formatCode="General" sourceLinked="1"/>
        <c:majorTickMark val="none"/>
        <c:minorTickMark val="none"/>
        <c:tickLblPos val="nextTo"/>
        <c:crossAx val="341979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1100968974773364E-2"/>
          <c:y val="0.12014103887168903"/>
          <c:w val="0.88146717254039708"/>
          <c:h val="0.6504987960096319"/>
        </c:manualLayout>
      </c:layout>
      <c:barChart>
        <c:barDir val="bar"/>
        <c:grouping val="percentStacked"/>
        <c:varyColors val="0"/>
        <c:ser>
          <c:idx val="0"/>
          <c:order val="0"/>
          <c:tx>
            <c:strRef>
              <c:f>Sheet1!$A$2</c:f>
              <c:strCache>
                <c:ptCount val="1"/>
              </c:strCache>
            </c:strRef>
          </c:tx>
          <c:spPr>
            <a:solidFill>
              <a:srgbClr val="5EADE5"/>
            </a:solidFill>
            <a:ln>
              <a:noFill/>
            </a:ln>
            <a:effectLst/>
          </c:spPr>
          <c:invertIfNegative val="0"/>
          <c:dLbls>
            <c:dLbl>
              <c:idx val="0"/>
              <c:layout>
                <c:manualLayout>
                  <c:x val="2.349029753606200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48-B248-8291-6B669BB8FC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numCache>
            </c:numRef>
          </c:val>
          <c:extLst>
            <c:ext xmlns:c16="http://schemas.microsoft.com/office/drawing/2014/chart" uri="{C3380CC4-5D6E-409C-BE32-E72D297353CC}">
              <c16:uniqueId val="{00000000-8262-A44C-B152-1607C13214A7}"/>
            </c:ext>
          </c:extLst>
        </c:ser>
        <c:ser>
          <c:idx val="1"/>
          <c:order val="1"/>
          <c:tx>
            <c:strRef>
              <c:f>Sheet1!$A$3</c:f>
              <c:strCache>
                <c:ptCount val="1"/>
              </c:strCache>
            </c:strRef>
          </c:tx>
          <c:spPr>
            <a:solidFill>
              <a:srgbClr val="86A0C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numCache>
            </c:numRef>
          </c:val>
          <c:extLst>
            <c:ext xmlns:c16="http://schemas.microsoft.com/office/drawing/2014/chart" uri="{C3380CC4-5D6E-409C-BE32-E72D297353CC}">
              <c16:uniqueId val="{00000001-8262-A44C-B152-1607C13214A7}"/>
            </c:ext>
          </c:extLst>
        </c:ser>
        <c:dLbls>
          <c:showLegendKey val="0"/>
          <c:showVal val="0"/>
          <c:showCatName val="0"/>
          <c:showSerName val="0"/>
          <c:showPercent val="0"/>
          <c:showBubbleSize val="0"/>
        </c:dLbls>
        <c:gapWidth val="55"/>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r"/>
      <c:layout>
        <c:manualLayout>
          <c:xMode val="edge"/>
          <c:yMode val="edge"/>
          <c:x val="0.24143263070524071"/>
          <c:y val="0.77347437220502235"/>
          <c:w val="0.47081122447799978"/>
          <c:h val="0.226525627794977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TV</c:v>
                </c:pt>
              </c:strCache>
            </c:strRef>
          </c:tx>
          <c:spPr>
            <a:solidFill>
              <a:srgbClr val="85B8A5"/>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Sheet1!$B$2:$B$3</c:f>
              <c:numCache>
                <c:formatCode>0%</c:formatCode>
                <c:ptCount val="2"/>
                <c:pt idx="1">
                  <c:v>1</c:v>
                </c:pt>
              </c:numCache>
            </c:numRef>
          </c:val>
          <c:extLst>
            <c:ext xmlns:c16="http://schemas.microsoft.com/office/drawing/2014/chart" uri="{C3380CC4-5D6E-409C-BE32-E72D297353CC}">
              <c16:uniqueId val="{00000000-2403-5A47-995A-FFA68A949D13}"/>
            </c:ext>
          </c:extLst>
        </c:ser>
        <c:ser>
          <c:idx val="1"/>
          <c:order val="1"/>
          <c:tx>
            <c:strRef>
              <c:f>Sheet1!$C$1</c:f>
              <c:strCache>
                <c:ptCount val="1"/>
                <c:pt idx="0">
                  <c:v>PR</c:v>
                </c:pt>
              </c:strCache>
            </c:strRef>
          </c:tx>
          <c:spPr>
            <a:solidFill>
              <a:schemeClr val="accent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2403-5A47-995A-FFA68A949D13}"/>
                </c:ext>
              </c:extLst>
            </c:dLbl>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Sheet1!$C$2:$C$3</c:f>
              <c:numCache>
                <c:formatCode>General</c:formatCode>
                <c:ptCount val="2"/>
              </c:numCache>
            </c:numRef>
          </c:val>
          <c:extLst>
            <c:ext xmlns:c16="http://schemas.microsoft.com/office/drawing/2014/chart" uri="{C3380CC4-5D6E-409C-BE32-E72D297353CC}">
              <c16:uniqueId val="{00000002-2403-5A47-995A-FFA68A949D13}"/>
            </c:ext>
          </c:extLst>
        </c:ser>
        <c:ser>
          <c:idx val="2"/>
          <c:order val="2"/>
          <c:tx>
            <c:strRef>
              <c:f>Sheet1!$D$1</c:f>
              <c:strCache>
                <c:ptCount val="1"/>
                <c:pt idx="0">
                  <c:v>RAD</c:v>
                </c:pt>
              </c:strCache>
            </c:strRef>
          </c:tx>
          <c:spPr>
            <a:solidFill>
              <a:srgbClr val="18886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2023</c:v>
                </c:pt>
                <c:pt idx="1">
                  <c:v>2024</c:v>
                </c:pt>
              </c:numCache>
            </c:numRef>
          </c:cat>
          <c:val>
            <c:numRef>
              <c:f>Sheet1!$D$2:$D$3</c:f>
              <c:numCache>
                <c:formatCode>General</c:formatCode>
                <c:ptCount val="2"/>
              </c:numCache>
            </c:numRef>
          </c:val>
          <c:extLst>
            <c:ext xmlns:c16="http://schemas.microsoft.com/office/drawing/2014/chart" uri="{C3380CC4-5D6E-409C-BE32-E72D297353CC}">
              <c16:uniqueId val="{00000003-2403-5A47-995A-FFA68A949D13}"/>
            </c:ext>
          </c:extLst>
        </c:ser>
        <c:dLbls>
          <c:showLegendKey val="0"/>
          <c:showVal val="0"/>
          <c:showCatName val="0"/>
          <c:showSerName val="0"/>
          <c:showPercent val="0"/>
          <c:showBubbleSize val="0"/>
        </c:dLbls>
        <c:gapWidth val="15"/>
        <c:overlap val="100"/>
        <c:axId val="772332847"/>
        <c:axId val="771826287"/>
      </c:barChart>
      <c:catAx>
        <c:axId val="772332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771826287"/>
        <c:crosses val="autoZero"/>
        <c:auto val="1"/>
        <c:lblAlgn val="ctr"/>
        <c:lblOffset val="100"/>
        <c:noMultiLvlLbl val="0"/>
      </c:catAx>
      <c:valAx>
        <c:axId val="771826287"/>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7723328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2-213F-4847-B6C9-2624CF25DA9E}"/>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0-3232-4868-9297-E5F9C726EEF3}"/>
              </c:ext>
            </c:extLst>
          </c:dPt>
          <c:dLbls>
            <c:dLbl>
              <c:idx val="2"/>
              <c:layout>
                <c:manualLayout>
                  <c:x val="1.1891363499319289E-2"/>
                  <c:y val="-3.28834152156398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32-4868-9297-E5F9C726EE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0.00</c:formatCode>
                <c:ptCount val="3"/>
                <c:pt idx="1">
                  <c:v>0.01</c:v>
                </c:pt>
                <c:pt idx="2" formatCode="0">
                  <c:v>2</c:v>
                </c:pt>
              </c:numCache>
            </c:numRef>
          </c:val>
          <c:extLst>
            <c:ext xmlns:c16="http://schemas.microsoft.com/office/drawing/2014/chart" uri="{C3380CC4-5D6E-409C-BE32-E72D297353CC}">
              <c16:uniqueId val="{00000000-90B1-D34D-A8F1-8571BD226D33}"/>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0.00"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9417110620675E-2"/>
          <c:y val="3.4498698149520619E-2"/>
          <c:w val="0.94731944796664191"/>
          <c:h val="0.61953278259164901"/>
        </c:manualLayout>
      </c:layout>
      <c:lineChart>
        <c:grouping val="standard"/>
        <c:varyColors val="0"/>
        <c:ser>
          <c:idx val="0"/>
          <c:order val="0"/>
          <c:tx>
            <c:strRef>
              <c:f>Sheet1!$A$2</c:f>
              <c:strCache>
                <c:ptCount val="1"/>
                <c:pt idx="0">
                  <c:v>Grupo UMA</c:v>
                </c:pt>
              </c:strCache>
            </c:strRef>
          </c:tx>
          <c:spPr>
            <a:ln w="28575" cap="rnd">
              <a:solidFill>
                <a:schemeClr val="accent6">
                  <a:lumMod val="50000"/>
                </a:schemeClr>
              </a:solidFill>
              <a:round/>
            </a:ln>
            <a:effectLst/>
          </c:spPr>
          <c:marker>
            <c:symbol val="none"/>
          </c:marker>
          <c:dLbls>
            <c:spPr>
              <a:solidFill>
                <a:srgbClr val="594599"/>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Ene</c:v>
                </c:pt>
              </c:strCache>
            </c:strRef>
          </c:cat>
          <c:val>
            <c:numRef>
              <c:f>Sheet1!$B$2</c:f>
              <c:numCache>
                <c:formatCode>0</c:formatCode>
                <c:ptCount val="1"/>
                <c:pt idx="0">
                  <c:v>2</c:v>
                </c:pt>
              </c:numCache>
            </c:numRef>
          </c:val>
          <c:smooth val="0"/>
          <c:extLst>
            <c:ext xmlns:c16="http://schemas.microsoft.com/office/drawing/2014/chart" uri="{C3380CC4-5D6E-409C-BE32-E72D297353CC}">
              <c16:uniqueId val="{00000000-37C5-2A43-B643-87195EEFA3CF}"/>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73748144"/>
        <c:axId val="373744616"/>
      </c:lineChart>
      <c:catAx>
        <c:axId val="37374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73744616"/>
        <c:crosses val="autoZero"/>
        <c:auto val="1"/>
        <c:lblAlgn val="ctr"/>
        <c:lblOffset val="100"/>
        <c:noMultiLvlLbl val="0"/>
      </c:catAx>
      <c:valAx>
        <c:axId val="373744616"/>
        <c:scaling>
          <c:orientation val="minMax"/>
        </c:scaling>
        <c:delete val="1"/>
        <c:axPos val="l"/>
        <c:numFmt formatCode="0" sourceLinked="1"/>
        <c:majorTickMark val="none"/>
        <c:minorTickMark val="none"/>
        <c:tickLblPos val="nextTo"/>
        <c:crossAx val="3737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604878129043712E-2"/>
          <c:y val="3.5097062879815059E-2"/>
          <c:w val="0.9577776818235445"/>
          <c:h val="0.79779338060695992"/>
        </c:manualLayout>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Sheet1!$B$2:$C$2</c:f>
              <c:numCache>
                <c:formatCode>General</c:formatCode>
                <c:ptCount val="2"/>
              </c:numCache>
            </c:numRef>
          </c:val>
          <c:extLst>
            <c:ext xmlns:c16="http://schemas.microsoft.com/office/drawing/2014/chart" uri="{C3380CC4-5D6E-409C-BE32-E72D297353CC}">
              <c16:uniqueId val="{00000000-C2C2-F045-96A5-1FE450F00883}"/>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Sheet1!$B$3:$C$3</c:f>
              <c:numCache>
                <c:formatCode>General</c:formatCode>
                <c:ptCount val="2"/>
              </c:numCache>
            </c:numRef>
          </c:val>
          <c:extLst>
            <c:ext xmlns:c16="http://schemas.microsoft.com/office/drawing/2014/chart" uri="{C3380CC4-5D6E-409C-BE32-E72D297353CC}">
              <c16:uniqueId val="{00000001-C2C2-F045-96A5-1FE450F00883}"/>
            </c:ext>
          </c:extLst>
        </c:ser>
        <c:ser>
          <c:idx val="2"/>
          <c:order val="2"/>
          <c:tx>
            <c:strRef>
              <c:f>Sheet1!$A$4</c:f>
              <c:strCache>
                <c:ptCount val="1"/>
                <c:pt idx="0">
                  <c:v>RA</c:v>
                </c:pt>
              </c:strCache>
            </c:strRef>
          </c:tx>
          <c:spPr>
            <a:solidFill>
              <a:schemeClr val="accent5"/>
            </a:solidFill>
            <a:ln>
              <a:noFill/>
            </a:ln>
            <a:effectLst/>
          </c:spPr>
          <c:invertIfNegative val="0"/>
          <c:dLbls>
            <c:dLbl>
              <c:idx val="0"/>
              <c:layout>
                <c:manualLayout>
                  <c:x val="0"/>
                  <c:y val="1.1814530477069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2C2-F045-96A5-1FE450F00883}"/>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Sheet1!$B$4:$C$4</c:f>
              <c:numCache>
                <c:formatCode>0%</c:formatCode>
                <c:ptCount val="2"/>
                <c:pt idx="0">
                  <c:v>1</c:v>
                </c:pt>
                <c:pt idx="1">
                  <c:v>1</c:v>
                </c:pt>
              </c:numCache>
            </c:numRef>
          </c:val>
          <c:extLst>
            <c:ext xmlns:c16="http://schemas.microsoft.com/office/drawing/2014/chart" uri="{C3380CC4-5D6E-409C-BE32-E72D297353CC}">
              <c16:uniqueId val="{00000003-C2C2-F045-96A5-1FE450F00883}"/>
            </c:ext>
          </c:extLst>
        </c:ser>
        <c:dLbls>
          <c:showLegendKey val="0"/>
          <c:showVal val="1"/>
          <c:showCatName val="0"/>
          <c:showSerName val="0"/>
          <c:showPercent val="0"/>
          <c:showBubbleSize val="0"/>
        </c:dLbls>
        <c:gapWidth val="19"/>
        <c:overlap val="100"/>
        <c:axId val="341963872"/>
        <c:axId val="341972888"/>
      </c:barChart>
      <c:catAx>
        <c:axId val="341963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crossAx val="341972888"/>
        <c:crosses val="autoZero"/>
        <c:auto val="1"/>
        <c:lblAlgn val="ctr"/>
        <c:lblOffset val="100"/>
        <c:noMultiLvlLbl val="0"/>
      </c:catAx>
      <c:valAx>
        <c:axId val="341972888"/>
        <c:scaling>
          <c:orientation val="minMax"/>
        </c:scaling>
        <c:delete val="1"/>
        <c:axPos val="l"/>
        <c:numFmt formatCode="0%" sourceLinked="1"/>
        <c:majorTickMark val="none"/>
        <c:minorTickMark val="none"/>
        <c:tickLblPos val="nextTo"/>
        <c:crossAx val="341963872"/>
        <c:crosses val="autoZero"/>
        <c:crossBetween val="between"/>
      </c:valAx>
      <c:spPr>
        <a:noFill/>
        <a:ln>
          <a:noFill/>
        </a:ln>
        <a:effectLst/>
      </c:spPr>
    </c:plotArea>
    <c:legend>
      <c:legendPos val="b"/>
      <c:layout>
        <c:manualLayout>
          <c:xMode val="edge"/>
          <c:yMode val="edge"/>
          <c:x val="0.13298101819120667"/>
          <c:y val="0.89396458896829833"/>
          <c:w val="0.73403729474945201"/>
          <c:h val="4.696275864635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chemeClr val="bg1"/>
          </a:solidFill>
          <a:latin typeface="Helvetica Light" panose="020B0403020202020204" pitchFamily="34" charset="0"/>
        </a:defRPr>
      </a:pPr>
      <a:endParaRPr lang="es-HN"/>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barChart>
        <c:barDir val="bar"/>
        <c:grouping val="percentStacked"/>
        <c:varyColors val="0"/>
        <c:ser>
          <c:idx val="0"/>
          <c:order val="0"/>
          <c:tx>
            <c:strRef>
              <c:f>Sheet1!$A$2</c:f>
              <c:strCache>
                <c:ptCount val="1"/>
                <c:pt idx="0">
                  <c:v>R. América</c:v>
                </c:pt>
              </c:strCache>
            </c:strRef>
          </c:tx>
          <c:spPr>
            <a:solidFill>
              <a:schemeClr val="accent5">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Sheet1!$B$2</c:f>
              <c:numCache>
                <c:formatCode>0%</c:formatCode>
                <c:ptCount val="1"/>
                <c:pt idx="0">
                  <c:v>0.41</c:v>
                </c:pt>
              </c:numCache>
            </c:numRef>
          </c:val>
          <c:extLst>
            <c:ext xmlns:c16="http://schemas.microsoft.com/office/drawing/2014/chart" uri="{C3380CC4-5D6E-409C-BE32-E72D297353CC}">
              <c16:uniqueId val="{00000000-E0B5-2648-B52C-7E24638B3150}"/>
            </c:ext>
          </c:extLst>
        </c:ser>
        <c:ser>
          <c:idx val="1"/>
          <c:order val="1"/>
          <c:tx>
            <c:strRef>
              <c:f>Sheet1!$A$3</c:f>
              <c:strCache>
                <c:ptCount val="1"/>
                <c:pt idx="0">
                  <c:v>Musiquera</c:v>
                </c:pt>
              </c:strCache>
            </c:strRef>
          </c:tx>
          <c:spPr>
            <a:solidFill>
              <a:schemeClr val="accent5">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RA</c:v>
                </c:pt>
              </c:strCache>
            </c:strRef>
          </c:cat>
          <c:val>
            <c:numRef>
              <c:f>Sheet1!$B$3</c:f>
              <c:numCache>
                <c:formatCode>0%</c:formatCode>
                <c:ptCount val="1"/>
                <c:pt idx="0">
                  <c:v>0.59</c:v>
                </c:pt>
              </c:numCache>
            </c:numRef>
          </c:val>
          <c:extLst>
            <c:ext xmlns:c16="http://schemas.microsoft.com/office/drawing/2014/chart" uri="{C3380CC4-5D6E-409C-BE32-E72D297353CC}">
              <c16:uniqueId val="{00000000-4F9E-1F4C-B24F-7844C53C6786}"/>
            </c:ext>
          </c:extLst>
        </c:ser>
        <c:dLbls>
          <c:dLblPos val="ctr"/>
          <c:showLegendKey val="0"/>
          <c:showVal val="1"/>
          <c:showCatName val="0"/>
          <c:showSerName val="0"/>
          <c:showPercent val="0"/>
          <c:showBubbleSize val="0"/>
        </c:dLbls>
        <c:gapWidth val="50"/>
        <c:overlap val="100"/>
        <c:axId val="411915663"/>
        <c:axId val="411595951"/>
      </c:barChart>
      <c:catAx>
        <c:axId val="4119156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411595951"/>
        <c:crosses val="autoZero"/>
        <c:auto val="1"/>
        <c:lblAlgn val="ctr"/>
        <c:lblOffset val="100"/>
        <c:noMultiLvlLbl val="0"/>
      </c:catAx>
      <c:valAx>
        <c:axId val="411595951"/>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11915663"/>
        <c:crosses val="autoZero"/>
        <c:crossBetween val="between"/>
      </c:valAx>
      <c:spPr>
        <a:noFill/>
        <a:ln>
          <a:noFill/>
        </a:ln>
        <a:effectLst/>
      </c:spPr>
    </c:plotArea>
    <c:legend>
      <c:legendPos val="b"/>
      <c:layout>
        <c:manualLayout>
          <c:xMode val="edge"/>
          <c:yMode val="edge"/>
          <c:x val="2.8144428337252194E-3"/>
          <c:y val="0.61476925131904092"/>
          <c:w val="0.4647076775817941"/>
          <c:h val="0.1842023361022891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2060"/>
            </a:solidFill>
            <a:ln>
              <a:noFill/>
            </a:ln>
            <a:effectLst/>
          </c:spPr>
          <c:invertIfNegative val="0"/>
          <c:dPt>
            <c:idx val="2"/>
            <c:invertIfNegative val="0"/>
            <c:bubble3D val="0"/>
            <c:spPr>
              <a:solidFill>
                <a:srgbClr val="290CCD"/>
              </a:solidFill>
              <a:ln>
                <a:noFill/>
              </a:ln>
              <a:effectLst/>
            </c:spPr>
            <c:extLst>
              <c:ext xmlns:c16="http://schemas.microsoft.com/office/drawing/2014/chart" uri="{C3380CC4-5D6E-409C-BE32-E72D297353CC}">
                <c16:uniqueId val="{00000000-3232-4868-9297-E5F9C726EEF3}"/>
              </c:ext>
            </c:extLst>
          </c:dPt>
          <c:dLbls>
            <c:dLbl>
              <c:idx val="1"/>
              <c:layout>
                <c:manualLayout>
                  <c:x val="0"/>
                  <c:y val="6.6638764514944703E-3"/>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7C-194E-9C48-5CCDDE8FBC04}"/>
                </c:ext>
              </c:extLst>
            </c:dLbl>
            <c:dLbl>
              <c:idx val="2"/>
              <c:layout>
                <c:manualLayout>
                  <c:x val="1.1891363499319289E-2"/>
                  <c:y val="-3.2883415215639811E-2"/>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32-4868-9297-E5F9C726EEF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2022</c:v>
                </c:pt>
                <c:pt idx="1">
                  <c:v>2023</c:v>
                </c:pt>
                <c:pt idx="2">
                  <c:v>2024</c:v>
                </c:pt>
              </c:numCache>
            </c:numRef>
          </c:cat>
          <c:val>
            <c:numRef>
              <c:f>Sheet1!$B$2:$B$4</c:f>
              <c:numCache>
                <c:formatCode>General</c:formatCode>
                <c:ptCount val="3"/>
                <c:pt idx="2" formatCode="0">
                  <c:v>1</c:v>
                </c:pt>
              </c:numCache>
            </c:numRef>
          </c:val>
          <c:extLst>
            <c:ext xmlns:c16="http://schemas.microsoft.com/office/drawing/2014/chart" uri="{C3380CC4-5D6E-409C-BE32-E72D297353CC}">
              <c16:uniqueId val="{00000000-90B1-D34D-A8F1-8571BD226D33}"/>
            </c:ext>
          </c:extLst>
        </c:ser>
        <c:dLbls>
          <c:dLblPos val="inBase"/>
          <c:showLegendKey val="0"/>
          <c:showVal val="1"/>
          <c:showCatName val="0"/>
          <c:showSerName val="0"/>
          <c:showPercent val="0"/>
          <c:showBubbleSize val="0"/>
        </c:dLbls>
        <c:gapWidth val="9"/>
        <c:axId val="1263154848"/>
        <c:axId val="1029134816"/>
      </c:barChart>
      <c:catAx>
        <c:axId val="12631548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1029134816"/>
        <c:crosses val="autoZero"/>
        <c:auto val="1"/>
        <c:lblAlgn val="ctr"/>
        <c:lblOffset val="100"/>
        <c:noMultiLvlLbl val="0"/>
      </c:catAx>
      <c:valAx>
        <c:axId val="1029134816"/>
        <c:scaling>
          <c:orientation val="minMax"/>
        </c:scaling>
        <c:delete val="1"/>
        <c:axPos val="l"/>
        <c:numFmt formatCode="General" sourceLinked="1"/>
        <c:majorTickMark val="none"/>
        <c:minorTickMark val="none"/>
        <c:tickLblPos val="nextTo"/>
        <c:crossAx val="1263154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129417110620675E-2"/>
          <c:y val="3.4498698149520619E-2"/>
          <c:w val="0.94731944796664191"/>
          <c:h val="0.61953278259164901"/>
        </c:manualLayout>
      </c:layout>
      <c:lineChart>
        <c:grouping val="standard"/>
        <c:varyColors val="0"/>
        <c:ser>
          <c:idx val="0"/>
          <c:order val="0"/>
          <c:tx>
            <c:strRef>
              <c:f>Sheet1!$A$2</c:f>
              <c:strCache>
                <c:ptCount val="1"/>
                <c:pt idx="0">
                  <c:v>Tropigas</c:v>
                </c:pt>
              </c:strCache>
            </c:strRef>
          </c:tx>
          <c:spPr>
            <a:ln w="28575" cap="rnd">
              <a:solidFill>
                <a:schemeClr val="accent6">
                  <a:lumMod val="50000"/>
                </a:schemeClr>
              </a:solidFill>
              <a:round/>
            </a:ln>
            <a:effectLst/>
          </c:spPr>
          <c:marker>
            <c:symbol val="none"/>
          </c:marker>
          <c:dLbls>
            <c:spPr>
              <a:solidFill>
                <a:srgbClr val="594599"/>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Ene</c:v>
                </c:pt>
              </c:strCache>
            </c:strRef>
          </c:cat>
          <c:val>
            <c:numRef>
              <c:f>Sheet1!$B$2</c:f>
              <c:numCache>
                <c:formatCode>0</c:formatCode>
                <c:ptCount val="1"/>
                <c:pt idx="0">
                  <c:v>1</c:v>
                </c:pt>
              </c:numCache>
            </c:numRef>
          </c:val>
          <c:smooth val="0"/>
          <c:extLst>
            <c:ext xmlns:c16="http://schemas.microsoft.com/office/drawing/2014/chart" uri="{C3380CC4-5D6E-409C-BE32-E72D297353CC}">
              <c16:uniqueId val="{00000000-37C5-2A43-B643-87195EEFA3CF}"/>
            </c:ext>
          </c:extLst>
        </c:ser>
        <c:dLbls>
          <c:dLblPos val="t"/>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373748144"/>
        <c:axId val="373744616"/>
      </c:lineChart>
      <c:catAx>
        <c:axId val="373748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73744616"/>
        <c:crosses val="autoZero"/>
        <c:auto val="1"/>
        <c:lblAlgn val="ctr"/>
        <c:lblOffset val="100"/>
        <c:noMultiLvlLbl val="0"/>
      </c:catAx>
      <c:valAx>
        <c:axId val="373744616"/>
        <c:scaling>
          <c:orientation val="minMax"/>
        </c:scaling>
        <c:delete val="1"/>
        <c:axPos val="l"/>
        <c:numFmt formatCode="0" sourceLinked="1"/>
        <c:majorTickMark val="none"/>
        <c:minorTickMark val="none"/>
        <c:tickLblPos val="nextTo"/>
        <c:crossAx val="3737481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180935414628449E-2"/>
          <c:y val="0.1853766527593631"/>
          <c:w val="0.9732374274098744"/>
          <c:h val="0.77342853551633395"/>
        </c:manualLayout>
      </c:layout>
      <c:barChart>
        <c:barDir val="col"/>
        <c:grouping val="clustered"/>
        <c:varyColors val="0"/>
        <c:ser>
          <c:idx val="0"/>
          <c:order val="0"/>
          <c:tx>
            <c:strRef>
              <c:f>Sheet1!$B$1</c:f>
              <c:strCache>
                <c:ptCount val="1"/>
                <c:pt idx="0">
                  <c:v>Series 1</c:v>
                </c:pt>
              </c:strCache>
            </c:strRef>
          </c:tx>
          <c:spPr>
            <a:solidFill>
              <a:srgbClr val="1D9A78"/>
            </a:solidFill>
            <a:ln>
              <a:noFill/>
            </a:ln>
            <a:effectLst/>
          </c:spPr>
          <c:invertIfNegative val="0"/>
          <c:dPt>
            <c:idx val="0"/>
            <c:invertIfNegative val="0"/>
            <c:bubble3D val="0"/>
            <c:spPr>
              <a:solidFill>
                <a:srgbClr val="1D9A78"/>
              </a:solidFill>
              <a:ln>
                <a:solidFill>
                  <a:srgbClr val="1D9A78"/>
                </a:solidFill>
              </a:ln>
              <a:effectLst/>
            </c:spPr>
            <c:extLst>
              <c:ext xmlns:c16="http://schemas.microsoft.com/office/drawing/2014/chart" uri="{C3380CC4-5D6E-409C-BE32-E72D297353CC}">
                <c16:uniqueId val="{00000001-F811-4F07-9EAB-93C803B10D26}"/>
              </c:ext>
            </c:extLst>
          </c:dPt>
          <c:dPt>
            <c:idx val="1"/>
            <c:invertIfNegative val="0"/>
            <c:bubble3D val="0"/>
            <c:spPr>
              <a:solidFill>
                <a:srgbClr val="1D9A78"/>
              </a:solidFill>
              <a:ln>
                <a:solidFill>
                  <a:srgbClr val="1D9A78"/>
                </a:solidFill>
              </a:ln>
              <a:effectLst/>
            </c:spPr>
            <c:extLst>
              <c:ext xmlns:c16="http://schemas.microsoft.com/office/drawing/2014/chart" uri="{C3380CC4-5D6E-409C-BE32-E72D297353CC}">
                <c16:uniqueId val="{00000003-F811-4F07-9EAB-93C803B10D26}"/>
              </c:ext>
            </c:extLst>
          </c:dPt>
          <c:dPt>
            <c:idx val="2"/>
            <c:invertIfNegative val="0"/>
            <c:bubble3D val="0"/>
            <c:spPr>
              <a:solidFill>
                <a:srgbClr val="FF0000"/>
              </a:solidFill>
              <a:ln>
                <a:noFill/>
              </a:ln>
              <a:effectLst/>
            </c:spPr>
            <c:extLst>
              <c:ext xmlns:c16="http://schemas.microsoft.com/office/drawing/2014/chart" uri="{C3380CC4-5D6E-409C-BE32-E72D297353CC}">
                <c16:uniqueId val="{00000005-F811-4F07-9EAB-93C803B10D26}"/>
              </c:ext>
            </c:extLst>
          </c:dPt>
          <c:dPt>
            <c:idx val="3"/>
            <c:invertIfNegative val="0"/>
            <c:bubble3D val="0"/>
            <c:spPr>
              <a:solidFill>
                <a:srgbClr val="1D9A78"/>
              </a:solidFill>
              <a:ln>
                <a:noFill/>
              </a:ln>
              <a:effectLst/>
            </c:spPr>
            <c:extLst>
              <c:ext xmlns:c16="http://schemas.microsoft.com/office/drawing/2014/chart" uri="{C3380CC4-5D6E-409C-BE32-E72D297353CC}">
                <c16:uniqueId val="{0000000F-4752-C541-AEE3-9C0534D9BA15}"/>
              </c:ext>
            </c:extLst>
          </c:dPt>
          <c:dPt>
            <c:idx val="4"/>
            <c:invertIfNegative val="0"/>
            <c:bubble3D val="0"/>
            <c:spPr>
              <a:solidFill>
                <a:srgbClr val="FF0000"/>
              </a:solidFill>
              <a:ln>
                <a:noFill/>
              </a:ln>
              <a:effectLst/>
            </c:spPr>
            <c:extLst>
              <c:ext xmlns:c16="http://schemas.microsoft.com/office/drawing/2014/chart" uri="{C3380CC4-5D6E-409C-BE32-E72D297353CC}">
                <c16:uniqueId val="{00000007-F811-4F07-9EAB-93C803B10D26}"/>
              </c:ext>
            </c:extLst>
          </c:dPt>
          <c:dPt>
            <c:idx val="5"/>
            <c:invertIfNegative val="0"/>
            <c:bubble3D val="0"/>
            <c:spPr>
              <a:solidFill>
                <a:srgbClr val="1D9A78"/>
              </a:solidFill>
              <a:ln>
                <a:solidFill>
                  <a:srgbClr val="1D9A78"/>
                </a:solidFill>
              </a:ln>
              <a:effectLst/>
            </c:spPr>
            <c:extLst>
              <c:ext xmlns:c16="http://schemas.microsoft.com/office/drawing/2014/chart" uri="{C3380CC4-5D6E-409C-BE32-E72D297353CC}">
                <c16:uniqueId val="{00000009-F811-4F07-9EAB-93C803B10D26}"/>
              </c:ext>
            </c:extLst>
          </c:dPt>
          <c:dPt>
            <c:idx val="6"/>
            <c:invertIfNegative val="0"/>
            <c:bubble3D val="0"/>
            <c:spPr>
              <a:solidFill>
                <a:srgbClr val="1D9A78"/>
              </a:solidFill>
              <a:ln>
                <a:noFill/>
              </a:ln>
              <a:effectLst/>
            </c:spPr>
            <c:extLst>
              <c:ext xmlns:c16="http://schemas.microsoft.com/office/drawing/2014/chart" uri="{C3380CC4-5D6E-409C-BE32-E72D297353CC}">
                <c16:uniqueId val="{0000000E-F811-4F07-9EAB-93C803B10D26}"/>
              </c:ext>
            </c:extLst>
          </c:dPt>
          <c:dPt>
            <c:idx val="7"/>
            <c:invertIfNegative val="0"/>
            <c:bubble3D val="0"/>
            <c:extLst>
              <c:ext xmlns:c16="http://schemas.microsoft.com/office/drawing/2014/chart" uri="{C3380CC4-5D6E-409C-BE32-E72D297353CC}">
                <c16:uniqueId val="{0000000B-F811-4F07-9EAB-93C803B10D26}"/>
              </c:ext>
            </c:extLst>
          </c:dPt>
          <c:dPt>
            <c:idx val="8"/>
            <c:invertIfNegative val="0"/>
            <c:bubble3D val="0"/>
            <c:spPr>
              <a:solidFill>
                <a:srgbClr val="1D9A78"/>
              </a:solidFill>
              <a:ln>
                <a:noFill/>
              </a:ln>
              <a:effectLst/>
            </c:spPr>
            <c:extLst>
              <c:ext xmlns:c16="http://schemas.microsoft.com/office/drawing/2014/chart" uri="{C3380CC4-5D6E-409C-BE32-E72D297353CC}">
                <c16:uniqueId val="{0000000D-F811-4F07-9EAB-93C803B10D26}"/>
              </c:ext>
            </c:extLst>
          </c:dPt>
          <c:dLbls>
            <c:dLbl>
              <c:idx val="0"/>
              <c:layout>
                <c:manualLayout>
                  <c:x val="-2.2220983834934133E-3"/>
                  <c:y val="0.23174108898646986"/>
                </c:manualLayout>
              </c:layout>
              <c:tx>
                <c:rich>
                  <a:bodyPr/>
                  <a:lstStyle/>
                  <a:p>
                    <a:fld id="{45231E25-AFFA-C144-A4D2-A718535DC238}" type="VALUE">
                      <a:rPr lang="en-US" smtClean="0">
                        <a:solidFill>
                          <a:schemeClr val="tx1"/>
                        </a:solidFill>
                      </a:rPr>
                      <a:pPr/>
                      <a:t>[VALOR]</a:t>
                    </a:fld>
                    <a:endParaRPr lang="es-HN"/>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811-4F07-9EAB-93C803B10D26}"/>
                </c:ext>
              </c:extLst>
            </c:dLbl>
            <c:dLbl>
              <c:idx val="1"/>
              <c:layout>
                <c:manualLayout>
                  <c:x val="0"/>
                  <c:y val="0.3153414182205950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11-4F07-9EAB-93C803B10D26}"/>
                </c:ext>
              </c:extLst>
            </c:dLbl>
            <c:dLbl>
              <c:idx val="2"/>
              <c:layout>
                <c:manualLayout>
                  <c:x val="-2.2220983834934133E-3"/>
                  <c:y val="3.590111623343186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11-4F07-9EAB-93C803B10D26}"/>
                </c:ext>
              </c:extLst>
            </c:dLbl>
            <c:dLbl>
              <c:idx val="4"/>
              <c:layout>
                <c:manualLayout>
                  <c:x val="-1.1110491917467066E-3"/>
                  <c:y val="0.10740006406279785"/>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11-4F07-9EAB-93C803B10D26}"/>
                </c:ext>
              </c:extLst>
            </c:dLbl>
            <c:dLbl>
              <c:idx val="5"/>
              <c:layout>
                <c:manualLayout>
                  <c:x val="-8.1475999510392863E-17"/>
                  <c:y val="0.1893663864932915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11-4F07-9EAB-93C803B10D26}"/>
                </c:ext>
              </c:extLst>
            </c:dLbl>
            <c:dLbl>
              <c:idx val="6"/>
              <c:layout>
                <c:manualLayout>
                  <c:x val="3.3331475752401201E-3"/>
                  <c:y val="0.2206833635401588"/>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811-4F07-9EAB-93C803B10D26}"/>
                </c:ext>
              </c:extLst>
            </c:dLbl>
            <c:dLbl>
              <c:idx val="7"/>
              <c:layout>
                <c:manualLayout>
                  <c:x val="-2.2220983834934948E-3"/>
                  <c:y val="0.11328573224183301"/>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811-4F07-9EAB-93C803B10D26}"/>
                </c:ext>
              </c:extLst>
            </c:dLbl>
            <c:dLbl>
              <c:idx val="8"/>
              <c:layout>
                <c:manualLayout>
                  <c:x val="0"/>
                  <c:y val="0.17591400988513287"/>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11-4F07-9EAB-93C803B10D26}"/>
                </c:ext>
              </c:extLst>
            </c:dLbl>
            <c:dLbl>
              <c:idx val="9"/>
              <c:layout>
                <c:manualLayout>
                  <c:x val="0"/>
                  <c:y val="9.26883263796815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DF4-6C48-96E6-F843EDBAF871}"/>
                </c:ext>
              </c:extLst>
            </c:dLbl>
            <c:dLbl>
              <c:idx val="10"/>
              <c:layout>
                <c:manualLayout>
                  <c:x val="-1.1110491917467066E-3"/>
                  <c:y val="5.149351465537863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DF4-6C48-96E6-F843EDBAF87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c:v>
                </c:pt>
                <c:pt idx="1">
                  <c:v>Didemo</c:v>
                </c:pt>
                <c:pt idx="2">
                  <c:v>Motomundo</c:v>
                </c:pt>
                <c:pt idx="3">
                  <c:v>Ultramotor</c:v>
                </c:pt>
                <c:pt idx="4">
                  <c:v>Gallo Mas Gallo</c:v>
                </c:pt>
                <c:pt idx="5">
                  <c:v>Masesa</c:v>
                </c:pt>
                <c:pt idx="6">
                  <c:v>Movesa</c:v>
                </c:pt>
                <c:pt idx="7">
                  <c:v>Unicomer</c:v>
                </c:pt>
                <c:pt idx="8">
                  <c:v>Dibisa</c:v>
                </c:pt>
                <c:pt idx="9">
                  <c:v>Grupo Q</c:v>
                </c:pt>
                <c:pt idx="10">
                  <c:v>UMA</c:v>
                </c:pt>
                <c:pt idx="11">
                  <c:v>Central Motos</c:v>
                </c:pt>
              </c:strCache>
            </c:strRef>
          </c:cat>
          <c:val>
            <c:numRef>
              <c:f>Sheet1!$B$2:$B$13</c:f>
              <c:numCache>
                <c:formatCode>0%</c:formatCode>
                <c:ptCount val="12"/>
                <c:pt idx="0">
                  <c:v>1.46</c:v>
                </c:pt>
                <c:pt idx="1">
                  <c:v>3.4</c:v>
                </c:pt>
                <c:pt idx="2">
                  <c:v>-0.93</c:v>
                </c:pt>
                <c:pt idx="3">
                  <c:v>-0.93</c:v>
                </c:pt>
                <c:pt idx="4">
                  <c:v>0</c:v>
                </c:pt>
                <c:pt idx="6">
                  <c:v>0</c:v>
                </c:pt>
                <c:pt idx="9">
                  <c:v>0</c:v>
                </c:pt>
                <c:pt idx="10">
                  <c:v>0</c:v>
                </c:pt>
              </c:numCache>
            </c:numRef>
          </c:val>
          <c:extLst>
            <c:ext xmlns:c16="http://schemas.microsoft.com/office/drawing/2014/chart" uri="{C3380CC4-5D6E-409C-BE32-E72D297353CC}">
              <c16:uniqueId val="{0000000F-F811-4F07-9EAB-93C803B10D26}"/>
            </c:ext>
          </c:extLst>
        </c:ser>
        <c:dLbls>
          <c:dLblPos val="inBase"/>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0%"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stacked"/>
        <c:varyColors val="0"/>
        <c:ser>
          <c:idx val="0"/>
          <c:order val="0"/>
          <c:tx>
            <c:strRef>
              <c:f>Sheet1!$A$2</c:f>
              <c:strCache>
                <c:ptCount val="1"/>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Sheet1!$B$2</c:f>
              <c:numCache>
                <c:formatCode>0%</c:formatCode>
                <c:ptCount val="1"/>
              </c:numCache>
            </c:numRef>
          </c:val>
          <c:extLst>
            <c:ext xmlns:c16="http://schemas.microsoft.com/office/drawing/2014/chart" uri="{C3380CC4-5D6E-409C-BE32-E72D297353CC}">
              <c16:uniqueId val="{00000000-089D-5C48-893C-F53D66161B33}"/>
            </c:ext>
          </c:extLst>
        </c:ser>
        <c:ser>
          <c:idx val="1"/>
          <c:order val="1"/>
          <c:tx>
            <c:strRef>
              <c:f>Sheet1!$A$3</c:f>
              <c:strCache>
                <c:ptCount val="1"/>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PR</c:v>
                </c:pt>
              </c:strCache>
            </c:strRef>
          </c:cat>
          <c:val>
            <c:numRef>
              <c:f>Sheet1!$B$3</c:f>
              <c:numCache>
                <c:formatCode>0%</c:formatCode>
                <c:ptCount val="1"/>
              </c:numCache>
            </c:numRef>
          </c:val>
          <c:extLst>
            <c:ext xmlns:c16="http://schemas.microsoft.com/office/drawing/2014/chart" uri="{C3380CC4-5D6E-409C-BE32-E72D297353CC}">
              <c16:uniqueId val="{00000000-71FA-A44D-89E0-F6EE9DFDBAE6}"/>
            </c:ext>
          </c:extLst>
        </c:ser>
        <c:dLbls>
          <c:dLblPos val="ctr"/>
          <c:showLegendKey val="0"/>
          <c:showVal val="1"/>
          <c:showCatName val="0"/>
          <c:showSerName val="0"/>
          <c:showPercent val="0"/>
          <c:showBubbleSize val="0"/>
        </c:dLbls>
        <c:gapWidth val="50"/>
        <c:overlap val="100"/>
        <c:axId val="282817791"/>
        <c:axId val="384437055"/>
      </c:barChart>
      <c:catAx>
        <c:axId val="2828177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437055"/>
        <c:crosses val="autoZero"/>
        <c:auto val="1"/>
        <c:lblAlgn val="ctr"/>
        <c:lblOffset val="100"/>
        <c:noMultiLvlLbl val="0"/>
      </c:catAx>
      <c:valAx>
        <c:axId val="384437055"/>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281779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8292418946091633E-2"/>
          <c:y val="0.17802032808806886"/>
          <c:w val="0.87957833177670153"/>
          <c:h val="0.42333398406898581"/>
        </c:manualLayout>
      </c:layout>
      <c:barChart>
        <c:barDir val="bar"/>
        <c:grouping val="percentStacked"/>
        <c:varyColors val="0"/>
        <c:ser>
          <c:idx val="0"/>
          <c:order val="0"/>
          <c:tx>
            <c:strRef>
              <c:f>Sheet1!$A$2</c:f>
              <c:strCache>
                <c:ptCount val="1"/>
                <c:pt idx="0">
                  <c:v>TVC</c:v>
                </c:pt>
              </c:strCache>
            </c:strRef>
          </c:tx>
          <c:spPr>
            <a:solidFill>
              <a:schemeClr val="accent1">
                <a:shade val="76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Sheet1!$B$2</c:f>
              <c:numCache>
                <c:formatCode>0%</c:formatCode>
                <c:ptCount val="1"/>
                <c:pt idx="0">
                  <c:v>0.42</c:v>
                </c:pt>
              </c:numCache>
            </c:numRef>
          </c:val>
          <c:extLst>
            <c:ext xmlns:c16="http://schemas.microsoft.com/office/drawing/2014/chart" uri="{C3380CC4-5D6E-409C-BE32-E72D297353CC}">
              <c16:uniqueId val="{00000000-919C-C940-B853-65A58F085015}"/>
            </c:ext>
          </c:extLst>
        </c:ser>
        <c:ser>
          <c:idx val="1"/>
          <c:order val="1"/>
          <c:tx>
            <c:strRef>
              <c:f>Sheet1!$A$3</c:f>
              <c:strCache>
                <c:ptCount val="1"/>
                <c:pt idx="0">
                  <c:v>HCH</c:v>
                </c:pt>
              </c:strCache>
            </c:strRef>
          </c:tx>
          <c:spPr>
            <a:solidFill>
              <a:schemeClr val="accent1">
                <a:tint val="77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TV</c:v>
                </c:pt>
              </c:strCache>
            </c:strRef>
          </c:cat>
          <c:val>
            <c:numRef>
              <c:f>Sheet1!$B$3</c:f>
              <c:numCache>
                <c:formatCode>0%</c:formatCode>
                <c:ptCount val="1"/>
                <c:pt idx="0">
                  <c:v>0.57999999999999996</c:v>
                </c:pt>
              </c:numCache>
            </c:numRef>
          </c:val>
          <c:extLst>
            <c:ext xmlns:c16="http://schemas.microsoft.com/office/drawing/2014/chart" uri="{C3380CC4-5D6E-409C-BE32-E72D297353CC}">
              <c16:uniqueId val="{00000000-C569-2E45-828E-4077BAB76CAF}"/>
            </c:ext>
          </c:extLst>
        </c:ser>
        <c:dLbls>
          <c:showLegendKey val="0"/>
          <c:showVal val="0"/>
          <c:showCatName val="0"/>
          <c:showSerName val="0"/>
          <c:showPercent val="0"/>
          <c:showBubbleSize val="0"/>
        </c:dLbls>
        <c:gapWidth val="50"/>
        <c:overlap val="100"/>
        <c:axId val="389411103"/>
        <c:axId val="384983103"/>
      </c:barChart>
      <c:catAx>
        <c:axId val="3894111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84983103"/>
        <c:crosses val="autoZero"/>
        <c:auto val="1"/>
        <c:lblAlgn val="ctr"/>
        <c:lblOffset val="100"/>
        <c:noMultiLvlLbl val="0"/>
      </c:catAx>
      <c:valAx>
        <c:axId val="384983103"/>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389411103"/>
        <c:crosses val="autoZero"/>
        <c:crossBetween val="between"/>
      </c:valAx>
      <c:spPr>
        <a:noFill/>
        <a:ln>
          <a:noFill/>
        </a:ln>
        <a:effectLst/>
      </c:spPr>
    </c:plotArea>
    <c:legend>
      <c:legendPos val="b"/>
      <c:layout>
        <c:manualLayout>
          <c:xMode val="edge"/>
          <c:yMode val="edge"/>
          <c:x val="0.30692767578435004"/>
          <c:y val="0.61204871971251451"/>
          <c:w val="0.23341244135607048"/>
          <c:h val="0.217698725032906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388556089272668E-2"/>
          <c:y val="3.5097062879815059E-2"/>
          <c:w val="0.86710103003242034"/>
          <c:h val="0.79779338060695992"/>
        </c:manualLayout>
      </c:layout>
      <c:barChart>
        <c:barDir val="col"/>
        <c:grouping val="percentStacked"/>
        <c:varyColors val="0"/>
        <c:ser>
          <c:idx val="0"/>
          <c:order val="0"/>
          <c:tx>
            <c:strRef>
              <c:f>Sheet1!$A$2</c:f>
              <c:strCache>
                <c:ptCount val="1"/>
                <c:pt idx="0">
                  <c:v>TV</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Sheet1!$B$2:$C$2</c:f>
              <c:numCache>
                <c:formatCode>0%</c:formatCode>
                <c:ptCount val="2"/>
                <c:pt idx="1">
                  <c:v>1</c:v>
                </c:pt>
              </c:numCache>
            </c:numRef>
          </c:val>
          <c:extLst>
            <c:ext xmlns:c16="http://schemas.microsoft.com/office/drawing/2014/chart" uri="{C3380CC4-5D6E-409C-BE32-E72D297353CC}">
              <c16:uniqueId val="{00000000-AEDF-3C40-B092-1BDF406AA3E5}"/>
            </c:ext>
          </c:extLst>
        </c:ser>
        <c:ser>
          <c:idx val="1"/>
          <c:order val="1"/>
          <c:tx>
            <c:strRef>
              <c:f>Sheet1!$A$3</c:f>
              <c:strCache>
                <c:ptCount val="1"/>
                <c:pt idx="0">
                  <c:v>PR</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Sheet1!$B$3:$C$3</c:f>
              <c:numCache>
                <c:formatCode>General</c:formatCode>
                <c:ptCount val="2"/>
              </c:numCache>
            </c:numRef>
          </c:val>
          <c:extLst>
            <c:ext xmlns:c16="http://schemas.microsoft.com/office/drawing/2014/chart" uri="{C3380CC4-5D6E-409C-BE32-E72D297353CC}">
              <c16:uniqueId val="{00000001-AEDF-3C40-B092-1BDF406AA3E5}"/>
            </c:ext>
          </c:extLst>
        </c:ser>
        <c:ser>
          <c:idx val="2"/>
          <c:order val="2"/>
          <c:tx>
            <c:strRef>
              <c:f>Sheet1!$A$4</c:f>
              <c:strCache>
                <c:ptCount val="1"/>
                <c:pt idx="0">
                  <c:v>RA</c:v>
                </c:pt>
              </c:strCache>
            </c:strRef>
          </c:tx>
          <c:spPr>
            <a:solidFill>
              <a:schemeClr val="accent5"/>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AEDF-3C40-B092-1BDF406AA3E5}"/>
              </c:ext>
            </c:extLst>
          </c:dPt>
          <c:dLbls>
            <c:dLbl>
              <c:idx val="0"/>
              <c:layout>
                <c:manualLayout>
                  <c:x val="0"/>
                  <c:y val="1.1814530477069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EDF-3C40-B092-1BDF406AA3E5}"/>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Helvetica Light" panose="020B0403020202020204" pitchFamily="34"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2023</c:v>
                </c:pt>
                <c:pt idx="1">
                  <c:v>2024</c:v>
                </c:pt>
              </c:strCache>
            </c:strRef>
          </c:cat>
          <c:val>
            <c:numRef>
              <c:f>Sheet1!$B$4:$C$4</c:f>
              <c:numCache>
                <c:formatCode>General</c:formatCode>
                <c:ptCount val="2"/>
              </c:numCache>
            </c:numRef>
          </c:val>
          <c:extLst>
            <c:ext xmlns:c16="http://schemas.microsoft.com/office/drawing/2014/chart" uri="{C3380CC4-5D6E-409C-BE32-E72D297353CC}">
              <c16:uniqueId val="{00000004-AEDF-3C40-B092-1BDF406AA3E5}"/>
            </c:ext>
          </c:extLst>
        </c:ser>
        <c:dLbls>
          <c:showLegendKey val="0"/>
          <c:showVal val="1"/>
          <c:showCatName val="0"/>
          <c:showSerName val="0"/>
          <c:showPercent val="0"/>
          <c:showBubbleSize val="0"/>
        </c:dLbls>
        <c:gapWidth val="19"/>
        <c:overlap val="100"/>
        <c:axId val="341963872"/>
        <c:axId val="341972888"/>
      </c:barChart>
      <c:catAx>
        <c:axId val="341963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crossAx val="341972888"/>
        <c:crosses val="autoZero"/>
        <c:auto val="1"/>
        <c:lblAlgn val="ctr"/>
        <c:lblOffset val="100"/>
        <c:noMultiLvlLbl val="0"/>
      </c:catAx>
      <c:valAx>
        <c:axId val="341972888"/>
        <c:scaling>
          <c:orientation val="minMax"/>
        </c:scaling>
        <c:delete val="1"/>
        <c:axPos val="l"/>
        <c:numFmt formatCode="0%" sourceLinked="1"/>
        <c:majorTickMark val="none"/>
        <c:minorTickMark val="none"/>
        <c:tickLblPos val="nextTo"/>
        <c:crossAx val="341963872"/>
        <c:crosses val="autoZero"/>
        <c:crossBetween val="between"/>
      </c:valAx>
      <c:spPr>
        <a:noFill/>
        <a:ln>
          <a:noFill/>
        </a:ln>
        <a:effectLst/>
      </c:spPr>
    </c:plotArea>
    <c:legend>
      <c:legendPos val="b"/>
      <c:layout>
        <c:manualLayout>
          <c:xMode val="edge"/>
          <c:yMode val="edge"/>
          <c:x val="0.13298101819120667"/>
          <c:y val="0.89396458896829833"/>
          <c:w val="0.73403729474945201"/>
          <c:h val="4.6962758646352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b="0" i="0">
          <a:solidFill>
            <a:schemeClr val="bg1"/>
          </a:solidFill>
          <a:latin typeface="Helvetica Light" panose="020B0403020202020204" pitchFamily="34" charset="0"/>
        </a:defRPr>
      </a:pPr>
      <a:endParaRPr lang="es-HN"/>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401751701239928E-2"/>
          <c:y val="0.13078914714440737"/>
          <c:w val="0.83597681779365418"/>
          <c:h val="0.55419188199924962"/>
        </c:manualLayout>
      </c:layout>
      <c:areaChart>
        <c:grouping val="standard"/>
        <c:varyColors val="0"/>
        <c:ser>
          <c:idx val="2"/>
          <c:order val="2"/>
          <c:tx>
            <c:strRef>
              <c:f>Sheet1!$D$1</c:f>
              <c:strCache>
                <c:ptCount val="1"/>
                <c:pt idx="0">
                  <c:v>COE</c:v>
                </c:pt>
              </c:strCache>
            </c:strRef>
          </c:tx>
          <c:spPr>
            <a:solidFill>
              <a:srgbClr val="FFFF00"/>
            </a:solidFill>
            <a:ln>
              <a:noFill/>
            </a:ln>
            <a:effectLst/>
          </c:spPr>
          <c:dLbls>
            <c:dLbl>
              <c:idx val="0"/>
              <c:layout>
                <c:manualLayout>
                  <c:x val="-2.1165448539718957E-17"/>
                  <c:y val="-4.8019319824906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33-ED4C-A09A-B60A91F03B5E}"/>
                </c:ext>
              </c:extLst>
            </c:dLbl>
            <c:dLbl>
              <c:idx val="1"/>
              <c:layout>
                <c:manualLayout>
                  <c:x val="-8.8833693889662051E-3"/>
                  <c:y val="-9.511247424636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833-ED4C-A09A-B60A91F03B5E}"/>
                </c:ext>
              </c:extLst>
            </c:dLbl>
            <c:dLbl>
              <c:idx val="2"/>
              <c:layout>
                <c:manualLayout>
                  <c:x val="4.3829292841969002E-3"/>
                  <c:y val="-0.187746203818823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9CC-3D44-B7C8-B5D06F9E6B89}"/>
                </c:ext>
              </c:extLst>
            </c:dLbl>
            <c:dLbl>
              <c:idx val="3"/>
              <c:layout>
                <c:manualLayout>
                  <c:x val="1.971455396533448E-3"/>
                  <c:y val="-6.8967993239567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BFB-B04E-98E8-7C344EA6F90F}"/>
                </c:ext>
              </c:extLst>
            </c:dLbl>
            <c:spPr>
              <a:solidFill>
                <a:srgbClr val="FFFF00"/>
              </a:solidFill>
              <a:ln>
                <a:solidFill>
                  <a:srgbClr val="C00000"/>
                </a:solid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Tropigas</c:v>
                </c:pt>
                <c:pt idx="3">
                  <c:v>Gallo + Gallo</c:v>
                </c:pt>
              </c:strCache>
            </c:strRef>
          </c:cat>
          <c:val>
            <c:numRef>
              <c:f>Sheet1!$D$2:$D$5</c:f>
              <c:numCache>
                <c:formatCode>_(* #,##0.00_);_(* \(#,##0.00\);_(* "-"??_);_(@_)</c:formatCode>
                <c:ptCount val="4"/>
                <c:pt idx="0">
                  <c:v>0.91242205040860147</c:v>
                </c:pt>
                <c:pt idx="1">
                  <c:v>0.65987105907481447</c:v>
                </c:pt>
                <c:pt idx="2">
                  <c:v>3.1806617593553854</c:v>
                </c:pt>
                <c:pt idx="3">
                  <c:v>0.60661783596683738</c:v>
                </c:pt>
              </c:numCache>
            </c:numRef>
          </c:val>
          <c:extLst>
            <c:ext xmlns:c16="http://schemas.microsoft.com/office/drawing/2014/chart" uri="{C3380CC4-5D6E-409C-BE32-E72D297353CC}">
              <c16:uniqueId val="{00000000-5141-9F4D-B9C3-5CDF6345982A}"/>
            </c:ext>
          </c:extLst>
        </c:ser>
        <c:dLbls>
          <c:showLegendKey val="0"/>
          <c:showVal val="1"/>
          <c:showCatName val="0"/>
          <c:showSerName val="0"/>
          <c:showPercent val="0"/>
          <c:showBubbleSize val="0"/>
        </c:dLbls>
        <c:dropLines>
          <c:spPr>
            <a:ln w="9525" cap="flat" cmpd="sng" algn="ctr">
              <a:solidFill>
                <a:schemeClr val="tx1">
                  <a:lumMod val="35000"/>
                  <a:lumOff val="65000"/>
                </a:schemeClr>
              </a:solidFill>
              <a:round/>
            </a:ln>
            <a:effectLst/>
          </c:spPr>
        </c:dropLines>
        <c:axId val="342529192"/>
        <c:axId val="342527624"/>
      </c:areaChart>
      <c:barChart>
        <c:barDir val="col"/>
        <c:grouping val="clustered"/>
        <c:varyColors val="0"/>
        <c:ser>
          <c:idx val="0"/>
          <c:order val="0"/>
          <c:tx>
            <c:strRef>
              <c:f>Sheet1!$B$1</c:f>
              <c:strCache>
                <c:ptCount val="1"/>
                <c:pt idx="0">
                  <c:v>SOI</c:v>
                </c:pt>
              </c:strCache>
            </c:strRef>
          </c:tx>
          <c:spPr>
            <a:solidFill>
              <a:srgbClr val="C00000"/>
            </a:solidFill>
            <a:ln>
              <a:noFill/>
            </a:ln>
            <a:effectLst/>
          </c:spPr>
          <c:invertIfNegative val="0"/>
          <c:dLbls>
            <c:dLbl>
              <c:idx val="1"/>
              <c:layout>
                <c:manualLayout>
                  <c:x val="-1.5771465259156566E-2"/>
                  <c:y val="3.83155517997599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BFB-B04E-98E8-7C344EA6F90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Tropigas</c:v>
                </c:pt>
                <c:pt idx="3">
                  <c:v>Gallo + Gallo</c:v>
                </c:pt>
              </c:strCache>
            </c:strRef>
          </c:cat>
          <c:val>
            <c:numRef>
              <c:f>Sheet1!$B$2:$B$5</c:f>
              <c:numCache>
                <c:formatCode>0%</c:formatCode>
                <c:ptCount val="4"/>
                <c:pt idx="0">
                  <c:v>0.73029095835752444</c:v>
                </c:pt>
                <c:pt idx="1">
                  <c:v>0.19019529260423629</c:v>
                </c:pt>
                <c:pt idx="2">
                  <c:v>6.2130874067231522E-2</c:v>
                </c:pt>
                <c:pt idx="3">
                  <c:v>1.7382874971007743E-2</c:v>
                </c:pt>
              </c:numCache>
            </c:numRef>
          </c:val>
          <c:extLst>
            <c:ext xmlns:c16="http://schemas.microsoft.com/office/drawing/2014/chart" uri="{C3380CC4-5D6E-409C-BE32-E72D297353CC}">
              <c16:uniqueId val="{00000001-5141-9F4D-B9C3-5CDF6345982A}"/>
            </c:ext>
          </c:extLst>
        </c:ser>
        <c:ser>
          <c:idx val="1"/>
          <c:order val="1"/>
          <c:tx>
            <c:strRef>
              <c:f>Sheet1!$C$1</c:f>
              <c:strCache>
                <c:ptCount val="1"/>
                <c:pt idx="0">
                  <c:v>SOV</c:v>
                </c:pt>
              </c:strCache>
            </c:strRef>
          </c:tx>
          <c:spPr>
            <a:solidFill>
              <a:schemeClr val="tx2"/>
            </a:solidFill>
            <a:ln>
              <a:noFill/>
            </a:ln>
            <a:effectLst/>
          </c:spPr>
          <c:invertIfNegative val="0"/>
          <c:dLbls>
            <c:dLbl>
              <c:idx val="1"/>
              <c:layout>
                <c:manualLayout>
                  <c:x val="2.19146464209845E-2"/>
                  <c:y val="3.8315551799759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84-4B4D-ACF3-144B4153E03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Didemo</c:v>
                </c:pt>
                <c:pt idx="1">
                  <c:v>Elektra</c:v>
                </c:pt>
                <c:pt idx="2">
                  <c:v>Tropigas</c:v>
                </c:pt>
                <c:pt idx="3">
                  <c:v>Gallo + Gallo</c:v>
                </c:pt>
              </c:strCache>
            </c:strRef>
          </c:cat>
          <c:val>
            <c:numRef>
              <c:f>Sheet1!$C$2:$C$5</c:f>
              <c:numCache>
                <c:formatCode>0%</c:formatCode>
                <c:ptCount val="4"/>
                <c:pt idx="0">
                  <c:v>0.66633357361943502</c:v>
                </c:pt>
                <c:pt idx="1">
                  <c:v>0.12550436916180163</c:v>
                </c:pt>
                <c:pt idx="2">
                  <c:v>0.19761729522096849</c:v>
                </c:pt>
                <c:pt idx="3">
                  <c:v>1.0544761997794819E-2</c:v>
                </c:pt>
              </c:numCache>
            </c:numRef>
          </c:val>
          <c:extLst>
            <c:ext xmlns:c16="http://schemas.microsoft.com/office/drawing/2014/chart" uri="{C3380CC4-5D6E-409C-BE32-E72D297353CC}">
              <c16:uniqueId val="{00000002-5141-9F4D-B9C3-5CDF6345982A}"/>
            </c:ext>
          </c:extLst>
        </c:ser>
        <c:dLbls>
          <c:showLegendKey val="0"/>
          <c:showVal val="1"/>
          <c:showCatName val="0"/>
          <c:showSerName val="0"/>
          <c:showPercent val="0"/>
          <c:showBubbleSize val="0"/>
        </c:dLbls>
        <c:gapWidth val="75"/>
        <c:axId val="342525272"/>
        <c:axId val="342523312"/>
      </c:barChart>
      <c:catAx>
        <c:axId val="342525272"/>
        <c:scaling>
          <c:orientation val="minMax"/>
        </c:scaling>
        <c:delete val="0"/>
        <c:axPos val="b"/>
        <c:majorGridlines>
          <c:spPr>
            <a:ln w="9525" cap="flat" cmpd="sng" algn="ctr">
              <a:solidFill>
                <a:schemeClr val="bg1">
                  <a:lumMod val="6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342523312"/>
        <c:crosses val="autoZero"/>
        <c:auto val="1"/>
        <c:lblAlgn val="ctr"/>
        <c:lblOffset val="100"/>
        <c:noMultiLvlLbl val="0"/>
      </c:catAx>
      <c:valAx>
        <c:axId val="34252331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5272"/>
        <c:crosses val="autoZero"/>
        <c:crossBetween val="between"/>
      </c:valAx>
      <c:valAx>
        <c:axId val="342527624"/>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crossAx val="342529192"/>
        <c:crosses val="max"/>
        <c:crossBetween val="between"/>
      </c:valAx>
      <c:catAx>
        <c:axId val="342529192"/>
        <c:scaling>
          <c:orientation val="minMax"/>
        </c:scaling>
        <c:delete val="1"/>
        <c:axPos val="b"/>
        <c:numFmt formatCode="General" sourceLinked="1"/>
        <c:majorTickMark val="out"/>
        <c:minorTickMark val="none"/>
        <c:tickLblPos val="nextTo"/>
        <c:crossAx val="342527624"/>
        <c:crosses val="autoZero"/>
        <c:auto val="1"/>
        <c:lblAlgn val="ctr"/>
        <c:lblOffset val="100"/>
        <c:noMultiLvlLbl val="0"/>
      </c:catAx>
      <c:spPr>
        <a:noFill/>
        <a:ln>
          <a:noFill/>
        </a:ln>
        <a:effectLst/>
      </c:spPr>
    </c:plotArea>
    <c:legend>
      <c:legendPos val="b"/>
      <c:layout>
        <c:manualLayout>
          <c:xMode val="edge"/>
          <c:yMode val="edge"/>
          <c:x val="0.35816485341385473"/>
          <c:y val="0.90797901755908217"/>
          <c:w val="0.26665627926569924"/>
          <c:h val="8.156446257071768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2">
        <a:lumMod val="90000"/>
      </a:schemeClr>
    </a:solidFill>
    <a:ln>
      <a:noFill/>
    </a:ln>
    <a:effectLst/>
  </c:spPr>
  <c:txPr>
    <a:bodyPr/>
    <a:lstStyle/>
    <a:p>
      <a:pPr>
        <a:defRPr/>
      </a:pPr>
      <a:endParaRPr lang="es-HN"/>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TVC</c:v>
                </c:pt>
              </c:strCache>
            </c:strRef>
          </c:tx>
          <c:spPr>
            <a:solidFill>
              <a:schemeClr val="accent1"/>
            </a:solidFill>
            <a:ln>
              <a:noFill/>
            </a:ln>
            <a:effectLst/>
          </c:spPr>
          <c:invertIfNegative val="0"/>
          <c:dLbls>
            <c:dLbl>
              <c:idx val="3"/>
              <c:layout>
                <c:manualLayout>
                  <c:x val="1.6678248783877719E-2"/>
                  <c:y val="2.36981748206892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A8-0240-911F-0A0E58C2614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Tropigas</c:v>
                </c:pt>
                <c:pt idx="2">
                  <c:v>Elektra/Italika</c:v>
                </c:pt>
                <c:pt idx="3">
                  <c:v>Gallo + Gallo</c:v>
                </c:pt>
              </c:strCache>
            </c:strRef>
          </c:cat>
          <c:val>
            <c:numRef>
              <c:f>Hoja1!$B$2:$B$5</c:f>
              <c:numCache>
                <c:formatCode>0%</c:formatCode>
                <c:ptCount val="4"/>
                <c:pt idx="1">
                  <c:v>0.87117733266698538</c:v>
                </c:pt>
                <c:pt idx="2">
                  <c:v>0.57166279160217415</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HCH</c:v>
                </c:pt>
              </c:strCache>
            </c:strRef>
          </c:tx>
          <c:spPr>
            <a:solidFill>
              <a:schemeClr val="accent3"/>
            </a:solidFill>
            <a:ln>
              <a:noFill/>
            </a:ln>
            <a:effectLst/>
          </c:spPr>
          <c:invertIfNegative val="0"/>
          <c:dLbls>
            <c:dLbl>
              <c:idx val="3"/>
              <c:layout>
                <c:manualLayout>
                  <c:x val="-2.5480363512923961E-17"/>
                  <c:y val="-2.96227185258615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A8-0240-911F-0A0E58C2614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Tropigas</c:v>
                </c:pt>
                <c:pt idx="2">
                  <c:v>Elektra/Italika</c:v>
                </c:pt>
                <c:pt idx="3">
                  <c:v>Gallo + Gallo</c:v>
                </c:pt>
              </c:strCache>
            </c:strRef>
          </c:cat>
          <c:val>
            <c:numRef>
              <c:f>Hoja1!$C$2:$C$5</c:f>
              <c:numCache>
                <c:formatCode>0%</c:formatCode>
                <c:ptCount val="4"/>
                <c:pt idx="0">
                  <c:v>0.75443495595722809</c:v>
                </c:pt>
                <c:pt idx="1">
                  <c:v>0.12882266733301462</c:v>
                </c:pt>
                <c:pt idx="3">
                  <c:v>1</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Azteca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Tropigas</c:v>
                </c:pt>
                <c:pt idx="2">
                  <c:v>Elektra/Italika</c:v>
                </c:pt>
                <c:pt idx="3">
                  <c:v>Gallo + Gallo</c:v>
                </c:pt>
              </c:strCache>
            </c:strRef>
          </c:cat>
          <c:val>
            <c:numRef>
              <c:f>Hoja1!$D$2:$D$5</c:f>
              <c:numCache>
                <c:formatCode>General</c:formatCode>
                <c:ptCount val="4"/>
                <c:pt idx="2" formatCode="0%">
                  <c:v>0.42833720839782585</c:v>
                </c:pt>
              </c:numCache>
            </c:numRef>
          </c:val>
          <c:extLst>
            <c:ext xmlns:c16="http://schemas.microsoft.com/office/drawing/2014/chart" uri="{C3380CC4-5D6E-409C-BE32-E72D297353CC}">
              <c16:uniqueId val="{00000002-FC56-D840-8059-2A2032D28FB2}"/>
            </c:ext>
          </c:extLst>
        </c:ser>
        <c:ser>
          <c:idx val="3"/>
          <c:order val="3"/>
          <c:tx>
            <c:strRef>
              <c:f>Hoja1!$E$1</c:f>
              <c:strCache>
                <c:ptCount val="1"/>
                <c:pt idx="0">
                  <c:v>C6</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Tropigas</c:v>
                </c:pt>
                <c:pt idx="2">
                  <c:v>Elektra/Italika</c:v>
                </c:pt>
                <c:pt idx="3">
                  <c:v>Gallo + Gallo</c:v>
                </c:pt>
              </c:strCache>
            </c:strRef>
          </c:cat>
          <c:val>
            <c:numRef>
              <c:f>Hoja1!$E$2:$E$5</c:f>
              <c:numCache>
                <c:formatCode>General</c:formatCode>
                <c:ptCount val="4"/>
                <c:pt idx="0" formatCode="0%">
                  <c:v>0.24386177173444171</c:v>
                </c:pt>
              </c:numCache>
            </c:numRef>
          </c:val>
          <c:extLst>
            <c:ext xmlns:c16="http://schemas.microsoft.com/office/drawing/2014/chart" uri="{C3380CC4-5D6E-409C-BE32-E72D297353CC}">
              <c16:uniqueId val="{00000004-FC56-D840-8059-2A2032D28FB2}"/>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TVC</c:v>
                </c:pt>
              </c:strCache>
            </c:strRef>
          </c:tx>
          <c:spPr>
            <a:solidFill>
              <a:schemeClr val="accent1"/>
            </a:solidFill>
            <a:ln>
              <a:noFill/>
            </a:ln>
            <a:effectLst/>
          </c:spPr>
          <c:invertIfNegative val="0"/>
          <c:dLbls>
            <c:dLbl>
              <c:idx val="3"/>
              <c:layout>
                <c:manualLayout>
                  <c:x val="1.111883252258512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0C-E74E-A87E-C40AF0F822CC}"/>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Tropigas</c:v>
                </c:pt>
                <c:pt idx="2">
                  <c:v>Elektra/Italika</c:v>
                </c:pt>
                <c:pt idx="3">
                  <c:v>Gallo + Gallo</c:v>
                </c:pt>
              </c:strCache>
            </c:strRef>
          </c:cat>
          <c:val>
            <c:numRef>
              <c:f>Hoja1!$B$2:$B$5</c:f>
              <c:numCache>
                <c:formatCode>0%</c:formatCode>
                <c:ptCount val="4"/>
                <c:pt idx="1">
                  <c:v>0.87117733266698538</c:v>
                </c:pt>
                <c:pt idx="2">
                  <c:v>0.57166279160217415</c:v>
                </c:pt>
              </c:numCache>
            </c:numRef>
          </c:val>
          <c:extLst>
            <c:ext xmlns:c16="http://schemas.microsoft.com/office/drawing/2014/chart" uri="{C3380CC4-5D6E-409C-BE32-E72D297353CC}">
              <c16:uniqueId val="{00000000-6D45-264A-B51F-E22A6DC7DB5A}"/>
            </c:ext>
          </c:extLst>
        </c:ser>
        <c:ser>
          <c:idx val="1"/>
          <c:order val="1"/>
          <c:tx>
            <c:strRef>
              <c:f>Hoja1!$C$1</c:f>
              <c:strCache>
                <c:ptCount val="1"/>
                <c:pt idx="0">
                  <c:v>HCH</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Tropigas</c:v>
                </c:pt>
                <c:pt idx="2">
                  <c:v>Elektra/Italika</c:v>
                </c:pt>
                <c:pt idx="3">
                  <c:v>Gallo + Gallo</c:v>
                </c:pt>
              </c:strCache>
            </c:strRef>
          </c:cat>
          <c:val>
            <c:numRef>
              <c:f>Hoja1!$C$2:$C$5</c:f>
              <c:numCache>
                <c:formatCode>0%</c:formatCode>
                <c:ptCount val="4"/>
                <c:pt idx="0">
                  <c:v>0.75443495595722809</c:v>
                </c:pt>
                <c:pt idx="1">
                  <c:v>0.12882266733301462</c:v>
                </c:pt>
                <c:pt idx="3">
                  <c:v>1</c:v>
                </c:pt>
              </c:numCache>
            </c:numRef>
          </c:val>
          <c:extLst>
            <c:ext xmlns:c16="http://schemas.microsoft.com/office/drawing/2014/chart" uri="{C3380CC4-5D6E-409C-BE32-E72D297353CC}">
              <c16:uniqueId val="{00000001-6D45-264A-B51F-E22A6DC7DB5A}"/>
            </c:ext>
          </c:extLst>
        </c:ser>
        <c:ser>
          <c:idx val="2"/>
          <c:order val="2"/>
          <c:tx>
            <c:strRef>
              <c:f>Hoja1!$D$1</c:f>
              <c:strCache>
                <c:ptCount val="1"/>
                <c:pt idx="0">
                  <c:v>Azteca</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Tropigas</c:v>
                </c:pt>
                <c:pt idx="2">
                  <c:v>Elektra/Italika</c:v>
                </c:pt>
                <c:pt idx="3">
                  <c:v>Gallo + Gallo</c:v>
                </c:pt>
              </c:strCache>
            </c:strRef>
          </c:cat>
          <c:val>
            <c:numRef>
              <c:f>Hoja1!$D$2:$D$5</c:f>
              <c:numCache>
                <c:formatCode>General</c:formatCode>
                <c:ptCount val="4"/>
                <c:pt idx="2" formatCode="0%">
                  <c:v>0.42833720839782585</c:v>
                </c:pt>
              </c:numCache>
            </c:numRef>
          </c:val>
          <c:extLst>
            <c:ext xmlns:c16="http://schemas.microsoft.com/office/drawing/2014/chart" uri="{C3380CC4-5D6E-409C-BE32-E72D297353CC}">
              <c16:uniqueId val="{00000002-6D45-264A-B51F-E22A6DC7DB5A}"/>
            </c:ext>
          </c:extLst>
        </c:ser>
        <c:ser>
          <c:idx val="3"/>
          <c:order val="3"/>
          <c:tx>
            <c:strRef>
              <c:f>Hoja1!$E$1</c:f>
              <c:strCache>
                <c:ptCount val="1"/>
                <c:pt idx="0">
                  <c:v>C6</c:v>
                </c:pt>
              </c:strCache>
            </c:strRef>
          </c:tx>
          <c:spPr>
            <a:solidFill>
              <a:schemeClr val="accent1">
                <a:lumMod val="60000"/>
              </a:schemeClr>
            </a:solidFill>
            <a:ln>
              <a:noFill/>
            </a:ln>
            <a:effectLst/>
          </c:spPr>
          <c:invertIfNegative val="0"/>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FCA-AD4E-AFF0-219B4607D18E}"/>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FCA-AD4E-AFF0-219B4607D18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Didemo/Credid</c:v>
                </c:pt>
                <c:pt idx="1">
                  <c:v>Tropigas</c:v>
                </c:pt>
                <c:pt idx="2">
                  <c:v>Elektra/Italika</c:v>
                </c:pt>
                <c:pt idx="3">
                  <c:v>Gallo + Gallo</c:v>
                </c:pt>
              </c:strCache>
            </c:strRef>
          </c:cat>
          <c:val>
            <c:numRef>
              <c:f>Hoja1!$E$2:$E$5</c:f>
              <c:numCache>
                <c:formatCode>General</c:formatCode>
                <c:ptCount val="4"/>
                <c:pt idx="0" formatCode="0%">
                  <c:v>0.24386177173444171</c:v>
                </c:pt>
              </c:numCache>
            </c:numRef>
          </c:val>
          <c:extLst>
            <c:ext xmlns:c16="http://schemas.microsoft.com/office/drawing/2014/chart" uri="{C3380CC4-5D6E-409C-BE32-E72D297353CC}">
              <c16:uniqueId val="{00000003-6D45-264A-B51F-E22A6DC7DB5A}"/>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Tropigas</c:v>
                </c:pt>
                <c:pt idx="2">
                  <c:v>Elektra/Italika</c:v>
                </c:pt>
                <c:pt idx="3">
                  <c:v>Gallo + Gallo</c:v>
                </c:pt>
              </c:strCache>
            </c:strRef>
          </c:cat>
          <c:val>
            <c:numRef>
              <c:f>Hoja1!$B$2:$B$5</c:f>
              <c:numCache>
                <c:formatCode>0%</c:formatCode>
                <c:ptCount val="4"/>
                <c:pt idx="0">
                  <c:v>0.86568721211043753</c:v>
                </c:pt>
                <c:pt idx="1">
                  <c:v>0.98806492192141482</c:v>
                </c:pt>
                <c:pt idx="2">
                  <c:v>0.26799694739420077</c:v>
                </c:pt>
                <c:pt idx="3">
                  <c:v>1</c:v>
                </c:pt>
              </c:numCache>
            </c:numRef>
          </c:val>
          <c:extLst>
            <c:ext xmlns:c16="http://schemas.microsoft.com/office/drawing/2014/chart" uri="{C3380CC4-5D6E-409C-BE32-E72D297353CC}">
              <c16:uniqueId val="{00000000-DD7F-5042-938E-D67BCEE16031}"/>
            </c:ext>
          </c:extLst>
        </c:ser>
        <c:ser>
          <c:idx val="1"/>
          <c:order val="1"/>
          <c:tx>
            <c:strRef>
              <c:f>Hoja1!$C$1</c:f>
              <c:strCache>
                <c:ptCount val="1"/>
                <c:pt idx="0">
                  <c:v>Deportes</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Tropigas</c:v>
                </c:pt>
                <c:pt idx="2">
                  <c:v>Elektra/Italika</c:v>
                </c:pt>
                <c:pt idx="3">
                  <c:v>Gallo + Gallo</c:v>
                </c:pt>
              </c:strCache>
            </c:strRef>
          </c:cat>
          <c:val>
            <c:numRef>
              <c:f>Hoja1!$C$2:$C$5</c:f>
              <c:numCache>
                <c:formatCode>0%</c:formatCode>
                <c:ptCount val="4"/>
                <c:pt idx="0">
                  <c:v>5.6639358938660955E-2</c:v>
                </c:pt>
                <c:pt idx="1">
                  <c:v>1.1935078078585199E-2</c:v>
                </c:pt>
                <c:pt idx="2">
                  <c:v>0.48603969465280461</c:v>
                </c:pt>
              </c:numCache>
            </c:numRef>
          </c:val>
          <c:extLst>
            <c:ext xmlns:c16="http://schemas.microsoft.com/office/drawing/2014/chart" uri="{C3380CC4-5D6E-409C-BE32-E72D297353CC}">
              <c16:uniqueId val="{00000001-DD7F-5042-938E-D67BCEE16031}"/>
            </c:ext>
          </c:extLst>
        </c:ser>
        <c:ser>
          <c:idx val="2"/>
          <c:order val="2"/>
          <c:tx>
            <c:strRef>
              <c:f>Hoja1!$D$1</c:f>
              <c:strCache>
                <c:ptCount val="1"/>
                <c:pt idx="0">
                  <c:v>Entreten</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Tropigas</c:v>
                </c:pt>
                <c:pt idx="2">
                  <c:v>Elektra/Italika</c:v>
                </c:pt>
                <c:pt idx="3">
                  <c:v>Gallo + Gallo</c:v>
                </c:pt>
              </c:strCache>
            </c:strRef>
          </c:cat>
          <c:val>
            <c:numRef>
              <c:f>Hoja1!$D$2:$D$5</c:f>
              <c:numCache>
                <c:formatCode>General</c:formatCode>
                <c:ptCount val="4"/>
                <c:pt idx="0" formatCode="0%">
                  <c:v>7.4434569029681208E-2</c:v>
                </c:pt>
                <c:pt idx="2" formatCode="0%">
                  <c:v>0.1437380853200898</c:v>
                </c:pt>
              </c:numCache>
            </c:numRef>
          </c:val>
          <c:extLst>
            <c:ext xmlns:c16="http://schemas.microsoft.com/office/drawing/2014/chart" uri="{C3380CC4-5D6E-409C-BE32-E72D297353CC}">
              <c16:uniqueId val="{00000002-DD7F-5042-938E-D67BCEE16031}"/>
            </c:ext>
          </c:extLst>
        </c:ser>
        <c:ser>
          <c:idx val="3"/>
          <c:order val="3"/>
          <c:tx>
            <c:strRef>
              <c:f>Hoja1!$E$1</c:f>
              <c:strCache>
                <c:ptCount val="1"/>
                <c:pt idx="0">
                  <c:v>Otros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Tropigas</c:v>
                </c:pt>
                <c:pt idx="2">
                  <c:v>Elektra/Italika</c:v>
                </c:pt>
                <c:pt idx="3">
                  <c:v>Gallo + Gallo</c:v>
                </c:pt>
              </c:strCache>
            </c:strRef>
          </c:cat>
          <c:val>
            <c:numRef>
              <c:f>Hoja1!$E$2:$E$5</c:f>
              <c:numCache>
                <c:formatCode>General</c:formatCode>
                <c:ptCount val="4"/>
                <c:pt idx="2" formatCode="0%">
                  <c:v>0.10222527263290482</c:v>
                </c:pt>
              </c:numCache>
            </c:numRef>
          </c:val>
          <c:extLst>
            <c:ext xmlns:c16="http://schemas.microsoft.com/office/drawing/2014/chart" uri="{C3380CC4-5D6E-409C-BE32-E72D297353CC}">
              <c16:uniqueId val="{00000003-DD7F-5042-938E-D67BCEE16031}"/>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06:00-11:59</c:v>
                </c:pt>
              </c:strCache>
            </c:strRef>
          </c:tx>
          <c:spPr>
            <a:solidFill>
              <a:schemeClr val="accent1"/>
            </a:solidFill>
            <a:ln>
              <a:noFill/>
            </a:ln>
            <a:effectLst/>
          </c:spPr>
          <c:invertIfNegative val="0"/>
          <c:dLbls>
            <c:dLbl>
              <c:idx val="0"/>
              <c:layout>
                <c:manualLayout>
                  <c:x val="1.5234119629822889E-2"/>
                  <c:y val="-2.41630824935380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F7-E544-819A-CE28843BF46F}"/>
                </c:ext>
              </c:extLst>
            </c:dLbl>
            <c:dLbl>
              <c:idx val="2"/>
              <c:layout>
                <c:manualLayout>
                  <c:x val="2.0312159506430519E-2"/>
                  <c:y val="1.208201691672636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F7-E544-819A-CE28843BF46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Dimemo</c:v>
                </c:pt>
                <c:pt idx="1">
                  <c:v>Tropigas</c:v>
                </c:pt>
                <c:pt idx="2">
                  <c:v>Elektra/Italika</c:v>
                </c:pt>
                <c:pt idx="3">
                  <c:v>Gallo + Gallo</c:v>
                </c:pt>
              </c:strCache>
            </c:strRef>
          </c:cat>
          <c:val>
            <c:numRef>
              <c:f>Hoja1!$B$2:$B$5</c:f>
              <c:numCache>
                <c:formatCode>0%</c:formatCode>
                <c:ptCount val="4"/>
                <c:pt idx="0">
                  <c:v>0.59243645718236582</c:v>
                </c:pt>
                <c:pt idx="1">
                  <c:v>0.2131783466895355</c:v>
                </c:pt>
                <c:pt idx="2">
                  <c:v>0.18159263175444773</c:v>
                </c:pt>
                <c:pt idx="3">
                  <c:v>0.8585998194459612</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12:00-17:59</c:v>
                </c:pt>
              </c:strCache>
            </c:strRef>
          </c:tx>
          <c:spPr>
            <a:solidFill>
              <a:schemeClr val="accent3"/>
            </a:solidFill>
            <a:ln>
              <a:noFill/>
            </a:ln>
            <a:effectLst/>
          </c:spPr>
          <c:invertIfNegative val="0"/>
          <c:dLbls>
            <c:dLbl>
              <c:idx val="0"/>
              <c:layout>
                <c:manualLayout>
                  <c:x val="0"/>
                  <c:y val="1.20824925866837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71-2C47-A426-6D67105086CC}"/>
                </c:ext>
              </c:extLst>
            </c:dLbl>
            <c:dLbl>
              <c:idx val="2"/>
              <c:layout>
                <c:manualLayout>
                  <c:x val="3.5546279136253404E-2"/>
                  <c:y val="-1.812254970513219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F7-E544-819A-CE28843BF46F}"/>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Dimemo</c:v>
                </c:pt>
                <c:pt idx="1">
                  <c:v>Tropigas</c:v>
                </c:pt>
                <c:pt idx="2">
                  <c:v>Elektra/Italika</c:v>
                </c:pt>
                <c:pt idx="3">
                  <c:v>Gallo + Gallo</c:v>
                </c:pt>
              </c:strCache>
            </c:strRef>
          </c:cat>
          <c:val>
            <c:numRef>
              <c:f>Hoja1!$C$2:$C$5</c:f>
              <c:numCache>
                <c:formatCode>0%</c:formatCode>
                <c:ptCount val="4"/>
                <c:pt idx="0">
                  <c:v>0.18490637274615176</c:v>
                </c:pt>
                <c:pt idx="1">
                  <c:v>9.5216473130948942E-2</c:v>
                </c:pt>
                <c:pt idx="2">
                  <c:v>0.18854362495567253</c:v>
                </c:pt>
                <c:pt idx="3">
                  <c:v>0.1414001805540388</c:v>
                </c:pt>
              </c:numCache>
            </c:numRef>
          </c:val>
          <c:extLst>
            <c:ext xmlns:c16="http://schemas.microsoft.com/office/drawing/2014/chart" uri="{C3380CC4-5D6E-409C-BE32-E72D297353CC}">
              <c16:uniqueId val="{00000001-A341-EE4C-9ECB-DAC573940A88}"/>
            </c:ext>
          </c:extLst>
        </c:ser>
        <c:ser>
          <c:idx val="2"/>
          <c:order val="2"/>
          <c:tx>
            <c:strRef>
              <c:f>Hoja1!$D$1</c:f>
              <c:strCache>
                <c:ptCount val="1"/>
                <c:pt idx="0">
                  <c:v>18:00-21:59</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Dimemo</c:v>
                </c:pt>
                <c:pt idx="1">
                  <c:v>Tropigas</c:v>
                </c:pt>
                <c:pt idx="2">
                  <c:v>Elektra/Italika</c:v>
                </c:pt>
                <c:pt idx="3">
                  <c:v>Gallo + Gallo</c:v>
                </c:pt>
              </c:strCache>
            </c:strRef>
          </c:cat>
          <c:val>
            <c:numRef>
              <c:f>Hoja1!$D$2:$D$5</c:f>
              <c:numCache>
                <c:formatCode>0%</c:formatCode>
                <c:ptCount val="4"/>
                <c:pt idx="0">
                  <c:v>0.22265717007148234</c:v>
                </c:pt>
                <c:pt idx="1">
                  <c:v>0.69160518017951556</c:v>
                </c:pt>
                <c:pt idx="2">
                  <c:v>0.62986374328987971</c:v>
                </c:pt>
              </c:numCache>
            </c:numRef>
          </c:val>
          <c:extLst>
            <c:ext xmlns:c16="http://schemas.microsoft.com/office/drawing/2014/chart" uri="{C3380CC4-5D6E-409C-BE32-E72D297353CC}">
              <c16:uniqueId val="{00000002-A341-EE4C-9ECB-DAC573940A88}"/>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98435110007081306"/>
          <c:h val="0.116320715932341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06:00-11:59</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Dimemo</c:v>
                </c:pt>
                <c:pt idx="1">
                  <c:v>Tropigas</c:v>
                </c:pt>
                <c:pt idx="2">
                  <c:v>Elektra/Italika</c:v>
                </c:pt>
                <c:pt idx="3">
                  <c:v>Gallo + Gallo</c:v>
                </c:pt>
              </c:strCache>
            </c:strRef>
          </c:cat>
          <c:val>
            <c:numRef>
              <c:f>Hoja1!$B$2:$B$5</c:f>
              <c:numCache>
                <c:formatCode>0%</c:formatCode>
                <c:ptCount val="4"/>
                <c:pt idx="0">
                  <c:v>0.59243645718236582</c:v>
                </c:pt>
                <c:pt idx="1">
                  <c:v>0.2131783466895355</c:v>
                </c:pt>
                <c:pt idx="2">
                  <c:v>0.18159263175444773</c:v>
                </c:pt>
                <c:pt idx="3">
                  <c:v>0.8585998194459612</c:v>
                </c:pt>
              </c:numCache>
            </c:numRef>
          </c:val>
          <c:extLst>
            <c:ext xmlns:c16="http://schemas.microsoft.com/office/drawing/2014/chart" uri="{C3380CC4-5D6E-409C-BE32-E72D297353CC}">
              <c16:uniqueId val="{00000000-2C22-5B43-8376-B7794A2E33B9}"/>
            </c:ext>
          </c:extLst>
        </c:ser>
        <c:ser>
          <c:idx val="1"/>
          <c:order val="1"/>
          <c:tx>
            <c:strRef>
              <c:f>Hoja1!$C$1</c:f>
              <c:strCache>
                <c:ptCount val="1"/>
                <c:pt idx="0">
                  <c:v>12:00-17:59</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Dimemo</c:v>
                </c:pt>
                <c:pt idx="1">
                  <c:v>Tropigas</c:v>
                </c:pt>
                <c:pt idx="2">
                  <c:v>Elektra/Italika</c:v>
                </c:pt>
                <c:pt idx="3">
                  <c:v>Gallo + Gallo</c:v>
                </c:pt>
              </c:strCache>
            </c:strRef>
          </c:cat>
          <c:val>
            <c:numRef>
              <c:f>Hoja1!$C$2:$C$5</c:f>
              <c:numCache>
                <c:formatCode>0%</c:formatCode>
                <c:ptCount val="4"/>
                <c:pt idx="0">
                  <c:v>0.18490637274615176</c:v>
                </c:pt>
                <c:pt idx="1">
                  <c:v>9.5216473130948942E-2</c:v>
                </c:pt>
                <c:pt idx="2">
                  <c:v>0.18854362495567253</c:v>
                </c:pt>
                <c:pt idx="3">
                  <c:v>0.1414001805540388</c:v>
                </c:pt>
              </c:numCache>
            </c:numRef>
          </c:val>
          <c:extLst>
            <c:ext xmlns:c16="http://schemas.microsoft.com/office/drawing/2014/chart" uri="{C3380CC4-5D6E-409C-BE32-E72D297353CC}">
              <c16:uniqueId val="{00000001-2C22-5B43-8376-B7794A2E33B9}"/>
            </c:ext>
          </c:extLst>
        </c:ser>
        <c:ser>
          <c:idx val="2"/>
          <c:order val="2"/>
          <c:tx>
            <c:strRef>
              <c:f>Hoja1!$D$1</c:f>
              <c:strCache>
                <c:ptCount val="1"/>
                <c:pt idx="0">
                  <c:v>18:00-22:00</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Dimemo</c:v>
                </c:pt>
                <c:pt idx="1">
                  <c:v>Tropigas</c:v>
                </c:pt>
                <c:pt idx="2">
                  <c:v>Elektra/Italika</c:v>
                </c:pt>
                <c:pt idx="3">
                  <c:v>Gallo + Gallo</c:v>
                </c:pt>
              </c:strCache>
            </c:strRef>
          </c:cat>
          <c:val>
            <c:numRef>
              <c:f>Hoja1!$D$2:$D$5</c:f>
              <c:numCache>
                <c:formatCode>0%</c:formatCode>
                <c:ptCount val="4"/>
                <c:pt idx="0">
                  <c:v>0.22265717007148234</c:v>
                </c:pt>
                <c:pt idx="1">
                  <c:v>0.69160518017951556</c:v>
                </c:pt>
                <c:pt idx="2">
                  <c:v>0.62986374328987971</c:v>
                </c:pt>
              </c:numCache>
            </c:numRef>
          </c:val>
          <c:extLst>
            <c:ext xmlns:c16="http://schemas.microsoft.com/office/drawing/2014/chart" uri="{C3380CC4-5D6E-409C-BE32-E72D297353CC}">
              <c16:uniqueId val="{00000002-2C22-5B43-8376-B7794A2E33B9}"/>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75379905193237207"/>
          <c:w val="0.98889669475846742"/>
          <c:h val="0.174634142356710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Tropigas</c:v>
                </c:pt>
                <c:pt idx="2">
                  <c:v>Elektra/Italika</c:v>
                </c:pt>
                <c:pt idx="3">
                  <c:v>Gallo + Gallo</c:v>
                </c:pt>
              </c:strCache>
            </c:strRef>
          </c:cat>
          <c:val>
            <c:numRef>
              <c:f>Hoja1!$B$2:$B$5</c:f>
              <c:numCache>
                <c:formatCode>0%</c:formatCode>
                <c:ptCount val="4"/>
                <c:pt idx="0">
                  <c:v>0.86568721211043753</c:v>
                </c:pt>
                <c:pt idx="1">
                  <c:v>0.98806492192141482</c:v>
                </c:pt>
                <c:pt idx="2">
                  <c:v>0.26799694739420077</c:v>
                </c:pt>
                <c:pt idx="3">
                  <c:v>1</c:v>
                </c:pt>
              </c:numCache>
            </c:numRef>
          </c:val>
          <c:extLst>
            <c:ext xmlns:c16="http://schemas.microsoft.com/office/drawing/2014/chart" uri="{C3380CC4-5D6E-409C-BE32-E72D297353CC}">
              <c16:uniqueId val="{00000000-7F04-8C45-B958-09215FA413E0}"/>
            </c:ext>
          </c:extLst>
        </c:ser>
        <c:ser>
          <c:idx val="1"/>
          <c:order val="1"/>
          <c:tx>
            <c:strRef>
              <c:f>Hoja1!$C$1</c:f>
              <c:strCache>
                <c:ptCount val="1"/>
                <c:pt idx="0">
                  <c:v>Deportes</c:v>
                </c:pt>
              </c:strCache>
            </c:strRef>
          </c:tx>
          <c:spPr>
            <a:solidFill>
              <a:schemeClr val="accent3"/>
            </a:solidFill>
            <a:ln>
              <a:noFill/>
            </a:ln>
            <a:effectLst/>
          </c:spPr>
          <c:invertIfNegative val="0"/>
          <c:dLbls>
            <c:dLbl>
              <c:idx val="3"/>
              <c:layout>
                <c:manualLayout>
                  <c:x val="1.304556394329390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5BA-D745-A6F4-43856C50CE1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Tropigas</c:v>
                </c:pt>
                <c:pt idx="2">
                  <c:v>Elektra/Italika</c:v>
                </c:pt>
                <c:pt idx="3">
                  <c:v>Gallo + Gallo</c:v>
                </c:pt>
              </c:strCache>
            </c:strRef>
          </c:cat>
          <c:val>
            <c:numRef>
              <c:f>Hoja1!$C$2:$C$5</c:f>
              <c:numCache>
                <c:formatCode>0%</c:formatCode>
                <c:ptCount val="4"/>
                <c:pt idx="0">
                  <c:v>5.6639358938660955E-2</c:v>
                </c:pt>
                <c:pt idx="1">
                  <c:v>1.1935078078585199E-2</c:v>
                </c:pt>
                <c:pt idx="2">
                  <c:v>0.48603969465280461</c:v>
                </c:pt>
              </c:numCache>
            </c:numRef>
          </c:val>
          <c:extLst>
            <c:ext xmlns:c16="http://schemas.microsoft.com/office/drawing/2014/chart" uri="{C3380CC4-5D6E-409C-BE32-E72D297353CC}">
              <c16:uniqueId val="{00000001-7F04-8C45-B958-09215FA413E0}"/>
            </c:ext>
          </c:extLst>
        </c:ser>
        <c:ser>
          <c:idx val="2"/>
          <c:order val="2"/>
          <c:tx>
            <c:strRef>
              <c:f>Hoja1!$D$1</c:f>
              <c:strCache>
                <c:ptCount val="1"/>
                <c:pt idx="0">
                  <c:v>Entreten</c:v>
                </c:pt>
              </c:strCache>
            </c:strRef>
          </c:tx>
          <c:spPr>
            <a:solidFill>
              <a:schemeClr val="accent5"/>
            </a:solidFill>
            <a:ln>
              <a:noFill/>
            </a:ln>
            <a:effectLst/>
          </c:spPr>
          <c:invertIfNegative val="0"/>
          <c:dLbls>
            <c:dLbl>
              <c:idx val="0"/>
              <c:layout>
                <c:manualLayout>
                  <c:x val="-1.195829547143636E-16"/>
                  <c:y val="2.36981748206892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C2-834A-9742-B639C22BC15A}"/>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Tropigas</c:v>
                </c:pt>
                <c:pt idx="2">
                  <c:v>Elektra/Italika</c:v>
                </c:pt>
                <c:pt idx="3">
                  <c:v>Gallo + Gallo</c:v>
                </c:pt>
              </c:strCache>
            </c:strRef>
          </c:cat>
          <c:val>
            <c:numRef>
              <c:f>Hoja1!$D$2:$D$5</c:f>
              <c:numCache>
                <c:formatCode>General</c:formatCode>
                <c:ptCount val="4"/>
                <c:pt idx="0" formatCode="0%">
                  <c:v>7.4434569029681208E-2</c:v>
                </c:pt>
                <c:pt idx="2" formatCode="0%">
                  <c:v>0.1437380853200898</c:v>
                </c:pt>
              </c:numCache>
            </c:numRef>
          </c:val>
          <c:extLst>
            <c:ext xmlns:c16="http://schemas.microsoft.com/office/drawing/2014/chart" uri="{C3380CC4-5D6E-409C-BE32-E72D297353CC}">
              <c16:uniqueId val="{00000002-7F04-8C45-B958-09215FA413E0}"/>
            </c:ext>
          </c:extLst>
        </c:ser>
        <c:ser>
          <c:idx val="3"/>
          <c:order val="3"/>
          <c:tx>
            <c:strRef>
              <c:f>Hoja1!$E$1</c:f>
              <c:strCache>
                <c:ptCount val="1"/>
                <c:pt idx="0">
                  <c:v>Otros</c:v>
                </c:pt>
              </c:strCache>
            </c:strRef>
          </c:tx>
          <c:spPr>
            <a:solidFill>
              <a:schemeClr val="accent1">
                <a:lumMod val="60000"/>
              </a:schemeClr>
            </a:solidFill>
            <a:ln>
              <a:noFill/>
            </a:ln>
            <a:effectLst/>
          </c:spPr>
          <c:invertIfNegative val="0"/>
          <c:dLbls>
            <c:dLbl>
              <c:idx val="0"/>
              <c:layout>
                <c:manualLayout>
                  <c:x val="0"/>
                  <c:y val="-2.3698174820689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C2-834A-9742-B639C22BC1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Didemo</c:v>
                </c:pt>
                <c:pt idx="1">
                  <c:v>Tropigas</c:v>
                </c:pt>
                <c:pt idx="2">
                  <c:v>Elektra/Italika</c:v>
                </c:pt>
                <c:pt idx="3">
                  <c:v>Gallo + Gallo</c:v>
                </c:pt>
              </c:strCache>
            </c:strRef>
          </c:cat>
          <c:val>
            <c:numRef>
              <c:f>Hoja1!$E$2:$E$5</c:f>
              <c:numCache>
                <c:formatCode>General</c:formatCode>
                <c:ptCount val="4"/>
                <c:pt idx="2" formatCode="0%">
                  <c:v>0.10222527263290482</c:v>
                </c:pt>
              </c:numCache>
            </c:numRef>
          </c:val>
          <c:extLst>
            <c:ext xmlns:c16="http://schemas.microsoft.com/office/drawing/2014/chart" uri="{C3380CC4-5D6E-409C-BE32-E72D297353CC}">
              <c16:uniqueId val="{00000003-7F04-8C45-B958-09215FA413E0}"/>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517089527404804E-2"/>
          <c:y val="5.1493514655378637E-2"/>
          <c:w val="0.9732374274098744"/>
          <c:h val="0.77342853551633395"/>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DE4B-4485-9EFD-3E49DA33E474}"/>
              </c:ext>
            </c:extLst>
          </c:dPt>
          <c:dPt>
            <c:idx val="1"/>
            <c:invertIfNegative val="0"/>
            <c:bubble3D val="0"/>
            <c:spPr>
              <a:solidFill>
                <a:srgbClr val="1D9A78"/>
              </a:solidFill>
              <a:ln>
                <a:noFill/>
              </a:ln>
              <a:effectLst/>
            </c:spPr>
            <c:extLst>
              <c:ext xmlns:c16="http://schemas.microsoft.com/office/drawing/2014/chart" uri="{C3380CC4-5D6E-409C-BE32-E72D297353CC}">
                <c16:uniqueId val="{00000003-DE4B-4485-9EFD-3E49DA33E474}"/>
              </c:ext>
            </c:extLst>
          </c:dPt>
          <c:dPt>
            <c:idx val="2"/>
            <c:invertIfNegative val="0"/>
            <c:bubble3D val="0"/>
            <c:spPr>
              <a:solidFill>
                <a:srgbClr val="1D9A78"/>
              </a:solidFill>
              <a:ln>
                <a:noFill/>
              </a:ln>
              <a:effectLst/>
            </c:spPr>
            <c:extLst>
              <c:ext xmlns:c16="http://schemas.microsoft.com/office/drawing/2014/chart" uri="{C3380CC4-5D6E-409C-BE32-E72D297353CC}">
                <c16:uniqueId val="{00000005-DE4B-4485-9EFD-3E49DA33E474}"/>
              </c:ext>
            </c:extLst>
          </c:dPt>
          <c:dPt>
            <c:idx val="3"/>
            <c:invertIfNegative val="0"/>
            <c:bubble3D val="0"/>
            <c:spPr>
              <a:solidFill>
                <a:srgbClr val="FF0000"/>
              </a:solidFill>
              <a:ln>
                <a:noFill/>
              </a:ln>
              <a:effectLst/>
            </c:spPr>
            <c:extLst>
              <c:ext xmlns:c16="http://schemas.microsoft.com/office/drawing/2014/chart" uri="{C3380CC4-5D6E-409C-BE32-E72D297353CC}">
                <c16:uniqueId val="{00000007-DE4B-4485-9EFD-3E49DA33E474}"/>
              </c:ext>
            </c:extLst>
          </c:dPt>
          <c:dPt>
            <c:idx val="4"/>
            <c:invertIfNegative val="0"/>
            <c:bubble3D val="0"/>
            <c:spPr>
              <a:solidFill>
                <a:srgbClr val="1D9A78"/>
              </a:solidFill>
              <a:ln>
                <a:noFill/>
              </a:ln>
              <a:effectLst/>
            </c:spPr>
            <c:extLst>
              <c:ext xmlns:c16="http://schemas.microsoft.com/office/drawing/2014/chart" uri="{C3380CC4-5D6E-409C-BE32-E72D297353CC}">
                <c16:uniqueId val="{00000009-DE4B-4485-9EFD-3E49DA33E474}"/>
              </c:ext>
            </c:extLst>
          </c:dPt>
          <c:dPt>
            <c:idx val="5"/>
            <c:invertIfNegative val="0"/>
            <c:bubble3D val="0"/>
            <c:spPr>
              <a:solidFill>
                <a:srgbClr val="1D9A78"/>
              </a:solidFill>
              <a:ln>
                <a:noFill/>
              </a:ln>
              <a:effectLst/>
            </c:spPr>
            <c:extLst>
              <c:ext xmlns:c16="http://schemas.microsoft.com/office/drawing/2014/chart" uri="{C3380CC4-5D6E-409C-BE32-E72D297353CC}">
                <c16:uniqueId val="{0000000B-DE4B-4485-9EFD-3E49DA33E474}"/>
              </c:ext>
            </c:extLst>
          </c:dPt>
          <c:dPt>
            <c:idx val="6"/>
            <c:invertIfNegative val="0"/>
            <c:bubble3D val="0"/>
            <c:spPr>
              <a:solidFill>
                <a:srgbClr val="FF0000"/>
              </a:solidFill>
              <a:ln>
                <a:noFill/>
              </a:ln>
              <a:effectLst/>
            </c:spPr>
            <c:extLst>
              <c:ext xmlns:c16="http://schemas.microsoft.com/office/drawing/2014/chart" uri="{C3380CC4-5D6E-409C-BE32-E72D297353CC}">
                <c16:uniqueId val="{0000000D-DE4B-4485-9EFD-3E49DA33E474}"/>
              </c:ext>
            </c:extLst>
          </c:dPt>
          <c:dPt>
            <c:idx val="7"/>
            <c:invertIfNegative val="0"/>
            <c:bubble3D val="0"/>
            <c:spPr>
              <a:solidFill>
                <a:srgbClr val="1D9A78"/>
              </a:solidFill>
              <a:ln>
                <a:noFill/>
              </a:ln>
              <a:effectLst/>
            </c:spPr>
            <c:extLst>
              <c:ext xmlns:c16="http://schemas.microsoft.com/office/drawing/2014/chart" uri="{C3380CC4-5D6E-409C-BE32-E72D297353CC}">
                <c16:uniqueId val="{0000000F-DE4B-4485-9EFD-3E49DA33E474}"/>
              </c:ext>
            </c:extLst>
          </c:dPt>
          <c:dPt>
            <c:idx val="9"/>
            <c:invertIfNegative val="0"/>
            <c:bubble3D val="0"/>
            <c:spPr>
              <a:solidFill>
                <a:srgbClr val="FF0000"/>
              </a:solidFill>
              <a:ln>
                <a:solidFill>
                  <a:srgbClr val="FF0000"/>
                </a:solidFill>
              </a:ln>
              <a:effectLst/>
            </c:spPr>
            <c:extLst>
              <c:ext xmlns:c16="http://schemas.microsoft.com/office/drawing/2014/chart" uri="{C3380CC4-5D6E-409C-BE32-E72D297353CC}">
                <c16:uniqueId val="{00000010-CD66-E54C-9AD5-BC25401FEADE}"/>
              </c:ext>
            </c:extLst>
          </c:dPt>
          <c:dLbls>
            <c:dLbl>
              <c:idx val="0"/>
              <c:layout>
                <c:manualLayout>
                  <c:x val="-2.2220983834934237E-3"/>
                  <c:y val="1.821167483670077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4B-4485-9EFD-3E49DA33E474}"/>
                </c:ext>
              </c:extLst>
            </c:dLbl>
            <c:dLbl>
              <c:idx val="2"/>
              <c:layout>
                <c:manualLayout>
                  <c:x val="0"/>
                  <c:y val="2.33545389303134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4B-4485-9EFD-3E49DA33E474}"/>
                </c:ext>
              </c:extLst>
            </c:dLbl>
            <c:dLbl>
              <c:idx val="3"/>
              <c:layout>
                <c:manualLayout>
                  <c:x val="-5.5552459587335738E-3"/>
                  <c:y val="2.719587403145564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4B-4485-9EFD-3E49DA33E474}"/>
                </c:ext>
              </c:extLst>
            </c:dLbl>
            <c:dLbl>
              <c:idx val="9"/>
              <c:layout>
                <c:manualLayout>
                  <c:x val="-2.2220983834935763E-3"/>
                  <c:y val="0.2035875166745731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CD66-E54C-9AD5-BC25401FEAD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s-HN"/>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Elektra</c:v>
                </c:pt>
                <c:pt idx="1">
                  <c:v>Didemo</c:v>
                </c:pt>
                <c:pt idx="2">
                  <c:v>Motomundo</c:v>
                </c:pt>
                <c:pt idx="3">
                  <c:v>Ultramotor</c:v>
                </c:pt>
                <c:pt idx="4">
                  <c:v>Gallo Mas Gallo</c:v>
                </c:pt>
                <c:pt idx="5">
                  <c:v>Masesa</c:v>
                </c:pt>
                <c:pt idx="6">
                  <c:v>Movesa</c:v>
                </c:pt>
                <c:pt idx="7">
                  <c:v>Unicomer</c:v>
                </c:pt>
                <c:pt idx="8">
                  <c:v>Dibisa</c:v>
                </c:pt>
                <c:pt idx="9">
                  <c:v>Grupo Q</c:v>
                </c:pt>
                <c:pt idx="10">
                  <c:v>UMA</c:v>
                </c:pt>
                <c:pt idx="11">
                  <c:v>Central Motos</c:v>
                </c:pt>
              </c:strCache>
            </c:strRef>
          </c:cat>
          <c:val>
            <c:numRef>
              <c:f>Sheet1!$B$2:$B$13</c:f>
              <c:numCache>
                <c:formatCode>0%</c:formatCode>
                <c:ptCount val="12"/>
                <c:pt idx="0">
                  <c:v>-0.56000000000000005</c:v>
                </c:pt>
                <c:pt idx="1">
                  <c:v>1.53</c:v>
                </c:pt>
                <c:pt idx="2">
                  <c:v>0.6</c:v>
                </c:pt>
                <c:pt idx="3">
                  <c:v>0</c:v>
                </c:pt>
                <c:pt idx="4">
                  <c:v>0</c:v>
                </c:pt>
                <c:pt idx="7">
                  <c:v>0</c:v>
                </c:pt>
                <c:pt idx="9">
                  <c:v>0</c:v>
                </c:pt>
                <c:pt idx="10">
                  <c:v>0</c:v>
                </c:pt>
              </c:numCache>
            </c:numRef>
          </c:val>
          <c:extLst>
            <c:ext xmlns:c16="http://schemas.microsoft.com/office/drawing/2014/chart" uri="{C3380CC4-5D6E-409C-BE32-E72D297353CC}">
              <c16:uniqueId val="{00000012-DE4B-4485-9EFD-3E49DA33E474}"/>
            </c:ext>
          </c:extLst>
        </c:ser>
        <c:dLbls>
          <c:dLblPos val="inBase"/>
          <c:showLegendKey val="0"/>
          <c:showVal val="1"/>
          <c:showCatName val="0"/>
          <c:showSerName val="0"/>
          <c:showPercent val="0"/>
          <c:showBubbleSize val="0"/>
        </c:dLbls>
        <c:gapWidth val="19"/>
        <c:overlap val="-27"/>
        <c:axId val="276560991"/>
        <c:axId val="273600495"/>
      </c:barChart>
      <c:catAx>
        <c:axId val="276560991"/>
        <c:scaling>
          <c:orientation val="minMax"/>
        </c:scaling>
        <c:delete val="1"/>
        <c:axPos val="b"/>
        <c:numFmt formatCode="General" sourceLinked="1"/>
        <c:majorTickMark val="none"/>
        <c:minorTickMark val="none"/>
        <c:tickLblPos val="nextTo"/>
        <c:crossAx val="273600495"/>
        <c:crosses val="autoZero"/>
        <c:auto val="1"/>
        <c:lblAlgn val="ctr"/>
        <c:lblOffset val="100"/>
        <c:noMultiLvlLbl val="0"/>
      </c:catAx>
      <c:valAx>
        <c:axId val="273600495"/>
        <c:scaling>
          <c:orientation val="minMax"/>
        </c:scaling>
        <c:delete val="1"/>
        <c:axPos val="l"/>
        <c:numFmt formatCode="0%" sourceLinked="1"/>
        <c:majorTickMark val="none"/>
        <c:minorTickMark val="none"/>
        <c:tickLblPos val="nextTo"/>
        <c:crossAx val="2765609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HN"/>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7157184598302"/>
          <c:y val="5.5544555321502383E-2"/>
          <c:w val="0.86278940331412968"/>
          <c:h val="0.73641265668375544"/>
        </c:manualLayout>
      </c:layout>
      <c:barChart>
        <c:barDir val="bar"/>
        <c:grouping val="percentStacked"/>
        <c:varyColors val="0"/>
        <c:ser>
          <c:idx val="0"/>
          <c:order val="0"/>
          <c:tx>
            <c:strRef>
              <c:f>Hoja1!$B$1</c:f>
              <c:strCache>
                <c:ptCount val="1"/>
                <c:pt idx="0">
                  <c:v>Ambiental</c:v>
                </c:pt>
              </c:strCache>
            </c:strRef>
          </c:tx>
          <c:spPr>
            <a:solidFill>
              <a:schemeClr val="accent1"/>
            </a:solidFill>
            <a:ln>
              <a:noFill/>
            </a:ln>
            <a:effectLst/>
          </c:spPr>
          <c:invertIfNegative val="0"/>
          <c:dLbls>
            <c:dLbl>
              <c:idx val="0"/>
              <c:layout>
                <c:manualLayout>
                  <c:x val="9.7611976253828038E-3"/>
                  <c:y val="4.039604023381991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D78-8C4C-B97F-A5745C83A2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Hoja1!$B$2:$B$6</c:f>
              <c:numCache>
                <c:formatCode>General</c:formatCode>
                <c:ptCount val="5"/>
                <c:pt idx="4" formatCode="0%">
                  <c:v>0.9285714285714286</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La Buenisima</c:v>
                </c:pt>
              </c:strCache>
            </c:strRef>
          </c:tx>
          <c:spPr>
            <a:solidFill>
              <a:srgbClr val="2F9FBD"/>
            </a:solidFill>
            <a:ln>
              <a:noFill/>
            </a:ln>
            <a:effectLst/>
          </c:spPr>
          <c:invertIfNegative val="0"/>
          <c:dLbls>
            <c:dLbl>
              <c:idx val="0"/>
              <c:layout>
                <c:manualLayout>
                  <c:x val="4.183370410878344E-3"/>
                  <c:y val="-3.029663257654373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D78-8C4C-B97F-A5745C83A2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Hoja1!$C$2:$C$6</c:f>
              <c:numCache>
                <c:formatCode>General</c:formatCode>
                <c:ptCount val="5"/>
                <c:pt idx="0" formatCode="0%">
                  <c:v>4.0404040404040407E-2</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Top</c:v>
                </c:pt>
              </c:strCache>
            </c:strRef>
          </c:tx>
          <c:spPr>
            <a:solidFill>
              <a:schemeClr val="accent5"/>
            </a:solidFill>
            <a:ln>
              <a:noFill/>
            </a:ln>
            <a:effectLst/>
          </c:spPr>
          <c:invertIfNegative val="0"/>
          <c:dLbls>
            <c:dLbl>
              <c:idx val="0"/>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8417-2446-B8CE-25D4A10C2B52}"/>
                </c:ext>
              </c:extLst>
            </c:dLbl>
            <c:dLbl>
              <c:idx val="1"/>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417-2446-B8CE-25D4A10C2B52}"/>
                </c:ext>
              </c:extLst>
            </c:dLbl>
            <c:dLbl>
              <c:idx val="2"/>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9D78-8C4C-B97F-A5745C83A2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Hoja1!$D$2:$D$6</c:f>
              <c:numCache>
                <c:formatCode>General</c:formatCode>
                <c:ptCount val="5"/>
                <c:pt idx="0" formatCode="0%">
                  <c:v>0.75420875420875422</c:v>
                </c:pt>
              </c:numCache>
            </c:numRef>
          </c:val>
          <c:extLst>
            <c:ext xmlns:c16="http://schemas.microsoft.com/office/drawing/2014/chart" uri="{C3380CC4-5D6E-409C-BE32-E72D297353CC}">
              <c16:uniqueId val="{00000002-FC56-D840-8059-2A2032D28FB2}"/>
            </c:ext>
          </c:extLst>
        </c:ser>
        <c:ser>
          <c:idx val="3"/>
          <c:order val="3"/>
          <c:tx>
            <c:strRef>
              <c:f>Hoja1!$E$1</c:f>
              <c:strCache>
                <c:ptCount val="1"/>
                <c:pt idx="0">
                  <c:v>Musiquera</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Hoja1!$E$2:$E$6</c:f>
              <c:numCache>
                <c:formatCode>0%</c:formatCode>
                <c:ptCount val="5"/>
                <c:pt idx="1">
                  <c:v>0.592741935483871</c:v>
                </c:pt>
                <c:pt idx="4">
                  <c:v>0.16030534351145037</c:v>
                </c:pt>
              </c:numCache>
            </c:numRef>
          </c:val>
          <c:extLst>
            <c:ext xmlns:c16="http://schemas.microsoft.com/office/drawing/2014/chart" uri="{C3380CC4-5D6E-409C-BE32-E72D297353CC}">
              <c16:uniqueId val="{00000004-FC56-D840-8059-2A2032D28FB2}"/>
            </c:ext>
          </c:extLst>
        </c:ser>
        <c:ser>
          <c:idx val="4"/>
          <c:order val="4"/>
          <c:tx>
            <c:strRef>
              <c:f>Hoja1!$F$1</c:f>
              <c:strCache>
                <c:ptCount val="1"/>
                <c:pt idx="0">
                  <c:v>Power</c:v>
                </c:pt>
              </c:strCache>
            </c:strRef>
          </c:tx>
          <c:spPr>
            <a:solidFill>
              <a:schemeClr val="accent3">
                <a:lumMod val="6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751-4D44-A95E-C97C44E0694F}"/>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06-A74A-91A9-6103B324E95C}"/>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17-2446-B8CE-25D4A10C2B5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Hoja1!$F$2:$F$6</c:f>
              <c:numCache>
                <c:formatCode>0%</c:formatCode>
                <c:ptCount val="5"/>
                <c:pt idx="1">
                  <c:v>0.64642857142857146</c:v>
                </c:pt>
              </c:numCache>
            </c:numRef>
          </c:val>
          <c:extLst>
            <c:ext xmlns:c16="http://schemas.microsoft.com/office/drawing/2014/chart" uri="{C3380CC4-5D6E-409C-BE32-E72D297353CC}">
              <c16:uniqueId val="{00000005-FC56-D840-8059-2A2032D28FB2}"/>
            </c:ext>
          </c:extLst>
        </c:ser>
        <c:ser>
          <c:idx val="5"/>
          <c:order val="5"/>
          <c:tx>
            <c:strRef>
              <c:f>Hoja1!$G$1</c:f>
              <c:strCache>
                <c:ptCount val="1"/>
                <c:pt idx="0">
                  <c:v>R America</c:v>
                </c:pt>
              </c:strCache>
            </c:strRef>
          </c:tx>
          <c:spPr>
            <a:solidFill>
              <a:schemeClr val="accent5">
                <a:lumMod val="60000"/>
              </a:schemeClr>
            </a:solidFill>
            <a:ln>
              <a:noFill/>
            </a:ln>
            <a:effectLst/>
          </c:spPr>
          <c:invertIfNegative val="0"/>
          <c:dLbls>
            <c:dLbl>
              <c:idx val="4"/>
              <c:layout>
                <c:manualLayout>
                  <c:x val="6.9722840181305739E-3"/>
                  <c:y val="3.02970301753649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2D-1A4C-BB42-E5C0CF6C9D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Hoja1!$G$2:$G$6</c:f>
              <c:numCache>
                <c:formatCode>General</c:formatCode>
                <c:ptCount val="5"/>
                <c:pt idx="2" formatCode="0%">
                  <c:v>0.40725806451612906</c:v>
                </c:pt>
              </c:numCache>
            </c:numRef>
          </c:val>
          <c:extLst>
            <c:ext xmlns:c16="http://schemas.microsoft.com/office/drawing/2014/chart" uri="{C3380CC4-5D6E-409C-BE32-E72D297353CC}">
              <c16:uniqueId val="{00000000-D61E-174C-8EC6-118B35A0D16E}"/>
            </c:ext>
          </c:extLst>
        </c:ser>
        <c:ser>
          <c:idx val="6"/>
          <c:order val="6"/>
          <c:tx>
            <c:strRef>
              <c:f>Hoja1!$H$1</c:f>
              <c:strCache>
                <c:ptCount val="1"/>
                <c:pt idx="0">
                  <c:v>RCV</c:v>
                </c:pt>
              </c:strCache>
            </c:strRef>
          </c:tx>
          <c:spPr>
            <a:solidFill>
              <a:schemeClr val="accent1">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FB7-1241-9B4A-0AEE9A6FD151}"/>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B7-1241-9B4A-0AEE9A6FD151}"/>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FB7-1241-9B4A-0AEE9A6FD151}"/>
                </c:ext>
              </c:extLst>
            </c:dLbl>
            <c:dLbl>
              <c:idx val="4"/>
              <c:layout>
                <c:manualLayout>
                  <c:x val="1.3944568036260891E-3"/>
                  <c:y val="-2.5247525146137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2D-1A4C-BB42-E5C0CF6C9D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Hoja1!$H$2:$H$6</c:f>
              <c:numCache>
                <c:formatCode>General</c:formatCode>
                <c:ptCount val="5"/>
                <c:pt idx="0" formatCode="0%">
                  <c:v>0.2053872053872054</c:v>
                </c:pt>
              </c:numCache>
            </c:numRef>
          </c:val>
          <c:extLst>
            <c:ext xmlns:c16="http://schemas.microsoft.com/office/drawing/2014/chart" uri="{C3380CC4-5D6E-409C-BE32-E72D297353CC}">
              <c16:uniqueId val="{00000001-D61E-174C-8EC6-118B35A0D16E}"/>
            </c:ext>
          </c:extLst>
        </c:ser>
        <c:ser>
          <c:idx val="7"/>
          <c:order val="7"/>
          <c:tx>
            <c:strRef>
              <c:f>Hoja1!$I$1</c:f>
              <c:strCache>
                <c:ptCount val="1"/>
                <c:pt idx="0">
                  <c:v>Stereo Sula</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Hoja1!$I$2:$I$6</c:f>
              <c:numCache>
                <c:formatCode>General</c:formatCode>
                <c:ptCount val="5"/>
                <c:pt idx="4" formatCode="0%">
                  <c:v>7.1428571428571425E-2</c:v>
                </c:pt>
              </c:numCache>
            </c:numRef>
          </c:val>
          <c:extLst>
            <c:ext xmlns:c16="http://schemas.microsoft.com/office/drawing/2014/chart" uri="{C3380CC4-5D6E-409C-BE32-E72D297353CC}">
              <c16:uniqueId val="{00000002-D61E-174C-8EC6-118B35A0D16E}"/>
            </c:ext>
          </c:extLst>
        </c:ser>
        <c:ser>
          <c:idx val="8"/>
          <c:order val="8"/>
          <c:tx>
            <c:strRef>
              <c:f>Hoja1!$J$1</c:f>
              <c:strCache>
                <c:ptCount val="1"/>
                <c:pt idx="0">
                  <c:v>XY</c:v>
                </c:pt>
              </c:strCache>
            </c:strRef>
          </c:tx>
          <c:spPr>
            <a:solidFill>
              <a:schemeClr val="accent5">
                <a:lumMod val="80000"/>
                <a:lumOff val="20000"/>
              </a:schemeClr>
            </a:solidFill>
            <a:ln>
              <a:noFill/>
            </a:ln>
            <a:effectLst/>
          </c:spPr>
          <c:invertIfNegative val="0"/>
          <c:cat>
            <c:strRef>
              <c:f>Hoja1!$A$2:$A$6</c:f>
              <c:strCache>
                <c:ptCount val="5"/>
                <c:pt idx="0">
                  <c:v>Didemo/Credid</c:v>
                </c:pt>
                <c:pt idx="1">
                  <c:v>Motomundo</c:v>
                </c:pt>
                <c:pt idx="2">
                  <c:v>UMA</c:v>
                </c:pt>
                <c:pt idx="3">
                  <c:v>Grupo Q</c:v>
                </c:pt>
                <c:pt idx="4">
                  <c:v>Elektra/Italika</c:v>
                </c:pt>
              </c:strCache>
            </c:strRef>
          </c:cat>
          <c:val>
            <c:numRef>
              <c:f>Hoja1!$J$2:$J$6</c:f>
              <c:numCache>
                <c:formatCode>0%</c:formatCode>
                <c:ptCount val="5"/>
                <c:pt idx="1">
                  <c:v>0.35357142857142859</c:v>
                </c:pt>
                <c:pt idx="3">
                  <c:v>1</c:v>
                </c:pt>
              </c:numCache>
            </c:numRef>
          </c:val>
          <c:extLst>
            <c:ext xmlns:c16="http://schemas.microsoft.com/office/drawing/2014/chart" uri="{C3380CC4-5D6E-409C-BE32-E72D297353CC}">
              <c16:uniqueId val="{00000000-8B7C-424B-B0E4-41AE97494F8C}"/>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1.9139523528384165E-2"/>
          <c:y val="0.83235325223907775"/>
          <c:w val="0.82449794888580141"/>
          <c:h val="9.011020644125994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6754066839542645"/>
        </c:manualLayout>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1"/>
              <c:layout>
                <c:manualLayout>
                  <c:x val="1.9779374317650523E-2"/>
                  <c:y val="-5.049505029227489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CBF-1748-BD5F-94904F7886E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Hoja1!$B$2:$B$6</c:f>
              <c:numCache>
                <c:formatCode>General</c:formatCode>
                <c:ptCount val="5"/>
                <c:pt idx="0" formatCode="0%">
                  <c:v>0.2053872053872054</c:v>
                </c:pt>
                <c:pt idx="2" formatCode="0%">
                  <c:v>0.40725806451612906</c:v>
                </c:pt>
              </c:numCache>
            </c:numRef>
          </c:val>
          <c:extLst>
            <c:ext xmlns:c16="http://schemas.microsoft.com/office/drawing/2014/chart" uri="{C3380CC4-5D6E-409C-BE32-E72D297353CC}">
              <c16:uniqueId val="{00000000-A341-EE4C-9ECB-DAC573940A88}"/>
            </c:ext>
          </c:extLst>
        </c:ser>
        <c:ser>
          <c:idx val="1"/>
          <c:order val="1"/>
          <c:tx>
            <c:strRef>
              <c:f>Hoja1!$C$1</c:f>
              <c:strCache>
                <c:ptCount val="1"/>
                <c:pt idx="0">
                  <c:v>Mus Juvenil</c:v>
                </c:pt>
              </c:strCache>
            </c:strRef>
          </c:tx>
          <c:spPr>
            <a:solidFill>
              <a:schemeClr val="accent3"/>
            </a:solidFill>
            <a:ln>
              <a:noFill/>
            </a:ln>
            <a:effectLst/>
          </c:spPr>
          <c:invertIfNegative val="0"/>
          <c:dPt>
            <c:idx val="2"/>
            <c:invertIfNegative val="0"/>
            <c:bubble3D val="0"/>
            <c:spPr>
              <a:solidFill>
                <a:srgbClr val="2F9FBD"/>
              </a:solidFill>
              <a:ln>
                <a:noFill/>
              </a:ln>
              <a:effectLst/>
            </c:spPr>
            <c:extLst>
              <c:ext xmlns:c16="http://schemas.microsoft.com/office/drawing/2014/chart" uri="{C3380CC4-5D6E-409C-BE32-E72D297353CC}">
                <c16:uniqueId val="{00000000-B970-AD43-BEB4-C1B0658346E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Hoja1!$C$2:$C$6</c:f>
              <c:numCache>
                <c:formatCode>0%</c:formatCode>
                <c:ptCount val="5"/>
                <c:pt idx="0">
                  <c:v>0.75420875420875422</c:v>
                </c:pt>
                <c:pt idx="1">
                  <c:v>1</c:v>
                </c:pt>
                <c:pt idx="3">
                  <c:v>1</c:v>
                </c:pt>
              </c:numCache>
            </c:numRef>
          </c:val>
          <c:extLst>
            <c:ext xmlns:c16="http://schemas.microsoft.com/office/drawing/2014/chart" uri="{C3380CC4-5D6E-409C-BE32-E72D297353CC}">
              <c16:uniqueId val="{00000001-A341-EE4C-9ECB-DAC573940A88}"/>
            </c:ext>
          </c:extLst>
        </c:ser>
        <c:ser>
          <c:idx val="2"/>
          <c:order val="2"/>
          <c:tx>
            <c:strRef>
              <c:f>Hoja1!$D$1</c:f>
              <c:strCache>
                <c:ptCount val="1"/>
                <c:pt idx="0">
                  <c:v>Cristianas</c:v>
                </c:pt>
              </c:strCache>
            </c:strRef>
          </c:tx>
          <c:spPr>
            <a:solidFill>
              <a:schemeClr val="accent5"/>
            </a:solidFill>
            <a:ln>
              <a:noFill/>
            </a:ln>
            <a:effectLst/>
          </c:spPr>
          <c:invertIfNegative val="0"/>
          <c:dLbls>
            <c:dLbl>
              <c:idx val="4"/>
              <c:layout>
                <c:manualLayout>
                  <c:x val="-1.2087255783331731E-16"/>
                  <c:y val="-2.019802011690995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E18-4943-9907-DE3C3B91F2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Hoja1!$D$2:$D$6</c:f>
              <c:numCache>
                <c:formatCode>General</c:formatCode>
                <c:ptCount val="5"/>
              </c:numCache>
            </c:numRef>
          </c:val>
          <c:extLst>
            <c:ext xmlns:c16="http://schemas.microsoft.com/office/drawing/2014/chart" uri="{C3380CC4-5D6E-409C-BE32-E72D297353CC}">
              <c16:uniqueId val="{00000002-A341-EE4C-9ECB-DAC573940A88}"/>
            </c:ext>
          </c:extLst>
        </c:ser>
        <c:ser>
          <c:idx val="3"/>
          <c:order val="3"/>
          <c:tx>
            <c:strRef>
              <c:f>Hoja1!$E$1</c:f>
              <c:strCache>
                <c:ptCount val="1"/>
                <c:pt idx="0">
                  <c:v>Mus Adulto</c:v>
                </c:pt>
              </c:strCache>
            </c:strRef>
          </c:tx>
          <c:spPr>
            <a:solidFill>
              <a:schemeClr val="accent1">
                <a:lumMod val="60000"/>
              </a:schemeClr>
            </a:solidFill>
            <a:ln>
              <a:noFill/>
            </a:ln>
            <a:effectLst/>
          </c:spPr>
          <c:invertIfNegative val="0"/>
          <c:dLbls>
            <c:dLbl>
              <c:idx val="4"/>
              <c:layout>
                <c:manualLayout>
                  <c:x val="-1.2087255783331731E-16"/>
                  <c:y val="3.02974277741862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E18-4943-9907-DE3C3B91F2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Hoja1!$E$2:$E$6</c:f>
              <c:numCache>
                <c:formatCode>General</c:formatCode>
                <c:ptCount val="5"/>
                <c:pt idx="0" formatCode="0%">
                  <c:v>4.0404040404040407E-2</c:v>
                </c:pt>
                <c:pt idx="2" formatCode="0%">
                  <c:v>0.592741935483871</c:v>
                </c:pt>
                <c:pt idx="4" formatCode="0%">
                  <c:v>1</c:v>
                </c:pt>
              </c:numCache>
            </c:numRef>
          </c:val>
          <c:extLst>
            <c:ext xmlns:c16="http://schemas.microsoft.com/office/drawing/2014/chart" uri="{C3380CC4-5D6E-409C-BE32-E72D297353CC}">
              <c16:uniqueId val="{00000000-FECA-3B4E-81CB-85C99C8CADCF}"/>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92026835575255317"/>
          <c:h val="0.1466177461077063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698376353543505E-2"/>
          <c:y val="5.2534636382849262E-2"/>
          <c:w val="0.86460324729291305"/>
          <c:h val="0.73111817924050782"/>
        </c:manualLayout>
      </c:layout>
      <c:barChart>
        <c:barDir val="bar"/>
        <c:grouping val="percentStacked"/>
        <c:varyColors val="0"/>
        <c:ser>
          <c:idx val="0"/>
          <c:order val="0"/>
          <c:tx>
            <c:strRef>
              <c:f>Hoja1!$B$1</c:f>
              <c:strCache>
                <c:ptCount val="1"/>
                <c:pt idx="0">
                  <c:v>Noticias</c:v>
                </c:pt>
              </c:strCache>
            </c:strRef>
          </c:tx>
          <c:spPr>
            <a:solidFill>
              <a:schemeClr val="accent1"/>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EB68-A349-8C88-FB3ABBCA57E4}"/>
                </c:ext>
              </c:extLst>
            </c:dLbl>
            <c:dLbl>
              <c:idx val="4"/>
              <c:layout>
                <c:manualLayout>
                  <c:x val="3.0771989251610669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FA2-E74B-B006-462CAEB660F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Hoja1!$B$2:$B$6</c:f>
              <c:numCache>
                <c:formatCode>General</c:formatCode>
                <c:ptCount val="5"/>
                <c:pt idx="0" formatCode="0%">
                  <c:v>0.2053872053872054</c:v>
                </c:pt>
                <c:pt idx="2" formatCode="0%">
                  <c:v>0.40725806451612906</c:v>
                </c:pt>
              </c:numCache>
            </c:numRef>
          </c:val>
          <c:extLst>
            <c:ext xmlns:c16="http://schemas.microsoft.com/office/drawing/2014/chart" uri="{C3380CC4-5D6E-409C-BE32-E72D297353CC}">
              <c16:uniqueId val="{00000000-2C22-5B43-8376-B7794A2E33B9}"/>
            </c:ext>
          </c:extLst>
        </c:ser>
        <c:ser>
          <c:idx val="1"/>
          <c:order val="1"/>
          <c:tx>
            <c:strRef>
              <c:f>Hoja1!$C$1</c:f>
              <c:strCache>
                <c:ptCount val="1"/>
                <c:pt idx="0">
                  <c:v>Mus Juvenil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Hoja1!$C$2:$C$6</c:f>
              <c:numCache>
                <c:formatCode>0%</c:formatCode>
                <c:ptCount val="5"/>
                <c:pt idx="0">
                  <c:v>0.75420875420875422</c:v>
                </c:pt>
                <c:pt idx="1">
                  <c:v>1</c:v>
                </c:pt>
                <c:pt idx="3">
                  <c:v>1</c:v>
                </c:pt>
              </c:numCache>
            </c:numRef>
          </c:val>
          <c:extLst>
            <c:ext xmlns:c16="http://schemas.microsoft.com/office/drawing/2014/chart" uri="{C3380CC4-5D6E-409C-BE32-E72D297353CC}">
              <c16:uniqueId val="{00000001-2C22-5B43-8376-B7794A2E33B9}"/>
            </c:ext>
          </c:extLst>
        </c:ser>
        <c:ser>
          <c:idx val="2"/>
          <c:order val="2"/>
          <c:tx>
            <c:strRef>
              <c:f>Hoja1!$D$1</c:f>
              <c:strCache>
                <c:ptCount val="1"/>
                <c:pt idx="0">
                  <c:v>Cristianas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Hoja1!$D$2:$D$6</c:f>
              <c:numCache>
                <c:formatCode>General</c:formatCode>
                <c:ptCount val="5"/>
              </c:numCache>
            </c:numRef>
          </c:val>
          <c:extLst>
            <c:ext xmlns:c16="http://schemas.microsoft.com/office/drawing/2014/chart" uri="{C3380CC4-5D6E-409C-BE32-E72D297353CC}">
              <c16:uniqueId val="{00000002-2C22-5B43-8376-B7794A2E33B9}"/>
            </c:ext>
          </c:extLst>
        </c:ser>
        <c:ser>
          <c:idx val="3"/>
          <c:order val="3"/>
          <c:tx>
            <c:strRef>
              <c:f>Hoja1!$E$1</c:f>
              <c:strCache>
                <c:ptCount val="1"/>
                <c:pt idx="0">
                  <c:v>Mus Adulto</c:v>
                </c:pt>
              </c:strCache>
            </c:strRef>
          </c:tx>
          <c:spPr>
            <a:solidFill>
              <a:schemeClr val="accent1">
                <a:lumMod val="60000"/>
              </a:schemeClr>
            </a:solidFill>
            <a:ln>
              <a:noFill/>
            </a:ln>
            <a:effectLst/>
          </c:spPr>
          <c:invertIfNegative val="0"/>
          <c:dLbls>
            <c:dLbl>
              <c:idx val="1"/>
              <c:layout>
                <c:manualLayout>
                  <c:x val="4.923518280257709E-2"/>
                  <c:y val="3.7605323108696683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37-1640-BB6D-2605B52A472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Hoja1!$E$2:$E$6</c:f>
              <c:numCache>
                <c:formatCode>General</c:formatCode>
                <c:ptCount val="5"/>
                <c:pt idx="0" formatCode="0%">
                  <c:v>4.0404040404040407E-2</c:v>
                </c:pt>
                <c:pt idx="2" formatCode="0%">
                  <c:v>0.592741935483871</c:v>
                </c:pt>
                <c:pt idx="4" formatCode="0%">
                  <c:v>1</c:v>
                </c:pt>
              </c:numCache>
            </c:numRef>
          </c:val>
          <c:extLst>
            <c:ext xmlns:c16="http://schemas.microsoft.com/office/drawing/2014/chart" uri="{C3380CC4-5D6E-409C-BE32-E72D297353CC}">
              <c16:uniqueId val="{00000000-5679-1D43-A647-E15D35BE2E93}"/>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7.0484331726890115E-2"/>
          <c:y val="0.87439446028464207"/>
          <c:w val="0.87749404549893018"/>
          <c:h val="0.1256055397153577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87157184598302"/>
          <c:y val="5.5544555321502383E-2"/>
          <c:w val="0.86278940331412968"/>
          <c:h val="0.79135445219232026"/>
        </c:manualLayout>
      </c:layout>
      <c:barChart>
        <c:barDir val="bar"/>
        <c:grouping val="percentStacked"/>
        <c:varyColors val="0"/>
        <c:ser>
          <c:idx val="0"/>
          <c:order val="0"/>
          <c:tx>
            <c:strRef>
              <c:f>Hoja1!$B$1</c:f>
              <c:strCache>
                <c:ptCount val="1"/>
                <c:pt idx="0">
                  <c:v>Ambiental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Hoja1!$B$2:$B$6</c:f>
              <c:numCache>
                <c:formatCode>General</c:formatCode>
                <c:ptCount val="5"/>
                <c:pt idx="4" formatCode="0%">
                  <c:v>0.9285714285714286</c:v>
                </c:pt>
              </c:numCache>
            </c:numRef>
          </c:val>
          <c:extLst>
            <c:ext xmlns:c16="http://schemas.microsoft.com/office/drawing/2014/chart" uri="{C3380CC4-5D6E-409C-BE32-E72D297353CC}">
              <c16:uniqueId val="{00000000-5BF1-AC46-96C4-85B14C9E1598}"/>
            </c:ext>
          </c:extLst>
        </c:ser>
        <c:ser>
          <c:idx val="1"/>
          <c:order val="1"/>
          <c:tx>
            <c:strRef>
              <c:f>Hoja1!$C$1</c:f>
              <c:strCache>
                <c:ptCount val="1"/>
                <c:pt idx="0">
                  <c:v>La Buenisima</c:v>
                </c:pt>
              </c:strCache>
            </c:strRef>
          </c:tx>
          <c:spPr>
            <a:solidFill>
              <a:schemeClr val="accent3"/>
            </a:solidFill>
            <a:ln>
              <a:noFill/>
            </a:ln>
            <a:effectLst/>
          </c:spPr>
          <c:invertIfNegative val="0"/>
          <c:dLbls>
            <c:dLbl>
              <c:idx val="0"/>
              <c:layout>
                <c:manualLayout>
                  <c:x val="9.7611976253828038E-3"/>
                  <c:y val="-5.049107430406301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59-4549-A72C-2B213B649AA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Hoja1!$C$2:$C$6</c:f>
              <c:numCache>
                <c:formatCode>General</c:formatCode>
                <c:ptCount val="5"/>
                <c:pt idx="0" formatCode="0%">
                  <c:v>4.0404040404040407E-2</c:v>
                </c:pt>
              </c:numCache>
            </c:numRef>
          </c:val>
          <c:extLst>
            <c:ext xmlns:c16="http://schemas.microsoft.com/office/drawing/2014/chart" uri="{C3380CC4-5D6E-409C-BE32-E72D297353CC}">
              <c16:uniqueId val="{00000001-5BF1-AC46-96C4-85B14C9E1598}"/>
            </c:ext>
          </c:extLst>
        </c:ser>
        <c:ser>
          <c:idx val="2"/>
          <c:order val="2"/>
          <c:tx>
            <c:strRef>
              <c:f>Hoja1!$D$1</c:f>
              <c:strCache>
                <c:ptCount val="1"/>
                <c:pt idx="0">
                  <c:v>Top</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Hoja1!$D$2:$D$6</c:f>
              <c:numCache>
                <c:formatCode>General</c:formatCode>
                <c:ptCount val="5"/>
                <c:pt idx="0" formatCode="0%">
                  <c:v>0.75420875420875422</c:v>
                </c:pt>
              </c:numCache>
            </c:numRef>
          </c:val>
          <c:extLst>
            <c:ext xmlns:c16="http://schemas.microsoft.com/office/drawing/2014/chart" uri="{C3380CC4-5D6E-409C-BE32-E72D297353CC}">
              <c16:uniqueId val="{00000002-5BF1-AC46-96C4-85B14C9E1598}"/>
            </c:ext>
          </c:extLst>
        </c:ser>
        <c:ser>
          <c:idx val="3"/>
          <c:order val="3"/>
          <c:tx>
            <c:strRef>
              <c:f>Hoja1!$E$1</c:f>
              <c:strCache>
                <c:ptCount val="1"/>
                <c:pt idx="0">
                  <c:v>Musiquera</c:v>
                </c:pt>
              </c:strCache>
            </c:strRef>
          </c:tx>
          <c:spPr>
            <a:solidFill>
              <a:schemeClr val="accent1">
                <a:lumMod val="60000"/>
              </a:schemeClr>
            </a:solidFill>
            <a:ln>
              <a:noFill/>
            </a:ln>
            <a:effectLst/>
          </c:spPr>
          <c:invertIfNegative val="0"/>
          <c:dLbls>
            <c:dLbl>
              <c:idx val="0"/>
              <c:layout>
                <c:manualLayout>
                  <c:x val="0"/>
                  <c:y val="-2.524712754731624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AC7-074B-AD63-4AE3BDD55C34}"/>
                </c:ext>
              </c:extLst>
            </c:dLbl>
            <c:dLbl>
              <c:idx val="1"/>
              <c:layout>
                <c:manualLayout>
                  <c:x val="2.7889136072522295E-3"/>
                  <c:y val="3.975988211990149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E4D-8B4F-96E0-15C401404BE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Hoja1!$E$2:$E$6</c:f>
              <c:numCache>
                <c:formatCode>0%</c:formatCode>
                <c:ptCount val="5"/>
                <c:pt idx="1">
                  <c:v>0.592741935483871</c:v>
                </c:pt>
                <c:pt idx="4">
                  <c:v>0.16030534351145037</c:v>
                </c:pt>
              </c:numCache>
            </c:numRef>
          </c:val>
          <c:extLst>
            <c:ext xmlns:c16="http://schemas.microsoft.com/office/drawing/2014/chart" uri="{C3380CC4-5D6E-409C-BE32-E72D297353CC}">
              <c16:uniqueId val="{00000003-5BF1-AC46-96C4-85B14C9E1598}"/>
            </c:ext>
          </c:extLst>
        </c:ser>
        <c:ser>
          <c:idx val="4"/>
          <c:order val="4"/>
          <c:tx>
            <c:strRef>
              <c:f>Hoja1!$F$1</c:f>
              <c:strCache>
                <c:ptCount val="1"/>
                <c:pt idx="0">
                  <c:v>Power</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Hoja1!$F$2:$F$6</c:f>
              <c:numCache>
                <c:formatCode>0%</c:formatCode>
                <c:ptCount val="5"/>
                <c:pt idx="1">
                  <c:v>0.64642857142857146</c:v>
                </c:pt>
              </c:numCache>
            </c:numRef>
          </c:val>
          <c:extLst>
            <c:ext xmlns:c16="http://schemas.microsoft.com/office/drawing/2014/chart" uri="{C3380CC4-5D6E-409C-BE32-E72D297353CC}">
              <c16:uniqueId val="{00000004-5BF1-AC46-96C4-85B14C9E1598}"/>
            </c:ext>
          </c:extLst>
        </c:ser>
        <c:ser>
          <c:idx val="5"/>
          <c:order val="5"/>
          <c:tx>
            <c:strRef>
              <c:f>Hoja1!$G$1</c:f>
              <c:strCache>
                <c:ptCount val="1"/>
                <c:pt idx="0">
                  <c:v>R America</c:v>
                </c:pt>
              </c:strCache>
            </c:strRef>
          </c:tx>
          <c:spPr>
            <a:solidFill>
              <a:schemeClr val="accent5">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Hoja1!$G$2:$G$6</c:f>
              <c:numCache>
                <c:formatCode>General</c:formatCode>
                <c:ptCount val="5"/>
                <c:pt idx="2" formatCode="0%">
                  <c:v>0.40725806451612906</c:v>
                </c:pt>
              </c:numCache>
            </c:numRef>
          </c:val>
          <c:extLst>
            <c:ext xmlns:c16="http://schemas.microsoft.com/office/drawing/2014/chart" uri="{C3380CC4-5D6E-409C-BE32-E72D297353CC}">
              <c16:uniqueId val="{00000006-5BF1-AC46-96C4-85B14C9E1598}"/>
            </c:ext>
          </c:extLst>
        </c:ser>
        <c:ser>
          <c:idx val="6"/>
          <c:order val="6"/>
          <c:tx>
            <c:strRef>
              <c:f>Hoja1!$H$1</c:f>
              <c:strCache>
                <c:ptCount val="1"/>
                <c:pt idx="0">
                  <c:v>RCV</c:v>
                </c:pt>
              </c:strCache>
            </c:strRef>
          </c:tx>
          <c:spPr>
            <a:solidFill>
              <a:schemeClr val="accent1">
                <a:lumMod val="80000"/>
                <a:lumOff val="20000"/>
              </a:schemeClr>
            </a:solidFill>
            <a:ln>
              <a:noFill/>
            </a:ln>
            <a:effectLst/>
          </c:spPr>
          <c:invertIfNegative val="0"/>
          <c:dLbls>
            <c:dLbl>
              <c:idx val="0"/>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AB50-2B41-BBD4-0F5DB9262A6A}"/>
                </c:ext>
              </c:extLst>
            </c:dLbl>
            <c:dLbl>
              <c:idx val="2"/>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AB50-2B41-BBD4-0F5DB9262A6A}"/>
                </c:ext>
              </c:extLst>
            </c:dLbl>
            <c:dLbl>
              <c:idx val="3"/>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AB50-2B41-BBD4-0F5DB9262A6A}"/>
                </c:ext>
              </c:extLst>
            </c:dLbl>
            <c:dLbl>
              <c:idx val="4"/>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AB50-2B41-BBD4-0F5DB9262A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separator>, </c:separator>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Hoja1!$H$2:$H$6</c:f>
              <c:numCache>
                <c:formatCode>General</c:formatCode>
                <c:ptCount val="5"/>
                <c:pt idx="0" formatCode="0%">
                  <c:v>0.2053872053872054</c:v>
                </c:pt>
              </c:numCache>
            </c:numRef>
          </c:val>
          <c:extLst>
            <c:ext xmlns:c16="http://schemas.microsoft.com/office/drawing/2014/chart" uri="{C3380CC4-5D6E-409C-BE32-E72D297353CC}">
              <c16:uniqueId val="{00000007-5BF1-AC46-96C4-85B14C9E1598}"/>
            </c:ext>
          </c:extLst>
        </c:ser>
        <c:ser>
          <c:idx val="7"/>
          <c:order val="7"/>
          <c:tx>
            <c:strRef>
              <c:f>Hoja1!$I$1</c:f>
              <c:strCache>
                <c:ptCount val="1"/>
                <c:pt idx="0">
                  <c:v>Stereo Sula</c:v>
                </c:pt>
              </c:strCache>
            </c:strRef>
          </c:tx>
          <c:spPr>
            <a:solidFill>
              <a:schemeClr val="accent3">
                <a:lumMod val="80000"/>
                <a:lumOff val="2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Hoja1!$I$2:$I$6</c:f>
              <c:numCache>
                <c:formatCode>General</c:formatCode>
                <c:ptCount val="5"/>
                <c:pt idx="4" formatCode="0%">
                  <c:v>7.1428571428571425E-2</c:v>
                </c:pt>
              </c:numCache>
            </c:numRef>
          </c:val>
          <c:extLst>
            <c:ext xmlns:c16="http://schemas.microsoft.com/office/drawing/2014/chart" uri="{C3380CC4-5D6E-409C-BE32-E72D297353CC}">
              <c16:uniqueId val="{00000008-5BF1-AC46-96C4-85B14C9E1598}"/>
            </c:ext>
          </c:extLst>
        </c:ser>
        <c:ser>
          <c:idx val="8"/>
          <c:order val="8"/>
          <c:tx>
            <c:strRef>
              <c:f>Hoja1!$J$1</c:f>
              <c:strCache>
                <c:ptCount val="1"/>
                <c:pt idx="0">
                  <c:v>XY</c:v>
                </c:pt>
              </c:strCache>
            </c:strRef>
          </c:tx>
          <c:spPr>
            <a:solidFill>
              <a:schemeClr val="accent5">
                <a:lumMod val="80000"/>
                <a:lumOff val="20000"/>
              </a:scheme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50-2B41-BBD4-0F5DB9262A6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A4B-4143-9DE7-5778D084E077}"/>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50-2B41-BBD4-0F5DB9262A6A}"/>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50-2B41-BBD4-0F5DB9262A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Didemo/Credid</c:v>
                </c:pt>
                <c:pt idx="1">
                  <c:v>Motomundo</c:v>
                </c:pt>
                <c:pt idx="2">
                  <c:v>UMA</c:v>
                </c:pt>
                <c:pt idx="3">
                  <c:v>Grupo Q</c:v>
                </c:pt>
                <c:pt idx="4">
                  <c:v>Elektra/Italika</c:v>
                </c:pt>
              </c:strCache>
            </c:strRef>
          </c:cat>
          <c:val>
            <c:numRef>
              <c:f>Hoja1!$J$2:$J$6</c:f>
              <c:numCache>
                <c:formatCode>0%</c:formatCode>
                <c:ptCount val="5"/>
                <c:pt idx="1">
                  <c:v>0.35357142857142859</c:v>
                </c:pt>
                <c:pt idx="3">
                  <c:v>1</c:v>
                </c:pt>
              </c:numCache>
            </c:numRef>
          </c:val>
          <c:extLst>
            <c:ext xmlns:c16="http://schemas.microsoft.com/office/drawing/2014/chart" uri="{C3380CC4-5D6E-409C-BE32-E72D297353CC}">
              <c16:uniqueId val="{00000009-5BF1-AC46-96C4-85B14C9E1598}"/>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1.9860578475582015E-2"/>
          <c:y val="0.87224752276054451"/>
          <c:w val="0.98013942152441802"/>
          <c:h val="0.1277524772394554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El Pais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Didemo/Credidemo</c:v>
                </c:pt>
              </c:strCache>
            </c:strRef>
          </c:cat>
          <c:val>
            <c:numRef>
              <c:f>Hoja1!$B$2</c:f>
              <c:numCache>
                <c:formatCode>0%</c:formatCode>
                <c:ptCount val="1"/>
                <c:pt idx="0">
                  <c:v>0.51</c:v>
                </c:pt>
              </c:numCache>
            </c:numRef>
          </c:val>
          <c:extLst>
            <c:ext xmlns:c16="http://schemas.microsoft.com/office/drawing/2014/chart" uri="{C3380CC4-5D6E-409C-BE32-E72D297353CC}">
              <c16:uniqueId val="{00000000-FC56-D840-8059-2A2032D28FB2}"/>
            </c:ext>
          </c:extLst>
        </c:ser>
        <c:ser>
          <c:idx val="1"/>
          <c:order val="1"/>
          <c:tx>
            <c:strRef>
              <c:f>Hoja1!$C$1</c:f>
              <c:strCache>
                <c:ptCount val="1"/>
                <c:pt idx="0">
                  <c:v>El Hareldo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Didemo/Credidemo</c:v>
                </c:pt>
              </c:strCache>
            </c:strRef>
          </c:cat>
          <c:val>
            <c:numRef>
              <c:f>Hoja1!$C$2</c:f>
              <c:numCache>
                <c:formatCode>0%</c:formatCode>
                <c:ptCount val="1"/>
                <c:pt idx="0">
                  <c:v>0.37</c:v>
                </c:pt>
              </c:numCache>
            </c:numRef>
          </c:val>
          <c:extLst>
            <c:ext xmlns:c16="http://schemas.microsoft.com/office/drawing/2014/chart" uri="{C3380CC4-5D6E-409C-BE32-E72D297353CC}">
              <c16:uniqueId val="{00000000-5673-D64E-BC23-46A9E911607C}"/>
            </c:ext>
          </c:extLst>
        </c:ser>
        <c:ser>
          <c:idx val="2"/>
          <c:order val="2"/>
          <c:tx>
            <c:strRef>
              <c:f>Hoja1!$D$1</c:f>
              <c:strCache>
                <c:ptCount val="1"/>
                <c:pt idx="0">
                  <c:v>La Prensa</c:v>
                </c:pt>
              </c:strCache>
            </c:strRef>
          </c:tx>
          <c:spPr>
            <a:solidFill>
              <a:schemeClr val="accent5"/>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35-834F-B685-942476A8277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Didemo/Credidemo</c:v>
                </c:pt>
              </c:strCache>
            </c:strRef>
          </c:cat>
          <c:val>
            <c:numRef>
              <c:f>Hoja1!$D$2</c:f>
              <c:numCache>
                <c:formatCode>0%</c:formatCode>
                <c:ptCount val="1"/>
                <c:pt idx="0">
                  <c:v>0.12</c:v>
                </c:pt>
              </c:numCache>
            </c:numRef>
          </c:val>
          <c:extLst>
            <c:ext xmlns:c16="http://schemas.microsoft.com/office/drawing/2014/chart" uri="{C3380CC4-5D6E-409C-BE32-E72D297353CC}">
              <c16:uniqueId val="{00000000-0535-834F-B685-942476A82772}"/>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Página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Didemo</c:v>
                </c:pt>
              </c:strCache>
            </c:strRef>
          </c:cat>
          <c:val>
            <c:numRef>
              <c:f>Hoja1!$B$2</c:f>
              <c:numCache>
                <c:formatCode>0%</c:formatCode>
                <c:ptCount val="1"/>
                <c:pt idx="0">
                  <c:v>1</c:v>
                </c:pt>
              </c:numCache>
            </c:numRef>
          </c:val>
          <c:extLst>
            <c:ext xmlns:c16="http://schemas.microsoft.com/office/drawing/2014/chart" uri="{C3380CC4-5D6E-409C-BE32-E72D297353CC}">
              <c16:uniqueId val="{00000000-A341-EE4C-9ECB-DAC573940A88}"/>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87242822708798295"/>
          <c:h val="0.146617543786598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El Pais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Didemo/Credidemo</c:v>
                </c:pt>
              </c:strCache>
            </c:strRef>
          </c:cat>
          <c:val>
            <c:numRef>
              <c:f>Hoja1!$B$2</c:f>
              <c:numCache>
                <c:formatCode>0%</c:formatCode>
                <c:ptCount val="1"/>
                <c:pt idx="0">
                  <c:v>0.51</c:v>
                </c:pt>
              </c:numCache>
            </c:numRef>
          </c:val>
          <c:extLst>
            <c:ext xmlns:c16="http://schemas.microsoft.com/office/drawing/2014/chart" uri="{C3380CC4-5D6E-409C-BE32-E72D297353CC}">
              <c16:uniqueId val="{00000000-1637-D247-89A0-4214B424D9E1}"/>
            </c:ext>
          </c:extLst>
        </c:ser>
        <c:ser>
          <c:idx val="1"/>
          <c:order val="1"/>
          <c:tx>
            <c:strRef>
              <c:f>Hoja1!$C$1</c:f>
              <c:strCache>
                <c:ptCount val="1"/>
                <c:pt idx="0">
                  <c:v>El Heraldo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Didemo/Credidemo</c:v>
                </c:pt>
              </c:strCache>
            </c:strRef>
          </c:cat>
          <c:val>
            <c:numRef>
              <c:f>Hoja1!$C$2</c:f>
              <c:numCache>
                <c:formatCode>0%</c:formatCode>
                <c:ptCount val="1"/>
                <c:pt idx="0">
                  <c:v>0.37</c:v>
                </c:pt>
              </c:numCache>
            </c:numRef>
          </c:val>
          <c:extLst>
            <c:ext xmlns:c16="http://schemas.microsoft.com/office/drawing/2014/chart" uri="{C3380CC4-5D6E-409C-BE32-E72D297353CC}">
              <c16:uniqueId val="{00000000-DB55-6149-AFEE-7B6EBCCCFC03}"/>
            </c:ext>
          </c:extLst>
        </c:ser>
        <c:ser>
          <c:idx val="2"/>
          <c:order val="2"/>
          <c:tx>
            <c:strRef>
              <c:f>Hoja1!$D$1</c:f>
              <c:strCache>
                <c:ptCount val="1"/>
                <c:pt idx="0">
                  <c:v>La Prensa</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Didemo/Credidemo</c:v>
                </c:pt>
              </c:strCache>
            </c:strRef>
          </c:cat>
          <c:val>
            <c:numRef>
              <c:f>Hoja1!$D$2</c:f>
              <c:numCache>
                <c:formatCode>0%</c:formatCode>
                <c:ptCount val="1"/>
                <c:pt idx="0">
                  <c:v>0.12</c:v>
                </c:pt>
              </c:numCache>
            </c:numRef>
          </c:val>
          <c:extLst>
            <c:ext xmlns:c16="http://schemas.microsoft.com/office/drawing/2014/chart" uri="{C3380CC4-5D6E-409C-BE32-E72D297353CC}">
              <c16:uniqueId val="{00000001-DB55-6149-AFEE-7B6EBCCCFC03}"/>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796366532022747E-2"/>
          <c:y val="5.5544555321502383E-2"/>
          <c:w val="0.93040726693595455"/>
          <c:h val="0.77259017342465397"/>
        </c:manualLayout>
      </c:layout>
      <c:barChart>
        <c:barDir val="bar"/>
        <c:grouping val="percentStacked"/>
        <c:varyColors val="0"/>
        <c:ser>
          <c:idx val="0"/>
          <c:order val="0"/>
          <c:tx>
            <c:strRef>
              <c:f>Hoja1!$B$1</c:f>
              <c:strCache>
                <c:ptCount val="1"/>
                <c:pt idx="0">
                  <c:v>Página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Didemo</c:v>
                </c:pt>
              </c:strCache>
            </c:strRef>
          </c:cat>
          <c:val>
            <c:numRef>
              <c:f>Hoja1!$B$2</c:f>
              <c:numCache>
                <c:formatCode>0%</c:formatCode>
                <c:ptCount val="1"/>
                <c:pt idx="0">
                  <c:v>1</c:v>
                </c:pt>
              </c:numCache>
            </c:numRef>
          </c:val>
          <c:extLst>
            <c:ext xmlns:c16="http://schemas.microsoft.com/office/drawing/2014/chart" uri="{C3380CC4-5D6E-409C-BE32-E72D297353CC}">
              <c16:uniqueId val="{00000000-CE9D-6148-9C69-F85938131485}"/>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1"/>
        <c:axPos val="l"/>
        <c:numFmt formatCode="General" sourceLinked="1"/>
        <c:majorTickMark val="none"/>
        <c:minorTickMark val="none"/>
        <c:tickLblPos val="nextTo"/>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layout>
        <c:manualLayout>
          <c:xMode val="edge"/>
          <c:yMode val="edge"/>
          <c:x val="0"/>
          <c:y val="0.85338225389229383"/>
          <c:w val="0.89999994808563166"/>
          <c:h val="0.14661754378659894"/>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itchFamily="2" charset="0"/>
        </a:defRPr>
      </a:pPr>
      <a:endParaRPr lang="es-HN"/>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TV</c:v>
                </c:pt>
              </c:strCache>
            </c:strRef>
          </c:tx>
          <c:spPr>
            <a:solidFill>
              <a:schemeClr val="accent1"/>
            </a:solidFill>
            <a:ln>
              <a:noFill/>
            </a:ln>
            <a:effectLst/>
          </c:spPr>
          <c:invertIfNegative val="0"/>
          <c:dLbls>
            <c:dLbl>
              <c:idx val="3"/>
              <c:layout>
                <c:manualLayout>
                  <c:x val="1.6678248783877719E-2"/>
                  <c:y val="2.36981748206892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A8-0240-911F-0A0E58C2614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Litoral</c:v>
                </c:pt>
                <c:pt idx="1">
                  <c:v>Oriente</c:v>
                </c:pt>
                <c:pt idx="2">
                  <c:v>Norte</c:v>
                </c:pt>
                <c:pt idx="3">
                  <c:v>Centro</c:v>
                </c:pt>
                <c:pt idx="4">
                  <c:v>Sur</c:v>
                </c:pt>
                <c:pt idx="5">
                  <c:v>Occidente</c:v>
                </c:pt>
                <c:pt idx="6">
                  <c:v>Nacional</c:v>
                </c:pt>
              </c:strCache>
            </c:strRef>
          </c:cat>
          <c:val>
            <c:numRef>
              <c:f>Hoja1!$B$2:$B$8</c:f>
              <c:numCache>
                <c:formatCode>General</c:formatCode>
                <c:ptCount val="7"/>
              </c:numCache>
            </c:numRef>
          </c:val>
          <c:extLst>
            <c:ext xmlns:c16="http://schemas.microsoft.com/office/drawing/2014/chart" uri="{C3380CC4-5D6E-409C-BE32-E72D297353CC}">
              <c16:uniqueId val="{00000000-FC56-D840-8059-2A2032D28FB2}"/>
            </c:ext>
          </c:extLst>
        </c:ser>
        <c:ser>
          <c:idx val="1"/>
          <c:order val="1"/>
          <c:tx>
            <c:strRef>
              <c:f>Hoja1!$C$1</c:f>
              <c:strCache>
                <c:ptCount val="1"/>
                <c:pt idx="0">
                  <c:v>TV Interior</c:v>
                </c:pt>
              </c:strCache>
            </c:strRef>
          </c:tx>
          <c:spPr>
            <a:solidFill>
              <a:schemeClr val="accent3"/>
            </a:solidFill>
            <a:ln>
              <a:noFill/>
            </a:ln>
            <a:effectLst/>
          </c:spPr>
          <c:invertIfNegative val="0"/>
          <c:dLbls>
            <c:dLbl>
              <c:idx val="3"/>
              <c:layout>
                <c:manualLayout>
                  <c:x val="-2.5480363512923961E-17"/>
                  <c:y val="-2.96227185258615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DA8-0240-911F-0A0E58C26145}"/>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Litoral</c:v>
                </c:pt>
                <c:pt idx="1">
                  <c:v>Oriente</c:v>
                </c:pt>
                <c:pt idx="2">
                  <c:v>Norte</c:v>
                </c:pt>
                <c:pt idx="3">
                  <c:v>Centro</c:v>
                </c:pt>
                <c:pt idx="4">
                  <c:v>Sur</c:v>
                </c:pt>
                <c:pt idx="5">
                  <c:v>Occidente</c:v>
                </c:pt>
                <c:pt idx="6">
                  <c:v>Nacional</c:v>
                </c:pt>
              </c:strCache>
            </c:strRef>
          </c:cat>
          <c:val>
            <c:numRef>
              <c:f>Hoja1!$C$2:$C$8</c:f>
              <c:numCache>
                <c:formatCode>0%</c:formatCode>
                <c:ptCount val="7"/>
                <c:pt idx="0">
                  <c:v>0.77670837343599619</c:v>
                </c:pt>
                <c:pt idx="1">
                  <c:v>0.31227154046997391</c:v>
                </c:pt>
                <c:pt idx="2">
                  <c:v>0.74018126888217528</c:v>
                </c:pt>
                <c:pt idx="3">
                  <c:v>0.33307024467245461</c:v>
                </c:pt>
                <c:pt idx="4">
                  <c:v>1</c:v>
                </c:pt>
                <c:pt idx="5">
                  <c:v>0.6063492063492063</c:v>
                </c:pt>
              </c:numCache>
            </c:numRef>
          </c:val>
          <c:extLst>
            <c:ext xmlns:c16="http://schemas.microsoft.com/office/drawing/2014/chart" uri="{C3380CC4-5D6E-409C-BE32-E72D297353CC}">
              <c16:uniqueId val="{00000001-FC56-D840-8059-2A2032D28FB2}"/>
            </c:ext>
          </c:extLst>
        </c:ser>
        <c:ser>
          <c:idx val="2"/>
          <c:order val="2"/>
          <c:tx>
            <c:strRef>
              <c:f>Hoja1!$D$1</c:f>
              <c:strCache>
                <c:ptCount val="1"/>
                <c:pt idx="0">
                  <c:v>Radio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Litoral</c:v>
                </c:pt>
                <c:pt idx="1">
                  <c:v>Oriente</c:v>
                </c:pt>
                <c:pt idx="2">
                  <c:v>Norte</c:v>
                </c:pt>
                <c:pt idx="3">
                  <c:v>Centro</c:v>
                </c:pt>
                <c:pt idx="4">
                  <c:v>Sur</c:v>
                </c:pt>
                <c:pt idx="5">
                  <c:v>Occidente</c:v>
                </c:pt>
                <c:pt idx="6">
                  <c:v>Nacional</c:v>
                </c:pt>
              </c:strCache>
            </c:strRef>
          </c:cat>
          <c:val>
            <c:numRef>
              <c:f>Hoja1!$D$2:$D$8</c:f>
              <c:numCache>
                <c:formatCode>0%</c:formatCode>
                <c:ptCount val="7"/>
                <c:pt idx="0">
                  <c:v>0.22329162656400384</c:v>
                </c:pt>
                <c:pt idx="1">
                  <c:v>0.68772845953002615</c:v>
                </c:pt>
                <c:pt idx="2">
                  <c:v>0.25981873111782477</c:v>
                </c:pt>
                <c:pt idx="3">
                  <c:v>0.66692975532754539</c:v>
                </c:pt>
                <c:pt idx="5">
                  <c:v>0.39365079365079364</c:v>
                </c:pt>
                <c:pt idx="6">
                  <c:v>0.16642754662840745</c:v>
                </c:pt>
              </c:numCache>
            </c:numRef>
          </c:val>
          <c:extLst>
            <c:ext xmlns:c16="http://schemas.microsoft.com/office/drawing/2014/chart" uri="{C3380CC4-5D6E-409C-BE32-E72D297353CC}">
              <c16:uniqueId val="{00000002-FC56-D840-8059-2A2032D28FB2}"/>
            </c:ext>
          </c:extLst>
        </c:ser>
        <c:ser>
          <c:idx val="3"/>
          <c:order val="3"/>
          <c:tx>
            <c:strRef>
              <c:f>Hoja1!$E$1</c:f>
              <c:strCache>
                <c:ptCount val="1"/>
                <c:pt idx="0">
                  <c:v>Cable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Litoral</c:v>
                </c:pt>
                <c:pt idx="1">
                  <c:v>Oriente</c:v>
                </c:pt>
                <c:pt idx="2">
                  <c:v>Norte</c:v>
                </c:pt>
                <c:pt idx="3">
                  <c:v>Centro</c:v>
                </c:pt>
                <c:pt idx="4">
                  <c:v>Sur</c:v>
                </c:pt>
                <c:pt idx="5">
                  <c:v>Occidente</c:v>
                </c:pt>
                <c:pt idx="6">
                  <c:v>Nacional</c:v>
                </c:pt>
              </c:strCache>
            </c:strRef>
          </c:cat>
          <c:val>
            <c:numRef>
              <c:f>Hoja1!$E$2:$E$8</c:f>
              <c:numCache>
                <c:formatCode>General</c:formatCode>
                <c:ptCount val="7"/>
                <c:pt idx="6" formatCode="0%">
                  <c:v>0.83213773314203732</c:v>
                </c:pt>
              </c:numCache>
            </c:numRef>
          </c:val>
          <c:extLst>
            <c:ext xmlns:c16="http://schemas.microsoft.com/office/drawing/2014/chart" uri="{C3380CC4-5D6E-409C-BE32-E72D297353CC}">
              <c16:uniqueId val="{00000004-FC56-D840-8059-2A2032D28FB2}"/>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Hoja1!$B$1</c:f>
              <c:strCache>
                <c:ptCount val="1"/>
                <c:pt idx="0">
                  <c:v>TV</c:v>
                </c:pt>
              </c:strCache>
            </c:strRef>
          </c:tx>
          <c:spPr>
            <a:solidFill>
              <a:schemeClr val="accent1"/>
            </a:solidFill>
            <a:ln>
              <a:noFill/>
            </a:ln>
            <a:effectLst/>
          </c:spPr>
          <c:invertIfNegative val="0"/>
          <c:dLbls>
            <c:dLbl>
              <c:idx val="3"/>
              <c:layout>
                <c:manualLayout>
                  <c:x val="1.6678248783877719E-2"/>
                  <c:y val="2.369817482068925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C68-1F46-AC2A-5AF35209AF6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Centro</c:v>
                </c:pt>
                <c:pt idx="1">
                  <c:v>Nacional</c:v>
                </c:pt>
                <c:pt idx="2">
                  <c:v>Litoral</c:v>
                </c:pt>
                <c:pt idx="3">
                  <c:v>Norte</c:v>
                </c:pt>
                <c:pt idx="4">
                  <c:v>Occidente</c:v>
                </c:pt>
                <c:pt idx="5">
                  <c:v>Sur</c:v>
                </c:pt>
                <c:pt idx="6">
                  <c:v>Oriente</c:v>
                </c:pt>
              </c:strCache>
            </c:strRef>
          </c:cat>
          <c:val>
            <c:numRef>
              <c:f>Hoja1!$B$2:$B$8</c:f>
              <c:numCache>
                <c:formatCode>0%</c:formatCode>
                <c:ptCount val="7"/>
                <c:pt idx="1">
                  <c:v>4.6974821495678318E-2</c:v>
                </c:pt>
              </c:numCache>
            </c:numRef>
          </c:val>
          <c:extLst>
            <c:ext xmlns:c16="http://schemas.microsoft.com/office/drawing/2014/chart" uri="{C3380CC4-5D6E-409C-BE32-E72D297353CC}">
              <c16:uniqueId val="{00000001-5C68-1F46-AC2A-5AF35209AF6D}"/>
            </c:ext>
          </c:extLst>
        </c:ser>
        <c:ser>
          <c:idx val="1"/>
          <c:order val="1"/>
          <c:tx>
            <c:strRef>
              <c:f>Hoja1!$C$1</c:f>
              <c:strCache>
                <c:ptCount val="1"/>
                <c:pt idx="0">
                  <c:v>TV Interior</c:v>
                </c:pt>
              </c:strCache>
            </c:strRef>
          </c:tx>
          <c:spPr>
            <a:solidFill>
              <a:schemeClr val="accent3"/>
            </a:solidFill>
            <a:ln>
              <a:noFill/>
            </a:ln>
            <a:effectLst/>
          </c:spPr>
          <c:invertIfNegative val="0"/>
          <c:dLbls>
            <c:dLbl>
              <c:idx val="3"/>
              <c:layout>
                <c:manualLayout>
                  <c:x val="-2.5480363512923961E-17"/>
                  <c:y val="-2.96227185258615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C68-1F46-AC2A-5AF35209AF6D}"/>
                </c:ext>
              </c:extLst>
            </c:dLbl>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Centro</c:v>
                </c:pt>
                <c:pt idx="1">
                  <c:v>Nacional</c:v>
                </c:pt>
                <c:pt idx="2">
                  <c:v>Litoral</c:v>
                </c:pt>
                <c:pt idx="3">
                  <c:v>Norte</c:v>
                </c:pt>
                <c:pt idx="4">
                  <c:v>Occidente</c:v>
                </c:pt>
                <c:pt idx="5">
                  <c:v>Sur</c:v>
                </c:pt>
                <c:pt idx="6">
                  <c:v>Oriente</c:v>
                </c:pt>
              </c:strCache>
            </c:strRef>
          </c:cat>
          <c:val>
            <c:numRef>
              <c:f>Hoja1!$C$2:$C$8</c:f>
              <c:numCache>
                <c:formatCode>General</c:formatCode>
                <c:ptCount val="7"/>
                <c:pt idx="0" formatCode="0%">
                  <c:v>0.3415026333849342</c:v>
                </c:pt>
                <c:pt idx="2" formatCode="0%">
                  <c:v>0.89189189189189189</c:v>
                </c:pt>
                <c:pt idx="3" formatCode="0%">
                  <c:v>0.9174664107485605</c:v>
                </c:pt>
                <c:pt idx="4" formatCode="0%">
                  <c:v>0.83333333333333337</c:v>
                </c:pt>
                <c:pt idx="5" formatCode="0%">
                  <c:v>1</c:v>
                </c:pt>
                <c:pt idx="6" formatCode="0%">
                  <c:v>0.56706281833616301</c:v>
                </c:pt>
              </c:numCache>
            </c:numRef>
          </c:val>
          <c:extLst>
            <c:ext xmlns:c16="http://schemas.microsoft.com/office/drawing/2014/chart" uri="{C3380CC4-5D6E-409C-BE32-E72D297353CC}">
              <c16:uniqueId val="{00000003-5C68-1F46-AC2A-5AF35209AF6D}"/>
            </c:ext>
          </c:extLst>
        </c:ser>
        <c:ser>
          <c:idx val="2"/>
          <c:order val="2"/>
          <c:tx>
            <c:strRef>
              <c:f>Hoja1!$D$1</c:f>
              <c:strCache>
                <c:ptCount val="1"/>
                <c:pt idx="0">
                  <c:v>Radio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Helvetica" pitchFamily="2"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Centro</c:v>
                </c:pt>
                <c:pt idx="1">
                  <c:v>Nacional</c:v>
                </c:pt>
                <c:pt idx="2">
                  <c:v>Litoral</c:v>
                </c:pt>
                <c:pt idx="3">
                  <c:v>Norte</c:v>
                </c:pt>
                <c:pt idx="4">
                  <c:v>Occidente</c:v>
                </c:pt>
                <c:pt idx="5">
                  <c:v>Sur</c:v>
                </c:pt>
                <c:pt idx="6">
                  <c:v>Oriente</c:v>
                </c:pt>
              </c:strCache>
            </c:strRef>
          </c:cat>
          <c:val>
            <c:numRef>
              <c:f>Hoja1!$D$2:$D$8</c:f>
              <c:numCache>
                <c:formatCode>0%</c:formatCode>
                <c:ptCount val="7"/>
                <c:pt idx="0">
                  <c:v>0.65849736661506597</c:v>
                </c:pt>
                <c:pt idx="1">
                  <c:v>0.47350620067643745</c:v>
                </c:pt>
                <c:pt idx="2">
                  <c:v>0.10810810810810811</c:v>
                </c:pt>
                <c:pt idx="3">
                  <c:v>8.253358925143954E-2</c:v>
                </c:pt>
                <c:pt idx="4">
                  <c:v>0.16666666666666666</c:v>
                </c:pt>
                <c:pt idx="6">
                  <c:v>0.43293718166383699</c:v>
                </c:pt>
              </c:numCache>
            </c:numRef>
          </c:val>
          <c:extLst>
            <c:ext xmlns:c16="http://schemas.microsoft.com/office/drawing/2014/chart" uri="{C3380CC4-5D6E-409C-BE32-E72D297353CC}">
              <c16:uniqueId val="{00000004-5C68-1F46-AC2A-5AF35209AF6D}"/>
            </c:ext>
          </c:extLst>
        </c:ser>
        <c:ser>
          <c:idx val="3"/>
          <c:order val="3"/>
          <c:tx>
            <c:strRef>
              <c:f>Hoja1!$E$1</c:f>
              <c:strCache>
                <c:ptCount val="1"/>
                <c:pt idx="0">
                  <c:v>Cable</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Helvetica" pitchFamily="2" charset="0"/>
                    <a:ea typeface="+mn-ea"/>
                    <a:cs typeface="+mn-cs"/>
                  </a:defRPr>
                </a:pPr>
                <a:endParaRPr lang="es-HN"/>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Hoja1!$A$2:$A$8</c:f>
              <c:strCache>
                <c:ptCount val="7"/>
                <c:pt idx="0">
                  <c:v>Centro</c:v>
                </c:pt>
                <c:pt idx="1">
                  <c:v>Nacional</c:v>
                </c:pt>
                <c:pt idx="2">
                  <c:v>Litoral</c:v>
                </c:pt>
                <c:pt idx="3">
                  <c:v>Norte</c:v>
                </c:pt>
                <c:pt idx="4">
                  <c:v>Occidente</c:v>
                </c:pt>
                <c:pt idx="5">
                  <c:v>Sur</c:v>
                </c:pt>
                <c:pt idx="6">
                  <c:v>Oriente</c:v>
                </c:pt>
              </c:strCache>
            </c:strRef>
          </c:cat>
          <c:val>
            <c:numRef>
              <c:f>Hoja1!$E$2:$E$8</c:f>
              <c:numCache>
                <c:formatCode>0%</c:formatCode>
                <c:ptCount val="7"/>
                <c:pt idx="1">
                  <c:v>0.47951897782788427</c:v>
                </c:pt>
              </c:numCache>
            </c:numRef>
          </c:val>
          <c:extLst>
            <c:ext xmlns:c16="http://schemas.microsoft.com/office/drawing/2014/chart" uri="{C3380CC4-5D6E-409C-BE32-E72D297353CC}">
              <c16:uniqueId val="{00000005-5C68-1F46-AC2A-5AF35209AF6D}"/>
            </c:ext>
          </c:extLst>
        </c:ser>
        <c:dLbls>
          <c:showLegendKey val="0"/>
          <c:showVal val="0"/>
          <c:showCatName val="0"/>
          <c:showSerName val="0"/>
          <c:showPercent val="0"/>
          <c:showBubbleSize val="0"/>
        </c:dLbls>
        <c:gapWidth val="18"/>
        <c:overlap val="100"/>
        <c:axId val="1156175375"/>
        <c:axId val="1156168911"/>
      </c:barChart>
      <c:catAx>
        <c:axId val="11561753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crossAx val="1156168911"/>
        <c:crosses val="autoZero"/>
        <c:auto val="1"/>
        <c:lblAlgn val="ctr"/>
        <c:lblOffset val="100"/>
        <c:noMultiLvlLbl val="0"/>
      </c:catAx>
      <c:valAx>
        <c:axId val="1156168911"/>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56175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Helvetica" pitchFamily="2"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Helvetica" pitchFamily="2" charset="0"/>
        </a:defRPr>
      </a:pPr>
      <a:endParaRPr lang="es-H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3"/>
          <c:order val="0"/>
          <c:tx>
            <c:strRef>
              <c:f>Hoja1!$C$2</c:f>
              <c:strCache>
                <c:ptCount val="1"/>
                <c:pt idx="0">
                  <c:v>TV</c:v>
                </c:pt>
              </c:strCache>
            </c:strRef>
          </c:tx>
          <c:spPr>
            <a:solidFill>
              <a:srgbClr val="1D9A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Hoja1!$B$3:$B$9</c:f>
              <c:strCache>
                <c:ptCount val="7"/>
                <c:pt idx="0">
                  <c:v>Didemo/Credid</c:v>
                </c:pt>
                <c:pt idx="1">
                  <c:v>Elektra/Ikalika</c:v>
                </c:pt>
                <c:pt idx="2">
                  <c:v>Tropigas</c:v>
                </c:pt>
                <c:pt idx="3">
                  <c:v>Motomundo</c:v>
                </c:pt>
                <c:pt idx="4">
                  <c:v>UMA</c:v>
                </c:pt>
                <c:pt idx="5">
                  <c:v>Gallo + Gallo</c:v>
                </c:pt>
                <c:pt idx="6">
                  <c:v>Grupo Q</c:v>
                </c:pt>
              </c:strCache>
            </c:strRef>
          </c:cat>
          <c:val>
            <c:numRef>
              <c:f>Hoja1!$C$3:$C$9</c:f>
              <c:numCache>
                <c:formatCode>0%</c:formatCode>
                <c:ptCount val="7"/>
                <c:pt idx="0">
                  <c:v>0.59243874691400333</c:v>
                </c:pt>
                <c:pt idx="1">
                  <c:v>0.99491522766506357</c:v>
                </c:pt>
                <c:pt idx="2">
                  <c:v>1</c:v>
                </c:pt>
                <c:pt idx="5">
                  <c:v>1</c:v>
                </c:pt>
              </c:numCache>
            </c:numRef>
          </c:val>
          <c:extLst>
            <c:ext xmlns:c16="http://schemas.microsoft.com/office/drawing/2014/chart" uri="{C3380CC4-5D6E-409C-BE32-E72D297353CC}">
              <c16:uniqueId val="{00000000-C372-A640-A303-748FB3D91C7F}"/>
            </c:ext>
          </c:extLst>
        </c:ser>
        <c:ser>
          <c:idx val="4"/>
          <c:order val="1"/>
          <c:tx>
            <c:strRef>
              <c:f>Hoja1!$D$2</c:f>
              <c:strCache>
                <c:ptCount val="1"/>
                <c:pt idx="0">
                  <c:v>RD</c:v>
                </c:pt>
              </c:strCache>
            </c:strRef>
          </c:tx>
          <c:spPr>
            <a:solidFill>
              <a:srgbClr val="36A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Hoja1!$B$3:$B$9</c:f>
              <c:strCache>
                <c:ptCount val="7"/>
                <c:pt idx="0">
                  <c:v>Didemo/Credid</c:v>
                </c:pt>
                <c:pt idx="1">
                  <c:v>Elektra/Ikalika</c:v>
                </c:pt>
                <c:pt idx="2">
                  <c:v>Tropigas</c:v>
                </c:pt>
                <c:pt idx="3">
                  <c:v>Motomundo</c:v>
                </c:pt>
                <c:pt idx="4">
                  <c:v>UMA</c:v>
                </c:pt>
                <c:pt idx="5">
                  <c:v>Gallo + Gallo</c:v>
                </c:pt>
                <c:pt idx="6">
                  <c:v>Grupo Q</c:v>
                </c:pt>
              </c:strCache>
            </c:strRef>
          </c:cat>
          <c:val>
            <c:numRef>
              <c:f>Hoja1!$D$3:$D$9</c:f>
              <c:numCache>
                <c:formatCode>0%</c:formatCode>
                <c:ptCount val="7"/>
                <c:pt idx="0">
                  <c:v>3.8609274586921288E-2</c:v>
                </c:pt>
                <c:pt idx="1">
                  <c:v>5.0847723349365173E-3</c:v>
                </c:pt>
                <c:pt idx="3">
                  <c:v>1</c:v>
                </c:pt>
                <c:pt idx="4">
                  <c:v>1</c:v>
                </c:pt>
                <c:pt idx="6">
                  <c:v>1</c:v>
                </c:pt>
              </c:numCache>
            </c:numRef>
          </c:val>
          <c:extLst>
            <c:ext xmlns:c16="http://schemas.microsoft.com/office/drawing/2014/chart" uri="{C3380CC4-5D6E-409C-BE32-E72D297353CC}">
              <c16:uniqueId val="{00000001-C372-A640-A303-748FB3D91C7F}"/>
            </c:ext>
          </c:extLst>
        </c:ser>
        <c:ser>
          <c:idx val="5"/>
          <c:order val="2"/>
          <c:tx>
            <c:strRef>
              <c:f>Hoja1!$E$2</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Hoja1!$B$3:$B$9</c:f>
              <c:strCache>
                <c:ptCount val="7"/>
                <c:pt idx="0">
                  <c:v>Didemo/Credid</c:v>
                </c:pt>
                <c:pt idx="1">
                  <c:v>Elektra/Ikalika</c:v>
                </c:pt>
                <c:pt idx="2">
                  <c:v>Tropigas</c:v>
                </c:pt>
                <c:pt idx="3">
                  <c:v>Motomundo</c:v>
                </c:pt>
                <c:pt idx="4">
                  <c:v>UMA</c:v>
                </c:pt>
                <c:pt idx="5">
                  <c:v>Gallo + Gallo</c:v>
                </c:pt>
                <c:pt idx="6">
                  <c:v>Grupo Q</c:v>
                </c:pt>
              </c:strCache>
            </c:strRef>
          </c:cat>
          <c:val>
            <c:numRef>
              <c:f>Hoja1!$E$3:$E$9</c:f>
              <c:numCache>
                <c:formatCode>General</c:formatCode>
                <c:ptCount val="7"/>
                <c:pt idx="0" formatCode="0%">
                  <c:v>0.36895197849907535</c:v>
                </c:pt>
              </c:numCache>
            </c:numRef>
          </c:val>
          <c:extLst>
            <c:ext xmlns:c16="http://schemas.microsoft.com/office/drawing/2014/chart" uri="{C3380CC4-5D6E-409C-BE32-E72D297353CC}">
              <c16:uniqueId val="{00000002-C372-A640-A303-748FB3D91C7F}"/>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125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3"/>
          <c:order val="0"/>
          <c:tx>
            <c:strRef>
              <c:f>Hoja1!$C$34</c:f>
              <c:strCache>
                <c:ptCount val="1"/>
                <c:pt idx="0">
                  <c:v>TV</c:v>
                </c:pt>
              </c:strCache>
            </c:strRef>
          </c:tx>
          <c:spPr>
            <a:solidFill>
              <a:srgbClr val="1D9A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Hoja1!$B$35:$B$41</c:f>
              <c:strCache>
                <c:ptCount val="7"/>
                <c:pt idx="0">
                  <c:v>Credidemo</c:v>
                </c:pt>
                <c:pt idx="1">
                  <c:v>Italika</c:v>
                </c:pt>
                <c:pt idx="2">
                  <c:v>AKT</c:v>
                </c:pt>
                <c:pt idx="3">
                  <c:v>Motomundo</c:v>
                </c:pt>
                <c:pt idx="4">
                  <c:v>Bajan</c:v>
                </c:pt>
                <c:pt idx="5">
                  <c:v>Serpento</c:v>
                </c:pt>
                <c:pt idx="6">
                  <c:v>Active Motors</c:v>
                </c:pt>
              </c:strCache>
            </c:strRef>
          </c:cat>
          <c:val>
            <c:numRef>
              <c:f>Hoja1!$C$35:$C$41</c:f>
              <c:numCache>
                <c:formatCode>0%</c:formatCode>
                <c:ptCount val="7"/>
                <c:pt idx="0">
                  <c:v>0.36</c:v>
                </c:pt>
                <c:pt idx="1">
                  <c:v>0.99</c:v>
                </c:pt>
                <c:pt idx="2">
                  <c:v>1</c:v>
                </c:pt>
                <c:pt idx="5">
                  <c:v>1</c:v>
                </c:pt>
              </c:numCache>
            </c:numRef>
          </c:val>
          <c:extLst>
            <c:ext xmlns:c16="http://schemas.microsoft.com/office/drawing/2014/chart" uri="{C3380CC4-5D6E-409C-BE32-E72D297353CC}">
              <c16:uniqueId val="{00000000-FE2A-E143-AB57-9FCC6987B9D3}"/>
            </c:ext>
          </c:extLst>
        </c:ser>
        <c:ser>
          <c:idx val="4"/>
          <c:order val="1"/>
          <c:tx>
            <c:strRef>
              <c:f>Hoja1!$D$34</c:f>
              <c:strCache>
                <c:ptCount val="1"/>
                <c:pt idx="0">
                  <c:v>RD</c:v>
                </c:pt>
              </c:strCache>
            </c:strRef>
          </c:tx>
          <c:spPr>
            <a:solidFill>
              <a:srgbClr val="36A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Hoja1!$B$35:$B$41</c:f>
              <c:strCache>
                <c:ptCount val="7"/>
                <c:pt idx="0">
                  <c:v>Credidemo</c:v>
                </c:pt>
                <c:pt idx="1">
                  <c:v>Italika</c:v>
                </c:pt>
                <c:pt idx="2">
                  <c:v>AKT</c:v>
                </c:pt>
                <c:pt idx="3">
                  <c:v>Motomundo</c:v>
                </c:pt>
                <c:pt idx="4">
                  <c:v>Bajan</c:v>
                </c:pt>
                <c:pt idx="5">
                  <c:v>Serpento</c:v>
                </c:pt>
                <c:pt idx="6">
                  <c:v>Active Motors</c:v>
                </c:pt>
              </c:strCache>
            </c:strRef>
          </c:cat>
          <c:val>
            <c:numRef>
              <c:f>Hoja1!$D$35:$D$41</c:f>
              <c:numCache>
                <c:formatCode>0%</c:formatCode>
                <c:ptCount val="7"/>
                <c:pt idx="0">
                  <c:v>0.04</c:v>
                </c:pt>
                <c:pt idx="1">
                  <c:v>0.01</c:v>
                </c:pt>
                <c:pt idx="3">
                  <c:v>1</c:v>
                </c:pt>
                <c:pt idx="5">
                  <c:v>1</c:v>
                </c:pt>
                <c:pt idx="6">
                  <c:v>1</c:v>
                </c:pt>
              </c:numCache>
            </c:numRef>
          </c:val>
          <c:extLst>
            <c:ext xmlns:c16="http://schemas.microsoft.com/office/drawing/2014/chart" uri="{C3380CC4-5D6E-409C-BE32-E72D297353CC}">
              <c16:uniqueId val="{00000001-FE2A-E143-AB57-9FCC6987B9D3}"/>
            </c:ext>
          </c:extLst>
        </c:ser>
        <c:ser>
          <c:idx val="5"/>
          <c:order val="2"/>
          <c:tx>
            <c:strRef>
              <c:f>Hoja1!$E$34</c:f>
              <c:strCache>
                <c:ptCount val="1"/>
                <c:pt idx="0">
                  <c:v>PR</c:v>
                </c:pt>
              </c:strCache>
            </c:strRef>
          </c:tx>
          <c:spPr>
            <a:solidFill>
              <a:srgbClr val="B74819"/>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extLst>
                <c:ext xmlns:c16="http://schemas.microsoft.com/office/drawing/2014/chart" uri="{C3380CC4-5D6E-409C-BE32-E72D297353CC}">
                  <c16:uniqueId val="{00000000-D38E-EA45-A3DF-E618F993DDB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Hoja1!$B$35:$B$41</c:f>
              <c:strCache>
                <c:ptCount val="7"/>
                <c:pt idx="0">
                  <c:v>Credidemo</c:v>
                </c:pt>
                <c:pt idx="1">
                  <c:v>Italika</c:v>
                </c:pt>
                <c:pt idx="2">
                  <c:v>AKT</c:v>
                </c:pt>
                <c:pt idx="3">
                  <c:v>Motomundo</c:v>
                </c:pt>
                <c:pt idx="4">
                  <c:v>Bajan</c:v>
                </c:pt>
                <c:pt idx="5">
                  <c:v>Serpento</c:v>
                </c:pt>
                <c:pt idx="6">
                  <c:v>Active Motors</c:v>
                </c:pt>
              </c:strCache>
            </c:strRef>
          </c:cat>
          <c:val>
            <c:numRef>
              <c:f>Hoja1!$E$35:$E$41</c:f>
              <c:numCache>
                <c:formatCode>General</c:formatCode>
                <c:ptCount val="7"/>
                <c:pt idx="0" formatCode="0%">
                  <c:v>0.6</c:v>
                </c:pt>
              </c:numCache>
            </c:numRef>
          </c:val>
          <c:extLst>
            <c:ext xmlns:c16="http://schemas.microsoft.com/office/drawing/2014/chart" uri="{C3380CC4-5D6E-409C-BE32-E72D297353CC}">
              <c16:uniqueId val="{00000002-FE2A-E143-AB57-9FCC6987B9D3}"/>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numFmt formatCode="0%" sourceLinked="1"/>
        <c:majorTickMark val="none"/>
        <c:minorTickMark val="none"/>
        <c:tickLblPos val="nextTo"/>
        <c:crossAx val="11125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3"/>
          <c:order val="0"/>
          <c:tx>
            <c:strRef>
              <c:f>Hoja1!$C$2</c:f>
              <c:strCache>
                <c:ptCount val="1"/>
                <c:pt idx="0">
                  <c:v>TV</c:v>
                </c:pt>
              </c:strCache>
            </c:strRef>
          </c:tx>
          <c:spPr>
            <a:solidFill>
              <a:srgbClr val="1D9A7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Hoja1!$B$3:$B$4</c:f>
              <c:strCache>
                <c:ptCount val="2"/>
                <c:pt idx="0">
                  <c:v>CrediDemo</c:v>
                </c:pt>
                <c:pt idx="1">
                  <c:v>Didemo</c:v>
                </c:pt>
              </c:strCache>
            </c:strRef>
          </c:cat>
          <c:val>
            <c:numRef>
              <c:f>Hoja1!$C$3:$C$4</c:f>
              <c:numCache>
                <c:formatCode>0%</c:formatCode>
                <c:ptCount val="2"/>
                <c:pt idx="0">
                  <c:v>0.4</c:v>
                </c:pt>
                <c:pt idx="1">
                  <c:v>0.69</c:v>
                </c:pt>
              </c:numCache>
            </c:numRef>
          </c:val>
          <c:extLst>
            <c:ext xmlns:c16="http://schemas.microsoft.com/office/drawing/2014/chart" uri="{C3380CC4-5D6E-409C-BE32-E72D297353CC}">
              <c16:uniqueId val="{00000000-66D5-8248-928A-C58966134C47}"/>
            </c:ext>
          </c:extLst>
        </c:ser>
        <c:ser>
          <c:idx val="4"/>
          <c:order val="1"/>
          <c:tx>
            <c:strRef>
              <c:f>Hoja1!$D$2</c:f>
              <c:strCache>
                <c:ptCount val="1"/>
                <c:pt idx="0">
                  <c:v>RD</c:v>
                </c:pt>
              </c:strCache>
            </c:strRef>
          </c:tx>
          <c:spPr>
            <a:solidFill>
              <a:srgbClr val="36AFC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Hoja1!$B$3:$B$4</c:f>
              <c:strCache>
                <c:ptCount val="2"/>
                <c:pt idx="0">
                  <c:v>CrediDemo</c:v>
                </c:pt>
                <c:pt idx="1">
                  <c:v>Didemo</c:v>
                </c:pt>
              </c:strCache>
            </c:strRef>
          </c:cat>
          <c:val>
            <c:numRef>
              <c:f>Hoja1!$D$3:$D$4</c:f>
              <c:numCache>
                <c:formatCode>0%</c:formatCode>
                <c:ptCount val="2"/>
                <c:pt idx="0">
                  <c:v>0.48</c:v>
                </c:pt>
                <c:pt idx="1">
                  <c:v>0.31</c:v>
                </c:pt>
              </c:numCache>
            </c:numRef>
          </c:val>
          <c:extLst>
            <c:ext xmlns:c16="http://schemas.microsoft.com/office/drawing/2014/chart" uri="{C3380CC4-5D6E-409C-BE32-E72D297353CC}">
              <c16:uniqueId val="{00000001-66D5-8248-928A-C58966134C47}"/>
            </c:ext>
          </c:extLst>
        </c:ser>
        <c:ser>
          <c:idx val="5"/>
          <c:order val="2"/>
          <c:tx>
            <c:strRef>
              <c:f>Hoja1!$E$2</c:f>
              <c:strCache>
                <c:ptCount val="1"/>
                <c:pt idx="0">
                  <c:v>PR</c:v>
                </c:pt>
              </c:strCache>
            </c:strRef>
          </c:tx>
          <c:spPr>
            <a:solidFill>
              <a:srgbClr val="B7481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Helvetica Light" panose="020B0403020202020204" pitchFamily="34" charset="0"/>
                    <a:ea typeface="+mn-ea"/>
                    <a:cs typeface="+mn-cs"/>
                  </a:defRPr>
                </a:pPr>
                <a:endParaRPr lang="es-HN"/>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Hoja1!$B$3:$B$4</c:f>
              <c:strCache>
                <c:ptCount val="2"/>
                <c:pt idx="0">
                  <c:v>CrediDemo</c:v>
                </c:pt>
                <c:pt idx="1">
                  <c:v>Didemo</c:v>
                </c:pt>
              </c:strCache>
            </c:strRef>
          </c:cat>
          <c:val>
            <c:numRef>
              <c:f>Hoja1!$E$3:$E$4</c:f>
              <c:numCache>
                <c:formatCode>0%</c:formatCode>
                <c:ptCount val="2"/>
                <c:pt idx="0">
                  <c:v>0.13</c:v>
                </c:pt>
                <c:pt idx="1">
                  <c:v>0.01</c:v>
                </c:pt>
              </c:numCache>
            </c:numRef>
          </c:val>
          <c:extLst>
            <c:ext xmlns:c16="http://schemas.microsoft.com/office/drawing/2014/chart" uri="{C3380CC4-5D6E-409C-BE32-E72D297353CC}">
              <c16:uniqueId val="{00000002-66D5-8248-928A-C58966134C47}"/>
            </c:ext>
          </c:extLst>
        </c:ser>
        <c:dLbls>
          <c:dLblPos val="ctr"/>
          <c:showLegendKey val="0"/>
          <c:showVal val="1"/>
          <c:showCatName val="0"/>
          <c:showSerName val="0"/>
          <c:showPercent val="0"/>
          <c:showBubbleSize val="0"/>
        </c:dLbls>
        <c:gapWidth val="12"/>
        <c:overlap val="100"/>
        <c:axId val="1112547967"/>
        <c:axId val="1229454143"/>
      </c:barChart>
      <c:catAx>
        <c:axId val="111254796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crossAx val="1229454143"/>
        <c:crosses val="autoZero"/>
        <c:auto val="1"/>
        <c:lblAlgn val="ctr"/>
        <c:lblOffset val="100"/>
        <c:noMultiLvlLbl val="0"/>
      </c:catAx>
      <c:valAx>
        <c:axId val="1229454143"/>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125479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Helvetica Light" panose="020B0403020202020204" pitchFamily="34" charset="0"/>
              <a:ea typeface="+mn-ea"/>
              <a:cs typeface="+mn-cs"/>
            </a:defRPr>
          </a:pPr>
          <a:endParaRPr lang="es-H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Helvetica Light" panose="020B0403020202020204" pitchFamily="34" charset="0"/>
        </a:defRPr>
      </a:pPr>
      <a:endParaRPr lang="es-HN"/>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'Grafico SOI'!$A$7:$B$11</cx:f>
        <cx:lvl ptCount="5">
          <cx:pt idx="0">Didemo/Credid</cx:pt>
          <cx:pt idx="1">Elektra/Italika</cx:pt>
          <cx:pt idx="2">Tropigas</cx:pt>
          <cx:pt idx="3">MM</cx:pt>
          <cx:pt idx="4">UMA</cx:pt>
        </cx:lvl>
        <cx:lvl ptCount="5">
          <cx:pt idx="0">76%</cx:pt>
          <cx:pt idx="1">12%</cx:pt>
          <cx:pt idx="2">4%</cx:pt>
          <cx:pt idx="3">4%</cx:pt>
          <cx:pt idx="4">3%</cx:pt>
        </cx:lvl>
      </cx:strDim>
      <cx:numDim type="size">
        <cx:f>'Grafico SOI'!$C$7:$C$11</cx:f>
        <cx:lvl ptCount="5" formatCode="\$0,\k">
          <cx:pt idx="0">167022.6155322163</cx:pt>
          <cx:pt idx="1">25902.19073749748</cx:pt>
          <cx:pt idx="2">8418.4139039293586</cx:pt>
          <cx:pt idx="3">8391.3709315610868</cx:pt>
          <cx:pt idx="4">6215.8002393407796</cx:pt>
        </cx:lvl>
      </cx:numDim>
    </cx:data>
  </cx:chartData>
  <cx:chart>
    <cx:plotArea>
      <cx:plotAreaRegion>
        <cx:series layoutId="treemap" uniqueId="{FBE1F2B4-2FC1-5A46-83C2-FCBE8CB4E507}">
          <cx:dataPt idx="0"/>
          <cx:dataPt idx="1">
            <cx:spPr>
              <a:solidFill>
                <a:srgbClr val="5F260D"/>
              </a:solidFill>
            </cx:spPr>
          </cx:dataPt>
          <cx:dataPt idx="2"/>
          <cx:dataPt idx="3">
            <cx:spPr>
              <a:solidFill>
                <a:srgbClr val="1D9A78">
                  <a:lumMod val="75000"/>
                </a:srgbClr>
              </a:solidFill>
            </cx:spPr>
          </cx:dataPt>
          <cx:dataPt idx="4"/>
          <cx:dataPt idx="5">
            <cx:spPr>
              <a:solidFill>
                <a:srgbClr val="F19D19">
                  <a:lumMod val="60000"/>
                  <a:lumOff val="40000"/>
                </a:srgbClr>
              </a:solidFill>
            </cx:spPr>
          </cx:dataPt>
          <cx:dataPt idx="6">
            <cx:spPr>
              <a:solidFill>
                <a:srgbClr val="44536A"/>
              </a:solidFill>
            </cx:spPr>
          </cx:dataPt>
          <cx:dataPt idx="7"/>
          <cx:dataPt idx="8">
            <cx:spPr>
              <a:solidFill>
                <a:srgbClr val="FFFF00"/>
              </a:solidFill>
            </cx:spPr>
          </cx:dataPt>
          <cx:dataLabels pos="inEnd">
            <cx:txPr>
              <a:bodyPr spcFirstLastPara="1" vertOverflow="ellipsis" horzOverflow="overflow" wrap="square" lIns="0" tIns="0" rIns="0" bIns="0" anchor="ctr" anchorCtr="1"/>
              <a:lstStyle/>
              <a:p>
                <a:pPr algn="ctr" rtl="0">
                  <a:defRPr>
                    <a:solidFill>
                      <a:schemeClr val="bg1"/>
                    </a:solidFill>
                  </a:defRPr>
                </a:pPr>
                <a:endParaRPr lang="es-ES" sz="900" b="0" i="0" u="none" strike="noStrike" baseline="0">
                  <a:solidFill>
                    <a:schemeClr val="bg1"/>
                  </a:solidFill>
                  <a:latin typeface="Calibri" panose="020F0502020204030204"/>
                </a:endParaRPr>
              </a:p>
            </cx:txPr>
            <cx:visibility seriesName="0" categoryName="1" value="1"/>
            <cx:separator>| </cx:separator>
            <cx:dataLabel idx="6">
              <cx:txPr>
                <a:bodyPr spcFirstLastPara="1" vertOverflow="ellipsis" horzOverflow="overflow" wrap="square" lIns="0" tIns="0" rIns="0" bIns="0" anchor="ctr" anchorCtr="1"/>
                <a:lstStyle/>
                <a:p>
                  <a:pPr algn="ctr" rtl="0">
                    <a:defRPr>
                      <a:solidFill>
                        <a:schemeClr val="bg1"/>
                      </a:solidFill>
                    </a:defRPr>
                  </a:pPr>
                  <a:r>
                    <a:rPr lang="es-ES" sz="900" b="0" i="0" u="none" strike="noStrike" baseline="0">
                      <a:solidFill>
                        <a:schemeClr val="bg1"/>
                      </a:solidFill>
                      <a:latin typeface="Calibri" panose="020F0502020204030204"/>
                    </a:rPr>
                    <a:t>MM| $8k</a:t>
                  </a:r>
                </a:p>
              </cx:txPr>
              <cx:visibility seriesName="0" categoryName="1" value="1"/>
              <cx:separator>| </cx:separator>
            </cx:dataLabel>
            <cx:dataLabel idx="7">
              <cx:txPr>
                <a:bodyPr spcFirstLastPara="1" vertOverflow="ellipsis" horzOverflow="overflow" wrap="square" lIns="0" tIns="0" rIns="0" bIns="0" anchor="ctr" anchorCtr="1"/>
                <a:lstStyle/>
                <a:p>
                  <a:pPr algn="ctr" rtl="0">
                    <a:defRPr>
                      <a:solidFill>
                        <a:schemeClr val="tx1"/>
                      </a:solidFill>
                    </a:defRPr>
                  </a:pPr>
                  <a:r>
                    <a:rPr lang="es-ES" sz="900" b="0" i="0" u="none" strike="noStrike" baseline="0">
                      <a:solidFill>
                        <a:schemeClr val="tx1"/>
                      </a:solidFill>
                      <a:latin typeface="Calibri" panose="020F0502020204030204"/>
                    </a:rPr>
                    <a:t>3%</a:t>
                  </a:r>
                </a:p>
              </cx:txPr>
            </cx:dataLabel>
            <cx:dataLabel idx="8">
              <cx:txPr>
                <a:bodyPr spcFirstLastPara="1" vertOverflow="ellipsis" horzOverflow="overflow" wrap="square" lIns="0" tIns="0" rIns="0" bIns="0" anchor="ctr" anchorCtr="1"/>
                <a:lstStyle/>
                <a:p>
                  <a:pPr algn="ctr" rtl="0">
                    <a:defRPr sz="700">
                      <a:solidFill>
                        <a:schemeClr val="tx1"/>
                      </a:solidFill>
                    </a:defRPr>
                  </a:pPr>
                  <a:r>
                    <a:rPr lang="es-ES" sz="700" b="0" i="0" u="none" strike="noStrike" baseline="0">
                      <a:solidFill>
                        <a:schemeClr val="tx1"/>
                      </a:solidFill>
                      <a:latin typeface="Calibri" panose="020F0502020204030204"/>
                    </a:rPr>
                    <a:t>UMA| $6k</a:t>
                  </a:r>
                </a:p>
              </cx:txPr>
              <cx:visibility seriesName="0" categoryName="1" value="1"/>
              <cx:separator>| </cx:separator>
            </cx:dataLabel>
            <cx:dataLabel idx="9">
              <cx:txPr>
                <a:bodyPr spcFirstLastPara="1" vertOverflow="ellipsis" horzOverflow="overflow" wrap="square" lIns="0" tIns="0" rIns="0" bIns="0" anchor="ctr" anchorCtr="1"/>
                <a:lstStyle/>
                <a:p>
                  <a:pPr algn="ctr" rtl="0">
                    <a:defRPr sz="800"/>
                  </a:pPr>
                  <a:r>
                    <a:rPr lang="es-ES" sz="800" b="0" i="0" u="none" strike="noStrike" baseline="0">
                      <a:solidFill>
                        <a:sysClr val="window" lastClr="FFFFFF"/>
                      </a:solidFill>
                      <a:latin typeface="Calibri" panose="020F0502020204030204"/>
                    </a:rPr>
                    <a:t>Otros| $9k</a:t>
                  </a:r>
                </a:p>
              </cx:txPr>
              <cx:visibility seriesName="0" categoryName="1" value="1"/>
              <cx:separator>| </cx:separator>
            </cx:dataLabel>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withinLinear" id="17">
  <a:schemeClr val="accent4"/>
</cs:colorStyle>
</file>

<file path=ppt/charts/colors16.xml><?xml version="1.0" encoding="utf-8"?>
<cs:colorStyle xmlns:cs="http://schemas.microsoft.com/office/drawing/2012/chartStyle" xmlns:a="http://schemas.openxmlformats.org/drawingml/2006/main" meth="withinLinear" id="18">
  <a:schemeClr val="accent5"/>
</cs:colorStyle>
</file>

<file path=ppt/charts/colors17.xml><?xml version="1.0" encoding="utf-8"?>
<cs:colorStyle xmlns:cs="http://schemas.microsoft.com/office/drawing/2012/chartStyle" xmlns:a="http://schemas.openxmlformats.org/drawingml/2006/main" meth="withinLinear" id="17">
  <a:schemeClr val="accent4"/>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withinLinear" id="17">
  <a:schemeClr val="accent4"/>
</cs:colorStyle>
</file>

<file path=ppt/charts/colors22.xml><?xml version="1.0" encoding="utf-8"?>
<cs:colorStyle xmlns:cs="http://schemas.microsoft.com/office/drawing/2012/chartStyle" xmlns:a="http://schemas.openxmlformats.org/drawingml/2006/main" meth="withinLinear" id="18">
  <a:schemeClr val="accent5"/>
</cs:colorStyle>
</file>

<file path=ppt/charts/colors23.xml><?xml version="1.0" encoding="utf-8"?>
<cs:colorStyle xmlns:cs="http://schemas.microsoft.com/office/drawing/2012/chartStyle" xmlns:a="http://schemas.openxmlformats.org/drawingml/2006/main" meth="withinLinear" id="17">
  <a:schemeClr val="accent4"/>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withinLinear" id="14">
  <a:schemeClr val="accent1"/>
</cs:colorStyle>
</file>

<file path=ppt/charts/colors27.xml><?xml version="1.0" encoding="utf-8"?>
<cs:colorStyle xmlns:cs="http://schemas.microsoft.com/office/drawing/2012/chartStyle" xmlns:a="http://schemas.openxmlformats.org/drawingml/2006/main" meth="withinLinear" id="16">
  <a:schemeClr val="accent3"/>
</cs:colorStyle>
</file>

<file path=ppt/charts/colors28.xml><?xml version="1.0" encoding="utf-8"?>
<cs:colorStyle xmlns:cs="http://schemas.microsoft.com/office/drawing/2012/chartStyle" xmlns:a="http://schemas.openxmlformats.org/drawingml/2006/main" meth="withinLinear" id="18">
  <a:schemeClr val="accent5"/>
</cs:colorStyle>
</file>

<file path=ppt/charts/colors2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 id="14">
  <a:schemeClr val="accent1"/>
</cs:colorStyle>
</file>

<file path=ppt/charts/colors33.xml><?xml version="1.0" encoding="utf-8"?>
<cs:colorStyle xmlns:cs="http://schemas.microsoft.com/office/drawing/2012/chartStyle" xmlns:a="http://schemas.openxmlformats.org/drawingml/2006/main" meth="withinLinear" id="14">
  <a:schemeClr val="accent1"/>
</cs:colorStyle>
</file>

<file path=ppt/charts/colors3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withinLinear" id="18">
  <a:schemeClr val="accent5"/>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withinLinear" id="14">
  <a:schemeClr val="accent1"/>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withinLinear" id="18">
  <a:schemeClr val="accent5"/>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withinLinear" id="18">
  <a:schemeClr val="accent5"/>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withinLinear" id="14">
  <a:schemeClr val="accent1"/>
</cs:colorStyle>
</file>

<file path=ppt/charts/colors51.xml><?xml version="1.0" encoding="utf-8"?>
<cs:colorStyle xmlns:cs="http://schemas.microsoft.com/office/drawing/2012/chartStyle" xmlns:a="http://schemas.openxmlformats.org/drawingml/2006/main" meth="withinLinear" id="14">
  <a:schemeClr val="accent1"/>
</cs:colorStyle>
</file>

<file path=ppt/charts/colors5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B8C8B-BBB7-47EE-B7A9-2350C0B0DA19}" type="datetimeFigureOut">
              <a:rPr lang="es-MX" smtClean="0"/>
              <a:t>29/02/24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3ABC0C-C4AB-4F3C-BA19-8DBDA49188C7}" type="slidenum">
              <a:rPr lang="es-MX" smtClean="0"/>
              <a:t>‹Nº›</a:t>
            </a:fld>
            <a:endParaRPr lang="es-MX"/>
          </a:p>
        </p:txBody>
      </p:sp>
    </p:spTree>
    <p:extLst>
      <p:ext uri="{BB962C8B-B14F-4D97-AF65-F5344CB8AC3E}">
        <p14:creationId xmlns:p14="http://schemas.microsoft.com/office/powerpoint/2010/main" val="401944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4</a:t>
            </a:fld>
            <a:endParaRPr lang="es-MX"/>
          </a:p>
        </p:txBody>
      </p:sp>
    </p:spTree>
    <p:extLst>
      <p:ext uri="{BB962C8B-B14F-4D97-AF65-F5344CB8AC3E}">
        <p14:creationId xmlns:p14="http://schemas.microsoft.com/office/powerpoint/2010/main" val="1511585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14</a:t>
            </a:fld>
            <a:endParaRPr lang="es-MX"/>
          </a:p>
        </p:txBody>
      </p:sp>
    </p:spTree>
    <p:extLst>
      <p:ext uri="{BB962C8B-B14F-4D97-AF65-F5344CB8AC3E}">
        <p14:creationId xmlns:p14="http://schemas.microsoft.com/office/powerpoint/2010/main" val="2874701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15</a:t>
            </a:fld>
            <a:endParaRPr lang="es-MX"/>
          </a:p>
        </p:txBody>
      </p:sp>
    </p:spTree>
    <p:extLst>
      <p:ext uri="{BB962C8B-B14F-4D97-AF65-F5344CB8AC3E}">
        <p14:creationId xmlns:p14="http://schemas.microsoft.com/office/powerpoint/2010/main" val="217283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16</a:t>
            </a:fld>
            <a:endParaRPr lang="es-MX"/>
          </a:p>
        </p:txBody>
      </p:sp>
    </p:spTree>
    <p:extLst>
      <p:ext uri="{BB962C8B-B14F-4D97-AF65-F5344CB8AC3E}">
        <p14:creationId xmlns:p14="http://schemas.microsoft.com/office/powerpoint/2010/main" val="1464159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18</a:t>
            </a:fld>
            <a:endParaRPr lang="es-MX"/>
          </a:p>
        </p:txBody>
      </p:sp>
    </p:spTree>
    <p:extLst>
      <p:ext uri="{BB962C8B-B14F-4D97-AF65-F5344CB8AC3E}">
        <p14:creationId xmlns:p14="http://schemas.microsoft.com/office/powerpoint/2010/main" val="2836886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20</a:t>
            </a:fld>
            <a:endParaRPr lang="es-MX"/>
          </a:p>
        </p:txBody>
      </p:sp>
    </p:spTree>
    <p:extLst>
      <p:ext uri="{BB962C8B-B14F-4D97-AF65-F5344CB8AC3E}">
        <p14:creationId xmlns:p14="http://schemas.microsoft.com/office/powerpoint/2010/main" val="2836886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22</a:t>
            </a:fld>
            <a:endParaRPr lang="es-MX"/>
          </a:p>
        </p:txBody>
      </p:sp>
    </p:spTree>
    <p:extLst>
      <p:ext uri="{BB962C8B-B14F-4D97-AF65-F5344CB8AC3E}">
        <p14:creationId xmlns:p14="http://schemas.microsoft.com/office/powerpoint/2010/main" val="166980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23</a:t>
            </a:fld>
            <a:endParaRPr lang="es-MX"/>
          </a:p>
        </p:txBody>
      </p:sp>
    </p:spTree>
    <p:extLst>
      <p:ext uri="{BB962C8B-B14F-4D97-AF65-F5344CB8AC3E}">
        <p14:creationId xmlns:p14="http://schemas.microsoft.com/office/powerpoint/2010/main" val="115190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24</a:t>
            </a:fld>
            <a:endParaRPr lang="es-MX"/>
          </a:p>
        </p:txBody>
      </p:sp>
    </p:spTree>
    <p:extLst>
      <p:ext uri="{BB962C8B-B14F-4D97-AF65-F5344CB8AC3E}">
        <p14:creationId xmlns:p14="http://schemas.microsoft.com/office/powerpoint/2010/main" val="206589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25</a:t>
            </a:fld>
            <a:endParaRPr lang="es-MX"/>
          </a:p>
        </p:txBody>
      </p:sp>
    </p:spTree>
    <p:extLst>
      <p:ext uri="{BB962C8B-B14F-4D97-AF65-F5344CB8AC3E}">
        <p14:creationId xmlns:p14="http://schemas.microsoft.com/office/powerpoint/2010/main" val="3886235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26</a:t>
            </a:fld>
            <a:endParaRPr lang="es-MX"/>
          </a:p>
        </p:txBody>
      </p:sp>
    </p:spTree>
    <p:extLst>
      <p:ext uri="{BB962C8B-B14F-4D97-AF65-F5344CB8AC3E}">
        <p14:creationId xmlns:p14="http://schemas.microsoft.com/office/powerpoint/2010/main" val="182478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5</a:t>
            </a:fld>
            <a:endParaRPr lang="es-MX"/>
          </a:p>
        </p:txBody>
      </p:sp>
    </p:spTree>
    <p:extLst>
      <p:ext uri="{BB962C8B-B14F-4D97-AF65-F5344CB8AC3E}">
        <p14:creationId xmlns:p14="http://schemas.microsoft.com/office/powerpoint/2010/main" val="66462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27</a:t>
            </a:fld>
            <a:endParaRPr lang="es-MX"/>
          </a:p>
        </p:txBody>
      </p:sp>
    </p:spTree>
    <p:extLst>
      <p:ext uri="{BB962C8B-B14F-4D97-AF65-F5344CB8AC3E}">
        <p14:creationId xmlns:p14="http://schemas.microsoft.com/office/powerpoint/2010/main" val="2776411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28</a:t>
            </a:fld>
            <a:endParaRPr lang="es-MX"/>
          </a:p>
        </p:txBody>
      </p:sp>
    </p:spTree>
    <p:extLst>
      <p:ext uri="{BB962C8B-B14F-4D97-AF65-F5344CB8AC3E}">
        <p14:creationId xmlns:p14="http://schemas.microsoft.com/office/powerpoint/2010/main" val="22047032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31</a:t>
            </a:fld>
            <a:endParaRPr lang="es-MX"/>
          </a:p>
        </p:txBody>
      </p:sp>
    </p:spTree>
    <p:extLst>
      <p:ext uri="{BB962C8B-B14F-4D97-AF65-F5344CB8AC3E}">
        <p14:creationId xmlns:p14="http://schemas.microsoft.com/office/powerpoint/2010/main" val="2949009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6</a:t>
            </a:fld>
            <a:endParaRPr lang="es-MX"/>
          </a:p>
        </p:txBody>
      </p:sp>
    </p:spTree>
    <p:extLst>
      <p:ext uri="{BB962C8B-B14F-4D97-AF65-F5344CB8AC3E}">
        <p14:creationId xmlns:p14="http://schemas.microsoft.com/office/powerpoint/2010/main" val="1031683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HN" dirty="0"/>
          </a:p>
        </p:txBody>
      </p:sp>
      <p:sp>
        <p:nvSpPr>
          <p:cNvPr id="4" name="Marcador de número de diapositiva 3"/>
          <p:cNvSpPr>
            <a:spLocks noGrp="1"/>
          </p:cNvSpPr>
          <p:nvPr>
            <p:ph type="sldNum" sz="quarter" idx="5"/>
          </p:nvPr>
        </p:nvSpPr>
        <p:spPr/>
        <p:txBody>
          <a:bodyPr/>
          <a:lstStyle/>
          <a:p>
            <a:fld id="{EB3ABC0C-C4AB-4F3C-BA19-8DBDA49188C7}" type="slidenum">
              <a:rPr lang="es-MX" smtClean="0"/>
              <a:t>7</a:t>
            </a:fld>
            <a:endParaRPr lang="es-MX"/>
          </a:p>
        </p:txBody>
      </p:sp>
    </p:spTree>
    <p:extLst>
      <p:ext uri="{BB962C8B-B14F-4D97-AF65-F5344CB8AC3E}">
        <p14:creationId xmlns:p14="http://schemas.microsoft.com/office/powerpoint/2010/main" val="321930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8</a:t>
            </a:fld>
            <a:endParaRPr lang="es-MX"/>
          </a:p>
        </p:txBody>
      </p:sp>
    </p:spTree>
    <p:extLst>
      <p:ext uri="{BB962C8B-B14F-4D97-AF65-F5344CB8AC3E}">
        <p14:creationId xmlns:p14="http://schemas.microsoft.com/office/powerpoint/2010/main" val="2875743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9</a:t>
            </a:fld>
            <a:endParaRPr lang="es-MX"/>
          </a:p>
        </p:txBody>
      </p:sp>
    </p:spTree>
    <p:extLst>
      <p:ext uri="{BB962C8B-B14F-4D97-AF65-F5344CB8AC3E}">
        <p14:creationId xmlns:p14="http://schemas.microsoft.com/office/powerpoint/2010/main" val="1874484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a:t>
            </a:r>
          </a:p>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10</a:t>
            </a:fld>
            <a:endParaRPr lang="es-MX"/>
          </a:p>
        </p:txBody>
      </p:sp>
    </p:spTree>
    <p:extLst>
      <p:ext uri="{BB962C8B-B14F-4D97-AF65-F5344CB8AC3E}">
        <p14:creationId xmlns:p14="http://schemas.microsoft.com/office/powerpoint/2010/main" val="27222728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B3ABC0C-C4AB-4F3C-BA19-8DBDA49188C7}" type="slidenum">
              <a:rPr lang="es-MX" smtClean="0"/>
              <a:t>11</a:t>
            </a:fld>
            <a:endParaRPr lang="es-MX"/>
          </a:p>
        </p:txBody>
      </p:sp>
    </p:spTree>
    <p:extLst>
      <p:ext uri="{BB962C8B-B14F-4D97-AF65-F5344CB8AC3E}">
        <p14:creationId xmlns:p14="http://schemas.microsoft.com/office/powerpoint/2010/main" val="3988873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HN" dirty="0">
              <a:effectLst/>
            </a:endParaRPr>
          </a:p>
        </p:txBody>
      </p:sp>
      <p:sp>
        <p:nvSpPr>
          <p:cNvPr id="4" name="Slide Number Placeholder 3"/>
          <p:cNvSpPr>
            <a:spLocks noGrp="1"/>
          </p:cNvSpPr>
          <p:nvPr>
            <p:ph type="sldNum" sz="quarter" idx="5"/>
          </p:nvPr>
        </p:nvSpPr>
        <p:spPr/>
        <p:txBody>
          <a:bodyPr/>
          <a:lstStyle/>
          <a:p>
            <a:fld id="{EB3ABC0C-C4AB-4F3C-BA19-8DBDA49188C7}" type="slidenum">
              <a:rPr lang="es-MX" smtClean="0"/>
              <a:t>13</a:t>
            </a:fld>
            <a:endParaRPr lang="es-MX"/>
          </a:p>
        </p:txBody>
      </p:sp>
    </p:spTree>
    <p:extLst>
      <p:ext uri="{BB962C8B-B14F-4D97-AF65-F5344CB8AC3E}">
        <p14:creationId xmlns:p14="http://schemas.microsoft.com/office/powerpoint/2010/main" val="1006042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t>29/02/24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1028693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t>29/02/24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1827141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t>29/02/24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3058799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D1E1818-2986-4D9E-9AA2-42DF3914AD8F}" type="datetimeFigureOut">
              <a:rPr lang="es-MX" smtClean="0"/>
              <a:t>29/02/24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677697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1E1818-2986-4D9E-9AA2-42DF3914AD8F}" type="datetimeFigureOut">
              <a:rPr lang="es-MX" smtClean="0"/>
              <a:t>29/02/24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2513358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1E1818-2986-4D9E-9AA2-42DF3914AD8F}" type="datetimeFigureOut">
              <a:rPr lang="es-MX" smtClean="0"/>
              <a:t>29/02/24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4232878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D1E1818-2986-4D9E-9AA2-42DF3914AD8F}" type="datetimeFigureOut">
              <a:rPr lang="es-MX" smtClean="0"/>
              <a:t>29/02/24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288035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D1E1818-2986-4D9E-9AA2-42DF3914AD8F}" type="datetimeFigureOut">
              <a:rPr lang="es-MX" smtClean="0"/>
              <a:t>29/02/24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302867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E1818-2986-4D9E-9AA2-42DF3914AD8F}" type="datetimeFigureOut">
              <a:rPr lang="es-MX" smtClean="0"/>
              <a:t>29/02/24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1288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1E1818-2986-4D9E-9AA2-42DF3914AD8F}" type="datetimeFigureOut">
              <a:rPr lang="es-MX" smtClean="0"/>
              <a:t>29/02/24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3595613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D1E1818-2986-4D9E-9AA2-42DF3914AD8F}" type="datetimeFigureOut">
              <a:rPr lang="es-MX" smtClean="0"/>
              <a:t>29/02/24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9556B5D-4C6B-44EC-833A-32EE5A77FE8E}" type="slidenum">
              <a:rPr lang="es-MX" smtClean="0"/>
              <a:t>‹Nº›</a:t>
            </a:fld>
            <a:endParaRPr lang="es-MX"/>
          </a:p>
        </p:txBody>
      </p:sp>
    </p:spTree>
    <p:extLst>
      <p:ext uri="{BB962C8B-B14F-4D97-AF65-F5344CB8AC3E}">
        <p14:creationId xmlns:p14="http://schemas.microsoft.com/office/powerpoint/2010/main" val="566003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E1818-2986-4D9E-9AA2-42DF3914AD8F}" type="datetimeFigureOut">
              <a:rPr lang="es-MX" smtClean="0"/>
              <a:t>29/02/24</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556B5D-4C6B-44EC-833A-32EE5A77FE8E}" type="slidenum">
              <a:rPr lang="es-MX" smtClean="0"/>
              <a:t>‹Nº›</a:t>
            </a:fld>
            <a:endParaRPr lang="es-MX"/>
          </a:p>
        </p:txBody>
      </p:sp>
    </p:spTree>
    <p:extLst>
      <p:ext uri="{BB962C8B-B14F-4D97-AF65-F5344CB8AC3E}">
        <p14:creationId xmlns:p14="http://schemas.microsoft.com/office/powerpoint/2010/main" val="40754743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chart" Target="../charts/chart18.xml"/><Relationship Id="rId7" Type="http://schemas.openxmlformats.org/officeDocument/2006/relationships/chart" Target="../charts/chart2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24.xml"/><Relationship Id="rId7" Type="http://schemas.openxmlformats.org/officeDocument/2006/relationships/chart" Target="../charts/chart2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 Id="rId9" Type="http://schemas.openxmlformats.org/officeDocument/2006/relationships/chart" Target="../charts/chart29.xml"/></Relationships>
</file>

<file path=ppt/slides/_rels/slide12.xml.rels><?xml version="1.0" encoding="UTF-8" standalone="yes"?>
<Relationships xmlns="http://schemas.openxmlformats.org/package/2006/relationships"><Relationship Id="rId8" Type="http://schemas.openxmlformats.org/officeDocument/2006/relationships/hyperlink" Target="https://s3.wasabisys.com/sarv-multimedia/job-video/504/50406523240090000-3448-3476.mp4" TargetMode="External"/><Relationship Id="rId13" Type="http://schemas.openxmlformats.org/officeDocument/2006/relationships/hyperlink" Target="https://s3.wasabisys.com/sarv-multimedia/job-video/504/50406524008200000-954-984.mp4" TargetMode="External"/><Relationship Id="rId18" Type="http://schemas.openxmlformats.org/officeDocument/2006/relationships/hyperlink" Target="https://s3.wasabisys.com/sarv-multimedia/job-audio/504/504185232851400-514-546.mp3" TargetMode="External"/><Relationship Id="rId3" Type="http://schemas.openxmlformats.org/officeDocument/2006/relationships/hyperlink" Target="https://s3.wasabisys.com/sarv-multimedia/job-video/504/50406523348200000-366-396.mp4" TargetMode="External"/><Relationship Id="rId21" Type="http://schemas.openxmlformats.org/officeDocument/2006/relationships/image" Target="../media/image31.png"/><Relationship Id="rId7" Type="http://schemas.openxmlformats.org/officeDocument/2006/relationships/hyperlink" Target="https://s3.wasabisys.com/sarv-multimedia/job-video/504/50438724027180000-3522-3532.mp4" TargetMode="External"/><Relationship Id="rId12" Type="http://schemas.openxmlformats.org/officeDocument/2006/relationships/image" Target="../media/image26.png"/><Relationship Id="rId17" Type="http://schemas.openxmlformats.org/officeDocument/2006/relationships/hyperlink" Target="https://s3.wasabisys.com/sarv-multimedia/job-video/504/50406524017220000-2270-2300.mp4" TargetMode="External"/><Relationship Id="rId2" Type="http://schemas.openxmlformats.org/officeDocument/2006/relationships/image" Target="../media/image5.png"/><Relationship Id="rId16" Type="http://schemas.openxmlformats.org/officeDocument/2006/relationships/image" Target="../media/image28.png"/><Relationship Id="rId20"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hyperlink" Target="https://s3.wasabisys.com/sarv-multimedia/job-audio/504/504296233100800-22-51.mp3" TargetMode="External"/><Relationship Id="rId11" Type="http://schemas.openxmlformats.org/officeDocument/2006/relationships/image" Target="../media/image25.png"/><Relationship Id="rId5" Type="http://schemas.openxmlformats.org/officeDocument/2006/relationships/hyperlink" Target="https://s3.wasabisys.com/sarv-multimedia/job-video/504/50406523296220000-3094-3122.mp4" TargetMode="External"/><Relationship Id="rId15" Type="http://schemas.openxmlformats.org/officeDocument/2006/relationships/hyperlink" Target="https://s3.wasabisys.com/sarv-multimedia/job-video/504/50406524012200000-1332-1374.mp4" TargetMode="External"/><Relationship Id="rId10" Type="http://schemas.openxmlformats.org/officeDocument/2006/relationships/image" Target="../media/image24.png"/><Relationship Id="rId19" Type="http://schemas.openxmlformats.org/officeDocument/2006/relationships/image" Target="../media/image29.png"/><Relationship Id="rId4" Type="http://schemas.openxmlformats.org/officeDocument/2006/relationships/hyperlink" Target="https://s3.wasabisys.com/sarv-multimedia/job-video/504/50406523228100000-392-410.mp4" TargetMode="External"/><Relationship Id="rId9" Type="http://schemas.openxmlformats.org/officeDocument/2006/relationships/image" Target="../media/image23.png"/><Relationship Id="rId14" Type="http://schemas.openxmlformats.org/officeDocument/2006/relationships/image" Target="../media/image27.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 Id="rId9" Type="http://schemas.openxmlformats.org/officeDocument/2006/relationships/chart" Target="../charts/chart35.xml"/></Relationships>
</file>

<file path=ppt/slides/_rels/slide1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37.xml"/></Relationships>
</file>

<file path=ppt/slides/_rels/slide15.xml.rels><?xml version="1.0" encoding="UTF-8" standalone="yes"?>
<Relationships xmlns="http://schemas.openxmlformats.org/package/2006/relationships"><Relationship Id="rId3" Type="http://schemas.openxmlformats.org/officeDocument/2006/relationships/hyperlink" Target="https://s3.wasabisys.com/sarv-multimedia/job-audio/504/504346240011700-1052-1085.mp3" TargetMode="External"/><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s3.wasabisys.com/sarv-multimedia/job-video/504/50426023355120000-1382-1410.mp4" TargetMode="External"/><Relationship Id="rId5" Type="http://schemas.openxmlformats.org/officeDocument/2006/relationships/hyperlink" Target="https://s3.wasabisys.com/sarv-multimedia/job-video/504/50406024008210000-1300-1328.mp4" TargetMode="External"/><Relationship Id="rId4" Type="http://schemas.openxmlformats.org/officeDocument/2006/relationships/hyperlink" Target="https://s3.wasabisys.com/sarv-multimedia/job-audio/504/504320230040900-25-55.mp3" TargetMode="External"/></Relationships>
</file>

<file path=ppt/slides/_rels/slide16.xml.rels><?xml version="1.0" encoding="UTF-8" standalone="yes"?>
<Relationships xmlns="http://schemas.openxmlformats.org/package/2006/relationships"><Relationship Id="rId8" Type="http://schemas.openxmlformats.org/officeDocument/2006/relationships/chart" Target="../charts/chart42.xml"/><Relationship Id="rId3" Type="http://schemas.openxmlformats.org/officeDocument/2006/relationships/chart" Target="../charts/chart38.xml"/><Relationship Id="rId7" Type="http://schemas.openxmlformats.org/officeDocument/2006/relationships/chart" Target="../charts/chart4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40.xml"/><Relationship Id="rId5" Type="http://schemas.openxmlformats.org/officeDocument/2006/relationships/chart" Target="../charts/chart39.xml"/><Relationship Id="rId4" Type="http://schemas.openxmlformats.org/officeDocument/2006/relationships/image" Target="../media/image5.png"/><Relationship Id="rId9" Type="http://schemas.openxmlformats.org/officeDocument/2006/relationships/chart" Target="../charts/chart43.xml"/></Relationships>
</file>

<file path=ppt/slides/_rels/slide17.xml.rels><?xml version="1.0" encoding="UTF-8" standalone="yes"?>
<Relationships xmlns="http://schemas.openxmlformats.org/package/2006/relationships"><Relationship Id="rId3" Type="http://schemas.openxmlformats.org/officeDocument/2006/relationships/hyperlink" Target="https://s3.wasabisys.com/sarv-multimedia/job-video/504/50422624036130000-656-684.mp4"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hyperlink" Target="https://s3.wasabisys.com/sarv-multimedia/job-video/504/50400923229150000-1606-1634.mp4" TargetMode="External"/></Relationships>
</file>

<file path=ppt/slides/_rels/slide18.xml.rels><?xml version="1.0" encoding="UTF-8" standalone="yes"?>
<Relationships xmlns="http://schemas.openxmlformats.org/package/2006/relationships"><Relationship Id="rId3" Type="http://schemas.openxmlformats.org/officeDocument/2006/relationships/chart" Target="../charts/chart44.xml"/><Relationship Id="rId7" Type="http://schemas.openxmlformats.org/officeDocument/2006/relationships/chart" Target="../charts/chart4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chart" Target="../charts/chart46.xml"/><Relationship Id="rId5" Type="http://schemas.openxmlformats.org/officeDocument/2006/relationships/image" Target="../media/image5.png"/><Relationship Id="rId4" Type="http://schemas.openxmlformats.org/officeDocument/2006/relationships/chart" Target="../charts/chart45.xml"/></Relationships>
</file>

<file path=ppt/slides/_rels/slide19.xml.rels><?xml version="1.0" encoding="UTF-8" standalone="yes"?>
<Relationships xmlns="http://schemas.openxmlformats.org/package/2006/relationships"><Relationship Id="rId3" Type="http://schemas.openxmlformats.org/officeDocument/2006/relationships/hyperlink" Target="https://s3.wasabisys.com/sarv-multimedia/job-audio/504/504175240081400-3433-3442.mp3"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hyperlink" Target="https://s3.wasabisys.com/sarv-multimedia/job-audio/504/504175240081400-3348-3357.mp3" TargetMode="External"/><Relationship Id="rId4" Type="http://schemas.openxmlformats.org/officeDocument/2006/relationships/hyperlink" Target="https://s3.wasabisys.com/sarv-multimedia/job-audio/504/504182222861000-36-76.mp3"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chart" Target="../charts/chart52.xml"/><Relationship Id="rId3" Type="http://schemas.openxmlformats.org/officeDocument/2006/relationships/chart" Target="../charts/chart48.xml"/><Relationship Id="rId7" Type="http://schemas.openxmlformats.org/officeDocument/2006/relationships/chart" Target="../charts/chart5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chart" Target="../charts/chart50.xml"/><Relationship Id="rId4" Type="http://schemas.openxmlformats.org/officeDocument/2006/relationships/chart" Target="../charts/chart49.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hyperlink" Target="https://s3.wasabisys.com/sarv-multimedia/job-video/504/50406023094180000-2420-2426.mp4" TargetMode="Externa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hyperlink" Target="https://s3.wasabisys.com/sarv-multimedia/job-audio/504/504182222861000-36-76.mp3" TargetMode="External"/><Relationship Id="rId4" Type="http://schemas.openxmlformats.org/officeDocument/2006/relationships/hyperlink" Target="https://s3.wasabisys.com/sarv-multimedia/job-video/504/50406523082120000-2728-2758.mp4" TargetMode="External"/></Relationships>
</file>

<file path=ppt/slides/_rels/slide22.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chart" Target="../charts/chart54.xml"/><Relationship Id="rId7" Type="http://schemas.openxmlformats.org/officeDocument/2006/relationships/chart" Target="../charts/chart5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2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63.xml"/><Relationship Id="rId5" Type="http://schemas.openxmlformats.org/officeDocument/2006/relationships/chart" Target="../charts/chart62.xml"/><Relationship Id="rId4" Type="http://schemas.openxmlformats.org/officeDocument/2006/relationships/chart" Target="../charts/chart61.xml"/></Relationships>
</file>

<file path=ppt/slides/_rels/slide25.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67.xml"/><Relationship Id="rId5" Type="http://schemas.openxmlformats.org/officeDocument/2006/relationships/chart" Target="../charts/chart66.xml"/><Relationship Id="rId4" Type="http://schemas.openxmlformats.org/officeDocument/2006/relationships/chart" Target="../charts/chart6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Hoja_de_c_lculo_de_Microsoft_Excel64.xlsx"/><Relationship Id="rId5" Type="http://schemas.openxmlformats.org/officeDocument/2006/relationships/chart" Target="../charts/chart69.xml"/><Relationship Id="rId4" Type="http://schemas.openxmlformats.org/officeDocument/2006/relationships/chart" Target="../charts/chart68.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26" Type="http://schemas.openxmlformats.org/officeDocument/2006/relationships/chart" Target="../charts/chart6.xml"/><Relationship Id="rId3" Type="http://schemas.openxmlformats.org/officeDocument/2006/relationships/image" Target="../media/image3.png"/><Relationship Id="rId21" Type="http://schemas.openxmlformats.org/officeDocument/2006/relationships/image" Target="../media/image19.sv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svg"/><Relationship Id="rId25" Type="http://schemas.openxmlformats.org/officeDocument/2006/relationships/chart" Target="../charts/chart5.xml"/><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chart" Target="../charts/chart3.xml"/><Relationship Id="rId11" Type="http://schemas.openxmlformats.org/officeDocument/2006/relationships/image" Target="../media/image9.svg"/><Relationship Id="rId24" Type="http://schemas.openxmlformats.org/officeDocument/2006/relationships/chart" Target="../charts/chart4.xml"/><Relationship Id="rId5" Type="http://schemas.openxmlformats.org/officeDocument/2006/relationships/chart" Target="../charts/chart2.xml"/><Relationship Id="rId15" Type="http://schemas.openxmlformats.org/officeDocument/2006/relationships/image" Target="../media/image13.svg"/><Relationship Id="rId23" Type="http://schemas.openxmlformats.org/officeDocument/2006/relationships/image" Target="../media/image21.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4.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chart" Target="../charts/chart9.xml"/><Relationship Id="rId5" Type="http://schemas.openxmlformats.org/officeDocument/2006/relationships/image" Target="../media/image22.emf"/><Relationship Id="rId4" Type="http://schemas.openxmlformats.org/officeDocument/2006/relationships/package" Target="../embeddings/Hoja_de_c_lculo_de_Microsoft_Excel5.xlsx"/></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9.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Advanced Data Analysis with Excel Training | District Data Labs">
            <a:extLst>
              <a:ext uri="{FF2B5EF4-FFF2-40B4-BE49-F238E27FC236}">
                <a16:creationId xmlns:a16="http://schemas.microsoft.com/office/drawing/2014/main" id="{EF956F73-51BE-4F15-B2A3-5CD54BA9A1C7}"/>
              </a:ext>
            </a:extLst>
          </p:cNvPr>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bwMode="auto">
          <a:xfrm>
            <a:off x="4269777" y="-22229"/>
            <a:ext cx="7922223" cy="4974208"/>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a:extLst>
              <a:ext uri="{FF2B5EF4-FFF2-40B4-BE49-F238E27FC236}">
                <a16:creationId xmlns:a16="http://schemas.microsoft.com/office/drawing/2014/main" id="{1280696E-48BD-4E51-8F8D-88AE8DBF8FD2}"/>
              </a:ext>
            </a:extLst>
          </p:cNvPr>
          <p:cNvSpPr/>
          <p:nvPr/>
        </p:nvSpPr>
        <p:spPr>
          <a:xfrm>
            <a:off x="-9880" y="-22228"/>
            <a:ext cx="6919994" cy="4974207"/>
          </a:xfrm>
          <a:prstGeom prst="rect">
            <a:avLst/>
          </a:prstGeom>
          <a:solidFill>
            <a:schemeClr val="tx1">
              <a:lumMod val="75000"/>
              <a:lumOff val="25000"/>
            </a:schemeClr>
          </a:solidFill>
        </p:spPr>
      </p:sp>
      <p:sp>
        <p:nvSpPr>
          <p:cNvPr id="5" name="TextBox 4">
            <a:extLst>
              <a:ext uri="{FF2B5EF4-FFF2-40B4-BE49-F238E27FC236}">
                <a16:creationId xmlns:a16="http://schemas.microsoft.com/office/drawing/2014/main" id="{2AD61D6D-7489-4706-811D-09A4ED2ABDBB}"/>
              </a:ext>
            </a:extLst>
          </p:cNvPr>
          <p:cNvSpPr txBox="1"/>
          <p:nvPr/>
        </p:nvSpPr>
        <p:spPr>
          <a:xfrm>
            <a:off x="186328" y="920489"/>
            <a:ext cx="6527577" cy="3000821"/>
          </a:xfrm>
          <a:prstGeom prst="rect">
            <a:avLst/>
          </a:prstGeom>
        </p:spPr>
        <p:txBody>
          <a:bodyPr wrap="square" lIns="0" tIns="0" rIns="0" bIns="0" rtlCol="0" anchor="t">
            <a:spAutoFit/>
          </a:bodyPr>
          <a:lstStyle/>
          <a:p>
            <a:pPr algn="ctr">
              <a:lnSpc>
                <a:spcPts val="7840"/>
              </a:lnSpc>
            </a:pPr>
            <a:r>
              <a:rPr lang="en-US" sz="6534" spc="-131" dirty="0">
                <a:solidFill>
                  <a:schemeClr val="bg1"/>
                </a:solidFill>
                <a:latin typeface="Public Sans Bold" panose="020B0604020202020204" charset="0"/>
              </a:rPr>
              <a:t>ACTIVIDAD COMPETITIVA</a:t>
            </a:r>
          </a:p>
          <a:p>
            <a:pPr algn="ctr">
              <a:lnSpc>
                <a:spcPts val="7840"/>
              </a:lnSpc>
            </a:pPr>
            <a:r>
              <a:rPr lang="en-US" sz="6534" spc="-131" dirty="0">
                <a:solidFill>
                  <a:schemeClr val="bg1"/>
                </a:solidFill>
                <a:latin typeface="Public Sans Bold" panose="020B0604020202020204" charset="0"/>
              </a:rPr>
              <a:t>CATEGORIA MOTOS</a:t>
            </a:r>
          </a:p>
        </p:txBody>
      </p:sp>
      <p:pic>
        <p:nvPicPr>
          <p:cNvPr id="6" name="Picture 5">
            <a:extLst>
              <a:ext uri="{FF2B5EF4-FFF2-40B4-BE49-F238E27FC236}">
                <a16:creationId xmlns:a16="http://schemas.microsoft.com/office/drawing/2014/main" id="{6BC746EC-4EAA-4B7C-AEA2-6B3C0A6154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88201" y="6079938"/>
            <a:ext cx="1678759" cy="634608"/>
          </a:xfrm>
          <a:prstGeom prst="rect">
            <a:avLst/>
          </a:prstGeom>
        </p:spPr>
      </p:pic>
      <p:sp>
        <p:nvSpPr>
          <p:cNvPr id="8" name="TextBox 7">
            <a:extLst>
              <a:ext uri="{FF2B5EF4-FFF2-40B4-BE49-F238E27FC236}">
                <a16:creationId xmlns:a16="http://schemas.microsoft.com/office/drawing/2014/main" id="{9915D23F-0D66-4F1E-96CD-0B72195B88F1}"/>
              </a:ext>
            </a:extLst>
          </p:cNvPr>
          <p:cNvSpPr txBox="1"/>
          <p:nvPr/>
        </p:nvSpPr>
        <p:spPr>
          <a:xfrm>
            <a:off x="186327" y="4494695"/>
            <a:ext cx="1741863" cy="369332"/>
          </a:xfrm>
          <a:prstGeom prst="rect">
            <a:avLst/>
          </a:prstGeom>
          <a:noFill/>
        </p:spPr>
        <p:txBody>
          <a:bodyPr wrap="square">
            <a:spAutoFit/>
          </a:bodyPr>
          <a:lstStyle/>
          <a:p>
            <a:pPr algn="ctr" eaLnBrk="1" fontAlgn="auto" hangingPunct="1">
              <a:spcBef>
                <a:spcPts val="0"/>
              </a:spcBef>
              <a:spcAft>
                <a:spcPts val="0"/>
              </a:spcAft>
              <a:defRPr/>
            </a:pPr>
            <a:r>
              <a:rPr lang="es-GT" b="1" dirty="0">
                <a:solidFill>
                  <a:schemeClr val="bg1"/>
                </a:solidFill>
                <a:latin typeface="Helvetica Light" panose="020B0403020202020204" pitchFamily="34" charset="0"/>
              </a:rPr>
              <a:t>Enero’</a:t>
            </a:r>
            <a:r>
              <a:rPr lang="en-CA" sz="1800" b="1" dirty="0">
                <a:solidFill>
                  <a:schemeClr val="bg1"/>
                </a:solidFill>
                <a:latin typeface="Helvetica Light" panose="020B0403020202020204" pitchFamily="34" charset="0"/>
              </a:rPr>
              <a:t>24</a:t>
            </a:r>
            <a:endParaRPr lang="es-MX" sz="1800" b="1" dirty="0">
              <a:solidFill>
                <a:schemeClr val="bg1"/>
              </a:solidFill>
              <a:latin typeface="Helvetica Light" panose="020B0403020202020204" pitchFamily="34" charset="0"/>
            </a:endParaRPr>
          </a:p>
        </p:txBody>
      </p:sp>
    </p:spTree>
    <p:extLst>
      <p:ext uri="{BB962C8B-B14F-4D97-AF65-F5344CB8AC3E}">
        <p14:creationId xmlns:p14="http://schemas.microsoft.com/office/powerpoint/2010/main" val="2999019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A49E1E78-F488-4B7A-9B8A-E8B01B6B2CB8}"/>
              </a:ext>
            </a:extLst>
          </p:cNvPr>
          <p:cNvGraphicFramePr/>
          <p:nvPr>
            <p:extLst>
              <p:ext uri="{D42A27DB-BD31-4B8C-83A1-F6EECF244321}">
                <p14:modId xmlns:p14="http://schemas.microsoft.com/office/powerpoint/2010/main" val="2268399128"/>
              </p:ext>
            </p:extLst>
          </p:nvPr>
        </p:nvGraphicFramePr>
        <p:xfrm>
          <a:off x="179192" y="1707640"/>
          <a:ext cx="3078355" cy="454260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F35469A-BB67-7B4C-A732-352BA38BBB50}"/>
              </a:ext>
            </a:extLst>
          </p:cNvPr>
          <p:cNvSpPr txBox="1"/>
          <p:nvPr/>
        </p:nvSpPr>
        <p:spPr>
          <a:xfrm>
            <a:off x="2647734" y="6004027"/>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4071818549"/>
              </p:ext>
            </p:extLst>
          </p:nvPr>
        </p:nvGraphicFramePr>
        <p:xfrm>
          <a:off x="6702842" y="1184709"/>
          <a:ext cx="5374975" cy="220877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1E2405F-58FF-C547-81EC-DCC29019B819}"/>
              </a:ext>
            </a:extLst>
          </p:cNvPr>
          <p:cNvSpPr txBox="1"/>
          <p:nvPr/>
        </p:nvSpPr>
        <p:spPr>
          <a:xfrm>
            <a:off x="441260" y="6250248"/>
            <a:ext cx="2668405" cy="461665"/>
          </a:xfrm>
          <a:prstGeom prst="rect">
            <a:avLst/>
          </a:prstGeom>
          <a:solidFill>
            <a:schemeClr val="tx1">
              <a:lumMod val="65000"/>
              <a:lumOff val="35000"/>
            </a:schemeClr>
          </a:solidFill>
          <a:effectLst>
            <a:outerShdw blurRad="50800" dist="38100" dir="5400000" algn="t" rotWithShape="0">
              <a:prstClr val="black">
                <a:alpha val="40000"/>
              </a:prstClr>
            </a:outerShdw>
          </a:effectLst>
        </p:spPr>
        <p:txBody>
          <a:bodyPr wrap="square" rtlCol="0">
            <a:spAutoFit/>
          </a:bodyPr>
          <a:lstStyle/>
          <a:p>
            <a:pPr algn="ctr"/>
            <a:r>
              <a:rPr lang="en-US" sz="1200" dirty="0" err="1">
                <a:solidFill>
                  <a:schemeClr val="bg1"/>
                </a:solidFill>
                <a:latin typeface="Helvetica Light" panose="020B0403020202020204" pitchFamily="34" charset="0"/>
              </a:rPr>
              <a:t>Inversión</a:t>
            </a:r>
            <a:r>
              <a:rPr lang="en-US" sz="1200" dirty="0">
                <a:solidFill>
                  <a:schemeClr val="bg1"/>
                </a:solidFill>
                <a:latin typeface="Helvetica Light" panose="020B0403020202020204" pitchFamily="34" charset="0"/>
              </a:rPr>
              <a:t> no </a:t>
            </a:r>
            <a:r>
              <a:rPr lang="en-US" sz="1200" dirty="0" err="1">
                <a:solidFill>
                  <a:schemeClr val="bg1"/>
                </a:solidFill>
                <a:latin typeface="Helvetica Light" panose="020B0403020202020204" pitchFamily="34" charset="0"/>
              </a:rPr>
              <a:t>incluye</a:t>
            </a:r>
            <a:r>
              <a:rPr lang="en-US" sz="1200" dirty="0">
                <a:solidFill>
                  <a:schemeClr val="bg1"/>
                </a:solidFill>
                <a:latin typeface="Helvetica Light" panose="020B0403020202020204" pitchFamily="34" charset="0"/>
              </a:rPr>
              <a:t>: Cable, </a:t>
            </a:r>
            <a:r>
              <a:rPr lang="en-US" sz="1200" dirty="0" err="1">
                <a:solidFill>
                  <a:schemeClr val="bg1"/>
                </a:solidFill>
                <a:latin typeface="Helvetica Light" panose="020B0403020202020204" pitchFamily="34" charset="0"/>
              </a:rPr>
              <a:t>foráneas</a:t>
            </a:r>
            <a:r>
              <a:rPr lang="en-US" sz="1200" dirty="0">
                <a:solidFill>
                  <a:schemeClr val="bg1"/>
                </a:solidFill>
                <a:latin typeface="Helvetica Light" panose="020B0403020202020204" pitchFamily="34" charset="0"/>
              </a:rPr>
              <a:t>,  </a:t>
            </a:r>
            <a:r>
              <a:rPr lang="en-US" sz="1200" dirty="0" err="1">
                <a:solidFill>
                  <a:schemeClr val="bg1"/>
                </a:solidFill>
                <a:latin typeface="Helvetica Light" panose="020B0403020202020204" pitchFamily="34" charset="0"/>
              </a:rPr>
              <a:t>actividades</a:t>
            </a:r>
            <a:r>
              <a:rPr lang="en-US" sz="1200" dirty="0">
                <a:solidFill>
                  <a:schemeClr val="bg1"/>
                </a:solidFill>
                <a:latin typeface="Helvetica Light" panose="020B0403020202020204" pitchFamily="34" charset="0"/>
              </a:rPr>
              <a:t> de RRPP</a:t>
            </a:r>
          </a:p>
        </p:txBody>
      </p:sp>
      <p:graphicFrame>
        <p:nvGraphicFramePr>
          <p:cNvPr id="33" name="Table 32">
            <a:extLst>
              <a:ext uri="{FF2B5EF4-FFF2-40B4-BE49-F238E27FC236}">
                <a16:creationId xmlns:a16="http://schemas.microsoft.com/office/drawing/2014/main" id="{EBB93232-194F-474A-8F5C-D5B077FDFE79}"/>
              </a:ext>
            </a:extLst>
          </p:cNvPr>
          <p:cNvGraphicFramePr>
            <a:graphicFrameLocks noGrp="1"/>
          </p:cNvGraphicFramePr>
          <p:nvPr>
            <p:extLst>
              <p:ext uri="{D42A27DB-BD31-4B8C-83A1-F6EECF244321}">
                <p14:modId xmlns:p14="http://schemas.microsoft.com/office/powerpoint/2010/main" val="2823407360"/>
              </p:ext>
            </p:extLst>
          </p:nvPr>
        </p:nvGraphicFramePr>
        <p:xfrm>
          <a:off x="3671630" y="1661528"/>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$ 43K</a:t>
                      </a:r>
                    </a:p>
                  </a:txBody>
                  <a:tcPr anchor="ctr">
                    <a:lnR w="12700" cap="flat" cmpd="sng" algn="ctr">
                      <a:solidFill>
                        <a:schemeClr val="bg1"/>
                      </a:solidFill>
                      <a:prstDash val="solid"/>
                      <a:round/>
                      <a:headEnd type="none" w="med" len="med"/>
                      <a:tailEnd type="none" w="med" len="med"/>
                    </a:lnR>
                    <a:solidFill>
                      <a:srgbClr val="C00000"/>
                    </a:solidFill>
                  </a:tcPr>
                </a:tc>
                <a:tc>
                  <a:txBody>
                    <a:bodyPr/>
                    <a:lstStyle/>
                    <a:p>
                      <a:pPr algn="ctr"/>
                      <a:r>
                        <a:rPr lang="en-US" sz="1200" b="1" i="0" dirty="0">
                          <a:latin typeface="Helvetica Light" panose="020B0403020202020204" pitchFamily="34" charset="0"/>
                        </a:rPr>
                        <a:t>$ 0K</a:t>
                      </a:r>
                    </a:p>
                  </a:txBody>
                  <a:tcPr anchor="ctr">
                    <a:lnL w="12700" cap="flat" cmpd="sng" algn="ctr">
                      <a:solidFill>
                        <a:schemeClr val="bg1"/>
                      </a:solidFill>
                      <a:prstDash val="solid"/>
                      <a:round/>
                      <a:headEnd type="none" w="med" len="med"/>
                      <a:tailEnd type="none" w="med" len="med"/>
                    </a:lnL>
                    <a:solidFill>
                      <a:srgbClr val="C00000"/>
                    </a:solidFill>
                  </a:tcPr>
                </a:tc>
                <a:extLst>
                  <a:ext uri="{0D108BD9-81ED-4DB2-BD59-A6C34878D82A}">
                    <a16:rowId xmlns:a16="http://schemas.microsoft.com/office/drawing/2014/main" val="2192256424"/>
                  </a:ext>
                </a:extLst>
              </a:tr>
            </a:tbl>
          </a:graphicData>
        </a:graphic>
      </p:graphicFrame>
      <p:sp>
        <p:nvSpPr>
          <p:cNvPr id="21" name="Curved Down Arrow 20">
            <a:extLst>
              <a:ext uri="{FF2B5EF4-FFF2-40B4-BE49-F238E27FC236}">
                <a16:creationId xmlns:a16="http://schemas.microsoft.com/office/drawing/2014/main" id="{72A0245B-0DC0-804C-BE13-417CD10AF23C}"/>
              </a:ext>
            </a:extLst>
          </p:cNvPr>
          <p:cNvSpPr/>
          <p:nvPr/>
        </p:nvSpPr>
        <p:spPr>
          <a:xfrm rot="151416">
            <a:off x="2130380" y="1436782"/>
            <a:ext cx="442629" cy="177914"/>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4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2403971481"/>
              </p:ext>
            </p:extLst>
          </p:nvPr>
        </p:nvGraphicFramePr>
        <p:xfrm>
          <a:off x="3499115" y="2059859"/>
          <a:ext cx="3036227" cy="4290087"/>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a:extLst>
              <a:ext uri="{FF2B5EF4-FFF2-40B4-BE49-F238E27FC236}">
                <a16:creationId xmlns:a16="http://schemas.microsoft.com/office/drawing/2014/main" id="{0CC0D3DA-2573-4D12-9078-47836B557C2B}"/>
              </a:ext>
            </a:extLst>
          </p:cNvPr>
          <p:cNvSpPr/>
          <p:nvPr/>
        </p:nvSpPr>
        <p:spPr>
          <a:xfrm>
            <a:off x="0" y="-16676"/>
            <a:ext cx="12200733" cy="8659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err="1">
                <a:latin typeface="Helvetica Light" panose="020B0403020202020204" pitchFamily="34" charset="0"/>
              </a:rPr>
              <a:t>Ultramotor</a:t>
            </a:r>
            <a:endParaRPr lang="en-US" sz="3000" b="1" dirty="0">
              <a:latin typeface="Helvetica Light" panose="020B0403020202020204" pitchFamily="34" charset="0"/>
            </a:endParaRPr>
          </a:p>
        </p:txBody>
      </p:sp>
      <p:sp>
        <p:nvSpPr>
          <p:cNvPr id="49" name="Title 1">
            <a:extLst>
              <a:ext uri="{FF2B5EF4-FFF2-40B4-BE49-F238E27FC236}">
                <a16:creationId xmlns:a16="http://schemas.microsoft.com/office/drawing/2014/main" id="{212D3AF4-D321-4138-B187-18070CCAF062}"/>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Enero-Enero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cxnSp>
        <p:nvCxnSpPr>
          <p:cNvPr id="38" name="Straight Connector 37">
            <a:extLst>
              <a:ext uri="{FF2B5EF4-FFF2-40B4-BE49-F238E27FC236}">
                <a16:creationId xmlns:a16="http://schemas.microsoft.com/office/drawing/2014/main" id="{9E5EFA96-3635-4D48-8EFB-062321690179}"/>
              </a:ext>
            </a:extLst>
          </p:cNvPr>
          <p:cNvCxnSpPr>
            <a:cxnSpLocks/>
          </p:cNvCxnSpPr>
          <p:nvPr/>
        </p:nvCxnSpPr>
        <p:spPr>
          <a:xfrm>
            <a:off x="3592802"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1D280B0-C928-4CA0-94EA-B3F252EE7DDF}"/>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D865709-846B-42DA-B23C-3E7567908D07}"/>
              </a:ext>
            </a:extLst>
          </p:cNvPr>
          <p:cNvSpPr txBox="1"/>
          <p:nvPr/>
        </p:nvSpPr>
        <p:spPr>
          <a:xfrm>
            <a:off x="6803147" y="336881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sp>
        <p:nvSpPr>
          <p:cNvPr id="35" name="TextBox 34">
            <a:extLst>
              <a:ext uri="{FF2B5EF4-FFF2-40B4-BE49-F238E27FC236}">
                <a16:creationId xmlns:a16="http://schemas.microsoft.com/office/drawing/2014/main" id="{ED0DB041-F4A2-426E-81C5-D79D5B47F05A}"/>
              </a:ext>
            </a:extLst>
          </p:cNvPr>
          <p:cNvSpPr txBox="1"/>
          <p:nvPr/>
        </p:nvSpPr>
        <p:spPr>
          <a:xfrm>
            <a:off x="4151360" y="6614609"/>
            <a:ext cx="2419252"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Enero</a:t>
            </a:r>
            <a:r>
              <a:rPr lang="en-US" sz="1200" i="1" dirty="0">
                <a:solidFill>
                  <a:schemeClr val="tx1">
                    <a:lumMod val="50000"/>
                    <a:lumOff val="50000"/>
                  </a:schemeClr>
                </a:solidFill>
                <a:latin typeface="Helvetica Light" panose="020B0403020202020204" pitchFamily="34" charset="0"/>
              </a:rPr>
              <a:t> 2024</a:t>
            </a:r>
          </a:p>
        </p:txBody>
      </p:sp>
      <p:graphicFrame>
        <p:nvGraphicFramePr>
          <p:cNvPr id="4" name="Table 7">
            <a:extLst>
              <a:ext uri="{FF2B5EF4-FFF2-40B4-BE49-F238E27FC236}">
                <a16:creationId xmlns:a16="http://schemas.microsoft.com/office/drawing/2014/main" id="{5AA3F5D7-2666-A44B-9B1C-6146AC2CC743}"/>
              </a:ext>
            </a:extLst>
          </p:cNvPr>
          <p:cNvGraphicFramePr>
            <a:graphicFrameLocks noGrp="1"/>
          </p:cNvGraphicFramePr>
          <p:nvPr>
            <p:extLst>
              <p:ext uri="{D42A27DB-BD31-4B8C-83A1-F6EECF244321}">
                <p14:modId xmlns:p14="http://schemas.microsoft.com/office/powerpoint/2010/main" val="224113947"/>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93</a:t>
                      </a:r>
                      <a:r>
                        <a:rPr lang="en-HN" sz="1200" b="0" i="0">
                          <a:latin typeface="Helvetica Light" panose="020B0403020202020204" pitchFamily="34" charset="0"/>
                        </a:rPr>
                        <a:t>%</a:t>
                      </a:r>
                      <a:endParaRPr lang="en-HN" sz="1200" b="0" i="0" dirty="0">
                        <a:latin typeface="Helvetica Light" panose="020B0403020202020204" pitchFamily="34" charset="0"/>
                      </a:endParaRPr>
                    </a:p>
                  </a:txBody>
                  <a:tcPr>
                    <a:solidFill>
                      <a:srgbClr val="C00000"/>
                    </a:solidFill>
                  </a:tcPr>
                </a:tc>
                <a:tc>
                  <a:txBody>
                    <a:bodyPr/>
                    <a:lstStyle/>
                    <a:p>
                      <a:pPr algn="ctr"/>
                      <a:r>
                        <a:rPr lang="en-US" sz="1200" b="0" i="0" dirty="0">
                          <a:latin typeface="Helvetica Light" panose="020B0403020202020204" pitchFamily="34" charset="0"/>
                        </a:rPr>
                        <a:t>0%-</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36" name="TextBox 35">
            <a:extLst>
              <a:ext uri="{FF2B5EF4-FFF2-40B4-BE49-F238E27FC236}">
                <a16:creationId xmlns:a16="http://schemas.microsoft.com/office/drawing/2014/main" id="{B7BA50E8-884E-1A43-987A-0A52113C120F}"/>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45" name="TextBox 44">
            <a:extLst>
              <a:ext uri="{FF2B5EF4-FFF2-40B4-BE49-F238E27FC236}">
                <a16:creationId xmlns:a16="http://schemas.microsoft.com/office/drawing/2014/main" id="{91B0F8D8-52BD-D449-BFF8-3245783E0464}"/>
              </a:ext>
            </a:extLst>
          </p:cNvPr>
          <p:cNvSpPr txBox="1"/>
          <p:nvPr/>
        </p:nvSpPr>
        <p:spPr>
          <a:xfrm>
            <a:off x="8805477" y="943887"/>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graphicFrame>
        <p:nvGraphicFramePr>
          <p:cNvPr id="5" name="Chart 4">
            <a:extLst>
              <a:ext uri="{FF2B5EF4-FFF2-40B4-BE49-F238E27FC236}">
                <a16:creationId xmlns:a16="http://schemas.microsoft.com/office/drawing/2014/main" id="{CE952FF8-BCE1-CBD6-64ED-C269B6942981}"/>
              </a:ext>
            </a:extLst>
          </p:cNvPr>
          <p:cNvGraphicFramePr/>
          <p:nvPr>
            <p:extLst>
              <p:ext uri="{D42A27DB-BD31-4B8C-83A1-F6EECF244321}">
                <p14:modId xmlns:p14="http://schemas.microsoft.com/office/powerpoint/2010/main" val="3527833885"/>
              </p:ext>
            </p:extLst>
          </p:nvPr>
        </p:nvGraphicFramePr>
        <p:xfrm>
          <a:off x="6810999" y="3627390"/>
          <a:ext cx="4348063" cy="119352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Chart 6">
            <a:extLst>
              <a:ext uri="{FF2B5EF4-FFF2-40B4-BE49-F238E27FC236}">
                <a16:creationId xmlns:a16="http://schemas.microsoft.com/office/drawing/2014/main" id="{4C8DF4B3-6B19-A577-97EC-852A699BBD7F}"/>
              </a:ext>
            </a:extLst>
          </p:cNvPr>
          <p:cNvGraphicFramePr/>
          <p:nvPr>
            <p:extLst>
              <p:ext uri="{D42A27DB-BD31-4B8C-83A1-F6EECF244321}">
                <p14:modId xmlns:p14="http://schemas.microsoft.com/office/powerpoint/2010/main" val="2506012579"/>
              </p:ext>
            </p:extLst>
          </p:nvPr>
        </p:nvGraphicFramePr>
        <p:xfrm>
          <a:off x="6825405" y="5317947"/>
          <a:ext cx="4325190" cy="1163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 8">
            <a:extLst>
              <a:ext uri="{FF2B5EF4-FFF2-40B4-BE49-F238E27FC236}">
                <a16:creationId xmlns:a16="http://schemas.microsoft.com/office/drawing/2014/main" id="{66A6C21D-B0B7-4994-D257-6298F08C86F5}"/>
              </a:ext>
            </a:extLst>
          </p:cNvPr>
          <p:cNvGraphicFramePr>
            <a:graphicFrameLocks noGrp="1"/>
          </p:cNvGraphicFramePr>
          <p:nvPr>
            <p:extLst>
              <p:ext uri="{D42A27DB-BD31-4B8C-83A1-F6EECF244321}">
                <p14:modId xmlns:p14="http://schemas.microsoft.com/office/powerpoint/2010/main" val="469178509"/>
              </p:ext>
            </p:extLst>
          </p:nvPr>
        </p:nvGraphicFramePr>
        <p:xfrm>
          <a:off x="10970222" y="3925917"/>
          <a:ext cx="980462" cy="249046"/>
        </p:xfrm>
        <a:graphic>
          <a:graphicData uri="http://schemas.openxmlformats.org/drawingml/2006/table">
            <a:tbl>
              <a:tblPr firstRow="1" bandRow="1">
                <a:tableStyleId>{2D5ABB26-0587-4C30-8999-92F81FD0307C}</a:tableStyleId>
              </a:tblPr>
              <a:tblGrid>
                <a:gridCol w="535305">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1" name="Table 10">
            <a:extLst>
              <a:ext uri="{FF2B5EF4-FFF2-40B4-BE49-F238E27FC236}">
                <a16:creationId xmlns:a16="http://schemas.microsoft.com/office/drawing/2014/main" id="{5BEA37E5-DB5D-AD25-18C7-13E5B7EBFFDB}"/>
              </a:ext>
            </a:extLst>
          </p:cNvPr>
          <p:cNvGraphicFramePr>
            <a:graphicFrameLocks noGrp="1"/>
          </p:cNvGraphicFramePr>
          <p:nvPr>
            <p:extLst>
              <p:ext uri="{D42A27DB-BD31-4B8C-83A1-F6EECF244321}">
                <p14:modId xmlns:p14="http://schemas.microsoft.com/office/powerpoint/2010/main" val="899889832"/>
              </p:ext>
            </p:extLst>
          </p:nvPr>
        </p:nvGraphicFramePr>
        <p:xfrm>
          <a:off x="10954320" y="562692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2" name="Chart 11">
            <a:extLst>
              <a:ext uri="{FF2B5EF4-FFF2-40B4-BE49-F238E27FC236}">
                <a16:creationId xmlns:a16="http://schemas.microsoft.com/office/drawing/2014/main" id="{AEE9BBD0-5698-0CE7-871F-6E7DF375D723}"/>
              </a:ext>
            </a:extLst>
          </p:cNvPr>
          <p:cNvGraphicFramePr/>
          <p:nvPr>
            <p:extLst>
              <p:ext uri="{D42A27DB-BD31-4B8C-83A1-F6EECF244321}">
                <p14:modId xmlns:p14="http://schemas.microsoft.com/office/powerpoint/2010/main" val="2723171181"/>
              </p:ext>
            </p:extLst>
          </p:nvPr>
        </p:nvGraphicFramePr>
        <p:xfrm>
          <a:off x="6803712" y="4644209"/>
          <a:ext cx="4348063" cy="8468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Table 12">
            <a:extLst>
              <a:ext uri="{FF2B5EF4-FFF2-40B4-BE49-F238E27FC236}">
                <a16:creationId xmlns:a16="http://schemas.microsoft.com/office/drawing/2014/main" id="{D43005CD-664F-E5C9-16F8-1060D3303AC8}"/>
              </a:ext>
            </a:extLst>
          </p:cNvPr>
          <p:cNvGraphicFramePr>
            <a:graphicFrameLocks noGrp="1"/>
          </p:cNvGraphicFramePr>
          <p:nvPr>
            <p:extLst>
              <p:ext uri="{D42A27DB-BD31-4B8C-83A1-F6EECF244321}">
                <p14:modId xmlns:p14="http://schemas.microsoft.com/office/powerpoint/2010/main" val="1966584465"/>
              </p:ext>
            </p:extLst>
          </p:nvPr>
        </p:nvGraphicFramePr>
        <p:xfrm>
          <a:off x="10954320" y="4780078"/>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sp>
        <p:nvSpPr>
          <p:cNvPr id="10" name="Curved Down Arrow 20">
            <a:extLst>
              <a:ext uri="{FF2B5EF4-FFF2-40B4-BE49-F238E27FC236}">
                <a16:creationId xmlns:a16="http://schemas.microsoft.com/office/drawing/2014/main" id="{230879EE-20B0-78C8-CC5F-1274C19C06BB}"/>
              </a:ext>
            </a:extLst>
          </p:cNvPr>
          <p:cNvSpPr/>
          <p:nvPr/>
        </p:nvSpPr>
        <p:spPr>
          <a:xfrm rot="10800000" flipH="1">
            <a:off x="1217525" y="1449434"/>
            <a:ext cx="389883" cy="15261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26" name="Table 8">
            <a:extLst>
              <a:ext uri="{FF2B5EF4-FFF2-40B4-BE49-F238E27FC236}">
                <a16:creationId xmlns:a16="http://schemas.microsoft.com/office/drawing/2014/main" id="{878A1927-6F8B-1142-9660-B499F5878032}"/>
              </a:ext>
            </a:extLst>
          </p:cNvPr>
          <p:cNvGraphicFramePr>
            <a:graphicFrameLocks noGrp="1"/>
          </p:cNvGraphicFramePr>
          <p:nvPr>
            <p:extLst>
              <p:ext uri="{D42A27DB-BD31-4B8C-83A1-F6EECF244321}">
                <p14:modId xmlns:p14="http://schemas.microsoft.com/office/powerpoint/2010/main" val="4049807643"/>
              </p:ext>
            </p:extLst>
          </p:nvPr>
        </p:nvGraphicFramePr>
        <p:xfrm>
          <a:off x="340213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a:t>202</a:t>
                      </a:r>
                      <a:r>
                        <a:rPr lang="en-US" dirty="0"/>
                        <a:t>3</a:t>
                      </a:r>
                      <a:endParaRPr lang="en-HN" dirty="0"/>
                    </a:p>
                  </a:txBody>
                  <a:tcPr>
                    <a:solidFill>
                      <a:schemeClr val="tx2"/>
                    </a:solidFill>
                  </a:tcPr>
                </a:tc>
                <a:tc>
                  <a:txBody>
                    <a:bodyPr/>
                    <a:lstStyle/>
                    <a:p>
                      <a:pPr algn="ctr"/>
                      <a:r>
                        <a:rPr lang="en-HN"/>
                        <a:t>202</a:t>
                      </a:r>
                      <a:r>
                        <a:rPr lang="en-US" dirty="0"/>
                        <a:t>4</a:t>
                      </a:r>
                      <a:endParaRPr lang="en-HN" dirty="0"/>
                    </a:p>
                  </a:txBody>
                  <a:tcPr>
                    <a:solidFill>
                      <a:schemeClr val="tx2">
                        <a:lumMod val="60000"/>
                        <a:lumOff val="40000"/>
                      </a:schemeClr>
                    </a:solidFill>
                  </a:tcPr>
                </a:tc>
                <a:extLst>
                  <a:ext uri="{0D108BD9-81ED-4DB2-BD59-A6C34878D82A}">
                    <a16:rowId xmlns:a16="http://schemas.microsoft.com/office/drawing/2014/main" val="2995395542"/>
                  </a:ext>
                </a:extLst>
              </a:tr>
            </a:tbl>
          </a:graphicData>
        </a:graphic>
      </p:graphicFrame>
    </p:spTree>
    <p:extLst>
      <p:ext uri="{BB962C8B-B14F-4D97-AF65-F5344CB8AC3E}">
        <p14:creationId xmlns:p14="http://schemas.microsoft.com/office/powerpoint/2010/main" val="817651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Chart 67">
            <a:extLst>
              <a:ext uri="{FF2B5EF4-FFF2-40B4-BE49-F238E27FC236}">
                <a16:creationId xmlns:a16="http://schemas.microsoft.com/office/drawing/2014/main" id="{7A7D1846-097C-4851-999F-87F4A40D90E6}"/>
              </a:ext>
            </a:extLst>
          </p:cNvPr>
          <p:cNvGraphicFramePr/>
          <p:nvPr>
            <p:extLst>
              <p:ext uri="{D42A27DB-BD31-4B8C-83A1-F6EECF244321}">
                <p14:modId xmlns:p14="http://schemas.microsoft.com/office/powerpoint/2010/main" val="4092145006"/>
              </p:ext>
            </p:extLst>
          </p:nvPr>
        </p:nvGraphicFramePr>
        <p:xfrm>
          <a:off x="365992" y="1674905"/>
          <a:ext cx="3078355" cy="417047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F35469A-BB67-7B4C-A732-352BA38BBB50}"/>
              </a:ext>
            </a:extLst>
          </p:cNvPr>
          <p:cNvSpPr txBox="1"/>
          <p:nvPr/>
        </p:nvSpPr>
        <p:spPr>
          <a:xfrm>
            <a:off x="2577115" y="5834657"/>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sp>
        <p:nvSpPr>
          <p:cNvPr id="39" name="TextBox 38">
            <a:extLst>
              <a:ext uri="{FF2B5EF4-FFF2-40B4-BE49-F238E27FC236}">
                <a16:creationId xmlns:a16="http://schemas.microsoft.com/office/drawing/2014/main" id="{2B37058F-C5FC-E344-8F7F-5B03391A0698}"/>
              </a:ext>
            </a:extLst>
          </p:cNvPr>
          <p:cNvSpPr txBox="1"/>
          <p:nvPr/>
        </p:nvSpPr>
        <p:spPr>
          <a:xfrm>
            <a:off x="11104811" y="3064291"/>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graphicFrame>
        <p:nvGraphicFramePr>
          <p:cNvPr id="28" name="Chart 27">
            <a:extLst>
              <a:ext uri="{FF2B5EF4-FFF2-40B4-BE49-F238E27FC236}">
                <a16:creationId xmlns:a16="http://schemas.microsoft.com/office/drawing/2014/main" id="{C53F50C5-908D-0D4C-B2EA-E67BA5E183DE}"/>
              </a:ext>
            </a:extLst>
          </p:cNvPr>
          <p:cNvGraphicFramePr/>
          <p:nvPr>
            <p:extLst>
              <p:ext uri="{D42A27DB-BD31-4B8C-83A1-F6EECF244321}">
                <p14:modId xmlns:p14="http://schemas.microsoft.com/office/powerpoint/2010/main" val="148878166"/>
              </p:ext>
            </p:extLst>
          </p:nvPr>
        </p:nvGraphicFramePr>
        <p:xfrm>
          <a:off x="6582238" y="1160034"/>
          <a:ext cx="4689044" cy="22087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a:extLst>
              <a:ext uri="{FF2B5EF4-FFF2-40B4-BE49-F238E27FC236}">
                <a16:creationId xmlns:a16="http://schemas.microsoft.com/office/drawing/2014/main" id="{E7E4F88F-45E7-3D47-AF3F-CF978243BF06}"/>
              </a:ext>
            </a:extLst>
          </p:cNvPr>
          <p:cNvGraphicFramePr/>
          <p:nvPr>
            <p:extLst>
              <p:ext uri="{D42A27DB-BD31-4B8C-83A1-F6EECF244321}">
                <p14:modId xmlns:p14="http://schemas.microsoft.com/office/powerpoint/2010/main" val="3614850289"/>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0" name="Chart 39">
            <a:extLst>
              <a:ext uri="{FF2B5EF4-FFF2-40B4-BE49-F238E27FC236}">
                <a16:creationId xmlns:a16="http://schemas.microsoft.com/office/drawing/2014/main" id="{3845D8BE-F84F-4D40-B933-F4BA286E21CF}"/>
              </a:ext>
            </a:extLst>
          </p:cNvPr>
          <p:cNvGraphicFramePr/>
          <p:nvPr>
            <p:extLst>
              <p:ext uri="{D42A27DB-BD31-4B8C-83A1-F6EECF244321}">
                <p14:modId xmlns:p14="http://schemas.microsoft.com/office/powerpoint/2010/main" val="1793415510"/>
              </p:ext>
            </p:extLst>
          </p:nvPr>
        </p:nvGraphicFramePr>
        <p:xfrm>
          <a:off x="6740734" y="4442350"/>
          <a:ext cx="4910795" cy="11845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3" name="Chart 42">
            <a:extLst>
              <a:ext uri="{FF2B5EF4-FFF2-40B4-BE49-F238E27FC236}">
                <a16:creationId xmlns:a16="http://schemas.microsoft.com/office/drawing/2014/main" id="{DE3E8276-3683-6E46-8AAD-B3C37B633211}"/>
              </a:ext>
            </a:extLst>
          </p:cNvPr>
          <p:cNvGraphicFramePr/>
          <p:nvPr>
            <p:extLst>
              <p:ext uri="{D42A27DB-BD31-4B8C-83A1-F6EECF244321}">
                <p14:modId xmlns:p14="http://schemas.microsoft.com/office/powerpoint/2010/main" val="3190926190"/>
              </p:ext>
            </p:extLst>
          </p:nvPr>
        </p:nvGraphicFramePr>
        <p:xfrm>
          <a:off x="6713640" y="5352955"/>
          <a:ext cx="4325190" cy="1163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Table 43">
            <a:extLst>
              <a:ext uri="{FF2B5EF4-FFF2-40B4-BE49-F238E27FC236}">
                <a16:creationId xmlns:a16="http://schemas.microsoft.com/office/drawing/2014/main" id="{42D43769-07D7-7F44-9BD8-BE140385DE56}"/>
              </a:ext>
            </a:extLst>
          </p:cNvPr>
          <p:cNvGraphicFramePr>
            <a:graphicFrameLocks noGrp="1"/>
          </p:cNvGraphicFramePr>
          <p:nvPr>
            <p:extLst>
              <p:ext uri="{D42A27DB-BD31-4B8C-83A1-F6EECF244321}">
                <p14:modId xmlns:p14="http://schemas.microsoft.com/office/powerpoint/2010/main" val="2942826709"/>
              </p:ext>
            </p:extLst>
          </p:nvPr>
        </p:nvGraphicFramePr>
        <p:xfrm>
          <a:off x="11059251" y="3935026"/>
          <a:ext cx="1038406" cy="243840"/>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27276">
                <a:tc>
                  <a:txBody>
                    <a:bodyPr/>
                    <a:lstStyle/>
                    <a:p>
                      <a:pPr algn="r"/>
                      <a:r>
                        <a:rPr lang="en-US" sz="1000" b="1" i="0" dirty="0">
                          <a:latin typeface="Helvetica Light" panose="020B0403020202020204" pitchFamily="34" charset="0"/>
                        </a:rPr>
                        <a:t>$8k</a:t>
                      </a:r>
                    </a:p>
                  </a:txBody>
                  <a:tcPr/>
                </a:tc>
                <a:tc>
                  <a:txBody>
                    <a:bodyPr/>
                    <a:lstStyle/>
                    <a:p>
                      <a:r>
                        <a:rPr lang="en-US" sz="1000" b="1" i="0" dirty="0">
                          <a:solidFill>
                            <a:schemeClr val="bg1"/>
                          </a:solidFill>
                          <a:latin typeface="Helvetica Light" panose="020B0403020202020204" pitchFamily="34" charset="0"/>
                        </a:rPr>
                        <a:t>38%</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6" name="Table 45">
            <a:extLst>
              <a:ext uri="{FF2B5EF4-FFF2-40B4-BE49-F238E27FC236}">
                <a16:creationId xmlns:a16="http://schemas.microsoft.com/office/drawing/2014/main" id="{D5EB8FC1-44F4-6B46-83E9-D2CAC7EDB65C}"/>
              </a:ext>
            </a:extLst>
          </p:cNvPr>
          <p:cNvGraphicFramePr>
            <a:graphicFrameLocks noGrp="1"/>
          </p:cNvGraphicFramePr>
          <p:nvPr>
            <p:extLst>
              <p:ext uri="{D42A27DB-BD31-4B8C-83A1-F6EECF244321}">
                <p14:modId xmlns:p14="http://schemas.microsoft.com/office/powerpoint/2010/main" val="2689392063"/>
              </p:ext>
            </p:extLst>
          </p:nvPr>
        </p:nvGraphicFramePr>
        <p:xfrm>
          <a:off x="11104811" y="477517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r"/>
                      <a:r>
                        <a:rPr lang="en-US" sz="1000" b="1" i="0" dirty="0">
                          <a:latin typeface="Helvetica Light" panose="020B0403020202020204" pitchFamily="34" charset="0"/>
                        </a:rPr>
                        <a:t>$5k</a:t>
                      </a:r>
                    </a:p>
                  </a:txBody>
                  <a:tcPr/>
                </a:tc>
                <a:tc>
                  <a:txBody>
                    <a:bodyPr/>
                    <a:lstStyle/>
                    <a:p>
                      <a:r>
                        <a:rPr lang="en-US" sz="1000" b="1" i="0" dirty="0">
                          <a:solidFill>
                            <a:schemeClr val="bg1"/>
                          </a:solidFill>
                          <a:latin typeface="Helvetica Light" panose="020B0403020202020204" pitchFamily="34" charset="0"/>
                        </a:rPr>
                        <a:t>22%</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7" name="Table 46">
            <a:extLst>
              <a:ext uri="{FF2B5EF4-FFF2-40B4-BE49-F238E27FC236}">
                <a16:creationId xmlns:a16="http://schemas.microsoft.com/office/drawing/2014/main" id="{99C011AE-4470-644C-8793-B0D2E5199ADE}"/>
              </a:ext>
            </a:extLst>
          </p:cNvPr>
          <p:cNvGraphicFramePr>
            <a:graphicFrameLocks noGrp="1"/>
          </p:cNvGraphicFramePr>
          <p:nvPr>
            <p:extLst>
              <p:ext uri="{D42A27DB-BD31-4B8C-83A1-F6EECF244321}">
                <p14:modId xmlns:p14="http://schemas.microsoft.com/office/powerpoint/2010/main" val="2550327833"/>
              </p:ext>
            </p:extLst>
          </p:nvPr>
        </p:nvGraphicFramePr>
        <p:xfrm>
          <a:off x="11102285" y="5628760"/>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$9k</a:t>
                      </a:r>
                    </a:p>
                  </a:txBody>
                  <a:tcPr/>
                </a:tc>
                <a:tc>
                  <a:txBody>
                    <a:bodyPr/>
                    <a:lstStyle/>
                    <a:p>
                      <a:r>
                        <a:rPr lang="en-US" sz="1000" b="1" i="0" dirty="0">
                          <a:solidFill>
                            <a:schemeClr val="bg1"/>
                          </a:solidFill>
                          <a:latin typeface="Helvetica Light" panose="020B0403020202020204" pitchFamily="34" charset="0"/>
                        </a:rPr>
                        <a:t>40%</a:t>
                      </a:r>
                    </a:p>
                  </a:txBody>
                  <a:tcPr>
                    <a:solidFill>
                      <a:srgbClr val="FF0000"/>
                    </a:solidFill>
                  </a:tcPr>
                </a:tc>
                <a:extLst>
                  <a:ext uri="{0D108BD9-81ED-4DB2-BD59-A6C34878D82A}">
                    <a16:rowId xmlns:a16="http://schemas.microsoft.com/office/drawing/2014/main" val="1902778531"/>
                  </a:ext>
                </a:extLst>
              </a:tr>
            </a:tbl>
          </a:graphicData>
        </a:graphic>
      </p:graphicFrame>
      <p:sp>
        <p:nvSpPr>
          <p:cNvPr id="64" name="Rectangle 63">
            <a:extLst>
              <a:ext uri="{FF2B5EF4-FFF2-40B4-BE49-F238E27FC236}">
                <a16:creationId xmlns:a16="http://schemas.microsoft.com/office/drawing/2014/main" id="{BD796A6A-2C78-4C42-898F-262F652096F2}"/>
              </a:ext>
            </a:extLst>
          </p:cNvPr>
          <p:cNvSpPr/>
          <p:nvPr/>
        </p:nvSpPr>
        <p:spPr>
          <a:xfrm>
            <a:off x="0" y="-16491"/>
            <a:ext cx="12200733" cy="865947"/>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CA" sz="3000" b="1" dirty="0">
                <a:latin typeface="Helvetica Light" panose="020B0403020202020204" pitchFamily="34" charset="0"/>
              </a:rPr>
              <a:t>DIDEMO/CREDIDEMO</a:t>
            </a:r>
            <a:endParaRPr lang="en-US" sz="3000" b="1" dirty="0">
              <a:latin typeface="Helvetica Light" panose="020B0403020202020204" pitchFamily="34" charset="0"/>
            </a:endParaRPr>
          </a:p>
        </p:txBody>
      </p:sp>
      <p:sp>
        <p:nvSpPr>
          <p:cNvPr id="65" name="Title 1">
            <a:extLst>
              <a:ext uri="{FF2B5EF4-FFF2-40B4-BE49-F238E27FC236}">
                <a16:creationId xmlns:a16="http://schemas.microsoft.com/office/drawing/2014/main" id="{758A356E-6C6C-424B-A59D-2E9A592B4BAA}"/>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Enero-Enero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pic>
        <p:nvPicPr>
          <p:cNvPr id="50" name="Picture 49">
            <a:extLst>
              <a:ext uri="{FF2B5EF4-FFF2-40B4-BE49-F238E27FC236}">
                <a16:creationId xmlns:a16="http://schemas.microsoft.com/office/drawing/2014/main" id="{BE0BE5B9-49F3-416B-BBC0-DD67763C506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cxnSp>
        <p:nvCxnSpPr>
          <p:cNvPr id="55" name="Straight Connector 54">
            <a:extLst>
              <a:ext uri="{FF2B5EF4-FFF2-40B4-BE49-F238E27FC236}">
                <a16:creationId xmlns:a16="http://schemas.microsoft.com/office/drawing/2014/main" id="{E1E23D8B-8925-4C8B-BE82-D00BCC9FC283}"/>
              </a:ext>
            </a:extLst>
          </p:cNvPr>
          <p:cNvCxnSpPr>
            <a:cxnSpLocks/>
          </p:cNvCxnSpPr>
          <p:nvPr/>
        </p:nvCxnSpPr>
        <p:spPr>
          <a:xfrm>
            <a:off x="3386325"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CB7A972-DE94-4F9A-A14F-54E62D13A8C1}"/>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584587DE-0957-407C-9A17-5836732E37EA}"/>
              </a:ext>
            </a:extLst>
          </p:cNvPr>
          <p:cNvSpPr txBox="1"/>
          <p:nvPr/>
        </p:nvSpPr>
        <p:spPr>
          <a:xfrm>
            <a:off x="6803147" y="336881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graphicFrame>
        <p:nvGraphicFramePr>
          <p:cNvPr id="2" name="Chart 1">
            <a:extLst>
              <a:ext uri="{FF2B5EF4-FFF2-40B4-BE49-F238E27FC236}">
                <a16:creationId xmlns:a16="http://schemas.microsoft.com/office/drawing/2014/main" id="{058C5F4D-B61D-8F4D-B2ED-E15E2664C715}"/>
              </a:ext>
            </a:extLst>
          </p:cNvPr>
          <p:cNvGraphicFramePr/>
          <p:nvPr>
            <p:extLst>
              <p:ext uri="{D42A27DB-BD31-4B8C-83A1-F6EECF244321}">
                <p14:modId xmlns:p14="http://schemas.microsoft.com/office/powerpoint/2010/main" val="703262168"/>
              </p:ext>
            </p:extLst>
          </p:nvPr>
        </p:nvGraphicFramePr>
        <p:xfrm>
          <a:off x="3465207" y="2055466"/>
          <a:ext cx="3128099" cy="4092908"/>
        </p:xfrm>
        <a:graphic>
          <a:graphicData uri="http://schemas.openxmlformats.org/drawingml/2006/chart">
            <c:chart xmlns:c="http://schemas.openxmlformats.org/drawingml/2006/chart" xmlns:r="http://schemas.openxmlformats.org/officeDocument/2006/relationships" r:id="rId9"/>
          </a:graphicData>
        </a:graphic>
      </p:graphicFrame>
      <p:sp>
        <p:nvSpPr>
          <p:cNvPr id="37" name="TextBox 36">
            <a:extLst>
              <a:ext uri="{FF2B5EF4-FFF2-40B4-BE49-F238E27FC236}">
                <a16:creationId xmlns:a16="http://schemas.microsoft.com/office/drawing/2014/main" id="{66D758B0-B172-46C6-8749-E46C5CDA3521}"/>
              </a:ext>
            </a:extLst>
          </p:cNvPr>
          <p:cNvSpPr txBox="1"/>
          <p:nvPr/>
        </p:nvSpPr>
        <p:spPr>
          <a:xfrm>
            <a:off x="4151360" y="6614609"/>
            <a:ext cx="2419252"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Enero</a:t>
            </a:r>
            <a:r>
              <a:rPr lang="en-US" sz="1200" i="1" dirty="0">
                <a:solidFill>
                  <a:schemeClr val="tx1">
                    <a:lumMod val="50000"/>
                    <a:lumOff val="50000"/>
                  </a:schemeClr>
                </a:solidFill>
                <a:latin typeface="Helvetica Light" panose="020B0403020202020204" pitchFamily="34" charset="0"/>
              </a:rPr>
              <a:t> 2024</a:t>
            </a:r>
          </a:p>
        </p:txBody>
      </p:sp>
      <p:sp>
        <p:nvSpPr>
          <p:cNvPr id="48" name="Curved Down Arrow 47">
            <a:extLst>
              <a:ext uri="{FF2B5EF4-FFF2-40B4-BE49-F238E27FC236}">
                <a16:creationId xmlns:a16="http://schemas.microsoft.com/office/drawing/2014/main" id="{DBC06C5A-4A7B-CA48-A956-BD5F49558AF0}"/>
              </a:ext>
            </a:extLst>
          </p:cNvPr>
          <p:cNvSpPr/>
          <p:nvPr/>
        </p:nvSpPr>
        <p:spPr>
          <a:xfrm rot="10800000" flipH="1">
            <a:off x="2211480" y="1462763"/>
            <a:ext cx="377437" cy="201419"/>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0" name="Curved Down Arrow 59">
            <a:extLst>
              <a:ext uri="{FF2B5EF4-FFF2-40B4-BE49-F238E27FC236}">
                <a16:creationId xmlns:a16="http://schemas.microsoft.com/office/drawing/2014/main" id="{28A84B3F-7F89-0A4E-A234-24B02723D09C}"/>
              </a:ext>
            </a:extLst>
          </p:cNvPr>
          <p:cNvSpPr/>
          <p:nvPr/>
        </p:nvSpPr>
        <p:spPr>
          <a:xfrm>
            <a:off x="1197865" y="1418465"/>
            <a:ext cx="377444" cy="20665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3" name="TextBox 62">
            <a:extLst>
              <a:ext uri="{FF2B5EF4-FFF2-40B4-BE49-F238E27FC236}">
                <a16:creationId xmlns:a16="http://schemas.microsoft.com/office/drawing/2014/main" id="{BD418D02-5417-284C-B92F-EA7BF6F03FB7}"/>
              </a:ext>
            </a:extLst>
          </p:cNvPr>
          <p:cNvSpPr txBox="1"/>
          <p:nvPr/>
        </p:nvSpPr>
        <p:spPr>
          <a:xfrm>
            <a:off x="8685508" y="956378"/>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5" name="TextBox 1">
            <a:extLst>
              <a:ext uri="{FF2B5EF4-FFF2-40B4-BE49-F238E27FC236}">
                <a16:creationId xmlns:a16="http://schemas.microsoft.com/office/drawing/2014/main" id="{9592331C-9F95-7567-3A8F-11879E479907}"/>
              </a:ext>
            </a:extLst>
          </p:cNvPr>
          <p:cNvSpPr txBox="1"/>
          <p:nvPr/>
        </p:nvSpPr>
        <p:spPr>
          <a:xfrm>
            <a:off x="33928" y="6067358"/>
            <a:ext cx="3326679" cy="600164"/>
          </a:xfrm>
          <a:prstGeom prst="rect">
            <a:avLst/>
          </a:prstGeom>
          <a:solidFill>
            <a:schemeClr val="bg1">
              <a:lumMod val="85000"/>
            </a:schemeClr>
          </a:solidFill>
          <a:ln>
            <a:solidFill>
              <a:schemeClr val="bg1"/>
            </a:solidFill>
          </a:ln>
        </p:spPr>
        <p:txBody>
          <a:bodyPr wrap="square" rtlCol="0">
            <a:spAutoFit/>
          </a:bodyPr>
          <a:lstStyle/>
          <a:p>
            <a:r>
              <a:rPr lang="es-HN" sz="1100" dirty="0">
                <a:latin typeface="Helvetica Light" panose="020B0403020202020204" pitchFamily="34" charset="0"/>
              </a:rPr>
              <a:t>De toda la inversión de Didemo en el 2024 para los medios de (TV, RD y PR) el medio (El País) obtiene un 12% y un 57% solo en prensa.</a:t>
            </a:r>
            <a:endParaRPr lang="en-US" sz="1100" dirty="0">
              <a:latin typeface="Helvetica Light" panose="020B0403020202020204" pitchFamily="34" charset="0"/>
            </a:endParaRPr>
          </a:p>
        </p:txBody>
      </p:sp>
      <p:graphicFrame>
        <p:nvGraphicFramePr>
          <p:cNvPr id="30" name="Table 32">
            <a:extLst>
              <a:ext uri="{FF2B5EF4-FFF2-40B4-BE49-F238E27FC236}">
                <a16:creationId xmlns:a16="http://schemas.microsoft.com/office/drawing/2014/main" id="{A9A9D3F2-CAE5-1141-A020-2485897E953A}"/>
              </a:ext>
            </a:extLst>
          </p:cNvPr>
          <p:cNvGraphicFramePr>
            <a:graphicFrameLocks noGrp="1"/>
          </p:cNvGraphicFramePr>
          <p:nvPr>
            <p:extLst>
              <p:ext uri="{D42A27DB-BD31-4B8C-83A1-F6EECF244321}">
                <p14:modId xmlns:p14="http://schemas.microsoft.com/office/powerpoint/2010/main" val="843903634"/>
              </p:ext>
            </p:extLst>
          </p:nvPr>
        </p:nvGraphicFramePr>
        <p:xfrm>
          <a:off x="3671630" y="1647550"/>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$ 66K</a:t>
                      </a:r>
                    </a:p>
                  </a:txBody>
                  <a:tcPr anchor="ctr">
                    <a:lnR w="12700" cap="flat" cmpd="sng" algn="ctr">
                      <a:solidFill>
                        <a:schemeClr val="bg1"/>
                      </a:solidFill>
                      <a:prstDash val="solid"/>
                      <a:round/>
                      <a:headEnd type="none" w="med" len="med"/>
                      <a:tailEnd type="none" w="med" len="med"/>
                    </a:lnR>
                    <a:solidFill>
                      <a:schemeClr val="accent5">
                        <a:lumMod val="50000"/>
                      </a:schemeClr>
                    </a:solidFill>
                  </a:tcPr>
                </a:tc>
                <a:tc>
                  <a:txBody>
                    <a:bodyPr/>
                    <a:lstStyle/>
                    <a:p>
                      <a:pPr algn="ctr"/>
                      <a:r>
                        <a:rPr lang="en-US" sz="1200" b="1" i="0" dirty="0">
                          <a:latin typeface="Helvetica Light" panose="020B0403020202020204" pitchFamily="34" charset="0"/>
                        </a:rPr>
                        <a:t>$ 167K</a:t>
                      </a:r>
                    </a:p>
                  </a:txBody>
                  <a:tcPr anchor="ctr">
                    <a:lnL w="12700" cap="flat" cmpd="sng" algn="ctr">
                      <a:solidFill>
                        <a:schemeClr val="bg1"/>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val="2192256424"/>
                  </a:ext>
                </a:extLst>
              </a:tr>
            </a:tbl>
          </a:graphicData>
        </a:graphic>
      </p:graphicFrame>
      <p:graphicFrame>
        <p:nvGraphicFramePr>
          <p:cNvPr id="32" name="Table 8">
            <a:extLst>
              <a:ext uri="{FF2B5EF4-FFF2-40B4-BE49-F238E27FC236}">
                <a16:creationId xmlns:a16="http://schemas.microsoft.com/office/drawing/2014/main" id="{6EF64A04-4680-3B41-89F7-F30AC682BD33}"/>
              </a:ext>
            </a:extLst>
          </p:cNvPr>
          <p:cNvGraphicFramePr>
            <a:graphicFrameLocks noGrp="1"/>
          </p:cNvGraphicFramePr>
          <p:nvPr>
            <p:extLst>
              <p:ext uri="{D42A27DB-BD31-4B8C-83A1-F6EECF244321}">
                <p14:modId xmlns:p14="http://schemas.microsoft.com/office/powerpoint/2010/main" val="728544084"/>
              </p:ext>
            </p:extLst>
          </p:nvPr>
        </p:nvGraphicFramePr>
        <p:xfrm>
          <a:off x="340213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a:t>202</a:t>
                      </a:r>
                      <a:r>
                        <a:rPr lang="en-US" dirty="0"/>
                        <a:t>3</a:t>
                      </a:r>
                      <a:endParaRPr lang="en-HN" dirty="0"/>
                    </a:p>
                  </a:txBody>
                  <a:tcPr>
                    <a:solidFill>
                      <a:schemeClr val="tx2"/>
                    </a:solidFill>
                  </a:tcPr>
                </a:tc>
                <a:tc>
                  <a:txBody>
                    <a:bodyPr/>
                    <a:lstStyle/>
                    <a:p>
                      <a:pPr algn="ctr"/>
                      <a:r>
                        <a:rPr lang="en-HN"/>
                        <a:t>202</a:t>
                      </a:r>
                      <a:r>
                        <a:rPr lang="en-US" dirty="0"/>
                        <a:t>4</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33" name="Table 7">
            <a:extLst>
              <a:ext uri="{FF2B5EF4-FFF2-40B4-BE49-F238E27FC236}">
                <a16:creationId xmlns:a16="http://schemas.microsoft.com/office/drawing/2014/main" id="{E93763D0-3C26-F14C-BB1E-AB366B199355}"/>
              </a:ext>
            </a:extLst>
          </p:cNvPr>
          <p:cNvGraphicFramePr>
            <a:graphicFrameLocks noGrp="1"/>
          </p:cNvGraphicFramePr>
          <p:nvPr>
            <p:extLst>
              <p:ext uri="{D42A27DB-BD31-4B8C-83A1-F6EECF244321}">
                <p14:modId xmlns:p14="http://schemas.microsoft.com/office/powerpoint/2010/main" val="1749490445"/>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340%</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153%</a:t>
                      </a:r>
                      <a:endParaRPr lang="en-HN" sz="1200"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671739129"/>
                  </a:ext>
                </a:extLst>
              </a:tr>
            </a:tbl>
          </a:graphicData>
        </a:graphic>
      </p:graphicFrame>
      <p:sp>
        <p:nvSpPr>
          <p:cNvPr id="34" name="TextBox 35">
            <a:extLst>
              <a:ext uri="{FF2B5EF4-FFF2-40B4-BE49-F238E27FC236}">
                <a16:creationId xmlns:a16="http://schemas.microsoft.com/office/drawing/2014/main" id="{8B335CA4-CFE7-5C43-8F5B-5C616F22C0EB}"/>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Tree>
    <p:extLst>
      <p:ext uri="{BB962C8B-B14F-4D97-AF65-F5344CB8AC3E}">
        <p14:creationId xmlns:p14="http://schemas.microsoft.com/office/powerpoint/2010/main" val="345253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89F2A1D-FCC2-A94C-85FE-E2984560CE63}"/>
              </a:ext>
            </a:extLst>
          </p:cNvPr>
          <p:cNvSpPr/>
          <p:nvPr/>
        </p:nvSpPr>
        <p:spPr>
          <a:xfrm>
            <a:off x="433320" y="1035983"/>
            <a:ext cx="328755" cy="495472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PRENSA</a:t>
            </a:r>
          </a:p>
        </p:txBody>
      </p:sp>
      <p:sp>
        <p:nvSpPr>
          <p:cNvPr id="28" name="Rectangle 27">
            <a:extLst>
              <a:ext uri="{FF2B5EF4-FFF2-40B4-BE49-F238E27FC236}">
                <a16:creationId xmlns:a16="http://schemas.microsoft.com/office/drawing/2014/main" id="{2A08EDFC-1D13-2344-B3E1-5BCA678969CC}"/>
              </a:ext>
            </a:extLst>
          </p:cNvPr>
          <p:cNvSpPr/>
          <p:nvPr/>
        </p:nvSpPr>
        <p:spPr>
          <a:xfrm>
            <a:off x="2833708" y="3913633"/>
            <a:ext cx="328754" cy="207707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RADIO</a:t>
            </a:r>
          </a:p>
        </p:txBody>
      </p:sp>
      <p:sp>
        <p:nvSpPr>
          <p:cNvPr id="29" name="Rectangle 28">
            <a:extLst>
              <a:ext uri="{FF2B5EF4-FFF2-40B4-BE49-F238E27FC236}">
                <a16:creationId xmlns:a16="http://schemas.microsoft.com/office/drawing/2014/main" id="{53EC148F-63FC-004E-9C01-3A00810CFDFF}"/>
              </a:ext>
            </a:extLst>
          </p:cNvPr>
          <p:cNvSpPr/>
          <p:nvPr/>
        </p:nvSpPr>
        <p:spPr>
          <a:xfrm>
            <a:off x="5406024" y="1035982"/>
            <a:ext cx="328754" cy="2512489"/>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dirty="0"/>
              <a:t>TELEVISION</a:t>
            </a:r>
          </a:p>
        </p:txBody>
      </p:sp>
      <p:sp>
        <p:nvSpPr>
          <p:cNvPr id="21" name="Rectangle 20">
            <a:extLst>
              <a:ext uri="{FF2B5EF4-FFF2-40B4-BE49-F238E27FC236}">
                <a16:creationId xmlns:a16="http://schemas.microsoft.com/office/drawing/2014/main" id="{3F7CB99F-89FE-4D78-93FD-FF92DB5CA8D6}"/>
              </a:ext>
            </a:extLst>
          </p:cNvPr>
          <p:cNvSpPr/>
          <p:nvPr/>
        </p:nvSpPr>
        <p:spPr>
          <a:xfrm>
            <a:off x="-8733" y="0"/>
            <a:ext cx="12200733" cy="865947"/>
          </a:xfrm>
          <a:prstGeom prst="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err="1">
                <a:latin typeface="Helvetica Light" panose="020B0403020202020204" pitchFamily="34" charset="0"/>
              </a:rPr>
              <a:t>Piezas</a:t>
            </a:r>
            <a:r>
              <a:rPr lang="en-US" sz="3000" b="1" dirty="0">
                <a:latin typeface="Helvetica Light" panose="020B0403020202020204" pitchFamily="34" charset="0"/>
              </a:rPr>
              <a:t> </a:t>
            </a:r>
            <a:r>
              <a:rPr lang="en-US" sz="3000" b="1" dirty="0" err="1">
                <a:latin typeface="Helvetica Light" panose="020B0403020202020204" pitchFamily="34" charset="0"/>
              </a:rPr>
              <a:t>publicitarias</a:t>
            </a:r>
            <a:endParaRPr lang="en-US" sz="3000" b="1" dirty="0">
              <a:latin typeface="Helvetica Light" panose="020B0403020202020204" pitchFamily="34" charset="0"/>
            </a:endParaRPr>
          </a:p>
        </p:txBody>
      </p:sp>
      <p:pic>
        <p:nvPicPr>
          <p:cNvPr id="25" name="Picture 24">
            <a:extLst>
              <a:ext uri="{FF2B5EF4-FFF2-40B4-BE49-F238E27FC236}">
                <a16:creationId xmlns:a16="http://schemas.microsoft.com/office/drawing/2014/main" id="{3EDF820D-361C-4347-90BE-6952699325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sp>
        <p:nvSpPr>
          <p:cNvPr id="30" name="TextBox 29">
            <a:extLst>
              <a:ext uri="{FF2B5EF4-FFF2-40B4-BE49-F238E27FC236}">
                <a16:creationId xmlns:a16="http://schemas.microsoft.com/office/drawing/2014/main" id="{BAA82096-9A2B-459E-AFAD-52420163C6E2}"/>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Enero</a:t>
            </a:r>
            <a:r>
              <a:rPr lang="en-CA" b="1" dirty="0">
                <a:solidFill>
                  <a:schemeClr val="bg1"/>
                </a:solidFill>
                <a:latin typeface="Helvetica Light" panose="020B0403020202020204" pitchFamily="34" charset="0"/>
              </a:rPr>
              <a:t> ‘24</a:t>
            </a:r>
            <a:endParaRPr lang="es-MX" sz="1800" b="1" dirty="0">
              <a:solidFill>
                <a:schemeClr val="bg1"/>
              </a:solidFill>
              <a:latin typeface="Helvetica Light" panose="020B0403020202020204" pitchFamily="34" charset="0"/>
            </a:endParaRPr>
          </a:p>
        </p:txBody>
      </p:sp>
      <p:sp>
        <p:nvSpPr>
          <p:cNvPr id="39" name="TextBox 38">
            <a:extLst>
              <a:ext uri="{FF2B5EF4-FFF2-40B4-BE49-F238E27FC236}">
                <a16:creationId xmlns:a16="http://schemas.microsoft.com/office/drawing/2014/main" id="{5CD85EA0-3F33-45A4-A5A2-FB122F4AFBE5}"/>
              </a:ext>
            </a:extLst>
          </p:cNvPr>
          <p:cNvSpPr txBox="1"/>
          <p:nvPr/>
        </p:nvSpPr>
        <p:spPr>
          <a:xfrm>
            <a:off x="4579672" y="6545958"/>
            <a:ext cx="2419252"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Enero</a:t>
            </a:r>
            <a:r>
              <a:rPr lang="en-US" sz="1200" i="1" dirty="0">
                <a:solidFill>
                  <a:schemeClr val="tx1">
                    <a:lumMod val="50000"/>
                    <a:lumOff val="50000"/>
                  </a:schemeClr>
                </a:solidFill>
                <a:latin typeface="Helvetica Light" panose="020B0403020202020204" pitchFamily="34" charset="0"/>
              </a:rPr>
              <a:t> 2024</a:t>
            </a:r>
          </a:p>
        </p:txBody>
      </p:sp>
      <p:sp>
        <p:nvSpPr>
          <p:cNvPr id="33" name="Rectangle 36">
            <a:extLst>
              <a:ext uri="{FF2B5EF4-FFF2-40B4-BE49-F238E27FC236}">
                <a16:creationId xmlns:a16="http://schemas.microsoft.com/office/drawing/2014/main" id="{EFB3F3C5-997A-7FF1-959E-8D926F33D52B}"/>
              </a:ext>
            </a:extLst>
          </p:cNvPr>
          <p:cNvSpPr/>
          <p:nvPr/>
        </p:nvSpPr>
        <p:spPr>
          <a:xfrm>
            <a:off x="5956217" y="2399573"/>
            <a:ext cx="2436710" cy="276999"/>
          </a:xfrm>
          <a:prstGeom prst="rect">
            <a:avLst/>
          </a:prstGeom>
        </p:spPr>
        <p:txBody>
          <a:bodyPr wrap="square">
            <a:spAutoFit/>
          </a:bodyPr>
          <a:lstStyle/>
          <a:p>
            <a:r>
              <a:rPr lang="en-CA" sz="1200" dirty="0">
                <a:latin typeface="Helvetica Light" panose="020B0403020202020204" pitchFamily="34" charset="0"/>
                <a:hlinkClick r:id="rId3"/>
              </a:rPr>
              <a:t>Combi </a:t>
            </a:r>
            <a:r>
              <a:rPr lang="en-CA" sz="1200" dirty="0" err="1">
                <a:latin typeface="Helvetica Light" panose="020B0403020202020204" pitchFamily="34" charset="0"/>
                <a:hlinkClick r:id="rId3"/>
              </a:rPr>
              <a:t>Completi</a:t>
            </a:r>
            <a:r>
              <a:rPr lang="en-CA" sz="1200" dirty="0">
                <a:latin typeface="Helvetica Light" panose="020B0403020202020204" pitchFamily="34" charset="0"/>
                <a:hlinkClick r:id="rId3"/>
              </a:rPr>
              <a:t> </a:t>
            </a:r>
            <a:r>
              <a:rPr lang="en-CA" sz="1200" dirty="0" err="1">
                <a:latin typeface="Helvetica Light" panose="020B0403020202020204" pitchFamily="34" charset="0"/>
                <a:hlinkClick r:id="rId3"/>
              </a:rPr>
              <a:t>Naviadad</a:t>
            </a:r>
            <a:r>
              <a:rPr lang="en-CA" sz="1200" dirty="0">
                <a:latin typeface="Helvetica Light" panose="020B0403020202020204" pitchFamily="34" charset="0"/>
                <a:hlinkClick r:id="rId3"/>
              </a:rPr>
              <a:t> 30</a:t>
            </a:r>
            <a:r>
              <a:rPr lang="en-CA" sz="1200" dirty="0">
                <a:latin typeface="Helvetica Light" panose="020B0403020202020204" pitchFamily="34" charset="0"/>
                <a:hlinkClick r:id="rId4">
                  <a:extLst>
                    <a:ext uri="{A12FA001-AC4F-418D-AE19-62706E023703}">
                      <ahyp:hlinkClr xmlns:ahyp="http://schemas.microsoft.com/office/drawing/2018/hyperlinkcolor" val="tx"/>
                    </a:ext>
                  </a:extLst>
                </a:hlinkClick>
              </a:rPr>
              <a:t>”</a:t>
            </a:r>
            <a:endParaRPr lang="en-CA" sz="1200" dirty="0">
              <a:latin typeface="Helvetica Light" panose="020B0403020202020204" pitchFamily="34" charset="0"/>
            </a:endParaRPr>
          </a:p>
        </p:txBody>
      </p:sp>
      <p:sp>
        <p:nvSpPr>
          <p:cNvPr id="34" name="Rectangle 41">
            <a:extLst>
              <a:ext uri="{FF2B5EF4-FFF2-40B4-BE49-F238E27FC236}">
                <a16:creationId xmlns:a16="http://schemas.microsoft.com/office/drawing/2014/main" id="{8134006C-77D6-61E5-E28F-216FAC268D6D}"/>
              </a:ext>
            </a:extLst>
          </p:cNvPr>
          <p:cNvSpPr/>
          <p:nvPr/>
        </p:nvSpPr>
        <p:spPr>
          <a:xfrm>
            <a:off x="8684287" y="2398214"/>
            <a:ext cx="3335504" cy="276999"/>
          </a:xfrm>
          <a:prstGeom prst="rect">
            <a:avLst/>
          </a:prstGeom>
        </p:spPr>
        <p:txBody>
          <a:bodyPr wrap="square">
            <a:spAutoFit/>
          </a:bodyPr>
          <a:lstStyle/>
          <a:p>
            <a:r>
              <a:rPr lang="en-CA" sz="1200" dirty="0">
                <a:latin typeface="Helvetica Light" panose="020B0403020202020204" pitchFamily="34" charset="0"/>
                <a:hlinkClick r:id="rId5"/>
              </a:rPr>
              <a:t>Has </a:t>
            </a:r>
            <a:r>
              <a:rPr lang="en-CA" sz="1200" dirty="0" err="1">
                <a:latin typeface="Helvetica Light" panose="020B0403020202020204" pitchFamily="34" charset="0"/>
                <a:hlinkClick r:id="rId5"/>
              </a:rPr>
              <a:t>Sido</a:t>
            </a:r>
            <a:r>
              <a:rPr lang="en-CA" sz="1200" dirty="0">
                <a:latin typeface="Helvetica Light" panose="020B0403020202020204" pitchFamily="34" charset="0"/>
                <a:hlinkClick r:id="rId5"/>
              </a:rPr>
              <a:t> </a:t>
            </a:r>
            <a:r>
              <a:rPr lang="en-CA" sz="1200" dirty="0" err="1">
                <a:latin typeface="Helvetica Light" panose="020B0403020202020204" pitchFamily="34" charset="0"/>
                <a:hlinkClick r:id="rId5"/>
              </a:rPr>
              <a:t>el</a:t>
            </a:r>
            <a:r>
              <a:rPr lang="en-CA" sz="1200" dirty="0">
                <a:latin typeface="Helvetica Light" panose="020B0403020202020204" pitchFamily="34" charset="0"/>
                <a:hlinkClick r:id="rId5"/>
              </a:rPr>
              <a:t> Motor de </a:t>
            </a:r>
            <a:r>
              <a:rPr lang="en-CA" sz="1200" dirty="0" err="1">
                <a:latin typeface="Helvetica Light" panose="020B0403020202020204" pitchFamily="34" charset="0"/>
                <a:hlinkClick r:id="rId5"/>
              </a:rPr>
              <a:t>aventuras</a:t>
            </a:r>
            <a:r>
              <a:rPr lang="en-CA" sz="1200" dirty="0">
                <a:latin typeface="Helvetica Light" panose="020B0403020202020204" pitchFamily="34" charset="0"/>
                <a:hlinkClick r:id="rId5"/>
              </a:rPr>
              <a:t> y </a:t>
            </a:r>
            <a:r>
              <a:rPr lang="en-CA" sz="1200" dirty="0" err="1">
                <a:latin typeface="Helvetica Light" panose="020B0403020202020204" pitchFamily="34" charset="0"/>
                <a:hlinkClick r:id="rId5"/>
              </a:rPr>
              <a:t>hazañas</a:t>
            </a:r>
            <a:r>
              <a:rPr lang="en-CA" sz="1200" dirty="0">
                <a:latin typeface="Helvetica Light" panose="020B0403020202020204" pitchFamily="34" charset="0"/>
                <a:hlinkClick r:id="rId5"/>
              </a:rPr>
              <a:t> 30</a:t>
            </a:r>
            <a:r>
              <a:rPr lang="en-CA" sz="1200" dirty="0">
                <a:latin typeface="Helvetica Light" panose="020B0403020202020204" pitchFamily="34" charset="0"/>
              </a:rPr>
              <a:t>”</a:t>
            </a:r>
          </a:p>
        </p:txBody>
      </p:sp>
      <p:sp>
        <p:nvSpPr>
          <p:cNvPr id="6" name="Rectangle 41">
            <a:extLst>
              <a:ext uri="{FF2B5EF4-FFF2-40B4-BE49-F238E27FC236}">
                <a16:creationId xmlns:a16="http://schemas.microsoft.com/office/drawing/2014/main" id="{078CF8FF-4064-F821-1486-F29199D71112}"/>
              </a:ext>
            </a:extLst>
          </p:cNvPr>
          <p:cNvSpPr/>
          <p:nvPr/>
        </p:nvSpPr>
        <p:spPr>
          <a:xfrm>
            <a:off x="3247918" y="4063403"/>
            <a:ext cx="1784681" cy="646331"/>
          </a:xfrm>
          <a:prstGeom prst="rect">
            <a:avLst/>
          </a:prstGeom>
        </p:spPr>
        <p:txBody>
          <a:bodyPr wrap="square">
            <a:spAutoFit/>
          </a:bodyPr>
          <a:lstStyle/>
          <a:p>
            <a:r>
              <a:rPr lang="en-CA" sz="1200" dirty="0">
                <a:latin typeface="Helvetica Light" panose="020B0403020202020204" pitchFamily="34" charset="0"/>
                <a:hlinkClick r:id="rId6"/>
              </a:rPr>
              <a:t>Nunca Fue Tan Facil Comprar La Moto Que Sonaste 30” </a:t>
            </a:r>
            <a:endParaRPr lang="en-CA" sz="1200" dirty="0">
              <a:latin typeface="Helvetica Light" panose="020B0403020202020204" pitchFamily="34" charset="0"/>
            </a:endParaRPr>
          </a:p>
        </p:txBody>
      </p:sp>
      <p:sp>
        <p:nvSpPr>
          <p:cNvPr id="14" name="Rectangle 36">
            <a:extLst>
              <a:ext uri="{FF2B5EF4-FFF2-40B4-BE49-F238E27FC236}">
                <a16:creationId xmlns:a16="http://schemas.microsoft.com/office/drawing/2014/main" id="{DE052198-6027-786A-EC97-070DFB1EA295}"/>
              </a:ext>
            </a:extLst>
          </p:cNvPr>
          <p:cNvSpPr/>
          <p:nvPr/>
        </p:nvSpPr>
        <p:spPr>
          <a:xfrm>
            <a:off x="5979936" y="4068765"/>
            <a:ext cx="2599366" cy="276999"/>
          </a:xfrm>
          <a:prstGeom prst="rect">
            <a:avLst/>
          </a:prstGeom>
        </p:spPr>
        <p:txBody>
          <a:bodyPr wrap="square">
            <a:spAutoFit/>
          </a:bodyPr>
          <a:lstStyle/>
          <a:p>
            <a:r>
              <a:rPr lang="en-CA" sz="1200" dirty="0">
                <a:latin typeface="Helvetica Light" panose="020B0403020202020204" pitchFamily="34" charset="0"/>
                <a:hlinkClick r:id="rId7">
                  <a:extLst>
                    <a:ext uri="{A12FA001-AC4F-418D-AE19-62706E023703}">
                      <ahyp:hlinkClr xmlns:ahyp="http://schemas.microsoft.com/office/drawing/2018/hyperlinkcolor" val="tx"/>
                    </a:ext>
                  </a:extLst>
                </a:hlinkClick>
              </a:rPr>
              <a:t>La Moto De Tus Suenos Esta 30</a:t>
            </a:r>
            <a:r>
              <a:rPr lang="en-CA" sz="1200" dirty="0">
                <a:latin typeface="Helvetica Light" panose="020B0403020202020204" pitchFamily="34" charset="0"/>
                <a:hlinkClick r:id="rId8">
                  <a:extLst>
                    <a:ext uri="{A12FA001-AC4F-418D-AE19-62706E023703}">
                      <ahyp:hlinkClr xmlns:ahyp="http://schemas.microsoft.com/office/drawing/2018/hyperlinkcolor" val="tx"/>
                    </a:ext>
                  </a:extLst>
                </a:hlinkClick>
              </a:rPr>
              <a:t>”</a:t>
            </a:r>
            <a:endParaRPr lang="en-CA" sz="1200" dirty="0">
              <a:latin typeface="Helvetica Light" panose="020B0403020202020204" pitchFamily="34" charset="0"/>
            </a:endParaRPr>
          </a:p>
        </p:txBody>
      </p:sp>
      <p:pic>
        <p:nvPicPr>
          <p:cNvPr id="3" name="Imagen 2">
            <a:extLst>
              <a:ext uri="{FF2B5EF4-FFF2-40B4-BE49-F238E27FC236}">
                <a16:creationId xmlns:a16="http://schemas.microsoft.com/office/drawing/2014/main" id="{3871C51B-8418-1E0F-01C6-48CE6FE35B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17975" y="1048041"/>
            <a:ext cx="2583115" cy="1348598"/>
          </a:xfrm>
          <a:prstGeom prst="rect">
            <a:avLst/>
          </a:prstGeom>
        </p:spPr>
      </p:pic>
      <p:pic>
        <p:nvPicPr>
          <p:cNvPr id="11" name="Imagen 10">
            <a:extLst>
              <a:ext uri="{FF2B5EF4-FFF2-40B4-BE49-F238E27FC236}">
                <a16:creationId xmlns:a16="http://schemas.microsoft.com/office/drawing/2014/main" id="{D47A03BB-4BA7-2607-116C-84A0C89766B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63077" y="1052115"/>
            <a:ext cx="2583115" cy="1344524"/>
          </a:xfrm>
          <a:prstGeom prst="rect">
            <a:avLst/>
          </a:prstGeom>
        </p:spPr>
      </p:pic>
      <p:pic>
        <p:nvPicPr>
          <p:cNvPr id="15" name="Imagen 14">
            <a:extLst>
              <a:ext uri="{FF2B5EF4-FFF2-40B4-BE49-F238E27FC236}">
                <a16:creationId xmlns:a16="http://schemas.microsoft.com/office/drawing/2014/main" id="{06D8BF2E-EA95-1120-DE55-5C9CB2B6469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979936" y="2789235"/>
            <a:ext cx="2521154" cy="1323496"/>
          </a:xfrm>
          <a:prstGeom prst="rect">
            <a:avLst/>
          </a:prstGeom>
        </p:spPr>
      </p:pic>
      <p:pic>
        <p:nvPicPr>
          <p:cNvPr id="17" name="Imagen 16">
            <a:extLst>
              <a:ext uri="{FF2B5EF4-FFF2-40B4-BE49-F238E27FC236}">
                <a16:creationId xmlns:a16="http://schemas.microsoft.com/office/drawing/2014/main" id="{2594DDF4-3919-DB2D-4D19-6C59EB6CF34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760126" y="2816667"/>
            <a:ext cx="2521154" cy="1299970"/>
          </a:xfrm>
          <a:prstGeom prst="rect">
            <a:avLst/>
          </a:prstGeom>
        </p:spPr>
      </p:pic>
      <p:sp>
        <p:nvSpPr>
          <p:cNvPr id="18" name="Rectangle 36">
            <a:extLst>
              <a:ext uri="{FF2B5EF4-FFF2-40B4-BE49-F238E27FC236}">
                <a16:creationId xmlns:a16="http://schemas.microsoft.com/office/drawing/2014/main" id="{B7500F11-A3F0-8D4B-1531-3641C7C9FE15}"/>
              </a:ext>
            </a:extLst>
          </p:cNvPr>
          <p:cNvSpPr/>
          <p:nvPr/>
        </p:nvSpPr>
        <p:spPr>
          <a:xfrm>
            <a:off x="8719598" y="4119591"/>
            <a:ext cx="2599366" cy="276999"/>
          </a:xfrm>
          <a:prstGeom prst="rect">
            <a:avLst/>
          </a:prstGeom>
        </p:spPr>
        <p:txBody>
          <a:bodyPr wrap="square">
            <a:spAutoFit/>
          </a:bodyPr>
          <a:lstStyle/>
          <a:p>
            <a:r>
              <a:rPr lang="en-CA" sz="1200" dirty="0">
                <a:latin typeface="Helvetica Light" panose="020B0403020202020204" pitchFamily="34" charset="0"/>
                <a:hlinkClick r:id="rId13">
                  <a:extLst>
                    <a:ext uri="{A12FA001-AC4F-418D-AE19-62706E023703}">
                      <ahyp:hlinkClr xmlns:ahyp="http://schemas.microsoft.com/office/drawing/2018/hyperlinkcolor" val="tx"/>
                    </a:ext>
                  </a:extLst>
                </a:hlinkClick>
              </a:rPr>
              <a:t>Motos semi nuevas30</a:t>
            </a:r>
            <a:r>
              <a:rPr lang="en-CA" sz="1200" dirty="0">
                <a:latin typeface="Helvetica Light" panose="020B0403020202020204" pitchFamily="34" charset="0"/>
                <a:hlinkClick r:id="rId8">
                  <a:extLst>
                    <a:ext uri="{A12FA001-AC4F-418D-AE19-62706E023703}">
                      <ahyp:hlinkClr xmlns:ahyp="http://schemas.microsoft.com/office/drawing/2018/hyperlinkcolor" val="tx"/>
                    </a:ext>
                  </a:extLst>
                </a:hlinkClick>
              </a:rPr>
              <a:t>”</a:t>
            </a:r>
            <a:endParaRPr lang="en-CA" sz="1200" dirty="0">
              <a:latin typeface="Helvetica Light" panose="020B0403020202020204" pitchFamily="34" charset="0"/>
            </a:endParaRPr>
          </a:p>
        </p:txBody>
      </p:sp>
      <p:pic>
        <p:nvPicPr>
          <p:cNvPr id="20" name="Imagen 19">
            <a:extLst>
              <a:ext uri="{FF2B5EF4-FFF2-40B4-BE49-F238E27FC236}">
                <a16:creationId xmlns:a16="http://schemas.microsoft.com/office/drawing/2014/main" id="{4E631E16-1004-0110-2B84-37679452874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95181" y="4429200"/>
            <a:ext cx="2523783" cy="1323496"/>
          </a:xfrm>
          <a:prstGeom prst="rect">
            <a:avLst/>
          </a:prstGeom>
        </p:spPr>
      </p:pic>
      <p:sp>
        <p:nvSpPr>
          <p:cNvPr id="23" name="Rectangle 36">
            <a:extLst>
              <a:ext uri="{FF2B5EF4-FFF2-40B4-BE49-F238E27FC236}">
                <a16:creationId xmlns:a16="http://schemas.microsoft.com/office/drawing/2014/main" id="{71293DE3-B740-3341-89B3-E5B0AABC71CE}"/>
              </a:ext>
            </a:extLst>
          </p:cNvPr>
          <p:cNvSpPr/>
          <p:nvPr/>
        </p:nvSpPr>
        <p:spPr>
          <a:xfrm>
            <a:off x="8760126" y="5810911"/>
            <a:ext cx="2436710" cy="276999"/>
          </a:xfrm>
          <a:prstGeom prst="rect">
            <a:avLst/>
          </a:prstGeom>
        </p:spPr>
        <p:txBody>
          <a:bodyPr wrap="square">
            <a:spAutoFit/>
          </a:bodyPr>
          <a:lstStyle/>
          <a:p>
            <a:r>
              <a:rPr lang="en-CA" sz="1200" dirty="0">
                <a:latin typeface="Helvetica Light" panose="020B0403020202020204" pitchFamily="34" charset="0"/>
                <a:hlinkClick r:id="rId15"/>
              </a:rPr>
              <a:t>Combi </a:t>
            </a:r>
            <a:r>
              <a:rPr lang="en-CA" sz="1200" dirty="0" err="1">
                <a:latin typeface="Helvetica Light" panose="020B0403020202020204" pitchFamily="34" charset="0"/>
                <a:hlinkClick r:id="rId15"/>
              </a:rPr>
              <a:t>Completi</a:t>
            </a:r>
            <a:r>
              <a:rPr lang="en-CA" sz="1200" dirty="0">
                <a:latin typeface="Helvetica Light" panose="020B0403020202020204" pitchFamily="34" charset="0"/>
                <a:hlinkClick r:id="rId15"/>
              </a:rPr>
              <a:t> </a:t>
            </a:r>
            <a:r>
              <a:rPr lang="en-CA" sz="1200" dirty="0" err="1">
                <a:latin typeface="Helvetica Light" panose="020B0403020202020204" pitchFamily="34" charset="0"/>
                <a:hlinkClick r:id="rId15"/>
              </a:rPr>
              <a:t>Naviadad</a:t>
            </a:r>
            <a:r>
              <a:rPr lang="en-CA" sz="1200" dirty="0">
                <a:latin typeface="Helvetica Light" panose="020B0403020202020204" pitchFamily="34" charset="0"/>
                <a:hlinkClick r:id="rId15"/>
              </a:rPr>
              <a:t> 30</a:t>
            </a:r>
            <a:r>
              <a:rPr lang="en-CA" sz="1200" dirty="0">
                <a:latin typeface="Helvetica Light" panose="020B0403020202020204" pitchFamily="34" charset="0"/>
                <a:hlinkClick r:id="rId4">
                  <a:extLst>
                    <a:ext uri="{A12FA001-AC4F-418D-AE19-62706E023703}">
                      <ahyp:hlinkClr xmlns:ahyp="http://schemas.microsoft.com/office/drawing/2018/hyperlinkcolor" val="tx"/>
                    </a:ext>
                  </a:extLst>
                </a:hlinkClick>
              </a:rPr>
              <a:t>”</a:t>
            </a:r>
            <a:endParaRPr lang="en-CA" sz="1200" dirty="0">
              <a:latin typeface="Helvetica Light" panose="020B0403020202020204" pitchFamily="34" charset="0"/>
            </a:endParaRPr>
          </a:p>
        </p:txBody>
      </p:sp>
      <p:pic>
        <p:nvPicPr>
          <p:cNvPr id="26" name="Imagen 25">
            <a:extLst>
              <a:ext uri="{FF2B5EF4-FFF2-40B4-BE49-F238E27FC236}">
                <a16:creationId xmlns:a16="http://schemas.microsoft.com/office/drawing/2014/main" id="{B8013232-9322-128A-7E24-7A41682E54C5}"/>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944348" y="4473165"/>
            <a:ext cx="2560845" cy="1336793"/>
          </a:xfrm>
          <a:prstGeom prst="rect">
            <a:avLst/>
          </a:prstGeom>
        </p:spPr>
      </p:pic>
      <p:sp>
        <p:nvSpPr>
          <p:cNvPr id="31" name="Rectangle 36">
            <a:extLst>
              <a:ext uri="{FF2B5EF4-FFF2-40B4-BE49-F238E27FC236}">
                <a16:creationId xmlns:a16="http://schemas.microsoft.com/office/drawing/2014/main" id="{1C55E830-DA43-7A8D-8087-33911EEE0FF1}"/>
              </a:ext>
            </a:extLst>
          </p:cNvPr>
          <p:cNvSpPr/>
          <p:nvPr/>
        </p:nvSpPr>
        <p:spPr>
          <a:xfrm>
            <a:off x="5917975" y="5852207"/>
            <a:ext cx="2436710" cy="276999"/>
          </a:xfrm>
          <a:prstGeom prst="rect">
            <a:avLst/>
          </a:prstGeom>
        </p:spPr>
        <p:txBody>
          <a:bodyPr wrap="square">
            <a:spAutoFit/>
          </a:bodyPr>
          <a:lstStyle/>
          <a:p>
            <a:r>
              <a:rPr lang="en-CA" sz="1200" dirty="0">
                <a:latin typeface="Helvetica Light" panose="020B0403020202020204" pitchFamily="34" charset="0"/>
                <a:hlinkClick r:id="rId17"/>
              </a:rPr>
              <a:t>Un 2024 a </a:t>
            </a:r>
            <a:r>
              <a:rPr lang="en-CA" sz="1200" dirty="0" err="1">
                <a:latin typeface="Helvetica Light" panose="020B0403020202020204" pitchFamily="34" charset="0"/>
                <a:hlinkClick r:id="rId17"/>
              </a:rPr>
              <a:t>toda</a:t>
            </a:r>
            <a:r>
              <a:rPr lang="en-CA" sz="1200" dirty="0">
                <a:latin typeface="Helvetica Light" panose="020B0403020202020204" pitchFamily="34" charset="0"/>
                <a:hlinkClick r:id="rId17"/>
              </a:rPr>
              <a:t> Honda 30</a:t>
            </a:r>
            <a:r>
              <a:rPr lang="en-CA" sz="1200" dirty="0">
                <a:latin typeface="Helvetica Light" panose="020B0403020202020204" pitchFamily="34" charset="0"/>
                <a:hlinkClick r:id="rId4">
                  <a:extLst>
                    <a:ext uri="{A12FA001-AC4F-418D-AE19-62706E023703}">
                      <ahyp:hlinkClr xmlns:ahyp="http://schemas.microsoft.com/office/drawing/2018/hyperlinkcolor" val="tx"/>
                    </a:ext>
                  </a:extLst>
                </a:hlinkClick>
              </a:rPr>
              <a:t>”</a:t>
            </a:r>
            <a:endParaRPr lang="en-CA" sz="1200" dirty="0">
              <a:latin typeface="Helvetica Light" panose="020B0403020202020204" pitchFamily="34" charset="0"/>
            </a:endParaRPr>
          </a:p>
        </p:txBody>
      </p:sp>
      <p:sp>
        <p:nvSpPr>
          <p:cNvPr id="32" name="Rectangle 41">
            <a:extLst>
              <a:ext uri="{FF2B5EF4-FFF2-40B4-BE49-F238E27FC236}">
                <a16:creationId xmlns:a16="http://schemas.microsoft.com/office/drawing/2014/main" id="{56CA1EB3-F40B-C1E4-CD43-50A066D3D863}"/>
              </a:ext>
            </a:extLst>
          </p:cNvPr>
          <p:cNvSpPr/>
          <p:nvPr/>
        </p:nvSpPr>
        <p:spPr>
          <a:xfrm>
            <a:off x="3242501" y="5163627"/>
            <a:ext cx="1784681" cy="646331"/>
          </a:xfrm>
          <a:prstGeom prst="rect">
            <a:avLst/>
          </a:prstGeom>
        </p:spPr>
        <p:txBody>
          <a:bodyPr wrap="square">
            <a:spAutoFit/>
          </a:bodyPr>
          <a:lstStyle/>
          <a:p>
            <a:r>
              <a:rPr lang="en-CA" sz="1200" dirty="0">
                <a:latin typeface="Helvetica Light" panose="020B0403020202020204" pitchFamily="34" charset="0"/>
                <a:hlinkClick r:id="rId18"/>
              </a:rPr>
              <a:t>Tu Motocicleta Honda Sonada Con Seguro Y Gps Gratis 30” </a:t>
            </a:r>
            <a:endParaRPr lang="en-CA" sz="1200" dirty="0">
              <a:latin typeface="Helvetica Light" panose="020B0403020202020204" pitchFamily="34" charset="0"/>
            </a:endParaRPr>
          </a:p>
        </p:txBody>
      </p:sp>
      <p:pic>
        <p:nvPicPr>
          <p:cNvPr id="36" name="Imagen 35">
            <a:extLst>
              <a:ext uri="{FF2B5EF4-FFF2-40B4-BE49-F238E27FC236}">
                <a16:creationId xmlns:a16="http://schemas.microsoft.com/office/drawing/2014/main" id="{64058C46-A5A6-5C29-3F9C-2C3C2BDAEC9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0721" y="1043089"/>
            <a:ext cx="1651672" cy="2148167"/>
          </a:xfrm>
          <a:prstGeom prst="rect">
            <a:avLst/>
          </a:prstGeom>
        </p:spPr>
      </p:pic>
      <p:pic>
        <p:nvPicPr>
          <p:cNvPr id="38" name="Imagen 37">
            <a:extLst>
              <a:ext uri="{FF2B5EF4-FFF2-40B4-BE49-F238E27FC236}">
                <a16:creationId xmlns:a16="http://schemas.microsoft.com/office/drawing/2014/main" id="{7B2FB909-A4B2-278D-CD76-53AAF31E09B8}"/>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807551" y="1043946"/>
            <a:ext cx="1651672" cy="2147839"/>
          </a:xfrm>
          <a:prstGeom prst="rect">
            <a:avLst/>
          </a:prstGeom>
        </p:spPr>
      </p:pic>
      <p:pic>
        <p:nvPicPr>
          <p:cNvPr id="41" name="Imagen 40">
            <a:extLst>
              <a:ext uri="{FF2B5EF4-FFF2-40B4-BE49-F238E27FC236}">
                <a16:creationId xmlns:a16="http://schemas.microsoft.com/office/drawing/2014/main" id="{246A1F93-7D8A-ECC2-8184-8291CFF07C1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15002" y="3329034"/>
            <a:ext cx="1647391" cy="2260373"/>
          </a:xfrm>
          <a:prstGeom prst="rect">
            <a:avLst/>
          </a:prstGeom>
        </p:spPr>
      </p:pic>
    </p:spTree>
    <p:extLst>
      <p:ext uri="{BB962C8B-B14F-4D97-AF65-F5344CB8AC3E}">
        <p14:creationId xmlns:p14="http://schemas.microsoft.com/office/powerpoint/2010/main" val="3822142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Chart 41">
            <a:extLst>
              <a:ext uri="{FF2B5EF4-FFF2-40B4-BE49-F238E27FC236}">
                <a16:creationId xmlns:a16="http://schemas.microsoft.com/office/drawing/2014/main" id="{799506CF-234A-F74D-8B2D-99F3E9116DF4}"/>
              </a:ext>
            </a:extLst>
          </p:cNvPr>
          <p:cNvGraphicFramePr/>
          <p:nvPr>
            <p:extLst>
              <p:ext uri="{D42A27DB-BD31-4B8C-83A1-F6EECF244321}">
                <p14:modId xmlns:p14="http://schemas.microsoft.com/office/powerpoint/2010/main" val="899606617"/>
              </p:ext>
            </p:extLst>
          </p:nvPr>
        </p:nvGraphicFramePr>
        <p:xfrm>
          <a:off x="196829" y="1699527"/>
          <a:ext cx="3204006" cy="40235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8" name="Chart 27">
            <a:extLst>
              <a:ext uri="{FF2B5EF4-FFF2-40B4-BE49-F238E27FC236}">
                <a16:creationId xmlns:a16="http://schemas.microsoft.com/office/drawing/2014/main" id="{16D79B83-0B6F-2B49-B0F4-B6D31DCF4405}"/>
              </a:ext>
            </a:extLst>
          </p:cNvPr>
          <p:cNvGraphicFramePr/>
          <p:nvPr>
            <p:extLst>
              <p:ext uri="{D42A27DB-BD31-4B8C-83A1-F6EECF244321}">
                <p14:modId xmlns:p14="http://schemas.microsoft.com/office/powerpoint/2010/main" val="3208811735"/>
              </p:ext>
            </p:extLst>
          </p:nvPr>
        </p:nvGraphicFramePr>
        <p:xfrm>
          <a:off x="6628140" y="1161174"/>
          <a:ext cx="5314816" cy="21744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a:extLst>
              <a:ext uri="{FF2B5EF4-FFF2-40B4-BE49-F238E27FC236}">
                <a16:creationId xmlns:a16="http://schemas.microsoft.com/office/drawing/2014/main" id="{58E6E64D-8D59-E948-8F44-C36FEB7638C5}"/>
              </a:ext>
            </a:extLst>
          </p:cNvPr>
          <p:cNvGraphicFramePr/>
          <p:nvPr>
            <p:extLst>
              <p:ext uri="{D42A27DB-BD31-4B8C-83A1-F6EECF244321}">
                <p14:modId xmlns:p14="http://schemas.microsoft.com/office/powerpoint/2010/main" val="243112472"/>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5" name="Chart 34">
            <a:extLst>
              <a:ext uri="{FF2B5EF4-FFF2-40B4-BE49-F238E27FC236}">
                <a16:creationId xmlns:a16="http://schemas.microsoft.com/office/drawing/2014/main" id="{9EDE56F5-9AD5-9F46-85FF-BE9C64BE6F00}"/>
              </a:ext>
            </a:extLst>
          </p:cNvPr>
          <p:cNvGraphicFramePr/>
          <p:nvPr>
            <p:extLst>
              <p:ext uri="{D42A27DB-BD31-4B8C-83A1-F6EECF244321}">
                <p14:modId xmlns:p14="http://schemas.microsoft.com/office/powerpoint/2010/main" val="3344928522"/>
              </p:ext>
            </p:extLst>
          </p:nvPr>
        </p:nvGraphicFramePr>
        <p:xfrm>
          <a:off x="6740735" y="4442350"/>
          <a:ext cx="5073578" cy="11845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7" name="Table 36">
            <a:extLst>
              <a:ext uri="{FF2B5EF4-FFF2-40B4-BE49-F238E27FC236}">
                <a16:creationId xmlns:a16="http://schemas.microsoft.com/office/drawing/2014/main" id="{AC5179B9-0622-5A4E-8779-1A87A27D5E42}"/>
              </a:ext>
            </a:extLst>
          </p:cNvPr>
          <p:cNvGraphicFramePr>
            <a:graphicFrameLocks noGrp="1"/>
          </p:cNvGraphicFramePr>
          <p:nvPr>
            <p:extLst>
              <p:ext uri="{D42A27DB-BD31-4B8C-83A1-F6EECF244321}">
                <p14:modId xmlns:p14="http://schemas.microsoft.com/office/powerpoint/2010/main" val="3851125675"/>
              </p:ext>
            </p:extLst>
          </p:nvPr>
        </p:nvGraphicFramePr>
        <p:xfrm>
          <a:off x="10937689" y="3945314"/>
          <a:ext cx="1071668" cy="249046"/>
        </p:xfrm>
        <a:graphic>
          <a:graphicData uri="http://schemas.openxmlformats.org/drawingml/2006/table">
            <a:tbl>
              <a:tblPr firstRow="1" bandRow="1">
                <a:tableStyleId>{2D5ABB26-0587-4C30-8999-92F81FD0307C}</a:tableStyleId>
              </a:tblPr>
              <a:tblGrid>
                <a:gridCol w="612252">
                  <a:extLst>
                    <a:ext uri="{9D8B030D-6E8A-4147-A177-3AD203B41FA5}">
                      <a16:colId xmlns:a16="http://schemas.microsoft.com/office/drawing/2014/main" val="1624274162"/>
                    </a:ext>
                  </a:extLst>
                </a:gridCol>
                <a:gridCol w="459416">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2k</a:t>
                      </a:r>
                    </a:p>
                  </a:txBody>
                  <a:tcPr/>
                </a:tc>
                <a:tc>
                  <a:txBody>
                    <a:bodyPr/>
                    <a:lstStyle/>
                    <a:p>
                      <a:pPr algn="ctr"/>
                      <a:r>
                        <a:rPr lang="en-US" sz="1000" b="1" i="0" dirty="0">
                          <a:solidFill>
                            <a:schemeClr val="bg1"/>
                          </a:solidFill>
                          <a:latin typeface="Helvetica Light" panose="020B0403020202020204" pitchFamily="34" charset="0"/>
                        </a:rPr>
                        <a:t>80%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38" name="Table 37">
            <a:extLst>
              <a:ext uri="{FF2B5EF4-FFF2-40B4-BE49-F238E27FC236}">
                <a16:creationId xmlns:a16="http://schemas.microsoft.com/office/drawing/2014/main" id="{99987DDF-552B-3D40-A9FE-BD79F2709C40}"/>
              </a:ext>
            </a:extLst>
          </p:cNvPr>
          <p:cNvGraphicFramePr>
            <a:graphicFrameLocks noGrp="1"/>
          </p:cNvGraphicFramePr>
          <p:nvPr>
            <p:extLst>
              <p:ext uri="{D42A27DB-BD31-4B8C-83A1-F6EECF244321}">
                <p14:modId xmlns:p14="http://schemas.microsoft.com/office/powerpoint/2010/main" val="1993989562"/>
              </p:ext>
            </p:extLst>
          </p:nvPr>
        </p:nvGraphicFramePr>
        <p:xfrm>
          <a:off x="10954320" y="4754155"/>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$0</a:t>
                      </a:r>
                    </a:p>
                  </a:txBody>
                  <a:tcPr/>
                </a:tc>
                <a:tc>
                  <a:txBody>
                    <a:bodyPr/>
                    <a:lstStyle/>
                    <a:p>
                      <a:pPr algn="ctr"/>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sp>
        <p:nvSpPr>
          <p:cNvPr id="48" name="TextBox 47">
            <a:extLst>
              <a:ext uri="{FF2B5EF4-FFF2-40B4-BE49-F238E27FC236}">
                <a16:creationId xmlns:a16="http://schemas.microsoft.com/office/drawing/2014/main" id="{E689D35E-6DDB-9F49-A241-C01774ACDFD6}"/>
              </a:ext>
            </a:extLst>
          </p:cNvPr>
          <p:cNvSpPr txBox="1"/>
          <p:nvPr/>
        </p:nvSpPr>
        <p:spPr>
          <a:xfrm>
            <a:off x="2640277" y="5694625"/>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graphicFrame>
        <p:nvGraphicFramePr>
          <p:cNvPr id="49" name="Chart 48">
            <a:extLst>
              <a:ext uri="{FF2B5EF4-FFF2-40B4-BE49-F238E27FC236}">
                <a16:creationId xmlns:a16="http://schemas.microsoft.com/office/drawing/2014/main" id="{8BB35736-A6CB-4543-9B66-81E9D8A489A1}"/>
              </a:ext>
            </a:extLst>
          </p:cNvPr>
          <p:cNvGraphicFramePr/>
          <p:nvPr>
            <p:extLst>
              <p:ext uri="{D42A27DB-BD31-4B8C-83A1-F6EECF244321}">
                <p14:modId xmlns:p14="http://schemas.microsoft.com/office/powerpoint/2010/main" val="565596728"/>
              </p:ext>
            </p:extLst>
          </p:nvPr>
        </p:nvGraphicFramePr>
        <p:xfrm>
          <a:off x="3673637" y="1960042"/>
          <a:ext cx="3044081" cy="402640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1" name="Table 50">
            <a:extLst>
              <a:ext uri="{FF2B5EF4-FFF2-40B4-BE49-F238E27FC236}">
                <a16:creationId xmlns:a16="http://schemas.microsoft.com/office/drawing/2014/main" id="{C50AB278-B10C-3048-85FA-AAC0F9D15382}"/>
              </a:ext>
            </a:extLst>
          </p:cNvPr>
          <p:cNvGraphicFramePr>
            <a:graphicFrameLocks noGrp="1"/>
          </p:cNvGraphicFramePr>
          <p:nvPr>
            <p:extLst>
              <p:ext uri="{D42A27DB-BD31-4B8C-83A1-F6EECF244321}">
                <p14:modId xmlns:p14="http://schemas.microsoft.com/office/powerpoint/2010/main" val="4275462780"/>
              </p:ext>
            </p:extLst>
          </p:nvPr>
        </p:nvGraphicFramePr>
        <p:xfrm>
          <a:off x="10954320" y="5628631"/>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pPr algn="r"/>
                      <a:r>
                        <a:rPr lang="en-US" sz="1000" b="0" i="0" dirty="0">
                          <a:latin typeface="Helvetica Light" panose="020B0403020202020204" pitchFamily="34" charset="0"/>
                        </a:rPr>
                        <a:t>  </a:t>
                      </a:r>
                      <a:r>
                        <a:rPr lang="en-US" sz="1000" b="1" i="0" dirty="0">
                          <a:latin typeface="Helvetica Light" panose="020B0403020202020204" pitchFamily="34" charset="0"/>
                        </a:rPr>
                        <a:t>$0.01</a:t>
                      </a:r>
                    </a:p>
                  </a:txBody>
                  <a:tcPr/>
                </a:tc>
                <a:tc>
                  <a:txBody>
                    <a:bodyPr/>
                    <a:lstStyle/>
                    <a:p>
                      <a:pPr algn="ctr"/>
                      <a:r>
                        <a:rPr lang="en-US" sz="1000" b="1" i="0" dirty="0">
                          <a:solidFill>
                            <a:schemeClr val="bg1"/>
                          </a:solidFill>
                          <a:latin typeface="Helvetica Light" panose="020B0403020202020204" pitchFamily="34" charset="0"/>
                        </a:rPr>
                        <a:t>20%</a:t>
                      </a:r>
                    </a:p>
                  </a:txBody>
                  <a:tcPr>
                    <a:solidFill>
                      <a:srgbClr val="FF0000"/>
                    </a:solidFill>
                  </a:tcPr>
                </a:tc>
                <a:extLst>
                  <a:ext uri="{0D108BD9-81ED-4DB2-BD59-A6C34878D82A}">
                    <a16:rowId xmlns:a16="http://schemas.microsoft.com/office/drawing/2014/main" val="1902778531"/>
                  </a:ext>
                </a:extLst>
              </a:tr>
            </a:tbl>
          </a:graphicData>
        </a:graphic>
      </p:graphicFrame>
      <p:sp>
        <p:nvSpPr>
          <p:cNvPr id="44" name="Rectangle 43">
            <a:extLst>
              <a:ext uri="{FF2B5EF4-FFF2-40B4-BE49-F238E27FC236}">
                <a16:creationId xmlns:a16="http://schemas.microsoft.com/office/drawing/2014/main" id="{731A1DBA-209C-4B92-8727-732F11F6434B}"/>
              </a:ext>
            </a:extLst>
          </p:cNvPr>
          <p:cNvSpPr/>
          <p:nvPr/>
        </p:nvSpPr>
        <p:spPr>
          <a:xfrm>
            <a:off x="-8733" y="0"/>
            <a:ext cx="12200733" cy="8659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ELEKTRA/ITALIKA</a:t>
            </a:r>
          </a:p>
        </p:txBody>
      </p:sp>
      <p:sp>
        <p:nvSpPr>
          <p:cNvPr id="47" name="Title 1">
            <a:extLst>
              <a:ext uri="{FF2B5EF4-FFF2-40B4-BE49-F238E27FC236}">
                <a16:creationId xmlns:a16="http://schemas.microsoft.com/office/drawing/2014/main" id="{46F04C3F-AD6F-4095-ADD8-0A707041D7A0}"/>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Enero-Enero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pic>
        <p:nvPicPr>
          <p:cNvPr id="36" name="Picture 35">
            <a:extLst>
              <a:ext uri="{FF2B5EF4-FFF2-40B4-BE49-F238E27FC236}">
                <a16:creationId xmlns:a16="http://schemas.microsoft.com/office/drawing/2014/main" id="{A1FE3397-D599-4BCA-A22D-4EA3349FA7D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cxnSp>
        <p:nvCxnSpPr>
          <p:cNvPr id="63" name="Straight Connector 62">
            <a:extLst>
              <a:ext uri="{FF2B5EF4-FFF2-40B4-BE49-F238E27FC236}">
                <a16:creationId xmlns:a16="http://schemas.microsoft.com/office/drawing/2014/main" id="{3475A57F-A5FA-4590-8429-51E88F2E416E}"/>
              </a:ext>
            </a:extLst>
          </p:cNvPr>
          <p:cNvCxnSpPr>
            <a:cxnSpLocks/>
          </p:cNvCxnSpPr>
          <p:nvPr/>
        </p:nvCxnSpPr>
        <p:spPr>
          <a:xfrm>
            <a:off x="3411938"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D8532C9D-1CB7-4DE1-BECE-3F0E76BCA8C5}"/>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26797F88-BAC0-48E0-86B6-97B4706CA420}"/>
              </a:ext>
            </a:extLst>
          </p:cNvPr>
          <p:cNvSpPr txBox="1"/>
          <p:nvPr/>
        </p:nvSpPr>
        <p:spPr>
          <a:xfrm>
            <a:off x="6803147" y="336881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sp>
        <p:nvSpPr>
          <p:cNvPr id="53" name="TextBox 52">
            <a:extLst>
              <a:ext uri="{FF2B5EF4-FFF2-40B4-BE49-F238E27FC236}">
                <a16:creationId xmlns:a16="http://schemas.microsoft.com/office/drawing/2014/main" id="{DC62E708-AB4A-4FAE-AA0C-63CED12372F5}"/>
              </a:ext>
            </a:extLst>
          </p:cNvPr>
          <p:cNvSpPr txBox="1"/>
          <p:nvPr/>
        </p:nvSpPr>
        <p:spPr>
          <a:xfrm>
            <a:off x="4151360" y="6614609"/>
            <a:ext cx="2419252"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Enero</a:t>
            </a:r>
            <a:r>
              <a:rPr lang="en-US" sz="1200" i="1" dirty="0">
                <a:solidFill>
                  <a:schemeClr val="tx1">
                    <a:lumMod val="50000"/>
                    <a:lumOff val="50000"/>
                  </a:schemeClr>
                </a:solidFill>
                <a:latin typeface="Helvetica Light" panose="020B0403020202020204" pitchFamily="34" charset="0"/>
              </a:rPr>
              <a:t> 2024</a:t>
            </a:r>
          </a:p>
        </p:txBody>
      </p:sp>
      <p:graphicFrame>
        <p:nvGraphicFramePr>
          <p:cNvPr id="52" name="Chart 51">
            <a:extLst>
              <a:ext uri="{FF2B5EF4-FFF2-40B4-BE49-F238E27FC236}">
                <a16:creationId xmlns:a16="http://schemas.microsoft.com/office/drawing/2014/main" id="{DB287A13-347E-47D4-9FC2-799C975A3B6D}"/>
              </a:ext>
            </a:extLst>
          </p:cNvPr>
          <p:cNvGraphicFramePr/>
          <p:nvPr>
            <p:extLst>
              <p:ext uri="{D42A27DB-BD31-4B8C-83A1-F6EECF244321}">
                <p14:modId xmlns:p14="http://schemas.microsoft.com/office/powerpoint/2010/main" val="3993057306"/>
              </p:ext>
            </p:extLst>
          </p:nvPr>
        </p:nvGraphicFramePr>
        <p:xfrm>
          <a:off x="6779621" y="5347911"/>
          <a:ext cx="4325190" cy="1163134"/>
        </p:xfrm>
        <a:graphic>
          <a:graphicData uri="http://schemas.openxmlformats.org/drawingml/2006/chart">
            <c:chart xmlns:c="http://schemas.openxmlformats.org/drawingml/2006/chart" xmlns:r="http://schemas.openxmlformats.org/officeDocument/2006/relationships" r:id="rId9"/>
          </a:graphicData>
        </a:graphic>
      </p:graphicFrame>
      <p:sp>
        <p:nvSpPr>
          <p:cNvPr id="66" name="TextBox 65">
            <a:extLst>
              <a:ext uri="{FF2B5EF4-FFF2-40B4-BE49-F238E27FC236}">
                <a16:creationId xmlns:a16="http://schemas.microsoft.com/office/drawing/2014/main" id="{5DF87333-ADE9-D34C-90DC-76838A3CF97C}"/>
              </a:ext>
            </a:extLst>
          </p:cNvPr>
          <p:cNvSpPr txBox="1"/>
          <p:nvPr/>
        </p:nvSpPr>
        <p:spPr>
          <a:xfrm>
            <a:off x="8741270" y="1083461"/>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3" name="TextBox 1">
            <a:extLst>
              <a:ext uri="{FF2B5EF4-FFF2-40B4-BE49-F238E27FC236}">
                <a16:creationId xmlns:a16="http://schemas.microsoft.com/office/drawing/2014/main" id="{D9DD4847-AC0A-86B9-05D2-1297F49E859C}"/>
              </a:ext>
            </a:extLst>
          </p:cNvPr>
          <p:cNvSpPr txBox="1"/>
          <p:nvPr/>
        </p:nvSpPr>
        <p:spPr>
          <a:xfrm>
            <a:off x="195737" y="5925713"/>
            <a:ext cx="3110345" cy="769441"/>
          </a:xfrm>
          <a:prstGeom prst="rect">
            <a:avLst/>
          </a:prstGeom>
          <a:solidFill>
            <a:schemeClr val="bg1">
              <a:lumMod val="85000"/>
            </a:schemeClr>
          </a:solidFill>
          <a:ln>
            <a:solidFill>
              <a:schemeClr val="bg1"/>
            </a:solidFill>
          </a:ln>
        </p:spPr>
        <p:txBody>
          <a:bodyPr wrap="square" rtlCol="0">
            <a:spAutoFit/>
          </a:bodyPr>
          <a:lstStyle/>
          <a:p>
            <a:r>
              <a:rPr lang="es-HN" sz="1100" dirty="0">
                <a:latin typeface="Helvetica Light" panose="020B0403020202020204" pitchFamily="34" charset="0"/>
              </a:rPr>
              <a:t>De toda la inversión de Elektra/Italika en el 2023 para los medios de (TV, RD y PR) el medio Azteca TV obtiene un 49% y un 62% solo en TV.</a:t>
            </a:r>
            <a:endParaRPr lang="en-US" sz="1100" dirty="0">
              <a:latin typeface="Helvetica Light" panose="020B0403020202020204" pitchFamily="34" charset="0"/>
            </a:endParaRPr>
          </a:p>
        </p:txBody>
      </p:sp>
      <p:sp>
        <p:nvSpPr>
          <p:cNvPr id="29" name="Curved Down Arrow 47">
            <a:extLst>
              <a:ext uri="{FF2B5EF4-FFF2-40B4-BE49-F238E27FC236}">
                <a16:creationId xmlns:a16="http://schemas.microsoft.com/office/drawing/2014/main" id="{36BC7691-0ECA-1D47-AF12-E63747634BB4}"/>
              </a:ext>
            </a:extLst>
          </p:cNvPr>
          <p:cNvSpPr/>
          <p:nvPr/>
        </p:nvSpPr>
        <p:spPr>
          <a:xfrm rot="21437922">
            <a:off x="2589559" y="1490010"/>
            <a:ext cx="355240" cy="15688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32" name="Table 7">
            <a:extLst>
              <a:ext uri="{FF2B5EF4-FFF2-40B4-BE49-F238E27FC236}">
                <a16:creationId xmlns:a16="http://schemas.microsoft.com/office/drawing/2014/main" id="{B5B01CAE-D47A-FF48-85F2-86C1BB808B5A}"/>
              </a:ext>
            </a:extLst>
          </p:cNvPr>
          <p:cNvGraphicFramePr>
            <a:graphicFrameLocks noGrp="1"/>
          </p:cNvGraphicFramePr>
          <p:nvPr>
            <p:extLst>
              <p:ext uri="{D42A27DB-BD31-4B8C-83A1-F6EECF244321}">
                <p14:modId xmlns:p14="http://schemas.microsoft.com/office/powerpoint/2010/main" val="1053070596"/>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200%</a:t>
                      </a:r>
                      <a:endParaRPr lang="en-HN" sz="1200" b="0" i="0" dirty="0">
                        <a:latin typeface="Helvetica Light" panose="020B0403020202020204" pitchFamily="34" charset="0"/>
                      </a:endParaRPr>
                    </a:p>
                  </a:txBody>
                  <a:tcPr>
                    <a:solidFill>
                      <a:srgbClr val="44536A"/>
                    </a:solidFill>
                  </a:tcPr>
                </a:tc>
                <a:tc>
                  <a:txBody>
                    <a:bodyPr/>
                    <a:lstStyle/>
                    <a:p>
                      <a:pPr algn="ctr"/>
                      <a:r>
                        <a:rPr lang="en-US" sz="1200" b="0" i="0" dirty="0">
                          <a:latin typeface="Helvetica Light" panose="020B0403020202020204" pitchFamily="34" charset="0"/>
                        </a:rPr>
                        <a:t>67%-</a:t>
                      </a:r>
                      <a:endParaRPr lang="en-HN" sz="1200" b="0" i="0" dirty="0">
                        <a:latin typeface="Helvetica Light" panose="020B0403020202020204" pitchFamily="34" charset="0"/>
                      </a:endParaRPr>
                    </a:p>
                  </a:txBody>
                  <a:tcPr>
                    <a:solidFill>
                      <a:srgbClr val="C00000"/>
                    </a:solidFill>
                  </a:tcPr>
                </a:tc>
                <a:extLst>
                  <a:ext uri="{0D108BD9-81ED-4DB2-BD59-A6C34878D82A}">
                    <a16:rowId xmlns:a16="http://schemas.microsoft.com/office/drawing/2014/main" val="671739129"/>
                  </a:ext>
                </a:extLst>
              </a:tr>
            </a:tbl>
          </a:graphicData>
        </a:graphic>
      </p:graphicFrame>
      <p:sp>
        <p:nvSpPr>
          <p:cNvPr id="33" name="TextBox 35">
            <a:extLst>
              <a:ext uri="{FF2B5EF4-FFF2-40B4-BE49-F238E27FC236}">
                <a16:creationId xmlns:a16="http://schemas.microsoft.com/office/drawing/2014/main" id="{DF5352E5-7653-EE40-A2CA-9286BEC4E1C7}"/>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34" name="Table 32">
            <a:extLst>
              <a:ext uri="{FF2B5EF4-FFF2-40B4-BE49-F238E27FC236}">
                <a16:creationId xmlns:a16="http://schemas.microsoft.com/office/drawing/2014/main" id="{8E5287F7-0481-9347-9BBB-734A878379B5}"/>
              </a:ext>
            </a:extLst>
          </p:cNvPr>
          <p:cNvGraphicFramePr>
            <a:graphicFrameLocks noGrp="1"/>
          </p:cNvGraphicFramePr>
          <p:nvPr>
            <p:extLst>
              <p:ext uri="{D42A27DB-BD31-4B8C-83A1-F6EECF244321}">
                <p14:modId xmlns:p14="http://schemas.microsoft.com/office/powerpoint/2010/main" val="3222901162"/>
              </p:ext>
            </p:extLst>
          </p:nvPr>
        </p:nvGraphicFramePr>
        <p:xfrm>
          <a:off x="3837890" y="1596750"/>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$ 6K</a:t>
                      </a:r>
                    </a:p>
                  </a:txBody>
                  <a:tcPr anchor="ctr">
                    <a:lnR w="12700" cap="flat" cmpd="sng" algn="ctr">
                      <a:solidFill>
                        <a:schemeClr val="bg1"/>
                      </a:solidFill>
                      <a:prstDash val="solid"/>
                      <a:round/>
                      <a:headEnd type="none" w="med" len="med"/>
                      <a:tailEnd type="none" w="med" len="med"/>
                    </a:lnR>
                    <a:solidFill>
                      <a:schemeClr val="accent5">
                        <a:lumMod val="50000"/>
                      </a:schemeClr>
                    </a:solidFill>
                  </a:tcPr>
                </a:tc>
                <a:tc>
                  <a:txBody>
                    <a:bodyPr/>
                    <a:lstStyle/>
                    <a:p>
                      <a:pPr algn="ctr"/>
                      <a:r>
                        <a:rPr lang="en-US" sz="1200" b="1" i="0" dirty="0">
                          <a:latin typeface="Helvetica Light" panose="020B0403020202020204" pitchFamily="34" charset="0"/>
                        </a:rPr>
                        <a:t>$ 2K</a:t>
                      </a:r>
                    </a:p>
                  </a:txBody>
                  <a:tcPr anchor="ctr">
                    <a:lnL w="12700" cap="flat" cmpd="sng" algn="ctr">
                      <a:solidFill>
                        <a:schemeClr val="bg1"/>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val="2192256424"/>
                  </a:ext>
                </a:extLst>
              </a:tr>
            </a:tbl>
          </a:graphicData>
        </a:graphic>
      </p:graphicFrame>
      <p:graphicFrame>
        <p:nvGraphicFramePr>
          <p:cNvPr id="39" name="Table 8">
            <a:extLst>
              <a:ext uri="{FF2B5EF4-FFF2-40B4-BE49-F238E27FC236}">
                <a16:creationId xmlns:a16="http://schemas.microsoft.com/office/drawing/2014/main" id="{324B3ED2-DBB3-7547-AB0B-1EE8C6EBE7E8}"/>
              </a:ext>
            </a:extLst>
          </p:cNvPr>
          <p:cNvGraphicFramePr>
            <a:graphicFrameLocks noGrp="1"/>
          </p:cNvGraphicFramePr>
          <p:nvPr>
            <p:extLst>
              <p:ext uri="{D42A27DB-BD31-4B8C-83A1-F6EECF244321}">
                <p14:modId xmlns:p14="http://schemas.microsoft.com/office/powerpoint/2010/main" val="1560682513"/>
              </p:ext>
            </p:extLst>
          </p:nvPr>
        </p:nvGraphicFramePr>
        <p:xfrm>
          <a:off x="356839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b="0" i="0">
                          <a:latin typeface="Helvetica Light" panose="020B0403020202020204" pitchFamily="34" charset="0"/>
                        </a:rPr>
                        <a:t>202</a:t>
                      </a:r>
                      <a:r>
                        <a:rPr lang="en-US" b="0" i="0" dirty="0">
                          <a:latin typeface="Helvetica Light" panose="020B0403020202020204" pitchFamily="34" charset="0"/>
                        </a:rPr>
                        <a:t>3</a:t>
                      </a:r>
                      <a:endParaRPr lang="en-HN" b="0" i="0" dirty="0">
                        <a:latin typeface="Helvetica Light" panose="020B0403020202020204" pitchFamily="34" charset="0"/>
                      </a:endParaRPr>
                    </a:p>
                  </a:txBody>
                  <a:tcPr>
                    <a:solidFill>
                      <a:schemeClr val="tx2"/>
                    </a:solidFill>
                  </a:tcPr>
                </a:tc>
                <a:tc>
                  <a:txBody>
                    <a:bodyPr/>
                    <a:lstStyle/>
                    <a:p>
                      <a:pPr algn="ctr"/>
                      <a:r>
                        <a:rPr lang="en-HN" b="0" i="0">
                          <a:latin typeface="Helvetica Light" panose="020B0403020202020204" pitchFamily="34" charset="0"/>
                        </a:rPr>
                        <a:t>202</a:t>
                      </a:r>
                      <a:r>
                        <a:rPr lang="en-US" b="0" i="0" dirty="0">
                          <a:latin typeface="Helvetica Light" panose="020B0403020202020204" pitchFamily="34" charset="0"/>
                        </a:rPr>
                        <a:t>4</a:t>
                      </a:r>
                      <a:endParaRPr lang="en-HN"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2995395542"/>
                  </a:ext>
                </a:extLst>
              </a:tr>
            </a:tbl>
          </a:graphicData>
        </a:graphic>
      </p:graphicFrame>
      <p:sp>
        <p:nvSpPr>
          <p:cNvPr id="2" name="Curved Down Arrow 47">
            <a:extLst>
              <a:ext uri="{FF2B5EF4-FFF2-40B4-BE49-F238E27FC236}">
                <a16:creationId xmlns:a16="http://schemas.microsoft.com/office/drawing/2014/main" id="{8E8CC90E-8907-A5F7-A709-B510BF22779E}"/>
              </a:ext>
            </a:extLst>
          </p:cNvPr>
          <p:cNvSpPr/>
          <p:nvPr/>
        </p:nvSpPr>
        <p:spPr>
          <a:xfrm rot="21437922">
            <a:off x="1565508" y="1512186"/>
            <a:ext cx="355240" cy="156882"/>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810048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A4E729-F179-0844-8804-1AB5B87F798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HISTORIAL DE INVERSION ELEKTRA/ITALIKA</a:t>
            </a:r>
          </a:p>
        </p:txBody>
      </p:sp>
      <p:sp>
        <p:nvSpPr>
          <p:cNvPr id="7" name="TextBox 6">
            <a:extLst>
              <a:ext uri="{FF2B5EF4-FFF2-40B4-BE49-F238E27FC236}">
                <a16:creationId xmlns:a16="http://schemas.microsoft.com/office/drawing/2014/main" id="{50E6A8B6-26F3-013C-405B-8018BEAD117B}"/>
              </a:ext>
            </a:extLst>
          </p:cNvPr>
          <p:cNvSpPr txBox="1"/>
          <p:nvPr/>
        </p:nvSpPr>
        <p:spPr>
          <a:xfrm>
            <a:off x="9134753" y="250254"/>
            <a:ext cx="3057247" cy="369332"/>
          </a:xfrm>
          <a:prstGeom prst="rect">
            <a:avLst/>
          </a:prstGeom>
          <a:noFill/>
        </p:spPr>
        <p:txBody>
          <a:bodyPr wrap="none" rtlCol="0">
            <a:spAutoFit/>
          </a:bodyPr>
          <a:lstStyle/>
          <a:p>
            <a:r>
              <a:rPr lang="en-HN" b="1">
                <a:solidFill>
                  <a:schemeClr val="bg1"/>
                </a:solidFill>
                <a:latin typeface="HELVETICA LIGHT" panose="020B0403020202020204" pitchFamily="34" charset="0"/>
              </a:rPr>
              <a:t>2019-2020-2021-2022</a:t>
            </a:r>
            <a:r>
              <a:rPr lang="en-US" b="1" dirty="0">
                <a:solidFill>
                  <a:schemeClr val="bg1"/>
                </a:solidFill>
                <a:latin typeface="HELVETICA LIGHT" panose="020B0403020202020204" pitchFamily="34" charset="0"/>
              </a:rPr>
              <a:t>-2023</a:t>
            </a:r>
            <a:endParaRPr lang="en-HN" b="1" dirty="0">
              <a:solidFill>
                <a:schemeClr val="bg1"/>
              </a:solidFill>
              <a:latin typeface="HELVETICA LIGHT" panose="020B0403020202020204" pitchFamily="34" charset="0"/>
            </a:endParaRPr>
          </a:p>
        </p:txBody>
      </p:sp>
      <p:sp>
        <p:nvSpPr>
          <p:cNvPr id="39" name="TextBox 38">
            <a:extLst>
              <a:ext uri="{FF2B5EF4-FFF2-40B4-BE49-F238E27FC236}">
                <a16:creationId xmlns:a16="http://schemas.microsoft.com/office/drawing/2014/main" id="{73498B48-1790-3064-7FB2-02AD09FA4884}"/>
              </a:ext>
            </a:extLst>
          </p:cNvPr>
          <p:cNvSpPr txBox="1"/>
          <p:nvPr/>
        </p:nvSpPr>
        <p:spPr>
          <a:xfrm>
            <a:off x="336990" y="1277966"/>
            <a:ext cx="2989280" cy="369332"/>
          </a:xfrm>
          <a:prstGeom prst="rect">
            <a:avLst/>
          </a:prstGeom>
          <a:noFill/>
        </p:spPr>
        <p:txBody>
          <a:bodyPr wrap="none" rtlCol="0">
            <a:spAutoFit/>
          </a:bodyPr>
          <a:lstStyle/>
          <a:p>
            <a:r>
              <a:rPr lang="en-HN" dirty="0">
                <a:latin typeface="Helvetica" pitchFamily="2" charset="0"/>
              </a:rPr>
              <a:t>Incluye pauta en TV Azteca</a:t>
            </a:r>
          </a:p>
        </p:txBody>
      </p:sp>
      <p:sp>
        <p:nvSpPr>
          <p:cNvPr id="45" name="TextBox 44">
            <a:extLst>
              <a:ext uri="{FF2B5EF4-FFF2-40B4-BE49-F238E27FC236}">
                <a16:creationId xmlns:a16="http://schemas.microsoft.com/office/drawing/2014/main" id="{965A2439-027F-61FF-2E79-8761875E4165}"/>
              </a:ext>
            </a:extLst>
          </p:cNvPr>
          <p:cNvSpPr txBox="1"/>
          <p:nvPr/>
        </p:nvSpPr>
        <p:spPr>
          <a:xfrm>
            <a:off x="6165877" y="1290349"/>
            <a:ext cx="3365024" cy="369332"/>
          </a:xfrm>
          <a:prstGeom prst="rect">
            <a:avLst/>
          </a:prstGeom>
          <a:noFill/>
        </p:spPr>
        <p:txBody>
          <a:bodyPr wrap="none" rtlCol="0">
            <a:spAutoFit/>
          </a:bodyPr>
          <a:lstStyle/>
          <a:p>
            <a:r>
              <a:rPr lang="en-HN" dirty="0">
                <a:latin typeface="Helvetica Light" panose="020B0403020202020204" pitchFamily="34" charset="0"/>
              </a:rPr>
              <a:t>No incluye pauta en TV Azteca</a:t>
            </a:r>
          </a:p>
        </p:txBody>
      </p:sp>
      <p:sp>
        <p:nvSpPr>
          <p:cNvPr id="3" name="CuadroTexto 2">
            <a:extLst>
              <a:ext uri="{FF2B5EF4-FFF2-40B4-BE49-F238E27FC236}">
                <a16:creationId xmlns:a16="http://schemas.microsoft.com/office/drawing/2014/main" id="{27B0FB91-07AC-654F-B2FE-F4F7D2979956}"/>
              </a:ext>
            </a:extLst>
          </p:cNvPr>
          <p:cNvSpPr txBox="1"/>
          <p:nvPr/>
        </p:nvSpPr>
        <p:spPr>
          <a:xfrm>
            <a:off x="2129883" y="5750763"/>
            <a:ext cx="8408019" cy="830997"/>
          </a:xfrm>
          <a:prstGeom prst="rect">
            <a:avLst/>
          </a:prstGeom>
          <a:solidFill>
            <a:schemeClr val="bg1">
              <a:lumMod val="85000"/>
            </a:schemeClr>
          </a:solidFill>
        </p:spPr>
        <p:txBody>
          <a:bodyPr wrap="square" rtlCol="0">
            <a:spAutoFit/>
          </a:bodyPr>
          <a:lstStyle/>
          <a:p>
            <a:pPr algn="ctr"/>
            <a:r>
              <a:rPr lang="es-HN" sz="1200" dirty="0">
                <a:latin typeface="Helvetica Light" panose="020B0403020202020204" pitchFamily="34" charset="0"/>
              </a:rPr>
              <a:t>El apoyo que recibe Elektra de su medio aliado TV Azteca, ha ido bajando y esto se puede apreciar en el último año (2023) en donde la inversión publicitaria total tiene la misma tendencia con o sin este medio (TV Azteca).</a:t>
            </a:r>
          </a:p>
          <a:p>
            <a:pPr algn="ctr"/>
            <a:r>
              <a:rPr lang="es-HN" sz="1200" dirty="0">
                <a:latin typeface="Helvetica Light" panose="020B0403020202020204" pitchFamily="34" charset="0"/>
              </a:rPr>
              <a:t>Producto de la pandemia durante los años 2020 y 2021, esta tienda recibió un fuerte apoyo de Azteca, sin embargo para el 2022 y hasta el 2023 diversifica su ruido en otros medios televisivos de gran aduciencia (TVC y HCH)</a:t>
            </a:r>
          </a:p>
        </p:txBody>
      </p:sp>
      <p:graphicFrame>
        <p:nvGraphicFramePr>
          <p:cNvPr id="2" name="Chart 1">
            <a:extLst>
              <a:ext uri="{FF2B5EF4-FFF2-40B4-BE49-F238E27FC236}">
                <a16:creationId xmlns:a16="http://schemas.microsoft.com/office/drawing/2014/main" id="{EDE2C712-CD11-3922-E841-A83390ECB918}"/>
              </a:ext>
            </a:extLst>
          </p:cNvPr>
          <p:cNvGraphicFramePr>
            <a:graphicFrameLocks/>
          </p:cNvGraphicFramePr>
          <p:nvPr>
            <p:extLst>
              <p:ext uri="{D42A27DB-BD31-4B8C-83A1-F6EECF244321}">
                <p14:modId xmlns:p14="http://schemas.microsoft.com/office/powerpoint/2010/main" val="2236963056"/>
              </p:ext>
            </p:extLst>
          </p:nvPr>
        </p:nvGraphicFramePr>
        <p:xfrm>
          <a:off x="336990" y="1833231"/>
          <a:ext cx="5689458" cy="330199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2">
            <a:extLst>
              <a:ext uri="{FF2B5EF4-FFF2-40B4-BE49-F238E27FC236}">
                <a16:creationId xmlns:a16="http://schemas.microsoft.com/office/drawing/2014/main" id="{83E82016-7D52-BC07-F263-DA371E427471}"/>
              </a:ext>
            </a:extLst>
          </p:cNvPr>
          <p:cNvGraphicFramePr>
            <a:graphicFrameLocks/>
          </p:cNvGraphicFramePr>
          <p:nvPr>
            <p:extLst>
              <p:ext uri="{D42A27DB-BD31-4B8C-83A1-F6EECF244321}">
                <p14:modId xmlns:p14="http://schemas.microsoft.com/office/powerpoint/2010/main" val="3976557481"/>
              </p:ext>
            </p:extLst>
          </p:nvPr>
        </p:nvGraphicFramePr>
        <p:xfrm>
          <a:off x="6026448" y="1833232"/>
          <a:ext cx="5828562" cy="330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11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2592930-5F4D-4D95-9EA3-CBF8332BF4F0}"/>
              </a:ext>
            </a:extLst>
          </p:cNvPr>
          <p:cNvSpPr/>
          <p:nvPr/>
        </p:nvSpPr>
        <p:spPr>
          <a:xfrm>
            <a:off x="-8733" y="0"/>
            <a:ext cx="12200733" cy="865947"/>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dirty="0" err="1">
                <a:latin typeface="Helvetica Light" panose="020B0403020202020204" pitchFamily="34" charset="0"/>
              </a:rPr>
              <a:t>Piezas</a:t>
            </a:r>
            <a:r>
              <a:rPr lang="en-US" sz="3000" dirty="0">
                <a:latin typeface="Helvetica Light" panose="020B0403020202020204" pitchFamily="34" charset="0"/>
              </a:rPr>
              <a:t> </a:t>
            </a:r>
            <a:r>
              <a:rPr lang="en-US" sz="3000" dirty="0" err="1">
                <a:latin typeface="Helvetica Light" panose="020B0403020202020204" pitchFamily="34" charset="0"/>
              </a:rPr>
              <a:t>publicitarias</a:t>
            </a:r>
            <a:endParaRPr lang="en-US" sz="3000" b="1" dirty="0">
              <a:latin typeface="Helvetica Light" panose="020B0403020202020204" pitchFamily="34" charset="0"/>
            </a:endParaRPr>
          </a:p>
        </p:txBody>
      </p:sp>
      <p:sp>
        <p:nvSpPr>
          <p:cNvPr id="31" name="Rectangle 30">
            <a:extLst>
              <a:ext uri="{FF2B5EF4-FFF2-40B4-BE49-F238E27FC236}">
                <a16:creationId xmlns:a16="http://schemas.microsoft.com/office/drawing/2014/main" id="{E6EE2307-B224-4646-A511-D09676EB1355}"/>
              </a:ext>
            </a:extLst>
          </p:cNvPr>
          <p:cNvSpPr/>
          <p:nvPr/>
        </p:nvSpPr>
        <p:spPr>
          <a:xfrm>
            <a:off x="1184175" y="1179094"/>
            <a:ext cx="268171" cy="266830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Helvetica Light" panose="020B0403020202020204" pitchFamily="34" charset="0"/>
              </a:rPr>
              <a:t>TELEVISION</a:t>
            </a:r>
          </a:p>
        </p:txBody>
      </p:sp>
      <p:sp>
        <p:nvSpPr>
          <p:cNvPr id="32" name="Rectangle 31">
            <a:extLst>
              <a:ext uri="{FF2B5EF4-FFF2-40B4-BE49-F238E27FC236}">
                <a16:creationId xmlns:a16="http://schemas.microsoft.com/office/drawing/2014/main" id="{AC1C824F-305F-C44F-81E9-3956B0D61C4C}"/>
              </a:ext>
            </a:extLst>
          </p:cNvPr>
          <p:cNvSpPr/>
          <p:nvPr/>
        </p:nvSpPr>
        <p:spPr>
          <a:xfrm>
            <a:off x="1184175" y="4160544"/>
            <a:ext cx="268172" cy="202619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latin typeface="Helvetica Light" panose="020B0403020202020204" pitchFamily="34" charset="0"/>
              </a:rPr>
              <a:t>RADIO</a:t>
            </a:r>
          </a:p>
        </p:txBody>
      </p:sp>
      <p:sp>
        <p:nvSpPr>
          <p:cNvPr id="37" name="TextBox 36">
            <a:extLst>
              <a:ext uri="{FF2B5EF4-FFF2-40B4-BE49-F238E27FC236}">
                <a16:creationId xmlns:a16="http://schemas.microsoft.com/office/drawing/2014/main" id="{DD930012-9D99-4247-9C0A-ED70B0CE5294}"/>
              </a:ext>
            </a:extLst>
          </p:cNvPr>
          <p:cNvSpPr txBox="1"/>
          <p:nvPr/>
        </p:nvSpPr>
        <p:spPr>
          <a:xfrm>
            <a:off x="1601572" y="4717003"/>
            <a:ext cx="1968809" cy="276999"/>
          </a:xfrm>
          <a:prstGeom prst="rect">
            <a:avLst/>
          </a:prstGeom>
          <a:noFill/>
        </p:spPr>
        <p:txBody>
          <a:bodyPr wrap="none" rtlCol="0">
            <a:spAutoFit/>
          </a:bodyPr>
          <a:lstStyle/>
          <a:p>
            <a:r>
              <a:rPr lang="en-US" sz="1200" dirty="0">
                <a:latin typeface="Helvetica Light" panose="020B0403020202020204" pitchFamily="34" charset="0"/>
                <a:hlinkClick r:id="rId3">
                  <a:extLst>
                    <a:ext uri="{A12FA001-AC4F-418D-AE19-62706E023703}">
                      <ahyp:hlinkClr xmlns:ahyp="http://schemas.microsoft.com/office/drawing/2018/hyperlinkcolor" val="tx"/>
                    </a:ext>
                  </a:extLst>
                </a:hlinkClick>
              </a:rPr>
              <a:t>Celebra Esta Navidad </a:t>
            </a:r>
            <a:r>
              <a:rPr lang="en-US" sz="1200" dirty="0">
                <a:latin typeface="Helvetica Light" panose="020B0403020202020204" pitchFamily="34" charset="0"/>
                <a:hlinkClick r:id="rId4">
                  <a:extLst>
                    <a:ext uri="{A12FA001-AC4F-418D-AE19-62706E023703}">
                      <ahyp:hlinkClr xmlns:ahyp="http://schemas.microsoft.com/office/drawing/2018/hyperlinkcolor" val="tx"/>
                    </a:ext>
                  </a:extLst>
                </a:hlinkClick>
              </a:rPr>
              <a:t>30”</a:t>
            </a:r>
            <a:endParaRPr lang="en-US" sz="1200" dirty="0">
              <a:latin typeface="Helvetica Light" panose="020B0403020202020204" pitchFamily="34" charset="0"/>
            </a:endParaRPr>
          </a:p>
        </p:txBody>
      </p:sp>
      <p:sp>
        <p:nvSpPr>
          <p:cNvPr id="16" name="Rectangle 36">
            <a:extLst>
              <a:ext uri="{FF2B5EF4-FFF2-40B4-BE49-F238E27FC236}">
                <a16:creationId xmlns:a16="http://schemas.microsoft.com/office/drawing/2014/main" id="{04AEFFA0-6934-1194-7C52-269D4FFEC293}"/>
              </a:ext>
            </a:extLst>
          </p:cNvPr>
          <p:cNvSpPr/>
          <p:nvPr/>
        </p:nvSpPr>
        <p:spPr>
          <a:xfrm>
            <a:off x="1922438" y="3181740"/>
            <a:ext cx="2503813" cy="461665"/>
          </a:xfrm>
          <a:prstGeom prst="rect">
            <a:avLst/>
          </a:prstGeom>
        </p:spPr>
        <p:txBody>
          <a:bodyPr wrap="square">
            <a:spAutoFit/>
          </a:bodyPr>
          <a:lstStyle/>
          <a:p>
            <a:r>
              <a:rPr lang="en-CA" sz="1200" dirty="0">
                <a:latin typeface="Helvetica Light" panose="020B0403020202020204" pitchFamily="34" charset="0"/>
                <a:hlinkClick r:id="rId5"/>
              </a:rPr>
              <a:t>Este 2024 Arranca Motoreseste 2024 Arranca Motores </a:t>
            </a:r>
            <a:r>
              <a:rPr lang="en-CA" sz="1200" dirty="0">
                <a:latin typeface="Helvetica Light" panose="020B0403020202020204" pitchFamily="34" charset="0"/>
                <a:hlinkClick r:id="rId6"/>
              </a:rPr>
              <a:t>30”</a:t>
            </a:r>
            <a:endParaRPr lang="en-CA" sz="1200" dirty="0">
              <a:latin typeface="Helvetica Light" panose="020B0403020202020204" pitchFamily="34" charset="0"/>
            </a:endParaRPr>
          </a:p>
        </p:txBody>
      </p:sp>
      <p:sp>
        <p:nvSpPr>
          <p:cNvPr id="12" name="TextBox 29">
            <a:extLst>
              <a:ext uri="{FF2B5EF4-FFF2-40B4-BE49-F238E27FC236}">
                <a16:creationId xmlns:a16="http://schemas.microsoft.com/office/drawing/2014/main" id="{45667351-569C-9A4E-9B9F-B759226D02D6}"/>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Enero</a:t>
            </a:r>
            <a:r>
              <a:rPr lang="en-CA" b="1" dirty="0">
                <a:solidFill>
                  <a:schemeClr val="bg1"/>
                </a:solidFill>
                <a:latin typeface="Helvetica Light" panose="020B0403020202020204" pitchFamily="34" charset="0"/>
              </a:rPr>
              <a:t> ‘24</a:t>
            </a:r>
            <a:endParaRPr lang="es-MX" sz="1800" b="1" dirty="0">
              <a:solidFill>
                <a:schemeClr val="bg1"/>
              </a:solidFill>
              <a:latin typeface="Helvetica Light" panose="020B0403020202020204" pitchFamily="34" charset="0"/>
            </a:endParaRPr>
          </a:p>
        </p:txBody>
      </p:sp>
      <p:sp>
        <p:nvSpPr>
          <p:cNvPr id="6" name="TextBox 16">
            <a:extLst>
              <a:ext uri="{FF2B5EF4-FFF2-40B4-BE49-F238E27FC236}">
                <a16:creationId xmlns:a16="http://schemas.microsoft.com/office/drawing/2014/main" id="{9F84F839-97E6-DC1B-F243-4991DCCCC065}"/>
              </a:ext>
            </a:extLst>
          </p:cNvPr>
          <p:cNvSpPr txBox="1"/>
          <p:nvPr/>
        </p:nvSpPr>
        <p:spPr>
          <a:xfrm>
            <a:off x="4936764" y="6529879"/>
            <a:ext cx="2419252"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Enero</a:t>
            </a:r>
            <a:r>
              <a:rPr lang="en-US" sz="1200" i="1" dirty="0">
                <a:solidFill>
                  <a:schemeClr val="tx1">
                    <a:lumMod val="50000"/>
                    <a:lumOff val="50000"/>
                  </a:schemeClr>
                </a:solidFill>
                <a:latin typeface="Helvetica Light" panose="020B0403020202020204" pitchFamily="34" charset="0"/>
              </a:rPr>
              <a:t> 2024</a:t>
            </a:r>
          </a:p>
        </p:txBody>
      </p:sp>
      <p:pic>
        <p:nvPicPr>
          <p:cNvPr id="4" name="Imagen 3">
            <a:extLst>
              <a:ext uri="{FF2B5EF4-FFF2-40B4-BE49-F238E27FC236}">
                <a16:creationId xmlns:a16="http://schemas.microsoft.com/office/drawing/2014/main" id="{6D2423EE-D36E-80A1-5E10-56D62E5304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6911" y="1301400"/>
            <a:ext cx="3192976" cy="1679194"/>
          </a:xfrm>
          <a:prstGeom prst="rect">
            <a:avLst/>
          </a:prstGeom>
        </p:spPr>
      </p:pic>
    </p:spTree>
    <p:extLst>
      <p:ext uri="{BB962C8B-B14F-4D97-AF65-F5344CB8AC3E}">
        <p14:creationId xmlns:p14="http://schemas.microsoft.com/office/powerpoint/2010/main" val="1932872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Table 34">
            <a:extLst>
              <a:ext uri="{FF2B5EF4-FFF2-40B4-BE49-F238E27FC236}">
                <a16:creationId xmlns:a16="http://schemas.microsoft.com/office/drawing/2014/main" id="{623AA735-E56A-E241-8F82-2CB368ED455D}"/>
              </a:ext>
            </a:extLst>
          </p:cNvPr>
          <p:cNvGraphicFramePr>
            <a:graphicFrameLocks noGrp="1"/>
          </p:cNvGraphicFramePr>
          <p:nvPr>
            <p:extLst>
              <p:ext uri="{D42A27DB-BD31-4B8C-83A1-F6EECF244321}">
                <p14:modId xmlns:p14="http://schemas.microsoft.com/office/powerpoint/2010/main" val="2326904224"/>
              </p:ext>
            </p:extLst>
          </p:nvPr>
        </p:nvGraphicFramePr>
        <p:xfrm>
          <a:off x="11089948" y="4661166"/>
          <a:ext cx="1038406" cy="396240"/>
        </p:xfrm>
        <a:graphic>
          <a:graphicData uri="http://schemas.openxmlformats.org/drawingml/2006/table">
            <a:tbl>
              <a:tblPr firstRow="1" bandRow="1">
                <a:tableStyleId>{2D5ABB26-0587-4C30-8999-92F81FD0307C}</a:tableStyleId>
              </a:tblPr>
              <a:tblGrid>
                <a:gridCol w="520285">
                  <a:extLst>
                    <a:ext uri="{9D8B030D-6E8A-4147-A177-3AD203B41FA5}">
                      <a16:colId xmlns:a16="http://schemas.microsoft.com/office/drawing/2014/main" val="1624274162"/>
                    </a:ext>
                  </a:extLst>
                </a:gridCol>
                <a:gridCol w="518121">
                  <a:extLst>
                    <a:ext uri="{9D8B030D-6E8A-4147-A177-3AD203B41FA5}">
                      <a16:colId xmlns:a16="http://schemas.microsoft.com/office/drawing/2014/main" val="1406418741"/>
                    </a:ext>
                  </a:extLst>
                </a:gridCol>
              </a:tblGrid>
              <a:tr h="369332">
                <a:tc>
                  <a:txBody>
                    <a:bodyPr/>
                    <a:lstStyle/>
                    <a:p>
                      <a:r>
                        <a:rPr lang="en-US" sz="1000" b="1" i="0" dirty="0">
                          <a:latin typeface="Helvetica Light" panose="020B0403020202020204" pitchFamily="34" charset="0"/>
                        </a:rPr>
                        <a:t>$0</a:t>
                      </a:r>
                    </a:p>
                    <a:p>
                      <a:endParaRPr lang="en-US" sz="1000" b="1" i="0" dirty="0">
                        <a:latin typeface="Helvetica Light" panose="020B0403020202020204" pitchFamily="34" charset="0"/>
                      </a:endParaRP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29" name="Chart 28">
            <a:extLst>
              <a:ext uri="{FF2B5EF4-FFF2-40B4-BE49-F238E27FC236}">
                <a16:creationId xmlns:a16="http://schemas.microsoft.com/office/drawing/2014/main" id="{8C046537-2209-2540-90FF-505841C1B8ED}"/>
              </a:ext>
            </a:extLst>
          </p:cNvPr>
          <p:cNvGraphicFramePr/>
          <p:nvPr>
            <p:extLst>
              <p:ext uri="{D42A27DB-BD31-4B8C-83A1-F6EECF244321}">
                <p14:modId xmlns:p14="http://schemas.microsoft.com/office/powerpoint/2010/main" val="3082599676"/>
              </p:ext>
            </p:extLst>
          </p:nvPr>
        </p:nvGraphicFramePr>
        <p:xfrm>
          <a:off x="250751" y="1848897"/>
          <a:ext cx="3204006" cy="3992339"/>
        </p:xfrm>
        <a:graphic>
          <a:graphicData uri="http://schemas.openxmlformats.org/drawingml/2006/chart">
            <c:chart xmlns:c="http://schemas.openxmlformats.org/drawingml/2006/chart" xmlns:r="http://schemas.openxmlformats.org/officeDocument/2006/relationships" r:id="rId3"/>
          </a:graphicData>
        </a:graphic>
      </p:graphicFrame>
      <p:sp>
        <p:nvSpPr>
          <p:cNvPr id="41" name="TextBox 40">
            <a:extLst>
              <a:ext uri="{FF2B5EF4-FFF2-40B4-BE49-F238E27FC236}">
                <a16:creationId xmlns:a16="http://schemas.microsoft.com/office/drawing/2014/main" id="{9896E2DC-AD19-DD49-AE5E-AC869E7494AA}"/>
              </a:ext>
            </a:extLst>
          </p:cNvPr>
          <p:cNvSpPr txBox="1"/>
          <p:nvPr/>
        </p:nvSpPr>
        <p:spPr>
          <a:xfrm>
            <a:off x="2618906" y="5841237"/>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sp>
        <p:nvSpPr>
          <p:cNvPr id="42" name="Rectangle 41">
            <a:extLst>
              <a:ext uri="{FF2B5EF4-FFF2-40B4-BE49-F238E27FC236}">
                <a16:creationId xmlns:a16="http://schemas.microsoft.com/office/drawing/2014/main" id="{14C39D52-F539-4B99-A4D6-87512399245B}"/>
              </a:ext>
            </a:extLst>
          </p:cNvPr>
          <p:cNvSpPr/>
          <p:nvPr/>
        </p:nvSpPr>
        <p:spPr>
          <a:xfrm>
            <a:off x="-8733" y="0"/>
            <a:ext cx="12200733" cy="865947"/>
          </a:xfrm>
          <a:prstGeom prst="rect">
            <a:avLst/>
          </a:prstGeom>
          <a:solidFill>
            <a:srgbClr val="D8CB28"/>
          </a:solidFill>
          <a:ln>
            <a:solidFill>
              <a:srgbClr val="D8CB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GALLO MAS GALLO</a:t>
            </a:r>
          </a:p>
        </p:txBody>
      </p:sp>
      <p:sp>
        <p:nvSpPr>
          <p:cNvPr id="50" name="Title 1">
            <a:extLst>
              <a:ext uri="{FF2B5EF4-FFF2-40B4-BE49-F238E27FC236}">
                <a16:creationId xmlns:a16="http://schemas.microsoft.com/office/drawing/2014/main" id="{6F395944-32A5-442F-9D50-76C6737FD757}"/>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Enero-Enero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pic>
        <p:nvPicPr>
          <p:cNvPr id="34" name="Picture 33">
            <a:extLst>
              <a:ext uri="{FF2B5EF4-FFF2-40B4-BE49-F238E27FC236}">
                <a16:creationId xmlns:a16="http://schemas.microsoft.com/office/drawing/2014/main" id="{B804460E-1379-44DC-B222-33D6B91503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cxnSp>
        <p:nvCxnSpPr>
          <p:cNvPr id="59" name="Straight Connector 58">
            <a:extLst>
              <a:ext uri="{FF2B5EF4-FFF2-40B4-BE49-F238E27FC236}">
                <a16:creationId xmlns:a16="http://schemas.microsoft.com/office/drawing/2014/main" id="{6AFFD53B-2A8F-4025-AB04-4414CBEF4BC9}"/>
              </a:ext>
            </a:extLst>
          </p:cNvPr>
          <p:cNvCxnSpPr>
            <a:cxnSpLocks/>
          </p:cNvCxnSpPr>
          <p:nvPr/>
        </p:nvCxnSpPr>
        <p:spPr>
          <a:xfrm>
            <a:off x="3592802"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AFDC098-E3F7-4663-A49C-55225936E964}"/>
              </a:ext>
            </a:extLst>
          </p:cNvPr>
          <p:cNvCxnSpPr>
            <a:cxnSpLocks/>
          </p:cNvCxnSpPr>
          <p:nvPr/>
        </p:nvCxnSpPr>
        <p:spPr>
          <a:xfrm>
            <a:off x="6674214" y="1171299"/>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3937CD4D-F5D8-42FD-AD0C-0AE946BDE3EF}"/>
              </a:ext>
            </a:extLst>
          </p:cNvPr>
          <p:cNvSpPr txBox="1"/>
          <p:nvPr/>
        </p:nvSpPr>
        <p:spPr>
          <a:xfrm>
            <a:off x="6803147" y="336881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sp>
        <p:nvSpPr>
          <p:cNvPr id="30" name="TextBox 29">
            <a:extLst>
              <a:ext uri="{FF2B5EF4-FFF2-40B4-BE49-F238E27FC236}">
                <a16:creationId xmlns:a16="http://schemas.microsoft.com/office/drawing/2014/main" id="{CE800B6A-61C1-4BC5-A9F2-B325885F5FE1}"/>
              </a:ext>
            </a:extLst>
          </p:cNvPr>
          <p:cNvSpPr txBox="1"/>
          <p:nvPr/>
        </p:nvSpPr>
        <p:spPr>
          <a:xfrm>
            <a:off x="8753133" y="1140163"/>
            <a:ext cx="1182311"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err="1">
                <a:solidFill>
                  <a:schemeClr val="bg1"/>
                </a:solidFill>
                <a:latin typeface="Helvetica Light" panose="020B0403020202020204" pitchFamily="34" charset="0"/>
              </a:rPr>
              <a:t>Estacionalidad</a:t>
            </a:r>
            <a:r>
              <a:rPr lang="en-US" sz="1200" dirty="0">
                <a:solidFill>
                  <a:schemeClr val="bg1"/>
                </a:solidFill>
                <a:latin typeface="Helvetica Light" panose="020B0403020202020204" pitchFamily="34" charset="0"/>
              </a:rPr>
              <a:t> </a:t>
            </a:r>
          </a:p>
        </p:txBody>
      </p:sp>
      <p:sp>
        <p:nvSpPr>
          <p:cNvPr id="45" name="TextBox 44">
            <a:extLst>
              <a:ext uri="{FF2B5EF4-FFF2-40B4-BE49-F238E27FC236}">
                <a16:creationId xmlns:a16="http://schemas.microsoft.com/office/drawing/2014/main" id="{2110A22D-759E-4E99-B223-908AF794D0A7}"/>
              </a:ext>
            </a:extLst>
          </p:cNvPr>
          <p:cNvSpPr txBox="1"/>
          <p:nvPr/>
        </p:nvSpPr>
        <p:spPr>
          <a:xfrm>
            <a:off x="4151360" y="6614609"/>
            <a:ext cx="2419252"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Enero</a:t>
            </a:r>
            <a:r>
              <a:rPr lang="en-US" sz="1200" i="1" dirty="0">
                <a:solidFill>
                  <a:schemeClr val="tx1">
                    <a:lumMod val="50000"/>
                    <a:lumOff val="50000"/>
                  </a:schemeClr>
                </a:solidFill>
                <a:latin typeface="Helvetica Light" panose="020B0403020202020204" pitchFamily="34" charset="0"/>
              </a:rPr>
              <a:t> 2024</a:t>
            </a:r>
          </a:p>
        </p:txBody>
      </p:sp>
      <p:graphicFrame>
        <p:nvGraphicFramePr>
          <p:cNvPr id="31" name="Chart 30">
            <a:extLst>
              <a:ext uri="{FF2B5EF4-FFF2-40B4-BE49-F238E27FC236}">
                <a16:creationId xmlns:a16="http://schemas.microsoft.com/office/drawing/2014/main" id="{F1ED73D2-62C8-4E3A-A3FF-D4716F1BE3AC}"/>
              </a:ext>
            </a:extLst>
          </p:cNvPr>
          <p:cNvGraphicFramePr/>
          <p:nvPr>
            <p:extLst>
              <p:ext uri="{D42A27DB-BD31-4B8C-83A1-F6EECF244321}">
                <p14:modId xmlns:p14="http://schemas.microsoft.com/office/powerpoint/2010/main" val="3667419967"/>
              </p:ext>
            </p:extLst>
          </p:nvPr>
        </p:nvGraphicFramePr>
        <p:xfrm>
          <a:off x="6743263" y="3627390"/>
          <a:ext cx="4348063" cy="119352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3" name="Table 42">
            <a:extLst>
              <a:ext uri="{FF2B5EF4-FFF2-40B4-BE49-F238E27FC236}">
                <a16:creationId xmlns:a16="http://schemas.microsoft.com/office/drawing/2014/main" id="{2083F445-C981-42A1-9D8C-C92E970321E6}"/>
              </a:ext>
            </a:extLst>
          </p:cNvPr>
          <p:cNvGraphicFramePr>
            <a:graphicFrameLocks noGrp="1"/>
          </p:cNvGraphicFramePr>
          <p:nvPr>
            <p:extLst>
              <p:ext uri="{D42A27DB-BD31-4B8C-83A1-F6EECF244321}">
                <p14:modId xmlns:p14="http://schemas.microsoft.com/office/powerpoint/2010/main" val="2612850672"/>
              </p:ext>
            </p:extLst>
          </p:nvPr>
        </p:nvGraphicFramePr>
        <p:xfrm>
          <a:off x="11103369" y="3858001"/>
          <a:ext cx="1038406" cy="548640"/>
        </p:xfrm>
        <a:graphic>
          <a:graphicData uri="http://schemas.openxmlformats.org/drawingml/2006/table">
            <a:tbl>
              <a:tblPr firstRow="1" bandRow="1">
                <a:tableStyleId>{2D5ABB26-0587-4C30-8999-92F81FD0307C}</a:tableStyleId>
              </a:tblPr>
              <a:tblGrid>
                <a:gridCol w="520285">
                  <a:extLst>
                    <a:ext uri="{9D8B030D-6E8A-4147-A177-3AD203B41FA5}">
                      <a16:colId xmlns:a16="http://schemas.microsoft.com/office/drawing/2014/main" val="1624274162"/>
                    </a:ext>
                  </a:extLst>
                </a:gridCol>
                <a:gridCol w="518121">
                  <a:extLst>
                    <a:ext uri="{9D8B030D-6E8A-4147-A177-3AD203B41FA5}">
                      <a16:colId xmlns:a16="http://schemas.microsoft.com/office/drawing/2014/main" val="1406418741"/>
                    </a:ext>
                  </a:extLst>
                </a:gridCol>
              </a:tblGrid>
              <a:tr h="275045">
                <a:tc>
                  <a:txBody>
                    <a:bodyPr/>
                    <a:lstStyle/>
                    <a:p>
                      <a:r>
                        <a:rPr lang="en-US" sz="1000" b="1" i="0" dirty="0">
                          <a:latin typeface="Helvetica Light" panose="020B0403020202020204" pitchFamily="34" charset="0"/>
                        </a:rPr>
                        <a:t>$0.01k</a:t>
                      </a:r>
                    </a:p>
                    <a:p>
                      <a:endParaRPr lang="en-US" sz="1000" b="1" i="0" dirty="0">
                        <a:latin typeface="Helvetica Light" panose="020B0403020202020204" pitchFamily="34" charset="0"/>
                      </a:endParaRPr>
                    </a:p>
                  </a:txBody>
                  <a:tcPr/>
                </a:tc>
                <a:tc>
                  <a:txBody>
                    <a:bodyPr/>
                    <a:lstStyle/>
                    <a:p>
                      <a:r>
                        <a:rPr lang="en-US" sz="1000" b="1" i="0" dirty="0">
                          <a:solidFill>
                            <a:schemeClr val="bg1"/>
                          </a:solidFill>
                          <a:latin typeface="Helvetica Light" panose="020B0403020202020204" pitchFamily="34" charset="0"/>
                        </a:rPr>
                        <a:t>100%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48" name="Chart 47">
            <a:extLst>
              <a:ext uri="{FF2B5EF4-FFF2-40B4-BE49-F238E27FC236}">
                <a16:creationId xmlns:a16="http://schemas.microsoft.com/office/drawing/2014/main" id="{EB55A1A9-9F4A-4243-921A-3C8278CE89C5}"/>
              </a:ext>
            </a:extLst>
          </p:cNvPr>
          <p:cNvGraphicFramePr/>
          <p:nvPr>
            <p:extLst>
              <p:ext uri="{D42A27DB-BD31-4B8C-83A1-F6EECF244321}">
                <p14:modId xmlns:p14="http://schemas.microsoft.com/office/powerpoint/2010/main" val="3712485351"/>
              </p:ext>
            </p:extLst>
          </p:nvPr>
        </p:nvGraphicFramePr>
        <p:xfrm>
          <a:off x="6704046" y="4581826"/>
          <a:ext cx="4348064" cy="118457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0" name="Chart 27">
            <a:extLst>
              <a:ext uri="{FF2B5EF4-FFF2-40B4-BE49-F238E27FC236}">
                <a16:creationId xmlns:a16="http://schemas.microsoft.com/office/drawing/2014/main" id="{16D79B83-0B6F-2B49-B0F4-B6D31DCF4405}"/>
              </a:ext>
            </a:extLst>
          </p:cNvPr>
          <p:cNvGraphicFramePr/>
          <p:nvPr>
            <p:extLst>
              <p:ext uri="{D42A27DB-BD31-4B8C-83A1-F6EECF244321}">
                <p14:modId xmlns:p14="http://schemas.microsoft.com/office/powerpoint/2010/main" val="4056010556"/>
              </p:ext>
            </p:extLst>
          </p:nvPr>
        </p:nvGraphicFramePr>
        <p:xfrm>
          <a:off x="6803147" y="1152657"/>
          <a:ext cx="5314816" cy="217446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4" name="Table 65">
            <a:extLst>
              <a:ext uri="{FF2B5EF4-FFF2-40B4-BE49-F238E27FC236}">
                <a16:creationId xmlns:a16="http://schemas.microsoft.com/office/drawing/2014/main" id="{FD07DFEC-D4B1-00D0-5D12-B1EE94E12FCD}"/>
              </a:ext>
            </a:extLst>
          </p:cNvPr>
          <p:cNvGraphicFramePr>
            <a:graphicFrameLocks noGrp="1"/>
          </p:cNvGraphicFramePr>
          <p:nvPr>
            <p:extLst>
              <p:ext uri="{D42A27DB-BD31-4B8C-83A1-F6EECF244321}">
                <p14:modId xmlns:p14="http://schemas.microsoft.com/office/powerpoint/2010/main" val="291848888"/>
              </p:ext>
            </p:extLst>
          </p:nvPr>
        </p:nvGraphicFramePr>
        <p:xfrm>
          <a:off x="11052110" y="5690429"/>
          <a:ext cx="1089665" cy="369332"/>
        </p:xfrm>
        <a:graphic>
          <a:graphicData uri="http://schemas.openxmlformats.org/drawingml/2006/table">
            <a:tbl>
              <a:tblPr firstRow="1" bandRow="1">
                <a:tableStyleId>{2D5ABB26-0587-4C30-8999-92F81FD0307C}</a:tableStyleId>
              </a:tblPr>
              <a:tblGrid>
                <a:gridCol w="524454">
                  <a:extLst>
                    <a:ext uri="{9D8B030D-6E8A-4147-A177-3AD203B41FA5}">
                      <a16:colId xmlns:a16="http://schemas.microsoft.com/office/drawing/2014/main" val="1624274162"/>
                    </a:ext>
                  </a:extLst>
                </a:gridCol>
                <a:gridCol w="565211">
                  <a:extLst>
                    <a:ext uri="{9D8B030D-6E8A-4147-A177-3AD203B41FA5}">
                      <a16:colId xmlns:a16="http://schemas.microsoft.com/office/drawing/2014/main" val="1406418741"/>
                    </a:ext>
                  </a:extLst>
                </a:gridCol>
              </a:tblGrid>
              <a:tr h="369332">
                <a:tc>
                  <a:txBody>
                    <a:bodyPr/>
                    <a:lstStyle/>
                    <a:p>
                      <a:pPr algn="ctr"/>
                      <a:r>
                        <a:rPr lang="en-US" sz="1000" b="0" i="0" dirty="0">
                          <a:latin typeface="Helvetica Light" panose="020B0403020202020204" pitchFamily="34" charset="0"/>
                        </a:rPr>
                        <a:t> </a:t>
                      </a:r>
                      <a:r>
                        <a:rPr lang="en-US" sz="1000" b="1" i="0" dirty="0">
                          <a:latin typeface="Helvetica Light" panose="020B0403020202020204" pitchFamily="34" charset="0"/>
                        </a:rPr>
                        <a:t>$0 k  </a:t>
                      </a:r>
                    </a:p>
                  </a:txBody>
                  <a:tcPr/>
                </a:tc>
                <a:tc>
                  <a:txBody>
                    <a:bodyPr/>
                    <a:lstStyle/>
                    <a:p>
                      <a:pPr algn="ctr"/>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54" name="Chart 69">
            <a:extLst>
              <a:ext uri="{FF2B5EF4-FFF2-40B4-BE49-F238E27FC236}">
                <a16:creationId xmlns:a16="http://schemas.microsoft.com/office/drawing/2014/main" id="{A272AF02-9D85-4F33-8F24-A46938E1FBC7}"/>
              </a:ext>
            </a:extLst>
          </p:cNvPr>
          <p:cNvGraphicFramePr/>
          <p:nvPr>
            <p:extLst>
              <p:ext uri="{D42A27DB-BD31-4B8C-83A1-F6EECF244321}">
                <p14:modId xmlns:p14="http://schemas.microsoft.com/office/powerpoint/2010/main" val="2571905345"/>
              </p:ext>
            </p:extLst>
          </p:nvPr>
        </p:nvGraphicFramePr>
        <p:xfrm>
          <a:off x="6803147" y="5445563"/>
          <a:ext cx="4325190" cy="11628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2" name="Table 7">
            <a:extLst>
              <a:ext uri="{FF2B5EF4-FFF2-40B4-BE49-F238E27FC236}">
                <a16:creationId xmlns:a16="http://schemas.microsoft.com/office/drawing/2014/main" id="{32AC1704-F22F-8943-8433-2A838731C3F9}"/>
              </a:ext>
            </a:extLst>
          </p:cNvPr>
          <p:cNvGraphicFramePr>
            <a:graphicFrameLocks noGrp="1"/>
          </p:cNvGraphicFramePr>
          <p:nvPr>
            <p:extLst>
              <p:ext uri="{D42A27DB-BD31-4B8C-83A1-F6EECF244321}">
                <p14:modId xmlns:p14="http://schemas.microsoft.com/office/powerpoint/2010/main" val="3775366733"/>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0%-</a:t>
                      </a:r>
                      <a:endParaRPr lang="en-HN" sz="1200" b="0" i="0" dirty="0">
                        <a:latin typeface="Helvetica Light" panose="020B0403020202020204" pitchFamily="34" charset="0"/>
                      </a:endParaRPr>
                    </a:p>
                  </a:txBody>
                  <a:tcPr>
                    <a:solidFill>
                      <a:srgbClr val="C00000"/>
                    </a:solidFill>
                  </a:tcPr>
                </a:tc>
                <a:tc>
                  <a:txBody>
                    <a:bodyPr/>
                    <a:lstStyle/>
                    <a:p>
                      <a:pPr algn="ctr"/>
                      <a:r>
                        <a:rPr lang="en-US" sz="1200" b="0" i="0" dirty="0">
                          <a:latin typeface="Helvetica Light" panose="020B0403020202020204" pitchFamily="34" charset="0"/>
                        </a:rPr>
                        <a:t>0%</a:t>
                      </a:r>
                      <a:endParaRPr lang="en-HN" sz="1200" b="0" i="0" dirty="0">
                        <a:latin typeface="Helvetica Light" panose="020B0403020202020204" pitchFamily="34" charset="0"/>
                      </a:endParaRPr>
                    </a:p>
                  </a:txBody>
                  <a:tcPr>
                    <a:solidFill>
                      <a:srgbClr val="44536A"/>
                    </a:solidFill>
                  </a:tcPr>
                </a:tc>
                <a:extLst>
                  <a:ext uri="{0D108BD9-81ED-4DB2-BD59-A6C34878D82A}">
                    <a16:rowId xmlns:a16="http://schemas.microsoft.com/office/drawing/2014/main" val="671739129"/>
                  </a:ext>
                </a:extLst>
              </a:tr>
            </a:tbl>
          </a:graphicData>
        </a:graphic>
      </p:graphicFrame>
      <p:sp>
        <p:nvSpPr>
          <p:cNvPr id="33" name="TextBox 35">
            <a:extLst>
              <a:ext uri="{FF2B5EF4-FFF2-40B4-BE49-F238E27FC236}">
                <a16:creationId xmlns:a16="http://schemas.microsoft.com/office/drawing/2014/main" id="{D3D25187-937D-EB45-BBA2-E6E767EDDC55}"/>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38" name="Curved Down Arrow 56">
            <a:extLst>
              <a:ext uri="{FF2B5EF4-FFF2-40B4-BE49-F238E27FC236}">
                <a16:creationId xmlns:a16="http://schemas.microsoft.com/office/drawing/2014/main" id="{8EF47C15-995B-4442-AEBC-9ABC18B6D0D1}"/>
              </a:ext>
            </a:extLst>
          </p:cNvPr>
          <p:cNvSpPr/>
          <p:nvPr/>
        </p:nvSpPr>
        <p:spPr>
          <a:xfrm>
            <a:off x="1070562" y="1439516"/>
            <a:ext cx="344682" cy="18542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Curved Down Arrow 62">
            <a:extLst>
              <a:ext uri="{FF2B5EF4-FFF2-40B4-BE49-F238E27FC236}">
                <a16:creationId xmlns:a16="http://schemas.microsoft.com/office/drawing/2014/main" id="{B5D2A86E-9AC8-1748-BA97-A77A76F17ACE}"/>
              </a:ext>
            </a:extLst>
          </p:cNvPr>
          <p:cNvSpPr/>
          <p:nvPr/>
        </p:nvSpPr>
        <p:spPr>
          <a:xfrm rot="10800000" flipH="1">
            <a:off x="2084480" y="1515544"/>
            <a:ext cx="437435" cy="185420"/>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aphicFrame>
        <p:nvGraphicFramePr>
          <p:cNvPr id="46" name="Table 32">
            <a:extLst>
              <a:ext uri="{FF2B5EF4-FFF2-40B4-BE49-F238E27FC236}">
                <a16:creationId xmlns:a16="http://schemas.microsoft.com/office/drawing/2014/main" id="{8B5A06E3-A571-4845-8A7A-A02D4F310C99}"/>
              </a:ext>
            </a:extLst>
          </p:cNvPr>
          <p:cNvGraphicFramePr>
            <a:graphicFrameLocks noGrp="1"/>
          </p:cNvGraphicFramePr>
          <p:nvPr>
            <p:extLst>
              <p:ext uri="{D42A27DB-BD31-4B8C-83A1-F6EECF244321}">
                <p14:modId xmlns:p14="http://schemas.microsoft.com/office/powerpoint/2010/main" val="101358462"/>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dirty="0"/>
                        <a:t>$ 0K</a:t>
                      </a:r>
                      <a:endParaRPr lang="en-US" sz="1200" b="1" i="0" dirty="0">
                        <a:latin typeface="Helvetica Light" panose="020B0403020202020204" pitchFamily="34" charset="0"/>
                      </a:endParaRPr>
                    </a:p>
                  </a:txBody>
                  <a:tcPr anchor="ctr">
                    <a:solidFill>
                      <a:srgbClr val="D8CB28"/>
                    </a:solidFill>
                  </a:tcPr>
                </a:tc>
                <a:tc>
                  <a:txBody>
                    <a:bodyPr/>
                    <a:lstStyle/>
                    <a:p>
                      <a:pPr algn="ctr"/>
                      <a:r>
                        <a:rPr lang="en-US" sz="1200" b="1" dirty="0"/>
                        <a:t>$ 0.01K</a:t>
                      </a:r>
                      <a:endParaRPr lang="en-US" sz="1200" b="1" i="0" dirty="0">
                        <a:latin typeface="Helvetica Light" panose="020B0403020202020204" pitchFamily="34" charset="0"/>
                      </a:endParaRPr>
                    </a:p>
                  </a:txBody>
                  <a:tcPr anchor="ctr">
                    <a:solidFill>
                      <a:srgbClr val="D8CB28"/>
                    </a:solidFill>
                  </a:tcPr>
                </a:tc>
                <a:extLst>
                  <a:ext uri="{0D108BD9-81ED-4DB2-BD59-A6C34878D82A}">
                    <a16:rowId xmlns:a16="http://schemas.microsoft.com/office/drawing/2014/main" val="2192256424"/>
                  </a:ext>
                </a:extLst>
              </a:tr>
            </a:tbl>
          </a:graphicData>
        </a:graphic>
      </p:graphicFrame>
      <p:graphicFrame>
        <p:nvGraphicFramePr>
          <p:cNvPr id="52" name="Table 8">
            <a:extLst>
              <a:ext uri="{FF2B5EF4-FFF2-40B4-BE49-F238E27FC236}">
                <a16:creationId xmlns:a16="http://schemas.microsoft.com/office/drawing/2014/main" id="{5B1ED8B6-5EBD-0F41-89CD-CC33DD630624}"/>
              </a:ext>
            </a:extLst>
          </p:cNvPr>
          <p:cNvGraphicFramePr>
            <a:graphicFrameLocks noGrp="1"/>
          </p:cNvGraphicFramePr>
          <p:nvPr>
            <p:extLst>
              <p:ext uri="{D42A27DB-BD31-4B8C-83A1-F6EECF244321}">
                <p14:modId xmlns:p14="http://schemas.microsoft.com/office/powerpoint/2010/main" val="2506730786"/>
              </p:ext>
            </p:extLst>
          </p:nvPr>
        </p:nvGraphicFramePr>
        <p:xfrm>
          <a:off x="356839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a:t>202</a:t>
                      </a:r>
                      <a:r>
                        <a:rPr lang="en-US" dirty="0"/>
                        <a:t>3</a:t>
                      </a:r>
                      <a:endParaRPr lang="en-HN" dirty="0"/>
                    </a:p>
                  </a:txBody>
                  <a:tcPr>
                    <a:solidFill>
                      <a:schemeClr val="tx2"/>
                    </a:solidFill>
                  </a:tcPr>
                </a:tc>
                <a:tc>
                  <a:txBody>
                    <a:bodyPr/>
                    <a:lstStyle/>
                    <a:p>
                      <a:pPr algn="ctr"/>
                      <a:r>
                        <a:rPr lang="en-HN"/>
                        <a:t>202</a:t>
                      </a:r>
                      <a:r>
                        <a:rPr lang="en-US" dirty="0"/>
                        <a:t>4</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graphicFrame>
        <p:nvGraphicFramePr>
          <p:cNvPr id="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1499211659"/>
              </p:ext>
            </p:extLst>
          </p:nvPr>
        </p:nvGraphicFramePr>
        <p:xfrm>
          <a:off x="3623700" y="2082470"/>
          <a:ext cx="3036227" cy="4290087"/>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630733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5B7203-5B3D-49DA-8892-DD52C148B48B}"/>
              </a:ext>
            </a:extLst>
          </p:cNvPr>
          <p:cNvSpPr/>
          <p:nvPr/>
        </p:nvSpPr>
        <p:spPr>
          <a:xfrm>
            <a:off x="-8733" y="8587"/>
            <a:ext cx="12200733" cy="865947"/>
          </a:xfrm>
          <a:prstGeom prst="rect">
            <a:avLst/>
          </a:prstGeom>
          <a:solidFill>
            <a:srgbClr val="D8CB2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err="1">
                <a:latin typeface="Helvetica Light" panose="020B0403020202020204" pitchFamily="34" charset="0"/>
              </a:rPr>
              <a:t>Piezas</a:t>
            </a:r>
            <a:r>
              <a:rPr lang="en-US" sz="3000" b="1" dirty="0">
                <a:latin typeface="Helvetica Light" panose="020B0403020202020204" pitchFamily="34" charset="0"/>
              </a:rPr>
              <a:t> </a:t>
            </a:r>
            <a:r>
              <a:rPr lang="en-US" sz="3000" b="1" dirty="0" err="1">
                <a:latin typeface="Helvetica Light" panose="020B0403020202020204" pitchFamily="34" charset="0"/>
              </a:rPr>
              <a:t>publicitarias</a:t>
            </a:r>
            <a:endParaRPr lang="en-US" sz="3000" b="1" dirty="0">
              <a:latin typeface="Helvetica Light" panose="020B0403020202020204" pitchFamily="34" charset="0"/>
            </a:endParaRPr>
          </a:p>
        </p:txBody>
      </p:sp>
      <p:pic>
        <p:nvPicPr>
          <p:cNvPr id="12" name="Picture 11">
            <a:extLst>
              <a:ext uri="{FF2B5EF4-FFF2-40B4-BE49-F238E27FC236}">
                <a16:creationId xmlns:a16="http://schemas.microsoft.com/office/drawing/2014/main" id="{491815B9-2B3E-4D9A-A982-3D5BD82EA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sp>
        <p:nvSpPr>
          <p:cNvPr id="17" name="TextBox 16">
            <a:extLst>
              <a:ext uri="{FF2B5EF4-FFF2-40B4-BE49-F238E27FC236}">
                <a16:creationId xmlns:a16="http://schemas.microsoft.com/office/drawing/2014/main" id="{E39ECC68-FB0F-48C0-BE90-F311393FD8BD}"/>
              </a:ext>
            </a:extLst>
          </p:cNvPr>
          <p:cNvSpPr txBox="1"/>
          <p:nvPr/>
        </p:nvSpPr>
        <p:spPr>
          <a:xfrm>
            <a:off x="4936764" y="6529879"/>
            <a:ext cx="2768707"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Diciembre</a:t>
            </a:r>
            <a:r>
              <a:rPr lang="en-US" sz="1200" i="1" dirty="0">
                <a:solidFill>
                  <a:schemeClr val="tx1">
                    <a:lumMod val="50000"/>
                    <a:lumOff val="50000"/>
                  </a:schemeClr>
                </a:solidFill>
                <a:latin typeface="Helvetica Light" panose="020B0403020202020204" pitchFamily="34" charset="0"/>
              </a:rPr>
              <a:t> 2023</a:t>
            </a:r>
          </a:p>
        </p:txBody>
      </p:sp>
      <p:sp>
        <p:nvSpPr>
          <p:cNvPr id="21" name="Rectangle 20">
            <a:extLst>
              <a:ext uri="{FF2B5EF4-FFF2-40B4-BE49-F238E27FC236}">
                <a16:creationId xmlns:a16="http://schemas.microsoft.com/office/drawing/2014/main" id="{BF4894CB-6491-43DA-BBD7-9152EE462103}"/>
              </a:ext>
            </a:extLst>
          </p:cNvPr>
          <p:cNvSpPr/>
          <p:nvPr/>
        </p:nvSpPr>
        <p:spPr>
          <a:xfrm>
            <a:off x="3713507" y="1891203"/>
            <a:ext cx="268171" cy="2692994"/>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t>TV</a:t>
            </a:r>
          </a:p>
        </p:txBody>
      </p:sp>
      <p:sp>
        <p:nvSpPr>
          <p:cNvPr id="7" name="TextBox 23">
            <a:extLst>
              <a:ext uri="{FF2B5EF4-FFF2-40B4-BE49-F238E27FC236}">
                <a16:creationId xmlns:a16="http://schemas.microsoft.com/office/drawing/2014/main" id="{DBACA7DF-DE5C-DE44-DAEE-A3C9C0364C7B}"/>
              </a:ext>
            </a:extLst>
          </p:cNvPr>
          <p:cNvSpPr txBox="1"/>
          <p:nvPr/>
        </p:nvSpPr>
        <p:spPr>
          <a:xfrm>
            <a:off x="5109843" y="4627815"/>
            <a:ext cx="4033476" cy="276999"/>
          </a:xfrm>
          <a:prstGeom prst="rect">
            <a:avLst/>
          </a:prstGeom>
          <a:noFill/>
        </p:spPr>
        <p:txBody>
          <a:bodyPr wrap="none" rtlCol="0">
            <a:spAutoFit/>
          </a:bodyPr>
          <a:lstStyle/>
          <a:p>
            <a:r>
              <a:rPr lang="en-US" sz="1200" dirty="0">
                <a:latin typeface="Helvetica Light" panose="020B0403020202020204" pitchFamily="34" charset="0"/>
                <a:hlinkClick r:id="rId3"/>
              </a:rPr>
              <a:t>Las Ofertas Que Mas Techconvienen Moto Serpento </a:t>
            </a:r>
            <a:r>
              <a:rPr lang="en-US" sz="1200" dirty="0">
                <a:latin typeface="Helvetica Light" panose="020B0403020202020204" pitchFamily="34" charset="0"/>
                <a:hlinkClick r:id="rId4"/>
              </a:rPr>
              <a:t>30’</a:t>
            </a:r>
            <a:endParaRPr lang="en-US" sz="1200" dirty="0">
              <a:latin typeface="Helvetica Light" panose="020B0403020202020204" pitchFamily="34" charset="0"/>
            </a:endParaRPr>
          </a:p>
        </p:txBody>
      </p:sp>
      <p:sp>
        <p:nvSpPr>
          <p:cNvPr id="11" name="TextBox 29">
            <a:extLst>
              <a:ext uri="{FF2B5EF4-FFF2-40B4-BE49-F238E27FC236}">
                <a16:creationId xmlns:a16="http://schemas.microsoft.com/office/drawing/2014/main" id="{4B50C8FE-3FC1-A04A-8766-16904005FEF6}"/>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Dic</a:t>
            </a:r>
            <a:r>
              <a:rPr lang="en-US" sz="1800" b="1" dirty="0" err="1">
                <a:solidFill>
                  <a:schemeClr val="bg1"/>
                </a:solidFill>
                <a:latin typeface="Helvetica Light" panose="020B0403020202020204" pitchFamily="34" charset="0"/>
              </a:rPr>
              <a:t>iembre</a:t>
            </a:r>
            <a:r>
              <a:rPr lang="en-CA" b="1" dirty="0">
                <a:solidFill>
                  <a:schemeClr val="bg1"/>
                </a:solidFill>
                <a:latin typeface="Helvetica Light" panose="020B0403020202020204" pitchFamily="34" charset="0"/>
              </a:rPr>
              <a:t> ‘23</a:t>
            </a:r>
            <a:endParaRPr lang="es-MX" sz="1800" b="1" dirty="0">
              <a:solidFill>
                <a:schemeClr val="bg1"/>
              </a:solidFill>
              <a:latin typeface="Helvetica Light" panose="020B0403020202020204" pitchFamily="34" charset="0"/>
            </a:endParaRPr>
          </a:p>
        </p:txBody>
      </p:sp>
      <p:pic>
        <p:nvPicPr>
          <p:cNvPr id="3" name="Imagen 2">
            <a:extLst>
              <a:ext uri="{FF2B5EF4-FFF2-40B4-BE49-F238E27FC236}">
                <a16:creationId xmlns:a16="http://schemas.microsoft.com/office/drawing/2014/main" id="{DA1C56EF-061B-01E1-5F7A-83927B6AA9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4436" y="1891202"/>
            <a:ext cx="3844290" cy="2736613"/>
          </a:xfrm>
          <a:prstGeom prst="rect">
            <a:avLst/>
          </a:prstGeom>
        </p:spPr>
      </p:pic>
    </p:spTree>
    <p:extLst>
      <p:ext uri="{BB962C8B-B14F-4D97-AF65-F5344CB8AC3E}">
        <p14:creationId xmlns:p14="http://schemas.microsoft.com/office/powerpoint/2010/main" val="317162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a:extLst>
              <a:ext uri="{FF2B5EF4-FFF2-40B4-BE49-F238E27FC236}">
                <a16:creationId xmlns:a16="http://schemas.microsoft.com/office/drawing/2014/main" id="{482105C7-888C-124B-A50B-536E164C4EF4}"/>
              </a:ext>
            </a:extLst>
          </p:cNvPr>
          <p:cNvGraphicFramePr/>
          <p:nvPr>
            <p:extLst>
              <p:ext uri="{D42A27DB-BD31-4B8C-83A1-F6EECF244321}">
                <p14:modId xmlns:p14="http://schemas.microsoft.com/office/powerpoint/2010/main" val="3118317537"/>
              </p:ext>
            </p:extLst>
          </p:nvPr>
        </p:nvGraphicFramePr>
        <p:xfrm>
          <a:off x="251729" y="1719431"/>
          <a:ext cx="3204006" cy="4265074"/>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E954C447-4ABC-2B4C-806C-4E2E8563EF67}"/>
              </a:ext>
            </a:extLst>
          </p:cNvPr>
          <p:cNvCxnSpPr>
            <a:cxnSpLocks/>
          </p:cNvCxnSpPr>
          <p:nvPr/>
        </p:nvCxnSpPr>
        <p:spPr>
          <a:xfrm>
            <a:off x="3598990" y="107703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4172710256"/>
              </p:ext>
            </p:extLst>
          </p:nvPr>
        </p:nvGraphicFramePr>
        <p:xfrm>
          <a:off x="6625691" y="1170106"/>
          <a:ext cx="5303665" cy="22087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Table 30">
            <a:extLst>
              <a:ext uri="{FF2B5EF4-FFF2-40B4-BE49-F238E27FC236}">
                <a16:creationId xmlns:a16="http://schemas.microsoft.com/office/drawing/2014/main" id="{CE6E397D-1FD6-0D44-B00D-319B213C49BC}"/>
              </a:ext>
            </a:extLst>
          </p:cNvPr>
          <p:cNvGraphicFramePr>
            <a:graphicFrameLocks noGrp="1"/>
          </p:cNvGraphicFramePr>
          <p:nvPr>
            <p:extLst>
              <p:ext uri="{D42A27DB-BD31-4B8C-83A1-F6EECF244321}">
                <p14:modId xmlns:p14="http://schemas.microsoft.com/office/powerpoint/2010/main" val="1361255775"/>
              </p:ext>
            </p:extLst>
          </p:nvPr>
        </p:nvGraphicFramePr>
        <p:xfrm>
          <a:off x="11089575" y="5588265"/>
          <a:ext cx="1038406" cy="249046"/>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$2</a:t>
                      </a:r>
                    </a:p>
                  </a:txBody>
                  <a:tcPr/>
                </a:tc>
                <a:tc>
                  <a:txBody>
                    <a:bodyPr/>
                    <a:lstStyle/>
                    <a:p>
                      <a:r>
                        <a:rPr lang="en-US" sz="1000" b="1" i="0" dirty="0">
                          <a:solidFill>
                            <a:schemeClr val="bg1"/>
                          </a:solidFill>
                          <a:latin typeface="Helvetica Light" panose="020B0403020202020204" pitchFamily="34" charset="0"/>
                        </a:rPr>
                        <a:t>100%</a:t>
                      </a:r>
                    </a:p>
                  </a:txBody>
                  <a:tcPr>
                    <a:solidFill>
                      <a:srgbClr val="FF0000"/>
                    </a:solidFill>
                  </a:tcPr>
                </a:tc>
                <a:extLst>
                  <a:ext uri="{0D108BD9-81ED-4DB2-BD59-A6C34878D82A}">
                    <a16:rowId xmlns:a16="http://schemas.microsoft.com/office/drawing/2014/main" val="1902778531"/>
                  </a:ext>
                </a:extLst>
              </a:tr>
            </a:tbl>
          </a:graphicData>
        </a:graphic>
      </p:graphicFrame>
      <p:sp>
        <p:nvSpPr>
          <p:cNvPr id="40" name="TextBox 39">
            <a:extLst>
              <a:ext uri="{FF2B5EF4-FFF2-40B4-BE49-F238E27FC236}">
                <a16:creationId xmlns:a16="http://schemas.microsoft.com/office/drawing/2014/main" id="{ADD1BBAA-793D-804B-8B27-DDE822499A33}"/>
              </a:ext>
            </a:extLst>
          </p:cNvPr>
          <p:cNvSpPr txBox="1"/>
          <p:nvPr/>
        </p:nvSpPr>
        <p:spPr>
          <a:xfrm>
            <a:off x="2374333" y="5861394"/>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sp>
        <p:nvSpPr>
          <p:cNvPr id="39" name="Rectangle 38">
            <a:extLst>
              <a:ext uri="{FF2B5EF4-FFF2-40B4-BE49-F238E27FC236}">
                <a16:creationId xmlns:a16="http://schemas.microsoft.com/office/drawing/2014/main" id="{7912300B-4849-4835-A146-A43A44E91711}"/>
              </a:ext>
            </a:extLst>
          </p:cNvPr>
          <p:cNvSpPr/>
          <p:nvPr/>
        </p:nvSpPr>
        <p:spPr>
          <a:xfrm>
            <a:off x="-8733" y="0"/>
            <a:ext cx="12200733" cy="865947"/>
          </a:xfrm>
          <a:prstGeom prst="rect">
            <a:avLst/>
          </a:prstGeom>
          <a:solidFill>
            <a:schemeClr val="accent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DIBISA</a:t>
            </a:r>
          </a:p>
        </p:txBody>
      </p:sp>
      <p:sp>
        <p:nvSpPr>
          <p:cNvPr id="50" name="Title 1">
            <a:extLst>
              <a:ext uri="{FF2B5EF4-FFF2-40B4-BE49-F238E27FC236}">
                <a16:creationId xmlns:a16="http://schemas.microsoft.com/office/drawing/2014/main" id="{894361CA-2F87-41A2-93CA-7B21D41B1130}"/>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-Mayo, 2022</a:t>
            </a:r>
            <a:endParaRPr lang="en-US" sz="3000" b="1" dirty="0">
              <a:solidFill>
                <a:schemeClr val="bg1"/>
              </a:solidFill>
              <a:latin typeface="Helvetica Light" panose="020B0403020202020204" pitchFamily="34" charset="0"/>
            </a:endParaRPr>
          </a:p>
        </p:txBody>
      </p:sp>
      <p:pic>
        <p:nvPicPr>
          <p:cNvPr id="36" name="Picture 35">
            <a:extLst>
              <a:ext uri="{FF2B5EF4-FFF2-40B4-BE49-F238E27FC236}">
                <a16:creationId xmlns:a16="http://schemas.microsoft.com/office/drawing/2014/main" id="{7098A1CE-CC14-4D9D-A8CA-2998AC5079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sp>
        <p:nvSpPr>
          <p:cNvPr id="58" name="TextBox 57">
            <a:extLst>
              <a:ext uri="{FF2B5EF4-FFF2-40B4-BE49-F238E27FC236}">
                <a16:creationId xmlns:a16="http://schemas.microsoft.com/office/drawing/2014/main" id="{2BB6AB8A-0B8D-44BC-8F95-E2C350C2CED8}"/>
              </a:ext>
            </a:extLst>
          </p:cNvPr>
          <p:cNvSpPr txBox="1"/>
          <p:nvPr/>
        </p:nvSpPr>
        <p:spPr>
          <a:xfrm>
            <a:off x="6803147" y="336995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cxnSp>
        <p:nvCxnSpPr>
          <p:cNvPr id="59" name="Straight Connector 58">
            <a:extLst>
              <a:ext uri="{FF2B5EF4-FFF2-40B4-BE49-F238E27FC236}">
                <a16:creationId xmlns:a16="http://schemas.microsoft.com/office/drawing/2014/main" id="{D4BF8E19-9856-47E9-8ACF-4D6D03976220}"/>
              </a:ext>
            </a:extLst>
          </p:cNvPr>
          <p:cNvCxnSpPr>
            <a:cxnSpLocks/>
          </p:cNvCxnSpPr>
          <p:nvPr/>
        </p:nvCxnSpPr>
        <p:spPr>
          <a:xfrm>
            <a:off x="6760432" y="948070"/>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9CEF8E5-18D2-41E0-A84B-B7C7145A95CF}"/>
              </a:ext>
            </a:extLst>
          </p:cNvPr>
          <p:cNvSpPr txBox="1"/>
          <p:nvPr/>
        </p:nvSpPr>
        <p:spPr>
          <a:xfrm>
            <a:off x="4151360" y="6614609"/>
            <a:ext cx="2419252"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Enero</a:t>
            </a:r>
            <a:r>
              <a:rPr lang="en-US" sz="1200" i="1" dirty="0">
                <a:solidFill>
                  <a:schemeClr val="tx1">
                    <a:lumMod val="50000"/>
                    <a:lumOff val="50000"/>
                  </a:schemeClr>
                </a:solidFill>
                <a:latin typeface="Helvetica Light" panose="020B0403020202020204" pitchFamily="34" charset="0"/>
              </a:rPr>
              <a:t> 2024</a:t>
            </a:r>
          </a:p>
        </p:txBody>
      </p:sp>
      <p:sp>
        <p:nvSpPr>
          <p:cNvPr id="48" name="Curved Down Arrow 47">
            <a:extLst>
              <a:ext uri="{FF2B5EF4-FFF2-40B4-BE49-F238E27FC236}">
                <a16:creationId xmlns:a16="http://schemas.microsoft.com/office/drawing/2014/main" id="{A04B799F-924D-2A4C-9AC8-1B1665F69C42}"/>
              </a:ext>
            </a:extLst>
          </p:cNvPr>
          <p:cNvSpPr/>
          <p:nvPr/>
        </p:nvSpPr>
        <p:spPr>
          <a:xfrm rot="10800000" flipH="1">
            <a:off x="2166398" y="1459351"/>
            <a:ext cx="347623" cy="18542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sp>
        <p:nvSpPr>
          <p:cNvPr id="57" name="TextBox 56">
            <a:extLst>
              <a:ext uri="{FF2B5EF4-FFF2-40B4-BE49-F238E27FC236}">
                <a16:creationId xmlns:a16="http://schemas.microsoft.com/office/drawing/2014/main" id="{BB4AE3EE-ED94-FE4B-BE51-1E8389F15BB1}"/>
              </a:ext>
            </a:extLst>
          </p:cNvPr>
          <p:cNvSpPr txBox="1"/>
          <p:nvPr/>
        </p:nvSpPr>
        <p:spPr>
          <a:xfrm>
            <a:off x="8699228" y="883396"/>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2" name="Rectangle 38">
            <a:extLst>
              <a:ext uri="{FF2B5EF4-FFF2-40B4-BE49-F238E27FC236}">
                <a16:creationId xmlns:a16="http://schemas.microsoft.com/office/drawing/2014/main" id="{9A336784-AC4D-3E86-B693-8C00F04DF630}"/>
              </a:ext>
            </a:extLst>
          </p:cNvPr>
          <p:cNvSpPr/>
          <p:nvPr/>
        </p:nvSpPr>
        <p:spPr>
          <a:xfrm>
            <a:off x="-8733" y="-72503"/>
            <a:ext cx="12209466" cy="938450"/>
          </a:xfrm>
          <a:prstGeom prst="rect">
            <a:avLst/>
          </a:prstGeom>
          <a:solidFill>
            <a:srgbClr val="1D6FA9"/>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UMA</a:t>
            </a:r>
          </a:p>
        </p:txBody>
      </p:sp>
      <p:sp>
        <p:nvSpPr>
          <p:cNvPr id="3" name="Title 1">
            <a:extLst>
              <a:ext uri="{FF2B5EF4-FFF2-40B4-BE49-F238E27FC236}">
                <a16:creationId xmlns:a16="http://schemas.microsoft.com/office/drawing/2014/main" id="{FB1D3D6E-AD25-8F72-B913-1CB7592054F6}"/>
              </a:ext>
            </a:extLst>
          </p:cNvPr>
          <p:cNvSpPr txBox="1">
            <a:spLocks/>
          </p:cNvSpPr>
          <p:nvPr/>
        </p:nvSpPr>
        <p:spPr>
          <a:xfrm>
            <a:off x="8121595" y="-143587"/>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Enero-Enero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graphicFrame>
        <p:nvGraphicFramePr>
          <p:cNvPr id="4" name="Chart 61">
            <a:extLst>
              <a:ext uri="{FF2B5EF4-FFF2-40B4-BE49-F238E27FC236}">
                <a16:creationId xmlns:a16="http://schemas.microsoft.com/office/drawing/2014/main" id="{C495EABC-DC11-4F30-0736-F02940F7E534}"/>
              </a:ext>
            </a:extLst>
          </p:cNvPr>
          <p:cNvGraphicFramePr/>
          <p:nvPr>
            <p:extLst>
              <p:ext uri="{D42A27DB-BD31-4B8C-83A1-F6EECF244321}">
                <p14:modId xmlns:p14="http://schemas.microsoft.com/office/powerpoint/2010/main" val="3054928096"/>
              </p:ext>
            </p:extLst>
          </p:nvPr>
        </p:nvGraphicFramePr>
        <p:xfrm>
          <a:off x="3704988" y="2035018"/>
          <a:ext cx="2941217" cy="429979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30">
            <a:extLst>
              <a:ext uri="{FF2B5EF4-FFF2-40B4-BE49-F238E27FC236}">
                <a16:creationId xmlns:a16="http://schemas.microsoft.com/office/drawing/2014/main" id="{43EE090C-7E37-FD86-9DF5-733DDAEA2827}"/>
              </a:ext>
            </a:extLst>
          </p:cNvPr>
          <p:cNvGraphicFramePr>
            <a:graphicFrameLocks noGrp="1"/>
          </p:cNvGraphicFramePr>
          <p:nvPr>
            <p:extLst>
              <p:ext uri="{D42A27DB-BD31-4B8C-83A1-F6EECF244321}">
                <p14:modId xmlns:p14="http://schemas.microsoft.com/office/powerpoint/2010/main" val="642027366"/>
              </p:ext>
            </p:extLst>
          </p:nvPr>
        </p:nvGraphicFramePr>
        <p:xfrm>
          <a:off x="11089575" y="3977182"/>
          <a:ext cx="1038406" cy="249046"/>
        </p:xfrm>
        <a:graphic>
          <a:graphicData uri="http://schemas.openxmlformats.org/drawingml/2006/table">
            <a:tbl>
              <a:tblPr firstRow="1" bandRow="1">
                <a:tableStyleId>{2D5ABB26-0587-4C30-8999-92F81FD0307C}</a:tableStyleId>
              </a:tblPr>
              <a:tblGrid>
                <a:gridCol w="509134">
                  <a:extLst>
                    <a:ext uri="{9D8B030D-6E8A-4147-A177-3AD203B41FA5}">
                      <a16:colId xmlns:a16="http://schemas.microsoft.com/office/drawing/2014/main" val="1624274162"/>
                    </a:ext>
                  </a:extLst>
                </a:gridCol>
                <a:gridCol w="529272">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9" name="Chart 6">
            <a:extLst>
              <a:ext uri="{FF2B5EF4-FFF2-40B4-BE49-F238E27FC236}">
                <a16:creationId xmlns:a16="http://schemas.microsoft.com/office/drawing/2014/main" id="{75719112-61AA-39A5-39D4-B2D1E6E1AD01}"/>
              </a:ext>
            </a:extLst>
          </p:cNvPr>
          <p:cNvGraphicFramePr/>
          <p:nvPr>
            <p:extLst>
              <p:ext uri="{D42A27DB-BD31-4B8C-83A1-F6EECF244321}">
                <p14:modId xmlns:p14="http://schemas.microsoft.com/office/powerpoint/2010/main" val="275000552"/>
              </p:ext>
            </p:extLst>
          </p:nvPr>
        </p:nvGraphicFramePr>
        <p:xfrm>
          <a:off x="6825405" y="5317947"/>
          <a:ext cx="4325190" cy="1163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Table 7">
            <a:extLst>
              <a:ext uri="{FF2B5EF4-FFF2-40B4-BE49-F238E27FC236}">
                <a16:creationId xmlns:a16="http://schemas.microsoft.com/office/drawing/2014/main" id="{B88E863C-DD9C-0B4C-A756-F9864DD371E2}"/>
              </a:ext>
            </a:extLst>
          </p:cNvPr>
          <p:cNvGraphicFramePr>
            <a:graphicFrameLocks noGrp="1"/>
          </p:cNvGraphicFramePr>
          <p:nvPr>
            <p:extLst>
              <p:ext uri="{D42A27DB-BD31-4B8C-83A1-F6EECF244321}">
                <p14:modId xmlns:p14="http://schemas.microsoft.com/office/powerpoint/2010/main" val="876878615"/>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endParaRPr lang="en-HN" sz="1200" b="0" i="0" dirty="0">
                        <a:latin typeface="Helvetica Light" panose="020B0403020202020204" pitchFamily="34" charset="0"/>
                      </a:endParaRPr>
                    </a:p>
                  </a:txBody>
                  <a:tcPr>
                    <a:solidFill>
                      <a:schemeClr val="bg1"/>
                    </a:solidFill>
                  </a:tcPr>
                </a:tc>
                <a:tc>
                  <a:txBody>
                    <a:bodyPr/>
                    <a:lstStyle/>
                    <a:p>
                      <a:pPr algn="ctr"/>
                      <a:r>
                        <a:rPr lang="en-US" sz="1200" b="0" i="0" dirty="0">
                          <a:latin typeface="Helvetica Light" panose="020B0403020202020204" pitchFamily="34" charset="0"/>
                        </a:rPr>
                        <a:t>100%</a:t>
                      </a:r>
                      <a:endParaRPr lang="en-HN" sz="1200"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671739129"/>
                  </a:ext>
                </a:extLst>
              </a:tr>
            </a:tbl>
          </a:graphicData>
        </a:graphic>
      </p:graphicFrame>
      <p:sp>
        <p:nvSpPr>
          <p:cNvPr id="26" name="TextBox 35">
            <a:extLst>
              <a:ext uri="{FF2B5EF4-FFF2-40B4-BE49-F238E27FC236}">
                <a16:creationId xmlns:a16="http://schemas.microsoft.com/office/drawing/2014/main" id="{28AD3BBA-6D80-3C4C-BB81-8601C785DC58}"/>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29" name="Table 32">
            <a:extLst>
              <a:ext uri="{FF2B5EF4-FFF2-40B4-BE49-F238E27FC236}">
                <a16:creationId xmlns:a16="http://schemas.microsoft.com/office/drawing/2014/main" id="{3FBC8805-CE2D-F342-91DB-5D03E80BEBE5}"/>
              </a:ext>
            </a:extLst>
          </p:cNvPr>
          <p:cNvGraphicFramePr>
            <a:graphicFrameLocks noGrp="1"/>
          </p:cNvGraphicFramePr>
          <p:nvPr>
            <p:extLst>
              <p:ext uri="{D42A27DB-BD31-4B8C-83A1-F6EECF244321}">
                <p14:modId xmlns:p14="http://schemas.microsoft.com/office/powerpoint/2010/main" val="2141610165"/>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0" i="0" dirty="0">
                          <a:solidFill>
                            <a:schemeClr val="bg1"/>
                          </a:solidFill>
                          <a:latin typeface="Helvetica Light" panose="020B0403020202020204" pitchFamily="34" charset="0"/>
                        </a:rPr>
                        <a:t>$ 0.01K</a:t>
                      </a:r>
                    </a:p>
                  </a:txBody>
                  <a:tcPr anchor="ctr">
                    <a:solidFill>
                      <a:schemeClr val="accent4"/>
                    </a:solidFill>
                  </a:tcPr>
                </a:tc>
                <a:tc>
                  <a:txBody>
                    <a:bodyPr/>
                    <a:lstStyle/>
                    <a:p>
                      <a:pPr algn="ctr"/>
                      <a:r>
                        <a:rPr lang="en-US" sz="1200" b="0" i="0" dirty="0">
                          <a:solidFill>
                            <a:schemeClr val="bg1"/>
                          </a:solidFill>
                          <a:latin typeface="Helvetica Light" panose="020B0403020202020204" pitchFamily="34" charset="0"/>
                        </a:rPr>
                        <a:t>$ 2K</a:t>
                      </a:r>
                    </a:p>
                  </a:txBody>
                  <a:tcPr anchor="ctr">
                    <a:solidFill>
                      <a:schemeClr val="accent4"/>
                    </a:solidFill>
                  </a:tcPr>
                </a:tc>
                <a:extLst>
                  <a:ext uri="{0D108BD9-81ED-4DB2-BD59-A6C34878D82A}">
                    <a16:rowId xmlns:a16="http://schemas.microsoft.com/office/drawing/2014/main" val="2192256424"/>
                  </a:ext>
                </a:extLst>
              </a:tr>
            </a:tbl>
          </a:graphicData>
        </a:graphic>
      </p:graphicFrame>
      <p:graphicFrame>
        <p:nvGraphicFramePr>
          <p:cNvPr id="32" name="Table 8">
            <a:extLst>
              <a:ext uri="{FF2B5EF4-FFF2-40B4-BE49-F238E27FC236}">
                <a16:creationId xmlns:a16="http://schemas.microsoft.com/office/drawing/2014/main" id="{3EC51395-EEFD-1542-861C-819F80849450}"/>
              </a:ext>
            </a:extLst>
          </p:cNvPr>
          <p:cNvGraphicFramePr>
            <a:graphicFrameLocks noGrp="1"/>
          </p:cNvGraphicFramePr>
          <p:nvPr>
            <p:extLst>
              <p:ext uri="{D42A27DB-BD31-4B8C-83A1-F6EECF244321}">
                <p14:modId xmlns:p14="http://schemas.microsoft.com/office/powerpoint/2010/main" val="1654654891"/>
              </p:ext>
            </p:extLst>
          </p:nvPr>
        </p:nvGraphicFramePr>
        <p:xfrm>
          <a:off x="356839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a:t>202</a:t>
                      </a:r>
                      <a:r>
                        <a:rPr lang="en-US" dirty="0"/>
                        <a:t>3</a:t>
                      </a:r>
                      <a:endParaRPr lang="en-HN" dirty="0"/>
                    </a:p>
                  </a:txBody>
                  <a:tcPr>
                    <a:solidFill>
                      <a:schemeClr val="tx2"/>
                    </a:solidFill>
                  </a:tcPr>
                </a:tc>
                <a:tc>
                  <a:txBody>
                    <a:bodyPr/>
                    <a:lstStyle/>
                    <a:p>
                      <a:pPr algn="ctr"/>
                      <a:r>
                        <a:rPr lang="en-HN"/>
                        <a:t>202</a:t>
                      </a:r>
                      <a:r>
                        <a:rPr lang="en-US" dirty="0"/>
                        <a:t>4</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spTree>
    <p:extLst>
      <p:ext uri="{BB962C8B-B14F-4D97-AF65-F5344CB8AC3E}">
        <p14:creationId xmlns:p14="http://schemas.microsoft.com/office/powerpoint/2010/main" val="1265880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5B7203-5B3D-49DA-8892-DD52C148B48B}"/>
              </a:ext>
            </a:extLst>
          </p:cNvPr>
          <p:cNvSpPr/>
          <p:nvPr/>
        </p:nvSpPr>
        <p:spPr>
          <a:xfrm>
            <a:off x="-8733" y="8587"/>
            <a:ext cx="12200733" cy="865947"/>
          </a:xfrm>
          <a:prstGeom prst="rect">
            <a:avLst/>
          </a:prstGeom>
          <a:solidFill>
            <a:schemeClr val="accent4"/>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err="1">
                <a:latin typeface="Helvetica Light" panose="020B0403020202020204" pitchFamily="34" charset="0"/>
              </a:rPr>
              <a:t>Piezas</a:t>
            </a:r>
            <a:r>
              <a:rPr lang="en-US" sz="3000" b="1" dirty="0">
                <a:latin typeface="Helvetica Light" panose="020B0403020202020204" pitchFamily="34" charset="0"/>
              </a:rPr>
              <a:t> </a:t>
            </a:r>
            <a:r>
              <a:rPr lang="en-US" sz="3000" b="1" dirty="0" err="1">
                <a:latin typeface="Helvetica Light" panose="020B0403020202020204" pitchFamily="34" charset="0"/>
              </a:rPr>
              <a:t>publicitarias</a:t>
            </a:r>
            <a:endParaRPr lang="en-US" sz="3000" b="1" dirty="0">
              <a:latin typeface="Helvetica Light" panose="020B0403020202020204" pitchFamily="34" charset="0"/>
            </a:endParaRPr>
          </a:p>
        </p:txBody>
      </p:sp>
      <p:pic>
        <p:nvPicPr>
          <p:cNvPr id="12" name="Picture 11">
            <a:extLst>
              <a:ext uri="{FF2B5EF4-FFF2-40B4-BE49-F238E27FC236}">
                <a16:creationId xmlns:a16="http://schemas.microsoft.com/office/drawing/2014/main" id="{491815B9-2B3E-4D9A-A982-3D5BD82EA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sp>
        <p:nvSpPr>
          <p:cNvPr id="17" name="TextBox 16">
            <a:extLst>
              <a:ext uri="{FF2B5EF4-FFF2-40B4-BE49-F238E27FC236}">
                <a16:creationId xmlns:a16="http://schemas.microsoft.com/office/drawing/2014/main" id="{E39ECC68-FB0F-48C0-BE90-F311393FD8BD}"/>
              </a:ext>
            </a:extLst>
          </p:cNvPr>
          <p:cNvSpPr txBox="1"/>
          <p:nvPr/>
        </p:nvSpPr>
        <p:spPr>
          <a:xfrm>
            <a:off x="4936764" y="6529879"/>
            <a:ext cx="2768707"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Diciembre</a:t>
            </a:r>
            <a:r>
              <a:rPr lang="en-US" sz="1200" i="1" dirty="0">
                <a:solidFill>
                  <a:schemeClr val="tx1">
                    <a:lumMod val="50000"/>
                    <a:lumOff val="50000"/>
                  </a:schemeClr>
                </a:solidFill>
                <a:latin typeface="Helvetica Light" panose="020B0403020202020204" pitchFamily="34" charset="0"/>
              </a:rPr>
              <a:t> 2023</a:t>
            </a:r>
          </a:p>
        </p:txBody>
      </p:sp>
      <p:sp>
        <p:nvSpPr>
          <p:cNvPr id="4" name="Rectangle 20">
            <a:extLst>
              <a:ext uri="{FF2B5EF4-FFF2-40B4-BE49-F238E27FC236}">
                <a16:creationId xmlns:a16="http://schemas.microsoft.com/office/drawing/2014/main" id="{4C1F30D5-F0DF-3AED-01A2-65FC40CB0364}"/>
              </a:ext>
            </a:extLst>
          </p:cNvPr>
          <p:cNvSpPr/>
          <p:nvPr/>
        </p:nvSpPr>
        <p:spPr>
          <a:xfrm>
            <a:off x="3867850" y="2465288"/>
            <a:ext cx="268171" cy="192742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t>RADIO</a:t>
            </a:r>
          </a:p>
        </p:txBody>
      </p:sp>
      <p:sp>
        <p:nvSpPr>
          <p:cNvPr id="13" name="TextBox 23">
            <a:extLst>
              <a:ext uri="{FF2B5EF4-FFF2-40B4-BE49-F238E27FC236}">
                <a16:creationId xmlns:a16="http://schemas.microsoft.com/office/drawing/2014/main" id="{A254725E-464D-51E2-D372-BFE830C53A5F}"/>
              </a:ext>
            </a:extLst>
          </p:cNvPr>
          <p:cNvSpPr txBox="1"/>
          <p:nvPr/>
        </p:nvSpPr>
        <p:spPr>
          <a:xfrm>
            <a:off x="5038884" y="2562482"/>
            <a:ext cx="2105498" cy="307777"/>
          </a:xfrm>
          <a:prstGeom prst="rect">
            <a:avLst/>
          </a:prstGeom>
          <a:noFill/>
        </p:spPr>
        <p:txBody>
          <a:bodyPr wrap="square" rtlCol="0">
            <a:spAutoFit/>
          </a:bodyPr>
          <a:lstStyle/>
          <a:p>
            <a:r>
              <a:rPr lang="en-US" sz="1400" b="1" dirty="0">
                <a:solidFill>
                  <a:srgbClr val="0562C1"/>
                </a:solidFill>
                <a:hlinkClick r:id="rId3"/>
              </a:rPr>
              <a:t>Boxer Sali A Estrenar </a:t>
            </a:r>
            <a:r>
              <a:rPr lang="en-US" sz="1400" b="1" dirty="0">
                <a:solidFill>
                  <a:srgbClr val="0562C1"/>
                </a:solidFill>
                <a:hlinkClick r:id="rId4"/>
              </a:rPr>
              <a:t>30’</a:t>
            </a:r>
            <a:endParaRPr lang="en-US" sz="1400" b="1" dirty="0">
              <a:solidFill>
                <a:srgbClr val="0562C1"/>
              </a:solidFill>
            </a:endParaRPr>
          </a:p>
        </p:txBody>
      </p:sp>
      <p:sp>
        <p:nvSpPr>
          <p:cNvPr id="11" name="TextBox 29">
            <a:extLst>
              <a:ext uri="{FF2B5EF4-FFF2-40B4-BE49-F238E27FC236}">
                <a16:creationId xmlns:a16="http://schemas.microsoft.com/office/drawing/2014/main" id="{9BDEF37C-B65B-2142-BF80-DC1084721218}"/>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Dic</a:t>
            </a:r>
            <a:r>
              <a:rPr lang="en-US" sz="1800" b="1" dirty="0" err="1">
                <a:solidFill>
                  <a:schemeClr val="bg1"/>
                </a:solidFill>
                <a:latin typeface="Helvetica Light" panose="020B0403020202020204" pitchFamily="34" charset="0"/>
              </a:rPr>
              <a:t>iembre</a:t>
            </a:r>
            <a:r>
              <a:rPr lang="en-CA" b="1" dirty="0">
                <a:solidFill>
                  <a:schemeClr val="bg1"/>
                </a:solidFill>
                <a:latin typeface="Helvetica Light" panose="020B0403020202020204" pitchFamily="34" charset="0"/>
              </a:rPr>
              <a:t> ‘23</a:t>
            </a:r>
            <a:endParaRPr lang="es-MX" sz="1800" b="1" dirty="0">
              <a:solidFill>
                <a:schemeClr val="bg1"/>
              </a:solidFill>
              <a:latin typeface="Helvetica Light" panose="020B0403020202020204" pitchFamily="34" charset="0"/>
            </a:endParaRPr>
          </a:p>
        </p:txBody>
      </p:sp>
      <p:sp>
        <p:nvSpPr>
          <p:cNvPr id="2" name="TextBox 23">
            <a:extLst>
              <a:ext uri="{FF2B5EF4-FFF2-40B4-BE49-F238E27FC236}">
                <a16:creationId xmlns:a16="http://schemas.microsoft.com/office/drawing/2014/main" id="{073A7C9E-FA88-BEDC-72D5-CB5EFC4F9B44}"/>
              </a:ext>
            </a:extLst>
          </p:cNvPr>
          <p:cNvSpPr txBox="1"/>
          <p:nvPr/>
        </p:nvSpPr>
        <p:spPr>
          <a:xfrm>
            <a:off x="5038884" y="3632262"/>
            <a:ext cx="2105498" cy="523220"/>
          </a:xfrm>
          <a:prstGeom prst="rect">
            <a:avLst/>
          </a:prstGeom>
          <a:noFill/>
        </p:spPr>
        <p:txBody>
          <a:bodyPr wrap="square" rtlCol="0">
            <a:spAutoFit/>
          </a:bodyPr>
          <a:lstStyle/>
          <a:p>
            <a:r>
              <a:rPr lang="en-US" sz="1400" b="1" dirty="0">
                <a:solidFill>
                  <a:srgbClr val="0562C1"/>
                </a:solidFill>
                <a:hlinkClick r:id="rId5"/>
              </a:rPr>
              <a:t>Pulsar </a:t>
            </a:r>
            <a:r>
              <a:rPr lang="en-US" sz="1400" b="1" dirty="0" err="1">
                <a:solidFill>
                  <a:srgbClr val="0562C1"/>
                </a:solidFill>
                <a:hlinkClick r:id="rId5"/>
              </a:rPr>
              <a:t>Puede</a:t>
            </a:r>
            <a:r>
              <a:rPr lang="en-US" sz="1400" b="1" dirty="0">
                <a:solidFill>
                  <a:srgbClr val="0562C1"/>
                </a:solidFill>
                <a:hlinkClick r:id="rId5"/>
              </a:rPr>
              <a:t> </a:t>
            </a:r>
            <a:r>
              <a:rPr lang="en-US" sz="1400" b="1" dirty="0" err="1">
                <a:solidFill>
                  <a:srgbClr val="0562C1"/>
                </a:solidFill>
                <a:hlinkClick r:id="rId5"/>
              </a:rPr>
              <a:t>Salir</a:t>
            </a:r>
            <a:r>
              <a:rPr lang="en-US" sz="1400" b="1" dirty="0">
                <a:solidFill>
                  <a:srgbClr val="0562C1"/>
                </a:solidFill>
                <a:hlinkClick r:id="rId5"/>
              </a:rPr>
              <a:t> A </a:t>
            </a:r>
            <a:r>
              <a:rPr lang="en-US" sz="1400" b="1" dirty="0" err="1">
                <a:solidFill>
                  <a:srgbClr val="0562C1"/>
                </a:solidFill>
                <a:hlinkClick r:id="rId5"/>
              </a:rPr>
              <a:t>Estrenar</a:t>
            </a:r>
            <a:r>
              <a:rPr lang="en-US" sz="1400" b="1" dirty="0">
                <a:solidFill>
                  <a:srgbClr val="0562C1"/>
                </a:solidFill>
                <a:hlinkClick r:id="rId5"/>
              </a:rPr>
              <a:t> </a:t>
            </a:r>
            <a:r>
              <a:rPr lang="en-US" sz="1400" b="1" dirty="0">
                <a:solidFill>
                  <a:srgbClr val="0562C1"/>
                </a:solidFill>
                <a:hlinkClick r:id="rId4"/>
              </a:rPr>
              <a:t>30’</a:t>
            </a:r>
            <a:endParaRPr lang="en-US" sz="1400" b="1" dirty="0">
              <a:solidFill>
                <a:srgbClr val="0562C1"/>
              </a:solidFill>
            </a:endParaRPr>
          </a:p>
        </p:txBody>
      </p:sp>
    </p:spTree>
    <p:extLst>
      <p:ext uri="{BB962C8B-B14F-4D97-AF65-F5344CB8AC3E}">
        <p14:creationId xmlns:p14="http://schemas.microsoft.com/office/powerpoint/2010/main" val="3581752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72A20B23-663F-BB42-91F5-65025CFAD077}"/>
              </a:ext>
            </a:extLst>
          </p:cNvPr>
          <p:cNvSpPr>
            <a:spLocks noChangeArrowheads="1"/>
          </p:cNvSpPr>
          <p:nvPr/>
        </p:nvSpPr>
        <p:spPr bwMode="auto">
          <a:xfrm>
            <a:off x="719667" y="1579570"/>
            <a:ext cx="5147260" cy="4168087"/>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buClr>
                <a:schemeClr val="tx1"/>
              </a:buClr>
              <a:buFont typeface="Arial"/>
              <a:buChar char="•"/>
            </a:pPr>
            <a:r>
              <a:rPr lang="es-HN" sz="1100" b="1" dirty="0">
                <a:latin typeface="Helvetica"/>
                <a:cs typeface="Helvetica"/>
              </a:rPr>
              <a:t>Fuente</a:t>
            </a:r>
            <a:r>
              <a:rPr lang="es-HN" sz="1100" dirty="0">
                <a:latin typeface="Helvetica"/>
                <a:cs typeface="Helvetica"/>
              </a:rPr>
              <a:t>: Publisearch</a:t>
            </a:r>
          </a:p>
          <a:p>
            <a:pPr marL="342900" indent="-342900" defTabSz="914400" eaLnBrk="0" hangingPunct="0">
              <a:spcBef>
                <a:spcPct val="20000"/>
              </a:spcBef>
              <a:buClr>
                <a:schemeClr val="tx1"/>
              </a:buClr>
              <a:buFont typeface="Arial"/>
              <a:buChar char="•"/>
            </a:pPr>
            <a:r>
              <a:rPr lang="es-HN" sz="1100" b="1" dirty="0">
                <a:latin typeface="Helvetica"/>
                <a:cs typeface="Helvetica"/>
              </a:rPr>
              <a:t>Período de análisis</a:t>
            </a:r>
            <a:r>
              <a:rPr lang="es-HN" sz="1100" dirty="0">
                <a:latin typeface="Helvetica"/>
                <a:cs typeface="Helvetica"/>
              </a:rPr>
              <a:t>: Enero, 2024.  El reporte se encuentra en miles de dólares</a:t>
            </a:r>
          </a:p>
          <a:p>
            <a:pPr marL="342900" indent="-342900" defTabSz="914400" eaLnBrk="0" hangingPunct="0">
              <a:spcBef>
                <a:spcPct val="20000"/>
              </a:spcBef>
              <a:buClr>
                <a:schemeClr val="tx1"/>
              </a:buClr>
              <a:buFont typeface="Arial"/>
              <a:buChar char="•"/>
            </a:pPr>
            <a:r>
              <a:rPr lang="es-HN" sz="1100" b="1" dirty="0">
                <a:latin typeface="Helvetica"/>
                <a:cs typeface="Helvetica"/>
              </a:rPr>
              <a:t>Target</a:t>
            </a:r>
            <a:r>
              <a:rPr lang="es-HN" sz="1100" dirty="0">
                <a:latin typeface="Helvetica"/>
                <a:cs typeface="Helvetica"/>
              </a:rPr>
              <a:t>: Hombres y mujeres  de 18 a 50 años de NSE CD</a:t>
            </a:r>
          </a:p>
          <a:p>
            <a:pPr marL="342900" indent="-342900" defTabSz="914400" eaLnBrk="0" hangingPunct="0">
              <a:spcBef>
                <a:spcPct val="20000"/>
              </a:spcBef>
              <a:buClr>
                <a:schemeClr val="tx1"/>
              </a:buClr>
              <a:buFont typeface="Arial"/>
              <a:buChar char="•"/>
            </a:pPr>
            <a:r>
              <a:rPr lang="es-HN" sz="1100" dirty="0">
                <a:latin typeface="Helvetica"/>
                <a:cs typeface="Helvetica"/>
              </a:rPr>
              <a:t>Datos presentados no  incluyen bonificaciones ni negociaciones de los anunciantes, tarifas open rate. Se estima que los datos están inflados en un 45% en promedio, ya que varía según el tipo de medio.  </a:t>
            </a:r>
          </a:p>
          <a:p>
            <a:pPr marL="342900" indent="-342900" defTabSz="914400" eaLnBrk="0" hangingPunct="0">
              <a:spcBef>
                <a:spcPct val="20000"/>
              </a:spcBef>
              <a:buClr>
                <a:schemeClr val="tx1"/>
              </a:buClr>
              <a:buFont typeface="Arial"/>
              <a:buChar char="•"/>
            </a:pPr>
            <a:r>
              <a:rPr lang="es-HN" sz="1100" b="1" dirty="0">
                <a:latin typeface="Helvetica"/>
                <a:cs typeface="Helvetica"/>
              </a:rPr>
              <a:t>Medios monitoreados:</a:t>
            </a:r>
            <a:r>
              <a:rPr lang="es-HN" sz="1100" dirty="0">
                <a:latin typeface="Helvetica"/>
                <a:cs typeface="Helvetica"/>
              </a:rPr>
              <a:t> TV Abierta, Radio y Prensa.</a:t>
            </a:r>
          </a:p>
          <a:p>
            <a:pPr marL="342900" indent="-342900" defTabSz="914400" eaLnBrk="0" hangingPunct="0">
              <a:spcBef>
                <a:spcPct val="20000"/>
              </a:spcBef>
              <a:buClr>
                <a:schemeClr val="tx1"/>
              </a:buClr>
              <a:buFont typeface="Arial"/>
              <a:buChar char="•"/>
            </a:pPr>
            <a:r>
              <a:rPr lang="es-HN" sz="1100" dirty="0">
                <a:latin typeface="Helvetica"/>
                <a:cs typeface="Helvetica"/>
              </a:rPr>
              <a:t>En donde hay más de un canal de una misma empresa televisiva, se reporta la inversión como grupo :</a:t>
            </a:r>
          </a:p>
          <a:p>
            <a:pPr marL="800100" lvl="1" indent="-342900" defTabSz="914400" eaLnBrk="0" hangingPunct="0">
              <a:spcBef>
                <a:spcPct val="20000"/>
              </a:spcBef>
              <a:buClr>
                <a:schemeClr val="tx1"/>
              </a:buClr>
              <a:buFont typeface="Arial"/>
              <a:buChar char="•"/>
            </a:pPr>
            <a:r>
              <a:rPr lang="es-HN" sz="1100" dirty="0">
                <a:latin typeface="Helvetica"/>
                <a:cs typeface="Helvetica"/>
              </a:rPr>
              <a:t>TVC : Canal 5, Canal 7 y Canal 3</a:t>
            </a:r>
          </a:p>
          <a:p>
            <a:pPr marL="800100" lvl="1" indent="-342900" defTabSz="914400" eaLnBrk="0" hangingPunct="0">
              <a:spcBef>
                <a:spcPct val="20000"/>
              </a:spcBef>
              <a:buClr>
                <a:schemeClr val="tx1"/>
              </a:buClr>
              <a:buFont typeface="Arial"/>
              <a:buChar char="•"/>
            </a:pPr>
            <a:r>
              <a:rPr lang="es-HN" sz="1100" dirty="0">
                <a:latin typeface="Helvetica"/>
                <a:cs typeface="Helvetica"/>
              </a:rPr>
              <a:t>R Media : C 11, DTV, Beat TV y TDTV</a:t>
            </a:r>
          </a:p>
          <a:p>
            <a:pPr marL="800100" lvl="1" indent="-342900" defTabSz="914400" eaLnBrk="0" hangingPunct="0">
              <a:spcBef>
                <a:spcPct val="20000"/>
              </a:spcBef>
              <a:buClr>
                <a:schemeClr val="tx1"/>
              </a:buClr>
              <a:buFont typeface="Arial"/>
              <a:buChar char="•"/>
            </a:pPr>
            <a:r>
              <a:rPr lang="es-HN" sz="1100" dirty="0">
                <a:latin typeface="Helvetica"/>
                <a:cs typeface="Helvetica"/>
              </a:rPr>
              <a:t>Grupo ABC : Canal 10 y Abriendo Brecha de Canal 7</a:t>
            </a:r>
          </a:p>
          <a:p>
            <a:pPr marL="800100" lvl="1" indent="-342900" defTabSz="914400" eaLnBrk="0" hangingPunct="0">
              <a:spcBef>
                <a:spcPct val="20000"/>
              </a:spcBef>
              <a:buClr>
                <a:schemeClr val="tx1"/>
              </a:buClr>
              <a:buFont typeface="Arial"/>
              <a:buChar char="•"/>
            </a:pPr>
            <a:r>
              <a:rPr lang="es-HN" sz="1100" dirty="0">
                <a:latin typeface="Helvetica"/>
                <a:cs typeface="Helvetica"/>
              </a:rPr>
              <a:t>Grupo VTV : VTV, Canal 30, Canal 12, Canal 21 y Canal 54</a:t>
            </a:r>
          </a:p>
          <a:p>
            <a:pPr marL="342900" indent="-342900">
              <a:spcBef>
                <a:spcPct val="20000"/>
              </a:spcBef>
              <a:buClr>
                <a:schemeClr val="tx1"/>
              </a:buClr>
              <a:buFontTx/>
              <a:buChar char="•"/>
            </a:pPr>
            <a:r>
              <a:rPr lang="es-HN" altLang="ja-JP" sz="1100" b="1" dirty="0">
                <a:latin typeface="Helvetica"/>
                <a:cs typeface="Helvetica"/>
              </a:rPr>
              <a:t>Radios en Tegucigalpa</a:t>
            </a:r>
            <a:r>
              <a:rPr lang="es-HN" altLang="ja-JP" sz="1100" dirty="0">
                <a:latin typeface="Helvetica"/>
                <a:cs typeface="Helvetica"/>
              </a:rPr>
              <a:t>: HRN, Radio América, Stereo Luz, XY TGU, W 107, Power FM, Rock &amp; Pop, Vox FM, Suave, Super Stereo. </a:t>
            </a:r>
          </a:p>
          <a:p>
            <a:pPr marL="342900" indent="-342900">
              <a:spcBef>
                <a:spcPct val="20000"/>
              </a:spcBef>
              <a:buClr>
                <a:schemeClr val="tx1"/>
              </a:buClr>
              <a:buFontTx/>
              <a:buChar char="•"/>
            </a:pPr>
            <a:r>
              <a:rPr lang="es-HN" altLang="ja-JP" sz="1100" b="1" dirty="0">
                <a:latin typeface="Helvetica"/>
                <a:cs typeface="Helvetica"/>
              </a:rPr>
              <a:t>Impresos</a:t>
            </a:r>
            <a:r>
              <a:rPr lang="es-HN" altLang="ja-JP" sz="1100" dirty="0">
                <a:latin typeface="Helvetica"/>
                <a:cs typeface="Helvetica"/>
              </a:rPr>
              <a:t>:  El Pais, El Heraldo, La Prensa, La Tribuna, Cromos, Estilo, </a:t>
            </a:r>
          </a:p>
          <a:p>
            <a:pPr marL="342900" indent="-342900">
              <a:spcBef>
                <a:spcPct val="20000"/>
              </a:spcBef>
              <a:buClr>
                <a:schemeClr val="tx1"/>
              </a:buClr>
              <a:buFontTx/>
              <a:buChar char="•"/>
            </a:pPr>
            <a:r>
              <a:rPr lang="es-HN" sz="1100" dirty="0">
                <a:latin typeface="Helvetica"/>
                <a:cs typeface="Helvetica"/>
              </a:rPr>
              <a:t>En las cifras proporcionadas por el proveedor se estima un margen de error de un 5%.</a:t>
            </a:r>
          </a:p>
          <a:p>
            <a:pPr marL="342900" indent="-342900">
              <a:spcBef>
                <a:spcPct val="20000"/>
              </a:spcBef>
              <a:buClr>
                <a:schemeClr val="tx1"/>
              </a:buClr>
              <a:buFontTx/>
              <a:buChar char="•"/>
            </a:pPr>
            <a:r>
              <a:rPr lang="es-HN" sz="1100" dirty="0">
                <a:latin typeface="Helvetica"/>
                <a:cs typeface="Helvetica"/>
              </a:rPr>
              <a:t>Este de porte </a:t>
            </a:r>
          </a:p>
          <a:p>
            <a:pPr marL="342900" indent="-342900">
              <a:spcBef>
                <a:spcPct val="20000"/>
              </a:spcBef>
              <a:buClr>
                <a:schemeClr val="tx1"/>
              </a:buClr>
              <a:buFontTx/>
              <a:buChar char="•"/>
            </a:pPr>
            <a:endParaRPr lang="es-HN" altLang="ja-JP" sz="1100" dirty="0">
              <a:latin typeface="Helvetica"/>
              <a:cs typeface="Helvetica"/>
            </a:endParaRPr>
          </a:p>
          <a:p>
            <a:pPr marL="342900" indent="-342900">
              <a:spcBef>
                <a:spcPct val="20000"/>
              </a:spcBef>
              <a:buClr>
                <a:srgbClr val="FF0000"/>
              </a:buClr>
              <a:buFontTx/>
              <a:buChar char="•"/>
            </a:pPr>
            <a:endParaRPr lang="es-HN" altLang="ja-JP" sz="1100" dirty="0">
              <a:latin typeface="Helvetica"/>
              <a:cs typeface="Helvetica"/>
            </a:endParaRPr>
          </a:p>
          <a:p>
            <a:pPr marL="342900" indent="-342900">
              <a:spcBef>
                <a:spcPct val="20000"/>
              </a:spcBef>
              <a:buClr>
                <a:srgbClr val="FF0000"/>
              </a:buClr>
              <a:buFontTx/>
              <a:buChar char="•"/>
            </a:pPr>
            <a:r>
              <a:rPr lang="es-HN" altLang="ja-JP" sz="1100" dirty="0">
                <a:latin typeface="Helvetica"/>
                <a:cs typeface="Helvetica"/>
              </a:rPr>
              <a:t>NOTA: NO SE MONITOREA CABLE NI PAUTA EN CABLERAS FORANEAS.</a:t>
            </a:r>
          </a:p>
          <a:p>
            <a:pPr marL="342900" indent="-342900" defTabSz="914400" eaLnBrk="0" hangingPunct="0">
              <a:spcBef>
                <a:spcPct val="20000"/>
              </a:spcBef>
              <a:buClr>
                <a:schemeClr val="accent6"/>
              </a:buClr>
              <a:buFont typeface="Arial"/>
              <a:buChar char="•"/>
            </a:pPr>
            <a:endParaRPr lang="es-HN" sz="1400" dirty="0">
              <a:latin typeface="Helvetica"/>
              <a:cs typeface="Helvetica"/>
            </a:endParaRPr>
          </a:p>
          <a:p>
            <a:pPr marL="342900" indent="-342900" defTabSz="914400" eaLnBrk="0" hangingPunct="0">
              <a:spcBef>
                <a:spcPct val="20000"/>
              </a:spcBef>
              <a:buClr>
                <a:schemeClr val="accent6"/>
              </a:buClr>
              <a:buFont typeface="Arial"/>
              <a:buChar char="•"/>
            </a:pPr>
            <a:endParaRPr lang="en-US" sz="1400" dirty="0">
              <a:latin typeface="Helvetica"/>
              <a:cs typeface="Helvetica"/>
            </a:endParaRPr>
          </a:p>
        </p:txBody>
      </p:sp>
      <p:sp>
        <p:nvSpPr>
          <p:cNvPr id="3" name="TextBox 2">
            <a:extLst>
              <a:ext uri="{FF2B5EF4-FFF2-40B4-BE49-F238E27FC236}">
                <a16:creationId xmlns:a16="http://schemas.microsoft.com/office/drawing/2014/main" id="{784A2EB9-E57B-EB44-932A-B3ECA07E8E82}"/>
              </a:ext>
            </a:extLst>
          </p:cNvPr>
          <p:cNvSpPr txBox="1"/>
          <p:nvPr/>
        </p:nvSpPr>
        <p:spPr>
          <a:xfrm>
            <a:off x="2700865" y="28062"/>
            <a:ext cx="3946964" cy="553998"/>
          </a:xfrm>
          <a:prstGeom prst="rect">
            <a:avLst/>
          </a:prstGeom>
          <a:noFill/>
        </p:spPr>
        <p:txBody>
          <a:bodyPr wrap="none" rtlCol="0">
            <a:spAutoFit/>
          </a:bodyPr>
          <a:lstStyle/>
          <a:p>
            <a:r>
              <a:rPr lang="en-US" sz="3000" dirty="0">
                <a:solidFill>
                  <a:schemeClr val="bg1"/>
                </a:solidFill>
                <a:latin typeface="Helvetica"/>
                <a:cs typeface="Helvetica"/>
              </a:rPr>
              <a:t>CONSIDERACIONES</a:t>
            </a:r>
          </a:p>
        </p:txBody>
      </p:sp>
      <p:sp>
        <p:nvSpPr>
          <p:cNvPr id="5" name="Rectangle 4">
            <a:extLst>
              <a:ext uri="{FF2B5EF4-FFF2-40B4-BE49-F238E27FC236}">
                <a16:creationId xmlns:a16="http://schemas.microsoft.com/office/drawing/2014/main" id="{E281D3A7-696D-A94B-9F68-2532CAA03FFC}"/>
              </a:ext>
            </a:extLst>
          </p:cNvPr>
          <p:cNvSpPr/>
          <p:nvPr/>
        </p:nvSpPr>
        <p:spPr>
          <a:xfrm>
            <a:off x="-8733" y="0"/>
            <a:ext cx="12200733" cy="1036809"/>
          </a:xfrm>
          <a:prstGeom prst="rect">
            <a:avLst/>
          </a:prstGeom>
          <a:solidFill>
            <a:schemeClr val="tx1">
              <a:lumMod val="75000"/>
              <a:lumOff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Helvetica Light" panose="020B0403020202020204" pitchFamily="34" charset="0"/>
              </a:rPr>
              <a:t>CONSIDERACIONES</a:t>
            </a:r>
          </a:p>
        </p:txBody>
      </p:sp>
      <p:pic>
        <p:nvPicPr>
          <p:cNvPr id="6" name="Picture 5">
            <a:extLst>
              <a:ext uri="{FF2B5EF4-FFF2-40B4-BE49-F238E27FC236}">
                <a16:creationId xmlns:a16="http://schemas.microsoft.com/office/drawing/2014/main" id="{801D8CB2-E777-4ABB-8858-9DEE5EAB96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88201" y="6079938"/>
            <a:ext cx="1678759" cy="634608"/>
          </a:xfrm>
          <a:prstGeom prst="rect">
            <a:avLst/>
          </a:prstGeom>
        </p:spPr>
      </p:pic>
      <p:sp>
        <p:nvSpPr>
          <p:cNvPr id="4" name="Rectangle 406">
            <a:extLst>
              <a:ext uri="{FF2B5EF4-FFF2-40B4-BE49-F238E27FC236}">
                <a16:creationId xmlns:a16="http://schemas.microsoft.com/office/drawing/2014/main" id="{E48EEDFC-008C-6D97-EB78-88B706CA4E1E}"/>
              </a:ext>
            </a:extLst>
          </p:cNvPr>
          <p:cNvSpPr>
            <a:spLocks noChangeArrowheads="1"/>
          </p:cNvSpPr>
          <p:nvPr/>
        </p:nvSpPr>
        <p:spPr bwMode="auto">
          <a:xfrm>
            <a:off x="5977946" y="1579570"/>
            <a:ext cx="5147260" cy="2486954"/>
          </a:xfrm>
          <a:prstGeom prst="rect">
            <a:avLst/>
          </a:prstGeom>
          <a:noFill/>
          <a:ln w="9525">
            <a:noFill/>
            <a:miter lim="800000"/>
            <a:headEnd/>
            <a:tailEnd/>
          </a:ln>
        </p:spPr>
        <p:txBody>
          <a:bodyPr>
            <a:prstTxWarp prst="textNoShape">
              <a:avLst/>
            </a:prstTxWarp>
          </a:bodyPr>
          <a:lstStyle/>
          <a:p>
            <a:r>
              <a:rPr lang="es-HN" sz="1100" dirty="0"/>
              <a:t>En este reporte se considera a las distribuidoras de motos como categoría, con todas sus marcas, productos y servicios:</a:t>
            </a:r>
          </a:p>
          <a:p>
            <a:pPr marL="628650" lvl="1" indent="-171450">
              <a:buFont typeface="Arial" panose="020B0604020202020204" pitchFamily="34" charset="0"/>
              <a:buChar char="•"/>
            </a:pPr>
            <a:r>
              <a:rPr lang="es-HN" sz="1100" dirty="0"/>
              <a:t>Didemo/Credidemo</a:t>
            </a:r>
          </a:p>
          <a:p>
            <a:pPr marL="628650" lvl="1" indent="-171450">
              <a:buFont typeface="Arial" panose="020B0604020202020204" pitchFamily="34" charset="0"/>
              <a:buChar char="•"/>
            </a:pPr>
            <a:r>
              <a:rPr lang="es-HN" sz="1100" dirty="0"/>
              <a:t>Elektra/Italika</a:t>
            </a:r>
          </a:p>
          <a:p>
            <a:pPr marL="628650" lvl="1" indent="-171450">
              <a:buFont typeface="Arial" panose="020B0604020202020204" pitchFamily="34" charset="0"/>
              <a:buChar char="•"/>
            </a:pPr>
            <a:r>
              <a:rPr lang="es-HN" sz="1100" dirty="0"/>
              <a:t>Motomundo</a:t>
            </a:r>
          </a:p>
          <a:p>
            <a:pPr marL="628650" lvl="1" indent="-171450">
              <a:buFont typeface="Arial" panose="020B0604020202020204" pitchFamily="34" charset="0"/>
              <a:buChar char="•"/>
            </a:pPr>
            <a:r>
              <a:rPr lang="es-HN" sz="1100" dirty="0"/>
              <a:t>Movesa/Hero</a:t>
            </a:r>
          </a:p>
          <a:p>
            <a:pPr marL="628650" lvl="1" indent="-171450">
              <a:buFont typeface="Arial" panose="020B0604020202020204" pitchFamily="34" charset="0"/>
              <a:buChar char="•"/>
            </a:pPr>
            <a:r>
              <a:rPr lang="es-HN" sz="1100" dirty="0"/>
              <a:t>Masesa/Bajaj</a:t>
            </a:r>
          </a:p>
          <a:p>
            <a:pPr marL="628650" lvl="1" indent="-171450">
              <a:buFont typeface="Arial" panose="020B0604020202020204" pitchFamily="34" charset="0"/>
              <a:buChar char="•"/>
            </a:pPr>
            <a:r>
              <a:rPr lang="es-HN" sz="1100" dirty="0"/>
              <a:t>Ultramotos/Yamaha</a:t>
            </a:r>
          </a:p>
          <a:p>
            <a:pPr marL="628650" lvl="1" indent="-171450">
              <a:buFont typeface="Arial" panose="020B0604020202020204" pitchFamily="34" charset="0"/>
              <a:buChar char="•"/>
            </a:pPr>
            <a:r>
              <a:rPr lang="es-HN" sz="1100" dirty="0"/>
              <a:t>Tropigas/AKT</a:t>
            </a:r>
          </a:p>
          <a:p>
            <a:pPr marL="628650" lvl="1" indent="-171450">
              <a:buFont typeface="Arial" panose="020B0604020202020204" pitchFamily="34" charset="0"/>
              <a:buChar char="•"/>
            </a:pPr>
            <a:r>
              <a:rPr lang="es-HN" sz="1100" dirty="0"/>
              <a:t>Gallo+G/Serpento</a:t>
            </a:r>
          </a:p>
          <a:p>
            <a:pPr marL="628650" lvl="1" indent="-171450">
              <a:buFont typeface="Arial" panose="020B0604020202020204" pitchFamily="34" charset="0"/>
              <a:buChar char="•"/>
            </a:pPr>
            <a:r>
              <a:rPr lang="es-HN" sz="1100" dirty="0"/>
              <a:t>Grupo Q/Active Motors</a:t>
            </a:r>
          </a:p>
          <a:p>
            <a:pPr marL="628650" lvl="1" indent="-171450">
              <a:buFont typeface="Arial" panose="020B0604020202020204" pitchFamily="34" charset="0"/>
              <a:buChar char="•"/>
            </a:pPr>
            <a:r>
              <a:rPr lang="es-HN" sz="1100" dirty="0"/>
              <a:t>Dibisa/Hosaka</a:t>
            </a:r>
          </a:p>
          <a:p>
            <a:pPr marL="628650" lvl="1" indent="-171450">
              <a:buFont typeface="Arial" panose="020B0604020202020204" pitchFamily="34" charset="0"/>
              <a:buChar char="•"/>
            </a:pPr>
            <a:r>
              <a:rPr lang="es-HN" sz="1100" dirty="0"/>
              <a:t>Grupo UMA/Bajaj</a:t>
            </a:r>
          </a:p>
          <a:p>
            <a:pPr marL="628650" lvl="1" indent="-171450">
              <a:buFont typeface="Arial" panose="020B0604020202020204" pitchFamily="34" charset="0"/>
              <a:buChar char="•"/>
            </a:pPr>
            <a:r>
              <a:rPr lang="es-HN" sz="1100" dirty="0"/>
              <a:t>Central de Motos/Suzuki Motos</a:t>
            </a:r>
          </a:p>
          <a:p>
            <a:br>
              <a:rPr lang="es-HN" sz="1100" dirty="0"/>
            </a:br>
            <a:br>
              <a:rPr lang="es-HN" sz="1100" dirty="0"/>
            </a:br>
            <a:endParaRPr lang="es-HN" sz="1100" dirty="0"/>
          </a:p>
          <a:p>
            <a:pPr marL="342900" indent="-342900" defTabSz="914400" eaLnBrk="0" hangingPunct="0">
              <a:spcBef>
                <a:spcPct val="20000"/>
              </a:spcBef>
              <a:buClr>
                <a:schemeClr val="accent6"/>
              </a:buClr>
              <a:buFont typeface="Arial"/>
              <a:buChar char="•"/>
            </a:pPr>
            <a:endParaRPr lang="es-HN" sz="1400" dirty="0">
              <a:latin typeface="Helvetica"/>
              <a:cs typeface="Helvetica"/>
            </a:endParaRPr>
          </a:p>
          <a:p>
            <a:pPr marL="342900" indent="-342900" defTabSz="914400" eaLnBrk="0" hangingPunct="0">
              <a:spcBef>
                <a:spcPct val="20000"/>
              </a:spcBef>
              <a:buClr>
                <a:schemeClr val="accent6"/>
              </a:buClr>
              <a:buFont typeface="Arial"/>
              <a:buChar char="•"/>
            </a:pPr>
            <a:endParaRPr lang="en-US" sz="1400" dirty="0">
              <a:latin typeface="Helvetica"/>
              <a:cs typeface="Helvetica"/>
            </a:endParaRPr>
          </a:p>
        </p:txBody>
      </p:sp>
    </p:spTree>
    <p:extLst>
      <p:ext uri="{BB962C8B-B14F-4D97-AF65-F5344CB8AC3E}">
        <p14:creationId xmlns:p14="http://schemas.microsoft.com/office/powerpoint/2010/main" val="2298117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Chart 32">
            <a:extLst>
              <a:ext uri="{FF2B5EF4-FFF2-40B4-BE49-F238E27FC236}">
                <a16:creationId xmlns:a16="http://schemas.microsoft.com/office/drawing/2014/main" id="{482105C7-888C-124B-A50B-536E164C4EF4}"/>
              </a:ext>
            </a:extLst>
          </p:cNvPr>
          <p:cNvGraphicFramePr/>
          <p:nvPr>
            <p:extLst>
              <p:ext uri="{D42A27DB-BD31-4B8C-83A1-F6EECF244321}">
                <p14:modId xmlns:p14="http://schemas.microsoft.com/office/powerpoint/2010/main" val="4181589560"/>
              </p:ext>
            </p:extLst>
          </p:nvPr>
        </p:nvGraphicFramePr>
        <p:xfrm>
          <a:off x="251729" y="1679008"/>
          <a:ext cx="3204006" cy="4319858"/>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E954C447-4ABC-2B4C-806C-4E2E8563EF67}"/>
              </a:ext>
            </a:extLst>
          </p:cNvPr>
          <p:cNvCxnSpPr>
            <a:cxnSpLocks/>
          </p:cNvCxnSpPr>
          <p:nvPr/>
        </p:nvCxnSpPr>
        <p:spPr>
          <a:xfrm>
            <a:off x="3598990" y="107703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419604973"/>
              </p:ext>
            </p:extLst>
          </p:nvPr>
        </p:nvGraphicFramePr>
        <p:xfrm>
          <a:off x="6625691" y="1170106"/>
          <a:ext cx="5303665" cy="22087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Chart 28">
            <a:extLst>
              <a:ext uri="{FF2B5EF4-FFF2-40B4-BE49-F238E27FC236}">
                <a16:creationId xmlns:a16="http://schemas.microsoft.com/office/drawing/2014/main" id="{02715524-4EA7-3E49-BAA5-3D98361168A6}"/>
              </a:ext>
            </a:extLst>
          </p:cNvPr>
          <p:cNvGraphicFramePr/>
          <p:nvPr>
            <p:extLst>
              <p:ext uri="{D42A27DB-BD31-4B8C-83A1-F6EECF244321}">
                <p14:modId xmlns:p14="http://schemas.microsoft.com/office/powerpoint/2010/main" val="353371491"/>
              </p:ext>
            </p:extLst>
          </p:nvPr>
        </p:nvGraphicFramePr>
        <p:xfrm>
          <a:off x="6740735" y="4442350"/>
          <a:ext cx="5073578" cy="1184570"/>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Box 39">
            <a:extLst>
              <a:ext uri="{FF2B5EF4-FFF2-40B4-BE49-F238E27FC236}">
                <a16:creationId xmlns:a16="http://schemas.microsoft.com/office/drawing/2014/main" id="{ADD1BBAA-793D-804B-8B27-DDE822499A33}"/>
              </a:ext>
            </a:extLst>
          </p:cNvPr>
          <p:cNvSpPr txBox="1"/>
          <p:nvPr/>
        </p:nvSpPr>
        <p:spPr>
          <a:xfrm>
            <a:off x="2718376" y="5886778"/>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sp>
        <p:nvSpPr>
          <p:cNvPr id="39" name="Rectangle 38">
            <a:extLst>
              <a:ext uri="{FF2B5EF4-FFF2-40B4-BE49-F238E27FC236}">
                <a16:creationId xmlns:a16="http://schemas.microsoft.com/office/drawing/2014/main" id="{7912300B-4849-4835-A146-A43A44E91711}"/>
              </a:ext>
            </a:extLst>
          </p:cNvPr>
          <p:cNvSpPr/>
          <p:nvPr/>
        </p:nvSpPr>
        <p:spPr>
          <a:xfrm>
            <a:off x="-8733" y="0"/>
            <a:ext cx="12200733" cy="865947"/>
          </a:xfrm>
          <a:prstGeom prst="rect">
            <a:avLst/>
          </a:prstGeom>
          <a:solidFill>
            <a:schemeClr val="accent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DIBISA</a:t>
            </a:r>
          </a:p>
        </p:txBody>
      </p:sp>
      <p:sp>
        <p:nvSpPr>
          <p:cNvPr id="50" name="Title 1">
            <a:extLst>
              <a:ext uri="{FF2B5EF4-FFF2-40B4-BE49-F238E27FC236}">
                <a16:creationId xmlns:a16="http://schemas.microsoft.com/office/drawing/2014/main" id="{894361CA-2F87-41A2-93CA-7B21D41B1130}"/>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-Mayo, 2022</a:t>
            </a:r>
            <a:endParaRPr lang="en-US" sz="3000" b="1" dirty="0">
              <a:solidFill>
                <a:schemeClr val="bg1"/>
              </a:solidFill>
              <a:latin typeface="Helvetica Light" panose="020B0403020202020204" pitchFamily="34" charset="0"/>
            </a:endParaRPr>
          </a:p>
        </p:txBody>
      </p:sp>
      <p:pic>
        <p:nvPicPr>
          <p:cNvPr id="36" name="Picture 35">
            <a:extLst>
              <a:ext uri="{FF2B5EF4-FFF2-40B4-BE49-F238E27FC236}">
                <a16:creationId xmlns:a16="http://schemas.microsoft.com/office/drawing/2014/main" id="{7098A1CE-CC14-4D9D-A8CA-2998AC50795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sp>
        <p:nvSpPr>
          <p:cNvPr id="58" name="TextBox 57">
            <a:extLst>
              <a:ext uri="{FF2B5EF4-FFF2-40B4-BE49-F238E27FC236}">
                <a16:creationId xmlns:a16="http://schemas.microsoft.com/office/drawing/2014/main" id="{2BB6AB8A-0B8D-44BC-8F95-E2C350C2CED8}"/>
              </a:ext>
            </a:extLst>
          </p:cNvPr>
          <p:cNvSpPr txBox="1"/>
          <p:nvPr/>
        </p:nvSpPr>
        <p:spPr>
          <a:xfrm>
            <a:off x="6803147" y="336995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cxnSp>
        <p:nvCxnSpPr>
          <p:cNvPr id="59" name="Straight Connector 58">
            <a:extLst>
              <a:ext uri="{FF2B5EF4-FFF2-40B4-BE49-F238E27FC236}">
                <a16:creationId xmlns:a16="http://schemas.microsoft.com/office/drawing/2014/main" id="{D4BF8E19-9856-47E9-8ACF-4D6D03976220}"/>
              </a:ext>
            </a:extLst>
          </p:cNvPr>
          <p:cNvCxnSpPr>
            <a:cxnSpLocks/>
          </p:cNvCxnSpPr>
          <p:nvPr/>
        </p:nvCxnSpPr>
        <p:spPr>
          <a:xfrm>
            <a:off x="6760432" y="948070"/>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99CEF8E5-18D2-41E0-A84B-B7C7145A95CF}"/>
              </a:ext>
            </a:extLst>
          </p:cNvPr>
          <p:cNvSpPr txBox="1"/>
          <p:nvPr/>
        </p:nvSpPr>
        <p:spPr>
          <a:xfrm>
            <a:off x="4151360" y="6614609"/>
            <a:ext cx="2419252"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Enero</a:t>
            </a:r>
            <a:r>
              <a:rPr lang="en-US" sz="1200" i="1" dirty="0">
                <a:solidFill>
                  <a:schemeClr val="tx1">
                    <a:lumMod val="50000"/>
                    <a:lumOff val="50000"/>
                  </a:schemeClr>
                </a:solidFill>
                <a:latin typeface="Helvetica Light" panose="020B0403020202020204" pitchFamily="34" charset="0"/>
              </a:rPr>
              <a:t> 2024</a:t>
            </a:r>
          </a:p>
        </p:txBody>
      </p:sp>
      <p:sp>
        <p:nvSpPr>
          <p:cNvPr id="48" name="Curved Down Arrow 47">
            <a:extLst>
              <a:ext uri="{FF2B5EF4-FFF2-40B4-BE49-F238E27FC236}">
                <a16:creationId xmlns:a16="http://schemas.microsoft.com/office/drawing/2014/main" id="{A04B799F-924D-2A4C-9AC8-1B1665F69C42}"/>
              </a:ext>
            </a:extLst>
          </p:cNvPr>
          <p:cNvSpPr/>
          <p:nvPr/>
        </p:nvSpPr>
        <p:spPr>
          <a:xfrm rot="10800000" flipH="1">
            <a:off x="2166398" y="1482498"/>
            <a:ext cx="347623" cy="185421"/>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sp>
        <p:nvSpPr>
          <p:cNvPr id="57" name="TextBox 56">
            <a:extLst>
              <a:ext uri="{FF2B5EF4-FFF2-40B4-BE49-F238E27FC236}">
                <a16:creationId xmlns:a16="http://schemas.microsoft.com/office/drawing/2014/main" id="{BB4AE3EE-ED94-FE4B-BE51-1E8389F15BB1}"/>
              </a:ext>
            </a:extLst>
          </p:cNvPr>
          <p:cNvSpPr txBox="1"/>
          <p:nvPr/>
        </p:nvSpPr>
        <p:spPr>
          <a:xfrm>
            <a:off x="8667697" y="827749"/>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sp>
        <p:nvSpPr>
          <p:cNvPr id="2" name="Rectangle 38">
            <a:extLst>
              <a:ext uri="{FF2B5EF4-FFF2-40B4-BE49-F238E27FC236}">
                <a16:creationId xmlns:a16="http://schemas.microsoft.com/office/drawing/2014/main" id="{9A336784-AC4D-3E86-B693-8C00F04DF630}"/>
              </a:ext>
            </a:extLst>
          </p:cNvPr>
          <p:cNvSpPr/>
          <p:nvPr/>
        </p:nvSpPr>
        <p:spPr>
          <a:xfrm>
            <a:off x="-8733" y="-50547"/>
            <a:ext cx="12209466" cy="938450"/>
          </a:xfrm>
          <a:prstGeom prst="rect">
            <a:avLst/>
          </a:prstGeom>
          <a:solidFill>
            <a:srgbClr val="3541AD"/>
          </a:solidFill>
          <a:ln>
            <a:solidFill>
              <a:srgbClr val="3541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TROPIGAS</a:t>
            </a:r>
          </a:p>
        </p:txBody>
      </p:sp>
      <p:sp>
        <p:nvSpPr>
          <p:cNvPr id="3" name="Title 1">
            <a:extLst>
              <a:ext uri="{FF2B5EF4-FFF2-40B4-BE49-F238E27FC236}">
                <a16:creationId xmlns:a16="http://schemas.microsoft.com/office/drawing/2014/main" id="{FB1D3D6E-AD25-8F72-B913-1CB7592054F6}"/>
              </a:ext>
            </a:extLst>
          </p:cNvPr>
          <p:cNvSpPr txBox="1">
            <a:spLocks/>
          </p:cNvSpPr>
          <p:nvPr/>
        </p:nvSpPr>
        <p:spPr>
          <a:xfrm>
            <a:off x="8121595" y="-143587"/>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Enero-Enero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graphicFrame>
        <p:nvGraphicFramePr>
          <p:cNvPr id="4" name="Chart 37">
            <a:extLst>
              <a:ext uri="{FF2B5EF4-FFF2-40B4-BE49-F238E27FC236}">
                <a16:creationId xmlns:a16="http://schemas.microsoft.com/office/drawing/2014/main" id="{C14719AD-9321-093A-1493-2F2F8B3394B9}"/>
              </a:ext>
            </a:extLst>
          </p:cNvPr>
          <p:cNvGraphicFramePr/>
          <p:nvPr>
            <p:extLst>
              <p:ext uri="{D42A27DB-BD31-4B8C-83A1-F6EECF244321}">
                <p14:modId xmlns:p14="http://schemas.microsoft.com/office/powerpoint/2010/main" val="4195339680"/>
              </p:ext>
            </p:extLst>
          </p:nvPr>
        </p:nvGraphicFramePr>
        <p:xfrm>
          <a:off x="6683345" y="3592999"/>
          <a:ext cx="4348063" cy="119352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Table 30">
            <a:extLst>
              <a:ext uri="{FF2B5EF4-FFF2-40B4-BE49-F238E27FC236}">
                <a16:creationId xmlns:a16="http://schemas.microsoft.com/office/drawing/2014/main" id="{01F5E437-520A-634B-1FC7-CC05D939C4DB}"/>
              </a:ext>
            </a:extLst>
          </p:cNvPr>
          <p:cNvGraphicFramePr>
            <a:graphicFrameLocks noGrp="1"/>
          </p:cNvGraphicFramePr>
          <p:nvPr>
            <p:extLst>
              <p:ext uri="{D42A27DB-BD31-4B8C-83A1-F6EECF244321}">
                <p14:modId xmlns:p14="http://schemas.microsoft.com/office/powerpoint/2010/main" val="4190887270"/>
              </p:ext>
            </p:extLst>
          </p:nvPr>
        </p:nvGraphicFramePr>
        <p:xfrm>
          <a:off x="10952922" y="3896254"/>
          <a:ext cx="1114038" cy="249046"/>
        </p:xfrm>
        <a:graphic>
          <a:graphicData uri="http://schemas.openxmlformats.org/drawingml/2006/table">
            <a:tbl>
              <a:tblPr firstRow="1" bandRow="1">
                <a:tableStyleId>{2D5ABB26-0587-4C30-8999-92F81FD0307C}</a:tableStyleId>
              </a:tblPr>
              <a:tblGrid>
                <a:gridCol w="546217">
                  <a:extLst>
                    <a:ext uri="{9D8B030D-6E8A-4147-A177-3AD203B41FA5}">
                      <a16:colId xmlns:a16="http://schemas.microsoft.com/office/drawing/2014/main" val="1624274162"/>
                    </a:ext>
                  </a:extLst>
                </a:gridCol>
                <a:gridCol w="567821">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$1k</a:t>
                      </a:r>
                    </a:p>
                  </a:txBody>
                  <a:tcPr/>
                </a:tc>
                <a:tc>
                  <a:txBody>
                    <a:bodyPr/>
                    <a:lstStyle/>
                    <a:p>
                      <a:r>
                        <a:rPr lang="en-US" sz="1000" b="1" i="0" dirty="0">
                          <a:solidFill>
                            <a:schemeClr val="bg1"/>
                          </a:solidFill>
                          <a:latin typeface="Helvetica Light" panose="020B0403020202020204" pitchFamily="34" charset="0"/>
                        </a:rPr>
                        <a:t>100%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7" name="Chart 61">
            <a:extLst>
              <a:ext uri="{FF2B5EF4-FFF2-40B4-BE49-F238E27FC236}">
                <a16:creationId xmlns:a16="http://schemas.microsoft.com/office/drawing/2014/main" id="{4A05C5EB-CD4F-DC2F-1849-93E3BDE3DBC5}"/>
              </a:ext>
            </a:extLst>
          </p:cNvPr>
          <p:cNvGraphicFramePr/>
          <p:nvPr>
            <p:extLst>
              <p:ext uri="{D42A27DB-BD31-4B8C-83A1-F6EECF244321}">
                <p14:modId xmlns:p14="http://schemas.microsoft.com/office/powerpoint/2010/main" val="631549949"/>
              </p:ext>
            </p:extLst>
          </p:nvPr>
        </p:nvGraphicFramePr>
        <p:xfrm>
          <a:off x="3578285" y="2035018"/>
          <a:ext cx="3124002" cy="429979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6" name="Table 7">
            <a:extLst>
              <a:ext uri="{FF2B5EF4-FFF2-40B4-BE49-F238E27FC236}">
                <a16:creationId xmlns:a16="http://schemas.microsoft.com/office/drawing/2014/main" id="{C521C9D1-BE33-4E4B-9B2D-64C682712B2C}"/>
              </a:ext>
            </a:extLst>
          </p:cNvPr>
          <p:cNvGraphicFramePr>
            <a:graphicFrameLocks noGrp="1"/>
          </p:cNvGraphicFramePr>
          <p:nvPr>
            <p:extLst>
              <p:ext uri="{D42A27DB-BD31-4B8C-83A1-F6EECF244321}">
                <p14:modId xmlns:p14="http://schemas.microsoft.com/office/powerpoint/2010/main" val="2829058848"/>
              </p:ext>
            </p:extLst>
          </p:nvPr>
        </p:nvGraphicFramePr>
        <p:xfrm>
          <a:off x="1348853" y="1144956"/>
          <a:ext cx="1908691" cy="276999"/>
        </p:xfrm>
        <a:graphic>
          <a:graphicData uri="http://schemas.openxmlformats.org/drawingml/2006/table">
            <a:tbl>
              <a:tblPr firstRow="1" bandRow="1">
                <a:tableStyleId>{5C22544A-7EE6-4342-B048-85BDC9FD1C3A}</a:tableStyleId>
              </a:tblPr>
              <a:tblGrid>
                <a:gridCol w="931360">
                  <a:extLst>
                    <a:ext uri="{9D8B030D-6E8A-4147-A177-3AD203B41FA5}">
                      <a16:colId xmlns:a16="http://schemas.microsoft.com/office/drawing/2014/main" val="250587250"/>
                    </a:ext>
                  </a:extLst>
                </a:gridCol>
                <a:gridCol w="977331">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0%</a:t>
                      </a:r>
                      <a:endParaRPr lang="en-HN" sz="1200" b="0" i="0" dirty="0">
                        <a:latin typeface="Helvetica Light" panose="020B0403020202020204" pitchFamily="34" charset="0"/>
                      </a:endParaRPr>
                    </a:p>
                  </a:txBody>
                  <a:tcPr>
                    <a:solidFill>
                      <a:schemeClr val="tx2"/>
                    </a:solidFill>
                  </a:tcPr>
                </a:tc>
                <a:tc>
                  <a:txBody>
                    <a:bodyPr/>
                    <a:lstStyle/>
                    <a:p>
                      <a:pPr algn="ctr"/>
                      <a:r>
                        <a:rPr lang="en-US" sz="1200" b="0" i="0" dirty="0">
                          <a:latin typeface="Helvetica Light" panose="020B0403020202020204" pitchFamily="34" charset="0"/>
                        </a:rPr>
                        <a:t>0%</a:t>
                      </a:r>
                      <a:endParaRPr lang="en-HN" sz="1200" b="0" i="0" dirty="0">
                        <a:latin typeface="Helvetica Light" panose="020B0403020202020204" pitchFamily="34" charset="0"/>
                      </a:endParaRPr>
                    </a:p>
                  </a:txBody>
                  <a:tcPr>
                    <a:solidFill>
                      <a:schemeClr val="tx2"/>
                    </a:solidFill>
                  </a:tcPr>
                </a:tc>
                <a:extLst>
                  <a:ext uri="{0D108BD9-81ED-4DB2-BD59-A6C34878D82A}">
                    <a16:rowId xmlns:a16="http://schemas.microsoft.com/office/drawing/2014/main" val="671739129"/>
                  </a:ext>
                </a:extLst>
              </a:tr>
            </a:tbl>
          </a:graphicData>
        </a:graphic>
      </p:graphicFrame>
      <p:sp>
        <p:nvSpPr>
          <p:cNvPr id="27" name="TextBox 35">
            <a:extLst>
              <a:ext uri="{FF2B5EF4-FFF2-40B4-BE49-F238E27FC236}">
                <a16:creationId xmlns:a16="http://schemas.microsoft.com/office/drawing/2014/main" id="{5C333BF1-37CD-EB4D-873E-01F04A45CF9F}"/>
              </a:ext>
            </a:extLst>
          </p:cNvPr>
          <p:cNvSpPr txBox="1"/>
          <p:nvPr/>
        </p:nvSpPr>
        <p:spPr>
          <a:xfrm>
            <a:off x="432015" y="1134955"/>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graphicFrame>
        <p:nvGraphicFramePr>
          <p:cNvPr id="35" name="Table 32">
            <a:extLst>
              <a:ext uri="{FF2B5EF4-FFF2-40B4-BE49-F238E27FC236}">
                <a16:creationId xmlns:a16="http://schemas.microsoft.com/office/drawing/2014/main" id="{713244F3-82AA-0046-BFF8-38460405DFBA}"/>
              </a:ext>
            </a:extLst>
          </p:cNvPr>
          <p:cNvGraphicFramePr>
            <a:graphicFrameLocks noGrp="1"/>
          </p:cNvGraphicFramePr>
          <p:nvPr>
            <p:extLst>
              <p:ext uri="{D42A27DB-BD31-4B8C-83A1-F6EECF244321}">
                <p14:modId xmlns:p14="http://schemas.microsoft.com/office/powerpoint/2010/main" val="1891573142"/>
              </p:ext>
            </p:extLst>
          </p:nvPr>
        </p:nvGraphicFramePr>
        <p:xfrm>
          <a:off x="3837890" y="1596750"/>
          <a:ext cx="2748365" cy="370840"/>
        </p:xfrm>
        <a:graphic>
          <a:graphicData uri="http://schemas.openxmlformats.org/drawingml/2006/table">
            <a:tbl>
              <a:tblPr firstRow="1" bandRow="1">
                <a:tableStyleId>{0E3FDE45-AF77-4B5C-9715-49D594BDF05E}</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0" i="0" dirty="0">
                          <a:solidFill>
                            <a:schemeClr val="bg1"/>
                          </a:solidFill>
                          <a:latin typeface="Helvetica Light" panose="020B0403020202020204" pitchFamily="34" charset="0"/>
                        </a:rPr>
                        <a:t>$ 0K</a:t>
                      </a:r>
                    </a:p>
                  </a:txBody>
                  <a:tcPr anchor="ctr">
                    <a:solidFill>
                      <a:schemeClr val="accent4"/>
                    </a:solidFill>
                  </a:tcPr>
                </a:tc>
                <a:tc>
                  <a:txBody>
                    <a:bodyPr/>
                    <a:lstStyle/>
                    <a:p>
                      <a:pPr algn="ctr"/>
                      <a:r>
                        <a:rPr lang="en-US" sz="1200" b="0" i="0" dirty="0">
                          <a:solidFill>
                            <a:schemeClr val="bg1"/>
                          </a:solidFill>
                          <a:latin typeface="Helvetica Light" panose="020B0403020202020204" pitchFamily="34" charset="0"/>
                        </a:rPr>
                        <a:t>$ 1K</a:t>
                      </a:r>
                    </a:p>
                  </a:txBody>
                  <a:tcPr anchor="ctr">
                    <a:solidFill>
                      <a:schemeClr val="accent4"/>
                    </a:solidFill>
                  </a:tcPr>
                </a:tc>
                <a:extLst>
                  <a:ext uri="{0D108BD9-81ED-4DB2-BD59-A6C34878D82A}">
                    <a16:rowId xmlns:a16="http://schemas.microsoft.com/office/drawing/2014/main" val="2192256424"/>
                  </a:ext>
                </a:extLst>
              </a:tr>
            </a:tbl>
          </a:graphicData>
        </a:graphic>
      </p:graphicFrame>
      <p:graphicFrame>
        <p:nvGraphicFramePr>
          <p:cNvPr id="37" name="Table 8">
            <a:extLst>
              <a:ext uri="{FF2B5EF4-FFF2-40B4-BE49-F238E27FC236}">
                <a16:creationId xmlns:a16="http://schemas.microsoft.com/office/drawing/2014/main" id="{480853D3-0087-CB4C-8460-FFF15F8E052A}"/>
              </a:ext>
            </a:extLst>
          </p:cNvPr>
          <p:cNvGraphicFramePr>
            <a:graphicFrameLocks noGrp="1"/>
          </p:cNvGraphicFramePr>
          <p:nvPr>
            <p:extLst>
              <p:ext uri="{D42A27DB-BD31-4B8C-83A1-F6EECF244321}">
                <p14:modId xmlns:p14="http://schemas.microsoft.com/office/powerpoint/2010/main" val="2505205562"/>
              </p:ext>
            </p:extLst>
          </p:nvPr>
        </p:nvGraphicFramePr>
        <p:xfrm>
          <a:off x="356839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a:t>202</a:t>
                      </a:r>
                      <a:r>
                        <a:rPr lang="en-US" dirty="0"/>
                        <a:t>3</a:t>
                      </a:r>
                      <a:endParaRPr lang="en-HN" dirty="0"/>
                    </a:p>
                  </a:txBody>
                  <a:tcPr>
                    <a:solidFill>
                      <a:schemeClr val="tx2"/>
                    </a:solidFill>
                  </a:tcPr>
                </a:tc>
                <a:tc>
                  <a:txBody>
                    <a:bodyPr/>
                    <a:lstStyle/>
                    <a:p>
                      <a:pPr algn="ctr"/>
                      <a:r>
                        <a:rPr lang="en-HN"/>
                        <a:t>202</a:t>
                      </a:r>
                      <a:r>
                        <a:rPr lang="en-US" dirty="0"/>
                        <a:t>4</a:t>
                      </a:r>
                      <a:endParaRPr lang="en-HN" dirty="0"/>
                    </a:p>
                  </a:txBody>
                  <a:tcPr>
                    <a:solidFill>
                      <a:schemeClr val="tx2"/>
                    </a:solidFill>
                  </a:tcPr>
                </a:tc>
                <a:extLst>
                  <a:ext uri="{0D108BD9-81ED-4DB2-BD59-A6C34878D82A}">
                    <a16:rowId xmlns:a16="http://schemas.microsoft.com/office/drawing/2014/main" val="2995395542"/>
                  </a:ext>
                </a:extLst>
              </a:tr>
            </a:tbl>
          </a:graphicData>
        </a:graphic>
      </p:graphicFrame>
    </p:spTree>
    <p:extLst>
      <p:ext uri="{BB962C8B-B14F-4D97-AF65-F5344CB8AC3E}">
        <p14:creationId xmlns:p14="http://schemas.microsoft.com/office/powerpoint/2010/main" val="3657705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5B7203-5B3D-49DA-8892-DD52C148B48B}"/>
              </a:ext>
            </a:extLst>
          </p:cNvPr>
          <p:cNvSpPr/>
          <p:nvPr/>
        </p:nvSpPr>
        <p:spPr>
          <a:xfrm>
            <a:off x="-8733" y="8587"/>
            <a:ext cx="12200733" cy="865947"/>
          </a:xfrm>
          <a:prstGeom prst="rect">
            <a:avLst/>
          </a:prstGeom>
          <a:solidFill>
            <a:srgbClr val="3441AD"/>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err="1">
                <a:latin typeface="Helvetica Light" panose="020B0403020202020204" pitchFamily="34" charset="0"/>
              </a:rPr>
              <a:t>Piezas</a:t>
            </a:r>
            <a:r>
              <a:rPr lang="en-US" sz="3000" dirty="0">
                <a:latin typeface="Helvetica Light" panose="020B0403020202020204" pitchFamily="34" charset="0"/>
              </a:rPr>
              <a:t> </a:t>
            </a:r>
            <a:r>
              <a:rPr lang="en-US" sz="3000" dirty="0" err="1">
                <a:latin typeface="Helvetica Light" panose="020B0403020202020204" pitchFamily="34" charset="0"/>
              </a:rPr>
              <a:t>publicitarias</a:t>
            </a:r>
            <a:endParaRPr lang="en-US" sz="3000" b="1" dirty="0">
              <a:latin typeface="Helvetica Light" panose="020B0403020202020204" pitchFamily="34" charset="0"/>
            </a:endParaRPr>
          </a:p>
        </p:txBody>
      </p:sp>
      <p:pic>
        <p:nvPicPr>
          <p:cNvPr id="12" name="Picture 11">
            <a:extLst>
              <a:ext uri="{FF2B5EF4-FFF2-40B4-BE49-F238E27FC236}">
                <a16:creationId xmlns:a16="http://schemas.microsoft.com/office/drawing/2014/main" id="{491815B9-2B3E-4D9A-A982-3D5BD82EA1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sp>
        <p:nvSpPr>
          <p:cNvPr id="17" name="TextBox 16">
            <a:extLst>
              <a:ext uri="{FF2B5EF4-FFF2-40B4-BE49-F238E27FC236}">
                <a16:creationId xmlns:a16="http://schemas.microsoft.com/office/drawing/2014/main" id="{E39ECC68-FB0F-48C0-BE90-F311393FD8BD}"/>
              </a:ext>
            </a:extLst>
          </p:cNvPr>
          <p:cNvSpPr txBox="1"/>
          <p:nvPr/>
        </p:nvSpPr>
        <p:spPr>
          <a:xfrm>
            <a:off x="4936764" y="6529879"/>
            <a:ext cx="2419252"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Enero</a:t>
            </a:r>
            <a:r>
              <a:rPr lang="en-US" sz="1200" i="1" dirty="0">
                <a:solidFill>
                  <a:schemeClr val="tx1">
                    <a:lumMod val="50000"/>
                    <a:lumOff val="50000"/>
                  </a:schemeClr>
                </a:solidFill>
                <a:latin typeface="Helvetica Light" panose="020B0403020202020204" pitchFamily="34" charset="0"/>
              </a:rPr>
              <a:t> 2024</a:t>
            </a:r>
          </a:p>
        </p:txBody>
      </p:sp>
      <p:sp>
        <p:nvSpPr>
          <p:cNvPr id="21" name="Rectangle 20">
            <a:extLst>
              <a:ext uri="{FF2B5EF4-FFF2-40B4-BE49-F238E27FC236}">
                <a16:creationId xmlns:a16="http://schemas.microsoft.com/office/drawing/2014/main" id="{BF4894CB-6491-43DA-BBD7-9152EE462103}"/>
              </a:ext>
            </a:extLst>
          </p:cNvPr>
          <p:cNvSpPr/>
          <p:nvPr/>
        </p:nvSpPr>
        <p:spPr>
          <a:xfrm>
            <a:off x="2933963" y="1519881"/>
            <a:ext cx="241724" cy="3652549"/>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500" dirty="0"/>
              <a:t>TV</a:t>
            </a:r>
          </a:p>
        </p:txBody>
      </p:sp>
      <p:sp>
        <p:nvSpPr>
          <p:cNvPr id="11" name="TextBox 29">
            <a:extLst>
              <a:ext uri="{FF2B5EF4-FFF2-40B4-BE49-F238E27FC236}">
                <a16:creationId xmlns:a16="http://schemas.microsoft.com/office/drawing/2014/main" id="{741C2900-C1BF-DF49-A11C-55C4A77F5F64}"/>
              </a:ext>
            </a:extLst>
          </p:cNvPr>
          <p:cNvSpPr txBox="1"/>
          <p:nvPr/>
        </p:nvSpPr>
        <p:spPr>
          <a:xfrm>
            <a:off x="8042310" y="322154"/>
            <a:ext cx="4024650" cy="369332"/>
          </a:xfrm>
          <a:prstGeom prst="rect">
            <a:avLst/>
          </a:prstGeom>
          <a:noFill/>
        </p:spPr>
        <p:txBody>
          <a:bodyPr wrap="square">
            <a:spAutoFit/>
          </a:bodyPr>
          <a:lstStyle/>
          <a:p>
            <a:pPr algn="r" eaLnBrk="1" fontAlgn="auto" hangingPunct="1">
              <a:spcBef>
                <a:spcPts val="0"/>
              </a:spcBef>
              <a:spcAft>
                <a:spcPts val="0"/>
              </a:spcAft>
              <a:defRPr/>
            </a:pPr>
            <a:r>
              <a:rPr lang="en-US" b="1" dirty="0" err="1">
                <a:solidFill>
                  <a:schemeClr val="bg1"/>
                </a:solidFill>
                <a:latin typeface="Helvetica Light" panose="020B0403020202020204" pitchFamily="34" charset="0"/>
              </a:rPr>
              <a:t>Enero</a:t>
            </a:r>
            <a:r>
              <a:rPr lang="en-CA" b="1" dirty="0">
                <a:solidFill>
                  <a:schemeClr val="bg1"/>
                </a:solidFill>
                <a:latin typeface="Helvetica Light" panose="020B0403020202020204" pitchFamily="34" charset="0"/>
              </a:rPr>
              <a:t> ‘24</a:t>
            </a:r>
            <a:endParaRPr lang="es-MX" sz="1800" b="1" dirty="0">
              <a:solidFill>
                <a:schemeClr val="bg1"/>
              </a:solidFill>
              <a:latin typeface="Helvetica Light" panose="020B0403020202020204" pitchFamily="34" charset="0"/>
            </a:endParaRPr>
          </a:p>
        </p:txBody>
      </p:sp>
      <p:pic>
        <p:nvPicPr>
          <p:cNvPr id="3" name="Imagen 2">
            <a:extLst>
              <a:ext uri="{FF2B5EF4-FFF2-40B4-BE49-F238E27FC236}">
                <a16:creationId xmlns:a16="http://schemas.microsoft.com/office/drawing/2014/main" id="{E0166256-8939-F1E8-8C01-DA74596A4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244" y="1958909"/>
            <a:ext cx="3308330" cy="1940933"/>
          </a:xfrm>
          <a:prstGeom prst="rect">
            <a:avLst/>
          </a:prstGeom>
        </p:spPr>
      </p:pic>
      <p:sp>
        <p:nvSpPr>
          <p:cNvPr id="4" name="TextBox 23">
            <a:extLst>
              <a:ext uri="{FF2B5EF4-FFF2-40B4-BE49-F238E27FC236}">
                <a16:creationId xmlns:a16="http://schemas.microsoft.com/office/drawing/2014/main" id="{2C4FE114-E911-385B-E5F8-62ABD3C01730}"/>
              </a:ext>
            </a:extLst>
          </p:cNvPr>
          <p:cNvSpPr txBox="1"/>
          <p:nvPr/>
        </p:nvSpPr>
        <p:spPr>
          <a:xfrm>
            <a:off x="3588578" y="4112004"/>
            <a:ext cx="2973827" cy="307777"/>
          </a:xfrm>
          <a:prstGeom prst="rect">
            <a:avLst/>
          </a:prstGeom>
          <a:noFill/>
        </p:spPr>
        <p:txBody>
          <a:bodyPr wrap="none" rtlCol="0">
            <a:spAutoFit/>
          </a:bodyPr>
          <a:lstStyle/>
          <a:p>
            <a:r>
              <a:rPr lang="en-US" sz="1400" b="1" dirty="0">
                <a:solidFill>
                  <a:srgbClr val="0562C1"/>
                </a:solidFill>
                <a:hlinkClick r:id="rId4"/>
              </a:rPr>
              <a:t>Dejando Huellas En Tus Aventuras 30</a:t>
            </a:r>
            <a:r>
              <a:rPr lang="en-US" sz="1400" b="1" dirty="0">
                <a:solidFill>
                  <a:srgbClr val="0562C1"/>
                </a:solidFill>
                <a:hlinkClick r:id="rId5"/>
              </a:rPr>
              <a:t>’</a:t>
            </a:r>
            <a:endParaRPr lang="en-US" sz="1400" b="1" dirty="0">
              <a:solidFill>
                <a:srgbClr val="0562C1"/>
              </a:solidFill>
            </a:endParaRPr>
          </a:p>
        </p:txBody>
      </p:sp>
      <p:pic>
        <p:nvPicPr>
          <p:cNvPr id="5" name="Imagen 4">
            <a:extLst>
              <a:ext uri="{FF2B5EF4-FFF2-40B4-BE49-F238E27FC236}">
                <a16:creationId xmlns:a16="http://schemas.microsoft.com/office/drawing/2014/main" id="{FC0C741A-AA7D-BBEB-2244-DCD60232E1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4019" y="1958909"/>
            <a:ext cx="3604591" cy="1940933"/>
          </a:xfrm>
          <a:prstGeom prst="rect">
            <a:avLst/>
          </a:prstGeom>
        </p:spPr>
      </p:pic>
      <p:sp>
        <p:nvSpPr>
          <p:cNvPr id="6" name="TextBox 23">
            <a:extLst>
              <a:ext uri="{FF2B5EF4-FFF2-40B4-BE49-F238E27FC236}">
                <a16:creationId xmlns:a16="http://schemas.microsoft.com/office/drawing/2014/main" id="{194A0BF0-40DB-D6C0-63FD-EEF75984F859}"/>
              </a:ext>
            </a:extLst>
          </p:cNvPr>
          <p:cNvSpPr txBox="1"/>
          <p:nvPr/>
        </p:nvSpPr>
        <p:spPr>
          <a:xfrm>
            <a:off x="8485733" y="4109208"/>
            <a:ext cx="909223" cy="307777"/>
          </a:xfrm>
          <a:prstGeom prst="rect">
            <a:avLst/>
          </a:prstGeom>
          <a:noFill/>
        </p:spPr>
        <p:txBody>
          <a:bodyPr wrap="none" rtlCol="0">
            <a:spAutoFit/>
          </a:bodyPr>
          <a:lstStyle/>
          <a:p>
            <a:r>
              <a:rPr lang="en-US" sz="1400" b="1" dirty="0">
                <a:solidFill>
                  <a:srgbClr val="0562C1"/>
                </a:solidFill>
                <a:hlinkClick r:id="rId7"/>
              </a:rPr>
              <a:t>Cortina</a:t>
            </a:r>
            <a:r>
              <a:rPr lang="en-US" sz="1400" b="1" dirty="0">
                <a:solidFill>
                  <a:srgbClr val="0562C1"/>
                </a:solidFill>
              </a:rPr>
              <a:t> 5</a:t>
            </a:r>
            <a:r>
              <a:rPr lang="en-US" sz="1400" b="1" dirty="0">
                <a:solidFill>
                  <a:srgbClr val="0562C1"/>
                </a:solidFill>
                <a:hlinkClick r:id="rId5"/>
              </a:rPr>
              <a:t>’</a:t>
            </a:r>
            <a:endParaRPr lang="en-US" sz="1400" b="1" dirty="0">
              <a:solidFill>
                <a:srgbClr val="0562C1"/>
              </a:solidFill>
            </a:endParaRPr>
          </a:p>
        </p:txBody>
      </p:sp>
    </p:spTree>
    <p:extLst>
      <p:ext uri="{BB962C8B-B14F-4D97-AF65-F5344CB8AC3E}">
        <p14:creationId xmlns:p14="http://schemas.microsoft.com/office/powerpoint/2010/main" val="857319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Conector recto 3">
            <a:extLst>
              <a:ext uri="{FF2B5EF4-FFF2-40B4-BE49-F238E27FC236}">
                <a16:creationId xmlns:a16="http://schemas.microsoft.com/office/drawing/2014/main" id="{824417ED-46D1-42C1-84DF-1C1AE7FC8143}"/>
              </a:ext>
            </a:extLst>
          </p:cNvPr>
          <p:cNvCxnSpPr>
            <a:cxnSpLocks/>
          </p:cNvCxnSpPr>
          <p:nvPr/>
        </p:nvCxnSpPr>
        <p:spPr>
          <a:xfrm>
            <a:off x="2369127" y="6432929"/>
            <a:ext cx="7938655"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3" name="CuadroTexto 66">
            <a:extLst>
              <a:ext uri="{FF2B5EF4-FFF2-40B4-BE49-F238E27FC236}">
                <a16:creationId xmlns:a16="http://schemas.microsoft.com/office/drawing/2014/main" id="{402A6227-C45D-44AB-9453-8FE8DE89E48D}"/>
              </a:ext>
            </a:extLst>
          </p:cNvPr>
          <p:cNvSpPr txBox="1"/>
          <p:nvPr/>
        </p:nvSpPr>
        <p:spPr>
          <a:xfrm>
            <a:off x="2749858" y="6523967"/>
            <a:ext cx="6879066" cy="276999"/>
          </a:xfrm>
          <a:prstGeom prst="rect">
            <a:avLst/>
          </a:prstGeom>
          <a:noFill/>
        </p:spPr>
        <p:txBody>
          <a:bodyPr wrap="square" rtlCol="0">
            <a:spAutoFit/>
          </a:bodyPr>
          <a:lstStyle/>
          <a:p>
            <a:pPr algn="ctr"/>
            <a:r>
              <a:rPr lang="es-GT" sz="1200" dirty="0">
                <a:solidFill>
                  <a:schemeClr val="bg1"/>
                </a:solidFill>
                <a:latin typeface="Century Gothic" panose="020B0502020202020204" pitchFamily="34" charset="0"/>
              </a:rPr>
              <a:t>Fuente:  Publisearch. Valores en miles de dólares</a:t>
            </a:r>
            <a:endParaRPr lang="es-MX" sz="1200" dirty="0">
              <a:solidFill>
                <a:schemeClr val="bg1"/>
              </a:solidFill>
              <a:latin typeface="Century Gothic" panose="020B0502020202020204" pitchFamily="34" charset="0"/>
            </a:endParaRPr>
          </a:p>
        </p:txBody>
      </p:sp>
      <p:graphicFrame>
        <p:nvGraphicFramePr>
          <p:cNvPr id="18" name="Table 17">
            <a:extLst>
              <a:ext uri="{FF2B5EF4-FFF2-40B4-BE49-F238E27FC236}">
                <a16:creationId xmlns:a16="http://schemas.microsoft.com/office/drawing/2014/main" id="{6E42EB5F-0E7A-8249-AF6C-A7F6DE5C860B}"/>
              </a:ext>
            </a:extLst>
          </p:cNvPr>
          <p:cNvGraphicFramePr>
            <a:graphicFrameLocks noGrp="1"/>
          </p:cNvGraphicFramePr>
          <p:nvPr>
            <p:extLst>
              <p:ext uri="{D42A27DB-BD31-4B8C-83A1-F6EECF244321}">
                <p14:modId xmlns:p14="http://schemas.microsoft.com/office/powerpoint/2010/main" val="618496560"/>
              </p:ext>
            </p:extLst>
          </p:nvPr>
        </p:nvGraphicFramePr>
        <p:xfrm>
          <a:off x="300787" y="956590"/>
          <a:ext cx="5293228" cy="4551311"/>
        </p:xfrm>
        <a:graphic>
          <a:graphicData uri="http://schemas.openxmlformats.org/drawingml/2006/table">
            <a:tbl>
              <a:tblPr firstRow="1" bandRow="1">
                <a:tableStyleId>{7E9639D4-E3E2-4D34-9284-5A2195B3D0D7}</a:tableStyleId>
              </a:tblPr>
              <a:tblGrid>
                <a:gridCol w="1163464">
                  <a:extLst>
                    <a:ext uri="{9D8B030D-6E8A-4147-A177-3AD203B41FA5}">
                      <a16:colId xmlns:a16="http://schemas.microsoft.com/office/drawing/2014/main" val="275498591"/>
                    </a:ext>
                  </a:extLst>
                </a:gridCol>
                <a:gridCol w="1163464">
                  <a:extLst>
                    <a:ext uri="{9D8B030D-6E8A-4147-A177-3AD203B41FA5}">
                      <a16:colId xmlns:a16="http://schemas.microsoft.com/office/drawing/2014/main" val="3541731964"/>
                    </a:ext>
                  </a:extLst>
                </a:gridCol>
                <a:gridCol w="612442">
                  <a:extLst>
                    <a:ext uri="{9D8B030D-6E8A-4147-A177-3AD203B41FA5}">
                      <a16:colId xmlns:a16="http://schemas.microsoft.com/office/drawing/2014/main" val="4142595681"/>
                    </a:ext>
                  </a:extLst>
                </a:gridCol>
                <a:gridCol w="574078">
                  <a:extLst>
                    <a:ext uri="{9D8B030D-6E8A-4147-A177-3AD203B41FA5}">
                      <a16:colId xmlns:a16="http://schemas.microsoft.com/office/drawing/2014/main" val="3747898839"/>
                    </a:ext>
                  </a:extLst>
                </a:gridCol>
                <a:gridCol w="631305">
                  <a:extLst>
                    <a:ext uri="{9D8B030D-6E8A-4147-A177-3AD203B41FA5}">
                      <a16:colId xmlns:a16="http://schemas.microsoft.com/office/drawing/2014/main" val="1471216243"/>
                    </a:ext>
                  </a:extLst>
                </a:gridCol>
                <a:gridCol w="555215">
                  <a:extLst>
                    <a:ext uri="{9D8B030D-6E8A-4147-A177-3AD203B41FA5}">
                      <a16:colId xmlns:a16="http://schemas.microsoft.com/office/drawing/2014/main" val="904589830"/>
                    </a:ext>
                  </a:extLst>
                </a:gridCol>
                <a:gridCol w="593260">
                  <a:extLst>
                    <a:ext uri="{9D8B030D-6E8A-4147-A177-3AD203B41FA5}">
                      <a16:colId xmlns:a16="http://schemas.microsoft.com/office/drawing/2014/main" val="41938910"/>
                    </a:ext>
                  </a:extLst>
                </a:gridCol>
              </a:tblGrid>
              <a:tr h="296705">
                <a:tc>
                  <a:txBody>
                    <a:bodyPr/>
                    <a:lstStyle/>
                    <a:p>
                      <a:pPr algn="ctr"/>
                      <a:r>
                        <a:rPr lang="en-US" sz="1200" b="0" i="0" dirty="0" err="1">
                          <a:latin typeface="Helvetica Light" panose="020B0403020202020204" pitchFamily="34" charset="0"/>
                        </a:rPr>
                        <a:t>Anunciante</a:t>
                      </a:r>
                      <a:endParaRPr lang="en-US" sz="1200" b="0" i="0" dirty="0">
                        <a:latin typeface="Helvetica Light" panose="020B0403020202020204" pitchFamily="34" charset="0"/>
                      </a:endParaRPr>
                    </a:p>
                  </a:txBody>
                  <a:tcPr anchor="ctr"/>
                </a:tc>
                <a:tc>
                  <a:txBody>
                    <a:bodyPr/>
                    <a:lstStyle/>
                    <a:p>
                      <a:endParaRPr lang="en-US" sz="1200" b="0" i="0" dirty="0">
                        <a:latin typeface="Helvetica Light" panose="020B0403020202020204" pitchFamily="34" charset="0"/>
                      </a:endParaRPr>
                    </a:p>
                  </a:txBody>
                  <a:tcPr/>
                </a:tc>
                <a:tc>
                  <a:txBody>
                    <a:bodyPr/>
                    <a:lstStyle/>
                    <a:p>
                      <a:pPr algn="ctr"/>
                      <a:r>
                        <a:rPr lang="en-US" sz="1200" b="0" i="0" dirty="0" err="1">
                          <a:latin typeface="Helvetica Light" panose="020B0403020202020204" pitchFamily="34" charset="0"/>
                        </a:rPr>
                        <a:t>Inv</a:t>
                      </a:r>
                      <a:endParaRPr lang="en-US" sz="1200" b="0" i="0" dirty="0">
                        <a:latin typeface="Helvetica Light" panose="020B0403020202020204" pitchFamily="34" charset="0"/>
                      </a:endParaRPr>
                    </a:p>
                  </a:txBody>
                  <a:tcPr/>
                </a:tc>
                <a:tc>
                  <a:txBody>
                    <a:bodyPr/>
                    <a:lstStyle/>
                    <a:p>
                      <a:pPr algn="ctr"/>
                      <a:r>
                        <a:rPr lang="en-US" sz="1200" b="0" i="0" dirty="0">
                          <a:latin typeface="Helvetica Light" panose="020B0403020202020204" pitchFamily="34" charset="0"/>
                        </a:rPr>
                        <a:t>SOI</a:t>
                      </a:r>
                    </a:p>
                  </a:txBody>
                  <a:tcPr/>
                </a:tc>
                <a:tc>
                  <a:txBody>
                    <a:bodyPr/>
                    <a:lstStyle/>
                    <a:p>
                      <a:pPr algn="ctr"/>
                      <a:r>
                        <a:rPr lang="en-US" sz="1200" b="0" i="0" dirty="0" err="1">
                          <a:latin typeface="Helvetica Light" panose="020B0403020202020204" pitchFamily="34" charset="0"/>
                        </a:rPr>
                        <a:t>Trp’s</a:t>
                      </a:r>
                      <a:endParaRPr lang="en-US" sz="1200" b="0" i="0" dirty="0">
                        <a:latin typeface="Helvetica Light" panose="020B0403020202020204" pitchFamily="34" charset="0"/>
                      </a:endParaRPr>
                    </a:p>
                  </a:txBody>
                  <a:tcPr/>
                </a:tc>
                <a:tc>
                  <a:txBody>
                    <a:bodyPr/>
                    <a:lstStyle/>
                    <a:p>
                      <a:pPr algn="ctr"/>
                      <a:r>
                        <a:rPr lang="en-US" sz="1200" b="0" i="0" dirty="0">
                          <a:latin typeface="Helvetica Light" panose="020B0403020202020204" pitchFamily="34" charset="0"/>
                        </a:rPr>
                        <a:t>SOV</a:t>
                      </a:r>
                    </a:p>
                  </a:txBody>
                  <a:tcPr/>
                </a:tc>
                <a:tc>
                  <a:txBody>
                    <a:bodyPr/>
                    <a:lstStyle/>
                    <a:p>
                      <a:pPr algn="ctr"/>
                      <a:r>
                        <a:rPr lang="en-US" sz="1200" b="0" i="0" dirty="0">
                          <a:latin typeface="Helvetica Light" panose="020B0403020202020204" pitchFamily="34" charset="0"/>
                        </a:rPr>
                        <a:t>COE</a:t>
                      </a:r>
                    </a:p>
                  </a:txBody>
                  <a:tcPr/>
                </a:tc>
                <a:extLst>
                  <a:ext uri="{0D108BD9-81ED-4DB2-BD59-A6C34878D82A}">
                    <a16:rowId xmlns:a16="http://schemas.microsoft.com/office/drawing/2014/main" val="1545455903"/>
                  </a:ext>
                </a:extLst>
              </a:tr>
              <a:tr h="296705">
                <a:tc rowSpan="2">
                  <a:txBody>
                    <a:bodyPr/>
                    <a:lstStyle/>
                    <a:p>
                      <a:pPr algn="ctr"/>
                      <a:r>
                        <a:rPr lang="en-US" sz="1100" b="0" i="0" dirty="0" err="1">
                          <a:latin typeface="Helvetica Light" panose="020B0403020202020204" pitchFamily="34" charset="0"/>
                        </a:rPr>
                        <a:t>Didemo</a:t>
                      </a:r>
                      <a:r>
                        <a:rPr lang="en-US" sz="1100" b="0" i="0" dirty="0">
                          <a:latin typeface="Helvetica Light" panose="020B0403020202020204" pitchFamily="34" charset="0"/>
                        </a:rPr>
                        <a:t>/</a:t>
                      </a:r>
                      <a:r>
                        <a:rPr lang="en-US" sz="1100" b="0" i="0" dirty="0" err="1">
                          <a:latin typeface="Helvetica Light" panose="020B0403020202020204" pitchFamily="34" charset="0"/>
                        </a:rPr>
                        <a:t>Ceredid</a:t>
                      </a:r>
                      <a:endParaRPr lang="en-US" sz="1100" b="0" i="0" dirty="0">
                        <a:latin typeface="Helvetica Light" panose="020B0403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a:t>
                      </a:r>
                      <a:r>
                        <a:rPr lang="en-US" sz="1100" b="0" i="0" dirty="0" err="1">
                          <a:latin typeface="Helvetica Light" panose="020B0403020202020204" pitchFamily="34" charset="0"/>
                        </a:rPr>
                        <a:t>Ene</a:t>
                      </a:r>
                      <a:endParaRPr lang="en-US" sz="1100" b="0" i="0" dirty="0">
                        <a:latin typeface="Helvetica Light" panose="020B0403020202020204" pitchFamily="34" charset="0"/>
                      </a:endParaRPr>
                    </a:p>
                  </a:txBody>
                  <a:tcPr anchor="ctr"/>
                </a:tc>
                <a:tc>
                  <a:txBody>
                    <a:bodyPr/>
                    <a:lstStyle/>
                    <a:p>
                      <a:pPr algn="ctr"/>
                      <a:r>
                        <a:rPr lang="en-US" sz="1100" b="0" i="0" dirty="0">
                          <a:latin typeface="Helvetica Light" panose="020B0403020202020204" pitchFamily="34" charset="0"/>
                        </a:rPr>
                        <a:t>$99</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73%</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1,496</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67%</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0.91</a:t>
                      </a:r>
                    </a:p>
                  </a:txBody>
                  <a:tcPr marL="9525" marR="9525" marT="9525" marB="0" anchor="ctr"/>
                </a:tc>
                <a:extLst>
                  <a:ext uri="{0D108BD9-81ED-4DB2-BD59-A6C34878D82A}">
                    <a16:rowId xmlns:a16="http://schemas.microsoft.com/office/drawing/2014/main" val="733272527"/>
                  </a:ext>
                </a:extLst>
              </a:tr>
              <a:tr h="296705">
                <a:tc vMerge="1">
                  <a:txBody>
                    <a:bodyPr/>
                    <a:lstStyle/>
                    <a:p>
                      <a:pPr algn="ct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$99</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73%</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1,496</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67%</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0.91</a:t>
                      </a:r>
                    </a:p>
                  </a:txBody>
                  <a:tcPr marL="9525" marR="9525" marT="9525" marB="0" anchor="ctr">
                    <a:solidFill>
                      <a:schemeClr val="bg1">
                        <a:lumMod val="85000"/>
                      </a:schemeClr>
                    </a:solidFill>
                  </a:tcPr>
                </a:tc>
                <a:extLst>
                  <a:ext uri="{0D108BD9-81ED-4DB2-BD59-A6C34878D82A}">
                    <a16:rowId xmlns:a16="http://schemas.microsoft.com/office/drawing/2014/main" val="1358709025"/>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Elektra/</a:t>
                      </a:r>
                      <a:r>
                        <a:rPr lang="en-US" sz="1100" b="0" i="0" dirty="0" err="1">
                          <a:latin typeface="Helvetica Light" panose="020B0403020202020204" pitchFamily="34" charset="0"/>
                        </a:rPr>
                        <a:t>Italika</a:t>
                      </a:r>
                      <a:endParaRPr lang="en-US" sz="11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a:t>
                      </a:r>
                      <a:r>
                        <a:rPr lang="en-US" sz="1100" b="0" i="0" dirty="0" err="1">
                          <a:latin typeface="Helvetica Light" panose="020B0403020202020204" pitchFamily="34" charset="0"/>
                        </a:rPr>
                        <a:t>Ene</a:t>
                      </a:r>
                      <a:endParaRPr lang="en-US" sz="1100" b="0" i="0" dirty="0">
                        <a:latin typeface="Helvetica Light" panose="020B0403020202020204" pitchFamily="34" charset="0"/>
                      </a:endParaRPr>
                    </a:p>
                  </a:txBody>
                  <a:tcPr anchor="ctr"/>
                </a:tc>
                <a:tc>
                  <a:txBody>
                    <a:bodyPr/>
                    <a:lstStyle/>
                    <a:p>
                      <a:pPr algn="ctr"/>
                      <a:r>
                        <a:rPr lang="en-US" sz="1100" b="0" i="0" dirty="0">
                          <a:latin typeface="Helvetica Light" panose="020B0403020202020204" pitchFamily="34" charset="0"/>
                        </a:rPr>
                        <a:t>$26</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19%</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282</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13%</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0.66</a:t>
                      </a:r>
                    </a:p>
                  </a:txBody>
                  <a:tcPr marL="9525" marR="9525" marT="9525" marB="0" anchor="ctr"/>
                </a:tc>
                <a:extLst>
                  <a:ext uri="{0D108BD9-81ED-4DB2-BD59-A6C34878D82A}">
                    <a16:rowId xmlns:a16="http://schemas.microsoft.com/office/drawing/2014/main" val="1660530330"/>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$26</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19%</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282</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13%</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0.66</a:t>
                      </a:r>
                    </a:p>
                  </a:txBody>
                  <a:tcPr marL="9525" marR="9525" marT="9525" marB="0" anchor="ctr">
                    <a:solidFill>
                      <a:schemeClr val="bg1">
                        <a:lumMod val="85000"/>
                      </a:schemeClr>
                    </a:solidFill>
                  </a:tcPr>
                </a:tc>
                <a:extLst>
                  <a:ext uri="{0D108BD9-81ED-4DB2-BD59-A6C34878D82A}">
                    <a16:rowId xmlns:a16="http://schemas.microsoft.com/office/drawing/2014/main" val="1156915260"/>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err="1">
                          <a:latin typeface="Helvetica Light" panose="020B0403020202020204" pitchFamily="34" charset="0"/>
                        </a:rPr>
                        <a:t>Tropigas</a:t>
                      </a:r>
                      <a:endParaRPr lang="en-US" sz="11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a:t>
                      </a:r>
                      <a:r>
                        <a:rPr lang="en-US" sz="1100" b="0" i="0" dirty="0" err="1">
                          <a:latin typeface="Helvetica Light" panose="020B0403020202020204" pitchFamily="34" charset="0"/>
                        </a:rPr>
                        <a:t>Ene</a:t>
                      </a:r>
                      <a:endParaRPr lang="en-US" sz="1100" b="0" i="0" dirty="0">
                        <a:latin typeface="Helvetica Light" panose="020B0403020202020204" pitchFamily="34" charset="0"/>
                      </a:endParaRPr>
                    </a:p>
                  </a:txBody>
                  <a:tcPr anchor="ctr"/>
                </a:tc>
                <a:tc>
                  <a:txBody>
                    <a:bodyPr/>
                    <a:lstStyle/>
                    <a:p>
                      <a:pPr algn="ctr"/>
                      <a:r>
                        <a:rPr lang="en-US" sz="1100" b="0" i="0" dirty="0">
                          <a:latin typeface="Helvetica Light" panose="020B0403020202020204" pitchFamily="34" charset="0"/>
                        </a:rPr>
                        <a:t>$8</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6%</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444</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20%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3.18</a:t>
                      </a:r>
                    </a:p>
                  </a:txBody>
                  <a:tcPr marL="9525" marR="9525" marT="9525" marB="0" anchor="ctr"/>
                </a:tc>
                <a:extLst>
                  <a:ext uri="{0D108BD9-81ED-4DB2-BD59-A6C34878D82A}">
                    <a16:rowId xmlns:a16="http://schemas.microsoft.com/office/drawing/2014/main" val="650761723"/>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$8</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6%</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444</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20%</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3.18</a:t>
                      </a:r>
                    </a:p>
                  </a:txBody>
                  <a:tcPr marL="9525" marR="9525" marT="9525" marB="0" anchor="ctr">
                    <a:solidFill>
                      <a:schemeClr val="bg1">
                        <a:lumMod val="85000"/>
                      </a:schemeClr>
                    </a:solidFill>
                  </a:tcPr>
                </a:tc>
                <a:extLst>
                  <a:ext uri="{0D108BD9-81ED-4DB2-BD59-A6C34878D82A}">
                    <a16:rowId xmlns:a16="http://schemas.microsoft.com/office/drawing/2014/main" val="3837005483"/>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Gallo + Gallo</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a:t>
                      </a:r>
                      <a:r>
                        <a:rPr lang="en-US" sz="1100" b="0" i="0" dirty="0" err="1">
                          <a:latin typeface="Helvetica Light" panose="020B0403020202020204" pitchFamily="34" charset="0"/>
                        </a:rPr>
                        <a:t>Ene</a:t>
                      </a:r>
                      <a:endParaRPr lang="en-US" sz="1100" b="0" i="0" dirty="0">
                        <a:latin typeface="Helvetica Light" panose="020B0403020202020204" pitchFamily="34" charset="0"/>
                      </a:endParaRPr>
                    </a:p>
                  </a:txBody>
                  <a:tcPr anchor="ctr"/>
                </a:tc>
                <a:tc>
                  <a:txBody>
                    <a:bodyPr/>
                    <a:lstStyle/>
                    <a:p>
                      <a:pPr algn="ctr"/>
                      <a:r>
                        <a:rPr lang="en-US" sz="1100" b="0" i="0" dirty="0">
                          <a:latin typeface="Helvetica Light" panose="020B0403020202020204" pitchFamily="34" charset="0"/>
                        </a:rPr>
                        <a:t>$2</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2%</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24</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1%</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0.61</a:t>
                      </a:r>
                    </a:p>
                  </a:txBody>
                  <a:tcPr marL="9525" marR="9525" marT="9525" marB="0" anchor="ctr"/>
                </a:tc>
                <a:extLst>
                  <a:ext uri="{0D108BD9-81ED-4DB2-BD59-A6C34878D82A}">
                    <a16:rowId xmlns:a16="http://schemas.microsoft.com/office/drawing/2014/main" val="3827045342"/>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$2</a:t>
                      </a:r>
                    </a:p>
                  </a:txBody>
                  <a:tcPr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24</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1%</a:t>
                      </a:r>
                    </a:p>
                  </a:txBody>
                  <a:tcPr marL="9525" marR="9525" marT="9525" marB="0" anchor="ctr">
                    <a:solidFill>
                      <a:schemeClr val="bg1">
                        <a:lumMod val="85000"/>
                      </a:schemeClr>
                    </a:solidFill>
                  </a:tcPr>
                </a:tc>
                <a:tc>
                  <a:txBody>
                    <a:bodyPr/>
                    <a:lstStyle/>
                    <a:p>
                      <a:pPr algn="ctr" fontAlgn="b"/>
                      <a:r>
                        <a:rPr lang="es-HN" sz="1100" b="0" i="0" u="none" strike="noStrike" dirty="0">
                          <a:solidFill>
                            <a:srgbClr val="000000"/>
                          </a:solidFill>
                          <a:effectLst/>
                          <a:latin typeface="Helvetica Light" panose="020B0403020202020204" pitchFamily="34" charset="0"/>
                        </a:rPr>
                        <a:t>0.61</a:t>
                      </a:r>
                    </a:p>
                  </a:txBody>
                  <a:tcPr marL="9525" marR="9525" marT="9525" marB="0" anchor="ctr">
                    <a:solidFill>
                      <a:schemeClr val="bg1">
                        <a:lumMod val="85000"/>
                      </a:schemeClr>
                    </a:solidFill>
                  </a:tcPr>
                </a:tc>
                <a:extLst>
                  <a:ext uri="{0D108BD9-81ED-4DB2-BD59-A6C34878D82A}">
                    <a16:rowId xmlns:a16="http://schemas.microsoft.com/office/drawing/2014/main" val="2441269357"/>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err="1">
                          <a:latin typeface="Helvetica Light" panose="020B0403020202020204" pitchFamily="34" charset="0"/>
                        </a:rPr>
                        <a:t>Motomundo</a:t>
                      </a:r>
                      <a:endParaRPr lang="en-US" sz="11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a:t>
                      </a:r>
                      <a:r>
                        <a:rPr lang="en-US" sz="1100" b="0" i="0" dirty="0" err="1">
                          <a:latin typeface="Helvetica Light" panose="020B0403020202020204" pitchFamily="34" charset="0"/>
                        </a:rPr>
                        <a:t>Ene</a:t>
                      </a:r>
                      <a:endParaRPr lang="en-US" sz="1100" b="0" i="0" dirty="0">
                        <a:latin typeface="Helvetica Light" panose="020B0403020202020204" pitchFamily="34" charset="0"/>
                      </a:endParaRPr>
                    </a:p>
                  </a:txBody>
                  <a:tcPr anchor="ctr"/>
                </a:tc>
                <a:tc>
                  <a:txBody>
                    <a:bodyPr/>
                    <a:lstStyle/>
                    <a:p>
                      <a:pPr algn="ctr"/>
                      <a:r>
                        <a:rPr lang="en-US" sz="1100" b="0" i="0" dirty="0">
                          <a:latin typeface="Helvetica Light" panose="020B0403020202020204" pitchFamily="34" charset="0"/>
                        </a:rPr>
                        <a:t>$0</a:t>
                      </a:r>
                    </a:p>
                  </a:txBody>
                  <a:tcPr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tc>
                <a:tc>
                  <a:txBody>
                    <a:bodyPr/>
                    <a:lstStyle/>
                    <a:p>
                      <a:pPr algn="ctr" fontAlgn="b"/>
                      <a:r>
                        <a:rPr lang="es-HN" sz="1100" b="0" i="0" u="none" strike="noStrike" dirty="0">
                          <a:solidFill>
                            <a:srgbClr val="000000"/>
                          </a:solidFill>
                          <a:effectLst/>
                          <a:latin typeface="Helvetica Light" panose="020B0403020202020204" pitchFamily="34" charset="0"/>
                        </a:rPr>
                        <a:t>0.00</a:t>
                      </a:r>
                    </a:p>
                  </a:txBody>
                  <a:tcPr marL="9525" marR="9525" marT="9525" marB="0" anchor="ctr"/>
                </a:tc>
                <a:extLst>
                  <a:ext uri="{0D108BD9-81ED-4DB2-BD59-A6C34878D82A}">
                    <a16:rowId xmlns:a16="http://schemas.microsoft.com/office/drawing/2014/main" val="1054217775"/>
                  </a:ext>
                </a:extLst>
              </a:tr>
              <a:tr h="296705">
                <a:tc vMerge="1">
                  <a:txBody>
                    <a:bodyPr/>
                    <a:lstStyle/>
                    <a:p>
                      <a:pPr algn="ctr"/>
                      <a:endParaRPr lang="en-US" sz="1200" b="0" i="0" dirty="0">
                        <a:latin typeface="Helvetica Light" panose="020B0403020202020204" pitchFamily="34" charset="0"/>
                      </a:endParaRPr>
                    </a:p>
                  </a:txBody>
                  <a:tcPr anchor="ct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$0</a:t>
                      </a:r>
                    </a:p>
                  </a:txBody>
                  <a:tcPr anchor="ctr">
                    <a:solidFill>
                      <a:schemeClr val="bg1">
                        <a:lumMod val="85000"/>
                      </a:schemeClr>
                    </a:solidFill>
                  </a:tcPr>
                </a:tc>
                <a:tc>
                  <a:txBody>
                    <a:bodyPr/>
                    <a:lstStyle/>
                    <a:p>
                      <a:pPr algn="ctr"/>
                      <a:r>
                        <a:rPr lang="en-US" sz="1100" b="0" i="0" dirty="0">
                          <a:latin typeface="Helvetica Light" panose="020B0403020202020204" pitchFamily="34" charset="0"/>
                        </a:rPr>
                        <a:t>0%</a:t>
                      </a:r>
                    </a:p>
                  </a:txBody>
                  <a:tcPr anchor="ctr">
                    <a:solidFill>
                      <a:schemeClr val="bg1">
                        <a:lumMod val="85000"/>
                      </a:schemeClr>
                    </a:solidFill>
                  </a:tcPr>
                </a:tc>
                <a:tc>
                  <a:txBody>
                    <a:bodyPr/>
                    <a:lstStyle/>
                    <a:p>
                      <a:pPr algn="ctr"/>
                      <a:r>
                        <a:rPr lang="en-US" sz="1100" b="0" i="0" dirty="0">
                          <a:latin typeface="Helvetica Light" panose="020B0403020202020204" pitchFamily="34" charset="0"/>
                        </a:rPr>
                        <a:t>0</a:t>
                      </a: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0%</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0.00</a:t>
                      </a:r>
                    </a:p>
                  </a:txBody>
                  <a:tcPr anchor="ctr">
                    <a:solidFill>
                      <a:schemeClr val="bg1">
                        <a:lumMod val="85000"/>
                      </a:schemeClr>
                    </a:solidFill>
                  </a:tcPr>
                </a:tc>
                <a:extLst>
                  <a:ext uri="{0D108BD9-81ED-4DB2-BD59-A6C34878D82A}">
                    <a16:rowId xmlns:a16="http://schemas.microsoft.com/office/drawing/2014/main" val="2551799116"/>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latin typeface="Helvetica Light" panose="020B0403020202020204" pitchFamily="34" charset="0"/>
                          <a:ea typeface="+mn-ea"/>
                          <a:cs typeface="+mn-cs"/>
                        </a:rPr>
                        <a:t>Grupo Q</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a:t>
                      </a:r>
                      <a:r>
                        <a:rPr lang="en-US" sz="1100" b="0" i="0" dirty="0" err="1">
                          <a:latin typeface="Helvetica Light" panose="020B0403020202020204" pitchFamily="34" charset="0"/>
                        </a:rPr>
                        <a:t>Ene</a:t>
                      </a:r>
                      <a:endParaRPr lang="en-US" sz="1100" b="0" i="0" dirty="0">
                        <a:latin typeface="Helvetica Light" panose="020B0403020202020204" pitchFamily="34" charset="0"/>
                      </a:endParaRPr>
                    </a:p>
                  </a:txBody>
                  <a:tcPr anchor="ctr">
                    <a:solidFill>
                      <a:srgbClr val="FFFFFF"/>
                    </a:solidFill>
                  </a:tcPr>
                </a:tc>
                <a:tc>
                  <a:txBody>
                    <a:bodyPr/>
                    <a:lstStyle/>
                    <a:p>
                      <a:pPr algn="ctr"/>
                      <a:r>
                        <a:rPr lang="en-US" sz="1100" b="0" i="0" dirty="0">
                          <a:latin typeface="Helvetica Light" panose="020B0403020202020204" pitchFamily="34" charset="0"/>
                        </a:rPr>
                        <a:t>$0</a:t>
                      </a:r>
                    </a:p>
                  </a:txBody>
                  <a:tcPr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0%</a:t>
                      </a:r>
                    </a:p>
                  </a:txBody>
                  <a:tcPr marL="9525" marR="9525" marT="9525" marB="0" anchor="ctr">
                    <a:solidFill>
                      <a:srgbClr val="FFFFFF"/>
                    </a:solidFill>
                  </a:tcPr>
                </a:tc>
                <a:tc>
                  <a:txBody>
                    <a:bodyPr/>
                    <a:lstStyle/>
                    <a:p>
                      <a:pPr algn="ctr" fontAlgn="b"/>
                      <a:r>
                        <a:rPr lang="es-HN" sz="1100" b="0" i="0" u="none" strike="noStrike" dirty="0">
                          <a:solidFill>
                            <a:srgbClr val="000000"/>
                          </a:solidFill>
                          <a:effectLst/>
                          <a:latin typeface="Helvetica Light" panose="020B0403020202020204" pitchFamily="34" charset="0"/>
                        </a:rPr>
                        <a:t>0.00</a:t>
                      </a:r>
                    </a:p>
                  </a:txBody>
                  <a:tcPr marL="9525" marR="9525" marT="9525" marB="0" anchor="ctr">
                    <a:solidFill>
                      <a:srgbClr val="FFFFFF"/>
                    </a:solidFill>
                  </a:tcPr>
                </a:tc>
                <a:extLst>
                  <a:ext uri="{0D108BD9-81ED-4DB2-BD59-A6C34878D82A}">
                    <a16:rowId xmlns:a16="http://schemas.microsoft.com/office/drawing/2014/main" val="2832559725"/>
                  </a:ext>
                </a:extLst>
              </a:tr>
              <a:tr h="296705">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latin typeface="Helvetica Light" panose="020B0403020202020204" pitchFamily="34" charset="0"/>
                        <a:ea typeface="+mn-ea"/>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b="0" i="0" dirty="0" err="1">
                          <a:latin typeface="Helvetica Light" panose="020B0403020202020204" pitchFamily="34" charset="0"/>
                        </a:rPr>
                        <a:t>Acumulado</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$0</a:t>
                      </a:r>
                    </a:p>
                  </a:txBody>
                  <a:tcPr anchor="ctr">
                    <a:solidFill>
                      <a:schemeClr val="bg1">
                        <a:lumMod val="85000"/>
                      </a:schemeClr>
                    </a:solidFill>
                  </a:tcPr>
                </a:tc>
                <a:tc>
                  <a:txBody>
                    <a:bodyPr/>
                    <a:lstStyle/>
                    <a:p>
                      <a:pPr algn="ctr"/>
                      <a:r>
                        <a:rPr lang="en-US" sz="1100" b="0" i="0" dirty="0">
                          <a:latin typeface="Helvetica Light" panose="020B0403020202020204" pitchFamily="34" charset="0"/>
                        </a:rPr>
                        <a:t>0%</a:t>
                      </a:r>
                    </a:p>
                  </a:txBody>
                  <a:tcPr anchor="ctr">
                    <a:solidFill>
                      <a:schemeClr val="bg1">
                        <a:lumMod val="85000"/>
                      </a:schemeClr>
                    </a:solidFill>
                  </a:tcPr>
                </a:tc>
                <a:tc>
                  <a:txBody>
                    <a:bodyPr/>
                    <a:lstStyle/>
                    <a:p>
                      <a:pPr algn="ctr"/>
                      <a:r>
                        <a:rPr lang="en-US" sz="1100" b="0" i="0" dirty="0">
                          <a:latin typeface="Helvetica Light" panose="020B0403020202020204" pitchFamily="34" charset="0"/>
                        </a:rPr>
                        <a:t>0</a:t>
                      </a:r>
                    </a:p>
                  </a:txBody>
                  <a:tcPr anchor="ctr">
                    <a:solidFill>
                      <a:schemeClr val="bg1">
                        <a:lumMod val="85000"/>
                      </a:schemeClr>
                    </a:solidFill>
                  </a:tcPr>
                </a:tc>
                <a:tc>
                  <a:txBody>
                    <a:bodyPr/>
                    <a:lstStyle/>
                    <a:p>
                      <a:pPr algn="ctr"/>
                      <a:r>
                        <a:rPr lang="es-HN" sz="1100" b="0" i="0" u="none" strike="noStrike" dirty="0">
                          <a:solidFill>
                            <a:srgbClr val="000000"/>
                          </a:solidFill>
                          <a:effectLst/>
                          <a:latin typeface="Helvetica Light" panose="020B0403020202020204" pitchFamily="34" charset="0"/>
                        </a:rPr>
                        <a:t>0%</a:t>
                      </a:r>
                      <a:endParaRPr lang="en-US" sz="1100" b="0"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0" i="0" dirty="0">
                          <a:latin typeface="Helvetica Light" panose="020B0403020202020204" pitchFamily="34" charset="0"/>
                        </a:rPr>
                        <a:t>0.00</a:t>
                      </a:r>
                    </a:p>
                  </a:txBody>
                  <a:tcPr anchor="ctr">
                    <a:solidFill>
                      <a:schemeClr val="bg1">
                        <a:lumMod val="85000"/>
                      </a:schemeClr>
                    </a:solidFill>
                  </a:tcPr>
                </a:tc>
                <a:extLst>
                  <a:ext uri="{0D108BD9-81ED-4DB2-BD59-A6C34878D82A}">
                    <a16:rowId xmlns:a16="http://schemas.microsoft.com/office/drawing/2014/main" val="1885291060"/>
                  </a:ext>
                </a:extLst>
              </a:tr>
              <a:tr h="296705">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dirty="0">
                          <a:latin typeface="Helvetica Light" panose="020B0403020202020204" pitchFamily="34" charset="0"/>
                        </a:rPr>
                        <a:t>TOTALES</a:t>
                      </a:r>
                    </a:p>
                  </a:txBody>
                  <a:tcPr anchor="ctr">
                    <a:lnT w="12700" cap="flat" cmpd="sng" algn="ctr">
                      <a:solidFill>
                        <a:schemeClr val="tx1"/>
                      </a:solidFill>
                      <a:prstDash val="solid"/>
                      <a:round/>
                      <a:headEnd type="none" w="med" len="med"/>
                      <a:tailEnd type="none" w="med" len="med"/>
                    </a:lnT>
                  </a:tcPr>
                </a:tc>
                <a:tc>
                  <a:txBody>
                    <a:bodyPr/>
                    <a:lstStyle/>
                    <a:p>
                      <a:pPr algn="ctr"/>
                      <a:r>
                        <a:rPr lang="en-US" sz="1100" b="0" i="0" dirty="0" err="1">
                          <a:latin typeface="Helvetica Light" panose="020B0403020202020204" pitchFamily="34" charset="0"/>
                        </a:rPr>
                        <a:t>Mes</a:t>
                      </a:r>
                      <a:r>
                        <a:rPr lang="en-US" sz="1100" b="0" i="0" dirty="0">
                          <a:latin typeface="Helvetica Light" panose="020B0403020202020204" pitchFamily="34" charset="0"/>
                        </a:rPr>
                        <a:t> :</a:t>
                      </a:r>
                      <a:r>
                        <a:rPr lang="en-US" sz="1100" b="0" i="0" dirty="0" err="1">
                          <a:latin typeface="Helvetica Light" panose="020B0403020202020204" pitchFamily="34" charset="0"/>
                        </a:rPr>
                        <a:t>Ene</a:t>
                      </a:r>
                      <a:endParaRPr lang="en-US" sz="1100" b="0" i="0" dirty="0">
                        <a:latin typeface="Helvetica Light" panose="020B0403020202020204" pitchFamily="34" charset="0"/>
                      </a:endParaRPr>
                    </a:p>
                  </a:txBody>
                  <a:tcPr anchor="ctr">
                    <a:solidFill>
                      <a:schemeClr val="bg1"/>
                    </a:solidFill>
                  </a:tcPr>
                </a:tc>
                <a:tc>
                  <a:txBody>
                    <a:bodyPr/>
                    <a:lstStyle/>
                    <a:p>
                      <a:pPr algn="ctr"/>
                      <a:r>
                        <a:rPr lang="en-US" sz="1100" b="0" i="0" dirty="0">
                          <a:latin typeface="Helvetica Light" panose="020B0403020202020204" pitchFamily="34" charset="0"/>
                        </a:rPr>
                        <a:t>$135</a:t>
                      </a:r>
                    </a:p>
                  </a:txBody>
                  <a:tcPr anchor="ctr">
                    <a:solidFill>
                      <a:schemeClr val="bg1"/>
                    </a:solidFill>
                  </a:tcPr>
                </a:tc>
                <a:tc>
                  <a:txBody>
                    <a:bodyPr/>
                    <a:lstStyle/>
                    <a:p>
                      <a:pPr algn="ctr"/>
                      <a:endParaRPr lang="en-US" sz="1100" b="0" i="0" dirty="0">
                        <a:latin typeface="Helvetica Light" panose="020B0403020202020204" pitchFamily="34" charset="0"/>
                      </a:endParaRPr>
                    </a:p>
                  </a:txBody>
                  <a:tcPr anchor="ctr">
                    <a:solidFill>
                      <a:schemeClr val="bg1"/>
                    </a:solidFill>
                  </a:tcPr>
                </a:tc>
                <a:tc>
                  <a:txBody>
                    <a:bodyPr/>
                    <a:lstStyle/>
                    <a:p>
                      <a:pPr algn="ctr"/>
                      <a:r>
                        <a:rPr lang="en-US" sz="1100" b="0" i="0" dirty="0">
                          <a:latin typeface="Helvetica Light" panose="020B0403020202020204" pitchFamily="34" charset="0"/>
                        </a:rPr>
                        <a:t>2,245</a:t>
                      </a:r>
                    </a:p>
                  </a:txBody>
                  <a:tcPr anchor="ctr">
                    <a:solidFill>
                      <a:schemeClr val="bg1"/>
                    </a:solidFill>
                  </a:tcPr>
                </a:tc>
                <a:tc>
                  <a:txBody>
                    <a:bodyPr/>
                    <a:lstStyle/>
                    <a:p>
                      <a:pPr algn="ctr"/>
                      <a:endParaRPr lang="en-US" sz="1100" b="0" i="0" dirty="0">
                        <a:latin typeface="Helvetica Light" panose="020B0403020202020204" pitchFamily="34" charset="0"/>
                      </a:endParaRPr>
                    </a:p>
                  </a:txBody>
                  <a:tcPr anchor="ctr">
                    <a:solidFill>
                      <a:schemeClr val="bg1"/>
                    </a:solidFill>
                  </a:tcPr>
                </a:tc>
                <a:tc>
                  <a:txBody>
                    <a:bodyPr/>
                    <a:lstStyle/>
                    <a:p>
                      <a:pPr algn="ctr"/>
                      <a:endParaRPr lang="en-US" sz="1100" b="0" i="0" dirty="0">
                        <a:latin typeface="Helvetica Light" panose="020B0403020202020204" pitchFamily="34" charset="0"/>
                      </a:endParaRPr>
                    </a:p>
                  </a:txBody>
                  <a:tcPr anchor="ctr">
                    <a:solidFill>
                      <a:schemeClr val="bg1"/>
                    </a:solidFill>
                  </a:tcPr>
                </a:tc>
                <a:extLst>
                  <a:ext uri="{0D108BD9-81ED-4DB2-BD59-A6C34878D82A}">
                    <a16:rowId xmlns:a16="http://schemas.microsoft.com/office/drawing/2014/main" val="1662172891"/>
                  </a:ext>
                </a:extLst>
              </a:tr>
              <a:tr h="397441">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dirty="0">
                        <a:latin typeface="Helvetica Light" panose="020B040302020202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en-US" sz="1100" b="1" i="0" dirty="0" err="1">
                          <a:latin typeface="HELVETICA LIGHT" panose="020B0403020202020204" pitchFamily="34" charset="0"/>
                        </a:rPr>
                        <a:t>Acumulada</a:t>
                      </a: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1" i="0" dirty="0">
                          <a:latin typeface="HELVETICA LIGHT" panose="020B0403020202020204" pitchFamily="34" charset="0"/>
                        </a:rPr>
                        <a:t>$135</a:t>
                      </a: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r>
                        <a:rPr lang="en-US" sz="1100" b="1" i="0" dirty="0">
                          <a:latin typeface="HELVETICA LIGHT" panose="020B0403020202020204" pitchFamily="34" charset="0"/>
                        </a:rPr>
                        <a:t>2,245</a:t>
                      </a: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tc>
                  <a:txBody>
                    <a:bodyPr/>
                    <a:lstStyle/>
                    <a:p>
                      <a:pPr algn="ctr"/>
                      <a:endParaRPr lang="en-US" sz="1100" b="1" i="0" dirty="0">
                        <a:latin typeface="HELVETICA LIGHT" panose="020B0403020202020204" pitchFamily="34" charset="0"/>
                      </a:endParaRPr>
                    </a:p>
                  </a:txBody>
                  <a:tcPr anchor="ctr">
                    <a:solidFill>
                      <a:schemeClr val="bg1">
                        <a:lumMod val="85000"/>
                      </a:schemeClr>
                    </a:solidFill>
                  </a:tcPr>
                </a:tc>
                <a:extLst>
                  <a:ext uri="{0D108BD9-81ED-4DB2-BD59-A6C34878D82A}">
                    <a16:rowId xmlns:a16="http://schemas.microsoft.com/office/drawing/2014/main" val="1423990443"/>
                  </a:ext>
                </a:extLst>
              </a:tr>
            </a:tbl>
          </a:graphicData>
        </a:graphic>
      </p:graphicFrame>
      <p:graphicFrame>
        <p:nvGraphicFramePr>
          <p:cNvPr id="19" name="Chart 18">
            <a:extLst>
              <a:ext uri="{FF2B5EF4-FFF2-40B4-BE49-F238E27FC236}">
                <a16:creationId xmlns:a16="http://schemas.microsoft.com/office/drawing/2014/main" id="{8B30AE91-32A0-AB4B-A3F3-11F74E564CDA}"/>
              </a:ext>
            </a:extLst>
          </p:cNvPr>
          <p:cNvGraphicFramePr/>
          <p:nvPr>
            <p:extLst>
              <p:ext uri="{D42A27DB-BD31-4B8C-83A1-F6EECF244321}">
                <p14:modId xmlns:p14="http://schemas.microsoft.com/office/powerpoint/2010/main" val="1407127692"/>
              </p:ext>
            </p:extLst>
          </p:nvPr>
        </p:nvGraphicFramePr>
        <p:xfrm>
          <a:off x="6096000" y="1771709"/>
          <a:ext cx="5795211" cy="3314581"/>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a:extLst>
              <a:ext uri="{FF2B5EF4-FFF2-40B4-BE49-F238E27FC236}">
                <a16:creationId xmlns:a16="http://schemas.microsoft.com/office/drawing/2014/main" id="{DC3CCD67-849F-D843-9BB5-8205A0441E58}"/>
              </a:ext>
            </a:extLst>
          </p:cNvPr>
          <p:cNvCxnSpPr/>
          <p:nvPr/>
        </p:nvCxnSpPr>
        <p:spPr>
          <a:xfrm flipH="1">
            <a:off x="6908838" y="3027256"/>
            <a:ext cx="458585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21" name="Table 20">
            <a:extLst>
              <a:ext uri="{FF2B5EF4-FFF2-40B4-BE49-F238E27FC236}">
                <a16:creationId xmlns:a16="http://schemas.microsoft.com/office/drawing/2014/main" id="{682FD476-3CD8-F54E-92EC-D4448E6E4BF8}"/>
              </a:ext>
            </a:extLst>
          </p:cNvPr>
          <p:cNvGraphicFramePr>
            <a:graphicFrameLocks noGrp="1"/>
          </p:cNvGraphicFramePr>
          <p:nvPr>
            <p:extLst>
              <p:ext uri="{D42A27DB-BD31-4B8C-83A1-F6EECF244321}">
                <p14:modId xmlns:p14="http://schemas.microsoft.com/office/powerpoint/2010/main" val="669205070"/>
              </p:ext>
            </p:extLst>
          </p:nvPr>
        </p:nvGraphicFramePr>
        <p:xfrm>
          <a:off x="6536724" y="1758574"/>
          <a:ext cx="4852506" cy="360000"/>
        </p:xfrm>
        <a:graphic>
          <a:graphicData uri="http://schemas.openxmlformats.org/drawingml/2006/table">
            <a:tbl>
              <a:tblPr firstRow="1" bandRow="1">
                <a:tableStyleId>{2D5ABB26-0587-4C30-8999-92F81FD0307C}</a:tableStyleId>
              </a:tblPr>
              <a:tblGrid>
                <a:gridCol w="808751">
                  <a:extLst>
                    <a:ext uri="{9D8B030D-6E8A-4147-A177-3AD203B41FA5}">
                      <a16:colId xmlns:a16="http://schemas.microsoft.com/office/drawing/2014/main" val="2351826946"/>
                    </a:ext>
                  </a:extLst>
                </a:gridCol>
                <a:gridCol w="808751">
                  <a:extLst>
                    <a:ext uri="{9D8B030D-6E8A-4147-A177-3AD203B41FA5}">
                      <a16:colId xmlns:a16="http://schemas.microsoft.com/office/drawing/2014/main" val="127220193"/>
                    </a:ext>
                  </a:extLst>
                </a:gridCol>
                <a:gridCol w="808751">
                  <a:extLst>
                    <a:ext uri="{9D8B030D-6E8A-4147-A177-3AD203B41FA5}">
                      <a16:colId xmlns:a16="http://schemas.microsoft.com/office/drawing/2014/main" val="3128504286"/>
                    </a:ext>
                  </a:extLst>
                </a:gridCol>
                <a:gridCol w="808751">
                  <a:extLst>
                    <a:ext uri="{9D8B030D-6E8A-4147-A177-3AD203B41FA5}">
                      <a16:colId xmlns:a16="http://schemas.microsoft.com/office/drawing/2014/main" val="1048754519"/>
                    </a:ext>
                  </a:extLst>
                </a:gridCol>
                <a:gridCol w="808751">
                  <a:extLst>
                    <a:ext uri="{9D8B030D-6E8A-4147-A177-3AD203B41FA5}">
                      <a16:colId xmlns:a16="http://schemas.microsoft.com/office/drawing/2014/main" val="2171510233"/>
                    </a:ext>
                  </a:extLst>
                </a:gridCol>
                <a:gridCol w="808751">
                  <a:extLst>
                    <a:ext uri="{9D8B030D-6E8A-4147-A177-3AD203B41FA5}">
                      <a16:colId xmlns:a16="http://schemas.microsoft.com/office/drawing/2014/main" val="2957063474"/>
                    </a:ext>
                  </a:extLst>
                </a:gridCol>
              </a:tblGrid>
              <a:tr h="360000">
                <a:tc>
                  <a:txBody>
                    <a:bodyPr/>
                    <a:lstStyle/>
                    <a:p>
                      <a:pPr algn="ctr"/>
                      <a:r>
                        <a:rPr lang="en-US" sz="1200" b="0" i="0" dirty="0">
                          <a:latin typeface="Helvetica Light" panose="020B0403020202020204" pitchFamily="34" charset="0"/>
                        </a:rPr>
                        <a:t>$1,078k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$495K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$167K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$ 118k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$ 21k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dirty="0">
                          <a:latin typeface="Helvetica Light" panose="020B0403020202020204" pitchFamily="34" charset="0"/>
                        </a:rPr>
                        <a:t>$ 1k</a:t>
                      </a:r>
                    </a:p>
                  </a:txBody>
                  <a:tcPr marL="100584" marR="100584"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4285670581"/>
                  </a:ext>
                </a:extLst>
              </a:tr>
            </a:tbl>
          </a:graphicData>
        </a:graphic>
      </p:graphicFrame>
      <p:sp>
        <p:nvSpPr>
          <p:cNvPr id="5" name="TextBox 4">
            <a:extLst>
              <a:ext uri="{FF2B5EF4-FFF2-40B4-BE49-F238E27FC236}">
                <a16:creationId xmlns:a16="http://schemas.microsoft.com/office/drawing/2014/main" id="{1D72DD03-F2DC-F445-97E7-C349AE4DEBDE}"/>
              </a:ext>
            </a:extLst>
          </p:cNvPr>
          <p:cNvSpPr txBox="1"/>
          <p:nvPr/>
        </p:nvSpPr>
        <p:spPr>
          <a:xfrm>
            <a:off x="301371" y="5598946"/>
            <a:ext cx="5222679" cy="830997"/>
          </a:xfrm>
          <a:prstGeom prst="rect">
            <a:avLst/>
          </a:prstGeom>
          <a:solidFill>
            <a:schemeClr val="bg1">
              <a:lumMod val="85000"/>
            </a:schemeClr>
          </a:solidFill>
        </p:spPr>
        <p:txBody>
          <a:bodyPr wrap="square" rtlCol="0">
            <a:spAutoFit/>
          </a:bodyPr>
          <a:lstStyle/>
          <a:p>
            <a:pPr marL="171450" indent="-171450">
              <a:buFont typeface="Arial" panose="020B0604020202020204" pitchFamily="34" charset="0"/>
              <a:buChar char="•"/>
            </a:pPr>
            <a:r>
              <a:rPr lang="en-US" sz="1200" dirty="0">
                <a:latin typeface="Helvetica Light" panose="020B0403020202020204" pitchFamily="34" charset="0"/>
              </a:rPr>
              <a:t>Para </a:t>
            </a:r>
            <a:r>
              <a:rPr lang="en-US" sz="1200" dirty="0" err="1">
                <a:latin typeface="Helvetica Light" panose="020B0403020202020204" pitchFamily="34" charset="0"/>
              </a:rPr>
              <a:t>el</a:t>
            </a:r>
            <a:r>
              <a:rPr lang="en-US" sz="1200" dirty="0">
                <a:latin typeface="Helvetica Light" panose="020B0403020202020204" pitchFamily="34" charset="0"/>
              </a:rPr>
              <a:t> </a:t>
            </a:r>
            <a:r>
              <a:rPr lang="en-US" sz="1200" dirty="0" err="1">
                <a:latin typeface="Helvetica Light" panose="020B0403020202020204" pitchFamily="34" charset="0"/>
              </a:rPr>
              <a:t>mes</a:t>
            </a:r>
            <a:r>
              <a:rPr lang="en-US" sz="1200" dirty="0">
                <a:latin typeface="Helvetica Light" panose="020B0403020202020204" pitchFamily="34" charset="0"/>
              </a:rPr>
              <a:t> de </a:t>
            </a:r>
            <a:r>
              <a:rPr lang="en-US" sz="1200" dirty="0" err="1">
                <a:latin typeface="Helvetica Light" panose="020B0403020202020204" pitchFamily="34" charset="0"/>
              </a:rPr>
              <a:t>enero</a:t>
            </a:r>
            <a:r>
              <a:rPr lang="en-US" sz="1200" dirty="0">
                <a:latin typeface="Helvetica Light" panose="020B0403020202020204" pitchFamily="34" charset="0"/>
              </a:rPr>
              <a:t> y </a:t>
            </a:r>
            <a:r>
              <a:rPr lang="en-US" sz="1200" dirty="0" err="1">
                <a:latin typeface="Helvetica Light" panose="020B0403020202020204" pitchFamily="34" charset="0"/>
              </a:rPr>
              <a:t>en</a:t>
            </a:r>
            <a:r>
              <a:rPr lang="en-US" sz="1200" dirty="0">
                <a:latin typeface="Helvetica Light" panose="020B0403020202020204" pitchFamily="34" charset="0"/>
              </a:rPr>
              <a:t> </a:t>
            </a:r>
            <a:r>
              <a:rPr lang="en-US" sz="1200" dirty="0" err="1">
                <a:latin typeface="Helvetica Light" panose="020B0403020202020204" pitchFamily="34" charset="0"/>
              </a:rPr>
              <a:t>el</a:t>
            </a:r>
            <a:r>
              <a:rPr lang="en-US" sz="1200" dirty="0">
                <a:latin typeface="Helvetica Light" panose="020B0403020202020204" pitchFamily="34" charset="0"/>
              </a:rPr>
              <a:t> </a:t>
            </a:r>
            <a:r>
              <a:rPr lang="en-US" sz="1200" dirty="0" err="1">
                <a:latin typeface="Helvetica Light" panose="020B0403020202020204" pitchFamily="34" charset="0"/>
              </a:rPr>
              <a:t>acumulado</a:t>
            </a:r>
            <a:r>
              <a:rPr lang="en-US" sz="1200" dirty="0">
                <a:latin typeface="Helvetica Light" panose="020B0403020202020204" pitchFamily="34" charset="0"/>
              </a:rPr>
              <a:t>  </a:t>
            </a:r>
            <a:r>
              <a:rPr lang="en-US" sz="1200" dirty="0" err="1">
                <a:latin typeface="Helvetica Light" panose="020B0403020202020204" pitchFamily="34" charset="0"/>
              </a:rPr>
              <a:t>didemo</a:t>
            </a:r>
            <a:r>
              <a:rPr lang="en-US" sz="1200" dirty="0">
                <a:latin typeface="Helvetica Light" panose="020B0403020202020204" pitchFamily="34" charset="0"/>
              </a:rPr>
              <a:t> </a:t>
            </a:r>
            <a:r>
              <a:rPr lang="en-US" sz="1200" dirty="0" err="1">
                <a:latin typeface="Helvetica Light" panose="020B0403020202020204" pitchFamily="34" charset="0"/>
              </a:rPr>
              <a:t>nunca</a:t>
            </a:r>
            <a:r>
              <a:rPr lang="en-US" sz="1200" dirty="0">
                <a:latin typeface="Helvetica Light" panose="020B0403020202020204" pitchFamily="34" charset="0"/>
              </a:rPr>
              <a:t> </a:t>
            </a:r>
            <a:r>
              <a:rPr lang="en-US" sz="1200" dirty="0" err="1">
                <a:latin typeface="Helvetica Light" panose="020B0403020202020204" pitchFamily="34" charset="0"/>
              </a:rPr>
              <a:t>consigue</a:t>
            </a:r>
            <a:r>
              <a:rPr lang="en-US" sz="1200" dirty="0">
                <a:latin typeface="Helvetica Light" panose="020B0403020202020204" pitchFamily="34" charset="0"/>
              </a:rPr>
              <a:t> </a:t>
            </a:r>
            <a:r>
              <a:rPr lang="en-US" sz="1200" dirty="0" err="1">
                <a:latin typeface="Helvetica Light" panose="020B0403020202020204" pitchFamily="34" charset="0"/>
              </a:rPr>
              <a:t>superar</a:t>
            </a:r>
            <a:r>
              <a:rPr lang="en-US" sz="1200" dirty="0">
                <a:latin typeface="Helvetica Light" panose="020B0403020202020204" pitchFamily="34" charset="0"/>
              </a:rPr>
              <a:t> </a:t>
            </a:r>
            <a:r>
              <a:rPr lang="en-US" sz="1200" dirty="0" err="1">
                <a:latin typeface="Helvetica Light" panose="020B0403020202020204" pitchFamily="34" charset="0"/>
              </a:rPr>
              <a:t>su</a:t>
            </a:r>
            <a:r>
              <a:rPr lang="en-US" sz="1200" dirty="0">
                <a:latin typeface="Helvetica Light" panose="020B0403020202020204" pitchFamily="34" charset="0"/>
              </a:rPr>
              <a:t> COE de 0. </a:t>
            </a:r>
          </a:p>
          <a:p>
            <a:pPr marL="171450" indent="-171450">
              <a:buFont typeface="Arial" panose="020B0604020202020204" pitchFamily="34" charset="0"/>
              <a:buChar char="•"/>
            </a:pPr>
            <a:r>
              <a:rPr lang="en-US" sz="1200" dirty="0" err="1">
                <a:latin typeface="Helvetica Light" panose="020B0403020202020204" pitchFamily="34" charset="0"/>
              </a:rPr>
              <a:t>Tropigas</a:t>
            </a:r>
            <a:r>
              <a:rPr lang="en-US" sz="1200" dirty="0">
                <a:latin typeface="Helvetica Light" panose="020B0403020202020204" pitchFamily="34" charset="0"/>
              </a:rPr>
              <a:t> </a:t>
            </a:r>
            <a:r>
              <a:rPr lang="en-US" sz="1200" dirty="0" err="1">
                <a:latin typeface="Helvetica Light" panose="020B0403020202020204" pitchFamily="34" charset="0"/>
              </a:rPr>
              <a:t>tiene</a:t>
            </a:r>
            <a:r>
              <a:rPr lang="en-US" sz="1200" dirty="0">
                <a:latin typeface="Helvetica Light" panose="020B0403020202020204" pitchFamily="34" charset="0"/>
              </a:rPr>
              <a:t> </a:t>
            </a:r>
            <a:r>
              <a:rPr lang="en-US" sz="1200" dirty="0" err="1">
                <a:latin typeface="Helvetica Light" panose="020B0403020202020204" pitchFamily="34" charset="0"/>
              </a:rPr>
              <a:t>el</a:t>
            </a:r>
            <a:r>
              <a:rPr lang="en-US" sz="1200" dirty="0">
                <a:latin typeface="Helvetica Light" panose="020B0403020202020204" pitchFamily="34" charset="0"/>
              </a:rPr>
              <a:t> </a:t>
            </a:r>
            <a:r>
              <a:rPr lang="en-US" sz="1200" dirty="0" err="1">
                <a:latin typeface="Helvetica Light" panose="020B0403020202020204" pitchFamily="34" charset="0"/>
              </a:rPr>
              <a:t>mejor</a:t>
            </a:r>
            <a:r>
              <a:rPr lang="en-US" sz="1200" dirty="0">
                <a:latin typeface="Helvetica Light" panose="020B0403020202020204" pitchFamily="34" charset="0"/>
              </a:rPr>
              <a:t> COE </a:t>
            </a:r>
            <a:r>
              <a:rPr lang="en-US" sz="1200" dirty="0" err="1">
                <a:latin typeface="Helvetica Light" panose="020B0403020202020204" pitchFamily="34" charset="0"/>
              </a:rPr>
              <a:t>por</a:t>
            </a:r>
            <a:r>
              <a:rPr lang="en-US" sz="1200" dirty="0">
                <a:latin typeface="Helvetica Light" panose="020B0403020202020204" pitchFamily="34" charset="0"/>
              </a:rPr>
              <a:t> </a:t>
            </a:r>
            <a:r>
              <a:rPr lang="en-US" sz="1200" dirty="0" err="1">
                <a:latin typeface="Helvetica Light" panose="020B0403020202020204" pitchFamily="34" charset="0"/>
              </a:rPr>
              <a:t>tener</a:t>
            </a:r>
            <a:r>
              <a:rPr lang="en-US" sz="1200" dirty="0">
                <a:latin typeface="Helvetica Light" panose="020B0403020202020204" pitchFamily="34" charset="0"/>
              </a:rPr>
              <a:t> </a:t>
            </a:r>
            <a:r>
              <a:rPr lang="en-US" sz="1200" dirty="0" err="1">
                <a:latin typeface="Helvetica Light" panose="020B0403020202020204" pitchFamily="34" charset="0"/>
              </a:rPr>
              <a:t>pauta</a:t>
            </a:r>
            <a:r>
              <a:rPr lang="en-US" sz="1200" dirty="0">
                <a:latin typeface="Helvetica Light" panose="020B0403020202020204" pitchFamily="34" charset="0"/>
              </a:rPr>
              <a:t> </a:t>
            </a:r>
            <a:r>
              <a:rPr lang="en-US" sz="1200" dirty="0" err="1">
                <a:latin typeface="Helvetica Light" panose="020B0403020202020204" pitchFamily="34" charset="0"/>
              </a:rPr>
              <a:t>en</a:t>
            </a:r>
            <a:r>
              <a:rPr lang="en-US" sz="1200" dirty="0">
                <a:latin typeface="Helvetica Light" panose="020B0403020202020204" pitchFamily="34" charset="0"/>
              </a:rPr>
              <a:t> TVC con un 3.18 al </a:t>
            </a:r>
            <a:r>
              <a:rPr lang="en-US" sz="1200" dirty="0" err="1">
                <a:latin typeface="Helvetica Light" panose="020B0403020202020204" pitchFamily="34" charset="0"/>
              </a:rPr>
              <a:t>mes</a:t>
            </a:r>
            <a:r>
              <a:rPr lang="en-US" sz="1200" dirty="0">
                <a:latin typeface="Helvetica Light" panose="020B0403020202020204" pitchFamily="34" charset="0"/>
              </a:rPr>
              <a:t> de </a:t>
            </a:r>
            <a:r>
              <a:rPr lang="en-US" sz="1200" dirty="0" err="1">
                <a:latin typeface="Helvetica Light" panose="020B0403020202020204" pitchFamily="34" charset="0"/>
              </a:rPr>
              <a:t>enero</a:t>
            </a:r>
            <a:r>
              <a:rPr lang="en-US" sz="1200" dirty="0">
                <a:latin typeface="Helvetica Light" panose="020B0403020202020204" pitchFamily="34" charset="0"/>
              </a:rPr>
              <a:t>.</a:t>
            </a:r>
          </a:p>
        </p:txBody>
      </p:sp>
      <p:sp>
        <p:nvSpPr>
          <p:cNvPr id="4" name="TextBox 3">
            <a:extLst>
              <a:ext uri="{FF2B5EF4-FFF2-40B4-BE49-F238E27FC236}">
                <a16:creationId xmlns:a16="http://schemas.microsoft.com/office/drawing/2014/main" id="{4ECCA611-5756-F046-BE1F-9C213EB40AC1}"/>
              </a:ext>
            </a:extLst>
          </p:cNvPr>
          <p:cNvSpPr txBox="1"/>
          <p:nvPr/>
        </p:nvSpPr>
        <p:spPr>
          <a:xfrm>
            <a:off x="13615988" y="1643063"/>
            <a:ext cx="184731" cy="369332"/>
          </a:xfrm>
          <a:prstGeom prst="rect">
            <a:avLst/>
          </a:prstGeom>
          <a:noFill/>
        </p:spPr>
        <p:txBody>
          <a:bodyPr wrap="none" rtlCol="0">
            <a:spAutoFit/>
          </a:bodyPr>
          <a:lstStyle/>
          <a:p>
            <a:endParaRPr lang="en-US" dirty="0"/>
          </a:p>
        </p:txBody>
      </p:sp>
      <p:sp>
        <p:nvSpPr>
          <p:cNvPr id="16" name="Rectangle 15">
            <a:extLst>
              <a:ext uri="{FF2B5EF4-FFF2-40B4-BE49-F238E27FC236}">
                <a16:creationId xmlns:a16="http://schemas.microsoft.com/office/drawing/2014/main" id="{D62A1A21-BB63-4FE7-885E-05E91868B14C}"/>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COE –TV ABIERTA ACUMULADA</a:t>
            </a:r>
          </a:p>
        </p:txBody>
      </p:sp>
      <p:sp>
        <p:nvSpPr>
          <p:cNvPr id="17" name="Title 1">
            <a:extLst>
              <a:ext uri="{FF2B5EF4-FFF2-40B4-BE49-F238E27FC236}">
                <a16:creationId xmlns:a16="http://schemas.microsoft.com/office/drawing/2014/main" id="{1EA1FC1C-30CA-433D-80DF-9B86AF7B6433}"/>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pic>
        <p:nvPicPr>
          <p:cNvPr id="13" name="Picture 12">
            <a:extLst>
              <a:ext uri="{FF2B5EF4-FFF2-40B4-BE49-F238E27FC236}">
                <a16:creationId xmlns:a16="http://schemas.microsoft.com/office/drawing/2014/main" id="{237F5972-F106-4401-AE45-6BB4901893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sp>
        <p:nvSpPr>
          <p:cNvPr id="14" name="TextBox 13">
            <a:extLst>
              <a:ext uri="{FF2B5EF4-FFF2-40B4-BE49-F238E27FC236}">
                <a16:creationId xmlns:a16="http://schemas.microsoft.com/office/drawing/2014/main" id="{3F2D7A0F-CF20-F04A-8A27-B48754615254}"/>
              </a:ext>
            </a:extLst>
          </p:cNvPr>
          <p:cNvSpPr txBox="1"/>
          <p:nvPr/>
        </p:nvSpPr>
        <p:spPr>
          <a:xfrm>
            <a:off x="4151360" y="6614609"/>
            <a:ext cx="2419252"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Enero</a:t>
            </a:r>
            <a:r>
              <a:rPr lang="en-US" sz="1200" i="1" dirty="0">
                <a:solidFill>
                  <a:schemeClr val="tx1">
                    <a:lumMod val="50000"/>
                    <a:lumOff val="50000"/>
                  </a:schemeClr>
                </a:solidFill>
                <a:latin typeface="Helvetica Light" panose="020B0403020202020204" pitchFamily="34" charset="0"/>
              </a:rPr>
              <a:t> 2024</a:t>
            </a:r>
          </a:p>
        </p:txBody>
      </p:sp>
    </p:spTree>
    <p:extLst>
      <p:ext uri="{BB962C8B-B14F-4D97-AF65-F5344CB8AC3E}">
        <p14:creationId xmlns:p14="http://schemas.microsoft.com/office/powerpoint/2010/main" val="10565833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587"/>
            <a:ext cx="12200733" cy="865947"/>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DETALLE DE PAUTA </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120250" y="256894"/>
            <a:ext cx="2850078" cy="553998"/>
          </a:xfrm>
          <a:prstGeom prst="rect">
            <a:avLst/>
          </a:prstGeom>
          <a:noFill/>
        </p:spPr>
        <p:txBody>
          <a:bodyPr wrap="square" rtlCol="0">
            <a:spAutoFit/>
          </a:bodyPr>
          <a:lstStyle/>
          <a:p>
            <a:pPr algn="r"/>
            <a:r>
              <a:rPr lang="es-HN" sz="3000" dirty="0">
                <a:solidFill>
                  <a:schemeClr val="bg1"/>
                </a:solidFill>
              </a:rPr>
              <a:t>TELEVISION</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1807053820"/>
              </p:ext>
            </p:extLst>
          </p:nvPr>
        </p:nvGraphicFramePr>
        <p:xfrm>
          <a:off x="160720" y="1285375"/>
          <a:ext cx="4568825" cy="2143625"/>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706456" y="1098303"/>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de Trp’s por canal -  </a:t>
            </a:r>
            <a:r>
              <a:rPr lang="es-HN" sz="1600" b="1" dirty="0">
                <a:solidFill>
                  <a:srgbClr val="C00000"/>
                </a:solidFill>
                <a:latin typeface="Helvetica Light" panose="020B0403020202020204" pitchFamily="34" charset="0"/>
              </a:rPr>
              <a:t>Ene’24</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46694259"/>
              </p:ext>
            </p:extLst>
          </p:nvPr>
        </p:nvGraphicFramePr>
        <p:xfrm>
          <a:off x="4681555" y="1105506"/>
          <a:ext cx="1048116" cy="2281986"/>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380331">
                <a:tc>
                  <a:txBody>
                    <a:bodyPr/>
                    <a:lstStyle/>
                    <a:p>
                      <a:pPr algn="ctr"/>
                      <a:r>
                        <a:rPr lang="es-HN" sz="1000" b="1" i="0" dirty="0">
                          <a:latin typeface="Helvetica Light" panose="020B0403020202020204" pitchFamily="34" charset="0"/>
                        </a:rPr>
                        <a:t>Trp’s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80331">
                <a:tc>
                  <a:txBody>
                    <a:bodyPr/>
                    <a:lstStyle/>
                    <a:p>
                      <a:pPr algn="ctr"/>
                      <a:r>
                        <a:rPr lang="es-HN" sz="1000" b="0" i="0" dirty="0">
                          <a:latin typeface="Helvetica Light" panose="020B0403020202020204" pitchFamily="34" charset="0"/>
                        </a:rPr>
                        <a:t>1,496</a:t>
                      </a:r>
                    </a:p>
                  </a:txBody>
                  <a:tcPr anchor="ctr"/>
                </a:tc>
                <a:tc>
                  <a:txBody>
                    <a:bodyPr/>
                    <a:lstStyle/>
                    <a:p>
                      <a:pPr algn="ctr"/>
                      <a:r>
                        <a:rPr lang="es-HN" sz="1000" b="0" i="0" dirty="0">
                          <a:latin typeface="Helvetica Light" panose="020B0403020202020204" pitchFamily="34" charset="0"/>
                        </a:rPr>
                        <a:t>76%</a:t>
                      </a:r>
                    </a:p>
                  </a:txBody>
                  <a:tcPr anchor="ctr"/>
                </a:tc>
                <a:extLst>
                  <a:ext uri="{0D108BD9-81ED-4DB2-BD59-A6C34878D82A}">
                    <a16:rowId xmlns:a16="http://schemas.microsoft.com/office/drawing/2014/main" val="917638295"/>
                  </a:ext>
                </a:extLst>
              </a:tr>
              <a:tr h="380331">
                <a:tc>
                  <a:txBody>
                    <a:bodyPr/>
                    <a:lstStyle/>
                    <a:p>
                      <a:pPr algn="ctr"/>
                      <a:r>
                        <a:rPr lang="es-HN" sz="1000" b="0" i="0" dirty="0">
                          <a:latin typeface="Helvetica Light" panose="020B0403020202020204" pitchFamily="34" charset="0"/>
                        </a:rPr>
                        <a:t>444</a:t>
                      </a:r>
                    </a:p>
                  </a:txBody>
                  <a:tcPr anchor="ctr"/>
                </a:tc>
                <a:tc>
                  <a:txBody>
                    <a:bodyPr/>
                    <a:lstStyle/>
                    <a:p>
                      <a:pPr algn="ctr"/>
                      <a:r>
                        <a:rPr lang="es-HN" sz="1000" b="0" i="0" dirty="0">
                          <a:latin typeface="Helvetica Light" panose="020B0403020202020204" pitchFamily="34" charset="0"/>
                        </a:rPr>
                        <a:t>20%</a:t>
                      </a:r>
                    </a:p>
                  </a:txBody>
                  <a:tcPr anchor="ctr"/>
                </a:tc>
                <a:extLst>
                  <a:ext uri="{0D108BD9-81ED-4DB2-BD59-A6C34878D82A}">
                    <a16:rowId xmlns:a16="http://schemas.microsoft.com/office/drawing/2014/main" val="1098598942"/>
                  </a:ext>
                </a:extLst>
              </a:tr>
              <a:tr h="380331">
                <a:tc>
                  <a:txBody>
                    <a:bodyPr/>
                    <a:lstStyle/>
                    <a:p>
                      <a:pPr algn="ctr"/>
                      <a:r>
                        <a:rPr lang="es-HN" sz="1000" b="0" i="0" dirty="0">
                          <a:latin typeface="Helvetica Light" panose="020B0403020202020204" pitchFamily="34" charset="0"/>
                        </a:rPr>
                        <a:t>282</a:t>
                      </a:r>
                    </a:p>
                  </a:txBody>
                  <a:tcPr anchor="ctr"/>
                </a:tc>
                <a:tc>
                  <a:txBody>
                    <a:bodyPr/>
                    <a:lstStyle/>
                    <a:p>
                      <a:pPr algn="ctr"/>
                      <a:r>
                        <a:rPr lang="es-HN" sz="1000" b="0" i="0" dirty="0">
                          <a:latin typeface="Helvetica Light" panose="020B0403020202020204" pitchFamily="34" charset="0"/>
                        </a:rPr>
                        <a:t>13%</a:t>
                      </a:r>
                    </a:p>
                  </a:txBody>
                  <a:tcPr anchor="ctr"/>
                </a:tc>
                <a:extLst>
                  <a:ext uri="{0D108BD9-81ED-4DB2-BD59-A6C34878D82A}">
                    <a16:rowId xmlns:a16="http://schemas.microsoft.com/office/drawing/2014/main" val="646153677"/>
                  </a:ext>
                </a:extLst>
              </a:tr>
              <a:tr h="380331">
                <a:tc>
                  <a:txBody>
                    <a:bodyPr/>
                    <a:lstStyle/>
                    <a:p>
                      <a:pPr algn="ctr"/>
                      <a:r>
                        <a:rPr lang="es-HN" sz="1000" b="0" i="0" dirty="0">
                          <a:latin typeface="Helvetica Light" panose="020B0403020202020204" pitchFamily="34" charset="0"/>
                        </a:rPr>
                        <a:t>24</a:t>
                      </a:r>
                    </a:p>
                  </a:txBody>
                  <a:tcPr anchor="ctr"/>
                </a:tc>
                <a:tc>
                  <a:txBody>
                    <a:bodyPr/>
                    <a:lstStyle/>
                    <a:p>
                      <a:pPr algn="ctr"/>
                      <a:r>
                        <a:rPr lang="es-HN" sz="1000" b="0" i="0" dirty="0">
                          <a:latin typeface="Helvetica Light" panose="020B0403020202020204" pitchFamily="34" charset="0"/>
                        </a:rPr>
                        <a:t>1%</a:t>
                      </a:r>
                    </a:p>
                  </a:txBody>
                  <a:tcPr anchor="ctr"/>
                </a:tc>
                <a:extLst>
                  <a:ext uri="{0D108BD9-81ED-4DB2-BD59-A6C34878D82A}">
                    <a16:rowId xmlns:a16="http://schemas.microsoft.com/office/drawing/2014/main" val="1718045833"/>
                  </a:ext>
                </a:extLst>
              </a:tr>
              <a:tr h="380331">
                <a:tc>
                  <a:txBody>
                    <a:bodyPr/>
                    <a:lstStyle/>
                    <a:p>
                      <a:pPr algn="ctr"/>
                      <a:r>
                        <a:rPr lang="es-HN" sz="1000" b="0" i="0" dirty="0">
                          <a:latin typeface="Helvetica Light" panose="020B0403020202020204" pitchFamily="34" charset="0"/>
                        </a:rPr>
                        <a:t>2,245</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160720" y="3944393"/>
            <a:ext cx="11355005" cy="1"/>
          </a:xfrm>
          <a:prstGeom prst="straightConnector1">
            <a:avLst/>
          </a:prstGeom>
        </p:spPr>
        <p:style>
          <a:lnRef idx="1">
            <a:schemeClr val="accent1"/>
          </a:lnRef>
          <a:fillRef idx="0">
            <a:schemeClr val="accent1"/>
          </a:fillRef>
          <a:effectRef idx="0">
            <a:schemeClr val="accent1"/>
          </a:effectRef>
          <a:fontRef idx="minor">
            <a:schemeClr val="tx1"/>
          </a:fontRef>
        </p:style>
      </p:cxnSp>
      <p:graphicFrame>
        <p:nvGraphicFramePr>
          <p:cNvPr id="12" name="Gráfico 11">
            <a:extLst>
              <a:ext uri="{FF2B5EF4-FFF2-40B4-BE49-F238E27FC236}">
                <a16:creationId xmlns:a16="http://schemas.microsoft.com/office/drawing/2014/main" id="{BFF1CA51-2CFE-E74F-9929-A715B2F3EB68}"/>
              </a:ext>
            </a:extLst>
          </p:cNvPr>
          <p:cNvGraphicFramePr/>
          <p:nvPr>
            <p:extLst>
              <p:ext uri="{D42A27DB-BD31-4B8C-83A1-F6EECF244321}">
                <p14:modId xmlns:p14="http://schemas.microsoft.com/office/powerpoint/2010/main" val="2865896977"/>
              </p:ext>
            </p:extLst>
          </p:nvPr>
        </p:nvGraphicFramePr>
        <p:xfrm>
          <a:off x="160720" y="4157084"/>
          <a:ext cx="4568825" cy="22135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Tabla 9">
            <a:extLst>
              <a:ext uri="{FF2B5EF4-FFF2-40B4-BE49-F238E27FC236}">
                <a16:creationId xmlns:a16="http://schemas.microsoft.com/office/drawing/2014/main" id="{A82E1E3F-3F0C-F041-BA16-B66D405B8FEE}"/>
              </a:ext>
            </a:extLst>
          </p:cNvPr>
          <p:cNvGraphicFramePr>
            <a:graphicFrameLocks noGrp="1"/>
          </p:cNvGraphicFramePr>
          <p:nvPr>
            <p:extLst>
              <p:ext uri="{D42A27DB-BD31-4B8C-83A1-F6EECF244321}">
                <p14:modId xmlns:p14="http://schemas.microsoft.com/office/powerpoint/2010/main" val="3104320032"/>
              </p:ext>
            </p:extLst>
          </p:nvPr>
        </p:nvGraphicFramePr>
        <p:xfrm>
          <a:off x="4641470" y="3985907"/>
          <a:ext cx="1048116" cy="2293518"/>
        </p:xfrm>
        <a:graphic>
          <a:graphicData uri="http://schemas.openxmlformats.org/drawingml/2006/table">
            <a:tbl>
              <a:tblPr firstRow="1" lastRow="1" bandRow="1">
                <a:tableStyleId>{616DA210-FB5B-4158-B5E0-FEB733F419BA}</a:tableStyleId>
              </a:tblPr>
              <a:tblGrid>
                <a:gridCol w="596369">
                  <a:extLst>
                    <a:ext uri="{9D8B030D-6E8A-4147-A177-3AD203B41FA5}">
                      <a16:colId xmlns:a16="http://schemas.microsoft.com/office/drawing/2014/main" val="3336875908"/>
                    </a:ext>
                  </a:extLst>
                </a:gridCol>
                <a:gridCol w="451747">
                  <a:extLst>
                    <a:ext uri="{9D8B030D-6E8A-4147-A177-3AD203B41FA5}">
                      <a16:colId xmlns:a16="http://schemas.microsoft.com/office/drawing/2014/main" val="3318410240"/>
                    </a:ext>
                  </a:extLst>
                </a:gridCol>
              </a:tblGrid>
              <a:tr h="382253">
                <a:tc>
                  <a:txBody>
                    <a:bodyPr/>
                    <a:lstStyle/>
                    <a:p>
                      <a:pPr algn="ctr"/>
                      <a:r>
                        <a:rPr lang="es-HN" sz="1000" b="1" i="0" dirty="0">
                          <a:latin typeface="Helvetica Light" panose="020B0403020202020204" pitchFamily="34" charset="0"/>
                        </a:rPr>
                        <a:t>Trp’s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82253">
                <a:tc>
                  <a:txBody>
                    <a:bodyPr/>
                    <a:lstStyle/>
                    <a:p>
                      <a:pPr algn="ctr"/>
                      <a:r>
                        <a:rPr lang="es-HN" sz="1000" b="0" i="0" dirty="0">
                          <a:latin typeface="Helvetica Light" panose="020B0403020202020204" pitchFamily="34" charset="0"/>
                        </a:rPr>
                        <a:t>1,496</a:t>
                      </a:r>
                    </a:p>
                  </a:txBody>
                  <a:tcPr anchor="ctr"/>
                </a:tc>
                <a:tc>
                  <a:txBody>
                    <a:bodyPr/>
                    <a:lstStyle/>
                    <a:p>
                      <a:pPr algn="ctr"/>
                      <a:r>
                        <a:rPr lang="es-HN" sz="1000" b="0" i="0" dirty="0">
                          <a:latin typeface="Helvetica Light" panose="020B0403020202020204" pitchFamily="34" charset="0"/>
                        </a:rPr>
                        <a:t>76%</a:t>
                      </a:r>
                    </a:p>
                  </a:txBody>
                  <a:tcPr anchor="ctr"/>
                </a:tc>
                <a:extLst>
                  <a:ext uri="{0D108BD9-81ED-4DB2-BD59-A6C34878D82A}">
                    <a16:rowId xmlns:a16="http://schemas.microsoft.com/office/drawing/2014/main" val="1098598942"/>
                  </a:ext>
                </a:extLst>
              </a:tr>
              <a:tr h="382253">
                <a:tc>
                  <a:txBody>
                    <a:bodyPr/>
                    <a:lstStyle/>
                    <a:p>
                      <a:pPr algn="ctr"/>
                      <a:r>
                        <a:rPr lang="es-HN" sz="1000" b="0" i="0" dirty="0">
                          <a:latin typeface="Helvetica Light" panose="020B0403020202020204" pitchFamily="34" charset="0"/>
                        </a:rPr>
                        <a:t>444</a:t>
                      </a:r>
                    </a:p>
                  </a:txBody>
                  <a:tcPr anchor="ctr"/>
                </a:tc>
                <a:tc>
                  <a:txBody>
                    <a:bodyPr/>
                    <a:lstStyle/>
                    <a:p>
                      <a:pPr algn="ctr"/>
                      <a:r>
                        <a:rPr lang="es-HN" sz="1000" b="0" i="0" dirty="0">
                          <a:latin typeface="Helvetica Light" panose="020B0403020202020204" pitchFamily="34" charset="0"/>
                        </a:rPr>
                        <a:t>20%</a:t>
                      </a:r>
                    </a:p>
                  </a:txBody>
                  <a:tcPr anchor="ctr"/>
                </a:tc>
                <a:extLst>
                  <a:ext uri="{0D108BD9-81ED-4DB2-BD59-A6C34878D82A}">
                    <a16:rowId xmlns:a16="http://schemas.microsoft.com/office/drawing/2014/main" val="646153677"/>
                  </a:ext>
                </a:extLst>
              </a:tr>
              <a:tr h="382253">
                <a:tc>
                  <a:txBody>
                    <a:bodyPr/>
                    <a:lstStyle/>
                    <a:p>
                      <a:pPr algn="ctr"/>
                      <a:r>
                        <a:rPr lang="es-HN" sz="1000" b="0" i="0" dirty="0">
                          <a:latin typeface="Helvetica Light" panose="020B0403020202020204" pitchFamily="34" charset="0"/>
                        </a:rPr>
                        <a:t>282</a:t>
                      </a:r>
                    </a:p>
                  </a:txBody>
                  <a:tcPr anchor="ctr"/>
                </a:tc>
                <a:tc>
                  <a:txBody>
                    <a:bodyPr/>
                    <a:lstStyle/>
                    <a:p>
                      <a:pPr algn="ctr"/>
                      <a:r>
                        <a:rPr lang="es-HN" sz="1000" b="0" i="0" dirty="0">
                          <a:latin typeface="Helvetica Light" panose="020B0403020202020204" pitchFamily="34" charset="0"/>
                        </a:rPr>
                        <a:t>13%</a:t>
                      </a:r>
                    </a:p>
                  </a:txBody>
                  <a:tcPr anchor="ctr"/>
                </a:tc>
                <a:extLst>
                  <a:ext uri="{0D108BD9-81ED-4DB2-BD59-A6C34878D82A}">
                    <a16:rowId xmlns:a16="http://schemas.microsoft.com/office/drawing/2014/main" val="1434895522"/>
                  </a:ext>
                </a:extLst>
              </a:tr>
              <a:tr h="382253">
                <a:tc>
                  <a:txBody>
                    <a:bodyPr/>
                    <a:lstStyle/>
                    <a:p>
                      <a:pPr algn="ctr"/>
                      <a:r>
                        <a:rPr lang="es-HN" sz="1000" b="0" i="0" dirty="0">
                          <a:latin typeface="Helvetica Light" panose="020B0403020202020204" pitchFamily="34" charset="0"/>
                        </a:rPr>
                        <a:t>24</a:t>
                      </a:r>
                    </a:p>
                  </a:txBody>
                  <a:tcPr anchor="ctr"/>
                </a:tc>
                <a:tc>
                  <a:txBody>
                    <a:bodyPr/>
                    <a:lstStyle/>
                    <a:p>
                      <a:pPr algn="ctr"/>
                      <a:r>
                        <a:rPr lang="es-HN" sz="1000" b="0" i="0" dirty="0">
                          <a:latin typeface="Helvetica Light" panose="020B0403020202020204" pitchFamily="34" charset="0"/>
                        </a:rPr>
                        <a:t>1%</a:t>
                      </a:r>
                    </a:p>
                  </a:txBody>
                  <a:tcPr anchor="ctr"/>
                </a:tc>
                <a:extLst>
                  <a:ext uri="{0D108BD9-81ED-4DB2-BD59-A6C34878D82A}">
                    <a16:rowId xmlns:a16="http://schemas.microsoft.com/office/drawing/2014/main" val="2421051197"/>
                  </a:ext>
                </a:extLst>
              </a:tr>
              <a:tr h="382253">
                <a:tc>
                  <a:txBody>
                    <a:bodyPr/>
                    <a:lstStyle/>
                    <a:p>
                      <a:pPr algn="ctr"/>
                      <a:r>
                        <a:rPr lang="es-HN" sz="1000" b="0" i="0" dirty="0">
                          <a:latin typeface="Helvetica Light" panose="020B0403020202020204" pitchFamily="34" charset="0"/>
                        </a:rPr>
                        <a:t>2,245</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14" name="CuadroTexto 13">
            <a:extLst>
              <a:ext uri="{FF2B5EF4-FFF2-40B4-BE49-F238E27FC236}">
                <a16:creationId xmlns:a16="http://schemas.microsoft.com/office/drawing/2014/main" id="{6842A718-1E86-6E4C-A5E7-4E30FA8350D0}"/>
              </a:ext>
            </a:extLst>
          </p:cNvPr>
          <p:cNvSpPr txBox="1"/>
          <p:nvPr/>
        </p:nvSpPr>
        <p:spPr>
          <a:xfrm>
            <a:off x="568556" y="3979524"/>
            <a:ext cx="4072914" cy="338554"/>
          </a:xfrm>
          <a:prstGeom prst="rect">
            <a:avLst/>
          </a:prstGeom>
          <a:noFill/>
        </p:spPr>
        <p:txBody>
          <a:bodyPr wrap="square" rtlCol="0">
            <a:spAutoFit/>
          </a:bodyPr>
          <a:lstStyle/>
          <a:p>
            <a:r>
              <a:rPr lang="es-HN" sz="1600" dirty="0">
                <a:latin typeface="Helvetica Light" panose="020B0403020202020204" pitchFamily="34" charset="0"/>
              </a:rPr>
              <a:t>Distribución de Trp’s por canal -  </a:t>
            </a:r>
            <a:r>
              <a:rPr lang="es-HN" sz="1600" b="1" dirty="0">
                <a:solidFill>
                  <a:srgbClr val="C00000"/>
                </a:solidFill>
                <a:latin typeface="Helvetica Light" panose="020B0403020202020204" pitchFamily="34" charset="0"/>
              </a:rPr>
              <a:t>Acum’24</a:t>
            </a:r>
          </a:p>
        </p:txBody>
      </p:sp>
      <p:sp>
        <p:nvSpPr>
          <p:cNvPr id="16" name="CuadroTexto 15">
            <a:extLst>
              <a:ext uri="{FF2B5EF4-FFF2-40B4-BE49-F238E27FC236}">
                <a16:creationId xmlns:a16="http://schemas.microsoft.com/office/drawing/2014/main" id="{1E00F5E6-F915-2E40-87D6-8B6CBE5172BC}"/>
              </a:ext>
            </a:extLst>
          </p:cNvPr>
          <p:cNvSpPr txBox="1"/>
          <p:nvPr/>
        </p:nvSpPr>
        <p:spPr>
          <a:xfrm>
            <a:off x="5809839" y="1101792"/>
            <a:ext cx="3860771" cy="338554"/>
          </a:xfrm>
          <a:prstGeom prst="rect">
            <a:avLst/>
          </a:prstGeom>
          <a:noFill/>
        </p:spPr>
        <p:txBody>
          <a:bodyPr wrap="square" rtlCol="0">
            <a:spAutoFit/>
          </a:bodyPr>
          <a:lstStyle/>
          <a:p>
            <a:pPr algn="ctr"/>
            <a:r>
              <a:rPr lang="es-HN" sz="1600" dirty="0">
                <a:latin typeface="Helvetica Light" panose="020B0403020202020204" pitchFamily="34" charset="0"/>
              </a:rPr>
              <a:t>Distribución x tipo programa </a:t>
            </a:r>
          </a:p>
        </p:txBody>
      </p:sp>
      <p:graphicFrame>
        <p:nvGraphicFramePr>
          <p:cNvPr id="17" name="Gráfico 16">
            <a:extLst>
              <a:ext uri="{FF2B5EF4-FFF2-40B4-BE49-F238E27FC236}">
                <a16:creationId xmlns:a16="http://schemas.microsoft.com/office/drawing/2014/main" id="{EC9E352C-1C93-8E4E-B887-359BC3BAF0C6}"/>
              </a:ext>
            </a:extLst>
          </p:cNvPr>
          <p:cNvGraphicFramePr/>
          <p:nvPr>
            <p:extLst>
              <p:ext uri="{D42A27DB-BD31-4B8C-83A1-F6EECF244321}">
                <p14:modId xmlns:p14="http://schemas.microsoft.com/office/powerpoint/2010/main" val="1217146314"/>
              </p:ext>
            </p:extLst>
          </p:nvPr>
        </p:nvGraphicFramePr>
        <p:xfrm>
          <a:off x="5669544" y="4160494"/>
          <a:ext cx="3860769" cy="2210159"/>
        </p:xfrm>
        <a:graphic>
          <a:graphicData uri="http://schemas.openxmlformats.org/drawingml/2006/chart">
            <c:chart xmlns:c="http://schemas.openxmlformats.org/drawingml/2006/chart" xmlns:r="http://schemas.openxmlformats.org/officeDocument/2006/relationships" r:id="rId5"/>
          </a:graphicData>
        </a:graphic>
      </p:graphicFrame>
      <p:sp>
        <p:nvSpPr>
          <p:cNvPr id="18" name="CuadroTexto 17">
            <a:extLst>
              <a:ext uri="{FF2B5EF4-FFF2-40B4-BE49-F238E27FC236}">
                <a16:creationId xmlns:a16="http://schemas.microsoft.com/office/drawing/2014/main" id="{6BF2EE96-1AE2-1C4C-A882-167A0D1B2324}"/>
              </a:ext>
            </a:extLst>
          </p:cNvPr>
          <p:cNvSpPr txBox="1"/>
          <p:nvPr/>
        </p:nvSpPr>
        <p:spPr>
          <a:xfrm>
            <a:off x="5809840" y="3979524"/>
            <a:ext cx="3860770" cy="338554"/>
          </a:xfrm>
          <a:prstGeom prst="rect">
            <a:avLst/>
          </a:prstGeom>
          <a:noFill/>
        </p:spPr>
        <p:txBody>
          <a:bodyPr wrap="square" rtlCol="0">
            <a:spAutoFit/>
          </a:bodyPr>
          <a:lstStyle/>
          <a:p>
            <a:pPr algn="ctr"/>
            <a:r>
              <a:rPr lang="es-HN" sz="1600" dirty="0">
                <a:latin typeface="Helvetica Light" panose="020B0403020202020204" pitchFamily="34" charset="0"/>
              </a:rPr>
              <a:t>Distribución x tipo programa </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3189944569"/>
              </p:ext>
            </p:extLst>
          </p:nvPr>
        </p:nvGraphicFramePr>
        <p:xfrm>
          <a:off x="9530315" y="1285196"/>
          <a:ext cx="2500965" cy="2102298"/>
        </p:xfrm>
        <a:graphic>
          <a:graphicData uri="http://schemas.openxmlformats.org/drawingml/2006/chart">
            <c:chart xmlns:c="http://schemas.openxmlformats.org/drawingml/2006/chart" xmlns:r="http://schemas.openxmlformats.org/officeDocument/2006/relationships" r:id="rId6"/>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9815896" y="109807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Franja horaria</a:t>
            </a:r>
          </a:p>
        </p:txBody>
      </p:sp>
      <p:graphicFrame>
        <p:nvGraphicFramePr>
          <p:cNvPr id="21" name="Gráfico 20">
            <a:extLst>
              <a:ext uri="{FF2B5EF4-FFF2-40B4-BE49-F238E27FC236}">
                <a16:creationId xmlns:a16="http://schemas.microsoft.com/office/drawing/2014/main" id="{C6C99ADE-9DF2-B14A-86D3-2DA4FD17F0C1}"/>
              </a:ext>
            </a:extLst>
          </p:cNvPr>
          <p:cNvGraphicFramePr/>
          <p:nvPr>
            <p:extLst>
              <p:ext uri="{D42A27DB-BD31-4B8C-83A1-F6EECF244321}">
                <p14:modId xmlns:p14="http://schemas.microsoft.com/office/powerpoint/2010/main" val="2392376456"/>
              </p:ext>
            </p:extLst>
          </p:nvPr>
        </p:nvGraphicFramePr>
        <p:xfrm>
          <a:off x="9530313" y="4167132"/>
          <a:ext cx="2500967" cy="2403626"/>
        </p:xfrm>
        <a:graphic>
          <a:graphicData uri="http://schemas.openxmlformats.org/drawingml/2006/chart">
            <c:chart xmlns:c="http://schemas.openxmlformats.org/drawingml/2006/chart" xmlns:r="http://schemas.openxmlformats.org/officeDocument/2006/relationships" r:id="rId7"/>
          </a:graphicData>
        </a:graphic>
      </p:graphicFrame>
      <p:sp>
        <p:nvSpPr>
          <p:cNvPr id="22" name="CuadroTexto 21">
            <a:extLst>
              <a:ext uri="{FF2B5EF4-FFF2-40B4-BE49-F238E27FC236}">
                <a16:creationId xmlns:a16="http://schemas.microsoft.com/office/drawing/2014/main" id="{E2B3850D-4DD4-4242-8C4C-136AE2F67223}"/>
              </a:ext>
            </a:extLst>
          </p:cNvPr>
          <p:cNvSpPr txBox="1"/>
          <p:nvPr/>
        </p:nvSpPr>
        <p:spPr>
          <a:xfrm>
            <a:off x="9642522" y="4018529"/>
            <a:ext cx="2056723" cy="338554"/>
          </a:xfrm>
          <a:prstGeom prst="rect">
            <a:avLst/>
          </a:prstGeom>
          <a:noFill/>
        </p:spPr>
        <p:txBody>
          <a:bodyPr wrap="square" rtlCol="0">
            <a:spAutoFit/>
          </a:bodyPr>
          <a:lstStyle/>
          <a:p>
            <a:pPr algn="ctr"/>
            <a:r>
              <a:rPr lang="es-HN" sz="1600" dirty="0">
                <a:latin typeface="Helvetica Light" panose="020B0403020202020204" pitchFamily="34" charset="0"/>
              </a:rPr>
              <a:t>Franja horaria</a:t>
            </a:r>
          </a:p>
        </p:txBody>
      </p:sp>
      <p:sp>
        <p:nvSpPr>
          <p:cNvPr id="3" name="CuadroTexto 2">
            <a:extLst>
              <a:ext uri="{FF2B5EF4-FFF2-40B4-BE49-F238E27FC236}">
                <a16:creationId xmlns:a16="http://schemas.microsoft.com/office/drawing/2014/main" id="{51794B55-7A2C-7C4F-8317-28DCA656F82D}"/>
              </a:ext>
            </a:extLst>
          </p:cNvPr>
          <p:cNvSpPr txBox="1"/>
          <p:nvPr/>
        </p:nvSpPr>
        <p:spPr>
          <a:xfrm>
            <a:off x="1055021" y="3415278"/>
            <a:ext cx="3566405" cy="369332"/>
          </a:xfrm>
          <a:prstGeom prst="rect">
            <a:avLst/>
          </a:prstGeom>
          <a:solidFill>
            <a:schemeClr val="bg1">
              <a:lumMod val="85000"/>
            </a:schemeClr>
          </a:solidFill>
        </p:spPr>
        <p:txBody>
          <a:bodyPr wrap="square" rtlCol="0">
            <a:spAutoFit/>
          </a:bodyPr>
          <a:lstStyle/>
          <a:p>
            <a:pPr algn="ctr"/>
            <a:r>
              <a:rPr lang="es-HN" sz="900" dirty="0">
                <a:latin typeface="Helvetica Light" panose="020B0403020202020204" pitchFamily="34" charset="0"/>
              </a:rPr>
              <a:t>En enero, Didemo tiene el primer lugar en el SOV con el 76% ( 1,496 Trps), seguido de Tropigas que tiene el 20%.  </a:t>
            </a:r>
          </a:p>
        </p:txBody>
      </p:sp>
      <p:sp>
        <p:nvSpPr>
          <p:cNvPr id="23" name="CuadroTexto 22">
            <a:extLst>
              <a:ext uri="{FF2B5EF4-FFF2-40B4-BE49-F238E27FC236}">
                <a16:creationId xmlns:a16="http://schemas.microsoft.com/office/drawing/2014/main" id="{AA99F438-0DB2-F443-9A62-BF2BD39175C2}"/>
              </a:ext>
            </a:extLst>
          </p:cNvPr>
          <p:cNvSpPr txBox="1"/>
          <p:nvPr/>
        </p:nvSpPr>
        <p:spPr>
          <a:xfrm>
            <a:off x="5809839" y="3291029"/>
            <a:ext cx="3640307" cy="646331"/>
          </a:xfrm>
          <a:prstGeom prst="rect">
            <a:avLst/>
          </a:prstGeom>
          <a:solidFill>
            <a:schemeClr val="bg1">
              <a:lumMod val="85000"/>
            </a:schemeClr>
          </a:solidFill>
        </p:spPr>
        <p:txBody>
          <a:bodyPr wrap="square" rtlCol="0">
            <a:spAutoFit/>
          </a:bodyPr>
          <a:lstStyle/>
          <a:p>
            <a:pPr algn="ctr"/>
            <a:r>
              <a:rPr lang="es-HN" sz="900" dirty="0">
                <a:latin typeface="Helvetica Light" panose="020B0403020202020204" pitchFamily="34" charset="0"/>
              </a:rPr>
              <a:t>Didemo quien tiene el primer lugar, distribuye sus trp;s (1,496) con el 87% en espacios de Notiecieros, el 7% en Entreten y el tercero en deportes con el 6%, Tropigas siendo el segundo, la tendecia es noticias el espacio con mayor concentración de ruido (99%)</a:t>
            </a:r>
          </a:p>
        </p:txBody>
      </p:sp>
      <p:sp>
        <p:nvSpPr>
          <p:cNvPr id="24" name="CuadroTexto 23">
            <a:extLst>
              <a:ext uri="{FF2B5EF4-FFF2-40B4-BE49-F238E27FC236}">
                <a16:creationId xmlns:a16="http://schemas.microsoft.com/office/drawing/2014/main" id="{23E68889-B320-2449-9035-3744CB3A29EC}"/>
              </a:ext>
            </a:extLst>
          </p:cNvPr>
          <p:cNvSpPr txBox="1"/>
          <p:nvPr/>
        </p:nvSpPr>
        <p:spPr>
          <a:xfrm>
            <a:off x="9530313" y="3268506"/>
            <a:ext cx="2561089" cy="646331"/>
          </a:xfrm>
          <a:prstGeom prst="rect">
            <a:avLst/>
          </a:prstGeom>
          <a:solidFill>
            <a:schemeClr val="bg1">
              <a:lumMod val="85000"/>
            </a:schemeClr>
          </a:solidFill>
        </p:spPr>
        <p:txBody>
          <a:bodyPr wrap="square" rtlCol="0">
            <a:spAutoFit/>
          </a:bodyPr>
          <a:lstStyle/>
          <a:p>
            <a:pPr algn="ctr"/>
            <a:r>
              <a:rPr lang="es-HN" sz="900" dirty="0">
                <a:latin typeface="Helvetica Light" panose="020B0403020202020204" pitchFamily="34" charset="0"/>
              </a:rPr>
              <a:t>Los 1,496 Trp’s de Didemo, estan concentrados en espacios de la mañana (Noticias). Dedimo tiene mejor distribución en la mañana - noche por los noticieros.</a:t>
            </a:r>
          </a:p>
        </p:txBody>
      </p:sp>
      <p:sp>
        <p:nvSpPr>
          <p:cNvPr id="25" name="CuadroTexto 24">
            <a:extLst>
              <a:ext uri="{FF2B5EF4-FFF2-40B4-BE49-F238E27FC236}">
                <a16:creationId xmlns:a16="http://schemas.microsoft.com/office/drawing/2014/main" id="{3183E740-DFE3-4C48-8F1E-9A0951F90701}"/>
              </a:ext>
            </a:extLst>
          </p:cNvPr>
          <p:cNvSpPr txBox="1"/>
          <p:nvPr/>
        </p:nvSpPr>
        <p:spPr>
          <a:xfrm>
            <a:off x="1075065" y="6354163"/>
            <a:ext cx="3526319" cy="230832"/>
          </a:xfrm>
          <a:prstGeom prst="rect">
            <a:avLst/>
          </a:prstGeom>
          <a:solidFill>
            <a:schemeClr val="bg1">
              <a:lumMod val="85000"/>
            </a:schemeClr>
          </a:solidFill>
        </p:spPr>
        <p:txBody>
          <a:bodyPr wrap="square" rtlCol="0">
            <a:spAutoFit/>
          </a:bodyPr>
          <a:lstStyle/>
          <a:p>
            <a:pPr marL="0" algn="ctr" rtl="0" eaLnBrk="1" latinLnBrk="0" hangingPunct="1">
              <a:spcBef>
                <a:spcPts val="0"/>
              </a:spcBef>
              <a:spcAft>
                <a:spcPts val="0"/>
              </a:spcAft>
            </a:pPr>
            <a:r>
              <a:rPr lang="es-HN" sz="900" kern="1200" dirty="0">
                <a:solidFill>
                  <a:srgbClr val="000000"/>
                </a:solidFill>
                <a:effectLst/>
                <a:latin typeface="Helvetica Light" panose="020B0403020202020204" pitchFamily="34" charset="0"/>
                <a:ea typeface="+mn-ea"/>
                <a:cs typeface="+mn-cs"/>
              </a:rPr>
              <a:t>Es la misma tendencia, no hay acumulado</a:t>
            </a:r>
            <a:endParaRPr lang="es-HN" sz="900" dirty="0">
              <a:effectLst/>
            </a:endParaRPr>
          </a:p>
        </p:txBody>
      </p:sp>
      <p:sp>
        <p:nvSpPr>
          <p:cNvPr id="26" name="CuadroTexto 25">
            <a:extLst>
              <a:ext uri="{FF2B5EF4-FFF2-40B4-BE49-F238E27FC236}">
                <a16:creationId xmlns:a16="http://schemas.microsoft.com/office/drawing/2014/main" id="{5CE420F4-A0E3-C34B-9410-278C1C845055}"/>
              </a:ext>
            </a:extLst>
          </p:cNvPr>
          <p:cNvSpPr txBox="1"/>
          <p:nvPr/>
        </p:nvSpPr>
        <p:spPr>
          <a:xfrm>
            <a:off x="5850031" y="6279436"/>
            <a:ext cx="3526319" cy="230832"/>
          </a:xfrm>
          <a:prstGeom prst="rect">
            <a:avLst/>
          </a:prstGeom>
          <a:solidFill>
            <a:schemeClr val="bg1">
              <a:lumMod val="85000"/>
            </a:schemeClr>
          </a:solidFill>
        </p:spPr>
        <p:txBody>
          <a:bodyPr wrap="square" rtlCol="0">
            <a:spAutoFit/>
          </a:bodyPr>
          <a:lstStyle/>
          <a:p>
            <a:pPr marL="0" algn="ctr" rtl="0" eaLnBrk="1" latinLnBrk="0" hangingPunct="1">
              <a:spcBef>
                <a:spcPts val="0"/>
              </a:spcBef>
              <a:spcAft>
                <a:spcPts val="0"/>
              </a:spcAft>
            </a:pPr>
            <a:r>
              <a:rPr lang="es-HN" sz="900" kern="1200" dirty="0">
                <a:solidFill>
                  <a:srgbClr val="000000"/>
                </a:solidFill>
                <a:effectLst/>
                <a:latin typeface="Helvetica Light" panose="020B0403020202020204" pitchFamily="34" charset="0"/>
                <a:ea typeface="+mn-ea"/>
                <a:cs typeface="+mn-cs"/>
              </a:rPr>
              <a:t>Es la misma tendencia, no hay acumulado</a:t>
            </a:r>
            <a:endParaRPr lang="es-HN" sz="900" dirty="0">
              <a:effectLst/>
            </a:endParaRPr>
          </a:p>
        </p:txBody>
      </p:sp>
      <p:graphicFrame>
        <p:nvGraphicFramePr>
          <p:cNvPr id="27" name="Gráfico 26">
            <a:extLst>
              <a:ext uri="{FF2B5EF4-FFF2-40B4-BE49-F238E27FC236}">
                <a16:creationId xmlns:a16="http://schemas.microsoft.com/office/drawing/2014/main" id="{BDF2DBD4-77A8-D645-9113-B7E346B21A8F}"/>
              </a:ext>
            </a:extLst>
          </p:cNvPr>
          <p:cNvGraphicFramePr/>
          <p:nvPr>
            <p:extLst>
              <p:ext uri="{D42A27DB-BD31-4B8C-83A1-F6EECF244321}">
                <p14:modId xmlns:p14="http://schemas.microsoft.com/office/powerpoint/2010/main" val="927498066"/>
              </p:ext>
            </p:extLst>
          </p:nvPr>
        </p:nvGraphicFramePr>
        <p:xfrm>
          <a:off x="5729671" y="1276242"/>
          <a:ext cx="3894044" cy="2143625"/>
        </p:xfrm>
        <a:graphic>
          <a:graphicData uri="http://schemas.openxmlformats.org/drawingml/2006/chart">
            <c:chart xmlns:c="http://schemas.openxmlformats.org/drawingml/2006/chart" xmlns:r="http://schemas.openxmlformats.org/officeDocument/2006/relationships" r:id="rId8"/>
          </a:graphicData>
        </a:graphic>
      </p:graphicFrame>
      <p:sp>
        <p:nvSpPr>
          <p:cNvPr id="30" name="CuadroTexto 29">
            <a:extLst>
              <a:ext uri="{FF2B5EF4-FFF2-40B4-BE49-F238E27FC236}">
                <a16:creationId xmlns:a16="http://schemas.microsoft.com/office/drawing/2014/main" id="{0D5B5505-3A18-6B4D-9F87-C43BA9AED8C7}"/>
              </a:ext>
            </a:extLst>
          </p:cNvPr>
          <p:cNvSpPr txBox="1"/>
          <p:nvPr/>
        </p:nvSpPr>
        <p:spPr>
          <a:xfrm>
            <a:off x="9662437" y="6279436"/>
            <a:ext cx="2307892" cy="369332"/>
          </a:xfrm>
          <a:prstGeom prst="rect">
            <a:avLst/>
          </a:prstGeom>
          <a:solidFill>
            <a:schemeClr val="bg1">
              <a:lumMod val="85000"/>
            </a:schemeClr>
          </a:solidFill>
        </p:spPr>
        <p:txBody>
          <a:bodyPr wrap="square" rtlCol="0">
            <a:spAutoFit/>
          </a:bodyPr>
          <a:lstStyle/>
          <a:p>
            <a:pPr marL="0" algn="ctr" rtl="0" eaLnBrk="1" latinLnBrk="0" hangingPunct="1">
              <a:spcBef>
                <a:spcPts val="0"/>
              </a:spcBef>
              <a:spcAft>
                <a:spcPts val="0"/>
              </a:spcAft>
            </a:pPr>
            <a:r>
              <a:rPr lang="es-HN" sz="900" kern="1200" dirty="0">
                <a:solidFill>
                  <a:srgbClr val="000000"/>
                </a:solidFill>
                <a:effectLst/>
                <a:latin typeface="Helvetica Light" panose="020B0403020202020204" pitchFamily="34" charset="0"/>
                <a:ea typeface="+mn-ea"/>
                <a:cs typeface="+mn-cs"/>
              </a:rPr>
              <a:t>Es la misma tendencia, no hay acumulado</a:t>
            </a:r>
            <a:endParaRPr lang="es-HN" sz="900" dirty="0">
              <a:effectLst/>
            </a:endParaRPr>
          </a:p>
        </p:txBody>
      </p:sp>
    </p:spTree>
    <p:extLst>
      <p:ext uri="{BB962C8B-B14F-4D97-AF65-F5344CB8AC3E}">
        <p14:creationId xmlns:p14="http://schemas.microsoft.com/office/powerpoint/2010/main" val="1980939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587"/>
            <a:ext cx="12200733" cy="865947"/>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DETALLE DE PAUTA </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120250" y="256894"/>
            <a:ext cx="2850078" cy="553998"/>
          </a:xfrm>
          <a:prstGeom prst="rect">
            <a:avLst/>
          </a:prstGeom>
          <a:noFill/>
        </p:spPr>
        <p:txBody>
          <a:bodyPr wrap="square" rtlCol="0">
            <a:spAutoFit/>
          </a:bodyPr>
          <a:lstStyle/>
          <a:p>
            <a:pPr algn="r"/>
            <a:r>
              <a:rPr lang="es-HN" sz="3000" dirty="0">
                <a:solidFill>
                  <a:schemeClr val="bg1"/>
                </a:solidFill>
              </a:rPr>
              <a:t>RADIO</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1909817118"/>
              </p:ext>
            </p:extLst>
          </p:nvPr>
        </p:nvGraphicFramePr>
        <p:xfrm>
          <a:off x="160331" y="1251046"/>
          <a:ext cx="9107489" cy="2515098"/>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842903" y="902146"/>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spots por emisora -  </a:t>
            </a:r>
            <a:r>
              <a:rPr lang="es-HN" sz="1600" b="1" dirty="0">
                <a:solidFill>
                  <a:srgbClr val="C00000"/>
                </a:solidFill>
                <a:latin typeface="Helvetica Light" panose="020B0403020202020204" pitchFamily="34" charset="0"/>
              </a:rPr>
              <a:t>Ene’24</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2808477495"/>
              </p:ext>
            </p:extLst>
          </p:nvPr>
        </p:nvGraphicFramePr>
        <p:xfrm>
          <a:off x="11079784" y="975313"/>
          <a:ext cx="1048116" cy="2704364"/>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361960">
                <a:tc>
                  <a:txBody>
                    <a:bodyPr/>
                    <a:lstStyle/>
                    <a:p>
                      <a:pPr algn="ctr"/>
                      <a:r>
                        <a:rPr lang="es-HN" sz="1000" b="1" i="0" dirty="0">
                          <a:latin typeface="Helvetica Light" panose="020B0403020202020204" pitchFamily="34" charset="0"/>
                        </a:rPr>
                        <a:t>Spots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61960">
                <a:tc>
                  <a:txBody>
                    <a:bodyPr/>
                    <a:lstStyle/>
                    <a:p>
                      <a:pPr algn="ctr"/>
                      <a:r>
                        <a:rPr lang="es-HN" sz="1000" b="0" i="0" dirty="0">
                          <a:latin typeface="Helvetica Light" panose="020B0403020202020204" pitchFamily="34" charset="0"/>
                        </a:rPr>
                        <a:t>297</a:t>
                      </a:r>
                    </a:p>
                  </a:txBody>
                  <a:tcPr anchor="ctr"/>
                </a:tc>
                <a:tc>
                  <a:txBody>
                    <a:bodyPr/>
                    <a:lstStyle/>
                    <a:p>
                      <a:pPr algn="ctr"/>
                      <a:r>
                        <a:rPr lang="es-HN" sz="1000" b="0" i="0" dirty="0">
                          <a:latin typeface="Helvetica Light" panose="020B0403020202020204" pitchFamily="34" charset="0"/>
                        </a:rPr>
                        <a:t>32%</a:t>
                      </a:r>
                    </a:p>
                  </a:txBody>
                  <a:tcPr anchor="ctr"/>
                </a:tc>
                <a:extLst>
                  <a:ext uri="{0D108BD9-81ED-4DB2-BD59-A6C34878D82A}">
                    <a16:rowId xmlns:a16="http://schemas.microsoft.com/office/drawing/2014/main" val="2431994916"/>
                  </a:ext>
                </a:extLst>
              </a:tr>
              <a:tr h="404621">
                <a:tc>
                  <a:txBody>
                    <a:bodyPr/>
                    <a:lstStyle/>
                    <a:p>
                      <a:pPr algn="ctr"/>
                      <a:r>
                        <a:rPr lang="es-HN" sz="1000" b="0" i="0" dirty="0">
                          <a:latin typeface="Helvetica Light" panose="020B0403020202020204" pitchFamily="34" charset="0"/>
                        </a:rPr>
                        <a:t>280</a:t>
                      </a:r>
                    </a:p>
                  </a:txBody>
                  <a:tcPr anchor="ctr"/>
                </a:tc>
                <a:tc>
                  <a:txBody>
                    <a:bodyPr/>
                    <a:lstStyle/>
                    <a:p>
                      <a:pPr algn="ctr"/>
                      <a:r>
                        <a:rPr lang="es-HN" sz="1000" b="0" i="0" dirty="0">
                          <a:latin typeface="Helvetica Light" panose="020B0403020202020204" pitchFamily="34" charset="0"/>
                        </a:rPr>
                        <a:t>31%</a:t>
                      </a:r>
                    </a:p>
                  </a:txBody>
                  <a:tcPr anchor="ctr"/>
                </a:tc>
                <a:extLst>
                  <a:ext uri="{0D108BD9-81ED-4DB2-BD59-A6C34878D82A}">
                    <a16:rowId xmlns:a16="http://schemas.microsoft.com/office/drawing/2014/main" val="917638295"/>
                  </a:ext>
                </a:extLst>
              </a:tr>
              <a:tr h="404621">
                <a:tc>
                  <a:txBody>
                    <a:bodyPr/>
                    <a:lstStyle/>
                    <a:p>
                      <a:pPr algn="ctr"/>
                      <a:r>
                        <a:rPr lang="es-HN" sz="1000" b="0" i="0" dirty="0">
                          <a:latin typeface="Helvetica Light" panose="020B0403020202020204" pitchFamily="34" charset="0"/>
                        </a:rPr>
                        <a:t>248</a:t>
                      </a:r>
                    </a:p>
                  </a:txBody>
                  <a:tcPr anchor="ctr"/>
                </a:tc>
                <a:tc>
                  <a:txBody>
                    <a:bodyPr/>
                    <a:lstStyle/>
                    <a:p>
                      <a:pPr algn="ctr"/>
                      <a:r>
                        <a:rPr lang="es-HN" sz="1000" b="0" i="0" dirty="0">
                          <a:latin typeface="Helvetica Light" panose="020B0403020202020204" pitchFamily="34" charset="0"/>
                        </a:rPr>
                        <a:t>27%</a:t>
                      </a:r>
                    </a:p>
                  </a:txBody>
                  <a:tcPr anchor="ctr"/>
                </a:tc>
                <a:extLst>
                  <a:ext uri="{0D108BD9-81ED-4DB2-BD59-A6C34878D82A}">
                    <a16:rowId xmlns:a16="http://schemas.microsoft.com/office/drawing/2014/main" val="834893784"/>
                  </a:ext>
                </a:extLst>
              </a:tr>
              <a:tr h="404621">
                <a:tc>
                  <a:txBody>
                    <a:bodyPr/>
                    <a:lstStyle/>
                    <a:p>
                      <a:pPr algn="ctr"/>
                      <a:r>
                        <a:rPr lang="es-HN" sz="1000" b="0" i="0" dirty="0">
                          <a:latin typeface="Helvetica Light" panose="020B0403020202020204" pitchFamily="34" charset="0"/>
                        </a:rPr>
                        <a:t>78</a:t>
                      </a:r>
                    </a:p>
                  </a:txBody>
                  <a:tcPr anchor="ctr"/>
                </a:tc>
                <a:tc>
                  <a:txBody>
                    <a:bodyPr/>
                    <a:lstStyle/>
                    <a:p>
                      <a:pPr algn="ctr"/>
                      <a:r>
                        <a:rPr lang="es-HN" sz="1000" b="0" i="0" dirty="0">
                          <a:latin typeface="Helvetica Light" panose="020B0403020202020204" pitchFamily="34" charset="0"/>
                        </a:rPr>
                        <a:t>9%</a:t>
                      </a:r>
                    </a:p>
                  </a:txBody>
                  <a:tcPr anchor="ctr"/>
                </a:tc>
                <a:extLst>
                  <a:ext uri="{0D108BD9-81ED-4DB2-BD59-A6C34878D82A}">
                    <a16:rowId xmlns:a16="http://schemas.microsoft.com/office/drawing/2014/main" val="4070904483"/>
                  </a:ext>
                </a:extLst>
              </a:tr>
              <a:tr h="404621">
                <a:tc>
                  <a:txBody>
                    <a:bodyPr/>
                    <a:lstStyle/>
                    <a:p>
                      <a:pPr algn="ctr"/>
                      <a:r>
                        <a:rPr lang="es-HN" sz="1000" b="0" i="0" dirty="0">
                          <a:latin typeface="Helvetica Light" panose="020B0403020202020204" pitchFamily="34" charset="0"/>
                        </a:rPr>
                        <a:t>14</a:t>
                      </a:r>
                    </a:p>
                  </a:txBody>
                  <a:tcPr anchor="ctr"/>
                </a:tc>
                <a:tc>
                  <a:txBody>
                    <a:bodyPr/>
                    <a:lstStyle/>
                    <a:p>
                      <a:pPr algn="ctr"/>
                      <a:r>
                        <a:rPr lang="es-HN" sz="1000" b="0" i="0" dirty="0">
                          <a:latin typeface="Helvetica Light" panose="020B0403020202020204" pitchFamily="34" charset="0"/>
                        </a:rPr>
                        <a:t>2%</a:t>
                      </a:r>
                    </a:p>
                  </a:txBody>
                  <a:tcPr anchor="ctr"/>
                </a:tc>
                <a:extLst>
                  <a:ext uri="{0D108BD9-81ED-4DB2-BD59-A6C34878D82A}">
                    <a16:rowId xmlns:a16="http://schemas.microsoft.com/office/drawing/2014/main" val="4032358085"/>
                  </a:ext>
                </a:extLst>
              </a:tr>
              <a:tr h="361960">
                <a:tc>
                  <a:txBody>
                    <a:bodyPr/>
                    <a:lstStyle/>
                    <a:p>
                      <a:pPr algn="ctr"/>
                      <a:r>
                        <a:rPr lang="es-HN" sz="1000" b="0" i="0" dirty="0">
                          <a:latin typeface="Helvetica Light" panose="020B0403020202020204" pitchFamily="34" charset="0"/>
                        </a:rPr>
                        <a:t>917</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346075" y="3882844"/>
            <a:ext cx="11257767" cy="4621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6842A718-1E86-6E4C-A5E7-4E30FA8350D0}"/>
              </a:ext>
            </a:extLst>
          </p:cNvPr>
          <p:cNvSpPr txBox="1"/>
          <p:nvPr/>
        </p:nvSpPr>
        <p:spPr>
          <a:xfrm>
            <a:off x="753911" y="3979524"/>
            <a:ext cx="4072914" cy="338554"/>
          </a:xfrm>
          <a:prstGeom prst="rect">
            <a:avLst/>
          </a:prstGeom>
          <a:noFill/>
        </p:spPr>
        <p:txBody>
          <a:bodyPr wrap="square" rtlCol="0">
            <a:spAutoFit/>
          </a:bodyPr>
          <a:lstStyle/>
          <a:p>
            <a:r>
              <a:rPr lang="es-HN" sz="1600" dirty="0">
                <a:latin typeface="Helvetica Light" panose="020B0403020202020204" pitchFamily="34" charset="0"/>
              </a:rPr>
              <a:t>Distribución de spots por canal -  </a:t>
            </a:r>
            <a:r>
              <a:rPr lang="es-HN" sz="1600" b="1" dirty="0">
                <a:solidFill>
                  <a:srgbClr val="C00000"/>
                </a:solidFill>
                <a:latin typeface="Helvetica Light" panose="020B0403020202020204" pitchFamily="34" charset="0"/>
              </a:rPr>
              <a:t>Acum’24</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4122388514"/>
              </p:ext>
            </p:extLst>
          </p:nvPr>
        </p:nvGraphicFramePr>
        <p:xfrm>
          <a:off x="9153535" y="1225815"/>
          <a:ext cx="1926249" cy="2515098"/>
        </p:xfrm>
        <a:graphic>
          <a:graphicData uri="http://schemas.openxmlformats.org/drawingml/2006/chart">
            <c:chart xmlns:c="http://schemas.openxmlformats.org/drawingml/2006/chart" xmlns:r="http://schemas.openxmlformats.org/officeDocument/2006/relationships" r:id="rId4"/>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8960473" y="92799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Tipo emisora</a:t>
            </a:r>
          </a:p>
        </p:txBody>
      </p:sp>
      <p:graphicFrame>
        <p:nvGraphicFramePr>
          <p:cNvPr id="21" name="Gráfico 20">
            <a:extLst>
              <a:ext uri="{FF2B5EF4-FFF2-40B4-BE49-F238E27FC236}">
                <a16:creationId xmlns:a16="http://schemas.microsoft.com/office/drawing/2014/main" id="{C6C99ADE-9DF2-B14A-86D3-2DA4FD17F0C1}"/>
              </a:ext>
            </a:extLst>
          </p:cNvPr>
          <p:cNvGraphicFramePr/>
          <p:nvPr>
            <p:extLst>
              <p:ext uri="{D42A27DB-BD31-4B8C-83A1-F6EECF244321}">
                <p14:modId xmlns:p14="http://schemas.microsoft.com/office/powerpoint/2010/main" val="158649140"/>
              </p:ext>
            </p:extLst>
          </p:nvPr>
        </p:nvGraphicFramePr>
        <p:xfrm>
          <a:off x="9120250" y="4221782"/>
          <a:ext cx="2063565" cy="265919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Gráfico 21">
            <a:extLst>
              <a:ext uri="{FF2B5EF4-FFF2-40B4-BE49-F238E27FC236}">
                <a16:creationId xmlns:a16="http://schemas.microsoft.com/office/drawing/2014/main" id="{0A337163-FEB8-4343-A973-FA2C20625D71}"/>
              </a:ext>
            </a:extLst>
          </p:cNvPr>
          <p:cNvGraphicFramePr/>
          <p:nvPr>
            <p:extLst>
              <p:ext uri="{D42A27DB-BD31-4B8C-83A1-F6EECF244321}">
                <p14:modId xmlns:p14="http://schemas.microsoft.com/office/powerpoint/2010/main" val="3981977692"/>
              </p:ext>
            </p:extLst>
          </p:nvPr>
        </p:nvGraphicFramePr>
        <p:xfrm>
          <a:off x="160331" y="4205221"/>
          <a:ext cx="9107489" cy="251509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Tabla 9">
            <a:extLst>
              <a:ext uri="{FF2B5EF4-FFF2-40B4-BE49-F238E27FC236}">
                <a16:creationId xmlns:a16="http://schemas.microsoft.com/office/drawing/2014/main" id="{E49DC609-31F8-904E-BC8C-248F901C0DBF}"/>
              </a:ext>
            </a:extLst>
          </p:cNvPr>
          <p:cNvGraphicFramePr>
            <a:graphicFrameLocks noGrp="1"/>
          </p:cNvGraphicFramePr>
          <p:nvPr>
            <p:extLst>
              <p:ext uri="{D42A27DB-BD31-4B8C-83A1-F6EECF244321}">
                <p14:modId xmlns:p14="http://schemas.microsoft.com/office/powerpoint/2010/main" val="2526186772"/>
              </p:ext>
            </p:extLst>
          </p:nvPr>
        </p:nvGraphicFramePr>
        <p:xfrm>
          <a:off x="11079784" y="4132228"/>
          <a:ext cx="1048116" cy="2468879"/>
        </p:xfrm>
        <a:graphic>
          <a:graphicData uri="http://schemas.openxmlformats.org/drawingml/2006/table">
            <a:tbl>
              <a:tblPr firstRow="1" lastRow="1" bandRow="1">
                <a:tableStyleId>{616DA210-FB5B-4158-B5E0-FEB733F419BA}</a:tableStyleId>
              </a:tblPr>
              <a:tblGrid>
                <a:gridCol w="524058">
                  <a:extLst>
                    <a:ext uri="{9D8B030D-6E8A-4147-A177-3AD203B41FA5}">
                      <a16:colId xmlns:a16="http://schemas.microsoft.com/office/drawing/2014/main" val="3336875908"/>
                    </a:ext>
                  </a:extLst>
                </a:gridCol>
                <a:gridCol w="524058">
                  <a:extLst>
                    <a:ext uri="{9D8B030D-6E8A-4147-A177-3AD203B41FA5}">
                      <a16:colId xmlns:a16="http://schemas.microsoft.com/office/drawing/2014/main" val="3318410240"/>
                    </a:ext>
                  </a:extLst>
                </a:gridCol>
              </a:tblGrid>
              <a:tr h="352697">
                <a:tc>
                  <a:txBody>
                    <a:bodyPr/>
                    <a:lstStyle/>
                    <a:p>
                      <a:pPr algn="ctr"/>
                      <a:r>
                        <a:rPr lang="es-HN" sz="1000" b="1" i="0" dirty="0">
                          <a:latin typeface="Helvetica Light" panose="020B0403020202020204" pitchFamily="34" charset="0"/>
                        </a:rPr>
                        <a:t>Spots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352697">
                <a:tc>
                  <a:txBody>
                    <a:bodyPr/>
                    <a:lstStyle/>
                    <a:p>
                      <a:pPr algn="ctr"/>
                      <a:r>
                        <a:rPr lang="es-HN" sz="1000" b="0" i="0" dirty="0">
                          <a:latin typeface="Helvetica Light" panose="020B0403020202020204" pitchFamily="34" charset="0"/>
                        </a:rPr>
                        <a:t>297</a:t>
                      </a:r>
                    </a:p>
                  </a:txBody>
                  <a:tcPr anchor="ctr"/>
                </a:tc>
                <a:tc>
                  <a:txBody>
                    <a:bodyPr/>
                    <a:lstStyle/>
                    <a:p>
                      <a:pPr algn="ctr"/>
                      <a:r>
                        <a:rPr lang="es-HN" sz="1000" b="0" i="0" dirty="0">
                          <a:latin typeface="Helvetica Light" panose="020B0403020202020204" pitchFamily="34" charset="0"/>
                        </a:rPr>
                        <a:t>32%</a:t>
                      </a:r>
                    </a:p>
                  </a:txBody>
                  <a:tcPr anchor="ctr"/>
                </a:tc>
                <a:extLst>
                  <a:ext uri="{0D108BD9-81ED-4DB2-BD59-A6C34878D82A}">
                    <a16:rowId xmlns:a16="http://schemas.microsoft.com/office/drawing/2014/main" val="646153677"/>
                  </a:ext>
                </a:extLst>
              </a:tr>
              <a:tr h="352697">
                <a:tc>
                  <a:txBody>
                    <a:bodyPr/>
                    <a:lstStyle/>
                    <a:p>
                      <a:pPr algn="ctr"/>
                      <a:r>
                        <a:rPr lang="es-HN" sz="1000" b="0" i="0" dirty="0">
                          <a:latin typeface="Helvetica Light" panose="020B0403020202020204" pitchFamily="34" charset="0"/>
                        </a:rPr>
                        <a:t>280</a:t>
                      </a:r>
                    </a:p>
                  </a:txBody>
                  <a:tcPr anchor="ctr"/>
                </a:tc>
                <a:tc>
                  <a:txBody>
                    <a:bodyPr/>
                    <a:lstStyle/>
                    <a:p>
                      <a:pPr algn="ctr"/>
                      <a:r>
                        <a:rPr lang="es-HN" sz="1000" b="0" i="0" dirty="0">
                          <a:latin typeface="Helvetica Light" panose="020B0403020202020204" pitchFamily="34" charset="0"/>
                        </a:rPr>
                        <a:t>31%</a:t>
                      </a:r>
                    </a:p>
                  </a:txBody>
                  <a:tcPr anchor="ctr"/>
                </a:tc>
                <a:extLst>
                  <a:ext uri="{0D108BD9-81ED-4DB2-BD59-A6C34878D82A}">
                    <a16:rowId xmlns:a16="http://schemas.microsoft.com/office/drawing/2014/main" val="3968291749"/>
                  </a:ext>
                </a:extLst>
              </a:tr>
              <a:tr h="352697">
                <a:tc>
                  <a:txBody>
                    <a:bodyPr/>
                    <a:lstStyle/>
                    <a:p>
                      <a:pPr algn="ctr"/>
                      <a:r>
                        <a:rPr lang="es-HN" sz="1000" b="0" i="0" dirty="0">
                          <a:latin typeface="Helvetica Light" panose="020B0403020202020204" pitchFamily="34" charset="0"/>
                        </a:rPr>
                        <a:t>248</a:t>
                      </a:r>
                    </a:p>
                  </a:txBody>
                  <a:tcPr anchor="ctr"/>
                </a:tc>
                <a:tc>
                  <a:txBody>
                    <a:bodyPr/>
                    <a:lstStyle/>
                    <a:p>
                      <a:pPr algn="ctr"/>
                      <a:r>
                        <a:rPr lang="es-HN" sz="1000" b="0" i="0" dirty="0">
                          <a:latin typeface="Helvetica Light" panose="020B0403020202020204" pitchFamily="34" charset="0"/>
                        </a:rPr>
                        <a:t>27%</a:t>
                      </a:r>
                    </a:p>
                  </a:txBody>
                  <a:tcPr anchor="ctr"/>
                </a:tc>
                <a:extLst>
                  <a:ext uri="{0D108BD9-81ED-4DB2-BD59-A6C34878D82A}">
                    <a16:rowId xmlns:a16="http://schemas.microsoft.com/office/drawing/2014/main" val="2897969239"/>
                  </a:ext>
                </a:extLst>
              </a:tr>
              <a:tr h="352697">
                <a:tc>
                  <a:txBody>
                    <a:bodyPr/>
                    <a:lstStyle/>
                    <a:p>
                      <a:pPr algn="ctr"/>
                      <a:r>
                        <a:rPr lang="es-HN" sz="1000" b="0" i="0" dirty="0">
                          <a:latin typeface="Helvetica Light" panose="020B0403020202020204" pitchFamily="34" charset="0"/>
                        </a:rPr>
                        <a:t>78</a:t>
                      </a:r>
                    </a:p>
                  </a:txBody>
                  <a:tcPr anchor="ctr"/>
                </a:tc>
                <a:tc>
                  <a:txBody>
                    <a:bodyPr/>
                    <a:lstStyle/>
                    <a:p>
                      <a:pPr algn="ctr"/>
                      <a:r>
                        <a:rPr lang="es-HN" sz="1000" b="0" i="0" dirty="0">
                          <a:latin typeface="Helvetica Light" panose="020B0403020202020204" pitchFamily="34" charset="0"/>
                        </a:rPr>
                        <a:t>9%</a:t>
                      </a:r>
                    </a:p>
                  </a:txBody>
                  <a:tcPr anchor="ctr"/>
                </a:tc>
                <a:extLst>
                  <a:ext uri="{0D108BD9-81ED-4DB2-BD59-A6C34878D82A}">
                    <a16:rowId xmlns:a16="http://schemas.microsoft.com/office/drawing/2014/main" val="2947094014"/>
                  </a:ext>
                </a:extLst>
              </a:tr>
              <a:tr h="352697">
                <a:tc>
                  <a:txBody>
                    <a:bodyPr/>
                    <a:lstStyle/>
                    <a:p>
                      <a:pPr algn="ctr"/>
                      <a:r>
                        <a:rPr lang="es-HN" sz="1000" b="0" i="0" dirty="0">
                          <a:latin typeface="Helvetica Light" panose="020B0403020202020204" pitchFamily="34" charset="0"/>
                        </a:rPr>
                        <a:t>14</a:t>
                      </a:r>
                    </a:p>
                  </a:txBody>
                  <a:tcPr anchor="ctr"/>
                </a:tc>
                <a:tc>
                  <a:txBody>
                    <a:bodyPr/>
                    <a:lstStyle/>
                    <a:p>
                      <a:pPr algn="ctr"/>
                      <a:r>
                        <a:rPr lang="es-HN" sz="1000" b="0" i="0" dirty="0">
                          <a:latin typeface="Helvetica Light" panose="020B0403020202020204" pitchFamily="34" charset="0"/>
                        </a:rPr>
                        <a:t>2%</a:t>
                      </a:r>
                    </a:p>
                  </a:txBody>
                  <a:tcPr anchor="ctr"/>
                </a:tc>
                <a:extLst>
                  <a:ext uri="{0D108BD9-81ED-4DB2-BD59-A6C34878D82A}">
                    <a16:rowId xmlns:a16="http://schemas.microsoft.com/office/drawing/2014/main" val="728261047"/>
                  </a:ext>
                </a:extLst>
              </a:tr>
              <a:tr h="352697">
                <a:tc>
                  <a:txBody>
                    <a:bodyPr/>
                    <a:lstStyle/>
                    <a:p>
                      <a:pPr algn="ctr"/>
                      <a:r>
                        <a:rPr lang="es-HN" sz="1000" b="0" i="0" dirty="0">
                          <a:latin typeface="Helvetica Light" panose="020B0403020202020204" pitchFamily="34" charset="0"/>
                        </a:rPr>
                        <a:t>917</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15" name="CuadroTexto 14">
            <a:extLst>
              <a:ext uri="{FF2B5EF4-FFF2-40B4-BE49-F238E27FC236}">
                <a16:creationId xmlns:a16="http://schemas.microsoft.com/office/drawing/2014/main" id="{E2D6322D-0CF1-8544-A997-B1692C91A43D}"/>
              </a:ext>
            </a:extLst>
          </p:cNvPr>
          <p:cNvSpPr txBox="1"/>
          <p:nvPr/>
        </p:nvSpPr>
        <p:spPr>
          <a:xfrm>
            <a:off x="8960473" y="4075275"/>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Tipo emisora</a:t>
            </a:r>
          </a:p>
        </p:txBody>
      </p:sp>
    </p:spTree>
    <p:extLst>
      <p:ext uri="{BB962C8B-B14F-4D97-AF65-F5344CB8AC3E}">
        <p14:creationId xmlns:p14="http://schemas.microsoft.com/office/powerpoint/2010/main" val="1324745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587"/>
            <a:ext cx="12200733" cy="865947"/>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DETALLE DE PAUTA </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120250" y="256894"/>
            <a:ext cx="2850078" cy="553998"/>
          </a:xfrm>
          <a:prstGeom prst="rect">
            <a:avLst/>
          </a:prstGeom>
          <a:noFill/>
        </p:spPr>
        <p:txBody>
          <a:bodyPr wrap="square" rtlCol="0">
            <a:spAutoFit/>
          </a:bodyPr>
          <a:lstStyle/>
          <a:p>
            <a:pPr algn="r"/>
            <a:r>
              <a:rPr lang="es-HN" sz="3000" dirty="0">
                <a:solidFill>
                  <a:schemeClr val="bg1"/>
                </a:solidFill>
              </a:rPr>
              <a:t>PRENSA</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1769413854"/>
              </p:ext>
            </p:extLst>
          </p:nvPr>
        </p:nvGraphicFramePr>
        <p:xfrm>
          <a:off x="160332" y="1285375"/>
          <a:ext cx="8101685" cy="1544322"/>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891811" y="1098303"/>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spots por emisora -  </a:t>
            </a:r>
            <a:r>
              <a:rPr lang="es-HN" sz="1600" b="1" dirty="0">
                <a:solidFill>
                  <a:srgbClr val="C00000"/>
                </a:solidFill>
                <a:latin typeface="Helvetica Light" panose="020B0403020202020204" pitchFamily="34" charset="0"/>
              </a:rPr>
              <a:t>Ene’24</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2135840124"/>
              </p:ext>
            </p:extLst>
          </p:nvPr>
        </p:nvGraphicFramePr>
        <p:xfrm>
          <a:off x="8162448" y="921315"/>
          <a:ext cx="1315183" cy="2003390"/>
        </p:xfrm>
        <a:graphic>
          <a:graphicData uri="http://schemas.openxmlformats.org/drawingml/2006/table">
            <a:tbl>
              <a:tblPr firstRow="1" lastRow="1" bandRow="1">
                <a:tableStyleId>{616DA210-FB5B-4158-B5E0-FEB733F419BA}</a:tableStyleId>
              </a:tblPr>
              <a:tblGrid>
                <a:gridCol w="761622">
                  <a:extLst>
                    <a:ext uri="{9D8B030D-6E8A-4147-A177-3AD203B41FA5}">
                      <a16:colId xmlns:a16="http://schemas.microsoft.com/office/drawing/2014/main" val="3336875908"/>
                    </a:ext>
                  </a:extLst>
                </a:gridCol>
                <a:gridCol w="553561">
                  <a:extLst>
                    <a:ext uri="{9D8B030D-6E8A-4147-A177-3AD203B41FA5}">
                      <a16:colId xmlns:a16="http://schemas.microsoft.com/office/drawing/2014/main" val="3318410240"/>
                    </a:ext>
                  </a:extLst>
                </a:gridCol>
              </a:tblGrid>
              <a:tr h="576921">
                <a:tc>
                  <a:txBody>
                    <a:bodyPr/>
                    <a:lstStyle/>
                    <a:p>
                      <a:pPr algn="ctr"/>
                      <a:r>
                        <a:rPr lang="es-HN" sz="1000" b="1" i="0" dirty="0">
                          <a:latin typeface="Helvetica Light" panose="020B0403020202020204" pitchFamily="34" charset="0"/>
                        </a:rPr>
                        <a:t>Avisos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849548">
                <a:tc>
                  <a:txBody>
                    <a:bodyPr/>
                    <a:lstStyle/>
                    <a:p>
                      <a:pPr algn="ctr"/>
                      <a:r>
                        <a:rPr lang="es-HN" sz="1000" b="0" i="0" dirty="0">
                          <a:latin typeface="Helvetica Light" panose="020B0403020202020204" pitchFamily="34" charset="0"/>
                        </a:rPr>
                        <a:t>41</a:t>
                      </a:r>
                    </a:p>
                  </a:txBody>
                  <a:tcPr anchor="ctr"/>
                </a:tc>
                <a:tc>
                  <a:txBody>
                    <a:bodyPr/>
                    <a:lstStyle/>
                    <a:p>
                      <a:pPr algn="ctr"/>
                      <a:r>
                        <a:rPr lang="es-HN" sz="1000" b="0" i="0" dirty="0">
                          <a:latin typeface="Helvetica Light" panose="020B0403020202020204" pitchFamily="34" charset="0"/>
                        </a:rPr>
                        <a:t>100%</a:t>
                      </a:r>
                    </a:p>
                  </a:txBody>
                  <a:tcPr anchor="ctr"/>
                </a:tc>
                <a:extLst>
                  <a:ext uri="{0D108BD9-81ED-4DB2-BD59-A6C34878D82A}">
                    <a16:rowId xmlns:a16="http://schemas.microsoft.com/office/drawing/2014/main" val="2431994916"/>
                  </a:ext>
                </a:extLst>
              </a:tr>
              <a:tr h="576921">
                <a:tc>
                  <a:txBody>
                    <a:bodyPr/>
                    <a:lstStyle/>
                    <a:p>
                      <a:pPr algn="ctr"/>
                      <a:r>
                        <a:rPr lang="es-HN" sz="1000" b="0" i="0" dirty="0">
                          <a:latin typeface="Helvetica Light" panose="020B0403020202020204" pitchFamily="34" charset="0"/>
                        </a:rPr>
                        <a:t>41</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cxnSp>
        <p:nvCxnSpPr>
          <p:cNvPr id="10" name="Conector recto de flecha 9">
            <a:extLst>
              <a:ext uri="{FF2B5EF4-FFF2-40B4-BE49-F238E27FC236}">
                <a16:creationId xmlns:a16="http://schemas.microsoft.com/office/drawing/2014/main" id="{E557062C-CFAC-D24A-8D6C-CC32E89191D1}"/>
              </a:ext>
            </a:extLst>
          </p:cNvPr>
          <p:cNvCxnSpPr>
            <a:cxnSpLocks/>
          </p:cNvCxnSpPr>
          <p:nvPr/>
        </p:nvCxnSpPr>
        <p:spPr>
          <a:xfrm flipV="1">
            <a:off x="346075" y="3800473"/>
            <a:ext cx="11298238" cy="128589"/>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6842A718-1E86-6E4C-A5E7-4E30FA8350D0}"/>
              </a:ext>
            </a:extLst>
          </p:cNvPr>
          <p:cNvSpPr txBox="1"/>
          <p:nvPr/>
        </p:nvSpPr>
        <p:spPr>
          <a:xfrm>
            <a:off x="753911" y="3979524"/>
            <a:ext cx="4072914" cy="338554"/>
          </a:xfrm>
          <a:prstGeom prst="rect">
            <a:avLst/>
          </a:prstGeom>
          <a:noFill/>
        </p:spPr>
        <p:txBody>
          <a:bodyPr wrap="square" rtlCol="0">
            <a:spAutoFit/>
          </a:bodyPr>
          <a:lstStyle/>
          <a:p>
            <a:r>
              <a:rPr lang="es-HN" sz="1600" dirty="0">
                <a:latin typeface="Helvetica Light" panose="020B0403020202020204" pitchFamily="34" charset="0"/>
              </a:rPr>
              <a:t>Distribución de Trp’s por canal -  </a:t>
            </a:r>
            <a:r>
              <a:rPr lang="es-HN" sz="1600" b="1" dirty="0">
                <a:solidFill>
                  <a:srgbClr val="C00000"/>
                </a:solidFill>
                <a:latin typeface="Helvetica Light" panose="020B0403020202020204" pitchFamily="34" charset="0"/>
              </a:rPr>
              <a:t>Acum’24</a:t>
            </a:r>
          </a:p>
        </p:txBody>
      </p:sp>
      <p:graphicFrame>
        <p:nvGraphicFramePr>
          <p:cNvPr id="19" name="Gráfico 18">
            <a:extLst>
              <a:ext uri="{FF2B5EF4-FFF2-40B4-BE49-F238E27FC236}">
                <a16:creationId xmlns:a16="http://schemas.microsoft.com/office/drawing/2014/main" id="{D5412645-00D1-C746-BC19-21E95FCD8C7B}"/>
              </a:ext>
            </a:extLst>
          </p:cNvPr>
          <p:cNvGraphicFramePr/>
          <p:nvPr>
            <p:extLst>
              <p:ext uri="{D42A27DB-BD31-4B8C-83A1-F6EECF244321}">
                <p14:modId xmlns:p14="http://schemas.microsoft.com/office/powerpoint/2010/main" val="4050799492"/>
              </p:ext>
            </p:extLst>
          </p:nvPr>
        </p:nvGraphicFramePr>
        <p:xfrm>
          <a:off x="10001251" y="1333721"/>
          <a:ext cx="1926249" cy="1248841"/>
        </p:xfrm>
        <a:graphic>
          <a:graphicData uri="http://schemas.openxmlformats.org/drawingml/2006/chart">
            <c:chart xmlns:c="http://schemas.openxmlformats.org/drawingml/2006/chart" xmlns:r="http://schemas.openxmlformats.org/officeDocument/2006/relationships" r:id="rId4"/>
          </a:graphicData>
        </a:graphic>
      </p:graphicFrame>
      <p:sp>
        <p:nvSpPr>
          <p:cNvPr id="20" name="CuadroTexto 19">
            <a:extLst>
              <a:ext uri="{FF2B5EF4-FFF2-40B4-BE49-F238E27FC236}">
                <a16:creationId xmlns:a16="http://schemas.microsoft.com/office/drawing/2014/main" id="{EA78EA6D-26CD-744D-A834-37AB59BCD09F}"/>
              </a:ext>
            </a:extLst>
          </p:cNvPr>
          <p:cNvSpPr txBox="1"/>
          <p:nvPr/>
        </p:nvSpPr>
        <p:spPr>
          <a:xfrm>
            <a:off x="10001251" y="1098077"/>
            <a:ext cx="1969077" cy="338554"/>
          </a:xfrm>
          <a:prstGeom prst="rect">
            <a:avLst/>
          </a:prstGeom>
          <a:noFill/>
        </p:spPr>
        <p:txBody>
          <a:bodyPr wrap="square" rtlCol="0">
            <a:spAutoFit/>
          </a:bodyPr>
          <a:lstStyle/>
          <a:p>
            <a:pPr algn="ctr"/>
            <a:r>
              <a:rPr lang="es-HN" sz="1600" dirty="0">
                <a:latin typeface="Helvetica Light" panose="020B0403020202020204" pitchFamily="34" charset="0"/>
              </a:rPr>
              <a:t>Tamaño</a:t>
            </a:r>
          </a:p>
        </p:txBody>
      </p:sp>
      <p:graphicFrame>
        <p:nvGraphicFramePr>
          <p:cNvPr id="15" name="Gráfico 14">
            <a:extLst>
              <a:ext uri="{FF2B5EF4-FFF2-40B4-BE49-F238E27FC236}">
                <a16:creationId xmlns:a16="http://schemas.microsoft.com/office/drawing/2014/main" id="{A2233B59-E5AC-A949-908D-A487E8120691}"/>
              </a:ext>
            </a:extLst>
          </p:cNvPr>
          <p:cNvGraphicFramePr/>
          <p:nvPr>
            <p:extLst>
              <p:ext uri="{D42A27DB-BD31-4B8C-83A1-F6EECF244321}">
                <p14:modId xmlns:p14="http://schemas.microsoft.com/office/powerpoint/2010/main" val="645505915"/>
              </p:ext>
            </p:extLst>
          </p:nvPr>
        </p:nvGraphicFramePr>
        <p:xfrm>
          <a:off x="160332" y="4423053"/>
          <a:ext cx="8101685" cy="154432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Gráfico 15">
            <a:extLst>
              <a:ext uri="{FF2B5EF4-FFF2-40B4-BE49-F238E27FC236}">
                <a16:creationId xmlns:a16="http://schemas.microsoft.com/office/drawing/2014/main" id="{FA1C26B2-0225-7A41-ABCD-FEBD83401513}"/>
              </a:ext>
            </a:extLst>
          </p:cNvPr>
          <p:cNvGraphicFramePr/>
          <p:nvPr>
            <p:extLst>
              <p:ext uri="{D42A27DB-BD31-4B8C-83A1-F6EECF244321}">
                <p14:modId xmlns:p14="http://schemas.microsoft.com/office/powerpoint/2010/main" val="3351845454"/>
              </p:ext>
            </p:extLst>
          </p:nvPr>
        </p:nvGraphicFramePr>
        <p:xfrm>
          <a:off x="10001251" y="4471399"/>
          <a:ext cx="1926249" cy="124884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 name="Tabla 9">
            <a:extLst>
              <a:ext uri="{FF2B5EF4-FFF2-40B4-BE49-F238E27FC236}">
                <a16:creationId xmlns:a16="http://schemas.microsoft.com/office/drawing/2014/main" id="{F069DF45-5A34-1D4C-B98D-13F4D64810D4}"/>
              </a:ext>
            </a:extLst>
          </p:cNvPr>
          <p:cNvGraphicFramePr>
            <a:graphicFrameLocks noGrp="1"/>
          </p:cNvGraphicFramePr>
          <p:nvPr>
            <p:extLst>
              <p:ext uri="{D42A27DB-BD31-4B8C-83A1-F6EECF244321}">
                <p14:modId xmlns:p14="http://schemas.microsoft.com/office/powerpoint/2010/main" val="2997896559"/>
              </p:ext>
            </p:extLst>
          </p:nvPr>
        </p:nvGraphicFramePr>
        <p:xfrm>
          <a:off x="8162448" y="4031769"/>
          <a:ext cx="1315183" cy="2003390"/>
        </p:xfrm>
        <a:graphic>
          <a:graphicData uri="http://schemas.openxmlformats.org/drawingml/2006/table">
            <a:tbl>
              <a:tblPr firstRow="1" lastRow="1" bandRow="1">
                <a:tableStyleId>{616DA210-FB5B-4158-B5E0-FEB733F419BA}</a:tableStyleId>
              </a:tblPr>
              <a:tblGrid>
                <a:gridCol w="761622">
                  <a:extLst>
                    <a:ext uri="{9D8B030D-6E8A-4147-A177-3AD203B41FA5}">
                      <a16:colId xmlns:a16="http://schemas.microsoft.com/office/drawing/2014/main" val="3336875908"/>
                    </a:ext>
                  </a:extLst>
                </a:gridCol>
                <a:gridCol w="553561">
                  <a:extLst>
                    <a:ext uri="{9D8B030D-6E8A-4147-A177-3AD203B41FA5}">
                      <a16:colId xmlns:a16="http://schemas.microsoft.com/office/drawing/2014/main" val="3318410240"/>
                    </a:ext>
                  </a:extLst>
                </a:gridCol>
              </a:tblGrid>
              <a:tr h="576921">
                <a:tc>
                  <a:txBody>
                    <a:bodyPr/>
                    <a:lstStyle/>
                    <a:p>
                      <a:pPr algn="ctr"/>
                      <a:r>
                        <a:rPr lang="es-HN" sz="1000" b="1" i="0" dirty="0">
                          <a:latin typeface="Helvetica Light" panose="020B0403020202020204" pitchFamily="34" charset="0"/>
                        </a:rPr>
                        <a:t>Avisos</a:t>
                      </a:r>
                    </a:p>
                  </a:txBody>
                  <a:tcPr anchor="ctr"/>
                </a:tc>
                <a:tc>
                  <a:txBody>
                    <a:bodyPr/>
                    <a:lstStyle/>
                    <a:p>
                      <a:pPr algn="ctr"/>
                      <a:r>
                        <a:rPr lang="es-HN" sz="1000" b="1" i="0" dirty="0">
                          <a:latin typeface="HELVETICA LIGHT" panose="020B0403020202020204" pitchFamily="34" charset="0"/>
                        </a:rPr>
                        <a:t>SOV</a:t>
                      </a:r>
                    </a:p>
                  </a:txBody>
                  <a:tcPr anchor="ctr"/>
                </a:tc>
                <a:extLst>
                  <a:ext uri="{0D108BD9-81ED-4DB2-BD59-A6C34878D82A}">
                    <a16:rowId xmlns:a16="http://schemas.microsoft.com/office/drawing/2014/main" val="1894353908"/>
                  </a:ext>
                </a:extLst>
              </a:tr>
              <a:tr h="849548">
                <a:tc>
                  <a:txBody>
                    <a:bodyPr/>
                    <a:lstStyle/>
                    <a:p>
                      <a:pPr algn="ctr"/>
                      <a:r>
                        <a:rPr lang="es-HN" sz="1000" b="0" i="0" dirty="0">
                          <a:latin typeface="Helvetica Light" panose="020B0403020202020204" pitchFamily="34" charset="0"/>
                        </a:rPr>
                        <a:t>41</a:t>
                      </a:r>
                    </a:p>
                  </a:txBody>
                  <a:tcPr anchor="ctr"/>
                </a:tc>
                <a:tc>
                  <a:txBody>
                    <a:bodyPr/>
                    <a:lstStyle/>
                    <a:p>
                      <a:pPr algn="ctr"/>
                      <a:r>
                        <a:rPr lang="es-HN" sz="1000" b="0" i="0" dirty="0">
                          <a:latin typeface="Helvetica Light" panose="020B0403020202020204" pitchFamily="34" charset="0"/>
                        </a:rPr>
                        <a:t>100%</a:t>
                      </a:r>
                    </a:p>
                  </a:txBody>
                  <a:tcPr anchor="ctr"/>
                </a:tc>
                <a:extLst>
                  <a:ext uri="{0D108BD9-81ED-4DB2-BD59-A6C34878D82A}">
                    <a16:rowId xmlns:a16="http://schemas.microsoft.com/office/drawing/2014/main" val="2431994916"/>
                  </a:ext>
                </a:extLst>
              </a:tr>
              <a:tr h="576921">
                <a:tc>
                  <a:txBody>
                    <a:bodyPr/>
                    <a:lstStyle/>
                    <a:p>
                      <a:pPr algn="ctr"/>
                      <a:r>
                        <a:rPr lang="es-HN" sz="1000" b="0" i="0" dirty="0">
                          <a:latin typeface="Helvetica Light" panose="020B0403020202020204" pitchFamily="34" charset="0"/>
                        </a:rPr>
                        <a:t>41</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Tree>
    <p:extLst>
      <p:ext uri="{BB962C8B-B14F-4D97-AF65-F5344CB8AC3E}">
        <p14:creationId xmlns:p14="http://schemas.microsoft.com/office/powerpoint/2010/main" val="737974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FB063044-9000-9D43-89F2-CE94E3FA6C40}"/>
              </a:ext>
            </a:extLst>
          </p:cNvPr>
          <p:cNvSpPr/>
          <p:nvPr/>
        </p:nvSpPr>
        <p:spPr>
          <a:xfrm>
            <a:off x="-8733" y="8587"/>
            <a:ext cx="12200733" cy="865947"/>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RESUMEN DE INVERSION Y FRECUENCIA EN MEDIOS ENE.</a:t>
            </a:r>
          </a:p>
        </p:txBody>
      </p:sp>
      <p:sp>
        <p:nvSpPr>
          <p:cNvPr id="5" name="CuadroTexto 4">
            <a:extLst>
              <a:ext uri="{FF2B5EF4-FFF2-40B4-BE49-F238E27FC236}">
                <a16:creationId xmlns:a16="http://schemas.microsoft.com/office/drawing/2014/main" id="{97768A9B-8C86-BD47-BB32-F9111BE9E212}"/>
              </a:ext>
            </a:extLst>
          </p:cNvPr>
          <p:cNvSpPr txBox="1"/>
          <p:nvPr/>
        </p:nvSpPr>
        <p:spPr>
          <a:xfrm>
            <a:off x="9341922" y="142789"/>
            <a:ext cx="2850078" cy="553998"/>
          </a:xfrm>
          <a:prstGeom prst="rect">
            <a:avLst/>
          </a:prstGeom>
          <a:noFill/>
        </p:spPr>
        <p:txBody>
          <a:bodyPr wrap="square" rtlCol="0">
            <a:spAutoFit/>
          </a:bodyPr>
          <a:lstStyle/>
          <a:p>
            <a:pPr algn="r"/>
            <a:r>
              <a:rPr lang="es-HN" sz="3000" dirty="0">
                <a:solidFill>
                  <a:schemeClr val="bg1"/>
                </a:solidFill>
              </a:rPr>
              <a:t>ZONAS</a:t>
            </a:r>
          </a:p>
        </p:txBody>
      </p:sp>
      <p:graphicFrame>
        <p:nvGraphicFramePr>
          <p:cNvPr id="6" name="Gráfico 5">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1703999735"/>
              </p:ext>
            </p:extLst>
          </p:nvPr>
        </p:nvGraphicFramePr>
        <p:xfrm>
          <a:off x="97551" y="1188512"/>
          <a:ext cx="5636086" cy="2644368"/>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a:extLst>
              <a:ext uri="{FF2B5EF4-FFF2-40B4-BE49-F238E27FC236}">
                <a16:creationId xmlns:a16="http://schemas.microsoft.com/office/drawing/2014/main" id="{07CB460F-8E08-DE48-AFC4-71D7D915A2B4}"/>
              </a:ext>
            </a:extLst>
          </p:cNvPr>
          <p:cNvSpPr txBox="1"/>
          <p:nvPr/>
        </p:nvSpPr>
        <p:spPr>
          <a:xfrm>
            <a:off x="684685" y="906404"/>
            <a:ext cx="3894929" cy="342043"/>
          </a:xfrm>
          <a:prstGeom prst="rect">
            <a:avLst/>
          </a:prstGeom>
          <a:noFill/>
        </p:spPr>
        <p:txBody>
          <a:bodyPr wrap="square" rtlCol="0">
            <a:spAutoFit/>
          </a:bodyPr>
          <a:lstStyle/>
          <a:p>
            <a:r>
              <a:rPr lang="es-HN" sz="1600" dirty="0">
                <a:latin typeface="Helvetica Light" panose="020B0403020202020204" pitchFamily="34" charset="0"/>
              </a:rPr>
              <a:t>Distribución de </a:t>
            </a:r>
            <a:r>
              <a:rPr lang="es-HN" sz="1600" b="1" dirty="0">
                <a:latin typeface="Helvetica Light" panose="020B0403020202020204" pitchFamily="34" charset="0"/>
              </a:rPr>
              <a:t>Spot</a:t>
            </a:r>
            <a:r>
              <a:rPr lang="es-HN" sz="1600" dirty="0">
                <a:latin typeface="Helvetica Light" panose="020B0403020202020204" pitchFamily="34" charset="0"/>
              </a:rPr>
              <a:t> por Zona -  </a:t>
            </a:r>
            <a:r>
              <a:rPr lang="es-HN" sz="1600" b="1" dirty="0">
                <a:solidFill>
                  <a:srgbClr val="C00000"/>
                </a:solidFill>
                <a:latin typeface="Helvetica Light" panose="020B0403020202020204" pitchFamily="34" charset="0"/>
              </a:rPr>
              <a:t>Ene’24</a:t>
            </a:r>
          </a:p>
        </p:txBody>
      </p:sp>
      <p:graphicFrame>
        <p:nvGraphicFramePr>
          <p:cNvPr id="9" name="Tabla 9">
            <a:extLst>
              <a:ext uri="{FF2B5EF4-FFF2-40B4-BE49-F238E27FC236}">
                <a16:creationId xmlns:a16="http://schemas.microsoft.com/office/drawing/2014/main" id="{8E6D9B7F-34F9-CB4D-BF01-2A57E8610768}"/>
              </a:ext>
            </a:extLst>
          </p:cNvPr>
          <p:cNvGraphicFramePr>
            <a:graphicFrameLocks noGrp="1"/>
          </p:cNvGraphicFramePr>
          <p:nvPr>
            <p:extLst>
              <p:ext uri="{D42A27DB-BD31-4B8C-83A1-F6EECF244321}">
                <p14:modId xmlns:p14="http://schemas.microsoft.com/office/powerpoint/2010/main" val="3596746577"/>
              </p:ext>
            </p:extLst>
          </p:nvPr>
        </p:nvGraphicFramePr>
        <p:xfrm>
          <a:off x="5684179" y="1073038"/>
          <a:ext cx="1463514" cy="2753883"/>
        </p:xfrm>
        <a:graphic>
          <a:graphicData uri="http://schemas.openxmlformats.org/drawingml/2006/table">
            <a:tbl>
              <a:tblPr firstRow="1" lastRow="1" bandRow="1">
                <a:tableStyleId>{616DA210-FB5B-4158-B5E0-FEB733F419BA}</a:tableStyleId>
              </a:tblPr>
              <a:tblGrid>
                <a:gridCol w="731757">
                  <a:extLst>
                    <a:ext uri="{9D8B030D-6E8A-4147-A177-3AD203B41FA5}">
                      <a16:colId xmlns:a16="http://schemas.microsoft.com/office/drawing/2014/main" val="3336875908"/>
                    </a:ext>
                  </a:extLst>
                </a:gridCol>
                <a:gridCol w="731757">
                  <a:extLst>
                    <a:ext uri="{9D8B030D-6E8A-4147-A177-3AD203B41FA5}">
                      <a16:colId xmlns:a16="http://schemas.microsoft.com/office/drawing/2014/main" val="3318410240"/>
                    </a:ext>
                  </a:extLst>
                </a:gridCol>
              </a:tblGrid>
              <a:tr h="305987">
                <a:tc>
                  <a:txBody>
                    <a:bodyPr/>
                    <a:lstStyle/>
                    <a:p>
                      <a:pPr algn="ctr"/>
                      <a:r>
                        <a:rPr lang="es-HN" sz="1000" b="1" i="0" dirty="0">
                          <a:latin typeface="Helvetica Light" panose="020B0403020202020204" pitchFamily="34" charset="0"/>
                        </a:rPr>
                        <a:t>Spot</a:t>
                      </a:r>
                    </a:p>
                  </a:txBody>
                  <a:tcPr anchor="ctr"/>
                </a:tc>
                <a:tc>
                  <a:txBody>
                    <a:bodyPr/>
                    <a:lstStyle/>
                    <a:p>
                      <a:pPr algn="ctr"/>
                      <a:r>
                        <a:rPr lang="es-HN" sz="1000" b="1" i="0" dirty="0">
                          <a:latin typeface="HELVETICA LIGHT" panose="020B0403020202020204" pitchFamily="34" charset="0"/>
                        </a:rPr>
                        <a:t>%</a:t>
                      </a:r>
                    </a:p>
                  </a:txBody>
                  <a:tcPr anchor="ctr"/>
                </a:tc>
                <a:extLst>
                  <a:ext uri="{0D108BD9-81ED-4DB2-BD59-A6C34878D82A}">
                    <a16:rowId xmlns:a16="http://schemas.microsoft.com/office/drawing/2014/main" val="1894353908"/>
                  </a:ext>
                </a:extLst>
              </a:tr>
              <a:tr h="305987">
                <a:tc>
                  <a:txBody>
                    <a:bodyPr/>
                    <a:lstStyle/>
                    <a:p>
                      <a:pPr algn="ctr"/>
                      <a:r>
                        <a:rPr lang="es-HN" sz="1000" b="0" i="0" dirty="0">
                          <a:latin typeface="Helvetica Light" panose="020B0403020202020204" pitchFamily="34" charset="0"/>
                        </a:rPr>
                        <a:t>2,078</a:t>
                      </a:r>
                    </a:p>
                  </a:txBody>
                  <a:tcPr anchor="ctr"/>
                </a:tc>
                <a:tc>
                  <a:txBody>
                    <a:bodyPr/>
                    <a:lstStyle/>
                    <a:p>
                      <a:pPr algn="ctr"/>
                      <a:r>
                        <a:rPr lang="es-HN" sz="1000" b="0" i="0" dirty="0">
                          <a:latin typeface="Helvetica Light" panose="020B0403020202020204" pitchFamily="34" charset="0"/>
                        </a:rPr>
                        <a:t>23%</a:t>
                      </a:r>
                    </a:p>
                  </a:txBody>
                  <a:tcPr anchor="ctr"/>
                </a:tc>
                <a:extLst>
                  <a:ext uri="{0D108BD9-81ED-4DB2-BD59-A6C34878D82A}">
                    <a16:rowId xmlns:a16="http://schemas.microsoft.com/office/drawing/2014/main" val="2431994916"/>
                  </a:ext>
                </a:extLst>
              </a:tr>
              <a:tr h="305987">
                <a:tc>
                  <a:txBody>
                    <a:bodyPr/>
                    <a:lstStyle/>
                    <a:p>
                      <a:pPr algn="ctr"/>
                      <a:r>
                        <a:rPr lang="es-HN" sz="1000" b="0" i="0" dirty="0">
                          <a:latin typeface="Helvetica Light" panose="020B0403020202020204" pitchFamily="34" charset="0"/>
                        </a:rPr>
                        <a:t>1,915</a:t>
                      </a:r>
                    </a:p>
                  </a:txBody>
                  <a:tcPr anchor="ctr"/>
                </a:tc>
                <a:tc>
                  <a:txBody>
                    <a:bodyPr/>
                    <a:lstStyle/>
                    <a:p>
                      <a:pPr algn="ctr"/>
                      <a:r>
                        <a:rPr lang="es-HN" sz="1000" b="0" i="0" dirty="0">
                          <a:latin typeface="Helvetica Light" panose="020B0403020202020204" pitchFamily="34" charset="0"/>
                        </a:rPr>
                        <a:t>21%</a:t>
                      </a:r>
                    </a:p>
                  </a:txBody>
                  <a:tcPr anchor="ctr"/>
                </a:tc>
                <a:extLst>
                  <a:ext uri="{0D108BD9-81ED-4DB2-BD59-A6C34878D82A}">
                    <a16:rowId xmlns:a16="http://schemas.microsoft.com/office/drawing/2014/main" val="917638295"/>
                  </a:ext>
                </a:extLst>
              </a:tr>
              <a:tr h="305987">
                <a:tc>
                  <a:txBody>
                    <a:bodyPr/>
                    <a:lstStyle/>
                    <a:p>
                      <a:pPr algn="ctr"/>
                      <a:r>
                        <a:rPr lang="es-HN" sz="1000" b="0" i="0" dirty="0">
                          <a:latin typeface="Helvetica Light" panose="020B0403020202020204" pitchFamily="34" charset="0"/>
                        </a:rPr>
                        <a:t>1,324</a:t>
                      </a:r>
                    </a:p>
                  </a:txBody>
                  <a:tcPr anchor="ctr"/>
                </a:tc>
                <a:tc>
                  <a:txBody>
                    <a:bodyPr/>
                    <a:lstStyle/>
                    <a:p>
                      <a:pPr algn="ctr"/>
                      <a:r>
                        <a:rPr lang="es-HN" sz="1000" b="0" i="0" dirty="0">
                          <a:latin typeface="Helvetica Light" panose="020B0403020202020204" pitchFamily="34" charset="0"/>
                        </a:rPr>
                        <a:t>14%</a:t>
                      </a:r>
                    </a:p>
                  </a:txBody>
                  <a:tcPr anchor="ctr"/>
                </a:tc>
                <a:extLst>
                  <a:ext uri="{0D108BD9-81ED-4DB2-BD59-A6C34878D82A}">
                    <a16:rowId xmlns:a16="http://schemas.microsoft.com/office/drawing/2014/main" val="1098598942"/>
                  </a:ext>
                </a:extLst>
              </a:tr>
              <a:tr h="305987">
                <a:tc>
                  <a:txBody>
                    <a:bodyPr/>
                    <a:lstStyle/>
                    <a:p>
                      <a:pPr algn="ctr"/>
                      <a:r>
                        <a:rPr lang="es-HN" sz="1000" b="0" i="0" dirty="0">
                          <a:latin typeface="Helvetica Light" panose="020B0403020202020204" pitchFamily="34" charset="0"/>
                        </a:rPr>
                        <a:t>1,267</a:t>
                      </a:r>
                    </a:p>
                  </a:txBody>
                  <a:tcPr anchor="ctr"/>
                </a:tc>
                <a:tc>
                  <a:txBody>
                    <a:bodyPr/>
                    <a:lstStyle/>
                    <a:p>
                      <a:pPr algn="ctr"/>
                      <a:r>
                        <a:rPr lang="es-HN" sz="1000" b="0" i="0" dirty="0">
                          <a:latin typeface="Helvetica Light" panose="020B0403020202020204" pitchFamily="34" charset="0"/>
                        </a:rPr>
                        <a:t>14%</a:t>
                      </a:r>
                    </a:p>
                  </a:txBody>
                  <a:tcPr anchor="ctr"/>
                </a:tc>
                <a:extLst>
                  <a:ext uri="{0D108BD9-81ED-4DB2-BD59-A6C34878D82A}">
                    <a16:rowId xmlns:a16="http://schemas.microsoft.com/office/drawing/2014/main" val="646153677"/>
                  </a:ext>
                </a:extLst>
              </a:tr>
              <a:tr h="305987">
                <a:tc>
                  <a:txBody>
                    <a:bodyPr/>
                    <a:lstStyle/>
                    <a:p>
                      <a:pPr algn="ctr"/>
                      <a:r>
                        <a:rPr lang="es-HN" sz="1000" b="0" i="0" dirty="0">
                          <a:latin typeface="Helvetica Light" panose="020B0403020202020204" pitchFamily="34" charset="0"/>
                        </a:rPr>
                        <a:t>966</a:t>
                      </a:r>
                    </a:p>
                  </a:txBody>
                  <a:tcPr anchor="ctr"/>
                </a:tc>
                <a:tc>
                  <a:txBody>
                    <a:bodyPr/>
                    <a:lstStyle/>
                    <a:p>
                      <a:pPr algn="ctr"/>
                      <a:r>
                        <a:rPr lang="es-HN" sz="1000" b="0" i="0" dirty="0">
                          <a:latin typeface="Helvetica Light" panose="020B0403020202020204" pitchFamily="34" charset="0"/>
                        </a:rPr>
                        <a:t>11%</a:t>
                      </a:r>
                    </a:p>
                  </a:txBody>
                  <a:tcPr anchor="ctr"/>
                </a:tc>
                <a:extLst>
                  <a:ext uri="{0D108BD9-81ED-4DB2-BD59-A6C34878D82A}">
                    <a16:rowId xmlns:a16="http://schemas.microsoft.com/office/drawing/2014/main" val="1718045833"/>
                  </a:ext>
                </a:extLst>
              </a:tr>
              <a:tr h="305987">
                <a:tc>
                  <a:txBody>
                    <a:bodyPr/>
                    <a:lstStyle/>
                    <a:p>
                      <a:pPr algn="ctr"/>
                      <a:r>
                        <a:rPr lang="es-HN" sz="1000" b="0" i="0" dirty="0">
                          <a:latin typeface="Helvetica Light" panose="020B0403020202020204" pitchFamily="34" charset="0"/>
                        </a:rPr>
                        <a:t>945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10%</a:t>
                      </a:r>
                    </a:p>
                  </a:txBody>
                  <a:tcPr anchor="ctr"/>
                </a:tc>
                <a:extLst>
                  <a:ext uri="{0D108BD9-81ED-4DB2-BD59-A6C34878D82A}">
                    <a16:rowId xmlns:a16="http://schemas.microsoft.com/office/drawing/2014/main" val="1316315956"/>
                  </a:ext>
                </a:extLst>
              </a:tr>
              <a:tr h="305987">
                <a:tc>
                  <a:txBody>
                    <a:bodyPr/>
                    <a:lstStyle/>
                    <a:p>
                      <a:pPr algn="ctr"/>
                      <a:r>
                        <a:rPr lang="es-HN" sz="1000" b="0" i="0" dirty="0">
                          <a:latin typeface="Helvetica Light" panose="020B0403020202020204" pitchFamily="34" charset="0"/>
                        </a:rPr>
                        <a:t>697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8%</a:t>
                      </a:r>
                    </a:p>
                  </a:txBody>
                  <a:tcPr anchor="ctr"/>
                </a:tc>
                <a:extLst>
                  <a:ext uri="{0D108BD9-81ED-4DB2-BD59-A6C34878D82A}">
                    <a16:rowId xmlns:a16="http://schemas.microsoft.com/office/drawing/2014/main" val="3391161903"/>
                  </a:ext>
                </a:extLst>
              </a:tr>
              <a:tr h="305987">
                <a:tc>
                  <a:txBody>
                    <a:bodyPr/>
                    <a:lstStyle/>
                    <a:p>
                      <a:pPr algn="ctr"/>
                      <a:r>
                        <a:rPr lang="es-HN" sz="1000" b="0" i="0" dirty="0">
                          <a:latin typeface="Helvetica Light" panose="020B0403020202020204" pitchFamily="34" charset="0"/>
                        </a:rPr>
                        <a:t>9,192</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sp>
        <p:nvSpPr>
          <p:cNvPr id="7" name="CuadroTexto 6">
            <a:extLst>
              <a:ext uri="{FF2B5EF4-FFF2-40B4-BE49-F238E27FC236}">
                <a16:creationId xmlns:a16="http://schemas.microsoft.com/office/drawing/2014/main" id="{71D1C441-FECF-BC41-5B28-E493F8C0EC39}"/>
              </a:ext>
            </a:extLst>
          </p:cNvPr>
          <p:cNvSpPr txBox="1"/>
          <p:nvPr/>
        </p:nvSpPr>
        <p:spPr>
          <a:xfrm>
            <a:off x="786878" y="3945711"/>
            <a:ext cx="4257431" cy="338554"/>
          </a:xfrm>
          <a:prstGeom prst="rect">
            <a:avLst/>
          </a:prstGeom>
          <a:noFill/>
        </p:spPr>
        <p:txBody>
          <a:bodyPr wrap="square" rtlCol="0">
            <a:spAutoFit/>
          </a:bodyPr>
          <a:lstStyle/>
          <a:p>
            <a:r>
              <a:rPr lang="es-HN" sz="1600" dirty="0">
                <a:latin typeface="Helvetica Light" panose="020B0403020202020204" pitchFamily="34" charset="0"/>
              </a:rPr>
              <a:t>Distribución de </a:t>
            </a:r>
            <a:r>
              <a:rPr lang="es-HN" sz="1600" b="1" dirty="0">
                <a:latin typeface="Helvetica Light" panose="020B0403020202020204" pitchFamily="34" charset="0"/>
              </a:rPr>
              <a:t>Inv en L.</a:t>
            </a:r>
            <a:r>
              <a:rPr lang="es-HN" sz="1600" dirty="0">
                <a:latin typeface="Helvetica Light" panose="020B0403020202020204" pitchFamily="34" charset="0"/>
              </a:rPr>
              <a:t> por Zona -  </a:t>
            </a:r>
            <a:r>
              <a:rPr lang="es-HN" sz="1600" b="1" dirty="0">
                <a:solidFill>
                  <a:srgbClr val="C00000"/>
                </a:solidFill>
                <a:latin typeface="Helvetica Light" panose="020B0403020202020204" pitchFamily="34" charset="0"/>
              </a:rPr>
              <a:t>Ene’24</a:t>
            </a:r>
          </a:p>
        </p:txBody>
      </p:sp>
      <p:graphicFrame>
        <p:nvGraphicFramePr>
          <p:cNvPr id="11" name="Gráfico 10">
            <a:extLst>
              <a:ext uri="{FF2B5EF4-FFF2-40B4-BE49-F238E27FC236}">
                <a16:creationId xmlns:a16="http://schemas.microsoft.com/office/drawing/2014/main" id="{A03C5883-D9C6-D348-838C-614A64749B78}"/>
              </a:ext>
            </a:extLst>
          </p:cNvPr>
          <p:cNvGraphicFramePr/>
          <p:nvPr>
            <p:extLst>
              <p:ext uri="{D42A27DB-BD31-4B8C-83A1-F6EECF244321}">
                <p14:modId xmlns:p14="http://schemas.microsoft.com/office/powerpoint/2010/main" val="2643217436"/>
              </p:ext>
            </p:extLst>
          </p:nvPr>
        </p:nvGraphicFramePr>
        <p:xfrm>
          <a:off x="97551" y="4225327"/>
          <a:ext cx="5636086" cy="252381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Tabla 9">
            <a:extLst>
              <a:ext uri="{FF2B5EF4-FFF2-40B4-BE49-F238E27FC236}">
                <a16:creationId xmlns:a16="http://schemas.microsoft.com/office/drawing/2014/main" id="{BD493C52-4AF2-8896-5C3A-9EEA6D4077FD}"/>
              </a:ext>
            </a:extLst>
          </p:cNvPr>
          <p:cNvGraphicFramePr>
            <a:graphicFrameLocks noGrp="1"/>
          </p:cNvGraphicFramePr>
          <p:nvPr>
            <p:extLst>
              <p:ext uri="{D42A27DB-BD31-4B8C-83A1-F6EECF244321}">
                <p14:modId xmlns:p14="http://schemas.microsoft.com/office/powerpoint/2010/main" val="3328362421"/>
              </p:ext>
            </p:extLst>
          </p:nvPr>
        </p:nvGraphicFramePr>
        <p:xfrm>
          <a:off x="5684179" y="4025426"/>
          <a:ext cx="1463514" cy="2644371"/>
        </p:xfrm>
        <a:graphic>
          <a:graphicData uri="http://schemas.openxmlformats.org/drawingml/2006/table">
            <a:tbl>
              <a:tblPr firstRow="1" lastRow="1" bandRow="1">
                <a:tableStyleId>{616DA210-FB5B-4158-B5E0-FEB733F419BA}</a:tableStyleId>
              </a:tblPr>
              <a:tblGrid>
                <a:gridCol w="731757">
                  <a:extLst>
                    <a:ext uri="{9D8B030D-6E8A-4147-A177-3AD203B41FA5}">
                      <a16:colId xmlns:a16="http://schemas.microsoft.com/office/drawing/2014/main" val="3336875908"/>
                    </a:ext>
                  </a:extLst>
                </a:gridCol>
                <a:gridCol w="731757">
                  <a:extLst>
                    <a:ext uri="{9D8B030D-6E8A-4147-A177-3AD203B41FA5}">
                      <a16:colId xmlns:a16="http://schemas.microsoft.com/office/drawing/2014/main" val="3318410240"/>
                    </a:ext>
                  </a:extLst>
                </a:gridCol>
              </a:tblGrid>
              <a:tr h="293819">
                <a:tc>
                  <a:txBody>
                    <a:bodyPr/>
                    <a:lstStyle/>
                    <a:p>
                      <a:pPr algn="ctr"/>
                      <a:r>
                        <a:rPr lang="es-HN" sz="1000" b="1" i="0" dirty="0">
                          <a:latin typeface="Helvetica Light" panose="020B0403020202020204" pitchFamily="34" charset="0"/>
                        </a:rPr>
                        <a:t>Inv. L</a:t>
                      </a:r>
                    </a:p>
                  </a:txBody>
                  <a:tcPr anchor="ctr"/>
                </a:tc>
                <a:tc>
                  <a:txBody>
                    <a:bodyPr/>
                    <a:lstStyle/>
                    <a:p>
                      <a:pPr algn="ctr"/>
                      <a:r>
                        <a:rPr lang="es-HN" sz="1000" b="1" i="0" dirty="0">
                          <a:latin typeface="HELVETICA LIGHT" panose="020B0403020202020204" pitchFamily="34" charset="0"/>
                        </a:rPr>
                        <a:t>%</a:t>
                      </a:r>
                    </a:p>
                  </a:txBody>
                  <a:tcPr anchor="ctr"/>
                </a:tc>
                <a:extLst>
                  <a:ext uri="{0D108BD9-81ED-4DB2-BD59-A6C34878D82A}">
                    <a16:rowId xmlns:a16="http://schemas.microsoft.com/office/drawing/2014/main" val="1894353908"/>
                  </a:ext>
                </a:extLst>
              </a:tr>
              <a:tr h="293819">
                <a:tc>
                  <a:txBody>
                    <a:bodyPr/>
                    <a:lstStyle/>
                    <a:p>
                      <a:pPr algn="ctr"/>
                      <a:r>
                        <a:rPr lang="es-HN" sz="1000" b="0" i="0" dirty="0">
                          <a:latin typeface="Helvetica Light" panose="020B0403020202020204" pitchFamily="34" charset="0"/>
                        </a:rPr>
                        <a:t>137,627</a:t>
                      </a:r>
                    </a:p>
                  </a:txBody>
                  <a:tcPr anchor="ctr"/>
                </a:tc>
                <a:tc>
                  <a:txBody>
                    <a:bodyPr/>
                    <a:lstStyle/>
                    <a:p>
                      <a:pPr algn="ctr"/>
                      <a:r>
                        <a:rPr lang="es-HN" sz="1000" b="0" i="0" dirty="0">
                          <a:latin typeface="Helvetica Light" panose="020B0403020202020204" pitchFamily="34" charset="0"/>
                        </a:rPr>
                        <a:t>22%</a:t>
                      </a:r>
                    </a:p>
                  </a:txBody>
                  <a:tcPr anchor="ctr"/>
                </a:tc>
                <a:extLst>
                  <a:ext uri="{0D108BD9-81ED-4DB2-BD59-A6C34878D82A}">
                    <a16:rowId xmlns:a16="http://schemas.microsoft.com/office/drawing/2014/main" val="2431994916"/>
                  </a:ext>
                </a:extLst>
              </a:tr>
              <a:tr h="293819">
                <a:tc>
                  <a:txBody>
                    <a:bodyPr/>
                    <a:lstStyle/>
                    <a:p>
                      <a:pPr algn="ctr"/>
                      <a:r>
                        <a:rPr lang="es-HN" sz="1000" b="0" i="0" dirty="0">
                          <a:latin typeface="Helvetica Light" panose="020B0403020202020204" pitchFamily="34" charset="0"/>
                        </a:rPr>
                        <a:t>133,050</a:t>
                      </a:r>
                    </a:p>
                  </a:txBody>
                  <a:tcPr anchor="ctr"/>
                </a:tc>
                <a:tc>
                  <a:txBody>
                    <a:bodyPr/>
                    <a:lstStyle/>
                    <a:p>
                      <a:pPr algn="ctr"/>
                      <a:r>
                        <a:rPr lang="es-HN" sz="1000" b="0" i="0" dirty="0">
                          <a:latin typeface="Helvetica Light" panose="020B0403020202020204" pitchFamily="34" charset="0"/>
                        </a:rPr>
                        <a:t>21%</a:t>
                      </a:r>
                    </a:p>
                  </a:txBody>
                  <a:tcPr anchor="ctr"/>
                </a:tc>
                <a:extLst>
                  <a:ext uri="{0D108BD9-81ED-4DB2-BD59-A6C34878D82A}">
                    <a16:rowId xmlns:a16="http://schemas.microsoft.com/office/drawing/2014/main" val="917638295"/>
                  </a:ext>
                </a:extLst>
              </a:tr>
              <a:tr h="293819">
                <a:tc>
                  <a:txBody>
                    <a:bodyPr/>
                    <a:lstStyle/>
                    <a:p>
                      <a:pPr algn="ctr"/>
                      <a:r>
                        <a:rPr lang="es-HN" sz="1000" b="0" i="0" dirty="0">
                          <a:latin typeface="Helvetica Light" panose="020B0403020202020204" pitchFamily="34" charset="0"/>
                        </a:rPr>
                        <a:t>129,500</a:t>
                      </a:r>
                    </a:p>
                  </a:txBody>
                  <a:tcPr anchor="ctr"/>
                </a:tc>
                <a:tc>
                  <a:txBody>
                    <a:bodyPr/>
                    <a:lstStyle/>
                    <a:p>
                      <a:pPr algn="ctr"/>
                      <a:r>
                        <a:rPr lang="es-HN" sz="1000" b="0" i="0" dirty="0">
                          <a:latin typeface="Helvetica Light" panose="020B0403020202020204" pitchFamily="34" charset="0"/>
                        </a:rPr>
                        <a:t>21%</a:t>
                      </a:r>
                    </a:p>
                  </a:txBody>
                  <a:tcPr anchor="ctr"/>
                </a:tc>
                <a:extLst>
                  <a:ext uri="{0D108BD9-81ED-4DB2-BD59-A6C34878D82A}">
                    <a16:rowId xmlns:a16="http://schemas.microsoft.com/office/drawing/2014/main" val="1098598942"/>
                  </a:ext>
                </a:extLst>
              </a:tr>
              <a:tr h="293819">
                <a:tc>
                  <a:txBody>
                    <a:bodyPr/>
                    <a:lstStyle/>
                    <a:p>
                      <a:pPr algn="ctr"/>
                      <a:r>
                        <a:rPr lang="es-HN" sz="1000" b="0" i="0" dirty="0">
                          <a:latin typeface="Helvetica Light" panose="020B0403020202020204" pitchFamily="34" charset="0"/>
                        </a:rPr>
                        <a:t>78,150</a:t>
                      </a:r>
                    </a:p>
                  </a:txBody>
                  <a:tcPr anchor="ctr"/>
                </a:tc>
                <a:tc>
                  <a:txBody>
                    <a:bodyPr/>
                    <a:lstStyle/>
                    <a:p>
                      <a:pPr algn="ctr"/>
                      <a:r>
                        <a:rPr lang="es-HN" sz="1000" b="0" i="0" dirty="0">
                          <a:latin typeface="Helvetica Light" panose="020B0403020202020204" pitchFamily="34" charset="0"/>
                        </a:rPr>
                        <a:t>13%</a:t>
                      </a:r>
                    </a:p>
                  </a:txBody>
                  <a:tcPr anchor="ctr"/>
                </a:tc>
                <a:extLst>
                  <a:ext uri="{0D108BD9-81ED-4DB2-BD59-A6C34878D82A}">
                    <a16:rowId xmlns:a16="http://schemas.microsoft.com/office/drawing/2014/main" val="646153677"/>
                  </a:ext>
                </a:extLst>
              </a:tr>
              <a:tr h="293819">
                <a:tc>
                  <a:txBody>
                    <a:bodyPr/>
                    <a:lstStyle/>
                    <a:p>
                      <a:pPr algn="ctr"/>
                      <a:r>
                        <a:rPr lang="es-HN" sz="1000" b="0" i="0" dirty="0">
                          <a:latin typeface="Helvetica Light" panose="020B0403020202020204" pitchFamily="34" charset="0"/>
                        </a:rPr>
                        <a:t>51,600</a:t>
                      </a:r>
                    </a:p>
                  </a:txBody>
                  <a:tcPr anchor="ctr"/>
                </a:tc>
                <a:tc>
                  <a:txBody>
                    <a:bodyPr/>
                    <a:lstStyle/>
                    <a:p>
                      <a:pPr algn="ctr"/>
                      <a:r>
                        <a:rPr lang="es-HN" sz="1000" b="0" i="0" dirty="0">
                          <a:latin typeface="Helvetica Light" panose="020B0403020202020204" pitchFamily="34" charset="0"/>
                        </a:rPr>
                        <a:t>8%</a:t>
                      </a:r>
                    </a:p>
                  </a:txBody>
                  <a:tcPr anchor="ctr"/>
                </a:tc>
                <a:extLst>
                  <a:ext uri="{0D108BD9-81ED-4DB2-BD59-A6C34878D82A}">
                    <a16:rowId xmlns:a16="http://schemas.microsoft.com/office/drawing/2014/main" val="1718045833"/>
                  </a:ext>
                </a:extLst>
              </a:tr>
              <a:tr h="293819">
                <a:tc>
                  <a:txBody>
                    <a:bodyPr/>
                    <a:lstStyle/>
                    <a:p>
                      <a:pPr algn="ctr"/>
                      <a:r>
                        <a:rPr lang="es-HN" sz="1000" b="0" i="0" dirty="0">
                          <a:latin typeface="Helvetica Light" panose="020B0403020202020204" pitchFamily="34" charset="0"/>
                        </a:rPr>
                        <a:t>48,000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8%</a:t>
                      </a:r>
                    </a:p>
                  </a:txBody>
                  <a:tcPr anchor="ctr"/>
                </a:tc>
                <a:extLst>
                  <a:ext uri="{0D108BD9-81ED-4DB2-BD59-A6C34878D82A}">
                    <a16:rowId xmlns:a16="http://schemas.microsoft.com/office/drawing/2014/main" val="1316315956"/>
                  </a:ext>
                </a:extLst>
              </a:tr>
              <a:tr h="293819">
                <a:tc>
                  <a:txBody>
                    <a:bodyPr/>
                    <a:lstStyle/>
                    <a:p>
                      <a:pPr algn="ctr"/>
                      <a:r>
                        <a:rPr lang="es-HN" sz="1000" b="0" i="0" dirty="0">
                          <a:latin typeface="Helvetica Light" panose="020B0403020202020204" pitchFamily="34" charset="0"/>
                        </a:rPr>
                        <a:t>47,120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000" b="0" i="0" dirty="0">
                          <a:latin typeface="Helvetica Light" panose="020B0403020202020204" pitchFamily="34" charset="0"/>
                        </a:rPr>
                        <a:t>8%</a:t>
                      </a:r>
                    </a:p>
                  </a:txBody>
                  <a:tcPr anchor="ctr"/>
                </a:tc>
                <a:extLst>
                  <a:ext uri="{0D108BD9-81ED-4DB2-BD59-A6C34878D82A}">
                    <a16:rowId xmlns:a16="http://schemas.microsoft.com/office/drawing/2014/main" val="3391161903"/>
                  </a:ext>
                </a:extLst>
              </a:tr>
              <a:tr h="293819">
                <a:tc>
                  <a:txBody>
                    <a:bodyPr/>
                    <a:lstStyle/>
                    <a:p>
                      <a:pPr algn="ctr"/>
                      <a:r>
                        <a:rPr lang="es-HN" sz="1000" b="0" i="0" dirty="0">
                          <a:latin typeface="Helvetica Light" panose="020B0403020202020204" pitchFamily="34" charset="0"/>
                        </a:rPr>
                        <a:t>625,047</a:t>
                      </a:r>
                    </a:p>
                  </a:txBody>
                  <a:tcPr anchor="ctr"/>
                </a:tc>
                <a:tc>
                  <a:txBody>
                    <a:bodyPr/>
                    <a:lstStyle/>
                    <a:p>
                      <a:pPr algn="ctr"/>
                      <a:endParaRPr lang="es-HN" sz="1000" b="0" i="0" dirty="0">
                        <a:latin typeface="Helvetica Light" panose="020B0403020202020204" pitchFamily="34" charset="0"/>
                      </a:endParaRPr>
                    </a:p>
                  </a:txBody>
                  <a:tcPr anchor="ctr"/>
                </a:tc>
                <a:extLst>
                  <a:ext uri="{0D108BD9-81ED-4DB2-BD59-A6C34878D82A}">
                    <a16:rowId xmlns:a16="http://schemas.microsoft.com/office/drawing/2014/main" val="3025028163"/>
                  </a:ext>
                </a:extLst>
              </a:tr>
            </a:tbl>
          </a:graphicData>
        </a:graphic>
      </p:graphicFrame>
      <p:graphicFrame>
        <p:nvGraphicFramePr>
          <p:cNvPr id="2" name="Objeto 1">
            <a:extLst>
              <a:ext uri="{FF2B5EF4-FFF2-40B4-BE49-F238E27FC236}">
                <a16:creationId xmlns:a16="http://schemas.microsoft.com/office/drawing/2014/main" id="{6E4F66AB-23C2-E77A-C477-1200766E22AC}"/>
              </a:ext>
            </a:extLst>
          </p:cNvPr>
          <p:cNvGraphicFramePr>
            <a:graphicFrameLocks noChangeAspect="1"/>
          </p:cNvGraphicFramePr>
          <p:nvPr>
            <p:extLst>
              <p:ext uri="{D42A27DB-BD31-4B8C-83A1-F6EECF244321}">
                <p14:modId xmlns:p14="http://schemas.microsoft.com/office/powerpoint/2010/main" val="4038315535"/>
              </p:ext>
            </p:extLst>
          </p:nvPr>
        </p:nvGraphicFramePr>
        <p:xfrm>
          <a:off x="8252258" y="906404"/>
          <a:ext cx="2943523" cy="5878435"/>
        </p:xfrm>
        <a:graphic>
          <a:graphicData uri="http://schemas.openxmlformats.org/presentationml/2006/ole">
            <mc:AlternateContent xmlns:mc="http://schemas.openxmlformats.org/markup-compatibility/2006">
              <mc:Choice xmlns:v="urn:schemas-microsoft-com:vml" Requires="v">
                <p:oleObj spid="_x0000_s2052" name="Hoja de cálculo" r:id="rId6" imgW="4584700" imgH="9156700" progId="Excel.Sheet.12">
                  <p:embed/>
                </p:oleObj>
              </mc:Choice>
              <mc:Fallback>
                <p:oleObj name="Hoja de cálculo" r:id="rId6" imgW="4584700" imgH="9156700" progId="Excel.Sheet.12">
                  <p:embed/>
                  <p:pic>
                    <p:nvPicPr>
                      <p:cNvPr id="0" name=""/>
                      <p:cNvPicPr/>
                      <p:nvPr/>
                    </p:nvPicPr>
                    <p:blipFill>
                      <a:blip r:embed="rId7"/>
                      <a:stretch>
                        <a:fillRect/>
                      </a:stretch>
                    </p:blipFill>
                    <p:spPr>
                      <a:xfrm>
                        <a:off x="8252258" y="906404"/>
                        <a:ext cx="2943523" cy="5878435"/>
                      </a:xfrm>
                      <a:prstGeom prst="rect">
                        <a:avLst/>
                      </a:prstGeom>
                    </p:spPr>
                  </p:pic>
                </p:oleObj>
              </mc:Fallback>
            </mc:AlternateContent>
          </a:graphicData>
        </a:graphic>
      </p:graphicFrame>
    </p:spTree>
    <p:extLst>
      <p:ext uri="{BB962C8B-B14F-4D97-AF65-F5344CB8AC3E}">
        <p14:creationId xmlns:p14="http://schemas.microsoft.com/office/powerpoint/2010/main" val="1161015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A633D74E-40BB-B245-A6FA-BA3886AB7493}"/>
              </a:ext>
            </a:extLst>
          </p:cNvPr>
          <p:cNvSpPr>
            <a:spLocks noChangeArrowheads="1"/>
          </p:cNvSpPr>
          <p:nvPr/>
        </p:nvSpPr>
        <p:spPr bwMode="auto">
          <a:xfrm>
            <a:off x="363620" y="1235276"/>
            <a:ext cx="5295775" cy="4078404"/>
          </a:xfrm>
          <a:prstGeom prst="rect">
            <a:avLst/>
          </a:prstGeom>
          <a:noFill/>
          <a:ln w="9525">
            <a:noFill/>
            <a:miter lim="800000"/>
            <a:headEnd/>
            <a:tailEnd/>
          </a:ln>
        </p:spPr>
        <p:txBody>
          <a:bodyPr>
            <a:prstTxWarp prst="textNoShape">
              <a:avLst/>
            </a:prstTxWarp>
          </a:bodyPr>
          <a:lstStyle/>
          <a:p>
            <a:pPr defTabSz="914400" eaLnBrk="0" hangingPunct="0">
              <a:spcBef>
                <a:spcPct val="20000"/>
              </a:spcBef>
              <a:buClr>
                <a:schemeClr val="accent6"/>
              </a:buClr>
            </a:pPr>
            <a:endParaRPr lang="es-HN" sz="1400" dirty="0">
              <a:latin typeface="Helvetica Light" panose="020B0403020202020204" pitchFamily="34" charset="0"/>
            </a:endParaRPr>
          </a:p>
          <a:p>
            <a:pPr marL="285750" indent="-285750" algn="l">
              <a:buFont typeface="Arial" panose="020B0604020202020204" pitchFamily="34" charset="0"/>
              <a:buChar char="•"/>
            </a:pPr>
            <a:r>
              <a:rPr lang="es-HN" sz="1400" dirty="0">
                <a:latin typeface="Helvetica Light" panose="020B0403020202020204" pitchFamily="34" charset="0"/>
              </a:rPr>
              <a:t>Para el mes de enero se reporta un aumento de la categoría de un 63% en comparación con enero del 2023; esto se debe a la inversión de Didemo qué costa del 76% de toda la inversión del mes.</a:t>
            </a:r>
          </a:p>
          <a:p>
            <a:pPr marL="285750" indent="-285750" algn="l">
              <a:buFont typeface="Arial" panose="020B0604020202020204" pitchFamily="34" charset="0"/>
              <a:buChar char="•"/>
            </a:pPr>
            <a:endParaRPr lang="es-HN" sz="1400" dirty="0">
              <a:latin typeface="Helvetica Light" panose="020B0403020202020204" pitchFamily="34" charset="0"/>
            </a:endParaRPr>
          </a:p>
          <a:p>
            <a:pPr marL="285750" indent="-285750" algn="l">
              <a:buFont typeface="Arial" panose="020B0604020202020204" pitchFamily="34" charset="0"/>
              <a:buChar char="•"/>
            </a:pPr>
            <a:r>
              <a:rPr lang="es-HN" sz="1400" dirty="0">
                <a:latin typeface="Helvetica Light" panose="020B0403020202020204" pitchFamily="34" charset="0"/>
              </a:rPr>
              <a:t>En comparación con diciembre, Didemo incrementa su cantidad de (evidencias o spot) de 717 a 798 en enero.</a:t>
            </a:r>
          </a:p>
          <a:p>
            <a:pPr marL="285750" indent="-285750" algn="l">
              <a:buFont typeface="Arial" panose="020B0604020202020204" pitchFamily="34" charset="0"/>
              <a:buChar char="•"/>
            </a:pPr>
            <a:endParaRPr lang="es-HN" sz="1400" dirty="0">
              <a:solidFill>
                <a:srgbClr val="444444"/>
              </a:solidFill>
              <a:latin typeface="Helvetica Light" panose="020B0403020202020204" pitchFamily="34" charset="0"/>
              <a:ea typeface="Verdana" panose="020B0604030504040204" pitchFamily="34" charset="0"/>
              <a:cs typeface="Verdana" panose="020B0604030504040204" pitchFamily="34" charset="0"/>
            </a:endParaRPr>
          </a:p>
          <a:p>
            <a:pPr marL="285750" indent="-285750" algn="l">
              <a:buFont typeface="Arial" panose="020B0604020202020204" pitchFamily="34" charset="0"/>
              <a:buChar char="•"/>
            </a:pPr>
            <a:r>
              <a:rPr lang="es-HN" sz="1400" dirty="0">
                <a:latin typeface="Helvetica Light" panose="020B0403020202020204" pitchFamily="34" charset="0"/>
              </a:rPr>
              <a:t>Didemo incrementa su inversión de enero 23 vs. enero 24  a un 153% y de esta compra el 57% lo destina a CrediDemo.</a:t>
            </a:r>
          </a:p>
        </p:txBody>
      </p:sp>
      <p:sp>
        <p:nvSpPr>
          <p:cNvPr id="4" name="Rectangle 3">
            <a:extLst>
              <a:ext uri="{FF2B5EF4-FFF2-40B4-BE49-F238E27FC236}">
                <a16:creationId xmlns:a16="http://schemas.microsoft.com/office/drawing/2014/main" id="{1850BB4B-3CB1-45A5-B431-24154D56EF2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200" b="1" dirty="0">
                <a:latin typeface="Helvetica Light" panose="020B0403020202020204" pitchFamily="34" charset="0"/>
              </a:rPr>
              <a:t>CONCLUSIONES</a:t>
            </a:r>
          </a:p>
        </p:txBody>
      </p:sp>
      <p:pic>
        <p:nvPicPr>
          <p:cNvPr id="5" name="Picture 4">
            <a:extLst>
              <a:ext uri="{FF2B5EF4-FFF2-40B4-BE49-F238E27FC236}">
                <a16:creationId xmlns:a16="http://schemas.microsoft.com/office/drawing/2014/main" id="{B3C38085-A182-4EB0-8CF1-EF506E722E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8201" y="6079938"/>
            <a:ext cx="1678759" cy="634608"/>
          </a:xfrm>
          <a:prstGeom prst="rect">
            <a:avLst/>
          </a:prstGeom>
        </p:spPr>
      </p:pic>
      <p:cxnSp>
        <p:nvCxnSpPr>
          <p:cNvPr id="7" name="Conector recto de flecha 6">
            <a:extLst>
              <a:ext uri="{FF2B5EF4-FFF2-40B4-BE49-F238E27FC236}">
                <a16:creationId xmlns:a16="http://schemas.microsoft.com/office/drawing/2014/main" id="{C210900D-8776-404E-A4F9-E27D48D7AA9B}"/>
              </a:ext>
            </a:extLst>
          </p:cNvPr>
          <p:cNvCxnSpPr>
            <a:cxnSpLocks/>
          </p:cNvCxnSpPr>
          <p:nvPr/>
        </p:nvCxnSpPr>
        <p:spPr>
          <a:xfrm>
            <a:off x="6091877" y="865947"/>
            <a:ext cx="0" cy="5848599"/>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2B6E3689-86DE-1440-8EA4-A21ABA9D099A}"/>
              </a:ext>
            </a:extLst>
          </p:cNvPr>
          <p:cNvCxnSpPr>
            <a:cxnSpLocks/>
            <a:endCxn id="4" idx="2"/>
          </p:cNvCxnSpPr>
          <p:nvPr/>
        </p:nvCxnSpPr>
        <p:spPr>
          <a:xfrm flipH="1">
            <a:off x="6091634" y="0"/>
            <a:ext cx="244" cy="865947"/>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B24A693A-CFF4-5F4C-BB4B-1487A5CECE7F}"/>
              </a:ext>
            </a:extLst>
          </p:cNvPr>
          <p:cNvSpPr txBox="1"/>
          <p:nvPr/>
        </p:nvSpPr>
        <p:spPr>
          <a:xfrm>
            <a:off x="7043351" y="140585"/>
            <a:ext cx="4695566" cy="584775"/>
          </a:xfrm>
          <a:prstGeom prst="rect">
            <a:avLst/>
          </a:prstGeom>
          <a:noFill/>
        </p:spPr>
        <p:txBody>
          <a:bodyPr wrap="square" rtlCol="0">
            <a:spAutoFit/>
          </a:bodyPr>
          <a:lstStyle/>
          <a:p>
            <a:r>
              <a:rPr lang="es-HN" sz="3200" dirty="0">
                <a:solidFill>
                  <a:schemeClr val="bg1"/>
                </a:solidFill>
                <a:latin typeface="Helvetica Light" panose="020B0403020202020204" pitchFamily="34" charset="0"/>
              </a:rPr>
              <a:t>RECOMENDACIONES</a:t>
            </a:r>
          </a:p>
        </p:txBody>
      </p:sp>
      <p:sp>
        <p:nvSpPr>
          <p:cNvPr id="13" name="Rectangle 406">
            <a:extLst>
              <a:ext uri="{FF2B5EF4-FFF2-40B4-BE49-F238E27FC236}">
                <a16:creationId xmlns:a16="http://schemas.microsoft.com/office/drawing/2014/main" id="{E936EBC3-B3BA-6344-825C-C8BF648706B5}"/>
              </a:ext>
            </a:extLst>
          </p:cNvPr>
          <p:cNvSpPr>
            <a:spLocks noChangeArrowheads="1"/>
          </p:cNvSpPr>
          <p:nvPr/>
        </p:nvSpPr>
        <p:spPr bwMode="auto">
          <a:xfrm>
            <a:off x="6443142" y="1251352"/>
            <a:ext cx="5295775" cy="2644745"/>
          </a:xfrm>
          <a:prstGeom prst="rect">
            <a:avLst/>
          </a:prstGeom>
          <a:noFill/>
          <a:ln w="9525">
            <a:noFill/>
            <a:miter lim="800000"/>
            <a:headEnd/>
            <a:tailEnd/>
          </a:ln>
        </p:spPr>
        <p:txBody>
          <a:bodyPr>
            <a:prstTxWarp prst="textNoShape">
              <a:avLst/>
            </a:prstTxWarp>
          </a:bodyPr>
          <a:lstStyle/>
          <a:p>
            <a:pPr defTabSz="914400" eaLnBrk="0" hangingPunct="0">
              <a:spcBef>
                <a:spcPct val="20000"/>
              </a:spcBef>
              <a:buClr>
                <a:schemeClr val="accent6"/>
              </a:buClr>
            </a:pPr>
            <a:endParaRPr lang="es-HN" sz="1400" dirty="0">
              <a:latin typeface="Helvetica Light" panose="020B0403020202020204" pitchFamily="34" charset="0"/>
            </a:endParaRPr>
          </a:p>
          <a:p>
            <a:pPr marL="285750" indent="-285750" algn="l">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Establecer objetivos para una mejor recomendación :</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Alcance : ampliar el reach con canales/espacios medios de mayor cobertura </a:t>
            </a:r>
            <a:r>
              <a:rPr lang="es-HN" sz="1400" i="1" dirty="0">
                <a:latin typeface="Helvetica Light" panose="020B0403020202020204" pitchFamily="34" charset="0"/>
                <a:ea typeface="Verdana" panose="020B0604030504040204" pitchFamily="34" charset="0"/>
                <a:cs typeface="Verdana" panose="020B0604030504040204" pitchFamily="34" charset="0"/>
              </a:rPr>
              <a:t>, contribuye a incrementar cuota de mercado, (requiere de un mayor esfuerzo de inversión)</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Frecuencia : concentrar en canales de un mejor alcance pero que ofrecen un menor costo por exposición.  Llega a las mismas personas (mantener clientes)</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Alcance y frecuencia de repetición: hacer una combinación entre medios de alto alcance y medios de bajo alcance pero que ofrescan frecuencia de repetición</a:t>
            </a:r>
          </a:p>
          <a:p>
            <a:pPr marL="742950" lvl="1" indent="-285750">
              <a:buFont typeface="Arial" panose="020B0604020202020204" pitchFamily="34" charset="0"/>
              <a:buChar char="•"/>
            </a:pPr>
            <a:endParaRPr lang="es-HN" sz="1400" dirty="0">
              <a:latin typeface="Helvetica Light" panose="020B040302020202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270317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A633D74E-40BB-B245-A6FA-BA3886AB7493}"/>
              </a:ext>
            </a:extLst>
          </p:cNvPr>
          <p:cNvSpPr>
            <a:spLocks noChangeArrowheads="1"/>
          </p:cNvSpPr>
          <p:nvPr/>
        </p:nvSpPr>
        <p:spPr bwMode="auto">
          <a:xfrm>
            <a:off x="363620" y="1235276"/>
            <a:ext cx="5295775" cy="4078404"/>
          </a:xfrm>
          <a:prstGeom prst="rect">
            <a:avLst/>
          </a:prstGeom>
          <a:noFill/>
          <a:ln w="9525">
            <a:noFill/>
            <a:miter lim="800000"/>
            <a:headEnd/>
            <a:tailEnd/>
          </a:ln>
        </p:spPr>
        <p:txBody>
          <a:bodyPr>
            <a:prstTxWarp prst="textNoShape">
              <a:avLst/>
            </a:prstTxWarp>
          </a:bodyPr>
          <a:lstStyle/>
          <a:p>
            <a:pPr defTabSz="914400" eaLnBrk="0" hangingPunct="0">
              <a:spcBef>
                <a:spcPct val="20000"/>
              </a:spcBef>
              <a:buClr>
                <a:schemeClr val="accent6"/>
              </a:buClr>
            </a:pPr>
            <a:endParaRPr lang="es-HN" sz="1400" dirty="0">
              <a:latin typeface="Helvetica Light" panose="020B0403020202020204" pitchFamily="34" charset="0"/>
            </a:endParaRPr>
          </a:p>
          <a:p>
            <a:pPr marL="285750" indent="-285750" algn="l">
              <a:buFont typeface="Arial" panose="020B0604020202020204" pitchFamily="34" charset="0"/>
              <a:buChar char="•"/>
            </a:pPr>
            <a:r>
              <a:rPr lang="es-HN" sz="1400" dirty="0">
                <a:latin typeface="Helvetica Light" panose="020B0403020202020204" pitchFamily="34" charset="0"/>
              </a:rPr>
              <a:t>Durante el mes de enero la contratación en digital estuvo concentrada en el medio La Prensa Santacruzana. Este medio cubre exclusivamente noticias de Santa Cruz de Yojoa. </a:t>
            </a:r>
          </a:p>
          <a:p>
            <a:pPr marL="285750" indent="-285750" algn="l">
              <a:buFont typeface="Arial" panose="020B0604020202020204" pitchFamily="34" charset="0"/>
              <a:buChar char="•"/>
            </a:pPr>
            <a:endParaRPr lang="es-HN" sz="1400" dirty="0">
              <a:latin typeface="Helvetica Light" panose="020B0403020202020204" pitchFamily="34" charset="0"/>
            </a:endParaRPr>
          </a:p>
          <a:p>
            <a:pPr marL="285750" indent="-285750" algn="l">
              <a:buFont typeface="Arial" panose="020B0604020202020204" pitchFamily="34" charset="0"/>
              <a:buChar char="•"/>
            </a:pPr>
            <a:r>
              <a:rPr lang="es-HN" sz="1400" dirty="0">
                <a:latin typeface="Helvetica Light" panose="020B0403020202020204" pitchFamily="34" charset="0"/>
              </a:rPr>
              <a:t>El paquete incluía:</a:t>
            </a:r>
          </a:p>
          <a:p>
            <a:pPr marL="742950" lvl="1" indent="-285750">
              <a:buFont typeface="Arial" panose="020B0604020202020204" pitchFamily="34" charset="0"/>
              <a:buChar char="•"/>
            </a:pPr>
            <a:r>
              <a:rPr lang="es-HN" sz="1400" dirty="0">
                <a:latin typeface="Helvetica Light" panose="020B0403020202020204" pitchFamily="34" charset="0"/>
              </a:rPr>
              <a:t> Publicaciones de Lunes a Sábados</a:t>
            </a:r>
          </a:p>
          <a:p>
            <a:pPr marL="742950" lvl="1" indent="-285750">
              <a:buFont typeface="Arial" panose="020B0604020202020204" pitchFamily="34" charset="0"/>
              <a:buChar char="•"/>
            </a:pPr>
            <a:r>
              <a:rPr lang="es-HN" sz="1400" dirty="0">
                <a:latin typeface="Helvetica Light" panose="020B0403020202020204" pitchFamily="34" charset="0"/>
              </a:rPr>
              <a:t>Cobertura en Facebook y Tiktok</a:t>
            </a:r>
          </a:p>
          <a:p>
            <a:pPr marL="742950" lvl="1" indent="-285750">
              <a:buFont typeface="Arial" panose="020B0604020202020204" pitchFamily="34" charset="0"/>
              <a:buChar char="•"/>
            </a:pPr>
            <a:r>
              <a:rPr lang="es-HN" sz="1400" dirty="0">
                <a:latin typeface="Helvetica Light" panose="020B0403020202020204" pitchFamily="34" charset="0"/>
              </a:rPr>
              <a:t>Compartir post de la página del cliente. </a:t>
            </a:r>
          </a:p>
          <a:p>
            <a:pPr marL="742950" lvl="1" indent="-285750">
              <a:buFont typeface="Arial" panose="020B0604020202020204" pitchFamily="34" charset="0"/>
              <a:buChar char="•"/>
            </a:pPr>
            <a:endParaRPr lang="es-HN" sz="1400" dirty="0">
              <a:latin typeface="Helvetica Light" panose="020B0403020202020204" pitchFamily="34" charset="0"/>
            </a:endParaRPr>
          </a:p>
          <a:p>
            <a:pPr marL="285750" indent="-285750">
              <a:buFont typeface="Arial" panose="020B0604020202020204" pitchFamily="34" charset="0"/>
              <a:buChar char="•"/>
            </a:pPr>
            <a:endParaRPr lang="es-HN" sz="1400" dirty="0">
              <a:latin typeface="Helvetica Light" panose="020B0403020202020204" pitchFamily="34" charset="0"/>
            </a:endParaRPr>
          </a:p>
        </p:txBody>
      </p:sp>
      <p:sp>
        <p:nvSpPr>
          <p:cNvPr id="4" name="Rectangle 3">
            <a:extLst>
              <a:ext uri="{FF2B5EF4-FFF2-40B4-BE49-F238E27FC236}">
                <a16:creationId xmlns:a16="http://schemas.microsoft.com/office/drawing/2014/main" id="{1850BB4B-3CB1-45A5-B431-24154D56EF2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PAUTA DIGITAL</a:t>
            </a:r>
            <a:endParaRPr lang="en-US" sz="3200" b="1" dirty="0">
              <a:latin typeface="Helvetica Light" panose="020B0403020202020204" pitchFamily="34" charset="0"/>
            </a:endParaRPr>
          </a:p>
        </p:txBody>
      </p:sp>
      <p:pic>
        <p:nvPicPr>
          <p:cNvPr id="5" name="Picture 4">
            <a:extLst>
              <a:ext uri="{FF2B5EF4-FFF2-40B4-BE49-F238E27FC236}">
                <a16:creationId xmlns:a16="http://schemas.microsoft.com/office/drawing/2014/main" id="{B3C38085-A182-4EB0-8CF1-EF506E722E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8201" y="6079938"/>
            <a:ext cx="1678759" cy="634608"/>
          </a:xfrm>
          <a:prstGeom prst="rect">
            <a:avLst/>
          </a:prstGeom>
        </p:spPr>
      </p:pic>
      <p:cxnSp>
        <p:nvCxnSpPr>
          <p:cNvPr id="7" name="Conector recto de flecha 6">
            <a:extLst>
              <a:ext uri="{FF2B5EF4-FFF2-40B4-BE49-F238E27FC236}">
                <a16:creationId xmlns:a16="http://schemas.microsoft.com/office/drawing/2014/main" id="{C210900D-8776-404E-A4F9-E27D48D7AA9B}"/>
              </a:ext>
            </a:extLst>
          </p:cNvPr>
          <p:cNvCxnSpPr>
            <a:cxnSpLocks/>
            <a:endCxn id="9" idx="0"/>
          </p:cNvCxnSpPr>
          <p:nvPr/>
        </p:nvCxnSpPr>
        <p:spPr>
          <a:xfrm flipH="1">
            <a:off x="6091633" y="865947"/>
            <a:ext cx="244" cy="3179921"/>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2B6E3689-86DE-1440-8EA4-A21ABA9D099A}"/>
              </a:ext>
            </a:extLst>
          </p:cNvPr>
          <p:cNvCxnSpPr>
            <a:cxnSpLocks/>
            <a:endCxn id="4" idx="2"/>
          </p:cNvCxnSpPr>
          <p:nvPr/>
        </p:nvCxnSpPr>
        <p:spPr>
          <a:xfrm flipH="1">
            <a:off x="6091634" y="0"/>
            <a:ext cx="244" cy="865947"/>
          </a:xfrm>
          <a:prstGeom prst="straightConnector1">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B24A693A-CFF4-5F4C-BB4B-1487A5CECE7F}"/>
              </a:ext>
            </a:extLst>
          </p:cNvPr>
          <p:cNvSpPr txBox="1"/>
          <p:nvPr/>
        </p:nvSpPr>
        <p:spPr>
          <a:xfrm>
            <a:off x="7043351" y="140585"/>
            <a:ext cx="4695566" cy="584775"/>
          </a:xfrm>
          <a:prstGeom prst="rect">
            <a:avLst/>
          </a:prstGeom>
          <a:noFill/>
        </p:spPr>
        <p:txBody>
          <a:bodyPr wrap="square" rtlCol="0">
            <a:spAutoFit/>
          </a:bodyPr>
          <a:lstStyle/>
          <a:p>
            <a:pPr algn="ctr"/>
            <a:r>
              <a:rPr lang="es-HN" sz="3200" dirty="0">
                <a:solidFill>
                  <a:schemeClr val="bg1"/>
                </a:solidFill>
                <a:latin typeface="Helvetica Light" panose="020B0403020202020204" pitchFamily="34" charset="0"/>
              </a:rPr>
              <a:t>ALCANCES</a:t>
            </a:r>
          </a:p>
        </p:txBody>
      </p:sp>
      <p:sp>
        <p:nvSpPr>
          <p:cNvPr id="13" name="Rectangle 406">
            <a:extLst>
              <a:ext uri="{FF2B5EF4-FFF2-40B4-BE49-F238E27FC236}">
                <a16:creationId xmlns:a16="http://schemas.microsoft.com/office/drawing/2014/main" id="{E936EBC3-B3BA-6344-825C-C8BF648706B5}"/>
              </a:ext>
            </a:extLst>
          </p:cNvPr>
          <p:cNvSpPr>
            <a:spLocks noChangeArrowheads="1"/>
          </p:cNvSpPr>
          <p:nvPr/>
        </p:nvSpPr>
        <p:spPr bwMode="auto">
          <a:xfrm>
            <a:off x="6443142" y="1235276"/>
            <a:ext cx="5295775" cy="2644745"/>
          </a:xfrm>
          <a:prstGeom prst="rect">
            <a:avLst/>
          </a:prstGeom>
          <a:noFill/>
          <a:ln w="9525">
            <a:noFill/>
            <a:miter lim="800000"/>
            <a:headEnd/>
            <a:tailEnd/>
          </a:ln>
        </p:spPr>
        <p:txBody>
          <a:bodyPr>
            <a:prstTxWarp prst="textNoShape">
              <a:avLst/>
            </a:prstTxWarp>
          </a:bodyPr>
          <a:lstStyle/>
          <a:p>
            <a:pPr defTabSz="914400" eaLnBrk="0" hangingPunct="0">
              <a:spcBef>
                <a:spcPct val="20000"/>
              </a:spcBef>
              <a:buClr>
                <a:schemeClr val="accent6"/>
              </a:buClr>
            </a:pPr>
            <a:endParaRPr lang="es-HN" sz="1400" dirty="0">
              <a:latin typeface="Helvetica Light" panose="020B0403020202020204" pitchFamily="34" charset="0"/>
            </a:endParaRP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Este medio cuenta con 114k seguidores en su página de Facebook. </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No hay estadísticas del alcance de las publicaciones de Motomundo. </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Solo se realizó una publicación en el mes.</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Se slicitó realizar una cobertura en tienda Motomundo Santa cruz de Yojoa. El medio no asistió, reportando 5 días después (y luego de nuestra insistecia) que no logró asistir debido a una emergencia. Esto se reportó en su momento y está pendiente de reprogramar esta cobertura (de acuerdo a lo comunicado por Sandra).</a:t>
            </a:r>
          </a:p>
        </p:txBody>
      </p:sp>
      <p:sp>
        <p:nvSpPr>
          <p:cNvPr id="9" name="Rectangle 3">
            <a:extLst>
              <a:ext uri="{FF2B5EF4-FFF2-40B4-BE49-F238E27FC236}">
                <a16:creationId xmlns:a16="http://schemas.microsoft.com/office/drawing/2014/main" id="{AB0E4424-D61D-C546-920E-21B3A9FDF57C}"/>
              </a:ext>
            </a:extLst>
          </p:cNvPr>
          <p:cNvSpPr/>
          <p:nvPr/>
        </p:nvSpPr>
        <p:spPr>
          <a:xfrm>
            <a:off x="-8734" y="4045868"/>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Helvetica Light" panose="020B0403020202020204" pitchFamily="34" charset="0"/>
              </a:rPr>
              <a:t>RECOMENDACIONES</a:t>
            </a:r>
            <a:endParaRPr lang="en-US" sz="3200" b="1" dirty="0">
              <a:latin typeface="Helvetica Light" panose="020B0403020202020204" pitchFamily="34" charset="0"/>
            </a:endParaRPr>
          </a:p>
        </p:txBody>
      </p:sp>
      <p:sp>
        <p:nvSpPr>
          <p:cNvPr id="11" name="Rectangle 406">
            <a:extLst>
              <a:ext uri="{FF2B5EF4-FFF2-40B4-BE49-F238E27FC236}">
                <a16:creationId xmlns:a16="http://schemas.microsoft.com/office/drawing/2014/main" id="{E774D4B4-3E93-9740-A59D-CE2467A065A9}"/>
              </a:ext>
            </a:extLst>
          </p:cNvPr>
          <p:cNvSpPr>
            <a:spLocks noChangeArrowheads="1"/>
          </p:cNvSpPr>
          <p:nvPr/>
        </p:nvSpPr>
        <p:spPr bwMode="auto">
          <a:xfrm>
            <a:off x="363620" y="4906625"/>
            <a:ext cx="9745636" cy="2644745"/>
          </a:xfrm>
          <a:prstGeom prst="rect">
            <a:avLst/>
          </a:prstGeom>
          <a:noFill/>
          <a:ln w="9525">
            <a:noFill/>
            <a:miter lim="800000"/>
            <a:headEnd/>
            <a:tailEnd/>
          </a:ln>
        </p:spPr>
        <p:txBody>
          <a:bodyPr>
            <a:prstTxWarp prst="textNoShape">
              <a:avLst/>
            </a:prstTxWarp>
          </a:bodyPr>
          <a:lstStyle/>
          <a:p>
            <a:pPr defTabSz="914400" eaLnBrk="0" hangingPunct="0">
              <a:spcBef>
                <a:spcPct val="20000"/>
              </a:spcBef>
              <a:buClr>
                <a:schemeClr val="accent6"/>
              </a:buClr>
            </a:pPr>
            <a:endParaRPr lang="es-HN" sz="1400" dirty="0">
              <a:latin typeface="Helvetica Light" panose="020B0403020202020204" pitchFamily="34" charset="0"/>
            </a:endParaRP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Ya se había informado sobre la negligencia de este medio en particular en contestar llamadas, mensajes y correos.</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Recomendamos no considerarlo en contrataciones posteriores.</a:t>
            </a:r>
          </a:p>
          <a:p>
            <a:pPr marL="742950" lvl="1" indent="-285750">
              <a:buFont typeface="Arial" panose="020B0604020202020204" pitchFamily="34" charset="0"/>
              <a:buChar char="•"/>
            </a:pPr>
            <a:r>
              <a:rPr lang="es-HN" sz="1400" dirty="0">
                <a:latin typeface="Helvetica Light" panose="020B0403020202020204" pitchFamily="34" charset="0"/>
                <a:ea typeface="Verdana" panose="020B0604030504040204" pitchFamily="34" charset="0"/>
                <a:cs typeface="Verdana" panose="020B0604030504040204" pitchFamily="34" charset="0"/>
              </a:rPr>
              <a:t>No contamos con evidencia de las métricas de la publicación realizada debido a que el medio no dio respuesta a nuestra solicitud. Cabe resaltar que solo el medio nos puede proporcionar con esta información.</a:t>
            </a:r>
          </a:p>
        </p:txBody>
      </p:sp>
    </p:spTree>
    <p:extLst>
      <p:ext uri="{BB962C8B-B14F-4D97-AF65-F5344CB8AC3E}">
        <p14:creationId xmlns:p14="http://schemas.microsoft.com/office/powerpoint/2010/main" val="1918554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descr="Resultado de imagen para cinepolis">
            <a:extLst>
              <a:ext uri="{FF2B5EF4-FFF2-40B4-BE49-F238E27FC236}">
                <a16:creationId xmlns:a16="http://schemas.microsoft.com/office/drawing/2014/main" id="{CD54088B-2497-BB43-9AAC-91846B4D2C20}"/>
              </a:ext>
            </a:extLst>
          </p:cNvPr>
          <p:cNvSpPr>
            <a:spLocks noChangeAspect="1" noChangeArrowheads="1"/>
          </p:cNvSpPr>
          <p:nvPr/>
        </p:nvSpPr>
        <p:spPr bwMode="auto">
          <a:xfrm>
            <a:off x="410633" y="10584"/>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s-MX" sz="2400"/>
          </a:p>
        </p:txBody>
      </p:sp>
      <p:sp>
        <p:nvSpPr>
          <p:cNvPr id="7" name="Rectangle 6">
            <a:extLst>
              <a:ext uri="{FF2B5EF4-FFF2-40B4-BE49-F238E27FC236}">
                <a16:creationId xmlns:a16="http://schemas.microsoft.com/office/drawing/2014/main" id="{FC11A4C2-6EF5-A144-A7C5-09846C606D87}"/>
              </a:ext>
            </a:extLst>
          </p:cNvPr>
          <p:cNvSpPr/>
          <p:nvPr/>
        </p:nvSpPr>
        <p:spPr>
          <a:xfrm>
            <a:off x="4002542" y="4484649"/>
            <a:ext cx="8218843" cy="543867"/>
          </a:xfrm>
          <a:prstGeom prst="rect">
            <a:avLst/>
          </a:prstGeom>
        </p:spPr>
        <p:txBody>
          <a:bodyPr wrap="square">
            <a:spAutoFit/>
          </a:bodyPr>
          <a:lstStyle/>
          <a:p>
            <a:pPr marL="457189" indent="-457189" fontAlgn="base">
              <a:buClr>
                <a:schemeClr val="accent6">
                  <a:lumMod val="50000"/>
                </a:schemeClr>
              </a:buClr>
              <a:buSzPct val="110000"/>
              <a:buFont typeface="Courier New" panose="02070309020205020404" pitchFamily="49" charset="0"/>
              <a:buChar char="o"/>
            </a:pPr>
            <a:r>
              <a:rPr lang="es-MX" sz="1467" dirty="0">
                <a:latin typeface="Century Gothic" panose="020B0502020202020204" pitchFamily="34" charset="0"/>
              </a:rPr>
              <a:t>.</a:t>
            </a:r>
          </a:p>
          <a:p>
            <a:pPr marL="457189" indent="-457189" fontAlgn="base">
              <a:buClr>
                <a:schemeClr val="accent6">
                  <a:lumMod val="50000"/>
                </a:schemeClr>
              </a:buClr>
              <a:buSzPct val="110000"/>
              <a:buFont typeface="Courier New" panose="02070309020205020404" pitchFamily="49" charset="0"/>
              <a:buChar char="o"/>
            </a:pPr>
            <a:endParaRPr lang="es-MX" sz="1467" dirty="0">
              <a:latin typeface="Century Gothic" panose="020B0502020202020204" pitchFamily="34" charset="0"/>
            </a:endParaRPr>
          </a:p>
        </p:txBody>
      </p:sp>
      <p:grpSp>
        <p:nvGrpSpPr>
          <p:cNvPr id="21" name="Group 32">
            <a:extLst>
              <a:ext uri="{FF2B5EF4-FFF2-40B4-BE49-F238E27FC236}">
                <a16:creationId xmlns:a16="http://schemas.microsoft.com/office/drawing/2014/main" id="{A2A1A0D3-EE6F-354F-B163-80D1153D316F}"/>
              </a:ext>
            </a:extLst>
          </p:cNvPr>
          <p:cNvGrpSpPr/>
          <p:nvPr/>
        </p:nvGrpSpPr>
        <p:grpSpPr>
          <a:xfrm>
            <a:off x="642857" y="1287921"/>
            <a:ext cx="2087671" cy="2104372"/>
            <a:chOff x="967898" y="1084294"/>
            <a:chExt cx="1565753" cy="1578279"/>
          </a:xfrm>
        </p:grpSpPr>
        <p:sp>
          <p:nvSpPr>
            <p:cNvPr id="22" name="Oval 33">
              <a:extLst>
                <a:ext uri="{FF2B5EF4-FFF2-40B4-BE49-F238E27FC236}">
                  <a16:creationId xmlns:a16="http://schemas.microsoft.com/office/drawing/2014/main" id="{AB4912B9-06BB-6F4B-8185-C476E6062FE5}"/>
                </a:ext>
              </a:extLst>
            </p:cNvPr>
            <p:cNvSpPr/>
            <p:nvPr/>
          </p:nvSpPr>
          <p:spPr>
            <a:xfrm>
              <a:off x="967898" y="1084294"/>
              <a:ext cx="1565753" cy="1578279"/>
            </a:xfrm>
            <a:prstGeom prst="ellipse">
              <a:avLst/>
            </a:prstGeom>
            <a:gradFill flip="none" rotWithShape="1">
              <a:gsLst>
                <a:gs pos="0">
                  <a:schemeClr val="accent1">
                    <a:lumMod val="50000"/>
                  </a:schemeClr>
                </a:gs>
                <a:gs pos="37000">
                  <a:schemeClr val="accent1">
                    <a:lumMod val="60000"/>
                    <a:lumOff val="40000"/>
                  </a:schemeClr>
                </a:gs>
                <a:gs pos="71000">
                  <a:schemeClr val="tx1">
                    <a:lumMod val="50000"/>
                    <a:lumOff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N" sz="2400" dirty="0"/>
            </a:p>
          </p:txBody>
        </p:sp>
        <p:sp>
          <p:nvSpPr>
            <p:cNvPr id="23" name="Oval 34">
              <a:extLst>
                <a:ext uri="{FF2B5EF4-FFF2-40B4-BE49-F238E27FC236}">
                  <a16:creationId xmlns:a16="http://schemas.microsoft.com/office/drawing/2014/main" id="{B6AF9A7F-A80D-CD4F-9098-65BCF6F20414}"/>
                </a:ext>
              </a:extLst>
            </p:cNvPr>
            <p:cNvSpPr/>
            <p:nvPr/>
          </p:nvSpPr>
          <p:spPr>
            <a:xfrm>
              <a:off x="1155190" y="1333974"/>
              <a:ext cx="1191167" cy="11246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HN" sz="3333" b="1" dirty="0">
                <a:solidFill>
                  <a:schemeClr val="tx1">
                    <a:lumMod val="65000"/>
                    <a:lumOff val="35000"/>
                  </a:schemeClr>
                </a:solidFill>
                <a:latin typeface="Century Gothic" panose="020B0502020202020204" pitchFamily="34" charset="0"/>
              </a:endParaRPr>
            </a:p>
          </p:txBody>
        </p:sp>
      </p:grpSp>
      <p:grpSp>
        <p:nvGrpSpPr>
          <p:cNvPr id="24" name="Group 35">
            <a:extLst>
              <a:ext uri="{FF2B5EF4-FFF2-40B4-BE49-F238E27FC236}">
                <a16:creationId xmlns:a16="http://schemas.microsoft.com/office/drawing/2014/main" id="{2AA505E4-E22E-B947-9ECE-6880686BFA0A}"/>
              </a:ext>
            </a:extLst>
          </p:cNvPr>
          <p:cNvGrpSpPr/>
          <p:nvPr/>
        </p:nvGrpSpPr>
        <p:grpSpPr>
          <a:xfrm>
            <a:off x="3346692" y="1287921"/>
            <a:ext cx="2087671" cy="2104372"/>
            <a:chOff x="3688915" y="1084294"/>
            <a:chExt cx="1565753" cy="1578279"/>
          </a:xfrm>
        </p:grpSpPr>
        <p:sp>
          <p:nvSpPr>
            <p:cNvPr id="25" name="Oval 36">
              <a:extLst>
                <a:ext uri="{FF2B5EF4-FFF2-40B4-BE49-F238E27FC236}">
                  <a16:creationId xmlns:a16="http://schemas.microsoft.com/office/drawing/2014/main" id="{CC1E6F75-FAED-FD46-8112-753BC8193D12}"/>
                </a:ext>
              </a:extLst>
            </p:cNvPr>
            <p:cNvSpPr/>
            <p:nvPr/>
          </p:nvSpPr>
          <p:spPr>
            <a:xfrm>
              <a:off x="3688915" y="1084294"/>
              <a:ext cx="1565753" cy="1578279"/>
            </a:xfrm>
            <a:prstGeom prst="ellipse">
              <a:avLst/>
            </a:prstGeom>
            <a:gradFill flip="none" rotWithShape="1">
              <a:gsLst>
                <a:gs pos="12000">
                  <a:srgbClr val="941100"/>
                </a:gs>
                <a:gs pos="48000">
                  <a:schemeClr val="accent1">
                    <a:lumMod val="60000"/>
                    <a:lumOff val="40000"/>
                  </a:schemeClr>
                </a:gs>
                <a:gs pos="76000">
                  <a:schemeClr val="tx1">
                    <a:lumMod val="50000"/>
                    <a:lumOff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N" sz="2400" dirty="0"/>
            </a:p>
          </p:txBody>
        </p:sp>
        <p:sp>
          <p:nvSpPr>
            <p:cNvPr id="26" name="Oval 37">
              <a:extLst>
                <a:ext uri="{FF2B5EF4-FFF2-40B4-BE49-F238E27FC236}">
                  <a16:creationId xmlns:a16="http://schemas.microsoft.com/office/drawing/2014/main" id="{7F9DDAB9-A0ED-A445-9E10-150FFF8DE206}"/>
                </a:ext>
              </a:extLst>
            </p:cNvPr>
            <p:cNvSpPr/>
            <p:nvPr/>
          </p:nvSpPr>
          <p:spPr>
            <a:xfrm>
              <a:off x="3876207" y="1309481"/>
              <a:ext cx="1191167" cy="11246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HN" sz="3333" b="1" dirty="0">
                <a:solidFill>
                  <a:schemeClr val="tx1">
                    <a:lumMod val="65000"/>
                    <a:lumOff val="35000"/>
                  </a:schemeClr>
                </a:solidFill>
                <a:latin typeface="Century Gothic" panose="020B0502020202020204" pitchFamily="34" charset="0"/>
              </a:endParaRPr>
            </a:p>
          </p:txBody>
        </p:sp>
      </p:grpSp>
      <p:grpSp>
        <p:nvGrpSpPr>
          <p:cNvPr id="27" name="Group 38">
            <a:extLst>
              <a:ext uri="{FF2B5EF4-FFF2-40B4-BE49-F238E27FC236}">
                <a16:creationId xmlns:a16="http://schemas.microsoft.com/office/drawing/2014/main" id="{82BD8B05-EA91-604A-9EFD-2D79D0EC8EB0}"/>
              </a:ext>
            </a:extLst>
          </p:cNvPr>
          <p:cNvGrpSpPr/>
          <p:nvPr/>
        </p:nvGrpSpPr>
        <p:grpSpPr>
          <a:xfrm>
            <a:off x="6035891" y="1287921"/>
            <a:ext cx="2087671" cy="2104372"/>
            <a:chOff x="6329743" y="1084294"/>
            <a:chExt cx="1565753" cy="1578279"/>
          </a:xfrm>
        </p:grpSpPr>
        <p:sp>
          <p:nvSpPr>
            <p:cNvPr id="28" name="Oval 39">
              <a:extLst>
                <a:ext uri="{FF2B5EF4-FFF2-40B4-BE49-F238E27FC236}">
                  <a16:creationId xmlns:a16="http://schemas.microsoft.com/office/drawing/2014/main" id="{58F562E7-6801-5A4A-8080-9AEE6AC95CC1}"/>
                </a:ext>
              </a:extLst>
            </p:cNvPr>
            <p:cNvSpPr/>
            <p:nvPr/>
          </p:nvSpPr>
          <p:spPr>
            <a:xfrm>
              <a:off x="6329743" y="1084294"/>
              <a:ext cx="1565753" cy="1578279"/>
            </a:xfrm>
            <a:prstGeom prst="ellipse">
              <a:avLst/>
            </a:prstGeom>
            <a:gradFill flip="none" rotWithShape="1">
              <a:gsLst>
                <a:gs pos="19000">
                  <a:srgbClr val="941100"/>
                </a:gs>
                <a:gs pos="50000">
                  <a:schemeClr val="accent1">
                    <a:lumMod val="60000"/>
                    <a:lumOff val="40000"/>
                  </a:schemeClr>
                </a:gs>
                <a:gs pos="78000">
                  <a:schemeClr val="tx1">
                    <a:lumMod val="50000"/>
                    <a:lumOff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N" sz="2400" dirty="0"/>
            </a:p>
          </p:txBody>
        </p:sp>
        <p:sp>
          <p:nvSpPr>
            <p:cNvPr id="29" name="Oval 40">
              <a:extLst>
                <a:ext uri="{FF2B5EF4-FFF2-40B4-BE49-F238E27FC236}">
                  <a16:creationId xmlns:a16="http://schemas.microsoft.com/office/drawing/2014/main" id="{E2C7F2DF-6346-754D-8449-F98E66FEA941}"/>
                </a:ext>
              </a:extLst>
            </p:cNvPr>
            <p:cNvSpPr/>
            <p:nvPr/>
          </p:nvSpPr>
          <p:spPr>
            <a:xfrm>
              <a:off x="6517035" y="1317645"/>
              <a:ext cx="1191167" cy="11246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HN" sz="3333" b="1" dirty="0">
                <a:solidFill>
                  <a:schemeClr val="tx1">
                    <a:lumMod val="65000"/>
                    <a:lumOff val="35000"/>
                  </a:schemeClr>
                </a:solidFill>
                <a:latin typeface="Century Gothic" panose="020B0502020202020204" pitchFamily="34" charset="0"/>
              </a:endParaRPr>
            </a:p>
          </p:txBody>
        </p:sp>
      </p:grpSp>
      <p:grpSp>
        <p:nvGrpSpPr>
          <p:cNvPr id="31" name="Group 41">
            <a:extLst>
              <a:ext uri="{FF2B5EF4-FFF2-40B4-BE49-F238E27FC236}">
                <a16:creationId xmlns:a16="http://schemas.microsoft.com/office/drawing/2014/main" id="{69A48000-480A-3E4C-BFF2-B23DAD0297D1}"/>
              </a:ext>
            </a:extLst>
          </p:cNvPr>
          <p:cNvGrpSpPr/>
          <p:nvPr/>
        </p:nvGrpSpPr>
        <p:grpSpPr>
          <a:xfrm>
            <a:off x="9176184" y="1257764"/>
            <a:ext cx="2087671" cy="2104372"/>
            <a:chOff x="6329743" y="1084294"/>
            <a:chExt cx="1565753" cy="1578279"/>
          </a:xfrm>
        </p:grpSpPr>
        <p:sp>
          <p:nvSpPr>
            <p:cNvPr id="32" name="Oval 42">
              <a:extLst>
                <a:ext uri="{FF2B5EF4-FFF2-40B4-BE49-F238E27FC236}">
                  <a16:creationId xmlns:a16="http://schemas.microsoft.com/office/drawing/2014/main" id="{21FF45AA-90F5-EA4D-914E-38A7A52544F4}"/>
                </a:ext>
              </a:extLst>
            </p:cNvPr>
            <p:cNvSpPr/>
            <p:nvPr/>
          </p:nvSpPr>
          <p:spPr>
            <a:xfrm>
              <a:off x="6329743" y="1084294"/>
              <a:ext cx="1565753" cy="1578279"/>
            </a:xfrm>
            <a:prstGeom prst="ellipse">
              <a:avLst/>
            </a:prstGeom>
            <a:gradFill flip="none" rotWithShape="1">
              <a:gsLst>
                <a:gs pos="27000">
                  <a:srgbClr val="941100"/>
                </a:gs>
                <a:gs pos="55000">
                  <a:schemeClr val="accent1">
                    <a:lumMod val="60000"/>
                    <a:lumOff val="40000"/>
                  </a:schemeClr>
                </a:gs>
                <a:gs pos="82000">
                  <a:schemeClr val="tx1">
                    <a:lumMod val="50000"/>
                    <a:lumOff val="50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N" sz="2400" dirty="0"/>
            </a:p>
          </p:txBody>
        </p:sp>
        <p:sp>
          <p:nvSpPr>
            <p:cNvPr id="33" name="Oval 43">
              <a:extLst>
                <a:ext uri="{FF2B5EF4-FFF2-40B4-BE49-F238E27FC236}">
                  <a16:creationId xmlns:a16="http://schemas.microsoft.com/office/drawing/2014/main" id="{D32F2BB7-9087-2A46-92DA-D87656E42E7B}"/>
                </a:ext>
              </a:extLst>
            </p:cNvPr>
            <p:cNvSpPr/>
            <p:nvPr/>
          </p:nvSpPr>
          <p:spPr>
            <a:xfrm>
              <a:off x="6517035" y="1317645"/>
              <a:ext cx="1191167" cy="11246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HN" sz="3333" b="1" dirty="0">
                <a:solidFill>
                  <a:schemeClr val="tx1">
                    <a:lumMod val="65000"/>
                    <a:lumOff val="35000"/>
                  </a:schemeClr>
                </a:solidFill>
                <a:latin typeface="Century Gothic" panose="020B0502020202020204" pitchFamily="34" charset="0"/>
              </a:endParaRPr>
            </a:p>
          </p:txBody>
        </p:sp>
      </p:grpSp>
      <p:pic>
        <p:nvPicPr>
          <p:cNvPr id="6146" name="Picture 2" descr="Icono En todo el mundo, internet, mundo en Call Center Service">
            <a:extLst>
              <a:ext uri="{FF2B5EF4-FFF2-40B4-BE49-F238E27FC236}">
                <a16:creationId xmlns:a16="http://schemas.microsoft.com/office/drawing/2014/main" id="{A0FB8E7B-3A25-F948-BAF7-7F9C5D5AC534}"/>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36878" y="1829659"/>
            <a:ext cx="1124559" cy="112455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Gente - Iconos gratis de personas">
            <a:extLst>
              <a:ext uri="{FF2B5EF4-FFF2-40B4-BE49-F238E27FC236}">
                <a16:creationId xmlns:a16="http://schemas.microsoft.com/office/drawing/2014/main" id="{56A202FE-A75B-9942-A3AB-0BF90E1205D0}"/>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82878" y="1533463"/>
            <a:ext cx="1618343" cy="1618343"/>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Teléfono celular - Iconos gratis de herramientas y utensilios">
            <a:extLst>
              <a:ext uri="{FF2B5EF4-FFF2-40B4-BE49-F238E27FC236}">
                <a16:creationId xmlns:a16="http://schemas.microsoft.com/office/drawing/2014/main" id="{6C53F77A-0D83-AF47-B85E-F027C00014AD}"/>
              </a:ext>
            </a:extLst>
          </p:cNvPr>
          <p:cNvPicPr>
            <a:picLocks noChangeAspect="1" noChangeArrowheads="1"/>
          </p:cNvPicPr>
          <p:nvPr/>
        </p:nvPicPr>
        <p:blipFill>
          <a:blip r:embed="rId4">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466490" y="1784182"/>
            <a:ext cx="1197599" cy="1197599"/>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edes Sociales PNG Imágenes Transparentes - Pngtree">
            <a:extLst>
              <a:ext uri="{FF2B5EF4-FFF2-40B4-BE49-F238E27FC236}">
                <a16:creationId xmlns:a16="http://schemas.microsoft.com/office/drawing/2014/main" id="{CBC83253-390A-8F47-8765-40E24E3722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0812" y="1772887"/>
            <a:ext cx="1490659" cy="1085761"/>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a:extLst>
              <a:ext uri="{FF2B5EF4-FFF2-40B4-BE49-F238E27FC236}">
                <a16:creationId xmlns:a16="http://schemas.microsoft.com/office/drawing/2014/main" id="{98DDC921-7B3A-E043-BB6C-BAD3E2CC337B}"/>
              </a:ext>
            </a:extLst>
          </p:cNvPr>
          <p:cNvSpPr txBox="1"/>
          <p:nvPr/>
        </p:nvSpPr>
        <p:spPr>
          <a:xfrm>
            <a:off x="468681" y="3417017"/>
            <a:ext cx="2459572" cy="2308324"/>
          </a:xfrm>
          <a:prstGeom prst="rect">
            <a:avLst/>
          </a:prstGeom>
          <a:solidFill>
            <a:schemeClr val="bg1">
              <a:lumMod val="95000"/>
            </a:schemeClr>
          </a:solidFill>
        </p:spPr>
        <p:txBody>
          <a:bodyPr wrap="square">
            <a:spAutoFit/>
          </a:bodyPr>
          <a:lstStyle/>
          <a:p>
            <a:pPr algn="ctr"/>
            <a:r>
              <a:rPr lang="es-MX" sz="1600" dirty="0">
                <a:latin typeface="Century Gothic" panose="020B0502020202020204" pitchFamily="34" charset="0"/>
              </a:rPr>
              <a:t>La penetración de internet para Enero del 2024 es de 65,9%, con un crecimiento del 9,2% contra enero del 2023.</a:t>
            </a:r>
          </a:p>
          <a:p>
            <a:pPr algn="ctr"/>
            <a:endParaRPr lang="es-MX" sz="1600" dirty="0">
              <a:latin typeface="Century Gothic" panose="020B0502020202020204" pitchFamily="34" charset="0"/>
            </a:endParaRPr>
          </a:p>
          <a:p>
            <a:pPr algn="ctr"/>
            <a:endParaRPr lang="es-MX" sz="1600" dirty="0">
              <a:latin typeface="Century Gothic" panose="020B0502020202020204" pitchFamily="34" charset="0"/>
            </a:endParaRPr>
          </a:p>
          <a:p>
            <a:pPr algn="ctr"/>
            <a:endParaRPr lang="es-HN" sz="1600" dirty="0"/>
          </a:p>
        </p:txBody>
      </p:sp>
      <p:sp>
        <p:nvSpPr>
          <p:cNvPr id="36" name="CuadroTexto 35">
            <a:extLst>
              <a:ext uri="{FF2B5EF4-FFF2-40B4-BE49-F238E27FC236}">
                <a16:creationId xmlns:a16="http://schemas.microsoft.com/office/drawing/2014/main" id="{3D44EC2E-5F7B-8642-8A17-A8742E0ECA79}"/>
              </a:ext>
            </a:extLst>
          </p:cNvPr>
          <p:cNvSpPr txBox="1"/>
          <p:nvPr/>
        </p:nvSpPr>
        <p:spPr>
          <a:xfrm>
            <a:off x="5858762" y="3418015"/>
            <a:ext cx="2459572" cy="3046988"/>
          </a:xfrm>
          <a:prstGeom prst="rect">
            <a:avLst/>
          </a:prstGeom>
          <a:solidFill>
            <a:schemeClr val="bg1">
              <a:lumMod val="95000"/>
            </a:schemeClr>
          </a:solidFill>
        </p:spPr>
        <p:txBody>
          <a:bodyPr wrap="square">
            <a:spAutoFit/>
          </a:bodyPr>
          <a:lstStyle/>
          <a:p>
            <a:pPr algn="ctr" fontAlgn="base">
              <a:buClr>
                <a:schemeClr val="accent6">
                  <a:lumMod val="50000"/>
                </a:schemeClr>
              </a:buClr>
              <a:buSzPct val="110000"/>
            </a:pPr>
            <a:r>
              <a:rPr lang="es-ES" sz="1600" dirty="0">
                <a:latin typeface="Century Gothic" panose="020B0502020202020204" pitchFamily="34" charset="0"/>
              </a:rPr>
              <a:t>Un total de 8.41 millones de conexiones móviles celulares estaban activas en Honduras a principios de 2024, cifra que equivale al 78,8 por ciento de la población total. La conexión móvil aumentó en un 6,3% </a:t>
            </a:r>
            <a:r>
              <a:rPr lang="es-MX" sz="1600" dirty="0">
                <a:latin typeface="Century Gothic" panose="020B0502020202020204" pitchFamily="34" charset="0"/>
              </a:rPr>
              <a:t>contra enero del 2023.</a:t>
            </a:r>
            <a:endParaRPr lang="es-ES" sz="1600" dirty="0">
              <a:latin typeface="Century Gothic" panose="020B0502020202020204" pitchFamily="34" charset="0"/>
            </a:endParaRPr>
          </a:p>
        </p:txBody>
      </p:sp>
      <p:sp>
        <p:nvSpPr>
          <p:cNvPr id="38" name="CuadroTexto 37">
            <a:extLst>
              <a:ext uri="{FF2B5EF4-FFF2-40B4-BE49-F238E27FC236}">
                <a16:creationId xmlns:a16="http://schemas.microsoft.com/office/drawing/2014/main" id="{727E3F9E-7D16-244B-84D3-04C6F39AE050}"/>
              </a:ext>
            </a:extLst>
          </p:cNvPr>
          <p:cNvSpPr txBox="1"/>
          <p:nvPr/>
        </p:nvSpPr>
        <p:spPr>
          <a:xfrm>
            <a:off x="8725090" y="3392293"/>
            <a:ext cx="3099385" cy="3046988"/>
          </a:xfrm>
          <a:prstGeom prst="rect">
            <a:avLst/>
          </a:prstGeom>
          <a:solidFill>
            <a:schemeClr val="bg1">
              <a:lumMod val="95000"/>
            </a:schemeClr>
          </a:solidFill>
        </p:spPr>
        <p:txBody>
          <a:bodyPr wrap="square">
            <a:spAutoFit/>
          </a:bodyPr>
          <a:lstStyle/>
          <a:p>
            <a:pPr algn="ctr"/>
            <a:r>
              <a:rPr lang="es-HN" sz="1600" dirty="0">
                <a:solidFill>
                  <a:srgbClr val="202124"/>
                </a:solidFill>
                <a:effectLst/>
                <a:latin typeface="Century Gothic" panose="020B0502020202020204" pitchFamily="34" charset="0"/>
              </a:rPr>
              <a:t>En términos más generales, el 64,2 por ciento de la base total de usuarios de Internet de Honduras (independientemente de la edad) usó al menos una plataforma de redes sociales en enero de 2024. Facebook cuenta con un 4,25 millones de usuarios hondureños mientras que Instagram cuenta con 1,85 millones.</a:t>
            </a:r>
            <a:endParaRPr lang="es-HN" sz="1600" dirty="0">
              <a:latin typeface="Century Gothic" panose="020B0502020202020204" pitchFamily="34" charset="0"/>
            </a:endParaRPr>
          </a:p>
        </p:txBody>
      </p:sp>
      <p:sp>
        <p:nvSpPr>
          <p:cNvPr id="40" name="CuadroTexto 39">
            <a:extLst>
              <a:ext uri="{FF2B5EF4-FFF2-40B4-BE49-F238E27FC236}">
                <a16:creationId xmlns:a16="http://schemas.microsoft.com/office/drawing/2014/main" id="{540C7CD9-9C66-2149-90FF-9C1D8B40996A}"/>
              </a:ext>
            </a:extLst>
          </p:cNvPr>
          <p:cNvSpPr txBox="1"/>
          <p:nvPr/>
        </p:nvSpPr>
        <p:spPr>
          <a:xfrm>
            <a:off x="3163721" y="3417017"/>
            <a:ext cx="2459573" cy="2554545"/>
          </a:xfrm>
          <a:prstGeom prst="rect">
            <a:avLst/>
          </a:prstGeom>
          <a:solidFill>
            <a:schemeClr val="bg1">
              <a:lumMod val="95000"/>
            </a:schemeClr>
          </a:solidFill>
        </p:spPr>
        <p:txBody>
          <a:bodyPr wrap="square">
            <a:spAutoFit/>
          </a:bodyPr>
          <a:lstStyle/>
          <a:p>
            <a:pPr algn="ctr"/>
            <a:r>
              <a:rPr lang="es-MX" sz="1600" dirty="0">
                <a:latin typeface="Century Gothic" panose="020B0502020202020204" pitchFamily="34" charset="0"/>
              </a:rPr>
              <a:t>El total de los usuarios de internet es de 7,03 millones de hondureños</a:t>
            </a:r>
          </a:p>
          <a:p>
            <a:pPr algn="ctr"/>
            <a:endParaRPr lang="es-MX" sz="1600" dirty="0">
              <a:latin typeface="Century Gothic" panose="020B0502020202020204" pitchFamily="34" charset="0"/>
            </a:endParaRPr>
          </a:p>
          <a:p>
            <a:pPr algn="ctr"/>
            <a:endParaRPr lang="es-MX" sz="1600" dirty="0">
              <a:latin typeface="Century Gothic" panose="020B0502020202020204" pitchFamily="34" charset="0"/>
            </a:endParaRPr>
          </a:p>
          <a:p>
            <a:pPr algn="ctr"/>
            <a:endParaRPr lang="es-MX" sz="1600" dirty="0">
              <a:latin typeface="Century Gothic" panose="020B0502020202020204" pitchFamily="34" charset="0"/>
            </a:endParaRPr>
          </a:p>
          <a:p>
            <a:pPr algn="ctr"/>
            <a:endParaRPr lang="es-MX" sz="1600" dirty="0">
              <a:latin typeface="Century Gothic" panose="020B0502020202020204" pitchFamily="34" charset="0"/>
            </a:endParaRPr>
          </a:p>
          <a:p>
            <a:pPr algn="ctr"/>
            <a:endParaRPr lang="es-MX" sz="1600" dirty="0">
              <a:latin typeface="Century Gothic" panose="020B0502020202020204" pitchFamily="34" charset="0"/>
            </a:endParaRPr>
          </a:p>
          <a:p>
            <a:pPr algn="ctr"/>
            <a:r>
              <a:rPr lang="es-MX" sz="1600" dirty="0">
                <a:latin typeface="Century Gothic" panose="020B0502020202020204" pitchFamily="34" charset="0"/>
              </a:rPr>
              <a:t> </a:t>
            </a:r>
            <a:endParaRPr lang="es-HN" sz="1600" dirty="0"/>
          </a:p>
        </p:txBody>
      </p:sp>
      <p:sp>
        <p:nvSpPr>
          <p:cNvPr id="42" name="CuadroTexto 41">
            <a:extLst>
              <a:ext uri="{FF2B5EF4-FFF2-40B4-BE49-F238E27FC236}">
                <a16:creationId xmlns:a16="http://schemas.microsoft.com/office/drawing/2014/main" id="{7C1626C0-533E-BD4F-A215-1148D28DAD1C}"/>
              </a:ext>
            </a:extLst>
          </p:cNvPr>
          <p:cNvSpPr txBox="1"/>
          <p:nvPr/>
        </p:nvSpPr>
        <p:spPr>
          <a:xfrm>
            <a:off x="377757" y="6334122"/>
            <a:ext cx="6221184" cy="230832"/>
          </a:xfrm>
          <a:prstGeom prst="rect">
            <a:avLst/>
          </a:prstGeom>
          <a:noFill/>
        </p:spPr>
        <p:txBody>
          <a:bodyPr wrap="square">
            <a:spAutoFit/>
          </a:bodyPr>
          <a:lstStyle/>
          <a:p>
            <a:r>
              <a:rPr lang="es-HN" sz="900" dirty="0">
                <a:latin typeface="Arial" panose="020B0604020202020204" pitchFamily="34" charset="0"/>
                <a:cs typeface="Arial" panose="020B0604020202020204" pitchFamily="34" charset="0"/>
              </a:rPr>
              <a:t>https://datareportal.com/reports/digital-2023-honduras</a:t>
            </a:r>
          </a:p>
        </p:txBody>
      </p:sp>
      <p:sp>
        <p:nvSpPr>
          <p:cNvPr id="35" name="CuadroTexto 34">
            <a:extLst>
              <a:ext uri="{FF2B5EF4-FFF2-40B4-BE49-F238E27FC236}">
                <a16:creationId xmlns:a16="http://schemas.microsoft.com/office/drawing/2014/main" id="{D0C7F064-0E3F-C441-9DF7-1B2B516A1829}"/>
              </a:ext>
            </a:extLst>
          </p:cNvPr>
          <p:cNvSpPr txBox="1"/>
          <p:nvPr/>
        </p:nvSpPr>
        <p:spPr>
          <a:xfrm>
            <a:off x="242885" y="208315"/>
            <a:ext cx="5187639" cy="400110"/>
          </a:xfrm>
          <a:prstGeom prst="rect">
            <a:avLst/>
          </a:prstGeom>
          <a:noFill/>
        </p:spPr>
        <p:txBody>
          <a:bodyPr wrap="none" rtlCol="0">
            <a:spAutoFit/>
          </a:bodyPr>
          <a:lstStyle/>
          <a:p>
            <a:r>
              <a:rPr lang="es-HN" sz="2000" b="1" dirty="0">
                <a:latin typeface="Helvetica Light" panose="020B0403020202020204" pitchFamily="34" charset="0"/>
              </a:rPr>
              <a:t>CONSUMO DE MEDIOS – Audiencia digital</a:t>
            </a:r>
          </a:p>
        </p:txBody>
      </p:sp>
      <p:cxnSp>
        <p:nvCxnSpPr>
          <p:cNvPr id="37" name="Conector recto 36">
            <a:extLst>
              <a:ext uri="{FF2B5EF4-FFF2-40B4-BE49-F238E27FC236}">
                <a16:creationId xmlns:a16="http://schemas.microsoft.com/office/drawing/2014/main" id="{B3D30585-49B7-CD4C-ACB8-95A987327B68}"/>
              </a:ext>
            </a:extLst>
          </p:cNvPr>
          <p:cNvCxnSpPr/>
          <p:nvPr/>
        </p:nvCxnSpPr>
        <p:spPr>
          <a:xfrm>
            <a:off x="276163" y="600766"/>
            <a:ext cx="1158716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3732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de flecha 4">
            <a:extLst>
              <a:ext uri="{FF2B5EF4-FFF2-40B4-BE49-F238E27FC236}">
                <a16:creationId xmlns:a16="http://schemas.microsoft.com/office/drawing/2014/main" id="{965E131F-B0FA-DB44-87A3-7821D852847E}"/>
              </a:ext>
            </a:extLst>
          </p:cNvPr>
          <p:cNvCxnSpPr>
            <a:cxnSpLocks/>
          </p:cNvCxnSpPr>
          <p:nvPr/>
        </p:nvCxnSpPr>
        <p:spPr>
          <a:xfrm>
            <a:off x="3360304" y="1962723"/>
            <a:ext cx="0" cy="3219716"/>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1A07BFF-5EAC-2D5E-B283-878088B7AF87}"/>
              </a:ext>
            </a:extLst>
          </p:cNvPr>
          <p:cNvSpPr/>
          <p:nvPr/>
        </p:nvSpPr>
        <p:spPr>
          <a:xfrm>
            <a:off x="603387" y="1624918"/>
            <a:ext cx="2748307"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$1,165K</a:t>
            </a:r>
          </a:p>
        </p:txBody>
      </p:sp>
      <p:sp>
        <p:nvSpPr>
          <p:cNvPr id="12" name="Rectangle 11">
            <a:extLst>
              <a:ext uri="{FF2B5EF4-FFF2-40B4-BE49-F238E27FC236}">
                <a16:creationId xmlns:a16="http://schemas.microsoft.com/office/drawing/2014/main" id="{253073AA-8A2B-7CC8-23F4-010C06D53D12}"/>
              </a:ext>
            </a:extLst>
          </p:cNvPr>
          <p:cNvSpPr/>
          <p:nvPr/>
        </p:nvSpPr>
        <p:spPr>
          <a:xfrm>
            <a:off x="603387" y="1192002"/>
            <a:ext cx="2756917" cy="39234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$3,038K</a:t>
            </a:r>
          </a:p>
        </p:txBody>
      </p:sp>
      <p:sp>
        <p:nvSpPr>
          <p:cNvPr id="13" name="Rectangle 12">
            <a:extLst>
              <a:ext uri="{FF2B5EF4-FFF2-40B4-BE49-F238E27FC236}">
                <a16:creationId xmlns:a16="http://schemas.microsoft.com/office/drawing/2014/main" id="{5A7A2F7C-CB46-2AB2-1F00-C15E8809E69A}"/>
              </a:ext>
            </a:extLst>
          </p:cNvPr>
          <p:cNvSpPr/>
          <p:nvPr/>
        </p:nvSpPr>
        <p:spPr>
          <a:xfrm>
            <a:off x="3368909" y="1629196"/>
            <a:ext cx="2744286"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$2,076K</a:t>
            </a:r>
          </a:p>
        </p:txBody>
      </p:sp>
      <p:sp>
        <p:nvSpPr>
          <p:cNvPr id="14" name="Rectangle 13">
            <a:extLst>
              <a:ext uri="{FF2B5EF4-FFF2-40B4-BE49-F238E27FC236}">
                <a16:creationId xmlns:a16="http://schemas.microsoft.com/office/drawing/2014/main" id="{3F8D6066-C254-89C2-6D58-0742961A3565}"/>
              </a:ext>
            </a:extLst>
          </p:cNvPr>
          <p:cNvSpPr/>
          <p:nvPr/>
        </p:nvSpPr>
        <p:spPr>
          <a:xfrm>
            <a:off x="3374907" y="1185908"/>
            <a:ext cx="2738288" cy="401053"/>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$2,880K</a:t>
            </a:r>
          </a:p>
        </p:txBody>
      </p:sp>
      <p:sp>
        <p:nvSpPr>
          <p:cNvPr id="15" name="Rectangle 14">
            <a:extLst>
              <a:ext uri="{FF2B5EF4-FFF2-40B4-BE49-F238E27FC236}">
                <a16:creationId xmlns:a16="http://schemas.microsoft.com/office/drawing/2014/main" id="{4A7024EE-45DB-085D-F478-327A81A163D1}"/>
              </a:ext>
            </a:extLst>
          </p:cNvPr>
          <p:cNvSpPr/>
          <p:nvPr/>
        </p:nvSpPr>
        <p:spPr>
          <a:xfrm>
            <a:off x="6121376" y="1615508"/>
            <a:ext cx="2747517" cy="41046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$1,978K</a:t>
            </a:r>
          </a:p>
        </p:txBody>
      </p:sp>
      <p:sp>
        <p:nvSpPr>
          <p:cNvPr id="16" name="Rectangle 15">
            <a:extLst>
              <a:ext uri="{FF2B5EF4-FFF2-40B4-BE49-F238E27FC236}">
                <a16:creationId xmlns:a16="http://schemas.microsoft.com/office/drawing/2014/main" id="{37870AAE-9174-0A50-20DF-744662E86A16}"/>
              </a:ext>
            </a:extLst>
          </p:cNvPr>
          <p:cNvSpPr/>
          <p:nvPr/>
        </p:nvSpPr>
        <p:spPr>
          <a:xfrm>
            <a:off x="6121376" y="1192881"/>
            <a:ext cx="2747518" cy="401053"/>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$2,668K</a:t>
            </a:r>
          </a:p>
        </p:txBody>
      </p:sp>
      <p:sp>
        <p:nvSpPr>
          <p:cNvPr id="18" name="Up Arrow 17">
            <a:extLst>
              <a:ext uri="{FF2B5EF4-FFF2-40B4-BE49-F238E27FC236}">
                <a16:creationId xmlns:a16="http://schemas.microsoft.com/office/drawing/2014/main" id="{93AC975D-3185-A10F-5BA3-E8931B352E21}"/>
              </a:ext>
            </a:extLst>
          </p:cNvPr>
          <p:cNvSpPr/>
          <p:nvPr/>
        </p:nvSpPr>
        <p:spPr>
          <a:xfrm>
            <a:off x="2926687" y="1611089"/>
            <a:ext cx="875839" cy="537297"/>
          </a:xfrm>
          <a:prstGeom prst="up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78</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19" name="Down Arrow 18">
            <a:extLst>
              <a:ext uri="{FF2B5EF4-FFF2-40B4-BE49-F238E27FC236}">
                <a16:creationId xmlns:a16="http://schemas.microsoft.com/office/drawing/2014/main" id="{E25C403A-36B8-3BFC-71CD-A1604A15AEAA}"/>
              </a:ext>
            </a:extLst>
          </p:cNvPr>
          <p:cNvSpPr/>
          <p:nvPr/>
        </p:nvSpPr>
        <p:spPr>
          <a:xfrm>
            <a:off x="2926959" y="1049375"/>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5</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32" name="TextBox 31">
            <a:extLst>
              <a:ext uri="{FF2B5EF4-FFF2-40B4-BE49-F238E27FC236}">
                <a16:creationId xmlns:a16="http://schemas.microsoft.com/office/drawing/2014/main" id="{62BF4E62-79D6-5D4F-7814-5491C250ADD8}"/>
              </a:ext>
            </a:extLst>
          </p:cNvPr>
          <p:cNvSpPr txBox="1"/>
          <p:nvPr/>
        </p:nvSpPr>
        <p:spPr>
          <a:xfrm>
            <a:off x="1458134" y="5786236"/>
            <a:ext cx="9514666" cy="292388"/>
          </a:xfrm>
          <a:prstGeom prst="rect">
            <a:avLst/>
          </a:prstGeom>
          <a:solidFill>
            <a:schemeClr val="accent1">
              <a:lumMod val="50000"/>
            </a:schemeClr>
          </a:solidFill>
        </p:spPr>
        <p:txBody>
          <a:bodyPr wrap="square" rtlCol="0">
            <a:spAutoFit/>
          </a:bodyPr>
          <a:lstStyle/>
          <a:p>
            <a:r>
              <a:rPr lang="en-US" sz="1300" b="1" dirty="0" err="1">
                <a:solidFill>
                  <a:schemeClr val="bg1"/>
                </a:solidFill>
                <a:latin typeface="Helvetica Light" panose="020B0403020202020204" pitchFamily="34" charset="0"/>
              </a:rPr>
              <a:t>Comparando</a:t>
            </a:r>
            <a:r>
              <a:rPr lang="en-US" sz="1300" b="1" dirty="0">
                <a:solidFill>
                  <a:schemeClr val="bg1"/>
                </a:solidFill>
                <a:latin typeface="Helvetica Light" panose="020B0403020202020204" pitchFamily="34" charset="0"/>
              </a:rPr>
              <a:t> 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de la </a:t>
            </a:r>
            <a:r>
              <a:rPr lang="en-US" sz="1300" b="1" dirty="0" err="1">
                <a:solidFill>
                  <a:schemeClr val="bg1"/>
                </a:solidFill>
                <a:latin typeface="Helvetica Light" panose="020B0403020202020204" pitchFamily="34" charset="0"/>
              </a:rPr>
              <a:t>categoría</a:t>
            </a:r>
            <a:r>
              <a:rPr lang="en-US" sz="1300" b="1" dirty="0">
                <a:solidFill>
                  <a:schemeClr val="bg1"/>
                </a:solidFill>
                <a:latin typeface="Helvetica Light" panose="020B0403020202020204" pitchFamily="34" charset="0"/>
              </a:rPr>
              <a:t> hasta </a:t>
            </a:r>
            <a:r>
              <a:rPr lang="en-US" sz="1300" b="1" dirty="0" err="1">
                <a:solidFill>
                  <a:schemeClr val="bg1"/>
                </a:solidFill>
                <a:latin typeface="Helvetica Light" panose="020B0403020202020204" pitchFamily="34" charset="0"/>
              </a:rPr>
              <a:t>en</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el</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mes</a:t>
            </a:r>
            <a:r>
              <a:rPr lang="en-US" sz="1300" b="1" dirty="0">
                <a:solidFill>
                  <a:schemeClr val="bg1"/>
                </a:solidFill>
                <a:latin typeface="Helvetica Light" panose="020B0403020202020204" pitchFamily="34" charset="0"/>
              </a:rPr>
              <a:t> de </a:t>
            </a:r>
            <a:r>
              <a:rPr lang="en-US" sz="1300" b="1" dirty="0" err="1">
                <a:solidFill>
                  <a:schemeClr val="bg1"/>
                </a:solidFill>
                <a:latin typeface="Helvetica Light" panose="020B0403020202020204" pitchFamily="34" charset="0"/>
              </a:rPr>
              <a:t>enero</a:t>
            </a:r>
            <a:r>
              <a:rPr lang="en-US" sz="1300" b="1" dirty="0">
                <a:solidFill>
                  <a:schemeClr val="bg1"/>
                </a:solidFill>
                <a:latin typeface="Helvetica Light" panose="020B0403020202020204" pitchFamily="34" charset="0"/>
              </a:rPr>
              <a:t> del 2023 </a:t>
            </a:r>
            <a:r>
              <a:rPr lang="en-US" sz="1300" b="1" dirty="0" err="1">
                <a:solidFill>
                  <a:schemeClr val="bg1"/>
                </a:solidFill>
                <a:latin typeface="Helvetica Light" panose="020B0403020202020204" pitchFamily="34" charset="0"/>
              </a:rPr>
              <a:t>vrs</a:t>
            </a:r>
            <a:r>
              <a:rPr lang="en-US" sz="1300" b="1" dirty="0">
                <a:solidFill>
                  <a:schemeClr val="bg1"/>
                </a:solidFill>
                <a:latin typeface="Helvetica Light" panose="020B0403020202020204" pitchFamily="34" charset="0"/>
              </a:rPr>
              <a:t>. 2024, la </a:t>
            </a:r>
            <a:r>
              <a:rPr lang="en-US" sz="1300" b="1" dirty="0" err="1">
                <a:solidFill>
                  <a:schemeClr val="bg1"/>
                </a:solidFill>
                <a:latin typeface="Helvetica Light" panose="020B0403020202020204" pitchFamily="34" charset="0"/>
              </a:rPr>
              <a:t>inversión</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incremento</a:t>
            </a:r>
            <a:r>
              <a:rPr lang="en-US" sz="1300" b="1" dirty="0">
                <a:solidFill>
                  <a:schemeClr val="bg1"/>
                </a:solidFill>
                <a:latin typeface="Helvetica Light" panose="020B0403020202020204" pitchFamily="34" charset="0"/>
              </a:rPr>
              <a:t> un 63% </a:t>
            </a:r>
          </a:p>
        </p:txBody>
      </p:sp>
      <p:sp>
        <p:nvSpPr>
          <p:cNvPr id="33" name="TextBox 32">
            <a:extLst>
              <a:ext uri="{FF2B5EF4-FFF2-40B4-BE49-F238E27FC236}">
                <a16:creationId xmlns:a16="http://schemas.microsoft.com/office/drawing/2014/main" id="{B0076FFA-3182-BE43-0BAB-7EE83589BA25}"/>
              </a:ext>
            </a:extLst>
          </p:cNvPr>
          <p:cNvSpPr txBox="1"/>
          <p:nvPr/>
        </p:nvSpPr>
        <p:spPr>
          <a:xfrm>
            <a:off x="748145" y="6129186"/>
            <a:ext cx="11250266" cy="292388"/>
          </a:xfrm>
          <a:prstGeom prst="rect">
            <a:avLst/>
          </a:prstGeom>
          <a:solidFill>
            <a:schemeClr val="accent3">
              <a:lumMod val="75000"/>
            </a:schemeClr>
          </a:solidFill>
        </p:spPr>
        <p:txBody>
          <a:bodyPr wrap="square" rtlCol="0">
            <a:spAutoFit/>
          </a:bodyPr>
          <a:lstStyle/>
          <a:p>
            <a:pPr algn="ctr"/>
            <a:r>
              <a:rPr lang="en-US" sz="1300" b="1" dirty="0">
                <a:solidFill>
                  <a:schemeClr val="bg1"/>
                </a:solidFill>
                <a:latin typeface="Helvetica Light" panose="020B0403020202020204" pitchFamily="34" charset="0"/>
              </a:rPr>
              <a:t>La inversion del </a:t>
            </a:r>
            <a:r>
              <a:rPr lang="en-US" sz="1300" b="1" dirty="0" err="1">
                <a:solidFill>
                  <a:schemeClr val="bg1"/>
                </a:solidFill>
                <a:latin typeface="Helvetica Light" panose="020B0403020202020204" pitchFamily="34" charset="0"/>
              </a:rPr>
              <a:t>apoyo</a:t>
            </a:r>
            <a:r>
              <a:rPr lang="en-US" sz="1300" b="1" dirty="0">
                <a:solidFill>
                  <a:schemeClr val="bg1"/>
                </a:solidFill>
                <a:latin typeface="Helvetica Light" panose="020B0403020202020204" pitchFamily="34" charset="0"/>
              </a:rPr>
              <a:t> que </a:t>
            </a:r>
            <a:r>
              <a:rPr lang="en-US" sz="1300" b="1" dirty="0" err="1">
                <a:solidFill>
                  <a:schemeClr val="bg1"/>
                </a:solidFill>
                <a:latin typeface="Helvetica Light" panose="020B0403020202020204" pitchFamily="34" charset="0"/>
              </a:rPr>
              <a:t>recibe</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Didemo</a:t>
            </a:r>
            <a:r>
              <a:rPr lang="en-US" sz="1300" b="1" dirty="0">
                <a:solidFill>
                  <a:schemeClr val="bg1"/>
                </a:solidFill>
                <a:latin typeface="Helvetica Light" panose="020B0403020202020204" pitchFamily="34" charset="0"/>
              </a:rPr>
              <a:t> con El </a:t>
            </a:r>
            <a:r>
              <a:rPr lang="en-US" sz="1300" b="1" dirty="0" err="1">
                <a:solidFill>
                  <a:schemeClr val="bg1"/>
                </a:solidFill>
                <a:latin typeface="Helvetica Light" panose="020B0403020202020204" pitchFamily="34" charset="0"/>
              </a:rPr>
              <a:t>Pais</a:t>
            </a:r>
            <a:r>
              <a:rPr lang="en-US" sz="1300" b="1" dirty="0">
                <a:solidFill>
                  <a:schemeClr val="bg1"/>
                </a:solidFill>
                <a:latin typeface="Helvetica Light" panose="020B0403020202020204" pitchFamily="34" charset="0"/>
              </a:rPr>
              <a:t> y Elektra con Azteca, </a:t>
            </a:r>
            <a:r>
              <a:rPr lang="en-US" sz="1300" b="1" dirty="0" err="1">
                <a:solidFill>
                  <a:schemeClr val="bg1"/>
                </a:solidFill>
                <a:latin typeface="Helvetica Light" panose="020B0403020202020204" pitchFamily="34" charset="0"/>
              </a:rPr>
              <a:t>representa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el</a:t>
            </a:r>
            <a:r>
              <a:rPr lang="en-US" sz="1300" b="1" dirty="0">
                <a:solidFill>
                  <a:schemeClr val="bg1"/>
                </a:solidFill>
                <a:latin typeface="Helvetica Light" panose="020B0403020202020204" pitchFamily="34" charset="0"/>
              </a:rPr>
              <a:t> 19% del total de </a:t>
            </a:r>
            <a:r>
              <a:rPr lang="en-US" sz="1300" b="1" dirty="0" err="1">
                <a:solidFill>
                  <a:schemeClr val="bg1"/>
                </a:solidFill>
                <a:latin typeface="Helvetica Light" panose="020B0403020202020204" pitchFamily="34" charset="0"/>
              </a:rPr>
              <a:t>categoria</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en</a:t>
            </a:r>
            <a:r>
              <a:rPr lang="en-US" sz="1300" b="1" dirty="0">
                <a:solidFill>
                  <a:schemeClr val="bg1"/>
                </a:solidFill>
                <a:latin typeface="Helvetica Light" panose="020B0403020202020204" pitchFamily="34" charset="0"/>
              </a:rPr>
              <a:t> el </a:t>
            </a:r>
            <a:r>
              <a:rPr lang="en-US" sz="1300" b="1" dirty="0" err="1">
                <a:solidFill>
                  <a:schemeClr val="bg1"/>
                </a:solidFill>
                <a:latin typeface="Helvetica Light" panose="020B0403020202020204" pitchFamily="34" charset="0"/>
              </a:rPr>
              <a:t>mes</a:t>
            </a:r>
            <a:r>
              <a:rPr lang="en-US" sz="1300" b="1" dirty="0">
                <a:solidFill>
                  <a:schemeClr val="bg1"/>
                </a:solidFill>
                <a:latin typeface="Helvetica Light" panose="020B0403020202020204" pitchFamily="34" charset="0"/>
              </a:rPr>
              <a:t> </a:t>
            </a:r>
            <a:r>
              <a:rPr lang="en-US" sz="1300" b="1" dirty="0" err="1">
                <a:solidFill>
                  <a:schemeClr val="bg1"/>
                </a:solidFill>
                <a:latin typeface="Helvetica Light" panose="020B0403020202020204" pitchFamily="34" charset="0"/>
              </a:rPr>
              <a:t>enero</a:t>
            </a:r>
            <a:r>
              <a:rPr lang="en-US" sz="1300" b="1" dirty="0">
                <a:solidFill>
                  <a:schemeClr val="bg1"/>
                </a:solidFill>
                <a:latin typeface="Helvetica Light" panose="020B0403020202020204" pitchFamily="34" charset="0"/>
              </a:rPr>
              <a:t>)</a:t>
            </a:r>
          </a:p>
        </p:txBody>
      </p:sp>
      <p:sp>
        <p:nvSpPr>
          <p:cNvPr id="6" name="Rectangle 5">
            <a:extLst>
              <a:ext uri="{FF2B5EF4-FFF2-40B4-BE49-F238E27FC236}">
                <a16:creationId xmlns:a16="http://schemas.microsoft.com/office/drawing/2014/main" id="{7FA4E729-F179-0844-8804-1AB5B87F798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HISTORIAL DE INVERSION</a:t>
            </a:r>
          </a:p>
        </p:txBody>
      </p:sp>
      <p:sp>
        <p:nvSpPr>
          <p:cNvPr id="7" name="TextBox 6">
            <a:extLst>
              <a:ext uri="{FF2B5EF4-FFF2-40B4-BE49-F238E27FC236}">
                <a16:creationId xmlns:a16="http://schemas.microsoft.com/office/drawing/2014/main" id="{50E6A8B6-26F3-013C-405B-8018BEAD117B}"/>
              </a:ext>
            </a:extLst>
          </p:cNvPr>
          <p:cNvSpPr txBox="1"/>
          <p:nvPr/>
        </p:nvSpPr>
        <p:spPr>
          <a:xfrm>
            <a:off x="8877075" y="285033"/>
            <a:ext cx="3057247" cy="369332"/>
          </a:xfrm>
          <a:prstGeom prst="rect">
            <a:avLst/>
          </a:prstGeom>
          <a:noFill/>
        </p:spPr>
        <p:txBody>
          <a:bodyPr wrap="none" rtlCol="0">
            <a:spAutoFit/>
          </a:bodyPr>
          <a:lstStyle/>
          <a:p>
            <a:r>
              <a:rPr lang="en-HN" b="1">
                <a:solidFill>
                  <a:schemeClr val="bg1"/>
                </a:solidFill>
                <a:latin typeface="HELVETICA LIGHT" panose="020B0403020202020204" pitchFamily="34" charset="0"/>
              </a:rPr>
              <a:t>2020-2021-2022</a:t>
            </a:r>
            <a:r>
              <a:rPr lang="en-US" b="1" dirty="0">
                <a:solidFill>
                  <a:schemeClr val="bg1"/>
                </a:solidFill>
                <a:latin typeface="HELVETICA LIGHT" panose="020B0403020202020204" pitchFamily="34" charset="0"/>
              </a:rPr>
              <a:t>-2023-2024</a:t>
            </a:r>
            <a:endParaRPr lang="en-HN" b="1" dirty="0">
              <a:solidFill>
                <a:schemeClr val="bg1"/>
              </a:solidFill>
              <a:latin typeface="HELVETICA LIGHT" panose="020B0403020202020204" pitchFamily="34" charset="0"/>
            </a:endParaRPr>
          </a:p>
        </p:txBody>
      </p:sp>
      <p:sp>
        <p:nvSpPr>
          <p:cNvPr id="45" name="Down Arrow 18">
            <a:extLst>
              <a:ext uri="{FF2B5EF4-FFF2-40B4-BE49-F238E27FC236}">
                <a16:creationId xmlns:a16="http://schemas.microsoft.com/office/drawing/2014/main" id="{83787C9F-F723-AC4A-970F-2828734FC660}"/>
              </a:ext>
            </a:extLst>
          </p:cNvPr>
          <p:cNvSpPr/>
          <p:nvPr/>
        </p:nvSpPr>
        <p:spPr>
          <a:xfrm>
            <a:off x="5674857" y="1027848"/>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7</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47" name="Down Arrow 18">
            <a:extLst>
              <a:ext uri="{FF2B5EF4-FFF2-40B4-BE49-F238E27FC236}">
                <a16:creationId xmlns:a16="http://schemas.microsoft.com/office/drawing/2014/main" id="{3491DEDA-408B-B748-8E83-B7BA20AA97A9}"/>
              </a:ext>
            </a:extLst>
          </p:cNvPr>
          <p:cNvSpPr/>
          <p:nvPr/>
        </p:nvSpPr>
        <p:spPr>
          <a:xfrm>
            <a:off x="5674855" y="1603924"/>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5</a:t>
            </a:r>
            <a:r>
              <a:rPr lang="en-HN" sz="1000">
                <a:latin typeface="Helvetica Light" panose="020B0403020202020204" pitchFamily="34" charset="0"/>
              </a:rPr>
              <a:t>%</a:t>
            </a:r>
            <a:endParaRPr lang="en-HN" sz="1000" dirty="0">
              <a:latin typeface="Helvetica Light" panose="020B0403020202020204" pitchFamily="34" charset="0"/>
            </a:endParaRPr>
          </a:p>
        </p:txBody>
      </p:sp>
      <p:cxnSp>
        <p:nvCxnSpPr>
          <p:cNvPr id="49" name="Conector recto de flecha 48">
            <a:extLst>
              <a:ext uri="{FF2B5EF4-FFF2-40B4-BE49-F238E27FC236}">
                <a16:creationId xmlns:a16="http://schemas.microsoft.com/office/drawing/2014/main" id="{F502BE95-5DC7-E145-93E3-DC6038740806}"/>
              </a:ext>
            </a:extLst>
          </p:cNvPr>
          <p:cNvCxnSpPr>
            <a:cxnSpLocks/>
          </p:cNvCxnSpPr>
          <p:nvPr/>
        </p:nvCxnSpPr>
        <p:spPr>
          <a:xfrm>
            <a:off x="6113198" y="2170699"/>
            <a:ext cx="2895" cy="301174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15">
            <a:extLst>
              <a:ext uri="{FF2B5EF4-FFF2-40B4-BE49-F238E27FC236}">
                <a16:creationId xmlns:a16="http://schemas.microsoft.com/office/drawing/2014/main" id="{3435CA67-FCBE-5B09-BDD1-1C259FF920A8}"/>
              </a:ext>
            </a:extLst>
          </p:cNvPr>
          <p:cNvSpPr/>
          <p:nvPr/>
        </p:nvSpPr>
        <p:spPr>
          <a:xfrm>
            <a:off x="8883497" y="1187920"/>
            <a:ext cx="2741519" cy="401053"/>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bg1"/>
                </a:solidFill>
                <a:latin typeface="Helvetica Light" panose="020B0403020202020204" pitchFamily="34" charset="0"/>
              </a:rPr>
              <a:t>$2,611K</a:t>
            </a:r>
          </a:p>
        </p:txBody>
      </p:sp>
      <p:sp>
        <p:nvSpPr>
          <p:cNvPr id="20" name="Rectangle 14">
            <a:extLst>
              <a:ext uri="{FF2B5EF4-FFF2-40B4-BE49-F238E27FC236}">
                <a16:creationId xmlns:a16="http://schemas.microsoft.com/office/drawing/2014/main" id="{F114181A-26D3-4435-7B34-24B69AB9B567}"/>
              </a:ext>
            </a:extLst>
          </p:cNvPr>
          <p:cNvSpPr/>
          <p:nvPr/>
        </p:nvSpPr>
        <p:spPr>
          <a:xfrm>
            <a:off x="8877498" y="1600009"/>
            <a:ext cx="2711115"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Helvetica Light" panose="020B0403020202020204" pitchFamily="34" charset="0"/>
              </a:rPr>
              <a:t>$2,103K</a:t>
            </a:r>
          </a:p>
        </p:txBody>
      </p:sp>
      <p:cxnSp>
        <p:nvCxnSpPr>
          <p:cNvPr id="8" name="Conector recto de flecha 7">
            <a:extLst>
              <a:ext uri="{FF2B5EF4-FFF2-40B4-BE49-F238E27FC236}">
                <a16:creationId xmlns:a16="http://schemas.microsoft.com/office/drawing/2014/main" id="{A60233D1-90B0-C0C2-49B2-C41839F0F537}"/>
              </a:ext>
            </a:extLst>
          </p:cNvPr>
          <p:cNvCxnSpPr>
            <a:cxnSpLocks/>
          </p:cNvCxnSpPr>
          <p:nvPr/>
        </p:nvCxnSpPr>
        <p:spPr>
          <a:xfrm>
            <a:off x="8868900" y="2048549"/>
            <a:ext cx="0" cy="313389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Up Arrow 17">
            <a:extLst>
              <a:ext uri="{FF2B5EF4-FFF2-40B4-BE49-F238E27FC236}">
                <a16:creationId xmlns:a16="http://schemas.microsoft.com/office/drawing/2014/main" id="{935863C7-061E-7B05-2125-C18EF977D430}"/>
              </a:ext>
            </a:extLst>
          </p:cNvPr>
          <p:cNvSpPr/>
          <p:nvPr/>
        </p:nvSpPr>
        <p:spPr>
          <a:xfrm>
            <a:off x="8445576" y="1598160"/>
            <a:ext cx="875839" cy="537297"/>
          </a:xfrm>
          <a:prstGeom prst="upArrow">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6</a:t>
            </a:r>
            <a:r>
              <a:rPr lang="en-HN" sz="1000">
                <a:latin typeface="Helvetica Light" panose="020B0403020202020204" pitchFamily="34" charset="0"/>
              </a:rPr>
              <a:t>%</a:t>
            </a:r>
            <a:endParaRPr lang="en-HN" sz="1000" dirty="0">
              <a:latin typeface="Helvetica Light" panose="020B0403020202020204" pitchFamily="34" charset="0"/>
            </a:endParaRPr>
          </a:p>
        </p:txBody>
      </p:sp>
      <p:sp>
        <p:nvSpPr>
          <p:cNvPr id="9" name="Down Arrow 18">
            <a:extLst>
              <a:ext uri="{FF2B5EF4-FFF2-40B4-BE49-F238E27FC236}">
                <a16:creationId xmlns:a16="http://schemas.microsoft.com/office/drawing/2014/main" id="{19D5DACE-F2D6-FB0C-F877-F666EF21B0F6}"/>
              </a:ext>
            </a:extLst>
          </p:cNvPr>
          <p:cNvSpPr/>
          <p:nvPr/>
        </p:nvSpPr>
        <p:spPr>
          <a:xfrm>
            <a:off x="8439160" y="1024189"/>
            <a:ext cx="875830" cy="549954"/>
          </a:xfrm>
          <a:prstGeom prst="down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Helvetica Light" panose="020B0403020202020204" pitchFamily="34" charset="0"/>
              </a:rPr>
              <a:t>2</a:t>
            </a:r>
            <a:r>
              <a:rPr lang="en-HN" sz="1000">
                <a:latin typeface="Helvetica Light" panose="020B0403020202020204" pitchFamily="34" charset="0"/>
              </a:rPr>
              <a:t>%</a:t>
            </a:r>
            <a:endParaRPr lang="en-HN" sz="1000" dirty="0">
              <a:latin typeface="Helvetica Light" panose="020B0403020202020204" pitchFamily="34" charset="0"/>
            </a:endParaRPr>
          </a:p>
        </p:txBody>
      </p:sp>
      <p:graphicFrame>
        <p:nvGraphicFramePr>
          <p:cNvPr id="11" name="Chart 1">
            <a:extLst>
              <a:ext uri="{FF2B5EF4-FFF2-40B4-BE49-F238E27FC236}">
                <a16:creationId xmlns:a16="http://schemas.microsoft.com/office/drawing/2014/main" id="{26F8266F-F013-8845-B9FC-1BBBBDEED020}"/>
              </a:ext>
            </a:extLst>
          </p:cNvPr>
          <p:cNvGraphicFramePr>
            <a:graphicFrameLocks/>
          </p:cNvGraphicFramePr>
          <p:nvPr>
            <p:extLst>
              <p:ext uri="{D42A27DB-BD31-4B8C-83A1-F6EECF244321}">
                <p14:modId xmlns:p14="http://schemas.microsoft.com/office/powerpoint/2010/main" val="1265551393"/>
              </p:ext>
            </p:extLst>
          </p:nvPr>
        </p:nvGraphicFramePr>
        <p:xfrm>
          <a:off x="-8732" y="2065511"/>
          <a:ext cx="12004248" cy="3468561"/>
        </p:xfrm>
        <a:graphic>
          <a:graphicData uri="http://schemas.openxmlformats.org/drawingml/2006/chart">
            <c:chart xmlns:c="http://schemas.openxmlformats.org/drawingml/2006/chart" xmlns:r="http://schemas.openxmlformats.org/officeDocument/2006/relationships" r:id="rId2"/>
          </a:graphicData>
        </a:graphic>
      </p:graphicFrame>
      <p:cxnSp>
        <p:nvCxnSpPr>
          <p:cNvPr id="17" name="Conector recto de flecha 16">
            <a:extLst>
              <a:ext uri="{FF2B5EF4-FFF2-40B4-BE49-F238E27FC236}">
                <a16:creationId xmlns:a16="http://schemas.microsoft.com/office/drawing/2014/main" id="{4A7EDBC4-6282-E8B6-8F95-606A4A7EE91B}"/>
              </a:ext>
            </a:extLst>
          </p:cNvPr>
          <p:cNvCxnSpPr>
            <a:cxnSpLocks/>
          </p:cNvCxnSpPr>
          <p:nvPr/>
        </p:nvCxnSpPr>
        <p:spPr>
          <a:xfrm>
            <a:off x="11625016" y="2069482"/>
            <a:ext cx="0" cy="3133890"/>
          </a:xfrm>
          <a:prstGeom prst="straightConnector1">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15">
            <a:extLst>
              <a:ext uri="{FF2B5EF4-FFF2-40B4-BE49-F238E27FC236}">
                <a16:creationId xmlns:a16="http://schemas.microsoft.com/office/drawing/2014/main" id="{6EE238F4-E1D8-B494-7CC4-E47552291ADC}"/>
              </a:ext>
            </a:extLst>
          </p:cNvPr>
          <p:cNvSpPr/>
          <p:nvPr/>
        </p:nvSpPr>
        <p:spPr>
          <a:xfrm>
            <a:off x="11588613" y="1192881"/>
            <a:ext cx="603387" cy="383298"/>
          </a:xfrm>
          <a:prstGeom prst="rect">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Helvetica Light" panose="020B0403020202020204" pitchFamily="34" charset="0"/>
              </a:rPr>
              <a:t>$218K</a:t>
            </a:r>
          </a:p>
        </p:txBody>
      </p:sp>
      <p:sp>
        <p:nvSpPr>
          <p:cNvPr id="22" name="Rectangle 14">
            <a:extLst>
              <a:ext uri="{FF2B5EF4-FFF2-40B4-BE49-F238E27FC236}">
                <a16:creationId xmlns:a16="http://schemas.microsoft.com/office/drawing/2014/main" id="{EC170B93-882A-ABC4-57A1-B1ADCE35B963}"/>
              </a:ext>
            </a:extLst>
          </p:cNvPr>
          <p:cNvSpPr/>
          <p:nvPr/>
        </p:nvSpPr>
        <p:spPr>
          <a:xfrm>
            <a:off x="11588613" y="1604725"/>
            <a:ext cx="603387" cy="4010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bg1"/>
                </a:solidFill>
                <a:latin typeface="Helvetica Light" panose="020B0403020202020204" pitchFamily="34" charset="0"/>
              </a:rPr>
              <a:t>$182K</a:t>
            </a:r>
          </a:p>
        </p:txBody>
      </p:sp>
    </p:spTree>
    <p:extLst>
      <p:ext uri="{BB962C8B-B14F-4D97-AF65-F5344CB8AC3E}">
        <p14:creationId xmlns:p14="http://schemas.microsoft.com/office/powerpoint/2010/main" val="3083878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06">
            <a:extLst>
              <a:ext uri="{FF2B5EF4-FFF2-40B4-BE49-F238E27FC236}">
                <a16:creationId xmlns:a16="http://schemas.microsoft.com/office/drawing/2014/main" id="{A633D74E-40BB-B245-A6FA-BA3886AB7493}"/>
              </a:ext>
            </a:extLst>
          </p:cNvPr>
          <p:cNvSpPr>
            <a:spLocks noChangeArrowheads="1"/>
          </p:cNvSpPr>
          <p:nvPr/>
        </p:nvSpPr>
        <p:spPr bwMode="auto">
          <a:xfrm>
            <a:off x="2601413" y="1300451"/>
            <a:ext cx="6905841" cy="2817704"/>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buClr>
                <a:schemeClr val="accent6"/>
              </a:buClr>
              <a:buFont typeface="Arial"/>
              <a:buChar char="•"/>
            </a:pPr>
            <a:r>
              <a:rPr lang="es-HN" sz="1400" b="1" dirty="0">
                <a:latin typeface="Helvetica Light" panose="020B0403020202020204" pitchFamily="34" charset="0"/>
                <a:cs typeface="Helvetica"/>
              </a:rPr>
              <a:t>Rating </a:t>
            </a:r>
            <a:r>
              <a:rPr lang="es-HN" sz="1400" dirty="0">
                <a:latin typeface="Helvetica Light" panose="020B0403020202020204" pitchFamily="34" charset="0"/>
                <a:cs typeface="Helvetica"/>
              </a:rPr>
              <a:t>: Porcentaje de audiencia que tiene un canal o un espacio determinado. El rating de un mismo espacio puede variar, dependiendo del target que se seleccione o de todo el universo del personas que componen la audiencia.</a:t>
            </a:r>
          </a:p>
          <a:p>
            <a:pPr defTabSz="914400" eaLnBrk="0" hangingPunct="0">
              <a:spcBef>
                <a:spcPct val="20000"/>
              </a:spcBef>
              <a:buClr>
                <a:schemeClr val="accent6"/>
              </a:buClr>
            </a:pPr>
            <a:endParaRPr lang="es-HN" sz="1400" dirty="0">
              <a:latin typeface="Helvetica Light" panose="020B0403020202020204" pitchFamily="34" charset="0"/>
              <a:cs typeface="Helvetica"/>
            </a:endParaRPr>
          </a:p>
          <a:p>
            <a:pPr marL="342900" indent="-342900" defTabSz="914400" eaLnBrk="0" hangingPunct="0">
              <a:spcBef>
                <a:spcPct val="20000"/>
              </a:spcBef>
              <a:buClr>
                <a:schemeClr val="accent6"/>
              </a:buClr>
              <a:buFont typeface="Arial"/>
              <a:buChar char="•"/>
            </a:pPr>
            <a:r>
              <a:rPr lang="es-HN" sz="1400" b="1" dirty="0">
                <a:latin typeface="Helvetica Light" panose="020B0403020202020204" pitchFamily="34" charset="0"/>
                <a:cs typeface="Helvetica"/>
              </a:rPr>
              <a:t>TRP’S </a:t>
            </a:r>
            <a:r>
              <a:rPr lang="es-HN" sz="1400" dirty="0">
                <a:latin typeface="Helvetica Light" panose="020B0403020202020204" pitchFamily="34" charset="0"/>
                <a:cs typeface="Helvetica"/>
              </a:rPr>
              <a:t> : </a:t>
            </a:r>
            <a:r>
              <a:rPr lang="es-HN" sz="1400" b="1" dirty="0">
                <a:latin typeface="Helvetica Light" panose="020B0403020202020204" pitchFamily="34" charset="0"/>
                <a:cs typeface="Helvetica"/>
              </a:rPr>
              <a:t>Target ratings points</a:t>
            </a:r>
            <a:r>
              <a:rPr lang="es-HN" sz="1400" dirty="0">
                <a:latin typeface="Helvetica Light" panose="020B0403020202020204" pitchFamily="34" charset="0"/>
                <a:cs typeface="Helvetica"/>
              </a:rPr>
              <a:t>, sumatoria de puntos de rating de un target específico, en este caso el target medido es  </a:t>
            </a:r>
            <a:r>
              <a:rPr lang="es-HN" sz="1400" b="1" dirty="0">
                <a:latin typeface="Helvetica Light" panose="020B0403020202020204" pitchFamily="34" charset="0"/>
                <a:cs typeface="Helvetica"/>
              </a:rPr>
              <a:t>H/M de 18 a 50 años de NSE CD</a:t>
            </a:r>
          </a:p>
          <a:p>
            <a:pPr defTabSz="914400" eaLnBrk="0" hangingPunct="0">
              <a:spcBef>
                <a:spcPct val="20000"/>
              </a:spcBef>
              <a:buClr>
                <a:schemeClr val="accent6"/>
              </a:buClr>
            </a:pPr>
            <a:endParaRPr lang="es-HN" sz="1400" b="1" dirty="0">
              <a:latin typeface="Helvetica Light" panose="020B0403020202020204" pitchFamily="34" charset="0"/>
              <a:cs typeface="Helvetica"/>
            </a:endParaRPr>
          </a:p>
          <a:p>
            <a:pPr marL="342900" indent="-342900" defTabSz="914400" eaLnBrk="0" hangingPunct="0">
              <a:spcBef>
                <a:spcPct val="20000"/>
              </a:spcBef>
              <a:buClr>
                <a:schemeClr val="accent6"/>
              </a:buClr>
              <a:buFont typeface="Arial"/>
              <a:buChar char="•"/>
            </a:pPr>
            <a:r>
              <a:rPr lang="es-HN" sz="1400" b="1" dirty="0">
                <a:latin typeface="Helvetica Light" panose="020B0403020202020204" pitchFamily="34" charset="0"/>
                <a:cs typeface="Helvetica"/>
              </a:rPr>
              <a:t>GRP’S</a:t>
            </a:r>
            <a:r>
              <a:rPr lang="es-HN" sz="1400" dirty="0">
                <a:latin typeface="Helvetica Light" panose="020B0403020202020204" pitchFamily="34" charset="0"/>
                <a:cs typeface="Helvetica"/>
              </a:rPr>
              <a:t>  : </a:t>
            </a:r>
            <a:r>
              <a:rPr lang="es-HN" sz="1400" b="1" dirty="0">
                <a:latin typeface="Helvetica Light" panose="020B0403020202020204" pitchFamily="34" charset="0"/>
                <a:cs typeface="Helvetica"/>
              </a:rPr>
              <a:t>Gross ratings points </a:t>
            </a:r>
            <a:r>
              <a:rPr lang="es-HN" sz="1400" dirty="0">
                <a:latin typeface="Helvetica Light" panose="020B0403020202020204" pitchFamily="34" charset="0"/>
                <a:cs typeface="Helvetica"/>
              </a:rPr>
              <a:t>, lo mismo del anterior solo que la sumatoria de puntos de ratings es del todo el universo medido.</a:t>
            </a:r>
          </a:p>
          <a:p>
            <a:pPr defTabSz="914400" eaLnBrk="0" hangingPunct="0">
              <a:spcBef>
                <a:spcPct val="20000"/>
              </a:spcBef>
              <a:buClr>
                <a:schemeClr val="accent6"/>
              </a:buClr>
            </a:pPr>
            <a:endParaRPr lang="es-HN" sz="1400" dirty="0">
              <a:latin typeface="Helvetica Light" panose="020B0403020202020204" pitchFamily="34" charset="0"/>
              <a:cs typeface="Helvetica"/>
            </a:endParaRPr>
          </a:p>
          <a:p>
            <a:pPr marL="342900" indent="-342900" defTabSz="914400" eaLnBrk="0" hangingPunct="0">
              <a:spcBef>
                <a:spcPct val="20000"/>
              </a:spcBef>
              <a:buClr>
                <a:schemeClr val="accent6"/>
              </a:buClr>
              <a:buFont typeface="Arial"/>
              <a:buChar char="•"/>
            </a:pPr>
            <a:r>
              <a:rPr lang="es-HN" sz="1400" b="1" dirty="0">
                <a:latin typeface="Helvetica Light" panose="020B0403020202020204" pitchFamily="34" charset="0"/>
                <a:cs typeface="Helvetica"/>
              </a:rPr>
              <a:t>SOV</a:t>
            </a:r>
            <a:r>
              <a:rPr lang="es-HN" sz="1400" dirty="0">
                <a:latin typeface="Helvetica Light" panose="020B0403020202020204" pitchFamily="34" charset="0"/>
                <a:cs typeface="Helvetica"/>
              </a:rPr>
              <a:t> : Porcentaje de ruido (o de trp’s / grp’s), sobre el total de la categoría</a:t>
            </a:r>
          </a:p>
          <a:p>
            <a:pPr defTabSz="914400" eaLnBrk="0" hangingPunct="0">
              <a:spcBef>
                <a:spcPct val="20000"/>
              </a:spcBef>
              <a:buClr>
                <a:schemeClr val="accent6"/>
              </a:buClr>
            </a:pPr>
            <a:endParaRPr lang="es-HN" sz="1400" dirty="0">
              <a:latin typeface="Helvetica Light" panose="020B0403020202020204" pitchFamily="34" charset="0"/>
              <a:cs typeface="Helvetica"/>
            </a:endParaRPr>
          </a:p>
          <a:p>
            <a:pPr marL="342900" indent="-342900" defTabSz="914400" eaLnBrk="0" hangingPunct="0">
              <a:spcBef>
                <a:spcPct val="20000"/>
              </a:spcBef>
              <a:buClr>
                <a:schemeClr val="accent6"/>
              </a:buClr>
              <a:buFont typeface="Arial"/>
              <a:buChar char="•"/>
            </a:pPr>
            <a:r>
              <a:rPr lang="es-HN" sz="1400" b="1" dirty="0">
                <a:latin typeface="Helvetica Light" panose="020B0403020202020204" pitchFamily="34" charset="0"/>
                <a:cs typeface="Helvetica"/>
              </a:rPr>
              <a:t>SOI </a:t>
            </a:r>
            <a:r>
              <a:rPr lang="es-HN" sz="1400" dirty="0">
                <a:latin typeface="Helvetica Light" panose="020B0403020202020204" pitchFamily="34" charset="0"/>
                <a:cs typeface="Helvetica"/>
              </a:rPr>
              <a:t> : Porcentaje de inversión , sobre el total de la categoría</a:t>
            </a:r>
          </a:p>
          <a:p>
            <a:pPr defTabSz="914400" eaLnBrk="0" hangingPunct="0">
              <a:spcBef>
                <a:spcPct val="20000"/>
              </a:spcBef>
              <a:buClr>
                <a:schemeClr val="accent6"/>
              </a:buClr>
            </a:pPr>
            <a:endParaRPr lang="es-HN" sz="1400" dirty="0">
              <a:latin typeface="Helvetica Light" panose="020B0403020202020204" pitchFamily="34" charset="0"/>
              <a:cs typeface="Helvetica"/>
            </a:endParaRPr>
          </a:p>
          <a:p>
            <a:pPr marL="342900" indent="-342900" defTabSz="914400" eaLnBrk="0" hangingPunct="0">
              <a:spcBef>
                <a:spcPct val="20000"/>
              </a:spcBef>
              <a:buClr>
                <a:schemeClr val="accent6"/>
              </a:buClr>
              <a:buFont typeface="Arial"/>
              <a:buChar char="•"/>
            </a:pPr>
            <a:r>
              <a:rPr lang="es-HN" sz="1400" b="1" dirty="0">
                <a:latin typeface="Helvetica Light" panose="020B0403020202020204" pitchFamily="34" charset="0"/>
                <a:cs typeface="Helvetica"/>
              </a:rPr>
              <a:t>COE</a:t>
            </a:r>
            <a:r>
              <a:rPr lang="es-HN" sz="1400" dirty="0">
                <a:latin typeface="Helvetica Light" panose="020B0403020202020204" pitchFamily="34" charset="0"/>
                <a:cs typeface="Helvetica"/>
              </a:rPr>
              <a:t> ; o </a:t>
            </a:r>
            <a:r>
              <a:rPr lang="es-HN" sz="1400" b="1" dirty="0">
                <a:latin typeface="Helvetica Light" panose="020B0403020202020204" pitchFamily="34" charset="0"/>
                <a:cs typeface="Helvetica"/>
              </a:rPr>
              <a:t>coeficiente de eficiencia </a:t>
            </a:r>
            <a:r>
              <a:rPr lang="es-HN" sz="1400" dirty="0">
                <a:latin typeface="Helvetica Light" panose="020B0403020202020204" pitchFamily="34" charset="0"/>
                <a:cs typeface="Helvetica"/>
              </a:rPr>
              <a:t>, mide la eficiencia de compra en TV teniendo como punto de equilibrio el coeficiente 1.  Se cálcula diviendo el SOV (porcentaje de trp’s) sobre el SOI (porcentaje de inversión).  Entre mas arriba de uno se encuentre un anunciante mas eficiente ha sido su compra.</a:t>
            </a:r>
          </a:p>
          <a:p>
            <a:pPr marL="342900" indent="-342900" defTabSz="914400" eaLnBrk="0" hangingPunct="0">
              <a:spcBef>
                <a:spcPct val="20000"/>
              </a:spcBef>
              <a:buClr>
                <a:schemeClr val="accent6"/>
              </a:buClr>
              <a:buFont typeface="Arial"/>
              <a:buChar char="•"/>
            </a:pPr>
            <a:endParaRPr lang="en-US" sz="1400" dirty="0">
              <a:latin typeface="Helvetica"/>
              <a:cs typeface="Helvetica"/>
            </a:endParaRPr>
          </a:p>
        </p:txBody>
      </p:sp>
      <p:sp>
        <p:nvSpPr>
          <p:cNvPr id="4" name="Rectangle 3">
            <a:extLst>
              <a:ext uri="{FF2B5EF4-FFF2-40B4-BE49-F238E27FC236}">
                <a16:creationId xmlns:a16="http://schemas.microsoft.com/office/drawing/2014/main" id="{1850BB4B-3CB1-45A5-B431-24154D56EF28}"/>
              </a:ext>
            </a:extLst>
          </p:cNvPr>
          <p:cNvSpPr/>
          <p:nvPr/>
        </p:nvSpPr>
        <p:spPr>
          <a:xfrm>
            <a:off x="-8733" y="0"/>
            <a:ext cx="12200733" cy="865947"/>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200" b="1" dirty="0">
                <a:latin typeface="Helvetica Light" panose="020B0403020202020204" pitchFamily="34" charset="0"/>
              </a:rPr>
              <a:t>GLOSARIO DE TERMINOS</a:t>
            </a:r>
          </a:p>
        </p:txBody>
      </p:sp>
      <p:pic>
        <p:nvPicPr>
          <p:cNvPr id="5" name="Picture 4">
            <a:extLst>
              <a:ext uri="{FF2B5EF4-FFF2-40B4-BE49-F238E27FC236}">
                <a16:creationId xmlns:a16="http://schemas.microsoft.com/office/drawing/2014/main" id="{B3C38085-A182-4EB0-8CF1-EF506E722E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88201" y="6079938"/>
            <a:ext cx="1678759" cy="634608"/>
          </a:xfrm>
          <a:prstGeom prst="rect">
            <a:avLst/>
          </a:prstGeom>
        </p:spPr>
      </p:pic>
    </p:spTree>
    <p:extLst>
      <p:ext uri="{BB962C8B-B14F-4D97-AF65-F5344CB8AC3E}">
        <p14:creationId xmlns:p14="http://schemas.microsoft.com/office/powerpoint/2010/main" val="30828293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a:extLst>
              <a:ext uri="{FF2B5EF4-FFF2-40B4-BE49-F238E27FC236}">
                <a16:creationId xmlns:a16="http://schemas.microsoft.com/office/drawing/2014/main" id="{15182743-B4EB-473C-AD72-954FAEDB9A9B}"/>
              </a:ext>
            </a:extLst>
          </p:cNvPr>
          <p:cNvSpPr/>
          <p:nvPr/>
        </p:nvSpPr>
        <p:spPr>
          <a:xfrm>
            <a:off x="1687550" y="1078269"/>
            <a:ext cx="8946909" cy="4070107"/>
          </a:xfrm>
          <a:prstGeom prst="rect">
            <a:avLst/>
          </a:prstGeom>
          <a:solidFill>
            <a:schemeClr val="tx1">
              <a:lumMod val="65000"/>
              <a:lumOff val="35000"/>
            </a:schemeClr>
          </a:solidFill>
        </p:spPr>
        <p:txBody>
          <a:bodyPr/>
          <a:lstStyle/>
          <a:p>
            <a:endParaRPr lang="en-CA" dirty="0"/>
          </a:p>
        </p:txBody>
      </p:sp>
      <p:sp>
        <p:nvSpPr>
          <p:cNvPr id="4" name="TextBox 3">
            <a:extLst>
              <a:ext uri="{FF2B5EF4-FFF2-40B4-BE49-F238E27FC236}">
                <a16:creationId xmlns:a16="http://schemas.microsoft.com/office/drawing/2014/main" id="{354D832C-12AB-EE4D-A393-6AD7640F793A}"/>
              </a:ext>
            </a:extLst>
          </p:cNvPr>
          <p:cNvSpPr txBox="1"/>
          <p:nvPr/>
        </p:nvSpPr>
        <p:spPr>
          <a:xfrm>
            <a:off x="3742722" y="2546376"/>
            <a:ext cx="4972836" cy="1938992"/>
          </a:xfrm>
          <a:prstGeom prst="rect">
            <a:avLst/>
          </a:prstGeom>
          <a:noFill/>
        </p:spPr>
        <p:txBody>
          <a:bodyPr wrap="none" rtlCol="0">
            <a:spAutoFit/>
          </a:bodyPr>
          <a:lstStyle/>
          <a:p>
            <a:pPr algn="ctr"/>
            <a:r>
              <a:rPr lang="en-US" sz="3000" b="1" dirty="0" err="1">
                <a:solidFill>
                  <a:schemeClr val="bg1"/>
                </a:solidFill>
                <a:latin typeface="Century Gothic" panose="020B0502020202020204" pitchFamily="34" charset="0"/>
              </a:rPr>
              <a:t>Presentado</a:t>
            </a:r>
            <a:r>
              <a:rPr lang="en-US" sz="3000" b="1" dirty="0">
                <a:solidFill>
                  <a:schemeClr val="bg1"/>
                </a:solidFill>
                <a:latin typeface="Century Gothic" panose="020B0502020202020204" pitchFamily="34" charset="0"/>
              </a:rPr>
              <a:t> </a:t>
            </a:r>
            <a:r>
              <a:rPr lang="en-US" sz="3000" b="1" dirty="0" err="1">
                <a:solidFill>
                  <a:schemeClr val="bg1"/>
                </a:solidFill>
                <a:latin typeface="Century Gothic" panose="020B0502020202020204" pitchFamily="34" charset="0"/>
              </a:rPr>
              <a:t>por</a:t>
            </a:r>
            <a:br>
              <a:rPr lang="en-US" sz="3000" b="1" dirty="0">
                <a:solidFill>
                  <a:schemeClr val="bg1"/>
                </a:solidFill>
                <a:latin typeface="Century Gothic" panose="020B0502020202020204" pitchFamily="34" charset="0"/>
              </a:rPr>
            </a:br>
            <a:r>
              <a:rPr lang="en-US" sz="3000" b="1" dirty="0" err="1">
                <a:solidFill>
                  <a:schemeClr val="bg1"/>
                </a:solidFill>
                <a:latin typeface="Century Gothic" panose="020B0502020202020204" pitchFamily="34" charset="0"/>
              </a:rPr>
              <a:t>Departamento</a:t>
            </a:r>
            <a:r>
              <a:rPr lang="en-US" sz="3000" b="1" dirty="0">
                <a:solidFill>
                  <a:schemeClr val="bg1"/>
                </a:solidFill>
                <a:latin typeface="Century Gothic" panose="020B0502020202020204" pitchFamily="34" charset="0"/>
              </a:rPr>
              <a:t> de </a:t>
            </a:r>
            <a:r>
              <a:rPr lang="en-US" sz="3000" b="1" dirty="0" err="1">
                <a:solidFill>
                  <a:schemeClr val="bg1"/>
                </a:solidFill>
                <a:latin typeface="Century Gothic" panose="020B0502020202020204" pitchFamily="34" charset="0"/>
              </a:rPr>
              <a:t>Medios</a:t>
            </a:r>
            <a:endParaRPr lang="en-US" sz="3000" b="1" dirty="0">
              <a:solidFill>
                <a:schemeClr val="bg1"/>
              </a:solidFill>
              <a:latin typeface="Century Gothic" panose="020B0502020202020204" pitchFamily="34" charset="0"/>
            </a:endParaRPr>
          </a:p>
          <a:p>
            <a:pPr algn="ctr"/>
            <a:r>
              <a:rPr lang="en-US" sz="3000" b="1" dirty="0">
                <a:solidFill>
                  <a:schemeClr val="bg1"/>
                </a:solidFill>
                <a:latin typeface="Helvetica Light" panose="020B0403020202020204" pitchFamily="34" charset="0"/>
              </a:rPr>
              <a:t>MASS PUBLICIDAD</a:t>
            </a:r>
          </a:p>
          <a:p>
            <a:pPr algn="ctr"/>
            <a:r>
              <a:rPr lang="en-US" sz="3000" b="1" dirty="0" err="1">
                <a:solidFill>
                  <a:schemeClr val="bg1"/>
                </a:solidFill>
                <a:latin typeface="Helvetica Light" panose="020B0403020202020204" pitchFamily="34" charset="0"/>
              </a:rPr>
              <a:t>Febrero</a:t>
            </a:r>
            <a:r>
              <a:rPr lang="en-US" sz="3000" b="1" dirty="0">
                <a:solidFill>
                  <a:schemeClr val="bg1"/>
                </a:solidFill>
                <a:latin typeface="Helvetica Light" panose="020B0403020202020204" pitchFamily="34" charset="0"/>
              </a:rPr>
              <a:t>. 14, 2023</a:t>
            </a:r>
          </a:p>
        </p:txBody>
      </p:sp>
      <p:pic>
        <p:nvPicPr>
          <p:cNvPr id="6" name="Picture 5">
            <a:extLst>
              <a:ext uri="{FF2B5EF4-FFF2-40B4-BE49-F238E27FC236}">
                <a16:creationId xmlns:a16="http://schemas.microsoft.com/office/drawing/2014/main" id="{7F7997E1-0900-7847-B54F-1E6483CE35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8201" y="6079938"/>
            <a:ext cx="1678759" cy="634608"/>
          </a:xfrm>
          <a:prstGeom prst="rect">
            <a:avLst/>
          </a:prstGeom>
        </p:spPr>
      </p:pic>
    </p:spTree>
    <p:extLst>
      <p:ext uri="{BB962C8B-B14F-4D97-AF65-F5344CB8AC3E}">
        <p14:creationId xmlns:p14="http://schemas.microsoft.com/office/powerpoint/2010/main" val="2670996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Graphic 58" descr="Newspaper">
            <a:extLst>
              <a:ext uri="{FF2B5EF4-FFF2-40B4-BE49-F238E27FC236}">
                <a16:creationId xmlns:a16="http://schemas.microsoft.com/office/drawing/2014/main" id="{70C044E6-84CF-4768-B060-AA0716A2021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796824" y="4706291"/>
            <a:ext cx="999090" cy="999090"/>
          </a:xfrm>
          <a:prstGeom prst="rect">
            <a:avLst/>
          </a:prstGeom>
        </p:spPr>
      </p:pic>
      <p:sp>
        <p:nvSpPr>
          <p:cNvPr id="49" name="Rectangle 48">
            <a:extLst>
              <a:ext uri="{FF2B5EF4-FFF2-40B4-BE49-F238E27FC236}">
                <a16:creationId xmlns:a16="http://schemas.microsoft.com/office/drawing/2014/main" id="{EC4C3D37-5452-B44C-9778-D9D1BCF65D0A}"/>
              </a:ext>
            </a:extLst>
          </p:cNvPr>
          <p:cNvSpPr/>
          <p:nvPr/>
        </p:nvSpPr>
        <p:spPr>
          <a:xfrm>
            <a:off x="136378" y="1781074"/>
            <a:ext cx="1561715" cy="430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D23BEC2-4047-8645-96D2-6639608D032E}"/>
              </a:ext>
            </a:extLst>
          </p:cNvPr>
          <p:cNvSpPr/>
          <p:nvPr/>
        </p:nvSpPr>
        <p:spPr>
          <a:xfrm>
            <a:off x="15766" y="31532"/>
            <a:ext cx="5849007" cy="4293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Conector recto 3">
            <a:extLst>
              <a:ext uri="{FF2B5EF4-FFF2-40B4-BE49-F238E27FC236}">
                <a16:creationId xmlns:a16="http://schemas.microsoft.com/office/drawing/2014/main" id="{824417ED-46D1-42C1-84DF-1C1AE7FC8143}"/>
              </a:ext>
            </a:extLst>
          </p:cNvPr>
          <p:cNvCxnSpPr>
            <a:cxnSpLocks/>
          </p:cNvCxnSpPr>
          <p:nvPr/>
        </p:nvCxnSpPr>
        <p:spPr>
          <a:xfrm>
            <a:off x="2369127" y="6285968"/>
            <a:ext cx="79386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Conector recto 7">
            <a:extLst>
              <a:ext uri="{FF2B5EF4-FFF2-40B4-BE49-F238E27FC236}">
                <a16:creationId xmlns:a16="http://schemas.microsoft.com/office/drawing/2014/main" id="{21971AEC-D8AF-4C68-8F01-7D0C280E06BD}"/>
              </a:ext>
            </a:extLst>
          </p:cNvPr>
          <p:cNvCxnSpPr/>
          <p:nvPr/>
        </p:nvCxnSpPr>
        <p:spPr>
          <a:xfrm>
            <a:off x="5956300" y="1778481"/>
            <a:ext cx="0" cy="4061639"/>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2" name="Chart 51">
            <a:extLst>
              <a:ext uri="{FF2B5EF4-FFF2-40B4-BE49-F238E27FC236}">
                <a16:creationId xmlns:a16="http://schemas.microsoft.com/office/drawing/2014/main" id="{FDC4F07E-3EB7-8A44-9554-624DBAA5E4AC}"/>
              </a:ext>
            </a:extLst>
          </p:cNvPr>
          <p:cNvGraphicFramePr/>
          <p:nvPr/>
        </p:nvGraphicFramePr>
        <p:xfrm>
          <a:off x="638357" y="1849856"/>
          <a:ext cx="5262396" cy="316359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CD7177A6-797E-1A4A-A577-F3CE50C04AA5}"/>
              </a:ext>
            </a:extLst>
          </p:cNvPr>
          <p:cNvGraphicFramePr/>
          <p:nvPr>
            <p:extLst>
              <p:ext uri="{D42A27DB-BD31-4B8C-83A1-F6EECF244321}">
                <p14:modId xmlns:p14="http://schemas.microsoft.com/office/powerpoint/2010/main" val="354406685"/>
              </p:ext>
            </p:extLst>
          </p:nvPr>
        </p:nvGraphicFramePr>
        <p:xfrm>
          <a:off x="873036" y="383268"/>
          <a:ext cx="10409416" cy="1233165"/>
        </p:xfrm>
        <a:graphic>
          <a:graphicData uri="http://schemas.openxmlformats.org/drawingml/2006/chart">
            <c:chart xmlns:c="http://schemas.openxmlformats.org/drawingml/2006/chart" xmlns:r="http://schemas.openxmlformats.org/officeDocument/2006/relationships" r:id="rId6"/>
          </a:graphicData>
        </a:graphic>
      </p:graphicFrame>
      <p:sp>
        <p:nvSpPr>
          <p:cNvPr id="35" name="Rectangle 34">
            <a:extLst>
              <a:ext uri="{FF2B5EF4-FFF2-40B4-BE49-F238E27FC236}">
                <a16:creationId xmlns:a16="http://schemas.microsoft.com/office/drawing/2014/main" id="{2701D90D-DB50-4210-8189-A0F19F3EFB32}"/>
              </a:ext>
            </a:extLst>
          </p:cNvPr>
          <p:cNvSpPr/>
          <p:nvPr/>
        </p:nvSpPr>
        <p:spPr>
          <a:xfrm>
            <a:off x="-8733"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DISTRIBUIDORES DE MOTOCICLETAS</a:t>
            </a:r>
          </a:p>
        </p:txBody>
      </p:sp>
      <p:sp>
        <p:nvSpPr>
          <p:cNvPr id="36" name="TextBox 35">
            <a:extLst>
              <a:ext uri="{FF2B5EF4-FFF2-40B4-BE49-F238E27FC236}">
                <a16:creationId xmlns:a16="http://schemas.microsoft.com/office/drawing/2014/main" id="{B6DB5A1E-C4F7-431D-B52E-2963A99F0AD4}"/>
              </a:ext>
            </a:extLst>
          </p:cNvPr>
          <p:cNvSpPr txBox="1"/>
          <p:nvPr/>
        </p:nvSpPr>
        <p:spPr>
          <a:xfrm>
            <a:off x="8039960" y="155703"/>
            <a:ext cx="4180781" cy="646331"/>
          </a:xfrm>
          <a:prstGeom prst="rect">
            <a:avLst/>
          </a:prstGeom>
          <a:noFill/>
        </p:spPr>
        <p:txBody>
          <a:bodyPr wrap="square">
            <a:spAutoFit/>
          </a:bodyPr>
          <a:lstStyle/>
          <a:p>
            <a:pPr algn="r" eaLnBrk="1" fontAlgn="auto" hangingPunct="1">
              <a:spcBef>
                <a:spcPts val="0"/>
              </a:spcBef>
              <a:spcAft>
                <a:spcPts val="0"/>
              </a:spcAft>
              <a:defRPr/>
            </a:pPr>
            <a:r>
              <a:rPr lang="en-CA" b="1" dirty="0" err="1">
                <a:solidFill>
                  <a:schemeClr val="bg1"/>
                </a:solidFill>
                <a:latin typeface="Helvetica Light" panose="020B0403020202020204" pitchFamily="34" charset="0"/>
              </a:rPr>
              <a:t>Comparativo</a:t>
            </a:r>
            <a:r>
              <a:rPr lang="en-CA" b="1" dirty="0">
                <a:solidFill>
                  <a:schemeClr val="bg1"/>
                </a:solidFill>
                <a:latin typeface="Helvetica Light" panose="020B0403020202020204" pitchFamily="34" charset="0"/>
              </a:rPr>
              <a:t> </a:t>
            </a:r>
            <a:r>
              <a:rPr lang="en-CA" b="1" dirty="0" err="1">
                <a:solidFill>
                  <a:schemeClr val="bg1"/>
                </a:solidFill>
                <a:latin typeface="Helvetica Light" panose="020B0403020202020204" pitchFamily="34" charset="0"/>
              </a:rPr>
              <a:t>acumulado</a:t>
            </a:r>
            <a:r>
              <a:rPr lang="en-CA" b="1" dirty="0">
                <a:solidFill>
                  <a:schemeClr val="bg1"/>
                </a:solidFill>
                <a:latin typeface="Helvetica Light" panose="020B0403020202020204" pitchFamily="34" charset="0"/>
              </a:rPr>
              <a:t> </a:t>
            </a:r>
          </a:p>
          <a:p>
            <a:pPr algn="r" eaLnBrk="1" fontAlgn="auto" hangingPunct="1">
              <a:spcBef>
                <a:spcPts val="0"/>
              </a:spcBef>
              <a:spcAft>
                <a:spcPts val="0"/>
              </a:spcAft>
              <a:defRPr/>
            </a:pPr>
            <a:r>
              <a:rPr lang="en-CA" b="1" dirty="0" err="1">
                <a:solidFill>
                  <a:schemeClr val="bg1"/>
                </a:solidFill>
                <a:latin typeface="Helvetica Light" panose="020B0403020202020204" pitchFamily="34" charset="0"/>
              </a:rPr>
              <a:t>Enero-Enero</a:t>
            </a:r>
            <a:r>
              <a:rPr lang="en-CA" b="1" dirty="0">
                <a:solidFill>
                  <a:schemeClr val="bg1"/>
                </a:solidFill>
                <a:latin typeface="Helvetica Light" panose="020B0403020202020204" pitchFamily="34" charset="0"/>
              </a:rPr>
              <a:t> ‘24</a:t>
            </a:r>
            <a:endParaRPr lang="es-MX" sz="1800" b="1" dirty="0">
              <a:solidFill>
                <a:schemeClr val="bg1"/>
              </a:solidFill>
              <a:latin typeface="Helvetica Light" panose="020B0403020202020204" pitchFamily="34" charset="0"/>
            </a:endParaRPr>
          </a:p>
        </p:txBody>
      </p:sp>
      <p:pic>
        <p:nvPicPr>
          <p:cNvPr id="47" name="Picture 46">
            <a:extLst>
              <a:ext uri="{FF2B5EF4-FFF2-40B4-BE49-F238E27FC236}">
                <a16:creationId xmlns:a16="http://schemas.microsoft.com/office/drawing/2014/main" id="{DAF6DF5A-439D-4BA2-945B-37EF48EA024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089948" y="6345213"/>
            <a:ext cx="977012" cy="369332"/>
          </a:xfrm>
          <a:prstGeom prst="rect">
            <a:avLst/>
          </a:prstGeom>
        </p:spPr>
      </p:pic>
      <p:pic>
        <p:nvPicPr>
          <p:cNvPr id="34" name="Picture 5">
            <a:extLst>
              <a:ext uri="{FF2B5EF4-FFF2-40B4-BE49-F238E27FC236}">
                <a16:creationId xmlns:a16="http://schemas.microsoft.com/office/drawing/2014/main" id="{5D9B11BB-4C41-4585-A64B-554F5B34FC4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590903" y="4779427"/>
            <a:ext cx="949494" cy="790919"/>
          </a:xfrm>
          <a:prstGeom prst="rect">
            <a:avLst/>
          </a:prstGeom>
        </p:spPr>
      </p:pic>
      <p:sp>
        <p:nvSpPr>
          <p:cNvPr id="5" name="TextBox 4">
            <a:extLst>
              <a:ext uri="{FF2B5EF4-FFF2-40B4-BE49-F238E27FC236}">
                <a16:creationId xmlns:a16="http://schemas.microsoft.com/office/drawing/2014/main" id="{B1AE3843-F14C-4DEE-8A67-5A2C7A8A06C8}"/>
              </a:ext>
            </a:extLst>
          </p:cNvPr>
          <p:cNvSpPr txBox="1"/>
          <p:nvPr/>
        </p:nvSpPr>
        <p:spPr>
          <a:xfrm>
            <a:off x="712621" y="5139474"/>
            <a:ext cx="583814" cy="369332"/>
          </a:xfrm>
          <a:prstGeom prst="rect">
            <a:avLst/>
          </a:prstGeom>
          <a:solidFill>
            <a:schemeClr val="accent4">
              <a:lumMod val="50000"/>
            </a:schemeClr>
          </a:solidFill>
        </p:spPr>
        <p:txBody>
          <a:bodyPr wrap="none" rtlCol="0">
            <a:spAutoFit/>
          </a:bodyPr>
          <a:lstStyle/>
          <a:p>
            <a:r>
              <a:rPr lang="en-CA" dirty="0">
                <a:solidFill>
                  <a:schemeClr val="bg1"/>
                </a:solidFill>
              </a:rPr>
              <a:t>93%</a:t>
            </a:r>
          </a:p>
        </p:txBody>
      </p:sp>
      <p:pic>
        <p:nvPicPr>
          <p:cNvPr id="46" name="Picture 6">
            <a:extLst>
              <a:ext uri="{FF2B5EF4-FFF2-40B4-BE49-F238E27FC236}">
                <a16:creationId xmlns:a16="http://schemas.microsoft.com/office/drawing/2014/main" id="{35055A24-8571-4675-B07A-1A3D022BDACA}"/>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a:off x="1854912" y="4836310"/>
            <a:ext cx="705342" cy="740340"/>
          </a:xfrm>
          <a:prstGeom prst="rect">
            <a:avLst/>
          </a:prstGeom>
        </p:spPr>
      </p:pic>
      <p:sp>
        <p:nvSpPr>
          <p:cNvPr id="55" name="TextBox 54">
            <a:extLst>
              <a:ext uri="{FF2B5EF4-FFF2-40B4-BE49-F238E27FC236}">
                <a16:creationId xmlns:a16="http://schemas.microsoft.com/office/drawing/2014/main" id="{7FA7E59B-92A8-4486-BD4B-B30794BECDFE}"/>
              </a:ext>
            </a:extLst>
          </p:cNvPr>
          <p:cNvSpPr txBox="1"/>
          <p:nvPr/>
        </p:nvSpPr>
        <p:spPr>
          <a:xfrm>
            <a:off x="2100993" y="5199050"/>
            <a:ext cx="466794" cy="369332"/>
          </a:xfrm>
          <a:prstGeom prst="rect">
            <a:avLst/>
          </a:prstGeom>
          <a:noFill/>
        </p:spPr>
        <p:txBody>
          <a:bodyPr wrap="none" rtlCol="0">
            <a:spAutoFit/>
          </a:bodyPr>
          <a:lstStyle/>
          <a:p>
            <a:r>
              <a:rPr lang="en-CA" dirty="0">
                <a:solidFill>
                  <a:schemeClr val="bg2"/>
                </a:solidFill>
              </a:rPr>
              <a:t>8%</a:t>
            </a:r>
          </a:p>
        </p:txBody>
      </p:sp>
      <p:cxnSp>
        <p:nvCxnSpPr>
          <p:cNvPr id="13" name="Straight Connector 12">
            <a:extLst>
              <a:ext uri="{FF2B5EF4-FFF2-40B4-BE49-F238E27FC236}">
                <a16:creationId xmlns:a16="http://schemas.microsoft.com/office/drawing/2014/main" id="{C2AD4306-B76A-F748-A9B3-F236AD219139}"/>
              </a:ext>
            </a:extLst>
          </p:cNvPr>
          <p:cNvCxnSpPr>
            <a:cxnSpLocks/>
          </p:cNvCxnSpPr>
          <p:nvPr/>
        </p:nvCxnSpPr>
        <p:spPr>
          <a:xfrm>
            <a:off x="1011623" y="1837091"/>
            <a:ext cx="11043999" cy="0"/>
          </a:xfrm>
          <a:prstGeom prst="line">
            <a:avLst/>
          </a:prstGeom>
          <a:ln>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Graphic 13" descr="Newspaper">
            <a:extLst>
              <a:ext uri="{FF2B5EF4-FFF2-40B4-BE49-F238E27FC236}">
                <a16:creationId xmlns:a16="http://schemas.microsoft.com/office/drawing/2014/main" id="{44A7EF4F-720B-4389-9968-5563A0FF8CD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2765148" y="4720125"/>
            <a:ext cx="999090" cy="999090"/>
          </a:xfrm>
          <a:prstGeom prst="rect">
            <a:avLst/>
          </a:prstGeom>
        </p:spPr>
      </p:pic>
      <p:sp>
        <p:nvSpPr>
          <p:cNvPr id="62" name="TextBox 61">
            <a:extLst>
              <a:ext uri="{FF2B5EF4-FFF2-40B4-BE49-F238E27FC236}">
                <a16:creationId xmlns:a16="http://schemas.microsoft.com/office/drawing/2014/main" id="{0A3B0CD6-1E82-4EDB-B1C4-56E084E40C14}"/>
              </a:ext>
            </a:extLst>
          </p:cNvPr>
          <p:cNvSpPr txBox="1"/>
          <p:nvPr/>
        </p:nvSpPr>
        <p:spPr>
          <a:xfrm>
            <a:off x="2947405" y="5141737"/>
            <a:ext cx="609372" cy="369332"/>
          </a:xfrm>
          <a:prstGeom prst="rect">
            <a:avLst/>
          </a:prstGeom>
          <a:solidFill>
            <a:schemeClr val="accent4">
              <a:lumMod val="50000"/>
            </a:schemeClr>
          </a:solidFill>
        </p:spPr>
        <p:txBody>
          <a:bodyPr wrap="square" rtlCol="0">
            <a:spAutoFit/>
          </a:bodyPr>
          <a:lstStyle/>
          <a:p>
            <a:r>
              <a:rPr lang="en-CA" dirty="0">
                <a:solidFill>
                  <a:schemeClr val="bg1"/>
                </a:solidFill>
              </a:rPr>
              <a:t>0%</a:t>
            </a:r>
          </a:p>
        </p:txBody>
      </p:sp>
      <p:pic>
        <p:nvPicPr>
          <p:cNvPr id="66" name="Picture 5">
            <a:extLst>
              <a:ext uri="{FF2B5EF4-FFF2-40B4-BE49-F238E27FC236}">
                <a16:creationId xmlns:a16="http://schemas.microsoft.com/office/drawing/2014/main" id="{4393F1EC-BC7C-4FEC-AA2A-C96633114A68}"/>
              </a:ext>
            </a:extLst>
          </p:cNvPr>
          <p:cNvPicPr>
            <a:picLocks noChangeAspect="1"/>
          </p:cNvPicPr>
          <p:nvPr/>
        </p:nvPicPr>
        <p:blipFill>
          <a:blip r:embed="rId14" cstate="email">
            <a:extLst>
              <a:ext uri="{28A0092B-C50C-407E-A947-70E740481C1C}">
                <a14:useLocalDpi xmlns:a14="http://schemas.microsoft.com/office/drawing/2010/main"/>
              </a:ext>
              <a:ext uri="{96DAC541-7B7A-43D3-8B79-37D633B846F1}">
                <asvg:svgBlip xmlns:asvg="http://schemas.microsoft.com/office/drawing/2016/SVG/main" r:embed="rId15"/>
              </a:ext>
            </a:extLst>
          </a:blip>
          <a:srcRect/>
          <a:stretch>
            <a:fillRect/>
          </a:stretch>
        </p:blipFill>
        <p:spPr>
          <a:xfrm>
            <a:off x="8221453" y="4691879"/>
            <a:ext cx="949494" cy="790919"/>
          </a:xfrm>
          <a:prstGeom prst="rect">
            <a:avLst/>
          </a:prstGeom>
        </p:spPr>
      </p:pic>
      <p:sp>
        <p:nvSpPr>
          <p:cNvPr id="68" name="TextBox 67">
            <a:extLst>
              <a:ext uri="{FF2B5EF4-FFF2-40B4-BE49-F238E27FC236}">
                <a16:creationId xmlns:a16="http://schemas.microsoft.com/office/drawing/2014/main" id="{02763ECB-AA3B-43A9-8D26-279EA8463F1E}"/>
              </a:ext>
            </a:extLst>
          </p:cNvPr>
          <p:cNvSpPr txBox="1"/>
          <p:nvPr/>
        </p:nvSpPr>
        <p:spPr>
          <a:xfrm>
            <a:off x="8318665" y="5071767"/>
            <a:ext cx="583814" cy="369332"/>
          </a:xfrm>
          <a:prstGeom prst="rect">
            <a:avLst/>
          </a:prstGeom>
          <a:solidFill>
            <a:schemeClr val="accent3"/>
          </a:solidFill>
        </p:spPr>
        <p:txBody>
          <a:bodyPr wrap="none" rtlCol="0">
            <a:spAutoFit/>
          </a:bodyPr>
          <a:lstStyle/>
          <a:p>
            <a:r>
              <a:rPr lang="en-CA" dirty="0">
                <a:solidFill>
                  <a:schemeClr val="bg1"/>
                </a:solidFill>
              </a:rPr>
              <a:t>62%</a:t>
            </a:r>
          </a:p>
        </p:txBody>
      </p:sp>
      <p:pic>
        <p:nvPicPr>
          <p:cNvPr id="69" name="Graphic 68" descr="Newspaper">
            <a:extLst>
              <a:ext uri="{FF2B5EF4-FFF2-40B4-BE49-F238E27FC236}">
                <a16:creationId xmlns:a16="http://schemas.microsoft.com/office/drawing/2014/main" id="{D480174C-D0FB-4E86-9F6C-B6A69DC121C9}"/>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0377623" y="4674391"/>
            <a:ext cx="999090" cy="999090"/>
          </a:xfrm>
          <a:prstGeom prst="rect">
            <a:avLst/>
          </a:prstGeom>
        </p:spPr>
      </p:pic>
      <p:sp>
        <p:nvSpPr>
          <p:cNvPr id="70" name="TextBox 69">
            <a:extLst>
              <a:ext uri="{FF2B5EF4-FFF2-40B4-BE49-F238E27FC236}">
                <a16:creationId xmlns:a16="http://schemas.microsoft.com/office/drawing/2014/main" id="{A13E06AB-7416-437A-B233-8F5DAA216301}"/>
              </a:ext>
            </a:extLst>
          </p:cNvPr>
          <p:cNvSpPr txBox="1"/>
          <p:nvPr/>
        </p:nvSpPr>
        <p:spPr>
          <a:xfrm>
            <a:off x="10559537" y="5092407"/>
            <a:ext cx="655048" cy="369332"/>
          </a:xfrm>
          <a:prstGeom prst="rect">
            <a:avLst/>
          </a:prstGeom>
          <a:solidFill>
            <a:schemeClr val="accent3"/>
          </a:solidFill>
        </p:spPr>
        <p:txBody>
          <a:bodyPr wrap="square" rtlCol="0">
            <a:spAutoFit/>
          </a:bodyPr>
          <a:lstStyle/>
          <a:p>
            <a:r>
              <a:rPr lang="en-CA" dirty="0">
                <a:solidFill>
                  <a:schemeClr val="bg1"/>
                </a:solidFill>
              </a:rPr>
              <a:t>28%</a:t>
            </a:r>
          </a:p>
        </p:txBody>
      </p:sp>
      <p:pic>
        <p:nvPicPr>
          <p:cNvPr id="71" name="Picture 6">
            <a:extLst>
              <a:ext uri="{FF2B5EF4-FFF2-40B4-BE49-F238E27FC236}">
                <a16:creationId xmlns:a16="http://schemas.microsoft.com/office/drawing/2014/main" id="{4DF07194-CCFD-451D-AA25-BED9DD0E0FDE}"/>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rcRect/>
          <a:stretch>
            <a:fillRect/>
          </a:stretch>
        </p:blipFill>
        <p:spPr>
          <a:xfrm>
            <a:off x="9481713" y="4735268"/>
            <a:ext cx="705342" cy="740340"/>
          </a:xfrm>
          <a:prstGeom prst="rect">
            <a:avLst/>
          </a:prstGeom>
        </p:spPr>
      </p:pic>
      <p:sp>
        <p:nvSpPr>
          <p:cNvPr id="72" name="TextBox 71">
            <a:extLst>
              <a:ext uri="{FF2B5EF4-FFF2-40B4-BE49-F238E27FC236}">
                <a16:creationId xmlns:a16="http://schemas.microsoft.com/office/drawing/2014/main" id="{688C81E1-8D85-4DFA-9509-E70E91B1D112}"/>
              </a:ext>
            </a:extLst>
          </p:cNvPr>
          <p:cNvSpPr txBox="1"/>
          <p:nvPr/>
        </p:nvSpPr>
        <p:spPr>
          <a:xfrm>
            <a:off x="9673684" y="5116086"/>
            <a:ext cx="583814" cy="369332"/>
          </a:xfrm>
          <a:prstGeom prst="rect">
            <a:avLst/>
          </a:prstGeom>
          <a:noFill/>
        </p:spPr>
        <p:txBody>
          <a:bodyPr wrap="none" rtlCol="0">
            <a:spAutoFit/>
          </a:bodyPr>
          <a:lstStyle/>
          <a:p>
            <a:r>
              <a:rPr lang="en-CA" dirty="0">
                <a:solidFill>
                  <a:schemeClr val="bg2"/>
                </a:solidFill>
              </a:rPr>
              <a:t>10%</a:t>
            </a:r>
          </a:p>
        </p:txBody>
      </p:sp>
      <p:sp>
        <p:nvSpPr>
          <p:cNvPr id="73" name="TextBox 72">
            <a:extLst>
              <a:ext uri="{FF2B5EF4-FFF2-40B4-BE49-F238E27FC236}">
                <a16:creationId xmlns:a16="http://schemas.microsoft.com/office/drawing/2014/main" id="{C78D9F9D-9940-48F1-8063-893D53CDF773}"/>
              </a:ext>
            </a:extLst>
          </p:cNvPr>
          <p:cNvSpPr txBox="1"/>
          <p:nvPr/>
        </p:nvSpPr>
        <p:spPr>
          <a:xfrm>
            <a:off x="809857" y="5543365"/>
            <a:ext cx="36946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TV</a:t>
            </a:r>
          </a:p>
        </p:txBody>
      </p:sp>
      <p:sp>
        <p:nvSpPr>
          <p:cNvPr id="74" name="TextBox 73">
            <a:extLst>
              <a:ext uri="{FF2B5EF4-FFF2-40B4-BE49-F238E27FC236}">
                <a16:creationId xmlns:a16="http://schemas.microsoft.com/office/drawing/2014/main" id="{DF889EB3-4D3A-4F0F-96A3-8021BBA3D496}"/>
              </a:ext>
            </a:extLst>
          </p:cNvPr>
          <p:cNvSpPr txBox="1"/>
          <p:nvPr/>
        </p:nvSpPr>
        <p:spPr>
          <a:xfrm>
            <a:off x="1989528" y="5526911"/>
            <a:ext cx="38985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RD</a:t>
            </a:r>
          </a:p>
        </p:txBody>
      </p:sp>
      <p:sp>
        <p:nvSpPr>
          <p:cNvPr id="75" name="TextBox 74">
            <a:extLst>
              <a:ext uri="{FF2B5EF4-FFF2-40B4-BE49-F238E27FC236}">
                <a16:creationId xmlns:a16="http://schemas.microsoft.com/office/drawing/2014/main" id="{A4A072ED-C8E1-4175-8F6A-CB02998C8C74}"/>
              </a:ext>
            </a:extLst>
          </p:cNvPr>
          <p:cNvSpPr txBox="1"/>
          <p:nvPr/>
        </p:nvSpPr>
        <p:spPr>
          <a:xfrm>
            <a:off x="3026339" y="5582872"/>
            <a:ext cx="463717"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PRE</a:t>
            </a:r>
          </a:p>
        </p:txBody>
      </p:sp>
      <p:sp>
        <p:nvSpPr>
          <p:cNvPr id="76" name="TextBox 75">
            <a:extLst>
              <a:ext uri="{FF2B5EF4-FFF2-40B4-BE49-F238E27FC236}">
                <a16:creationId xmlns:a16="http://schemas.microsoft.com/office/drawing/2014/main" id="{555DAFC8-10F6-454B-8A3A-608BF2254F9B}"/>
              </a:ext>
            </a:extLst>
          </p:cNvPr>
          <p:cNvSpPr txBox="1"/>
          <p:nvPr/>
        </p:nvSpPr>
        <p:spPr>
          <a:xfrm>
            <a:off x="8451794" y="5461739"/>
            <a:ext cx="36946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TV</a:t>
            </a:r>
          </a:p>
        </p:txBody>
      </p:sp>
      <p:sp>
        <p:nvSpPr>
          <p:cNvPr id="77" name="TextBox 76">
            <a:extLst>
              <a:ext uri="{FF2B5EF4-FFF2-40B4-BE49-F238E27FC236}">
                <a16:creationId xmlns:a16="http://schemas.microsoft.com/office/drawing/2014/main" id="{0AF078D9-DB2C-4E3D-AD7D-3F99B78CE79B}"/>
              </a:ext>
            </a:extLst>
          </p:cNvPr>
          <p:cNvSpPr txBox="1"/>
          <p:nvPr/>
        </p:nvSpPr>
        <p:spPr>
          <a:xfrm>
            <a:off x="9659005" y="5499399"/>
            <a:ext cx="38985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RD</a:t>
            </a:r>
          </a:p>
        </p:txBody>
      </p:sp>
      <p:sp>
        <p:nvSpPr>
          <p:cNvPr id="78" name="TextBox 77">
            <a:extLst>
              <a:ext uri="{FF2B5EF4-FFF2-40B4-BE49-F238E27FC236}">
                <a16:creationId xmlns:a16="http://schemas.microsoft.com/office/drawing/2014/main" id="{345317B3-2153-4B43-BF84-51607BBA839D}"/>
              </a:ext>
            </a:extLst>
          </p:cNvPr>
          <p:cNvSpPr txBox="1"/>
          <p:nvPr/>
        </p:nvSpPr>
        <p:spPr>
          <a:xfrm>
            <a:off x="10654747" y="5499399"/>
            <a:ext cx="463717"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PRE</a:t>
            </a:r>
          </a:p>
        </p:txBody>
      </p:sp>
      <p:sp>
        <p:nvSpPr>
          <p:cNvPr id="42" name="TextBox 41">
            <a:extLst>
              <a:ext uri="{FF2B5EF4-FFF2-40B4-BE49-F238E27FC236}">
                <a16:creationId xmlns:a16="http://schemas.microsoft.com/office/drawing/2014/main" id="{8F89E972-77DD-44D8-9AD7-A4050D6560E6}"/>
              </a:ext>
            </a:extLst>
          </p:cNvPr>
          <p:cNvSpPr txBox="1"/>
          <p:nvPr/>
        </p:nvSpPr>
        <p:spPr>
          <a:xfrm>
            <a:off x="601810" y="5803910"/>
            <a:ext cx="1037463" cy="553998"/>
          </a:xfrm>
          <a:prstGeom prst="rect">
            <a:avLst/>
          </a:prstGeom>
          <a:noFill/>
        </p:spPr>
        <p:txBody>
          <a:bodyPr wrap="none" rtlCol="0">
            <a:spAutoFit/>
          </a:bodyPr>
          <a:lstStyle/>
          <a:p>
            <a:r>
              <a:rPr lang="en-US" sz="3000" b="1" dirty="0">
                <a:latin typeface="Helvetica" pitchFamily="2" charset="0"/>
              </a:rPr>
              <a:t>2022</a:t>
            </a:r>
          </a:p>
        </p:txBody>
      </p:sp>
      <p:sp>
        <p:nvSpPr>
          <p:cNvPr id="43" name="Rectángulo 31">
            <a:extLst>
              <a:ext uri="{FF2B5EF4-FFF2-40B4-BE49-F238E27FC236}">
                <a16:creationId xmlns:a16="http://schemas.microsoft.com/office/drawing/2014/main" id="{E45F6EE2-565F-496A-BCCD-57E1C9A595FC}"/>
              </a:ext>
            </a:extLst>
          </p:cNvPr>
          <p:cNvSpPr/>
          <p:nvPr/>
        </p:nvSpPr>
        <p:spPr>
          <a:xfrm>
            <a:off x="1578781" y="5910361"/>
            <a:ext cx="2114144" cy="369332"/>
          </a:xfrm>
          <a:prstGeom prst="rect">
            <a:avLst/>
          </a:prstGeom>
          <a:solidFill>
            <a:srgbClr val="FF0000"/>
          </a:solidFill>
          <a:effectLst>
            <a:outerShdw blurRad="50800" dist="38100" dir="5400000" algn="t" rotWithShape="0">
              <a:prstClr val="black">
                <a:alpha val="40000"/>
              </a:prstClr>
            </a:outerShdw>
          </a:effectLst>
        </p:spPr>
        <p:txBody>
          <a:bodyPr wrap="square">
            <a:spAutoFit/>
          </a:bodyPr>
          <a:lstStyle/>
          <a:p>
            <a:r>
              <a:rPr lang="es-MX" b="1" dirty="0">
                <a:solidFill>
                  <a:schemeClr val="bg1"/>
                </a:solidFill>
                <a:latin typeface="Helvetica Light" panose="020B0403020202020204" pitchFamily="34" charset="0"/>
              </a:rPr>
              <a:t>Inversión $160K</a:t>
            </a:r>
          </a:p>
        </p:txBody>
      </p:sp>
      <p:sp>
        <p:nvSpPr>
          <p:cNvPr id="45" name="TextBox 44">
            <a:extLst>
              <a:ext uri="{FF2B5EF4-FFF2-40B4-BE49-F238E27FC236}">
                <a16:creationId xmlns:a16="http://schemas.microsoft.com/office/drawing/2014/main" id="{476ED9A8-B9F8-4C95-A22F-A8BA90389A40}"/>
              </a:ext>
            </a:extLst>
          </p:cNvPr>
          <p:cNvSpPr txBox="1"/>
          <p:nvPr/>
        </p:nvSpPr>
        <p:spPr>
          <a:xfrm>
            <a:off x="6968845" y="5139269"/>
            <a:ext cx="655048" cy="369332"/>
          </a:xfrm>
          <a:prstGeom prst="rect">
            <a:avLst/>
          </a:prstGeom>
          <a:solidFill>
            <a:schemeClr val="accent4"/>
          </a:solidFill>
        </p:spPr>
        <p:txBody>
          <a:bodyPr wrap="square" rtlCol="0">
            <a:spAutoFit/>
          </a:bodyPr>
          <a:lstStyle/>
          <a:p>
            <a:r>
              <a:rPr lang="en-CA" dirty="0">
                <a:solidFill>
                  <a:schemeClr val="bg1"/>
                </a:solidFill>
              </a:rPr>
              <a:t>21%</a:t>
            </a:r>
          </a:p>
        </p:txBody>
      </p:sp>
      <p:pic>
        <p:nvPicPr>
          <p:cNvPr id="50" name="Picture 6">
            <a:extLst>
              <a:ext uri="{FF2B5EF4-FFF2-40B4-BE49-F238E27FC236}">
                <a16:creationId xmlns:a16="http://schemas.microsoft.com/office/drawing/2014/main" id="{1C116048-1DA7-48B3-9FCE-EDC8C91C0F2B}"/>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rcRect/>
          <a:stretch>
            <a:fillRect/>
          </a:stretch>
        </p:blipFill>
        <p:spPr>
          <a:xfrm>
            <a:off x="5852883" y="4816396"/>
            <a:ext cx="705342" cy="740340"/>
          </a:xfrm>
          <a:prstGeom prst="rect">
            <a:avLst/>
          </a:prstGeom>
        </p:spPr>
      </p:pic>
      <p:sp>
        <p:nvSpPr>
          <p:cNvPr id="53" name="TextBox 52">
            <a:extLst>
              <a:ext uri="{FF2B5EF4-FFF2-40B4-BE49-F238E27FC236}">
                <a16:creationId xmlns:a16="http://schemas.microsoft.com/office/drawing/2014/main" id="{C64EAC5C-A4C5-41C8-806A-69ECBA65F3D4}"/>
              </a:ext>
            </a:extLst>
          </p:cNvPr>
          <p:cNvSpPr txBox="1"/>
          <p:nvPr/>
        </p:nvSpPr>
        <p:spPr>
          <a:xfrm>
            <a:off x="6065344" y="5179136"/>
            <a:ext cx="466794" cy="369332"/>
          </a:xfrm>
          <a:prstGeom prst="rect">
            <a:avLst/>
          </a:prstGeom>
          <a:noFill/>
        </p:spPr>
        <p:txBody>
          <a:bodyPr wrap="none" rtlCol="0">
            <a:spAutoFit/>
          </a:bodyPr>
          <a:lstStyle/>
          <a:p>
            <a:r>
              <a:rPr lang="en-CA" dirty="0">
                <a:solidFill>
                  <a:schemeClr val="bg2"/>
                </a:solidFill>
              </a:rPr>
              <a:t>6%</a:t>
            </a:r>
          </a:p>
        </p:txBody>
      </p:sp>
      <p:sp>
        <p:nvSpPr>
          <p:cNvPr id="54" name="TextBox 53">
            <a:extLst>
              <a:ext uri="{FF2B5EF4-FFF2-40B4-BE49-F238E27FC236}">
                <a16:creationId xmlns:a16="http://schemas.microsoft.com/office/drawing/2014/main" id="{EB28CAA6-7292-4E29-A609-A5386BA9293F}"/>
              </a:ext>
            </a:extLst>
          </p:cNvPr>
          <p:cNvSpPr txBox="1"/>
          <p:nvPr/>
        </p:nvSpPr>
        <p:spPr>
          <a:xfrm>
            <a:off x="4806965" y="5517196"/>
            <a:ext cx="36946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TV</a:t>
            </a:r>
          </a:p>
        </p:txBody>
      </p:sp>
      <p:sp>
        <p:nvSpPr>
          <p:cNvPr id="56" name="TextBox 55">
            <a:extLst>
              <a:ext uri="{FF2B5EF4-FFF2-40B4-BE49-F238E27FC236}">
                <a16:creationId xmlns:a16="http://schemas.microsoft.com/office/drawing/2014/main" id="{2C2EADDB-F2C3-415E-A6A9-5AC82A6F5FF0}"/>
              </a:ext>
            </a:extLst>
          </p:cNvPr>
          <p:cNvSpPr txBox="1"/>
          <p:nvPr/>
        </p:nvSpPr>
        <p:spPr>
          <a:xfrm>
            <a:off x="6010383" y="5548793"/>
            <a:ext cx="389850"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RD</a:t>
            </a:r>
          </a:p>
        </p:txBody>
      </p:sp>
      <p:sp>
        <p:nvSpPr>
          <p:cNvPr id="57" name="TextBox 56">
            <a:extLst>
              <a:ext uri="{FF2B5EF4-FFF2-40B4-BE49-F238E27FC236}">
                <a16:creationId xmlns:a16="http://schemas.microsoft.com/office/drawing/2014/main" id="{BBE1F457-6AD4-4208-B45F-967B4F552BC1}"/>
              </a:ext>
            </a:extLst>
          </p:cNvPr>
          <p:cNvSpPr txBox="1"/>
          <p:nvPr/>
        </p:nvSpPr>
        <p:spPr>
          <a:xfrm>
            <a:off x="7052315" y="5530772"/>
            <a:ext cx="463717" cy="276999"/>
          </a:xfrm>
          <a:prstGeom prst="rect">
            <a:avLst/>
          </a:prstGeom>
          <a:noFill/>
        </p:spPr>
        <p:txBody>
          <a:bodyPr wrap="none" rtlCol="0">
            <a:spAutoFit/>
          </a:bodyPr>
          <a:lstStyle/>
          <a:p>
            <a:r>
              <a:rPr lang="en-US" sz="1200" b="1" dirty="0">
                <a:solidFill>
                  <a:schemeClr val="tx1">
                    <a:lumMod val="50000"/>
                    <a:lumOff val="50000"/>
                  </a:schemeClr>
                </a:solidFill>
                <a:latin typeface="Helvetica Light" panose="020B0403020202020204" pitchFamily="34" charset="0"/>
              </a:rPr>
              <a:t>PRE</a:t>
            </a:r>
          </a:p>
        </p:txBody>
      </p:sp>
      <p:pic>
        <p:nvPicPr>
          <p:cNvPr id="58" name="Picture 5">
            <a:extLst>
              <a:ext uri="{FF2B5EF4-FFF2-40B4-BE49-F238E27FC236}">
                <a16:creationId xmlns:a16="http://schemas.microsoft.com/office/drawing/2014/main" id="{8D28FE10-74C0-4C74-9127-6DC6FD837D5A}"/>
              </a:ext>
            </a:extLst>
          </p:cNvPr>
          <p:cNvPicPr>
            <a:picLocks noChangeAspect="1"/>
          </p:cNvPicPr>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a:fillRect/>
          </a:stretch>
        </p:blipFill>
        <p:spPr>
          <a:xfrm>
            <a:off x="4605148" y="4757361"/>
            <a:ext cx="949494" cy="790919"/>
          </a:xfrm>
          <a:prstGeom prst="rect">
            <a:avLst/>
          </a:prstGeom>
        </p:spPr>
      </p:pic>
      <p:sp>
        <p:nvSpPr>
          <p:cNvPr id="61" name="TextBox 60">
            <a:extLst>
              <a:ext uri="{FF2B5EF4-FFF2-40B4-BE49-F238E27FC236}">
                <a16:creationId xmlns:a16="http://schemas.microsoft.com/office/drawing/2014/main" id="{C386B723-C1C3-4426-8276-14C48670ACE8}"/>
              </a:ext>
            </a:extLst>
          </p:cNvPr>
          <p:cNvSpPr txBox="1"/>
          <p:nvPr/>
        </p:nvSpPr>
        <p:spPr>
          <a:xfrm>
            <a:off x="4469391" y="5842545"/>
            <a:ext cx="1037463" cy="553998"/>
          </a:xfrm>
          <a:prstGeom prst="rect">
            <a:avLst/>
          </a:prstGeom>
          <a:noFill/>
        </p:spPr>
        <p:txBody>
          <a:bodyPr wrap="none" rtlCol="0">
            <a:spAutoFit/>
          </a:bodyPr>
          <a:lstStyle/>
          <a:p>
            <a:r>
              <a:rPr lang="en-US" sz="3000" b="1" dirty="0">
                <a:latin typeface="Helvetica" pitchFamily="2" charset="0"/>
              </a:rPr>
              <a:t>2023</a:t>
            </a:r>
          </a:p>
        </p:txBody>
      </p:sp>
      <p:sp>
        <p:nvSpPr>
          <p:cNvPr id="63" name="Rectángulo 31">
            <a:extLst>
              <a:ext uri="{FF2B5EF4-FFF2-40B4-BE49-F238E27FC236}">
                <a16:creationId xmlns:a16="http://schemas.microsoft.com/office/drawing/2014/main" id="{5A3287E8-E118-488F-98A0-73CEBE014405}"/>
              </a:ext>
            </a:extLst>
          </p:cNvPr>
          <p:cNvSpPr/>
          <p:nvPr/>
        </p:nvSpPr>
        <p:spPr>
          <a:xfrm>
            <a:off x="5444819" y="5925542"/>
            <a:ext cx="2221249" cy="369332"/>
          </a:xfrm>
          <a:prstGeom prst="rect">
            <a:avLst/>
          </a:prstGeom>
          <a:solidFill>
            <a:srgbClr val="FF0000"/>
          </a:solidFill>
          <a:effectLst>
            <a:outerShdw blurRad="50800" dist="38100" dir="5400000" algn="t" rotWithShape="0">
              <a:prstClr val="black">
                <a:alpha val="40000"/>
              </a:prstClr>
            </a:outerShdw>
          </a:effectLst>
        </p:spPr>
        <p:txBody>
          <a:bodyPr wrap="square">
            <a:spAutoFit/>
          </a:bodyPr>
          <a:lstStyle/>
          <a:p>
            <a:r>
              <a:rPr lang="es-MX" b="1" dirty="0">
                <a:solidFill>
                  <a:schemeClr val="bg1"/>
                </a:solidFill>
                <a:latin typeface="Helvetica Light" panose="020B0403020202020204" pitchFamily="34" charset="0"/>
              </a:rPr>
              <a:t>Inversión $ 134</a:t>
            </a:r>
            <a:r>
              <a:rPr lang="es-MX" sz="1800" b="1" dirty="0">
                <a:solidFill>
                  <a:schemeClr val="bg1"/>
                </a:solidFill>
                <a:latin typeface="Helvetica Light" panose="020B0403020202020204" pitchFamily="34" charset="0"/>
              </a:rPr>
              <a:t>K</a:t>
            </a:r>
            <a:endParaRPr lang="es-MX" b="1" dirty="0">
              <a:solidFill>
                <a:schemeClr val="bg1"/>
              </a:solidFill>
              <a:latin typeface="Helvetica Light" panose="020B0403020202020204" pitchFamily="34" charset="0"/>
            </a:endParaRPr>
          </a:p>
        </p:txBody>
      </p:sp>
      <p:sp>
        <p:nvSpPr>
          <p:cNvPr id="64" name="TextBox 63">
            <a:extLst>
              <a:ext uri="{FF2B5EF4-FFF2-40B4-BE49-F238E27FC236}">
                <a16:creationId xmlns:a16="http://schemas.microsoft.com/office/drawing/2014/main" id="{A1514BCF-AFFC-4302-88C8-678CB61FF728}"/>
              </a:ext>
            </a:extLst>
          </p:cNvPr>
          <p:cNvSpPr txBox="1"/>
          <p:nvPr/>
        </p:nvSpPr>
        <p:spPr>
          <a:xfrm>
            <a:off x="8256910" y="5833209"/>
            <a:ext cx="1037463" cy="553998"/>
          </a:xfrm>
          <a:prstGeom prst="rect">
            <a:avLst/>
          </a:prstGeom>
          <a:noFill/>
        </p:spPr>
        <p:txBody>
          <a:bodyPr wrap="none" rtlCol="0">
            <a:spAutoFit/>
          </a:bodyPr>
          <a:lstStyle/>
          <a:p>
            <a:r>
              <a:rPr lang="en-US" sz="3000" b="1" dirty="0">
                <a:latin typeface="Helvetica" pitchFamily="2" charset="0"/>
              </a:rPr>
              <a:t>2024</a:t>
            </a:r>
          </a:p>
        </p:txBody>
      </p:sp>
      <p:sp>
        <p:nvSpPr>
          <p:cNvPr id="67" name="Rectángulo 31">
            <a:extLst>
              <a:ext uri="{FF2B5EF4-FFF2-40B4-BE49-F238E27FC236}">
                <a16:creationId xmlns:a16="http://schemas.microsoft.com/office/drawing/2014/main" id="{66B33B5E-1742-44E4-8CC7-D8CF7887B413}"/>
              </a:ext>
            </a:extLst>
          </p:cNvPr>
          <p:cNvSpPr/>
          <p:nvPr/>
        </p:nvSpPr>
        <p:spPr>
          <a:xfrm>
            <a:off x="9273235" y="5910361"/>
            <a:ext cx="2254470" cy="369332"/>
          </a:xfrm>
          <a:prstGeom prst="rect">
            <a:avLst/>
          </a:prstGeom>
          <a:solidFill>
            <a:srgbClr val="FF0000"/>
          </a:solidFill>
          <a:effectLst>
            <a:outerShdw blurRad="50800" dist="38100" dir="5400000" algn="t" rotWithShape="0">
              <a:prstClr val="black">
                <a:alpha val="40000"/>
              </a:prstClr>
            </a:outerShdw>
          </a:effectLst>
        </p:spPr>
        <p:txBody>
          <a:bodyPr wrap="square">
            <a:spAutoFit/>
          </a:bodyPr>
          <a:lstStyle/>
          <a:p>
            <a:r>
              <a:rPr lang="es-MX" b="1" dirty="0">
                <a:solidFill>
                  <a:schemeClr val="bg1"/>
                </a:solidFill>
                <a:latin typeface="Helvetica Light" panose="020B0403020202020204" pitchFamily="34" charset="0"/>
              </a:rPr>
              <a:t>Inversión   $ 218</a:t>
            </a:r>
            <a:r>
              <a:rPr lang="es-MX" sz="1800" b="1" dirty="0">
                <a:solidFill>
                  <a:schemeClr val="bg1"/>
                </a:solidFill>
                <a:latin typeface="Helvetica Light" panose="020B0403020202020204" pitchFamily="34" charset="0"/>
              </a:rPr>
              <a:t>K</a:t>
            </a:r>
            <a:endParaRPr lang="es-MX" b="1" dirty="0">
              <a:solidFill>
                <a:schemeClr val="bg1"/>
              </a:solidFill>
              <a:latin typeface="Helvetica Light" panose="020B0403020202020204" pitchFamily="34" charset="0"/>
            </a:endParaRPr>
          </a:p>
        </p:txBody>
      </p:sp>
      <p:sp>
        <p:nvSpPr>
          <p:cNvPr id="82" name="TextBox 81">
            <a:extLst>
              <a:ext uri="{FF2B5EF4-FFF2-40B4-BE49-F238E27FC236}">
                <a16:creationId xmlns:a16="http://schemas.microsoft.com/office/drawing/2014/main" id="{408121B6-6078-4069-AE82-181D1A94D411}"/>
              </a:ext>
            </a:extLst>
          </p:cNvPr>
          <p:cNvSpPr txBox="1"/>
          <p:nvPr/>
        </p:nvSpPr>
        <p:spPr>
          <a:xfrm>
            <a:off x="85518" y="1219794"/>
            <a:ext cx="792205" cy="246221"/>
          </a:xfrm>
          <a:prstGeom prst="rect">
            <a:avLst/>
          </a:prstGeom>
          <a:solidFill>
            <a:schemeClr val="tx1"/>
          </a:solidFill>
        </p:spPr>
        <p:txBody>
          <a:bodyPr wrap="none" rtlCol="0">
            <a:spAutoFit/>
          </a:bodyPr>
          <a:lstStyle/>
          <a:p>
            <a:r>
              <a:rPr lang="en-US" sz="1000" b="1" dirty="0">
                <a:solidFill>
                  <a:schemeClr val="bg1"/>
                </a:solidFill>
                <a:latin typeface="Helvetica" pitchFamily="2" charset="0"/>
              </a:rPr>
              <a:t>2022-2023</a:t>
            </a:r>
          </a:p>
        </p:txBody>
      </p:sp>
      <p:sp>
        <p:nvSpPr>
          <p:cNvPr id="83" name="TextBox 82">
            <a:extLst>
              <a:ext uri="{FF2B5EF4-FFF2-40B4-BE49-F238E27FC236}">
                <a16:creationId xmlns:a16="http://schemas.microsoft.com/office/drawing/2014/main" id="{C4DCACE0-8512-4FE0-9253-0F8FFF7F3EC4}"/>
              </a:ext>
            </a:extLst>
          </p:cNvPr>
          <p:cNvSpPr txBox="1"/>
          <p:nvPr/>
        </p:nvSpPr>
        <p:spPr>
          <a:xfrm>
            <a:off x="80831" y="2158466"/>
            <a:ext cx="792205" cy="246221"/>
          </a:xfrm>
          <a:prstGeom prst="rect">
            <a:avLst/>
          </a:prstGeom>
          <a:solidFill>
            <a:schemeClr val="tx1"/>
          </a:solidFill>
        </p:spPr>
        <p:txBody>
          <a:bodyPr wrap="none" rtlCol="0">
            <a:spAutoFit/>
          </a:bodyPr>
          <a:lstStyle/>
          <a:p>
            <a:r>
              <a:rPr lang="en-US" sz="1000" b="1" dirty="0">
                <a:solidFill>
                  <a:schemeClr val="bg1"/>
                </a:solidFill>
                <a:latin typeface="Helvetica" pitchFamily="2" charset="0"/>
              </a:rPr>
              <a:t>2023-2024</a:t>
            </a:r>
          </a:p>
        </p:txBody>
      </p:sp>
      <p:sp>
        <p:nvSpPr>
          <p:cNvPr id="44" name="TextBox 43">
            <a:extLst>
              <a:ext uri="{FF2B5EF4-FFF2-40B4-BE49-F238E27FC236}">
                <a16:creationId xmlns:a16="http://schemas.microsoft.com/office/drawing/2014/main" id="{3B285E5D-C2B6-4321-BA41-9B65847EAB6F}"/>
              </a:ext>
            </a:extLst>
          </p:cNvPr>
          <p:cNvSpPr txBox="1"/>
          <p:nvPr/>
        </p:nvSpPr>
        <p:spPr>
          <a:xfrm>
            <a:off x="4711786" y="5122380"/>
            <a:ext cx="583814" cy="369332"/>
          </a:xfrm>
          <a:prstGeom prst="rect">
            <a:avLst/>
          </a:prstGeom>
          <a:solidFill>
            <a:schemeClr val="accent4"/>
          </a:solidFill>
        </p:spPr>
        <p:txBody>
          <a:bodyPr wrap="none" rtlCol="0">
            <a:spAutoFit/>
          </a:bodyPr>
          <a:lstStyle/>
          <a:p>
            <a:r>
              <a:rPr lang="en-CA" dirty="0">
                <a:solidFill>
                  <a:schemeClr val="bg1"/>
                </a:solidFill>
              </a:rPr>
              <a:t>73%</a:t>
            </a:r>
          </a:p>
        </p:txBody>
      </p:sp>
      <p:graphicFrame>
        <p:nvGraphicFramePr>
          <p:cNvPr id="2" name="Chart 6">
            <a:extLst>
              <a:ext uri="{FF2B5EF4-FFF2-40B4-BE49-F238E27FC236}">
                <a16:creationId xmlns:a16="http://schemas.microsoft.com/office/drawing/2014/main" id="{22F20A36-7938-16AB-02CA-20C48E735E6E}"/>
              </a:ext>
            </a:extLst>
          </p:cNvPr>
          <p:cNvGraphicFramePr/>
          <p:nvPr>
            <p:extLst>
              <p:ext uri="{D42A27DB-BD31-4B8C-83A1-F6EECF244321}">
                <p14:modId xmlns:p14="http://schemas.microsoft.com/office/powerpoint/2010/main" val="3698678414"/>
              </p:ext>
            </p:extLst>
          </p:nvPr>
        </p:nvGraphicFramePr>
        <p:xfrm>
          <a:off x="97486" y="2487417"/>
          <a:ext cx="12055622" cy="2359080"/>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80" name="Chart 79">
            <a:extLst>
              <a:ext uri="{FF2B5EF4-FFF2-40B4-BE49-F238E27FC236}">
                <a16:creationId xmlns:a16="http://schemas.microsoft.com/office/drawing/2014/main" id="{03C7DA67-9230-40BF-967F-26AD4450362E}"/>
              </a:ext>
            </a:extLst>
          </p:cNvPr>
          <p:cNvGraphicFramePr/>
          <p:nvPr>
            <p:extLst>
              <p:ext uri="{D42A27DB-BD31-4B8C-83A1-F6EECF244321}">
                <p14:modId xmlns:p14="http://schemas.microsoft.com/office/powerpoint/2010/main" val="4135415076"/>
              </p:ext>
            </p:extLst>
          </p:nvPr>
        </p:nvGraphicFramePr>
        <p:xfrm>
          <a:off x="712620" y="673035"/>
          <a:ext cx="11430637" cy="1233165"/>
        </p:xfrm>
        <a:graphic>
          <a:graphicData uri="http://schemas.openxmlformats.org/drawingml/2006/chart">
            <c:chart xmlns:c="http://schemas.openxmlformats.org/drawingml/2006/chart" xmlns:r="http://schemas.openxmlformats.org/officeDocument/2006/relationships" r:id="rId25"/>
          </a:graphicData>
        </a:graphic>
      </p:graphicFrame>
      <p:graphicFrame>
        <p:nvGraphicFramePr>
          <p:cNvPr id="84" name="Chart 83">
            <a:extLst>
              <a:ext uri="{FF2B5EF4-FFF2-40B4-BE49-F238E27FC236}">
                <a16:creationId xmlns:a16="http://schemas.microsoft.com/office/drawing/2014/main" id="{08329BB9-528F-47B3-A496-C3265FD30500}"/>
              </a:ext>
            </a:extLst>
          </p:cNvPr>
          <p:cNvGraphicFramePr/>
          <p:nvPr>
            <p:extLst>
              <p:ext uri="{D42A27DB-BD31-4B8C-83A1-F6EECF244321}">
                <p14:modId xmlns:p14="http://schemas.microsoft.com/office/powerpoint/2010/main" val="3603686652"/>
              </p:ext>
            </p:extLst>
          </p:nvPr>
        </p:nvGraphicFramePr>
        <p:xfrm>
          <a:off x="663877" y="1700266"/>
          <a:ext cx="11430637" cy="1233165"/>
        </p:xfrm>
        <a:graphic>
          <a:graphicData uri="http://schemas.openxmlformats.org/drawingml/2006/chart">
            <c:chart xmlns:c="http://schemas.openxmlformats.org/drawingml/2006/chart" xmlns:r="http://schemas.openxmlformats.org/officeDocument/2006/relationships" r:id="rId26"/>
          </a:graphicData>
        </a:graphic>
      </p:graphicFrame>
      <p:sp>
        <p:nvSpPr>
          <p:cNvPr id="3" name="Arrow: Down 80">
            <a:extLst>
              <a:ext uri="{FF2B5EF4-FFF2-40B4-BE49-F238E27FC236}">
                <a16:creationId xmlns:a16="http://schemas.microsoft.com/office/drawing/2014/main" id="{04752F41-D5FF-1B67-2ACE-34F29AA5CB58}"/>
              </a:ext>
            </a:extLst>
          </p:cNvPr>
          <p:cNvSpPr/>
          <p:nvPr/>
        </p:nvSpPr>
        <p:spPr>
          <a:xfrm>
            <a:off x="3529824" y="6211105"/>
            <a:ext cx="1197522" cy="63754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16%</a:t>
            </a:r>
          </a:p>
        </p:txBody>
      </p:sp>
      <p:sp>
        <p:nvSpPr>
          <p:cNvPr id="6" name="Up Arrow 1">
            <a:extLst>
              <a:ext uri="{FF2B5EF4-FFF2-40B4-BE49-F238E27FC236}">
                <a16:creationId xmlns:a16="http://schemas.microsoft.com/office/drawing/2014/main" id="{9C4F9DD9-B0F5-F26C-4570-0C4046A645C2}"/>
              </a:ext>
            </a:extLst>
          </p:cNvPr>
          <p:cNvSpPr/>
          <p:nvPr/>
        </p:nvSpPr>
        <p:spPr>
          <a:xfrm>
            <a:off x="7473482" y="6136870"/>
            <a:ext cx="1262290" cy="637550"/>
          </a:xfrm>
          <a:prstGeom prst="upArrow">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63%</a:t>
            </a:r>
          </a:p>
        </p:txBody>
      </p:sp>
    </p:spTree>
    <p:extLst>
      <p:ext uri="{BB962C8B-B14F-4D97-AF65-F5344CB8AC3E}">
        <p14:creationId xmlns:p14="http://schemas.microsoft.com/office/powerpoint/2010/main" val="207621963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9">
            <a:extLst>
              <a:ext uri="{FF2B5EF4-FFF2-40B4-BE49-F238E27FC236}">
                <a16:creationId xmlns:a16="http://schemas.microsoft.com/office/drawing/2014/main" id="{6D8C1528-698B-0649-AFF0-C551D9DC658C}"/>
              </a:ext>
            </a:extLst>
          </p:cNvPr>
          <p:cNvSpPr/>
          <p:nvPr/>
        </p:nvSpPr>
        <p:spPr>
          <a:xfrm>
            <a:off x="-8733" y="8587"/>
            <a:ext cx="12200733" cy="865947"/>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INVERSION CATEGORÍA | Enero’24</a:t>
            </a:r>
          </a:p>
        </p:txBody>
      </p:sp>
      <p:sp>
        <p:nvSpPr>
          <p:cNvPr id="9" name="CuadroTexto 8">
            <a:extLst>
              <a:ext uri="{FF2B5EF4-FFF2-40B4-BE49-F238E27FC236}">
                <a16:creationId xmlns:a16="http://schemas.microsoft.com/office/drawing/2014/main" id="{10D01993-E1C3-9240-BD2F-53510BA39A87}"/>
              </a:ext>
            </a:extLst>
          </p:cNvPr>
          <p:cNvSpPr txBox="1"/>
          <p:nvPr/>
        </p:nvSpPr>
        <p:spPr>
          <a:xfrm>
            <a:off x="610664" y="951918"/>
            <a:ext cx="3775076" cy="400110"/>
          </a:xfrm>
          <a:prstGeom prst="rect">
            <a:avLst/>
          </a:prstGeom>
          <a:noFill/>
        </p:spPr>
        <p:txBody>
          <a:bodyPr wrap="square" rtlCol="0">
            <a:spAutoFit/>
          </a:bodyPr>
          <a:lstStyle/>
          <a:p>
            <a:r>
              <a:rPr lang="es-HN" sz="2000" dirty="0">
                <a:latin typeface="Helvetica Light" panose="020B0403020202020204" pitchFamily="34" charset="0"/>
              </a:rPr>
              <a:t>Inversión categoría : $ 218K </a:t>
            </a:r>
          </a:p>
        </p:txBody>
      </p:sp>
      <p:sp>
        <p:nvSpPr>
          <p:cNvPr id="11" name="CuadroTexto 10">
            <a:extLst>
              <a:ext uri="{FF2B5EF4-FFF2-40B4-BE49-F238E27FC236}">
                <a16:creationId xmlns:a16="http://schemas.microsoft.com/office/drawing/2014/main" id="{6001068C-7347-2A47-BEA9-8E6B32BA25B5}"/>
              </a:ext>
            </a:extLst>
          </p:cNvPr>
          <p:cNvSpPr txBox="1"/>
          <p:nvPr/>
        </p:nvSpPr>
        <p:spPr>
          <a:xfrm>
            <a:off x="678395" y="4853524"/>
            <a:ext cx="10909301" cy="923330"/>
          </a:xfrm>
          <a:prstGeom prst="rect">
            <a:avLst/>
          </a:prstGeom>
          <a:noFill/>
        </p:spPr>
        <p:txBody>
          <a:bodyPr wrap="square" rtlCol="0">
            <a:spAutoFit/>
          </a:bodyPr>
          <a:lstStyle/>
          <a:p>
            <a:r>
              <a:rPr lang="es-HN" dirty="0">
                <a:latin typeface="Helvetica Light" panose="020B0403020202020204" pitchFamily="34" charset="0"/>
              </a:rPr>
              <a:t>En el mes de enero del 2024, DIDEMO/HONDA tiene el primer lugar en el SOI con el 76% de participación, seguido de Elektra/Italika con el 12%, Tropigas tienen la tercera con el 4%, cuarta posición MM con 4% y UMA 3%. </a:t>
            </a:r>
          </a:p>
        </p:txBody>
      </p:sp>
      <p:sp>
        <p:nvSpPr>
          <p:cNvPr id="12" name="CuadroTexto 11">
            <a:extLst>
              <a:ext uri="{FF2B5EF4-FFF2-40B4-BE49-F238E27FC236}">
                <a16:creationId xmlns:a16="http://schemas.microsoft.com/office/drawing/2014/main" id="{C96CD516-4AD1-D74F-A399-27CE94C9D350}"/>
              </a:ext>
            </a:extLst>
          </p:cNvPr>
          <p:cNvSpPr txBox="1"/>
          <p:nvPr/>
        </p:nvSpPr>
        <p:spPr>
          <a:xfrm>
            <a:off x="678395" y="5790136"/>
            <a:ext cx="10909301" cy="553998"/>
          </a:xfrm>
          <a:prstGeom prst="rect">
            <a:avLst/>
          </a:prstGeom>
          <a:noFill/>
        </p:spPr>
        <p:txBody>
          <a:bodyPr wrap="square" rtlCol="0">
            <a:spAutoFit/>
          </a:bodyPr>
          <a:lstStyle/>
          <a:p>
            <a:r>
              <a:rPr lang="es-HN" sz="1500" i="1" dirty="0">
                <a:latin typeface="HELVETICA LIGHT" panose="020B0403020202020204" pitchFamily="34" charset="0"/>
              </a:rPr>
              <a:t>En el acumulado del 2023, DIDEMO/HONDA tiene el primer el SOI con el 76% de participacións, seguido de Elektra/Italika con el 12%, y le  siguen Tropigas y MM con el 4y 4% respectivamente. </a:t>
            </a:r>
          </a:p>
        </p:txBody>
      </p:sp>
      <mc:AlternateContent xmlns:mc="http://schemas.openxmlformats.org/markup-compatibility/2006" xmlns:cx1="http://schemas.microsoft.com/office/drawing/2015/9/8/chartex">
        <mc:Choice Requires="cx1">
          <p:graphicFrame>
            <p:nvGraphicFramePr>
              <p:cNvPr id="2" name="Gráfico 1">
                <a:extLst>
                  <a:ext uri="{FF2B5EF4-FFF2-40B4-BE49-F238E27FC236}">
                    <a16:creationId xmlns:a16="http://schemas.microsoft.com/office/drawing/2014/main" id="{FAAD147B-2DA6-F349-8E06-9A9A322A65E3}"/>
                  </a:ext>
                </a:extLst>
              </p:cNvPr>
              <p:cNvGraphicFramePr/>
              <p:nvPr>
                <p:extLst>
                  <p:ext uri="{D42A27DB-BD31-4B8C-83A1-F6EECF244321}">
                    <p14:modId xmlns:p14="http://schemas.microsoft.com/office/powerpoint/2010/main" val="1270626132"/>
                  </p:ext>
                </p:extLst>
              </p:nvPr>
            </p:nvGraphicFramePr>
            <p:xfrm>
              <a:off x="345372" y="1352028"/>
              <a:ext cx="11616255" cy="3501496"/>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 name="Gráfico 1">
                <a:extLst>
                  <a:ext uri="{FF2B5EF4-FFF2-40B4-BE49-F238E27FC236}">
                    <a16:creationId xmlns:a16="http://schemas.microsoft.com/office/drawing/2014/main" id="{FAAD147B-2DA6-F349-8E06-9A9A322A65E3}"/>
                  </a:ext>
                </a:extLst>
              </p:cNvPr>
              <p:cNvPicPr>
                <a:picLocks noGrp="1" noRot="1" noChangeAspect="1" noMove="1" noResize="1" noEditPoints="1" noAdjustHandles="1" noChangeArrowheads="1" noChangeShapeType="1"/>
              </p:cNvPicPr>
              <p:nvPr/>
            </p:nvPicPr>
            <p:blipFill>
              <a:blip r:embed="rId4"/>
              <a:stretch>
                <a:fillRect/>
              </a:stretch>
            </p:blipFill>
            <p:spPr>
              <a:xfrm>
                <a:off x="345372" y="1352028"/>
                <a:ext cx="11616255" cy="3501496"/>
              </a:xfrm>
              <a:prstGeom prst="rect">
                <a:avLst/>
              </a:prstGeom>
            </p:spPr>
          </p:pic>
        </mc:Fallback>
      </mc:AlternateContent>
      <p:sp>
        <p:nvSpPr>
          <p:cNvPr id="4" name="CuadroTexto 3">
            <a:extLst>
              <a:ext uri="{FF2B5EF4-FFF2-40B4-BE49-F238E27FC236}">
                <a16:creationId xmlns:a16="http://schemas.microsoft.com/office/drawing/2014/main" id="{46854631-47D7-8F24-A0A9-4741FFE71EEC}"/>
              </a:ext>
            </a:extLst>
          </p:cNvPr>
          <p:cNvSpPr txBox="1"/>
          <p:nvPr/>
        </p:nvSpPr>
        <p:spPr>
          <a:xfrm>
            <a:off x="10270111" y="3198168"/>
            <a:ext cx="322862" cy="230832"/>
          </a:xfrm>
          <a:prstGeom prst="rect">
            <a:avLst/>
          </a:prstGeom>
          <a:noFill/>
        </p:spPr>
        <p:txBody>
          <a:bodyPr wrap="square" rtlCol="0">
            <a:spAutoFit/>
          </a:bodyPr>
          <a:lstStyle/>
          <a:p>
            <a:r>
              <a:rPr lang="es-HN" sz="900" dirty="0">
                <a:solidFill>
                  <a:schemeClr val="bg1"/>
                </a:solidFill>
              </a:rPr>
              <a:t>4%</a:t>
            </a:r>
          </a:p>
        </p:txBody>
      </p:sp>
    </p:spTree>
    <p:extLst>
      <p:ext uri="{BB962C8B-B14F-4D97-AF65-F5344CB8AC3E}">
        <p14:creationId xmlns:p14="http://schemas.microsoft.com/office/powerpoint/2010/main" val="159712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A35AB58-CB43-FA49-AB27-4BA14488DB5B}"/>
              </a:ext>
            </a:extLst>
          </p:cNvPr>
          <p:cNvSpPr/>
          <p:nvPr/>
        </p:nvSpPr>
        <p:spPr>
          <a:xfrm>
            <a:off x="-8733" y="8587"/>
            <a:ext cx="12200733" cy="865947"/>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MEDIA MIX| Enero’24</a:t>
            </a:r>
          </a:p>
        </p:txBody>
      </p:sp>
      <p:sp>
        <p:nvSpPr>
          <p:cNvPr id="6" name="CuadroTexto 5">
            <a:extLst>
              <a:ext uri="{FF2B5EF4-FFF2-40B4-BE49-F238E27FC236}">
                <a16:creationId xmlns:a16="http://schemas.microsoft.com/office/drawing/2014/main" id="{CFCE14F7-F450-4A4A-9986-E700CCD22C57}"/>
              </a:ext>
            </a:extLst>
          </p:cNvPr>
          <p:cNvSpPr txBox="1"/>
          <p:nvPr/>
        </p:nvSpPr>
        <p:spPr>
          <a:xfrm>
            <a:off x="224248" y="1146209"/>
            <a:ext cx="2963334" cy="369332"/>
          </a:xfrm>
          <a:prstGeom prst="rect">
            <a:avLst/>
          </a:prstGeom>
          <a:noFill/>
        </p:spPr>
        <p:txBody>
          <a:bodyPr wrap="square" rtlCol="0">
            <a:spAutoFit/>
          </a:bodyPr>
          <a:lstStyle/>
          <a:p>
            <a:r>
              <a:rPr lang="es-HN" dirty="0">
                <a:latin typeface="Helvetica Light" panose="020B0403020202020204" pitchFamily="34" charset="0"/>
              </a:rPr>
              <a:t>Por distribuidora</a:t>
            </a:r>
          </a:p>
        </p:txBody>
      </p:sp>
      <p:sp>
        <p:nvSpPr>
          <p:cNvPr id="8" name="CuadroTexto 7">
            <a:extLst>
              <a:ext uri="{FF2B5EF4-FFF2-40B4-BE49-F238E27FC236}">
                <a16:creationId xmlns:a16="http://schemas.microsoft.com/office/drawing/2014/main" id="{B2DC4931-E262-3B40-BDE2-ECA727A5F6E2}"/>
              </a:ext>
            </a:extLst>
          </p:cNvPr>
          <p:cNvSpPr txBox="1"/>
          <p:nvPr/>
        </p:nvSpPr>
        <p:spPr>
          <a:xfrm>
            <a:off x="6078814" y="1146209"/>
            <a:ext cx="2963334" cy="369332"/>
          </a:xfrm>
          <a:prstGeom prst="rect">
            <a:avLst/>
          </a:prstGeom>
          <a:noFill/>
        </p:spPr>
        <p:txBody>
          <a:bodyPr wrap="square" rtlCol="0">
            <a:spAutoFit/>
          </a:bodyPr>
          <a:lstStyle/>
          <a:p>
            <a:r>
              <a:rPr lang="es-HN" dirty="0">
                <a:latin typeface="Helvetica Light" panose="020B0403020202020204" pitchFamily="34" charset="0"/>
              </a:rPr>
              <a:t>Por marca</a:t>
            </a:r>
          </a:p>
        </p:txBody>
      </p:sp>
      <p:graphicFrame>
        <p:nvGraphicFramePr>
          <p:cNvPr id="3" name="Tabla 9">
            <a:extLst>
              <a:ext uri="{FF2B5EF4-FFF2-40B4-BE49-F238E27FC236}">
                <a16:creationId xmlns:a16="http://schemas.microsoft.com/office/drawing/2014/main" id="{7C77E005-54E6-B241-BD2B-DB4888653A6D}"/>
              </a:ext>
            </a:extLst>
          </p:cNvPr>
          <p:cNvGraphicFramePr>
            <a:graphicFrameLocks noGrp="1"/>
          </p:cNvGraphicFramePr>
          <p:nvPr>
            <p:extLst>
              <p:ext uri="{D42A27DB-BD31-4B8C-83A1-F6EECF244321}">
                <p14:modId xmlns:p14="http://schemas.microsoft.com/office/powerpoint/2010/main" val="3186129804"/>
              </p:ext>
            </p:extLst>
          </p:nvPr>
        </p:nvGraphicFramePr>
        <p:xfrm>
          <a:off x="5262812" y="999343"/>
          <a:ext cx="680537" cy="3846976"/>
        </p:xfrm>
        <a:graphic>
          <a:graphicData uri="http://schemas.openxmlformats.org/drawingml/2006/table">
            <a:tbl>
              <a:tblPr firstRow="1" bandRow="1">
                <a:tableStyleId>{17292A2E-F333-43FB-9621-5CBBE7FDCDCB}</a:tableStyleId>
              </a:tblPr>
              <a:tblGrid>
                <a:gridCol w="680537">
                  <a:extLst>
                    <a:ext uri="{9D8B030D-6E8A-4147-A177-3AD203B41FA5}">
                      <a16:colId xmlns:a16="http://schemas.microsoft.com/office/drawing/2014/main" val="1733156645"/>
                    </a:ext>
                  </a:extLst>
                </a:gridCol>
              </a:tblGrid>
              <a:tr h="480872">
                <a:tc>
                  <a:txBody>
                    <a:bodyPr/>
                    <a:lstStyle/>
                    <a:p>
                      <a:pPr algn="ctr"/>
                      <a:r>
                        <a:rPr lang="es-HN" sz="1200" b="0" i="0" dirty="0">
                          <a:latin typeface="Helvetica Light" panose="020B0403020202020204" pitchFamily="34" charset="0"/>
                        </a:rPr>
                        <a:t>INV</a:t>
                      </a:r>
                    </a:p>
                  </a:txBody>
                  <a:tcPr anchor="ctr">
                    <a:solidFill>
                      <a:schemeClr val="tx2"/>
                    </a:solidFill>
                  </a:tcPr>
                </a:tc>
                <a:extLst>
                  <a:ext uri="{0D108BD9-81ED-4DB2-BD59-A6C34878D82A}">
                    <a16:rowId xmlns:a16="http://schemas.microsoft.com/office/drawing/2014/main" val="1027688604"/>
                  </a:ext>
                </a:extLst>
              </a:tr>
              <a:tr h="480872">
                <a:tc>
                  <a:txBody>
                    <a:bodyPr/>
                    <a:lstStyle/>
                    <a:p>
                      <a:pPr algn="ctr"/>
                      <a:r>
                        <a:rPr lang="es-HN" sz="1200" b="0" i="0" dirty="0">
                          <a:latin typeface="Helvetica Light" panose="020B0403020202020204" pitchFamily="34" charset="0"/>
                        </a:rPr>
                        <a:t>$167K</a:t>
                      </a:r>
                    </a:p>
                  </a:txBody>
                  <a:tcPr anchor="ctr"/>
                </a:tc>
                <a:extLst>
                  <a:ext uri="{0D108BD9-81ED-4DB2-BD59-A6C34878D82A}">
                    <a16:rowId xmlns:a16="http://schemas.microsoft.com/office/drawing/2014/main" val="34351981"/>
                  </a:ext>
                </a:extLst>
              </a:tr>
              <a:tr h="480872">
                <a:tc>
                  <a:txBody>
                    <a:bodyPr/>
                    <a:lstStyle/>
                    <a:p>
                      <a:pPr algn="ctr"/>
                      <a:r>
                        <a:rPr lang="es-HN" sz="1200" b="0" i="0" dirty="0">
                          <a:latin typeface="Helvetica Light" panose="020B0403020202020204" pitchFamily="34" charset="0"/>
                        </a:rPr>
                        <a:t>$23k</a:t>
                      </a:r>
                    </a:p>
                  </a:txBody>
                  <a:tcPr anchor="ctr"/>
                </a:tc>
                <a:extLst>
                  <a:ext uri="{0D108BD9-81ED-4DB2-BD59-A6C34878D82A}">
                    <a16:rowId xmlns:a16="http://schemas.microsoft.com/office/drawing/2014/main" val="2597096007"/>
                  </a:ext>
                </a:extLst>
              </a:tr>
              <a:tr h="480872">
                <a:tc>
                  <a:txBody>
                    <a:bodyPr/>
                    <a:lstStyle/>
                    <a:p>
                      <a:pPr algn="ctr"/>
                      <a:r>
                        <a:rPr lang="es-HN" sz="1200" b="0" i="0" dirty="0">
                          <a:latin typeface="Helvetica Light" panose="020B0403020202020204" pitchFamily="34" charset="0"/>
                        </a:rPr>
                        <a:t>$8k</a:t>
                      </a:r>
                    </a:p>
                  </a:txBody>
                  <a:tcPr anchor="ctr"/>
                </a:tc>
                <a:extLst>
                  <a:ext uri="{0D108BD9-81ED-4DB2-BD59-A6C34878D82A}">
                    <a16:rowId xmlns:a16="http://schemas.microsoft.com/office/drawing/2014/main" val="3761301885"/>
                  </a:ext>
                </a:extLst>
              </a:tr>
              <a:tr h="480872">
                <a:tc>
                  <a:txBody>
                    <a:bodyPr/>
                    <a:lstStyle/>
                    <a:p>
                      <a:pPr algn="ctr"/>
                      <a:r>
                        <a:rPr lang="es-HN" sz="1200" b="0" i="0" dirty="0">
                          <a:latin typeface="Helvetica Light" panose="020B0403020202020204" pitchFamily="34" charset="0"/>
                        </a:rPr>
                        <a:t>$8K</a:t>
                      </a:r>
                    </a:p>
                  </a:txBody>
                  <a:tcPr anchor="ctr"/>
                </a:tc>
                <a:extLst>
                  <a:ext uri="{0D108BD9-81ED-4DB2-BD59-A6C34878D82A}">
                    <a16:rowId xmlns:a16="http://schemas.microsoft.com/office/drawing/2014/main" val="1765627228"/>
                  </a:ext>
                </a:extLst>
              </a:tr>
              <a:tr h="480872">
                <a:tc>
                  <a:txBody>
                    <a:bodyPr/>
                    <a:lstStyle/>
                    <a:p>
                      <a:pPr algn="ctr"/>
                      <a:r>
                        <a:rPr lang="es-HN" sz="1200" b="0" i="0" dirty="0">
                          <a:latin typeface="Helvetica Light" panose="020B0403020202020204" pitchFamily="34" charset="0"/>
                        </a:rPr>
                        <a:t>$6K</a:t>
                      </a:r>
                    </a:p>
                  </a:txBody>
                  <a:tcPr anchor="ctr"/>
                </a:tc>
                <a:extLst>
                  <a:ext uri="{0D108BD9-81ED-4DB2-BD59-A6C34878D82A}">
                    <a16:rowId xmlns:a16="http://schemas.microsoft.com/office/drawing/2014/main" val="1567946576"/>
                  </a:ext>
                </a:extLst>
              </a:tr>
              <a:tr h="4808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200" b="0" i="0" dirty="0">
                          <a:latin typeface="Helvetica Light" panose="020B0403020202020204" pitchFamily="34" charset="0"/>
                        </a:rPr>
                        <a:t>$2K</a:t>
                      </a:r>
                    </a:p>
                  </a:txBody>
                  <a:tcPr anchor="ctr"/>
                </a:tc>
                <a:extLst>
                  <a:ext uri="{0D108BD9-81ED-4DB2-BD59-A6C34878D82A}">
                    <a16:rowId xmlns:a16="http://schemas.microsoft.com/office/drawing/2014/main" val="616025037"/>
                  </a:ext>
                </a:extLst>
              </a:tr>
              <a:tr h="4808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HN" sz="1200" b="0" i="0" dirty="0">
                          <a:latin typeface="Helvetica Light" panose="020B0403020202020204" pitchFamily="34" charset="0"/>
                        </a:rPr>
                        <a:t>$0.1K</a:t>
                      </a:r>
                    </a:p>
                  </a:txBody>
                  <a:tcPr anchor="ctr"/>
                </a:tc>
                <a:extLst>
                  <a:ext uri="{0D108BD9-81ED-4DB2-BD59-A6C34878D82A}">
                    <a16:rowId xmlns:a16="http://schemas.microsoft.com/office/drawing/2014/main" val="3544474019"/>
                  </a:ext>
                </a:extLst>
              </a:tr>
            </a:tbl>
          </a:graphicData>
        </a:graphic>
      </p:graphicFrame>
      <p:graphicFrame>
        <p:nvGraphicFramePr>
          <p:cNvPr id="10" name="Tabla 9">
            <a:extLst>
              <a:ext uri="{FF2B5EF4-FFF2-40B4-BE49-F238E27FC236}">
                <a16:creationId xmlns:a16="http://schemas.microsoft.com/office/drawing/2014/main" id="{56653D7F-8E8E-6D4B-89CF-99A55F2475DA}"/>
              </a:ext>
            </a:extLst>
          </p:cNvPr>
          <p:cNvGraphicFramePr>
            <a:graphicFrameLocks noGrp="1"/>
          </p:cNvGraphicFramePr>
          <p:nvPr>
            <p:extLst>
              <p:ext uri="{D42A27DB-BD31-4B8C-83A1-F6EECF244321}">
                <p14:modId xmlns:p14="http://schemas.microsoft.com/office/powerpoint/2010/main" val="3801294057"/>
              </p:ext>
            </p:extLst>
          </p:nvPr>
        </p:nvGraphicFramePr>
        <p:xfrm>
          <a:off x="10985156" y="999341"/>
          <a:ext cx="1118058" cy="3846976"/>
        </p:xfrm>
        <a:graphic>
          <a:graphicData uri="http://schemas.openxmlformats.org/drawingml/2006/table">
            <a:tbl>
              <a:tblPr firstRow="1" bandRow="1">
                <a:tableStyleId>{17292A2E-F333-43FB-9621-5CBBE7FDCDCB}</a:tableStyleId>
              </a:tblPr>
              <a:tblGrid>
                <a:gridCol w="559816">
                  <a:extLst>
                    <a:ext uri="{9D8B030D-6E8A-4147-A177-3AD203B41FA5}">
                      <a16:colId xmlns:a16="http://schemas.microsoft.com/office/drawing/2014/main" val="1733156645"/>
                    </a:ext>
                  </a:extLst>
                </a:gridCol>
                <a:gridCol w="558242">
                  <a:extLst>
                    <a:ext uri="{9D8B030D-6E8A-4147-A177-3AD203B41FA5}">
                      <a16:colId xmlns:a16="http://schemas.microsoft.com/office/drawing/2014/main" val="2509694731"/>
                    </a:ext>
                  </a:extLst>
                </a:gridCol>
              </a:tblGrid>
              <a:tr h="480872">
                <a:tc>
                  <a:txBody>
                    <a:bodyPr/>
                    <a:lstStyle/>
                    <a:p>
                      <a:pPr algn="ctr"/>
                      <a:r>
                        <a:rPr lang="es-HN" sz="1000" b="0" i="0" dirty="0">
                          <a:latin typeface="Helvetica Light" panose="020B0403020202020204" pitchFamily="34" charset="0"/>
                        </a:rPr>
                        <a:t>INV</a:t>
                      </a:r>
                    </a:p>
                  </a:txBody>
                  <a:tcPr anchor="ctr">
                    <a:solidFill>
                      <a:schemeClr val="tx2"/>
                    </a:solidFill>
                  </a:tcPr>
                </a:tc>
                <a:tc>
                  <a:txBody>
                    <a:bodyPr/>
                    <a:lstStyle/>
                    <a:p>
                      <a:pPr algn="ctr"/>
                      <a:r>
                        <a:rPr lang="es-HN" sz="1000" b="0" i="0" dirty="0">
                          <a:latin typeface="Helvetica Light" panose="020B0403020202020204" pitchFamily="34" charset="0"/>
                        </a:rPr>
                        <a:t>%</a:t>
                      </a:r>
                    </a:p>
                  </a:txBody>
                  <a:tcPr anchor="ctr">
                    <a:solidFill>
                      <a:schemeClr val="tx2"/>
                    </a:solidFill>
                  </a:tcPr>
                </a:tc>
                <a:extLst>
                  <a:ext uri="{0D108BD9-81ED-4DB2-BD59-A6C34878D82A}">
                    <a16:rowId xmlns:a16="http://schemas.microsoft.com/office/drawing/2014/main" val="1027688604"/>
                  </a:ext>
                </a:extLst>
              </a:tr>
              <a:tr h="480872">
                <a:tc>
                  <a:txBody>
                    <a:bodyPr/>
                    <a:lstStyle/>
                    <a:p>
                      <a:pPr algn="ctr"/>
                      <a:r>
                        <a:rPr lang="es-HN" sz="1100" b="0" i="0" dirty="0">
                          <a:latin typeface="Helvetica Light" panose="020B0403020202020204" pitchFamily="34" charset="0"/>
                        </a:rPr>
                        <a:t>$94K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57%</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4351981"/>
                  </a:ext>
                </a:extLst>
              </a:tr>
              <a:tr h="480872">
                <a:tc>
                  <a:txBody>
                    <a:bodyPr/>
                    <a:lstStyle/>
                    <a:p>
                      <a:pPr algn="ctr"/>
                      <a:r>
                        <a:rPr lang="es-HN" sz="1100" b="0" i="0" dirty="0">
                          <a:latin typeface="Helvetica Light" panose="020B0403020202020204" pitchFamily="34" charset="0"/>
                        </a:rPr>
                        <a:t>$23k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597096007"/>
                  </a:ext>
                </a:extLst>
              </a:tr>
              <a:tr h="480872">
                <a:tc>
                  <a:txBody>
                    <a:bodyPr/>
                    <a:lstStyle/>
                    <a:p>
                      <a:pPr algn="ctr"/>
                      <a:r>
                        <a:rPr lang="es-HN" sz="1100" b="0" i="0" dirty="0">
                          <a:latin typeface="Helvetica Light" panose="020B0403020202020204" pitchFamily="34" charset="0"/>
                        </a:rPr>
                        <a:t>$8k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761301885"/>
                  </a:ext>
                </a:extLst>
              </a:tr>
              <a:tr h="480872">
                <a:tc>
                  <a:txBody>
                    <a:bodyPr/>
                    <a:lstStyle/>
                    <a:p>
                      <a:pPr algn="ctr"/>
                      <a:r>
                        <a:rPr lang="es-HN" sz="1100" b="0" i="0" dirty="0">
                          <a:latin typeface="Helvetica Light" panose="020B0403020202020204" pitchFamily="34" charset="0"/>
                        </a:rPr>
                        <a:t>$8K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765627228"/>
                  </a:ext>
                </a:extLst>
              </a:tr>
              <a:tr h="480872">
                <a:tc>
                  <a:txBody>
                    <a:bodyPr/>
                    <a:lstStyle/>
                    <a:p>
                      <a:pPr algn="ctr"/>
                      <a:r>
                        <a:rPr lang="es-HN" sz="1100" b="0" i="0" dirty="0">
                          <a:latin typeface="Helvetica Light" panose="020B0403020202020204" pitchFamily="34" charset="0"/>
                        </a:rPr>
                        <a:t>$0K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249301184"/>
                  </a:ext>
                </a:extLst>
              </a:tr>
              <a:tr h="480872">
                <a:tc>
                  <a:txBody>
                    <a:bodyPr/>
                    <a:lstStyle/>
                    <a:p>
                      <a:pPr algn="ctr"/>
                      <a:r>
                        <a:rPr lang="es-HN" sz="1100" b="0" i="0" dirty="0">
                          <a:latin typeface="Helvetica Light" panose="020B0403020202020204" pitchFamily="34" charset="0"/>
                        </a:rPr>
                        <a:t>$02K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1069955334"/>
                  </a:ext>
                </a:extLst>
              </a:tr>
              <a:tr h="480872">
                <a:tc>
                  <a:txBody>
                    <a:bodyPr/>
                    <a:lstStyle/>
                    <a:p>
                      <a:pPr algn="ctr"/>
                      <a:r>
                        <a:rPr lang="es-HN" sz="1100" b="0" i="0" dirty="0">
                          <a:latin typeface="Helvetica Light" panose="020B0403020202020204" pitchFamily="34" charset="0"/>
                        </a:rPr>
                        <a:t>$0.01K</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100%</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625407340"/>
                  </a:ext>
                </a:extLst>
              </a:tr>
            </a:tbl>
          </a:graphicData>
        </a:graphic>
      </p:graphicFrame>
      <p:cxnSp>
        <p:nvCxnSpPr>
          <p:cNvPr id="11" name="Conector recto de flecha 10">
            <a:extLst>
              <a:ext uri="{FF2B5EF4-FFF2-40B4-BE49-F238E27FC236}">
                <a16:creationId xmlns:a16="http://schemas.microsoft.com/office/drawing/2014/main" id="{0D22F495-CE46-4C45-9F7A-33BDED8E87E2}"/>
              </a:ext>
            </a:extLst>
          </p:cNvPr>
          <p:cNvCxnSpPr>
            <a:cxnSpLocks/>
          </p:cNvCxnSpPr>
          <p:nvPr/>
        </p:nvCxnSpPr>
        <p:spPr>
          <a:xfrm>
            <a:off x="5993940" y="999344"/>
            <a:ext cx="0" cy="4981326"/>
          </a:xfrm>
          <a:prstGeom prst="straightConnector1">
            <a:avLst/>
          </a:prstGeom>
          <a:ln>
            <a:prstDash val="dash"/>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B4101637-3912-8D41-AC35-7FE910F9266F}"/>
              </a:ext>
            </a:extLst>
          </p:cNvPr>
          <p:cNvSpPr txBox="1"/>
          <p:nvPr/>
        </p:nvSpPr>
        <p:spPr>
          <a:xfrm>
            <a:off x="1927274" y="5776441"/>
            <a:ext cx="9214338" cy="738664"/>
          </a:xfrm>
          <a:prstGeom prst="rect">
            <a:avLst/>
          </a:prstGeom>
          <a:solidFill>
            <a:schemeClr val="bg1">
              <a:lumMod val="85000"/>
            </a:schemeClr>
          </a:solidFill>
        </p:spPr>
        <p:txBody>
          <a:bodyPr wrap="square" rtlCol="0">
            <a:spAutoFit/>
          </a:bodyPr>
          <a:lstStyle/>
          <a:p>
            <a:pPr algn="ctr"/>
            <a:r>
              <a:rPr lang="es-HN" sz="1400" dirty="0">
                <a:latin typeface="Helvetica Light" panose="020B0403020202020204" pitchFamily="34" charset="0"/>
              </a:rPr>
              <a:t>Didemo tiene una inversión de $167K en enero, destinando el 57% a CrediDemo y el 43% restante a otras marcas u otros productos de la categoría.</a:t>
            </a:r>
          </a:p>
          <a:p>
            <a:pPr algn="ctr"/>
            <a:r>
              <a:rPr lang="es-HN" sz="1400" dirty="0">
                <a:latin typeface="Helvetica Light" panose="020B0403020202020204" pitchFamily="34" charset="0"/>
              </a:rPr>
              <a:t>Elektra por su parte, toda su inversión fue destinada a Itálika</a:t>
            </a:r>
          </a:p>
        </p:txBody>
      </p:sp>
      <p:graphicFrame>
        <p:nvGraphicFramePr>
          <p:cNvPr id="5" name="Gráfico 4">
            <a:extLst>
              <a:ext uri="{FF2B5EF4-FFF2-40B4-BE49-F238E27FC236}">
                <a16:creationId xmlns:a16="http://schemas.microsoft.com/office/drawing/2014/main" id="{E83703F2-FE8F-4A4F-A4C6-3074079EE838}"/>
              </a:ext>
            </a:extLst>
          </p:cNvPr>
          <p:cNvGraphicFramePr>
            <a:graphicFrameLocks/>
          </p:cNvGraphicFramePr>
          <p:nvPr>
            <p:extLst>
              <p:ext uri="{D42A27DB-BD31-4B8C-83A1-F6EECF244321}">
                <p14:modId xmlns:p14="http://schemas.microsoft.com/office/powerpoint/2010/main" val="1821578854"/>
              </p:ext>
            </p:extLst>
          </p:nvPr>
        </p:nvGraphicFramePr>
        <p:xfrm>
          <a:off x="-58349" y="1366437"/>
          <a:ext cx="5382121" cy="39310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áfico 11">
            <a:extLst>
              <a:ext uri="{FF2B5EF4-FFF2-40B4-BE49-F238E27FC236}">
                <a16:creationId xmlns:a16="http://schemas.microsoft.com/office/drawing/2014/main" id="{696E1DF3-7296-B840-9017-A5CD1CA4C596}"/>
              </a:ext>
            </a:extLst>
          </p:cNvPr>
          <p:cNvGraphicFramePr>
            <a:graphicFrameLocks/>
          </p:cNvGraphicFramePr>
          <p:nvPr>
            <p:extLst>
              <p:ext uri="{D42A27DB-BD31-4B8C-83A1-F6EECF244321}">
                <p14:modId xmlns:p14="http://schemas.microsoft.com/office/powerpoint/2010/main" val="1302518647"/>
              </p:ext>
            </p:extLst>
          </p:nvPr>
        </p:nvGraphicFramePr>
        <p:xfrm>
          <a:off x="5954732" y="1394321"/>
          <a:ext cx="5041806" cy="393100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6647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9">
            <a:extLst>
              <a:ext uri="{FF2B5EF4-FFF2-40B4-BE49-F238E27FC236}">
                <a16:creationId xmlns:a16="http://schemas.microsoft.com/office/drawing/2014/main" id="{AA35AB58-CB43-FA49-AB27-4BA14488DB5B}"/>
              </a:ext>
            </a:extLst>
          </p:cNvPr>
          <p:cNvSpPr/>
          <p:nvPr/>
        </p:nvSpPr>
        <p:spPr>
          <a:xfrm>
            <a:off x="-8733" y="8587"/>
            <a:ext cx="12200733" cy="865947"/>
          </a:xfrm>
          <a:prstGeom prst="rect">
            <a:avLst/>
          </a:prstGeom>
          <a:solidFill>
            <a:schemeClr val="tx2"/>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MEDIA MIX| Enero’24</a:t>
            </a:r>
          </a:p>
        </p:txBody>
      </p:sp>
      <p:sp>
        <p:nvSpPr>
          <p:cNvPr id="8" name="CuadroTexto 7">
            <a:extLst>
              <a:ext uri="{FF2B5EF4-FFF2-40B4-BE49-F238E27FC236}">
                <a16:creationId xmlns:a16="http://schemas.microsoft.com/office/drawing/2014/main" id="{B2DC4931-E262-3B40-BDE2-ECA727A5F6E2}"/>
              </a:ext>
            </a:extLst>
          </p:cNvPr>
          <p:cNvSpPr txBox="1"/>
          <p:nvPr/>
        </p:nvSpPr>
        <p:spPr>
          <a:xfrm>
            <a:off x="468635" y="974788"/>
            <a:ext cx="4005394" cy="369332"/>
          </a:xfrm>
          <a:prstGeom prst="rect">
            <a:avLst/>
          </a:prstGeom>
          <a:noFill/>
        </p:spPr>
        <p:txBody>
          <a:bodyPr wrap="square" rtlCol="0">
            <a:spAutoFit/>
          </a:bodyPr>
          <a:lstStyle/>
          <a:p>
            <a:r>
              <a:rPr lang="es-HN" dirty="0">
                <a:latin typeface="Helvetica Light" panose="020B0403020202020204" pitchFamily="34" charset="0"/>
              </a:rPr>
              <a:t>D</a:t>
            </a:r>
            <a:r>
              <a:rPr lang="es-HN" dirty="0">
                <a:effectLst/>
                <a:latin typeface="Helvetica Light" panose="020B0403020202020204" pitchFamily="34" charset="0"/>
              </a:rPr>
              <a:t>istribución</a:t>
            </a:r>
            <a:r>
              <a:rPr lang="es-HN" dirty="0">
                <a:latin typeface="Helvetica Light" panose="020B0403020202020204" pitchFamily="34" charset="0"/>
              </a:rPr>
              <a:t> Didemo marca por </a:t>
            </a:r>
            <a:r>
              <a:rPr lang="es-HN" b="1" dirty="0">
                <a:latin typeface="Helvetica Light" panose="020B0403020202020204" pitchFamily="34" charset="0"/>
              </a:rPr>
              <a:t>Spot</a:t>
            </a:r>
          </a:p>
        </p:txBody>
      </p:sp>
      <p:graphicFrame>
        <p:nvGraphicFramePr>
          <p:cNvPr id="10" name="Tabla 9">
            <a:extLst>
              <a:ext uri="{FF2B5EF4-FFF2-40B4-BE49-F238E27FC236}">
                <a16:creationId xmlns:a16="http://schemas.microsoft.com/office/drawing/2014/main" id="{56653D7F-8E8E-6D4B-89CF-99A55F2475DA}"/>
              </a:ext>
            </a:extLst>
          </p:cNvPr>
          <p:cNvGraphicFramePr>
            <a:graphicFrameLocks noGrp="1"/>
          </p:cNvGraphicFramePr>
          <p:nvPr>
            <p:extLst>
              <p:ext uri="{D42A27DB-BD31-4B8C-83A1-F6EECF244321}">
                <p14:modId xmlns:p14="http://schemas.microsoft.com/office/powerpoint/2010/main" val="4146900400"/>
              </p:ext>
            </p:extLst>
          </p:nvPr>
        </p:nvGraphicFramePr>
        <p:xfrm>
          <a:off x="10605307" y="1344120"/>
          <a:ext cx="1118058" cy="3772126"/>
        </p:xfrm>
        <a:graphic>
          <a:graphicData uri="http://schemas.openxmlformats.org/drawingml/2006/table">
            <a:tbl>
              <a:tblPr firstRow="1" bandRow="1">
                <a:tableStyleId>{17292A2E-F333-43FB-9621-5CBBE7FDCDCB}</a:tableStyleId>
              </a:tblPr>
              <a:tblGrid>
                <a:gridCol w="559816">
                  <a:extLst>
                    <a:ext uri="{9D8B030D-6E8A-4147-A177-3AD203B41FA5}">
                      <a16:colId xmlns:a16="http://schemas.microsoft.com/office/drawing/2014/main" val="1733156645"/>
                    </a:ext>
                  </a:extLst>
                </a:gridCol>
                <a:gridCol w="558242">
                  <a:extLst>
                    <a:ext uri="{9D8B030D-6E8A-4147-A177-3AD203B41FA5}">
                      <a16:colId xmlns:a16="http://schemas.microsoft.com/office/drawing/2014/main" val="2509694731"/>
                    </a:ext>
                  </a:extLst>
                </a:gridCol>
              </a:tblGrid>
              <a:tr h="595416">
                <a:tc>
                  <a:txBody>
                    <a:bodyPr/>
                    <a:lstStyle/>
                    <a:p>
                      <a:pPr algn="ctr"/>
                      <a:r>
                        <a:rPr lang="es-HN" sz="1000" b="0" i="0" dirty="0">
                          <a:latin typeface="Helvetica Light" panose="020B0403020202020204" pitchFamily="34" charset="0"/>
                        </a:rPr>
                        <a:t>Spot</a:t>
                      </a:r>
                    </a:p>
                  </a:txBody>
                  <a:tcPr anchor="ctr">
                    <a:solidFill>
                      <a:schemeClr val="tx2"/>
                    </a:solidFill>
                  </a:tcPr>
                </a:tc>
                <a:tc>
                  <a:txBody>
                    <a:bodyPr/>
                    <a:lstStyle/>
                    <a:p>
                      <a:pPr algn="ctr"/>
                      <a:r>
                        <a:rPr lang="es-HN" sz="1000" b="0" i="0" dirty="0">
                          <a:latin typeface="Helvetica Light" panose="020B0403020202020204" pitchFamily="34" charset="0"/>
                        </a:rPr>
                        <a:t>%</a:t>
                      </a:r>
                    </a:p>
                  </a:txBody>
                  <a:tcPr anchor="ctr">
                    <a:solidFill>
                      <a:schemeClr val="tx2"/>
                    </a:solidFill>
                  </a:tcPr>
                </a:tc>
                <a:extLst>
                  <a:ext uri="{0D108BD9-81ED-4DB2-BD59-A6C34878D82A}">
                    <a16:rowId xmlns:a16="http://schemas.microsoft.com/office/drawing/2014/main" val="1027688604"/>
                  </a:ext>
                </a:extLst>
              </a:tr>
              <a:tr h="1588355">
                <a:tc>
                  <a:txBody>
                    <a:bodyPr/>
                    <a:lstStyle/>
                    <a:p>
                      <a:pPr algn="ctr"/>
                      <a:r>
                        <a:rPr lang="es-HN" sz="1100" b="0" i="0" dirty="0">
                          <a:latin typeface="Helvetica Light" panose="020B0403020202020204" pitchFamily="34" charset="0"/>
                        </a:rPr>
                        <a:t>304</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38%</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34351981"/>
                  </a:ext>
                </a:extLst>
              </a:tr>
              <a:tr h="1588355">
                <a:tc>
                  <a:txBody>
                    <a:bodyPr/>
                    <a:lstStyle/>
                    <a:p>
                      <a:pPr algn="ctr"/>
                      <a:r>
                        <a:rPr lang="es-HN" sz="1100" b="0" i="0" dirty="0">
                          <a:latin typeface="Helvetica Light" panose="020B0403020202020204" pitchFamily="34" charset="0"/>
                        </a:rPr>
                        <a:t>494</a:t>
                      </a:r>
                    </a:p>
                  </a:txBody>
                  <a:tcPr anchor="ctr">
                    <a:lnR w="3175" cap="flat" cmpd="sng" algn="ctr">
                      <a:solidFill>
                        <a:schemeClr val="bg1">
                          <a:lumMod val="65000"/>
                        </a:schemeClr>
                      </a:solidFill>
                      <a:prstDash val="solid"/>
                      <a:round/>
                      <a:headEnd type="none" w="med" len="med"/>
                      <a:tailEnd type="none" w="med" len="med"/>
                    </a:lnR>
                  </a:tcPr>
                </a:tc>
                <a:tc>
                  <a:txBody>
                    <a:bodyPr/>
                    <a:lstStyle/>
                    <a:p>
                      <a:pPr algn="ctr"/>
                      <a:r>
                        <a:rPr lang="es-HN" sz="1100" b="0" i="0" dirty="0">
                          <a:latin typeface="Helvetica Light" panose="020B0403020202020204" pitchFamily="34" charset="0"/>
                        </a:rPr>
                        <a:t>62%</a:t>
                      </a:r>
                    </a:p>
                  </a:txBody>
                  <a:tcPr anchor="ctr">
                    <a:lnL w="3175" cap="flat" cmpd="sng" algn="ctr">
                      <a:solidFill>
                        <a:schemeClr val="bg1">
                          <a:lumMod val="65000"/>
                        </a:schemeClr>
                      </a:solidFill>
                      <a:prstDash val="solid"/>
                      <a:round/>
                      <a:headEnd type="none" w="med" len="med"/>
                      <a:tailEnd type="none" w="med" len="med"/>
                    </a:lnL>
                  </a:tcPr>
                </a:tc>
                <a:extLst>
                  <a:ext uri="{0D108BD9-81ED-4DB2-BD59-A6C34878D82A}">
                    <a16:rowId xmlns:a16="http://schemas.microsoft.com/office/drawing/2014/main" val="2597096007"/>
                  </a:ext>
                </a:extLst>
              </a:tr>
            </a:tbl>
          </a:graphicData>
        </a:graphic>
      </p:graphicFrame>
      <p:sp>
        <p:nvSpPr>
          <p:cNvPr id="2" name="CuadroTexto 1">
            <a:extLst>
              <a:ext uri="{FF2B5EF4-FFF2-40B4-BE49-F238E27FC236}">
                <a16:creationId xmlns:a16="http://schemas.microsoft.com/office/drawing/2014/main" id="{B4101637-3912-8D41-AC35-7FE910F9266F}"/>
              </a:ext>
            </a:extLst>
          </p:cNvPr>
          <p:cNvSpPr txBox="1"/>
          <p:nvPr/>
        </p:nvSpPr>
        <p:spPr>
          <a:xfrm>
            <a:off x="1927274" y="5776441"/>
            <a:ext cx="9214338" cy="307777"/>
          </a:xfrm>
          <a:prstGeom prst="rect">
            <a:avLst/>
          </a:prstGeom>
          <a:solidFill>
            <a:schemeClr val="bg1">
              <a:lumMod val="85000"/>
            </a:schemeClr>
          </a:solidFill>
        </p:spPr>
        <p:txBody>
          <a:bodyPr wrap="square" rtlCol="0">
            <a:spAutoFit/>
          </a:bodyPr>
          <a:lstStyle/>
          <a:p>
            <a:pPr algn="ctr"/>
            <a:r>
              <a:rPr lang="es-HN" sz="1400" dirty="0">
                <a:latin typeface="Helvetica Light" panose="020B0403020202020204" pitchFamily="34" charset="0"/>
              </a:rPr>
              <a:t>Didemo tiene una distribución por spot de 798 en enero, destinando a el 62% a Didemo y el 38% a CrediDemo.</a:t>
            </a:r>
          </a:p>
        </p:txBody>
      </p:sp>
      <p:graphicFrame>
        <p:nvGraphicFramePr>
          <p:cNvPr id="3" name="Objeto 2">
            <a:extLst>
              <a:ext uri="{FF2B5EF4-FFF2-40B4-BE49-F238E27FC236}">
                <a16:creationId xmlns:a16="http://schemas.microsoft.com/office/drawing/2014/main" id="{284528EC-163B-1D37-390D-29998F92B35E}"/>
              </a:ext>
            </a:extLst>
          </p:cNvPr>
          <p:cNvGraphicFramePr>
            <a:graphicFrameLocks noChangeAspect="1"/>
          </p:cNvGraphicFramePr>
          <p:nvPr>
            <p:extLst>
              <p:ext uri="{D42A27DB-BD31-4B8C-83A1-F6EECF244321}">
                <p14:modId xmlns:p14="http://schemas.microsoft.com/office/powerpoint/2010/main" val="2949016620"/>
              </p:ext>
            </p:extLst>
          </p:nvPr>
        </p:nvGraphicFramePr>
        <p:xfrm>
          <a:off x="40436" y="1643167"/>
          <a:ext cx="4824844" cy="3644900"/>
        </p:xfrm>
        <a:graphic>
          <a:graphicData uri="http://schemas.openxmlformats.org/presentationml/2006/ole">
            <mc:AlternateContent xmlns:mc="http://schemas.openxmlformats.org/markup-compatibility/2006">
              <mc:Choice xmlns:v="urn:schemas-microsoft-com:vml" Requires="v">
                <p:oleObj spid="_x0000_s1028" name="Hoja de cálculo" r:id="rId4" imgW="4965700" imgH="3644900" progId="Excel.Sheet.12">
                  <p:embed/>
                </p:oleObj>
              </mc:Choice>
              <mc:Fallback>
                <p:oleObj name="Hoja de cálculo" r:id="rId4" imgW="4965700" imgH="3644900" progId="Excel.Sheet.12">
                  <p:embed/>
                  <p:pic>
                    <p:nvPicPr>
                      <p:cNvPr id="0" name=""/>
                      <p:cNvPicPr/>
                      <p:nvPr/>
                    </p:nvPicPr>
                    <p:blipFill>
                      <a:blip r:embed="rId5"/>
                      <a:stretch>
                        <a:fillRect/>
                      </a:stretch>
                    </p:blipFill>
                    <p:spPr>
                      <a:xfrm>
                        <a:off x="40436" y="1643167"/>
                        <a:ext cx="4824844" cy="3644900"/>
                      </a:xfrm>
                      <a:prstGeom prst="rect">
                        <a:avLst/>
                      </a:prstGeom>
                    </p:spPr>
                  </p:pic>
                </p:oleObj>
              </mc:Fallback>
            </mc:AlternateContent>
          </a:graphicData>
        </a:graphic>
      </p:graphicFrame>
      <p:graphicFrame>
        <p:nvGraphicFramePr>
          <p:cNvPr id="5" name="Gráfico 4">
            <a:extLst>
              <a:ext uri="{FF2B5EF4-FFF2-40B4-BE49-F238E27FC236}">
                <a16:creationId xmlns:a16="http://schemas.microsoft.com/office/drawing/2014/main" id="{E83703F2-FE8F-4A4F-A4C6-3074079EE838}"/>
              </a:ext>
            </a:extLst>
          </p:cNvPr>
          <p:cNvGraphicFramePr>
            <a:graphicFrameLocks/>
          </p:cNvGraphicFramePr>
          <p:nvPr>
            <p:extLst>
              <p:ext uri="{D42A27DB-BD31-4B8C-83A1-F6EECF244321}">
                <p14:modId xmlns:p14="http://schemas.microsoft.com/office/powerpoint/2010/main" val="1324983587"/>
              </p:ext>
            </p:extLst>
          </p:nvPr>
        </p:nvGraphicFramePr>
        <p:xfrm>
          <a:off x="4935438" y="1643167"/>
          <a:ext cx="5382121" cy="393100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4515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Table 4">
            <a:extLst>
              <a:ext uri="{FF2B5EF4-FFF2-40B4-BE49-F238E27FC236}">
                <a16:creationId xmlns:a16="http://schemas.microsoft.com/office/drawing/2014/main" id="{CDF3DD5E-A97B-B547-867B-1967B1ABCD6D}"/>
              </a:ext>
            </a:extLst>
          </p:cNvPr>
          <p:cNvGraphicFramePr>
            <a:graphicFrameLocks noGrp="1"/>
          </p:cNvGraphicFramePr>
          <p:nvPr>
            <p:extLst>
              <p:ext uri="{D42A27DB-BD31-4B8C-83A1-F6EECF244321}">
                <p14:modId xmlns:p14="http://schemas.microsoft.com/office/powerpoint/2010/main" val="3364188755"/>
              </p:ext>
            </p:extLst>
          </p:nvPr>
        </p:nvGraphicFramePr>
        <p:xfrm>
          <a:off x="10094171" y="1179143"/>
          <a:ext cx="1991553" cy="320040"/>
        </p:xfrm>
        <a:graphic>
          <a:graphicData uri="http://schemas.openxmlformats.org/drawingml/2006/table">
            <a:tbl>
              <a:tblPr firstRow="1" bandRow="1">
                <a:tableStyleId>{5C22544A-7EE6-4342-B048-85BDC9FD1C3A}</a:tableStyleId>
              </a:tblPr>
              <a:tblGrid>
                <a:gridCol w="663851">
                  <a:extLst>
                    <a:ext uri="{9D8B030D-6E8A-4147-A177-3AD203B41FA5}">
                      <a16:colId xmlns:a16="http://schemas.microsoft.com/office/drawing/2014/main" val="2088397600"/>
                    </a:ext>
                  </a:extLst>
                </a:gridCol>
                <a:gridCol w="663851">
                  <a:extLst>
                    <a:ext uri="{9D8B030D-6E8A-4147-A177-3AD203B41FA5}">
                      <a16:colId xmlns:a16="http://schemas.microsoft.com/office/drawing/2014/main" val="2533098998"/>
                    </a:ext>
                  </a:extLst>
                </a:gridCol>
                <a:gridCol w="663851">
                  <a:extLst>
                    <a:ext uri="{9D8B030D-6E8A-4147-A177-3AD203B41FA5}">
                      <a16:colId xmlns:a16="http://schemas.microsoft.com/office/drawing/2014/main" val="4125273330"/>
                    </a:ext>
                  </a:extLst>
                </a:gridCol>
              </a:tblGrid>
              <a:tr h="280318">
                <a:tc>
                  <a:txBody>
                    <a:bodyPr/>
                    <a:lstStyle/>
                    <a:p>
                      <a:pPr algn="ctr"/>
                      <a:r>
                        <a:rPr lang="en-US" sz="1500" b="0" i="0" dirty="0" err="1">
                          <a:latin typeface="Helvetica Light" panose="020B0403020202020204" pitchFamily="34" charset="0"/>
                        </a:rPr>
                        <a:t>Ene</a:t>
                      </a:r>
                      <a:endParaRPr lang="en-HN" sz="1500" b="0" i="0" dirty="0">
                        <a:latin typeface="Helvetica Light" panose="020B0403020202020204" pitchFamily="34" charset="0"/>
                      </a:endParaRPr>
                    </a:p>
                  </a:txBody>
                  <a:tcPr>
                    <a:solidFill>
                      <a:schemeClr val="tx2">
                        <a:lumMod val="60000"/>
                        <a:lumOff val="40000"/>
                      </a:schemeClr>
                    </a:solidFill>
                  </a:tcPr>
                </a:tc>
                <a:tc>
                  <a:txBody>
                    <a:bodyPr/>
                    <a:lstStyle/>
                    <a:p>
                      <a:pPr algn="ctr"/>
                      <a:r>
                        <a:rPr lang="en-US" sz="1500" b="0" i="0" dirty="0" err="1">
                          <a:latin typeface="Helvetica Light" panose="020B0403020202020204" pitchFamily="34" charset="0"/>
                        </a:rPr>
                        <a:t>Ene</a:t>
                      </a:r>
                      <a:endParaRPr lang="en-HN" sz="1500" b="0" i="0" dirty="0">
                        <a:latin typeface="Helvetica Light" panose="020B0403020202020204" pitchFamily="34" charset="0"/>
                      </a:endParaRPr>
                    </a:p>
                  </a:txBody>
                  <a:tcPr>
                    <a:solidFill>
                      <a:schemeClr val="tx2"/>
                    </a:solidFill>
                  </a:tcPr>
                </a:tc>
                <a:tc>
                  <a:txBody>
                    <a:bodyPr/>
                    <a:lstStyle/>
                    <a:p>
                      <a:pPr algn="ctr"/>
                      <a:r>
                        <a:rPr lang="en-HN" sz="1500" b="0" i="0" dirty="0">
                          <a:latin typeface="Helvetica Light" panose="020B0403020202020204" pitchFamily="34" charset="0"/>
                        </a:rPr>
                        <a:t>Var</a:t>
                      </a:r>
                    </a:p>
                  </a:txBody>
                  <a:tcPr>
                    <a:solidFill>
                      <a:schemeClr val="tx2">
                        <a:lumMod val="50000"/>
                      </a:schemeClr>
                    </a:solidFill>
                  </a:tcPr>
                </a:tc>
                <a:extLst>
                  <a:ext uri="{0D108BD9-81ED-4DB2-BD59-A6C34878D82A}">
                    <a16:rowId xmlns:a16="http://schemas.microsoft.com/office/drawing/2014/main" val="3065590855"/>
                  </a:ext>
                </a:extLst>
              </a:tr>
            </a:tbl>
          </a:graphicData>
        </a:graphic>
      </p:graphicFrame>
      <p:sp>
        <p:nvSpPr>
          <p:cNvPr id="26" name="TextBox 25">
            <a:extLst>
              <a:ext uri="{FF2B5EF4-FFF2-40B4-BE49-F238E27FC236}">
                <a16:creationId xmlns:a16="http://schemas.microsoft.com/office/drawing/2014/main" id="{5FC9F067-1396-A14B-B7BD-C340095D29D2}"/>
              </a:ext>
            </a:extLst>
          </p:cNvPr>
          <p:cNvSpPr txBox="1"/>
          <p:nvPr/>
        </p:nvSpPr>
        <p:spPr>
          <a:xfrm>
            <a:off x="5620732" y="1017657"/>
            <a:ext cx="1736857" cy="369332"/>
          </a:xfrm>
          <a:prstGeom prst="rect">
            <a:avLst/>
          </a:prstGeom>
          <a:noFill/>
          <a:ln>
            <a:solidFill>
              <a:srgbClr val="FF0000"/>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graphicFrame>
        <p:nvGraphicFramePr>
          <p:cNvPr id="28" name="Table 5">
            <a:extLst>
              <a:ext uri="{FF2B5EF4-FFF2-40B4-BE49-F238E27FC236}">
                <a16:creationId xmlns:a16="http://schemas.microsoft.com/office/drawing/2014/main" id="{A913A9EF-719F-5D4A-905D-20EBC9AD535F}"/>
              </a:ext>
            </a:extLst>
          </p:cNvPr>
          <p:cNvGraphicFramePr>
            <a:graphicFrameLocks noGrp="1"/>
          </p:cNvGraphicFramePr>
          <p:nvPr>
            <p:extLst>
              <p:ext uri="{D42A27DB-BD31-4B8C-83A1-F6EECF244321}">
                <p14:modId xmlns:p14="http://schemas.microsoft.com/office/powerpoint/2010/main" val="1577086360"/>
              </p:ext>
            </p:extLst>
          </p:nvPr>
        </p:nvGraphicFramePr>
        <p:xfrm>
          <a:off x="1477108" y="929004"/>
          <a:ext cx="2054762" cy="370840"/>
        </p:xfrm>
        <a:graphic>
          <a:graphicData uri="http://schemas.openxmlformats.org/drawingml/2006/table">
            <a:tbl>
              <a:tblPr firstRow="1" bandRow="1">
                <a:tableStyleId>{5C22544A-7EE6-4342-B048-85BDC9FD1C3A}</a:tableStyleId>
              </a:tblPr>
              <a:tblGrid>
                <a:gridCol w="1252024">
                  <a:extLst>
                    <a:ext uri="{9D8B030D-6E8A-4147-A177-3AD203B41FA5}">
                      <a16:colId xmlns:a16="http://schemas.microsoft.com/office/drawing/2014/main" val="612695862"/>
                    </a:ext>
                  </a:extLst>
                </a:gridCol>
                <a:gridCol w="802738">
                  <a:extLst>
                    <a:ext uri="{9D8B030D-6E8A-4147-A177-3AD203B41FA5}">
                      <a16:colId xmlns:a16="http://schemas.microsoft.com/office/drawing/2014/main" val="3565455255"/>
                    </a:ext>
                  </a:extLst>
                </a:gridCol>
              </a:tblGrid>
              <a:tr h="370840">
                <a:tc>
                  <a:txBody>
                    <a:bodyPr/>
                    <a:lstStyle/>
                    <a:p>
                      <a:pPr algn="ctr"/>
                      <a:r>
                        <a:rPr lang="en-HN" b="0" i="0">
                          <a:latin typeface="Helvetica Light" panose="020B0403020202020204" pitchFamily="34" charset="0"/>
                        </a:rPr>
                        <a:t>$</a:t>
                      </a:r>
                      <a:r>
                        <a:rPr lang="en-US" b="0" i="0" dirty="0">
                          <a:latin typeface="Helvetica Light" panose="020B0403020202020204" pitchFamily="34" charset="0"/>
                        </a:rPr>
                        <a:t>218</a:t>
                      </a:r>
                      <a:endParaRPr lang="en-HN" b="0" i="0" dirty="0">
                        <a:latin typeface="Helvetica Light" panose="020B0403020202020204" pitchFamily="34" charset="0"/>
                      </a:endParaRPr>
                    </a:p>
                  </a:txBody>
                  <a:tcPr>
                    <a:solidFill>
                      <a:schemeClr val="tx1"/>
                    </a:solidFill>
                  </a:tcPr>
                </a:tc>
                <a:tc>
                  <a:txBody>
                    <a:bodyPr/>
                    <a:lstStyle/>
                    <a:p>
                      <a:pPr algn="ctr"/>
                      <a:r>
                        <a:rPr lang="en-HN" b="0" i="0" dirty="0">
                          <a:solidFill>
                            <a:schemeClr val="tx1"/>
                          </a:solidFill>
                          <a:latin typeface="Helvetica Light" panose="020B0403020202020204" pitchFamily="34" charset="0"/>
                        </a:rPr>
                        <a:t>SOI</a:t>
                      </a:r>
                    </a:p>
                  </a:txBody>
                  <a:tcPr>
                    <a:noFill/>
                  </a:tcPr>
                </a:tc>
                <a:extLst>
                  <a:ext uri="{0D108BD9-81ED-4DB2-BD59-A6C34878D82A}">
                    <a16:rowId xmlns:a16="http://schemas.microsoft.com/office/drawing/2014/main" val="3461291903"/>
                  </a:ext>
                </a:extLst>
              </a:tr>
            </a:tbl>
          </a:graphicData>
        </a:graphic>
      </p:graphicFrame>
      <p:pic>
        <p:nvPicPr>
          <p:cNvPr id="20" name="Picture 19">
            <a:extLst>
              <a:ext uri="{FF2B5EF4-FFF2-40B4-BE49-F238E27FC236}">
                <a16:creationId xmlns:a16="http://schemas.microsoft.com/office/drawing/2014/main" id="{1D15EBB1-D87C-4656-8555-6A12EA40D2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89948" y="6353451"/>
            <a:ext cx="977012" cy="369332"/>
          </a:xfrm>
          <a:prstGeom prst="rect">
            <a:avLst/>
          </a:prstGeom>
        </p:spPr>
      </p:pic>
      <p:sp>
        <p:nvSpPr>
          <p:cNvPr id="25" name="Rectangle 24">
            <a:extLst>
              <a:ext uri="{FF2B5EF4-FFF2-40B4-BE49-F238E27FC236}">
                <a16:creationId xmlns:a16="http://schemas.microsoft.com/office/drawing/2014/main" id="{579CFACB-DF85-4736-BAC5-CB97F5635D18}"/>
              </a:ext>
            </a:extLst>
          </p:cNvPr>
          <p:cNvSpPr/>
          <p:nvPr/>
        </p:nvSpPr>
        <p:spPr>
          <a:xfrm>
            <a:off x="-8733" y="0"/>
            <a:ext cx="12200733" cy="865947"/>
          </a:xfrm>
          <a:prstGeom prst="rect">
            <a:avLst/>
          </a:prstGeom>
          <a:solidFill>
            <a:schemeClr val="tx2"/>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a:latin typeface="Helvetica Light" panose="020B0403020202020204" pitchFamily="34" charset="0"/>
              </a:rPr>
              <a:t>INVERSION ACUMULADA</a:t>
            </a:r>
          </a:p>
        </p:txBody>
      </p:sp>
      <p:graphicFrame>
        <p:nvGraphicFramePr>
          <p:cNvPr id="9" name="Table 8">
            <a:extLst>
              <a:ext uri="{FF2B5EF4-FFF2-40B4-BE49-F238E27FC236}">
                <a16:creationId xmlns:a16="http://schemas.microsoft.com/office/drawing/2014/main" id="{E04E91DB-17B9-1244-9743-60688D3D9D91}"/>
              </a:ext>
            </a:extLst>
          </p:cNvPr>
          <p:cNvGraphicFramePr>
            <a:graphicFrameLocks noGrp="1"/>
          </p:cNvGraphicFramePr>
          <p:nvPr>
            <p:extLst>
              <p:ext uri="{D42A27DB-BD31-4B8C-83A1-F6EECF244321}">
                <p14:modId xmlns:p14="http://schemas.microsoft.com/office/powerpoint/2010/main" val="1880458782"/>
              </p:ext>
            </p:extLst>
          </p:nvPr>
        </p:nvGraphicFramePr>
        <p:xfrm>
          <a:off x="2625635" y="1464013"/>
          <a:ext cx="777239" cy="3711914"/>
        </p:xfrm>
        <a:graphic>
          <a:graphicData uri="http://schemas.openxmlformats.org/drawingml/2006/table">
            <a:tbl>
              <a:tblPr firstRow="1" bandRow="1">
                <a:tableStyleId>{2D5ABB26-0587-4C30-8999-92F81FD0307C}</a:tableStyleId>
              </a:tblPr>
              <a:tblGrid>
                <a:gridCol w="777239">
                  <a:extLst>
                    <a:ext uri="{9D8B030D-6E8A-4147-A177-3AD203B41FA5}">
                      <a16:colId xmlns:a16="http://schemas.microsoft.com/office/drawing/2014/main" val="2362268229"/>
                    </a:ext>
                  </a:extLst>
                </a:gridCol>
              </a:tblGrid>
              <a:tr h="520540">
                <a:tc>
                  <a:txBody>
                    <a:bodyPr/>
                    <a:lstStyle/>
                    <a:p>
                      <a:pPr algn="ctr"/>
                      <a:r>
                        <a:rPr lang="en-US" sz="1200" b="0" i="0" dirty="0">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952855694"/>
                  </a:ext>
                </a:extLst>
              </a:tr>
              <a:tr h="520540">
                <a:tc>
                  <a:txBody>
                    <a:bodyPr/>
                    <a:lstStyle/>
                    <a:p>
                      <a:pPr algn="ctr"/>
                      <a:r>
                        <a:rPr lang="en-US" sz="1200" b="0" i="0" dirty="0">
                          <a:latin typeface="Helvetica Light" panose="020B0403020202020204" pitchFamily="34" charset="0"/>
                        </a:rPr>
                        <a:t>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2880729070"/>
                  </a:ext>
                </a:extLst>
              </a:tr>
              <a:tr h="588674">
                <a:tc>
                  <a:txBody>
                    <a:bodyPr/>
                    <a:lstStyle/>
                    <a:p>
                      <a:pPr algn="ctr"/>
                      <a:r>
                        <a:rPr lang="en-US" sz="1200" b="0" i="0" dirty="0">
                          <a:latin typeface="Helvetica Light" panose="020B0403020202020204" pitchFamily="34" charset="0"/>
                        </a:rPr>
                        <a:t>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976915419"/>
                  </a:ext>
                </a:extLst>
              </a:tr>
              <a:tr h="520540">
                <a:tc>
                  <a:txBody>
                    <a:bodyPr/>
                    <a:lstStyle/>
                    <a:p>
                      <a:pPr algn="ctr"/>
                      <a:r>
                        <a:rPr lang="en-US" sz="1200" b="0" i="0" dirty="0">
                          <a:latin typeface="Helvetica Light" panose="020B0403020202020204" pitchFamily="34" charset="0"/>
                        </a:rPr>
                        <a:t>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822416212"/>
                  </a:ext>
                </a:extLst>
              </a:tr>
              <a:tr h="520540">
                <a:tc>
                  <a:txBody>
                    <a:bodyPr/>
                    <a:lstStyle/>
                    <a:p>
                      <a:pPr algn="ctr"/>
                      <a:r>
                        <a:rPr lang="en-US" sz="1200" b="0" i="0" dirty="0">
                          <a:latin typeface="Helvetica Light" panose="020B0403020202020204" pitchFamily="34" charset="0"/>
                        </a:rPr>
                        <a:t>3%</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363196508"/>
                  </a:ext>
                </a:extLst>
              </a:tr>
              <a:tr h="520540">
                <a:tc>
                  <a:txBody>
                    <a:bodyPr/>
                    <a:lstStyle/>
                    <a:p>
                      <a:pPr algn="ctr"/>
                      <a:r>
                        <a:rPr lang="en-US" sz="1200" b="0" i="0" dirty="0">
                          <a:latin typeface="Helvetica Light" panose="020B0403020202020204" pitchFamily="34" charset="0"/>
                        </a:rPr>
                        <a:t>11%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393559580"/>
                  </a:ext>
                </a:extLst>
              </a:tr>
              <a:tr h="520540">
                <a:tc>
                  <a:txBody>
                    <a:bodyPr/>
                    <a:lstStyle/>
                    <a:p>
                      <a:pPr algn="ctr"/>
                      <a:r>
                        <a:rPr lang="en-US" sz="1200" b="0" i="0" dirty="0">
                          <a:latin typeface="Helvetica Light" panose="020B0403020202020204" pitchFamily="34" charset="0"/>
                        </a:rPr>
                        <a:t>70%</a:t>
                      </a:r>
                    </a:p>
                  </a:txBody>
                  <a:tcPr anchor="ctr">
                    <a:lnT w="12700" cap="flat" cmpd="sng" algn="ctr">
                      <a:solidFill>
                        <a:schemeClr val="accent1"/>
                      </a:solidFill>
                      <a:prstDash val="solid"/>
                      <a:round/>
                      <a:headEnd type="none" w="med" len="med"/>
                      <a:tailEnd type="none" w="med" len="med"/>
                    </a:lnT>
                    <a:solidFill>
                      <a:schemeClr val="bg1"/>
                    </a:solidFill>
                  </a:tcPr>
                </a:tc>
                <a:extLst>
                  <a:ext uri="{0D108BD9-81ED-4DB2-BD59-A6C34878D82A}">
                    <a16:rowId xmlns:a16="http://schemas.microsoft.com/office/drawing/2014/main" val="1140031547"/>
                  </a:ext>
                </a:extLst>
              </a:tr>
            </a:tbl>
          </a:graphicData>
        </a:graphic>
      </p:graphicFrame>
      <p:graphicFrame>
        <p:nvGraphicFramePr>
          <p:cNvPr id="16" name="Table 15">
            <a:extLst>
              <a:ext uri="{FF2B5EF4-FFF2-40B4-BE49-F238E27FC236}">
                <a16:creationId xmlns:a16="http://schemas.microsoft.com/office/drawing/2014/main" id="{CDF6D0CF-7095-854E-BC8D-C1344F64D612}"/>
              </a:ext>
            </a:extLst>
          </p:cNvPr>
          <p:cNvGraphicFramePr>
            <a:graphicFrameLocks noGrp="1"/>
          </p:cNvGraphicFramePr>
          <p:nvPr>
            <p:extLst>
              <p:ext uri="{D42A27DB-BD31-4B8C-83A1-F6EECF244321}">
                <p14:modId xmlns:p14="http://schemas.microsoft.com/office/powerpoint/2010/main" val="3808770462"/>
              </p:ext>
            </p:extLst>
          </p:nvPr>
        </p:nvGraphicFramePr>
        <p:xfrm>
          <a:off x="9002012" y="1514089"/>
          <a:ext cx="3155651" cy="4867682"/>
        </p:xfrm>
        <a:graphic>
          <a:graphicData uri="http://schemas.openxmlformats.org/drawingml/2006/table">
            <a:tbl>
              <a:tblPr firstRow="1" lastRow="1" bandRow="1">
                <a:tableStyleId>{2D5ABB26-0587-4C30-8999-92F81FD0307C}</a:tableStyleId>
              </a:tblPr>
              <a:tblGrid>
                <a:gridCol w="1215308">
                  <a:extLst>
                    <a:ext uri="{9D8B030D-6E8A-4147-A177-3AD203B41FA5}">
                      <a16:colId xmlns:a16="http://schemas.microsoft.com/office/drawing/2014/main" val="490793739"/>
                    </a:ext>
                  </a:extLst>
                </a:gridCol>
                <a:gridCol w="591210">
                  <a:extLst>
                    <a:ext uri="{9D8B030D-6E8A-4147-A177-3AD203B41FA5}">
                      <a16:colId xmlns:a16="http://schemas.microsoft.com/office/drawing/2014/main" val="1525271968"/>
                    </a:ext>
                  </a:extLst>
                </a:gridCol>
                <a:gridCol w="645503">
                  <a:extLst>
                    <a:ext uri="{9D8B030D-6E8A-4147-A177-3AD203B41FA5}">
                      <a16:colId xmlns:a16="http://schemas.microsoft.com/office/drawing/2014/main" val="2218273962"/>
                    </a:ext>
                  </a:extLst>
                </a:gridCol>
                <a:gridCol w="703630">
                  <a:extLst>
                    <a:ext uri="{9D8B030D-6E8A-4147-A177-3AD203B41FA5}">
                      <a16:colId xmlns:a16="http://schemas.microsoft.com/office/drawing/2014/main" val="3996407185"/>
                    </a:ext>
                  </a:extLst>
                </a:gridCol>
              </a:tblGrid>
              <a:tr h="337090">
                <a:tc>
                  <a:txBody>
                    <a:bodyPr/>
                    <a:lstStyle/>
                    <a:p>
                      <a:pPr algn="ctr"/>
                      <a:r>
                        <a:rPr lang="en-US" sz="1200" b="0" i="0" dirty="0">
                          <a:latin typeface="Helvetica Light" panose="020B0403020202020204" pitchFamily="34" charset="0"/>
                        </a:rPr>
                        <a:t>Elektra/</a:t>
                      </a:r>
                      <a:r>
                        <a:rPr lang="en-US" sz="1200" b="0" i="0" dirty="0" err="1">
                          <a:latin typeface="Helvetica Light" panose="020B0403020202020204" pitchFamily="34" charset="0"/>
                        </a:rPr>
                        <a:t>Italika</a:t>
                      </a:r>
                      <a:endParaRPr lang="en-US" sz="1200" b="0" i="0" dirty="0">
                        <a:latin typeface="Helvetica Light" panose="020B0403020202020204" pitchFamily="34" charset="0"/>
                      </a:endParaRP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26</a:t>
                      </a:r>
                    </a:p>
                  </a:txBody>
                  <a:tcPr anchor="ctr">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26</a:t>
                      </a:r>
                    </a:p>
                  </a:txBody>
                  <a:tcPr anchor="ct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Helvetica Light" panose="020B0403020202020204" pitchFamily="34" charset="0"/>
                        </a:rPr>
                        <a:t>0%</a:t>
                      </a:r>
                    </a:p>
                  </a:txBody>
                  <a:tcPr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14934003"/>
                  </a:ext>
                </a:extLst>
              </a:tr>
              <a:tr h="337090">
                <a:tc>
                  <a:txBody>
                    <a:bodyPr/>
                    <a:lstStyle/>
                    <a:p>
                      <a:pPr algn="ctr"/>
                      <a:r>
                        <a:rPr lang="en-US" sz="1200" b="0" i="0" dirty="0" err="1">
                          <a:latin typeface="Helvetica Light" panose="020B0403020202020204" pitchFamily="34" charset="0"/>
                        </a:rPr>
                        <a:t>Didemo</a:t>
                      </a:r>
                      <a:r>
                        <a:rPr lang="en-US" sz="1200" b="0" i="0" dirty="0">
                          <a:latin typeface="Helvetica Light" panose="020B0403020202020204" pitchFamily="34" charset="0"/>
                        </a:rPr>
                        <a:t>/</a:t>
                      </a:r>
                      <a:r>
                        <a:rPr lang="en-US" sz="1200" b="0" i="0" dirty="0" err="1">
                          <a:latin typeface="Helvetica Light" panose="020B0403020202020204" pitchFamily="34" charset="0"/>
                        </a:rPr>
                        <a:t>Credid</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167</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167</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34460710"/>
                  </a:ext>
                </a:extLst>
              </a:tr>
              <a:tr h="337090">
                <a:tc>
                  <a:txBody>
                    <a:bodyPr/>
                    <a:lstStyle/>
                    <a:p>
                      <a:pPr algn="ctr"/>
                      <a:r>
                        <a:rPr lang="en-US" sz="1200" b="0" i="0" dirty="0" err="1">
                          <a:latin typeface="Helvetica Light" panose="020B0403020202020204" pitchFamily="34" charset="0"/>
                        </a:rPr>
                        <a:t>Motomundo</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8</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8</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05497580"/>
                  </a:ext>
                </a:extLst>
              </a:tr>
              <a:tr h="451121">
                <a:tc>
                  <a:txBody>
                    <a:bodyPr/>
                    <a:lstStyle/>
                    <a:p>
                      <a:pPr algn="ctr"/>
                      <a:r>
                        <a:rPr lang="en-US" sz="1200" b="0" i="0" dirty="0" err="1">
                          <a:latin typeface="Helvetica Light" panose="020B0403020202020204" pitchFamily="34" charset="0"/>
                        </a:rPr>
                        <a:t>Ultramotor</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29491963"/>
                  </a:ext>
                </a:extLst>
              </a:tr>
              <a:tr h="337090">
                <a:tc>
                  <a:txBody>
                    <a:bodyPr/>
                    <a:lstStyle/>
                    <a:p>
                      <a:pPr algn="ctr"/>
                      <a:r>
                        <a:rPr lang="en-US" sz="1200" b="0" i="0" dirty="0">
                          <a:latin typeface="Helvetica Light" panose="020B0403020202020204" pitchFamily="34" charset="0"/>
                        </a:rPr>
                        <a:t>Grupo Q</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0.01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0.01</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6218165"/>
                  </a:ext>
                </a:extLst>
              </a:tr>
              <a:tr h="586457">
                <a:tc>
                  <a:txBody>
                    <a:bodyPr/>
                    <a:lstStyle/>
                    <a:p>
                      <a:pPr algn="ctr"/>
                      <a:r>
                        <a:rPr lang="en-US" sz="1200" b="0" i="0" dirty="0">
                          <a:latin typeface="Helvetica Light" panose="020B0403020202020204" pitchFamily="34" charset="0"/>
                        </a:rPr>
                        <a:t>UMA</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6</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6</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dirty="0">
                        <a:solidFill>
                          <a:schemeClr val="tx1"/>
                        </a:solidFill>
                        <a:latin typeface="Helvetica Light"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Helvetica Light" panose="020B0403020202020204" pitchFamily="34" charset="0"/>
                        </a:rPr>
                        <a:t>0%</a:t>
                      </a:r>
                    </a:p>
                    <a:p>
                      <a:pPr algn="ctr"/>
                      <a:endParaRPr lang="en-US" sz="1100" b="1" i="0" dirty="0">
                        <a:solidFill>
                          <a:schemeClr val="tx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8518160"/>
                  </a:ext>
                </a:extLst>
              </a:tr>
              <a:tr h="586457">
                <a:tc>
                  <a:txBody>
                    <a:bodyPr/>
                    <a:lstStyle/>
                    <a:p>
                      <a:pPr algn="ctr"/>
                      <a:r>
                        <a:rPr lang="en-US" sz="1200" b="0" i="0" dirty="0" err="1">
                          <a:latin typeface="Helvetica Light" panose="020B0403020202020204" pitchFamily="34" charset="0"/>
                        </a:rPr>
                        <a:t>Tropigas</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8</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8</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1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999741794"/>
                  </a:ext>
                </a:extLst>
              </a:tr>
              <a:tr h="586457">
                <a:tc>
                  <a:txBody>
                    <a:bodyPr/>
                    <a:lstStyle/>
                    <a:p>
                      <a:pPr algn="ctr"/>
                      <a:r>
                        <a:rPr lang="en-US" sz="1200" b="0" i="0" dirty="0">
                          <a:latin typeface="Helvetica Light" panose="020B0403020202020204" pitchFamily="34" charset="0"/>
                        </a:rPr>
                        <a:t>Gallo +Gallo</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2</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200" b="0" i="0" dirty="0">
                          <a:latin typeface="Helvetica Light" panose="020B0403020202020204" pitchFamily="34" charset="0"/>
                        </a:rPr>
                        <a:t>2</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95697311"/>
                  </a:ext>
                </a:extLst>
              </a:tr>
              <a:tr h="586457">
                <a:tc>
                  <a:txBody>
                    <a:bodyPr/>
                    <a:lstStyle/>
                    <a:p>
                      <a:pPr algn="ctr"/>
                      <a:r>
                        <a:rPr lang="en-US" sz="1200" b="0" i="0" dirty="0" err="1">
                          <a:latin typeface="Helvetica Light" panose="020B0403020202020204" pitchFamily="34" charset="0"/>
                        </a:rPr>
                        <a:t>Masesa</a:t>
                      </a: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lang="en-US" sz="1200" b="0" i="0" dirty="0">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tx1"/>
                          </a:solidFill>
                          <a:latin typeface="Helvetica Light" panose="020B0403020202020204" pitchFamily="34" charset="0"/>
                        </a:rPr>
                        <a:t>0%</a:t>
                      </a:r>
                    </a:p>
                  </a:txBody>
                  <a:tcPr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39188354"/>
                  </a:ext>
                </a:extLst>
              </a:tr>
              <a:tr h="586457">
                <a:tc>
                  <a:txBody>
                    <a:bodyPr/>
                    <a:lstStyle/>
                    <a:p>
                      <a:pPr algn="ctr"/>
                      <a:r>
                        <a:rPr lang="en-US" sz="1200" b="1" i="0" dirty="0">
                          <a:solidFill>
                            <a:schemeClr val="bg1"/>
                          </a:solidFill>
                          <a:latin typeface="Helvetica Light" panose="020B0403020202020204" pitchFamily="34" charset="0"/>
                        </a:rPr>
                        <a:t>Total</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algn="ctr"/>
                      <a:r>
                        <a:rPr lang="en-US" sz="1200" b="1" i="0" dirty="0">
                          <a:solidFill>
                            <a:schemeClr val="bg1"/>
                          </a:solidFill>
                          <a:latin typeface="Helvetica Light" panose="020B0403020202020204" pitchFamily="34" charset="0"/>
                        </a:rPr>
                        <a:t>218</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algn="ctr"/>
                      <a:r>
                        <a:rPr lang="en-US" sz="1200" b="1" i="0" dirty="0">
                          <a:solidFill>
                            <a:schemeClr val="bg1"/>
                          </a:solidFill>
                          <a:latin typeface="Helvetica Light" panose="020B0403020202020204" pitchFamily="34" charset="0"/>
                        </a:rPr>
                        <a:t>218</a:t>
                      </a:r>
                    </a:p>
                  </a:txBody>
                  <a:tcPr anchor="ctr">
                    <a:lnT w="12700" cap="flat" cmpd="sng" algn="ctr">
                      <a:solidFill>
                        <a:schemeClr val="accent1"/>
                      </a:solidFill>
                      <a:prstDash val="solid"/>
                      <a:round/>
                      <a:headEnd type="none" w="med" len="med"/>
                      <a:tailEnd type="none" w="med" len="med"/>
                    </a:lnT>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1" i="0" dirty="0">
                        <a:solidFill>
                          <a:schemeClr val="bg1"/>
                        </a:solidFill>
                        <a:latin typeface="Helvetica Light"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i="0" dirty="0">
                          <a:solidFill>
                            <a:schemeClr val="bg1"/>
                          </a:solidFill>
                          <a:latin typeface="Helvetica Light" panose="020B0403020202020204" pitchFamily="34" charset="0"/>
                        </a:rPr>
                        <a:t>0%</a:t>
                      </a:r>
                    </a:p>
                    <a:p>
                      <a:pPr algn="ctr"/>
                      <a:endParaRPr lang="en-US" sz="1100" b="1" i="0" dirty="0">
                        <a:solidFill>
                          <a:schemeClr val="bg1"/>
                        </a:solidFill>
                        <a:latin typeface="Helvetica Light" panose="020B0403020202020204" pitchFamily="34" charset="0"/>
                      </a:endParaRPr>
                    </a:p>
                  </a:txBody>
                  <a:tcPr anchor="ctr">
                    <a:lnT w="12700" cap="flat" cmpd="sng" algn="ctr">
                      <a:solidFill>
                        <a:schemeClr val="accent1"/>
                      </a:solidFill>
                      <a:prstDash val="solid"/>
                      <a:round/>
                      <a:headEnd type="none" w="med" len="med"/>
                      <a:tailEnd type="none" w="med" len="med"/>
                    </a:lnT>
                    <a:solidFill>
                      <a:schemeClr val="tx2"/>
                    </a:solidFill>
                  </a:tcPr>
                </a:tc>
                <a:extLst>
                  <a:ext uri="{0D108BD9-81ED-4DB2-BD59-A6C34878D82A}">
                    <a16:rowId xmlns:a16="http://schemas.microsoft.com/office/drawing/2014/main" val="1006386100"/>
                  </a:ext>
                </a:extLst>
              </a:tr>
            </a:tbl>
          </a:graphicData>
        </a:graphic>
      </p:graphicFrame>
      <p:sp>
        <p:nvSpPr>
          <p:cNvPr id="24" name="TextBox 23">
            <a:extLst>
              <a:ext uri="{FF2B5EF4-FFF2-40B4-BE49-F238E27FC236}">
                <a16:creationId xmlns:a16="http://schemas.microsoft.com/office/drawing/2014/main" id="{ABCCE46F-AF10-F64E-93E7-A9BA516D442E}"/>
              </a:ext>
            </a:extLst>
          </p:cNvPr>
          <p:cNvSpPr txBox="1"/>
          <p:nvPr/>
        </p:nvSpPr>
        <p:spPr>
          <a:xfrm>
            <a:off x="732230" y="5771841"/>
            <a:ext cx="1370888" cy="246221"/>
          </a:xfrm>
          <a:prstGeom prst="rect">
            <a:avLst/>
          </a:prstGeom>
          <a:noFill/>
        </p:spPr>
        <p:txBody>
          <a:bodyPr wrap="none" rtlCol="0">
            <a:spAutoFit/>
          </a:bodyPr>
          <a:lstStyle/>
          <a:p>
            <a:r>
              <a:rPr lang="en-US" sz="1000" i="1" dirty="0">
                <a:solidFill>
                  <a:schemeClr val="tx1">
                    <a:lumMod val="50000"/>
                    <a:lumOff val="50000"/>
                  </a:schemeClr>
                </a:solidFill>
                <a:latin typeface="Helvetica Light" panose="020B0403020202020204" pitchFamily="34" charset="0"/>
              </a:rPr>
              <a:t>Inv. Miles de </a:t>
            </a:r>
            <a:r>
              <a:rPr lang="en-US" sz="1000" i="1" dirty="0" err="1">
                <a:solidFill>
                  <a:schemeClr val="tx1">
                    <a:lumMod val="50000"/>
                    <a:lumOff val="50000"/>
                  </a:schemeClr>
                </a:solidFill>
                <a:latin typeface="Helvetica Light" panose="020B0403020202020204" pitchFamily="34" charset="0"/>
              </a:rPr>
              <a:t>dólares</a:t>
            </a:r>
            <a:endParaRPr lang="en-US" sz="1000" i="1" dirty="0">
              <a:solidFill>
                <a:schemeClr val="tx1">
                  <a:lumMod val="50000"/>
                  <a:lumOff val="50000"/>
                </a:schemeClr>
              </a:solidFill>
              <a:latin typeface="Helvetica Light" panose="020B0403020202020204" pitchFamily="34" charset="0"/>
            </a:endParaRPr>
          </a:p>
        </p:txBody>
      </p:sp>
      <p:sp>
        <p:nvSpPr>
          <p:cNvPr id="2" name="TextBox 1">
            <a:extLst>
              <a:ext uri="{FF2B5EF4-FFF2-40B4-BE49-F238E27FC236}">
                <a16:creationId xmlns:a16="http://schemas.microsoft.com/office/drawing/2014/main" id="{ABAA93BB-1B07-4841-880C-E0DAFFBADEC2}"/>
              </a:ext>
            </a:extLst>
          </p:cNvPr>
          <p:cNvSpPr txBox="1"/>
          <p:nvPr/>
        </p:nvSpPr>
        <p:spPr>
          <a:xfrm>
            <a:off x="2302969" y="5857520"/>
            <a:ext cx="6604406" cy="938719"/>
          </a:xfrm>
          <a:prstGeom prst="rect">
            <a:avLst/>
          </a:prstGeom>
          <a:solidFill>
            <a:schemeClr val="bg1">
              <a:lumMod val="85000"/>
            </a:schemeClr>
          </a:solidFill>
          <a:ln>
            <a:solidFill>
              <a:schemeClr val="bg1"/>
            </a:solidFill>
          </a:ln>
        </p:spPr>
        <p:txBody>
          <a:bodyPr wrap="square" rtlCol="0">
            <a:spAutoFit/>
          </a:bodyPr>
          <a:lstStyle/>
          <a:p>
            <a:r>
              <a:rPr lang="en-US" sz="1100" dirty="0" err="1">
                <a:latin typeface="Helvetica Light" panose="020B0403020202020204" pitchFamily="34" charset="0"/>
              </a:rPr>
              <a:t>Observaciones</a:t>
            </a:r>
            <a:r>
              <a:rPr lang="en-US" sz="1100" dirty="0">
                <a:latin typeface="Helvetica Light" panose="020B0403020202020204" pitchFamily="34" charset="0"/>
              </a:rPr>
              <a:t> :</a:t>
            </a:r>
          </a:p>
          <a:p>
            <a:pPr marL="171450" indent="-171450">
              <a:buFontTx/>
              <a:buChar char="-"/>
            </a:pPr>
            <a:r>
              <a:rPr lang="en-US" sz="1100" dirty="0" err="1">
                <a:latin typeface="Helvetica Light" panose="020B0403020202020204" pitchFamily="34" charset="0"/>
              </a:rPr>
              <a:t>Inversión</a:t>
            </a:r>
            <a:r>
              <a:rPr lang="en-US" sz="1100" dirty="0">
                <a:latin typeface="Helvetica Light" panose="020B0403020202020204" pitchFamily="34" charset="0"/>
              </a:rPr>
              <a:t> 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acciones</a:t>
            </a:r>
            <a:r>
              <a:rPr lang="en-US" sz="1100" dirty="0">
                <a:latin typeface="Helvetica Light" panose="020B0403020202020204" pitchFamily="34" charset="0"/>
              </a:rPr>
              <a:t> de </a:t>
            </a:r>
            <a:r>
              <a:rPr lang="en-US" sz="1100" dirty="0" err="1">
                <a:latin typeface="Helvetica Light" panose="020B0403020202020204" pitchFamily="34" charset="0"/>
              </a:rPr>
              <a:t>Relaciones</a:t>
            </a:r>
            <a:r>
              <a:rPr lang="en-US" sz="1100" dirty="0">
                <a:latin typeface="Helvetica Light" panose="020B0403020202020204" pitchFamily="34" charset="0"/>
              </a:rPr>
              <a:t> </a:t>
            </a:r>
            <a:r>
              <a:rPr lang="en-US" sz="1100" dirty="0" err="1">
                <a:latin typeface="Helvetica Light" panose="020B0403020202020204" pitchFamily="34" charset="0"/>
              </a:rPr>
              <a:t>Públicas</a:t>
            </a:r>
            <a:endParaRPr lang="en-US" sz="1100" dirty="0">
              <a:latin typeface="Helvetica Light" panose="020B0403020202020204" pitchFamily="34" charset="0"/>
            </a:endParaRPr>
          </a:p>
          <a:p>
            <a:pPr marL="171450" indent="-171450">
              <a:buFontTx/>
              <a:buChar char="-"/>
            </a:pPr>
            <a:r>
              <a:rPr lang="en-US" sz="1100" dirty="0" err="1">
                <a:latin typeface="Helvetica Light" panose="020B0403020202020204" pitchFamily="34" charset="0"/>
              </a:rPr>
              <a:t>Inversión</a:t>
            </a:r>
            <a:r>
              <a:rPr lang="en-US" sz="1100" dirty="0">
                <a:latin typeface="Helvetica Light" panose="020B0403020202020204" pitchFamily="34" charset="0"/>
              </a:rPr>
              <a:t> </a:t>
            </a:r>
            <a:r>
              <a:rPr lang="en-US" sz="1100" dirty="0" err="1">
                <a:latin typeface="Helvetica Light" panose="020B0403020202020204" pitchFamily="34" charset="0"/>
              </a:rPr>
              <a:t>sólo</a:t>
            </a:r>
            <a:r>
              <a:rPr lang="en-US" sz="1100" dirty="0">
                <a:latin typeface="Helvetica Light" panose="020B0403020202020204" pitchFamily="34" charset="0"/>
              </a:rPr>
              <a:t>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actividad</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a:t>
            </a:r>
            <a:r>
              <a:rPr lang="en-US" sz="1100" dirty="0" err="1">
                <a:latin typeface="Helvetica Light" panose="020B0403020202020204" pitchFamily="34" charset="0"/>
              </a:rPr>
              <a:t>medios</a:t>
            </a:r>
            <a:r>
              <a:rPr lang="en-US" sz="1100" dirty="0">
                <a:latin typeface="Helvetica Light" panose="020B0403020202020204" pitchFamily="34" charset="0"/>
              </a:rPr>
              <a:t> </a:t>
            </a:r>
            <a:r>
              <a:rPr lang="en-US" sz="1100" dirty="0" err="1">
                <a:latin typeface="Helvetica Light" panose="020B0403020202020204" pitchFamily="34" charset="0"/>
              </a:rPr>
              <a:t>masivos</a:t>
            </a:r>
            <a:r>
              <a:rPr lang="en-US" sz="1100" dirty="0">
                <a:latin typeface="Helvetica Light" panose="020B0403020202020204" pitchFamily="34" charset="0"/>
              </a:rPr>
              <a:t>  (TV-PRE-RA)de las </a:t>
            </a:r>
            <a:r>
              <a:rPr lang="en-US" sz="1100" dirty="0" err="1">
                <a:latin typeface="Helvetica Light" panose="020B0403020202020204" pitchFamily="34" charset="0"/>
              </a:rPr>
              <a:t>ciudades</a:t>
            </a:r>
            <a:r>
              <a:rPr lang="en-US" sz="1100" dirty="0">
                <a:latin typeface="Helvetica Light" panose="020B0403020202020204" pitchFamily="34" charset="0"/>
              </a:rPr>
              <a:t> de Tegucigalpa y San Pedro Sula. 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pauta</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cable y </a:t>
            </a:r>
            <a:r>
              <a:rPr lang="en-US" sz="1100" dirty="0" err="1">
                <a:latin typeface="Helvetica Light" panose="020B0403020202020204" pitchFamily="34" charset="0"/>
              </a:rPr>
              <a:t>exteriores</a:t>
            </a:r>
            <a:r>
              <a:rPr lang="en-US" sz="1100" dirty="0">
                <a:latin typeface="Helvetica Light" panose="020B0403020202020204" pitchFamily="34" charset="0"/>
              </a:rPr>
              <a:t>.</a:t>
            </a:r>
          </a:p>
          <a:p>
            <a:pPr marL="171450" indent="-171450">
              <a:buFontTx/>
              <a:buChar char="-"/>
            </a:pPr>
            <a:r>
              <a:rPr lang="en-US" sz="1100" dirty="0">
                <a:latin typeface="Helvetica Light" panose="020B0403020202020204" pitchFamily="34" charset="0"/>
              </a:rPr>
              <a:t>No </a:t>
            </a:r>
            <a:r>
              <a:rPr lang="en-US" sz="1100" dirty="0" err="1">
                <a:latin typeface="Helvetica Light" panose="020B0403020202020204" pitchFamily="34" charset="0"/>
              </a:rPr>
              <a:t>incluye</a:t>
            </a:r>
            <a:r>
              <a:rPr lang="en-US" sz="1100" dirty="0">
                <a:latin typeface="Helvetica Light" panose="020B0403020202020204" pitchFamily="34" charset="0"/>
              </a:rPr>
              <a:t> </a:t>
            </a:r>
            <a:r>
              <a:rPr lang="en-US" sz="1100" dirty="0" err="1">
                <a:latin typeface="Helvetica Light" panose="020B0403020202020204" pitchFamily="34" charset="0"/>
              </a:rPr>
              <a:t>pauta</a:t>
            </a:r>
            <a:r>
              <a:rPr lang="en-US" sz="1100" dirty="0">
                <a:latin typeface="Helvetica Light" panose="020B0403020202020204" pitchFamily="34" charset="0"/>
              </a:rPr>
              <a:t> </a:t>
            </a:r>
            <a:r>
              <a:rPr lang="en-US" sz="1100" dirty="0" err="1">
                <a:latin typeface="Helvetica Light" panose="020B0403020202020204" pitchFamily="34" charset="0"/>
              </a:rPr>
              <a:t>en</a:t>
            </a:r>
            <a:r>
              <a:rPr lang="en-US" sz="1100" dirty="0">
                <a:latin typeface="Helvetica Light" panose="020B0403020202020204" pitchFamily="34" charset="0"/>
              </a:rPr>
              <a:t> las </a:t>
            </a:r>
            <a:r>
              <a:rPr lang="en-US" sz="1100" dirty="0" err="1">
                <a:latin typeface="Helvetica Light" panose="020B0403020202020204" pitchFamily="34" charset="0"/>
              </a:rPr>
              <a:t>ciudades</a:t>
            </a:r>
            <a:r>
              <a:rPr lang="en-US" sz="1100" dirty="0">
                <a:latin typeface="Helvetica Light" panose="020B0403020202020204" pitchFamily="34" charset="0"/>
              </a:rPr>
              <a:t> del interior del </a:t>
            </a:r>
            <a:r>
              <a:rPr lang="en-US" sz="1100" dirty="0" err="1">
                <a:latin typeface="Helvetica Light" panose="020B0403020202020204" pitchFamily="34" charset="0"/>
              </a:rPr>
              <a:t>país</a:t>
            </a:r>
            <a:r>
              <a:rPr lang="en-US" sz="1100" dirty="0">
                <a:latin typeface="Helvetica Light" panose="020B0403020202020204" pitchFamily="34" charset="0"/>
              </a:rPr>
              <a:t>.</a:t>
            </a:r>
          </a:p>
        </p:txBody>
      </p:sp>
      <p:graphicFrame>
        <p:nvGraphicFramePr>
          <p:cNvPr id="21" name="Chart 20">
            <a:extLst>
              <a:ext uri="{FF2B5EF4-FFF2-40B4-BE49-F238E27FC236}">
                <a16:creationId xmlns:a16="http://schemas.microsoft.com/office/drawing/2014/main" id="{A1B1E5CF-F09C-9744-B93E-68AEE8A03A60}"/>
              </a:ext>
            </a:extLst>
          </p:cNvPr>
          <p:cNvGraphicFramePr/>
          <p:nvPr>
            <p:extLst>
              <p:ext uri="{D42A27DB-BD31-4B8C-83A1-F6EECF244321}">
                <p14:modId xmlns:p14="http://schemas.microsoft.com/office/powerpoint/2010/main" val="3799932179"/>
              </p:ext>
            </p:extLst>
          </p:nvPr>
        </p:nvGraphicFramePr>
        <p:xfrm>
          <a:off x="303016" y="1464013"/>
          <a:ext cx="2551309" cy="38819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0FF517B7-85E8-9E4C-B973-6F2588F7C045}"/>
              </a:ext>
            </a:extLst>
          </p:cNvPr>
          <p:cNvGraphicFramePr/>
          <p:nvPr>
            <p:extLst>
              <p:ext uri="{D42A27DB-BD31-4B8C-83A1-F6EECF244321}">
                <p14:modId xmlns:p14="http://schemas.microsoft.com/office/powerpoint/2010/main" val="1393975494"/>
              </p:ext>
            </p:extLst>
          </p:nvPr>
        </p:nvGraphicFramePr>
        <p:xfrm>
          <a:off x="3402874" y="1202323"/>
          <a:ext cx="5670014" cy="43819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92806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A49E1E78-F488-4B7A-9B8A-E8B01B6B2CB8}"/>
              </a:ext>
            </a:extLst>
          </p:cNvPr>
          <p:cNvGraphicFramePr/>
          <p:nvPr>
            <p:extLst>
              <p:ext uri="{D42A27DB-BD31-4B8C-83A1-F6EECF244321}">
                <p14:modId xmlns:p14="http://schemas.microsoft.com/office/powerpoint/2010/main" val="931019537"/>
              </p:ext>
            </p:extLst>
          </p:nvPr>
        </p:nvGraphicFramePr>
        <p:xfrm>
          <a:off x="131112" y="1661528"/>
          <a:ext cx="3078355" cy="450141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3F35469A-BB67-7B4C-A732-352BA38BBB50}"/>
              </a:ext>
            </a:extLst>
          </p:cNvPr>
          <p:cNvSpPr txBox="1"/>
          <p:nvPr/>
        </p:nvSpPr>
        <p:spPr>
          <a:xfrm>
            <a:off x="2852136" y="6099710"/>
            <a:ext cx="830677" cy="246221"/>
          </a:xfrm>
          <a:prstGeom prst="rect">
            <a:avLst/>
          </a:prstGeom>
          <a:noFill/>
        </p:spPr>
        <p:txBody>
          <a:bodyPr wrap="none" rtlCol="0">
            <a:spAutoFit/>
          </a:bodyPr>
          <a:lstStyle/>
          <a:p>
            <a:r>
              <a:rPr lang="en-US" sz="1000" dirty="0">
                <a:latin typeface="Helvetica Light" panose="020B0403020202020204" pitchFamily="34" charset="0"/>
              </a:rPr>
              <a:t>Inv. Miles $</a:t>
            </a:r>
          </a:p>
        </p:txBody>
      </p:sp>
      <p:graphicFrame>
        <p:nvGraphicFramePr>
          <p:cNvPr id="17" name="Chart 16">
            <a:extLst>
              <a:ext uri="{FF2B5EF4-FFF2-40B4-BE49-F238E27FC236}">
                <a16:creationId xmlns:a16="http://schemas.microsoft.com/office/drawing/2014/main" id="{45B2900F-6839-8D4C-8C3A-13C31856B7E0}"/>
              </a:ext>
            </a:extLst>
          </p:cNvPr>
          <p:cNvGraphicFramePr/>
          <p:nvPr>
            <p:extLst>
              <p:ext uri="{D42A27DB-BD31-4B8C-83A1-F6EECF244321}">
                <p14:modId xmlns:p14="http://schemas.microsoft.com/office/powerpoint/2010/main" val="3969058865"/>
              </p:ext>
            </p:extLst>
          </p:nvPr>
        </p:nvGraphicFramePr>
        <p:xfrm>
          <a:off x="6764123" y="1156439"/>
          <a:ext cx="5374975" cy="220877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81E2405F-58FF-C547-81EC-DCC29019B819}"/>
              </a:ext>
            </a:extLst>
          </p:cNvPr>
          <p:cNvSpPr txBox="1"/>
          <p:nvPr/>
        </p:nvSpPr>
        <p:spPr>
          <a:xfrm>
            <a:off x="367428" y="6152944"/>
            <a:ext cx="2668405" cy="461665"/>
          </a:xfrm>
          <a:prstGeom prst="rect">
            <a:avLst/>
          </a:prstGeom>
          <a:solidFill>
            <a:schemeClr val="tx1">
              <a:lumMod val="65000"/>
              <a:lumOff val="35000"/>
            </a:schemeClr>
          </a:solidFill>
          <a:effectLst>
            <a:outerShdw blurRad="50800" dist="38100" dir="5400000" algn="t" rotWithShape="0">
              <a:prstClr val="black">
                <a:alpha val="40000"/>
              </a:prstClr>
            </a:outerShdw>
          </a:effectLst>
        </p:spPr>
        <p:txBody>
          <a:bodyPr wrap="square" rtlCol="0">
            <a:spAutoFit/>
          </a:bodyPr>
          <a:lstStyle/>
          <a:p>
            <a:pPr algn="ctr"/>
            <a:r>
              <a:rPr lang="en-US" sz="1200" dirty="0" err="1">
                <a:solidFill>
                  <a:schemeClr val="bg1"/>
                </a:solidFill>
                <a:latin typeface="Helvetica Light" panose="020B0403020202020204" pitchFamily="34" charset="0"/>
              </a:rPr>
              <a:t>Inversión</a:t>
            </a:r>
            <a:r>
              <a:rPr lang="en-US" sz="1200" dirty="0">
                <a:solidFill>
                  <a:schemeClr val="bg1"/>
                </a:solidFill>
                <a:latin typeface="Helvetica Light" panose="020B0403020202020204" pitchFamily="34" charset="0"/>
              </a:rPr>
              <a:t> no </a:t>
            </a:r>
            <a:r>
              <a:rPr lang="en-US" sz="1200" dirty="0" err="1">
                <a:solidFill>
                  <a:schemeClr val="bg1"/>
                </a:solidFill>
                <a:latin typeface="Helvetica Light" panose="020B0403020202020204" pitchFamily="34" charset="0"/>
              </a:rPr>
              <a:t>incluye</a:t>
            </a:r>
            <a:r>
              <a:rPr lang="en-US" sz="1200" dirty="0">
                <a:solidFill>
                  <a:schemeClr val="bg1"/>
                </a:solidFill>
                <a:latin typeface="Helvetica Light" panose="020B0403020202020204" pitchFamily="34" charset="0"/>
              </a:rPr>
              <a:t>: Cable, </a:t>
            </a:r>
            <a:r>
              <a:rPr lang="en-US" sz="1200" dirty="0" err="1">
                <a:solidFill>
                  <a:schemeClr val="bg1"/>
                </a:solidFill>
                <a:latin typeface="Helvetica Light" panose="020B0403020202020204" pitchFamily="34" charset="0"/>
              </a:rPr>
              <a:t>foráneas</a:t>
            </a:r>
            <a:r>
              <a:rPr lang="en-US" sz="1200" dirty="0">
                <a:solidFill>
                  <a:schemeClr val="bg1"/>
                </a:solidFill>
                <a:latin typeface="Helvetica Light" panose="020B0403020202020204" pitchFamily="34" charset="0"/>
              </a:rPr>
              <a:t>,  </a:t>
            </a:r>
            <a:r>
              <a:rPr lang="en-US" sz="1200" dirty="0" err="1">
                <a:solidFill>
                  <a:schemeClr val="bg1"/>
                </a:solidFill>
                <a:latin typeface="Helvetica Light" panose="020B0403020202020204" pitchFamily="34" charset="0"/>
              </a:rPr>
              <a:t>actividades</a:t>
            </a:r>
            <a:r>
              <a:rPr lang="en-US" sz="1200" dirty="0">
                <a:solidFill>
                  <a:schemeClr val="bg1"/>
                </a:solidFill>
                <a:latin typeface="Helvetica Light" panose="020B0403020202020204" pitchFamily="34" charset="0"/>
              </a:rPr>
              <a:t> de RRPP</a:t>
            </a:r>
          </a:p>
        </p:txBody>
      </p:sp>
      <p:graphicFrame>
        <p:nvGraphicFramePr>
          <p:cNvPr id="33" name="Table 32">
            <a:extLst>
              <a:ext uri="{FF2B5EF4-FFF2-40B4-BE49-F238E27FC236}">
                <a16:creationId xmlns:a16="http://schemas.microsoft.com/office/drawing/2014/main" id="{EBB93232-194F-474A-8F5C-D5B077FDFE79}"/>
              </a:ext>
            </a:extLst>
          </p:cNvPr>
          <p:cNvGraphicFramePr>
            <a:graphicFrameLocks noGrp="1"/>
          </p:cNvGraphicFramePr>
          <p:nvPr>
            <p:extLst>
              <p:ext uri="{D42A27DB-BD31-4B8C-83A1-F6EECF244321}">
                <p14:modId xmlns:p14="http://schemas.microsoft.com/office/powerpoint/2010/main" val="3616393936"/>
              </p:ext>
            </p:extLst>
          </p:nvPr>
        </p:nvGraphicFramePr>
        <p:xfrm>
          <a:off x="3671630" y="1661528"/>
          <a:ext cx="2748365" cy="370840"/>
        </p:xfrm>
        <a:graphic>
          <a:graphicData uri="http://schemas.openxmlformats.org/drawingml/2006/table">
            <a:tbl>
              <a:tblPr firstRow="1" bandRow="1">
                <a:tableStyleId>{FABFCF23-3B69-468F-B69F-88F6DE6A72F2}</a:tableStyleId>
              </a:tblPr>
              <a:tblGrid>
                <a:gridCol w="1357867">
                  <a:extLst>
                    <a:ext uri="{9D8B030D-6E8A-4147-A177-3AD203B41FA5}">
                      <a16:colId xmlns:a16="http://schemas.microsoft.com/office/drawing/2014/main" val="1325896273"/>
                    </a:ext>
                  </a:extLst>
                </a:gridCol>
                <a:gridCol w="1390498">
                  <a:extLst>
                    <a:ext uri="{9D8B030D-6E8A-4147-A177-3AD203B41FA5}">
                      <a16:colId xmlns:a16="http://schemas.microsoft.com/office/drawing/2014/main" val="3712315748"/>
                    </a:ext>
                  </a:extLst>
                </a:gridCol>
              </a:tblGrid>
              <a:tr h="370840">
                <a:tc>
                  <a:txBody>
                    <a:bodyPr/>
                    <a:lstStyle/>
                    <a:p>
                      <a:pPr algn="ctr"/>
                      <a:r>
                        <a:rPr lang="en-US" sz="1200" b="1" i="0" dirty="0">
                          <a:latin typeface="Helvetica Light" panose="020B0403020202020204" pitchFamily="34" charset="0"/>
                        </a:rPr>
                        <a:t>$ 5K</a:t>
                      </a:r>
                    </a:p>
                  </a:txBody>
                  <a:tcPr anchor="ctr">
                    <a:lnR w="12700" cap="flat" cmpd="sng" algn="ctr">
                      <a:solidFill>
                        <a:schemeClr val="bg1"/>
                      </a:solidFill>
                      <a:prstDash val="solid"/>
                      <a:round/>
                      <a:headEnd type="none" w="med" len="med"/>
                      <a:tailEnd type="none" w="med" len="med"/>
                    </a:lnR>
                    <a:solidFill>
                      <a:schemeClr val="tx2"/>
                    </a:solidFill>
                  </a:tcPr>
                </a:tc>
                <a:tc>
                  <a:txBody>
                    <a:bodyPr/>
                    <a:lstStyle/>
                    <a:p>
                      <a:pPr algn="ctr"/>
                      <a:r>
                        <a:rPr lang="en-US" sz="1200" b="1" i="0" dirty="0">
                          <a:latin typeface="Helvetica Light" panose="020B0403020202020204" pitchFamily="34" charset="0"/>
                        </a:rPr>
                        <a:t>$ 8K</a:t>
                      </a:r>
                    </a:p>
                  </a:txBody>
                  <a:tcPr anchor="ctr">
                    <a:lnL w="12700" cap="flat" cmpd="sng" algn="ctr">
                      <a:solidFill>
                        <a:schemeClr val="bg1"/>
                      </a:solidFill>
                      <a:prstDash val="solid"/>
                      <a:round/>
                      <a:headEnd type="none" w="med" len="med"/>
                      <a:tailEnd type="none" w="med" len="med"/>
                    </a:lnL>
                    <a:solidFill>
                      <a:schemeClr val="tx2"/>
                    </a:solidFill>
                  </a:tcPr>
                </a:tc>
                <a:extLst>
                  <a:ext uri="{0D108BD9-81ED-4DB2-BD59-A6C34878D82A}">
                    <a16:rowId xmlns:a16="http://schemas.microsoft.com/office/drawing/2014/main" val="2192256424"/>
                  </a:ext>
                </a:extLst>
              </a:tr>
            </a:tbl>
          </a:graphicData>
        </a:graphic>
      </p:graphicFrame>
      <p:sp>
        <p:nvSpPr>
          <p:cNvPr id="42" name="Curved Down Arrow 41">
            <a:extLst>
              <a:ext uri="{FF2B5EF4-FFF2-40B4-BE49-F238E27FC236}">
                <a16:creationId xmlns:a16="http://schemas.microsoft.com/office/drawing/2014/main" id="{C36E7073-D134-964B-87D6-8F028362A7C3}"/>
              </a:ext>
            </a:extLst>
          </p:cNvPr>
          <p:cNvSpPr/>
          <p:nvPr/>
        </p:nvSpPr>
        <p:spPr>
          <a:xfrm>
            <a:off x="2111116" y="1396029"/>
            <a:ext cx="389885" cy="207397"/>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graphicFrame>
        <p:nvGraphicFramePr>
          <p:cNvPr id="43" name="Chart 42">
            <a:extLst>
              <a:ext uri="{FF2B5EF4-FFF2-40B4-BE49-F238E27FC236}">
                <a16:creationId xmlns:a16="http://schemas.microsoft.com/office/drawing/2014/main" id="{CCF95DC5-9291-EB41-8717-2083DBA99E7E}"/>
              </a:ext>
            </a:extLst>
          </p:cNvPr>
          <p:cNvGraphicFramePr/>
          <p:nvPr>
            <p:extLst>
              <p:ext uri="{D42A27DB-BD31-4B8C-83A1-F6EECF244321}">
                <p14:modId xmlns:p14="http://schemas.microsoft.com/office/powerpoint/2010/main" val="3312562269"/>
              </p:ext>
            </p:extLst>
          </p:nvPr>
        </p:nvGraphicFramePr>
        <p:xfrm>
          <a:off x="3499115" y="2059859"/>
          <a:ext cx="3036227" cy="4290087"/>
        </p:xfrm>
        <a:graphic>
          <a:graphicData uri="http://schemas.openxmlformats.org/drawingml/2006/chart">
            <c:chart xmlns:c="http://schemas.openxmlformats.org/drawingml/2006/chart" xmlns:r="http://schemas.openxmlformats.org/officeDocument/2006/relationships" r:id="rId5"/>
          </a:graphicData>
        </a:graphic>
      </p:graphicFrame>
      <p:sp>
        <p:nvSpPr>
          <p:cNvPr id="41" name="Rectangle 40">
            <a:extLst>
              <a:ext uri="{FF2B5EF4-FFF2-40B4-BE49-F238E27FC236}">
                <a16:creationId xmlns:a16="http://schemas.microsoft.com/office/drawing/2014/main" id="{0CC0D3DA-2573-4D12-9078-47836B557C2B}"/>
              </a:ext>
            </a:extLst>
          </p:cNvPr>
          <p:cNvSpPr/>
          <p:nvPr/>
        </p:nvSpPr>
        <p:spPr>
          <a:xfrm>
            <a:off x="0" y="-16676"/>
            <a:ext cx="12200733" cy="865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a:latin typeface="Helvetica Light" panose="020B0403020202020204" pitchFamily="34" charset="0"/>
              </a:rPr>
              <a:t>   </a:t>
            </a:r>
            <a:r>
              <a:rPr lang="en-US" sz="3000" b="1" dirty="0" err="1">
                <a:latin typeface="Helvetica Light" panose="020B0403020202020204" pitchFamily="34" charset="0"/>
              </a:rPr>
              <a:t>Motomundo</a:t>
            </a:r>
            <a:endParaRPr lang="en-US" sz="3000" b="1" dirty="0">
              <a:latin typeface="Helvetica Light" panose="020B0403020202020204" pitchFamily="34" charset="0"/>
            </a:endParaRPr>
          </a:p>
        </p:txBody>
      </p:sp>
      <p:sp>
        <p:nvSpPr>
          <p:cNvPr id="49" name="Title 1">
            <a:extLst>
              <a:ext uri="{FF2B5EF4-FFF2-40B4-BE49-F238E27FC236}">
                <a16:creationId xmlns:a16="http://schemas.microsoft.com/office/drawing/2014/main" id="{212D3AF4-D321-4138-B187-18070CCAF062}"/>
              </a:ext>
            </a:extLst>
          </p:cNvPr>
          <p:cNvSpPr txBox="1">
            <a:spLocks/>
          </p:cNvSpPr>
          <p:nvPr/>
        </p:nvSpPr>
        <p:spPr>
          <a:xfrm>
            <a:off x="8130328" y="-172906"/>
            <a:ext cx="406167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000" b="1" dirty="0" err="1">
                <a:solidFill>
                  <a:schemeClr val="bg1"/>
                </a:solidFill>
                <a:latin typeface="Helvetica Light" panose="020B0403020202020204" pitchFamily="34" charset="0"/>
              </a:rPr>
              <a:t>Estra</a:t>
            </a:r>
            <a:r>
              <a:rPr lang="en-US" sz="2000" b="1" dirty="0" err="1">
                <a:solidFill>
                  <a:schemeClr val="bg1"/>
                </a:solidFill>
                <a:latin typeface="Helvetica Light" panose="020B0403020202020204"/>
              </a:rPr>
              <a:t>t</a:t>
            </a:r>
            <a:r>
              <a:rPr lang="en-CA" sz="2000" b="1" dirty="0">
                <a:solidFill>
                  <a:schemeClr val="bg1"/>
                </a:solidFill>
                <a:latin typeface="Helvetica Light" panose="020B0403020202020204"/>
              </a:rPr>
              <a:t>é</a:t>
            </a:r>
            <a:r>
              <a:rPr lang="en-US" sz="2000" b="1" dirty="0" err="1">
                <a:solidFill>
                  <a:schemeClr val="bg1"/>
                </a:solidFill>
                <a:latin typeface="Helvetica Light" panose="020B0403020202020204" pitchFamily="34" charset="0"/>
              </a:rPr>
              <a:t>gia</a:t>
            </a:r>
            <a:r>
              <a:rPr lang="en-US" sz="2000" b="1" dirty="0">
                <a:solidFill>
                  <a:schemeClr val="bg1"/>
                </a:solidFill>
                <a:latin typeface="Helvetica Light" panose="020B0403020202020204" pitchFamily="34" charset="0"/>
              </a:rPr>
              <a:t> de </a:t>
            </a:r>
            <a:r>
              <a:rPr lang="en-US" sz="2000" b="1" dirty="0" err="1">
                <a:solidFill>
                  <a:schemeClr val="bg1"/>
                </a:solidFill>
                <a:latin typeface="Helvetica Light" panose="020B0403020202020204" pitchFamily="34" charset="0"/>
              </a:rPr>
              <a:t>Medios</a:t>
            </a:r>
            <a:br>
              <a:rPr lang="en-US" sz="2000" b="1" dirty="0">
                <a:solidFill>
                  <a:schemeClr val="bg1"/>
                </a:solidFill>
                <a:latin typeface="Helvetica Light" panose="020B0403020202020204" pitchFamily="34" charset="0"/>
              </a:rPr>
            </a:br>
            <a:r>
              <a:rPr lang="en-US" sz="2000" b="1" dirty="0" err="1">
                <a:solidFill>
                  <a:schemeClr val="bg1"/>
                </a:solidFill>
                <a:latin typeface="Helvetica Light" panose="020B0403020202020204" pitchFamily="34" charset="0"/>
              </a:rPr>
              <a:t>Enero-Enero</a:t>
            </a:r>
            <a:r>
              <a:rPr lang="en-US" sz="2000" b="1" dirty="0">
                <a:solidFill>
                  <a:schemeClr val="bg1"/>
                </a:solidFill>
                <a:latin typeface="Helvetica Light" panose="020B0403020202020204" pitchFamily="34" charset="0"/>
              </a:rPr>
              <a:t>, 2024</a:t>
            </a:r>
            <a:endParaRPr lang="en-US" sz="3000" b="1" dirty="0">
              <a:solidFill>
                <a:schemeClr val="bg1"/>
              </a:solidFill>
              <a:latin typeface="Helvetica Light" panose="020B0403020202020204" pitchFamily="34" charset="0"/>
            </a:endParaRPr>
          </a:p>
        </p:txBody>
      </p:sp>
      <p:cxnSp>
        <p:nvCxnSpPr>
          <p:cNvPr id="38" name="Straight Connector 37">
            <a:extLst>
              <a:ext uri="{FF2B5EF4-FFF2-40B4-BE49-F238E27FC236}">
                <a16:creationId xmlns:a16="http://schemas.microsoft.com/office/drawing/2014/main" id="{9E5EFA96-3635-4D48-8EFB-062321690179}"/>
              </a:ext>
            </a:extLst>
          </p:cNvPr>
          <p:cNvCxnSpPr>
            <a:cxnSpLocks/>
          </p:cNvCxnSpPr>
          <p:nvPr/>
        </p:nvCxnSpPr>
        <p:spPr>
          <a:xfrm>
            <a:off x="3336329"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01D280B0-C928-4CA0-94EA-B3F252EE7DDF}"/>
              </a:ext>
            </a:extLst>
          </p:cNvPr>
          <p:cNvCxnSpPr>
            <a:cxnSpLocks/>
          </p:cNvCxnSpPr>
          <p:nvPr/>
        </p:nvCxnSpPr>
        <p:spPr>
          <a:xfrm>
            <a:off x="6764123" y="1075897"/>
            <a:ext cx="0" cy="5581809"/>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D865709-846B-42DA-B23C-3E7567908D07}"/>
              </a:ext>
            </a:extLst>
          </p:cNvPr>
          <p:cNvSpPr txBox="1"/>
          <p:nvPr/>
        </p:nvSpPr>
        <p:spPr>
          <a:xfrm>
            <a:off x="6803147" y="3368813"/>
            <a:ext cx="861133" cy="276999"/>
          </a:xfrm>
          <a:prstGeom prst="rect">
            <a:avLst/>
          </a:prstGeom>
          <a:solidFill>
            <a:srgbClr val="FF0000"/>
          </a:solidFill>
          <a:effectLst>
            <a:outerShdw blurRad="50800" dist="38100" dir="5400000" algn="t" rotWithShape="0">
              <a:prstClr val="black">
                <a:alpha val="40000"/>
              </a:prstClr>
            </a:outerShdw>
          </a:effectLst>
        </p:spPr>
        <p:txBody>
          <a:bodyPr wrap="none" rtlCol="0">
            <a:spAutoFit/>
          </a:bodyPr>
          <a:lstStyle/>
          <a:p>
            <a:r>
              <a:rPr lang="en-US" sz="1200" dirty="0">
                <a:solidFill>
                  <a:schemeClr val="bg1"/>
                </a:solidFill>
                <a:latin typeface="Helvetica Light" panose="020B0403020202020204" pitchFamily="34" charset="0"/>
              </a:rPr>
              <a:t>Media Mix</a:t>
            </a:r>
          </a:p>
        </p:txBody>
      </p:sp>
      <p:sp>
        <p:nvSpPr>
          <p:cNvPr id="35" name="TextBox 34">
            <a:extLst>
              <a:ext uri="{FF2B5EF4-FFF2-40B4-BE49-F238E27FC236}">
                <a16:creationId xmlns:a16="http://schemas.microsoft.com/office/drawing/2014/main" id="{ED0DB041-F4A2-426E-81C5-D79D5B47F05A}"/>
              </a:ext>
            </a:extLst>
          </p:cNvPr>
          <p:cNvSpPr txBox="1"/>
          <p:nvPr/>
        </p:nvSpPr>
        <p:spPr>
          <a:xfrm>
            <a:off x="4151360" y="6614609"/>
            <a:ext cx="2419252" cy="276999"/>
          </a:xfrm>
          <a:prstGeom prst="rect">
            <a:avLst/>
          </a:prstGeom>
          <a:noFill/>
        </p:spPr>
        <p:txBody>
          <a:bodyPr wrap="none" rtlCol="0">
            <a:spAutoFit/>
          </a:bodyPr>
          <a:lstStyle/>
          <a:p>
            <a:r>
              <a:rPr lang="en-US" sz="1200" i="1" dirty="0">
                <a:solidFill>
                  <a:schemeClr val="tx1">
                    <a:lumMod val="50000"/>
                    <a:lumOff val="50000"/>
                  </a:schemeClr>
                </a:solidFill>
                <a:latin typeface="Helvetica Light" panose="020B0403020202020204" pitchFamily="34" charset="0"/>
              </a:rPr>
              <a:t>Fuente : </a:t>
            </a:r>
            <a:r>
              <a:rPr lang="en-US" sz="1200" i="1" dirty="0" err="1">
                <a:solidFill>
                  <a:schemeClr val="tx1">
                    <a:lumMod val="50000"/>
                    <a:lumOff val="50000"/>
                  </a:schemeClr>
                </a:solidFill>
                <a:latin typeface="Helvetica Light" panose="020B0403020202020204" pitchFamily="34" charset="0"/>
              </a:rPr>
              <a:t>Publisearch</a:t>
            </a:r>
            <a:r>
              <a:rPr lang="en-US" sz="1200" i="1" dirty="0">
                <a:solidFill>
                  <a:schemeClr val="tx1">
                    <a:lumMod val="50000"/>
                    <a:lumOff val="50000"/>
                  </a:schemeClr>
                </a:solidFill>
                <a:latin typeface="Helvetica Light" panose="020B0403020202020204" pitchFamily="34" charset="0"/>
              </a:rPr>
              <a:t> </a:t>
            </a:r>
            <a:r>
              <a:rPr lang="en-US" sz="1200" i="1" dirty="0" err="1">
                <a:solidFill>
                  <a:schemeClr val="tx1">
                    <a:lumMod val="50000"/>
                    <a:lumOff val="50000"/>
                  </a:schemeClr>
                </a:solidFill>
                <a:latin typeface="Helvetica Light" panose="020B0403020202020204" pitchFamily="34" charset="0"/>
              </a:rPr>
              <a:t>Enero</a:t>
            </a:r>
            <a:r>
              <a:rPr lang="en-US" sz="1200" i="1" dirty="0">
                <a:solidFill>
                  <a:schemeClr val="tx1">
                    <a:lumMod val="50000"/>
                    <a:lumOff val="50000"/>
                  </a:schemeClr>
                </a:solidFill>
                <a:latin typeface="Helvetica Light" panose="020B0403020202020204" pitchFamily="34" charset="0"/>
              </a:rPr>
              <a:t> 2024</a:t>
            </a:r>
          </a:p>
        </p:txBody>
      </p:sp>
      <p:graphicFrame>
        <p:nvGraphicFramePr>
          <p:cNvPr id="4" name="Table 7">
            <a:extLst>
              <a:ext uri="{FF2B5EF4-FFF2-40B4-BE49-F238E27FC236}">
                <a16:creationId xmlns:a16="http://schemas.microsoft.com/office/drawing/2014/main" id="{5AA3F5D7-2666-A44B-9B1C-6146AC2CC743}"/>
              </a:ext>
            </a:extLst>
          </p:cNvPr>
          <p:cNvGraphicFramePr>
            <a:graphicFrameLocks noGrp="1"/>
          </p:cNvGraphicFramePr>
          <p:nvPr>
            <p:extLst>
              <p:ext uri="{D42A27DB-BD31-4B8C-83A1-F6EECF244321}">
                <p14:modId xmlns:p14="http://schemas.microsoft.com/office/powerpoint/2010/main" val="3225838963"/>
              </p:ext>
            </p:extLst>
          </p:nvPr>
        </p:nvGraphicFramePr>
        <p:xfrm>
          <a:off x="1313395" y="1097850"/>
          <a:ext cx="1893174" cy="276999"/>
        </p:xfrm>
        <a:graphic>
          <a:graphicData uri="http://schemas.openxmlformats.org/drawingml/2006/table">
            <a:tbl>
              <a:tblPr firstRow="1" bandRow="1">
                <a:tableStyleId>{5C22544A-7EE6-4342-B048-85BDC9FD1C3A}</a:tableStyleId>
              </a:tblPr>
              <a:tblGrid>
                <a:gridCol w="946587">
                  <a:extLst>
                    <a:ext uri="{9D8B030D-6E8A-4147-A177-3AD203B41FA5}">
                      <a16:colId xmlns:a16="http://schemas.microsoft.com/office/drawing/2014/main" val="250587250"/>
                    </a:ext>
                  </a:extLst>
                </a:gridCol>
                <a:gridCol w="946587">
                  <a:extLst>
                    <a:ext uri="{9D8B030D-6E8A-4147-A177-3AD203B41FA5}">
                      <a16:colId xmlns:a16="http://schemas.microsoft.com/office/drawing/2014/main" val="871650258"/>
                    </a:ext>
                  </a:extLst>
                </a:gridCol>
              </a:tblGrid>
              <a:tr h="276999">
                <a:tc>
                  <a:txBody>
                    <a:bodyPr/>
                    <a:lstStyle/>
                    <a:p>
                      <a:pPr algn="ctr"/>
                      <a:r>
                        <a:rPr lang="en-US" sz="1200" b="0" i="0" dirty="0">
                          <a:latin typeface="Helvetica Light" panose="020B0403020202020204" pitchFamily="34" charset="0"/>
                        </a:rPr>
                        <a:t>93</a:t>
                      </a:r>
                      <a:r>
                        <a:rPr lang="en-HN" sz="1200" b="0" i="0">
                          <a:latin typeface="Helvetica Light" panose="020B0403020202020204" pitchFamily="34" charset="0"/>
                        </a:rPr>
                        <a:t>%</a:t>
                      </a:r>
                      <a:r>
                        <a:rPr lang="en-US" sz="1200" b="0" i="0" dirty="0">
                          <a:latin typeface="Helvetica Light" panose="020B0403020202020204" pitchFamily="34" charset="0"/>
                        </a:rPr>
                        <a:t>-</a:t>
                      </a:r>
                      <a:endParaRPr lang="en-HN" sz="1200" b="0" i="0" dirty="0">
                        <a:latin typeface="Helvetica Light" panose="020B0403020202020204" pitchFamily="34" charset="0"/>
                      </a:endParaRPr>
                    </a:p>
                  </a:txBody>
                  <a:tcPr>
                    <a:solidFill>
                      <a:srgbClr val="C00000"/>
                    </a:solidFill>
                  </a:tcPr>
                </a:tc>
                <a:tc>
                  <a:txBody>
                    <a:bodyPr/>
                    <a:lstStyle/>
                    <a:p>
                      <a:pPr algn="ctr"/>
                      <a:r>
                        <a:rPr lang="en-US" sz="1200" b="0" i="0" dirty="0">
                          <a:latin typeface="Helvetica Light" panose="020B0403020202020204" pitchFamily="34" charset="0"/>
                        </a:rPr>
                        <a:t>60</a:t>
                      </a:r>
                      <a:r>
                        <a:rPr lang="en-HN" sz="1200" b="0" i="0">
                          <a:latin typeface="Helvetica Light" panose="020B0403020202020204" pitchFamily="34" charset="0"/>
                        </a:rPr>
                        <a:t>%</a:t>
                      </a:r>
                      <a:endParaRPr lang="en-HN" sz="1200" b="0" i="0" dirty="0">
                        <a:latin typeface="Helvetica Light" panose="020B0403020202020204" pitchFamily="34" charset="0"/>
                      </a:endParaRPr>
                    </a:p>
                  </a:txBody>
                  <a:tcPr>
                    <a:solidFill>
                      <a:srgbClr val="44536A"/>
                    </a:solidFill>
                  </a:tcPr>
                </a:tc>
                <a:extLst>
                  <a:ext uri="{0D108BD9-81ED-4DB2-BD59-A6C34878D82A}">
                    <a16:rowId xmlns:a16="http://schemas.microsoft.com/office/drawing/2014/main" val="671739129"/>
                  </a:ext>
                </a:extLst>
              </a:tr>
            </a:tbl>
          </a:graphicData>
        </a:graphic>
      </p:graphicFrame>
      <p:sp>
        <p:nvSpPr>
          <p:cNvPr id="36" name="TextBox 35">
            <a:extLst>
              <a:ext uri="{FF2B5EF4-FFF2-40B4-BE49-F238E27FC236}">
                <a16:creationId xmlns:a16="http://schemas.microsoft.com/office/drawing/2014/main" id="{B7BA50E8-884E-1A43-987A-0A52113C120F}"/>
              </a:ext>
            </a:extLst>
          </p:cNvPr>
          <p:cNvSpPr txBox="1"/>
          <p:nvPr/>
        </p:nvSpPr>
        <p:spPr>
          <a:xfrm>
            <a:off x="396556" y="1087849"/>
            <a:ext cx="865943" cy="276999"/>
          </a:xfrm>
          <a:prstGeom prst="rect">
            <a:avLst/>
          </a:prstGeom>
          <a:noFill/>
          <a:effectLst>
            <a:outerShdw blurRad="50800" dist="38100" dir="5400000" algn="t" rotWithShape="0">
              <a:prstClr val="black">
                <a:alpha val="40000"/>
              </a:prstClr>
            </a:outerShdw>
          </a:effectLst>
        </p:spPr>
        <p:txBody>
          <a:bodyPr wrap="none" rtlCol="0">
            <a:spAutoFit/>
          </a:bodyPr>
          <a:lstStyle/>
          <a:p>
            <a:r>
              <a:rPr lang="en-US" sz="1200" dirty="0" err="1">
                <a:latin typeface="Helvetica Light" panose="020B0403020202020204" pitchFamily="34" charset="0"/>
              </a:rPr>
              <a:t>Variación</a:t>
            </a:r>
            <a:r>
              <a:rPr lang="en-US" sz="1200" dirty="0">
                <a:latin typeface="Helvetica Light" panose="020B0403020202020204" pitchFamily="34" charset="0"/>
              </a:rPr>
              <a:t> </a:t>
            </a:r>
          </a:p>
        </p:txBody>
      </p:sp>
      <p:sp>
        <p:nvSpPr>
          <p:cNvPr id="45" name="TextBox 44">
            <a:extLst>
              <a:ext uri="{FF2B5EF4-FFF2-40B4-BE49-F238E27FC236}">
                <a16:creationId xmlns:a16="http://schemas.microsoft.com/office/drawing/2014/main" id="{91B0F8D8-52BD-D449-BFF8-3245783E0464}"/>
              </a:ext>
            </a:extLst>
          </p:cNvPr>
          <p:cNvSpPr txBox="1"/>
          <p:nvPr/>
        </p:nvSpPr>
        <p:spPr>
          <a:xfrm>
            <a:off x="8805477" y="943887"/>
            <a:ext cx="1736857" cy="369332"/>
          </a:xfrm>
          <a:prstGeom prst="rect">
            <a:avLst/>
          </a:prstGeom>
          <a:noFill/>
          <a:ln>
            <a:solidFill>
              <a:schemeClr val="bg1"/>
            </a:solidFill>
          </a:ln>
          <a:effectLst>
            <a:outerShdw blurRad="50800" dist="38100" dir="2700000" algn="tl" rotWithShape="0">
              <a:prstClr val="black">
                <a:alpha val="40000"/>
              </a:prstClr>
            </a:outerShdw>
          </a:effectLst>
        </p:spPr>
        <p:txBody>
          <a:bodyPr wrap="square" rtlCol="0" anchor="ctr">
            <a:spAutoFit/>
          </a:bodyPr>
          <a:lstStyle/>
          <a:p>
            <a:pPr algn="ctr"/>
            <a:r>
              <a:rPr lang="en-US" dirty="0" err="1">
                <a:latin typeface="Helvetica Light" panose="020B0403020202020204" pitchFamily="34" charset="0"/>
              </a:rPr>
              <a:t>Estacionalidad</a:t>
            </a:r>
            <a:endParaRPr lang="en-US" dirty="0">
              <a:latin typeface="Helvetica Light" panose="020B0403020202020204" pitchFamily="34" charset="0"/>
            </a:endParaRPr>
          </a:p>
        </p:txBody>
      </p:sp>
      <p:graphicFrame>
        <p:nvGraphicFramePr>
          <p:cNvPr id="8" name="Table 8">
            <a:extLst>
              <a:ext uri="{FF2B5EF4-FFF2-40B4-BE49-F238E27FC236}">
                <a16:creationId xmlns:a16="http://schemas.microsoft.com/office/drawing/2014/main" id="{3C30EB2E-2F2A-3843-AF9C-532EE5BAFB44}"/>
              </a:ext>
            </a:extLst>
          </p:cNvPr>
          <p:cNvGraphicFramePr>
            <a:graphicFrameLocks noGrp="1"/>
          </p:cNvGraphicFramePr>
          <p:nvPr>
            <p:extLst>
              <p:ext uri="{D42A27DB-BD31-4B8C-83A1-F6EECF244321}">
                <p14:modId xmlns:p14="http://schemas.microsoft.com/office/powerpoint/2010/main" val="3480342787"/>
              </p:ext>
            </p:extLst>
          </p:nvPr>
        </p:nvGraphicFramePr>
        <p:xfrm>
          <a:off x="3402131" y="1071364"/>
          <a:ext cx="3265006" cy="370840"/>
        </p:xfrm>
        <a:graphic>
          <a:graphicData uri="http://schemas.openxmlformats.org/drawingml/2006/table">
            <a:tbl>
              <a:tblPr firstRow="1" bandRow="1">
                <a:tableStyleId>{5C22544A-7EE6-4342-B048-85BDC9FD1C3A}</a:tableStyleId>
              </a:tblPr>
              <a:tblGrid>
                <a:gridCol w="1632503">
                  <a:extLst>
                    <a:ext uri="{9D8B030D-6E8A-4147-A177-3AD203B41FA5}">
                      <a16:colId xmlns:a16="http://schemas.microsoft.com/office/drawing/2014/main" val="1272070199"/>
                    </a:ext>
                  </a:extLst>
                </a:gridCol>
                <a:gridCol w="1632503">
                  <a:extLst>
                    <a:ext uri="{9D8B030D-6E8A-4147-A177-3AD203B41FA5}">
                      <a16:colId xmlns:a16="http://schemas.microsoft.com/office/drawing/2014/main" val="970086310"/>
                    </a:ext>
                  </a:extLst>
                </a:gridCol>
              </a:tblGrid>
              <a:tr h="370840">
                <a:tc>
                  <a:txBody>
                    <a:bodyPr/>
                    <a:lstStyle/>
                    <a:p>
                      <a:pPr algn="ctr"/>
                      <a:r>
                        <a:rPr lang="en-HN"/>
                        <a:t>202</a:t>
                      </a:r>
                      <a:r>
                        <a:rPr lang="en-US" dirty="0"/>
                        <a:t>3</a:t>
                      </a:r>
                      <a:endParaRPr lang="en-HN" dirty="0"/>
                    </a:p>
                  </a:txBody>
                  <a:tcPr>
                    <a:solidFill>
                      <a:schemeClr val="tx2"/>
                    </a:solidFill>
                  </a:tcPr>
                </a:tc>
                <a:tc>
                  <a:txBody>
                    <a:bodyPr/>
                    <a:lstStyle/>
                    <a:p>
                      <a:pPr algn="ctr"/>
                      <a:r>
                        <a:rPr lang="en-HN"/>
                        <a:t>202</a:t>
                      </a:r>
                      <a:r>
                        <a:rPr lang="en-US" dirty="0"/>
                        <a:t>4</a:t>
                      </a:r>
                      <a:endParaRPr lang="en-HN" dirty="0"/>
                    </a:p>
                  </a:txBody>
                  <a:tcPr>
                    <a:solidFill>
                      <a:schemeClr val="tx2">
                        <a:lumMod val="60000"/>
                        <a:lumOff val="40000"/>
                      </a:schemeClr>
                    </a:solidFill>
                  </a:tcPr>
                </a:tc>
                <a:extLst>
                  <a:ext uri="{0D108BD9-81ED-4DB2-BD59-A6C34878D82A}">
                    <a16:rowId xmlns:a16="http://schemas.microsoft.com/office/drawing/2014/main" val="2995395542"/>
                  </a:ext>
                </a:extLst>
              </a:tr>
            </a:tbl>
          </a:graphicData>
        </a:graphic>
      </p:graphicFrame>
      <p:graphicFrame>
        <p:nvGraphicFramePr>
          <p:cNvPr id="5" name="Chart 4">
            <a:extLst>
              <a:ext uri="{FF2B5EF4-FFF2-40B4-BE49-F238E27FC236}">
                <a16:creationId xmlns:a16="http://schemas.microsoft.com/office/drawing/2014/main" id="{2DB89BCF-71BC-0184-4A4E-767189EB4572}"/>
              </a:ext>
            </a:extLst>
          </p:cNvPr>
          <p:cNvGraphicFramePr/>
          <p:nvPr>
            <p:extLst>
              <p:ext uri="{D42A27DB-BD31-4B8C-83A1-F6EECF244321}">
                <p14:modId xmlns:p14="http://schemas.microsoft.com/office/powerpoint/2010/main" val="2917192348"/>
              </p:ext>
            </p:extLst>
          </p:nvPr>
        </p:nvGraphicFramePr>
        <p:xfrm>
          <a:off x="6810999" y="3627390"/>
          <a:ext cx="4348063" cy="119352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Chart 8">
            <a:extLst>
              <a:ext uri="{FF2B5EF4-FFF2-40B4-BE49-F238E27FC236}">
                <a16:creationId xmlns:a16="http://schemas.microsoft.com/office/drawing/2014/main" id="{8D42A2CF-8581-E583-E04B-BFEA6C58A215}"/>
              </a:ext>
            </a:extLst>
          </p:cNvPr>
          <p:cNvGraphicFramePr/>
          <p:nvPr>
            <p:extLst>
              <p:ext uri="{D42A27DB-BD31-4B8C-83A1-F6EECF244321}">
                <p14:modId xmlns:p14="http://schemas.microsoft.com/office/powerpoint/2010/main" val="589211741"/>
              </p:ext>
            </p:extLst>
          </p:nvPr>
        </p:nvGraphicFramePr>
        <p:xfrm>
          <a:off x="6825405" y="5317947"/>
          <a:ext cx="4325190" cy="116313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Table 10">
            <a:extLst>
              <a:ext uri="{FF2B5EF4-FFF2-40B4-BE49-F238E27FC236}">
                <a16:creationId xmlns:a16="http://schemas.microsoft.com/office/drawing/2014/main" id="{AC498ABC-2F3A-9FF5-E28F-D840F6941213}"/>
              </a:ext>
            </a:extLst>
          </p:cNvPr>
          <p:cNvGraphicFramePr>
            <a:graphicFrameLocks noGrp="1"/>
          </p:cNvGraphicFramePr>
          <p:nvPr>
            <p:extLst>
              <p:ext uri="{D42A27DB-BD31-4B8C-83A1-F6EECF244321}">
                <p14:modId xmlns:p14="http://schemas.microsoft.com/office/powerpoint/2010/main" val="2075034000"/>
              </p:ext>
            </p:extLst>
          </p:nvPr>
        </p:nvGraphicFramePr>
        <p:xfrm>
          <a:off x="10970222" y="3925917"/>
          <a:ext cx="1090666" cy="249046"/>
        </p:xfrm>
        <a:graphic>
          <a:graphicData uri="http://schemas.openxmlformats.org/drawingml/2006/table">
            <a:tbl>
              <a:tblPr firstRow="1" bandRow="1">
                <a:tableStyleId>{2D5ABB26-0587-4C30-8999-92F81FD0307C}</a:tableStyleId>
              </a:tblPr>
              <a:tblGrid>
                <a:gridCol w="595473">
                  <a:extLst>
                    <a:ext uri="{9D8B030D-6E8A-4147-A177-3AD203B41FA5}">
                      <a16:colId xmlns:a16="http://schemas.microsoft.com/office/drawing/2014/main" val="1624274162"/>
                    </a:ext>
                  </a:extLst>
                </a:gridCol>
                <a:gridCol w="495193">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$0k</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2" name="Table 11">
            <a:extLst>
              <a:ext uri="{FF2B5EF4-FFF2-40B4-BE49-F238E27FC236}">
                <a16:creationId xmlns:a16="http://schemas.microsoft.com/office/drawing/2014/main" id="{8CB03403-012D-0452-FAC3-1ECB99A60AE4}"/>
              </a:ext>
            </a:extLst>
          </p:cNvPr>
          <p:cNvGraphicFramePr>
            <a:graphicFrameLocks noGrp="1"/>
          </p:cNvGraphicFramePr>
          <p:nvPr>
            <p:extLst>
              <p:ext uri="{D42A27DB-BD31-4B8C-83A1-F6EECF244321}">
                <p14:modId xmlns:p14="http://schemas.microsoft.com/office/powerpoint/2010/main" val="2540321374"/>
              </p:ext>
            </p:extLst>
          </p:nvPr>
        </p:nvGraphicFramePr>
        <p:xfrm>
          <a:off x="11009855" y="5563453"/>
          <a:ext cx="1129243" cy="396240"/>
        </p:xfrm>
        <a:graphic>
          <a:graphicData uri="http://schemas.openxmlformats.org/drawingml/2006/table">
            <a:tbl>
              <a:tblPr firstRow="1" bandRow="1">
                <a:tableStyleId>{2D5ABB26-0587-4C30-8999-92F81FD0307C}</a:tableStyleId>
              </a:tblPr>
              <a:tblGrid>
                <a:gridCol w="551219">
                  <a:extLst>
                    <a:ext uri="{9D8B030D-6E8A-4147-A177-3AD203B41FA5}">
                      <a16:colId xmlns:a16="http://schemas.microsoft.com/office/drawing/2014/main" val="1624274162"/>
                    </a:ext>
                  </a:extLst>
                </a:gridCol>
                <a:gridCol w="578024">
                  <a:extLst>
                    <a:ext uri="{9D8B030D-6E8A-4147-A177-3AD203B41FA5}">
                      <a16:colId xmlns:a16="http://schemas.microsoft.com/office/drawing/2014/main" val="1406418741"/>
                    </a:ext>
                  </a:extLst>
                </a:gridCol>
              </a:tblGrid>
              <a:tr h="249046">
                <a:tc>
                  <a:txBody>
                    <a:bodyPr/>
                    <a:lstStyle/>
                    <a:p>
                      <a:pPr algn="ctr"/>
                      <a:r>
                        <a:rPr lang="en-US" sz="1000" b="0" i="0" dirty="0">
                          <a:latin typeface="Helvetica Light" panose="020B0403020202020204" pitchFamily="34" charset="0"/>
                        </a:rPr>
                        <a:t>  </a:t>
                      </a:r>
                      <a:r>
                        <a:rPr lang="en-US" sz="900" b="1" i="0" dirty="0">
                          <a:latin typeface="Helvetica Light" panose="020B0403020202020204" pitchFamily="34" charset="0"/>
                        </a:rPr>
                        <a:t>$8k</a:t>
                      </a:r>
                    </a:p>
                  </a:txBody>
                  <a:tcPr/>
                </a:tc>
                <a:tc>
                  <a:txBody>
                    <a:bodyPr/>
                    <a:lstStyle/>
                    <a:p>
                      <a:pPr algn="ctr"/>
                      <a:endParaRPr lang="en-US" sz="1000" b="1" i="0" dirty="0">
                        <a:solidFill>
                          <a:schemeClr val="bg1"/>
                        </a:solidFill>
                        <a:latin typeface="Helvetica Light" panose="020B0403020202020204" pitchFamily="34" charset="0"/>
                      </a:endParaRPr>
                    </a:p>
                    <a:p>
                      <a:pPr algn="ctr"/>
                      <a:r>
                        <a:rPr lang="en-US" sz="1000" b="1" i="0" dirty="0">
                          <a:solidFill>
                            <a:schemeClr val="bg1"/>
                          </a:solidFill>
                          <a:latin typeface="Helvetica Light" panose="020B0403020202020204" pitchFamily="34" charset="0"/>
                        </a:rPr>
                        <a:t>100%</a:t>
                      </a:r>
                    </a:p>
                  </a:txBody>
                  <a:tcPr>
                    <a:solidFill>
                      <a:srgbClr val="FF0000"/>
                    </a:solidFill>
                  </a:tcPr>
                </a:tc>
                <a:extLst>
                  <a:ext uri="{0D108BD9-81ED-4DB2-BD59-A6C34878D82A}">
                    <a16:rowId xmlns:a16="http://schemas.microsoft.com/office/drawing/2014/main" val="1902778531"/>
                  </a:ext>
                </a:extLst>
              </a:tr>
            </a:tbl>
          </a:graphicData>
        </a:graphic>
      </p:graphicFrame>
      <p:graphicFrame>
        <p:nvGraphicFramePr>
          <p:cNvPr id="13" name="Chart 12">
            <a:extLst>
              <a:ext uri="{FF2B5EF4-FFF2-40B4-BE49-F238E27FC236}">
                <a16:creationId xmlns:a16="http://schemas.microsoft.com/office/drawing/2014/main" id="{E4FDCF8F-3E83-9CC9-4A97-294B6DBCCC58}"/>
              </a:ext>
            </a:extLst>
          </p:cNvPr>
          <p:cNvGraphicFramePr/>
          <p:nvPr/>
        </p:nvGraphicFramePr>
        <p:xfrm>
          <a:off x="6803712" y="4644209"/>
          <a:ext cx="4348063" cy="8468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Table 13">
            <a:extLst>
              <a:ext uri="{FF2B5EF4-FFF2-40B4-BE49-F238E27FC236}">
                <a16:creationId xmlns:a16="http://schemas.microsoft.com/office/drawing/2014/main" id="{34C90828-D562-3707-E66E-06DAAE216D68}"/>
              </a:ext>
            </a:extLst>
          </p:cNvPr>
          <p:cNvGraphicFramePr>
            <a:graphicFrameLocks noGrp="1"/>
          </p:cNvGraphicFramePr>
          <p:nvPr/>
        </p:nvGraphicFramePr>
        <p:xfrm>
          <a:off x="10954320" y="4780078"/>
          <a:ext cx="1038406" cy="249046"/>
        </p:xfrm>
        <a:graphic>
          <a:graphicData uri="http://schemas.openxmlformats.org/drawingml/2006/table">
            <a:tbl>
              <a:tblPr firstRow="1" bandRow="1">
                <a:tableStyleId>{2D5ABB26-0587-4C30-8999-92F81FD0307C}</a:tableStyleId>
              </a:tblPr>
              <a:tblGrid>
                <a:gridCol w="593249">
                  <a:extLst>
                    <a:ext uri="{9D8B030D-6E8A-4147-A177-3AD203B41FA5}">
                      <a16:colId xmlns:a16="http://schemas.microsoft.com/office/drawing/2014/main" val="1624274162"/>
                    </a:ext>
                  </a:extLst>
                </a:gridCol>
                <a:gridCol w="445157">
                  <a:extLst>
                    <a:ext uri="{9D8B030D-6E8A-4147-A177-3AD203B41FA5}">
                      <a16:colId xmlns:a16="http://schemas.microsoft.com/office/drawing/2014/main" val="1406418741"/>
                    </a:ext>
                  </a:extLst>
                </a:gridCol>
              </a:tblGrid>
              <a:tr h="249046">
                <a:tc>
                  <a:txBody>
                    <a:bodyPr/>
                    <a:lstStyle/>
                    <a:p>
                      <a:r>
                        <a:rPr lang="en-US" sz="1000" b="0" i="0" dirty="0">
                          <a:latin typeface="Helvetica Light" panose="020B0403020202020204" pitchFamily="34" charset="0"/>
                        </a:rPr>
                        <a:t>   </a:t>
                      </a:r>
                      <a:r>
                        <a:rPr lang="en-US" sz="1000" b="1" i="0" dirty="0">
                          <a:latin typeface="Helvetica Light" panose="020B0403020202020204" pitchFamily="34" charset="0"/>
                        </a:rPr>
                        <a:t>$.0</a:t>
                      </a:r>
                    </a:p>
                  </a:txBody>
                  <a:tcPr/>
                </a:tc>
                <a:tc>
                  <a:txBody>
                    <a:bodyPr/>
                    <a:lstStyle/>
                    <a:p>
                      <a:r>
                        <a:rPr lang="en-US" sz="1000" b="1" i="0" dirty="0">
                          <a:solidFill>
                            <a:schemeClr val="bg1"/>
                          </a:solidFill>
                          <a:latin typeface="Helvetica Light" panose="020B0403020202020204" pitchFamily="34" charset="0"/>
                        </a:rPr>
                        <a:t>0%</a:t>
                      </a:r>
                    </a:p>
                  </a:txBody>
                  <a:tcPr>
                    <a:solidFill>
                      <a:srgbClr val="FF0000"/>
                    </a:solidFill>
                  </a:tcPr>
                </a:tc>
                <a:extLst>
                  <a:ext uri="{0D108BD9-81ED-4DB2-BD59-A6C34878D82A}">
                    <a16:rowId xmlns:a16="http://schemas.microsoft.com/office/drawing/2014/main" val="1902778531"/>
                  </a:ext>
                </a:extLst>
              </a:tr>
            </a:tbl>
          </a:graphicData>
        </a:graphic>
      </p:graphicFrame>
      <p:sp>
        <p:nvSpPr>
          <p:cNvPr id="3" name="Curved Down Arrow 41">
            <a:extLst>
              <a:ext uri="{FF2B5EF4-FFF2-40B4-BE49-F238E27FC236}">
                <a16:creationId xmlns:a16="http://schemas.microsoft.com/office/drawing/2014/main" id="{2618ACD0-A6F7-332A-B5CB-FF22926D37CC}"/>
              </a:ext>
            </a:extLst>
          </p:cNvPr>
          <p:cNvSpPr/>
          <p:nvPr/>
        </p:nvSpPr>
        <p:spPr>
          <a:xfrm>
            <a:off x="1118452" y="1454131"/>
            <a:ext cx="389885" cy="207397"/>
          </a:xfrm>
          <a:prstGeom prst="curved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p:txBody>
      </p:sp>
    </p:spTree>
    <p:extLst>
      <p:ext uri="{BB962C8B-B14F-4D97-AF65-F5344CB8AC3E}">
        <p14:creationId xmlns:p14="http://schemas.microsoft.com/office/powerpoint/2010/main" val="11041473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lumMod val="75000"/>
          </a:schemeClr>
        </a:solidFill>
        <a:ln>
          <a:solidFill>
            <a:schemeClr val="accent3">
              <a:lumMod val="75000"/>
            </a:schemeClr>
          </a:solidFill>
        </a:ln>
      </a:spPr>
      <a:bodyPr rtlCol="0" anchor="ctr"/>
      <a:lstStyle>
        <a:defPPr algn="l">
          <a:defRPr sz="3000" dirty="0">
            <a:latin typeface="Helvetica Light" panose="020B04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111155</TotalTime>
  <Words>2997</Words>
  <Application>Microsoft Macintosh PowerPoint</Application>
  <PresentationFormat>Panorámica</PresentationFormat>
  <Paragraphs>754</Paragraphs>
  <Slides>31</Slides>
  <Notes>22</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42" baseType="lpstr">
      <vt:lpstr>Arial</vt:lpstr>
      <vt:lpstr>Calibri</vt:lpstr>
      <vt:lpstr>Calibri Light</vt:lpstr>
      <vt:lpstr>Century Gothic</vt:lpstr>
      <vt:lpstr>Courier New</vt:lpstr>
      <vt:lpstr>Helvetica</vt:lpstr>
      <vt:lpstr>Helvetica Light</vt:lpstr>
      <vt:lpstr>Helvetica Light</vt:lpstr>
      <vt:lpstr>Public Sans Bold</vt:lpstr>
      <vt:lpstr>Office Theme</vt:lpstr>
      <vt:lpstr>Hoja de cálculo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Pablo Paniagua</dc:creator>
  <cp:lastModifiedBy>Andrea Martínez</cp:lastModifiedBy>
  <cp:revision>4928</cp:revision>
  <dcterms:created xsi:type="dcterms:W3CDTF">2018-11-08T16:44:16Z</dcterms:created>
  <dcterms:modified xsi:type="dcterms:W3CDTF">2024-02-29T21:06:36Z</dcterms:modified>
</cp:coreProperties>
</file>