
<file path=[Content_Types].xml><?xml version="1.0" encoding="utf-8"?>
<Types xmlns="http://schemas.openxmlformats.org/package/2006/content-types"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19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1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9.xml" ContentType="application/vnd.openxmlformats-officedocument.presentationml.notesSlide+xml"/>
  <Override PartName="/ppt/charts/chart22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3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4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5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1089" r:id="rId2"/>
    <p:sldId id="1079" r:id="rId3"/>
    <p:sldId id="1151" r:id="rId4"/>
    <p:sldId id="1035" r:id="rId5"/>
    <p:sldId id="1149" r:id="rId6"/>
    <p:sldId id="1127" r:id="rId7"/>
    <p:sldId id="1131" r:id="rId8"/>
    <p:sldId id="1156" r:id="rId9"/>
    <p:sldId id="1155" r:id="rId10"/>
    <p:sldId id="1154" r:id="rId11"/>
    <p:sldId id="1150" r:id="rId12"/>
    <p:sldId id="1153" r:id="rId13"/>
    <p:sldId id="1021" r:id="rId1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  <p:cmAuthor id="2" name="Indira Martinez" initials="IM" lastIdx="41" clrIdx="1">
    <p:extLst>
      <p:ext uri="{19B8F6BF-5375-455C-9EA6-DF929625EA0E}">
        <p15:presenceInfo xmlns:p15="http://schemas.microsoft.com/office/powerpoint/2012/main" userId="5b112130959175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36A"/>
    <a:srgbClr val="1D9A78"/>
    <a:srgbClr val="36AFCE"/>
    <a:srgbClr val="0E3755"/>
    <a:srgbClr val="FF0000"/>
    <a:srgbClr val="001F60"/>
    <a:srgbClr val="3441AD"/>
    <a:srgbClr val="D8CC28"/>
    <a:srgbClr val="C00000"/>
    <a:srgbClr val="0D4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7" autoAdjust="0"/>
    <p:restoredTop sz="96691" autoAdjust="0"/>
  </p:normalViewPr>
  <p:slideViewPr>
    <p:cSldViewPr snapToGrid="0">
      <p:cViewPr>
        <p:scale>
          <a:sx n="126" d="100"/>
          <a:sy n="126" d="100"/>
        </p:scale>
        <p:origin x="176" y="568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-16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/Users/Angelica/Desktop/Data%20JTS%20Feb%20-%2023%202%20Con%20grafic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672531791581354E-2"/>
          <c:y val="0.10228563677365753"/>
          <c:w val="0.91799160977875294"/>
          <c:h val="0.74855621683028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Diunsa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1.52177967682306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C8-A54C-9A2F-4E8595A90B87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Línea Blanca</c:v>
                </c:pt>
                <c:pt idx="2">
                  <c:v>Crédito</c:v>
                </c:pt>
                <c:pt idx="3">
                  <c:v>Electrónica</c:v>
                </c:pt>
                <c:pt idx="4">
                  <c:v>Comunicaciones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2286</c:v>
                </c:pt>
                <c:pt idx="1">
                  <c:v>77</c:v>
                </c:pt>
                <c:pt idx="2">
                  <c:v>44</c:v>
                </c:pt>
                <c:pt idx="3">
                  <c:v>35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C7-D040-9961-11751393B70D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-8"/>
        <c:axId val="274397007"/>
        <c:axId val="274398687"/>
      </c:barChart>
      <c:catAx>
        <c:axId val="274397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74398687"/>
        <c:crosses val="autoZero"/>
        <c:auto val="1"/>
        <c:lblAlgn val="ctr"/>
        <c:lblOffset val="100"/>
        <c:noMultiLvlLbl val="0"/>
      </c:catAx>
      <c:valAx>
        <c:axId val="274398687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274397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Noticias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Electrónica</c:v>
                </c:pt>
                <c:pt idx="1">
                  <c:v>Tienda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0.48055377373682567</c:v>
                </c:pt>
                <c:pt idx="1">
                  <c:v>0.43483072867398975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4-8C45-B958-09215FA413E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Deportes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Electrónica</c:v>
                </c:pt>
                <c:pt idx="1">
                  <c:v>Tienda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0.17045197876969079</c:v>
                </c:pt>
                <c:pt idx="1">
                  <c:v>0.34595908128966968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4-8C45-B958-09215FA413E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Entreten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95829547143636E-16"/>
                  <c:y val="2.369817482068926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C2-834A-9742-B639C22BC1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Electrónica</c:v>
                </c:pt>
                <c:pt idx="1">
                  <c:v>Tienda</c:v>
                </c:pt>
              </c:strCache>
            </c:strRef>
          </c:cat>
          <c:val>
            <c:numRef>
              <c:f>Hoja1!$D$2:$D$3</c:f>
              <c:numCache>
                <c:formatCode>0%</c:formatCode>
                <c:ptCount val="2"/>
                <c:pt idx="0">
                  <c:v>0.3181554045228237</c:v>
                </c:pt>
                <c:pt idx="1">
                  <c:v>0.10330429582981919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04-8C45-B958-09215FA413E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3698174820689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C2-834A-9742-B639C22BC1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Electrónica</c:v>
                </c:pt>
                <c:pt idx="1">
                  <c:v>Tienda</c:v>
                </c:pt>
              </c:strCache>
            </c:strRef>
          </c:cat>
          <c:val>
            <c:numRef>
              <c:f>Hoja1!$E$2:$E$3</c:f>
              <c:numCache>
                <c:formatCode>0%</c:formatCode>
                <c:ptCount val="2"/>
                <c:pt idx="0">
                  <c:v>3.0752193225879181E-2</c:v>
                </c:pt>
                <c:pt idx="1">
                  <c:v>0.1159058942065215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04-8C45-B958-09215FA41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401751701239928E-2"/>
          <c:y val="0.13078914714440737"/>
          <c:w val="0.83597681779365418"/>
          <c:h val="0.55419188199924962"/>
        </c:manualLayout>
      </c:layout>
      <c:area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2.1165448539718957E-17"/>
                  <c:y val="-4.8019319824906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33-ED4C-A09A-B60A91F03B5E}"/>
                </c:ext>
              </c:extLst>
            </c:dLbl>
            <c:dLbl>
              <c:idx val="1"/>
              <c:layout>
                <c:manualLayout>
                  <c:x val="-8.8833693889662051E-3"/>
                  <c:y val="-9.511247424636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33-ED4C-A09A-B60A91F03B5E}"/>
                </c:ext>
              </c:extLst>
            </c:dLbl>
            <c:dLbl>
              <c:idx val="2"/>
              <c:layout>
                <c:manualLayout>
                  <c:x val="4.3829292841969002E-3"/>
                  <c:y val="-0.187746203818823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CC-3D44-B7C8-B5D06F9E6B89}"/>
                </c:ext>
              </c:extLst>
            </c:dLbl>
            <c:dLbl>
              <c:idx val="3"/>
              <c:layout>
                <c:manualLayout>
                  <c:x val="1.971455396533448E-3"/>
                  <c:y val="-6.8967993239567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FB-B04E-98E8-7C344EA6F90F}"/>
                </c:ext>
              </c:extLst>
            </c:dLbl>
            <c:dLbl>
              <c:idx val="4"/>
              <c:layout>
                <c:manualLayout>
                  <c:x val="0"/>
                  <c:y val="-0.19540931417877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6C-5641-A71D-B251379CFD4C}"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C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Curacao</c:v>
                </c:pt>
                <c:pt idx="3">
                  <c:v>Jetstereo</c:v>
                </c:pt>
                <c:pt idx="4">
                  <c:v>Elektra</c:v>
                </c:pt>
                <c:pt idx="5">
                  <c:v>Gallo + Gallo</c:v>
                </c:pt>
                <c:pt idx="6">
                  <c:v>Lady Lee</c:v>
                </c:pt>
                <c:pt idx="7">
                  <c:v>Tropigas</c:v>
                </c:pt>
              </c:strCache>
            </c:strRef>
          </c:cat>
          <c:val>
            <c:numRef>
              <c:f>Sheet1!$D$2:$D$9</c:f>
              <c:numCache>
                <c:formatCode>_(* #,##0.00_);_(* \(#,##0.00\);_(* "-"??_);_(@_)</c:formatCode>
                <c:ptCount val="8"/>
                <c:pt idx="0">
                  <c:v>0.81613739449216172</c:v>
                </c:pt>
                <c:pt idx="1">
                  <c:v>1.0318141836053996</c:v>
                </c:pt>
                <c:pt idx="2">
                  <c:v>0.87006462349487423</c:v>
                </c:pt>
                <c:pt idx="3">
                  <c:v>0.75791249343861666</c:v>
                </c:pt>
                <c:pt idx="4">
                  <c:v>1.1322073140143731</c:v>
                </c:pt>
                <c:pt idx="5">
                  <c:v>1.9049533596015373</c:v>
                </c:pt>
                <c:pt idx="6">
                  <c:v>1.0996006947083985</c:v>
                </c:pt>
                <c:pt idx="7" formatCode="General">
                  <c:v>1.69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1-9F4D-B9C3-5CDF634598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342529192"/>
        <c:axId val="342527624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SOI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5771465259156566E-2"/>
                  <c:y val="3.831555179975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FB-B04E-98E8-7C344EA6F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Curacao</c:v>
                </c:pt>
                <c:pt idx="3">
                  <c:v>Jetstereo</c:v>
                </c:pt>
                <c:pt idx="4">
                  <c:v>Elektra</c:v>
                </c:pt>
                <c:pt idx="5">
                  <c:v>Gallo + Gallo</c:v>
                </c:pt>
                <c:pt idx="6">
                  <c:v>Lady Lee</c:v>
                </c:pt>
                <c:pt idx="7">
                  <c:v>Tropigas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0.3542269668900877</c:v>
                </c:pt>
                <c:pt idx="1">
                  <c:v>0.13504736744919257</c:v>
                </c:pt>
                <c:pt idx="2">
                  <c:v>0.1159715960059024</c:v>
                </c:pt>
                <c:pt idx="3">
                  <c:v>0.10839923519130018</c:v>
                </c:pt>
                <c:pt idx="4">
                  <c:v>8.6943940326651897E-2</c:v>
                </c:pt>
                <c:pt idx="5">
                  <c:v>7.889939688484976E-2</c:v>
                </c:pt>
                <c:pt idx="6">
                  <c:v>6.2109344092148432E-2</c:v>
                </c:pt>
                <c:pt idx="7">
                  <c:v>5.8402153159867083E-2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1-9F4D-B9C3-5CDF634598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SOV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19146464209845E-2"/>
                  <c:y val="3.8315551799759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84-4B4D-ACF3-144B4153E0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Curacao</c:v>
                </c:pt>
                <c:pt idx="3">
                  <c:v>Jetstereo</c:v>
                </c:pt>
                <c:pt idx="4">
                  <c:v>Elektra</c:v>
                </c:pt>
                <c:pt idx="5">
                  <c:v>Gallo + Gallo</c:v>
                </c:pt>
                <c:pt idx="6">
                  <c:v>Lady Lee</c:v>
                </c:pt>
                <c:pt idx="7">
                  <c:v>Tropigas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0.2890978738165374</c:v>
                </c:pt>
                <c:pt idx="1">
                  <c:v>0.13934378919264706</c:v>
                </c:pt>
                <c:pt idx="2">
                  <c:v>0.10090278301497513</c:v>
                </c:pt>
                <c:pt idx="3">
                  <c:v>8.2157134630677364E-2</c:v>
                </c:pt>
                <c:pt idx="4">
                  <c:v>9.8438565147064491E-2</c:v>
                </c:pt>
                <c:pt idx="5">
                  <c:v>0.15029967116632961</c:v>
                </c:pt>
                <c:pt idx="6">
                  <c:v>6.8295477911609379E-2</c:v>
                </c:pt>
                <c:pt idx="7">
                  <c:v>7.1464705120159455E-2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41-9F4D-B9C3-5CDF6345982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42525272"/>
        <c:axId val="342523312"/>
      </c:barChart>
      <c:catAx>
        <c:axId val="342525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panose="020B0403020202020204" pitchFamily="34" charset="0"/>
                <a:ea typeface="+mn-ea"/>
                <a:cs typeface="+mn-cs"/>
              </a:defRPr>
            </a:pPr>
            <a:endParaRPr lang="es-HN"/>
          </a:p>
        </c:txPr>
        <c:crossAx val="342523312"/>
        <c:crosses val="autoZero"/>
        <c:auto val="1"/>
        <c:lblAlgn val="ctr"/>
        <c:lblOffset val="100"/>
        <c:noMultiLvlLbl val="0"/>
      </c:catAx>
      <c:valAx>
        <c:axId val="3425233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42525272"/>
        <c:crosses val="autoZero"/>
        <c:crossBetween val="between"/>
      </c:valAx>
      <c:valAx>
        <c:axId val="342527624"/>
        <c:scaling>
          <c:orientation val="minMax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342529192"/>
        <c:crosses val="max"/>
        <c:crossBetween val="between"/>
      </c:valAx>
      <c:catAx>
        <c:axId val="342529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25276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816485341385473"/>
          <c:y val="0.90797901755908217"/>
          <c:w val="0.26665627926569924"/>
          <c:h val="8.15644625707176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90000"/>
      </a:schemeClr>
    </a:solidFill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1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2237665045170232E-2"/>
                  <c:y val="4.664995043985843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1C-5842-B702-F1AE338F80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0.29452992827689994</c:v>
                </c:pt>
                <c:pt idx="1">
                  <c:v>0.8881269882238918</c:v>
                </c:pt>
                <c:pt idx="2">
                  <c:v>0.53761329880249864</c:v>
                </c:pt>
                <c:pt idx="4">
                  <c:v>0.63293449200028906</c:v>
                </c:pt>
                <c:pt idx="5">
                  <c:v>0.72391592116825931</c:v>
                </c:pt>
                <c:pt idx="6">
                  <c:v>0.37354319752960463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6-D840-8059-2A2032D28FB2}"/>
            </c:ext>
          </c:extLst>
        </c:ser>
        <c:ser>
          <c:idx val="2"/>
          <c:order val="1"/>
          <c:tx>
            <c:strRef>
              <c:f>Hoja1!$C$1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898540653231513E-2"/>
                  <c:y val="-5.923144206659280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F2-8641-9B7B-47153FDB83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0.23398389093218491</c:v>
                </c:pt>
                <c:pt idx="1">
                  <c:v>3.712476687855857E-2</c:v>
                </c:pt>
                <c:pt idx="4">
                  <c:v>0.35340531686295368</c:v>
                </c:pt>
                <c:pt idx="6">
                  <c:v>5.0200179905484893E-2</c:v>
                </c:pt>
                <c:pt idx="7">
                  <c:v>7.0722880843382074E-2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6-D840-8059-2A2032D28FB2}"/>
            </c:ext>
          </c:extLst>
        </c:ser>
        <c:ser>
          <c:idx val="3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DA-6D45-B1DB-E8CADAAF3B57}"/>
                </c:ext>
              </c:extLst>
            </c:dLbl>
            <c:dLbl>
              <c:idx val="1"/>
              <c:layout>
                <c:manualLayout>
                  <c:x val="2.7797081306461802E-3"/>
                  <c:y val="5.92501020467665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DA-6D45-B1DB-E8CADAAF3B57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1C-5842-B702-F1AE338F80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1">
                  <c:v>2.5793030558943775E-2</c:v>
                </c:pt>
                <c:pt idx="6">
                  <c:v>0.3946377457559887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56-D840-8059-2A2032D28FB2}"/>
            </c:ext>
          </c:extLst>
        </c:ser>
        <c:ser>
          <c:idx val="4"/>
          <c:order val="3"/>
          <c:tx>
            <c:strRef>
              <c:f>Hoja1!$E$1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43-DB47-B299-FBA649D2801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03-2D4D-9EC1-7B0B0A8B67B2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1C-5842-B702-F1AE338F80E6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1C-5842-B702-F1AE338F80E6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1C-5842-B702-F1AE338F80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Hoja1!$E$2:$E$9</c:f>
              <c:numCache>
                <c:formatCode>General</c:formatCode>
                <c:ptCount val="8"/>
                <c:pt idx="0" formatCode="0%">
                  <c:v>5.6971345786628168E-3</c:v>
                </c:pt>
                <c:pt idx="4" formatCode="0%">
                  <c:v>1.2539881636989759E-2</c:v>
                </c:pt>
                <c:pt idx="6" formatCode="0%">
                  <c:v>5.1275381057592599E-3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C-E642-869F-01BE2F2C3986}"/>
            </c:ext>
          </c:extLst>
        </c:ser>
        <c:ser>
          <c:idx val="5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28-0C45-957C-96E03931CA8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F2-8641-9B7B-47153FDB830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1C-5842-B702-F1AE338F80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0.12124796763434775</c:v>
                </c:pt>
                <c:pt idx="6" formatCode="0%">
                  <c:v>0.15713337597802923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8-0C45-957C-96E03931CA8E}"/>
            </c:ext>
          </c:extLst>
        </c:ser>
        <c:ser>
          <c:idx val="6"/>
          <c:order val="5"/>
          <c:tx>
            <c:strRef>
              <c:f>Hoja1!$G$1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8.3391243919386428E-3"/>
                  <c:y val="-1.7773164616012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1C-5842-B702-F1AE338F80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Hoja1!$G$2:$G$9</c:f>
              <c:numCache>
                <c:formatCode>0%</c:formatCode>
                <c:ptCount val="8"/>
                <c:pt idx="1">
                  <c:v>4.7975759693352861E-2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1C-5842-B702-F1AE338F80E6}"/>
            </c:ext>
          </c:extLst>
        </c:ser>
        <c:ser>
          <c:idx val="0"/>
          <c:order val="6"/>
          <c:tx>
            <c:strRef>
              <c:f>Hoja1!$H$1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rgbClr val="1D9A7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0.34454107857790461</c:v>
                </c:pt>
                <c:pt idx="2" formatCode="0%">
                  <c:v>0.46238670119750136</c:v>
                </c:pt>
                <c:pt idx="3" formatCode="0%">
                  <c:v>1</c:v>
                </c:pt>
                <c:pt idx="5" formatCode="0%">
                  <c:v>0.27608407883174074</c:v>
                </c:pt>
                <c:pt idx="6" formatCode="0%">
                  <c:v>1.9357962725133432E-2</c:v>
                </c:pt>
                <c:pt idx="7" formatCode="0%">
                  <c:v>0.92927711915661804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1C-5842-B702-F1AE338F80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89854065323141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859-8043-9B3D-04658C4F590F}"/>
                </c:ext>
              </c:extLst>
            </c:dLbl>
            <c:dLbl>
              <c:idx val="3"/>
              <c:layout>
                <c:manualLayout>
                  <c:x val="1.11188325225851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0C-E74E-A87E-C40AF0F82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0.27517963743674184</c:v>
                </c:pt>
                <c:pt idx="1">
                  <c:v>0.19246864666191404</c:v>
                </c:pt>
                <c:pt idx="2">
                  <c:v>0.52991468914284767</c:v>
                </c:pt>
                <c:pt idx="3">
                  <c:v>0.93174319440287034</c:v>
                </c:pt>
                <c:pt idx="4">
                  <c:v>0.2902375393768033</c:v>
                </c:pt>
                <c:pt idx="5">
                  <c:v>0.68641174662052806</c:v>
                </c:pt>
                <c:pt idx="6">
                  <c:v>0.7611651164542057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5-264A-B51F-E22A6DC7DB5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C11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3.0576789437109207E-2"/>
                  <c:y val="1.14755594346518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54-DA42-945A-3F18DA9762E4}"/>
                </c:ext>
              </c:extLst>
            </c:dLbl>
            <c:dLbl>
              <c:idx val="4"/>
              <c:layout>
                <c:manualLayout>
                  <c:x val="-5.0960727025847922E-1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 formatCode="0%">
                  <c:v>0.24281234872761848</c:v>
                </c:pt>
                <c:pt idx="3" formatCode="0%">
                  <c:v>2.5204584175468826E-2</c:v>
                </c:pt>
                <c:pt idx="4" formatCode="0%">
                  <c:v>1.9670238236087611E-2</c:v>
                </c:pt>
                <c:pt idx="5" formatCode="0%">
                  <c:v>0.3008918535501468</c:v>
                </c:pt>
                <c:pt idx="7" formatCode="0%">
                  <c:v>9.6185832808751356E-2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45-264A-B51F-E22A6DC7DB5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9457956914523872E-2"/>
                  <c:y val="9.0351621410281081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4" formatCode="0%">
                  <c:v>5.7229935212123207E-3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5-264A-B51F-E22A6DC7DB5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45-574F-B61F-3DDE420EBA05}"/>
                </c:ext>
              </c:extLst>
            </c:dLbl>
            <c:dLbl>
              <c:idx val="1"/>
              <c:layout>
                <c:manualLayout>
                  <c:x val="0"/>
                  <c:y val="-5.1635499874863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CA-AD4E-AFF0-219B4607D18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CA-AD4E-AFF0-219B4607D18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Hoja1!$E$2:$E$9</c:f>
              <c:numCache>
                <c:formatCode>General</c:formatCode>
                <c:ptCount val="8"/>
                <c:pt idx="5" formatCode="0%">
                  <c:v>1.2423558581917717E-2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45-264A-B51F-E22A6DC7DB5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118832522585128E-2"/>
                  <c:y val="1.3147891354313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C4-D245-81D0-ABFD0BF537D1}"/>
                </c:ext>
              </c:extLst>
            </c:dLbl>
            <c:dLbl>
              <c:idx val="1"/>
              <c:layout>
                <c:manualLayout>
                  <c:x val="0"/>
                  <c:y val="1.1475107676544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DB-304E-AC3F-0B9C3D7C07C9}"/>
                </c:ext>
              </c:extLst>
            </c:dLbl>
            <c:dLbl>
              <c:idx val="2"/>
              <c:layout>
                <c:manualLayout>
                  <c:x val="2.7797081306462821E-3"/>
                  <c:y val="1.14751076765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59-8043-9B3D-04658C4F590F}"/>
                </c:ext>
              </c:extLst>
            </c:dLbl>
            <c:dLbl>
              <c:idx val="3"/>
              <c:layout>
                <c:manualLayout>
                  <c:x val="-2.7797081306462821E-3"/>
                  <c:y val="-1.7211983877656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CE-5847-88A3-3C0678BFC3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54-DA42-945A-3F18DA9762E4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54-DA42-945A-3F18DA9762E4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0">
                  <c:v>0.3675062919712731</c:v>
                </c:pt>
                <c:pt idx="1">
                  <c:v>0.80753135333808601</c:v>
                </c:pt>
                <c:pt idx="2">
                  <c:v>0.47008531085715233</c:v>
                </c:pt>
                <c:pt idx="3">
                  <c:v>7.1071385744839056E-3</c:v>
                </c:pt>
                <c:pt idx="4">
                  <c:v>0.3369107308809004</c:v>
                </c:pt>
                <c:pt idx="5">
                  <c:v>0</c:v>
                </c:pt>
                <c:pt idx="6">
                  <c:v>0.23878858329483138</c:v>
                </c:pt>
                <c:pt idx="7">
                  <c:v>0.90381416719124874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1-7147-8EE7-B5F9957E4BC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384290810339169E-16"/>
                  <c:y val="1.3147891354313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D2-C94D-8190-5C866D7D2921}"/>
                </c:ext>
              </c:extLst>
            </c:dLbl>
            <c:dLbl>
              <c:idx val="1"/>
              <c:layout>
                <c:manualLayout>
                  <c:x val="5.5594162612925642E-3"/>
                  <c:y val="1.14751076765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859-8043-9B3D-04658C4F590F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0" formatCode="0%">
                  <c:v>7.1253072670240558E-2</c:v>
                </c:pt>
                <c:pt idx="4" formatCode="0%">
                  <c:v>1.968005096571596E-2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C-A24B-BD2B-4B44F3ECDE29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59-8043-9B3D-04658C4F590F}"/>
                </c:ext>
              </c:extLst>
            </c:dLbl>
            <c:dLbl>
              <c:idx val="1"/>
              <c:layout>
                <c:manualLayout>
                  <c:x val="8.3391243919387452E-3"/>
                  <c:y val="-1.7211983877656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59-8043-9B3D-04658C4F590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59-8043-9B3D-04658C4F590F}"/>
                </c:ext>
              </c:extLst>
            </c:dLbl>
            <c:dLbl>
              <c:idx val="3"/>
              <c:layout>
                <c:manualLayout>
                  <c:x val="5.5594162612925642E-3"/>
                  <c:y val="2.29493118368755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Helvetica" pitchFamily="2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3.3250795880852828E-2</c:v>
                </c:pt>
                <c:pt idx="3" formatCode="0%">
                  <c:v>1.970763835821605E-2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9-8043-9B3D-04658C4F590F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97081306462821E-3"/>
                  <c:y val="-1.7211983877656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59-8043-9B3D-04658C4F590F}"/>
                </c:ext>
              </c:extLst>
            </c:dLbl>
            <c:dLbl>
              <c:idx val="3"/>
              <c:layout>
                <c:manualLayout>
                  <c:x val="7.4857321083648424E-3"/>
                  <c:y val="-5.7364244430047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54-DA42-945A-3F18DA9762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3" formatCode="0%">
                  <c:v>1.3834584095952869E-2</c:v>
                </c:pt>
                <c:pt idx="4" formatCode="0%">
                  <c:v>0.32627240473568331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59-8043-9B3D-04658C4F5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Noticias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737000582008373E-2"/>
                  <c:y val="-1.298036423209207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63-D84D-B90E-2491DDF9B477}"/>
                </c:ext>
              </c:extLst>
            </c:dLbl>
            <c:dLbl>
              <c:idx val="1"/>
              <c:layout>
                <c:manualLayout>
                  <c:x val="2.3026500679009805E-2"/>
                  <c:y val="4.524561355088027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63-D84D-B90E-2491DDF9B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0.54743258113976612</c:v>
                </c:pt>
                <c:pt idx="1">
                  <c:v>0.96386323703540644</c:v>
                </c:pt>
                <c:pt idx="2">
                  <c:v>0.58150487034544163</c:v>
                </c:pt>
                <c:pt idx="3">
                  <c:v>0.38622829199792452</c:v>
                </c:pt>
                <c:pt idx="4">
                  <c:v>0.46527437754754353</c:v>
                </c:pt>
                <c:pt idx="5">
                  <c:v>0.7250433379941833</c:v>
                </c:pt>
                <c:pt idx="6">
                  <c:v>0.38916818611808807</c:v>
                </c:pt>
                <c:pt idx="7">
                  <c:v>0.99615012830267313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7F-5042-938E-D67BCEE1603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Deportes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5790001940028006E-3"/>
                  <c:y val="1.22382422964654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63-D84D-B90E-2491DDF9B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 formatCode="0%">
                  <c:v>0.10501044879165426</c:v>
                </c:pt>
                <c:pt idx="2" formatCode="0%">
                  <c:v>4.4170207436417711E-2</c:v>
                </c:pt>
                <c:pt idx="3" formatCode="0%">
                  <c:v>5.280982401437765E-2</c:v>
                </c:pt>
                <c:pt idx="4" formatCode="0%">
                  <c:v>0.107391630341683</c:v>
                </c:pt>
                <c:pt idx="5" formatCode="0%">
                  <c:v>5.1763231684547717E-2</c:v>
                </c:pt>
                <c:pt idx="6" formatCode="0%">
                  <c:v>1.0592401684409714E-2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7F-5042-938E-D67BCEE1603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Entreten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14923858419235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63-D84D-B90E-2491DDF9B477}"/>
                </c:ext>
              </c:extLst>
            </c:dLbl>
            <c:dLbl>
              <c:idx val="1"/>
              <c:layout>
                <c:manualLayout>
                  <c:x val="-1.2061361021800042E-16"/>
                  <c:y val="1.07468056812522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9-AA48-A11C-95A7A1E7B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0">
                  <c:v>0.29591024497203944</c:v>
                </c:pt>
                <c:pt idx="1">
                  <c:v>1.0632007564684047E-2</c:v>
                </c:pt>
                <c:pt idx="2">
                  <c:v>0.10097420565208444</c:v>
                </c:pt>
                <c:pt idx="3">
                  <c:v>0.46917905659053932</c:v>
                </c:pt>
                <c:pt idx="4">
                  <c:v>0.27573787991798621</c:v>
                </c:pt>
                <c:pt idx="5">
                  <c:v>0.10592401758542487</c:v>
                </c:pt>
                <c:pt idx="6">
                  <c:v>0.55162167964103559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7F-5042-938E-D67BCEE1603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1.6120208521878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9-AA48-A11C-95A7A1E7BF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5.1646725096540058E-2</c:v>
                </c:pt>
                <c:pt idx="1">
                  <c:v>2.5504755399909648E-2</c:v>
                </c:pt>
                <c:pt idx="2">
                  <c:v>0.27298337818701129</c:v>
                </c:pt>
                <c:pt idx="3">
                  <c:v>9.1782827397158526E-2</c:v>
                </c:pt>
                <c:pt idx="4">
                  <c:v>0.15159611219278743</c:v>
                </c:pt>
                <c:pt idx="5">
                  <c:v>0.11726941273584424</c:v>
                </c:pt>
                <c:pt idx="6">
                  <c:v>4.8617732556466703E-2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7F-5042-938E-D67BCEE16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6366532022747E-2"/>
          <c:y val="5.5544555321502383E-2"/>
          <c:w val="0.93040726693595455"/>
          <c:h val="0.7725901734246539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06:00-11:59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234119629822889E-2"/>
                  <c:y val="-2.41630824935380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F7-E544-819A-CE28843BF46F}"/>
                </c:ext>
              </c:extLst>
            </c:dLbl>
            <c:dLbl>
              <c:idx val="1"/>
              <c:layout>
                <c:manualLayout>
                  <c:x val="2.0312159506430519E-2"/>
                  <c:y val="-3.020456662185855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4F-D549-98BF-E926DAD31851}"/>
                </c:ext>
              </c:extLst>
            </c:dLbl>
            <c:dLbl>
              <c:idx val="4"/>
              <c:layout>
                <c:manualLayout>
                  <c:x val="1.0156079753215259E-2"/>
                  <c:y val="9.975866706622136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C7-3640-9ACA-5F7798BFE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0.32304138982161867</c:v>
                </c:pt>
                <c:pt idx="1">
                  <c:v>0.26965417649536871</c:v>
                </c:pt>
                <c:pt idx="2">
                  <c:v>0.62205887896763068</c:v>
                </c:pt>
                <c:pt idx="3">
                  <c:v>0.79711204783451306</c:v>
                </c:pt>
                <c:pt idx="4">
                  <c:v>1.0037089652700457E-2</c:v>
                </c:pt>
                <c:pt idx="5">
                  <c:v>0.24079577249928133</c:v>
                </c:pt>
                <c:pt idx="6">
                  <c:v>0.15771604022384703</c:v>
                </c:pt>
                <c:pt idx="7">
                  <c:v>0.93495729637189717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1-EE4C-9ECB-DAC573940A8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12:00-17:59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20824925866837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71-2C47-A426-6D67105086CC}"/>
                </c:ext>
              </c:extLst>
            </c:dLbl>
            <c:dLbl>
              <c:idx val="1"/>
              <c:layout>
                <c:manualLayout>
                  <c:x val="0"/>
                  <c:y val="8.43980926665178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4F-D549-98BF-E926DAD31851}"/>
                </c:ext>
              </c:extLst>
            </c:dLbl>
            <c:dLbl>
              <c:idx val="3"/>
              <c:layout>
                <c:manualLayout>
                  <c:x val="-2.031215950643051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C7-3640-9ACA-5F7798BFE5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0.42593088736299023</c:v>
                </c:pt>
                <c:pt idx="1">
                  <c:v>0.15818343765364901</c:v>
                </c:pt>
                <c:pt idx="2">
                  <c:v>6.8525815534999715E-2</c:v>
                </c:pt>
                <c:pt idx="3">
                  <c:v>0.18345185106432343</c:v>
                </c:pt>
                <c:pt idx="4">
                  <c:v>0.33617184708782732</c:v>
                </c:pt>
                <c:pt idx="5">
                  <c:v>0.75440712654088071</c:v>
                </c:pt>
                <c:pt idx="6">
                  <c:v>0.64807916121878206</c:v>
                </c:pt>
                <c:pt idx="7">
                  <c:v>6.5042703628102799E-2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41-EE4C-9ECB-DAC573940A8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18:00-21:59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0">
                  <c:v>0.25</c:v>
                </c:pt>
                <c:pt idx="1">
                  <c:v>0.57216238585098222</c:v>
                </c:pt>
                <c:pt idx="2">
                  <c:v>0.30941530549736956</c:v>
                </c:pt>
                <c:pt idx="3">
                  <c:v>1.9436101101163467E-2</c:v>
                </c:pt>
                <c:pt idx="4">
                  <c:v>0.65379106325947212</c:v>
                </c:pt>
                <c:pt idx="6">
                  <c:v>0.19135446667507261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41-EE4C-9ECB-DAC573940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338225389229383"/>
          <c:w val="0.98435110007081306"/>
          <c:h val="0.1163207159323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06:00-11:59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0.31993287771015222</c:v>
                </c:pt>
                <c:pt idx="1">
                  <c:v>0.69968078826463154</c:v>
                </c:pt>
                <c:pt idx="2">
                  <c:v>0.58270178788331761</c:v>
                </c:pt>
                <c:pt idx="3">
                  <c:v>0.3768962425178044</c:v>
                </c:pt>
                <c:pt idx="4">
                  <c:v>0.30621633849333874</c:v>
                </c:pt>
                <c:pt idx="5">
                  <c:v>0.10677548870797222</c:v>
                </c:pt>
                <c:pt idx="6">
                  <c:v>0.23967957656232339</c:v>
                </c:pt>
                <c:pt idx="7">
                  <c:v>0.80688922732945145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2-5B43-8376-B7794A2E33B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12:00-17:59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0.43015178722176556</c:v>
                </c:pt>
                <c:pt idx="1">
                  <c:v>0.24847951123040296</c:v>
                </c:pt>
                <c:pt idx="2">
                  <c:v>0.10501937209651817</c:v>
                </c:pt>
                <c:pt idx="3">
                  <c:v>0.2268524174258674</c:v>
                </c:pt>
                <c:pt idx="4">
                  <c:v>0.46712710974561533</c:v>
                </c:pt>
                <c:pt idx="5">
                  <c:v>0.37996208133654108</c:v>
                </c:pt>
                <c:pt idx="6">
                  <c:v>0.71274437277376634</c:v>
                </c:pt>
                <c:pt idx="7">
                  <c:v>0.19110830020799729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22-5B43-8376-B7794A2E33B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18:00-22:00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Gallo + Gallo</c:v>
                </c:pt>
                <c:pt idx="2">
                  <c:v>Molineros</c:v>
                </c:pt>
                <c:pt idx="3">
                  <c:v>Cucarao</c:v>
                </c:pt>
                <c:pt idx="4">
                  <c:v>Elektra</c:v>
                </c:pt>
                <c:pt idx="5">
                  <c:v>Jetstereo</c:v>
                </c:pt>
                <c:pt idx="6">
                  <c:v>Tropigas</c:v>
                </c:pt>
                <c:pt idx="7">
                  <c:v>Lady Lee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0">
                  <c:v>0.24824298573930254</c:v>
                </c:pt>
                <c:pt idx="1">
                  <c:v>5.1839700504965371E-2</c:v>
                </c:pt>
                <c:pt idx="2">
                  <c:v>0.31189224152563816</c:v>
                </c:pt>
                <c:pt idx="3">
                  <c:v>0.39625134005632817</c:v>
                </c:pt>
                <c:pt idx="4">
                  <c:v>0.22451016200305651</c:v>
                </c:pt>
                <c:pt idx="5">
                  <c:v>0.51326242995548677</c:v>
                </c:pt>
                <c:pt idx="6">
                  <c:v>4.7576050663910276E-2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22-5B43-8376-B7794A2E3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379905193237207"/>
          <c:w val="0.98889669475846742"/>
          <c:h val="0.17463414235671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Noticias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0.4793525741384288</c:v>
                </c:pt>
                <c:pt idx="1">
                  <c:v>0.52952650817935709</c:v>
                </c:pt>
                <c:pt idx="2">
                  <c:v>0.58792804373919538</c:v>
                </c:pt>
                <c:pt idx="3">
                  <c:v>0.99885669993522574</c:v>
                </c:pt>
                <c:pt idx="4">
                  <c:v>0.84516814825219533</c:v>
                </c:pt>
                <c:pt idx="5">
                  <c:v>0.38284692941300297</c:v>
                </c:pt>
                <c:pt idx="6">
                  <c:v>0.24942413310783254</c:v>
                </c:pt>
                <c:pt idx="7">
                  <c:v>0.99570790716065738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4-8C45-B958-09215FA413E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Deportes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0.175062762254761</c:v>
                </c:pt>
                <c:pt idx="1">
                  <c:v>5.0723704773020122E-2</c:v>
                </c:pt>
                <c:pt idx="2">
                  <c:v>4.5161507168754611E-2</c:v>
                </c:pt>
                <c:pt idx="4">
                  <c:v>0.1102925806479781</c:v>
                </c:pt>
                <c:pt idx="6">
                  <c:v>0.24266877462234984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4-8C45-B958-09215FA413E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Entreten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95829547143636E-16"/>
                  <c:y val="7.47308530934859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C2-834A-9742-B639C22BC15A}"/>
                </c:ext>
              </c:extLst>
            </c:dLbl>
            <c:dLbl>
              <c:idx val="4"/>
              <c:layout>
                <c:manualLayout>
                  <c:x val="3.2613909858233586E-3"/>
                  <c:y val="-1.62250442899972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C3-FE44-B7BA-3B0C59979F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0">
                  <c:v>0.31251100649284663</c:v>
                </c:pt>
                <c:pt idx="1">
                  <c:v>0.3316995726805399</c:v>
                </c:pt>
                <c:pt idx="2">
                  <c:v>0.11651715343522785</c:v>
                </c:pt>
                <c:pt idx="4">
                  <c:v>6.5610727713231167E-3</c:v>
                </c:pt>
                <c:pt idx="5">
                  <c:v>0.61235596962715899</c:v>
                </c:pt>
                <c:pt idx="6">
                  <c:v>0.32371957779382532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04-8C45-B958-09215FA413E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3698174820689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C2-834A-9742-B639C22BC15A}"/>
                </c:ext>
              </c:extLst>
            </c:dLbl>
            <c:dLbl>
              <c:idx val="4"/>
              <c:layout>
                <c:manualLayout>
                  <c:x val="6.5227819716468368E-3"/>
                  <c:y val="1.0817405968928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5C3-FE44-B7BA-3B0C59979F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Molineros</c:v>
                </c:pt>
                <c:pt idx="3">
                  <c:v>Gallo + Gallo</c:v>
                </c:pt>
                <c:pt idx="4">
                  <c:v>Jetstereo</c:v>
                </c:pt>
                <c:pt idx="5">
                  <c:v>Tropigas</c:v>
                </c:pt>
                <c:pt idx="6">
                  <c:v>Elektra</c:v>
                </c:pt>
                <c:pt idx="7">
                  <c:v>Lady Lee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3.3073657113963699E-2</c:v>
                </c:pt>
                <c:pt idx="1">
                  <c:v>8.8050214367082769E-2</c:v>
                </c:pt>
                <c:pt idx="2">
                  <c:v>0.25039329565682228</c:v>
                </c:pt>
                <c:pt idx="4">
                  <c:v>3.7978198328503646E-2</c:v>
                </c:pt>
                <c:pt idx="6">
                  <c:v>0.18418751447599238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04-8C45-B958-09215FA41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7157184598302"/>
          <c:y val="5.5544555321502383E-2"/>
          <c:w val="0.86278940331412968"/>
          <c:h val="0.736412656683755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rgbClr val="2F9F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5778272145044589E-3"/>
                  <c:y val="-1.5147719890040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78-8C4C-B97F-A5745C83A2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0%">
                  <c:v>1.0416666666666666E-2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6-D840-8059-2A2032D28FB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78-8C4C-B97F-A5745C83A26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F8-A547-B450-1B1264582B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0.35416666666666663</c:v>
                </c:pt>
                <c:pt idx="1">
                  <c:v>0.33333333333333337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6-D840-8059-2A2032D28FB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7611976253828038E-3"/>
                  <c:y val="-5.0491074304062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D3-9D48-99BB-971C31366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Hoja1!$D$2:$D$3</c:f>
              <c:numCache>
                <c:formatCode>0%</c:formatCode>
                <c:ptCount val="2"/>
                <c:pt idx="0">
                  <c:v>0.234375</c:v>
                </c:pt>
                <c:pt idx="1">
                  <c:v>9.7701149425287362E-2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6-D840-8059-2A2032D28FB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F8-A547-B450-1B1264582BE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F8-A547-B450-1B1264582B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Hoja1!$E$2:$E$3</c:f>
              <c:numCache>
                <c:formatCode>General</c:formatCode>
                <c:ptCount val="2"/>
                <c:pt idx="0" formatCode="0%">
                  <c:v>5.2083333333333336E-2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56-D840-8059-2A2032D28FB2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51-4D44-A95E-C97C44E0694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06-A74A-91A9-6103B324E9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Hoja1!$F$2:$F$3</c:f>
              <c:numCache>
                <c:formatCode>0%</c:formatCode>
                <c:ptCount val="2"/>
                <c:pt idx="0">
                  <c:v>3.125E-2</c:v>
                </c:pt>
                <c:pt idx="1">
                  <c:v>0.17241379310344829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56-D840-8059-2A2032D28FB2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R. América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Hoja1!$G$2:$G$3</c:f>
              <c:numCache>
                <c:formatCode>General</c:formatCode>
                <c:ptCount val="2"/>
                <c:pt idx="0" formatCode="0%">
                  <c:v>3.3854166666666664E-2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1E-174C-8EC6-118B35A0D16E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R. Luz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Hoja1!$H$2:$H$3</c:f>
              <c:numCache>
                <c:formatCode>General</c:formatCode>
                <c:ptCount val="2"/>
                <c:pt idx="0" formatCode="0%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1E-174C-8EC6-118B35A0D16E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R. Progreso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Hoja1!$I$2:$I$3</c:f>
              <c:numCache>
                <c:formatCode>0%</c:formatCode>
                <c:ptCount val="2"/>
                <c:pt idx="0">
                  <c:v>0.109375</c:v>
                </c:pt>
                <c:pt idx="1">
                  <c:v>0.39655172413793105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65-F542-850C-CAAF0639345C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R. San Pedr0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0E-F74B-91DA-A741070BAE6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65-F542-850C-CAAF063934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Hoja1!$J$2:$J$3</c:f>
              <c:numCache>
                <c:formatCode>General</c:formatCode>
                <c:ptCount val="2"/>
                <c:pt idx="0" formatCode="0%">
                  <c:v>7.8125E-3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65-F542-850C-CAAF0639345C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97-384E-8506-E30F29A1519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0E-F74B-91DA-A741070BA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Hoja1!$K$2:$K$3</c:f>
              <c:numCache>
                <c:formatCode>General</c:formatCode>
                <c:ptCount val="2"/>
                <c:pt idx="0" formatCode="0%">
                  <c:v>0.15104166666666666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65-F542-850C-CAAF063934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139523528384165E-2"/>
          <c:y val="0.83235325223907775"/>
          <c:w val="0.9648944950688384"/>
          <c:h val="0.167646747760922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6366532022747E-2"/>
          <c:y val="5.5544555321502383E-2"/>
          <c:w val="0.93040726693595455"/>
          <c:h val="0.7675406683954264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Noticias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9779374317650523E-2"/>
                  <c:y val="-5.049505029227489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BF-1748-BD5F-94904F7886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 formatCode="0%">
                  <c:v>3.3854166666666664E-2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1-EE4C-9ECB-DAC573940A8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 Juvenil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68022150822663"/>
                      <c:h val="0.136033665487388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956-3A46-A489-B81A7265ED7A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05272059842731"/>
                      <c:h val="0.137995428627664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1FB-9C4A-B6D3-ADB12EA6CC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0.77083333333333326</c:v>
                </c:pt>
                <c:pt idx="1">
                  <c:v>0.60344827586206895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41-EE4C-9ECB-DAC573940A8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Cristianas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 formatCode="0%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41-EE4C-9ECB-DAC573940A8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Mus Adulto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Crédito</c:v>
                </c:pt>
              </c:strCache>
            </c:strRef>
          </c:cat>
          <c:val>
            <c:numRef>
              <c:f>Hoja1!$E$2:$E$3</c:f>
              <c:numCache>
                <c:formatCode>0%</c:formatCode>
                <c:ptCount val="2"/>
                <c:pt idx="0">
                  <c:v>0.1796875</c:v>
                </c:pt>
                <c:pt idx="1">
                  <c:v>0.39655172413793105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CA-3B4E-81CB-85C99C8CAD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338225389229383"/>
          <c:w val="0.9400477300702037"/>
          <c:h val="0.146617746107706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3"/>
          <c:order val="0"/>
          <c:tx>
            <c:strRef>
              <c:f>Hoja1!$N$3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0E375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Hoja1!$M$4:$M$8</c:f>
              <c:strCache>
                <c:ptCount val="5"/>
                <c:pt idx="0">
                  <c:v>Tienda</c:v>
                </c:pt>
                <c:pt idx="1">
                  <c:v>Línea Blanca</c:v>
                </c:pt>
                <c:pt idx="2">
                  <c:v>Crédito</c:v>
                </c:pt>
                <c:pt idx="3">
                  <c:v>Electrónica</c:v>
                </c:pt>
                <c:pt idx="4">
                  <c:v>Comunicaciones</c:v>
                </c:pt>
              </c:strCache>
            </c:strRef>
          </c:cat>
          <c:val>
            <c:numRef>
              <c:f>Hoja1!$N$4:$N$8</c:f>
              <c:numCache>
                <c:formatCode>0%</c:formatCode>
                <c:ptCount val="5"/>
                <c:pt idx="0">
                  <c:v>0.96532154590605679</c:v>
                </c:pt>
                <c:pt idx="1">
                  <c:v>0.98999810919363607</c:v>
                </c:pt>
                <c:pt idx="3">
                  <c:v>0.89274088001938656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04-C64D-8B36-1761732C193F}"/>
            </c:ext>
          </c:extLst>
        </c:ser>
        <c:ser>
          <c:idx val="4"/>
          <c:order val="1"/>
          <c:tx>
            <c:strRef>
              <c:f>Hoja1!$O$3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Hoja1!$M$4:$M$8</c:f>
              <c:strCache>
                <c:ptCount val="5"/>
                <c:pt idx="0">
                  <c:v>Tienda</c:v>
                </c:pt>
                <c:pt idx="1">
                  <c:v>Línea Blanca</c:v>
                </c:pt>
                <c:pt idx="2">
                  <c:v>Crédito</c:v>
                </c:pt>
                <c:pt idx="3">
                  <c:v>Electrónica</c:v>
                </c:pt>
                <c:pt idx="4">
                  <c:v>Comunicaciones</c:v>
                </c:pt>
              </c:strCache>
            </c:strRef>
          </c:cat>
          <c:val>
            <c:numRef>
              <c:f>Hoja1!$O$4:$O$8</c:f>
              <c:numCache>
                <c:formatCode>General</c:formatCode>
                <c:ptCount val="5"/>
                <c:pt idx="3" formatCode="0%">
                  <c:v>0.10725911998061342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04-C64D-8B36-1761732C193F}"/>
            </c:ext>
          </c:extLst>
        </c:ser>
        <c:ser>
          <c:idx val="5"/>
          <c:order val="2"/>
          <c:tx>
            <c:strRef>
              <c:f>Hoja1!$P$3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rgbClr val="36AFCE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4.0816326530612249E-3"/>
                  <c:y val="2.0833333333333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04-C64D-8B36-1761732C19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Hoja1!$M$4:$M$8</c:f>
              <c:strCache>
                <c:ptCount val="5"/>
                <c:pt idx="0">
                  <c:v>Tienda</c:v>
                </c:pt>
                <c:pt idx="1">
                  <c:v>Línea Blanca</c:v>
                </c:pt>
                <c:pt idx="2">
                  <c:v>Crédito</c:v>
                </c:pt>
                <c:pt idx="3">
                  <c:v>Electrónica</c:v>
                </c:pt>
                <c:pt idx="4">
                  <c:v>Comunicaciones</c:v>
                </c:pt>
              </c:strCache>
            </c:strRef>
          </c:cat>
          <c:val>
            <c:numRef>
              <c:f>Hoja1!$P$4:$P$8</c:f>
              <c:numCache>
                <c:formatCode>0%</c:formatCode>
                <c:ptCount val="5"/>
                <c:pt idx="0">
                  <c:v>3.3141251025145035E-2</c:v>
                </c:pt>
                <c:pt idx="1">
                  <c:v>1.0001890806363975E-2</c:v>
                </c:pt>
                <c:pt idx="2">
                  <c:v>0.99625101058541432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04-C64D-8B36-1761732C1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1690765040"/>
        <c:axId val="1607885088"/>
      </c:barChart>
      <c:catAx>
        <c:axId val="16907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607885088"/>
        <c:crosses val="autoZero"/>
        <c:auto val="1"/>
        <c:lblAlgn val="ctr"/>
        <c:lblOffset val="100"/>
        <c:noMultiLvlLbl val="0"/>
      </c:catAx>
      <c:valAx>
        <c:axId val="16078850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9076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98376353543505E-2"/>
          <c:y val="5.2534636382849262E-2"/>
          <c:w val="0.86460324729291305"/>
          <c:h val="0.7884286916581615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Noticias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6926387101932835E-2"/>
                  <c:y val="2.188917896052396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D27-4F43-AFE7-BB2448FAB4A7}"/>
                </c:ext>
              </c:extLst>
            </c:dLbl>
            <c:dLbl>
              <c:idx val="1"/>
              <c:layout>
                <c:manualLayout>
                  <c:x val="1.230879570064426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AC-A148-9A9C-2DED7D9A2D15}"/>
                </c:ext>
              </c:extLst>
            </c:dLbl>
            <c:dLbl>
              <c:idx val="2"/>
              <c:layout>
                <c:manualLayout>
                  <c:x val="1.8463193550966411E-2"/>
                  <c:y val="-4.77549998157339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AC-A148-9A9C-2DED7D9A2D1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68-A349-8C88-FB3ABBCA57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 formatCode="0%">
                  <c:v>5.5118110236220472E-2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2-5B43-8376-B7794A2E33B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Mus Juvenil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0.38392614716263906</c:v>
                </c:pt>
                <c:pt idx="1">
                  <c:v>0.87567276641550063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22-5B43-8376-B7794A2E33B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Cristianas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1543978503221363E-3"/>
                  <c:y val="-4.775876034804467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AC-A148-9A9C-2DED7D9A2D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 formatCode="0%">
                  <c:v>5.4303556882975834E-2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22-5B43-8376-B7794A2E33B9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Mus Adulto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617591401288545E-2"/>
                  <c:y val="1.09445894802619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AC-A148-9A9C-2DED7D9A2D15}"/>
                </c:ext>
              </c:extLst>
            </c:dLbl>
            <c:dLbl>
              <c:idx val="1"/>
              <c:layout>
                <c:manualLayout>
                  <c:x val="4.923518280257709E-2"/>
                  <c:y val="3.760532310869668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37-1640-BB6D-2605B52A47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Hoja1!$E$2:$E$5</c:f>
              <c:numCache>
                <c:formatCode>0%</c:formatCode>
                <c:ptCount val="4"/>
                <c:pt idx="0">
                  <c:v>0.5031224545207712</c:v>
                </c:pt>
                <c:pt idx="1">
                  <c:v>0.12432723358449946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79-1D43-A647-E15D35BE2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484331726890115E-2"/>
          <c:y val="0.87439446028464207"/>
          <c:w val="0.84672205624731944"/>
          <c:h val="0.125605539715357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7157184598302"/>
          <c:y val="5.5544555321502383E-2"/>
          <c:w val="0.86278940331412968"/>
          <c:h val="0.7913544521923202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 formatCode="0%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F1-AC46-96C4-85B14C9E159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7611976253828038E-3"/>
                  <c:y val="-5.049107430406301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59-4549-A72C-2B213B649A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</c:v>
                </c:pt>
                <c:pt idx="1">
                  <c:v>0.35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F1-AC46-96C4-85B14C9E159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0.1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F1-AC46-96C4-85B14C9E1598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Internacional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52471275473162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C7-074B-AD63-4AE3BDD55C34}"/>
                </c:ext>
              </c:extLst>
            </c:dLbl>
            <c:dLbl>
              <c:idx val="1"/>
              <c:layout>
                <c:manualLayout>
                  <c:x val="2.7889136072522295E-3"/>
                  <c:y val="3.9759882119901492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4D-8B4F-96E0-15C401404B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Hoja1!$E$2:$E$5</c:f>
              <c:numCache>
                <c:formatCode>General</c:formatCode>
                <c:ptCount val="4"/>
                <c:pt idx="0" formatCode="0%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F1-AC46-96C4-85B14C9E1598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Magia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Hoja1!$F$2:$F$5</c:f>
              <c:numCache>
                <c:formatCode>General</c:formatCode>
                <c:ptCount val="4"/>
                <c:pt idx="0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BF1-AC46-96C4-85B14C9E1598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Hoja1!$G$2:$G$5</c:f>
              <c:numCache>
                <c:formatCode>0%</c:formatCode>
                <c:ptCount val="4"/>
                <c:pt idx="0">
                  <c:v>0.04</c:v>
                </c:pt>
                <c:pt idx="1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F1-AC46-96C4-85B14C9E1598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R. América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50-2B41-BBD4-0F5DB9262A6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50-2B41-BBD4-0F5DB9262A6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50-2B41-BBD4-0F5DB9262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Hoja1!$H$2:$H$5</c:f>
              <c:numCache>
                <c:formatCode>General</c:formatCode>
                <c:ptCount val="4"/>
                <c:pt idx="0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BF1-AC46-96C4-85B14C9E1598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R. Luz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Hoja1!$I$2:$I$5</c:f>
              <c:numCache>
                <c:formatCode>General</c:formatCode>
                <c:ptCount val="4"/>
                <c:pt idx="0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F1-AC46-96C4-85B14C9E1598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R. Progreso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50-2B41-BBD4-0F5DB9262A6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4B-4143-9DE7-5778D084E07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50-2B41-BBD4-0F5DB9262A6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50-2B41-BBD4-0F5DB9262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Hoja1!$J$2:$J$5</c:f>
              <c:numCache>
                <c:formatCode>0%</c:formatCode>
                <c:ptCount val="4"/>
                <c:pt idx="0">
                  <c:v>0.06</c:v>
                </c:pt>
                <c:pt idx="1">
                  <c:v>0.12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BF1-AC46-96C4-85B14C9E1598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R. San Pedr0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A5-484E-B2D4-7E39020A915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3B2-5446-9BAB-E494D04BC8E7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B2-6243-A3A6-889C06B12AD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A5-484E-B2D4-7E39020A91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Hoja1!$K$2:$K$5</c:f>
              <c:numCache>
                <c:formatCode>General</c:formatCode>
                <c:ptCount val="4"/>
                <c:pt idx="0" formatCode="0%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A5-484E-B2D4-7E39020A915B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B2-6243-A3A6-889C06B12AD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B2-6243-A3A6-889C06B12A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Hoja1!$L$2:$L$5</c:f>
              <c:numCache>
                <c:formatCode>General</c:formatCode>
                <c:ptCount val="4"/>
                <c:pt idx="0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A5-484E-B2D4-7E39020A915B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9C-7848-A87A-B156D9CF6B0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A9-1B44-BF95-5546CF4643D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B2-6243-A3A6-889C06B12AD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2F3-CB4F-9EBA-7B9CFF38E1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Hoja1!$M$2:$M$5</c:f>
              <c:numCache>
                <c:formatCode>General</c:formatCode>
                <c:ptCount val="4"/>
                <c:pt idx="0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B2-5446-9BAB-E494D04BC8E7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D8-9F4A-BEC3-6B4A950D104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A9-1B44-BF95-5546CF4643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Crédito</c:v>
                </c:pt>
                <c:pt idx="2">
                  <c:v>Línea Blanca</c:v>
                </c:pt>
                <c:pt idx="3">
                  <c:v>Comunicaciones</c:v>
                </c:pt>
              </c:strCache>
            </c:strRef>
          </c:cat>
          <c:val>
            <c:numRef>
              <c:f>Hoja1!$N$2:$N$5</c:f>
              <c:numCache>
                <c:formatCode>General</c:formatCode>
                <c:ptCount val="4"/>
                <c:pt idx="0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B2-5446-9BAB-E494D04BC8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224752276054451"/>
          <c:w val="0.8999999890200252"/>
          <c:h val="7.1612424513802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La Prensa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Tienda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6-D840-8059-2A2032D28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6366532022747E-2"/>
          <c:y val="5.5544555321502383E-2"/>
          <c:w val="0.93040726693595455"/>
          <c:h val="0.7725901734246539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Página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5931247725502344E-3"/>
                  <c:y val="8.007424484447641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9C-164F-A86F-FD8F44567A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Didemo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1-EE4C-9ECB-DAC573940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338225389229383"/>
          <c:w val="0.87242822708798295"/>
          <c:h val="0.14661754378659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La Prensa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37-D247-89A0-4214B424D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6366532022747E-2"/>
          <c:y val="5.5544555321502383E-2"/>
          <c:w val="0.93040726693595455"/>
          <c:h val="0.7725901734246539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Página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5931247725502344E-3"/>
                  <c:y val="8.007424484447641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F6-454C-866F-2CD29A8122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</c:f>
              <c:strCache>
                <c:ptCount val="1"/>
                <c:pt idx="0">
                  <c:v>Didemo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6-454C-866F-2CD29A812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338225389229383"/>
          <c:w val="0.87242822708798295"/>
          <c:h val="0.14661754378659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3"/>
          <c:order val="0"/>
          <c:tx>
            <c:strRef>
              <c:f>Hoja1!$W$3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0E375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Hoja1!$V$4:$V$6</c:f>
              <c:strCache>
                <c:ptCount val="3"/>
                <c:pt idx="0">
                  <c:v>Tienda</c:v>
                </c:pt>
                <c:pt idx="1">
                  <c:v>Electrónica</c:v>
                </c:pt>
                <c:pt idx="2">
                  <c:v>Crédito</c:v>
                </c:pt>
              </c:strCache>
            </c:strRef>
          </c:cat>
          <c:val>
            <c:numRef>
              <c:f>Hoja1!$W$4:$W$6</c:f>
              <c:numCache>
                <c:formatCode>0%</c:formatCode>
                <c:ptCount val="3"/>
                <c:pt idx="0">
                  <c:v>0.96739270506143105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96-204C-A93C-3C99A3D82107}"/>
            </c:ext>
          </c:extLst>
        </c:ser>
        <c:ser>
          <c:idx val="4"/>
          <c:order val="1"/>
          <c:tx>
            <c:strRef>
              <c:f>Hoja1!$X$3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Hoja1!$V$4:$V$6</c:f>
              <c:strCache>
                <c:ptCount val="3"/>
                <c:pt idx="0">
                  <c:v>Tienda</c:v>
                </c:pt>
                <c:pt idx="1">
                  <c:v>Electrónica</c:v>
                </c:pt>
                <c:pt idx="2">
                  <c:v>Crédito</c:v>
                </c:pt>
              </c:strCache>
            </c:strRef>
          </c:cat>
          <c:val>
            <c:numRef>
              <c:f>Hoja1!$X$4:$X$6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D596-204C-A93C-3C99A3D82107}"/>
            </c:ext>
          </c:extLst>
        </c:ser>
        <c:ser>
          <c:idx val="5"/>
          <c:order val="2"/>
          <c:tx>
            <c:strRef>
              <c:f>Hoja1!$Y$3</c:f>
              <c:strCache>
                <c:ptCount val="1"/>
                <c:pt idx="0">
                  <c:v>RA</c:v>
                </c:pt>
              </c:strCache>
            </c:strRef>
          </c:tx>
          <c:spPr>
            <a:solidFill>
              <a:srgbClr val="36AF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Hoja1!$V$4:$V$6</c:f>
              <c:strCache>
                <c:ptCount val="3"/>
                <c:pt idx="0">
                  <c:v>Tienda</c:v>
                </c:pt>
                <c:pt idx="1">
                  <c:v>Electrónica</c:v>
                </c:pt>
                <c:pt idx="2">
                  <c:v>Crédito</c:v>
                </c:pt>
              </c:strCache>
            </c:strRef>
          </c:cat>
          <c:val>
            <c:numRef>
              <c:f>Hoja1!$Y$4:$Y$6</c:f>
              <c:numCache>
                <c:formatCode>General</c:formatCode>
                <c:ptCount val="3"/>
                <c:pt idx="0" formatCode="0%">
                  <c:v>2.7757849491120021E-2</c:v>
                </c:pt>
                <c:pt idx="2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96-204C-A93C-3C99A3D82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9"/>
        <c:overlap val="100"/>
        <c:axId val="1690765040"/>
        <c:axId val="1607885088"/>
      </c:barChart>
      <c:catAx>
        <c:axId val="16907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607885088"/>
        <c:crosses val="autoZero"/>
        <c:auto val="1"/>
        <c:lblAlgn val="ctr"/>
        <c:lblOffset val="100"/>
        <c:noMultiLvlLbl val="0"/>
      </c:catAx>
      <c:valAx>
        <c:axId val="16078850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9076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Tienda</c:v>
                </c:pt>
              </c:strCache>
            </c:strRef>
          </c:tx>
          <c:spPr>
            <a:ln w="28575" cap="rnd">
              <a:solidFill>
                <a:srgbClr val="99295E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99295E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Sheet1!$B$2:$H$2</c:f>
              <c:numCache>
                <c:formatCode>#,##0</c:formatCode>
                <c:ptCount val="7"/>
                <c:pt idx="0">
                  <c:v>17</c:v>
                </c:pt>
                <c:pt idx="1">
                  <c:v>242</c:v>
                </c:pt>
                <c:pt idx="2">
                  <c:v>391</c:v>
                </c:pt>
                <c:pt idx="3">
                  <c:v>375</c:v>
                </c:pt>
                <c:pt idx="4">
                  <c:v>405</c:v>
                </c:pt>
                <c:pt idx="5">
                  <c:v>468</c:v>
                </c:pt>
                <c:pt idx="6">
                  <c:v>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86-494D-8266-66245583381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Línea Blanca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2" formatCode="#,##0">
                  <c:v>32</c:v>
                </c:pt>
                <c:pt idx="3" formatCode="#,##0">
                  <c:v>9</c:v>
                </c:pt>
                <c:pt idx="4" formatCode="#,##0">
                  <c:v>35</c:v>
                </c:pt>
                <c:pt idx="5" formatCode="#,##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86-494D-8266-66245583381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Crédito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Sheet1!$B$4:$H$4</c:f>
              <c:numCache>
                <c:formatCode>#,##0</c:formatCode>
                <c:ptCount val="7"/>
                <c:pt idx="1">
                  <c:v>11</c:v>
                </c:pt>
                <c:pt idx="2">
                  <c:v>10</c:v>
                </c:pt>
                <c:pt idx="3">
                  <c:v>2</c:v>
                </c:pt>
                <c:pt idx="4">
                  <c:v>2</c:v>
                </c:pt>
                <c:pt idx="5">
                  <c:v>12</c:v>
                </c:pt>
                <c:pt idx="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86-494D-8266-66245583381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Electrónica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93C-6942-8B7B-6F709705B873}"/>
                </c:ext>
              </c:extLst>
            </c:dLbl>
            <c:dLbl>
              <c:idx val="1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93C-6942-8B7B-6F709705B873}"/>
                </c:ext>
              </c:extLst>
            </c:dLbl>
            <c:spPr>
              <a:solidFill>
                <a:schemeClr val="tx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Sheet1!$B$5:$H$5</c:f>
              <c:numCache>
                <c:formatCode>General</c:formatCode>
                <c:ptCount val="7"/>
                <c:pt idx="5" formatCode="#,##0">
                  <c:v>12</c:v>
                </c:pt>
                <c:pt idx="6" formatCode="#,##0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86-494D-8266-662455833812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Comunicaciones</c:v>
                </c:pt>
              </c:strCache>
            </c:strRef>
          </c:tx>
          <c:spPr>
            <a:ln w="28575" cap="rnd">
              <a:solidFill>
                <a:srgbClr val="D8CB28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Sheet1!$B$1:$H$1</c:f>
              <c:strCache>
                <c:ptCount val="7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</c:strCache>
            </c:strRef>
          </c:cat>
          <c:val>
            <c:numRef>
              <c:f>Sheet1!$B$6:$H$6</c:f>
              <c:numCache>
                <c:formatCode>General</c:formatCode>
                <c:ptCount val="7"/>
                <c:pt idx="3" formatCode="#,##0">
                  <c:v>1</c:v>
                </c:pt>
                <c:pt idx="4" formatCode="#,##0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186-494D-8266-6624558338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18501808"/>
        <c:axId val="1165001520"/>
      </c:lineChart>
      <c:catAx>
        <c:axId val="1218501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165001520"/>
        <c:crosses val="autoZero"/>
        <c:auto val="1"/>
        <c:lblAlgn val="ctr"/>
        <c:lblOffset val="100"/>
        <c:noMultiLvlLbl val="0"/>
      </c:catAx>
      <c:valAx>
        <c:axId val="116500152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218501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477526157783739E-2"/>
          <c:y val="0.91916155092539764"/>
          <c:w val="0.71729064513773688"/>
          <c:h val="8.08384490746023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Canal 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0.22554798004733473</c:v>
                </c:pt>
                <c:pt idx="1">
                  <c:v>0.54665659018068757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6-D840-8059-2A2032D28FB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Canal 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0.26960344161176819</c:v>
                </c:pt>
                <c:pt idx="1">
                  <c:v>0.11376947208783145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6-D840-8059-2A2032D28FB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7.70190681672401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FF2-8641-9B7B-47153FDB83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Hoja1!$D$2:$D$3</c:f>
              <c:numCache>
                <c:formatCode>0%</c:formatCode>
                <c:ptCount val="2"/>
                <c:pt idx="0">
                  <c:v>5.2034821380521484E-3</c:v>
                </c:pt>
                <c:pt idx="1">
                  <c:v>2.3994108456558062E-2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6-D840-8059-2A2032D28FB2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DA-6D45-B1DB-E8CADAAF3B57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DA-6D45-B1DB-E8CADAAF3B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Hoja1!$E$2:$E$3</c:f>
              <c:numCache>
                <c:formatCode>0%</c:formatCode>
                <c:ptCount val="2"/>
                <c:pt idx="0">
                  <c:v>0.35127923286776297</c:v>
                </c:pt>
                <c:pt idx="1">
                  <c:v>9.479485454577255E-2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56-D840-8059-2A2032D28FB2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43-DB47-B299-FBA649D2801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03-2D4D-9EC1-7B0B0A8B67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Hoja1!$F$2:$F$3</c:f>
              <c:numCache>
                <c:formatCode>0%</c:formatCode>
                <c:ptCount val="2"/>
                <c:pt idx="0">
                  <c:v>0.11906000060298856</c:v>
                </c:pt>
                <c:pt idx="1">
                  <c:v>0.20234384061119734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C-E642-869F-01BE2F2C3986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TSI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28-0C45-957C-96E03931CA8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F2-8641-9B7B-47153FDB83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Hoja1!$G$2:$G$3</c:f>
              <c:numCache>
                <c:formatCode>0%</c:formatCode>
                <c:ptCount val="2"/>
                <c:pt idx="0">
                  <c:v>2.8555363900049546E-2</c:v>
                </c:pt>
                <c:pt idx="1">
                  <c:v>1.8441134117953062E-2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8-0C45-957C-96E03931C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89854065323141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859-8043-9B3D-04658C4F590F}"/>
                </c:ext>
              </c:extLst>
            </c:dLbl>
            <c:dLbl>
              <c:idx val="3"/>
              <c:layout>
                <c:manualLayout>
                  <c:x val="1.11188325225851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0C-E74E-A87E-C40AF0F822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1">
                  <c:v>1.9584752914133058E-2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5-264A-B51F-E22A6DC7DB5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C11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0.23906431492514074</c:v>
                </c:pt>
                <c:pt idx="1">
                  <c:v>0.33660696310896537</c:v>
                </c:pt>
                <c:pt idx="2">
                  <c:v>0.60517541550512932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45-264A-B51F-E22A6DC7DB5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C5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0.24896868923573598</c:v>
                </c:pt>
                <c:pt idx="1">
                  <c:v>6.9632191145183847E-2</c:v>
                </c:pt>
                <c:pt idx="2">
                  <c:v>8.66894142407659E-2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5-264A-B51F-E22A6DC7DB5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45-574F-B61F-3DDE420EBA05}"/>
                </c:ext>
              </c:extLst>
            </c:dLbl>
            <c:dLbl>
              <c:idx val="1"/>
              <c:layout>
                <c:manualLayout>
                  <c:x val="0"/>
                  <c:y val="-5.1635499874863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CA-AD4E-AFF0-219B4607D18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CA-AD4E-AFF0-219B4607D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Hoja1!$E$2:$E$5</c:f>
              <c:numCache>
                <c:formatCode>0%</c:formatCode>
                <c:ptCount val="4"/>
                <c:pt idx="1">
                  <c:v>6.347842091669045E-3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45-264A-B51F-E22A6DC7DB5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118832522585128E-2"/>
                  <c:y val="1.3147891354313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C4-D245-81D0-ABFD0BF537D1}"/>
                </c:ext>
              </c:extLst>
            </c:dLbl>
            <c:dLbl>
              <c:idx val="1"/>
              <c:layout>
                <c:manualLayout>
                  <c:x val="0"/>
                  <c:y val="2.868663979609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DB-304E-AC3F-0B9C3D7C07C9}"/>
                </c:ext>
              </c:extLst>
            </c:dLbl>
            <c:dLbl>
              <c:idx val="2"/>
              <c:layout>
                <c:manualLayout>
                  <c:x val="-1.0192145405169584E-16"/>
                  <c:y val="3.4423967755313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859-8043-9B3D-04658C4F590F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ECE-5847-88A3-3C0678BFC3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Hoja1!$F$2:$F$5</c:f>
              <c:numCache>
                <c:formatCode>General</c:formatCode>
                <c:ptCount val="4"/>
                <c:pt idx="2" formatCode="0%">
                  <c:v>2.2100751949179182E-2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1-7147-8EE7-B5F9957E4BC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Go 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384290810339169E-16"/>
                  <c:y val="1.3147891354313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D2-C94D-8190-5C866D7D2921}"/>
                </c:ext>
              </c:extLst>
            </c:dLbl>
            <c:dLbl>
              <c:idx val="1"/>
              <c:layout>
                <c:manualLayout>
                  <c:x val="5.5594162612925642E-3"/>
                  <c:y val="1.14751076765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859-8043-9B3D-04658C4F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Hoja1!$G$2:$G$5</c:f>
              <c:numCache>
                <c:formatCode>0%</c:formatCode>
                <c:ptCount val="4"/>
                <c:pt idx="1">
                  <c:v>1.2144212462185939E-2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C-A24B-BD2B-4B44F3ECDE29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59-8043-9B3D-04658C4F590F}"/>
                </c:ext>
              </c:extLst>
            </c:dLbl>
            <c:dLbl>
              <c:idx val="1"/>
              <c:layout>
                <c:manualLayout>
                  <c:x val="8.3391243919387452E-3"/>
                  <c:y val="-1.7211983877656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59-8043-9B3D-04658C4F590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59-8043-9B3D-04658C4F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Hoja1!$H$2:$H$5</c:f>
              <c:numCache>
                <c:formatCode>0%</c:formatCode>
                <c:ptCount val="4"/>
                <c:pt idx="0">
                  <c:v>0.37299815174919754</c:v>
                </c:pt>
                <c:pt idx="1">
                  <c:v>0.10987493691084647</c:v>
                </c:pt>
                <c:pt idx="2">
                  <c:v>7.2231243257131858E-2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9-8043-9B3D-04658C4F590F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97081306462821E-3"/>
                  <c:y val="-1.7211983877656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59-8043-9B3D-04658C4F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Hoja1!$I$2:$I$5</c:f>
              <c:numCache>
                <c:formatCode>0%</c:formatCode>
                <c:ptCount val="4"/>
                <c:pt idx="0">
                  <c:v>7.0754825058477702E-2</c:v>
                </c:pt>
                <c:pt idx="1">
                  <c:v>5.1224752247755169E-2</c:v>
                </c:pt>
                <c:pt idx="2">
                  <c:v>0.17906750346048533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59-8043-9B3D-04658C4F590F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TSI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4423967755313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59-8043-9B3D-04658C4F590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59-8043-9B3D-04658C4F590F}"/>
                </c:ext>
              </c:extLst>
            </c:dLbl>
            <c:dLbl>
              <c:idx val="2"/>
              <c:layout>
                <c:manualLayout>
                  <c:x val="-2.0384290810339169E-16"/>
                  <c:y val="2.2949311836875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859-8043-9B3D-04658C4F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Hoja1!$J$2:$J$5</c:f>
              <c:numCache>
                <c:formatCode>0%</c:formatCode>
                <c:ptCount val="4"/>
                <c:pt idx="0">
                  <c:v>2.1555555848271964E-2</c:v>
                </c:pt>
                <c:pt idx="1">
                  <c:v>0.3385471568227193</c:v>
                </c:pt>
                <c:pt idx="2">
                  <c:v>1.4051670323182794E-2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59-8043-9B3D-04658C4F590F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7211983877656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859-8043-9B3D-04658C4F590F}"/>
                </c:ext>
              </c:extLst>
            </c:dLbl>
            <c:dLbl>
              <c:idx val="2"/>
              <c:layout>
                <c:manualLayout>
                  <c:x val="0"/>
                  <c:y val="-2.8686188037987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859-8043-9B3D-04658C4F59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Hoja1!$K$2:$K$5</c:f>
              <c:numCache>
                <c:formatCode>0%</c:formatCode>
                <c:ptCount val="4"/>
                <c:pt idx="0">
                  <c:v>3.31095971234939E-2</c:v>
                </c:pt>
                <c:pt idx="1">
                  <c:v>5.3253013364245608E-2</c:v>
                </c:pt>
                <c:pt idx="2">
                  <c:v>1.7817860665843857E-2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59-8043-9B3D-04658C4F5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pPr>
            <a:endParaRPr lang="es-HN"/>
          </a:p>
        </c:txPr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Noticias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737000582008404E-2"/>
                  <c:y val="-3.44744427889577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63-D84D-B90E-2491DDF9B477}"/>
                </c:ext>
              </c:extLst>
            </c:dLbl>
            <c:dLbl>
              <c:idx val="1"/>
              <c:layout>
                <c:manualLayout>
                  <c:x val="2.3026500679009805E-2"/>
                  <c:y val="4.5245613550880276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63-D84D-B90E-2491DDF9B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0.54510592094979593</c:v>
                </c:pt>
                <c:pt idx="1">
                  <c:v>0.76945085131529078</c:v>
                </c:pt>
                <c:pt idx="2">
                  <c:v>0.48719955993724445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7F-5042-938E-D67BCEE1603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Deportes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5790001940028006E-3"/>
                  <c:y val="2.29847716838471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63-D84D-B90E-2491DDF9B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0.10435672047044109</c:v>
                </c:pt>
                <c:pt idx="1">
                  <c:v>5.2828438429199383E-2</c:v>
                </c:pt>
                <c:pt idx="2">
                  <c:v>0.29350260971232023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7F-5042-938E-D67BCEE1603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Entreten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14923858419235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63-D84D-B90E-2491DDF9B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0.29995539240917529</c:v>
                </c:pt>
                <c:pt idx="1">
                  <c:v>6.5061594412367349E-2</c:v>
                </c:pt>
                <c:pt idx="2">
                  <c:v>0.12716265948142599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7F-5042-938E-D67BCEE1603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Hoja1!$E$2:$E$5</c:f>
              <c:numCache>
                <c:formatCode>0%</c:formatCode>
                <c:ptCount val="4"/>
                <c:pt idx="0">
                  <c:v>5.0581966170587585E-2</c:v>
                </c:pt>
                <c:pt idx="1">
                  <c:v>0.11265911584314253</c:v>
                </c:pt>
                <c:pt idx="2">
                  <c:v>9.2135170869009256E-2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7F-5042-938E-D67BCEE16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96366532022747E-2"/>
          <c:y val="5.5544555321502383E-2"/>
          <c:w val="0.93040726693595455"/>
          <c:h val="0.77259017342465397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06:00-11:59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234119629822889E-2"/>
                  <c:y val="-2.41630824935380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F7-E544-819A-CE28843BF46F}"/>
                </c:ext>
              </c:extLst>
            </c:dLbl>
            <c:dLbl>
              <c:idx val="1"/>
              <c:layout>
                <c:manualLayout>
                  <c:x val="2.0312159506430519E-2"/>
                  <c:y val="-3.020456662185855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4F-D549-98BF-E926DAD318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0.32729824329807333</c:v>
                </c:pt>
                <c:pt idx="1">
                  <c:v>0.16526330456720537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41-EE4C-9ECB-DAC573940A8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12:00-17:59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20824925866837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71-2C47-A426-6D67105086CC}"/>
                </c:ext>
              </c:extLst>
            </c:dLbl>
            <c:dLbl>
              <c:idx val="1"/>
              <c:layout>
                <c:manualLayout>
                  <c:x val="0"/>
                  <c:y val="3.0205042291815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4F-D549-98BF-E926DAD318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Hoja1!$C$2:$C$3</c:f>
              <c:numCache>
                <c:formatCode>0%</c:formatCode>
                <c:ptCount val="2"/>
                <c:pt idx="0">
                  <c:v>0.42771667060602775</c:v>
                </c:pt>
                <c:pt idx="1">
                  <c:v>0.35974174969960798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41-EE4C-9ECB-DAC573940A88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18:00-21:59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Tienda</c:v>
                </c:pt>
                <c:pt idx="1">
                  <c:v>Electrónica</c:v>
                </c:pt>
              </c:strCache>
            </c:strRef>
          </c:cat>
          <c:val>
            <c:numRef>
              <c:f>Hoja1!$D$2:$D$3</c:f>
              <c:numCache>
                <c:formatCode>0%</c:formatCode>
                <c:ptCount val="2"/>
                <c:pt idx="0">
                  <c:v>0.23805178731272472</c:v>
                </c:pt>
                <c:pt idx="1">
                  <c:v>0.47499494573318668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41-EE4C-9ECB-DAC573940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338225389229383"/>
          <c:w val="0.98435110007081306"/>
          <c:h val="0.1163207159323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06:00-11:59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0.32274273307461554</c:v>
                </c:pt>
                <c:pt idx="1">
                  <c:v>0.15791011886966319</c:v>
                </c:pt>
                <c:pt idx="2">
                  <c:v>0.20075693173550663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22-5B43-8376-B7794A2E33B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12:00-17:59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0.42946071740954289</c:v>
                </c:pt>
                <c:pt idx="1">
                  <c:v>0.49193673417776795</c:v>
                </c:pt>
                <c:pt idx="2">
                  <c:v>0.42673109137221477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22-5B43-8376-B7794A2E33B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18:00-22:00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Helvetica" pitchFamily="2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Tienda</c:v>
                </c:pt>
                <c:pt idx="1">
                  <c:v>Línea Blanca</c:v>
                </c:pt>
                <c:pt idx="2">
                  <c:v>Electrónica</c:v>
                </c:pt>
                <c:pt idx="3">
                  <c:v>Crédito</c:v>
                </c:pt>
              </c:strCache>
            </c:strRef>
          </c:cat>
          <c:val>
            <c:numRef>
              <c:f>Hoja1!$D$2:$D$5</c:f>
              <c:numCache>
                <c:formatCode>0%</c:formatCode>
                <c:ptCount val="4"/>
                <c:pt idx="0">
                  <c:v>0.2460904272710773</c:v>
                </c:pt>
                <c:pt idx="1">
                  <c:v>0.35015314695256899</c:v>
                </c:pt>
                <c:pt idx="2">
                  <c:v>0.37251197689227861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22-5B43-8376-B7794A2E3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overlap val="100"/>
        <c:axId val="1156175375"/>
        <c:axId val="1156168911"/>
      </c:barChart>
      <c:catAx>
        <c:axId val="1156175375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56168911"/>
        <c:crosses val="autoZero"/>
        <c:auto val="1"/>
        <c:lblAlgn val="ctr"/>
        <c:lblOffset val="100"/>
        <c:noMultiLvlLbl val="0"/>
      </c:catAx>
      <c:valAx>
        <c:axId val="115616891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5617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379905193237207"/>
          <c:w val="0.98889669475846742"/>
          <c:h val="0.174634142356710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Helvetica" pitchFamily="2" charset="0"/>
        </a:defRPr>
      </a:pPr>
      <a:endParaRPr lang="es-HN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'Grafico SOI'!$A$7:$B$9</cx:f>
        <cx:lvl ptCount="3">
          <cx:pt idx="0">Tienda</cx:pt>
          <cx:pt idx="1">Electrónica</cx:pt>
          <cx:pt idx="2">Crédito</cx:pt>
        </cx:lvl>
        <cx:lvl ptCount="3">
          <cx:pt idx="0">93%</cx:pt>
          <cx:pt idx="1">6%</cx:pt>
          <cx:pt idx="2">1%</cx:pt>
        </cx:lvl>
      </cx:strDim>
      <cx:numDim type="size">
        <cx:f>'Grafico SOI'!$C$7:$C$9</cx:f>
        <cx:lvl ptCount="3" formatCode="\$0,\k">
          <cx:pt idx="0">387417.23726878018</cx:pt>
          <cx:pt idx="1">23573.846981658688</cx:pt>
          <cx:pt idx="2">6019.0463757967518</cx:pt>
        </cx:lvl>
      </cx:numDim>
    </cx:data>
  </cx:chartData>
  <cx:chart>
    <cx:plotArea>
      <cx:plotAreaRegion>
        <cx:series layoutId="treemap" uniqueId="{FBE1F2B4-2FC1-5A46-83C2-FCBE8CB4E507}">
          <cx:dataPt idx="0">
            <cx:spPr>
              <a:solidFill>
                <a:srgbClr val="0E3755"/>
              </a:solidFill>
            </cx:spPr>
          </cx:dataPt>
          <cx:dataPt idx="2">
            <cx:spPr>
              <a:solidFill>
                <a:srgbClr val="0D4D3B"/>
              </a:solidFill>
            </cx:spPr>
          </cx:dataPt>
          <cx:dataPt idx="3">
            <cx:spPr>
              <a:solidFill>
                <a:srgbClr val="36AFCE"/>
              </a:solidFill>
            </cx:spPr>
          </cx:dataPt>
          <cx:dataPt idx="4"/>
          <cx:dataPt idx="5">
            <cx:spPr>
              <a:solidFill>
                <a:prstClr val="black">
                  <a:lumMod val="50000"/>
                  <a:lumOff val="50000"/>
                </a:prstClr>
              </a:solidFill>
            </cx:spPr>
          </cx:dataPt>
          <cx:dataPt idx="7">
            <cx:spPr>
              <a:solidFill>
                <a:srgbClr val="C00000"/>
              </a:solidFill>
            </cx:spPr>
          </cx:dataPt>
          <cx:dataPt idx="9">
            <cx:spPr>
              <a:solidFill>
                <a:srgbClr val="D8CC28"/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/>
                </a:pPr>
                <a:endParaRPr lang="es-ES" sz="900" b="0" i="0" u="none" strike="noStrike" baseline="0">
                  <a:solidFill>
                    <a:sysClr val="window" lastClr="FFFFFF"/>
                  </a:solidFill>
                  <a:latin typeface="Calibri" panose="020F0502020204030204"/>
                </a:endParaRPr>
              </a:p>
            </cx:txPr>
            <cx:visibility seriesName="0" categoryName="1" value="1"/>
            <cx:separator>| </cx:separator>
            <cx:dataLabel idx="9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700"/>
                  </a:pPr>
                  <a:r>
                    <a:rPr lang="es-ES" sz="7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Gallo + Gallo| $10k</a:t>
                  </a:r>
                </a:p>
              </cx:txPr>
              <cx:visibility seriesName="0" categoryName="1" value="1"/>
              <cx:separator>| </cx:separator>
            </cx:dataLabel>
            <cx:dataLabel idx="1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800"/>
                  </a:pPr>
                  <a:r>
                    <a:rPr lang="es-ES" sz="800" b="0" i="0" u="none" strike="noStrike" baseline="0">
                      <a:solidFill>
                        <a:sysClr val="window" lastClr="FFFFFF"/>
                      </a:solidFill>
                      <a:latin typeface="Calibri" panose="020F0502020204030204"/>
                    </a:rPr>
                    <a:t>Otros| $9k</a:t>
                  </a:r>
                </a:p>
              </cx:txPr>
              <cx:visibility seriesName="0" categoryName="1" value="1"/>
              <cx:separator>| </cx:separator>
            </cx:dataLabel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1585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00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46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574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19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98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7809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678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589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623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17/09/24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chart" Target="../charts/chart2.xml"/><Relationship Id="rId5" Type="http://schemas.openxmlformats.org/officeDocument/2006/relationships/image" Target="../media/image5.svg"/><Relationship Id="rId10" Type="http://schemas.openxmlformats.org/officeDocument/2006/relationships/chart" Target="../charts/chart1.xml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4"/><Relationship Id="rId12" Type="http://schemas.openxmlformats.org/officeDocument/2006/relationships/hyperlink" Target="https://s3.wasabisys.com/sarv-multimedia/job-audio/504/504182222861000-36-76.mp3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media3.mp3"/><Relationship Id="rId11" Type="http://schemas.openxmlformats.org/officeDocument/2006/relationships/hyperlink" Target="https://s3.wasabisys.com/sarv-multimedia/job-video/504/50406523082120000-2728-2758.mp4" TargetMode="External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14.png"/><Relationship Id="rId3" Type="http://schemas.microsoft.com/office/2007/relationships/media" Target="../media/media6.mp4"/><Relationship Id="rId7" Type="http://schemas.microsoft.com/office/2007/relationships/media" Target="../media/media8.mp4"/><Relationship Id="rId12" Type="http://schemas.openxmlformats.org/officeDocument/2006/relationships/hyperlink" Target="https://s3.wasabisys.com/sarv-multimedia/job-audio/504/504182222861000-36-76.mp3" TargetMode="External"/><Relationship Id="rId2" Type="http://schemas.openxmlformats.org/officeDocument/2006/relationships/video" Target="../media/media5.mp4"/><Relationship Id="rId16" Type="http://schemas.openxmlformats.org/officeDocument/2006/relationships/image" Target="../media/image17.png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hyperlink" Target="https://s3.wasabisys.com/sarv-multimedia/job-video/504/50406523082120000-2728-2758.mp4" TargetMode="External"/><Relationship Id="rId5" Type="http://schemas.microsoft.com/office/2007/relationships/media" Target="../media/media7.mp4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dvanced Data Analysis with Excel Training | District Data Labs">
            <a:extLst>
              <a:ext uri="{FF2B5EF4-FFF2-40B4-BE49-F238E27FC236}">
                <a16:creationId xmlns:a16="http://schemas.microsoft.com/office/drawing/2014/main" id="{EF956F73-51BE-4F15-B2A3-5CD54BA9A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9777" y="-22229"/>
            <a:ext cx="7922223" cy="49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280696E-48BD-4E51-8F8D-88AE8DBF8FD2}"/>
              </a:ext>
            </a:extLst>
          </p:cNvPr>
          <p:cNvSpPr/>
          <p:nvPr/>
        </p:nvSpPr>
        <p:spPr>
          <a:xfrm>
            <a:off x="-9880" y="-22228"/>
            <a:ext cx="6919994" cy="49742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61D6D-7489-4706-811D-09A4ED2ABDBB}"/>
              </a:ext>
            </a:extLst>
          </p:cNvPr>
          <p:cNvSpPr txBox="1"/>
          <p:nvPr/>
        </p:nvSpPr>
        <p:spPr>
          <a:xfrm>
            <a:off x="186328" y="920489"/>
            <a:ext cx="6527577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6534" spc="-131" dirty="0">
                <a:solidFill>
                  <a:schemeClr val="bg1"/>
                </a:solidFill>
                <a:latin typeface="Public Sans Bold" panose="020B0604020202020204" charset="0"/>
              </a:rPr>
              <a:t>ACTIVIDAD COMPETITIVA</a:t>
            </a:r>
          </a:p>
          <a:p>
            <a:pPr algn="ctr">
              <a:lnSpc>
                <a:spcPts val="7840"/>
              </a:lnSpc>
            </a:pPr>
            <a:r>
              <a:rPr lang="en-US" sz="6534" spc="-131" dirty="0">
                <a:solidFill>
                  <a:schemeClr val="bg1"/>
                </a:solidFill>
                <a:latin typeface="Public Sans Bold" panose="020B0604020202020204" charset="0"/>
              </a:rPr>
              <a:t>DIUNSA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C746EC-4EAA-4B7C-AEA2-6B3C0A6154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201" y="6079938"/>
            <a:ext cx="1678759" cy="6346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15D23F-0D66-4F1E-96CD-0B72195B88F1}"/>
              </a:ext>
            </a:extLst>
          </p:cNvPr>
          <p:cNvSpPr txBox="1"/>
          <p:nvPr/>
        </p:nvSpPr>
        <p:spPr>
          <a:xfrm>
            <a:off x="186327" y="4494695"/>
            <a:ext cx="1741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GT" b="1" dirty="0">
                <a:solidFill>
                  <a:schemeClr val="bg1"/>
                </a:solidFill>
                <a:latin typeface="Helvetica Light" panose="020B0403020202020204" pitchFamily="34" charset="0"/>
              </a:rPr>
              <a:t>Julio’</a:t>
            </a:r>
            <a:r>
              <a:rPr lang="en-CA" sz="18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24</a:t>
            </a:r>
            <a:endParaRPr lang="es-MX" sz="18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FB063044-9000-9D43-89F2-CE94E3FA6C40}"/>
              </a:ext>
            </a:extLst>
          </p:cNvPr>
          <p:cNvSpPr/>
          <p:nvPr/>
        </p:nvSpPr>
        <p:spPr>
          <a:xfrm>
            <a:off x="-8733" y="0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DETALLE DE PAUTA POR CATEGORIA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768A9B-8C86-BD47-BB32-F9111BE9E212}"/>
              </a:ext>
            </a:extLst>
          </p:cNvPr>
          <p:cNvSpPr txBox="1"/>
          <p:nvPr/>
        </p:nvSpPr>
        <p:spPr>
          <a:xfrm>
            <a:off x="9120250" y="256894"/>
            <a:ext cx="2850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3000" dirty="0">
                <a:solidFill>
                  <a:schemeClr val="bg1"/>
                </a:solidFill>
              </a:rPr>
              <a:t>TELEVISION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3C5883-D9C6-D348-838C-614A64749B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9715337"/>
              </p:ext>
            </p:extLst>
          </p:nvPr>
        </p:nvGraphicFramePr>
        <p:xfrm>
          <a:off x="160720" y="1078637"/>
          <a:ext cx="4568825" cy="2463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7CB460F-8E08-DE48-AFC4-71D7D915A2B4}"/>
              </a:ext>
            </a:extLst>
          </p:cNvPr>
          <p:cNvSpPr txBox="1"/>
          <p:nvPr/>
        </p:nvSpPr>
        <p:spPr>
          <a:xfrm>
            <a:off x="713983" y="836987"/>
            <a:ext cx="3894929" cy="34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de Trp’s por canal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Jul’24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8E6D9B7F-34F9-CB4D-BF01-2A57E8610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857646"/>
              </p:ext>
            </p:extLst>
          </p:nvPr>
        </p:nvGraphicFramePr>
        <p:xfrm>
          <a:off x="4655515" y="963465"/>
          <a:ext cx="1048116" cy="2424031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524058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524058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273130">
                <a:tc>
                  <a:txBody>
                    <a:bodyPr/>
                    <a:lstStyle/>
                    <a:p>
                      <a:pPr algn="ctr"/>
                      <a:r>
                        <a:rPr lang="es-HN" sz="900" b="1" i="0" dirty="0">
                          <a:latin typeface="Helvetica Light" panose="020B0403020202020204" pitchFamily="34" charset="0"/>
                        </a:rPr>
                        <a:t>Trp’s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8,492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36%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638295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3,167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13%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598942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2,709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0469403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2,602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11%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253332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2,249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087752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1,949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430471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1,365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2435920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1,146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6338844"/>
                  </a:ext>
                </a:extLst>
              </a:tr>
              <a:tr h="23898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8,492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8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557062C-CFAC-D24A-8D6C-CC32E89191D1}"/>
              </a:ext>
            </a:extLst>
          </p:cNvPr>
          <p:cNvCxnSpPr>
            <a:cxnSpLocks/>
          </p:cNvCxnSpPr>
          <p:nvPr/>
        </p:nvCxnSpPr>
        <p:spPr>
          <a:xfrm flipV="1">
            <a:off x="160720" y="3944393"/>
            <a:ext cx="11355005" cy="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FF1CA51-2CFE-E74F-9929-A715B2F3EB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4470526"/>
              </p:ext>
            </p:extLst>
          </p:nvPr>
        </p:nvGraphicFramePr>
        <p:xfrm>
          <a:off x="160720" y="4157083"/>
          <a:ext cx="4568825" cy="2331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Tabla 9">
            <a:extLst>
              <a:ext uri="{FF2B5EF4-FFF2-40B4-BE49-F238E27FC236}">
                <a16:creationId xmlns:a16="http://schemas.microsoft.com/office/drawing/2014/main" id="{A82E1E3F-3F0C-F041-BA16-B66D405B8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644095"/>
              </p:ext>
            </p:extLst>
          </p:nvPr>
        </p:nvGraphicFramePr>
        <p:xfrm>
          <a:off x="4641470" y="4043803"/>
          <a:ext cx="1048116" cy="2286000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596369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451747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1" i="0" dirty="0">
                          <a:latin typeface="Helvetica Light" panose="020B0403020202020204" pitchFamily="34" charset="0"/>
                        </a:rPr>
                        <a:t>Trp’s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41,860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29%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598942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21,763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153677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20,176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895522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14,610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051197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14,254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9652123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11,896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0661235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10,348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9991453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9,889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1304738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/>
                      <a:r>
                        <a:rPr lang="es-HN" sz="900" b="0" i="0" dirty="0">
                          <a:latin typeface="Helvetica Light" panose="020B0403020202020204" pitchFamily="34" charset="0"/>
                        </a:rPr>
                        <a:t>144,796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9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6842A718-1E86-6E4C-A5E7-4E30FA8350D0}"/>
              </a:ext>
            </a:extLst>
          </p:cNvPr>
          <p:cNvSpPr txBox="1"/>
          <p:nvPr/>
        </p:nvSpPr>
        <p:spPr>
          <a:xfrm>
            <a:off x="568556" y="3979524"/>
            <a:ext cx="4072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de Trp’s por canal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Acum’24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00F5E6-F915-2E40-87D6-8B6CBE5172BC}"/>
              </a:ext>
            </a:extLst>
          </p:cNvPr>
          <p:cNvSpPr txBox="1"/>
          <p:nvPr/>
        </p:nvSpPr>
        <p:spPr>
          <a:xfrm>
            <a:off x="5781751" y="843527"/>
            <a:ext cx="386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Distribución x tipo programa 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C9E352C-1C93-8E4E-B887-359BC3BAF0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464705"/>
              </p:ext>
            </p:extLst>
          </p:nvPr>
        </p:nvGraphicFramePr>
        <p:xfrm>
          <a:off x="5669544" y="4102445"/>
          <a:ext cx="3860769" cy="2363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6BF2EE96-1AE2-1C4C-A882-167A0D1B2324}"/>
              </a:ext>
            </a:extLst>
          </p:cNvPr>
          <p:cNvSpPr txBox="1"/>
          <p:nvPr/>
        </p:nvSpPr>
        <p:spPr>
          <a:xfrm>
            <a:off x="5809840" y="3979524"/>
            <a:ext cx="386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Distribución x tipo programa 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D5412645-00D1-C746-BC19-21E95FCD8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758998"/>
              </p:ext>
            </p:extLst>
          </p:nvPr>
        </p:nvGraphicFramePr>
        <p:xfrm>
          <a:off x="9530315" y="1053555"/>
          <a:ext cx="2500965" cy="2333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EA78EA6D-26CD-744D-A834-37AB59BCD09F}"/>
              </a:ext>
            </a:extLst>
          </p:cNvPr>
          <p:cNvSpPr txBox="1"/>
          <p:nvPr/>
        </p:nvSpPr>
        <p:spPr>
          <a:xfrm>
            <a:off x="9824804" y="848838"/>
            <a:ext cx="1969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Franja horaria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C6C99ADE-9DF2-B14A-86D3-2DA4FD17F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728894"/>
              </p:ext>
            </p:extLst>
          </p:nvPr>
        </p:nvGraphicFramePr>
        <p:xfrm>
          <a:off x="9530313" y="4102445"/>
          <a:ext cx="2500967" cy="257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E2B3850D-4DD4-4242-8C4C-136AE2F67223}"/>
              </a:ext>
            </a:extLst>
          </p:cNvPr>
          <p:cNvSpPr txBox="1"/>
          <p:nvPr/>
        </p:nvSpPr>
        <p:spPr>
          <a:xfrm>
            <a:off x="9642522" y="3987806"/>
            <a:ext cx="2056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Franja horaria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794B55-7A2C-7C4F-8317-28DCA656F82D}"/>
              </a:ext>
            </a:extLst>
          </p:cNvPr>
          <p:cNvSpPr txBox="1"/>
          <p:nvPr/>
        </p:nvSpPr>
        <p:spPr>
          <a:xfrm>
            <a:off x="1055021" y="3552290"/>
            <a:ext cx="356640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En julio, Diunsa tiene el primer lugar en el SOV con el 36% ( 8,492 Trps), seguido de Curacao que tiene el 13%. 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A99F438-0DB2-F443-9A62-BF2BD39175C2}"/>
              </a:ext>
            </a:extLst>
          </p:cNvPr>
          <p:cNvSpPr txBox="1"/>
          <p:nvPr/>
        </p:nvSpPr>
        <p:spPr>
          <a:xfrm>
            <a:off x="5809839" y="3291029"/>
            <a:ext cx="364030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Diunsa quien tiene el primer lugar, distribuye sus trp’s (8,492) con el 48% en espacios de Notiecieros, el 31% en Entrten y Deportes un 18%, Curacao siendo el segundo con tendecia en Noticias, el espacio con mayor concentración de ruido del (53%)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3E68889-B320-2449-9035-3744CB3A29EC}"/>
              </a:ext>
            </a:extLst>
          </p:cNvPr>
          <p:cNvSpPr txBox="1"/>
          <p:nvPr/>
        </p:nvSpPr>
        <p:spPr>
          <a:xfrm>
            <a:off x="9530313" y="3268506"/>
            <a:ext cx="256108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Los 8,492 Trp’s de Diunsa, estan concentrados en espacios de Tardes (Noticias). Curacao tiene distribución en la noche por los Noticias y Entreten.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183E740-DFE3-4C48-8F1E-9A0951F90701}"/>
              </a:ext>
            </a:extLst>
          </p:cNvPr>
          <p:cNvSpPr txBox="1"/>
          <p:nvPr/>
        </p:nvSpPr>
        <p:spPr>
          <a:xfrm>
            <a:off x="1075063" y="6488668"/>
            <a:ext cx="35263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En el acumulado Diunsa lidera el SOV con el 29%, seguido de Gallo con el 15%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CE420F4-A0E3-C34B-9410-278C1C845055}"/>
              </a:ext>
            </a:extLst>
          </p:cNvPr>
          <p:cNvSpPr txBox="1"/>
          <p:nvPr/>
        </p:nvSpPr>
        <p:spPr>
          <a:xfrm>
            <a:off x="5797707" y="6350169"/>
            <a:ext cx="365243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Noticias (55%) entreten y deportes con el (30 y 11%), son los espacios en donde Diunsa concentra su ruido), Gallo con la tendenica para notocias 96%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BDF2DBD4-77A8-D645-9113-B7E346B21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825728"/>
              </p:ext>
            </p:extLst>
          </p:nvPr>
        </p:nvGraphicFramePr>
        <p:xfrm>
          <a:off x="5729671" y="1071708"/>
          <a:ext cx="3894044" cy="2348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CuadroTexto 29">
            <a:extLst>
              <a:ext uri="{FF2B5EF4-FFF2-40B4-BE49-F238E27FC236}">
                <a16:creationId xmlns:a16="http://schemas.microsoft.com/office/drawing/2014/main" id="{0D5B5505-3A18-6B4D-9F87-C43BA9AED8C7}"/>
              </a:ext>
            </a:extLst>
          </p:cNvPr>
          <p:cNvSpPr txBox="1"/>
          <p:nvPr/>
        </p:nvSpPr>
        <p:spPr>
          <a:xfrm>
            <a:off x="9662436" y="6350169"/>
            <a:ext cx="2307892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La franja de la mañana 43% y tarde 34% es donde hay mayor concentración y noche 23% de la categoría.</a:t>
            </a:r>
          </a:p>
        </p:txBody>
      </p:sp>
    </p:spTree>
    <p:extLst>
      <p:ext uri="{BB962C8B-B14F-4D97-AF65-F5344CB8AC3E}">
        <p14:creationId xmlns:p14="http://schemas.microsoft.com/office/powerpoint/2010/main" val="385818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FB063044-9000-9D43-89F2-CE94E3FA6C40}"/>
              </a:ext>
            </a:extLst>
          </p:cNvPr>
          <p:cNvSpPr/>
          <p:nvPr/>
        </p:nvSpPr>
        <p:spPr>
          <a:xfrm>
            <a:off x="-8733" y="8587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DETALLE DE PAUTA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768A9B-8C86-BD47-BB32-F9111BE9E212}"/>
              </a:ext>
            </a:extLst>
          </p:cNvPr>
          <p:cNvSpPr txBox="1"/>
          <p:nvPr/>
        </p:nvSpPr>
        <p:spPr>
          <a:xfrm>
            <a:off x="9120250" y="256894"/>
            <a:ext cx="2850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3000" dirty="0">
                <a:solidFill>
                  <a:schemeClr val="bg1"/>
                </a:solidFill>
              </a:rPr>
              <a:t>RADIO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3C5883-D9C6-D348-838C-614A64749B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446034"/>
              </p:ext>
            </p:extLst>
          </p:nvPr>
        </p:nvGraphicFramePr>
        <p:xfrm>
          <a:off x="160331" y="1251046"/>
          <a:ext cx="9107489" cy="2515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7CB460F-8E08-DE48-AFC4-71D7D915A2B4}"/>
              </a:ext>
            </a:extLst>
          </p:cNvPr>
          <p:cNvSpPr txBox="1"/>
          <p:nvPr/>
        </p:nvSpPr>
        <p:spPr>
          <a:xfrm>
            <a:off x="842903" y="902146"/>
            <a:ext cx="3894929" cy="34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spots por emisora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Jul’24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8E6D9B7F-34F9-CB4D-BF01-2A57E8610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507449"/>
              </p:ext>
            </p:extLst>
          </p:nvPr>
        </p:nvGraphicFramePr>
        <p:xfrm>
          <a:off x="11079784" y="1116651"/>
          <a:ext cx="1048116" cy="2515099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524058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524058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633772">
                <a:tc>
                  <a:txBody>
                    <a:bodyPr/>
                    <a:lstStyle/>
                    <a:p>
                      <a:pPr algn="ctr"/>
                      <a:r>
                        <a:rPr lang="es-HN" sz="800" b="1" i="0" dirty="0">
                          <a:latin typeface="Helvetica Light" panose="020B0403020202020204" pitchFamily="34" charset="0"/>
                        </a:rPr>
                        <a:t>Spots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62710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384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52%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994916"/>
                  </a:ext>
                </a:extLst>
              </a:tr>
              <a:tr h="62710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348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48%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638295"/>
                  </a:ext>
                </a:extLst>
              </a:tr>
              <a:tr h="627109">
                <a:tc>
                  <a:txBody>
                    <a:bodyPr/>
                    <a:lstStyle/>
                    <a:p>
                      <a:pPr algn="ctr"/>
                      <a:r>
                        <a:rPr lang="es-HN" sz="800" b="0" i="0" dirty="0">
                          <a:latin typeface="Helvetica Light" panose="020B0403020202020204" pitchFamily="34" charset="0"/>
                        </a:rPr>
                        <a:t>732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8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557062C-CFAC-D24A-8D6C-CC32E89191D1}"/>
              </a:ext>
            </a:extLst>
          </p:cNvPr>
          <p:cNvCxnSpPr>
            <a:cxnSpLocks/>
          </p:cNvCxnSpPr>
          <p:nvPr/>
        </p:nvCxnSpPr>
        <p:spPr>
          <a:xfrm flipV="1">
            <a:off x="346075" y="3882844"/>
            <a:ext cx="11257767" cy="4621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42A718-1E86-6E4C-A5E7-4E30FA8350D0}"/>
              </a:ext>
            </a:extLst>
          </p:cNvPr>
          <p:cNvSpPr txBox="1"/>
          <p:nvPr/>
        </p:nvSpPr>
        <p:spPr>
          <a:xfrm>
            <a:off x="753911" y="3979524"/>
            <a:ext cx="4072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de spots por canal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Acum’24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D5412645-00D1-C746-BC19-21E95FCD8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16106"/>
              </p:ext>
            </p:extLst>
          </p:nvPr>
        </p:nvGraphicFramePr>
        <p:xfrm>
          <a:off x="9153535" y="1225814"/>
          <a:ext cx="1926249" cy="2479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EA78EA6D-26CD-744D-A834-37AB59BCD09F}"/>
              </a:ext>
            </a:extLst>
          </p:cNvPr>
          <p:cNvSpPr txBox="1"/>
          <p:nvPr/>
        </p:nvSpPr>
        <p:spPr>
          <a:xfrm>
            <a:off x="8960473" y="927997"/>
            <a:ext cx="1969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Tipo emisora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C6C99ADE-9DF2-B14A-86D3-2DA4FD17F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38663"/>
              </p:ext>
            </p:extLst>
          </p:nvPr>
        </p:nvGraphicFramePr>
        <p:xfrm>
          <a:off x="9120250" y="4221782"/>
          <a:ext cx="2063565" cy="265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0A337163-FEB8-4343-A973-FA2C20625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0514705"/>
              </p:ext>
            </p:extLst>
          </p:nvPr>
        </p:nvGraphicFramePr>
        <p:xfrm>
          <a:off x="160331" y="4205221"/>
          <a:ext cx="9107489" cy="2644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Tabla 9">
            <a:extLst>
              <a:ext uri="{FF2B5EF4-FFF2-40B4-BE49-F238E27FC236}">
                <a16:creationId xmlns:a16="http://schemas.microsoft.com/office/drawing/2014/main" id="{E49DC609-31F8-904E-BC8C-248F901C0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003681"/>
              </p:ext>
            </p:extLst>
          </p:nvPr>
        </p:nvGraphicFramePr>
        <p:xfrm>
          <a:off x="11079784" y="3929064"/>
          <a:ext cx="1048116" cy="2920347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524058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524058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488487">
                <a:tc>
                  <a:txBody>
                    <a:bodyPr/>
                    <a:lstStyle/>
                    <a:p>
                      <a:pPr algn="ctr"/>
                      <a:r>
                        <a:rPr lang="es-HN" sz="800" b="1" i="0" dirty="0">
                          <a:latin typeface="Helvetica Light" panose="020B0403020202020204" pitchFamily="34" charset="0"/>
                        </a:rPr>
                        <a:t>Spots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8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486372"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3,683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64%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153677"/>
                  </a:ext>
                </a:extLst>
              </a:tr>
              <a:tr h="486372"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1,858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32%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8291749"/>
                  </a:ext>
                </a:extLst>
              </a:tr>
              <a:tr h="486372"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182%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7969239"/>
                  </a:ext>
                </a:extLst>
              </a:tr>
              <a:tr h="486372"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7094014"/>
                  </a:ext>
                </a:extLst>
              </a:tr>
              <a:tr h="486372">
                <a:tc>
                  <a:txBody>
                    <a:bodyPr/>
                    <a:lstStyle/>
                    <a:p>
                      <a:pPr algn="ctr"/>
                      <a:r>
                        <a:rPr lang="es-HN" sz="750" b="0" i="0" dirty="0">
                          <a:latin typeface="Helvetica Light" panose="020B0403020202020204" pitchFamily="34" charset="0"/>
                        </a:rPr>
                        <a:t>5,720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75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E2D6322D-0CF1-8544-A997-B1692C91A43D}"/>
              </a:ext>
            </a:extLst>
          </p:cNvPr>
          <p:cNvSpPr txBox="1"/>
          <p:nvPr/>
        </p:nvSpPr>
        <p:spPr>
          <a:xfrm>
            <a:off x="8960473" y="4075275"/>
            <a:ext cx="1969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Tipo emisora</a:t>
            </a:r>
          </a:p>
        </p:txBody>
      </p:sp>
    </p:spTree>
    <p:extLst>
      <p:ext uri="{BB962C8B-B14F-4D97-AF65-F5344CB8AC3E}">
        <p14:creationId xmlns:p14="http://schemas.microsoft.com/office/powerpoint/2010/main" val="132474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FB063044-9000-9D43-89F2-CE94E3FA6C40}"/>
              </a:ext>
            </a:extLst>
          </p:cNvPr>
          <p:cNvSpPr/>
          <p:nvPr/>
        </p:nvSpPr>
        <p:spPr>
          <a:xfrm>
            <a:off x="-8733" y="8587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DETALLE DE PAUTA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768A9B-8C86-BD47-BB32-F9111BE9E212}"/>
              </a:ext>
            </a:extLst>
          </p:cNvPr>
          <p:cNvSpPr txBox="1"/>
          <p:nvPr/>
        </p:nvSpPr>
        <p:spPr>
          <a:xfrm>
            <a:off x="9120250" y="256894"/>
            <a:ext cx="2850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3000" dirty="0">
                <a:solidFill>
                  <a:schemeClr val="bg1"/>
                </a:solidFill>
              </a:rPr>
              <a:t>PRENSA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3C5883-D9C6-D348-838C-614A64749B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171804"/>
              </p:ext>
            </p:extLst>
          </p:nvPr>
        </p:nvGraphicFramePr>
        <p:xfrm>
          <a:off x="160332" y="1285374"/>
          <a:ext cx="8101685" cy="2410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7CB460F-8E08-DE48-AFC4-71D7D915A2B4}"/>
              </a:ext>
            </a:extLst>
          </p:cNvPr>
          <p:cNvSpPr txBox="1"/>
          <p:nvPr/>
        </p:nvSpPr>
        <p:spPr>
          <a:xfrm>
            <a:off x="891811" y="1098303"/>
            <a:ext cx="3894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spots por prensa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Jul’24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8E6D9B7F-34F9-CB4D-BF01-2A57E8610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792451"/>
              </p:ext>
            </p:extLst>
          </p:nvPr>
        </p:nvGraphicFramePr>
        <p:xfrm>
          <a:off x="8162447" y="1221732"/>
          <a:ext cx="1315183" cy="2371367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761622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553561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682888"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Avisos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1005591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994916"/>
                  </a:ext>
                </a:extLst>
              </a:tr>
              <a:tr h="682888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10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557062C-CFAC-D24A-8D6C-CC32E89191D1}"/>
              </a:ext>
            </a:extLst>
          </p:cNvPr>
          <p:cNvCxnSpPr>
            <a:cxnSpLocks/>
          </p:cNvCxnSpPr>
          <p:nvPr/>
        </p:nvCxnSpPr>
        <p:spPr>
          <a:xfrm flipV="1">
            <a:off x="346075" y="3800473"/>
            <a:ext cx="11298238" cy="12858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842A718-1E86-6E4C-A5E7-4E30FA8350D0}"/>
              </a:ext>
            </a:extLst>
          </p:cNvPr>
          <p:cNvSpPr txBox="1"/>
          <p:nvPr/>
        </p:nvSpPr>
        <p:spPr>
          <a:xfrm>
            <a:off x="753910" y="3979524"/>
            <a:ext cx="4376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de Spotd por canal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Acum’24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D5412645-00D1-C746-BC19-21E95FCD8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113198"/>
              </p:ext>
            </p:extLst>
          </p:nvPr>
        </p:nvGraphicFramePr>
        <p:xfrm>
          <a:off x="9857753" y="1713083"/>
          <a:ext cx="1926249" cy="124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EA78EA6D-26CD-744D-A834-37AB59BCD09F}"/>
              </a:ext>
            </a:extLst>
          </p:cNvPr>
          <p:cNvSpPr txBox="1"/>
          <p:nvPr/>
        </p:nvSpPr>
        <p:spPr>
          <a:xfrm>
            <a:off x="10001251" y="1098077"/>
            <a:ext cx="1969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Tamaño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A2233B59-E5AC-A949-908D-A487E81206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980742"/>
              </p:ext>
            </p:extLst>
          </p:nvPr>
        </p:nvGraphicFramePr>
        <p:xfrm>
          <a:off x="160332" y="4423052"/>
          <a:ext cx="8101685" cy="2123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Tabla 9">
            <a:extLst>
              <a:ext uri="{FF2B5EF4-FFF2-40B4-BE49-F238E27FC236}">
                <a16:creationId xmlns:a16="http://schemas.microsoft.com/office/drawing/2014/main" id="{F069DF45-5A34-1D4C-B98D-13F4D6481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5980"/>
              </p:ext>
            </p:extLst>
          </p:nvPr>
        </p:nvGraphicFramePr>
        <p:xfrm>
          <a:off x="8162448" y="4211312"/>
          <a:ext cx="1315183" cy="2389794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761622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553561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483266"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Avisos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711631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60%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1994916"/>
                  </a:ext>
                </a:extLst>
              </a:tr>
              <a:tr h="711631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248027"/>
                  </a:ext>
                </a:extLst>
              </a:tr>
              <a:tr h="483266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10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C29F383-0D2A-00B1-3E57-226E46EB9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108066"/>
              </p:ext>
            </p:extLst>
          </p:nvPr>
        </p:nvGraphicFramePr>
        <p:xfrm>
          <a:off x="9857752" y="4639022"/>
          <a:ext cx="1926249" cy="124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3797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15182743-B4EB-473C-AD72-954FAEDB9A9B}"/>
              </a:ext>
            </a:extLst>
          </p:cNvPr>
          <p:cNvSpPr/>
          <p:nvPr/>
        </p:nvSpPr>
        <p:spPr>
          <a:xfrm>
            <a:off x="1687550" y="1078269"/>
            <a:ext cx="8946909" cy="407010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D832C-12AB-EE4D-A393-6AD7640F793A}"/>
              </a:ext>
            </a:extLst>
          </p:cNvPr>
          <p:cNvSpPr txBox="1"/>
          <p:nvPr/>
        </p:nvSpPr>
        <p:spPr>
          <a:xfrm>
            <a:off x="3742722" y="2546376"/>
            <a:ext cx="49728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Presentado</a:t>
            </a:r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</a:t>
            </a:r>
            <a:b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3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Departamento</a:t>
            </a:r>
            <a:r>
              <a:rPr lang="en-US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US" sz="3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Medios</a:t>
            </a:r>
            <a:endParaRPr lang="en-US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MASS PUBLICIDAD</a:t>
            </a:r>
          </a:p>
          <a:p>
            <a:pPr algn="ctr"/>
            <a:r>
              <a:rPr lang="en-US" sz="3000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Septiembre</a:t>
            </a:r>
            <a:r>
              <a:rPr lang="en-US" sz="30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. 5,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997E1-0900-7847-B54F-1E6483CE3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201" y="6079938"/>
            <a:ext cx="1678759" cy="6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96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EC4C3D37-5452-B44C-9778-D9D1BCF65D0A}"/>
              </a:ext>
            </a:extLst>
          </p:cNvPr>
          <p:cNvSpPr/>
          <p:nvPr/>
        </p:nvSpPr>
        <p:spPr>
          <a:xfrm>
            <a:off x="136378" y="1781074"/>
            <a:ext cx="156171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D23BEC2-4047-8645-96D2-6639608D032E}"/>
              </a:ext>
            </a:extLst>
          </p:cNvPr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824417ED-46D1-42C1-84DF-1C1AE7FC8143}"/>
              </a:ext>
            </a:extLst>
          </p:cNvPr>
          <p:cNvCxnSpPr>
            <a:cxnSpLocks/>
          </p:cNvCxnSpPr>
          <p:nvPr/>
        </p:nvCxnSpPr>
        <p:spPr>
          <a:xfrm>
            <a:off x="2369127" y="6285968"/>
            <a:ext cx="79386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1971AEC-D8AF-4C68-8F01-7D0C280E06BD}"/>
              </a:ext>
            </a:extLst>
          </p:cNvPr>
          <p:cNvCxnSpPr/>
          <p:nvPr/>
        </p:nvCxnSpPr>
        <p:spPr>
          <a:xfrm>
            <a:off x="5956300" y="1778481"/>
            <a:ext cx="0" cy="4061639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701D90D-DB50-4210-8189-A0F19F3EFB32}"/>
              </a:ext>
            </a:extLst>
          </p:cNvPr>
          <p:cNvSpPr/>
          <p:nvPr/>
        </p:nvSpPr>
        <p:spPr>
          <a:xfrm>
            <a:off x="-8733" y="0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DIUNSA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DB5A1E-C4F7-431D-B52E-2963A99F0AD4}"/>
              </a:ext>
            </a:extLst>
          </p:cNvPr>
          <p:cNvSpPr txBox="1"/>
          <p:nvPr/>
        </p:nvSpPr>
        <p:spPr>
          <a:xfrm>
            <a:off x="7304810" y="164438"/>
            <a:ext cx="4875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Comparativo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acumulado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  <a:r>
              <a:rPr lang="en-CA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por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 Giro de </a:t>
            </a:r>
            <a:r>
              <a:rPr lang="en-CA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Negocio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Enero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-Julio ‘24</a:t>
            </a:r>
            <a:endParaRPr lang="es-MX" sz="18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AF6DF5A-439D-4BA2-945B-37EF48EA02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948" y="6345213"/>
            <a:ext cx="977012" cy="369332"/>
          </a:xfrm>
          <a:prstGeom prst="rect">
            <a:avLst/>
          </a:prstGeom>
        </p:spPr>
      </p:pic>
      <p:pic>
        <p:nvPicPr>
          <p:cNvPr id="66" name="Picture 5">
            <a:extLst>
              <a:ext uri="{FF2B5EF4-FFF2-40B4-BE49-F238E27FC236}">
                <a16:creationId xmlns:a16="http://schemas.microsoft.com/office/drawing/2014/main" id="{4393F1EC-BC7C-4FEC-AA2A-C96633114A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7165" y="4694499"/>
            <a:ext cx="949494" cy="79091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02763ECB-AA3B-43A9-8D26-279EA8463F1E}"/>
              </a:ext>
            </a:extLst>
          </p:cNvPr>
          <p:cNvSpPr txBox="1"/>
          <p:nvPr/>
        </p:nvSpPr>
        <p:spPr>
          <a:xfrm>
            <a:off x="1558444" y="5012949"/>
            <a:ext cx="583814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95%</a:t>
            </a:r>
          </a:p>
        </p:txBody>
      </p:sp>
      <p:pic>
        <p:nvPicPr>
          <p:cNvPr id="69" name="Graphic 68" descr="Newspaper">
            <a:extLst>
              <a:ext uri="{FF2B5EF4-FFF2-40B4-BE49-F238E27FC236}">
                <a16:creationId xmlns:a16="http://schemas.microsoft.com/office/drawing/2014/main" id="{D480174C-D0FB-4E86-9F6C-B6A69DC12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1350" y="4662112"/>
            <a:ext cx="999090" cy="99909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A13E06AB-7416-437A-B233-8F5DAA216301}"/>
              </a:ext>
            </a:extLst>
          </p:cNvPr>
          <p:cNvSpPr txBox="1"/>
          <p:nvPr/>
        </p:nvSpPr>
        <p:spPr>
          <a:xfrm>
            <a:off x="3920727" y="5116086"/>
            <a:ext cx="655048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1%</a:t>
            </a:r>
          </a:p>
        </p:txBody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4DF07194-CCFD-451D-AA25-BED9DD0E0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48715" y="4721564"/>
            <a:ext cx="705342" cy="74034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88C81E1-8D85-4DFA-9509-E70E91B1D112}"/>
              </a:ext>
            </a:extLst>
          </p:cNvPr>
          <p:cNvSpPr txBox="1"/>
          <p:nvPr/>
        </p:nvSpPr>
        <p:spPr>
          <a:xfrm>
            <a:off x="3006115" y="510947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2"/>
                </a:solidFill>
              </a:rPr>
              <a:t>4%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55DAFC8-10F6-454B-8A3A-608BF2254F9B}"/>
              </a:ext>
            </a:extLst>
          </p:cNvPr>
          <p:cNvSpPr txBox="1"/>
          <p:nvPr/>
        </p:nvSpPr>
        <p:spPr>
          <a:xfrm>
            <a:off x="1772798" y="5662737"/>
            <a:ext cx="369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TV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F078D9-DB2C-4E3D-AD7D-3F99B78CE79B}"/>
              </a:ext>
            </a:extLst>
          </p:cNvPr>
          <p:cNvSpPr txBox="1"/>
          <p:nvPr/>
        </p:nvSpPr>
        <p:spPr>
          <a:xfrm>
            <a:off x="2811190" y="566200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RD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45317B3-2153-4B43-BF84-51607BBA839D}"/>
              </a:ext>
            </a:extLst>
          </p:cNvPr>
          <p:cNvSpPr txBox="1"/>
          <p:nvPr/>
        </p:nvSpPr>
        <p:spPr>
          <a:xfrm>
            <a:off x="4041111" y="5701620"/>
            <a:ext cx="463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514BCF-AFFC-4302-88C8-678CB61FF728}"/>
              </a:ext>
            </a:extLst>
          </p:cNvPr>
          <p:cNvSpPr txBox="1"/>
          <p:nvPr/>
        </p:nvSpPr>
        <p:spPr>
          <a:xfrm>
            <a:off x="375401" y="4931420"/>
            <a:ext cx="1037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Helvetica" pitchFamily="2" charset="0"/>
              </a:rPr>
              <a:t>2024</a:t>
            </a:r>
          </a:p>
        </p:txBody>
      </p:sp>
      <p:sp>
        <p:nvSpPr>
          <p:cNvPr id="67" name="Rectángulo 31">
            <a:extLst>
              <a:ext uri="{FF2B5EF4-FFF2-40B4-BE49-F238E27FC236}">
                <a16:creationId xmlns:a16="http://schemas.microsoft.com/office/drawing/2014/main" id="{66B33B5E-1742-44E4-8CC7-D8CF7887B413}"/>
              </a:ext>
            </a:extLst>
          </p:cNvPr>
          <p:cNvSpPr/>
          <p:nvPr/>
        </p:nvSpPr>
        <p:spPr>
          <a:xfrm>
            <a:off x="1621480" y="6145447"/>
            <a:ext cx="2254470" cy="369332"/>
          </a:xfrm>
          <a:prstGeom prst="rect">
            <a:avLst/>
          </a:prstGeom>
          <a:solidFill>
            <a:srgbClr val="FF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Helvetica Light" panose="020B0403020202020204" pitchFamily="34" charset="0"/>
              </a:rPr>
              <a:t>Inversión   $ 2,445</a:t>
            </a:r>
            <a:r>
              <a:rPr lang="es-MX" sz="18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K</a:t>
            </a:r>
            <a:endParaRPr lang="es-MX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graphicFrame>
        <p:nvGraphicFramePr>
          <p:cNvPr id="2" name="Chart 6">
            <a:extLst>
              <a:ext uri="{FF2B5EF4-FFF2-40B4-BE49-F238E27FC236}">
                <a16:creationId xmlns:a16="http://schemas.microsoft.com/office/drawing/2014/main" id="{22F20A36-7938-16AB-02CA-20C48E735E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196443"/>
              </p:ext>
            </p:extLst>
          </p:nvPr>
        </p:nvGraphicFramePr>
        <p:xfrm>
          <a:off x="-8733" y="918783"/>
          <a:ext cx="12055622" cy="235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8F3C924C-C8D6-109F-AA1A-E11FF20A57FC}"/>
              </a:ext>
            </a:extLst>
          </p:cNvPr>
          <p:cNvSpPr txBox="1"/>
          <p:nvPr/>
        </p:nvSpPr>
        <p:spPr>
          <a:xfrm>
            <a:off x="1412864" y="95388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dirty="0"/>
              <a:t>94%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165169F-A8AC-CFDB-5ABA-846C7A84E89E}"/>
              </a:ext>
            </a:extLst>
          </p:cNvPr>
          <p:cNvSpPr txBox="1"/>
          <p:nvPr/>
        </p:nvSpPr>
        <p:spPr>
          <a:xfrm>
            <a:off x="3321571" y="95153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dirty="0"/>
              <a:t>3%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0E5B0C-1872-F0BB-2F0B-75C66C5F78AB}"/>
              </a:ext>
            </a:extLst>
          </p:cNvPr>
          <p:cNvSpPr txBox="1"/>
          <p:nvPr/>
        </p:nvSpPr>
        <p:spPr>
          <a:xfrm>
            <a:off x="5209252" y="92044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dirty="0"/>
              <a:t>2%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6C4D0AD-D394-EA13-0BAB-60E8D9A4B455}"/>
              </a:ext>
            </a:extLst>
          </p:cNvPr>
          <p:cNvSpPr txBox="1"/>
          <p:nvPr/>
        </p:nvSpPr>
        <p:spPr>
          <a:xfrm>
            <a:off x="6981266" y="92204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dirty="0"/>
              <a:t>1%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2012F94-C61B-E43F-A79C-64AD97E75696}"/>
              </a:ext>
            </a:extLst>
          </p:cNvPr>
          <p:cNvSpPr txBox="1"/>
          <p:nvPr/>
        </p:nvSpPr>
        <p:spPr>
          <a:xfrm>
            <a:off x="9013888" y="91878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dirty="0"/>
              <a:t>0%</a:t>
            </a:r>
          </a:p>
        </p:txBody>
      </p:sp>
      <p:graphicFrame>
        <p:nvGraphicFramePr>
          <p:cNvPr id="17" name="Chart 2">
            <a:extLst>
              <a:ext uri="{FF2B5EF4-FFF2-40B4-BE49-F238E27FC236}">
                <a16:creationId xmlns:a16="http://schemas.microsoft.com/office/drawing/2014/main" id="{73CDC8FB-ED83-9E42-A03C-D7D8F70F5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397716"/>
              </p:ext>
            </p:extLst>
          </p:nvPr>
        </p:nvGraphicFramePr>
        <p:xfrm>
          <a:off x="5022632" y="3200400"/>
          <a:ext cx="6223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07621963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6D8C1528-698B-0649-AFF0-C551D9DC658C}"/>
              </a:ext>
            </a:extLst>
          </p:cNvPr>
          <p:cNvSpPr/>
          <p:nvPr/>
        </p:nvSpPr>
        <p:spPr>
          <a:xfrm>
            <a:off x="-8733" y="8587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INVERSION DIUNSA | Julio’24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D01993-E1C3-9240-BD2F-53510BA39A87}"/>
              </a:ext>
            </a:extLst>
          </p:cNvPr>
          <p:cNvSpPr txBox="1"/>
          <p:nvPr/>
        </p:nvSpPr>
        <p:spPr>
          <a:xfrm>
            <a:off x="610664" y="951918"/>
            <a:ext cx="3775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2000" dirty="0">
                <a:latin typeface="Helvetica Light" panose="020B0403020202020204" pitchFamily="34" charset="0"/>
              </a:rPr>
              <a:t>Inversión Diunsa : $ 417K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001068C-7347-2A47-BEA9-8E6B32BA25B5}"/>
              </a:ext>
            </a:extLst>
          </p:cNvPr>
          <p:cNvSpPr txBox="1"/>
          <p:nvPr/>
        </p:nvSpPr>
        <p:spPr>
          <a:xfrm>
            <a:off x="672035" y="5729628"/>
            <a:ext cx="1090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>
                <a:latin typeface="Helvetica Light" panose="020B0403020202020204" pitchFamily="34" charset="0"/>
              </a:rPr>
              <a:t>En el mes de julio del 2024, TIENDA tiene el primer lugar en el SOI con el 93% de participación, seguido de ELECTRONICA con 6% y CREDITO con el 1%.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9D6E9B-9BED-47B9-1DF9-46BCBFF794F2}"/>
              </a:ext>
            </a:extLst>
          </p:cNvPr>
          <p:cNvSpPr txBox="1"/>
          <p:nvPr/>
        </p:nvSpPr>
        <p:spPr>
          <a:xfrm>
            <a:off x="9428637" y="3383636"/>
            <a:ext cx="3241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900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325735-145F-D253-882E-A322E723FDAA}"/>
              </a:ext>
            </a:extLst>
          </p:cNvPr>
          <p:cNvSpPr txBox="1"/>
          <p:nvPr/>
        </p:nvSpPr>
        <p:spPr>
          <a:xfrm>
            <a:off x="10013604" y="3383636"/>
            <a:ext cx="3241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900" dirty="0">
                <a:solidFill>
                  <a:schemeClr val="bg1"/>
                </a:solidFill>
              </a:rPr>
              <a:t>3%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áfico 1">
                <a:extLst>
                  <a:ext uri="{FF2B5EF4-FFF2-40B4-BE49-F238E27FC236}">
                    <a16:creationId xmlns:a16="http://schemas.microsoft.com/office/drawing/2014/main" id="{CFCD536B-6D66-F644-86EF-E82462594FB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616880986"/>
                  </p:ext>
                </p:extLst>
              </p:nvPr>
            </p:nvGraphicFramePr>
            <p:xfrm>
              <a:off x="437910" y="1352028"/>
              <a:ext cx="6424838" cy="374352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Gráfico 1">
                <a:extLst>
                  <a:ext uri="{FF2B5EF4-FFF2-40B4-BE49-F238E27FC236}">
                    <a16:creationId xmlns:a16="http://schemas.microsoft.com/office/drawing/2014/main" id="{CFCD536B-6D66-F644-86EF-E82462594F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910" y="1352028"/>
                <a:ext cx="6424838" cy="3743527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73CDC8FB-ED83-9E42-A03C-D7D8F70F5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5816964"/>
              </p:ext>
            </p:extLst>
          </p:nvPr>
        </p:nvGraphicFramePr>
        <p:xfrm>
          <a:off x="7123587" y="1282700"/>
          <a:ext cx="4610100" cy="444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4EE65165-1746-0F3C-8A01-C28C7DB40425}"/>
              </a:ext>
            </a:extLst>
          </p:cNvPr>
          <p:cNvCxnSpPr>
            <a:cxnSpLocks/>
          </p:cNvCxnSpPr>
          <p:nvPr/>
        </p:nvCxnSpPr>
        <p:spPr>
          <a:xfrm>
            <a:off x="7136875" y="874534"/>
            <a:ext cx="0" cy="4855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2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FC9F067-1396-A14B-B7BD-C340095D29D2}"/>
              </a:ext>
            </a:extLst>
          </p:cNvPr>
          <p:cNvSpPr txBox="1"/>
          <p:nvPr/>
        </p:nvSpPr>
        <p:spPr>
          <a:xfrm>
            <a:off x="5620732" y="1017657"/>
            <a:ext cx="1736857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err="1">
                <a:latin typeface="Helvetica Light" panose="020B0403020202020204" pitchFamily="34" charset="0"/>
              </a:rPr>
              <a:t>Estacionalidad</a:t>
            </a:r>
            <a:endParaRPr lang="en-US" dirty="0">
              <a:latin typeface="Helvetica Light" panose="020B0403020202020204" pitchFamily="34" charset="0"/>
            </a:endParaRPr>
          </a:p>
        </p:txBody>
      </p:sp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id="{A913A9EF-719F-5D4A-905D-20EBC9AD5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623645"/>
              </p:ext>
            </p:extLst>
          </p:nvPr>
        </p:nvGraphicFramePr>
        <p:xfrm>
          <a:off x="48356" y="977493"/>
          <a:ext cx="205476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024">
                  <a:extLst>
                    <a:ext uri="{9D8B030D-6E8A-4147-A177-3AD203B41FA5}">
                      <a16:colId xmlns:a16="http://schemas.microsoft.com/office/drawing/2014/main" val="612695862"/>
                    </a:ext>
                  </a:extLst>
                </a:gridCol>
                <a:gridCol w="802738">
                  <a:extLst>
                    <a:ext uri="{9D8B030D-6E8A-4147-A177-3AD203B41FA5}">
                      <a16:colId xmlns:a16="http://schemas.microsoft.com/office/drawing/2014/main" val="3565455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N" b="0" i="0">
                          <a:latin typeface="Helvetica Light" panose="020B0403020202020204" pitchFamily="34" charset="0"/>
                        </a:rPr>
                        <a:t>$</a:t>
                      </a:r>
                      <a:r>
                        <a:rPr lang="en-US" b="0" i="0" dirty="0">
                          <a:latin typeface="Helvetica Light" panose="020B0403020202020204" pitchFamily="34" charset="0"/>
                        </a:rPr>
                        <a:t>2,445</a:t>
                      </a:r>
                      <a:endParaRPr lang="en-HN" b="0" i="0" dirty="0">
                        <a:latin typeface="Helvetica Light" panose="020B0403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N" b="0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SOI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29190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1D15EBB1-D87C-4656-8555-6A12EA40D2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948" y="6374233"/>
            <a:ext cx="977012" cy="3693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79CFACB-DF85-4736-BAC5-CB97F5635D18}"/>
              </a:ext>
            </a:extLst>
          </p:cNvPr>
          <p:cNvSpPr/>
          <p:nvPr/>
        </p:nvSpPr>
        <p:spPr>
          <a:xfrm>
            <a:off x="-8733" y="0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INVERSION ACUMULADA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CCE46F-AF10-F64E-93E7-A9BA516D442E}"/>
              </a:ext>
            </a:extLst>
          </p:cNvPr>
          <p:cNvSpPr txBox="1"/>
          <p:nvPr/>
        </p:nvSpPr>
        <p:spPr>
          <a:xfrm>
            <a:off x="732230" y="5771841"/>
            <a:ext cx="13708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Inv. Miles de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dólares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A93BB-1B07-4841-880C-E0DAFFBADEC2}"/>
              </a:ext>
            </a:extLst>
          </p:cNvPr>
          <p:cNvSpPr txBox="1"/>
          <p:nvPr/>
        </p:nvSpPr>
        <p:spPr>
          <a:xfrm>
            <a:off x="2302969" y="5857520"/>
            <a:ext cx="6604406" cy="938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Helvetica Light" panose="020B0403020202020204" pitchFamily="34" charset="0"/>
              </a:rPr>
              <a:t>Observaciones</a:t>
            </a:r>
            <a:r>
              <a:rPr lang="en-US" sz="1100" dirty="0">
                <a:latin typeface="Helvetica Light" panose="020B0403020202020204" pitchFamily="34" charset="0"/>
              </a:rPr>
              <a:t> :</a:t>
            </a:r>
          </a:p>
          <a:p>
            <a:pPr marL="171450" indent="-171450">
              <a:buFontTx/>
              <a:buChar char="-"/>
            </a:pPr>
            <a:r>
              <a:rPr lang="en-US" sz="1100" dirty="0" err="1">
                <a:latin typeface="Helvetica Light" panose="020B0403020202020204" pitchFamily="34" charset="0"/>
              </a:rPr>
              <a:t>Inversión</a:t>
            </a:r>
            <a:r>
              <a:rPr lang="en-US" sz="1100" dirty="0">
                <a:latin typeface="Helvetica Light" panose="020B0403020202020204" pitchFamily="34" charset="0"/>
              </a:rPr>
              <a:t> no </a:t>
            </a:r>
            <a:r>
              <a:rPr lang="en-US" sz="1100" dirty="0" err="1">
                <a:latin typeface="Helvetica Light" panose="020B0403020202020204" pitchFamily="34" charset="0"/>
              </a:rPr>
              <a:t>incluye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acciones</a:t>
            </a:r>
            <a:r>
              <a:rPr lang="en-US" sz="1100" dirty="0">
                <a:latin typeface="Helvetica Light" panose="020B0403020202020204" pitchFamily="34" charset="0"/>
              </a:rPr>
              <a:t> de </a:t>
            </a:r>
            <a:r>
              <a:rPr lang="en-US" sz="1100" dirty="0" err="1">
                <a:latin typeface="Helvetica Light" panose="020B0403020202020204" pitchFamily="34" charset="0"/>
              </a:rPr>
              <a:t>Relaciones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Públicas</a:t>
            </a:r>
            <a:endParaRPr lang="en-US" sz="1100" dirty="0">
              <a:latin typeface="Helvetica Light" panose="020B0403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sz="1100" dirty="0" err="1">
                <a:latin typeface="Helvetica Light" panose="020B0403020202020204" pitchFamily="34" charset="0"/>
              </a:rPr>
              <a:t>Inversión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sólo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incluye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actividad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en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medios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masivos</a:t>
            </a:r>
            <a:r>
              <a:rPr lang="en-US" sz="1100" dirty="0">
                <a:latin typeface="Helvetica Light" panose="020B0403020202020204" pitchFamily="34" charset="0"/>
              </a:rPr>
              <a:t>  (TV-PRE-RA)de las </a:t>
            </a:r>
            <a:r>
              <a:rPr lang="en-US" sz="1100" dirty="0" err="1">
                <a:latin typeface="Helvetica Light" panose="020B0403020202020204" pitchFamily="34" charset="0"/>
              </a:rPr>
              <a:t>ciudades</a:t>
            </a:r>
            <a:r>
              <a:rPr lang="en-US" sz="1100" dirty="0">
                <a:latin typeface="Helvetica Light" panose="020B0403020202020204" pitchFamily="34" charset="0"/>
              </a:rPr>
              <a:t> de Tegucigalpa y San Pedro Sula. No </a:t>
            </a:r>
            <a:r>
              <a:rPr lang="en-US" sz="1100" dirty="0" err="1">
                <a:latin typeface="Helvetica Light" panose="020B0403020202020204" pitchFamily="34" charset="0"/>
              </a:rPr>
              <a:t>incluye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pauta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en</a:t>
            </a:r>
            <a:r>
              <a:rPr lang="en-US" sz="1100" dirty="0">
                <a:latin typeface="Helvetica Light" panose="020B0403020202020204" pitchFamily="34" charset="0"/>
              </a:rPr>
              <a:t> cable y </a:t>
            </a:r>
            <a:r>
              <a:rPr lang="en-US" sz="1100" dirty="0" err="1">
                <a:latin typeface="Helvetica Light" panose="020B0403020202020204" pitchFamily="34" charset="0"/>
              </a:rPr>
              <a:t>exteriores</a:t>
            </a:r>
            <a:r>
              <a:rPr lang="en-US" sz="1100" dirty="0">
                <a:latin typeface="Helvetica Light" panose="020B0403020202020204" pitchFamily="34" charset="0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100" dirty="0">
                <a:latin typeface="Helvetica Light" panose="020B0403020202020204" pitchFamily="34" charset="0"/>
              </a:rPr>
              <a:t>No </a:t>
            </a:r>
            <a:r>
              <a:rPr lang="en-US" sz="1100" dirty="0" err="1">
                <a:latin typeface="Helvetica Light" panose="020B0403020202020204" pitchFamily="34" charset="0"/>
              </a:rPr>
              <a:t>incluye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pauta</a:t>
            </a:r>
            <a:r>
              <a:rPr lang="en-US" sz="1100" dirty="0">
                <a:latin typeface="Helvetica Light" panose="020B0403020202020204" pitchFamily="34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</a:rPr>
              <a:t>en</a:t>
            </a:r>
            <a:r>
              <a:rPr lang="en-US" sz="1100" dirty="0">
                <a:latin typeface="Helvetica Light" panose="020B0403020202020204" pitchFamily="34" charset="0"/>
              </a:rPr>
              <a:t> las </a:t>
            </a:r>
            <a:r>
              <a:rPr lang="en-US" sz="1100" dirty="0" err="1">
                <a:latin typeface="Helvetica Light" panose="020B0403020202020204" pitchFamily="34" charset="0"/>
              </a:rPr>
              <a:t>ciudades</a:t>
            </a:r>
            <a:r>
              <a:rPr lang="en-US" sz="1100" dirty="0">
                <a:latin typeface="Helvetica Light" panose="020B0403020202020204" pitchFamily="34" charset="0"/>
              </a:rPr>
              <a:t> del interior del </a:t>
            </a:r>
            <a:r>
              <a:rPr lang="en-US" sz="1100" dirty="0" err="1">
                <a:latin typeface="Helvetica Light" panose="020B0403020202020204" pitchFamily="34" charset="0"/>
              </a:rPr>
              <a:t>país</a:t>
            </a:r>
            <a:r>
              <a:rPr lang="en-US" sz="1100" dirty="0">
                <a:latin typeface="Helvetica Light" panose="020B0403020202020204" pitchFamily="34" charset="0"/>
              </a:rPr>
              <a:t>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FF517B7-85E8-9E4C-B973-6F2588F7C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298003"/>
              </p:ext>
            </p:extLst>
          </p:nvPr>
        </p:nvGraphicFramePr>
        <p:xfrm>
          <a:off x="365761" y="1463039"/>
          <a:ext cx="11542954" cy="4121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9280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FB063044-9000-9D43-89F2-CE94E3FA6C40}"/>
              </a:ext>
            </a:extLst>
          </p:cNvPr>
          <p:cNvSpPr/>
          <p:nvPr/>
        </p:nvSpPr>
        <p:spPr>
          <a:xfrm>
            <a:off x="-8733" y="0"/>
            <a:ext cx="12200733" cy="865947"/>
          </a:xfrm>
          <a:prstGeom prst="rect">
            <a:avLst/>
          </a:prstGeom>
          <a:solidFill>
            <a:srgbClr val="44536A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DETALLE DE PAUTA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768A9B-8C86-BD47-BB32-F9111BE9E212}"/>
              </a:ext>
            </a:extLst>
          </p:cNvPr>
          <p:cNvSpPr txBox="1"/>
          <p:nvPr/>
        </p:nvSpPr>
        <p:spPr>
          <a:xfrm>
            <a:off x="9120250" y="256894"/>
            <a:ext cx="2850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3000" dirty="0">
                <a:solidFill>
                  <a:schemeClr val="bg1"/>
                </a:solidFill>
              </a:rPr>
              <a:t>TELEVISION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A03C5883-D9C6-D348-838C-614A64749B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338521"/>
              </p:ext>
            </p:extLst>
          </p:nvPr>
        </p:nvGraphicFramePr>
        <p:xfrm>
          <a:off x="160720" y="1285375"/>
          <a:ext cx="4568825" cy="2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7CB460F-8E08-DE48-AFC4-71D7D915A2B4}"/>
              </a:ext>
            </a:extLst>
          </p:cNvPr>
          <p:cNvSpPr txBox="1"/>
          <p:nvPr/>
        </p:nvSpPr>
        <p:spPr>
          <a:xfrm>
            <a:off x="706456" y="1098303"/>
            <a:ext cx="3894929" cy="342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de Trp’s por canal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Jul’24</a:t>
            </a:r>
          </a:p>
        </p:txBody>
      </p:sp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8E6D9B7F-34F9-CB4D-BF01-2A57E86107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952821"/>
              </p:ext>
            </p:extLst>
          </p:nvPr>
        </p:nvGraphicFramePr>
        <p:xfrm>
          <a:off x="4681555" y="1074331"/>
          <a:ext cx="1048116" cy="2313160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524058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524058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578290"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Trp’s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578290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8,269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92%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638295"/>
                  </a:ext>
                </a:extLst>
              </a:tr>
              <a:tr h="578290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598942"/>
                  </a:ext>
                </a:extLst>
              </a:tr>
              <a:tr h="578290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8,492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10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557062C-CFAC-D24A-8D6C-CC32E89191D1}"/>
              </a:ext>
            </a:extLst>
          </p:cNvPr>
          <p:cNvCxnSpPr>
            <a:cxnSpLocks/>
          </p:cNvCxnSpPr>
          <p:nvPr/>
        </p:nvCxnSpPr>
        <p:spPr>
          <a:xfrm flipV="1">
            <a:off x="160720" y="3944393"/>
            <a:ext cx="11355005" cy="1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BFF1CA51-2CFE-E74F-9929-A715B2F3EB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4794376"/>
              </p:ext>
            </p:extLst>
          </p:nvPr>
        </p:nvGraphicFramePr>
        <p:xfrm>
          <a:off x="160720" y="4157084"/>
          <a:ext cx="4568825" cy="221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Tabla 9">
            <a:extLst>
              <a:ext uri="{FF2B5EF4-FFF2-40B4-BE49-F238E27FC236}">
                <a16:creationId xmlns:a16="http://schemas.microsoft.com/office/drawing/2014/main" id="{A82E1E3F-3F0C-F041-BA16-B66D405B8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71989"/>
              </p:ext>
            </p:extLst>
          </p:nvPr>
        </p:nvGraphicFramePr>
        <p:xfrm>
          <a:off x="4641470" y="3954734"/>
          <a:ext cx="1048116" cy="2324694"/>
        </p:xfrm>
        <a:graphic>
          <a:graphicData uri="http://schemas.openxmlformats.org/drawingml/2006/table">
            <a:tbl>
              <a:tblPr firstRow="1" lastRow="1" bandRow="1">
                <a:tableStyleId>{616DA210-FB5B-4158-B5E0-FEB733F419BA}</a:tableStyleId>
              </a:tblPr>
              <a:tblGrid>
                <a:gridCol w="596369">
                  <a:extLst>
                    <a:ext uri="{9D8B030D-6E8A-4147-A177-3AD203B41FA5}">
                      <a16:colId xmlns:a16="http://schemas.microsoft.com/office/drawing/2014/main" val="3336875908"/>
                    </a:ext>
                  </a:extLst>
                </a:gridCol>
                <a:gridCol w="451747">
                  <a:extLst>
                    <a:ext uri="{9D8B030D-6E8A-4147-A177-3AD203B41FA5}">
                      <a16:colId xmlns:a16="http://schemas.microsoft.com/office/drawing/2014/main" val="3318410240"/>
                    </a:ext>
                  </a:extLst>
                </a:gridCol>
              </a:tblGrid>
              <a:tr h="387449"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Trp’s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1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4353908"/>
                  </a:ext>
                </a:extLst>
              </a:tr>
              <a:tr h="387449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41,032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98%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598942"/>
                  </a:ext>
                </a:extLst>
              </a:tr>
              <a:tr h="387449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528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153677"/>
                  </a:ext>
                </a:extLst>
              </a:tr>
              <a:tr h="387449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293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895522"/>
                  </a:ext>
                </a:extLst>
              </a:tr>
              <a:tr h="387449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1051197"/>
                  </a:ext>
                </a:extLst>
              </a:tr>
              <a:tr h="387449">
                <a:tc>
                  <a:txBody>
                    <a:bodyPr/>
                    <a:lstStyle/>
                    <a:p>
                      <a:pPr algn="ctr"/>
                      <a:r>
                        <a:rPr lang="es-HN" sz="1000" b="0" i="0" dirty="0">
                          <a:latin typeface="Helvetica Light" panose="020B0403020202020204" pitchFamily="34" charset="0"/>
                        </a:rPr>
                        <a:t>41,860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HN" sz="10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028163"/>
                  </a:ext>
                </a:extLst>
              </a:tr>
            </a:tbl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6842A718-1E86-6E4C-A5E7-4E30FA8350D0}"/>
              </a:ext>
            </a:extLst>
          </p:cNvPr>
          <p:cNvSpPr txBox="1"/>
          <p:nvPr/>
        </p:nvSpPr>
        <p:spPr>
          <a:xfrm>
            <a:off x="568556" y="3979524"/>
            <a:ext cx="4072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600" dirty="0">
                <a:latin typeface="Helvetica Light" panose="020B0403020202020204" pitchFamily="34" charset="0"/>
              </a:rPr>
              <a:t>Distribución de Trp’s por canal -  </a:t>
            </a:r>
            <a:r>
              <a:rPr lang="es-HN" sz="1600" b="1" dirty="0">
                <a:solidFill>
                  <a:srgbClr val="C00000"/>
                </a:solidFill>
                <a:latin typeface="Helvetica Light" panose="020B0403020202020204" pitchFamily="34" charset="0"/>
              </a:rPr>
              <a:t>Acum’24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00F5E6-F915-2E40-87D6-8B6CBE5172BC}"/>
              </a:ext>
            </a:extLst>
          </p:cNvPr>
          <p:cNvSpPr txBox="1"/>
          <p:nvPr/>
        </p:nvSpPr>
        <p:spPr>
          <a:xfrm>
            <a:off x="5809839" y="1101792"/>
            <a:ext cx="3860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Distribución x tipo programa 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EC9E352C-1C93-8E4E-B887-359BC3BAF0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8922081"/>
              </p:ext>
            </p:extLst>
          </p:nvPr>
        </p:nvGraphicFramePr>
        <p:xfrm>
          <a:off x="5669544" y="4160494"/>
          <a:ext cx="3860769" cy="221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6BF2EE96-1AE2-1C4C-A882-167A0D1B2324}"/>
              </a:ext>
            </a:extLst>
          </p:cNvPr>
          <p:cNvSpPr txBox="1"/>
          <p:nvPr/>
        </p:nvSpPr>
        <p:spPr>
          <a:xfrm>
            <a:off x="5809840" y="3979524"/>
            <a:ext cx="386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Distribución x tipo programa 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D5412645-00D1-C746-BC19-21E95FCD8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506058"/>
              </p:ext>
            </p:extLst>
          </p:nvPr>
        </p:nvGraphicFramePr>
        <p:xfrm>
          <a:off x="9530315" y="1285196"/>
          <a:ext cx="2500965" cy="2102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CuadroTexto 19">
            <a:extLst>
              <a:ext uri="{FF2B5EF4-FFF2-40B4-BE49-F238E27FC236}">
                <a16:creationId xmlns:a16="http://schemas.microsoft.com/office/drawing/2014/main" id="{EA78EA6D-26CD-744D-A834-37AB59BCD09F}"/>
              </a:ext>
            </a:extLst>
          </p:cNvPr>
          <p:cNvSpPr txBox="1"/>
          <p:nvPr/>
        </p:nvSpPr>
        <p:spPr>
          <a:xfrm>
            <a:off x="9815896" y="1098077"/>
            <a:ext cx="1969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Franja horaria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C6C99ADE-9DF2-B14A-86D3-2DA4FD17F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591102"/>
              </p:ext>
            </p:extLst>
          </p:nvPr>
        </p:nvGraphicFramePr>
        <p:xfrm>
          <a:off x="9530313" y="4167132"/>
          <a:ext cx="2500967" cy="2403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E2B3850D-4DD4-4242-8C4C-136AE2F67223}"/>
              </a:ext>
            </a:extLst>
          </p:cNvPr>
          <p:cNvSpPr txBox="1"/>
          <p:nvPr/>
        </p:nvSpPr>
        <p:spPr>
          <a:xfrm>
            <a:off x="9642522" y="4018529"/>
            <a:ext cx="2056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>
                <a:latin typeface="Helvetica Light" panose="020B0403020202020204" pitchFamily="34" charset="0"/>
              </a:rPr>
              <a:t>Franja horaria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794B55-7A2C-7C4F-8317-28DCA656F82D}"/>
              </a:ext>
            </a:extLst>
          </p:cNvPr>
          <p:cNvSpPr txBox="1"/>
          <p:nvPr/>
        </p:nvSpPr>
        <p:spPr>
          <a:xfrm>
            <a:off x="1055021" y="3415278"/>
            <a:ext cx="356640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En julio, Tienda tiene el primer lugar en el SOV con el 92% ( 8,269 Trps), seguido de Electrónica que tiene el 3%. 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A99F438-0DB2-F443-9A62-BF2BD39175C2}"/>
              </a:ext>
            </a:extLst>
          </p:cNvPr>
          <p:cNvSpPr txBox="1"/>
          <p:nvPr/>
        </p:nvSpPr>
        <p:spPr>
          <a:xfrm>
            <a:off x="5809839" y="3291029"/>
            <a:ext cx="3640307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Tienda quien tiene el primer lugar, distribuye sus trp’s (8,269) con el 48% en espacios de Notiecieros, el 32% en Entrten y Deportes un 17%, Electrónica siendo el segundo con tendecia en Noticias, el espacio con mayor concentración de ruido del (43%)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3E68889-B320-2449-9035-3744CB3A29EC}"/>
              </a:ext>
            </a:extLst>
          </p:cNvPr>
          <p:cNvSpPr txBox="1"/>
          <p:nvPr/>
        </p:nvSpPr>
        <p:spPr>
          <a:xfrm>
            <a:off x="9530313" y="3268506"/>
            <a:ext cx="256108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Los 8,569 Trp’s de Tienda, estan concentrados en espacios de Tardes (Noticias). Electrónica tiene distribución en la noche por los Noticias y Deportes.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183E740-DFE3-4C48-8F1E-9A0951F90701}"/>
              </a:ext>
            </a:extLst>
          </p:cNvPr>
          <p:cNvSpPr txBox="1"/>
          <p:nvPr/>
        </p:nvSpPr>
        <p:spPr>
          <a:xfrm>
            <a:off x="1075065" y="6354163"/>
            <a:ext cx="352631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En el acumulado Tienda lidera el SOV con el 98%, seguido de Línea Blanca con el 1%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CE420F4-A0E3-C34B-9410-278C1C845055}"/>
              </a:ext>
            </a:extLst>
          </p:cNvPr>
          <p:cNvSpPr txBox="1"/>
          <p:nvPr/>
        </p:nvSpPr>
        <p:spPr>
          <a:xfrm>
            <a:off x="5850031" y="6279436"/>
            <a:ext cx="3526319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Noticias (55%) entreten y deportes con el (30y 10%), son los espacios en donde Tienda concentra su ruido), Linea Blanca con la tendenica para notocias 77% y otros 11%</a:t>
            </a:r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BDF2DBD4-77A8-D645-9113-B7E346B21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0793387"/>
              </p:ext>
            </p:extLst>
          </p:nvPr>
        </p:nvGraphicFramePr>
        <p:xfrm>
          <a:off x="5729671" y="1276242"/>
          <a:ext cx="3894044" cy="214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CuadroTexto 29">
            <a:extLst>
              <a:ext uri="{FF2B5EF4-FFF2-40B4-BE49-F238E27FC236}">
                <a16:creationId xmlns:a16="http://schemas.microsoft.com/office/drawing/2014/main" id="{0D5B5505-3A18-6B4D-9F87-C43BA9AED8C7}"/>
              </a:ext>
            </a:extLst>
          </p:cNvPr>
          <p:cNvSpPr txBox="1"/>
          <p:nvPr/>
        </p:nvSpPr>
        <p:spPr>
          <a:xfrm>
            <a:off x="9662437" y="6279436"/>
            <a:ext cx="2307892" cy="507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900" dirty="0">
                <a:latin typeface="Helvetica Light" panose="020B0403020202020204" pitchFamily="34" charset="0"/>
              </a:rPr>
              <a:t>La franja de la tarde y nohce es donde hay mayor concentración de la categoría.</a:t>
            </a:r>
          </a:p>
        </p:txBody>
      </p:sp>
    </p:spTree>
    <p:extLst>
      <p:ext uri="{BB962C8B-B14F-4D97-AF65-F5344CB8AC3E}">
        <p14:creationId xmlns:p14="http://schemas.microsoft.com/office/powerpoint/2010/main" val="1980939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Conector recto 3">
            <a:extLst>
              <a:ext uri="{FF2B5EF4-FFF2-40B4-BE49-F238E27FC236}">
                <a16:creationId xmlns:a16="http://schemas.microsoft.com/office/drawing/2014/main" id="{824417ED-46D1-42C1-84DF-1C1AE7FC8143}"/>
              </a:ext>
            </a:extLst>
          </p:cNvPr>
          <p:cNvCxnSpPr>
            <a:cxnSpLocks/>
          </p:cNvCxnSpPr>
          <p:nvPr/>
        </p:nvCxnSpPr>
        <p:spPr>
          <a:xfrm>
            <a:off x="2369127" y="6432929"/>
            <a:ext cx="793865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66">
            <a:extLst>
              <a:ext uri="{FF2B5EF4-FFF2-40B4-BE49-F238E27FC236}">
                <a16:creationId xmlns:a16="http://schemas.microsoft.com/office/drawing/2014/main" id="{402A6227-C45D-44AB-9453-8FE8DE89E48D}"/>
              </a:ext>
            </a:extLst>
          </p:cNvPr>
          <p:cNvSpPr txBox="1"/>
          <p:nvPr/>
        </p:nvSpPr>
        <p:spPr>
          <a:xfrm>
            <a:off x="5594015" y="6565848"/>
            <a:ext cx="5185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Fuente:  Publisearch. Valores en miles de dólares</a:t>
            </a:r>
            <a:endParaRPr lang="es-MX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B30AE91-32A0-AB4B-A3F3-11F74E564C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913489"/>
              </p:ext>
            </p:extLst>
          </p:nvPr>
        </p:nvGraphicFramePr>
        <p:xfrm>
          <a:off x="5785168" y="1771709"/>
          <a:ext cx="6281792" cy="331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3CCD67-849F-D843-9BB5-8205A0441E58}"/>
              </a:ext>
            </a:extLst>
          </p:cNvPr>
          <p:cNvCxnSpPr/>
          <p:nvPr/>
        </p:nvCxnSpPr>
        <p:spPr>
          <a:xfrm flipH="1">
            <a:off x="6908838" y="3027256"/>
            <a:ext cx="45858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82FD476-3CD8-F54E-92EC-D4448E6E4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257474"/>
              </p:ext>
            </p:extLst>
          </p:nvPr>
        </p:nvGraphicFramePr>
        <p:xfrm>
          <a:off x="6319520" y="1758573"/>
          <a:ext cx="525272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0240">
                  <a:extLst>
                    <a:ext uri="{9D8B030D-6E8A-4147-A177-3AD203B41FA5}">
                      <a16:colId xmlns:a16="http://schemas.microsoft.com/office/drawing/2014/main" val="2351826946"/>
                    </a:ext>
                  </a:extLst>
                </a:gridCol>
                <a:gridCol w="655823">
                  <a:extLst>
                    <a:ext uri="{9D8B030D-6E8A-4147-A177-3AD203B41FA5}">
                      <a16:colId xmlns:a16="http://schemas.microsoft.com/office/drawing/2014/main" val="127220193"/>
                    </a:ext>
                  </a:extLst>
                </a:gridCol>
                <a:gridCol w="662494">
                  <a:extLst>
                    <a:ext uri="{9D8B030D-6E8A-4147-A177-3AD203B41FA5}">
                      <a16:colId xmlns:a16="http://schemas.microsoft.com/office/drawing/2014/main" val="3128504286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val="1048754519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val="1571813885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val="2104804892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val="1482148120"/>
                    </a:ext>
                  </a:extLst>
                </a:gridCol>
                <a:gridCol w="656833">
                  <a:extLst>
                    <a:ext uri="{9D8B030D-6E8A-4147-A177-3AD203B41FA5}">
                      <a16:colId xmlns:a16="http://schemas.microsoft.com/office/drawing/2014/main" val="3079333221"/>
                    </a:ext>
                  </a:extLst>
                </a:gridCol>
              </a:tblGrid>
              <a:tr h="447441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$2,314k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$882K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$758K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$708k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$568k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$516k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$406k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$382k</a:t>
                      </a:r>
                    </a:p>
                  </a:txBody>
                  <a:tcPr marL="100584" marR="100584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6705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D72DD03-F2DC-F445-97E7-C349AE4DEBDE}"/>
              </a:ext>
            </a:extLst>
          </p:cNvPr>
          <p:cNvSpPr txBox="1"/>
          <p:nvPr/>
        </p:nvSpPr>
        <p:spPr>
          <a:xfrm>
            <a:off x="6087488" y="5412172"/>
            <a:ext cx="529322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ight" panose="020B0403020202020204" pitchFamily="34" charset="0"/>
              </a:rPr>
              <a:t>Para </a:t>
            </a:r>
            <a:r>
              <a:rPr lang="en-US" sz="1200" dirty="0" err="1">
                <a:latin typeface="Helvetica Light" panose="020B0403020202020204" pitchFamily="34" charset="0"/>
              </a:rPr>
              <a:t>el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mes</a:t>
            </a:r>
            <a:r>
              <a:rPr lang="en-US" sz="1200" dirty="0">
                <a:latin typeface="Helvetica Light" panose="020B0403020202020204" pitchFamily="34" charset="0"/>
              </a:rPr>
              <a:t> de </a:t>
            </a:r>
            <a:r>
              <a:rPr lang="en-US" sz="1200" dirty="0" err="1">
                <a:latin typeface="Helvetica Light" panose="020B0403020202020204" pitchFamily="34" charset="0"/>
              </a:rPr>
              <a:t>julio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Jetstereo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consigue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superar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su</a:t>
            </a:r>
            <a:r>
              <a:rPr lang="en-US" sz="1200" dirty="0">
                <a:latin typeface="Helvetica Light" panose="020B0403020202020204" pitchFamily="34" charset="0"/>
              </a:rPr>
              <a:t> COE de 1.40 </a:t>
            </a:r>
            <a:r>
              <a:rPr lang="en-US" sz="1200" dirty="0" err="1">
                <a:latin typeface="Helvetica Light" panose="020B0403020202020204" pitchFamily="34" charset="0"/>
              </a:rPr>
              <a:t>más</a:t>
            </a:r>
            <a:r>
              <a:rPr lang="en-US" sz="1200" dirty="0">
                <a:latin typeface="Helvetica Light" panose="020B0403020202020204" pitchFamily="34" charset="0"/>
              </a:rPr>
              <a:t> no </a:t>
            </a:r>
            <a:r>
              <a:rPr lang="en-US" sz="1200" dirty="0" err="1">
                <a:latin typeface="Helvetica Light" panose="020B0403020202020204" pitchFamily="34" charset="0"/>
              </a:rPr>
              <a:t>en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el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acumulado</a:t>
            </a:r>
            <a:r>
              <a:rPr lang="en-US" sz="1200" dirty="0">
                <a:latin typeface="Helvetica Light" panose="020B0403020202020204" pitchFamily="34" charset="0"/>
              </a:rPr>
              <a:t>, se </a:t>
            </a:r>
            <a:r>
              <a:rPr lang="en-US" sz="1200" dirty="0" err="1">
                <a:latin typeface="Helvetica Light" panose="020B0403020202020204" pitchFamily="34" charset="0"/>
              </a:rPr>
              <a:t>mantien</a:t>
            </a:r>
            <a:r>
              <a:rPr lang="en-US" sz="1200" dirty="0">
                <a:latin typeface="Helvetica Light" panose="020B0403020202020204" pitchFamily="34" charset="0"/>
              </a:rPr>
              <a:t> con un 0.76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Helvetica Light" panose="020B0403020202020204" pitchFamily="34" charset="0"/>
              </a:rPr>
              <a:t>Molineros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en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el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acumulado</a:t>
            </a:r>
            <a:r>
              <a:rPr lang="en-US" sz="1200" dirty="0">
                <a:latin typeface="Helvetica Light" panose="020B0403020202020204" pitchFamily="34" charset="0"/>
              </a:rPr>
              <a:t> </a:t>
            </a:r>
            <a:r>
              <a:rPr lang="en-US" sz="1200" dirty="0" err="1">
                <a:latin typeface="Helvetica Light" panose="020B0403020202020204" pitchFamily="34" charset="0"/>
              </a:rPr>
              <a:t>tiene</a:t>
            </a:r>
            <a:r>
              <a:rPr lang="en-US" sz="1200" dirty="0">
                <a:latin typeface="Helvetica Light" panose="020B0403020202020204" pitchFamily="34" charset="0"/>
              </a:rPr>
              <a:t> un COE de 1.03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CA611-5756-F046-BE1F-9C213EB40AC1}"/>
              </a:ext>
            </a:extLst>
          </p:cNvPr>
          <p:cNvSpPr txBox="1"/>
          <p:nvPr/>
        </p:nvSpPr>
        <p:spPr>
          <a:xfrm>
            <a:off x="13615988" y="1643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2A1A21-BB63-4FE7-885E-05E91868B14C}"/>
              </a:ext>
            </a:extLst>
          </p:cNvPr>
          <p:cNvSpPr/>
          <p:nvPr/>
        </p:nvSpPr>
        <p:spPr>
          <a:xfrm>
            <a:off x="-8733" y="0"/>
            <a:ext cx="12200733" cy="865947"/>
          </a:xfrm>
          <a:prstGeom prst="rect">
            <a:avLst/>
          </a:prstGeom>
          <a:solidFill>
            <a:srgbClr val="44536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COE –TV ABIERTA ACUMULADA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A1FC1C-30CA-433D-80DF-9B86AF7B6433}"/>
              </a:ext>
            </a:extLst>
          </p:cNvPr>
          <p:cNvSpPr txBox="1">
            <a:spLocks/>
          </p:cNvSpPr>
          <p:nvPr/>
        </p:nvSpPr>
        <p:spPr>
          <a:xfrm>
            <a:off x="8130328" y="-172906"/>
            <a:ext cx="40616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Estra</a:t>
            </a:r>
            <a:r>
              <a:rPr lang="en-US" sz="2000" b="1" dirty="0" err="1">
                <a:solidFill>
                  <a:schemeClr val="bg1"/>
                </a:solidFill>
                <a:latin typeface="Helvetica Light" panose="020B0403020202020204"/>
              </a:rPr>
              <a:t>t</a:t>
            </a:r>
            <a:r>
              <a:rPr lang="en-CA" sz="2000" b="1" dirty="0">
                <a:solidFill>
                  <a:schemeClr val="bg1"/>
                </a:solidFill>
                <a:latin typeface="Helvetica Light" panose="020B0403020202020204"/>
              </a:rPr>
              <a:t>é</a:t>
            </a:r>
            <a:r>
              <a:rPr lang="en-US" sz="2000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gia</a:t>
            </a:r>
            <a:r>
              <a:rPr lang="en-US" sz="20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 de </a:t>
            </a:r>
            <a:r>
              <a:rPr lang="en-US" sz="2000" b="1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Medios</a:t>
            </a:r>
            <a:br>
              <a:rPr lang="en-US" sz="2000" b="1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Julio, 2024</a:t>
            </a:r>
            <a:endParaRPr lang="en-US" sz="30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7F5972-F106-4401-AE45-6BB4901893F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948" y="6345213"/>
            <a:ext cx="977012" cy="369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2D7A0F-CF20-F04A-8A27-B48754615254}"/>
              </a:ext>
            </a:extLst>
          </p:cNvPr>
          <p:cNvSpPr txBox="1"/>
          <p:nvPr/>
        </p:nvSpPr>
        <p:spPr>
          <a:xfrm>
            <a:off x="5785168" y="6581034"/>
            <a:ext cx="23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Julio 2024</a:t>
            </a:r>
          </a:p>
        </p:txBody>
      </p:sp>
      <p:graphicFrame>
        <p:nvGraphicFramePr>
          <p:cNvPr id="8" name="Table 17">
            <a:extLst>
              <a:ext uri="{FF2B5EF4-FFF2-40B4-BE49-F238E27FC236}">
                <a16:creationId xmlns:a16="http://schemas.microsoft.com/office/drawing/2014/main" id="{E852F048-08B1-3A6D-20E1-E51B82CBF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384109"/>
              </p:ext>
            </p:extLst>
          </p:nvPr>
        </p:nvGraphicFramePr>
        <p:xfrm>
          <a:off x="300787" y="877658"/>
          <a:ext cx="5484381" cy="596764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05480">
                  <a:extLst>
                    <a:ext uri="{9D8B030D-6E8A-4147-A177-3AD203B41FA5}">
                      <a16:colId xmlns:a16="http://schemas.microsoft.com/office/drawing/2014/main" val="275498591"/>
                    </a:ext>
                  </a:extLst>
                </a:gridCol>
                <a:gridCol w="1205480">
                  <a:extLst>
                    <a:ext uri="{9D8B030D-6E8A-4147-A177-3AD203B41FA5}">
                      <a16:colId xmlns:a16="http://schemas.microsoft.com/office/drawing/2014/main" val="3541731964"/>
                    </a:ext>
                  </a:extLst>
                </a:gridCol>
                <a:gridCol w="634559">
                  <a:extLst>
                    <a:ext uri="{9D8B030D-6E8A-4147-A177-3AD203B41FA5}">
                      <a16:colId xmlns:a16="http://schemas.microsoft.com/office/drawing/2014/main" val="4142595681"/>
                    </a:ext>
                  </a:extLst>
                </a:gridCol>
                <a:gridCol w="594809">
                  <a:extLst>
                    <a:ext uri="{9D8B030D-6E8A-4147-A177-3AD203B41FA5}">
                      <a16:colId xmlns:a16="http://schemas.microsoft.com/office/drawing/2014/main" val="3747898839"/>
                    </a:ext>
                  </a:extLst>
                </a:gridCol>
                <a:gridCol w="698676">
                  <a:extLst>
                    <a:ext uri="{9D8B030D-6E8A-4147-A177-3AD203B41FA5}">
                      <a16:colId xmlns:a16="http://schemas.microsoft.com/office/drawing/2014/main" val="1471216243"/>
                    </a:ext>
                  </a:extLst>
                </a:gridCol>
                <a:gridCol w="530692">
                  <a:extLst>
                    <a:ext uri="{9D8B030D-6E8A-4147-A177-3AD203B41FA5}">
                      <a16:colId xmlns:a16="http://schemas.microsoft.com/office/drawing/2014/main" val="904589830"/>
                    </a:ext>
                  </a:extLst>
                </a:gridCol>
                <a:gridCol w="614685">
                  <a:extLst>
                    <a:ext uri="{9D8B030D-6E8A-4147-A177-3AD203B41FA5}">
                      <a16:colId xmlns:a16="http://schemas.microsoft.com/office/drawing/2014/main" val="41938910"/>
                    </a:ext>
                  </a:extLst>
                </a:gridCol>
              </a:tblGrid>
              <a:tr h="294945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latin typeface="Helvetica Light" panose="020B0403020202020204" pitchFamily="34" charset="0"/>
                        </a:rPr>
                        <a:t>Anunciante</a:t>
                      </a: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latin typeface="Helvetica Light" panose="020B0403020202020204" pitchFamily="34" charset="0"/>
                        </a:rPr>
                        <a:t>Inv</a:t>
                      </a: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SOI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latin typeface="Helvetica Light" panose="020B0403020202020204" pitchFamily="34" charset="0"/>
                        </a:rPr>
                        <a:t>Trp’s</a:t>
                      </a: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SOV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COE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455903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Diunsa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$398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8,492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36%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3272527"/>
                  </a:ext>
                </a:extLst>
              </a:tr>
              <a:tr h="294945">
                <a:tc vMerge="1">
                  <a:txBody>
                    <a:bodyPr/>
                    <a:lstStyle/>
                    <a:p>
                      <a:pPr algn="ctr"/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Acumulado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$2,314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41,860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29%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709025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Molineros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$109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12%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2,709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0530330"/>
                  </a:ext>
                </a:extLst>
              </a:tr>
              <a:tr h="29494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Acumulado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$882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20,176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1.03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915260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Curacao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$157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3,167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0761723"/>
                  </a:ext>
                </a:extLst>
              </a:tr>
              <a:tr h="29494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Acumulado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$758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12%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14,610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10%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0.87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005483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Jetstereo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2,249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1.40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7045342"/>
                  </a:ext>
                </a:extLst>
              </a:tr>
              <a:tr h="29494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Acumulado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$708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11,896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269357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Elektra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1,365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0.86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217775"/>
                  </a:ext>
                </a:extLst>
              </a:tr>
              <a:tr h="294945">
                <a:tc vMerge="1">
                  <a:txBody>
                    <a:bodyPr/>
                    <a:lstStyle/>
                    <a:p>
                      <a:pPr algn="ctr"/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Acumulado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$568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9%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14,254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10%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1.13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799116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Gallo + Gallo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$70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2,602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11%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1.47</a:t>
                      </a:r>
                    </a:p>
                  </a:txBody>
                  <a:tcPr marL="9525" marR="9525" marT="9525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559725"/>
                  </a:ext>
                </a:extLst>
              </a:tr>
              <a:tr h="29494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Acumulado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$516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8%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21,763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H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15%</a:t>
                      </a:r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1.90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291060"/>
                  </a:ext>
                </a:extLst>
              </a:tr>
              <a:tr h="4254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Lady Lee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Mes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 :Jul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$49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1,146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0.94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519606"/>
                  </a:ext>
                </a:extLst>
              </a:tr>
              <a:tr h="2949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Acumulado</a:t>
                      </a: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$406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9,889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7%</a:t>
                      </a: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1.10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659376"/>
                  </a:ext>
                </a:extLst>
              </a:tr>
              <a:tr h="4254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Tropigas</a:t>
                      </a: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Mes</a:t>
                      </a: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 :Jul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$34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1,949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2.28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25600"/>
                  </a:ext>
                </a:extLst>
              </a:tr>
              <a:tr h="2949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 err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Acumulado</a:t>
                      </a: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$382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10,348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7%</a:t>
                      </a:r>
                      <a:endParaRPr lang="en-US" sz="11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1.69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56535"/>
                  </a:ext>
                </a:extLst>
              </a:tr>
              <a:tr h="2949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TOTALES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err="1">
                          <a:latin typeface="Helvetica Light" panose="020B0403020202020204" pitchFamily="34" charset="0"/>
                        </a:rPr>
                        <a:t>Mes</a:t>
                      </a:r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 :Jul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$946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>
                          <a:latin typeface="Helvetica Light" panose="020B0403020202020204" pitchFamily="34" charset="0"/>
                        </a:rPr>
                        <a:t>23,678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172891"/>
                  </a:ext>
                </a:extLst>
              </a:tr>
              <a:tr h="39508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 err="1">
                          <a:latin typeface="HELVETICA LIGHT" panose="020B0403020202020204" pitchFamily="34" charset="0"/>
                        </a:rPr>
                        <a:t>Acumulada</a:t>
                      </a:r>
                      <a:endParaRPr lang="en-US" sz="1100" b="1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latin typeface="HELVETICA LIGHT" panose="020B0403020202020204" pitchFamily="34" charset="0"/>
                        </a:rPr>
                        <a:t>$6,534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dirty="0">
                          <a:latin typeface="HELVETICA LIGHT" panose="020B0403020202020204" pitchFamily="34" charset="0"/>
                        </a:rPr>
                        <a:t>144,796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i="0" dirty="0">
                        <a:latin typeface="HELVETICA LIGHT" panose="020B0403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9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58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5B7203-5B3D-49DA-8892-DD52C148B48B}"/>
              </a:ext>
            </a:extLst>
          </p:cNvPr>
          <p:cNvSpPr/>
          <p:nvPr/>
        </p:nvSpPr>
        <p:spPr>
          <a:xfrm>
            <a:off x="-8733" y="8587"/>
            <a:ext cx="12200733" cy="865947"/>
          </a:xfrm>
          <a:prstGeom prst="rect">
            <a:avLst/>
          </a:prstGeom>
          <a:solidFill>
            <a:srgbClr val="3441AD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latin typeface="Helvetica Light" panose="020B0403020202020204" pitchFamily="34" charset="0"/>
              </a:rPr>
              <a:t>Piezas</a:t>
            </a:r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dirty="0" err="1">
                <a:latin typeface="Helvetica Light" panose="020B0403020202020204" pitchFamily="34" charset="0"/>
              </a:rPr>
              <a:t>publicitarias</a:t>
            </a:r>
            <a:endParaRPr lang="en-US" sz="3000" b="1" dirty="0">
              <a:latin typeface="Helvetica Light" panose="020B0403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1815B9-2B3E-4D9A-A982-3D5BD82EA1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948" y="6345213"/>
            <a:ext cx="977012" cy="369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9ECC68-FB0F-48C0-BE90-F311393FD8BD}"/>
              </a:ext>
            </a:extLst>
          </p:cNvPr>
          <p:cNvSpPr txBox="1"/>
          <p:nvPr/>
        </p:nvSpPr>
        <p:spPr>
          <a:xfrm>
            <a:off x="4936764" y="6529879"/>
            <a:ext cx="23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Julio 2024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4894CB-6491-43DA-BBD7-9152EE462103}"/>
              </a:ext>
            </a:extLst>
          </p:cNvPr>
          <p:cNvSpPr/>
          <p:nvPr/>
        </p:nvSpPr>
        <p:spPr>
          <a:xfrm>
            <a:off x="425542" y="1097980"/>
            <a:ext cx="241724" cy="28018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500" dirty="0"/>
              <a:t>TV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741C2900-C1BF-DF49-A11C-55C4A77F5F64}"/>
              </a:ext>
            </a:extLst>
          </p:cNvPr>
          <p:cNvSpPr txBox="1"/>
          <p:nvPr/>
        </p:nvSpPr>
        <p:spPr>
          <a:xfrm>
            <a:off x="8042310" y="322154"/>
            <a:ext cx="4024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Light" panose="020B0403020202020204" pitchFamily="34" charset="0"/>
              </a:rPr>
              <a:t>Julio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 ‘24</a:t>
            </a:r>
            <a:endParaRPr lang="es-MX" sz="18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2C4FE114-E911-385B-E5F8-62ABD3C01730}"/>
              </a:ext>
            </a:extLst>
          </p:cNvPr>
          <p:cNvSpPr txBox="1"/>
          <p:nvPr/>
        </p:nvSpPr>
        <p:spPr>
          <a:xfrm>
            <a:off x="894805" y="3472835"/>
            <a:ext cx="1411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  <a:hlinkClick r:id="rId11"/>
              </a:rPr>
              <a:t>Como Llegar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194A0BF0-40DB-D6C0-63FD-EEF75984F859}"/>
              </a:ext>
            </a:extLst>
          </p:cNvPr>
          <p:cNvSpPr txBox="1"/>
          <p:nvPr/>
        </p:nvSpPr>
        <p:spPr>
          <a:xfrm>
            <a:off x="6323308" y="3556768"/>
            <a:ext cx="1970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</a:rPr>
              <a:t>Plan día de la </a:t>
            </a:r>
            <a:r>
              <a:rPr lang="en-US" sz="1400" b="1" dirty="0" err="1">
                <a:solidFill>
                  <a:srgbClr val="0562C1"/>
                </a:solidFill>
              </a:rPr>
              <a:t>madre</a:t>
            </a:r>
            <a:r>
              <a:rPr lang="en-US" sz="1400" b="1" dirty="0">
                <a:solidFill>
                  <a:srgbClr val="0562C1"/>
                </a:solidFill>
              </a:rPr>
              <a:t>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10C14BA1-A34B-36C1-AC97-C90BBE727E7A}"/>
              </a:ext>
            </a:extLst>
          </p:cNvPr>
          <p:cNvSpPr txBox="1"/>
          <p:nvPr/>
        </p:nvSpPr>
        <p:spPr>
          <a:xfrm>
            <a:off x="1463092" y="5530574"/>
            <a:ext cx="1449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</a:rPr>
              <a:t>Super </a:t>
            </a:r>
            <a:r>
              <a:rPr lang="en-US" sz="1400" b="1" dirty="0" err="1">
                <a:solidFill>
                  <a:srgbClr val="0562C1"/>
                </a:solidFill>
              </a:rPr>
              <a:t>ofertas</a:t>
            </a:r>
            <a:r>
              <a:rPr lang="en-US" sz="1400" b="1" dirty="0">
                <a:solidFill>
                  <a:srgbClr val="0562C1"/>
                </a:solidFill>
              </a:rPr>
              <a:t>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C56AD390-D4D2-2D16-0197-1182B24A6810}"/>
              </a:ext>
            </a:extLst>
          </p:cNvPr>
          <p:cNvSpPr/>
          <p:nvPr/>
        </p:nvSpPr>
        <p:spPr>
          <a:xfrm>
            <a:off x="425542" y="4416985"/>
            <a:ext cx="241724" cy="218300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500" dirty="0"/>
              <a:t>RADIO</a:t>
            </a:r>
          </a:p>
        </p:txBody>
      </p:sp>
      <p:pic>
        <p:nvPicPr>
          <p:cNvPr id="8" name="Video 1">
            <a:hlinkClick r:id="" action="ppaction://media"/>
            <a:extLst>
              <a:ext uri="{FF2B5EF4-FFF2-40B4-BE49-F238E27FC236}">
                <a16:creationId xmlns:a16="http://schemas.microsoft.com/office/drawing/2014/main" id="{E81FB94C-BDF7-040C-6FB0-EDC1C771D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4805" y="1097980"/>
            <a:ext cx="3985147" cy="2245154"/>
          </a:xfrm>
          <a:prstGeom prst="rect">
            <a:avLst/>
          </a:prstGeom>
        </p:spPr>
      </p:pic>
      <p:pic>
        <p:nvPicPr>
          <p:cNvPr id="13" name="Radio 1">
            <a:hlinkClick r:id="" action="ppaction://media"/>
            <a:extLst>
              <a:ext uri="{FF2B5EF4-FFF2-40B4-BE49-F238E27FC236}">
                <a16:creationId xmlns:a16="http://schemas.microsoft.com/office/drawing/2014/main" id="{AE908A43-C808-1523-2354-920B6AECF8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81378" y="4695687"/>
            <a:ext cx="812800" cy="812800"/>
          </a:xfrm>
          <a:prstGeom prst="rect">
            <a:avLst/>
          </a:prstGeom>
        </p:spPr>
      </p:pic>
      <p:pic>
        <p:nvPicPr>
          <p:cNvPr id="14" name="Audio 2">
            <a:hlinkClick r:id="" action="ppaction://media"/>
            <a:extLst>
              <a:ext uri="{FF2B5EF4-FFF2-40B4-BE49-F238E27FC236}">
                <a16:creationId xmlns:a16="http://schemas.microsoft.com/office/drawing/2014/main" id="{4FBA181C-89F3-9194-3D24-A4C2471B22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23308" y="4681582"/>
            <a:ext cx="812800" cy="812800"/>
          </a:xfrm>
          <a:prstGeom prst="rect">
            <a:avLst/>
          </a:prstGeom>
        </p:spPr>
      </p:pic>
      <p:sp>
        <p:nvSpPr>
          <p:cNvPr id="15" name="TextBox 23">
            <a:extLst>
              <a:ext uri="{FF2B5EF4-FFF2-40B4-BE49-F238E27FC236}">
                <a16:creationId xmlns:a16="http://schemas.microsoft.com/office/drawing/2014/main" id="{117CFD1C-DEB3-DD76-9050-D5717C973B9F}"/>
              </a:ext>
            </a:extLst>
          </p:cNvPr>
          <p:cNvSpPr txBox="1"/>
          <p:nvPr/>
        </p:nvSpPr>
        <p:spPr>
          <a:xfrm>
            <a:off x="6005022" y="5530573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0562C1"/>
                </a:solidFill>
              </a:rPr>
              <a:t>Ultimos</a:t>
            </a:r>
            <a:r>
              <a:rPr lang="en-US" sz="1400" b="1" dirty="0">
                <a:solidFill>
                  <a:srgbClr val="0562C1"/>
                </a:solidFill>
              </a:rPr>
              <a:t> días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pic>
        <p:nvPicPr>
          <p:cNvPr id="3" name="electro_hogar_plan_dia_de_la_madre_cepillo_maleta">
            <a:hlinkClick r:id="" action="ppaction://media"/>
            <a:extLst>
              <a:ext uri="{FF2B5EF4-FFF2-40B4-BE49-F238E27FC236}">
                <a16:creationId xmlns:a16="http://schemas.microsoft.com/office/drawing/2014/main" id="{5F0FB72E-C964-A1CA-BBDA-2F48F3A7CB5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53041" y="1097980"/>
            <a:ext cx="3985149" cy="22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0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5B7203-5B3D-49DA-8892-DD52C148B48B}"/>
              </a:ext>
            </a:extLst>
          </p:cNvPr>
          <p:cNvSpPr/>
          <p:nvPr/>
        </p:nvSpPr>
        <p:spPr>
          <a:xfrm>
            <a:off x="-8733" y="8587"/>
            <a:ext cx="12200733" cy="865947"/>
          </a:xfrm>
          <a:prstGeom prst="rect">
            <a:avLst/>
          </a:prstGeom>
          <a:solidFill>
            <a:srgbClr val="3441AD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latin typeface="Helvetica Light" panose="020B0403020202020204" pitchFamily="34" charset="0"/>
              </a:rPr>
              <a:t>Piezas</a:t>
            </a:r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dirty="0" err="1">
                <a:latin typeface="Helvetica Light" panose="020B0403020202020204" pitchFamily="34" charset="0"/>
              </a:rPr>
              <a:t>publicitarias</a:t>
            </a:r>
            <a:endParaRPr lang="en-US" sz="3000" b="1" dirty="0">
              <a:latin typeface="Helvetica Light" panose="020B0403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1815B9-2B3E-4D9A-A982-3D5BD82EA1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948" y="6345213"/>
            <a:ext cx="977012" cy="369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9ECC68-FB0F-48C0-BE90-F311393FD8BD}"/>
              </a:ext>
            </a:extLst>
          </p:cNvPr>
          <p:cNvSpPr txBox="1"/>
          <p:nvPr/>
        </p:nvSpPr>
        <p:spPr>
          <a:xfrm>
            <a:off x="4936764" y="6529879"/>
            <a:ext cx="238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Fuente :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Publisearch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</a:rPr>
              <a:t> Julio 2024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4894CB-6491-43DA-BBD7-9152EE462103}"/>
              </a:ext>
            </a:extLst>
          </p:cNvPr>
          <p:cNvSpPr/>
          <p:nvPr/>
        </p:nvSpPr>
        <p:spPr>
          <a:xfrm>
            <a:off x="425542" y="1097979"/>
            <a:ext cx="242278" cy="54318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500" dirty="0"/>
              <a:t>TV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741C2900-C1BF-DF49-A11C-55C4A77F5F64}"/>
              </a:ext>
            </a:extLst>
          </p:cNvPr>
          <p:cNvSpPr txBox="1"/>
          <p:nvPr/>
        </p:nvSpPr>
        <p:spPr>
          <a:xfrm>
            <a:off x="8042310" y="322154"/>
            <a:ext cx="4024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Helvetica Light" panose="020B0403020202020204" pitchFamily="34" charset="0"/>
              </a:rPr>
              <a:t>Julio</a:t>
            </a:r>
            <a:r>
              <a:rPr lang="en-CA" b="1" dirty="0">
                <a:solidFill>
                  <a:schemeClr val="bg1"/>
                </a:solidFill>
                <a:latin typeface="Helvetica Light" panose="020B0403020202020204" pitchFamily="34" charset="0"/>
              </a:rPr>
              <a:t> ‘24</a:t>
            </a:r>
            <a:endParaRPr lang="es-MX" sz="1800" b="1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2C4FE114-E911-385B-E5F8-62ABD3C01730}"/>
              </a:ext>
            </a:extLst>
          </p:cNvPr>
          <p:cNvSpPr txBox="1"/>
          <p:nvPr/>
        </p:nvSpPr>
        <p:spPr>
          <a:xfrm>
            <a:off x="1233852" y="3455985"/>
            <a:ext cx="2735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  <a:hlinkClick r:id="rId11"/>
              </a:rPr>
              <a:t>Gran liquidacion de medio año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194A0BF0-40DB-D6C0-63FD-EEF75984F859}"/>
              </a:ext>
            </a:extLst>
          </p:cNvPr>
          <p:cNvSpPr txBox="1"/>
          <p:nvPr/>
        </p:nvSpPr>
        <p:spPr>
          <a:xfrm>
            <a:off x="7537608" y="3548318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</a:rPr>
              <a:t>La gran </a:t>
            </a:r>
            <a:r>
              <a:rPr lang="en-US" sz="1400" b="1" dirty="0" err="1">
                <a:solidFill>
                  <a:srgbClr val="0562C1"/>
                </a:solidFill>
              </a:rPr>
              <a:t>liquidación</a:t>
            </a:r>
            <a:r>
              <a:rPr lang="en-US" sz="1400" b="1" dirty="0">
                <a:solidFill>
                  <a:srgbClr val="0562C1"/>
                </a:solidFill>
              </a:rPr>
              <a:t> de </a:t>
            </a:r>
            <a:r>
              <a:rPr lang="en-US" sz="1400" b="1" dirty="0" err="1">
                <a:solidFill>
                  <a:srgbClr val="0562C1"/>
                </a:solidFill>
              </a:rPr>
              <a:t>verano</a:t>
            </a:r>
            <a:r>
              <a:rPr lang="en-US" sz="1400" b="1" dirty="0">
                <a:solidFill>
                  <a:srgbClr val="0562C1"/>
                </a:solidFill>
              </a:rPr>
              <a:t>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10C14BA1-A34B-36C1-AC97-C90BBE727E7A}"/>
              </a:ext>
            </a:extLst>
          </p:cNvPr>
          <p:cNvSpPr txBox="1"/>
          <p:nvPr/>
        </p:nvSpPr>
        <p:spPr>
          <a:xfrm>
            <a:off x="1411181" y="6147815"/>
            <a:ext cx="1985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</a:rPr>
              <a:t>Los días </a:t>
            </a:r>
            <a:r>
              <a:rPr lang="en-US" sz="1400" b="1" dirty="0" err="1">
                <a:solidFill>
                  <a:srgbClr val="0562C1"/>
                </a:solidFill>
              </a:rPr>
              <a:t>más</a:t>
            </a:r>
            <a:r>
              <a:rPr lang="en-US" sz="1400" b="1" dirty="0">
                <a:solidFill>
                  <a:srgbClr val="0562C1"/>
                </a:solidFill>
              </a:rPr>
              <a:t> </a:t>
            </a:r>
            <a:r>
              <a:rPr lang="en-US" sz="1400" b="1" dirty="0" err="1">
                <a:solidFill>
                  <a:srgbClr val="0562C1"/>
                </a:solidFill>
              </a:rPr>
              <a:t>baratos</a:t>
            </a:r>
            <a:r>
              <a:rPr lang="en-US" sz="1400" b="1" dirty="0">
                <a:solidFill>
                  <a:srgbClr val="0562C1"/>
                </a:solidFill>
              </a:rPr>
              <a:t>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117CFD1C-DEB3-DD76-9050-D5717C973B9F}"/>
              </a:ext>
            </a:extLst>
          </p:cNvPr>
          <p:cNvSpPr txBox="1"/>
          <p:nvPr/>
        </p:nvSpPr>
        <p:spPr>
          <a:xfrm>
            <a:off x="8361107" y="6147815"/>
            <a:ext cx="1970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562C1"/>
                </a:solidFill>
              </a:rPr>
              <a:t>Plan día de la </a:t>
            </a:r>
            <a:r>
              <a:rPr lang="en-US" sz="1400" b="1" dirty="0" err="1">
                <a:solidFill>
                  <a:srgbClr val="0562C1"/>
                </a:solidFill>
              </a:rPr>
              <a:t>madre</a:t>
            </a:r>
            <a:r>
              <a:rPr lang="en-US" sz="1400" b="1" dirty="0">
                <a:solidFill>
                  <a:srgbClr val="0562C1"/>
                </a:solidFill>
              </a:rPr>
              <a:t> 30</a:t>
            </a:r>
            <a:r>
              <a:rPr lang="en-US" sz="1400" b="1" dirty="0">
                <a:solidFill>
                  <a:srgbClr val="0562C1"/>
                </a:solidFill>
                <a:hlinkClick r:id="rId12"/>
              </a:rPr>
              <a:t>’</a:t>
            </a:r>
            <a:endParaRPr lang="en-US" sz="1400" b="1" dirty="0">
              <a:solidFill>
                <a:srgbClr val="0562C1"/>
              </a:solidFill>
            </a:endParaRPr>
          </a:p>
        </p:txBody>
      </p:sp>
      <p:pic>
        <p:nvPicPr>
          <p:cNvPr id="3" name="gran_liquidacion_de_medio_anio_34_">
            <a:hlinkClick r:id="" action="ppaction://media"/>
            <a:extLst>
              <a:ext uri="{FF2B5EF4-FFF2-40B4-BE49-F238E27FC236}">
                <a16:creationId xmlns:a16="http://schemas.microsoft.com/office/drawing/2014/main" id="{02B9FA28-5A2B-155F-8294-C40E55447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5514" y="1097979"/>
            <a:ext cx="3899417" cy="2196855"/>
          </a:xfrm>
          <a:prstGeom prst="rect">
            <a:avLst/>
          </a:prstGeom>
        </p:spPr>
      </p:pic>
      <p:pic>
        <p:nvPicPr>
          <p:cNvPr id="5" name="la_gran_liquidacion_de_verano_0_">
            <a:hlinkClick r:id="" action="ppaction://media"/>
            <a:extLst>
              <a:ext uri="{FF2B5EF4-FFF2-40B4-BE49-F238E27FC236}">
                <a16:creationId xmlns:a16="http://schemas.microsoft.com/office/drawing/2014/main" id="{2D398F1C-4260-C7C8-C84B-8F0DE72563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03324" y="1091820"/>
            <a:ext cx="3899417" cy="2196784"/>
          </a:xfrm>
          <a:prstGeom prst="rect">
            <a:avLst/>
          </a:prstGeom>
        </p:spPr>
      </p:pic>
      <p:pic>
        <p:nvPicPr>
          <p:cNvPr id="16" name="amazon_dot_maletas_orbitrack_22_">
            <a:hlinkClick r:id="" action="ppaction://media"/>
            <a:extLst>
              <a:ext uri="{FF2B5EF4-FFF2-40B4-BE49-F238E27FC236}">
                <a16:creationId xmlns:a16="http://schemas.microsoft.com/office/drawing/2014/main" id="{A0ED067B-9AE5-0C13-555F-22B4A3A3D34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5513" y="3924913"/>
            <a:ext cx="3899417" cy="2199388"/>
          </a:xfrm>
          <a:prstGeom prst="rect">
            <a:avLst/>
          </a:prstGeom>
        </p:spPr>
      </p:pic>
      <p:pic>
        <p:nvPicPr>
          <p:cNvPr id="18" name="tienda_plan_dia_de_la_madre_8_">
            <a:hlinkClick r:id="" action="ppaction://media"/>
            <a:extLst>
              <a:ext uri="{FF2B5EF4-FFF2-40B4-BE49-F238E27FC236}">
                <a16:creationId xmlns:a16="http://schemas.microsoft.com/office/drawing/2014/main" id="{7F73AAFB-5FB7-6E11-BA59-686B8379AEB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03324" y="3924913"/>
            <a:ext cx="3899417" cy="21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3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FB063044-9000-9D43-89F2-CE94E3FA6C40}"/>
              </a:ext>
            </a:extLst>
          </p:cNvPr>
          <p:cNvSpPr/>
          <p:nvPr/>
        </p:nvSpPr>
        <p:spPr>
          <a:xfrm>
            <a:off x="-8733" y="8587"/>
            <a:ext cx="12200733" cy="865947"/>
          </a:xfrm>
          <a:prstGeom prst="rect">
            <a:avLst/>
          </a:prstGeom>
          <a:solidFill>
            <a:schemeClr val="tx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Helvetica Light" panose="020B0403020202020204" pitchFamily="34" charset="0"/>
              </a:rPr>
              <a:t> </a:t>
            </a:r>
            <a:r>
              <a:rPr lang="en-US" sz="3000" b="1" dirty="0">
                <a:latin typeface="Helvetica Light" panose="020B0403020202020204" pitchFamily="34" charset="0"/>
              </a:rPr>
              <a:t>DETALLE LÍNEA BLANCA SPOT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768A9B-8C86-BD47-BB32-F9111BE9E212}"/>
              </a:ext>
            </a:extLst>
          </p:cNvPr>
          <p:cNvSpPr txBox="1"/>
          <p:nvPr/>
        </p:nvSpPr>
        <p:spPr>
          <a:xfrm>
            <a:off x="9120250" y="256894"/>
            <a:ext cx="2850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HN" sz="3000" dirty="0">
                <a:solidFill>
                  <a:schemeClr val="bg1"/>
                </a:solidFill>
              </a:rPr>
              <a:t>TELEVISION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55FD19D-F500-0A5D-E226-C9BF879C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743" y="874534"/>
            <a:ext cx="5094514" cy="598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243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a:spPr>
      <a:bodyPr rtlCol="0" anchor="ctr"/>
      <a:lstStyle>
        <a:defPPr algn="l">
          <a:defRPr sz="3000" dirty="0">
            <a:latin typeface="Helvetica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124667</TotalTime>
  <Words>1127</Words>
  <Application>Microsoft Macintosh PowerPoint</Application>
  <PresentationFormat>Panorámica</PresentationFormat>
  <Paragraphs>360</Paragraphs>
  <Slides>13</Slides>
  <Notes>10</Notes>
  <HiddenSlides>0</HiddenSlides>
  <MMClips>8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Helvetica</vt:lpstr>
      <vt:lpstr>HELVETICA LIGHT</vt:lpstr>
      <vt:lpstr>HELVETICA LIGHT</vt:lpstr>
      <vt:lpstr>Public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5212</cp:revision>
  <dcterms:created xsi:type="dcterms:W3CDTF">2018-11-08T16:44:16Z</dcterms:created>
  <dcterms:modified xsi:type="dcterms:W3CDTF">2024-09-17T15:48:18Z</dcterms:modified>
</cp:coreProperties>
</file>