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3" r:id="rId2"/>
    <p:sldId id="271" r:id="rId3"/>
    <p:sldId id="284" r:id="rId4"/>
    <p:sldId id="285" r:id="rId5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5"/>
    <p:restoredTop sz="94689"/>
  </p:normalViewPr>
  <p:slideViewPr>
    <p:cSldViewPr snapToGrid="0" snapToObjects="1">
      <p:cViewPr>
        <p:scale>
          <a:sx n="150" d="100"/>
          <a:sy n="150" d="100"/>
        </p:scale>
        <p:origin x="2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Atlántida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Hoja1!$B$2:$D$2</c:f>
              <c:numCache>
                <c:formatCode>0%</c:formatCode>
                <c:ptCount val="3"/>
                <c:pt idx="0">
                  <c:v>0.52205238622237893</c:v>
                </c:pt>
                <c:pt idx="1">
                  <c:v>0.54940555986481321</c:v>
                </c:pt>
                <c:pt idx="2">
                  <c:v>0.25980782087788123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E2-DB45-9690-975705FF98CE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Ficohsa</c:v>
                </c:pt>
              </c:strCache>
            </c:strRef>
          </c:tx>
          <c:spPr>
            <a:solidFill>
              <a:srgbClr val="6CF8F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Hoja1!$B$3:$D$3</c:f>
              <c:numCache>
                <c:formatCode>0%</c:formatCode>
                <c:ptCount val="3"/>
                <c:pt idx="0">
                  <c:v>0.26965796205015619</c:v>
                </c:pt>
                <c:pt idx="1">
                  <c:v>0.28228979847285074</c:v>
                </c:pt>
                <c:pt idx="2">
                  <c:v>0.1698679732956852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E2-DB45-9690-975705FF98CE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BAC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Hoja1!$B$4:$D$4</c:f>
              <c:numCache>
                <c:formatCode>0%</c:formatCode>
                <c:ptCount val="3"/>
                <c:pt idx="0">
                  <c:v>0.15682653888979078</c:v>
                </c:pt>
                <c:pt idx="1">
                  <c:v>0.12225635875488915</c:v>
                </c:pt>
                <c:pt idx="2">
                  <c:v>0.18101409703782018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E2-DB45-9690-975705FF98CE}"/>
            </c:ext>
          </c:extLst>
        </c:ser>
        <c:ser>
          <c:idx val="3"/>
          <c:order val="3"/>
          <c:tx>
            <c:strRef>
              <c:f>Hoja1!$A$5</c:f>
              <c:strCache>
                <c:ptCount val="1"/>
                <c:pt idx="0">
                  <c:v>Azteca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Hoja1!$B$5:$D$5</c:f>
              <c:numCache>
                <c:formatCode>0%</c:formatCode>
                <c:ptCount val="3"/>
                <c:pt idx="0">
                  <c:v>2.1920483973503699E-2</c:v>
                </c:pt>
                <c:pt idx="1">
                  <c:v>4.8100182808269078E-3</c:v>
                </c:pt>
                <c:pt idx="2">
                  <c:v>2.8031332795910649E-2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E2-DB45-9690-975705FF98CE}"/>
            </c:ext>
          </c:extLst>
        </c:ser>
        <c:ser>
          <c:idx val="4"/>
          <c:order val="4"/>
          <c:tx>
            <c:strRef>
              <c:f>Hoja1!$A$6</c:f>
              <c:strCache>
                <c:ptCount val="1"/>
                <c:pt idx="0">
                  <c:v>DaVivienda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Hoja1!$B$6:$D$6</c:f>
              <c:numCache>
                <c:formatCode>0%</c:formatCode>
                <c:ptCount val="3"/>
                <c:pt idx="0">
                  <c:v>2.1499977098501648E-2</c:v>
                </c:pt>
                <c:pt idx="1">
                  <c:v>3.1275252987385517E-2</c:v>
                </c:pt>
                <c:pt idx="2">
                  <c:v>9.8122608534685738E-4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E2-DB45-9690-975705FF98CE}"/>
            </c:ext>
          </c:extLst>
        </c:ser>
        <c:ser>
          <c:idx val="5"/>
          <c:order val="5"/>
          <c:tx>
            <c:strRef>
              <c:f>Hoja1!$A$7</c:f>
              <c:strCache>
                <c:ptCount val="1"/>
                <c:pt idx="0">
                  <c:v>Banpais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Hoja1!$B$7:$D$7</c:f>
              <c:numCache>
                <c:formatCode>0%</c:formatCode>
                <c:ptCount val="3"/>
                <c:pt idx="0">
                  <c:v>5.5264916625240492E-3</c:v>
                </c:pt>
                <c:pt idx="1">
                  <c:v>7.8357488473638406E-3</c:v>
                </c:pt>
                <c:pt idx="2">
                  <c:v>0.24371955042192761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E2-DB45-9690-975705FF98CE}"/>
            </c:ext>
          </c:extLst>
        </c:ser>
        <c:ser>
          <c:idx val="6"/>
          <c:order val="6"/>
          <c:tx>
            <c:strRef>
              <c:f>Hoja1!$A$8</c:f>
              <c:strCache>
                <c:ptCount val="1"/>
                <c:pt idx="0">
                  <c:v>Occidente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Hoja1!$B$1:$D$1</c:f>
              <c:strCache>
                <c:ptCount val="3"/>
                <c:pt idx="0">
                  <c:v>TY 2023</c:v>
                </c:pt>
                <c:pt idx="1">
                  <c:v>Ene-Jul'23</c:v>
                </c:pt>
                <c:pt idx="2">
                  <c:v>Ene-Jul'24</c:v>
                </c:pt>
              </c:strCache>
            </c:strRef>
          </c:cat>
          <c:val>
            <c:numRef>
              <c:f>Hoja1!$B$8:$D$8</c:f>
              <c:numCache>
                <c:formatCode>0%</c:formatCode>
                <c:ptCount val="3"/>
                <c:pt idx="0">
                  <c:v>2.516160103144894E-3</c:v>
                </c:pt>
                <c:pt idx="1">
                  <c:v>2.1272627918706138E-3</c:v>
                </c:pt>
                <c:pt idx="2">
                  <c:v>0.11657799948542831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E2-DB45-9690-975705FF9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100"/>
        <c:axId val="1710574128"/>
        <c:axId val="1710998784"/>
      </c:barChart>
      <c:catAx>
        <c:axId val="1710574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710998784"/>
        <c:crosses val="autoZero"/>
        <c:auto val="1"/>
        <c:lblAlgn val="ctr"/>
        <c:lblOffset val="100"/>
        <c:noMultiLvlLbl val="0"/>
      </c:catAx>
      <c:valAx>
        <c:axId val="17109987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1057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488313863394199E-2"/>
          <c:y val="0.19194150215530914"/>
          <c:w val="0.90764599672270707"/>
          <c:h val="0.6753271644976160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Categoría</c:v>
                </c:pt>
                <c:pt idx="1">
                  <c:v>Atlantida</c:v>
                </c:pt>
                <c:pt idx="2">
                  <c:v>Banpais</c:v>
                </c:pt>
                <c:pt idx="3">
                  <c:v>BAC</c:v>
                </c:pt>
                <c:pt idx="4">
                  <c:v>Ficohsa</c:v>
                </c:pt>
                <c:pt idx="5">
                  <c:v>Occidente</c:v>
                </c:pt>
                <c:pt idx="6">
                  <c:v>Azteca</c:v>
                </c:pt>
                <c:pt idx="7">
                  <c:v>Davivienda</c:v>
                </c:pt>
              </c:strCache>
            </c:strRef>
          </c:cat>
          <c:val>
            <c:numRef>
              <c:f>Hoja1!$B$2:$B$9</c:f>
              <c:numCache>
                <c:formatCode>0%</c:formatCode>
                <c:ptCount val="8"/>
                <c:pt idx="0">
                  <c:v>0.82</c:v>
                </c:pt>
                <c:pt idx="1">
                  <c:v>0.78041104638591108</c:v>
                </c:pt>
                <c:pt idx="2">
                  <c:v>0.80774006376014629</c:v>
                </c:pt>
                <c:pt idx="3">
                  <c:v>0.89625451273455015</c:v>
                </c:pt>
                <c:pt idx="4">
                  <c:v>0.80596770257742445</c:v>
                </c:pt>
                <c:pt idx="5">
                  <c:v>0.85588015700519882</c:v>
                </c:pt>
                <c:pt idx="6">
                  <c:v>0.84674908643850866</c:v>
                </c:pt>
                <c:pt idx="7">
                  <c:v>4.5419820143388377E-2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93-2643-8DC4-1EEE7F6214A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Rad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Categoría</c:v>
                </c:pt>
                <c:pt idx="1">
                  <c:v>Atlantida</c:v>
                </c:pt>
                <c:pt idx="2">
                  <c:v>Banpais</c:v>
                </c:pt>
                <c:pt idx="3">
                  <c:v>BAC</c:v>
                </c:pt>
                <c:pt idx="4">
                  <c:v>Ficohsa</c:v>
                </c:pt>
                <c:pt idx="5">
                  <c:v>Occidente</c:v>
                </c:pt>
                <c:pt idx="6">
                  <c:v>Azteca</c:v>
                </c:pt>
                <c:pt idx="7">
                  <c:v>Davivienda</c:v>
                </c:pt>
              </c:strCache>
            </c:strRef>
          </c:cat>
          <c:val>
            <c:numRef>
              <c:f>Hoja1!$C$2:$C$9</c:f>
              <c:numCache>
                <c:formatCode>0%</c:formatCode>
                <c:ptCount val="8"/>
                <c:pt idx="0">
                  <c:v>0.09</c:v>
                </c:pt>
                <c:pt idx="1">
                  <c:v>9.6566254531672321E-2</c:v>
                </c:pt>
                <c:pt idx="2">
                  <c:v>0.12583550256373313</c:v>
                </c:pt>
                <c:pt idx="3">
                  <c:v>5.95820183714681E-2</c:v>
                </c:pt>
                <c:pt idx="4">
                  <c:v>7.3187567234142409E-2</c:v>
                </c:pt>
                <c:pt idx="5">
                  <c:v>7.686059303304893E-2</c:v>
                </c:pt>
                <c:pt idx="6">
                  <c:v>0.10296620832643427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93-2643-8DC4-1EEE7F6214A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Categoría</c:v>
                </c:pt>
                <c:pt idx="1">
                  <c:v>Atlantida</c:v>
                </c:pt>
                <c:pt idx="2">
                  <c:v>Banpais</c:v>
                </c:pt>
                <c:pt idx="3">
                  <c:v>BAC</c:v>
                </c:pt>
                <c:pt idx="4">
                  <c:v>Ficohsa</c:v>
                </c:pt>
                <c:pt idx="5">
                  <c:v>Occidente</c:v>
                </c:pt>
                <c:pt idx="6">
                  <c:v>Azteca</c:v>
                </c:pt>
                <c:pt idx="7">
                  <c:v>Davivienda</c:v>
                </c:pt>
              </c:strCache>
            </c:strRef>
          </c:cat>
          <c:val>
            <c:numRef>
              <c:f>Hoja1!$D$2:$D$9</c:f>
              <c:numCache>
                <c:formatCode>0%</c:formatCode>
                <c:ptCount val="8"/>
                <c:pt idx="0">
                  <c:v>0.06</c:v>
                </c:pt>
                <c:pt idx="1">
                  <c:v>9.8838685413253483E-2</c:v>
                </c:pt>
                <c:pt idx="2">
                  <c:v>6.3572000937218223E-3</c:v>
                </c:pt>
                <c:pt idx="3">
                  <c:v>3.3894785665382253E-2</c:v>
                </c:pt>
                <c:pt idx="4">
                  <c:v>0.11847825301935874</c:v>
                </c:pt>
                <c:pt idx="5">
                  <c:v>6.3139968008865663E-2</c:v>
                </c:pt>
                <c:pt idx="7">
                  <c:v>0.95458017985661159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93-2643-8DC4-1EEE7F6214A8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OOH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Categoría</c:v>
                </c:pt>
                <c:pt idx="1">
                  <c:v>Atlantida</c:v>
                </c:pt>
                <c:pt idx="2">
                  <c:v>Banpais</c:v>
                </c:pt>
                <c:pt idx="3">
                  <c:v>BAC</c:v>
                </c:pt>
                <c:pt idx="4">
                  <c:v>Ficohsa</c:v>
                </c:pt>
                <c:pt idx="5">
                  <c:v>Occidente</c:v>
                </c:pt>
                <c:pt idx="6">
                  <c:v>Azteca</c:v>
                </c:pt>
                <c:pt idx="7">
                  <c:v>Davivienda</c:v>
                </c:pt>
              </c:strCache>
            </c:strRef>
          </c:cat>
          <c:val>
            <c:numRef>
              <c:f>Hoja1!$E$2:$E$9</c:f>
              <c:numCache>
                <c:formatCode>0%</c:formatCode>
                <c:ptCount val="8"/>
                <c:pt idx="0">
                  <c:v>0.02</c:v>
                </c:pt>
                <c:pt idx="1">
                  <c:v>2.4184013669163066E-2</c:v>
                </c:pt>
                <c:pt idx="2">
                  <c:v>4.2101546794586366E-2</c:v>
                </c:pt>
                <c:pt idx="3">
                  <c:v>8.8903535840625016E-3</c:v>
                </c:pt>
                <c:pt idx="6">
                  <c:v>5.028470523505707E-2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93-2643-8DC4-1EEE7F6214A8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Cab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Categoría</c:v>
                </c:pt>
                <c:pt idx="1">
                  <c:v>Atlantida</c:v>
                </c:pt>
                <c:pt idx="2">
                  <c:v>Banpais</c:v>
                </c:pt>
                <c:pt idx="3">
                  <c:v>BAC</c:v>
                </c:pt>
                <c:pt idx="4">
                  <c:v>Ficohsa</c:v>
                </c:pt>
                <c:pt idx="5">
                  <c:v>Occidente</c:v>
                </c:pt>
                <c:pt idx="6">
                  <c:v>Azteca</c:v>
                </c:pt>
                <c:pt idx="7">
                  <c:v>Davivienda</c:v>
                </c:pt>
              </c:strCache>
            </c:strRef>
          </c:cat>
          <c:val>
            <c:numRef>
              <c:f>Hoja1!$F$2:$F$9</c:f>
              <c:numCache>
                <c:formatCode>General</c:formatCode>
                <c:ptCount val="8"/>
                <c:pt idx="0" formatCode="0%">
                  <c:v>0.01</c:v>
                </c:pt>
                <c:pt idx="2" formatCode="0%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93-2643-8DC4-1EEE7F621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78073072"/>
        <c:axId val="1778074720"/>
      </c:barChart>
      <c:catAx>
        <c:axId val="177807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778074720"/>
        <c:crosses val="autoZero"/>
        <c:auto val="1"/>
        <c:lblAlgn val="ctr"/>
        <c:lblOffset val="100"/>
        <c:noMultiLvlLbl val="0"/>
      </c:catAx>
      <c:valAx>
        <c:axId val="1778074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77807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156600629307012"/>
          <c:y val="5.9323486935094226E-2"/>
          <c:w val="0.65686798741385977"/>
          <c:h val="7.1411299983953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Atlántida</c:v>
                </c:pt>
                <c:pt idx="1">
                  <c:v>Banpais</c:v>
                </c:pt>
                <c:pt idx="2">
                  <c:v>BAC</c:v>
                </c:pt>
                <c:pt idx="3">
                  <c:v>Ficohsa</c:v>
                </c:pt>
                <c:pt idx="4">
                  <c:v>Occidente</c:v>
                </c:pt>
                <c:pt idx="5">
                  <c:v>Azteca</c:v>
                </c:pt>
              </c:strCache>
            </c:strRef>
          </c:cat>
          <c:val>
            <c:numRef>
              <c:f>Hoja1!$B$2:$B$7</c:f>
              <c:numCache>
                <c:formatCode>0%</c:formatCode>
                <c:ptCount val="6"/>
                <c:pt idx="0">
                  <c:v>0.24656731722055766</c:v>
                </c:pt>
                <c:pt idx="1">
                  <c:v>0.23939874765665703</c:v>
                </c:pt>
                <c:pt idx="2">
                  <c:v>0.19728934690277633</c:v>
                </c:pt>
                <c:pt idx="3">
                  <c:v>0.16649033435543437</c:v>
                </c:pt>
                <c:pt idx="4">
                  <c:v>0.12133593402448392</c:v>
                </c:pt>
                <c:pt idx="5">
                  <c:v>2.8864122948737039E-2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01-7C46-A151-9513B9A9A91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SOV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Atlántida</c:v>
                </c:pt>
                <c:pt idx="1">
                  <c:v>Banpais</c:v>
                </c:pt>
                <c:pt idx="2">
                  <c:v>BAC</c:v>
                </c:pt>
                <c:pt idx="3">
                  <c:v>Ficohsa</c:v>
                </c:pt>
                <c:pt idx="4">
                  <c:v>Occidente</c:v>
                </c:pt>
                <c:pt idx="5">
                  <c:v>Azteca</c:v>
                </c:pt>
              </c:strCache>
            </c:strRef>
          </c:cat>
          <c:val>
            <c:numRef>
              <c:f>Hoja1!$C$2:$C$7</c:f>
              <c:numCache>
                <c:formatCode>0%</c:formatCode>
                <c:ptCount val="6"/>
                <c:pt idx="0">
                  <c:v>0.26618745327608051</c:v>
                </c:pt>
                <c:pt idx="1">
                  <c:v>0.12650144637718835</c:v>
                </c:pt>
                <c:pt idx="2">
                  <c:v>0.26281520871161101</c:v>
                </c:pt>
                <c:pt idx="3">
                  <c:v>0.19625494434960611</c:v>
                </c:pt>
                <c:pt idx="4">
                  <c:v>0.11906947116473281</c:v>
                </c:pt>
                <c:pt idx="5">
                  <c:v>2.8640845997077034E-2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01-7C46-A151-9513B9A9A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789725216"/>
        <c:axId val="1789866800"/>
      </c:bar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Atlántida</c:v>
                </c:pt>
                <c:pt idx="1">
                  <c:v>Banpais</c:v>
                </c:pt>
                <c:pt idx="2">
                  <c:v>BAC</c:v>
                </c:pt>
                <c:pt idx="3">
                  <c:v>Ficohsa</c:v>
                </c:pt>
                <c:pt idx="4">
                  <c:v>Occidente</c:v>
                </c:pt>
                <c:pt idx="5">
                  <c:v>Azteca</c:v>
                </c:pt>
              </c:strCache>
            </c:strRef>
          </c:cat>
          <c:val>
            <c:numRef>
              <c:f>Hoja1!$D$2:$D$7</c:f>
              <c:numCache>
                <c:formatCode>_(* #,##0.00_);_(* \(#,##0.00\);_(* "-"??_);_(@_)</c:formatCode>
                <c:ptCount val="6"/>
                <c:pt idx="0">
                  <c:v>1.0795731416340648</c:v>
                </c:pt>
                <c:pt idx="1">
                  <c:v>0.52841315009139189</c:v>
                </c:pt>
                <c:pt idx="2">
                  <c:v>1.3321307654848979</c:v>
                </c:pt>
                <c:pt idx="3">
                  <c:v>1.1787768047280649</c:v>
                </c:pt>
                <c:pt idx="4">
                  <c:v>0.98132076142180791</c:v>
                </c:pt>
                <c:pt idx="5">
                  <c:v>0.99226455097712318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01-7C46-A151-9513B9A9A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883488"/>
        <c:axId val="906897808"/>
      </c:lineChart>
      <c:catAx>
        <c:axId val="178972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789866800"/>
        <c:crosses val="autoZero"/>
        <c:auto val="1"/>
        <c:lblAlgn val="ctr"/>
        <c:lblOffset val="100"/>
        <c:noMultiLvlLbl val="0"/>
      </c:catAx>
      <c:valAx>
        <c:axId val="17898668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789725216"/>
        <c:crosses val="autoZero"/>
        <c:crossBetween val="between"/>
      </c:valAx>
      <c:valAx>
        <c:axId val="906897808"/>
        <c:scaling>
          <c:orientation val="minMax"/>
        </c:scaling>
        <c:delete val="0"/>
        <c:axPos val="r"/>
        <c:numFmt formatCode="_(* #,##0.00_);_(* \(#,##0.0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910883488"/>
        <c:crosses val="max"/>
        <c:crossBetween val="between"/>
      </c:valAx>
      <c:catAx>
        <c:axId val="910883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6897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4A-D94C-82D3-EE89ECFFA3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34A-D94C-82D3-EE89ECFFA3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02-0B43-8CCD-D96FE0DD93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02-0B43-8CCD-D96FE0DD93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02-0B43-8CCD-D96FE0DD93B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402-0B43-8CCD-D96FE0DD93B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34A-D94C-82D3-EE89ECFFA37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H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34A-D94C-82D3-EE89ECFFA37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H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334A-D94C-82D3-EE89ECFFA37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H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334A-D94C-82D3-EE89ECFFA3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TV</c:v>
                </c:pt>
                <c:pt idx="1">
                  <c:v>CAB</c:v>
                </c:pt>
                <c:pt idx="2">
                  <c:v>RAD</c:v>
                </c:pt>
                <c:pt idx="3">
                  <c:v>PRE DIG</c:v>
                </c:pt>
                <c:pt idx="4">
                  <c:v>REV</c:v>
                </c:pt>
                <c:pt idx="5">
                  <c:v>CIN</c:v>
                </c:pt>
                <c:pt idx="6">
                  <c:v>EXT</c:v>
                </c:pt>
              </c:strCache>
            </c:strRef>
          </c:cat>
          <c:val>
            <c:numRef>
              <c:f>Hoja1!$B$2:$B$8</c:f>
              <c:numCache>
                <c:formatCode>0%</c:formatCode>
                <c:ptCount val="7"/>
                <c:pt idx="0">
                  <c:v>0.43618320680712436</c:v>
                </c:pt>
                <c:pt idx="1">
                  <c:v>0.08</c:v>
                </c:pt>
                <c:pt idx="2">
                  <c:v>0.08</c:v>
                </c:pt>
                <c:pt idx="3" formatCode="0.0%">
                  <c:v>5.0000000000000001E-4</c:v>
                </c:pt>
                <c:pt idx="4" formatCode="0.0%">
                  <c:v>3.672254764997464E-3</c:v>
                </c:pt>
                <c:pt idx="5">
                  <c:v>3.7093482474721856E-2</c:v>
                </c:pt>
                <c:pt idx="6">
                  <c:v>0.35609743175732983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4A-D94C-82D3-EE89ECFFA37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8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latin typeface="Century Gothic" panose="020B0502020202020204" pitchFamily="34" charset="0"/>
        </a:defRPr>
      </a:pPr>
      <a:endParaRPr lang="es-H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AB-944D-BC86-BC4E3C61A2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AB-944D-BC86-BC4E3C61A2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AB-944D-BC86-BC4E3C61A2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AB-944D-BC86-BC4E3C61A2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AB-944D-BC86-BC4E3C61A2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AB-944D-BC86-BC4E3C61A2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AAB-944D-BC86-BC4E3C61A20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H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AAB-944D-BC86-BC4E3C61A20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H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AAB-944D-BC86-BC4E3C61A20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HN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3AAB-944D-BC86-BC4E3C61A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TV</c:v>
                </c:pt>
                <c:pt idx="1">
                  <c:v>CAB</c:v>
                </c:pt>
                <c:pt idx="2">
                  <c:v>RAD</c:v>
                </c:pt>
                <c:pt idx="3">
                  <c:v>PRE DIG</c:v>
                </c:pt>
                <c:pt idx="4">
                  <c:v>REV</c:v>
                </c:pt>
                <c:pt idx="5">
                  <c:v>CIN</c:v>
                </c:pt>
                <c:pt idx="6">
                  <c:v>EXT</c:v>
                </c:pt>
              </c:strCache>
            </c:strRef>
          </c:cat>
          <c:val>
            <c:numRef>
              <c:f>Hoja1!$B$2:$B$8</c:f>
              <c:numCache>
                <c:formatCode>0%</c:formatCode>
                <c:ptCount val="7"/>
                <c:pt idx="0">
                  <c:v>0.43618320680712436</c:v>
                </c:pt>
                <c:pt idx="1">
                  <c:v>0.08</c:v>
                </c:pt>
                <c:pt idx="2">
                  <c:v>0.08</c:v>
                </c:pt>
                <c:pt idx="3" formatCode="0.0%">
                  <c:v>5.0000000000000001E-4</c:v>
                </c:pt>
                <c:pt idx="4" formatCode="0.0%">
                  <c:v>3.672254764997464E-3</c:v>
                </c:pt>
                <c:pt idx="5">
                  <c:v>3.7093482474721856E-2</c:v>
                </c:pt>
                <c:pt idx="6">
                  <c:v>0.35609743175732983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AAB-944D-BC86-BC4E3C61A20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8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latin typeface="Century Gothic" panose="020B0502020202020204" pitchFamily="34" charset="0"/>
        </a:defRPr>
      </a:pPr>
      <a:endParaRPr lang="es-H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51B88-19D8-C240-B9FA-A25745A3BE4F}" type="datetimeFigureOut">
              <a:rPr lang="es-HN" smtClean="0"/>
              <a:t>19/8/24</a:t>
            </a:fld>
            <a:endParaRPr lang="es-HN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80A71-DF79-894F-9E4F-02FF8790CC2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89489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698B0-972A-384D-8B37-4D7C97BB8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234B2A-829F-9048-A4D8-FC77034E0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CA6734-45B9-B948-AF24-7DF811CD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6EC938-9A6B-C741-89FF-0D4FDF3D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22523C-14E5-8A4E-9A97-AC8F3555B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7723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835DA-7A95-A046-AFF5-E68643C9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031AEF-5FDD-8342-B9A8-0471E64CD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2FD6DA-E6B6-334D-B8B9-B010DCDB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FE29D5-8F96-B847-AF62-839C0289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95121B-BDB8-2C49-B1C2-084E66CC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5689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75CD8C-9CA7-AE4A-BAE0-E54FE8EA0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DA82C-1973-2B48-B672-54B8FC939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055014-F03B-0641-981D-6BA522C73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00A839-2024-0741-9E38-24380427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D02DF-E03D-024F-A698-52B0E3ED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6236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DC851-793B-034A-BC16-430287EC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34F39-6099-2740-90DC-FEE971EA0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B3A342-58E7-7642-85F6-20FBB17D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29333E-BF52-974C-AE13-8BB96E7B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55BF1-81EE-DB49-8A48-00FF3AA5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763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9687-212C-2E4A-8906-BF929F1D4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275E9B-AEBD-AB4F-A50E-78B3E2EEE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90FF6D-749D-D949-B692-6AEE0386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B6C95E-4A16-214B-A6FA-5E56181A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FFD718-7EDA-1246-81FD-CFC14461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9207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2311E-7D81-1E41-A08F-EFDB5A821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304DB-ECF3-A34E-A64E-227A263583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FE7CC6-9967-374D-BEC1-FD3549837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1F10E1-A846-A246-ADAD-65C74ABE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CA335E-E45D-274B-9664-830EF388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5368C5-B7E6-F64F-88E0-F127011C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3168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64ECB-8604-004D-A457-959855ED0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CFF48B-992D-A943-B76D-95502855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6FA862-B61E-7143-951F-36FB50F6B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C04476-EAB5-834F-B149-5B887D46F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BE16450-B2AF-F649-B473-00E45AFB4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3275C1-28AD-AB46-832D-DCF275DD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1B8F4C-B71E-5446-A13B-C296E10A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C78841-25B0-3E4C-986E-9C8188C1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5191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AB97E-F385-6941-A257-42992DE78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799255-374B-BC4F-8A03-2A5159DD3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FAB3F4-958D-C44A-B422-549EACBC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C70AD3-5531-6047-AEAB-12CAC88F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4028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8071AF-74E3-FC43-9542-AF6D5F5E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ECF9EC-30C7-A34F-BBF4-C6B6345D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3DD006-2E79-F347-91C3-FFFF130B3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0713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9DB80-8FB2-6644-9A5A-862A2C252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2D5AEA-9D63-1A47-92A2-E150446F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A79038-A269-964F-A294-81E8626AB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BD8EBB-C7AF-8E48-8FF6-52DD0481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7F38E4-FC5A-DC4B-B0A3-43903D13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91D907-27D2-8E4D-A1E9-D6E67B77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7892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4A551-C8EB-1140-8786-82DBDF773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6F1692-32D9-254F-9438-35FC90304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60B4DB-9E35-6F4A-9DBE-CE5A47C52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FFFE38-6546-9C4E-89CA-AC9BA0C6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36A11A-9043-BE41-9BE6-667DF28C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B5E182-3065-9949-BCD6-7BBBDD64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4565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A71F4F-9092-7D40-B925-66E792FF3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3BF078-4133-E346-9401-9763723CD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D0462F-35FB-CA4D-9497-3ED489507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CDC2A-05D1-8D4F-9BA8-1260611C724D}" type="datetimeFigureOut">
              <a:rPr lang="es-HN" smtClean="0"/>
              <a:t>19/8/24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901CDA-76A5-BD47-A75B-B46277EC4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859933-20B2-0F44-B886-81A18F60B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D227-C456-B04B-9FDD-09A75D95DA8C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912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7">
            <a:extLst>
              <a:ext uri="{FF2B5EF4-FFF2-40B4-BE49-F238E27FC236}">
                <a16:creationId xmlns:a16="http://schemas.microsoft.com/office/drawing/2014/main" id="{69D1407B-73DE-614B-B005-D54C5A4B79E1}"/>
              </a:ext>
            </a:extLst>
          </p:cNvPr>
          <p:cNvSpPr/>
          <p:nvPr/>
        </p:nvSpPr>
        <p:spPr>
          <a:xfrm>
            <a:off x="641356" y="833867"/>
            <a:ext cx="3507914" cy="3599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CATEGORY SOI 2023 / 2024 YTD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Rectangle 117">
            <a:extLst>
              <a:ext uri="{FF2B5EF4-FFF2-40B4-BE49-F238E27FC236}">
                <a16:creationId xmlns:a16="http://schemas.microsoft.com/office/drawing/2014/main" id="{447708CE-8759-044B-A0F3-6A135F46B4D3}"/>
              </a:ext>
            </a:extLst>
          </p:cNvPr>
          <p:cNvSpPr/>
          <p:nvPr/>
        </p:nvSpPr>
        <p:spPr>
          <a:xfrm>
            <a:off x="4374432" y="833866"/>
            <a:ext cx="3507914" cy="3599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2024 YTD MEDIA MIX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Rectangle 117">
            <a:extLst>
              <a:ext uri="{FF2B5EF4-FFF2-40B4-BE49-F238E27FC236}">
                <a16:creationId xmlns:a16="http://schemas.microsoft.com/office/drawing/2014/main" id="{702A9F1A-A798-BC42-A8DE-C1C00E05E720}"/>
              </a:ext>
            </a:extLst>
          </p:cNvPr>
          <p:cNvSpPr/>
          <p:nvPr/>
        </p:nvSpPr>
        <p:spPr>
          <a:xfrm>
            <a:off x="8107507" y="833865"/>
            <a:ext cx="3507914" cy="3599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FFFFFF"/>
                </a:solidFill>
                <a:latin typeface="Century Gothic" panose="020F0302020204030204"/>
              </a:rPr>
              <a:t>TV : SOI – SOV - COE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8747969-F65D-9645-AEFB-A52C91E753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939221"/>
              </p:ext>
            </p:extLst>
          </p:nvPr>
        </p:nvGraphicFramePr>
        <p:xfrm>
          <a:off x="161749" y="1293541"/>
          <a:ext cx="3987521" cy="3735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94729EC-DA22-C54E-B899-841254654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121887"/>
              </p:ext>
            </p:extLst>
          </p:nvPr>
        </p:nvGraphicFramePr>
        <p:xfrm>
          <a:off x="1407161" y="4943499"/>
          <a:ext cx="2631438" cy="314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146">
                  <a:extLst>
                    <a:ext uri="{9D8B030D-6E8A-4147-A177-3AD203B41FA5}">
                      <a16:colId xmlns:a16="http://schemas.microsoft.com/office/drawing/2014/main" val="1177753701"/>
                    </a:ext>
                  </a:extLst>
                </a:gridCol>
                <a:gridCol w="877146">
                  <a:extLst>
                    <a:ext uri="{9D8B030D-6E8A-4147-A177-3AD203B41FA5}">
                      <a16:colId xmlns:a16="http://schemas.microsoft.com/office/drawing/2014/main" val="3154711056"/>
                    </a:ext>
                  </a:extLst>
                </a:gridCol>
                <a:gridCol w="877146">
                  <a:extLst>
                    <a:ext uri="{9D8B030D-6E8A-4147-A177-3AD203B41FA5}">
                      <a16:colId xmlns:a16="http://schemas.microsoft.com/office/drawing/2014/main" val="1526121251"/>
                    </a:ext>
                  </a:extLst>
                </a:gridCol>
              </a:tblGrid>
              <a:tr h="314301">
                <a:tc>
                  <a:txBody>
                    <a:bodyPr/>
                    <a:lstStyle/>
                    <a:p>
                      <a:pPr algn="ctr"/>
                      <a:r>
                        <a:rPr lang="es-HN" sz="1400" b="0" i="0" dirty="0">
                          <a:latin typeface="Century Gothic" panose="020B0502020202020204" pitchFamily="34" charset="0"/>
                        </a:rPr>
                        <a:t>$5.8M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400" b="0" i="0" dirty="0">
                          <a:latin typeface="Century Gothic" panose="020B0502020202020204" pitchFamily="34" charset="0"/>
                        </a:rPr>
                        <a:t>$3.9M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400" b="0" i="0" dirty="0">
                          <a:latin typeface="Century Gothic" panose="020B0502020202020204" pitchFamily="34" charset="0"/>
                        </a:rPr>
                        <a:t>$4.9M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906966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EE441912-F53B-BA44-89E2-395730017E33}"/>
              </a:ext>
            </a:extLst>
          </p:cNvPr>
          <p:cNvSpPr/>
          <p:nvPr/>
        </p:nvSpPr>
        <p:spPr>
          <a:xfrm>
            <a:off x="1407161" y="1293540"/>
            <a:ext cx="863599" cy="3649959"/>
          </a:xfrm>
          <a:prstGeom prst="rect">
            <a:avLst/>
          </a:prstGeom>
          <a:solidFill>
            <a:schemeClr val="bg1">
              <a:lumMod val="75000"/>
              <a:alpha val="2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93598E8-8313-6A4A-BB9D-770F2F6487EC}"/>
              </a:ext>
            </a:extLst>
          </p:cNvPr>
          <p:cNvSpPr txBox="1"/>
          <p:nvPr/>
        </p:nvSpPr>
        <p:spPr>
          <a:xfrm>
            <a:off x="641356" y="5257800"/>
            <a:ext cx="35079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En 2023, Atlántida lideró el índice SOI en campañas de captación con un 55%, seguido de Ficohsa con un 28%. BAC ocupó el tercer lugar con un 12%.</a:t>
            </a:r>
          </a:p>
          <a:p>
            <a:pPr algn="ctr"/>
            <a:r>
              <a:rPr lang="es-HN" sz="1000" dirty="0">
                <a:latin typeface="Century Gothic" panose="020B0502020202020204" pitchFamily="34" charset="0"/>
              </a:rPr>
              <a:t>En 2024, con un aumento del 25% en la inversión, se produjeron cambios significativos en el índice SOI. Atlántida y Ficohsa vieron una disminución en sus posiciones, mientras que Banpais sobresalió con un 24%. BAC mantuvo la tercera posición y Occidente logró una posición relevante con un 12%.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D81D351-B56B-A144-AB5D-8DC412F13C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7210977"/>
              </p:ext>
            </p:extLst>
          </p:nvPr>
        </p:nvGraphicFramePr>
        <p:xfrm>
          <a:off x="4287916" y="1207840"/>
          <a:ext cx="3594430" cy="363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48FD5E0-EF60-7147-BA80-AB9814E70A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0411126"/>
              </p:ext>
            </p:extLst>
          </p:nvPr>
        </p:nvGraphicFramePr>
        <p:xfrm>
          <a:off x="8020992" y="1556766"/>
          <a:ext cx="3750797" cy="329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Tabla 11">
            <a:extLst>
              <a:ext uri="{FF2B5EF4-FFF2-40B4-BE49-F238E27FC236}">
                <a16:creationId xmlns:a16="http://schemas.microsoft.com/office/drawing/2014/main" id="{08D0415B-360C-A24D-97AE-F2860198F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784275"/>
              </p:ext>
            </p:extLst>
          </p:nvPr>
        </p:nvGraphicFramePr>
        <p:xfrm>
          <a:off x="4287916" y="4943499"/>
          <a:ext cx="3507920" cy="27203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38490">
                  <a:extLst>
                    <a:ext uri="{9D8B030D-6E8A-4147-A177-3AD203B41FA5}">
                      <a16:colId xmlns:a16="http://schemas.microsoft.com/office/drawing/2014/main" val="2657956973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1456304257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4058858560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1397070238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2409282585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1568462999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842828443"/>
                    </a:ext>
                  </a:extLst>
                </a:gridCol>
                <a:gridCol w="438490">
                  <a:extLst>
                    <a:ext uri="{9D8B030D-6E8A-4147-A177-3AD203B41FA5}">
                      <a16:colId xmlns:a16="http://schemas.microsoft.com/office/drawing/2014/main" val="4071028952"/>
                    </a:ext>
                  </a:extLst>
                </a:gridCol>
              </a:tblGrid>
              <a:tr h="272034"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$4.9M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$1.3M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$1.2M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$0.9M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$0.8M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$0.6M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$0.1M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65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$0.008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3172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CE0FD2E7-9AB3-0D47-B39D-4A1C1A52B168}"/>
              </a:ext>
            </a:extLst>
          </p:cNvPr>
          <p:cNvSpPr txBox="1"/>
          <p:nvPr/>
        </p:nvSpPr>
        <p:spPr>
          <a:xfrm>
            <a:off x="392570" y="101835"/>
            <a:ext cx="3461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b="1" dirty="0">
                <a:latin typeface="Century Gothic" panose="020B0502020202020204" pitchFamily="34" charset="0"/>
              </a:rPr>
              <a:t>REVIEW CATEGORIA BANCOS</a:t>
            </a:r>
          </a:p>
          <a:p>
            <a:r>
              <a:rPr lang="es-HN" dirty="0">
                <a:latin typeface="Century Gothic" panose="020B0502020202020204" pitchFamily="34" charset="0"/>
              </a:rPr>
              <a:t>Producto : Captaciones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94D1332-77D5-6B4A-B87E-FFDA55FD0993}"/>
              </a:ext>
            </a:extLst>
          </p:cNvPr>
          <p:cNvSpPr txBox="1"/>
          <p:nvPr/>
        </p:nvSpPr>
        <p:spPr>
          <a:xfrm>
            <a:off x="4374424" y="5219250"/>
            <a:ext cx="35079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E</a:t>
            </a:r>
            <a:r>
              <a:rPr lang="es-HN" sz="900" dirty="0">
                <a:latin typeface="Century Gothic" panose="020B0502020202020204" pitchFamily="34" charset="0"/>
              </a:rPr>
              <a:t>l medio predominante en esta categoría es la televisión, con una participación del 82%. A continuación, se encuentra la radio con un 9%, y la prensa, aunque con una participación menor, representa un 6%.</a:t>
            </a:r>
          </a:p>
          <a:p>
            <a:pPr algn="ctr"/>
            <a:r>
              <a:rPr lang="es-HN" sz="900" dirty="0">
                <a:latin typeface="Century Gothic" panose="020B0502020202020204" pitchFamily="34" charset="0"/>
              </a:rPr>
              <a:t>En televisión, la distribución de la pauta es la siguiente: TVC concentra el 37%, HCH el 27%, C11 el 14%, C10 el 10%, Q’HUBO el 9%, Azteca el 2%, y otros canales el 1%.</a:t>
            </a:r>
          </a:p>
          <a:p>
            <a:pPr algn="ctr"/>
            <a:r>
              <a:rPr lang="es-HN" sz="900" dirty="0">
                <a:latin typeface="Century Gothic" panose="020B0502020202020204" pitchFamily="34" charset="0"/>
              </a:rPr>
              <a:t>Dentro de la televisión, el segmento de noticias es el de mayor concentración, con un 82% del total. El 18% restante se distribuye entre entretenimiento, novelas, deportes y foros, en ese orden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DD4113E-9661-4241-8657-96234026210C}"/>
              </a:ext>
            </a:extLst>
          </p:cNvPr>
          <p:cNvSpPr txBox="1"/>
          <p:nvPr/>
        </p:nvSpPr>
        <p:spPr>
          <a:xfrm>
            <a:off x="8187148" y="5180856"/>
            <a:ext cx="3507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HN" sz="900" dirty="0">
                <a:latin typeface="Century Gothic" panose="020B0502020202020204" pitchFamily="34" charset="0"/>
              </a:rPr>
              <a:t>En el COE, BAC ocupa la tercera posición en el SOI de TV (20%), sin embargo en el SOV se ubica en el segundo lugar con el 26%, seguido de Atlántida, con un COE de 1.33 que sobresale en la categoría.</a:t>
            </a:r>
          </a:p>
        </p:txBody>
      </p:sp>
      <p:graphicFrame>
        <p:nvGraphicFramePr>
          <p:cNvPr id="15" name="Tabla 11">
            <a:extLst>
              <a:ext uri="{FF2B5EF4-FFF2-40B4-BE49-F238E27FC236}">
                <a16:creationId xmlns:a16="http://schemas.microsoft.com/office/drawing/2014/main" id="{D39757C9-6596-374D-8758-CED1F6386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04174"/>
              </p:ext>
            </p:extLst>
          </p:nvPr>
        </p:nvGraphicFramePr>
        <p:xfrm>
          <a:off x="8397240" y="4897779"/>
          <a:ext cx="2956560" cy="27203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92760">
                  <a:extLst>
                    <a:ext uri="{9D8B030D-6E8A-4147-A177-3AD203B41FA5}">
                      <a16:colId xmlns:a16="http://schemas.microsoft.com/office/drawing/2014/main" val="2657956973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1456304257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4058858560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1397070238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2409282585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1568462999"/>
                    </a:ext>
                  </a:extLst>
                </a:gridCol>
              </a:tblGrid>
              <a:tr h="272034"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17,539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17,317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12,931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8,335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7,845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7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1,,887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31724"/>
                  </a:ext>
                </a:extLst>
              </a:tr>
            </a:tbl>
          </a:graphicData>
        </a:graphic>
      </p:graphicFrame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F33DC66-9D81-964D-9BFC-AA4E240877AF}"/>
              </a:ext>
            </a:extLst>
          </p:cNvPr>
          <p:cNvCxnSpPr/>
          <p:nvPr/>
        </p:nvCxnSpPr>
        <p:spPr>
          <a:xfrm flipH="1">
            <a:off x="8107507" y="2408905"/>
            <a:ext cx="336673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60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7196DCCE-6F86-2B4A-A8FF-339980060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1642"/>
              </p:ext>
            </p:extLst>
          </p:nvPr>
        </p:nvGraphicFramePr>
        <p:xfrm>
          <a:off x="582883" y="1212338"/>
          <a:ext cx="11133837" cy="2364880"/>
        </p:xfrm>
        <a:graphic>
          <a:graphicData uri="http://schemas.openxmlformats.org/drawingml/2006/table">
            <a:tbl>
              <a:tblPr firstRow="1" lastRow="1" lastCol="1" bandRow="1">
                <a:tableStyleId>{7E9639D4-E3E2-4D34-9284-5A2195B3D0D7}</a:tableStyleId>
              </a:tblPr>
              <a:tblGrid>
                <a:gridCol w="1304872">
                  <a:extLst>
                    <a:ext uri="{9D8B030D-6E8A-4147-A177-3AD203B41FA5}">
                      <a16:colId xmlns:a16="http://schemas.microsoft.com/office/drawing/2014/main" val="3938838360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52124231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1990444783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3315279772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430457934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2838011578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1952470649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2661786583"/>
                    </a:ext>
                  </a:extLst>
                </a:gridCol>
                <a:gridCol w="842734">
                  <a:extLst>
                    <a:ext uri="{9D8B030D-6E8A-4147-A177-3AD203B41FA5}">
                      <a16:colId xmlns:a16="http://schemas.microsoft.com/office/drawing/2014/main" val="875177263"/>
                    </a:ext>
                  </a:extLst>
                </a:gridCol>
                <a:gridCol w="842734">
                  <a:extLst>
                    <a:ext uri="{9D8B030D-6E8A-4147-A177-3AD203B41FA5}">
                      <a16:colId xmlns:a16="http://schemas.microsoft.com/office/drawing/2014/main" val="2455215597"/>
                    </a:ext>
                  </a:extLst>
                </a:gridCol>
                <a:gridCol w="842734">
                  <a:extLst>
                    <a:ext uri="{9D8B030D-6E8A-4147-A177-3AD203B41FA5}">
                      <a16:colId xmlns:a16="http://schemas.microsoft.com/office/drawing/2014/main" val="386379889"/>
                    </a:ext>
                  </a:extLst>
                </a:gridCol>
                <a:gridCol w="842734">
                  <a:extLst>
                    <a:ext uri="{9D8B030D-6E8A-4147-A177-3AD203B41FA5}">
                      <a16:colId xmlns:a16="http://schemas.microsoft.com/office/drawing/2014/main" val="749712710"/>
                    </a:ext>
                  </a:extLst>
                </a:gridCol>
                <a:gridCol w="842734">
                  <a:extLst>
                    <a:ext uri="{9D8B030D-6E8A-4147-A177-3AD203B41FA5}">
                      <a16:colId xmlns:a16="http://schemas.microsoft.com/office/drawing/2014/main" val="3855684447"/>
                    </a:ext>
                  </a:extLst>
                </a:gridCol>
              </a:tblGrid>
              <a:tr h="231643"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Marca/ Mes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N" sz="1200" b="0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SOV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Semanas</a:t>
                      </a:r>
                      <a:endParaRPr lang="en-HN" sz="1000" b="0" i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Ave Min</a:t>
                      </a:r>
                      <a:endParaRPr lang="en-HN" sz="1200" b="1" i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Ave Max</a:t>
                      </a:r>
                      <a:endParaRPr lang="en-HN" sz="1200" b="1" i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877946"/>
                  </a:ext>
                </a:extLst>
              </a:tr>
              <a:tr h="316900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Atlántida</a:t>
                      </a:r>
                      <a:endParaRPr lang="en-HN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2,539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2,789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2,503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3,995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5,504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17,539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560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1333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130866"/>
                  </a:ext>
                </a:extLst>
              </a:tr>
              <a:tr h="316900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BAC</a:t>
                      </a: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2,688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1,744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4,685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3,477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1,923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2,041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17,317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907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534353"/>
                  </a:ext>
                </a:extLst>
              </a:tr>
              <a:tr h="316900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Ficohsa</a:t>
                      </a:r>
                      <a:endParaRPr lang="en-US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2,270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5,161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5,345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12,931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1136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714332"/>
                  </a:ext>
                </a:extLst>
              </a:tr>
              <a:tr h="316900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Banpais</a:t>
                      </a:r>
                      <a:endParaRPr lang="en-HN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2,886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2,859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1,286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8,335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1035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90726"/>
                  </a:ext>
                </a:extLst>
              </a:tr>
              <a:tr h="231643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Occidente</a:t>
                      </a:r>
                      <a:endParaRPr lang="en-HN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1,247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3,346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7,845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029400"/>
                  </a:ext>
                </a:extLst>
              </a:tr>
              <a:tr h="231643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Azteca</a:t>
                      </a:r>
                      <a:endParaRPr lang="en-HN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1,887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507481"/>
                  </a:ext>
                </a:extLst>
              </a:tr>
              <a:tr h="231643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</a:t>
                      </a:r>
                      <a:endParaRPr lang="en-HN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3127" marR="83127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4,437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7,184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11,236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14,678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18,530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65,890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HN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317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1103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2565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95F1C7BA-4B86-0545-BAB2-6AE66D9D2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927448"/>
              </p:ext>
            </p:extLst>
          </p:nvPr>
        </p:nvGraphicFramePr>
        <p:xfrm>
          <a:off x="3713264" y="3860822"/>
          <a:ext cx="4873074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9074">
                  <a:extLst>
                    <a:ext uri="{9D8B030D-6E8A-4147-A177-3AD203B41FA5}">
                      <a16:colId xmlns:a16="http://schemas.microsoft.com/office/drawing/2014/main" val="29204844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371198061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509558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err="1">
                          <a:latin typeface="Helvetica Light" panose="020B0403020202020204" pitchFamily="34" charset="0"/>
                        </a:rPr>
                        <a:t>Descripción</a:t>
                      </a:r>
                      <a:endParaRPr lang="en-US" sz="14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latin typeface="Helvetica Light" panose="020B0403020202020204" pitchFamily="34" charset="0"/>
                        </a:rPr>
                        <a:t>Ave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latin typeface="Helvetica Light" panose="020B0403020202020204" pitchFamily="34" charset="0"/>
                        </a:rPr>
                        <a:t>Ave 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12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dirty="0">
                          <a:solidFill>
                            <a:schemeClr val="bg1"/>
                          </a:solidFill>
                          <a:latin typeface="Helvetica Light" panose="020B0403020202020204" pitchFamily="34" charset="0"/>
                        </a:rPr>
                        <a:t>Base de </a:t>
                      </a:r>
                      <a:r>
                        <a:rPr lang="en-US" sz="1400" b="0" i="0" dirty="0" err="1">
                          <a:solidFill>
                            <a:schemeClr val="bg1"/>
                          </a:solidFill>
                          <a:latin typeface="Helvetica Light" panose="020B0403020202020204" pitchFamily="34" charset="0"/>
                        </a:rPr>
                        <a:t>proyección</a:t>
                      </a:r>
                      <a:endParaRPr lang="en-US" sz="1400" b="0" i="0" dirty="0">
                        <a:solidFill>
                          <a:schemeClr val="bg1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solidFill>
                            <a:schemeClr val="bg1"/>
                          </a:solidFill>
                          <a:latin typeface="Helvetica Light" panose="020B0403020202020204" pitchFamily="34" charset="0"/>
                        </a:rPr>
                        <a:t>317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solidFill>
                            <a:schemeClr val="bg1"/>
                          </a:solidFill>
                          <a:latin typeface="Helvetica Light" panose="020B0403020202020204" pitchFamily="34" charset="0"/>
                        </a:rPr>
                        <a:t>1,103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426432"/>
                  </a:ext>
                </a:extLst>
              </a:tr>
            </a:tbl>
          </a:graphicData>
        </a:graphic>
      </p:graphicFrame>
      <p:sp>
        <p:nvSpPr>
          <p:cNvPr id="8" name="Título 3">
            <a:extLst>
              <a:ext uri="{FF2B5EF4-FFF2-40B4-BE49-F238E27FC236}">
                <a16:creationId xmlns:a16="http://schemas.microsoft.com/office/drawing/2014/main" id="{AD0431DF-9533-F049-87ED-63B278713B89}"/>
              </a:ext>
            </a:extLst>
          </p:cNvPr>
          <p:cNvSpPr txBox="1">
            <a:spLocks/>
          </p:cNvSpPr>
          <p:nvPr/>
        </p:nvSpPr>
        <p:spPr>
          <a:xfrm>
            <a:off x="105662" y="146531"/>
            <a:ext cx="10765383" cy="10887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500" dirty="0">
                <a:latin typeface="Century Gothic" panose="020B0502020202020204" pitchFamily="34" charset="0"/>
              </a:rPr>
              <a:t>Ejercicios de Trp’s – categoría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(enero – julio 2024)</a:t>
            </a:r>
          </a:p>
        </p:txBody>
      </p:sp>
    </p:spTree>
    <p:extLst>
      <p:ext uri="{BB962C8B-B14F-4D97-AF65-F5344CB8AC3E}">
        <p14:creationId xmlns:p14="http://schemas.microsoft.com/office/powerpoint/2010/main" val="262131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66F98C-9D08-AE44-9790-3978B4A22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930328"/>
              </p:ext>
            </p:extLst>
          </p:nvPr>
        </p:nvGraphicFramePr>
        <p:xfrm>
          <a:off x="694548" y="794476"/>
          <a:ext cx="10590486" cy="4032349"/>
        </p:xfrm>
        <a:graphic>
          <a:graphicData uri="http://schemas.openxmlformats.org/drawingml/2006/table">
            <a:tbl>
              <a:tblPr/>
              <a:tblGrid>
                <a:gridCol w="1650581">
                  <a:extLst>
                    <a:ext uri="{9D8B030D-6E8A-4147-A177-3AD203B41FA5}">
                      <a16:colId xmlns:a16="http://schemas.microsoft.com/office/drawing/2014/main" val="2697557974"/>
                    </a:ext>
                  </a:extLst>
                </a:gridCol>
                <a:gridCol w="1652351">
                  <a:extLst>
                    <a:ext uri="{9D8B030D-6E8A-4147-A177-3AD203B41FA5}">
                      <a16:colId xmlns:a16="http://schemas.microsoft.com/office/drawing/2014/main" val="3854144126"/>
                    </a:ext>
                  </a:extLst>
                </a:gridCol>
                <a:gridCol w="1976446">
                  <a:extLst>
                    <a:ext uri="{9D8B030D-6E8A-4147-A177-3AD203B41FA5}">
                      <a16:colId xmlns:a16="http://schemas.microsoft.com/office/drawing/2014/main" val="309118988"/>
                    </a:ext>
                  </a:extLst>
                </a:gridCol>
                <a:gridCol w="1976446">
                  <a:extLst>
                    <a:ext uri="{9D8B030D-6E8A-4147-A177-3AD203B41FA5}">
                      <a16:colId xmlns:a16="http://schemas.microsoft.com/office/drawing/2014/main" val="2890611339"/>
                    </a:ext>
                  </a:extLst>
                </a:gridCol>
                <a:gridCol w="488798">
                  <a:extLst>
                    <a:ext uri="{9D8B030D-6E8A-4147-A177-3AD203B41FA5}">
                      <a16:colId xmlns:a16="http://schemas.microsoft.com/office/drawing/2014/main" val="161639060"/>
                    </a:ext>
                  </a:extLst>
                </a:gridCol>
                <a:gridCol w="488798">
                  <a:extLst>
                    <a:ext uri="{9D8B030D-6E8A-4147-A177-3AD203B41FA5}">
                      <a16:colId xmlns:a16="http://schemas.microsoft.com/office/drawing/2014/main" val="884173305"/>
                    </a:ext>
                  </a:extLst>
                </a:gridCol>
                <a:gridCol w="488798">
                  <a:extLst>
                    <a:ext uri="{9D8B030D-6E8A-4147-A177-3AD203B41FA5}">
                      <a16:colId xmlns:a16="http://schemas.microsoft.com/office/drawing/2014/main" val="3116271486"/>
                    </a:ext>
                  </a:extLst>
                </a:gridCol>
                <a:gridCol w="467546">
                  <a:extLst>
                    <a:ext uri="{9D8B030D-6E8A-4147-A177-3AD203B41FA5}">
                      <a16:colId xmlns:a16="http://schemas.microsoft.com/office/drawing/2014/main" val="2290859196"/>
                    </a:ext>
                  </a:extLst>
                </a:gridCol>
                <a:gridCol w="488798">
                  <a:extLst>
                    <a:ext uri="{9D8B030D-6E8A-4147-A177-3AD203B41FA5}">
                      <a16:colId xmlns:a16="http://schemas.microsoft.com/office/drawing/2014/main" val="4047052143"/>
                    </a:ext>
                  </a:extLst>
                </a:gridCol>
                <a:gridCol w="357600">
                  <a:extLst>
                    <a:ext uri="{9D8B030D-6E8A-4147-A177-3AD203B41FA5}">
                      <a16:colId xmlns:a16="http://schemas.microsoft.com/office/drawing/2014/main" val="1503828880"/>
                    </a:ext>
                  </a:extLst>
                </a:gridCol>
                <a:gridCol w="462233">
                  <a:extLst>
                    <a:ext uri="{9D8B030D-6E8A-4147-A177-3AD203B41FA5}">
                      <a16:colId xmlns:a16="http://schemas.microsoft.com/office/drawing/2014/main" val="2597083822"/>
                    </a:ext>
                  </a:extLst>
                </a:gridCol>
                <a:gridCol w="92091">
                  <a:extLst>
                    <a:ext uri="{9D8B030D-6E8A-4147-A177-3AD203B41FA5}">
                      <a16:colId xmlns:a16="http://schemas.microsoft.com/office/drawing/2014/main" val="406437702"/>
                    </a:ext>
                  </a:extLst>
                </a:gridCol>
              </a:tblGrid>
              <a:tr h="253696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TIPO MEDIO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DETALLE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TIPO PROGRAMAS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BONO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 MIX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203511"/>
                  </a:ext>
                </a:extLst>
              </a:tr>
              <a:tr h="130176"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690449"/>
                  </a:ext>
                </a:extLst>
              </a:tr>
              <a:tr h="19143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TELEVISION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 canales : TVC, HCH, C11, Q'Hubo, Azteca, C10, 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1924 exposiciones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Noticias (73%), Entretenimento (23%), Deportes- Liga Nacional y la H- (3%), Foros (1%)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$143k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$103k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$270k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$203k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851382"/>
                  </a:ext>
                </a:extLst>
              </a:tr>
              <a:tr h="176653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10934 Trp's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127807"/>
                  </a:ext>
                </a:extLst>
              </a:tr>
              <a:tr h="490784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13 Canales : RNTV, cobertura en 13 ciudades con canales de la red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3780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Notierios locales y programas variados de cada canal  y noticiero de la red enlazados todos los canales (8:00 PM)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$24k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$8k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177500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CABLE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cableras : TIGO y CAB COLOR, 5 canales internacionales por cablera (10 en total)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1042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CNN, ESPN3, TNT, History CH, Sony, Telemundo, Discovery, TLC, Studio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75095"/>
                  </a:ext>
                </a:extLst>
              </a:tr>
              <a:tr h="360608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996898"/>
                  </a:ext>
                </a:extLst>
              </a:tr>
              <a:tr h="1990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 emisoras : 3 nacionales (HRN, America, HCH), 22 emisoras musicales, 16 del interior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5708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Noticias (10%), Deportes (2%) - Liga Nacional-, Musicales (88%)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$17k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$17k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$49k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$9k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661063"/>
                  </a:ext>
                </a:extLst>
              </a:tr>
              <a:tr h="291692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033574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PRENSA DIGITAL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 diarios : LP, EH, LT y 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3.2M impresiones en banners, 11 email Mkt, 8 1/2 paginas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Portales web desktop y mobil, e impreso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814388"/>
                  </a:ext>
                </a:extLst>
              </a:tr>
              <a:tr h="13017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426127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REVISTAS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revistas : Estilo y Cromos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publicaciones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Estilo (contraportada), Cromos (página 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876549"/>
                  </a:ext>
                </a:extLst>
              </a:tr>
              <a:tr h="13017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338813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Cinemark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5,280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 salas Cinemark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91792"/>
                  </a:ext>
                </a:extLst>
              </a:tr>
              <a:tr h="13017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338956"/>
                  </a:ext>
                </a:extLst>
              </a:tr>
              <a:tr h="1684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EXTERIORES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 vallas : 8 Tegucigalpa, 4 SPS, 16 interior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 vallas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 vallas dentro del casco urbano TEG y SPS, 2 en las Entradas/Salidas a la ciudad / 16 vallas de carretera en la entrada de ciudades del interior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$86k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$221k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805449"/>
                  </a:ext>
                </a:extLst>
              </a:tr>
              <a:tr h="445018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01215"/>
                  </a:ext>
                </a:extLst>
              </a:tr>
              <a:tr h="130176">
                <a:tc>
                  <a:txBody>
                    <a:bodyPr/>
                    <a:lstStyle/>
                    <a:p>
                      <a:pPr algn="l" fontAlgn="ctr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INVERSION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$288k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$181k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$84k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$620k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$222k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50772"/>
                  </a:ext>
                </a:extLst>
              </a:tr>
              <a:tr h="137834">
                <a:tc>
                  <a:txBody>
                    <a:bodyPr/>
                    <a:lstStyle/>
                    <a:p>
                      <a:pPr algn="l" fontAlgn="ctr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535885"/>
                  </a:ext>
                </a:extLst>
              </a:tr>
              <a:tr h="145490"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INVERSION + BONO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8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$842k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353335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462DA4A-C4FA-CA4C-909A-035914C568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903176"/>
              </p:ext>
            </p:extLst>
          </p:nvPr>
        </p:nvGraphicFramePr>
        <p:xfrm>
          <a:off x="694548" y="4347148"/>
          <a:ext cx="5486400" cy="2690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ítulo 3">
            <a:extLst>
              <a:ext uri="{FF2B5EF4-FFF2-40B4-BE49-F238E27FC236}">
                <a16:creationId xmlns:a16="http://schemas.microsoft.com/office/drawing/2014/main" id="{2D8C0E64-37AF-694C-8AD9-402DAEA63E29}"/>
              </a:ext>
            </a:extLst>
          </p:cNvPr>
          <p:cNvSpPr txBox="1">
            <a:spLocks/>
          </p:cNvSpPr>
          <p:nvPr/>
        </p:nvSpPr>
        <p:spPr>
          <a:xfrm>
            <a:off x="105662" y="146531"/>
            <a:ext cx="10765383" cy="10887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500" dirty="0">
                <a:latin typeface="Century Gothic" panose="020B0502020202020204" pitchFamily="34" charset="0"/>
              </a:rPr>
              <a:t>Resumen de Inversión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ADCDA5CC-6CE7-744D-B719-5FECFDFF176C}"/>
              </a:ext>
            </a:extLst>
          </p:cNvPr>
          <p:cNvGrpSpPr/>
          <p:nvPr/>
        </p:nvGrpSpPr>
        <p:grpSpPr>
          <a:xfrm>
            <a:off x="5331793" y="4978400"/>
            <a:ext cx="4323651" cy="1709332"/>
            <a:chOff x="5331793" y="4978400"/>
            <a:chExt cx="4323651" cy="1709332"/>
          </a:xfrm>
          <a:solidFill>
            <a:srgbClr val="C00000"/>
          </a:solidFill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ACD73145-9502-634A-8E82-5EBFD9452D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3059"/>
            <a:stretch/>
          </p:blipFill>
          <p:spPr>
            <a:xfrm>
              <a:off x="5429949" y="5181916"/>
              <a:ext cx="2368445" cy="991326"/>
            </a:xfrm>
            <a:prstGeom prst="rect">
              <a:avLst/>
            </a:prstGeom>
            <a:grpFill/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ED5D9902-C645-5D45-BDE7-2D891594C6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2732"/>
            <a:stretch/>
          </p:blipFill>
          <p:spPr>
            <a:xfrm>
              <a:off x="7351701" y="5181916"/>
              <a:ext cx="2303743" cy="1505816"/>
            </a:xfrm>
            <a:prstGeom prst="rect">
              <a:avLst/>
            </a:prstGeom>
            <a:grpFill/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B47AF21D-A061-934B-BA85-2A27DB76579C}"/>
                </a:ext>
              </a:extLst>
            </p:cNvPr>
            <p:cNvSpPr txBox="1"/>
            <p:nvPr/>
          </p:nvSpPr>
          <p:spPr>
            <a:xfrm>
              <a:off x="5331793" y="4978400"/>
              <a:ext cx="43236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HN" sz="900" b="1" dirty="0">
                  <a:latin typeface="Century Gothic" panose="020B0502020202020204" pitchFamily="34" charset="0"/>
                </a:rPr>
                <a:t>Ciudades del interior </a:t>
              </a:r>
              <a:r>
                <a:rPr lang="es-HN" sz="1000" b="1" dirty="0">
                  <a:latin typeface="Century Gothic" panose="020B0502020202020204" pitchFamily="34" charset="0"/>
                </a:rPr>
                <a:t>cubiertas</a:t>
              </a:r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A299578E-DEC0-B540-9250-45C2A10E2299}"/>
              </a:ext>
            </a:extLst>
          </p:cNvPr>
          <p:cNvSpPr txBox="1"/>
          <p:nvPr/>
        </p:nvSpPr>
        <p:spPr>
          <a:xfrm>
            <a:off x="2988527" y="3333544"/>
            <a:ext cx="6133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endParaRPr lang="es-HN" sz="1800" b="0" i="0" u="none" strike="noStrike" dirty="0">
              <a:solidFill>
                <a:srgbClr val="FFFFFF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7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66F98C-9D08-AE44-9790-3978B4A22E52}"/>
              </a:ext>
            </a:extLst>
          </p:cNvPr>
          <p:cNvGraphicFramePr>
            <a:graphicFrameLocks noGrp="1"/>
          </p:cNvGraphicFramePr>
          <p:nvPr/>
        </p:nvGraphicFramePr>
        <p:xfrm>
          <a:off x="433466" y="794476"/>
          <a:ext cx="11063986" cy="4032349"/>
        </p:xfrm>
        <a:graphic>
          <a:graphicData uri="http://schemas.openxmlformats.org/drawingml/2006/table">
            <a:tbl>
              <a:tblPr/>
              <a:tblGrid>
                <a:gridCol w="1568072">
                  <a:extLst>
                    <a:ext uri="{9D8B030D-6E8A-4147-A177-3AD203B41FA5}">
                      <a16:colId xmlns:a16="http://schemas.microsoft.com/office/drawing/2014/main" val="2697557974"/>
                    </a:ext>
                  </a:extLst>
                </a:gridCol>
                <a:gridCol w="1569754">
                  <a:extLst>
                    <a:ext uri="{9D8B030D-6E8A-4147-A177-3AD203B41FA5}">
                      <a16:colId xmlns:a16="http://schemas.microsoft.com/office/drawing/2014/main" val="3854144126"/>
                    </a:ext>
                  </a:extLst>
                </a:gridCol>
                <a:gridCol w="1877648">
                  <a:extLst>
                    <a:ext uri="{9D8B030D-6E8A-4147-A177-3AD203B41FA5}">
                      <a16:colId xmlns:a16="http://schemas.microsoft.com/office/drawing/2014/main" val="309118988"/>
                    </a:ext>
                  </a:extLst>
                </a:gridCol>
                <a:gridCol w="1877648">
                  <a:extLst>
                    <a:ext uri="{9D8B030D-6E8A-4147-A177-3AD203B41FA5}">
                      <a16:colId xmlns:a16="http://schemas.microsoft.com/office/drawing/2014/main" val="2890611339"/>
                    </a:ext>
                  </a:extLst>
                </a:gridCol>
                <a:gridCol w="464364">
                  <a:extLst>
                    <a:ext uri="{9D8B030D-6E8A-4147-A177-3AD203B41FA5}">
                      <a16:colId xmlns:a16="http://schemas.microsoft.com/office/drawing/2014/main" val="161639060"/>
                    </a:ext>
                  </a:extLst>
                </a:gridCol>
                <a:gridCol w="464364">
                  <a:extLst>
                    <a:ext uri="{9D8B030D-6E8A-4147-A177-3AD203B41FA5}">
                      <a16:colId xmlns:a16="http://schemas.microsoft.com/office/drawing/2014/main" val="884173305"/>
                    </a:ext>
                  </a:extLst>
                </a:gridCol>
                <a:gridCol w="464364">
                  <a:extLst>
                    <a:ext uri="{9D8B030D-6E8A-4147-A177-3AD203B41FA5}">
                      <a16:colId xmlns:a16="http://schemas.microsoft.com/office/drawing/2014/main" val="3116271486"/>
                    </a:ext>
                  </a:extLst>
                </a:gridCol>
                <a:gridCol w="444175">
                  <a:extLst>
                    <a:ext uri="{9D8B030D-6E8A-4147-A177-3AD203B41FA5}">
                      <a16:colId xmlns:a16="http://schemas.microsoft.com/office/drawing/2014/main" val="2290859196"/>
                    </a:ext>
                  </a:extLst>
                </a:gridCol>
                <a:gridCol w="464364">
                  <a:extLst>
                    <a:ext uri="{9D8B030D-6E8A-4147-A177-3AD203B41FA5}">
                      <a16:colId xmlns:a16="http://schemas.microsoft.com/office/drawing/2014/main" val="4047052143"/>
                    </a:ext>
                  </a:extLst>
                </a:gridCol>
                <a:gridCol w="464364">
                  <a:extLst>
                    <a:ext uri="{9D8B030D-6E8A-4147-A177-3AD203B41FA5}">
                      <a16:colId xmlns:a16="http://schemas.microsoft.com/office/drawing/2014/main" val="1503828880"/>
                    </a:ext>
                  </a:extLst>
                </a:gridCol>
                <a:gridCol w="439127">
                  <a:extLst>
                    <a:ext uri="{9D8B030D-6E8A-4147-A177-3AD203B41FA5}">
                      <a16:colId xmlns:a16="http://schemas.microsoft.com/office/drawing/2014/main" val="2597083822"/>
                    </a:ext>
                  </a:extLst>
                </a:gridCol>
                <a:gridCol w="87488">
                  <a:extLst>
                    <a:ext uri="{9D8B030D-6E8A-4147-A177-3AD203B41FA5}">
                      <a16:colId xmlns:a16="http://schemas.microsoft.com/office/drawing/2014/main" val="406437702"/>
                    </a:ext>
                  </a:extLst>
                </a:gridCol>
                <a:gridCol w="439127">
                  <a:extLst>
                    <a:ext uri="{9D8B030D-6E8A-4147-A177-3AD203B41FA5}">
                      <a16:colId xmlns:a16="http://schemas.microsoft.com/office/drawing/2014/main" val="2718615230"/>
                    </a:ext>
                  </a:extLst>
                </a:gridCol>
                <a:gridCol w="439127">
                  <a:extLst>
                    <a:ext uri="{9D8B030D-6E8A-4147-A177-3AD203B41FA5}">
                      <a16:colId xmlns:a16="http://schemas.microsoft.com/office/drawing/2014/main" val="3647111722"/>
                    </a:ext>
                  </a:extLst>
                </a:gridCol>
              </a:tblGrid>
              <a:tr h="253696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TIPO MEDIO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DETALLE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TIPO PROGRAMAS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BONO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 MIX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Pres 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4A1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Adicional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3F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203511"/>
                  </a:ext>
                </a:extLst>
              </a:tr>
              <a:tr h="130176"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690449"/>
                  </a:ext>
                </a:extLst>
              </a:tr>
              <a:tr h="19143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TELEVISION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 canales : TVC, HCH, C11, Q'Hubo, Azteca, C10, 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1924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Noticias (73%), Entretenimento (23%), Deportes- Liga Nacional y la H- (3%), Foros (1%)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$143k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$103k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$270k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$203k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$95k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$176k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51382"/>
                  </a:ext>
                </a:extLst>
              </a:tr>
              <a:tr h="176653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10934 Trp's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127807"/>
                  </a:ext>
                </a:extLst>
              </a:tr>
              <a:tr h="490784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13 Canales : RNTV, cobertura en 13 ciudades con canales de la red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3780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Notierios locales y programas variados de cada canal  y noticiero de la red enlazados todos los canales (8:00 PM)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$24k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$8k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$24k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77500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CABLE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cableras : TIGO y CAB COLOR, 5 canales internacionales por cablera (10 en total)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1042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CNN, ESPN3, TNT, History CH, Sony, Telemundo, Discovery, TLC, Studio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$8k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$17k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75095"/>
                  </a:ext>
                </a:extLst>
              </a:tr>
              <a:tr h="360608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996898"/>
                  </a:ext>
                </a:extLst>
              </a:tr>
              <a:tr h="1990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 emisoras : 3 nacionales (HRN, America, HCH), 22 emisoras musicales, 16 del interior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5708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Noticias (10%), Deportes (2%) - Liga Nacional-, Musicales (88%)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$17k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$17k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$49k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$9k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$33k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661063"/>
                  </a:ext>
                </a:extLst>
              </a:tr>
              <a:tr h="291692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033574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PRENSA DIGITAL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 diarios : LP, EH, LT y 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3.2M impresiones en banners, 11 email Mkt, 8 1/2 paginas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Portales web desktop y mobil, e impreso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14388"/>
                  </a:ext>
                </a:extLst>
              </a:tr>
              <a:tr h="13017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426127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REVISTAS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revistas : Estilo y Cromos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publicaciones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Estilo (contraportada), Cromos (página 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876549"/>
                  </a:ext>
                </a:extLst>
              </a:tr>
              <a:tr h="13017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338813"/>
                  </a:ext>
                </a:extLst>
              </a:tr>
              <a:tr h="130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Cinemark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5,280 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 salas Cinemark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$23k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$23k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91792"/>
                  </a:ext>
                </a:extLst>
              </a:tr>
              <a:tr h="13017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338956"/>
                  </a:ext>
                </a:extLst>
              </a:tr>
              <a:tr h="1684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EXTERIORES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 vallas : 8 Tegucigalpa, 4 SPS, 16 interior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 vallas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 vallas dentro del casco urbano TEG y SPS, 2 en las Entradas/Salidas a la ciudad / 16 vallas de carretera en la entrada de ciudades del interior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$86k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$221k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$0k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$221k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05449"/>
                  </a:ext>
                </a:extLst>
              </a:tr>
              <a:tr h="445018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01215"/>
                  </a:ext>
                </a:extLst>
              </a:tr>
              <a:tr h="130176">
                <a:tc>
                  <a:txBody>
                    <a:bodyPr/>
                    <a:lstStyle/>
                    <a:p>
                      <a:pPr algn="l" fontAlgn="ctr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H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INVERSION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$288k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$181k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$84k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$66k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$620k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$222k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$166k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5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HN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$454k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50772"/>
                  </a:ext>
                </a:extLst>
              </a:tr>
              <a:tr h="137834">
                <a:tc>
                  <a:txBody>
                    <a:bodyPr/>
                    <a:lstStyle/>
                    <a:p>
                      <a:pPr algn="l" fontAlgn="ctr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535885"/>
                  </a:ext>
                </a:extLst>
              </a:tr>
              <a:tr h="145490"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INVERSION + BONO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8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$842k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HN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353335"/>
                  </a:ext>
                </a:extLst>
              </a:tr>
            </a:tbl>
          </a:graphicData>
        </a:graphic>
      </p:graphicFrame>
      <p:sp>
        <p:nvSpPr>
          <p:cNvPr id="9" name="Título 3">
            <a:extLst>
              <a:ext uri="{FF2B5EF4-FFF2-40B4-BE49-F238E27FC236}">
                <a16:creationId xmlns:a16="http://schemas.microsoft.com/office/drawing/2014/main" id="{2D8C0E64-37AF-694C-8AD9-402DAEA63E29}"/>
              </a:ext>
            </a:extLst>
          </p:cNvPr>
          <p:cNvSpPr txBox="1">
            <a:spLocks/>
          </p:cNvSpPr>
          <p:nvPr/>
        </p:nvSpPr>
        <p:spPr>
          <a:xfrm>
            <a:off x="105662" y="146531"/>
            <a:ext cx="10765383" cy="10887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500" dirty="0">
                <a:latin typeface="Century Gothic" panose="020B0502020202020204" pitchFamily="34" charset="0"/>
              </a:rPr>
              <a:t>Resumen de Inversión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ADCDA5CC-6CE7-744D-B719-5FECFDFF176C}"/>
              </a:ext>
            </a:extLst>
          </p:cNvPr>
          <p:cNvGrpSpPr/>
          <p:nvPr/>
        </p:nvGrpSpPr>
        <p:grpSpPr>
          <a:xfrm>
            <a:off x="5331793" y="4978400"/>
            <a:ext cx="4323651" cy="1709332"/>
            <a:chOff x="5331793" y="4978400"/>
            <a:chExt cx="4323651" cy="1709332"/>
          </a:xfrm>
          <a:solidFill>
            <a:srgbClr val="C00000"/>
          </a:solidFill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ACD73145-9502-634A-8E82-5EBFD9452D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059"/>
            <a:stretch/>
          </p:blipFill>
          <p:spPr>
            <a:xfrm>
              <a:off x="5429949" y="5181916"/>
              <a:ext cx="2368445" cy="991326"/>
            </a:xfrm>
            <a:prstGeom prst="rect">
              <a:avLst/>
            </a:prstGeom>
            <a:grpFill/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ED5D9902-C645-5D45-BDE7-2D891594C6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732"/>
            <a:stretch/>
          </p:blipFill>
          <p:spPr>
            <a:xfrm>
              <a:off x="7351701" y="5181916"/>
              <a:ext cx="2303743" cy="1505816"/>
            </a:xfrm>
            <a:prstGeom prst="rect">
              <a:avLst/>
            </a:prstGeom>
            <a:grpFill/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B47AF21D-A061-934B-BA85-2A27DB76579C}"/>
                </a:ext>
              </a:extLst>
            </p:cNvPr>
            <p:cNvSpPr txBox="1"/>
            <p:nvPr/>
          </p:nvSpPr>
          <p:spPr>
            <a:xfrm>
              <a:off x="5331793" y="4978400"/>
              <a:ext cx="43236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HN" sz="900" b="1" dirty="0">
                  <a:latin typeface="Century Gothic" panose="020B0502020202020204" pitchFamily="34" charset="0"/>
                </a:rPr>
                <a:t>Ciudades del interior </a:t>
              </a:r>
              <a:r>
                <a:rPr lang="es-HN" sz="1000" b="1" dirty="0">
                  <a:latin typeface="Century Gothic" panose="020B0502020202020204" pitchFamily="34" charset="0"/>
                </a:rPr>
                <a:t>cubiertas</a:t>
              </a:r>
            </a:p>
          </p:txBody>
        </p:sp>
      </p:grp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45DFAB0-926F-564A-B3A6-E64DCC3814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2199138"/>
              </p:ext>
            </p:extLst>
          </p:nvPr>
        </p:nvGraphicFramePr>
        <p:xfrm>
          <a:off x="694548" y="4347148"/>
          <a:ext cx="5486400" cy="2690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390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4144</TotalTime>
  <Words>1322</Words>
  <Application>Microsoft Macintosh PowerPoint</Application>
  <PresentationFormat>Panorámica</PresentationFormat>
  <Paragraphs>399</Paragraphs>
  <Slides>4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Helvetica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71</cp:revision>
  <dcterms:created xsi:type="dcterms:W3CDTF">2024-08-08T00:31:08Z</dcterms:created>
  <dcterms:modified xsi:type="dcterms:W3CDTF">2024-08-19T20:55:09Z</dcterms:modified>
</cp:coreProperties>
</file>