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7" r:id="rId2"/>
    <p:sldId id="257" r:id="rId3"/>
    <p:sldId id="256" r:id="rId4"/>
    <p:sldId id="259" r:id="rId5"/>
    <p:sldId id="258" r:id="rId6"/>
    <p:sldId id="261" r:id="rId7"/>
    <p:sldId id="262" r:id="rId8"/>
    <p:sldId id="260" r:id="rId9"/>
    <p:sldId id="263" r:id="rId10"/>
    <p:sldId id="264" r:id="rId11"/>
    <p:sldId id="265" r:id="rId12"/>
    <p:sldId id="266" r:id="rId13"/>
    <p:sldId id="268" r:id="rId14"/>
  </p:sldIdLst>
  <p:sldSz cx="12192000" cy="6858000"/>
  <p:notesSz cx="6858000" cy="9144000"/>
  <p:defaultTextStyle>
    <a:defPPr>
      <a:defRPr lang="es-H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/>
    <p:restoredTop sz="94603"/>
  </p:normalViewPr>
  <p:slideViewPr>
    <p:cSldViewPr snapToGrid="0" snapToObjects="1">
      <p:cViewPr>
        <p:scale>
          <a:sx n="85" d="100"/>
          <a:sy n="85" d="100"/>
        </p:scale>
        <p:origin x="392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4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Inversión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numFmt formatCode="\$0.0,,&quot;M&quot;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Hoja1!$A$2:$A$6</c:f>
              <c:strCache>
                <c:ptCount val="5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</c:strCache>
            </c:strRef>
          </c:cat>
          <c:val>
            <c:numRef>
              <c:f>Hoja1!$B$2:$B$6</c:f>
              <c:numCache>
                <c:formatCode>0.0,,"M"</c:formatCode>
                <c:ptCount val="5"/>
                <c:pt idx="0">
                  <c:v>3677134.4466104428</c:v>
                </c:pt>
                <c:pt idx="1">
                  <c:v>3714626.559219263</c:v>
                </c:pt>
                <c:pt idx="2">
                  <c:v>4001055.6478579645</c:v>
                </c:pt>
                <c:pt idx="3">
                  <c:v>6069049.348132994</c:v>
                </c:pt>
                <c:pt idx="4">
                  <c:v>3044871.3134369194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DA-074E-907F-8295A36272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axId val="1448895472"/>
        <c:axId val="1331606576"/>
      </c:barChart>
      <c:catAx>
        <c:axId val="1448895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3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331606576"/>
        <c:crosses val="autoZero"/>
        <c:auto val="1"/>
        <c:lblAlgn val="ctr"/>
        <c:lblOffset val="100"/>
        <c:noMultiLvlLbl val="0"/>
      </c:catAx>
      <c:valAx>
        <c:axId val="1331606576"/>
        <c:scaling>
          <c:orientation val="minMax"/>
        </c:scaling>
        <c:delete val="1"/>
        <c:axPos val="l"/>
        <c:numFmt formatCode="0.0,,&quot;M&quot;" sourceLinked="1"/>
        <c:majorTickMark val="none"/>
        <c:minorTickMark val="none"/>
        <c:tickLblPos val="nextTo"/>
        <c:crossAx val="14488954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Bancos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Hoja1!$B$2:$M$2</c:f>
              <c:numCache>
                <c:formatCode>_-* #,##0_-;\-* #,##0_-;_-* "-"??_-;_-@_-</c:formatCode>
                <c:ptCount val="12"/>
                <c:pt idx="0">
                  <c:v>291511.26453842962</c:v>
                </c:pt>
                <c:pt idx="1">
                  <c:v>263424.53032762394</c:v>
                </c:pt>
                <c:pt idx="2">
                  <c:v>368705.87673408183</c:v>
                </c:pt>
                <c:pt idx="3">
                  <c:v>320444.84000062611</c:v>
                </c:pt>
                <c:pt idx="4">
                  <c:v>239627.9909967097</c:v>
                </c:pt>
                <c:pt idx="5">
                  <c:v>271473.44929687254</c:v>
                </c:pt>
                <c:pt idx="6">
                  <c:v>267471.68357590417</c:v>
                </c:pt>
                <c:pt idx="7">
                  <c:v>252263.68647147942</c:v>
                </c:pt>
                <c:pt idx="8">
                  <c:v>291687.6846124584</c:v>
                </c:pt>
                <c:pt idx="9">
                  <c:v>259529.2448660513</c:v>
                </c:pt>
                <c:pt idx="10">
                  <c:v>191923.73548186378</c:v>
                </c:pt>
                <c:pt idx="11">
                  <c:v>208216.33973751881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82-054A-A2EA-947170731E72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Tarjeta Cred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Hoja1!$B$3:$M$3</c:f>
              <c:numCache>
                <c:formatCode>_-* #,##0_-;\-* #,##0_-;_-* "-"??_-;_-@_-</c:formatCode>
                <c:ptCount val="12"/>
                <c:pt idx="0">
                  <c:v>941.49527786670819</c:v>
                </c:pt>
                <c:pt idx="1">
                  <c:v>5635.1710255984517</c:v>
                </c:pt>
                <c:pt idx="2">
                  <c:v>4360.8383344761378</c:v>
                </c:pt>
                <c:pt idx="3">
                  <c:v>9962.4445672194997</c:v>
                </c:pt>
                <c:pt idx="4">
                  <c:v>1420.0384531680729</c:v>
                </c:pt>
                <c:pt idx="5">
                  <c:v>10457.934151463432</c:v>
                </c:pt>
                <c:pt idx="6">
                  <c:v>6659.0378402499991</c:v>
                </c:pt>
                <c:pt idx="7">
                  <c:v>9674.6522884627193</c:v>
                </c:pt>
                <c:pt idx="8">
                  <c:v>10878.11666342599</c:v>
                </c:pt>
                <c:pt idx="9">
                  <c:v>7101.6436944732905</c:v>
                </c:pt>
                <c:pt idx="10">
                  <c:v>3331.745089932966</c:v>
                </c:pt>
                <c:pt idx="11">
                  <c:v>3500.1892511067972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82-054A-A2EA-947170731E72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Remesas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Hoja1!$B$4:$M$4</c:f>
              <c:numCache>
                <c:formatCode>General</c:formatCode>
                <c:ptCount val="12"/>
                <c:pt idx="2" formatCode="_-* #,##0_-;\-* #,##0_-;_-* &quot;-&quot;??_-;_-@_-">
                  <c:v>0</c:v>
                </c:pt>
                <c:pt idx="3" formatCode="_-* #,##0_-;\-* #,##0_-;_-* &quot;-&quot;??_-;_-@_-">
                  <c:v>37535.428745752441</c:v>
                </c:pt>
                <c:pt idx="4" formatCode="_-* #,##0_-;\-* #,##0_-;_-* &quot;-&quot;??_-;_-@_-">
                  <c:v>160589.96913346535</c:v>
                </c:pt>
                <c:pt idx="5" formatCode="_-* #,##0_-;\-* #,##0_-;_-* &quot;-&quot;??_-;_-@_-">
                  <c:v>2187.1170132591919</c:v>
                </c:pt>
                <c:pt idx="6" formatCode="_-* #,##0_-;\-* #,##0_-;_-* &quot;-&quot;??_-;_-@_-">
                  <c:v>0</c:v>
                </c:pt>
                <c:pt idx="9" formatCode="_-* #,##0_-;\-* #,##0_-;_-* &quot;-&quot;??_-;_-@_-">
                  <c:v>0</c:v>
                </c:pt>
                <c:pt idx="10" formatCode="_-* #,##0_-;\-* #,##0_-;_-* &quot;-&quot;??_-;_-@_-">
                  <c:v>116955.38369398631</c:v>
                </c:pt>
                <c:pt idx="11" formatCode="_-* #,##0_-;\-* #,##0_-;_-* &quot;-&quot;??_-;_-@_-">
                  <c:v>59662.914747626048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82-054A-A2EA-947170731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smooth val="0"/>
        <c:axId val="1411309408"/>
        <c:axId val="1389392336"/>
      </c:lineChart>
      <c:catAx>
        <c:axId val="14113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HN"/>
          </a:p>
        </c:txPr>
        <c:crossAx val="1389392336"/>
        <c:crosses val="autoZero"/>
        <c:auto val="1"/>
        <c:lblAlgn val="ctr"/>
        <c:lblOffset val="100"/>
        <c:noMultiLvlLbl val="0"/>
      </c:catAx>
      <c:valAx>
        <c:axId val="13893923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113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Bancos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Hoja1!$B$2:$M$2</c:f>
              <c:numCache>
                <c:formatCode>_-* #,##0_-;\-* #,##0_-;_-* "-"??_-;_-@_-</c:formatCode>
                <c:ptCount val="12"/>
                <c:pt idx="0">
                  <c:v>142233.14943122354</c:v>
                </c:pt>
                <c:pt idx="1">
                  <c:v>169440.64598442119</c:v>
                </c:pt>
                <c:pt idx="2">
                  <c:v>267104.70651156589</c:v>
                </c:pt>
                <c:pt idx="3">
                  <c:v>306028.95016390766</c:v>
                </c:pt>
                <c:pt idx="4">
                  <c:v>183042.69915748425</c:v>
                </c:pt>
                <c:pt idx="5">
                  <c:v>388590.48101840459</c:v>
                </c:pt>
                <c:pt idx="6">
                  <c:v>214696.92493518683</c:v>
                </c:pt>
                <c:pt idx="7">
                  <c:v>67265.544422177743</c:v>
                </c:pt>
                <c:pt idx="8">
                  <c:v>343232.70496672631</c:v>
                </c:pt>
                <c:pt idx="9">
                  <c:v>321019.59585495951</c:v>
                </c:pt>
                <c:pt idx="10">
                  <c:v>210166.77697056436</c:v>
                </c:pt>
                <c:pt idx="11">
                  <c:v>121839.36899862836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82-054A-A2EA-947170731E72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Tarjeta Cred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Hoja1!$B$3:$M$3</c:f>
              <c:numCache>
                <c:formatCode>_-* #,##0_-;\-* #,##0_-;_-* "-"??_-;_-@_-</c:formatCode>
                <c:ptCount val="12"/>
                <c:pt idx="0">
                  <c:v>2145.8333493898999</c:v>
                </c:pt>
                <c:pt idx="1">
                  <c:v>3058.0177276390009</c:v>
                </c:pt>
                <c:pt idx="2">
                  <c:v>3670.2767749699151</c:v>
                </c:pt>
                <c:pt idx="9">
                  <c:v>2949.7225879354583</c:v>
                </c:pt>
                <c:pt idx="10">
                  <c:v>1912.0879899099666</c:v>
                </c:pt>
                <c:pt idx="11">
                  <c:v>5924.0054869684509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82-054A-A2EA-947170731E72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Remesas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Hoja1!$B$4:$M$4</c:f>
              <c:numCache>
                <c:formatCode>_-* #,##0_-;\-* #,##0_-;_-* "-"??_-;_-@_-</c:formatCode>
                <c:ptCount val="12"/>
                <c:pt idx="0">
                  <c:v>645.98102247701604</c:v>
                </c:pt>
                <c:pt idx="3">
                  <c:v>5625.789297362925</c:v>
                </c:pt>
                <c:pt idx="4">
                  <c:v>109735.80934448345</c:v>
                </c:pt>
                <c:pt idx="5">
                  <c:v>72452.725091752611</c:v>
                </c:pt>
                <c:pt idx="6">
                  <c:v>119757.04253613423</c:v>
                </c:pt>
                <c:pt idx="7">
                  <c:v>157727.05410821605</c:v>
                </c:pt>
                <c:pt idx="8">
                  <c:v>26474.589977705869</c:v>
                </c:pt>
                <c:pt idx="9">
                  <c:v>83459.556540493984</c:v>
                </c:pt>
                <c:pt idx="10">
                  <c:v>171071.3337839368</c:v>
                </c:pt>
                <c:pt idx="11">
                  <c:v>213355.18518518659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82-054A-A2EA-947170731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smooth val="0"/>
        <c:axId val="1411309408"/>
        <c:axId val="1389392336"/>
      </c:lineChart>
      <c:catAx>
        <c:axId val="14113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HN"/>
          </a:p>
        </c:txPr>
        <c:crossAx val="1389392336"/>
        <c:crosses val="autoZero"/>
        <c:auto val="1"/>
        <c:lblAlgn val="ctr"/>
        <c:lblOffset val="100"/>
        <c:noMultiLvlLbl val="0"/>
      </c:catAx>
      <c:valAx>
        <c:axId val="13893923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113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Bancos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Hoja1!$B$2:$M$2</c:f>
              <c:numCache>
                <c:formatCode>_-* #,##0_-;\-* #,##0_-;_-* "-"??_-;_-@_-</c:formatCode>
                <c:ptCount val="12"/>
                <c:pt idx="0">
                  <c:v>39143.606357504526</c:v>
                </c:pt>
                <c:pt idx="1">
                  <c:v>91060.123215973901</c:v>
                </c:pt>
                <c:pt idx="2">
                  <c:v>167148.53222639661</c:v>
                </c:pt>
                <c:pt idx="3">
                  <c:v>164859.65849102585</c:v>
                </c:pt>
                <c:pt idx="4">
                  <c:v>364490.96489340457</c:v>
                </c:pt>
                <c:pt idx="5">
                  <c:v>175897.12471827713</c:v>
                </c:pt>
                <c:pt idx="6">
                  <c:v>304278.2233553204</c:v>
                </c:pt>
                <c:pt idx="7">
                  <c:v>458477.97866962792</c:v>
                </c:pt>
                <c:pt idx="8">
                  <c:v>469008.95273525314</c:v>
                </c:pt>
                <c:pt idx="9">
                  <c:v>344949.88802343869</c:v>
                </c:pt>
                <c:pt idx="10">
                  <c:v>286925.45782697975</c:v>
                </c:pt>
                <c:pt idx="11">
                  <c:v>169746.20870396862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82-054A-A2EA-947170731E72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Tarjeta Cred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Hoja1!$B$3:$M$3</c:f>
              <c:numCache>
                <c:formatCode>_-* #,##0_-;\-* #,##0_-;_-* "-"??_-;_-@_-</c:formatCode>
                <c:ptCount val="12"/>
                <c:pt idx="0">
                  <c:v>2140.3884061192753</c:v>
                </c:pt>
                <c:pt idx="1">
                  <c:v>7500.9050884646076</c:v>
                </c:pt>
                <c:pt idx="2">
                  <c:v>33729.53912424772</c:v>
                </c:pt>
                <c:pt idx="3">
                  <c:v>35262.448286627994</c:v>
                </c:pt>
                <c:pt idx="4">
                  <c:v>23811.179138253468</c:v>
                </c:pt>
                <c:pt idx="5">
                  <c:v>71080.200562365673</c:v>
                </c:pt>
                <c:pt idx="6">
                  <c:v>1455.5009445280994</c:v>
                </c:pt>
                <c:pt idx="8">
                  <c:v>2260.9723807594892</c:v>
                </c:pt>
                <c:pt idx="9">
                  <c:v>1370.5338782679114</c:v>
                </c:pt>
                <c:pt idx="10">
                  <c:v>5212.3491377227137</c:v>
                </c:pt>
                <c:pt idx="11">
                  <c:v>3201.6525042231842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82-054A-A2EA-947170731E72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Remesas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Hoja1!$B$4:$M$4</c:f>
              <c:numCache>
                <c:formatCode>_-* #,##0_-;\-* #,##0_-;_-* "-"??_-;_-@_-</c:formatCode>
                <c:ptCount val="12"/>
                <c:pt idx="0">
                  <c:v>120599.77154039635</c:v>
                </c:pt>
                <c:pt idx="1">
                  <c:v>64835.817810159904</c:v>
                </c:pt>
                <c:pt idx="2">
                  <c:v>65482.304787455469</c:v>
                </c:pt>
                <c:pt idx="3">
                  <c:v>94101.591525137817</c:v>
                </c:pt>
                <c:pt idx="4">
                  <c:v>112777.8421210002</c:v>
                </c:pt>
                <c:pt idx="5">
                  <c:v>21378.685889620541</c:v>
                </c:pt>
                <c:pt idx="6">
                  <c:v>5402.6271122852868</c:v>
                </c:pt>
                <c:pt idx="9">
                  <c:v>3829.8476052421179</c:v>
                </c:pt>
                <c:pt idx="10">
                  <c:v>58580.642613709904</c:v>
                </c:pt>
                <c:pt idx="11">
                  <c:v>204793.16696317995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82-054A-A2EA-947170731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smooth val="0"/>
        <c:axId val="1411309408"/>
        <c:axId val="1389392336"/>
      </c:lineChart>
      <c:catAx>
        <c:axId val="14113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HN"/>
          </a:p>
        </c:txPr>
        <c:crossAx val="1389392336"/>
        <c:crosses val="autoZero"/>
        <c:auto val="1"/>
        <c:lblAlgn val="ctr"/>
        <c:lblOffset val="100"/>
        <c:noMultiLvlLbl val="0"/>
      </c:catAx>
      <c:valAx>
        <c:axId val="13893923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113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Bancos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Hoja1!$B$2:$M$2</c:f>
              <c:numCache>
                <c:formatCode>_-* #,##0_-;\-* #,##0_-;_-* "-"??_-;_-@_-</c:formatCode>
                <c:ptCount val="12"/>
                <c:pt idx="0">
                  <c:v>166144.70628415386</c:v>
                </c:pt>
                <c:pt idx="1">
                  <c:v>592939.54829119251</c:v>
                </c:pt>
                <c:pt idx="2">
                  <c:v>546652.16604100342</c:v>
                </c:pt>
                <c:pt idx="3">
                  <c:v>423113.51316065289</c:v>
                </c:pt>
                <c:pt idx="4">
                  <c:v>582607.92402536282</c:v>
                </c:pt>
                <c:pt idx="5">
                  <c:v>390441.38825066207</c:v>
                </c:pt>
                <c:pt idx="6">
                  <c:v>515935.66259049613</c:v>
                </c:pt>
                <c:pt idx="7">
                  <c:v>593020.15934708889</c:v>
                </c:pt>
                <c:pt idx="8">
                  <c:v>546357.50241555437</c:v>
                </c:pt>
                <c:pt idx="9">
                  <c:v>481845.13148067269</c:v>
                </c:pt>
                <c:pt idx="10">
                  <c:v>512299.63670518843</c:v>
                </c:pt>
                <c:pt idx="11">
                  <c:v>309505.16876894346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82-054A-A2EA-947170731E72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Tarjeta Cred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Hoja1!$B$3:$M$3</c:f>
              <c:numCache>
                <c:formatCode>_-* #,##0_-;\-* #,##0_-;_-* "-"??_-;_-@_-</c:formatCode>
                <c:ptCount val="12"/>
                <c:pt idx="0">
                  <c:v>14299.180327868873</c:v>
                </c:pt>
                <c:pt idx="1">
                  <c:v>55624.896443319587</c:v>
                </c:pt>
                <c:pt idx="2">
                  <c:v>4126.3288579138289</c:v>
                </c:pt>
                <c:pt idx="3">
                  <c:v>5180.371199179518</c:v>
                </c:pt>
                <c:pt idx="4">
                  <c:v>252.56148635949359</c:v>
                </c:pt>
                <c:pt idx="5">
                  <c:v>306.50665820326799</c:v>
                </c:pt>
                <c:pt idx="7">
                  <c:v>3589.6867566891206</c:v>
                </c:pt>
                <c:pt idx="8">
                  <c:v>5920.9859526077935</c:v>
                </c:pt>
                <c:pt idx="9">
                  <c:v>23615.096055936847</c:v>
                </c:pt>
                <c:pt idx="11">
                  <c:v>2229.4662518261898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82-054A-A2EA-947170731E72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Remesas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Hoja1!$B$4:$M$4</c:f>
              <c:numCache>
                <c:formatCode>_-* #,##0_-;\-* #,##0_-;_-* "-"??_-;_-@_-</c:formatCode>
                <c:ptCount val="12"/>
                <c:pt idx="0">
                  <c:v>16145.49180327869</c:v>
                </c:pt>
                <c:pt idx="1">
                  <c:v>1517.2079581061757</c:v>
                </c:pt>
                <c:pt idx="2">
                  <c:v>1980.9729657449343</c:v>
                </c:pt>
                <c:pt idx="3">
                  <c:v>19069.413909002462</c:v>
                </c:pt>
                <c:pt idx="4">
                  <c:v>55378.396977533637</c:v>
                </c:pt>
                <c:pt idx="5">
                  <c:v>45702.594791372954</c:v>
                </c:pt>
                <c:pt idx="6">
                  <c:v>7.7648353411494702</c:v>
                </c:pt>
                <c:pt idx="10">
                  <c:v>687.54514795546902</c:v>
                </c:pt>
                <c:pt idx="11">
                  <c:v>103924.59263657767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82-054A-A2EA-947170731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smooth val="0"/>
        <c:axId val="1411309408"/>
        <c:axId val="1389392336"/>
      </c:lineChart>
      <c:catAx>
        <c:axId val="14113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HN"/>
          </a:p>
        </c:txPr>
        <c:crossAx val="1389392336"/>
        <c:crosses val="autoZero"/>
        <c:auto val="1"/>
        <c:lblAlgn val="ctr"/>
        <c:lblOffset val="100"/>
        <c:noMultiLvlLbl val="0"/>
      </c:catAx>
      <c:valAx>
        <c:axId val="13893923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113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Bancos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Hoja1!$B$2:$M$2</c:f>
              <c:numCache>
                <c:formatCode>_-* #,##0_-;\-* #,##0_-;_-* "-"??_-;_-@_-</c:formatCode>
                <c:ptCount val="12"/>
                <c:pt idx="0">
                  <c:v>65365.586432965705</c:v>
                </c:pt>
                <c:pt idx="1">
                  <c:v>112051.62584828572</c:v>
                </c:pt>
                <c:pt idx="2">
                  <c:v>181562.20643889144</c:v>
                </c:pt>
                <c:pt idx="3">
                  <c:v>345849.47175021033</c:v>
                </c:pt>
                <c:pt idx="4">
                  <c:v>176418.81609817123</c:v>
                </c:pt>
                <c:pt idx="5">
                  <c:v>181022.74156551267</c:v>
                </c:pt>
                <c:pt idx="6">
                  <c:v>160928.09832438355</c:v>
                </c:pt>
                <c:pt idx="7">
                  <c:v>185023.19358407386</c:v>
                </c:pt>
                <c:pt idx="8">
                  <c:v>186991.15299401945</c:v>
                </c:pt>
                <c:pt idx="9">
                  <c:v>198410.34251445578</c:v>
                </c:pt>
                <c:pt idx="10">
                  <c:v>219284.64535985806</c:v>
                </c:pt>
                <c:pt idx="11">
                  <c:v>229163.67138629337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82-054A-A2EA-947170731E72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Tarjeta Cred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Hoja1!$B$3:$M$3</c:f>
              <c:numCache>
                <c:formatCode>_-* #,##0_-;\-* #,##0_-;_-* "-"??_-;_-@_-</c:formatCode>
                <c:ptCount val="12"/>
                <c:pt idx="1">
                  <c:v>486.32873196105345</c:v>
                </c:pt>
                <c:pt idx="2">
                  <c:v>5289.4746107652463</c:v>
                </c:pt>
                <c:pt idx="4">
                  <c:v>1130.6871471526465</c:v>
                </c:pt>
                <c:pt idx="5">
                  <c:v>489.45567674976644</c:v>
                </c:pt>
                <c:pt idx="6">
                  <c:v>223.58375242075169</c:v>
                </c:pt>
                <c:pt idx="7">
                  <c:v>40.628249244233402</c:v>
                </c:pt>
                <c:pt idx="8">
                  <c:v>1477.4753404697819</c:v>
                </c:pt>
                <c:pt idx="10">
                  <c:v>2972.7152931338301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82-054A-A2EA-947170731E72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Remesas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Hoja1!$B$4:$M$4</c:f>
              <c:numCache>
                <c:formatCode>_-* #,##0_-;\-* #,##0_-;_-* "-"??_-;_-@_-</c:formatCode>
                <c:ptCount val="12"/>
                <c:pt idx="0">
                  <c:v>121925.24126725517</c:v>
                </c:pt>
                <c:pt idx="1">
                  <c:v>197276.68338502684</c:v>
                </c:pt>
                <c:pt idx="2">
                  <c:v>31364.880776702586</c:v>
                </c:pt>
                <c:pt idx="3">
                  <c:v>80506.309329526965</c:v>
                </c:pt>
                <c:pt idx="4">
                  <c:v>138697.17437472125</c:v>
                </c:pt>
                <c:pt idx="5">
                  <c:v>116763.32940422789</c:v>
                </c:pt>
                <c:pt idx="6">
                  <c:v>43499.899299233002</c:v>
                </c:pt>
                <c:pt idx="7">
                  <c:v>10016.556282422021</c:v>
                </c:pt>
                <c:pt idx="8">
                  <c:v>490.46228106254279</c:v>
                </c:pt>
                <c:pt idx="9">
                  <c:v>243.11480634811679</c:v>
                </c:pt>
                <c:pt idx="10">
                  <c:v>2968.6652722984909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82-054A-A2EA-947170731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smooth val="0"/>
        <c:axId val="1411309408"/>
        <c:axId val="1389392336"/>
      </c:lineChart>
      <c:catAx>
        <c:axId val="14113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HN"/>
          </a:p>
        </c:txPr>
        <c:crossAx val="1389392336"/>
        <c:crosses val="autoZero"/>
        <c:auto val="1"/>
        <c:lblAlgn val="ctr"/>
        <c:lblOffset val="100"/>
        <c:noMultiLvlLbl val="0"/>
      </c:catAx>
      <c:valAx>
        <c:axId val="13893923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113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Bancos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Hoja1!$B$2:$M$2</c:f>
              <c:numCache>
                <c:formatCode>_-* #,##0_-;\-* #,##0_-;_-* "-"??_-;_-@_-</c:formatCode>
                <c:ptCount val="12"/>
                <c:pt idx="0">
                  <c:v>326541.48867982533</c:v>
                </c:pt>
                <c:pt idx="1">
                  <c:v>266158.7492032139</c:v>
                </c:pt>
                <c:pt idx="2">
                  <c:v>294569.66143431375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B82-054A-A2EA-947170731E72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Tarjeta Cred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Hoja1!$B$3:$M$3</c:f>
              <c:numCache>
                <c:formatCode>_-* #,##0_-;\-* #,##0_-;_-* "-"??_-;_-@_-</c:formatCode>
                <c:ptCount val="1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B82-054A-A2EA-947170731E72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Remesas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Hoja1!$B$1:$M$1</c:f>
              <c:strCache>
                <c:ptCount val="12"/>
                <c:pt idx="0">
                  <c:v>Ene</c:v>
                </c:pt>
                <c:pt idx="1">
                  <c:v>Feb</c:v>
                </c:pt>
                <c:pt idx="2">
                  <c:v>Mar</c:v>
                </c:pt>
                <c:pt idx="3">
                  <c:v>Abr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Ago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Dic</c:v>
                </c:pt>
              </c:strCache>
            </c:strRef>
          </c:cat>
          <c:val>
            <c:numRef>
              <c:f>Hoja1!$B$4:$M$4</c:f>
              <c:numCache>
                <c:formatCode>_-* #,##0_-;\-* #,##0_-;_-* "-"??_-;_-@_-</c:formatCode>
                <c:ptCount val="12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6B82-054A-A2EA-947170731E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dropLines>
          <c:spPr>
            <a:ln w="9525" cap="flat" cmpd="sng" algn="ctr">
              <a:solidFill>
                <a:schemeClr val="tx1">
                  <a:lumMod val="35000"/>
                  <a:lumOff val="65000"/>
                </a:schemeClr>
              </a:solidFill>
              <a:round/>
            </a:ln>
            <a:effectLst/>
          </c:spPr>
        </c:dropLines>
        <c:smooth val="0"/>
        <c:axId val="1411309408"/>
        <c:axId val="1389392336"/>
      </c:lineChart>
      <c:catAx>
        <c:axId val="1411309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HN"/>
          </a:p>
        </c:txPr>
        <c:crossAx val="1389392336"/>
        <c:crosses val="autoZero"/>
        <c:auto val="1"/>
        <c:lblAlgn val="ctr"/>
        <c:lblOffset val="100"/>
        <c:noMultiLvlLbl val="0"/>
      </c:catAx>
      <c:valAx>
        <c:axId val="1389392336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1411309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Variación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rgbClr val="C0000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F2B-4C4D-9A9F-88BE977647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Hoja1!$A$2:$A$5</c:f>
              <c:strCache>
                <c:ptCount val="4"/>
                <c:pt idx="0">
                  <c:v>19-'20</c:v>
                </c:pt>
                <c:pt idx="1">
                  <c:v>20-'21</c:v>
                </c:pt>
                <c:pt idx="2">
                  <c:v>21-'22</c:v>
                </c:pt>
                <c:pt idx="3">
                  <c:v>22-'23</c:v>
                </c:pt>
              </c:strCache>
            </c:strRef>
          </c:cat>
          <c:val>
            <c:numRef>
              <c:f>Hoja1!$B$2:$B$5</c:f>
              <c:numCache>
                <c:formatCode>0%</c:formatCode>
                <c:ptCount val="4"/>
                <c:pt idx="0">
                  <c:v>1.0196013540755944E-2</c:v>
                </c:pt>
                <c:pt idx="1">
                  <c:v>7.7108447934777891E-2</c:v>
                </c:pt>
                <c:pt idx="2">
                  <c:v>0.5168620189979527</c:v>
                </c:pt>
                <c:pt idx="3">
                  <c:v>-0.49829517956158897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2B-4C4D-9A9F-88BE9776475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90"/>
        <c:axId val="1449821328"/>
        <c:axId val="1389741680"/>
      </c:barChart>
      <c:catAx>
        <c:axId val="1449821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741680"/>
        <c:crosses val="autoZero"/>
        <c:auto val="1"/>
        <c:lblAlgn val="ctr"/>
        <c:lblOffset val="100"/>
        <c:noMultiLvlLbl val="0"/>
      </c:catAx>
      <c:valAx>
        <c:axId val="1389741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4982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Inversion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Hoja1!$A$2:$A$91</c:f>
              <c:numCache>
                <c:formatCode>mmm\-yy</c:formatCode>
                <c:ptCount val="90"/>
                <c:pt idx="0">
                  <c:v>43466</c:v>
                </c:pt>
                <c:pt idx="1">
                  <c:v>43497</c:v>
                </c:pt>
                <c:pt idx="2">
                  <c:v>43525</c:v>
                </c:pt>
                <c:pt idx="3">
                  <c:v>43556</c:v>
                </c:pt>
                <c:pt idx="4">
                  <c:v>43586</c:v>
                </c:pt>
                <c:pt idx="5">
                  <c:v>43617</c:v>
                </c:pt>
                <c:pt idx="6">
                  <c:v>43647</c:v>
                </c:pt>
                <c:pt idx="7">
                  <c:v>43678</c:v>
                </c:pt>
                <c:pt idx="8">
                  <c:v>43709</c:v>
                </c:pt>
                <c:pt idx="9">
                  <c:v>43739</c:v>
                </c:pt>
                <c:pt idx="10">
                  <c:v>43770</c:v>
                </c:pt>
                <c:pt idx="11">
                  <c:v>43800</c:v>
                </c:pt>
                <c:pt idx="12">
                  <c:v>43831</c:v>
                </c:pt>
                <c:pt idx="13">
                  <c:v>43862</c:v>
                </c:pt>
                <c:pt idx="14">
                  <c:v>43891</c:v>
                </c:pt>
                <c:pt idx="15">
                  <c:v>43922</c:v>
                </c:pt>
                <c:pt idx="16">
                  <c:v>43952</c:v>
                </c:pt>
                <c:pt idx="17">
                  <c:v>43983</c:v>
                </c:pt>
                <c:pt idx="18">
                  <c:v>44013</c:v>
                </c:pt>
                <c:pt idx="19">
                  <c:v>44044</c:v>
                </c:pt>
                <c:pt idx="20">
                  <c:v>44075</c:v>
                </c:pt>
                <c:pt idx="21">
                  <c:v>44105</c:v>
                </c:pt>
                <c:pt idx="22">
                  <c:v>44136</c:v>
                </c:pt>
                <c:pt idx="23">
                  <c:v>44166</c:v>
                </c:pt>
                <c:pt idx="24">
                  <c:v>44197</c:v>
                </c:pt>
                <c:pt idx="25">
                  <c:v>44234</c:v>
                </c:pt>
                <c:pt idx="26">
                  <c:v>44256</c:v>
                </c:pt>
                <c:pt idx="27">
                  <c:v>44287</c:v>
                </c:pt>
                <c:pt idx="28">
                  <c:v>44317</c:v>
                </c:pt>
                <c:pt idx="29">
                  <c:v>44348</c:v>
                </c:pt>
                <c:pt idx="30">
                  <c:v>44378</c:v>
                </c:pt>
                <c:pt idx="31">
                  <c:v>44409</c:v>
                </c:pt>
                <c:pt idx="32">
                  <c:v>44440</c:v>
                </c:pt>
                <c:pt idx="33">
                  <c:v>44470</c:v>
                </c:pt>
                <c:pt idx="34">
                  <c:v>44501</c:v>
                </c:pt>
                <c:pt idx="35">
                  <c:v>44531</c:v>
                </c:pt>
                <c:pt idx="36">
                  <c:v>44562</c:v>
                </c:pt>
                <c:pt idx="37">
                  <c:v>44593</c:v>
                </c:pt>
                <c:pt idx="38">
                  <c:v>44621</c:v>
                </c:pt>
                <c:pt idx="39">
                  <c:v>44652</c:v>
                </c:pt>
                <c:pt idx="40">
                  <c:v>44682</c:v>
                </c:pt>
                <c:pt idx="41">
                  <c:v>44713</c:v>
                </c:pt>
                <c:pt idx="42">
                  <c:v>44743</c:v>
                </c:pt>
                <c:pt idx="43">
                  <c:v>44774</c:v>
                </c:pt>
                <c:pt idx="44">
                  <c:v>44805</c:v>
                </c:pt>
                <c:pt idx="45">
                  <c:v>44835</c:v>
                </c:pt>
                <c:pt idx="46">
                  <c:v>44866</c:v>
                </c:pt>
                <c:pt idx="47">
                  <c:v>44896</c:v>
                </c:pt>
                <c:pt idx="48">
                  <c:v>44927</c:v>
                </c:pt>
                <c:pt idx="49">
                  <c:v>44958</c:v>
                </c:pt>
                <c:pt idx="50">
                  <c:v>44986</c:v>
                </c:pt>
                <c:pt idx="51">
                  <c:v>45017</c:v>
                </c:pt>
                <c:pt idx="52">
                  <c:v>45047</c:v>
                </c:pt>
                <c:pt idx="53">
                  <c:v>45078</c:v>
                </c:pt>
                <c:pt idx="54">
                  <c:v>45108</c:v>
                </c:pt>
                <c:pt idx="55">
                  <c:v>45139</c:v>
                </c:pt>
                <c:pt idx="56">
                  <c:v>45170</c:v>
                </c:pt>
                <c:pt idx="57">
                  <c:v>45200</c:v>
                </c:pt>
                <c:pt idx="58">
                  <c:v>45231</c:v>
                </c:pt>
                <c:pt idx="59">
                  <c:v>45261</c:v>
                </c:pt>
                <c:pt idx="60">
                  <c:v>45292</c:v>
                </c:pt>
                <c:pt idx="61">
                  <c:v>45323</c:v>
                </c:pt>
                <c:pt idx="62">
                  <c:v>45352</c:v>
                </c:pt>
                <c:pt idx="63">
                  <c:v>44562</c:v>
                </c:pt>
                <c:pt idx="64">
                  <c:v>44593</c:v>
                </c:pt>
                <c:pt idx="65">
                  <c:v>44621</c:v>
                </c:pt>
                <c:pt idx="66">
                  <c:v>44652</c:v>
                </c:pt>
                <c:pt idx="67">
                  <c:v>44682</c:v>
                </c:pt>
                <c:pt idx="68">
                  <c:v>44713</c:v>
                </c:pt>
                <c:pt idx="69">
                  <c:v>44743</c:v>
                </c:pt>
                <c:pt idx="70">
                  <c:v>44774</c:v>
                </c:pt>
                <c:pt idx="71">
                  <c:v>44805</c:v>
                </c:pt>
                <c:pt idx="72">
                  <c:v>44835</c:v>
                </c:pt>
                <c:pt idx="73">
                  <c:v>44866</c:v>
                </c:pt>
                <c:pt idx="74">
                  <c:v>44896</c:v>
                </c:pt>
                <c:pt idx="75">
                  <c:v>44927</c:v>
                </c:pt>
                <c:pt idx="76">
                  <c:v>44958</c:v>
                </c:pt>
                <c:pt idx="77">
                  <c:v>44986</c:v>
                </c:pt>
                <c:pt idx="78">
                  <c:v>45017</c:v>
                </c:pt>
                <c:pt idx="79">
                  <c:v>45047</c:v>
                </c:pt>
                <c:pt idx="80">
                  <c:v>45078</c:v>
                </c:pt>
                <c:pt idx="81">
                  <c:v>45108</c:v>
                </c:pt>
                <c:pt idx="82">
                  <c:v>45139</c:v>
                </c:pt>
                <c:pt idx="83">
                  <c:v>45170</c:v>
                </c:pt>
                <c:pt idx="84">
                  <c:v>45200</c:v>
                </c:pt>
                <c:pt idx="85">
                  <c:v>45231</c:v>
                </c:pt>
                <c:pt idx="86">
                  <c:v>45261</c:v>
                </c:pt>
                <c:pt idx="87">
                  <c:v>45292</c:v>
                </c:pt>
                <c:pt idx="88">
                  <c:v>45323</c:v>
                </c:pt>
                <c:pt idx="89">
                  <c:v>45352</c:v>
                </c:pt>
              </c:numCache>
            </c:numRef>
          </c:cat>
          <c:val>
            <c:numRef>
              <c:f>Hoja1!$B$2:$B$91</c:f>
              <c:numCache>
                <c:formatCode>0,\k</c:formatCode>
                <c:ptCount val="90"/>
                <c:pt idx="0">
                  <c:v>292452.75981630251</c:v>
                </c:pt>
                <c:pt idx="1">
                  <c:v>269059.70135323348</c:v>
                </c:pt>
                <c:pt idx="2">
                  <c:v>373066.71506856231</c:v>
                </c:pt>
                <c:pt idx="3">
                  <c:v>367942.71331359842</c:v>
                </c:pt>
                <c:pt idx="4">
                  <c:v>401637.99858336081</c:v>
                </c:pt>
                <c:pt idx="5">
                  <c:v>284118.50046159024</c:v>
                </c:pt>
                <c:pt idx="6">
                  <c:v>274130.72141615854</c:v>
                </c:pt>
                <c:pt idx="7">
                  <c:v>261938.33875994931</c:v>
                </c:pt>
                <c:pt idx="8">
                  <c:v>302565.80127588863</c:v>
                </c:pt>
                <c:pt idx="9">
                  <c:v>266630.88856052328</c:v>
                </c:pt>
                <c:pt idx="10">
                  <c:v>312210.86426578631</c:v>
                </c:pt>
                <c:pt idx="11">
                  <c:v>271379.44373625756</c:v>
                </c:pt>
                <c:pt idx="12">
                  <c:v>145024.96380309167</c:v>
                </c:pt>
                <c:pt idx="13">
                  <c:v>172498.66371206485</c:v>
                </c:pt>
                <c:pt idx="14">
                  <c:v>270774.98328653484</c:v>
                </c:pt>
                <c:pt idx="15">
                  <c:v>311654.7394612701</c:v>
                </c:pt>
                <c:pt idx="16">
                  <c:v>292778.50850196462</c:v>
                </c:pt>
                <c:pt idx="17">
                  <c:v>461043.20611014788</c:v>
                </c:pt>
                <c:pt idx="18">
                  <c:v>334453.96747133229</c:v>
                </c:pt>
                <c:pt idx="19">
                  <c:v>224992.59853039344</c:v>
                </c:pt>
                <c:pt idx="20">
                  <c:v>369707.29494444485</c:v>
                </c:pt>
                <c:pt idx="21">
                  <c:v>407428.87498337083</c:v>
                </c:pt>
                <c:pt idx="22">
                  <c:v>383150.19874443038</c:v>
                </c:pt>
                <c:pt idx="23">
                  <c:v>341118.55967079243</c:v>
                </c:pt>
                <c:pt idx="24">
                  <c:v>161883.76630401082</c:v>
                </c:pt>
                <c:pt idx="25">
                  <c:v>163396.84611459175</c:v>
                </c:pt>
                <c:pt idx="26">
                  <c:v>266563.4792384546</c:v>
                </c:pt>
                <c:pt idx="27">
                  <c:v>297358.69252611412</c:v>
                </c:pt>
                <c:pt idx="28">
                  <c:v>521220.77206817904</c:v>
                </c:pt>
                <c:pt idx="29">
                  <c:v>268356.01117027609</c:v>
                </c:pt>
                <c:pt idx="30">
                  <c:v>312533.29772096628</c:v>
                </c:pt>
                <c:pt idx="31">
                  <c:v>458477.9786696157</c:v>
                </c:pt>
                <c:pt idx="32">
                  <c:v>471269.92511601374</c:v>
                </c:pt>
                <c:pt idx="33">
                  <c:v>351535.40118009364</c:v>
                </c:pt>
                <c:pt idx="34">
                  <c:v>350718.44957842713</c:v>
                </c:pt>
                <c:pt idx="35">
                  <c:v>377741.02817135229</c:v>
                </c:pt>
                <c:pt idx="36">
                  <c:v>197958.23087432032</c:v>
                </c:pt>
                <c:pt idx="37">
                  <c:v>650081.65269265417</c:v>
                </c:pt>
                <c:pt idx="38">
                  <c:v>552759.46786466416</c:v>
                </c:pt>
                <c:pt idx="39">
                  <c:v>447563.54928553192</c:v>
                </c:pt>
                <c:pt idx="40">
                  <c:v>682580.17904266831</c:v>
                </c:pt>
                <c:pt idx="41">
                  <c:v>436450.48970024288</c:v>
                </c:pt>
                <c:pt idx="42">
                  <c:v>517308.40374368249</c:v>
                </c:pt>
                <c:pt idx="43">
                  <c:v>596609.84610377881</c:v>
                </c:pt>
                <c:pt idx="44">
                  <c:v>552278.48836815497</c:v>
                </c:pt>
                <c:pt idx="45">
                  <c:v>506812.63094574434</c:v>
                </c:pt>
                <c:pt idx="46">
                  <c:v>512987.18185315747</c:v>
                </c:pt>
                <c:pt idx="47">
                  <c:v>415659.22765736055</c:v>
                </c:pt>
                <c:pt idx="48">
                  <c:v>188648.0328361365</c:v>
                </c:pt>
                <c:pt idx="49">
                  <c:v>309814.63796527049</c:v>
                </c:pt>
                <c:pt idx="50">
                  <c:v>218415.32275881575</c:v>
                </c:pt>
                <c:pt idx="51">
                  <c:v>467645.74924680463</c:v>
                </c:pt>
                <c:pt idx="52">
                  <c:v>316246.67762005428</c:v>
                </c:pt>
                <c:pt idx="53">
                  <c:v>298275.52664650267</c:v>
                </c:pt>
                <c:pt idx="54">
                  <c:v>206009.34452709701</c:v>
                </c:pt>
                <c:pt idx="55">
                  <c:v>195080.37811574066</c:v>
                </c:pt>
                <c:pt idx="56">
                  <c:v>190339.14999950578</c:v>
                </c:pt>
                <c:pt idx="57">
                  <c:v>200006.79640947521</c:v>
                </c:pt>
                <c:pt idx="58">
                  <c:v>225226.02592528926</c:v>
                </c:pt>
                <c:pt idx="59">
                  <c:v>229163.67138629142</c:v>
                </c:pt>
                <c:pt idx="60">
                  <c:v>329538.39236664627</c:v>
                </c:pt>
                <c:pt idx="61">
                  <c:v>266158.74920321506</c:v>
                </c:pt>
                <c:pt idx="62">
                  <c:v>294569.66143430327</c:v>
                </c:pt>
                <c:pt idx="63">
                  <c:v>197958.23087432032</c:v>
                </c:pt>
                <c:pt idx="64">
                  <c:v>650081.65269265417</c:v>
                </c:pt>
                <c:pt idx="65">
                  <c:v>552759.46786466416</c:v>
                </c:pt>
                <c:pt idx="66">
                  <c:v>447563.54928553192</c:v>
                </c:pt>
                <c:pt idx="67">
                  <c:v>682580.17904266831</c:v>
                </c:pt>
                <c:pt idx="68">
                  <c:v>436450.48970024288</c:v>
                </c:pt>
                <c:pt idx="69">
                  <c:v>517308.40374368249</c:v>
                </c:pt>
                <c:pt idx="70">
                  <c:v>596609.84610377881</c:v>
                </c:pt>
                <c:pt idx="71">
                  <c:v>552278.48836815497</c:v>
                </c:pt>
                <c:pt idx="72">
                  <c:v>506812.63094574434</c:v>
                </c:pt>
                <c:pt idx="73">
                  <c:v>512987.18185315747</c:v>
                </c:pt>
                <c:pt idx="74">
                  <c:v>415659.22765736055</c:v>
                </c:pt>
                <c:pt idx="75">
                  <c:v>188648.0328361365</c:v>
                </c:pt>
                <c:pt idx="76">
                  <c:v>309814.63796527049</c:v>
                </c:pt>
                <c:pt idx="77">
                  <c:v>218415.32275881575</c:v>
                </c:pt>
                <c:pt idx="78">
                  <c:v>467645.74924680463</c:v>
                </c:pt>
                <c:pt idx="79">
                  <c:v>316246.67762005428</c:v>
                </c:pt>
                <c:pt idx="80">
                  <c:v>298275.52664650267</c:v>
                </c:pt>
                <c:pt idx="81">
                  <c:v>206009.34452709701</c:v>
                </c:pt>
                <c:pt idx="82">
                  <c:v>195080.37811574066</c:v>
                </c:pt>
                <c:pt idx="83">
                  <c:v>190339.14999950578</c:v>
                </c:pt>
                <c:pt idx="84">
                  <c:v>200006.79640947521</c:v>
                </c:pt>
                <c:pt idx="85">
                  <c:v>225226.02592528926</c:v>
                </c:pt>
                <c:pt idx="86">
                  <c:v>229163.67138629142</c:v>
                </c:pt>
                <c:pt idx="87">
                  <c:v>329538.39236664627</c:v>
                </c:pt>
                <c:pt idx="88">
                  <c:v>266158.74920321506</c:v>
                </c:pt>
                <c:pt idx="89">
                  <c:v>294569.66143430327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88-6E43-83C7-F6346730808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516892144"/>
        <c:axId val="1329774848"/>
      </c:lineChart>
      <c:dateAx>
        <c:axId val="1516892144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329774848"/>
        <c:crosses val="autoZero"/>
        <c:auto val="1"/>
        <c:lblOffset val="100"/>
        <c:baseTimeUnit val="days"/>
      </c:dateAx>
      <c:valAx>
        <c:axId val="1329774848"/>
        <c:scaling>
          <c:orientation val="minMax"/>
        </c:scaling>
        <c:delete val="1"/>
        <c:axPos val="l"/>
        <c:numFmt formatCode="0,\k" sourceLinked="1"/>
        <c:majorTickMark val="none"/>
        <c:minorTickMark val="none"/>
        <c:tickLblPos val="nextTo"/>
        <c:crossAx val="15168921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90"/>
        <c:axId val="1449821328"/>
        <c:axId val="1389741680"/>
      </c:barChart>
      <c:catAx>
        <c:axId val="1449821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741680"/>
        <c:crosses val="autoZero"/>
        <c:auto val="1"/>
        <c:lblAlgn val="ctr"/>
        <c:lblOffset val="100"/>
        <c:noMultiLvlLbl val="0"/>
      </c:catAx>
      <c:valAx>
        <c:axId val="1389741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4982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Bancos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Hoja1!$B$2:$B$7</c:f>
              <c:numCache>
                <c:formatCode>0%</c:formatCode>
                <c:ptCount val="6"/>
                <c:pt idx="0">
                  <c:v>0.69006908418310875</c:v>
                </c:pt>
                <c:pt idx="1">
                  <c:v>0.70917007346404515</c:v>
                </c:pt>
                <c:pt idx="2">
                  <c:v>0.73878370490000367</c:v>
                </c:pt>
                <c:pt idx="3">
                  <c:v>0.85860309107321986</c:v>
                </c:pt>
                <c:pt idx="4">
                  <c:v>0.78594091232772179</c:v>
                </c:pt>
                <c:pt idx="5">
                  <c:v>0.89517168720076223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39-0349-90F7-16C9C077288F}"/>
            </c:ext>
          </c:extLst>
        </c:ser>
        <c:ser>
          <c:idx val="1"/>
          <c:order val="1"/>
          <c:tx>
            <c:strRef>
              <c:f>Hoja1!$C$1</c:f>
              <c:strCache>
                <c:ptCount val="1"/>
                <c:pt idx="0">
                  <c:v>RAD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Hoja1!$C$2:$C$7</c:f>
              <c:numCache>
                <c:formatCode>0%</c:formatCode>
                <c:ptCount val="6"/>
                <c:pt idx="0">
                  <c:v>4.1434226642239703E-2</c:v>
                </c:pt>
                <c:pt idx="1">
                  <c:v>0.14855058816883193</c:v>
                </c:pt>
                <c:pt idx="2">
                  <c:v>0.10831442000477504</c:v>
                </c:pt>
                <c:pt idx="3">
                  <c:v>7.3635266069523683E-2</c:v>
                </c:pt>
                <c:pt idx="4">
                  <c:v>8.4977453283098109E-2</c:v>
                </c:pt>
                <c:pt idx="5">
                  <c:v>6.4615140744451141E-2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39-0349-90F7-16C9C077288F}"/>
            </c:ext>
          </c:extLst>
        </c:ser>
        <c:ser>
          <c:idx val="2"/>
          <c:order val="2"/>
          <c:tx>
            <c:strRef>
              <c:f>Hoja1!$D$1</c:f>
              <c:strCache>
                <c:ptCount val="1"/>
                <c:pt idx="0">
                  <c:v>PRE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Hoja1!$D$2:$D$7</c:f>
              <c:numCache>
                <c:formatCode>0%</c:formatCode>
                <c:ptCount val="6"/>
                <c:pt idx="0">
                  <c:v>0.14748658886806368</c:v>
                </c:pt>
                <c:pt idx="1">
                  <c:v>8.4274050768228012E-2</c:v>
                </c:pt>
                <c:pt idx="2">
                  <c:v>8.2167210311576575E-2</c:v>
                </c:pt>
                <c:pt idx="3">
                  <c:v>5.4113954362142565E-2</c:v>
                </c:pt>
                <c:pt idx="4">
                  <c:v>0.10741437098271374</c:v>
                </c:pt>
                <c:pt idx="5">
                  <c:v>1.1373970124584954E-2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39-0349-90F7-16C9C077288F}"/>
            </c:ext>
          </c:extLst>
        </c:ser>
        <c:ser>
          <c:idx val="3"/>
          <c:order val="3"/>
          <c:tx>
            <c:strRef>
              <c:f>Hoja1!$E$1</c:f>
              <c:strCache>
                <c:ptCount val="1"/>
                <c:pt idx="0">
                  <c:v>CAB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Hoja1!$E$2:$E$7</c:f>
              <c:numCache>
                <c:formatCode>0%</c:formatCode>
                <c:ptCount val="6"/>
                <c:pt idx="0">
                  <c:v>8.3194450439724787E-2</c:v>
                </c:pt>
                <c:pt idx="1">
                  <c:v>3.9277904051904518E-2</c:v>
                </c:pt>
                <c:pt idx="2">
                  <c:v>6.1404096282599976E-2</c:v>
                </c:pt>
                <c:pt idx="3">
                  <c:v>1.3647688495114045E-2</c:v>
                </c:pt>
                <c:pt idx="4">
                  <c:v>0</c:v>
                </c:pt>
                <c:pt idx="5">
                  <c:v>1.1607274679522288E-2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39-0349-90F7-16C9C077288F}"/>
            </c:ext>
          </c:extLst>
        </c:ser>
        <c:ser>
          <c:idx val="4"/>
          <c:order val="4"/>
          <c:tx>
            <c:strRef>
              <c:f>Hoja1!$F$1</c:f>
              <c:strCache>
                <c:ptCount val="1"/>
                <c:pt idx="0">
                  <c:v>EXT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Hoja1!$A$2:$A$7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Hoja1!$F$2:$F$7</c:f>
              <c:numCache>
                <c:formatCode>0%</c:formatCode>
                <c:ptCount val="6"/>
                <c:pt idx="0">
                  <c:v>3.5718908474362328E-2</c:v>
                </c:pt>
                <c:pt idx="1">
                  <c:v>1.8727383546990325E-2</c:v>
                </c:pt>
                <c:pt idx="2">
                  <c:v>9.3305685010448437E-3</c:v>
                </c:pt>
                <c:pt idx="3">
                  <c:v>0</c:v>
                </c:pt>
                <c:pt idx="4">
                  <c:v>2.1667263406466197E-2</c:v>
                </c:pt>
                <c:pt idx="5">
                  <c:v>1.7231927250679353E-2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DC39-0349-90F7-16C9C07728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"/>
        <c:overlap val="100"/>
        <c:axId val="1034303472"/>
        <c:axId val="1034451072"/>
      </c:barChart>
      <c:catAx>
        <c:axId val="103430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034451072"/>
        <c:crosses val="autoZero"/>
        <c:auto val="1"/>
        <c:lblAlgn val="ctr"/>
        <c:lblOffset val="100"/>
        <c:noMultiLvlLbl val="0"/>
      </c:catAx>
      <c:valAx>
        <c:axId val="10344510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3430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90"/>
        <c:axId val="1449821328"/>
        <c:axId val="1389741680"/>
      </c:barChart>
      <c:catAx>
        <c:axId val="1449821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741680"/>
        <c:crosses val="autoZero"/>
        <c:auto val="1"/>
        <c:lblAlgn val="ctr"/>
        <c:lblOffset val="100"/>
        <c:noMultiLvlLbl val="0"/>
      </c:catAx>
      <c:valAx>
        <c:axId val="1389741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4982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Bancos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Hoja1!$B$2:$G$2</c:f>
              <c:numCache>
                <c:formatCode>0%</c:formatCode>
                <c:ptCount val="6"/>
                <c:pt idx="0">
                  <c:v>0.87738981902412994</c:v>
                </c:pt>
                <c:pt idx="1">
                  <c:v>0.73618747532713413</c:v>
                </c:pt>
                <c:pt idx="2">
                  <c:v>0.75879642434926498</c:v>
                </c:pt>
                <c:pt idx="3">
                  <c:v>0.93274287003506973</c:v>
                </c:pt>
                <c:pt idx="4">
                  <c:v>0.73634361570647566</c:v>
                </c:pt>
                <c:pt idx="5">
                  <c:v>0.99663370163111575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39-0349-90F7-16C9C077288F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Remesas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Hoja1!$B$3:$G$3</c:f>
              <c:numCache>
                <c:formatCode>0%</c:formatCode>
                <c:ptCount val="6"/>
                <c:pt idx="0">
                  <c:v>0.10250667165067151</c:v>
                </c:pt>
                <c:pt idx="1">
                  <c:v>0.25851994852735327</c:v>
                </c:pt>
                <c:pt idx="2">
                  <c:v>0.18789598649312825</c:v>
                </c:pt>
                <c:pt idx="3">
                  <c:v>4.0272201955337754E-2</c:v>
                </c:pt>
                <c:pt idx="4">
                  <c:v>0.2442639572965446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39-0349-90F7-16C9C077288F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Tarjeta Crédito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Hoja1!$B$4:$G$4</c:f>
              <c:numCache>
                <c:formatCode>0%</c:formatCode>
                <c:ptCount val="6"/>
                <c:pt idx="0">
                  <c:v>2.0103509325198443E-2</c:v>
                </c:pt>
                <c:pt idx="1">
                  <c:v>5.2925761455125467E-3</c:v>
                </c:pt>
                <c:pt idx="2">
                  <c:v>4.6744081040637153E-2</c:v>
                </c:pt>
                <c:pt idx="3">
                  <c:v>1.8972506793890325E-2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39-0349-90F7-16C9C077288F}"/>
            </c:ext>
          </c:extLst>
        </c:ser>
        <c:ser>
          <c:idx val="3"/>
          <c:order val="3"/>
          <c:tx>
            <c:strRef>
              <c:f>Hoja1!$A$5</c:f>
              <c:strCache>
                <c:ptCount val="1"/>
                <c:pt idx="0">
                  <c:v>Pensiones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Hoja1!$B$5:$G$5</c:f>
              <c:numCache>
                <c:formatCode>0%</c:formatCode>
                <c:ptCount val="6"/>
                <c:pt idx="2">
                  <c:v>5.7799663471831651E-3</c:v>
                </c:pt>
                <c:pt idx="3">
                  <c:v>8.0124212157021441E-3</c:v>
                </c:pt>
                <c:pt idx="4">
                  <c:v>1.5415132866861764E-2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39-0349-90F7-16C9C077288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"/>
        <c:overlap val="100"/>
        <c:axId val="1034303472"/>
        <c:axId val="1034451072"/>
      </c:barChart>
      <c:catAx>
        <c:axId val="10343034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034451072"/>
        <c:crosses val="autoZero"/>
        <c:auto val="1"/>
        <c:lblAlgn val="ctr"/>
        <c:lblOffset val="100"/>
        <c:noMultiLvlLbl val="0"/>
      </c:catAx>
      <c:valAx>
        <c:axId val="1034451072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03430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90"/>
        <c:axId val="1449821328"/>
        <c:axId val="1389741680"/>
      </c:barChart>
      <c:catAx>
        <c:axId val="144982132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389741680"/>
        <c:crosses val="autoZero"/>
        <c:auto val="1"/>
        <c:lblAlgn val="ctr"/>
        <c:lblOffset val="100"/>
        <c:noMultiLvlLbl val="0"/>
      </c:catAx>
      <c:valAx>
        <c:axId val="1389741680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extTo"/>
        <c:crossAx val="14498213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Hoja1!$A$2</c:f>
              <c:strCache>
                <c:ptCount val="1"/>
                <c:pt idx="0">
                  <c:v>Institucional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Hoja1!$B$2:$G$2</c:f>
              <c:numCache>
                <c:formatCode>0%</c:formatCode>
                <c:ptCount val="6"/>
                <c:pt idx="0">
                  <c:v>0.22298523880717044</c:v>
                </c:pt>
                <c:pt idx="1">
                  <c:v>0.69270982508856427</c:v>
                </c:pt>
                <c:pt idx="2">
                  <c:v>0.9409962179322332</c:v>
                </c:pt>
                <c:pt idx="3">
                  <c:v>0.9218266332323185</c:v>
                </c:pt>
                <c:pt idx="4">
                  <c:v>0.96017793231816917</c:v>
                </c:pt>
                <c:pt idx="5">
                  <c:v>0.85964323617130922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C39-0349-90F7-16C9C077288F}"/>
            </c:ext>
          </c:extLst>
        </c:ser>
        <c:ser>
          <c:idx val="1"/>
          <c:order val="1"/>
          <c:tx>
            <c:strRef>
              <c:f>Hoja1!$A$3</c:f>
              <c:strCache>
                <c:ptCount val="1"/>
                <c:pt idx="0">
                  <c:v>Ahorro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Hoja1!$B$3:$G$3</c:f>
              <c:numCache>
                <c:formatCode>0%</c:formatCode>
                <c:ptCount val="6"/>
                <c:pt idx="0">
                  <c:v>0.48913322982646196</c:v>
                </c:pt>
                <c:pt idx="1">
                  <c:v>6.1188595202560842E-2</c:v>
                </c:pt>
                <c:pt idx="2">
                  <c:v>9.8996277700161874E-3</c:v>
                </c:pt>
                <c:pt idx="4">
                  <c:v>6.4934863857008052E-3</c:v>
                </c:pt>
                <c:pt idx="5">
                  <c:v>0.13899513475955283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C39-0349-90F7-16C9C077288F}"/>
            </c:ext>
          </c:extLst>
        </c:ser>
        <c:ser>
          <c:idx val="2"/>
          <c:order val="2"/>
          <c:tx>
            <c:strRef>
              <c:f>Hoja1!$A$4</c:f>
              <c:strCache>
                <c:ptCount val="1"/>
                <c:pt idx="0">
                  <c:v>Prestamo personal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Hoja1!$B$4:$G$4</c:f>
              <c:numCache>
                <c:formatCode>0%</c:formatCode>
                <c:ptCount val="6"/>
                <c:pt idx="0">
                  <c:v>0.12434583210330501</c:v>
                </c:pt>
                <c:pt idx="1">
                  <c:v>0.11478389191874029</c:v>
                </c:pt>
                <c:pt idx="2">
                  <c:v>5.1315973517699681E-3</c:v>
                </c:pt>
                <c:pt idx="3">
                  <c:v>3.9978923437651616E-2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C39-0349-90F7-16C9C077288F}"/>
            </c:ext>
          </c:extLst>
        </c:ser>
        <c:ser>
          <c:idx val="3"/>
          <c:order val="3"/>
          <c:tx>
            <c:strRef>
              <c:f>Hoja1!$A$5</c:f>
              <c:strCache>
                <c:ptCount val="1"/>
                <c:pt idx="0">
                  <c:v>Prestamo auto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Century Gothic" panose="020B0502020202020204" pitchFamily="34" charset="0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Hoja1!$B$5:$G$5</c:f>
              <c:numCache>
                <c:formatCode>0%</c:formatCode>
                <c:ptCount val="6"/>
                <c:pt idx="0">
                  <c:v>0.12079558538290633</c:v>
                </c:pt>
                <c:pt idx="1">
                  <c:v>4.5308597417983668E-2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C39-0349-90F7-16C9C077288F}"/>
            </c:ext>
          </c:extLst>
        </c:ser>
        <c:ser>
          <c:idx val="4"/>
          <c:order val="4"/>
          <c:tx>
            <c:strRef>
              <c:f>Hoja1!$A$6</c:f>
              <c:strCache>
                <c:ptCount val="1"/>
                <c:pt idx="0">
                  <c:v>Occidente el linea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Hoja1!$B$6:$G$6</c:f>
              <c:numCache>
                <c:formatCode>0%</c:formatCode>
                <c:ptCount val="6"/>
                <c:pt idx="1">
                  <c:v>6.9628130941882291E-2</c:v>
                </c:pt>
                <c:pt idx="2">
                  <c:v>1.8159538980788634E-2</c:v>
                </c:pt>
                <c:pt idx="3">
                  <c:v>5.4022573668509955E-3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D8E-5D4F-99C2-901788057118}"/>
            </c:ext>
          </c:extLst>
        </c:ser>
        <c:ser>
          <c:idx val="5"/>
          <c:order val="5"/>
          <c:tx>
            <c:strRef>
              <c:f>Hoja1!$A$7</c:f>
              <c:strCache>
                <c:ptCount val="1"/>
                <c:pt idx="0">
                  <c:v>Occidente móvil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Hoja1!$B$7:$G$7</c:f>
              <c:numCache>
                <c:formatCode>0%</c:formatCode>
                <c:ptCount val="6"/>
                <c:pt idx="1">
                  <c:v>7.5801058144101836E-3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D8E-5D4F-99C2-901788057118}"/>
            </c:ext>
          </c:extLst>
        </c:ser>
        <c:ser>
          <c:idx val="6"/>
          <c:order val="6"/>
          <c:tx>
            <c:strRef>
              <c:f>Hoja1!$A$8</c:f>
              <c:strCache>
                <c:ptCount val="1"/>
                <c:pt idx="0">
                  <c:v>Prestamo vivienda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Hoja1!$B$8:$G$8</c:f>
              <c:numCache>
                <c:formatCode>0%</c:formatCode>
                <c:ptCount val="6"/>
                <c:pt idx="0">
                  <c:v>9.026111709528193E-3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D8E-5D4F-99C2-901788057118}"/>
            </c:ext>
          </c:extLst>
        </c:ser>
        <c:ser>
          <c:idx val="7"/>
          <c:order val="7"/>
          <c:tx>
            <c:strRef>
              <c:f>Hoja1!$A$9</c:f>
              <c:strCache>
                <c:ptCount val="1"/>
                <c:pt idx="0">
                  <c:v>Otros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HN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Hoja1!$B$1:$G$1</c:f>
              <c:strCache>
                <c:ptCount val="6"/>
                <c:pt idx="0">
                  <c:v>2019</c:v>
                </c:pt>
                <c:pt idx="1">
                  <c:v>2020</c:v>
                </c:pt>
                <c:pt idx="2">
                  <c:v>2021</c:v>
                </c:pt>
                <c:pt idx="3">
                  <c:v>2022</c:v>
                </c:pt>
                <c:pt idx="4">
                  <c:v>2023</c:v>
                </c:pt>
                <c:pt idx="5">
                  <c:v>2024</c:v>
                </c:pt>
              </c:strCache>
            </c:strRef>
          </c:cat>
          <c:val>
            <c:numRef>
              <c:f>Hoja1!$B$9:$G$9</c:f>
              <c:numCache>
                <c:formatCode>0%</c:formatCode>
                <c:ptCount val="6"/>
                <c:pt idx="0">
                  <c:v>3.3714002170628143E-2</c:v>
                </c:pt>
                <c:pt idx="1">
                  <c:v>8.8008536158585837E-3</c:v>
                </c:pt>
                <c:pt idx="2">
                  <c:v>2.5813017965192087E-2</c:v>
                </c:pt>
                <c:pt idx="3">
                  <c:v>3.2792185963178899E-2</c:v>
                </c:pt>
                <c:pt idx="4">
                  <c:v>3.3328581296130033E-2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D8E-5D4F-99C2-90178805711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7"/>
        <c:overlap val="100"/>
        <c:axId val="1034303472"/>
        <c:axId val="1034451072"/>
      </c:barChart>
      <c:catAx>
        <c:axId val="10343034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defRPr>
            </a:pPr>
            <a:endParaRPr lang="es-HN"/>
          </a:p>
        </c:txPr>
        <c:crossAx val="1034451072"/>
        <c:crosses val="autoZero"/>
        <c:auto val="1"/>
        <c:lblAlgn val="ctr"/>
        <c:lblOffset val="100"/>
        <c:noMultiLvlLbl val="0"/>
      </c:catAx>
      <c:valAx>
        <c:axId val="103445107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0343034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1595472440944886E-2"/>
          <c:y val="0.86858099058583071"/>
          <c:w val="0.9552465551181103"/>
          <c:h val="0.1137925977398406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entury Gothic" panose="020B0502020202020204" pitchFamily="34" charset="0"/>
              <a:ea typeface="+mn-ea"/>
              <a:cs typeface="+mn-cs"/>
            </a:defRPr>
          </a:pPr>
          <a:endParaRPr lang="es-HN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HN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064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BFCC6F-2429-9640-9BF3-9D12A14A06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5B6C00-9DAB-DE4F-89FC-21D0F123D6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4813A07-2637-754D-817B-429619BC3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A92CEB-778E-ED43-97E4-F04FBBE56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8BF09E-B8F2-CC46-A5B3-BB8A91085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113858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88A98D-3E5C-FD40-B522-4E42572C4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DADA88-5E15-F148-A936-94C79D0C56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47FE27B-01E0-F440-BAC7-C7F064CC8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7B7769-4FBD-B847-A831-2FE30D2A6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3B8072-0612-5147-AFA6-E9BC6C1A4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9544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8CF980B-7B50-854F-9960-3084DF63DF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6634D85-6506-9C4F-91BF-C38943F137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2A3E5D-85DC-DA49-9093-EB6B774349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932D31-0D7A-E544-8E7E-61EFC4720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54A32-FA88-4F4E-86A7-245397DE6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430853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4D4E76-96D7-484B-91CC-5DD92D405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17F815-83C2-2045-8BFF-812F20D01E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7DFFBE4-F7FF-6445-B747-E62740828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CE3EF99-D809-8842-ADC8-5E5680B528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F09AC61-857F-E445-A233-B53001FF3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6803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40B8C-FA16-0047-93F6-B1AA8701F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CF46998-7BDF-A841-87C9-479BC7696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2EE0283-9CCB-3048-829B-FED06A0277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CBF9FC-2909-BD43-A5FD-F3E80EC85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166F6C8-22D6-D746-ACE2-E25676C24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9259717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41EAE0-E3D2-F341-B2FE-FB579056B6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EDDB43E-6071-B249-A70D-0C6B81BBC2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38F04FE-08C9-9645-8600-037802B58F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9A7A45-1A85-9B4B-83BC-028D471478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DF842C3-6584-DC4C-976F-62C6A45B7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9B2EDEB-24BA-B94E-A32C-622A3CCA1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12980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F4C234-06B3-C445-9E62-5668E1E8A8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D49E74E-FEB4-2948-97CF-D41BAA6BA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3111F0D-BAB0-3642-A690-62853B21D6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361E0BE-91C7-1147-A655-E8691DB03F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1DBDE74-B1EE-1340-91E5-B86F424E61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72D3B21-F8B1-BD41-A6B2-28730CBBB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0F80E6A-3237-9546-9995-9272E9ACE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65FFB9C-D0E6-9948-8007-330CF2EF7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423456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F78BF0-C340-C54E-8135-3526ADCE6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0A202DD-6954-244D-ACBA-D0E74D315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9F8D17E-F1B8-CF4A-A1E5-8532C2E805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F9229BF-F7FA-D64E-BBDC-7D7F6F82F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8593071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F79828F-62A7-CC4E-89F4-8CFE3218E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77705E2-361C-8E47-A6AC-00ABDFECBB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564FCB3-5049-2246-AA50-9D3AAFB3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37129087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8F7EC4-1216-F741-8115-B97D55E24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47F9D99-59A7-6643-8693-F84C5415A9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F1B569B-8BF4-6F46-823D-36C92C46B0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9B7873D-79CF-8E46-B95A-3EA5A687A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A4B7DF3-13F2-5C4B-B500-EB8BC44AD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5B5004E-42D0-3146-A454-ABF521B16F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20412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324D4E-5F75-694E-A730-7B129FD68F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E57927F-FA01-5B4C-BB5D-0D9FC8A843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HN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657790-7B47-6645-9961-A05C903281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9D415B6-20CC-A341-A7C4-9CF185180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9EFD16A-28CB-B446-BB33-65DA13C15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HN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B974B74-D433-8446-AB3F-BFEE2C36B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192287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F35D0D1-5780-8F46-97A6-26882CBA5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HN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6EAF98E-960D-854F-AB24-1C6FCBC38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HN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905C0F-4F1E-F047-9518-10014708C5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FF1F67-1384-8949-AAFB-AB98119039C1}" type="datetimeFigureOut">
              <a:rPr lang="es-HN" smtClean="0"/>
              <a:t>16/4/24</a:t>
            </a:fld>
            <a:endParaRPr lang="es-HN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B52197-7009-C742-9E7D-811A320673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HN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9F0FF2-356C-7047-80B9-D16790CFB0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7069A-6225-3C4C-8934-2BD30420CB15}" type="slidenum">
              <a:rPr lang="es-HN" smtClean="0"/>
              <a:t>‹Nº›</a:t>
            </a:fld>
            <a:endParaRPr lang="es-HN"/>
          </a:p>
        </p:txBody>
      </p:sp>
    </p:spTree>
    <p:extLst>
      <p:ext uri="{BB962C8B-B14F-4D97-AF65-F5344CB8AC3E}">
        <p14:creationId xmlns:p14="http://schemas.microsoft.com/office/powerpoint/2010/main" val="2737676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H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6781"/>
            <a:lum/>
          </a:blip>
          <a:srcRect/>
          <a:stretch>
            <a:fillRect t="-9000" b="-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4CC85D21-A889-E842-BE18-71DFFABEDE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4804" y="2670129"/>
            <a:ext cx="3355573" cy="1149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A0DD3F48-1E7D-414F-92FB-20426D8E4340}"/>
              </a:ext>
            </a:extLst>
          </p:cNvPr>
          <p:cNvSpPr txBox="1"/>
          <p:nvPr/>
        </p:nvSpPr>
        <p:spPr>
          <a:xfrm>
            <a:off x="3592440" y="1812055"/>
            <a:ext cx="554029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4000" b="1" dirty="0">
                <a:latin typeface="Century Gothic" panose="020B0502020202020204" pitchFamily="34" charset="0"/>
              </a:rPr>
              <a:t>Actividad publicitaria</a:t>
            </a:r>
          </a:p>
        </p:txBody>
      </p:sp>
      <p:pic>
        <p:nvPicPr>
          <p:cNvPr id="1028" name="Picture 4" descr="ilustração de design de clipart de ícone de calendário 9385433 PNG">
            <a:extLst>
              <a:ext uri="{FF2B5EF4-FFF2-40B4-BE49-F238E27FC236}">
                <a16:creationId xmlns:a16="http://schemas.microsoft.com/office/drawing/2014/main" id="{18D61EDB-0024-0947-A005-B2DCCB37D8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168" y="4368338"/>
            <a:ext cx="697511" cy="81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FA5059A-2293-894C-AE35-94CDF4E314A6}"/>
              </a:ext>
            </a:extLst>
          </p:cNvPr>
          <p:cNvSpPr txBox="1"/>
          <p:nvPr/>
        </p:nvSpPr>
        <p:spPr>
          <a:xfrm>
            <a:off x="5489679" y="4450178"/>
            <a:ext cx="25506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1400" i="1" dirty="0">
                <a:latin typeface="Century Gothic" panose="020B0502020202020204" pitchFamily="34" charset="0"/>
              </a:rPr>
              <a:t>Del 2019 al 2023 (total año)</a:t>
            </a:r>
          </a:p>
          <a:p>
            <a:r>
              <a:rPr lang="es-HN" sz="1400" i="1" dirty="0">
                <a:latin typeface="Century Gothic" panose="020B0502020202020204" pitchFamily="34" charset="0"/>
              </a:rPr>
              <a:t>2024 de enero a marzo</a:t>
            </a:r>
          </a:p>
        </p:txBody>
      </p:sp>
      <p:pic>
        <p:nvPicPr>
          <p:cNvPr id="9" name="Picture 4">
            <a:extLst>
              <a:ext uri="{FF2B5EF4-FFF2-40B4-BE49-F238E27FC236}">
                <a16:creationId xmlns:a16="http://schemas.microsoft.com/office/drawing/2014/main" id="{6234ECD1-CFB9-D546-9F01-7EA0CCCBED31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8480B61A-24FC-2847-9CA2-435F664E686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610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C3E6B8-9427-A74F-8D17-32102FA833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62712204"/>
              </p:ext>
            </p:extLst>
          </p:nvPr>
        </p:nvGraphicFramePr>
        <p:xfrm>
          <a:off x="294879" y="1641884"/>
          <a:ext cx="8995693" cy="466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D1385A3F-900E-6540-8AE7-CEA0A3505272}"/>
              </a:ext>
            </a:extLst>
          </p:cNvPr>
          <p:cNvSpPr txBox="1"/>
          <p:nvPr/>
        </p:nvSpPr>
        <p:spPr>
          <a:xfrm>
            <a:off x="7387652" y="4782038"/>
            <a:ext cx="1426564" cy="2462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Una remesa mas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9322098" y="402253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Actividad por año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17270FE-87FA-7D45-ADC7-0A82C78536D1}"/>
              </a:ext>
            </a:extLst>
          </p:cNvPr>
          <p:cNvSpPr txBox="1"/>
          <p:nvPr/>
        </p:nvSpPr>
        <p:spPr>
          <a:xfrm>
            <a:off x="408972" y="887263"/>
            <a:ext cx="761747" cy="40011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s-HN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2022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45A3096-F0EC-1E41-8E14-14618A4EF5E6}"/>
              </a:ext>
            </a:extLst>
          </p:cNvPr>
          <p:cNvSpPr txBox="1"/>
          <p:nvPr/>
        </p:nvSpPr>
        <p:spPr>
          <a:xfrm>
            <a:off x="9303994" y="2128944"/>
            <a:ext cx="257502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1500" dirty="0">
                <a:latin typeface="Century Gothic" panose="020B0502020202020204" pitchFamily="34" charset="0"/>
              </a:rPr>
              <a:t>En enfoque para el 2021 fue construir imagen a tra és de varias campañas instituiocnales que se activaron en ese año</a:t>
            </a:r>
          </a:p>
          <a:p>
            <a:pPr marL="285750" indent="-285750">
              <a:buFontTx/>
              <a:buChar char="-"/>
            </a:pPr>
            <a:r>
              <a:rPr lang="es-HN" sz="1500" dirty="0">
                <a:latin typeface="Century Gothic" panose="020B0502020202020204" pitchFamily="34" charset="0"/>
              </a:rPr>
              <a:t>Piense en grande, hágalo en grande</a:t>
            </a:r>
          </a:p>
          <a:p>
            <a:pPr marL="285750" indent="-285750">
              <a:buFontTx/>
              <a:buChar char="-"/>
            </a:pPr>
            <a:r>
              <a:rPr lang="es-HN" sz="1500" dirty="0">
                <a:latin typeface="Century Gothic" panose="020B0502020202020204" pitchFamily="34" charset="0"/>
              </a:rPr>
              <a:t>Para usted que sueña en grande</a:t>
            </a:r>
          </a:p>
          <a:p>
            <a:pPr marL="285750" indent="-285750">
              <a:buFontTx/>
              <a:buChar char="-"/>
            </a:pPr>
            <a:r>
              <a:rPr lang="es-HN" sz="1500" dirty="0">
                <a:latin typeface="Century Gothic" panose="020B0502020202020204" pitchFamily="34" charset="0"/>
              </a:rPr>
              <a:t>Mi padre siempre me decia</a:t>
            </a:r>
          </a:p>
          <a:p>
            <a:pPr marL="285750" indent="-285750">
              <a:buFontTx/>
              <a:buChar char="-"/>
            </a:pPr>
            <a:r>
              <a:rPr lang="es-HN" sz="1500" dirty="0">
                <a:latin typeface="Century Gothic" panose="020B0502020202020204" pitchFamily="34" charset="0"/>
              </a:rPr>
              <a:t>Aniverario 71 años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3C87A11-E08D-6E4D-8299-F64219B364DA}"/>
              </a:ext>
            </a:extLst>
          </p:cNvPr>
          <p:cNvSpPr txBox="1"/>
          <p:nvPr/>
        </p:nvSpPr>
        <p:spPr>
          <a:xfrm>
            <a:off x="789845" y="4991266"/>
            <a:ext cx="4370676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Una remesa es mas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DEB902E-0ED0-9B44-B0CD-F7E251E5D669}"/>
              </a:ext>
            </a:extLst>
          </p:cNvPr>
          <p:cNvSpPr txBox="1"/>
          <p:nvPr/>
        </p:nvSpPr>
        <p:spPr>
          <a:xfrm>
            <a:off x="1468682" y="2382775"/>
            <a:ext cx="5874001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Institucional : Para usted que sueña en grande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4BDC581-6E5E-3140-9BA0-994C55CC0EAB}"/>
              </a:ext>
            </a:extLst>
          </p:cNvPr>
          <p:cNvSpPr txBox="1"/>
          <p:nvPr/>
        </p:nvSpPr>
        <p:spPr>
          <a:xfrm>
            <a:off x="5797223" y="2166814"/>
            <a:ext cx="3016993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 71años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BB62633-7833-CC40-B298-0E0537912BC1}"/>
              </a:ext>
            </a:extLst>
          </p:cNvPr>
          <p:cNvSpPr txBox="1"/>
          <p:nvPr/>
        </p:nvSpPr>
        <p:spPr>
          <a:xfrm>
            <a:off x="2972007" y="2845237"/>
            <a:ext cx="4370676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Institucional :Mi padre siempre me decia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50E8423-FE97-234F-AB7D-8DA7320F4D52}"/>
              </a:ext>
            </a:extLst>
          </p:cNvPr>
          <p:cNvSpPr txBox="1"/>
          <p:nvPr/>
        </p:nvSpPr>
        <p:spPr>
          <a:xfrm>
            <a:off x="842861" y="2875002"/>
            <a:ext cx="1397721" cy="55399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 Piense en grande, hágal en grande</a:t>
            </a:r>
          </a:p>
        </p:txBody>
      </p:sp>
      <p:pic>
        <p:nvPicPr>
          <p:cNvPr id="26" name="Picture 4">
            <a:extLst>
              <a:ext uri="{FF2B5EF4-FFF2-40B4-BE49-F238E27FC236}">
                <a16:creationId xmlns:a16="http://schemas.microsoft.com/office/drawing/2014/main" id="{155416BD-7229-FB4A-972E-9A28699D6604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96B0C04C-9786-2246-AAA9-02376084053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8943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C3E6B8-9427-A74F-8D17-32102FA833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4897362"/>
              </p:ext>
            </p:extLst>
          </p:nvPr>
        </p:nvGraphicFramePr>
        <p:xfrm>
          <a:off x="294879" y="1641884"/>
          <a:ext cx="8995693" cy="466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D1385A3F-900E-6540-8AE7-CEA0A3505272}"/>
              </a:ext>
            </a:extLst>
          </p:cNvPr>
          <p:cNvSpPr txBox="1"/>
          <p:nvPr/>
        </p:nvSpPr>
        <p:spPr>
          <a:xfrm>
            <a:off x="789845" y="3982999"/>
            <a:ext cx="3647244" cy="2462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Una remesa mas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9322098" y="402253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Actividad por año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17270FE-87FA-7D45-ADC7-0A82C78536D1}"/>
              </a:ext>
            </a:extLst>
          </p:cNvPr>
          <p:cNvSpPr txBox="1"/>
          <p:nvPr/>
        </p:nvSpPr>
        <p:spPr>
          <a:xfrm>
            <a:off x="408972" y="887263"/>
            <a:ext cx="761747" cy="40011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s-HN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2023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45A3096-F0EC-1E41-8E14-14618A4EF5E6}"/>
              </a:ext>
            </a:extLst>
          </p:cNvPr>
          <p:cNvSpPr txBox="1"/>
          <p:nvPr/>
        </p:nvSpPr>
        <p:spPr>
          <a:xfrm>
            <a:off x="9303994" y="2128944"/>
            <a:ext cx="2575024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1500" dirty="0">
                <a:latin typeface="Century Gothic" panose="020B0502020202020204" pitchFamily="34" charset="0"/>
              </a:rPr>
              <a:t>En el 2023, la inversión publicitaria de Occidente se concentra en una sola campaña institucional : Al igual que usted seguimos avanzando al 2do. Nivel, misma que mantuvo activa desde marzo hasta finalzar el año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Remesas, que es la segunda categoría de importancia, tuvo actividad hasta el mes de agosto.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BB62633-7833-CC40-B298-0E0537912BC1}"/>
              </a:ext>
            </a:extLst>
          </p:cNvPr>
          <p:cNvSpPr txBox="1"/>
          <p:nvPr/>
        </p:nvSpPr>
        <p:spPr>
          <a:xfrm>
            <a:off x="2254004" y="2628781"/>
            <a:ext cx="6560212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Institucional : Al igual que usted seguimos avanzando al 2do. nivel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50E8423-FE97-234F-AB7D-8DA7320F4D52}"/>
              </a:ext>
            </a:extLst>
          </p:cNvPr>
          <p:cNvSpPr txBox="1"/>
          <p:nvPr/>
        </p:nvSpPr>
        <p:spPr>
          <a:xfrm>
            <a:off x="789845" y="4260013"/>
            <a:ext cx="1464159" cy="40011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 Para usted que piensa en grande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F746EB5-4770-5A40-95B2-25D4C2AF3F36}"/>
              </a:ext>
            </a:extLst>
          </p:cNvPr>
          <p:cNvSpPr txBox="1"/>
          <p:nvPr/>
        </p:nvSpPr>
        <p:spPr>
          <a:xfrm>
            <a:off x="2969103" y="4345787"/>
            <a:ext cx="3647244" cy="2462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Una remesa es mas que unos dólares</a:t>
            </a:r>
          </a:p>
        </p:txBody>
      </p:sp>
      <p:pic>
        <p:nvPicPr>
          <p:cNvPr id="17" name="Picture 4">
            <a:extLst>
              <a:ext uri="{FF2B5EF4-FFF2-40B4-BE49-F238E27FC236}">
                <a16:creationId xmlns:a16="http://schemas.microsoft.com/office/drawing/2014/main" id="{9D66FD92-B06C-D746-9534-6659E25B700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1D6D3B7B-9D50-1445-A478-DD07A2E87B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3093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C3E6B8-9427-A74F-8D17-32102FA833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38217338"/>
              </p:ext>
            </p:extLst>
          </p:nvPr>
        </p:nvGraphicFramePr>
        <p:xfrm>
          <a:off x="294879" y="1641884"/>
          <a:ext cx="8995693" cy="466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9322098" y="402253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Actividad por año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17270FE-87FA-7D45-ADC7-0A82C78536D1}"/>
              </a:ext>
            </a:extLst>
          </p:cNvPr>
          <p:cNvSpPr txBox="1"/>
          <p:nvPr/>
        </p:nvSpPr>
        <p:spPr>
          <a:xfrm>
            <a:off x="408972" y="887263"/>
            <a:ext cx="761747" cy="40011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s-HN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2024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45A3096-F0EC-1E41-8E14-14618A4EF5E6}"/>
              </a:ext>
            </a:extLst>
          </p:cNvPr>
          <p:cNvSpPr txBox="1"/>
          <p:nvPr/>
        </p:nvSpPr>
        <p:spPr>
          <a:xfrm>
            <a:off x="9303994" y="2128944"/>
            <a:ext cx="257502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1500" dirty="0">
                <a:latin typeface="Century Gothic" panose="020B0502020202020204" pitchFamily="34" charset="0"/>
              </a:rPr>
              <a:t>En el 2024, mantiene su campaña “Seguimos avanzando al 2do. Nivel” y lanza su campaña conmemorando sus 73 aniversario.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BB62633-7833-CC40-B298-0E0537912BC1}"/>
              </a:ext>
            </a:extLst>
          </p:cNvPr>
          <p:cNvSpPr txBox="1"/>
          <p:nvPr/>
        </p:nvSpPr>
        <p:spPr>
          <a:xfrm>
            <a:off x="1512619" y="2838643"/>
            <a:ext cx="1185611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 73 años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1E4CE1B3-CFC0-D549-8E80-02CD7946A9B3}"/>
              </a:ext>
            </a:extLst>
          </p:cNvPr>
          <p:cNvSpPr txBox="1"/>
          <p:nvPr/>
        </p:nvSpPr>
        <p:spPr>
          <a:xfrm>
            <a:off x="577913" y="2160784"/>
            <a:ext cx="1185611" cy="553998"/>
          </a:xfrm>
          <a:prstGeom prst="rect">
            <a:avLst/>
          </a:prstGeom>
          <a:solidFill>
            <a:schemeClr val="accent2">
              <a:lumMod val="40000"/>
              <a:lumOff val="60000"/>
              <a:alpha val="48988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 Seguimos avanzando al 2do. nivel</a:t>
            </a:r>
          </a:p>
        </p:txBody>
      </p:sp>
      <p:pic>
        <p:nvPicPr>
          <p:cNvPr id="13" name="Picture 4">
            <a:extLst>
              <a:ext uri="{FF2B5EF4-FFF2-40B4-BE49-F238E27FC236}">
                <a16:creationId xmlns:a16="http://schemas.microsoft.com/office/drawing/2014/main" id="{DD5C125E-D97F-4D42-A483-8C7EFB237DEC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15" name="Imagen 14">
            <a:extLst>
              <a:ext uri="{FF2B5EF4-FFF2-40B4-BE49-F238E27FC236}">
                <a16:creationId xmlns:a16="http://schemas.microsoft.com/office/drawing/2014/main" id="{6BC6E58B-587C-DF4A-BC73-9B8D64CCA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6374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>
            <a:extLst>
              <a:ext uri="{FF2B5EF4-FFF2-40B4-BE49-F238E27FC236}">
                <a16:creationId xmlns:a16="http://schemas.microsoft.com/office/drawing/2014/main" id="{9C2CF27F-6901-3244-8239-9EA3E1E6EF9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731923B-9939-5340-B5DC-11CC9099BA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C8AC4C8-64CC-C14A-85B0-7DC60B5F274D}"/>
              </a:ext>
            </a:extLst>
          </p:cNvPr>
          <p:cNvSpPr txBox="1"/>
          <p:nvPr/>
        </p:nvSpPr>
        <p:spPr>
          <a:xfrm>
            <a:off x="4821376" y="2443397"/>
            <a:ext cx="3435556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HN" sz="2000" dirty="0">
                <a:latin typeface="Century Gothic" panose="020B0502020202020204" pitchFamily="34" charset="0"/>
              </a:rPr>
              <a:t>Presentado por :</a:t>
            </a:r>
          </a:p>
          <a:p>
            <a:pPr algn="ctr"/>
            <a:r>
              <a:rPr lang="es-HN" sz="2000" dirty="0">
                <a:latin typeface="Century Gothic" panose="020B0502020202020204" pitchFamily="34" charset="0"/>
              </a:rPr>
              <a:t>Departamento de medios</a:t>
            </a:r>
          </a:p>
          <a:p>
            <a:pPr algn="ctr"/>
            <a:r>
              <a:rPr lang="es-HN" sz="2200" b="1" dirty="0">
                <a:latin typeface="Century Gothic" panose="020B0502020202020204" pitchFamily="34" charset="0"/>
              </a:rPr>
              <a:t>MASS PUBLICIDAD</a:t>
            </a:r>
          </a:p>
          <a:p>
            <a:pPr algn="ctr"/>
            <a:r>
              <a:rPr lang="es-HN" sz="2000" dirty="0">
                <a:latin typeface="Century Gothic" panose="020B0502020202020204" pitchFamily="34" charset="0"/>
              </a:rPr>
              <a:t>17 de abril, 2024</a:t>
            </a:r>
          </a:p>
        </p:txBody>
      </p:sp>
    </p:spTree>
    <p:extLst>
      <p:ext uri="{BB962C8B-B14F-4D97-AF65-F5344CB8AC3E}">
        <p14:creationId xmlns:p14="http://schemas.microsoft.com/office/powerpoint/2010/main" val="136301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8484367" y="425598"/>
            <a:ext cx="3235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000" dirty="0">
                <a:latin typeface="Century Gothic" panose="020B0502020202020204" pitchFamily="34" charset="0"/>
              </a:rPr>
              <a:t>Evolución de la inversión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534490B6-F153-2948-8748-88F64F9C8B4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83651676"/>
              </p:ext>
            </p:extLst>
          </p:nvPr>
        </p:nvGraphicFramePr>
        <p:xfrm>
          <a:off x="727856" y="1828796"/>
          <a:ext cx="8128000" cy="40846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795308-3994-9046-8C3B-CDA0A6C27B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7407431"/>
              </p:ext>
            </p:extLst>
          </p:nvPr>
        </p:nvGraphicFramePr>
        <p:xfrm>
          <a:off x="1404079" y="1185468"/>
          <a:ext cx="6775554" cy="1671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1067E874-010E-BB40-A934-DE98C976DC90}"/>
              </a:ext>
            </a:extLst>
          </p:cNvPr>
          <p:cNvSpPr txBox="1"/>
          <p:nvPr/>
        </p:nvSpPr>
        <p:spPr>
          <a:xfrm>
            <a:off x="9015753" y="1527661"/>
            <a:ext cx="2676578" cy="424731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HN" dirty="0">
                <a:solidFill>
                  <a:srgbClr val="0D0D0D"/>
                </a:solidFill>
                <a:effectLst/>
                <a:latin typeface="Century Gothic" panose="020B0502020202020204" pitchFamily="34" charset="0"/>
              </a:rPr>
              <a:t>Durante los últimos 5 años, la inversión del Banco de Occidente ha experimentado variaciones significativas. Del 2021 al 2022, se registró un aumento del 52%, siendo este último año el de mayor inversión. Sin embargo, entre 2022 y 2023, la inversión disminuyó en la misma proporción.</a:t>
            </a:r>
            <a:endParaRPr lang="es-HN" dirty="0">
              <a:latin typeface="Century Gothic" panose="020B0502020202020204" pitchFamily="34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recto 24">
            <a:extLst>
              <a:ext uri="{FF2B5EF4-FFF2-40B4-BE49-F238E27FC236}">
                <a16:creationId xmlns:a16="http://schemas.microsoft.com/office/drawing/2014/main" id="{FD67AEB4-AEE5-7642-8667-7B7397F6C64D}"/>
              </a:ext>
            </a:extLst>
          </p:cNvPr>
          <p:cNvCxnSpPr/>
          <p:nvPr/>
        </p:nvCxnSpPr>
        <p:spPr>
          <a:xfrm flipH="1">
            <a:off x="914400" y="2023671"/>
            <a:ext cx="7794885" cy="0"/>
          </a:xfrm>
          <a:prstGeom prst="line">
            <a:avLst/>
          </a:prstGeom>
          <a:ln>
            <a:solidFill>
              <a:schemeClr val="bg2">
                <a:lumMod val="90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4">
            <a:extLst>
              <a:ext uri="{FF2B5EF4-FFF2-40B4-BE49-F238E27FC236}">
                <a16:creationId xmlns:a16="http://schemas.microsoft.com/office/drawing/2014/main" id="{9335FFB3-4FFD-E24F-9B8D-8D33A8EA40D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0D1A83C4-9DE6-9F40-BD62-2A55F33EE6C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062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47385435-B9D2-2640-B187-6CF0CFDD1F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00157252"/>
              </p:ext>
            </p:extLst>
          </p:nvPr>
        </p:nvGraphicFramePr>
        <p:xfrm>
          <a:off x="281208" y="464836"/>
          <a:ext cx="1151681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6CF3489B-AF27-7548-958A-5449F9DBBDF6}"/>
              </a:ext>
            </a:extLst>
          </p:cNvPr>
          <p:cNvSpPr/>
          <p:nvPr/>
        </p:nvSpPr>
        <p:spPr>
          <a:xfrm>
            <a:off x="423962" y="1215155"/>
            <a:ext cx="2056436" cy="4027990"/>
          </a:xfrm>
          <a:prstGeom prst="rect">
            <a:avLst/>
          </a:prstGeom>
          <a:solidFill>
            <a:schemeClr val="tx2">
              <a:lumMod val="20000"/>
              <a:lumOff val="80000"/>
              <a:alpha val="37164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E4BE5B98-6A4C-A446-8191-00E9E47E89F9}"/>
              </a:ext>
            </a:extLst>
          </p:cNvPr>
          <p:cNvSpPr/>
          <p:nvPr/>
        </p:nvSpPr>
        <p:spPr>
          <a:xfrm>
            <a:off x="2480398" y="1215155"/>
            <a:ext cx="2056436" cy="4027990"/>
          </a:xfrm>
          <a:prstGeom prst="rect">
            <a:avLst/>
          </a:prstGeom>
          <a:solidFill>
            <a:schemeClr val="accent6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759730E-91B9-C347-902F-02D8F74B4D0C}"/>
              </a:ext>
            </a:extLst>
          </p:cNvPr>
          <p:cNvSpPr/>
          <p:nvPr/>
        </p:nvSpPr>
        <p:spPr>
          <a:xfrm>
            <a:off x="4536834" y="1229622"/>
            <a:ext cx="2056436" cy="4027990"/>
          </a:xfrm>
          <a:prstGeom prst="rect">
            <a:avLst/>
          </a:prstGeom>
          <a:solidFill>
            <a:schemeClr val="bg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269AFB3-BF52-D945-9052-9F5F4634B29D}"/>
              </a:ext>
            </a:extLst>
          </p:cNvPr>
          <p:cNvSpPr/>
          <p:nvPr/>
        </p:nvSpPr>
        <p:spPr>
          <a:xfrm>
            <a:off x="6593270" y="1226730"/>
            <a:ext cx="2056436" cy="4027990"/>
          </a:xfrm>
          <a:prstGeom prst="rect">
            <a:avLst/>
          </a:prstGeom>
          <a:solidFill>
            <a:schemeClr val="accent6">
              <a:lumMod val="20000"/>
              <a:lumOff val="80000"/>
              <a:alpha val="4965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81C1815B-1AED-0242-A3E2-C3B8B1A6024C}"/>
              </a:ext>
            </a:extLst>
          </p:cNvPr>
          <p:cNvSpPr/>
          <p:nvPr/>
        </p:nvSpPr>
        <p:spPr>
          <a:xfrm>
            <a:off x="8649706" y="1226730"/>
            <a:ext cx="2056436" cy="4027990"/>
          </a:xfrm>
          <a:prstGeom prst="rect">
            <a:avLst/>
          </a:prstGeom>
          <a:solidFill>
            <a:schemeClr val="bg2">
              <a:alpha val="5001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HN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306C677F-BAB1-BA4E-8320-CD5E196505BD}"/>
              </a:ext>
            </a:extLst>
          </p:cNvPr>
          <p:cNvSpPr/>
          <p:nvPr/>
        </p:nvSpPr>
        <p:spPr>
          <a:xfrm>
            <a:off x="423962" y="931033"/>
            <a:ext cx="2056436" cy="2841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$3.7M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BDB73E88-F73C-5C42-A2A0-C47C57D9ED23}"/>
              </a:ext>
            </a:extLst>
          </p:cNvPr>
          <p:cNvSpPr/>
          <p:nvPr/>
        </p:nvSpPr>
        <p:spPr>
          <a:xfrm>
            <a:off x="2480398" y="938088"/>
            <a:ext cx="2056436" cy="28412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$3.7M</a:t>
            </a:r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7E75BB74-E89C-774C-91CE-F41A675AD83B}"/>
              </a:ext>
            </a:extLst>
          </p:cNvPr>
          <p:cNvSpPr/>
          <p:nvPr/>
        </p:nvSpPr>
        <p:spPr>
          <a:xfrm>
            <a:off x="4536834" y="942314"/>
            <a:ext cx="2056436" cy="2841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$4.0M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D49D5E6C-DEE1-2642-8730-C94908246336}"/>
              </a:ext>
            </a:extLst>
          </p:cNvPr>
          <p:cNvSpPr/>
          <p:nvPr/>
        </p:nvSpPr>
        <p:spPr>
          <a:xfrm>
            <a:off x="6593270" y="949369"/>
            <a:ext cx="2056436" cy="28412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$6.1M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0385111A-8BDF-F745-8CEE-09C39A69EAF2}"/>
              </a:ext>
            </a:extLst>
          </p:cNvPr>
          <p:cNvSpPr/>
          <p:nvPr/>
        </p:nvSpPr>
        <p:spPr>
          <a:xfrm>
            <a:off x="8649706" y="952261"/>
            <a:ext cx="2056436" cy="2841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$3.4M</a:t>
            </a:r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DF69F004-2A14-FB4C-93B5-9C8B5ADEFF2D}"/>
              </a:ext>
            </a:extLst>
          </p:cNvPr>
          <p:cNvSpPr/>
          <p:nvPr/>
        </p:nvSpPr>
        <p:spPr>
          <a:xfrm>
            <a:off x="423962" y="5887212"/>
            <a:ext cx="2056436" cy="2841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2019</a:t>
            </a:r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19352647-EA35-8E4A-A4B9-DA6422072940}"/>
              </a:ext>
            </a:extLst>
          </p:cNvPr>
          <p:cNvSpPr/>
          <p:nvPr/>
        </p:nvSpPr>
        <p:spPr>
          <a:xfrm>
            <a:off x="2480398" y="5894267"/>
            <a:ext cx="2056436" cy="28412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2020</a:t>
            </a:r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51845C82-6514-7548-BC37-C821C2F241E4}"/>
              </a:ext>
            </a:extLst>
          </p:cNvPr>
          <p:cNvSpPr/>
          <p:nvPr/>
        </p:nvSpPr>
        <p:spPr>
          <a:xfrm>
            <a:off x="4536834" y="5883503"/>
            <a:ext cx="2056436" cy="2841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2021</a:t>
            </a:r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167DE49B-EF3D-294E-9FFA-50295F487F38}"/>
              </a:ext>
            </a:extLst>
          </p:cNvPr>
          <p:cNvSpPr/>
          <p:nvPr/>
        </p:nvSpPr>
        <p:spPr>
          <a:xfrm>
            <a:off x="6593270" y="5890558"/>
            <a:ext cx="2056436" cy="284122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2022</a:t>
            </a:r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BAA0ED7F-1810-2F42-8E25-59599BAA1FB9}"/>
              </a:ext>
            </a:extLst>
          </p:cNvPr>
          <p:cNvSpPr/>
          <p:nvPr/>
        </p:nvSpPr>
        <p:spPr>
          <a:xfrm>
            <a:off x="8649706" y="5893450"/>
            <a:ext cx="2056436" cy="28412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HN" dirty="0">
                <a:latin typeface="Century Gothic" panose="020B0502020202020204" pitchFamily="34" charset="0"/>
              </a:rPr>
              <a:t>2023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8484367" y="425598"/>
            <a:ext cx="32351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000" dirty="0">
                <a:latin typeface="Century Gothic" panose="020B0502020202020204" pitchFamily="34" charset="0"/>
              </a:rPr>
              <a:t>Evolución de la inversión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E35F8D75-3A25-4C41-A743-69E74304245C}"/>
              </a:ext>
            </a:extLst>
          </p:cNvPr>
          <p:cNvCxnSpPr>
            <a:cxnSpLocks/>
          </p:cNvCxnSpPr>
          <p:nvPr/>
        </p:nvCxnSpPr>
        <p:spPr>
          <a:xfrm>
            <a:off x="423962" y="77278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6" name="Picture 4">
            <a:extLst>
              <a:ext uri="{FF2B5EF4-FFF2-40B4-BE49-F238E27FC236}">
                <a16:creationId xmlns:a16="http://schemas.microsoft.com/office/drawing/2014/main" id="{9FD1B59F-D60E-5141-B0A7-B42523BCC34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27" name="Imagen 26">
            <a:extLst>
              <a:ext uri="{FF2B5EF4-FFF2-40B4-BE49-F238E27FC236}">
                <a16:creationId xmlns:a16="http://schemas.microsoft.com/office/drawing/2014/main" id="{1672E03E-F9BB-F34B-AF6E-109FD3B9C3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922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10325875" y="407729"/>
            <a:ext cx="14702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latin typeface="Century Gothic" panose="020B0502020202020204" pitchFamily="34" charset="0"/>
              </a:rPr>
              <a:t>Media Mix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795308-3994-9046-8C3B-CDA0A6C27BC2}"/>
              </a:ext>
            </a:extLst>
          </p:cNvPr>
          <p:cNvGraphicFramePr/>
          <p:nvPr/>
        </p:nvGraphicFramePr>
        <p:xfrm>
          <a:off x="1404079" y="1185468"/>
          <a:ext cx="6775554" cy="1671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1067E874-010E-BB40-A934-DE98C976DC90}"/>
              </a:ext>
            </a:extLst>
          </p:cNvPr>
          <p:cNvSpPr txBox="1"/>
          <p:nvPr/>
        </p:nvSpPr>
        <p:spPr>
          <a:xfrm>
            <a:off x="8627669" y="1773889"/>
            <a:ext cx="3064662" cy="375487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HN" sz="1700" dirty="0">
                <a:solidFill>
                  <a:srgbClr val="0D0D0D"/>
                </a:solidFill>
                <a:latin typeface="Century Gothic" panose="020B0502020202020204" pitchFamily="34" charset="0"/>
              </a:rPr>
              <a:t>En la mezcla de medios por año tiene variaciones</a:t>
            </a:r>
            <a:r>
              <a:rPr lang="es-HN" sz="1700" dirty="0">
                <a:solidFill>
                  <a:srgbClr val="0D0D0D"/>
                </a:solidFill>
                <a:effectLst/>
                <a:latin typeface="Century Gothic" panose="020B0502020202020204" pitchFamily="34" charset="0"/>
              </a:rPr>
              <a:t>. La televisión continúa siendo el medio principal y ha aumentado su participación, alcanzando el 90% en el último trimestre del último año. Por otro lado, la prensa ha ido perdiendo participación, mientras que en algunos casos la radio se mantiene e incluso en algunos años incrementa.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13C3E91-BA6D-E244-8B77-513DFA611C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53630619"/>
              </p:ext>
            </p:extLst>
          </p:nvPr>
        </p:nvGraphicFramePr>
        <p:xfrm>
          <a:off x="499669" y="101373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Picture 4">
            <a:extLst>
              <a:ext uri="{FF2B5EF4-FFF2-40B4-BE49-F238E27FC236}">
                <a16:creationId xmlns:a16="http://schemas.microsoft.com/office/drawing/2014/main" id="{6DFE9B8B-1E73-5840-AA1F-980A1238B4D5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843AFD23-173B-A54B-858D-CB01F07482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6830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9891163" y="438024"/>
            <a:ext cx="18918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000" dirty="0">
                <a:latin typeface="Century Gothic" panose="020B0502020202020204" pitchFamily="34" charset="0"/>
              </a:rPr>
              <a:t>Por categoría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795308-3994-9046-8C3B-CDA0A6C27BC2}"/>
              </a:ext>
            </a:extLst>
          </p:cNvPr>
          <p:cNvGraphicFramePr/>
          <p:nvPr/>
        </p:nvGraphicFramePr>
        <p:xfrm>
          <a:off x="1404079" y="1185468"/>
          <a:ext cx="6775554" cy="1671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1067E874-010E-BB40-A934-DE98C976DC90}"/>
              </a:ext>
            </a:extLst>
          </p:cNvPr>
          <p:cNvSpPr txBox="1"/>
          <p:nvPr/>
        </p:nvSpPr>
        <p:spPr>
          <a:xfrm>
            <a:off x="9015753" y="1943172"/>
            <a:ext cx="2676578" cy="341632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HN" dirty="0">
                <a:solidFill>
                  <a:srgbClr val="0D0D0D"/>
                </a:solidFill>
                <a:effectLst/>
                <a:latin typeface="Century Gothic" panose="020B0502020202020204" pitchFamily="34" charset="0"/>
              </a:rPr>
              <a:t>Bancos es la categoría en donde concentra su inversión.</a:t>
            </a:r>
          </a:p>
          <a:p>
            <a:pPr algn="ctr"/>
            <a:r>
              <a:rPr lang="es-HN" dirty="0">
                <a:solidFill>
                  <a:srgbClr val="0D0D0D"/>
                </a:solidFill>
                <a:effectLst/>
                <a:latin typeface="Century Gothic" panose="020B0502020202020204" pitchFamily="34" charset="0"/>
              </a:rPr>
              <a:t>Remesas también tiene una participación importante siendo la segunda categoría de importancia y en tercer lugar tarjeta de crédito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13C3E91-BA6D-E244-8B77-513DFA611C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12958894"/>
              </p:ext>
            </p:extLst>
          </p:nvPr>
        </p:nvGraphicFramePr>
        <p:xfrm>
          <a:off x="499669" y="2109344"/>
          <a:ext cx="8128000" cy="4323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Tabla 7">
            <a:extLst>
              <a:ext uri="{FF2B5EF4-FFF2-40B4-BE49-F238E27FC236}">
                <a16:creationId xmlns:a16="http://schemas.microsoft.com/office/drawing/2014/main" id="{0FCC9577-DB8A-1D4E-8273-C64437C84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4377105"/>
              </p:ext>
            </p:extLst>
          </p:nvPr>
        </p:nvGraphicFramePr>
        <p:xfrm>
          <a:off x="689547" y="1712106"/>
          <a:ext cx="7749918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1653">
                  <a:extLst>
                    <a:ext uri="{9D8B030D-6E8A-4147-A177-3AD203B41FA5}">
                      <a16:colId xmlns:a16="http://schemas.microsoft.com/office/drawing/2014/main" val="3338517442"/>
                    </a:ext>
                  </a:extLst>
                </a:gridCol>
                <a:gridCol w="1291653">
                  <a:extLst>
                    <a:ext uri="{9D8B030D-6E8A-4147-A177-3AD203B41FA5}">
                      <a16:colId xmlns:a16="http://schemas.microsoft.com/office/drawing/2014/main" val="3361179313"/>
                    </a:ext>
                  </a:extLst>
                </a:gridCol>
                <a:gridCol w="1291653">
                  <a:extLst>
                    <a:ext uri="{9D8B030D-6E8A-4147-A177-3AD203B41FA5}">
                      <a16:colId xmlns:a16="http://schemas.microsoft.com/office/drawing/2014/main" val="2414401354"/>
                    </a:ext>
                  </a:extLst>
                </a:gridCol>
                <a:gridCol w="1291653">
                  <a:extLst>
                    <a:ext uri="{9D8B030D-6E8A-4147-A177-3AD203B41FA5}">
                      <a16:colId xmlns:a16="http://schemas.microsoft.com/office/drawing/2014/main" val="93287701"/>
                    </a:ext>
                  </a:extLst>
                </a:gridCol>
                <a:gridCol w="1291653">
                  <a:extLst>
                    <a:ext uri="{9D8B030D-6E8A-4147-A177-3AD203B41FA5}">
                      <a16:colId xmlns:a16="http://schemas.microsoft.com/office/drawing/2014/main" val="1334489127"/>
                    </a:ext>
                  </a:extLst>
                </a:gridCol>
                <a:gridCol w="1291653">
                  <a:extLst>
                    <a:ext uri="{9D8B030D-6E8A-4147-A177-3AD203B41FA5}">
                      <a16:colId xmlns:a16="http://schemas.microsoft.com/office/drawing/2014/main" val="27823276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HN" sz="1600" b="0" i="0" dirty="0">
                          <a:latin typeface="Century Gothic" panose="020B0502020202020204" pitchFamily="34" charset="0"/>
                        </a:rPr>
                        <a:t>$3.7M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1600" b="0" i="0" dirty="0">
                          <a:latin typeface="Century Gothic" panose="020B0502020202020204" pitchFamily="34" charset="0"/>
                        </a:rPr>
                        <a:t>$3,7M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1600" b="0" i="0" dirty="0">
                          <a:latin typeface="Century Gothic" panose="020B0502020202020204" pitchFamily="34" charset="0"/>
                        </a:rPr>
                        <a:t>$4.0M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1600" b="0" i="0" dirty="0">
                          <a:latin typeface="Century Gothic" panose="020B0502020202020204" pitchFamily="34" charset="0"/>
                        </a:rPr>
                        <a:t>$6.1M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1600" b="0" i="0" dirty="0">
                          <a:latin typeface="Century Gothic" panose="020B0502020202020204" pitchFamily="34" charset="0"/>
                        </a:rPr>
                        <a:t>$3.4M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HN" sz="1600" b="0" i="0" dirty="0">
                          <a:latin typeface="Century Gothic" panose="020B0502020202020204" pitchFamily="34" charset="0"/>
                        </a:rPr>
                        <a:t>$890K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1097171"/>
                  </a:ext>
                </a:extLst>
              </a:tr>
            </a:tbl>
          </a:graphicData>
        </a:graphic>
      </p:graphicFrame>
      <p:pic>
        <p:nvPicPr>
          <p:cNvPr id="12" name="Picture 4">
            <a:extLst>
              <a:ext uri="{FF2B5EF4-FFF2-40B4-BE49-F238E27FC236}">
                <a16:creationId xmlns:a16="http://schemas.microsoft.com/office/drawing/2014/main" id="{F47D64DC-FB30-FE4F-B5E1-0A25B7740EF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E950C195-C668-F148-BC79-D98D655BB35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2928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1795308-3994-9046-8C3B-CDA0A6C27BC2}"/>
              </a:ext>
            </a:extLst>
          </p:cNvPr>
          <p:cNvGraphicFramePr/>
          <p:nvPr/>
        </p:nvGraphicFramePr>
        <p:xfrm>
          <a:off x="1404079" y="1185468"/>
          <a:ext cx="6775554" cy="16714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CuadroTexto 5">
            <a:extLst>
              <a:ext uri="{FF2B5EF4-FFF2-40B4-BE49-F238E27FC236}">
                <a16:creationId xmlns:a16="http://schemas.microsoft.com/office/drawing/2014/main" id="{1067E874-010E-BB40-A934-DE98C976DC90}"/>
              </a:ext>
            </a:extLst>
          </p:cNvPr>
          <p:cNvSpPr txBox="1"/>
          <p:nvPr/>
        </p:nvSpPr>
        <p:spPr>
          <a:xfrm>
            <a:off x="8627668" y="1119880"/>
            <a:ext cx="3289511" cy="506292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 anchor="ctr">
            <a:spAutoFit/>
          </a:bodyPr>
          <a:lstStyle/>
          <a:p>
            <a:pPr algn="ctr"/>
            <a:r>
              <a:rPr lang="es-HN" sz="1700" dirty="0">
                <a:solidFill>
                  <a:srgbClr val="0D0D0D"/>
                </a:solidFill>
                <a:effectLst/>
                <a:latin typeface="Century Gothic" panose="020B0502020202020204" pitchFamily="34" charset="0"/>
              </a:rPr>
              <a:t>La actividad publicitaria está orientada a comunicar campañas institucionales.</a:t>
            </a:r>
          </a:p>
          <a:p>
            <a:pPr algn="ctr"/>
            <a:r>
              <a:rPr lang="es-HN" sz="1700" dirty="0">
                <a:solidFill>
                  <a:srgbClr val="0D0D0D"/>
                </a:solidFill>
                <a:latin typeface="Century Gothic" panose="020B0502020202020204" pitchFamily="34" charset="0"/>
              </a:rPr>
              <a:t>En el 2019, fue el año en donde Occidente diversificó su inversión, ofreciendo diferentes productos de esta categoría, siendo “Ahorros” en donde concentró mayormente la inversión (49%)</a:t>
            </a:r>
          </a:p>
          <a:p>
            <a:pPr algn="ctr"/>
            <a:r>
              <a:rPr lang="es-HN" sz="1700" dirty="0">
                <a:solidFill>
                  <a:srgbClr val="0D0D0D"/>
                </a:solidFill>
                <a:effectLst/>
                <a:latin typeface="Century Gothic" panose="020B0502020202020204" pitchFamily="34" charset="0"/>
              </a:rPr>
              <a:t>En el 2024, reactiva la comunicación para</a:t>
            </a:r>
            <a:r>
              <a:rPr lang="es-HN" sz="1700" dirty="0">
                <a:solidFill>
                  <a:srgbClr val="0D0D0D"/>
                </a:solidFill>
                <a:latin typeface="Century Gothic" panose="020B0502020202020204" pitchFamily="34" charset="0"/>
              </a:rPr>
              <a:t>  campaña de cuentas de ahorro, que habia tenido inactiva por los últimos 3 años (2021 al 2023), también hay comunicación de campañas de ahorro (14%)</a:t>
            </a:r>
            <a:endParaRPr lang="es-HN" sz="1700" dirty="0">
              <a:solidFill>
                <a:srgbClr val="0D0D0D"/>
              </a:solidFill>
              <a:effectLst/>
              <a:latin typeface="Century Gothic" panose="020B0502020202020204" pitchFamily="34" charset="0"/>
            </a:endParaRP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13C3E91-BA6D-E244-8B77-513DFA611C7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3940624"/>
              </p:ext>
            </p:extLst>
          </p:nvPr>
        </p:nvGraphicFramePr>
        <p:xfrm>
          <a:off x="499669" y="1123005"/>
          <a:ext cx="8128000" cy="53093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CuadroTexto 8">
            <a:extLst>
              <a:ext uri="{FF2B5EF4-FFF2-40B4-BE49-F238E27FC236}">
                <a16:creationId xmlns:a16="http://schemas.microsoft.com/office/drawing/2014/main" id="{1B7698D2-B475-1943-B42D-4BB4E5CBD4E6}"/>
              </a:ext>
            </a:extLst>
          </p:cNvPr>
          <p:cNvSpPr txBox="1"/>
          <p:nvPr/>
        </p:nvSpPr>
        <p:spPr>
          <a:xfrm>
            <a:off x="8991879" y="117822"/>
            <a:ext cx="279114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Categoría Bancos</a:t>
            </a:r>
          </a:p>
          <a:p>
            <a:pPr algn="r"/>
            <a:r>
              <a:rPr lang="es-HN" sz="2000" dirty="0">
                <a:latin typeface="Century Gothic" panose="020B0502020202020204" pitchFamily="34" charset="0"/>
              </a:rPr>
              <a:t>Por tipo de producto</a:t>
            </a:r>
          </a:p>
        </p:txBody>
      </p:sp>
      <p:pic>
        <p:nvPicPr>
          <p:cNvPr id="10" name="Picture 4">
            <a:extLst>
              <a:ext uri="{FF2B5EF4-FFF2-40B4-BE49-F238E27FC236}">
                <a16:creationId xmlns:a16="http://schemas.microsoft.com/office/drawing/2014/main" id="{1753A68D-8857-A447-A4FA-FF5954EAA998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11" name="Imagen 10">
            <a:extLst>
              <a:ext uri="{FF2B5EF4-FFF2-40B4-BE49-F238E27FC236}">
                <a16:creationId xmlns:a16="http://schemas.microsoft.com/office/drawing/2014/main" id="{29992557-659A-C141-AC8E-304C399F23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5349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9322098" y="402253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Actividad por año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17270FE-87FA-7D45-ADC7-0A82C78536D1}"/>
              </a:ext>
            </a:extLst>
          </p:cNvPr>
          <p:cNvSpPr txBox="1"/>
          <p:nvPr/>
        </p:nvSpPr>
        <p:spPr>
          <a:xfrm>
            <a:off x="408972" y="887263"/>
            <a:ext cx="761747" cy="40011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s-HN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2019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C3E6B8-9427-A74F-8D17-32102FA8332F}"/>
              </a:ext>
            </a:extLst>
          </p:cNvPr>
          <p:cNvGraphicFramePr/>
          <p:nvPr/>
        </p:nvGraphicFramePr>
        <p:xfrm>
          <a:off x="294879" y="1641884"/>
          <a:ext cx="8995693" cy="466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CuadroTexto 9">
            <a:extLst>
              <a:ext uri="{FF2B5EF4-FFF2-40B4-BE49-F238E27FC236}">
                <a16:creationId xmlns:a16="http://schemas.microsoft.com/office/drawing/2014/main" id="{D15DED46-662E-CE4C-BAB9-74125D338EA5}"/>
              </a:ext>
            </a:extLst>
          </p:cNvPr>
          <p:cNvSpPr txBox="1"/>
          <p:nvPr/>
        </p:nvSpPr>
        <p:spPr>
          <a:xfrm>
            <a:off x="2136934" y="1764199"/>
            <a:ext cx="3709232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A mis hijos les enseñe la importancia de ahorrar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1E9E6146-3B3B-9B4E-A772-7081990B1367}"/>
              </a:ext>
            </a:extLst>
          </p:cNvPr>
          <p:cNvSpPr txBox="1"/>
          <p:nvPr/>
        </p:nvSpPr>
        <p:spPr>
          <a:xfrm>
            <a:off x="7256041" y="2905948"/>
            <a:ext cx="2034531" cy="246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s-HN" sz="1000" dirty="0">
                <a:latin typeface="Century Gothic" panose="020B0502020202020204" pitchFamily="34" charset="0"/>
              </a:rPr>
              <a:t>Todo comenzó con un ahorro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237D25ED-A29F-1B4F-84BC-7AD55408556A}"/>
              </a:ext>
            </a:extLst>
          </p:cNvPr>
          <p:cNvSpPr txBox="1"/>
          <p:nvPr/>
        </p:nvSpPr>
        <p:spPr>
          <a:xfrm>
            <a:off x="759575" y="2162686"/>
            <a:ext cx="3062919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Yo soy ek hoy  de mis metas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DD077B-BEDC-524C-9801-B5A31CA01D0A}"/>
              </a:ext>
            </a:extLst>
          </p:cNvPr>
          <p:cNvSpPr txBox="1"/>
          <p:nvPr/>
        </p:nvSpPr>
        <p:spPr>
          <a:xfrm>
            <a:off x="2922222" y="3234737"/>
            <a:ext cx="5920193" cy="246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Depositamos la confianza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3EB63AF-CBB3-514C-A240-F4DB8ED0361A}"/>
              </a:ext>
            </a:extLst>
          </p:cNvPr>
          <p:cNvSpPr txBox="1"/>
          <p:nvPr/>
        </p:nvSpPr>
        <p:spPr>
          <a:xfrm>
            <a:off x="2922222" y="4001760"/>
            <a:ext cx="1484886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En el mes de mamá, estamos unidos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D4F6C6EE-20EF-A24B-9109-4508569BE092}"/>
              </a:ext>
            </a:extLst>
          </p:cNvPr>
          <p:cNvSpPr txBox="1"/>
          <p:nvPr/>
        </p:nvSpPr>
        <p:spPr>
          <a:xfrm>
            <a:off x="7417489" y="4097079"/>
            <a:ext cx="1484886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Estamos unidos, gane presios al instante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45A3096-F0EC-1E41-8E14-14618A4EF5E6}"/>
              </a:ext>
            </a:extLst>
          </p:cNvPr>
          <p:cNvSpPr txBox="1"/>
          <p:nvPr/>
        </p:nvSpPr>
        <p:spPr>
          <a:xfrm>
            <a:off x="9322098" y="1573027"/>
            <a:ext cx="257502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1500" dirty="0">
                <a:latin typeface="Century Gothic" panose="020B0502020202020204" pitchFamily="34" charset="0"/>
              </a:rPr>
              <a:t>La campaña mas relevante fue la campaña institucional “Depositamos la confianza, misma que estuvo activa de abril a diciembre del 2019.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La siguiente campaña de importancia durante ese año, fue la campaña de ahorro “A mis hijos les enseñe la importancia de ahorrar” y durante el último trimestre se activa con otra campaña de haorro “todo comenzó con un ahorro</a:t>
            </a:r>
          </a:p>
          <a:p>
            <a:endParaRPr lang="es-HN" sz="1500" dirty="0">
              <a:latin typeface="Century Gothic" panose="020B0502020202020204" pitchFamily="34" charset="0"/>
            </a:endParaRPr>
          </a:p>
        </p:txBody>
      </p:sp>
      <p:pic>
        <p:nvPicPr>
          <p:cNvPr id="20" name="Picture 4">
            <a:extLst>
              <a:ext uri="{FF2B5EF4-FFF2-40B4-BE49-F238E27FC236}">
                <a16:creationId xmlns:a16="http://schemas.microsoft.com/office/drawing/2014/main" id="{AF2C100D-C177-ED4F-ACA3-C2DDA29AC8DE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9A276893-0FCF-9B4C-A828-B1DC1187F9B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479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uadroTexto 28">
            <a:extLst>
              <a:ext uri="{FF2B5EF4-FFF2-40B4-BE49-F238E27FC236}">
                <a16:creationId xmlns:a16="http://schemas.microsoft.com/office/drawing/2014/main" id="{D1385A3F-900E-6540-8AE7-CEA0A3505272}"/>
              </a:ext>
            </a:extLst>
          </p:cNvPr>
          <p:cNvSpPr txBox="1"/>
          <p:nvPr/>
        </p:nvSpPr>
        <p:spPr>
          <a:xfrm>
            <a:off x="7387653" y="3821616"/>
            <a:ext cx="1426564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Remesa segura, remesa conveniente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9322098" y="402253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Actividad por año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17270FE-87FA-7D45-ADC7-0A82C78536D1}"/>
              </a:ext>
            </a:extLst>
          </p:cNvPr>
          <p:cNvSpPr txBox="1"/>
          <p:nvPr/>
        </p:nvSpPr>
        <p:spPr>
          <a:xfrm>
            <a:off x="408972" y="887263"/>
            <a:ext cx="761747" cy="40011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s-HN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2020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C3E6B8-9427-A74F-8D17-32102FA833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22085904"/>
              </p:ext>
            </p:extLst>
          </p:nvPr>
        </p:nvGraphicFramePr>
        <p:xfrm>
          <a:off x="294879" y="1641884"/>
          <a:ext cx="8995693" cy="466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CuadroTexto 10">
            <a:extLst>
              <a:ext uri="{FF2B5EF4-FFF2-40B4-BE49-F238E27FC236}">
                <a16:creationId xmlns:a16="http://schemas.microsoft.com/office/drawing/2014/main" id="{A45A3096-F0EC-1E41-8E14-14618A4EF5E6}"/>
              </a:ext>
            </a:extLst>
          </p:cNvPr>
          <p:cNvSpPr txBox="1"/>
          <p:nvPr/>
        </p:nvSpPr>
        <p:spPr>
          <a:xfrm>
            <a:off x="9322098" y="1573027"/>
            <a:ext cx="25750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1500" dirty="0">
                <a:latin typeface="Century Gothic" panose="020B0502020202020204" pitchFamily="34" charset="0"/>
              </a:rPr>
              <a:t>Enel 2020, el pico mas relevante se presenta en Junio con la campaña “agrocrédito”.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El segundo pico se da en Septiembre con la campaña institucional “69años cuidando tus ahorros”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La campaña “quedate en casa” se lanza en abril y permanece por 2 meses.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Remesas recibe apoyo desde mayo hasta finalizar el año.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D92606F4-8A29-284E-A8F0-50427AE6D8AF}"/>
              </a:ext>
            </a:extLst>
          </p:cNvPr>
          <p:cNvSpPr txBox="1"/>
          <p:nvPr/>
        </p:nvSpPr>
        <p:spPr>
          <a:xfrm>
            <a:off x="6551504" y="2396282"/>
            <a:ext cx="2322673" cy="246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HN" sz="1000" dirty="0">
                <a:latin typeface="Century Gothic" panose="020B0502020202020204" pitchFamily="34" charset="0"/>
              </a:rPr>
              <a:t>69 años cuidando tus ahorros.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5767E2E-DA0C-C64E-B50C-0CBC1485C1A1}"/>
              </a:ext>
            </a:extLst>
          </p:cNvPr>
          <p:cNvSpPr txBox="1"/>
          <p:nvPr/>
        </p:nvSpPr>
        <p:spPr>
          <a:xfrm>
            <a:off x="3961172" y="2039017"/>
            <a:ext cx="1075523" cy="246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s-HN" sz="1000" dirty="0">
                <a:latin typeface="Century Gothic" panose="020B0502020202020204" pitchFamily="34" charset="0"/>
              </a:rPr>
              <a:t>Agrocrédito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870A10C5-933D-874E-B370-EABB7DB95FAF}"/>
              </a:ext>
            </a:extLst>
          </p:cNvPr>
          <p:cNvSpPr txBox="1"/>
          <p:nvPr/>
        </p:nvSpPr>
        <p:spPr>
          <a:xfrm>
            <a:off x="789845" y="3852338"/>
            <a:ext cx="2111583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Yo soy el hoy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DED8B9D-116C-B045-979B-09CCB8037815}"/>
              </a:ext>
            </a:extLst>
          </p:cNvPr>
          <p:cNvSpPr txBox="1"/>
          <p:nvPr/>
        </p:nvSpPr>
        <p:spPr>
          <a:xfrm>
            <a:off x="1436920" y="3569326"/>
            <a:ext cx="2111583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Depositamos la confianza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64020150-4423-C044-AD86-85DE1C8BDA0A}"/>
              </a:ext>
            </a:extLst>
          </p:cNvPr>
          <p:cNvSpPr txBox="1"/>
          <p:nvPr/>
        </p:nvSpPr>
        <p:spPr>
          <a:xfrm>
            <a:off x="2963709" y="3136250"/>
            <a:ext cx="2111583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Quedate en casa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3C87A11-E08D-6E4D-8299-F64219B364DA}"/>
              </a:ext>
            </a:extLst>
          </p:cNvPr>
          <p:cNvSpPr txBox="1"/>
          <p:nvPr/>
        </p:nvSpPr>
        <p:spPr>
          <a:xfrm>
            <a:off x="3756490" y="4438001"/>
            <a:ext cx="5012756" cy="24622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Una remesa es mas</a:t>
            </a:r>
          </a:p>
        </p:txBody>
      </p:sp>
      <p:pic>
        <p:nvPicPr>
          <p:cNvPr id="30" name="Picture 4">
            <a:extLst>
              <a:ext uri="{FF2B5EF4-FFF2-40B4-BE49-F238E27FC236}">
                <a16:creationId xmlns:a16="http://schemas.microsoft.com/office/drawing/2014/main" id="{92A40B96-CF85-374D-9F2D-95893B4517D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31" name="Imagen 30">
            <a:extLst>
              <a:ext uri="{FF2B5EF4-FFF2-40B4-BE49-F238E27FC236}">
                <a16:creationId xmlns:a16="http://schemas.microsoft.com/office/drawing/2014/main" id="{8B6438F6-BB5B-9249-A64F-79E1DF799C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5855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00C3E6B8-9427-A74F-8D17-32102FA8332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61235885"/>
              </p:ext>
            </p:extLst>
          </p:nvPr>
        </p:nvGraphicFramePr>
        <p:xfrm>
          <a:off x="294879" y="1641884"/>
          <a:ext cx="8995693" cy="46671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9" name="CuadroTexto 28">
            <a:extLst>
              <a:ext uri="{FF2B5EF4-FFF2-40B4-BE49-F238E27FC236}">
                <a16:creationId xmlns:a16="http://schemas.microsoft.com/office/drawing/2014/main" id="{D1385A3F-900E-6540-8AE7-CEA0A3505272}"/>
              </a:ext>
            </a:extLst>
          </p:cNvPr>
          <p:cNvSpPr txBox="1"/>
          <p:nvPr/>
        </p:nvSpPr>
        <p:spPr>
          <a:xfrm>
            <a:off x="7387653" y="3821616"/>
            <a:ext cx="1426564" cy="55399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Una remesas en navidad es sueños realizados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D594CF4-1264-8C4E-8903-E5C274ED46CA}"/>
              </a:ext>
            </a:extLst>
          </p:cNvPr>
          <p:cNvSpPr txBox="1"/>
          <p:nvPr/>
        </p:nvSpPr>
        <p:spPr>
          <a:xfrm>
            <a:off x="9322098" y="402253"/>
            <a:ext cx="24609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HN" sz="2000" dirty="0">
                <a:solidFill>
                  <a:schemeClr val="accent2"/>
                </a:solidFill>
                <a:latin typeface="Century Gothic" panose="020B0502020202020204" pitchFamily="34" charset="0"/>
              </a:rPr>
              <a:t>Actividad por año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18036E-0176-594A-9071-37E4FA8C944E}"/>
              </a:ext>
            </a:extLst>
          </p:cNvPr>
          <p:cNvSpPr txBox="1"/>
          <p:nvPr/>
        </p:nvSpPr>
        <p:spPr>
          <a:xfrm>
            <a:off x="408972" y="386865"/>
            <a:ext cx="33634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HN" sz="2200" b="1" dirty="0">
                <a:latin typeface="Century Gothic" panose="020B0502020202020204" pitchFamily="34" charset="0"/>
              </a:rPr>
              <a:t>BANCO DE OCCIDENTE</a:t>
            </a:r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491BB93C-7B50-2F4D-AA2D-BF6F04925358}"/>
              </a:ext>
            </a:extLst>
          </p:cNvPr>
          <p:cNvCxnSpPr>
            <a:cxnSpLocks/>
          </p:cNvCxnSpPr>
          <p:nvPr/>
        </p:nvCxnSpPr>
        <p:spPr>
          <a:xfrm>
            <a:off x="408972" y="817752"/>
            <a:ext cx="11374056" cy="7956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917270FE-87FA-7D45-ADC7-0A82C78536D1}"/>
              </a:ext>
            </a:extLst>
          </p:cNvPr>
          <p:cNvSpPr txBox="1"/>
          <p:nvPr/>
        </p:nvSpPr>
        <p:spPr>
          <a:xfrm>
            <a:off x="408972" y="887263"/>
            <a:ext cx="761747" cy="400110"/>
          </a:xfrm>
          <a:prstGeom prst="rect">
            <a:avLst/>
          </a:prstGeom>
          <a:solidFill>
            <a:schemeClr val="accent2"/>
          </a:solidFill>
        </p:spPr>
        <p:txBody>
          <a:bodyPr wrap="none" rtlCol="0">
            <a:spAutoFit/>
          </a:bodyPr>
          <a:lstStyle/>
          <a:p>
            <a:r>
              <a:rPr lang="es-HN" sz="2000" b="1" dirty="0">
                <a:solidFill>
                  <a:schemeClr val="bg1"/>
                </a:solidFill>
                <a:latin typeface="Century Gothic" panose="020B0502020202020204" pitchFamily="34" charset="0"/>
              </a:rPr>
              <a:t>2021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A45A3096-F0EC-1E41-8E14-14618A4EF5E6}"/>
              </a:ext>
            </a:extLst>
          </p:cNvPr>
          <p:cNvSpPr txBox="1"/>
          <p:nvPr/>
        </p:nvSpPr>
        <p:spPr>
          <a:xfrm>
            <a:off x="9322098" y="1573027"/>
            <a:ext cx="25750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HN" sz="1500" dirty="0">
                <a:latin typeface="Century Gothic" panose="020B0502020202020204" pitchFamily="34" charset="0"/>
              </a:rPr>
              <a:t>Enel 2020, el pico mas relevante se presenta en Junio con la campaña “agrocrédito”.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El segundo pico se da en Septiembre con la campaña institucional “69años cuidando tus ahorros”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La campaña “quedate en casa” se lanza en abril y permanece por 2 meses.</a:t>
            </a:r>
          </a:p>
          <a:p>
            <a:r>
              <a:rPr lang="es-HN" sz="1500" dirty="0">
                <a:latin typeface="Century Gothic" panose="020B0502020202020204" pitchFamily="34" charset="0"/>
              </a:rPr>
              <a:t>Remesas recibe apoyo desde mayo hasta finalizar el año.</a:t>
            </a:r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E5767E2E-DA0C-C64E-B50C-0CBC1485C1A1}"/>
              </a:ext>
            </a:extLst>
          </p:cNvPr>
          <p:cNvSpPr txBox="1"/>
          <p:nvPr/>
        </p:nvSpPr>
        <p:spPr>
          <a:xfrm>
            <a:off x="2240582" y="4037476"/>
            <a:ext cx="1851731" cy="24622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 Vamos a reactivarnos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53C87A11-E08D-6E4D-8299-F64219B364DA}"/>
              </a:ext>
            </a:extLst>
          </p:cNvPr>
          <p:cNvSpPr txBox="1"/>
          <p:nvPr/>
        </p:nvSpPr>
        <p:spPr>
          <a:xfrm>
            <a:off x="1452965" y="4828137"/>
            <a:ext cx="1575234" cy="2462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Una remesa es mas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DEB902E-0ED0-9B44-B0CD-F7E251E5D669}"/>
              </a:ext>
            </a:extLst>
          </p:cNvPr>
          <p:cNvSpPr txBox="1"/>
          <p:nvPr/>
        </p:nvSpPr>
        <p:spPr>
          <a:xfrm>
            <a:off x="3472276" y="3129446"/>
            <a:ext cx="4607422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Institucional : Tenemos todos los prouctos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4BDC581-6E5E-3140-9BA0-994C55CC0EAB}"/>
              </a:ext>
            </a:extLst>
          </p:cNvPr>
          <p:cNvSpPr txBox="1"/>
          <p:nvPr/>
        </p:nvSpPr>
        <p:spPr>
          <a:xfrm>
            <a:off x="5797224" y="2166814"/>
            <a:ext cx="2282474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 70 años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888294FB-75FB-8F4E-9AD0-AB78771E7D34}"/>
              </a:ext>
            </a:extLst>
          </p:cNvPr>
          <p:cNvSpPr txBox="1"/>
          <p:nvPr/>
        </p:nvSpPr>
        <p:spPr>
          <a:xfrm>
            <a:off x="1452779" y="3748319"/>
            <a:ext cx="2319614" cy="24622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latin typeface="Century Gothic" panose="020B0502020202020204" pitchFamily="34" charset="0"/>
              </a:rPr>
              <a:t>Inst.:Yo soy el hoy de mis metas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7D3CDC2-C205-5142-948A-50DDCE76C162}"/>
              </a:ext>
            </a:extLst>
          </p:cNvPr>
          <p:cNvSpPr txBox="1"/>
          <p:nvPr/>
        </p:nvSpPr>
        <p:spPr>
          <a:xfrm>
            <a:off x="789845" y="4458843"/>
            <a:ext cx="799112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HN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Remesa Segura</a:t>
            </a:r>
          </a:p>
        </p:txBody>
      </p:sp>
      <p:pic>
        <p:nvPicPr>
          <p:cNvPr id="19" name="Picture 4">
            <a:extLst>
              <a:ext uri="{FF2B5EF4-FFF2-40B4-BE49-F238E27FC236}">
                <a16:creationId xmlns:a16="http://schemas.microsoft.com/office/drawing/2014/main" id="{CCB186F2-A7CA-F849-8B60-117FBFB51D2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39581" y="6213195"/>
            <a:ext cx="1333755" cy="504189"/>
          </a:xfrm>
          <a:prstGeom prst="rect">
            <a:avLst/>
          </a:prstGeom>
        </p:spPr>
      </p:pic>
      <p:pic>
        <p:nvPicPr>
          <p:cNvPr id="30" name="Imagen 29">
            <a:extLst>
              <a:ext uri="{FF2B5EF4-FFF2-40B4-BE49-F238E27FC236}">
                <a16:creationId xmlns:a16="http://schemas.microsoft.com/office/drawing/2014/main" id="{0AB8A300-5E77-8640-830A-CFFC7666BBF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664" y="6213195"/>
            <a:ext cx="1484243" cy="522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068017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1142</TotalTime>
  <Words>846</Words>
  <Application>Microsoft Macintosh PowerPoint</Application>
  <PresentationFormat>Panorámica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11</cp:revision>
  <dcterms:created xsi:type="dcterms:W3CDTF">2024-04-17T00:32:04Z</dcterms:created>
  <dcterms:modified xsi:type="dcterms:W3CDTF">2024-04-17T19:35:03Z</dcterms:modified>
</cp:coreProperties>
</file>