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147473286" r:id="rId2"/>
    <p:sldId id="2147473880" r:id="rId3"/>
    <p:sldId id="2147473881" r:id="rId4"/>
    <p:sldId id="2147473882" r:id="rId5"/>
    <p:sldId id="2147473883" r:id="rId6"/>
    <p:sldId id="2147473887" r:id="rId7"/>
    <p:sldId id="2147473884" r:id="rId8"/>
    <p:sldId id="2147473888" r:id="rId9"/>
    <p:sldId id="2147473890" r:id="rId10"/>
    <p:sldId id="2147473892" r:id="rId11"/>
    <p:sldId id="2147473891" r:id="rId12"/>
    <p:sldId id="2147473334" r:id="rId13"/>
    <p:sldId id="2147473332" r:id="rId14"/>
    <p:sldId id="2147473333" r:id="rId15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269498-EF01-4DB4-F334-C6EFC33AA979}" name="Michelle Paulette Ruiz Funez" initials="MR" userId="S::michelle.ruiz@baccredomatic.hn::0411bf63-2458-4be2-8f08-ec84dfc6d3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F"/>
    <a:srgbClr val="E0002B"/>
    <a:srgbClr val="E41E2D"/>
    <a:srgbClr val="EB0B2A"/>
    <a:srgbClr val="E4002B"/>
    <a:srgbClr val="EA0A2A"/>
    <a:srgbClr val="E3D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0" autoAdjust="0"/>
    <p:restoredTop sz="93941" autoAdjust="0"/>
  </p:normalViewPr>
  <p:slideViewPr>
    <p:cSldViewPr snapToGrid="0">
      <p:cViewPr varScale="1">
        <p:scale>
          <a:sx n="108" d="100"/>
          <a:sy n="108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0FE5-C19E-0F4F-82FD-8462E46CFDA7}" type="datetimeFigureOut">
              <a:rPr lang="en-HN" smtClean="0"/>
              <a:t>27/8/24</a:t>
            </a:fld>
            <a:endParaRPr lang="en-H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3D886-2421-7946-80ED-5461F2AFE6E2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4723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1200" dirty="0">
                <a:solidFill>
                  <a:srgbClr val="212121"/>
                </a:solidFill>
              </a:rPr>
              <a:t>No dejaremos de financiar clientes de forma radical.  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C8DE-F011-DC46-AD4B-AF6C720FAF75}" type="slidenum">
              <a:rPr kumimoji="0" lang="en-C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R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38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88987-5DA4-CC49-A981-03750932E198}" type="slidenum">
              <a:rPr lang="es-ES_tradnl" smtClean="0"/>
              <a:t>12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69965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88987-5DA4-CC49-A981-03750932E198}" type="slidenum">
              <a:rPr lang="es-ES_tradnl" smtClean="0"/>
              <a:t>13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82250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88987-5DA4-CC49-A981-03750932E198}" type="slidenum">
              <a:rPr lang="es-ES_tradnl" smtClean="0"/>
              <a:t>14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4433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CF69F-93CF-85B3-96B3-E998001B0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E464C1-FD76-63A9-E381-2F2BAC157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A058EE-A9F7-4C4C-19A5-D217FE8C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336AAA-2BF3-C32B-87FD-ED8F4D40D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3676B7-41B2-D3A4-2BDC-4C34F808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1825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D205C6-8ECF-7E02-3D1F-A6D15C4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549ECE-93D9-70D0-6C55-36EBAC76E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4024A-2F90-B49B-27FB-6C9A19A5A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ABEBE-A0AC-8CAE-2B1E-83DC2E1C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226991-6A5E-A86E-D226-95AE21F8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72222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2A9743-7561-78CC-F873-AB4080FAD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3E9319-4860-475C-E152-5A7C8B71E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99EDBC-204A-26C9-5517-EEB2AA10C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390860-F37B-05DF-B249-0FB0A7F4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148FEC-C3F0-CF96-94EC-64C791D6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48652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2748D-D28A-8C81-BCB0-FBB512F1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A481BE-2989-07CE-7319-CEC9207C1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E02A8E-87AE-0658-1670-DF3EAF70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F8BE74-65E9-A031-7AEF-3702A2D7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B1087F-006C-B999-4378-4A0CBCF5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5730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F4BDE-5940-0F65-F69B-3EA17289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541DC3-D18B-C060-ECD0-C4D3C356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5D53AA-B08B-1CE5-0EFC-FD4690DF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BF7D61-01A9-BE2A-76E1-CDB162AD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0E3E25-9D24-5A0B-3F1F-3FC31B05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9376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566C8-E999-EF05-10CE-7C1DA8E8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63F466-9FA7-53C5-DF01-41D321597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8F4C0C-B80C-49E4-B677-A96885FF2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6F0AF0-D0F3-F3D3-9C41-C51BCE08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D80305-DB3E-A793-B2F5-DA930473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314211-9E3B-3BCC-DA2E-43BE7E3C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55579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D5D16-5453-18E9-DB99-7649EA11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0272C4-E070-3E1C-893C-C65890322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52D158-33CC-6EA1-C7AF-16B3ECC4A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FD86D6-7D6B-3719-8E59-FA71BAB38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7F2CEF-D8E6-1D7A-493A-D04CBDCB0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685ABC-14AE-746A-AF83-467A7B6C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78D127-69B5-4399-0BF3-B591AE16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8947A7-747D-1D5E-9E3F-5BA11302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417458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E01C0-299B-93EE-0FF5-5E13B32A1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37E788-E82F-D06F-C743-95329EC8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17EB23-9AEA-6BE4-869B-69ACAB45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AAA0B3-34C4-486C-1481-E8EDAD18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9843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577038E-43E1-9FE4-EAC0-A27EDF2E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9FBFF90-120A-1BCA-0AEB-837AC139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4DCC89-5F63-695A-639E-506ACD4E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4552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3BD8D-EE35-C5A6-A58C-0A2297E2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BE38F9-AEF6-D12B-011A-3D1C6B546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94CC33-636C-F8EF-2094-A1EABDB02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F29042-29B7-0B90-24B1-90844B06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68FA79-F5D0-C2DB-1DD6-8C571FE5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6D4A7E-5AD1-2154-3F47-1E082E8B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871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3F195-A061-AF13-B95D-1FBA852C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C6F74-A1FE-E6CE-E247-F3DC04318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461E2E-08F7-1DD4-F2E8-BCA18FDE7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A9E108-BA65-C419-0734-B27457A4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2E0251-A936-7B25-EADC-ABBD70F8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3D4027-EBCB-5290-91FD-F8FF7558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32144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C54C83-E6DE-1E82-F4CE-A00BD80D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DBA460-E010-9DBC-F1A0-69BA5E0D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A97DD-15AE-E379-2F05-7C0E2B4B4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68F55-1BB5-7945-B442-20C5F0D094CA}" type="datetimeFigureOut">
              <a:rPr lang="es-HN" smtClean="0"/>
              <a:t>27/8/24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CC55FA-84CA-8F82-E1AB-82CE73C44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874243-7B0F-B2E6-8F1B-457DB5D0B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53FF3-09F6-7846-847C-F07726D8EB16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91381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29C7E5-B272-2599-6D87-D58E20DEE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598" y="2951018"/>
            <a:ext cx="6725920" cy="1733684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 aspiración:</a:t>
            </a:r>
            <a:b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Neto Positivo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472426-3A44-CE55-6C3A-DFDE85AE7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598" y="4904510"/>
            <a:ext cx="9144000" cy="47204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_tradn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Aprendizajes, retos y oportunidades</a:t>
            </a:r>
          </a:p>
        </p:txBody>
      </p:sp>
    </p:spTree>
    <p:extLst>
      <p:ext uri="{BB962C8B-B14F-4D97-AF65-F5344CB8AC3E}">
        <p14:creationId xmlns:p14="http://schemas.microsoft.com/office/powerpoint/2010/main" val="745753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B7A91-7735-DF62-EE8E-390E8F3A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D2D49-693B-DF8B-359E-31876C45E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2E8F491A-5C96-2142-65FC-AFB70A23049B}"/>
              </a:ext>
            </a:extLst>
          </p:cNvPr>
          <p:cNvSpPr txBox="1"/>
          <p:nvPr/>
        </p:nvSpPr>
        <p:spPr>
          <a:xfrm>
            <a:off x="3354303" y="1825625"/>
            <a:ext cx="548339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6000" b="1" dirty="0">
                <a:latin typeface="Arial" panose="020B0604020202020204" pitchFamily="34" charset="0"/>
                <a:cs typeface="Arial" panose="020B0604020202020204" pitchFamily="34" charset="0"/>
              </a:rPr>
              <a:t>En construcción</a:t>
            </a:r>
          </a:p>
        </p:txBody>
      </p:sp>
    </p:spTree>
    <p:extLst>
      <p:ext uri="{BB962C8B-B14F-4D97-AF65-F5344CB8AC3E}">
        <p14:creationId xmlns:p14="http://schemas.microsoft.com/office/powerpoint/2010/main" val="4057412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64796BE-4B84-6685-2FE8-A01F47FF9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382" y="1194029"/>
            <a:ext cx="8428349" cy="4301798"/>
          </a:xfrm>
        </p:spPr>
        <p:txBody>
          <a:bodyPr/>
          <a:lstStyle/>
          <a:p>
            <a:r>
              <a:rPr lang="es-ES_tradnl" dirty="0"/>
              <a:t>Estrategia Climática</a:t>
            </a:r>
          </a:p>
          <a:p>
            <a:r>
              <a:rPr lang="es-ES_tradnl" dirty="0"/>
              <a:t>Descarbonización</a:t>
            </a:r>
          </a:p>
          <a:p>
            <a:r>
              <a:rPr lang="es-ES_tradnl" dirty="0"/>
              <a:t>Finanzas Sostenibles</a:t>
            </a:r>
          </a:p>
          <a:p>
            <a:r>
              <a:rPr lang="es-ES_tradnl" dirty="0"/>
              <a:t>Inclusión y Salud Financiera</a:t>
            </a:r>
          </a:p>
          <a:p>
            <a:r>
              <a:rPr lang="es-ES_tradnl" dirty="0"/>
              <a:t>Derechos Humanos</a:t>
            </a:r>
          </a:p>
        </p:txBody>
      </p:sp>
    </p:spTree>
    <p:extLst>
      <p:ext uri="{BB962C8B-B14F-4D97-AF65-F5344CB8AC3E}">
        <p14:creationId xmlns:p14="http://schemas.microsoft.com/office/powerpoint/2010/main" val="309215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43CE29B6-1C0F-2906-1535-FE6C1DD954DB}"/>
              </a:ext>
            </a:extLst>
          </p:cNvPr>
          <p:cNvSpPr/>
          <p:nvPr/>
        </p:nvSpPr>
        <p:spPr>
          <a:xfrm rot="10800000" flipV="1">
            <a:off x="8279" y="2702896"/>
            <a:ext cx="12192172" cy="424877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05">
              <a:defRPr/>
            </a:pPr>
            <a:endParaRPr lang="x-none" sz="3599">
              <a:solidFill>
                <a:srgbClr val="FFFFFF"/>
              </a:solidFill>
              <a:latin typeface="Graphik Extralight" panose="020B0303030202060203" pitchFamily="34" charset="77"/>
            </a:endParaRP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1232C38B-F18A-92BB-55A9-A44575F4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kern="0" dirty="0">
                <a:latin typeface="Graphik Extralight" panose="020B0303030202060203" pitchFamily="34" charset="77"/>
                <a:cs typeface="Arial" panose="020B0604020202020204" pitchFamily="34" charset="0"/>
              </a:rPr>
              <a:t>Divulgación de información sobre cuestiones sociales, medioambientales y climáticas</a:t>
            </a:r>
            <a:endParaRPr lang="es-ES_tradnl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C10DD24E-7695-DB73-54E7-221B6183A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22449"/>
            <a:ext cx="10515600" cy="867201"/>
          </a:xfrm>
        </p:spPr>
        <p:txBody>
          <a:bodyPr/>
          <a:lstStyle/>
          <a:p>
            <a:r>
              <a:rPr lang="es-ES_tradnl" dirty="0"/>
              <a:t>Rendición de cuentas</a:t>
            </a:r>
          </a:p>
        </p:txBody>
      </p:sp>
    </p:spTree>
    <p:extLst>
      <p:ext uri="{BB962C8B-B14F-4D97-AF65-F5344CB8AC3E}">
        <p14:creationId xmlns:p14="http://schemas.microsoft.com/office/powerpoint/2010/main" val="1491434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43CE29B6-1C0F-2906-1535-FE6C1DD954DB}"/>
              </a:ext>
            </a:extLst>
          </p:cNvPr>
          <p:cNvSpPr/>
          <p:nvPr/>
        </p:nvSpPr>
        <p:spPr>
          <a:xfrm rot="10800000" flipV="1">
            <a:off x="0" y="2059214"/>
            <a:ext cx="12192172" cy="424877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05">
              <a:defRPr/>
            </a:pPr>
            <a:endParaRPr lang="x-none" sz="3599">
              <a:solidFill>
                <a:srgbClr val="FFFFFF"/>
              </a:solidFill>
              <a:latin typeface="Graphik Extralight" panose="020B0303030202060203" pitchFamily="34" charset="77"/>
            </a:endParaRP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9410D818-307B-D697-A8A1-CF6FB0376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" r="20"/>
          <a:stretch/>
        </p:blipFill>
        <p:spPr>
          <a:xfrm>
            <a:off x="8457337" y="2382416"/>
            <a:ext cx="3381059" cy="1897111"/>
          </a:xfrm>
          <a:prstGeom prst="roundRect">
            <a:avLst>
              <a:gd name="adj" fmla="val 8128"/>
            </a:avLst>
          </a:prstGeom>
          <a:effectLst>
            <a:outerShdw blurRad="491331" dist="311249" dir="5412621" sx="88000" sy="88000" algn="t" rotWithShape="0">
              <a:prstClr val="black">
                <a:alpha val="38992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1809E5-2AFF-F200-D049-8ACD96F0B3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3" r="2543"/>
          <a:stretch/>
        </p:blipFill>
        <p:spPr>
          <a:xfrm>
            <a:off x="777924" y="2417095"/>
            <a:ext cx="3475810" cy="194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C7229A6-9CAD-2D0F-83AF-1D40C3D09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81"/>
          <a:stretch/>
        </p:blipFill>
        <p:spPr>
          <a:xfrm>
            <a:off x="4663508" y="2386988"/>
            <a:ext cx="3367859" cy="194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phic 6">
            <a:extLst>
              <a:ext uri="{FF2B5EF4-FFF2-40B4-BE49-F238E27FC236}">
                <a16:creationId xmlns:a16="http://schemas.microsoft.com/office/drawing/2014/main" id="{B470C045-47AB-2923-FAD0-0873321D0B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08703" y="118686"/>
            <a:ext cx="611195" cy="5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5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43CE29B6-1C0F-2906-1535-FE6C1DD954DB}"/>
              </a:ext>
            </a:extLst>
          </p:cNvPr>
          <p:cNvSpPr/>
          <p:nvPr/>
        </p:nvSpPr>
        <p:spPr>
          <a:xfrm rot="10800000" flipV="1">
            <a:off x="0" y="880864"/>
            <a:ext cx="12192172" cy="424877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05">
              <a:defRPr/>
            </a:pPr>
            <a:endParaRPr lang="x-none" sz="3599">
              <a:solidFill>
                <a:srgbClr val="FFFFFF"/>
              </a:solidFill>
              <a:latin typeface="Graphik Extralight" panose="020B0303030202060203" pitchFamily="34" charset="77"/>
            </a:endParaRPr>
          </a:p>
        </p:txBody>
      </p:sp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2BD3677F-1361-BD5F-3C0D-D14C22624945}"/>
              </a:ext>
            </a:extLst>
          </p:cNvPr>
          <p:cNvCxnSpPr>
            <a:cxnSpLocks/>
          </p:cNvCxnSpPr>
          <p:nvPr/>
        </p:nvCxnSpPr>
        <p:spPr>
          <a:xfrm>
            <a:off x="2761114" y="2202872"/>
            <a:ext cx="0" cy="26582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2">
            <a:extLst>
              <a:ext uri="{FF2B5EF4-FFF2-40B4-BE49-F238E27FC236}">
                <a16:creationId xmlns:a16="http://schemas.microsoft.com/office/drawing/2014/main" id="{4A6F31E5-3D7F-6C37-A05F-FD547BE0E670}"/>
              </a:ext>
            </a:extLst>
          </p:cNvPr>
          <p:cNvSpPr txBox="1"/>
          <p:nvPr/>
        </p:nvSpPr>
        <p:spPr>
          <a:xfrm>
            <a:off x="2350548" y="272843"/>
            <a:ext cx="7142241" cy="28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3905">
              <a:lnSpc>
                <a:spcPct val="80000"/>
              </a:lnSpc>
              <a:defRPr/>
            </a:pPr>
            <a:r>
              <a:rPr lang="es-ES_tradnl" sz="1600" dirty="0">
                <a:solidFill>
                  <a:srgbClr val="000000"/>
                </a:solidFill>
                <a:latin typeface="Graphik Extralight" panose="020B0303030202060203" pitchFamily="34" charset="77"/>
                <a:cs typeface="Arial" panose="020B0604020202020204" pitchFamily="34" charset="0"/>
              </a:rPr>
              <a:t>Marcos y adhesiones relevantes para el sector</a:t>
            </a:r>
          </a:p>
        </p:txBody>
      </p:sp>
      <p:pic>
        <p:nvPicPr>
          <p:cNvPr id="1028" name="Picture 4" descr="15Rock releases open source TCFD questionnaire">
            <a:extLst>
              <a:ext uri="{FF2B5EF4-FFF2-40B4-BE49-F238E27FC236}">
                <a16:creationId xmlns:a16="http://schemas.microsoft.com/office/drawing/2014/main" id="{F98CC88D-91E7-D747-A9F5-87A16BCB6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b="21839"/>
          <a:stretch/>
        </p:blipFill>
        <p:spPr bwMode="auto">
          <a:xfrm>
            <a:off x="459320" y="3037568"/>
            <a:ext cx="2017165" cy="59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NG amongst leaders in Dow Jones Sustainability Indices | ING">
            <a:extLst>
              <a:ext uri="{FF2B5EF4-FFF2-40B4-BE49-F238E27FC236}">
                <a16:creationId xmlns:a16="http://schemas.microsoft.com/office/drawing/2014/main" id="{9F5722C6-544F-1916-1BAF-E1050A3BA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921" y="3194000"/>
            <a:ext cx="1158034" cy="105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3">
            <a:extLst>
              <a:ext uri="{FF2B5EF4-FFF2-40B4-BE49-F238E27FC236}">
                <a16:creationId xmlns:a16="http://schemas.microsoft.com/office/drawing/2014/main" id="{E802B706-4874-F04D-0D03-EE4435F77549}"/>
              </a:ext>
            </a:extLst>
          </p:cNvPr>
          <p:cNvCxnSpPr>
            <a:cxnSpLocks/>
          </p:cNvCxnSpPr>
          <p:nvPr/>
        </p:nvCxnSpPr>
        <p:spPr>
          <a:xfrm>
            <a:off x="10100647" y="2202872"/>
            <a:ext cx="0" cy="265829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Global Reporting Initiative (GRI) Logo PNG Vector (SVG) Free Download">
            <a:extLst>
              <a:ext uri="{FF2B5EF4-FFF2-40B4-BE49-F238E27FC236}">
                <a16:creationId xmlns:a16="http://schemas.microsoft.com/office/drawing/2014/main" id="{F1857FDF-671A-0AED-11DB-40C7CA57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0" y="1904775"/>
            <a:ext cx="568371" cy="5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bout PCAF">
            <a:extLst>
              <a:ext uri="{FF2B5EF4-FFF2-40B4-BE49-F238E27FC236}">
                <a16:creationId xmlns:a16="http://schemas.microsoft.com/office/drawing/2014/main" id="{D570A6AE-CD31-C4C6-44D6-7C7FB5D7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83" y="2121548"/>
            <a:ext cx="4337214" cy="6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cience Based Targets, una campaña global - Etica Sgr">
            <a:extLst>
              <a:ext uri="{FF2B5EF4-FFF2-40B4-BE49-F238E27FC236}">
                <a16:creationId xmlns:a16="http://schemas.microsoft.com/office/drawing/2014/main" id="{845E89E1-6D66-2A72-4BCF-72DF74E30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t="13068" r="17064" b="23838"/>
          <a:stretch/>
        </p:blipFill>
        <p:spPr bwMode="auto">
          <a:xfrm>
            <a:off x="714158" y="4203338"/>
            <a:ext cx="1293028" cy="7662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l Pacto Mundial trabajando por la comunidad | Noti RSE">
            <a:extLst>
              <a:ext uri="{FF2B5EF4-FFF2-40B4-BE49-F238E27FC236}">
                <a16:creationId xmlns:a16="http://schemas.microsoft.com/office/drawing/2014/main" id="{5B3E63B0-322A-8C40-2E5C-C4701A135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8"/>
          <a:stretch/>
        </p:blipFill>
        <p:spPr bwMode="auto">
          <a:xfrm>
            <a:off x="1073253" y="1911367"/>
            <a:ext cx="728869" cy="6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omen Empowerment Principles (WEPs)">
            <a:extLst>
              <a:ext uri="{FF2B5EF4-FFF2-40B4-BE49-F238E27FC236}">
                <a16:creationId xmlns:a16="http://schemas.microsoft.com/office/drawing/2014/main" id="{C51CA015-A0BB-6613-1E14-3EF84E10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58" y="5270966"/>
            <a:ext cx="2004269" cy="10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Materiales de comunicación - Desarrollo Sostenible">
            <a:extLst>
              <a:ext uri="{FF2B5EF4-FFF2-40B4-BE49-F238E27FC236}">
                <a16:creationId xmlns:a16="http://schemas.microsoft.com/office/drawing/2014/main" id="{D88DE3C1-DD00-3DDE-CE2A-83BDAD92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416" y="3719870"/>
            <a:ext cx="1471959" cy="11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ustainability Accounting Standards Board - Wikipedia">
            <a:extLst>
              <a:ext uri="{FF2B5EF4-FFF2-40B4-BE49-F238E27FC236}">
                <a16:creationId xmlns:a16="http://schemas.microsoft.com/office/drawing/2014/main" id="{9AF331A5-4CC5-A060-7B30-10E3E1B6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43" y="1925664"/>
            <a:ext cx="592606" cy="59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inancial Alliance for Women | Financial Alliance for Women">
            <a:extLst>
              <a:ext uri="{FF2B5EF4-FFF2-40B4-BE49-F238E27FC236}">
                <a16:creationId xmlns:a16="http://schemas.microsoft.com/office/drawing/2014/main" id="{4E435BBE-396B-FBC7-2FA3-6A426D95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3" y="3474180"/>
            <a:ext cx="1952055" cy="13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6F7429F-89BE-CFC6-588D-1CD28A0E50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3371"/>
          <a:stretch/>
        </p:blipFill>
        <p:spPr>
          <a:xfrm>
            <a:off x="3251706" y="2121547"/>
            <a:ext cx="1719268" cy="1213647"/>
          </a:xfrm>
          <a:prstGeom prst="rect">
            <a:avLst/>
          </a:prstGeom>
        </p:spPr>
      </p:pic>
      <p:pic>
        <p:nvPicPr>
          <p:cNvPr id="38" name="Imagen 3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EA82FA6-2DCF-01F0-D3F5-66CF5F4BDF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108" t="14660" r="3854"/>
          <a:stretch/>
        </p:blipFill>
        <p:spPr>
          <a:xfrm>
            <a:off x="3285325" y="4230576"/>
            <a:ext cx="1465157" cy="13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129CE4-B53F-CE4B-C5A8-EF816C103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497" y="3966948"/>
            <a:ext cx="3801562" cy="2386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trata de dejar una marca positiva en nuestro </a:t>
            </a:r>
            <a:r>
              <a:rPr lang="id-ID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</a:t>
            </a:r>
            <a:r>
              <a:rPr lang="id-ID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cada producto y cada interacción.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040BB3-D0F8-9596-9884-AAD23F814AE2}"/>
              </a:ext>
            </a:extLst>
          </p:cNvPr>
          <p:cNvSpPr txBox="1"/>
          <p:nvPr/>
        </p:nvSpPr>
        <p:spPr>
          <a:xfrm>
            <a:off x="378550" y="1658624"/>
            <a:ext cx="4727840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id-ID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Neto Positivo </a:t>
            </a:r>
            <a:r>
              <a:rPr lang="id-ID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d-ID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solamente</a:t>
            </a:r>
            <a:r>
              <a:rPr lang="id-ID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no causar daño.</a:t>
            </a:r>
            <a:endParaRPr kumimoji="0" lang="id-ID" sz="4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ttyimages-1253604245-640_adpp">
            <a:hlinkClick r:id="" action="ppaction://media"/>
            <a:extLst>
              <a:ext uri="{FF2B5EF4-FFF2-40B4-BE49-F238E27FC236}">
                <a16:creationId xmlns:a16="http://schemas.microsoft.com/office/drawing/2014/main" id="{A31A7193-77E2-2295-C0AD-D1BC220A5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12186356" cy="685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46CE2-F58B-0C44-FC7E-38470B110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21" y="-50470"/>
            <a:ext cx="12366442" cy="695894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B600D94-CBC2-FD6A-FB47-07B9E605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0082"/>
            <a:ext cx="10515600" cy="997836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hemos aprendido?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935CF-DE80-41F9-CCC6-9525D1B74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8" y="5602873"/>
            <a:ext cx="932133" cy="9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64796BE-4B84-6685-2FE8-A01F47FF9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873" y="273133"/>
            <a:ext cx="3450996" cy="1745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Asuntos prioritarios para la Banca, no son estáticos ni están aislados.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DB912F2-ABDC-6476-1022-A90B08449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0502" y="273133"/>
            <a:ext cx="3450996" cy="1745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sociales, climáticos y ambientales deben contribuir con agenda global.</a:t>
            </a:r>
          </a:p>
        </p:txBody>
      </p:sp>
      <p:sp>
        <p:nvSpPr>
          <p:cNvPr id="9" name="Marcador de contenido 7">
            <a:extLst>
              <a:ext uri="{FF2B5EF4-FFF2-40B4-BE49-F238E27FC236}">
                <a16:creationId xmlns:a16="http://schemas.microsoft.com/office/drawing/2014/main" id="{1200E7F0-A17F-9C12-A726-C34F87C1C2D8}"/>
              </a:ext>
            </a:extLst>
          </p:cNvPr>
          <p:cNvSpPr txBox="1">
            <a:spLocks/>
          </p:cNvSpPr>
          <p:nvPr/>
        </p:nvSpPr>
        <p:spPr>
          <a:xfrm>
            <a:off x="8695464" y="273133"/>
            <a:ext cx="2946408" cy="1745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Iniciativas deben generar valor para el negocio.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05F47-A644-73D7-A699-3017FE72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790" y="5844752"/>
            <a:ext cx="822047" cy="7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AAF707-68F6-66AA-8097-1D3198DE941F}"/>
              </a:ext>
            </a:extLst>
          </p:cNvPr>
          <p:cNvSpPr/>
          <p:nvPr/>
        </p:nvSpPr>
        <p:spPr>
          <a:xfrm>
            <a:off x="6911439" y="1353786"/>
            <a:ext cx="5280561" cy="2956957"/>
          </a:xfrm>
          <a:prstGeom prst="rect">
            <a:avLst/>
          </a:prstGeom>
          <a:solidFill>
            <a:schemeClr val="dk1">
              <a:alpha val="34964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30F30-62F8-0D8C-A8E3-5FA56BDD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437" y="1508165"/>
            <a:ext cx="5129563" cy="2648197"/>
          </a:xfrm>
        </p:spPr>
        <p:txBody>
          <a:bodyPr/>
          <a:lstStyle/>
          <a:p>
            <a: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de nuestros retos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77884-4007-B907-0CF4-4883328B9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994" y="322994"/>
            <a:ext cx="834725" cy="7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50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0AE2D8-E390-BEC5-8BCF-2CD7FBF79F84}"/>
              </a:ext>
            </a:extLst>
          </p:cNvPr>
          <p:cNvSpPr/>
          <p:nvPr/>
        </p:nvSpPr>
        <p:spPr>
          <a:xfrm>
            <a:off x="7442214" y="1362173"/>
            <a:ext cx="3450997" cy="839384"/>
          </a:xfrm>
          <a:prstGeom prst="rect">
            <a:avLst/>
          </a:prstGeom>
          <a:solidFill>
            <a:schemeClr val="dk1">
              <a:alpha val="34964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64796BE-4B84-6685-2FE8-A01F47FF9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373" y="4792655"/>
            <a:ext cx="3450996" cy="707886"/>
          </a:xfrm>
        </p:spPr>
        <p:txBody>
          <a:bodyPr/>
          <a:lstStyle/>
          <a:p>
            <a:r>
              <a:rPr lang="es-ES_tradnl" sz="2000" dirty="0">
                <a:solidFill>
                  <a:schemeClr val="tx2"/>
                </a:solidFill>
              </a:rPr>
              <a:t>(Imagen de compostaje de tarjeta BIO)</a:t>
            </a:r>
          </a:p>
        </p:txBody>
      </p:sp>
      <p:sp>
        <p:nvSpPr>
          <p:cNvPr id="9" name="Marcador de contenido 7">
            <a:extLst>
              <a:ext uri="{FF2B5EF4-FFF2-40B4-BE49-F238E27FC236}">
                <a16:creationId xmlns:a16="http://schemas.microsoft.com/office/drawing/2014/main" id="{1200E7F0-A17F-9C12-A726-C34F87C1C2D8}"/>
              </a:ext>
            </a:extLst>
          </p:cNvPr>
          <p:cNvSpPr txBox="1">
            <a:spLocks/>
          </p:cNvSpPr>
          <p:nvPr/>
        </p:nvSpPr>
        <p:spPr>
          <a:xfrm>
            <a:off x="8501406" y="1194029"/>
            <a:ext cx="3450996" cy="4301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dirty="0">
              <a:latin typeface="Graphik Light" panose="020B040303020206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8EE6A-A845-C341-CE2C-AF9856C9C902}"/>
              </a:ext>
            </a:extLst>
          </p:cNvPr>
          <p:cNvSpPr txBox="1"/>
          <p:nvPr/>
        </p:nvSpPr>
        <p:spPr>
          <a:xfrm>
            <a:off x="8407729" y="1362173"/>
            <a:ext cx="1519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21F6A-E688-915B-52C2-A10D2A0ADACB}"/>
              </a:ext>
            </a:extLst>
          </p:cNvPr>
          <p:cNvSpPr/>
          <p:nvPr/>
        </p:nvSpPr>
        <p:spPr>
          <a:xfrm>
            <a:off x="1065165" y="1362173"/>
            <a:ext cx="3450997" cy="839384"/>
          </a:xfrm>
          <a:prstGeom prst="rect">
            <a:avLst/>
          </a:prstGeom>
          <a:solidFill>
            <a:schemeClr val="dk1">
              <a:alpha val="34964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EC88D-8980-8235-24F5-C38051B60FCF}"/>
              </a:ext>
            </a:extLst>
          </p:cNvPr>
          <p:cNvSpPr txBox="1"/>
          <p:nvPr/>
        </p:nvSpPr>
        <p:spPr>
          <a:xfrm>
            <a:off x="1223567" y="1458044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6CB8C-BA93-C4D0-1555-ECE77C4B01D1}"/>
              </a:ext>
            </a:extLst>
          </p:cNvPr>
          <p:cNvSpPr/>
          <p:nvPr/>
        </p:nvSpPr>
        <p:spPr>
          <a:xfrm>
            <a:off x="7442214" y="4549564"/>
            <a:ext cx="3450997" cy="1399973"/>
          </a:xfrm>
          <a:prstGeom prst="rect">
            <a:avLst/>
          </a:prstGeom>
          <a:solidFill>
            <a:schemeClr val="dk1">
              <a:alpha val="34964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DFB3C8-AD93-8BBC-E5E9-E87B6F797E23}"/>
              </a:ext>
            </a:extLst>
          </p:cNvPr>
          <p:cNvSpPr txBox="1"/>
          <p:nvPr/>
        </p:nvSpPr>
        <p:spPr>
          <a:xfrm>
            <a:off x="7659992" y="466918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</a:p>
          <a:p>
            <a:pPr algn="ctr"/>
            <a:r>
              <a:rPr lang="es-ES_tradn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informáticos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46F30C-7EA2-63E4-5C1A-7EB99760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790" y="251474"/>
            <a:ext cx="822047" cy="7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3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CEEA40-6AF3-061F-07C9-5985517DDACE}"/>
              </a:ext>
            </a:extLst>
          </p:cNvPr>
          <p:cNvSpPr/>
          <p:nvPr/>
        </p:nvSpPr>
        <p:spPr>
          <a:xfrm>
            <a:off x="5130141" y="1947553"/>
            <a:ext cx="7061860" cy="1481447"/>
          </a:xfrm>
          <a:prstGeom prst="rect">
            <a:avLst/>
          </a:prstGeom>
          <a:solidFill>
            <a:schemeClr val="dk1">
              <a:alpha val="34964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CAD4EA-2326-3B88-7744-AD5A5DEA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646" y="2054431"/>
            <a:ext cx="6689189" cy="1187532"/>
          </a:xfrm>
        </p:spPr>
        <p:txBody>
          <a:bodyPr>
            <a:normAutofit/>
          </a:bodyPr>
          <a:lstStyle/>
          <a:p>
            <a:r>
              <a:rPr lang="es-ES_tradnl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E5376-7A56-9249-555C-EAA26B909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8" y="5602873"/>
            <a:ext cx="932133" cy="9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5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64796BE-4B84-6685-2FE8-A01F47FF9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11" y="3289465"/>
            <a:ext cx="12041579" cy="546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b="1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Alianzas con nuevas contrapartes • Innovación • Nuevos negocios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7B1E5-4DA4-9F51-EE63-90130E929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994" y="322994"/>
            <a:ext cx="834725" cy="7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tyimages-1459392381-640_adpp">
            <a:hlinkClick r:id="" action="ppaction://media"/>
            <a:extLst>
              <a:ext uri="{FF2B5EF4-FFF2-40B4-BE49-F238E27FC236}">
                <a16:creationId xmlns:a16="http://schemas.microsoft.com/office/drawing/2014/main" id="{6911FB9D-61DD-871C-78B9-FA18EC51C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1588"/>
            <a:ext cx="12189177" cy="6856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E4B33-6CE3-96BF-C250-70BFD3023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21" y="-50470"/>
            <a:ext cx="12366442" cy="69589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3CAD4EA-2326-3B88-7744-AD5A5DEA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307" y="2549051"/>
            <a:ext cx="7813386" cy="1759898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 prioridades en adelante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58226-8821-45F0-F74C-959653185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994" y="322994"/>
            <a:ext cx="834725" cy="7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6080</TotalTime>
  <Words>153</Words>
  <Application>Microsoft Macintosh PowerPoint</Application>
  <PresentationFormat>Widescreen</PresentationFormat>
  <Paragraphs>31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Graphik Extralight</vt:lpstr>
      <vt:lpstr>Graphik Light</vt:lpstr>
      <vt:lpstr>1_Tema de Office</vt:lpstr>
      <vt:lpstr>Nuestra aspiración: Neto Positivo</vt:lpstr>
      <vt:lpstr>PowerPoint Presentation</vt:lpstr>
      <vt:lpstr>¿Qué hemos aprendido?</vt:lpstr>
      <vt:lpstr>PowerPoint Presentation</vt:lpstr>
      <vt:lpstr>Algunos de nuestros retos</vt:lpstr>
      <vt:lpstr>PowerPoint Presentation</vt:lpstr>
      <vt:lpstr>Oportunidades</vt:lpstr>
      <vt:lpstr>PowerPoint Presentation</vt:lpstr>
      <vt:lpstr>Nuestras prioridades en adelante</vt:lpstr>
      <vt:lpstr>PowerPoint Presentation</vt:lpstr>
      <vt:lpstr>PowerPoint Presentation</vt:lpstr>
      <vt:lpstr>Divulgación de información sobre cuestiones sociales, medioambientales y climáticas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Maria Gonzales Vasquez</dc:creator>
  <cp:lastModifiedBy>Microsoft Office User</cp:lastModifiedBy>
  <cp:revision>174</cp:revision>
  <dcterms:created xsi:type="dcterms:W3CDTF">2024-08-08T18:50:28Z</dcterms:created>
  <dcterms:modified xsi:type="dcterms:W3CDTF">2024-08-27T14:46:49Z</dcterms:modified>
</cp:coreProperties>
</file>