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8.xml" ContentType="application/vnd.openxmlformats-officedocument.drawingml.chart+xml"/>
  <Override PartName="/ppt/notesSlides/notesSlide8.xml" ContentType="application/vnd.openxmlformats-officedocument.presentationml.notesSlide+xml"/>
  <Override PartName="/ppt/charts/chart9.xml" ContentType="application/vnd.openxmlformats-officedocument.drawingml.chart+xml"/>
  <Override PartName="/ppt/theme/themeOverride1.xml" ContentType="application/vnd.openxmlformats-officedocument.themeOverride+xml"/>
  <Override PartName="/ppt/embeddings/Microsoft_Excel_Worksheet555.xlsx" ContentType="application/haansoftxlsx"/>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1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20.xml" ContentType="application/vnd.openxmlformats-officedocument.drawingml.chart+xml"/>
  <Override PartName="/ppt/charts/style3.xml" ContentType="application/vnd.ms-office.chartstyle+xml"/>
  <Override PartName="/ppt/charts/colors3.xml" ContentType="application/vnd.ms-office.chartcolorstyle+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charts/chart2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2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Lst>
  <p:notesMasterIdLst>
    <p:notesMasterId r:id="rId24"/>
  </p:notesMasterIdLst>
  <p:sldIdLst>
    <p:sldId id="2147375814" r:id="rId3"/>
    <p:sldId id="2147375815" r:id="rId4"/>
    <p:sldId id="270" r:id="rId5"/>
    <p:sldId id="443" r:id="rId6"/>
    <p:sldId id="274" r:id="rId7"/>
    <p:sldId id="292" r:id="rId8"/>
    <p:sldId id="445" r:id="rId9"/>
    <p:sldId id="444" r:id="rId10"/>
    <p:sldId id="448" r:id="rId11"/>
    <p:sldId id="450" r:id="rId12"/>
    <p:sldId id="449" r:id="rId13"/>
    <p:sldId id="452" r:id="rId14"/>
    <p:sldId id="2147375804" r:id="rId15"/>
    <p:sldId id="2147375803" r:id="rId16"/>
    <p:sldId id="2147375805" r:id="rId17"/>
    <p:sldId id="2147375806" r:id="rId18"/>
    <p:sldId id="2147375807" r:id="rId19"/>
    <p:sldId id="2147375811" r:id="rId20"/>
    <p:sldId id="2147375812" r:id="rId21"/>
    <p:sldId id="2147375813" r:id="rId22"/>
    <p:sldId id="455"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8E4E3"/>
    <a:srgbClr val="00B050"/>
    <a:srgbClr val="00B0F0"/>
    <a:srgbClr val="02AA8A"/>
    <a:srgbClr val="40E0D0"/>
    <a:srgbClr val="00389E"/>
    <a:srgbClr val="9500DC"/>
    <a:srgbClr val="A500DC"/>
    <a:srgbClr val="A539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13" autoAdjust="0"/>
    <p:restoredTop sz="86280" autoAdjust="0"/>
  </p:normalViewPr>
  <p:slideViewPr>
    <p:cSldViewPr snapToGrid="0" showGuides="1">
      <p:cViewPr varScale="1">
        <p:scale>
          <a:sx n="97" d="100"/>
          <a:sy n="97" d="100"/>
        </p:scale>
        <p:origin x="1072" y="192"/>
      </p:cViewPr>
      <p:guideLst>
        <p:guide orient="horz" pos="2208"/>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Excel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Hoja_de_c_lculo_de_Microsoft_Excel15.xlsx"/></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2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22.xml.rels><?xml version="1.0" encoding="UTF-8" standalone="yes"?>
<Relationships xmlns="http://schemas.openxmlformats.org/package/2006/relationships"><Relationship Id="rId3" Type="http://schemas.openxmlformats.org/officeDocument/2006/relationships/oleObject" Target="file:////Users/elia/Desktop/TODO%20DESKTOP%202025%206%20NOV%20/PANORAMA%20GENERAL%20DE%20MEDIOS/HISTORIAL%20DE%20SHARE%2024.xlsx" TargetMode="External"/><Relationship Id="rId2" Type="http://schemas.microsoft.com/office/2011/relationships/chartColorStyle" Target="colors5.xml"/><Relationship Id="rId1" Type="http://schemas.microsoft.com/office/2011/relationships/chartStyle" Target="style5.xml"/></Relationships>
</file>

<file path=ppt/charts/_rels/chart23.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6.xml"/><Relationship Id="rId1" Type="http://schemas.microsoft.com/office/2011/relationships/chartStyle" Target="style6.xml"/></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555.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00B0F0"/>
            </a:solidFill>
          </c:spPr>
          <c:invertIfNegative val="0"/>
          <c:cat>
            <c:strRef>
              <c:f>Sheet1!$A$2:$A$5</c:f>
              <c:strCache>
                <c:ptCount val="4"/>
                <c:pt idx="0">
                  <c:v>2022</c:v>
                </c:pt>
                <c:pt idx="1">
                  <c:v>2023</c:v>
                </c:pt>
                <c:pt idx="2">
                  <c:v>2024</c:v>
                </c:pt>
                <c:pt idx="3">
                  <c:v>2025</c:v>
                </c:pt>
              </c:strCache>
            </c:strRef>
          </c:cat>
          <c:val>
            <c:numRef>
              <c:f>Sheet1!$B$2:$B$5</c:f>
              <c:numCache>
                <c:formatCode>0,,"M"</c:formatCode>
                <c:ptCount val="4"/>
                <c:pt idx="0">
                  <c:v>6585167.8727472443</c:v>
                </c:pt>
                <c:pt idx="1">
                  <c:v>6262564.1716161417</c:v>
                </c:pt>
                <c:pt idx="2">
                  <c:v>8360790.3270341186</c:v>
                </c:pt>
                <c:pt idx="3">
                  <c:v>6156813.4305450795</c:v>
                </c:pt>
              </c:numCache>
            </c:numRef>
          </c:val>
          <c:extLst>
            <c:ext xmlns:c16="http://schemas.microsoft.com/office/drawing/2014/chart" uri="{C3380CC4-5D6E-409C-BE32-E72D297353CC}">
              <c16:uniqueId val="{00000000-B8C7-FA4F-8481-68ACC94A93C3}"/>
            </c:ext>
          </c:extLst>
        </c:ser>
        <c:dLbls>
          <c:showLegendKey val="0"/>
          <c:showVal val="0"/>
          <c:showCatName val="0"/>
          <c:showSerName val="0"/>
          <c:showPercent val="0"/>
          <c:showBubbleSize val="0"/>
        </c:dLbls>
        <c:gapWidth val="66"/>
        <c:overlap val="100"/>
        <c:axId val="-1799158432"/>
        <c:axId val="-1799157344"/>
      </c:barChart>
      <c:catAx>
        <c:axId val="-1799158432"/>
        <c:scaling>
          <c:orientation val="minMax"/>
        </c:scaling>
        <c:delete val="0"/>
        <c:axPos val="b"/>
        <c:majorGridlines/>
        <c:numFmt formatCode="General" sourceLinked="0"/>
        <c:majorTickMark val="out"/>
        <c:minorTickMark val="none"/>
        <c:tickLblPos val="nextTo"/>
        <c:txPr>
          <a:bodyPr/>
          <a:lstStyle/>
          <a:p>
            <a:pPr>
              <a:defRPr sz="800">
                <a:solidFill>
                  <a:schemeClr val="tx1">
                    <a:lumMod val="75000"/>
                    <a:lumOff val="25000"/>
                  </a:schemeClr>
                </a:solidFill>
                <a:latin typeface="Poppins" pitchFamily="2" charset="77"/>
                <a:cs typeface="Poppins" pitchFamily="2" charset="77"/>
              </a:defRPr>
            </a:pPr>
            <a:endParaRPr lang="es-HN"/>
          </a:p>
        </c:txPr>
        <c:crossAx val="-1799157344"/>
        <c:crosses val="autoZero"/>
        <c:auto val="1"/>
        <c:lblAlgn val="ctr"/>
        <c:lblOffset val="100"/>
        <c:noMultiLvlLbl val="0"/>
      </c:catAx>
      <c:valAx>
        <c:axId val="-1799157344"/>
        <c:scaling>
          <c:orientation val="minMax"/>
        </c:scaling>
        <c:delete val="0"/>
        <c:axPos val="l"/>
        <c:majorGridlines>
          <c:spPr>
            <a:ln>
              <a:noFill/>
            </a:ln>
          </c:spPr>
        </c:majorGridlines>
        <c:numFmt formatCode="0,,&quot;M&quot;" sourceLinked="1"/>
        <c:majorTickMark val="out"/>
        <c:minorTickMark val="none"/>
        <c:tickLblPos val="nextTo"/>
        <c:txPr>
          <a:bodyPr/>
          <a:lstStyle/>
          <a:p>
            <a:pPr>
              <a:defRPr sz="1000">
                <a:solidFill>
                  <a:schemeClr val="tx1">
                    <a:lumMod val="75000"/>
                    <a:lumOff val="25000"/>
                  </a:schemeClr>
                </a:solidFill>
                <a:latin typeface="Poppins" pitchFamily="2" charset="77"/>
                <a:cs typeface="Poppins" pitchFamily="2" charset="77"/>
              </a:defRPr>
            </a:pPr>
            <a:endParaRPr lang="es-HN"/>
          </a:p>
        </c:txPr>
        <c:crossAx val="-1799158432"/>
        <c:crosses val="autoZero"/>
        <c:crossBetween val="between"/>
      </c:valAx>
    </c:plotArea>
    <c:plotVisOnly val="1"/>
    <c:dispBlanksAs val="gap"/>
    <c:showDLblsOverMax val="0"/>
  </c:chart>
  <c:spPr>
    <a:ln>
      <a:solidFill>
        <a:schemeClr val="bg1"/>
      </a:solidFill>
    </a:ln>
  </c:spPr>
  <c:txPr>
    <a:bodyPr/>
    <a:lstStyle/>
    <a:p>
      <a:pPr>
        <a:defRPr sz="1800"/>
      </a:pPr>
      <a:endParaRPr lang="es-H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483951277187252"/>
        </c:manualLayout>
      </c:layout>
      <c:doughnutChart>
        <c:varyColors val="1"/>
        <c:ser>
          <c:idx val="0"/>
          <c:order val="0"/>
          <c:tx>
            <c:strRef>
              <c:f>Sheet1!$B$1</c:f>
              <c:strCache>
                <c:ptCount val="1"/>
                <c:pt idx="0">
                  <c:v>%</c:v>
                </c:pt>
              </c:strCache>
            </c:strRef>
          </c:tx>
          <c:dPt>
            <c:idx val="0"/>
            <c:bubble3D val="0"/>
            <c:spPr>
              <a:solidFill>
                <a:schemeClr val="accent3">
                  <a:lumMod val="60000"/>
                  <a:lumOff val="40000"/>
                </a:schemeClr>
              </a:solidFill>
            </c:spPr>
            <c:extLst>
              <c:ext xmlns:c16="http://schemas.microsoft.com/office/drawing/2014/chart" uri="{C3380CC4-5D6E-409C-BE32-E72D297353CC}">
                <c16:uniqueId val="{00000001-1535-814F-917A-4980C21503BA}"/>
              </c:ext>
            </c:extLst>
          </c:dPt>
          <c:dPt>
            <c:idx val="1"/>
            <c:bubble3D val="0"/>
            <c:spPr>
              <a:solidFill>
                <a:schemeClr val="bg1">
                  <a:lumMod val="95000"/>
                </a:schemeClr>
              </a:solidFill>
            </c:spPr>
            <c:extLst>
              <c:ext xmlns:c16="http://schemas.microsoft.com/office/drawing/2014/chart" uri="{C3380CC4-5D6E-409C-BE32-E72D297353CC}">
                <c16:uniqueId val="{00000003-1535-814F-917A-4980C21503BA}"/>
              </c:ext>
            </c:extLst>
          </c:dPt>
          <c:cat>
            <c:strRef>
              <c:f>Sheet1!$A$2:$A$3</c:f>
              <c:strCache>
                <c:ptCount val="2"/>
                <c:pt idx="0">
                  <c:v>colored</c:v>
                </c:pt>
                <c:pt idx="1">
                  <c:v>blank</c:v>
                </c:pt>
              </c:strCache>
            </c:strRef>
          </c:cat>
          <c:val>
            <c:numRef>
              <c:f>Sheet1!$B$2:$B$3</c:f>
              <c:numCache>
                <c:formatCode>General</c:formatCode>
                <c:ptCount val="2"/>
                <c:pt idx="0">
                  <c:v>6.99</c:v>
                </c:pt>
                <c:pt idx="1">
                  <c:v>93.01</c:v>
                </c:pt>
              </c:numCache>
            </c:numRef>
          </c:val>
          <c:extLst>
            <c:ext xmlns:c16="http://schemas.microsoft.com/office/drawing/2014/chart" uri="{C3380CC4-5D6E-409C-BE32-E72D297353CC}">
              <c16:uniqueId val="{00000004-1535-814F-917A-4980C21503BA}"/>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s-H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3">
                  <a:lumMod val="60000"/>
                  <a:lumOff val="40000"/>
                </a:schemeClr>
              </a:solidFill>
            </c:spPr>
            <c:extLst>
              <c:ext xmlns:c16="http://schemas.microsoft.com/office/drawing/2014/chart" uri="{C3380CC4-5D6E-409C-BE32-E72D297353CC}">
                <c16:uniqueId val="{00000001-C72A-1648-90A4-86FADC377360}"/>
              </c:ext>
            </c:extLst>
          </c:dPt>
          <c:dPt>
            <c:idx val="1"/>
            <c:bubble3D val="0"/>
            <c:spPr>
              <a:noFill/>
            </c:spPr>
            <c:extLst>
              <c:ext xmlns:c16="http://schemas.microsoft.com/office/drawing/2014/chart" uri="{C3380CC4-5D6E-409C-BE32-E72D297353CC}">
                <c16:uniqueId val="{00000003-C72A-1648-90A4-86FADC377360}"/>
              </c:ext>
            </c:extLst>
          </c:dPt>
          <c:cat>
            <c:strRef>
              <c:f>Sheet1!$A$2:$A$3</c:f>
              <c:strCache>
                <c:ptCount val="2"/>
                <c:pt idx="0">
                  <c:v>1st Qtr</c:v>
                </c:pt>
                <c:pt idx="1">
                  <c:v>2nd Qtr</c:v>
                </c:pt>
              </c:strCache>
            </c:strRef>
          </c:cat>
          <c:val>
            <c:numRef>
              <c:f>Sheet1!$B$2:$B$3</c:f>
              <c:numCache>
                <c:formatCode>General</c:formatCode>
                <c:ptCount val="2"/>
                <c:pt idx="0">
                  <c:v>6.99</c:v>
                </c:pt>
                <c:pt idx="1">
                  <c:v>93.01</c:v>
                </c:pt>
              </c:numCache>
            </c:numRef>
          </c:val>
          <c:extLst>
            <c:ext xmlns:c16="http://schemas.microsoft.com/office/drawing/2014/chart" uri="{C3380CC4-5D6E-409C-BE32-E72D297353CC}">
              <c16:uniqueId val="{00000004-C72A-1648-90A4-86FADC37736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HN"/>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483951277187252"/>
        </c:manualLayout>
      </c:layout>
      <c:doughnutChart>
        <c:varyColors val="1"/>
        <c:ser>
          <c:idx val="0"/>
          <c:order val="0"/>
          <c:tx>
            <c:strRef>
              <c:f>Sheet1!$B$1</c:f>
              <c:strCache>
                <c:ptCount val="1"/>
                <c:pt idx="0">
                  <c:v>%</c:v>
                </c:pt>
              </c:strCache>
            </c:strRef>
          </c:tx>
          <c:dPt>
            <c:idx val="0"/>
            <c:bubble3D val="0"/>
            <c:spPr>
              <a:solidFill>
                <a:schemeClr val="tx1">
                  <a:lumMod val="65000"/>
                  <a:lumOff val="35000"/>
                </a:schemeClr>
              </a:solidFill>
            </c:spPr>
            <c:extLst>
              <c:ext xmlns:c16="http://schemas.microsoft.com/office/drawing/2014/chart" uri="{C3380CC4-5D6E-409C-BE32-E72D297353CC}">
                <c16:uniqueId val="{00000001-C6DD-E242-8D32-C64F0B59895D}"/>
              </c:ext>
            </c:extLst>
          </c:dPt>
          <c:dPt>
            <c:idx val="1"/>
            <c:bubble3D val="0"/>
            <c:spPr>
              <a:solidFill>
                <a:schemeClr val="bg1">
                  <a:lumMod val="95000"/>
                </a:schemeClr>
              </a:solidFill>
            </c:spPr>
            <c:extLst>
              <c:ext xmlns:c16="http://schemas.microsoft.com/office/drawing/2014/chart" uri="{C3380CC4-5D6E-409C-BE32-E72D297353CC}">
                <c16:uniqueId val="{00000003-C6DD-E242-8D32-C64F0B59895D}"/>
              </c:ext>
            </c:extLst>
          </c:dPt>
          <c:cat>
            <c:strRef>
              <c:f>Sheet1!$A$2:$A$3</c:f>
              <c:strCache>
                <c:ptCount val="2"/>
                <c:pt idx="0">
                  <c:v>colored</c:v>
                </c:pt>
                <c:pt idx="1">
                  <c:v>blank</c:v>
                </c:pt>
              </c:strCache>
            </c:strRef>
          </c:cat>
          <c:val>
            <c:numRef>
              <c:f>Sheet1!$B$2:$B$3</c:f>
              <c:numCache>
                <c:formatCode>General</c:formatCode>
                <c:ptCount val="2"/>
                <c:pt idx="0">
                  <c:v>8</c:v>
                </c:pt>
                <c:pt idx="1">
                  <c:v>92</c:v>
                </c:pt>
              </c:numCache>
            </c:numRef>
          </c:val>
          <c:extLst>
            <c:ext xmlns:c16="http://schemas.microsoft.com/office/drawing/2014/chart" uri="{C3380CC4-5D6E-409C-BE32-E72D297353CC}">
              <c16:uniqueId val="{00000004-C6DD-E242-8D32-C64F0B59895D}"/>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s-HN"/>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lumMod val="65000"/>
                  <a:lumOff val="35000"/>
                </a:schemeClr>
              </a:solidFill>
            </c:spPr>
            <c:extLst>
              <c:ext xmlns:c16="http://schemas.microsoft.com/office/drawing/2014/chart" uri="{C3380CC4-5D6E-409C-BE32-E72D297353CC}">
                <c16:uniqueId val="{00000001-340C-454C-91F1-00BBF02078DC}"/>
              </c:ext>
            </c:extLst>
          </c:dPt>
          <c:dPt>
            <c:idx val="1"/>
            <c:bubble3D val="0"/>
            <c:spPr>
              <a:noFill/>
            </c:spPr>
            <c:extLst>
              <c:ext xmlns:c16="http://schemas.microsoft.com/office/drawing/2014/chart" uri="{C3380CC4-5D6E-409C-BE32-E72D297353CC}">
                <c16:uniqueId val="{00000003-340C-454C-91F1-00BBF02078DC}"/>
              </c:ext>
            </c:extLst>
          </c:dPt>
          <c:cat>
            <c:strRef>
              <c:f>Sheet1!$A$2:$A$3</c:f>
              <c:strCache>
                <c:ptCount val="2"/>
                <c:pt idx="0">
                  <c:v>1st Qtr</c:v>
                </c:pt>
                <c:pt idx="1">
                  <c:v>2nd Qtr</c:v>
                </c:pt>
              </c:strCache>
            </c:strRef>
          </c:cat>
          <c:val>
            <c:numRef>
              <c:f>Sheet1!$B$2:$B$3</c:f>
              <c:numCache>
                <c:formatCode>General</c:formatCode>
                <c:ptCount val="2"/>
                <c:pt idx="0">
                  <c:v>8</c:v>
                </c:pt>
                <c:pt idx="1">
                  <c:v>92</c:v>
                </c:pt>
              </c:numCache>
            </c:numRef>
          </c:val>
          <c:extLst>
            <c:ext xmlns:c16="http://schemas.microsoft.com/office/drawing/2014/chart" uri="{C3380CC4-5D6E-409C-BE32-E72D297353CC}">
              <c16:uniqueId val="{00000004-340C-454C-91F1-00BBF02078D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HN"/>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483951277187252"/>
        </c:manualLayout>
      </c:layout>
      <c:doughnutChart>
        <c:varyColors val="1"/>
        <c:ser>
          <c:idx val="0"/>
          <c:order val="0"/>
          <c:tx>
            <c:strRef>
              <c:f>Sheet1!$B$1</c:f>
              <c:strCache>
                <c:ptCount val="1"/>
                <c:pt idx="0">
                  <c:v>%</c:v>
                </c:pt>
              </c:strCache>
            </c:strRef>
          </c:tx>
          <c:dPt>
            <c:idx val="0"/>
            <c:bubble3D val="0"/>
            <c:spPr>
              <a:solidFill>
                <a:srgbClr val="E4002B"/>
              </a:solidFill>
            </c:spPr>
            <c:extLst>
              <c:ext xmlns:c16="http://schemas.microsoft.com/office/drawing/2014/chart" uri="{C3380CC4-5D6E-409C-BE32-E72D297353CC}">
                <c16:uniqueId val="{00000001-F001-2444-AA5B-FF39FB11E134}"/>
              </c:ext>
            </c:extLst>
          </c:dPt>
          <c:dPt>
            <c:idx val="1"/>
            <c:bubble3D val="0"/>
            <c:spPr>
              <a:solidFill>
                <a:schemeClr val="bg1">
                  <a:lumMod val="95000"/>
                </a:schemeClr>
              </a:solidFill>
            </c:spPr>
            <c:extLst>
              <c:ext xmlns:c16="http://schemas.microsoft.com/office/drawing/2014/chart" uri="{C3380CC4-5D6E-409C-BE32-E72D297353CC}">
                <c16:uniqueId val="{00000003-F001-2444-AA5B-FF39FB11E134}"/>
              </c:ext>
            </c:extLst>
          </c:dPt>
          <c:cat>
            <c:strRef>
              <c:f>Sheet1!$A$2:$A$3</c:f>
              <c:strCache>
                <c:ptCount val="2"/>
                <c:pt idx="0">
                  <c:v>colored</c:v>
                </c:pt>
                <c:pt idx="1">
                  <c:v>blank</c:v>
                </c:pt>
              </c:strCache>
            </c:strRef>
          </c:cat>
          <c:val>
            <c:numRef>
              <c:f>Sheet1!$B$2:$B$3</c:f>
              <c:numCache>
                <c:formatCode>General</c:formatCode>
                <c:ptCount val="2"/>
                <c:pt idx="0">
                  <c:v>9</c:v>
                </c:pt>
                <c:pt idx="1">
                  <c:v>91</c:v>
                </c:pt>
              </c:numCache>
            </c:numRef>
          </c:val>
          <c:extLst>
            <c:ext xmlns:c16="http://schemas.microsoft.com/office/drawing/2014/chart" uri="{C3380CC4-5D6E-409C-BE32-E72D297353CC}">
              <c16:uniqueId val="{00000004-F001-2444-AA5B-FF39FB11E134}"/>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s-HN"/>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E4002B"/>
              </a:solidFill>
            </c:spPr>
            <c:extLst>
              <c:ext xmlns:c16="http://schemas.microsoft.com/office/drawing/2014/chart" uri="{C3380CC4-5D6E-409C-BE32-E72D297353CC}">
                <c16:uniqueId val="{00000001-3D08-2D42-BDD5-256D7D5927C0}"/>
              </c:ext>
            </c:extLst>
          </c:dPt>
          <c:dPt>
            <c:idx val="1"/>
            <c:bubble3D val="0"/>
            <c:spPr>
              <a:noFill/>
            </c:spPr>
            <c:extLst>
              <c:ext xmlns:c16="http://schemas.microsoft.com/office/drawing/2014/chart" uri="{C3380CC4-5D6E-409C-BE32-E72D297353CC}">
                <c16:uniqueId val="{00000003-3D08-2D42-BDD5-256D7D5927C0}"/>
              </c:ext>
            </c:extLst>
          </c:dPt>
          <c:cat>
            <c:strRef>
              <c:f>Sheet1!$A$2:$A$3</c:f>
              <c:strCache>
                <c:ptCount val="2"/>
                <c:pt idx="0">
                  <c:v>1st Qtr</c:v>
                </c:pt>
                <c:pt idx="1">
                  <c:v>2nd Qtr</c:v>
                </c:pt>
              </c:strCache>
            </c:strRef>
          </c:cat>
          <c:val>
            <c:numRef>
              <c:f>Sheet1!$B$2:$B$3</c:f>
              <c:numCache>
                <c:formatCode>General</c:formatCode>
                <c:ptCount val="2"/>
                <c:pt idx="0">
                  <c:v>9</c:v>
                </c:pt>
                <c:pt idx="1">
                  <c:v>91</c:v>
                </c:pt>
              </c:numCache>
            </c:numRef>
          </c:val>
          <c:extLst>
            <c:ext xmlns:c16="http://schemas.microsoft.com/office/drawing/2014/chart" uri="{C3380CC4-5D6E-409C-BE32-E72D297353CC}">
              <c16:uniqueId val="{00000004-3D08-2D42-BDD5-256D7D5927C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HN"/>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483951277187252"/>
        </c:manualLayout>
      </c:layout>
      <c:doughnutChart>
        <c:varyColors val="1"/>
        <c:ser>
          <c:idx val="0"/>
          <c:order val="0"/>
          <c:tx>
            <c:strRef>
              <c:f>Sheet1!$B$1</c:f>
              <c:strCache>
                <c:ptCount val="1"/>
                <c:pt idx="0">
                  <c:v>%</c:v>
                </c:pt>
              </c:strCache>
            </c:strRef>
          </c:tx>
          <c:dPt>
            <c:idx val="0"/>
            <c:bubble3D val="0"/>
            <c:spPr>
              <a:solidFill>
                <a:srgbClr val="C00000"/>
              </a:solidFill>
            </c:spPr>
            <c:extLst>
              <c:ext xmlns:c16="http://schemas.microsoft.com/office/drawing/2014/chart" uri="{C3380CC4-5D6E-409C-BE32-E72D297353CC}">
                <c16:uniqueId val="{00000001-B214-2943-B99B-F229D3265973}"/>
              </c:ext>
            </c:extLst>
          </c:dPt>
          <c:dPt>
            <c:idx val="1"/>
            <c:bubble3D val="0"/>
            <c:spPr>
              <a:solidFill>
                <a:schemeClr val="bg1">
                  <a:lumMod val="95000"/>
                </a:schemeClr>
              </a:solidFill>
            </c:spPr>
            <c:extLst>
              <c:ext xmlns:c16="http://schemas.microsoft.com/office/drawing/2014/chart" uri="{C3380CC4-5D6E-409C-BE32-E72D297353CC}">
                <c16:uniqueId val="{00000003-B214-2943-B99B-F229D3265973}"/>
              </c:ext>
            </c:extLst>
          </c:dPt>
          <c:cat>
            <c:strRef>
              <c:f>Sheet1!$A$2:$A$3</c:f>
              <c:strCache>
                <c:ptCount val="2"/>
                <c:pt idx="0">
                  <c:v>colored</c:v>
                </c:pt>
                <c:pt idx="1">
                  <c:v>blank</c:v>
                </c:pt>
              </c:strCache>
            </c:strRef>
          </c:cat>
          <c:val>
            <c:numRef>
              <c:f>Sheet1!$B$2:$B$3</c:f>
              <c:numCache>
                <c:formatCode>General</c:formatCode>
                <c:ptCount val="2"/>
                <c:pt idx="0">
                  <c:v>76</c:v>
                </c:pt>
                <c:pt idx="1">
                  <c:v>24</c:v>
                </c:pt>
              </c:numCache>
            </c:numRef>
          </c:val>
          <c:extLst>
            <c:ext xmlns:c16="http://schemas.microsoft.com/office/drawing/2014/chart" uri="{C3380CC4-5D6E-409C-BE32-E72D297353CC}">
              <c16:uniqueId val="{00000004-B214-2943-B99B-F229D3265973}"/>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s-HN"/>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C00000"/>
              </a:solidFill>
            </c:spPr>
            <c:extLst>
              <c:ext xmlns:c16="http://schemas.microsoft.com/office/drawing/2014/chart" uri="{C3380CC4-5D6E-409C-BE32-E72D297353CC}">
                <c16:uniqueId val="{00000001-EC10-5242-8CCD-56CE92C67292}"/>
              </c:ext>
            </c:extLst>
          </c:dPt>
          <c:dPt>
            <c:idx val="1"/>
            <c:bubble3D val="0"/>
            <c:spPr>
              <a:noFill/>
            </c:spPr>
            <c:extLst>
              <c:ext xmlns:c16="http://schemas.microsoft.com/office/drawing/2014/chart" uri="{C3380CC4-5D6E-409C-BE32-E72D297353CC}">
                <c16:uniqueId val="{00000003-EC10-5242-8CCD-56CE92C67292}"/>
              </c:ext>
            </c:extLst>
          </c:dPt>
          <c:cat>
            <c:strRef>
              <c:f>Sheet1!$A$2:$A$3</c:f>
              <c:strCache>
                <c:ptCount val="2"/>
                <c:pt idx="0">
                  <c:v>1st Qtr</c:v>
                </c:pt>
                <c:pt idx="1">
                  <c:v>2nd Qtr</c:v>
                </c:pt>
              </c:strCache>
            </c:strRef>
          </c:cat>
          <c:val>
            <c:numRef>
              <c:f>Sheet1!$B$2:$B$3</c:f>
              <c:numCache>
                <c:formatCode>General</c:formatCode>
                <c:ptCount val="2"/>
                <c:pt idx="0">
                  <c:v>76</c:v>
                </c:pt>
                <c:pt idx="1">
                  <c:v>24</c:v>
                </c:pt>
              </c:numCache>
            </c:numRef>
          </c:val>
          <c:extLst>
            <c:ext xmlns:c16="http://schemas.microsoft.com/office/drawing/2014/chart" uri="{C3380CC4-5D6E-409C-BE32-E72D297353CC}">
              <c16:uniqueId val="{00000004-EC10-5242-8CCD-56CE92C67292}"/>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HN"/>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72646670214303E-2"/>
          <c:y val="2.4005669820386599E-2"/>
          <c:w val="0.84678285209089899"/>
          <c:h val="0.70757805735798296"/>
        </c:manualLayout>
      </c:layout>
      <c:barChart>
        <c:barDir val="col"/>
        <c:grouping val="clustered"/>
        <c:varyColors val="0"/>
        <c:ser>
          <c:idx val="0"/>
          <c:order val="0"/>
          <c:tx>
            <c:strRef>
              <c:f>Sheet1!$B$1</c:f>
              <c:strCache>
                <c:ptCount val="1"/>
                <c:pt idx="0">
                  <c:v>SOI</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Poppins" pitchFamily="2" charset="77"/>
                    <a:ea typeface="+mn-ea"/>
                    <a:cs typeface="Poppins" pitchFamily="2" charset="77"/>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Atlántida</c:v>
                </c:pt>
                <c:pt idx="1">
                  <c:v>Ficohsa</c:v>
                </c:pt>
                <c:pt idx="2">
                  <c:v>Banpais</c:v>
                </c:pt>
                <c:pt idx="3">
                  <c:v>BAC</c:v>
                </c:pt>
                <c:pt idx="4">
                  <c:v>Occidente</c:v>
                </c:pt>
                <c:pt idx="5">
                  <c:v>Azteca</c:v>
                </c:pt>
                <c:pt idx="6">
                  <c:v>Davivienda</c:v>
                </c:pt>
              </c:strCache>
            </c:strRef>
          </c:cat>
          <c:val>
            <c:numRef>
              <c:f>Sheet1!$B$2:$B$8</c:f>
              <c:numCache>
                <c:formatCode>0%</c:formatCode>
                <c:ptCount val="7"/>
                <c:pt idx="0">
                  <c:v>0.25786219586150361</c:v>
                </c:pt>
                <c:pt idx="1">
                  <c:v>0.19019316000538572</c:v>
                </c:pt>
                <c:pt idx="2">
                  <c:v>0.16339967193370755</c:v>
                </c:pt>
                <c:pt idx="3">
                  <c:v>0.14441856126604397</c:v>
                </c:pt>
                <c:pt idx="4">
                  <c:v>0.11246715894704597</c:v>
                </c:pt>
                <c:pt idx="5">
                  <c:v>7.8001779136765703E-2</c:v>
                </c:pt>
                <c:pt idx="6">
                  <c:v>5.3657472849547382E-2</c:v>
                </c:pt>
              </c:numCache>
            </c:numRef>
          </c:val>
          <c:extLst>
            <c:ext xmlns:c16="http://schemas.microsoft.com/office/drawing/2014/chart" uri="{C3380CC4-5D6E-409C-BE32-E72D297353CC}">
              <c16:uniqueId val="{00000000-AD39-A54A-B366-F40E3E50A1D0}"/>
            </c:ext>
          </c:extLst>
        </c:ser>
        <c:ser>
          <c:idx val="1"/>
          <c:order val="1"/>
          <c:tx>
            <c:strRef>
              <c:f>Sheet1!$C$1</c:f>
              <c:strCache>
                <c:ptCount val="1"/>
                <c:pt idx="0">
                  <c:v>SOV</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Poppins" pitchFamily="2" charset="77"/>
                    <a:ea typeface="+mn-ea"/>
                    <a:cs typeface="Poppins" pitchFamily="2" charset="77"/>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Atlántida</c:v>
                </c:pt>
                <c:pt idx="1">
                  <c:v>Ficohsa</c:v>
                </c:pt>
                <c:pt idx="2">
                  <c:v>Banpais</c:v>
                </c:pt>
                <c:pt idx="3">
                  <c:v>BAC</c:v>
                </c:pt>
                <c:pt idx="4">
                  <c:v>Occidente</c:v>
                </c:pt>
                <c:pt idx="5">
                  <c:v>Azteca</c:v>
                </c:pt>
                <c:pt idx="6">
                  <c:v>Davivienda</c:v>
                </c:pt>
              </c:strCache>
            </c:strRef>
          </c:cat>
          <c:val>
            <c:numRef>
              <c:f>Sheet1!$C$2:$C$8</c:f>
              <c:numCache>
                <c:formatCode>0%</c:formatCode>
                <c:ptCount val="7"/>
                <c:pt idx="0">
                  <c:v>0.23977759284672395</c:v>
                </c:pt>
                <c:pt idx="1">
                  <c:v>0.18781480366412173</c:v>
                </c:pt>
                <c:pt idx="2">
                  <c:v>0.10240903610565834</c:v>
                </c:pt>
                <c:pt idx="3">
                  <c:v>0.17</c:v>
                </c:pt>
                <c:pt idx="4">
                  <c:v>0.12409353332048365</c:v>
                </c:pt>
                <c:pt idx="5">
                  <c:v>0.12</c:v>
                </c:pt>
                <c:pt idx="6">
                  <c:v>5.6654426012096581E-2</c:v>
                </c:pt>
              </c:numCache>
            </c:numRef>
          </c:val>
          <c:extLst>
            <c:ext xmlns:c16="http://schemas.microsoft.com/office/drawing/2014/chart" uri="{C3380CC4-5D6E-409C-BE32-E72D297353CC}">
              <c16:uniqueId val="{00000001-AD39-A54A-B366-F40E3E50A1D0}"/>
            </c:ext>
          </c:extLst>
        </c:ser>
        <c:dLbls>
          <c:showLegendKey val="0"/>
          <c:showVal val="1"/>
          <c:showCatName val="0"/>
          <c:showSerName val="0"/>
          <c:showPercent val="0"/>
          <c:showBubbleSize val="0"/>
        </c:dLbls>
        <c:gapWidth val="23"/>
        <c:axId val="-2119868168"/>
        <c:axId val="-2119852696"/>
      </c:barChart>
      <c:lineChart>
        <c:grouping val="standard"/>
        <c:varyColors val="0"/>
        <c:ser>
          <c:idx val="2"/>
          <c:order val="2"/>
          <c:tx>
            <c:strRef>
              <c:f>Sheet1!$D$1</c:f>
              <c:strCache>
                <c:ptCount val="1"/>
                <c:pt idx="0">
                  <c:v>COE</c:v>
                </c:pt>
              </c:strCache>
            </c:strRef>
          </c:tx>
          <c:spPr>
            <a:ln w="28575" cap="rnd">
              <a:solidFill>
                <a:schemeClr val="accent4"/>
              </a:solidFill>
              <a:round/>
            </a:ln>
            <a:effectLst/>
          </c:spPr>
          <c:marker>
            <c:symbol val="none"/>
          </c:marker>
          <c:dLbls>
            <c:spPr>
              <a:solidFill>
                <a:schemeClr val="bg1"/>
              </a:solidFill>
              <a:ln>
                <a:solidFill>
                  <a:schemeClr val="accent1"/>
                </a:solid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Poppins" pitchFamily="2" charset="77"/>
                    <a:ea typeface="+mn-ea"/>
                    <a:cs typeface="Poppins" pitchFamily="2" charset="77"/>
                  </a:defRPr>
                </a:pPr>
                <a:endParaRPr lang="es-H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Atlántida</c:v>
                </c:pt>
                <c:pt idx="1">
                  <c:v>Ficohsa</c:v>
                </c:pt>
                <c:pt idx="2">
                  <c:v>Banpais</c:v>
                </c:pt>
                <c:pt idx="3">
                  <c:v>BAC</c:v>
                </c:pt>
                <c:pt idx="4">
                  <c:v>Occidente</c:v>
                </c:pt>
                <c:pt idx="5">
                  <c:v>Azteca</c:v>
                </c:pt>
                <c:pt idx="6">
                  <c:v>Davivienda</c:v>
                </c:pt>
              </c:strCache>
            </c:strRef>
          </c:cat>
          <c:val>
            <c:numRef>
              <c:f>Sheet1!$D$2:$D$8</c:f>
              <c:numCache>
                <c:formatCode>0.0</c:formatCode>
                <c:ptCount val="7"/>
                <c:pt idx="0">
                  <c:v>0.9298671798153274</c:v>
                </c:pt>
                <c:pt idx="1">
                  <c:v>0.98749504797545484</c:v>
                </c:pt>
                <c:pt idx="2">
                  <c:v>0.62673954539643406</c:v>
                </c:pt>
                <c:pt idx="3">
                  <c:v>1.1771340090200082</c:v>
                </c:pt>
                <c:pt idx="4">
                  <c:v>1.103375727477137</c:v>
                </c:pt>
                <c:pt idx="5">
                  <c:v>1.538426447806992</c:v>
                </c:pt>
                <c:pt idx="6">
                  <c:v>1.0558534161858963</c:v>
                </c:pt>
              </c:numCache>
            </c:numRef>
          </c:val>
          <c:smooth val="0"/>
          <c:extLst>
            <c:ext xmlns:c16="http://schemas.microsoft.com/office/drawing/2014/chart" uri="{C3380CC4-5D6E-409C-BE32-E72D297353CC}">
              <c16:uniqueId val="{00000002-AD39-A54A-B366-F40E3E50A1D0}"/>
            </c:ext>
          </c:extLst>
        </c:ser>
        <c:dLbls>
          <c:dLblPos val="ctr"/>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2119772984"/>
        <c:axId val="-2119776440"/>
      </c:lineChart>
      <c:catAx>
        <c:axId val="-21198681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Poppins" pitchFamily="2" charset="77"/>
                <a:ea typeface="+mn-ea"/>
                <a:cs typeface="Poppins" pitchFamily="2" charset="77"/>
              </a:defRPr>
            </a:pPr>
            <a:endParaRPr lang="es-HN"/>
          </a:p>
        </c:txPr>
        <c:crossAx val="-2119852696"/>
        <c:crosses val="autoZero"/>
        <c:auto val="1"/>
        <c:lblAlgn val="ctr"/>
        <c:lblOffset val="100"/>
        <c:noMultiLvlLbl val="0"/>
      </c:catAx>
      <c:valAx>
        <c:axId val="-21198526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Poppins" pitchFamily="2" charset="77"/>
                <a:ea typeface="+mn-ea"/>
                <a:cs typeface="Poppins" pitchFamily="2" charset="77"/>
              </a:defRPr>
            </a:pPr>
            <a:endParaRPr lang="es-HN"/>
          </a:p>
        </c:txPr>
        <c:crossAx val="-2119868168"/>
        <c:crosses val="autoZero"/>
        <c:crossBetween val="between"/>
      </c:valAx>
      <c:valAx>
        <c:axId val="-211977644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Poppins" pitchFamily="2" charset="77"/>
                <a:ea typeface="+mn-ea"/>
                <a:cs typeface="Poppins" pitchFamily="2" charset="77"/>
              </a:defRPr>
            </a:pPr>
            <a:endParaRPr lang="es-HN"/>
          </a:p>
        </c:txPr>
        <c:crossAx val="-2119772984"/>
        <c:crosses val="max"/>
        <c:crossBetween val="between"/>
      </c:valAx>
      <c:catAx>
        <c:axId val="-2119772984"/>
        <c:scaling>
          <c:orientation val="minMax"/>
        </c:scaling>
        <c:delete val="1"/>
        <c:axPos val="b"/>
        <c:numFmt formatCode="General" sourceLinked="1"/>
        <c:majorTickMark val="out"/>
        <c:minorTickMark val="none"/>
        <c:tickLblPos val="nextTo"/>
        <c:crossAx val="-2119776440"/>
        <c:crosses val="autoZero"/>
        <c:auto val="1"/>
        <c:lblAlgn val="ctr"/>
        <c:lblOffset val="100"/>
        <c:noMultiLvlLbl val="0"/>
      </c:catAx>
      <c:spPr>
        <a:noFill/>
        <a:ln>
          <a:noFill/>
        </a:ln>
        <a:effectLst/>
      </c:spPr>
    </c:plotArea>
    <c:legend>
      <c:legendPos val="b"/>
      <c:layout>
        <c:manualLayout>
          <c:xMode val="edge"/>
          <c:yMode val="edge"/>
          <c:x val="0.29866592554480637"/>
          <c:y val="0.81426875959474354"/>
          <c:w val="0.40266814891038738"/>
          <c:h val="5.561951735039257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Poppins" pitchFamily="2" charset="77"/>
              <a:ea typeface="+mn-ea"/>
              <a:cs typeface="Poppins" pitchFamily="2" charset="77"/>
            </a:defRPr>
          </a:pPr>
          <a:endParaRPr lang="es-HN"/>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Poppins" pitchFamily="2" charset="77"/>
          <a:cs typeface="Poppins" pitchFamily="2" charset="77"/>
        </a:defRPr>
      </a:pPr>
      <a:endParaRPr lang="es-HN"/>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Hoja1!$A$2</c:f>
              <c:strCache>
                <c:ptCount val="1"/>
                <c:pt idx="0">
                  <c:v>ene-jun</c:v>
                </c:pt>
              </c:strCache>
            </c:strRef>
          </c:tx>
          <c:spPr>
            <a:solidFill>
              <a:schemeClr val="tx1">
                <a:lumMod val="65000"/>
                <a:lumOff val="35000"/>
              </a:schemeClr>
            </a:solidFill>
            <a:ln>
              <a:noFill/>
            </a:ln>
            <a:effectLst/>
          </c:spPr>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Poppins" pitchFamily="2" charset="77"/>
                      <a:ea typeface="+mn-ea"/>
                      <a:cs typeface="Poppins" pitchFamily="2" charset="77"/>
                    </a:defRPr>
                  </a:pPr>
                  <a:endParaRPr lang="es-HN"/>
                </a:p>
              </c:txPr>
              <c:showLegendKey val="0"/>
              <c:showVal val="1"/>
              <c:showCatName val="0"/>
              <c:showSerName val="0"/>
              <c:showPercent val="0"/>
              <c:showBubbleSize val="0"/>
              <c:extLst>
                <c:ext xmlns:c16="http://schemas.microsoft.com/office/drawing/2014/chart" uri="{C3380CC4-5D6E-409C-BE32-E72D297353CC}">
                  <c16:uniqueId val="{00000000-15DB-D24F-AA20-E9DFCEC4D841}"/>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Poppins" pitchFamily="2" charset="77"/>
                      <a:ea typeface="+mn-ea"/>
                      <a:cs typeface="Poppins" pitchFamily="2" charset="77"/>
                    </a:defRPr>
                  </a:pPr>
                  <a:endParaRPr lang="es-HN"/>
                </a:p>
              </c:txPr>
              <c:showLegendKey val="0"/>
              <c:showVal val="1"/>
              <c:showCatName val="0"/>
              <c:showSerName val="0"/>
              <c:showPercent val="0"/>
              <c:showBubbleSize val="0"/>
              <c:extLst>
                <c:ext xmlns:c16="http://schemas.microsoft.com/office/drawing/2014/chart" uri="{C3380CC4-5D6E-409C-BE32-E72D297353CC}">
                  <c16:uniqueId val="{00000001-15DB-D24F-AA20-E9DFCEC4D8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Poppins" pitchFamily="2" charset="77"/>
                    <a:ea typeface="+mn-ea"/>
                    <a:cs typeface="Poppins" pitchFamily="2" charset="77"/>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Hoja1!$B$1:$E$1</c:f>
              <c:strCache>
                <c:ptCount val="4"/>
                <c:pt idx="0">
                  <c:v>2022</c:v>
                </c:pt>
                <c:pt idx="1">
                  <c:v>2023</c:v>
                </c:pt>
                <c:pt idx="2">
                  <c:v>2024</c:v>
                </c:pt>
                <c:pt idx="3">
                  <c:v>2025</c:v>
                </c:pt>
              </c:strCache>
            </c:strRef>
          </c:cat>
          <c:val>
            <c:numRef>
              <c:f>Hoja1!$B$2:$E$2</c:f>
              <c:numCache>
                <c:formatCode>0.0,,"M"</c:formatCode>
                <c:ptCount val="4"/>
                <c:pt idx="0">
                  <c:v>1678476.98</c:v>
                </c:pt>
                <c:pt idx="1">
                  <c:v>2831929</c:v>
                </c:pt>
                <c:pt idx="2">
                  <c:v>3316002</c:v>
                </c:pt>
                <c:pt idx="3">
                  <c:v>4999994.6870143684</c:v>
                </c:pt>
              </c:numCache>
            </c:numRef>
          </c:val>
          <c:extLst>
            <c:ext xmlns:c16="http://schemas.microsoft.com/office/drawing/2014/chart" uri="{C3380CC4-5D6E-409C-BE32-E72D297353CC}">
              <c16:uniqueId val="{00000002-15DB-D24F-AA20-E9DFCEC4D841}"/>
            </c:ext>
          </c:extLst>
        </c:ser>
        <c:ser>
          <c:idx val="1"/>
          <c:order val="1"/>
          <c:tx>
            <c:strRef>
              <c:f>Hoja1!$A$3</c:f>
              <c:strCache>
                <c:ptCount val="1"/>
                <c:pt idx="0">
                  <c:v>jul-dic</c:v>
                </c:pt>
              </c:strCache>
            </c:strRef>
          </c:tx>
          <c:spPr>
            <a:solidFill>
              <a:srgbClr val="C00000"/>
            </a:solidFill>
            <a:ln>
              <a:noFill/>
            </a:ln>
            <a:effectLst/>
          </c:spPr>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Poppins" pitchFamily="2" charset="77"/>
                      <a:ea typeface="+mn-ea"/>
                      <a:cs typeface="Poppins" pitchFamily="2" charset="77"/>
                    </a:defRPr>
                  </a:pPr>
                  <a:endParaRPr lang="es-HN"/>
                </a:p>
              </c:txPr>
              <c:showLegendKey val="0"/>
              <c:showVal val="1"/>
              <c:showCatName val="0"/>
              <c:showSerName val="0"/>
              <c:showPercent val="0"/>
              <c:showBubbleSize val="0"/>
              <c:extLst>
                <c:ext xmlns:c16="http://schemas.microsoft.com/office/drawing/2014/chart" uri="{C3380CC4-5D6E-409C-BE32-E72D297353CC}">
                  <c16:uniqueId val="{00000003-15DB-D24F-AA20-E9DFCEC4D8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Poppins" pitchFamily="2" charset="77"/>
                    <a:ea typeface="+mn-ea"/>
                    <a:cs typeface="Poppins" pitchFamily="2" charset="77"/>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Hoja1!$B$1:$E$1</c:f>
              <c:strCache>
                <c:ptCount val="4"/>
                <c:pt idx="0">
                  <c:v>2022</c:v>
                </c:pt>
                <c:pt idx="1">
                  <c:v>2023</c:v>
                </c:pt>
                <c:pt idx="2">
                  <c:v>2024</c:v>
                </c:pt>
                <c:pt idx="3">
                  <c:v>2025</c:v>
                </c:pt>
              </c:strCache>
            </c:strRef>
          </c:cat>
          <c:val>
            <c:numRef>
              <c:f>Hoja1!$B$3:$E$3</c:f>
              <c:numCache>
                <c:formatCode>0.0,,"M"</c:formatCode>
                <c:ptCount val="4"/>
                <c:pt idx="0">
                  <c:v>3333781.07</c:v>
                </c:pt>
                <c:pt idx="1">
                  <c:v>3141838</c:v>
                </c:pt>
                <c:pt idx="2">
                  <c:v>10595217</c:v>
                </c:pt>
                <c:pt idx="3">
                  <c:v>6797975.6093988763</c:v>
                </c:pt>
              </c:numCache>
            </c:numRef>
          </c:val>
          <c:extLst>
            <c:ext xmlns:c16="http://schemas.microsoft.com/office/drawing/2014/chart" uri="{C3380CC4-5D6E-409C-BE32-E72D297353CC}">
              <c16:uniqueId val="{00000004-15DB-D24F-AA20-E9DFCEC4D841}"/>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axId val="1496168239"/>
        <c:axId val="1471697551"/>
      </c:areaChart>
      <c:catAx>
        <c:axId val="14961682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s-HN"/>
          </a:p>
        </c:txPr>
        <c:crossAx val="1471697551"/>
        <c:crosses val="autoZero"/>
        <c:auto val="1"/>
        <c:lblAlgn val="ctr"/>
        <c:lblOffset val="100"/>
        <c:noMultiLvlLbl val="0"/>
      </c:catAx>
      <c:valAx>
        <c:axId val="1471697551"/>
        <c:scaling>
          <c:orientation val="minMax"/>
        </c:scaling>
        <c:delete val="1"/>
        <c:axPos val="l"/>
        <c:numFmt formatCode="0.0,,&quot;M&quot;" sourceLinked="1"/>
        <c:majorTickMark val="none"/>
        <c:minorTickMark val="none"/>
        <c:tickLblPos val="nextTo"/>
        <c:crossAx val="1496168239"/>
        <c:crosses val="autoZero"/>
        <c:crossBetween val="midCat"/>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A6192E"/>
            </a:solidFill>
          </c:spPr>
          <c:invertIfNegative val="0"/>
          <c:cat>
            <c:strRef>
              <c:f>Sheet1!$A$2:$A$5</c:f>
              <c:strCache>
                <c:ptCount val="4"/>
                <c:pt idx="0">
                  <c:v>2022</c:v>
                </c:pt>
                <c:pt idx="1">
                  <c:v>2023</c:v>
                </c:pt>
                <c:pt idx="2">
                  <c:v>2024</c:v>
                </c:pt>
                <c:pt idx="3">
                  <c:v>2025</c:v>
                </c:pt>
              </c:strCache>
            </c:strRef>
          </c:cat>
          <c:val>
            <c:numRef>
              <c:f>Sheet1!$B$2:$B$5</c:f>
              <c:numCache>
                <c:formatCode>0,,"M"</c:formatCode>
                <c:ptCount val="4"/>
                <c:pt idx="0">
                  <c:v>8791978</c:v>
                </c:pt>
                <c:pt idx="1">
                  <c:v>9333044.7884989921</c:v>
                </c:pt>
                <c:pt idx="2">
                  <c:v>6811607.6480128467</c:v>
                </c:pt>
                <c:pt idx="3">
                  <c:v>7138884.0640150467</c:v>
                </c:pt>
              </c:numCache>
            </c:numRef>
          </c:val>
          <c:extLst>
            <c:ext xmlns:c16="http://schemas.microsoft.com/office/drawing/2014/chart" uri="{C3380CC4-5D6E-409C-BE32-E72D297353CC}">
              <c16:uniqueId val="{00000000-4E43-7D4F-A40B-DF4255087445}"/>
            </c:ext>
          </c:extLst>
        </c:ser>
        <c:dLbls>
          <c:showLegendKey val="0"/>
          <c:showVal val="0"/>
          <c:showCatName val="0"/>
          <c:showSerName val="0"/>
          <c:showPercent val="0"/>
          <c:showBubbleSize val="0"/>
        </c:dLbls>
        <c:gapWidth val="66"/>
        <c:overlap val="100"/>
        <c:axId val="-1799158432"/>
        <c:axId val="-1799157344"/>
      </c:barChart>
      <c:catAx>
        <c:axId val="-1799158432"/>
        <c:scaling>
          <c:orientation val="minMax"/>
        </c:scaling>
        <c:delete val="0"/>
        <c:axPos val="b"/>
        <c:majorGridlines/>
        <c:numFmt formatCode="General" sourceLinked="0"/>
        <c:majorTickMark val="out"/>
        <c:minorTickMark val="none"/>
        <c:tickLblPos val="nextTo"/>
        <c:txPr>
          <a:bodyPr/>
          <a:lstStyle/>
          <a:p>
            <a:pPr>
              <a:defRPr sz="800">
                <a:solidFill>
                  <a:schemeClr val="tx1">
                    <a:lumMod val="75000"/>
                    <a:lumOff val="25000"/>
                  </a:schemeClr>
                </a:solidFill>
                <a:latin typeface="Poppins" pitchFamily="2" charset="77"/>
                <a:cs typeface="Poppins" pitchFamily="2" charset="77"/>
              </a:defRPr>
            </a:pPr>
            <a:endParaRPr lang="es-HN"/>
          </a:p>
        </c:txPr>
        <c:crossAx val="-1799157344"/>
        <c:crosses val="autoZero"/>
        <c:auto val="1"/>
        <c:lblAlgn val="ctr"/>
        <c:lblOffset val="100"/>
        <c:noMultiLvlLbl val="0"/>
      </c:catAx>
      <c:valAx>
        <c:axId val="-1799157344"/>
        <c:scaling>
          <c:orientation val="minMax"/>
        </c:scaling>
        <c:delete val="0"/>
        <c:axPos val="l"/>
        <c:majorGridlines>
          <c:spPr>
            <a:ln>
              <a:noFill/>
            </a:ln>
          </c:spPr>
        </c:majorGridlines>
        <c:numFmt formatCode="0,,&quot;M&quot;" sourceLinked="1"/>
        <c:majorTickMark val="out"/>
        <c:minorTickMark val="none"/>
        <c:tickLblPos val="nextTo"/>
        <c:txPr>
          <a:bodyPr/>
          <a:lstStyle/>
          <a:p>
            <a:pPr>
              <a:defRPr sz="1000">
                <a:solidFill>
                  <a:schemeClr val="tx1">
                    <a:lumMod val="75000"/>
                    <a:lumOff val="25000"/>
                  </a:schemeClr>
                </a:solidFill>
                <a:latin typeface="Poppins" pitchFamily="2" charset="77"/>
                <a:cs typeface="Poppins" pitchFamily="2" charset="77"/>
              </a:defRPr>
            </a:pPr>
            <a:endParaRPr lang="es-HN"/>
          </a:p>
        </c:txPr>
        <c:crossAx val="-1799158432"/>
        <c:crosses val="autoZero"/>
        <c:crossBetween val="between"/>
      </c:valAx>
    </c:plotArea>
    <c:plotVisOnly val="1"/>
    <c:dispBlanksAs val="gap"/>
    <c:showDLblsOverMax val="0"/>
  </c:chart>
  <c:spPr>
    <a:ln>
      <a:solidFill>
        <a:schemeClr val="bg1"/>
      </a:solidFill>
    </a:ln>
  </c:spPr>
  <c:txPr>
    <a:bodyPr/>
    <a:lstStyle/>
    <a:p>
      <a:pPr>
        <a:defRPr sz="1800"/>
      </a:pPr>
      <a:endParaRPr lang="es-HN"/>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2024</c:v>
                </c:pt>
              </c:strCache>
            </c:strRef>
          </c:tx>
          <c:spPr>
            <a:solidFill>
              <a:schemeClr val="tx1">
                <a:lumMod val="50000"/>
                <a:lumOff val="5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yriad Pro" panose="020B0503030403020204" pitchFamily="34" charset="0"/>
                    <a:ea typeface="+mn-ea"/>
                    <a:cs typeface="Poppins" pitchFamily="2" charset="77"/>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TV</c:v>
                </c:pt>
                <c:pt idx="1">
                  <c:v>Cable</c:v>
                </c:pt>
                <c:pt idx="2">
                  <c:v>Internet</c:v>
                </c:pt>
                <c:pt idx="3">
                  <c:v>Exteriores</c:v>
                </c:pt>
                <c:pt idx="4">
                  <c:v>Prensa digital</c:v>
                </c:pt>
                <c:pt idx="5">
                  <c:v>Radio</c:v>
                </c:pt>
                <c:pt idx="6">
                  <c:v>Cine</c:v>
                </c:pt>
                <c:pt idx="7">
                  <c:v>Revista</c:v>
                </c:pt>
                <c:pt idx="8">
                  <c:v>Prensa</c:v>
                </c:pt>
              </c:strCache>
            </c:strRef>
          </c:cat>
          <c:val>
            <c:numRef>
              <c:f>Hoja1!$B$2:$B$10</c:f>
              <c:numCache>
                <c:formatCode>General</c:formatCode>
                <c:ptCount val="9"/>
                <c:pt idx="0">
                  <c:v>85.11</c:v>
                </c:pt>
                <c:pt idx="1">
                  <c:v>86.61</c:v>
                </c:pt>
                <c:pt idx="2">
                  <c:v>75.67</c:v>
                </c:pt>
                <c:pt idx="3">
                  <c:v>66.040000000000006</c:v>
                </c:pt>
                <c:pt idx="4">
                  <c:v>66.37</c:v>
                </c:pt>
                <c:pt idx="5">
                  <c:v>65.91</c:v>
                </c:pt>
                <c:pt idx="6">
                  <c:v>50.9</c:v>
                </c:pt>
                <c:pt idx="7">
                  <c:v>66.23</c:v>
                </c:pt>
                <c:pt idx="8">
                  <c:v>11</c:v>
                </c:pt>
              </c:numCache>
            </c:numRef>
          </c:val>
          <c:extLst>
            <c:ext xmlns:c16="http://schemas.microsoft.com/office/drawing/2014/chart" uri="{C3380CC4-5D6E-409C-BE32-E72D297353CC}">
              <c16:uniqueId val="{00000000-E1D7-E446-A977-BFAFEF239D37}"/>
            </c:ext>
          </c:extLst>
        </c:ser>
        <c:ser>
          <c:idx val="1"/>
          <c:order val="1"/>
          <c:tx>
            <c:strRef>
              <c:f>Hoja1!$C$1</c:f>
              <c:strCache>
                <c:ptCount val="1"/>
                <c:pt idx="0">
                  <c:v>2025</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yriad Pro" panose="020B0503030403020204" pitchFamily="34" charset="0"/>
                    <a:ea typeface="+mn-ea"/>
                    <a:cs typeface="Poppins" pitchFamily="2" charset="77"/>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TV</c:v>
                </c:pt>
                <c:pt idx="1">
                  <c:v>Cable</c:v>
                </c:pt>
                <c:pt idx="2">
                  <c:v>Internet</c:v>
                </c:pt>
                <c:pt idx="3">
                  <c:v>Exteriores</c:v>
                </c:pt>
                <c:pt idx="4">
                  <c:v>Prensa digital</c:v>
                </c:pt>
                <c:pt idx="5">
                  <c:v>Radio</c:v>
                </c:pt>
                <c:pt idx="6">
                  <c:v>Cine</c:v>
                </c:pt>
                <c:pt idx="7">
                  <c:v>Revista</c:v>
                </c:pt>
                <c:pt idx="8">
                  <c:v>Prensa</c:v>
                </c:pt>
              </c:strCache>
            </c:strRef>
          </c:cat>
          <c:val>
            <c:numRef>
              <c:f>Hoja1!$C$2:$C$10</c:f>
              <c:numCache>
                <c:formatCode>General</c:formatCode>
                <c:ptCount val="9"/>
                <c:pt idx="0">
                  <c:v>85.64</c:v>
                </c:pt>
                <c:pt idx="1">
                  <c:v>86.58</c:v>
                </c:pt>
                <c:pt idx="2">
                  <c:v>77.11</c:v>
                </c:pt>
                <c:pt idx="3">
                  <c:v>67.5</c:v>
                </c:pt>
                <c:pt idx="4">
                  <c:v>68.510000000000005</c:v>
                </c:pt>
                <c:pt idx="5">
                  <c:v>67.400000000000006</c:v>
                </c:pt>
                <c:pt idx="6">
                  <c:v>49.81</c:v>
                </c:pt>
                <c:pt idx="7">
                  <c:v>68.67</c:v>
                </c:pt>
                <c:pt idx="8">
                  <c:v>11.41</c:v>
                </c:pt>
              </c:numCache>
            </c:numRef>
          </c:val>
          <c:extLst>
            <c:ext xmlns:c16="http://schemas.microsoft.com/office/drawing/2014/chart" uri="{C3380CC4-5D6E-409C-BE32-E72D297353CC}">
              <c16:uniqueId val="{00000001-E1D7-E446-A977-BFAFEF239D37}"/>
            </c:ext>
          </c:extLst>
        </c:ser>
        <c:dLbls>
          <c:showLegendKey val="0"/>
          <c:showVal val="0"/>
          <c:showCatName val="0"/>
          <c:showSerName val="0"/>
          <c:showPercent val="0"/>
          <c:showBubbleSize val="0"/>
        </c:dLbls>
        <c:gapWidth val="136"/>
        <c:overlap val="-9"/>
        <c:axId val="1306523199"/>
        <c:axId val="1378894383"/>
      </c:barChart>
      <c:lineChart>
        <c:grouping val="standard"/>
        <c:varyColors val="0"/>
        <c:ser>
          <c:idx val="2"/>
          <c:order val="2"/>
          <c:tx>
            <c:strRef>
              <c:f>Hoja1!$D$1</c:f>
              <c:strCache>
                <c:ptCount val="1"/>
                <c:pt idx="0">
                  <c:v>Afinidad</c:v>
                </c:pt>
              </c:strCache>
            </c:strRef>
          </c:tx>
          <c:spPr>
            <a:ln w="28575" cap="rnd">
              <a:solidFill>
                <a:srgbClr val="FFC000"/>
              </a:solidFill>
              <a:round/>
            </a:ln>
            <a:effectLst/>
          </c:spPr>
          <c:marker>
            <c:symbol val="none"/>
          </c:marker>
          <c:cat>
            <c:strRef>
              <c:f>Hoja1!$A$2:$A$10</c:f>
              <c:strCache>
                <c:ptCount val="9"/>
                <c:pt idx="0">
                  <c:v>TV</c:v>
                </c:pt>
                <c:pt idx="1">
                  <c:v>Cable</c:v>
                </c:pt>
                <c:pt idx="2">
                  <c:v>Internet</c:v>
                </c:pt>
                <c:pt idx="3">
                  <c:v>Exteriores</c:v>
                </c:pt>
                <c:pt idx="4">
                  <c:v>Prensa digital</c:v>
                </c:pt>
                <c:pt idx="5">
                  <c:v>Radio</c:v>
                </c:pt>
                <c:pt idx="6">
                  <c:v>Cine</c:v>
                </c:pt>
                <c:pt idx="7">
                  <c:v>Revista</c:v>
                </c:pt>
                <c:pt idx="8">
                  <c:v>Prensa</c:v>
                </c:pt>
              </c:strCache>
            </c:strRef>
          </c:cat>
          <c:val>
            <c:numRef>
              <c:f>Hoja1!$D$2:$D$10</c:f>
              <c:numCache>
                <c:formatCode>0</c:formatCode>
                <c:ptCount val="9"/>
                <c:pt idx="0">
                  <c:v>100.31</c:v>
                </c:pt>
                <c:pt idx="1">
                  <c:v>99.54</c:v>
                </c:pt>
                <c:pt idx="2">
                  <c:v>98.17</c:v>
                </c:pt>
                <c:pt idx="3">
                  <c:v>99.9</c:v>
                </c:pt>
                <c:pt idx="4">
                  <c:v>100.32</c:v>
                </c:pt>
                <c:pt idx="5">
                  <c:v>99.62</c:v>
                </c:pt>
                <c:pt idx="6">
                  <c:v>101.16</c:v>
                </c:pt>
                <c:pt idx="7">
                  <c:v>100.09</c:v>
                </c:pt>
                <c:pt idx="8">
                  <c:v>102.51</c:v>
                </c:pt>
              </c:numCache>
            </c:numRef>
          </c:val>
          <c:smooth val="0"/>
          <c:extLst>
            <c:ext xmlns:c16="http://schemas.microsoft.com/office/drawing/2014/chart" uri="{C3380CC4-5D6E-409C-BE32-E72D297353CC}">
              <c16:uniqueId val="{00000002-E1D7-E446-A977-BFAFEF239D37}"/>
            </c:ext>
          </c:extLst>
        </c:ser>
        <c:dLbls>
          <c:showLegendKey val="0"/>
          <c:showVal val="0"/>
          <c:showCatName val="0"/>
          <c:showSerName val="0"/>
          <c:showPercent val="0"/>
          <c:showBubbleSize val="0"/>
        </c:dLbls>
        <c:marker val="1"/>
        <c:smooth val="0"/>
        <c:axId val="1334568831"/>
        <c:axId val="1334230223"/>
      </c:lineChart>
      <c:catAx>
        <c:axId val="1306523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378894383"/>
        <c:crosses val="autoZero"/>
        <c:auto val="1"/>
        <c:lblAlgn val="ctr"/>
        <c:lblOffset val="100"/>
        <c:noMultiLvlLbl val="0"/>
      </c:catAx>
      <c:valAx>
        <c:axId val="137889438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306523199"/>
        <c:crosses val="autoZero"/>
        <c:crossBetween val="between"/>
      </c:valAx>
      <c:valAx>
        <c:axId val="1334230223"/>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334568831"/>
        <c:crosses val="max"/>
        <c:crossBetween val="between"/>
      </c:valAx>
      <c:catAx>
        <c:axId val="1334568831"/>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33423022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Variacion</c:v>
                </c:pt>
              </c:strCache>
            </c:strRef>
          </c:tx>
          <c:spPr>
            <a:solidFill>
              <a:schemeClr val="tx1"/>
            </a:solidFill>
            <a:ln>
              <a:noFill/>
            </a:ln>
            <a:effectLst/>
          </c:spPr>
          <c:invertIfNegative val="0"/>
          <c:dLbls>
            <c:dLbl>
              <c:idx val="4"/>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0-49AA-284E-B6DE-36BC0ED2B4FA}"/>
                </c:ext>
              </c:extLst>
            </c:dLbl>
            <c:dLbl>
              <c:idx val="6"/>
              <c:layout>
                <c:manualLayout>
                  <c:x val="5.1005122199437253E-3"/>
                  <c:y val="6.410212436268122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yriad Pro" panose="020B0503030403020204" pitchFamily="34" charset="0"/>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AA-284E-B6DE-36BC0ED2B4FA}"/>
                </c:ext>
              </c:extLst>
            </c:dLbl>
            <c:dLbl>
              <c:idx val="7"/>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2-49AA-284E-B6DE-36BC0ED2B4FA}"/>
                </c:ext>
              </c:extLst>
            </c:dLbl>
            <c:dLbl>
              <c:idx val="8"/>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3-49AA-284E-B6DE-36BC0ED2B4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TV</c:v>
                </c:pt>
                <c:pt idx="1">
                  <c:v>Cable</c:v>
                </c:pt>
                <c:pt idx="2">
                  <c:v>Internet</c:v>
                </c:pt>
                <c:pt idx="3">
                  <c:v>Exteriores</c:v>
                </c:pt>
                <c:pt idx="4">
                  <c:v>Prensa digital</c:v>
                </c:pt>
                <c:pt idx="5">
                  <c:v>Radio</c:v>
                </c:pt>
                <c:pt idx="6">
                  <c:v>Cine</c:v>
                </c:pt>
                <c:pt idx="7">
                  <c:v>Revista</c:v>
                </c:pt>
                <c:pt idx="8">
                  <c:v>Prensa</c:v>
                </c:pt>
              </c:strCache>
            </c:strRef>
          </c:cat>
          <c:val>
            <c:numRef>
              <c:f>Hoja1!$B$2:$B$10</c:f>
              <c:numCache>
                <c:formatCode>0%</c:formatCode>
                <c:ptCount val="9"/>
                <c:pt idx="0">
                  <c:v>6.2272353424979165E-3</c:v>
                </c:pt>
                <c:pt idx="1">
                  <c:v>-3.463803255975284E-4</c:v>
                </c:pt>
                <c:pt idx="2">
                  <c:v>1.9029998678472326E-2</c:v>
                </c:pt>
                <c:pt idx="3">
                  <c:v>2.2107813446396118E-2</c:v>
                </c:pt>
                <c:pt idx="4">
                  <c:v>3.2243483501582126E-2</c:v>
                </c:pt>
                <c:pt idx="5">
                  <c:v>2.2606584736762469E-2</c:v>
                </c:pt>
                <c:pt idx="6">
                  <c:v>-2.1414538310412512E-2</c:v>
                </c:pt>
                <c:pt idx="7">
                  <c:v>3.6841310584327269E-2</c:v>
                </c:pt>
                <c:pt idx="8">
                  <c:v>3.7272727272727346E-2</c:v>
                </c:pt>
              </c:numCache>
            </c:numRef>
          </c:val>
          <c:extLst>
            <c:ext xmlns:c16="http://schemas.microsoft.com/office/drawing/2014/chart" uri="{C3380CC4-5D6E-409C-BE32-E72D297353CC}">
              <c16:uniqueId val="{00000004-49AA-284E-B6DE-36BC0ED2B4FA}"/>
            </c:ext>
          </c:extLst>
        </c:ser>
        <c:dLbls>
          <c:showLegendKey val="0"/>
          <c:showVal val="0"/>
          <c:showCatName val="0"/>
          <c:showSerName val="0"/>
          <c:showPercent val="0"/>
          <c:showBubbleSize val="0"/>
        </c:dLbls>
        <c:gapWidth val="219"/>
        <c:overlap val="-27"/>
        <c:axId val="1334284975"/>
        <c:axId val="1364854415"/>
      </c:barChart>
      <c:catAx>
        <c:axId val="1334284975"/>
        <c:scaling>
          <c:orientation val="minMax"/>
        </c:scaling>
        <c:delete val="1"/>
        <c:axPos val="b"/>
        <c:numFmt formatCode="General" sourceLinked="1"/>
        <c:majorTickMark val="none"/>
        <c:minorTickMark val="none"/>
        <c:tickLblPos val="nextTo"/>
        <c:crossAx val="1364854415"/>
        <c:crosses val="autoZero"/>
        <c:auto val="1"/>
        <c:lblAlgn val="ctr"/>
        <c:lblOffset val="100"/>
        <c:noMultiLvlLbl val="0"/>
      </c:catAx>
      <c:valAx>
        <c:axId val="1364854415"/>
        <c:scaling>
          <c:orientation val="minMax"/>
        </c:scaling>
        <c:delete val="1"/>
        <c:axPos val="l"/>
        <c:numFmt formatCode="0%" sourceLinked="1"/>
        <c:majorTickMark val="none"/>
        <c:minorTickMark val="none"/>
        <c:tickLblPos val="nextTo"/>
        <c:crossAx val="133428497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_tradnl"/>
              <a:t>Historial</a:t>
            </a:r>
            <a:r>
              <a:rPr lang="es-ES_tradnl" baseline="0"/>
              <a:t> de Share</a:t>
            </a:r>
            <a:endParaRPr lang="es-ES_trad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HN"/>
        </a:p>
      </c:txPr>
    </c:title>
    <c:autoTitleDeleted val="0"/>
    <c:plotArea>
      <c:layout/>
      <c:lineChart>
        <c:grouping val="standard"/>
        <c:varyColors val="0"/>
        <c:ser>
          <c:idx val="0"/>
          <c:order val="0"/>
          <c:tx>
            <c:strRef>
              <c:f>'Historial Share'!$A$7</c:f>
              <c:strCache>
                <c:ptCount val="1"/>
                <c:pt idx="0">
                  <c:v>C5</c:v>
                </c:pt>
              </c:strCache>
            </c:strRef>
          </c:tx>
          <c:spPr>
            <a:ln w="28575" cap="rnd">
              <a:solidFill>
                <a:schemeClr val="accent1">
                  <a:lumMod val="60000"/>
                  <a:lumOff val="40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22E0-E747-B667-93EBEEEA7F90}"/>
                </c:ext>
              </c:extLst>
            </c:dLbl>
            <c:dLbl>
              <c:idx val="2"/>
              <c:delete val="1"/>
              <c:extLst>
                <c:ext xmlns:c15="http://schemas.microsoft.com/office/drawing/2012/chart" uri="{CE6537A1-D6FC-4f65-9D91-7224C49458BB}"/>
                <c:ext xmlns:c16="http://schemas.microsoft.com/office/drawing/2014/chart" uri="{C3380CC4-5D6E-409C-BE32-E72D297353CC}">
                  <c16:uniqueId val="{00000001-22E0-E747-B667-93EBEEEA7F90}"/>
                </c:ext>
              </c:extLst>
            </c:dLbl>
            <c:dLbl>
              <c:idx val="5"/>
              <c:delete val="1"/>
              <c:extLst>
                <c:ext xmlns:c15="http://schemas.microsoft.com/office/drawing/2012/chart" uri="{CE6537A1-D6FC-4f65-9D91-7224C49458BB}"/>
                <c:ext xmlns:c16="http://schemas.microsoft.com/office/drawing/2014/chart" uri="{C3380CC4-5D6E-409C-BE32-E72D297353CC}">
                  <c16:uniqueId val="{00000002-22E0-E747-B667-93EBEEEA7F90}"/>
                </c:ext>
              </c:extLst>
            </c:dLbl>
            <c:dLbl>
              <c:idx val="6"/>
              <c:delete val="1"/>
              <c:extLst>
                <c:ext xmlns:c15="http://schemas.microsoft.com/office/drawing/2012/chart" uri="{CE6537A1-D6FC-4f65-9D91-7224C49458BB}"/>
                <c:ext xmlns:c16="http://schemas.microsoft.com/office/drawing/2014/chart" uri="{C3380CC4-5D6E-409C-BE32-E72D297353CC}">
                  <c16:uniqueId val="{00000003-22E0-E747-B667-93EBEEEA7F90}"/>
                </c:ext>
              </c:extLst>
            </c:dLbl>
            <c:dLbl>
              <c:idx val="8"/>
              <c:delete val="1"/>
              <c:extLst>
                <c:ext xmlns:c15="http://schemas.microsoft.com/office/drawing/2012/chart" uri="{CE6537A1-D6FC-4f65-9D91-7224C49458BB}"/>
                <c:ext xmlns:c16="http://schemas.microsoft.com/office/drawing/2014/chart" uri="{C3380CC4-5D6E-409C-BE32-E72D297353CC}">
                  <c16:uniqueId val="{00000004-22E0-E747-B667-93EBEEEA7F90}"/>
                </c:ext>
              </c:extLst>
            </c:dLbl>
            <c:dLbl>
              <c:idx val="9"/>
              <c:delete val="1"/>
              <c:extLst>
                <c:ext xmlns:c15="http://schemas.microsoft.com/office/drawing/2012/chart" uri="{CE6537A1-D6FC-4f65-9D91-7224C49458BB}"/>
                <c:ext xmlns:c16="http://schemas.microsoft.com/office/drawing/2014/chart" uri="{C3380CC4-5D6E-409C-BE32-E72D297353CC}">
                  <c16:uniqueId val="{00000005-22E0-E747-B667-93EBEEEA7F90}"/>
                </c:ext>
              </c:extLst>
            </c:dLbl>
            <c:dLbl>
              <c:idx val="10"/>
              <c:delete val="1"/>
              <c:extLst>
                <c:ext xmlns:c15="http://schemas.microsoft.com/office/drawing/2012/chart" uri="{CE6537A1-D6FC-4f65-9D91-7224C49458BB}"/>
                <c:ext xmlns:c16="http://schemas.microsoft.com/office/drawing/2014/chart" uri="{C3380CC4-5D6E-409C-BE32-E72D297353CC}">
                  <c16:uniqueId val="{00000006-22E0-E747-B667-93EBEEEA7F90}"/>
                </c:ext>
              </c:extLst>
            </c:dLbl>
            <c:dLbl>
              <c:idx val="11"/>
              <c:delete val="1"/>
              <c:extLst>
                <c:ext xmlns:c15="http://schemas.microsoft.com/office/drawing/2012/chart" uri="{CE6537A1-D6FC-4f65-9D91-7224C49458BB}"/>
                <c:ext xmlns:c16="http://schemas.microsoft.com/office/drawing/2014/chart" uri="{C3380CC4-5D6E-409C-BE32-E72D297353CC}">
                  <c16:uniqueId val="{00000007-22E0-E747-B667-93EBEEEA7F90}"/>
                </c:ext>
              </c:extLst>
            </c:dLbl>
            <c:dLbl>
              <c:idx val="13"/>
              <c:delete val="1"/>
              <c:extLst>
                <c:ext xmlns:c15="http://schemas.microsoft.com/office/drawing/2012/chart" uri="{CE6537A1-D6FC-4f65-9D91-7224C49458BB}"/>
                <c:ext xmlns:c16="http://schemas.microsoft.com/office/drawing/2014/chart" uri="{C3380CC4-5D6E-409C-BE32-E72D297353CC}">
                  <c16:uniqueId val="{00000008-22E0-E747-B667-93EBEEEA7F90}"/>
                </c:ext>
              </c:extLst>
            </c:dLbl>
            <c:dLbl>
              <c:idx val="14"/>
              <c:delete val="1"/>
              <c:extLst>
                <c:ext xmlns:c15="http://schemas.microsoft.com/office/drawing/2012/chart" uri="{CE6537A1-D6FC-4f65-9D91-7224C49458BB}"/>
                <c:ext xmlns:c16="http://schemas.microsoft.com/office/drawing/2014/chart" uri="{C3380CC4-5D6E-409C-BE32-E72D297353CC}">
                  <c16:uniqueId val="{00000009-22E0-E747-B667-93EBEEEA7F90}"/>
                </c:ext>
              </c:extLst>
            </c:dLbl>
            <c:dLbl>
              <c:idx val="15"/>
              <c:delete val="1"/>
              <c:extLst>
                <c:ext xmlns:c15="http://schemas.microsoft.com/office/drawing/2012/chart" uri="{CE6537A1-D6FC-4f65-9D91-7224C49458BB}"/>
                <c:ext xmlns:c16="http://schemas.microsoft.com/office/drawing/2014/chart" uri="{C3380CC4-5D6E-409C-BE32-E72D297353CC}">
                  <c16:uniqueId val="{0000000A-22E0-E747-B667-93EBEEEA7F90}"/>
                </c:ext>
              </c:extLst>
            </c:dLbl>
            <c:dLbl>
              <c:idx val="16"/>
              <c:delete val="1"/>
              <c:extLst>
                <c:ext xmlns:c15="http://schemas.microsoft.com/office/drawing/2012/chart" uri="{CE6537A1-D6FC-4f65-9D91-7224C49458BB}"/>
                <c:ext xmlns:c16="http://schemas.microsoft.com/office/drawing/2014/chart" uri="{C3380CC4-5D6E-409C-BE32-E72D297353CC}">
                  <c16:uniqueId val="{0000000B-22E0-E747-B667-93EBEEEA7F90}"/>
                </c:ext>
              </c:extLst>
            </c:dLbl>
            <c:dLbl>
              <c:idx val="18"/>
              <c:delete val="1"/>
              <c:extLst>
                <c:ext xmlns:c15="http://schemas.microsoft.com/office/drawing/2012/chart" uri="{CE6537A1-D6FC-4f65-9D91-7224C49458BB}"/>
                <c:ext xmlns:c16="http://schemas.microsoft.com/office/drawing/2014/chart" uri="{C3380CC4-5D6E-409C-BE32-E72D297353CC}">
                  <c16:uniqueId val="{0000000C-22E0-E747-B667-93EBEEEA7F90}"/>
                </c:ext>
              </c:extLst>
            </c:dLbl>
            <c:dLbl>
              <c:idx val="19"/>
              <c:delete val="1"/>
              <c:extLst>
                <c:ext xmlns:c15="http://schemas.microsoft.com/office/drawing/2012/chart" uri="{CE6537A1-D6FC-4f65-9D91-7224C49458BB}"/>
                <c:ext xmlns:c16="http://schemas.microsoft.com/office/drawing/2014/chart" uri="{C3380CC4-5D6E-409C-BE32-E72D297353CC}">
                  <c16:uniqueId val="{0000000D-22E0-E747-B667-93EBEEEA7F90}"/>
                </c:ext>
              </c:extLst>
            </c:dLbl>
            <c:dLbl>
              <c:idx val="20"/>
              <c:delete val="1"/>
              <c:extLst>
                <c:ext xmlns:c15="http://schemas.microsoft.com/office/drawing/2012/chart" uri="{CE6537A1-D6FC-4f65-9D91-7224C49458BB}"/>
                <c:ext xmlns:c16="http://schemas.microsoft.com/office/drawing/2014/chart" uri="{C3380CC4-5D6E-409C-BE32-E72D297353CC}">
                  <c16:uniqueId val="{0000000E-22E0-E747-B667-93EBEEEA7F90}"/>
                </c:ext>
              </c:extLst>
            </c:dLbl>
            <c:dLbl>
              <c:idx val="21"/>
              <c:delete val="1"/>
              <c:extLst>
                <c:ext xmlns:c15="http://schemas.microsoft.com/office/drawing/2012/chart" uri="{CE6537A1-D6FC-4f65-9D91-7224C49458BB}"/>
                <c:ext xmlns:c16="http://schemas.microsoft.com/office/drawing/2014/chart" uri="{C3380CC4-5D6E-409C-BE32-E72D297353CC}">
                  <c16:uniqueId val="{0000000F-22E0-E747-B667-93EBEEEA7F90}"/>
                </c:ext>
              </c:extLst>
            </c:dLbl>
            <c:dLbl>
              <c:idx val="23"/>
              <c:delete val="1"/>
              <c:extLst>
                <c:ext xmlns:c15="http://schemas.microsoft.com/office/drawing/2012/chart" uri="{CE6537A1-D6FC-4f65-9D91-7224C49458BB}"/>
                <c:ext xmlns:c16="http://schemas.microsoft.com/office/drawing/2014/chart" uri="{C3380CC4-5D6E-409C-BE32-E72D297353CC}">
                  <c16:uniqueId val="{00000010-22E0-E747-B667-93EBEEEA7F90}"/>
                </c:ext>
              </c:extLst>
            </c:dLbl>
            <c:dLbl>
              <c:idx val="25"/>
              <c:delete val="1"/>
              <c:extLst>
                <c:ext xmlns:c15="http://schemas.microsoft.com/office/drawing/2012/chart" uri="{CE6537A1-D6FC-4f65-9D91-7224C49458BB}"/>
                <c:ext xmlns:c16="http://schemas.microsoft.com/office/drawing/2014/chart" uri="{C3380CC4-5D6E-409C-BE32-E72D297353CC}">
                  <c16:uniqueId val="{00000011-22E0-E747-B667-93EBEEEA7F90}"/>
                </c:ext>
              </c:extLst>
            </c:dLbl>
            <c:dLbl>
              <c:idx val="26"/>
              <c:delete val="1"/>
              <c:extLst>
                <c:ext xmlns:c15="http://schemas.microsoft.com/office/drawing/2012/chart" uri="{CE6537A1-D6FC-4f65-9D91-7224C49458BB}"/>
                <c:ext xmlns:c16="http://schemas.microsoft.com/office/drawing/2014/chart" uri="{C3380CC4-5D6E-409C-BE32-E72D297353CC}">
                  <c16:uniqueId val="{00000012-22E0-E747-B667-93EBEEEA7F90}"/>
                </c:ext>
              </c:extLst>
            </c:dLbl>
            <c:dLbl>
              <c:idx val="27"/>
              <c:delete val="1"/>
              <c:extLst>
                <c:ext xmlns:c15="http://schemas.microsoft.com/office/drawing/2012/chart" uri="{CE6537A1-D6FC-4f65-9D91-7224C49458BB}"/>
                <c:ext xmlns:c16="http://schemas.microsoft.com/office/drawing/2014/chart" uri="{C3380CC4-5D6E-409C-BE32-E72D297353CC}">
                  <c16:uniqueId val="{00000013-22E0-E747-B667-93EBEEEA7F90}"/>
                </c:ext>
              </c:extLst>
            </c:dLbl>
            <c:dLbl>
              <c:idx val="28"/>
              <c:delete val="1"/>
              <c:extLst>
                <c:ext xmlns:c15="http://schemas.microsoft.com/office/drawing/2012/chart" uri="{CE6537A1-D6FC-4f65-9D91-7224C49458BB}"/>
                <c:ext xmlns:c16="http://schemas.microsoft.com/office/drawing/2014/chart" uri="{C3380CC4-5D6E-409C-BE32-E72D297353CC}">
                  <c16:uniqueId val="{00000014-22E0-E747-B667-93EBEEEA7F90}"/>
                </c:ext>
              </c:extLst>
            </c:dLbl>
            <c:dLbl>
              <c:idx val="30"/>
              <c:delete val="1"/>
              <c:extLst>
                <c:ext xmlns:c15="http://schemas.microsoft.com/office/drawing/2012/chart" uri="{CE6537A1-D6FC-4f65-9D91-7224C49458BB}"/>
                <c:ext xmlns:c16="http://schemas.microsoft.com/office/drawing/2014/chart" uri="{C3380CC4-5D6E-409C-BE32-E72D297353CC}">
                  <c16:uniqueId val="{00000015-22E0-E747-B667-93EBEEEA7F90}"/>
                </c:ext>
              </c:extLst>
            </c:dLbl>
            <c:dLbl>
              <c:idx val="31"/>
              <c:delete val="1"/>
              <c:extLst>
                <c:ext xmlns:c15="http://schemas.microsoft.com/office/drawing/2012/chart" uri="{CE6537A1-D6FC-4f65-9D91-7224C49458BB}"/>
                <c:ext xmlns:c16="http://schemas.microsoft.com/office/drawing/2014/chart" uri="{C3380CC4-5D6E-409C-BE32-E72D297353CC}">
                  <c16:uniqueId val="{00000016-22E0-E747-B667-93EBEEEA7F90}"/>
                </c:ext>
              </c:extLst>
            </c:dLbl>
            <c:dLbl>
              <c:idx val="32"/>
              <c:delete val="1"/>
              <c:extLst>
                <c:ext xmlns:c15="http://schemas.microsoft.com/office/drawing/2012/chart" uri="{CE6537A1-D6FC-4f65-9D91-7224C49458BB}"/>
                <c:ext xmlns:c16="http://schemas.microsoft.com/office/drawing/2014/chart" uri="{C3380CC4-5D6E-409C-BE32-E72D297353CC}">
                  <c16:uniqueId val="{00000017-22E0-E747-B667-93EBEEEA7F90}"/>
                </c:ext>
              </c:extLst>
            </c:dLbl>
            <c:dLbl>
              <c:idx val="34"/>
              <c:delete val="1"/>
              <c:extLst>
                <c:ext xmlns:c15="http://schemas.microsoft.com/office/drawing/2012/chart" uri="{CE6537A1-D6FC-4f65-9D91-7224C49458BB}"/>
                <c:ext xmlns:c16="http://schemas.microsoft.com/office/drawing/2014/chart" uri="{C3380CC4-5D6E-409C-BE32-E72D297353CC}">
                  <c16:uniqueId val="{00000018-22E0-E747-B667-93EBEEEA7F90}"/>
                </c:ext>
              </c:extLst>
            </c:dLbl>
            <c:dLbl>
              <c:idx val="35"/>
              <c:delete val="1"/>
              <c:extLst>
                <c:ext xmlns:c15="http://schemas.microsoft.com/office/drawing/2012/chart" uri="{CE6537A1-D6FC-4f65-9D91-7224C49458BB}"/>
                <c:ext xmlns:c16="http://schemas.microsoft.com/office/drawing/2014/chart" uri="{C3380CC4-5D6E-409C-BE32-E72D297353CC}">
                  <c16:uniqueId val="{00000019-22E0-E747-B667-93EBEEEA7F90}"/>
                </c:ext>
              </c:extLst>
            </c:dLbl>
            <c:dLbl>
              <c:idx val="37"/>
              <c:delete val="1"/>
              <c:extLst>
                <c:ext xmlns:c15="http://schemas.microsoft.com/office/drawing/2012/chart" uri="{CE6537A1-D6FC-4f65-9D91-7224C49458BB}"/>
                <c:ext xmlns:c16="http://schemas.microsoft.com/office/drawing/2014/chart" uri="{C3380CC4-5D6E-409C-BE32-E72D297353CC}">
                  <c16:uniqueId val="{0000001A-22E0-E747-B667-93EBEEEA7F90}"/>
                </c:ext>
              </c:extLst>
            </c:dLbl>
            <c:dLbl>
              <c:idx val="38"/>
              <c:delete val="1"/>
              <c:extLst>
                <c:ext xmlns:c15="http://schemas.microsoft.com/office/drawing/2012/chart" uri="{CE6537A1-D6FC-4f65-9D91-7224C49458BB}"/>
                <c:ext xmlns:c16="http://schemas.microsoft.com/office/drawing/2014/chart" uri="{C3380CC4-5D6E-409C-BE32-E72D297353CC}">
                  <c16:uniqueId val="{0000001B-22E0-E747-B667-93EBEEEA7F90}"/>
                </c:ext>
              </c:extLst>
            </c:dLbl>
            <c:dLbl>
              <c:idx val="39"/>
              <c:delete val="1"/>
              <c:extLst>
                <c:ext xmlns:c15="http://schemas.microsoft.com/office/drawing/2012/chart" uri="{CE6537A1-D6FC-4f65-9D91-7224C49458BB}"/>
                <c:ext xmlns:c16="http://schemas.microsoft.com/office/drawing/2014/chart" uri="{C3380CC4-5D6E-409C-BE32-E72D297353CC}">
                  <c16:uniqueId val="{0000001C-22E0-E747-B667-93EBEEEA7F90}"/>
                </c:ext>
              </c:extLst>
            </c:dLbl>
            <c:dLbl>
              <c:idx val="41"/>
              <c:delete val="1"/>
              <c:extLst>
                <c:ext xmlns:c15="http://schemas.microsoft.com/office/drawing/2012/chart" uri="{CE6537A1-D6FC-4f65-9D91-7224C49458BB}"/>
                <c:ext xmlns:c16="http://schemas.microsoft.com/office/drawing/2014/chart" uri="{C3380CC4-5D6E-409C-BE32-E72D297353CC}">
                  <c16:uniqueId val="{0000001D-22E0-E747-B667-93EBEEEA7F90}"/>
                </c:ext>
              </c:extLst>
            </c:dLbl>
            <c:dLbl>
              <c:idx val="42"/>
              <c:delete val="1"/>
              <c:extLst>
                <c:ext xmlns:c15="http://schemas.microsoft.com/office/drawing/2012/chart" uri="{CE6537A1-D6FC-4f65-9D91-7224C49458BB}"/>
                <c:ext xmlns:c16="http://schemas.microsoft.com/office/drawing/2014/chart" uri="{C3380CC4-5D6E-409C-BE32-E72D297353CC}">
                  <c16:uniqueId val="{0000001E-22E0-E747-B667-93EBEEEA7F90}"/>
                </c:ext>
              </c:extLst>
            </c:dLbl>
            <c:dLbl>
              <c:idx val="43"/>
              <c:delete val="1"/>
              <c:extLst>
                <c:ext xmlns:c15="http://schemas.microsoft.com/office/drawing/2012/chart" uri="{CE6537A1-D6FC-4f65-9D91-7224C49458BB}"/>
                <c:ext xmlns:c16="http://schemas.microsoft.com/office/drawing/2014/chart" uri="{C3380CC4-5D6E-409C-BE32-E72D297353CC}">
                  <c16:uniqueId val="{0000001F-22E0-E747-B667-93EBEEEA7F90}"/>
                </c:ext>
              </c:extLst>
            </c:dLbl>
            <c:dLbl>
              <c:idx val="45"/>
              <c:delete val="1"/>
              <c:extLst>
                <c:ext xmlns:c15="http://schemas.microsoft.com/office/drawing/2012/chart" uri="{CE6537A1-D6FC-4f65-9D91-7224C49458BB}"/>
                <c:ext xmlns:c16="http://schemas.microsoft.com/office/drawing/2014/chart" uri="{C3380CC4-5D6E-409C-BE32-E72D297353CC}">
                  <c16:uniqueId val="{00000020-22E0-E747-B667-93EBEEEA7F90}"/>
                </c:ext>
              </c:extLst>
            </c:dLbl>
            <c:dLbl>
              <c:idx val="46"/>
              <c:delete val="1"/>
              <c:extLst>
                <c:ext xmlns:c15="http://schemas.microsoft.com/office/drawing/2012/chart" uri="{CE6537A1-D6FC-4f65-9D91-7224C49458BB}"/>
                <c:ext xmlns:c16="http://schemas.microsoft.com/office/drawing/2014/chart" uri="{C3380CC4-5D6E-409C-BE32-E72D297353CC}">
                  <c16:uniqueId val="{00000021-22E0-E747-B667-93EBEEEA7F90}"/>
                </c:ext>
              </c:extLst>
            </c:dLbl>
            <c:dLbl>
              <c:idx val="47"/>
              <c:delete val="1"/>
              <c:extLst>
                <c:ext xmlns:c15="http://schemas.microsoft.com/office/drawing/2012/chart" uri="{CE6537A1-D6FC-4f65-9D91-7224C49458BB}"/>
                <c:ext xmlns:c16="http://schemas.microsoft.com/office/drawing/2014/chart" uri="{C3380CC4-5D6E-409C-BE32-E72D297353CC}">
                  <c16:uniqueId val="{00000022-22E0-E747-B667-93EBEEEA7F90}"/>
                </c:ext>
              </c:extLst>
            </c:dLbl>
            <c:dLbl>
              <c:idx val="49"/>
              <c:delete val="1"/>
              <c:extLst>
                <c:ext xmlns:c15="http://schemas.microsoft.com/office/drawing/2012/chart" uri="{CE6537A1-D6FC-4f65-9D91-7224C49458BB}"/>
                <c:ext xmlns:c16="http://schemas.microsoft.com/office/drawing/2014/chart" uri="{C3380CC4-5D6E-409C-BE32-E72D297353CC}">
                  <c16:uniqueId val="{00000023-22E0-E747-B667-93EBEEEA7F90}"/>
                </c:ext>
              </c:extLst>
            </c:dLbl>
            <c:dLbl>
              <c:idx val="50"/>
              <c:delete val="1"/>
              <c:extLst>
                <c:ext xmlns:c15="http://schemas.microsoft.com/office/drawing/2012/chart" uri="{CE6537A1-D6FC-4f65-9D91-7224C49458BB}"/>
                <c:ext xmlns:c16="http://schemas.microsoft.com/office/drawing/2014/chart" uri="{C3380CC4-5D6E-409C-BE32-E72D297353CC}">
                  <c16:uniqueId val="{00000024-22E0-E747-B667-93EBEEEA7F90}"/>
                </c:ext>
              </c:extLst>
            </c:dLbl>
            <c:dLbl>
              <c:idx val="51"/>
              <c:delete val="1"/>
              <c:extLst>
                <c:ext xmlns:c15="http://schemas.microsoft.com/office/drawing/2012/chart" uri="{CE6537A1-D6FC-4f65-9D91-7224C49458BB}"/>
                <c:ext xmlns:c16="http://schemas.microsoft.com/office/drawing/2014/chart" uri="{C3380CC4-5D6E-409C-BE32-E72D297353CC}">
                  <c16:uniqueId val="{00000025-22E0-E747-B667-93EBEEEA7F90}"/>
                </c:ext>
              </c:extLst>
            </c:dLbl>
            <c:dLbl>
              <c:idx val="53"/>
              <c:delete val="1"/>
              <c:extLst>
                <c:ext xmlns:c15="http://schemas.microsoft.com/office/drawing/2012/chart" uri="{CE6537A1-D6FC-4f65-9D91-7224C49458BB}"/>
                <c:ext xmlns:c16="http://schemas.microsoft.com/office/drawing/2014/chart" uri="{C3380CC4-5D6E-409C-BE32-E72D297353CC}">
                  <c16:uniqueId val="{00000026-22E0-E747-B667-93EBEEEA7F90}"/>
                </c:ext>
              </c:extLst>
            </c:dLbl>
            <c:dLbl>
              <c:idx val="54"/>
              <c:delete val="1"/>
              <c:extLst>
                <c:ext xmlns:c15="http://schemas.microsoft.com/office/drawing/2012/chart" uri="{CE6537A1-D6FC-4f65-9D91-7224C49458BB}"/>
                <c:ext xmlns:c16="http://schemas.microsoft.com/office/drawing/2014/chart" uri="{C3380CC4-5D6E-409C-BE32-E72D297353CC}">
                  <c16:uniqueId val="{00000027-22E0-E747-B667-93EBEEEA7F90}"/>
                </c:ext>
              </c:extLst>
            </c:dLbl>
            <c:dLbl>
              <c:idx val="55"/>
              <c:delete val="1"/>
              <c:extLst>
                <c:ext xmlns:c15="http://schemas.microsoft.com/office/drawing/2012/chart" uri="{CE6537A1-D6FC-4f65-9D91-7224C49458BB}"/>
                <c:ext xmlns:c16="http://schemas.microsoft.com/office/drawing/2014/chart" uri="{C3380CC4-5D6E-409C-BE32-E72D297353CC}">
                  <c16:uniqueId val="{00000028-22E0-E747-B667-93EBEEEA7F90}"/>
                </c:ext>
              </c:extLst>
            </c:dLbl>
            <c:dLbl>
              <c:idx val="57"/>
              <c:delete val="1"/>
              <c:extLst>
                <c:ext xmlns:c15="http://schemas.microsoft.com/office/drawing/2012/chart" uri="{CE6537A1-D6FC-4f65-9D91-7224C49458BB}"/>
                <c:ext xmlns:c16="http://schemas.microsoft.com/office/drawing/2014/chart" uri="{C3380CC4-5D6E-409C-BE32-E72D297353CC}">
                  <c16:uniqueId val="{00000029-22E0-E747-B667-93EBEEEA7F90}"/>
                </c:ext>
              </c:extLst>
            </c:dLbl>
            <c:dLbl>
              <c:idx val="58"/>
              <c:delete val="1"/>
              <c:extLst>
                <c:ext xmlns:c15="http://schemas.microsoft.com/office/drawing/2012/chart" uri="{CE6537A1-D6FC-4f65-9D91-7224C49458BB}"/>
                <c:ext xmlns:c16="http://schemas.microsoft.com/office/drawing/2014/chart" uri="{C3380CC4-5D6E-409C-BE32-E72D297353CC}">
                  <c16:uniqueId val="{0000002A-22E0-E747-B667-93EBEEEA7F90}"/>
                </c:ext>
              </c:extLst>
            </c:dLbl>
            <c:dLbl>
              <c:idx val="61"/>
              <c:delete val="1"/>
              <c:extLst>
                <c:ext xmlns:c15="http://schemas.microsoft.com/office/drawing/2012/chart" uri="{CE6537A1-D6FC-4f65-9D91-7224C49458BB}"/>
                <c:ext xmlns:c16="http://schemas.microsoft.com/office/drawing/2014/chart" uri="{C3380CC4-5D6E-409C-BE32-E72D297353CC}">
                  <c16:uniqueId val="{0000002B-22E0-E747-B667-93EBEEEA7F90}"/>
                </c:ext>
              </c:extLst>
            </c:dLbl>
            <c:dLbl>
              <c:idx val="62"/>
              <c:delete val="1"/>
              <c:extLst>
                <c:ext xmlns:c15="http://schemas.microsoft.com/office/drawing/2012/chart" uri="{CE6537A1-D6FC-4f65-9D91-7224C49458BB}"/>
                <c:ext xmlns:c16="http://schemas.microsoft.com/office/drawing/2014/chart" uri="{C3380CC4-5D6E-409C-BE32-E72D297353CC}">
                  <c16:uniqueId val="{0000002C-22E0-E747-B667-93EBEEEA7F90}"/>
                </c:ext>
              </c:extLst>
            </c:dLbl>
            <c:dLbl>
              <c:idx val="63"/>
              <c:delete val="1"/>
              <c:extLst>
                <c:ext xmlns:c15="http://schemas.microsoft.com/office/drawing/2012/chart" uri="{CE6537A1-D6FC-4f65-9D91-7224C49458BB}"/>
                <c:ext xmlns:c16="http://schemas.microsoft.com/office/drawing/2014/chart" uri="{C3380CC4-5D6E-409C-BE32-E72D297353CC}">
                  <c16:uniqueId val="{0000002D-22E0-E747-B667-93EBEEEA7F90}"/>
                </c:ext>
              </c:extLst>
            </c:dLbl>
            <c:dLbl>
              <c:idx val="64"/>
              <c:delete val="1"/>
              <c:extLst>
                <c:ext xmlns:c15="http://schemas.microsoft.com/office/drawing/2012/chart" uri="{CE6537A1-D6FC-4f65-9D91-7224C49458BB}"/>
                <c:ext xmlns:c16="http://schemas.microsoft.com/office/drawing/2014/chart" uri="{C3380CC4-5D6E-409C-BE32-E72D297353CC}">
                  <c16:uniqueId val="{0000002E-22E0-E747-B667-93EBEEEA7F90}"/>
                </c:ext>
              </c:extLst>
            </c:dLbl>
            <c:dLbl>
              <c:idx val="66"/>
              <c:delete val="1"/>
              <c:extLst>
                <c:ext xmlns:c15="http://schemas.microsoft.com/office/drawing/2012/chart" uri="{CE6537A1-D6FC-4f65-9D91-7224C49458BB}"/>
                <c:ext xmlns:c16="http://schemas.microsoft.com/office/drawing/2014/chart" uri="{C3380CC4-5D6E-409C-BE32-E72D297353CC}">
                  <c16:uniqueId val="{0000002F-22E0-E747-B667-93EBEEEA7F90}"/>
                </c:ext>
              </c:extLst>
            </c:dLbl>
            <c:dLbl>
              <c:idx val="67"/>
              <c:delete val="1"/>
              <c:extLst>
                <c:ext xmlns:c15="http://schemas.microsoft.com/office/drawing/2012/chart" uri="{CE6537A1-D6FC-4f65-9D91-7224C49458BB}"/>
                <c:ext xmlns:c16="http://schemas.microsoft.com/office/drawing/2014/chart" uri="{C3380CC4-5D6E-409C-BE32-E72D297353CC}">
                  <c16:uniqueId val="{00000030-22E0-E747-B667-93EBEEEA7F90}"/>
                </c:ext>
              </c:extLst>
            </c:dLbl>
            <c:numFmt formatCode="0%" sourceLinked="0"/>
            <c:spPr>
              <a:solidFill>
                <a:srgbClr val="EF4186"/>
              </a:solidFill>
              <a:ln>
                <a:solidFill>
                  <a:srgbClr val="EF4186"/>
                </a:solid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Poppins" pitchFamily="2" charset="77"/>
                    <a:ea typeface="+mn-ea"/>
                    <a:cs typeface="Poppins" pitchFamily="2" charset="77"/>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'Historial Share'!$Z$5:$CP$6</c:f>
              <c:multiLvlStrCache>
                <c:ptCount val="6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lvl>
                <c:lvl>
                  <c:pt idx="0">
                    <c:v>2020</c:v>
                  </c:pt>
                  <c:pt idx="12">
                    <c:v>2021</c:v>
                  </c:pt>
                  <c:pt idx="24">
                    <c:v>2022</c:v>
                  </c:pt>
                  <c:pt idx="36">
                    <c:v>2023</c:v>
                  </c:pt>
                  <c:pt idx="48">
                    <c:v>2024</c:v>
                  </c:pt>
                  <c:pt idx="60">
                    <c:v>2025</c:v>
                  </c:pt>
                </c:lvl>
              </c:multiLvlStrCache>
            </c:multiLvlStrRef>
          </c:cat>
          <c:val>
            <c:numRef>
              <c:f>'Historial Share'!$Z$7:$CP$7</c:f>
              <c:numCache>
                <c:formatCode>0.00%</c:formatCode>
                <c:ptCount val="69"/>
                <c:pt idx="0">
                  <c:v>0.16220000000000001</c:v>
                </c:pt>
                <c:pt idx="1">
                  <c:v>0.16300000000000001</c:v>
                </c:pt>
                <c:pt idx="2">
                  <c:v>0.1628</c:v>
                </c:pt>
                <c:pt idx="3">
                  <c:v>0.15090000000000001</c:v>
                </c:pt>
                <c:pt idx="4">
                  <c:v>0.18993750000000001</c:v>
                </c:pt>
                <c:pt idx="5">
                  <c:v>0.1885</c:v>
                </c:pt>
                <c:pt idx="6">
                  <c:v>0.19210000000000002</c:v>
                </c:pt>
                <c:pt idx="7">
                  <c:v>0.19980000000000001</c:v>
                </c:pt>
                <c:pt idx="8">
                  <c:v>0.20050000000000001</c:v>
                </c:pt>
                <c:pt idx="9">
                  <c:v>0.20010000000000003</c:v>
                </c:pt>
                <c:pt idx="10">
                  <c:v>0.19940000000000002</c:v>
                </c:pt>
                <c:pt idx="11">
                  <c:v>0.1993</c:v>
                </c:pt>
                <c:pt idx="12">
                  <c:v>0.19550000000000001</c:v>
                </c:pt>
                <c:pt idx="13">
                  <c:v>0.19789999999999999</c:v>
                </c:pt>
                <c:pt idx="14">
                  <c:v>0.19690000000000002</c:v>
                </c:pt>
                <c:pt idx="15">
                  <c:v>0.19570000000000001</c:v>
                </c:pt>
                <c:pt idx="16">
                  <c:v>0.19570000000000001</c:v>
                </c:pt>
                <c:pt idx="17">
                  <c:v>0.19550000000000001</c:v>
                </c:pt>
                <c:pt idx="18">
                  <c:v>0.19789999999999999</c:v>
                </c:pt>
                <c:pt idx="19">
                  <c:v>0.19690000000000002</c:v>
                </c:pt>
                <c:pt idx="20">
                  <c:v>0.19570000000000001</c:v>
                </c:pt>
                <c:pt idx="21">
                  <c:v>0.19570000000000001</c:v>
                </c:pt>
                <c:pt idx="22">
                  <c:v>0.19570000000000001</c:v>
                </c:pt>
                <c:pt idx="23">
                  <c:v>0.19570000000000001</c:v>
                </c:pt>
                <c:pt idx="24">
                  <c:v>0.2</c:v>
                </c:pt>
                <c:pt idx="25">
                  <c:v>0.19789999999999999</c:v>
                </c:pt>
                <c:pt idx="26">
                  <c:v>0.19690000000000002</c:v>
                </c:pt>
                <c:pt idx="27">
                  <c:v>0.19570000000000001</c:v>
                </c:pt>
                <c:pt idx="28">
                  <c:v>0.19570000000000001</c:v>
                </c:pt>
                <c:pt idx="29">
                  <c:v>0.2</c:v>
                </c:pt>
                <c:pt idx="30">
                  <c:v>0.19789999999999999</c:v>
                </c:pt>
                <c:pt idx="31">
                  <c:v>0.19690000000000002</c:v>
                </c:pt>
                <c:pt idx="32">
                  <c:v>0.19570000000000001</c:v>
                </c:pt>
                <c:pt idx="33">
                  <c:v>0.19570000000000001</c:v>
                </c:pt>
                <c:pt idx="34">
                  <c:v>0.19570000000000001</c:v>
                </c:pt>
                <c:pt idx="35">
                  <c:v>0.19570000000000001</c:v>
                </c:pt>
                <c:pt idx="36">
                  <c:v>0.19239999999999999</c:v>
                </c:pt>
                <c:pt idx="37" formatCode="0.0%">
                  <c:v>0.1958</c:v>
                </c:pt>
                <c:pt idx="38" formatCode="0.0%">
                  <c:v>0.19370000000000001</c:v>
                </c:pt>
                <c:pt idx="39" formatCode="0.0%">
                  <c:v>0.19409999999999999</c:v>
                </c:pt>
                <c:pt idx="40" formatCode="0.0%">
                  <c:v>0.1938</c:v>
                </c:pt>
                <c:pt idx="41" formatCode="0.0%">
                  <c:v>0.19309999999999999</c:v>
                </c:pt>
                <c:pt idx="42" formatCode="0.0%">
                  <c:v>0.19719999999999999</c:v>
                </c:pt>
                <c:pt idx="43" formatCode="0.0%">
                  <c:v>0.1978</c:v>
                </c:pt>
                <c:pt idx="44" formatCode="0.0%">
                  <c:v>0.19650000000000001</c:v>
                </c:pt>
                <c:pt idx="45" formatCode="0.0%">
                  <c:v>0.1971</c:v>
                </c:pt>
                <c:pt idx="46" formatCode="0.0%">
                  <c:v>0.19550000000000001</c:v>
                </c:pt>
                <c:pt idx="47" formatCode="0.0%">
                  <c:v>0.19450000000000001</c:v>
                </c:pt>
                <c:pt idx="48" formatCode="0.0%">
                  <c:v>0.19400000000000001</c:v>
                </c:pt>
                <c:pt idx="49" formatCode="0.0%">
                  <c:v>0.1958</c:v>
                </c:pt>
                <c:pt idx="50" formatCode="0.0%">
                  <c:v>0.1963</c:v>
                </c:pt>
                <c:pt idx="51" formatCode="0.0%">
                  <c:v>0.1961</c:v>
                </c:pt>
                <c:pt idx="52" formatCode="0.0%">
                  <c:v>0.1923</c:v>
                </c:pt>
                <c:pt idx="53" formatCode="0.0%">
                  <c:v>0.1978</c:v>
                </c:pt>
                <c:pt idx="54" formatCode="0.0%">
                  <c:v>0.19570000000000001</c:v>
                </c:pt>
                <c:pt idx="55" formatCode="0.0%">
                  <c:v>0.1973</c:v>
                </c:pt>
                <c:pt idx="56" formatCode="0.0%">
                  <c:v>0.19684375000000001</c:v>
                </c:pt>
                <c:pt idx="57" formatCode="0.0%">
                  <c:v>0.19575000000000001</c:v>
                </c:pt>
                <c:pt idx="58" formatCode="0.0%">
                  <c:v>0.19550000000000001</c:v>
                </c:pt>
                <c:pt idx="59" formatCode="0.0%">
                  <c:v>0.20069999999999999</c:v>
                </c:pt>
                <c:pt idx="60" formatCode="0.0%">
                  <c:v>0.18509999999999999</c:v>
                </c:pt>
                <c:pt idx="61" formatCode="0.0%">
                  <c:v>0.1845</c:v>
                </c:pt>
                <c:pt idx="62" formatCode="0.0%">
                  <c:v>0.185</c:v>
                </c:pt>
                <c:pt idx="63" formatCode="0.0%">
                  <c:v>0.18489999999999998</c:v>
                </c:pt>
                <c:pt idx="64" formatCode="0.0%">
                  <c:v>0.185</c:v>
                </c:pt>
                <c:pt idx="65" formatCode="0.0%">
                  <c:v>0.1733875</c:v>
                </c:pt>
                <c:pt idx="66" formatCode="0.0%">
                  <c:v>0.1822</c:v>
                </c:pt>
                <c:pt idx="67" formatCode="0.0%">
                  <c:v>0.18219000000000002</c:v>
                </c:pt>
                <c:pt idx="68" formatCode="0.0%">
                  <c:v>0.18</c:v>
                </c:pt>
              </c:numCache>
            </c:numRef>
          </c:val>
          <c:smooth val="0"/>
          <c:extLst>
            <c:ext xmlns:c16="http://schemas.microsoft.com/office/drawing/2014/chart" uri="{C3380CC4-5D6E-409C-BE32-E72D297353CC}">
              <c16:uniqueId val="{00000031-22E0-E747-B667-93EBEEEA7F90}"/>
            </c:ext>
          </c:extLst>
        </c:ser>
        <c:ser>
          <c:idx val="1"/>
          <c:order val="1"/>
          <c:tx>
            <c:strRef>
              <c:f>'Historial Share'!$A$8</c:f>
              <c:strCache>
                <c:ptCount val="1"/>
                <c:pt idx="0">
                  <c:v>CANAL 11</c:v>
                </c:pt>
              </c:strCache>
            </c:strRef>
          </c:tx>
          <c:spPr>
            <a:ln w="28575" cap="rnd">
              <a:solidFill>
                <a:srgbClr val="00863D"/>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32-22E0-E747-B667-93EBEEEA7F90}"/>
                </c:ext>
              </c:extLst>
            </c:dLbl>
            <c:dLbl>
              <c:idx val="3"/>
              <c:delete val="1"/>
              <c:extLst>
                <c:ext xmlns:c15="http://schemas.microsoft.com/office/drawing/2012/chart" uri="{CE6537A1-D6FC-4f65-9D91-7224C49458BB}"/>
                <c:ext xmlns:c16="http://schemas.microsoft.com/office/drawing/2014/chart" uri="{C3380CC4-5D6E-409C-BE32-E72D297353CC}">
                  <c16:uniqueId val="{00000033-22E0-E747-B667-93EBEEEA7F90}"/>
                </c:ext>
              </c:extLst>
            </c:dLbl>
            <c:dLbl>
              <c:idx val="5"/>
              <c:delete val="1"/>
              <c:extLst>
                <c:ext xmlns:c15="http://schemas.microsoft.com/office/drawing/2012/chart" uri="{CE6537A1-D6FC-4f65-9D91-7224C49458BB}"/>
                <c:ext xmlns:c16="http://schemas.microsoft.com/office/drawing/2014/chart" uri="{C3380CC4-5D6E-409C-BE32-E72D297353CC}">
                  <c16:uniqueId val="{00000034-22E0-E747-B667-93EBEEEA7F90}"/>
                </c:ext>
              </c:extLst>
            </c:dLbl>
            <c:dLbl>
              <c:idx val="7"/>
              <c:delete val="1"/>
              <c:extLst>
                <c:ext xmlns:c15="http://schemas.microsoft.com/office/drawing/2012/chart" uri="{CE6537A1-D6FC-4f65-9D91-7224C49458BB}"/>
                <c:ext xmlns:c16="http://schemas.microsoft.com/office/drawing/2014/chart" uri="{C3380CC4-5D6E-409C-BE32-E72D297353CC}">
                  <c16:uniqueId val="{00000035-22E0-E747-B667-93EBEEEA7F90}"/>
                </c:ext>
              </c:extLst>
            </c:dLbl>
            <c:dLbl>
              <c:idx val="9"/>
              <c:delete val="1"/>
              <c:extLst>
                <c:ext xmlns:c15="http://schemas.microsoft.com/office/drawing/2012/chart" uri="{CE6537A1-D6FC-4f65-9D91-7224C49458BB}"/>
                <c:ext xmlns:c16="http://schemas.microsoft.com/office/drawing/2014/chart" uri="{C3380CC4-5D6E-409C-BE32-E72D297353CC}">
                  <c16:uniqueId val="{00000036-22E0-E747-B667-93EBEEEA7F90}"/>
                </c:ext>
              </c:extLst>
            </c:dLbl>
            <c:dLbl>
              <c:idx val="10"/>
              <c:delete val="1"/>
              <c:extLst>
                <c:ext xmlns:c15="http://schemas.microsoft.com/office/drawing/2012/chart" uri="{CE6537A1-D6FC-4f65-9D91-7224C49458BB}"/>
                <c:ext xmlns:c16="http://schemas.microsoft.com/office/drawing/2014/chart" uri="{C3380CC4-5D6E-409C-BE32-E72D297353CC}">
                  <c16:uniqueId val="{00000037-22E0-E747-B667-93EBEEEA7F90}"/>
                </c:ext>
              </c:extLst>
            </c:dLbl>
            <c:dLbl>
              <c:idx val="12"/>
              <c:delete val="1"/>
              <c:extLst>
                <c:ext xmlns:c15="http://schemas.microsoft.com/office/drawing/2012/chart" uri="{CE6537A1-D6FC-4f65-9D91-7224C49458BB}"/>
                <c:ext xmlns:c16="http://schemas.microsoft.com/office/drawing/2014/chart" uri="{C3380CC4-5D6E-409C-BE32-E72D297353CC}">
                  <c16:uniqueId val="{00000038-22E0-E747-B667-93EBEEEA7F90}"/>
                </c:ext>
              </c:extLst>
            </c:dLbl>
            <c:dLbl>
              <c:idx val="13"/>
              <c:delete val="1"/>
              <c:extLst>
                <c:ext xmlns:c15="http://schemas.microsoft.com/office/drawing/2012/chart" uri="{CE6537A1-D6FC-4f65-9D91-7224C49458BB}"/>
                <c:ext xmlns:c16="http://schemas.microsoft.com/office/drawing/2014/chart" uri="{C3380CC4-5D6E-409C-BE32-E72D297353CC}">
                  <c16:uniqueId val="{00000039-22E0-E747-B667-93EBEEEA7F90}"/>
                </c:ext>
              </c:extLst>
            </c:dLbl>
            <c:dLbl>
              <c:idx val="14"/>
              <c:delete val="1"/>
              <c:extLst>
                <c:ext xmlns:c15="http://schemas.microsoft.com/office/drawing/2012/chart" uri="{CE6537A1-D6FC-4f65-9D91-7224C49458BB}"/>
                <c:ext xmlns:c16="http://schemas.microsoft.com/office/drawing/2014/chart" uri="{C3380CC4-5D6E-409C-BE32-E72D297353CC}">
                  <c16:uniqueId val="{0000003A-22E0-E747-B667-93EBEEEA7F90}"/>
                </c:ext>
              </c:extLst>
            </c:dLbl>
            <c:dLbl>
              <c:idx val="16"/>
              <c:delete val="1"/>
              <c:extLst>
                <c:ext xmlns:c15="http://schemas.microsoft.com/office/drawing/2012/chart" uri="{CE6537A1-D6FC-4f65-9D91-7224C49458BB}"/>
                <c:ext xmlns:c16="http://schemas.microsoft.com/office/drawing/2014/chart" uri="{C3380CC4-5D6E-409C-BE32-E72D297353CC}">
                  <c16:uniqueId val="{0000003B-22E0-E747-B667-93EBEEEA7F90}"/>
                </c:ext>
              </c:extLst>
            </c:dLbl>
            <c:dLbl>
              <c:idx val="17"/>
              <c:delete val="1"/>
              <c:extLst>
                <c:ext xmlns:c15="http://schemas.microsoft.com/office/drawing/2012/chart" uri="{CE6537A1-D6FC-4f65-9D91-7224C49458BB}"/>
                <c:ext xmlns:c16="http://schemas.microsoft.com/office/drawing/2014/chart" uri="{C3380CC4-5D6E-409C-BE32-E72D297353CC}">
                  <c16:uniqueId val="{0000003C-22E0-E747-B667-93EBEEEA7F90}"/>
                </c:ext>
              </c:extLst>
            </c:dLbl>
            <c:dLbl>
              <c:idx val="19"/>
              <c:delete val="1"/>
              <c:extLst>
                <c:ext xmlns:c15="http://schemas.microsoft.com/office/drawing/2012/chart" uri="{CE6537A1-D6FC-4f65-9D91-7224C49458BB}"/>
                <c:ext xmlns:c16="http://schemas.microsoft.com/office/drawing/2014/chart" uri="{C3380CC4-5D6E-409C-BE32-E72D297353CC}">
                  <c16:uniqueId val="{0000003D-22E0-E747-B667-93EBEEEA7F90}"/>
                </c:ext>
              </c:extLst>
            </c:dLbl>
            <c:dLbl>
              <c:idx val="20"/>
              <c:delete val="1"/>
              <c:extLst>
                <c:ext xmlns:c15="http://schemas.microsoft.com/office/drawing/2012/chart" uri="{CE6537A1-D6FC-4f65-9D91-7224C49458BB}"/>
                <c:ext xmlns:c16="http://schemas.microsoft.com/office/drawing/2014/chart" uri="{C3380CC4-5D6E-409C-BE32-E72D297353CC}">
                  <c16:uniqueId val="{0000003E-22E0-E747-B667-93EBEEEA7F90}"/>
                </c:ext>
              </c:extLst>
            </c:dLbl>
            <c:dLbl>
              <c:idx val="24"/>
              <c:delete val="1"/>
              <c:extLst>
                <c:ext xmlns:c15="http://schemas.microsoft.com/office/drawing/2012/chart" uri="{CE6537A1-D6FC-4f65-9D91-7224C49458BB}"/>
                <c:ext xmlns:c16="http://schemas.microsoft.com/office/drawing/2014/chart" uri="{C3380CC4-5D6E-409C-BE32-E72D297353CC}">
                  <c16:uniqueId val="{0000003F-22E0-E747-B667-93EBEEEA7F90}"/>
                </c:ext>
              </c:extLst>
            </c:dLbl>
            <c:dLbl>
              <c:idx val="25"/>
              <c:delete val="1"/>
              <c:extLst>
                <c:ext xmlns:c15="http://schemas.microsoft.com/office/drawing/2012/chart" uri="{CE6537A1-D6FC-4f65-9D91-7224C49458BB}"/>
                <c:ext xmlns:c16="http://schemas.microsoft.com/office/drawing/2014/chart" uri="{C3380CC4-5D6E-409C-BE32-E72D297353CC}">
                  <c16:uniqueId val="{00000040-22E0-E747-B667-93EBEEEA7F90}"/>
                </c:ext>
              </c:extLst>
            </c:dLbl>
            <c:dLbl>
              <c:idx val="27"/>
              <c:delete val="1"/>
              <c:extLst>
                <c:ext xmlns:c15="http://schemas.microsoft.com/office/drawing/2012/chart" uri="{CE6537A1-D6FC-4f65-9D91-7224C49458BB}"/>
                <c:ext xmlns:c16="http://schemas.microsoft.com/office/drawing/2014/chart" uri="{C3380CC4-5D6E-409C-BE32-E72D297353CC}">
                  <c16:uniqueId val="{00000041-22E0-E747-B667-93EBEEEA7F90}"/>
                </c:ext>
              </c:extLst>
            </c:dLbl>
            <c:dLbl>
              <c:idx val="29"/>
              <c:delete val="1"/>
              <c:extLst>
                <c:ext xmlns:c15="http://schemas.microsoft.com/office/drawing/2012/chart" uri="{CE6537A1-D6FC-4f65-9D91-7224C49458BB}"/>
                <c:ext xmlns:c16="http://schemas.microsoft.com/office/drawing/2014/chart" uri="{C3380CC4-5D6E-409C-BE32-E72D297353CC}">
                  <c16:uniqueId val="{00000042-22E0-E747-B667-93EBEEEA7F90}"/>
                </c:ext>
              </c:extLst>
            </c:dLbl>
            <c:dLbl>
              <c:idx val="31"/>
              <c:delete val="1"/>
              <c:extLst>
                <c:ext xmlns:c15="http://schemas.microsoft.com/office/drawing/2012/chart" uri="{CE6537A1-D6FC-4f65-9D91-7224C49458BB}"/>
                <c:ext xmlns:c16="http://schemas.microsoft.com/office/drawing/2014/chart" uri="{C3380CC4-5D6E-409C-BE32-E72D297353CC}">
                  <c16:uniqueId val="{00000043-22E0-E747-B667-93EBEEEA7F90}"/>
                </c:ext>
              </c:extLst>
            </c:dLbl>
            <c:dLbl>
              <c:idx val="33"/>
              <c:delete val="1"/>
              <c:extLst>
                <c:ext xmlns:c15="http://schemas.microsoft.com/office/drawing/2012/chart" uri="{CE6537A1-D6FC-4f65-9D91-7224C49458BB}"/>
                <c:ext xmlns:c16="http://schemas.microsoft.com/office/drawing/2014/chart" uri="{C3380CC4-5D6E-409C-BE32-E72D297353CC}">
                  <c16:uniqueId val="{00000044-22E0-E747-B667-93EBEEEA7F90}"/>
                </c:ext>
              </c:extLst>
            </c:dLbl>
            <c:dLbl>
              <c:idx val="35"/>
              <c:delete val="1"/>
              <c:extLst>
                <c:ext xmlns:c15="http://schemas.microsoft.com/office/drawing/2012/chart" uri="{CE6537A1-D6FC-4f65-9D91-7224C49458BB}"/>
                <c:ext xmlns:c16="http://schemas.microsoft.com/office/drawing/2014/chart" uri="{C3380CC4-5D6E-409C-BE32-E72D297353CC}">
                  <c16:uniqueId val="{00000045-22E0-E747-B667-93EBEEEA7F90}"/>
                </c:ext>
              </c:extLst>
            </c:dLbl>
            <c:dLbl>
              <c:idx val="37"/>
              <c:delete val="1"/>
              <c:extLst>
                <c:ext xmlns:c15="http://schemas.microsoft.com/office/drawing/2012/chart" uri="{CE6537A1-D6FC-4f65-9D91-7224C49458BB}"/>
                <c:ext xmlns:c16="http://schemas.microsoft.com/office/drawing/2014/chart" uri="{C3380CC4-5D6E-409C-BE32-E72D297353CC}">
                  <c16:uniqueId val="{00000046-22E0-E747-B667-93EBEEEA7F90}"/>
                </c:ext>
              </c:extLst>
            </c:dLbl>
            <c:dLbl>
              <c:idx val="39"/>
              <c:delete val="1"/>
              <c:extLst>
                <c:ext xmlns:c15="http://schemas.microsoft.com/office/drawing/2012/chart" uri="{CE6537A1-D6FC-4f65-9D91-7224C49458BB}"/>
                <c:ext xmlns:c16="http://schemas.microsoft.com/office/drawing/2014/chart" uri="{C3380CC4-5D6E-409C-BE32-E72D297353CC}">
                  <c16:uniqueId val="{00000047-22E0-E747-B667-93EBEEEA7F90}"/>
                </c:ext>
              </c:extLst>
            </c:dLbl>
            <c:dLbl>
              <c:idx val="41"/>
              <c:delete val="1"/>
              <c:extLst>
                <c:ext xmlns:c15="http://schemas.microsoft.com/office/drawing/2012/chart" uri="{CE6537A1-D6FC-4f65-9D91-7224C49458BB}"/>
                <c:ext xmlns:c16="http://schemas.microsoft.com/office/drawing/2014/chart" uri="{C3380CC4-5D6E-409C-BE32-E72D297353CC}">
                  <c16:uniqueId val="{00000048-22E0-E747-B667-93EBEEEA7F90}"/>
                </c:ext>
              </c:extLst>
            </c:dLbl>
            <c:dLbl>
              <c:idx val="43"/>
              <c:delete val="1"/>
              <c:extLst>
                <c:ext xmlns:c15="http://schemas.microsoft.com/office/drawing/2012/chart" uri="{CE6537A1-D6FC-4f65-9D91-7224C49458BB}"/>
                <c:ext xmlns:c16="http://schemas.microsoft.com/office/drawing/2014/chart" uri="{C3380CC4-5D6E-409C-BE32-E72D297353CC}">
                  <c16:uniqueId val="{00000049-22E0-E747-B667-93EBEEEA7F90}"/>
                </c:ext>
              </c:extLst>
            </c:dLbl>
            <c:dLbl>
              <c:idx val="45"/>
              <c:delete val="1"/>
              <c:extLst>
                <c:ext xmlns:c15="http://schemas.microsoft.com/office/drawing/2012/chart" uri="{CE6537A1-D6FC-4f65-9D91-7224C49458BB}"/>
                <c:ext xmlns:c16="http://schemas.microsoft.com/office/drawing/2014/chart" uri="{C3380CC4-5D6E-409C-BE32-E72D297353CC}">
                  <c16:uniqueId val="{0000004A-22E0-E747-B667-93EBEEEA7F90}"/>
                </c:ext>
              </c:extLst>
            </c:dLbl>
            <c:dLbl>
              <c:idx val="46"/>
              <c:delete val="1"/>
              <c:extLst>
                <c:ext xmlns:c15="http://schemas.microsoft.com/office/drawing/2012/chart" uri="{CE6537A1-D6FC-4f65-9D91-7224C49458BB}"/>
                <c:ext xmlns:c16="http://schemas.microsoft.com/office/drawing/2014/chart" uri="{C3380CC4-5D6E-409C-BE32-E72D297353CC}">
                  <c16:uniqueId val="{0000004B-22E0-E747-B667-93EBEEEA7F90}"/>
                </c:ext>
              </c:extLst>
            </c:dLbl>
            <c:dLbl>
              <c:idx val="48"/>
              <c:delete val="1"/>
              <c:extLst>
                <c:ext xmlns:c15="http://schemas.microsoft.com/office/drawing/2012/chart" uri="{CE6537A1-D6FC-4f65-9D91-7224C49458BB}"/>
                <c:ext xmlns:c16="http://schemas.microsoft.com/office/drawing/2014/chart" uri="{C3380CC4-5D6E-409C-BE32-E72D297353CC}">
                  <c16:uniqueId val="{0000004C-22E0-E747-B667-93EBEEEA7F90}"/>
                </c:ext>
              </c:extLst>
            </c:dLbl>
            <c:dLbl>
              <c:idx val="50"/>
              <c:delete val="1"/>
              <c:extLst>
                <c:ext xmlns:c15="http://schemas.microsoft.com/office/drawing/2012/chart" uri="{CE6537A1-D6FC-4f65-9D91-7224C49458BB}"/>
                <c:ext xmlns:c16="http://schemas.microsoft.com/office/drawing/2014/chart" uri="{C3380CC4-5D6E-409C-BE32-E72D297353CC}">
                  <c16:uniqueId val="{0000004D-22E0-E747-B667-93EBEEEA7F90}"/>
                </c:ext>
              </c:extLst>
            </c:dLbl>
            <c:dLbl>
              <c:idx val="52"/>
              <c:delete val="1"/>
              <c:extLst>
                <c:ext xmlns:c15="http://schemas.microsoft.com/office/drawing/2012/chart" uri="{CE6537A1-D6FC-4f65-9D91-7224C49458BB}"/>
                <c:ext xmlns:c16="http://schemas.microsoft.com/office/drawing/2014/chart" uri="{C3380CC4-5D6E-409C-BE32-E72D297353CC}">
                  <c16:uniqueId val="{0000004E-22E0-E747-B667-93EBEEEA7F90}"/>
                </c:ext>
              </c:extLst>
            </c:dLbl>
            <c:dLbl>
              <c:idx val="55"/>
              <c:delete val="1"/>
              <c:extLst>
                <c:ext xmlns:c15="http://schemas.microsoft.com/office/drawing/2012/chart" uri="{CE6537A1-D6FC-4f65-9D91-7224C49458BB}"/>
                <c:ext xmlns:c16="http://schemas.microsoft.com/office/drawing/2014/chart" uri="{C3380CC4-5D6E-409C-BE32-E72D297353CC}">
                  <c16:uniqueId val="{0000004F-22E0-E747-B667-93EBEEEA7F90}"/>
                </c:ext>
              </c:extLst>
            </c:dLbl>
            <c:dLbl>
              <c:idx val="57"/>
              <c:delete val="1"/>
              <c:extLst>
                <c:ext xmlns:c15="http://schemas.microsoft.com/office/drawing/2012/chart" uri="{CE6537A1-D6FC-4f65-9D91-7224C49458BB}"/>
                <c:ext xmlns:c16="http://schemas.microsoft.com/office/drawing/2014/chart" uri="{C3380CC4-5D6E-409C-BE32-E72D297353CC}">
                  <c16:uniqueId val="{00000050-22E0-E747-B667-93EBEEEA7F90}"/>
                </c:ext>
              </c:extLst>
            </c:dLbl>
            <c:dLbl>
              <c:idx val="58"/>
              <c:delete val="1"/>
              <c:extLst>
                <c:ext xmlns:c15="http://schemas.microsoft.com/office/drawing/2012/chart" uri="{CE6537A1-D6FC-4f65-9D91-7224C49458BB}"/>
                <c:ext xmlns:c16="http://schemas.microsoft.com/office/drawing/2014/chart" uri="{C3380CC4-5D6E-409C-BE32-E72D297353CC}">
                  <c16:uniqueId val="{00000051-22E0-E747-B667-93EBEEEA7F90}"/>
                </c:ext>
              </c:extLst>
            </c:dLbl>
            <c:dLbl>
              <c:idx val="60"/>
              <c:delete val="1"/>
              <c:extLst>
                <c:ext xmlns:c15="http://schemas.microsoft.com/office/drawing/2012/chart" uri="{CE6537A1-D6FC-4f65-9D91-7224C49458BB}"/>
                <c:ext xmlns:c16="http://schemas.microsoft.com/office/drawing/2014/chart" uri="{C3380CC4-5D6E-409C-BE32-E72D297353CC}">
                  <c16:uniqueId val="{00000052-22E0-E747-B667-93EBEEEA7F90}"/>
                </c:ext>
              </c:extLst>
            </c:dLbl>
            <c:dLbl>
              <c:idx val="62"/>
              <c:delete val="1"/>
              <c:extLst>
                <c:ext xmlns:c15="http://schemas.microsoft.com/office/drawing/2012/chart" uri="{CE6537A1-D6FC-4f65-9D91-7224C49458BB}"/>
                <c:ext xmlns:c16="http://schemas.microsoft.com/office/drawing/2014/chart" uri="{C3380CC4-5D6E-409C-BE32-E72D297353CC}">
                  <c16:uniqueId val="{00000053-22E0-E747-B667-93EBEEEA7F90}"/>
                </c:ext>
              </c:extLst>
            </c:dLbl>
            <c:dLbl>
              <c:idx val="63"/>
              <c:delete val="1"/>
              <c:extLst>
                <c:ext xmlns:c15="http://schemas.microsoft.com/office/drawing/2012/chart" uri="{CE6537A1-D6FC-4f65-9D91-7224C49458BB}"/>
                <c:ext xmlns:c16="http://schemas.microsoft.com/office/drawing/2014/chart" uri="{C3380CC4-5D6E-409C-BE32-E72D297353CC}">
                  <c16:uniqueId val="{00000054-22E0-E747-B667-93EBEEEA7F90}"/>
                </c:ext>
              </c:extLst>
            </c:dLbl>
            <c:dLbl>
              <c:idx val="65"/>
              <c:delete val="1"/>
              <c:extLst>
                <c:ext xmlns:c15="http://schemas.microsoft.com/office/drawing/2012/chart" uri="{CE6537A1-D6FC-4f65-9D91-7224C49458BB}"/>
                <c:ext xmlns:c16="http://schemas.microsoft.com/office/drawing/2014/chart" uri="{C3380CC4-5D6E-409C-BE32-E72D297353CC}">
                  <c16:uniqueId val="{00000055-22E0-E747-B667-93EBEEEA7F90}"/>
                </c:ext>
              </c:extLst>
            </c:dLbl>
            <c:dLbl>
              <c:idx val="67"/>
              <c:delete val="1"/>
              <c:extLst>
                <c:ext xmlns:c15="http://schemas.microsoft.com/office/drawing/2012/chart" uri="{CE6537A1-D6FC-4f65-9D91-7224C49458BB}"/>
                <c:ext xmlns:c16="http://schemas.microsoft.com/office/drawing/2014/chart" uri="{C3380CC4-5D6E-409C-BE32-E72D297353CC}">
                  <c16:uniqueId val="{00000056-22E0-E747-B667-93EBEEEA7F90}"/>
                </c:ext>
              </c:extLst>
            </c:dLbl>
            <c:numFmt formatCode="0%" sourceLinked="0"/>
            <c:spPr>
              <a:solidFill>
                <a:srgbClr val="00863D"/>
              </a:solid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Poppins" pitchFamily="2" charset="77"/>
                    <a:ea typeface="+mn-ea"/>
                    <a:cs typeface="Poppins" pitchFamily="2" charset="77"/>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'Historial Share'!$Z$5:$CP$6</c:f>
              <c:multiLvlStrCache>
                <c:ptCount val="6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lvl>
                <c:lvl>
                  <c:pt idx="0">
                    <c:v>2020</c:v>
                  </c:pt>
                  <c:pt idx="12">
                    <c:v>2021</c:v>
                  </c:pt>
                  <c:pt idx="24">
                    <c:v>2022</c:v>
                  </c:pt>
                  <c:pt idx="36">
                    <c:v>2023</c:v>
                  </c:pt>
                  <c:pt idx="48">
                    <c:v>2024</c:v>
                  </c:pt>
                  <c:pt idx="60">
                    <c:v>2025</c:v>
                  </c:pt>
                </c:lvl>
              </c:multiLvlStrCache>
            </c:multiLvlStrRef>
          </c:cat>
          <c:val>
            <c:numRef>
              <c:f>'Historial Share'!$Z$8:$CP$8</c:f>
              <c:numCache>
                <c:formatCode>0.00%</c:formatCode>
                <c:ptCount val="69"/>
                <c:pt idx="0">
                  <c:v>8.7400000000000005E-2</c:v>
                </c:pt>
                <c:pt idx="1">
                  <c:v>8.9800000000000005E-2</c:v>
                </c:pt>
                <c:pt idx="2">
                  <c:v>9.9400000000000002E-2</c:v>
                </c:pt>
                <c:pt idx="3">
                  <c:v>9.9099999999999994E-2</c:v>
                </c:pt>
                <c:pt idx="4">
                  <c:v>0.11039375</c:v>
                </c:pt>
                <c:pt idx="5">
                  <c:v>0.11109999999999999</c:v>
                </c:pt>
                <c:pt idx="6">
                  <c:v>0.1014</c:v>
                </c:pt>
                <c:pt idx="7">
                  <c:v>9.01E-2</c:v>
                </c:pt>
                <c:pt idx="8">
                  <c:v>8.929999999999999E-2</c:v>
                </c:pt>
                <c:pt idx="9">
                  <c:v>0.09</c:v>
                </c:pt>
                <c:pt idx="10">
                  <c:v>8.9800000000000005E-2</c:v>
                </c:pt>
                <c:pt idx="11">
                  <c:v>9.2200000000000004E-2</c:v>
                </c:pt>
                <c:pt idx="12">
                  <c:v>9.1899999999999996E-2</c:v>
                </c:pt>
                <c:pt idx="13">
                  <c:v>9.1799999999999993E-2</c:v>
                </c:pt>
                <c:pt idx="14">
                  <c:v>9.3900000000000011E-2</c:v>
                </c:pt>
                <c:pt idx="15">
                  <c:v>9.4200000000000006E-2</c:v>
                </c:pt>
                <c:pt idx="16">
                  <c:v>9.4200000000000006E-2</c:v>
                </c:pt>
                <c:pt idx="17" formatCode="0%">
                  <c:v>9.9401690104502644E-2</c:v>
                </c:pt>
                <c:pt idx="18" formatCode="0%">
                  <c:v>9.9910924287884173E-2</c:v>
                </c:pt>
                <c:pt idx="19" formatCode="0%">
                  <c:v>0.10043397696770283</c:v>
                </c:pt>
                <c:pt idx="20" formatCode="0%">
                  <c:v>0.10018661605533365</c:v>
                </c:pt>
                <c:pt idx="21" formatCode="0%">
                  <c:v>9.9585723652533709E-2</c:v>
                </c:pt>
                <c:pt idx="22" formatCode="0%">
                  <c:v>8.5356482884583931E-2</c:v>
                </c:pt>
                <c:pt idx="23" formatCode="0%">
                  <c:v>9.4105136530951081E-2</c:v>
                </c:pt>
                <c:pt idx="24">
                  <c:v>9.1899999999999996E-2</c:v>
                </c:pt>
                <c:pt idx="25">
                  <c:v>9.1799999999999993E-2</c:v>
                </c:pt>
                <c:pt idx="26">
                  <c:v>9.3900000000000011E-2</c:v>
                </c:pt>
                <c:pt idx="27">
                  <c:v>9.4200000000000006E-2</c:v>
                </c:pt>
                <c:pt idx="28">
                  <c:v>9.4200000000000006E-2</c:v>
                </c:pt>
                <c:pt idx="29" formatCode="0%">
                  <c:v>9.9401690104502644E-2</c:v>
                </c:pt>
                <c:pt idx="30" formatCode="0%">
                  <c:v>9.9910924287884173E-2</c:v>
                </c:pt>
                <c:pt idx="31" formatCode="0%">
                  <c:v>0.10043397696770283</c:v>
                </c:pt>
                <c:pt idx="32" formatCode="0%">
                  <c:v>0.10018661605533365</c:v>
                </c:pt>
                <c:pt idx="33" formatCode="0%">
                  <c:v>9.9585723652533709E-2</c:v>
                </c:pt>
                <c:pt idx="34" formatCode="0%">
                  <c:v>8.5356482884583931E-2</c:v>
                </c:pt>
                <c:pt idx="35" formatCode="0%">
                  <c:v>9.4105136530951081E-2</c:v>
                </c:pt>
                <c:pt idx="36" formatCode="0%">
                  <c:v>0.1082</c:v>
                </c:pt>
                <c:pt idx="37" formatCode="0.0%">
                  <c:v>0.11020000000000001</c:v>
                </c:pt>
                <c:pt idx="38" formatCode="0.0%">
                  <c:v>0.10879999999999999</c:v>
                </c:pt>
                <c:pt idx="39" formatCode="0.0%">
                  <c:v>0.1099</c:v>
                </c:pt>
                <c:pt idx="40" formatCode="0.0%">
                  <c:v>0.1081</c:v>
                </c:pt>
                <c:pt idx="41" formatCode="0.0%">
                  <c:v>0.10920000000000001</c:v>
                </c:pt>
                <c:pt idx="42" formatCode="0.0%">
                  <c:v>0.11070000000000001</c:v>
                </c:pt>
                <c:pt idx="43" formatCode="0.0%">
                  <c:v>0.1115</c:v>
                </c:pt>
                <c:pt idx="44" formatCode="0.0%">
                  <c:v>0.1109</c:v>
                </c:pt>
                <c:pt idx="45" formatCode="0.0%">
                  <c:v>0.1024</c:v>
                </c:pt>
                <c:pt idx="46" formatCode="0.0%">
                  <c:v>0.10730000000000001</c:v>
                </c:pt>
                <c:pt idx="47" formatCode="0.0%">
                  <c:v>0.10829999999999999</c:v>
                </c:pt>
                <c:pt idx="48" formatCode="0.0%">
                  <c:v>0.11210000000000001</c:v>
                </c:pt>
                <c:pt idx="49" formatCode="0.0%">
                  <c:v>0.11020000000000001</c:v>
                </c:pt>
                <c:pt idx="50" formatCode="0.0%">
                  <c:v>0.1128</c:v>
                </c:pt>
                <c:pt idx="51" formatCode="0.0%">
                  <c:v>0.1116</c:v>
                </c:pt>
                <c:pt idx="52" formatCode="0.0%">
                  <c:v>0.1099</c:v>
                </c:pt>
                <c:pt idx="53" formatCode="0.0%">
                  <c:v>0.13769999999999999</c:v>
                </c:pt>
                <c:pt idx="54" formatCode="0.0%">
                  <c:v>0.1157</c:v>
                </c:pt>
                <c:pt idx="55" formatCode="0.0%">
                  <c:v>0.1128</c:v>
                </c:pt>
                <c:pt idx="56" formatCode="0.0%">
                  <c:v>0.10914375</c:v>
                </c:pt>
                <c:pt idx="57" formatCode="0.0%">
                  <c:v>0.1104</c:v>
                </c:pt>
                <c:pt idx="58" formatCode="0.0%">
                  <c:v>0.1094</c:v>
                </c:pt>
                <c:pt idx="59" formatCode="0.0%">
                  <c:v>0.1178</c:v>
                </c:pt>
                <c:pt idx="60" formatCode="0.0%">
                  <c:v>0.1133</c:v>
                </c:pt>
                <c:pt idx="61" formatCode="0.0%">
                  <c:v>0.1109</c:v>
                </c:pt>
                <c:pt idx="62" formatCode="0.0%">
                  <c:v>0.11199999999999999</c:v>
                </c:pt>
                <c:pt idx="63" formatCode="0.0%">
                  <c:v>0.1128</c:v>
                </c:pt>
                <c:pt idx="64" formatCode="0.0%">
                  <c:v>0.11199999999999999</c:v>
                </c:pt>
                <c:pt idx="65" formatCode="0.0%">
                  <c:v>0.11266</c:v>
                </c:pt>
                <c:pt idx="66" formatCode="0.0%">
                  <c:v>0.11230000000000001</c:v>
                </c:pt>
                <c:pt idx="67" formatCode="0.0%">
                  <c:v>0.11230000000000001</c:v>
                </c:pt>
                <c:pt idx="68" formatCode="0.0%">
                  <c:v>0.11230000000000001</c:v>
                </c:pt>
              </c:numCache>
            </c:numRef>
          </c:val>
          <c:smooth val="0"/>
          <c:extLst>
            <c:ext xmlns:c16="http://schemas.microsoft.com/office/drawing/2014/chart" uri="{C3380CC4-5D6E-409C-BE32-E72D297353CC}">
              <c16:uniqueId val="{00000057-22E0-E747-B667-93EBEEEA7F90}"/>
            </c:ext>
          </c:extLst>
        </c:ser>
        <c:ser>
          <c:idx val="2"/>
          <c:order val="2"/>
          <c:tx>
            <c:strRef>
              <c:f>'Historial Share'!$A$9</c:f>
              <c:strCache>
                <c:ptCount val="1"/>
                <c:pt idx="0">
                  <c:v>VTV</c:v>
                </c:pt>
              </c:strCache>
            </c:strRef>
          </c:tx>
          <c:spPr>
            <a:ln w="28575" cap="rnd">
              <a:solidFill>
                <a:srgbClr val="002060"/>
              </a:solidFill>
              <a:round/>
            </a:ln>
            <a:effectLst/>
          </c:spPr>
          <c:marker>
            <c:symbol val="none"/>
          </c:marker>
          <c:cat>
            <c:multiLvlStrRef>
              <c:f>'Historial Share'!$Z$5:$CP$6</c:f>
              <c:multiLvlStrCache>
                <c:ptCount val="6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lvl>
                <c:lvl>
                  <c:pt idx="0">
                    <c:v>2020</c:v>
                  </c:pt>
                  <c:pt idx="12">
                    <c:v>2021</c:v>
                  </c:pt>
                  <c:pt idx="24">
                    <c:v>2022</c:v>
                  </c:pt>
                  <c:pt idx="36">
                    <c:v>2023</c:v>
                  </c:pt>
                  <c:pt idx="48">
                    <c:v>2024</c:v>
                  </c:pt>
                  <c:pt idx="60">
                    <c:v>2025</c:v>
                  </c:pt>
                </c:lvl>
              </c:multiLvlStrCache>
            </c:multiLvlStrRef>
          </c:cat>
          <c:val>
            <c:numRef>
              <c:f>'Historial Share'!$Z$9:$CP$9</c:f>
              <c:numCache>
                <c:formatCode>0.00%</c:formatCode>
                <c:ptCount val="69"/>
                <c:pt idx="0">
                  <c:v>6.4500000000000002E-2</c:v>
                </c:pt>
                <c:pt idx="1">
                  <c:v>6.1499999999999999E-2</c:v>
                </c:pt>
                <c:pt idx="2">
                  <c:v>5.3900000000000003E-2</c:v>
                </c:pt>
                <c:pt idx="3">
                  <c:v>5.3999999999999999E-2</c:v>
                </c:pt>
                <c:pt idx="4">
                  <c:v>8.0118700000000001E-2</c:v>
                </c:pt>
                <c:pt idx="5">
                  <c:v>8.09E-2</c:v>
                </c:pt>
                <c:pt idx="6">
                  <c:v>8.0500000000000002E-2</c:v>
                </c:pt>
                <c:pt idx="7">
                  <c:v>8.0299999999999996E-2</c:v>
                </c:pt>
                <c:pt idx="8">
                  <c:v>8.0199999999999994E-2</c:v>
                </c:pt>
                <c:pt idx="9">
                  <c:v>8.0500000000000002E-2</c:v>
                </c:pt>
                <c:pt idx="10">
                  <c:v>8.0600000000000005E-2</c:v>
                </c:pt>
                <c:pt idx="11">
                  <c:v>8.0700000000000008E-2</c:v>
                </c:pt>
                <c:pt idx="12">
                  <c:v>7.9199999999999993E-2</c:v>
                </c:pt>
                <c:pt idx="13">
                  <c:v>0.08</c:v>
                </c:pt>
                <c:pt idx="14">
                  <c:v>7.9500000000000001E-2</c:v>
                </c:pt>
                <c:pt idx="15">
                  <c:v>7.9199999999999993E-2</c:v>
                </c:pt>
                <c:pt idx="16">
                  <c:v>7.9199999999999993E-2</c:v>
                </c:pt>
                <c:pt idx="17" formatCode="0%">
                  <c:v>5.6079860663140239E-2</c:v>
                </c:pt>
                <c:pt idx="18" formatCode="0%">
                  <c:v>5.6002364901370054E-2</c:v>
                </c:pt>
                <c:pt idx="19" formatCode="0%">
                  <c:v>5.5105030738592083E-2</c:v>
                </c:pt>
                <c:pt idx="20" formatCode="0%">
                  <c:v>5.6132521222613099E-2</c:v>
                </c:pt>
                <c:pt idx="21" formatCode="0%">
                  <c:v>5.5290527516264572E-2</c:v>
                </c:pt>
                <c:pt idx="22" formatCode="0%">
                  <c:v>6.4561983205087298E-2</c:v>
                </c:pt>
                <c:pt idx="23" formatCode="0%">
                  <c:v>6.3600418379892887E-2</c:v>
                </c:pt>
                <c:pt idx="24">
                  <c:v>7.9199999999999993E-2</c:v>
                </c:pt>
                <c:pt idx="25">
                  <c:v>0.08</c:v>
                </c:pt>
                <c:pt idx="26">
                  <c:v>7.9500000000000001E-2</c:v>
                </c:pt>
                <c:pt idx="27">
                  <c:v>7.9199999999999993E-2</c:v>
                </c:pt>
                <c:pt idx="28">
                  <c:v>7.9199999999999993E-2</c:v>
                </c:pt>
                <c:pt idx="29" formatCode="0%">
                  <c:v>5.6079860663140239E-2</c:v>
                </c:pt>
                <c:pt idx="30" formatCode="0%">
                  <c:v>5.6002364901370054E-2</c:v>
                </c:pt>
                <c:pt idx="31" formatCode="0%">
                  <c:v>5.5105030738592083E-2</c:v>
                </c:pt>
                <c:pt idx="32" formatCode="0%">
                  <c:v>5.6132521222613099E-2</c:v>
                </c:pt>
                <c:pt idx="33" formatCode="0%">
                  <c:v>5.5290527516264572E-2</c:v>
                </c:pt>
                <c:pt idx="34" formatCode="0%">
                  <c:v>6.4561983205087298E-2</c:v>
                </c:pt>
                <c:pt idx="35" formatCode="0%">
                  <c:v>6.3600418379892887E-2</c:v>
                </c:pt>
                <c:pt idx="36" formatCode="0%">
                  <c:v>8.7099999999999997E-2</c:v>
                </c:pt>
                <c:pt idx="37" formatCode="0.0%">
                  <c:v>8.8499999999999995E-2</c:v>
                </c:pt>
                <c:pt idx="38" formatCode="0.0%">
                  <c:v>8.8200000000000001E-2</c:v>
                </c:pt>
                <c:pt idx="39" formatCode="0.0%">
                  <c:v>8.77E-2</c:v>
                </c:pt>
                <c:pt idx="40" formatCode="0.0%">
                  <c:v>8.6999999999999994E-2</c:v>
                </c:pt>
                <c:pt idx="41" formatCode="0.0%">
                  <c:v>8.8400000000000006E-2</c:v>
                </c:pt>
                <c:pt idx="42" formatCode="0.0%">
                  <c:v>8.9899999999999994E-2</c:v>
                </c:pt>
                <c:pt idx="43" formatCode="0.0%">
                  <c:v>9.1800000000000007E-2</c:v>
                </c:pt>
                <c:pt idx="44" formatCode="0.0%">
                  <c:v>9.0700000000000003E-2</c:v>
                </c:pt>
                <c:pt idx="45" formatCode="0.0%">
                  <c:v>8.4000000000000005E-2</c:v>
                </c:pt>
                <c:pt idx="46" formatCode="0.0%">
                  <c:v>8.8900000000000007E-2</c:v>
                </c:pt>
                <c:pt idx="47" formatCode="0.0%">
                  <c:v>8.9899999999999994E-2</c:v>
                </c:pt>
                <c:pt idx="48" formatCode="0.0%">
                  <c:v>9.01E-2</c:v>
                </c:pt>
                <c:pt idx="49" formatCode="0.0%">
                  <c:v>8.9700000000000002E-2</c:v>
                </c:pt>
                <c:pt idx="50" formatCode="0.0%">
                  <c:v>9.0499999999999997E-2</c:v>
                </c:pt>
                <c:pt idx="51" formatCode="0.0%">
                  <c:v>9.0399999999999994E-2</c:v>
                </c:pt>
                <c:pt idx="52" formatCode="0.0%">
                  <c:v>8.8099999999999998E-2</c:v>
                </c:pt>
                <c:pt idx="53" formatCode="0.0%">
                  <c:v>8.5699999999999998E-2</c:v>
                </c:pt>
                <c:pt idx="54" formatCode="0.0%">
                  <c:v>8.8200000000000001E-2</c:v>
                </c:pt>
                <c:pt idx="55" formatCode="0.0%">
                  <c:v>8.9899999999999994E-2</c:v>
                </c:pt>
                <c:pt idx="56" formatCode="0.0%">
                  <c:v>8.8124999999999995E-2</c:v>
                </c:pt>
                <c:pt idx="57" formatCode="0.0%">
                  <c:v>8.8218749999999999E-2</c:v>
                </c:pt>
                <c:pt idx="58" formatCode="0.0%">
                  <c:v>8.7999999999999995E-2</c:v>
                </c:pt>
                <c:pt idx="59" formatCode="0.0%">
                  <c:v>9.2999999999999999E-2</c:v>
                </c:pt>
                <c:pt idx="60" formatCode="0.0%">
                  <c:v>8.6599999999999996E-2</c:v>
                </c:pt>
                <c:pt idx="61" formatCode="0.0%">
                  <c:v>8.6500000000000007E-2</c:v>
                </c:pt>
                <c:pt idx="62" formatCode="0.0%">
                  <c:v>8.6999999999999994E-2</c:v>
                </c:pt>
                <c:pt idx="63" formatCode="0.0%">
                  <c:v>8.7300000000000003E-2</c:v>
                </c:pt>
                <c:pt idx="64" formatCode="0.0%">
                  <c:v>8.8399999999999992E-2</c:v>
                </c:pt>
                <c:pt idx="65" formatCode="0.0%">
                  <c:v>8.6800000000000002E-2</c:v>
                </c:pt>
                <c:pt idx="66" formatCode="0.0%">
                  <c:v>8.7100000000000011E-2</c:v>
                </c:pt>
                <c:pt idx="67" formatCode="0.0%">
                  <c:v>8.7093000000000004E-2</c:v>
                </c:pt>
                <c:pt idx="68" formatCode="0.0%">
                  <c:v>8.7499999999999994E-2</c:v>
                </c:pt>
              </c:numCache>
            </c:numRef>
          </c:val>
          <c:smooth val="0"/>
          <c:extLst>
            <c:ext xmlns:c16="http://schemas.microsoft.com/office/drawing/2014/chart" uri="{C3380CC4-5D6E-409C-BE32-E72D297353CC}">
              <c16:uniqueId val="{00000058-22E0-E747-B667-93EBEEEA7F90}"/>
            </c:ext>
          </c:extLst>
        </c:ser>
        <c:ser>
          <c:idx val="3"/>
          <c:order val="3"/>
          <c:tx>
            <c:strRef>
              <c:f>'Historial Share'!$A$10</c:f>
              <c:strCache>
                <c:ptCount val="1"/>
                <c:pt idx="0">
                  <c:v>CANAL 3</c:v>
                </c:pt>
              </c:strCache>
            </c:strRef>
          </c:tx>
          <c:spPr>
            <a:ln w="28575" cap="rnd">
              <a:solidFill>
                <a:schemeClr val="accent6"/>
              </a:solidFill>
              <a:round/>
            </a:ln>
            <a:effectLst/>
          </c:spPr>
          <c:marker>
            <c:symbol val="none"/>
          </c:marker>
          <c:cat>
            <c:multiLvlStrRef>
              <c:f>'Historial Share'!$Z$5:$CP$6</c:f>
              <c:multiLvlStrCache>
                <c:ptCount val="6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lvl>
                <c:lvl>
                  <c:pt idx="0">
                    <c:v>2020</c:v>
                  </c:pt>
                  <c:pt idx="12">
                    <c:v>2021</c:v>
                  </c:pt>
                  <c:pt idx="24">
                    <c:v>2022</c:v>
                  </c:pt>
                  <c:pt idx="36">
                    <c:v>2023</c:v>
                  </c:pt>
                  <c:pt idx="48">
                    <c:v>2024</c:v>
                  </c:pt>
                  <c:pt idx="60">
                    <c:v>2025</c:v>
                  </c:pt>
                </c:lvl>
              </c:multiLvlStrCache>
            </c:multiLvlStrRef>
          </c:cat>
          <c:val>
            <c:numRef>
              <c:f>'Historial Share'!$Z$10:$CP$10</c:f>
              <c:numCache>
                <c:formatCode>0.00%</c:formatCode>
                <c:ptCount val="69"/>
                <c:pt idx="0">
                  <c:v>6.13E-2</c:v>
                </c:pt>
                <c:pt idx="1">
                  <c:v>6.0199999999999997E-2</c:v>
                </c:pt>
                <c:pt idx="2">
                  <c:v>7.8899999999999998E-2</c:v>
                </c:pt>
                <c:pt idx="3">
                  <c:v>7.9000000000000001E-2</c:v>
                </c:pt>
                <c:pt idx="4">
                  <c:v>5.9581200000000001E-2</c:v>
                </c:pt>
                <c:pt idx="5">
                  <c:v>6.0400000000000002E-2</c:v>
                </c:pt>
                <c:pt idx="6">
                  <c:v>7.22E-2</c:v>
                </c:pt>
                <c:pt idx="7">
                  <c:v>8.09E-2</c:v>
                </c:pt>
                <c:pt idx="8">
                  <c:v>8.0399999999999985E-2</c:v>
                </c:pt>
                <c:pt idx="9">
                  <c:v>8.0299999999999996E-2</c:v>
                </c:pt>
                <c:pt idx="10">
                  <c:v>8.0479999999999996E-2</c:v>
                </c:pt>
                <c:pt idx="11">
                  <c:v>8.2200000000000009E-2</c:v>
                </c:pt>
                <c:pt idx="12">
                  <c:v>9.9499999999999991E-2</c:v>
                </c:pt>
                <c:pt idx="13">
                  <c:v>8.8399999999999992E-2</c:v>
                </c:pt>
                <c:pt idx="14">
                  <c:v>9.0999999999999998E-2</c:v>
                </c:pt>
                <c:pt idx="15">
                  <c:v>9.4700000000000006E-2</c:v>
                </c:pt>
                <c:pt idx="16">
                  <c:v>9.4700000000000006E-2</c:v>
                </c:pt>
                <c:pt idx="17" formatCode="0%">
                  <c:v>8.2421623016384976E-2</c:v>
                </c:pt>
                <c:pt idx="18" formatCode="0%">
                  <c:v>7.3658503539233894E-2</c:v>
                </c:pt>
                <c:pt idx="19" formatCode="0%">
                  <c:v>7.6593990821716154E-2</c:v>
                </c:pt>
                <c:pt idx="20" formatCode="0%">
                  <c:v>7.5449268226829833E-2</c:v>
                </c:pt>
                <c:pt idx="21" formatCode="0%">
                  <c:v>7.4851568777925842E-2</c:v>
                </c:pt>
                <c:pt idx="22" formatCode="0%">
                  <c:v>8.8151835451695193E-2</c:v>
                </c:pt>
                <c:pt idx="23" formatCode="0%">
                  <c:v>8.0796014013754344E-2</c:v>
                </c:pt>
                <c:pt idx="24">
                  <c:v>9.9499999999999991E-2</c:v>
                </c:pt>
                <c:pt idx="25">
                  <c:v>8.8399999999999992E-2</c:v>
                </c:pt>
                <c:pt idx="26">
                  <c:v>9.0999999999999998E-2</c:v>
                </c:pt>
                <c:pt idx="27">
                  <c:v>9.4700000000000006E-2</c:v>
                </c:pt>
                <c:pt idx="28">
                  <c:v>9.4700000000000006E-2</c:v>
                </c:pt>
                <c:pt idx="29" formatCode="0%">
                  <c:v>8.2421623016384976E-2</c:v>
                </c:pt>
                <c:pt idx="30" formatCode="0%">
                  <c:v>7.3658503539233894E-2</c:v>
                </c:pt>
                <c:pt idx="31" formatCode="0%">
                  <c:v>7.6593990821716154E-2</c:v>
                </c:pt>
                <c:pt idx="32" formatCode="0%">
                  <c:v>7.5449268226829833E-2</c:v>
                </c:pt>
                <c:pt idx="33" formatCode="0%">
                  <c:v>7.4851568777925842E-2</c:v>
                </c:pt>
                <c:pt idx="34" formatCode="0%">
                  <c:v>8.8151835451695193E-2</c:v>
                </c:pt>
                <c:pt idx="35" formatCode="0%">
                  <c:v>8.0796014013754344E-2</c:v>
                </c:pt>
                <c:pt idx="36" formatCode="0%">
                  <c:v>8.1699999999999995E-2</c:v>
                </c:pt>
                <c:pt idx="37" formatCode="0.0%">
                  <c:v>7.9899999999999999E-2</c:v>
                </c:pt>
                <c:pt idx="38" formatCode="0.0%">
                  <c:v>8.0600000000000005E-2</c:v>
                </c:pt>
                <c:pt idx="39" formatCode="0.0%">
                  <c:v>7.9000000000000001E-2</c:v>
                </c:pt>
                <c:pt idx="40" formatCode="0.0%">
                  <c:v>7.9100000000000004E-2</c:v>
                </c:pt>
                <c:pt idx="41" formatCode="0.0%">
                  <c:v>7.8899999999999998E-2</c:v>
                </c:pt>
                <c:pt idx="42" formatCode="0.0%">
                  <c:v>8.1199999999999994E-2</c:v>
                </c:pt>
                <c:pt idx="43" formatCode="0.0%">
                  <c:v>0.08</c:v>
                </c:pt>
                <c:pt idx="44" formatCode="0.0%">
                  <c:v>7.9699999999999993E-2</c:v>
                </c:pt>
                <c:pt idx="45" formatCode="0.0%">
                  <c:v>8.9700000000000002E-2</c:v>
                </c:pt>
                <c:pt idx="46" formatCode="0.0%">
                  <c:v>8.5999999999999993E-2</c:v>
                </c:pt>
                <c:pt idx="47" formatCode="0.0%">
                  <c:v>8.2900000000000001E-2</c:v>
                </c:pt>
                <c:pt idx="48" formatCode="0.0%">
                  <c:v>8.3299999999999999E-2</c:v>
                </c:pt>
                <c:pt idx="49" formatCode="0.0%">
                  <c:v>8.1500000000000003E-2</c:v>
                </c:pt>
                <c:pt idx="50" formatCode="0.0%">
                  <c:v>8.1799999999999998E-2</c:v>
                </c:pt>
                <c:pt idx="51" formatCode="0.0%">
                  <c:v>8.1699999999999995E-2</c:v>
                </c:pt>
                <c:pt idx="52" formatCode="0.0%">
                  <c:v>7.8799999999999995E-2</c:v>
                </c:pt>
                <c:pt idx="53" formatCode="0.0%">
                  <c:v>7.5700000000000003E-2</c:v>
                </c:pt>
                <c:pt idx="54" formatCode="0.0%">
                  <c:v>7.9699999999999993E-2</c:v>
                </c:pt>
                <c:pt idx="55" formatCode="0.0%">
                  <c:v>7.9699999999999993E-2</c:v>
                </c:pt>
                <c:pt idx="56" formatCode="0.0%">
                  <c:v>8.1087500000000007E-2</c:v>
                </c:pt>
                <c:pt idx="57" formatCode="0.0%">
                  <c:v>7.98875E-2</c:v>
                </c:pt>
                <c:pt idx="58" formatCode="0.0%">
                  <c:v>8.1875000000000003E-2</c:v>
                </c:pt>
                <c:pt idx="59" formatCode="0.0%">
                  <c:v>7.9899999999999999E-2</c:v>
                </c:pt>
                <c:pt idx="60" formatCode="0.0%">
                  <c:v>8.4600000000000009E-2</c:v>
                </c:pt>
                <c:pt idx="61" formatCode="0.0%">
                  <c:v>8.4000000000000005E-2</c:v>
                </c:pt>
                <c:pt idx="62" formatCode="0.0%">
                  <c:v>8.5000000000000006E-2</c:v>
                </c:pt>
                <c:pt idx="63" formatCode="0.0%">
                  <c:v>8.4100000000000008E-2</c:v>
                </c:pt>
                <c:pt idx="64" formatCode="0.0%">
                  <c:v>8.410999999999999E-2</c:v>
                </c:pt>
                <c:pt idx="65" formatCode="0.0%">
                  <c:v>8.43E-2</c:v>
                </c:pt>
                <c:pt idx="66" formatCode="0.0%">
                  <c:v>8.43E-2</c:v>
                </c:pt>
                <c:pt idx="67" formatCode="0.0%">
                  <c:v>8.4250000000000005E-2</c:v>
                </c:pt>
                <c:pt idx="68" formatCode="0.0%">
                  <c:v>8.7400000000000005E-2</c:v>
                </c:pt>
              </c:numCache>
            </c:numRef>
          </c:val>
          <c:smooth val="0"/>
          <c:extLst>
            <c:ext xmlns:c16="http://schemas.microsoft.com/office/drawing/2014/chart" uri="{C3380CC4-5D6E-409C-BE32-E72D297353CC}">
              <c16:uniqueId val="{00000059-22E0-E747-B667-93EBEEEA7F90}"/>
            </c:ext>
          </c:extLst>
        </c:ser>
        <c:ser>
          <c:idx val="4"/>
          <c:order val="4"/>
          <c:tx>
            <c:strRef>
              <c:f>'Historial Share'!$A$11</c:f>
              <c:strCache>
                <c:ptCount val="1"/>
                <c:pt idx="0">
                  <c:v>CANAL 7</c:v>
                </c:pt>
              </c:strCache>
            </c:strRef>
          </c:tx>
          <c:spPr>
            <a:ln w="28575" cap="rnd">
              <a:solidFill>
                <a:srgbClr val="7030A0"/>
              </a:solidFill>
              <a:round/>
            </a:ln>
            <a:effectLst/>
          </c:spPr>
          <c:marker>
            <c:symbol val="none"/>
          </c:marker>
          <c:cat>
            <c:multiLvlStrRef>
              <c:f>'Historial Share'!$Z$5:$CP$6</c:f>
              <c:multiLvlStrCache>
                <c:ptCount val="6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lvl>
                <c:lvl>
                  <c:pt idx="0">
                    <c:v>2020</c:v>
                  </c:pt>
                  <c:pt idx="12">
                    <c:v>2021</c:v>
                  </c:pt>
                  <c:pt idx="24">
                    <c:v>2022</c:v>
                  </c:pt>
                  <c:pt idx="36">
                    <c:v>2023</c:v>
                  </c:pt>
                  <c:pt idx="48">
                    <c:v>2024</c:v>
                  </c:pt>
                  <c:pt idx="60">
                    <c:v>2025</c:v>
                  </c:pt>
                </c:lvl>
              </c:multiLvlStrCache>
            </c:multiLvlStrRef>
          </c:cat>
          <c:val>
            <c:numRef>
              <c:f>'Historial Share'!$Z$11:$CP$11</c:f>
              <c:numCache>
                <c:formatCode>0.00%</c:formatCode>
                <c:ptCount val="69"/>
                <c:pt idx="0">
                  <c:v>5.2299999999999999E-2</c:v>
                </c:pt>
                <c:pt idx="1">
                  <c:v>5.1700000000000003E-2</c:v>
                </c:pt>
                <c:pt idx="2">
                  <c:v>3.6600000000000001E-2</c:v>
                </c:pt>
                <c:pt idx="3">
                  <c:v>3.6700000000000003E-2</c:v>
                </c:pt>
                <c:pt idx="4">
                  <c:v>4.9468749999999999E-2</c:v>
                </c:pt>
                <c:pt idx="5">
                  <c:v>4.9400000000000006E-2</c:v>
                </c:pt>
                <c:pt idx="6">
                  <c:v>5.7300000000000004E-2</c:v>
                </c:pt>
                <c:pt idx="7">
                  <c:v>6.4000000000000001E-2</c:v>
                </c:pt>
                <c:pt idx="8">
                  <c:v>6.3600000000000004E-2</c:v>
                </c:pt>
                <c:pt idx="9">
                  <c:v>6.3600000000000004E-2</c:v>
                </c:pt>
                <c:pt idx="10">
                  <c:v>6.3799999999999996E-2</c:v>
                </c:pt>
                <c:pt idx="11">
                  <c:v>6.3700000000000007E-2</c:v>
                </c:pt>
                <c:pt idx="12">
                  <c:v>6.25E-2</c:v>
                </c:pt>
                <c:pt idx="13">
                  <c:v>6.3299999999999995E-2</c:v>
                </c:pt>
                <c:pt idx="14">
                  <c:v>6.3299999999999995E-2</c:v>
                </c:pt>
                <c:pt idx="15">
                  <c:v>6.3099999999999989E-2</c:v>
                </c:pt>
                <c:pt idx="16">
                  <c:v>6.3099999999999989E-2</c:v>
                </c:pt>
                <c:pt idx="17" formatCode="0%">
                  <c:v>6.5350169870554337E-2</c:v>
                </c:pt>
                <c:pt idx="18" formatCode="0%">
                  <c:v>6.0136463319114423E-2</c:v>
                </c:pt>
                <c:pt idx="19" formatCode="0%">
                  <c:v>6.2603515455883621E-2</c:v>
                </c:pt>
                <c:pt idx="20" formatCode="0%">
                  <c:v>6.2830052331906569E-2</c:v>
                </c:pt>
                <c:pt idx="21" formatCode="0%">
                  <c:v>6.1512889236538464E-2</c:v>
                </c:pt>
                <c:pt idx="22" formatCode="0%">
                  <c:v>5.5392770838753283E-2</c:v>
                </c:pt>
                <c:pt idx="23" formatCode="0%">
                  <c:v>5.9398415829868954E-2</c:v>
                </c:pt>
                <c:pt idx="24">
                  <c:v>6.25E-2</c:v>
                </c:pt>
                <c:pt idx="25">
                  <c:v>6.3299999999999995E-2</c:v>
                </c:pt>
                <c:pt idx="26">
                  <c:v>6.3299999999999995E-2</c:v>
                </c:pt>
                <c:pt idx="27">
                  <c:v>6.3099999999999989E-2</c:v>
                </c:pt>
                <c:pt idx="28">
                  <c:v>6.3099999999999989E-2</c:v>
                </c:pt>
                <c:pt idx="29" formatCode="0%">
                  <c:v>6.5350169870554337E-2</c:v>
                </c:pt>
                <c:pt idx="30" formatCode="0%">
                  <c:v>6.0136463319114423E-2</c:v>
                </c:pt>
                <c:pt idx="31" formatCode="0%">
                  <c:v>6.2603515455883621E-2</c:v>
                </c:pt>
                <c:pt idx="32" formatCode="0%">
                  <c:v>6.2830052331906569E-2</c:v>
                </c:pt>
                <c:pt idx="33" formatCode="0%">
                  <c:v>6.1512889236538464E-2</c:v>
                </c:pt>
                <c:pt idx="34" formatCode="0%">
                  <c:v>5.5392770838753283E-2</c:v>
                </c:pt>
                <c:pt idx="35" formatCode="0%">
                  <c:v>5.9398415829868954E-2</c:v>
                </c:pt>
                <c:pt idx="36" formatCode="0%">
                  <c:v>6.4199999999999993E-2</c:v>
                </c:pt>
                <c:pt idx="37" formatCode="0.0%">
                  <c:v>6.5100000000000005E-2</c:v>
                </c:pt>
                <c:pt idx="38" formatCode="0.0%">
                  <c:v>6.4899999999999999E-2</c:v>
                </c:pt>
                <c:pt idx="39" formatCode="0.0%">
                  <c:v>6.4600000000000005E-2</c:v>
                </c:pt>
                <c:pt idx="40" formatCode="0.0%">
                  <c:v>7.0499999999999993E-2</c:v>
                </c:pt>
                <c:pt idx="41" formatCode="0.0%">
                  <c:v>6.4699999999999994E-2</c:v>
                </c:pt>
                <c:pt idx="42" formatCode="0.0%">
                  <c:v>6.9199999999999998E-2</c:v>
                </c:pt>
                <c:pt idx="43" formatCode="0.0%">
                  <c:v>6.7299999999999999E-2</c:v>
                </c:pt>
                <c:pt idx="44" formatCode="0.0%">
                  <c:v>6.6500000000000004E-2</c:v>
                </c:pt>
                <c:pt idx="45" formatCode="0.0%">
                  <c:v>7.3200000000000001E-2</c:v>
                </c:pt>
                <c:pt idx="46" formatCode="0.0%">
                  <c:v>6.8199999999999997E-2</c:v>
                </c:pt>
                <c:pt idx="47" formatCode="0.0%">
                  <c:v>6.6400000000000001E-2</c:v>
                </c:pt>
                <c:pt idx="48" formatCode="0.0%">
                  <c:v>6.7100000000000007E-2</c:v>
                </c:pt>
                <c:pt idx="49" formatCode="0.0%">
                  <c:v>6.6199999999999995E-2</c:v>
                </c:pt>
                <c:pt idx="50" formatCode="0.0%">
                  <c:v>6.7100000000000007E-2</c:v>
                </c:pt>
                <c:pt idx="51" formatCode="0.0%">
                  <c:v>6.6900000000000001E-2</c:v>
                </c:pt>
                <c:pt idx="52" formatCode="0.0%">
                  <c:v>6.7699999999999996E-2</c:v>
                </c:pt>
                <c:pt idx="53" formatCode="0.0%">
                  <c:v>6.2799999999999995E-2</c:v>
                </c:pt>
                <c:pt idx="54" formatCode="0.0%">
                  <c:v>6.6900000000000001E-2</c:v>
                </c:pt>
                <c:pt idx="55" formatCode="0.0%">
                  <c:v>6.6900000000000001E-2</c:v>
                </c:pt>
                <c:pt idx="56" formatCode="0.0%">
                  <c:v>7.8206250000000005E-2</c:v>
                </c:pt>
                <c:pt idx="57" formatCode="0.0%">
                  <c:v>7.2156250000000005E-2</c:v>
                </c:pt>
                <c:pt idx="58" formatCode="0.0%">
                  <c:v>7.5381249999999997E-2</c:v>
                </c:pt>
                <c:pt idx="59" formatCode="0.0%">
                  <c:v>7.2700000000000001E-2</c:v>
                </c:pt>
                <c:pt idx="60" formatCode="0.0%">
                  <c:v>6.7699999999999996E-2</c:v>
                </c:pt>
                <c:pt idx="61" formatCode="0.0%">
                  <c:v>7.0800000000000002E-2</c:v>
                </c:pt>
                <c:pt idx="62" formatCode="0.0%">
                  <c:v>6.9000000000000006E-2</c:v>
                </c:pt>
                <c:pt idx="63" formatCode="0.0%">
                  <c:v>6.9800000000000001E-2</c:v>
                </c:pt>
                <c:pt idx="64" formatCode="0.0%">
                  <c:v>6.3577999999999996E-2</c:v>
                </c:pt>
                <c:pt idx="65" formatCode="0.0%">
                  <c:v>6.9400000000000003E-2</c:v>
                </c:pt>
                <c:pt idx="66" formatCode="0.0%">
                  <c:v>6.9500000000000006E-2</c:v>
                </c:pt>
                <c:pt idx="67" formatCode="0.0%">
                  <c:v>6.946875000000001E-2</c:v>
                </c:pt>
                <c:pt idx="68" formatCode="0.0%">
                  <c:v>6.9599999999999995E-2</c:v>
                </c:pt>
              </c:numCache>
            </c:numRef>
          </c:val>
          <c:smooth val="0"/>
          <c:extLst>
            <c:ext xmlns:c16="http://schemas.microsoft.com/office/drawing/2014/chart" uri="{C3380CC4-5D6E-409C-BE32-E72D297353CC}">
              <c16:uniqueId val="{0000005A-22E0-E747-B667-93EBEEEA7F90}"/>
            </c:ext>
          </c:extLst>
        </c:ser>
        <c:ser>
          <c:idx val="5"/>
          <c:order val="5"/>
          <c:tx>
            <c:strRef>
              <c:f>'Historial Share'!$A$12</c:f>
              <c:strCache>
                <c:ptCount val="1"/>
                <c:pt idx="0">
                  <c:v>Azteca</c:v>
                </c:pt>
              </c:strCache>
            </c:strRef>
          </c:tx>
          <c:spPr>
            <a:ln w="28575" cap="rnd">
              <a:solidFill>
                <a:srgbClr val="FFC000"/>
              </a:solidFill>
              <a:round/>
            </a:ln>
            <a:effectLst/>
          </c:spPr>
          <c:marker>
            <c:symbol val="none"/>
          </c:marker>
          <c:cat>
            <c:multiLvlStrRef>
              <c:f>'Historial Share'!$Z$5:$CP$6</c:f>
              <c:multiLvlStrCache>
                <c:ptCount val="6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lvl>
                <c:lvl>
                  <c:pt idx="0">
                    <c:v>2020</c:v>
                  </c:pt>
                  <c:pt idx="12">
                    <c:v>2021</c:v>
                  </c:pt>
                  <c:pt idx="24">
                    <c:v>2022</c:v>
                  </c:pt>
                  <c:pt idx="36">
                    <c:v>2023</c:v>
                  </c:pt>
                  <c:pt idx="48">
                    <c:v>2024</c:v>
                  </c:pt>
                  <c:pt idx="60">
                    <c:v>2025</c:v>
                  </c:pt>
                </c:lvl>
              </c:multiLvlStrCache>
            </c:multiLvlStrRef>
          </c:cat>
          <c:val>
            <c:numRef>
              <c:f>'Historial Share'!$Z$12:$CP$12</c:f>
              <c:numCache>
                <c:formatCode>0.00%</c:formatCode>
                <c:ptCount val="69"/>
                <c:pt idx="0">
                  <c:v>2.9399999999999999E-2</c:v>
                </c:pt>
                <c:pt idx="1">
                  <c:v>3.44E-2</c:v>
                </c:pt>
                <c:pt idx="2">
                  <c:v>4.6199999999999998E-2</c:v>
                </c:pt>
                <c:pt idx="3">
                  <c:v>4.6100000000000002E-2</c:v>
                </c:pt>
                <c:pt idx="4">
                  <c:v>5.65125E-2</c:v>
                </c:pt>
                <c:pt idx="5">
                  <c:v>5.7300000000000004E-2</c:v>
                </c:pt>
                <c:pt idx="6">
                  <c:v>5.2199999999999996E-2</c:v>
                </c:pt>
                <c:pt idx="7">
                  <c:v>4.4699999999999997E-2</c:v>
                </c:pt>
                <c:pt idx="8">
                  <c:v>4.4999999999999998E-2</c:v>
                </c:pt>
                <c:pt idx="9">
                  <c:v>4.4900000000000002E-2</c:v>
                </c:pt>
                <c:pt idx="10">
                  <c:v>4.4999999999999998E-2</c:v>
                </c:pt>
                <c:pt idx="11">
                  <c:v>4.1700000000000001E-2</c:v>
                </c:pt>
                <c:pt idx="12">
                  <c:v>4.2999999999999997E-2</c:v>
                </c:pt>
                <c:pt idx="13">
                  <c:v>4.3400000000000001E-2</c:v>
                </c:pt>
                <c:pt idx="14">
                  <c:v>4.2800000000000005E-2</c:v>
                </c:pt>
                <c:pt idx="15">
                  <c:v>4.2599999999999999E-2</c:v>
                </c:pt>
                <c:pt idx="16">
                  <c:v>4.2599999999999999E-2</c:v>
                </c:pt>
                <c:pt idx="17">
                  <c:v>4.1700000000000001E-2</c:v>
                </c:pt>
                <c:pt idx="18">
                  <c:v>4.2999999999999997E-2</c:v>
                </c:pt>
                <c:pt idx="19">
                  <c:v>4.3400000000000001E-2</c:v>
                </c:pt>
                <c:pt idx="20">
                  <c:v>4.2800000000000005E-2</c:v>
                </c:pt>
                <c:pt idx="21">
                  <c:v>4.2599999999999999E-2</c:v>
                </c:pt>
                <c:pt idx="22">
                  <c:v>4.2599999999999999E-2</c:v>
                </c:pt>
                <c:pt idx="23">
                  <c:v>4.2800000000000005E-2</c:v>
                </c:pt>
                <c:pt idx="24">
                  <c:v>4.2999999999999997E-2</c:v>
                </c:pt>
                <c:pt idx="25">
                  <c:v>4.3400000000000001E-2</c:v>
                </c:pt>
                <c:pt idx="26">
                  <c:v>4.2800000000000005E-2</c:v>
                </c:pt>
                <c:pt idx="27">
                  <c:v>4.2599999999999999E-2</c:v>
                </c:pt>
                <c:pt idx="28">
                  <c:v>4.2599999999999999E-2</c:v>
                </c:pt>
                <c:pt idx="29">
                  <c:v>4.1700000000000001E-2</c:v>
                </c:pt>
                <c:pt idx="30">
                  <c:v>4.2999999999999997E-2</c:v>
                </c:pt>
                <c:pt idx="31">
                  <c:v>4.3400000000000001E-2</c:v>
                </c:pt>
                <c:pt idx="32">
                  <c:v>4.2800000000000005E-2</c:v>
                </c:pt>
                <c:pt idx="33">
                  <c:v>4.2599999999999999E-2</c:v>
                </c:pt>
                <c:pt idx="34">
                  <c:v>4.2599999999999999E-2</c:v>
                </c:pt>
                <c:pt idx="35">
                  <c:v>4.2800000000000005E-2</c:v>
                </c:pt>
                <c:pt idx="36" formatCode="0%">
                  <c:v>4.8599999999999997E-2</c:v>
                </c:pt>
                <c:pt idx="37" formatCode="0.0%">
                  <c:v>5.0299999999999997E-2</c:v>
                </c:pt>
                <c:pt idx="38" formatCode="0.0%">
                  <c:v>4.9299999999999997E-2</c:v>
                </c:pt>
                <c:pt idx="39" formatCode="0.0%">
                  <c:v>5.0200000000000002E-2</c:v>
                </c:pt>
                <c:pt idx="40" formatCode="0.0%">
                  <c:v>4.9799999999999997E-2</c:v>
                </c:pt>
                <c:pt idx="41" formatCode="0.0%">
                  <c:v>4.9700000000000001E-2</c:v>
                </c:pt>
                <c:pt idx="42" formatCode="0.0%">
                  <c:v>5.0500000000000003E-2</c:v>
                </c:pt>
                <c:pt idx="43" formatCode="0.0%">
                  <c:v>5.0500000000000003E-2</c:v>
                </c:pt>
                <c:pt idx="44" formatCode="0.0%">
                  <c:v>5.0900000000000001E-2</c:v>
                </c:pt>
                <c:pt idx="45" formatCode="0.0%">
                  <c:v>6.13E-2</c:v>
                </c:pt>
                <c:pt idx="46" formatCode="0.0%">
                  <c:v>6.4899999999999999E-2</c:v>
                </c:pt>
                <c:pt idx="47" formatCode="0.0%">
                  <c:v>5.7099999999999998E-2</c:v>
                </c:pt>
                <c:pt idx="48" formatCode="0.0%">
                  <c:v>6.0100000000000001E-2</c:v>
                </c:pt>
                <c:pt idx="49" formatCode="0.0%">
                  <c:v>6.6199999999999995E-2</c:v>
                </c:pt>
                <c:pt idx="50" formatCode="0.0%">
                  <c:v>6.2700000000000006E-2</c:v>
                </c:pt>
                <c:pt idx="51" formatCode="0.0%">
                  <c:v>6.4699999999999994E-2</c:v>
                </c:pt>
                <c:pt idx="52" formatCode="0.0%">
                  <c:v>6.1699999999999998E-2</c:v>
                </c:pt>
                <c:pt idx="53" formatCode="0.0%">
                  <c:v>5.5199999999999999E-2</c:v>
                </c:pt>
                <c:pt idx="54" formatCode="0.0%">
                  <c:v>5.7500000000000002E-2</c:v>
                </c:pt>
                <c:pt idx="55" formatCode="0.0%">
                  <c:v>5.2699999999999997E-2</c:v>
                </c:pt>
                <c:pt idx="56" formatCode="0.0%">
                  <c:v>6.0143750000000003E-2</c:v>
                </c:pt>
                <c:pt idx="57" formatCode="0.0%">
                  <c:v>6.3662499999999997E-2</c:v>
                </c:pt>
                <c:pt idx="58" formatCode="0.0%">
                  <c:v>6.1337500000000003E-2</c:v>
                </c:pt>
                <c:pt idx="59" formatCode="0.0%">
                  <c:v>6.08E-2</c:v>
                </c:pt>
                <c:pt idx="60" formatCode="0.0%">
                  <c:v>6.1200000000000004E-2</c:v>
                </c:pt>
                <c:pt idx="61" formatCode="0.0%">
                  <c:v>6.25E-2</c:v>
                </c:pt>
                <c:pt idx="62" formatCode="0.0%">
                  <c:v>6.0999999999999999E-2</c:v>
                </c:pt>
                <c:pt idx="63" formatCode="0.0%">
                  <c:v>6.08E-2</c:v>
                </c:pt>
                <c:pt idx="64" formatCode="0.0%">
                  <c:v>6.1325000000000005E-2</c:v>
                </c:pt>
                <c:pt idx="65" formatCode="0.0%">
                  <c:v>6.1600000000000002E-2</c:v>
                </c:pt>
                <c:pt idx="66" formatCode="0.0%">
                  <c:v>6.1100000000000002E-2</c:v>
                </c:pt>
                <c:pt idx="67" formatCode="0.0%">
                  <c:v>6.1087499999999996E-2</c:v>
                </c:pt>
                <c:pt idx="68" formatCode="0.0%">
                  <c:v>6.1600000000000002E-2</c:v>
                </c:pt>
              </c:numCache>
            </c:numRef>
          </c:val>
          <c:smooth val="0"/>
          <c:extLst>
            <c:ext xmlns:c16="http://schemas.microsoft.com/office/drawing/2014/chart" uri="{C3380CC4-5D6E-409C-BE32-E72D297353CC}">
              <c16:uniqueId val="{0000005B-22E0-E747-B667-93EBEEEA7F90}"/>
            </c:ext>
          </c:extLst>
        </c:ser>
        <c:ser>
          <c:idx val="6"/>
          <c:order val="6"/>
          <c:tx>
            <c:strRef>
              <c:f>'Historial Share'!$A$13</c:f>
              <c:strCache>
                <c:ptCount val="1"/>
                <c:pt idx="0">
                  <c:v>HCH</c:v>
                </c:pt>
              </c:strCache>
            </c:strRef>
          </c:tx>
          <c:spPr>
            <a:ln w="28575" cap="rnd">
              <a:solidFill>
                <a:srgbClr val="0070C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5C-22E0-E747-B667-93EBEEEA7F90}"/>
                </c:ext>
              </c:extLst>
            </c:dLbl>
            <c:dLbl>
              <c:idx val="2"/>
              <c:delete val="1"/>
              <c:extLst>
                <c:ext xmlns:c15="http://schemas.microsoft.com/office/drawing/2012/chart" uri="{CE6537A1-D6FC-4f65-9D91-7224C49458BB}"/>
                <c:ext xmlns:c16="http://schemas.microsoft.com/office/drawing/2014/chart" uri="{C3380CC4-5D6E-409C-BE32-E72D297353CC}">
                  <c16:uniqueId val="{0000005D-22E0-E747-B667-93EBEEEA7F90}"/>
                </c:ext>
              </c:extLst>
            </c:dLbl>
            <c:dLbl>
              <c:idx val="4"/>
              <c:delete val="1"/>
              <c:extLst>
                <c:ext xmlns:c15="http://schemas.microsoft.com/office/drawing/2012/chart" uri="{CE6537A1-D6FC-4f65-9D91-7224C49458BB}"/>
                <c:ext xmlns:c16="http://schemas.microsoft.com/office/drawing/2014/chart" uri="{C3380CC4-5D6E-409C-BE32-E72D297353CC}">
                  <c16:uniqueId val="{0000005E-22E0-E747-B667-93EBEEEA7F90}"/>
                </c:ext>
              </c:extLst>
            </c:dLbl>
            <c:dLbl>
              <c:idx val="5"/>
              <c:delete val="1"/>
              <c:extLst>
                <c:ext xmlns:c15="http://schemas.microsoft.com/office/drawing/2012/chart" uri="{CE6537A1-D6FC-4f65-9D91-7224C49458BB}"/>
                <c:ext xmlns:c16="http://schemas.microsoft.com/office/drawing/2014/chart" uri="{C3380CC4-5D6E-409C-BE32-E72D297353CC}">
                  <c16:uniqueId val="{0000005F-22E0-E747-B667-93EBEEEA7F90}"/>
                </c:ext>
              </c:extLst>
            </c:dLbl>
            <c:dLbl>
              <c:idx val="7"/>
              <c:delete val="1"/>
              <c:extLst>
                <c:ext xmlns:c15="http://schemas.microsoft.com/office/drawing/2012/chart" uri="{CE6537A1-D6FC-4f65-9D91-7224C49458BB}"/>
                <c:ext xmlns:c16="http://schemas.microsoft.com/office/drawing/2014/chart" uri="{C3380CC4-5D6E-409C-BE32-E72D297353CC}">
                  <c16:uniqueId val="{00000060-22E0-E747-B667-93EBEEEA7F90}"/>
                </c:ext>
              </c:extLst>
            </c:dLbl>
            <c:dLbl>
              <c:idx val="8"/>
              <c:delete val="1"/>
              <c:extLst>
                <c:ext xmlns:c15="http://schemas.microsoft.com/office/drawing/2012/chart" uri="{CE6537A1-D6FC-4f65-9D91-7224C49458BB}"/>
                <c:ext xmlns:c16="http://schemas.microsoft.com/office/drawing/2014/chart" uri="{C3380CC4-5D6E-409C-BE32-E72D297353CC}">
                  <c16:uniqueId val="{00000061-22E0-E747-B667-93EBEEEA7F90}"/>
                </c:ext>
              </c:extLst>
            </c:dLbl>
            <c:dLbl>
              <c:idx val="10"/>
              <c:delete val="1"/>
              <c:extLst>
                <c:ext xmlns:c15="http://schemas.microsoft.com/office/drawing/2012/chart" uri="{CE6537A1-D6FC-4f65-9D91-7224C49458BB}"/>
                <c:ext xmlns:c16="http://schemas.microsoft.com/office/drawing/2014/chart" uri="{C3380CC4-5D6E-409C-BE32-E72D297353CC}">
                  <c16:uniqueId val="{00000062-22E0-E747-B667-93EBEEEA7F90}"/>
                </c:ext>
              </c:extLst>
            </c:dLbl>
            <c:dLbl>
              <c:idx val="13"/>
              <c:delete val="1"/>
              <c:extLst>
                <c:ext xmlns:c15="http://schemas.microsoft.com/office/drawing/2012/chart" uri="{CE6537A1-D6FC-4f65-9D91-7224C49458BB}"/>
                <c:ext xmlns:c16="http://schemas.microsoft.com/office/drawing/2014/chart" uri="{C3380CC4-5D6E-409C-BE32-E72D297353CC}">
                  <c16:uniqueId val="{00000063-22E0-E747-B667-93EBEEEA7F90}"/>
                </c:ext>
              </c:extLst>
            </c:dLbl>
            <c:dLbl>
              <c:idx val="15"/>
              <c:delete val="1"/>
              <c:extLst>
                <c:ext xmlns:c15="http://schemas.microsoft.com/office/drawing/2012/chart" uri="{CE6537A1-D6FC-4f65-9D91-7224C49458BB}"/>
                <c:ext xmlns:c16="http://schemas.microsoft.com/office/drawing/2014/chart" uri="{C3380CC4-5D6E-409C-BE32-E72D297353CC}">
                  <c16:uniqueId val="{00000064-22E0-E747-B667-93EBEEEA7F90}"/>
                </c:ext>
              </c:extLst>
            </c:dLbl>
            <c:dLbl>
              <c:idx val="16"/>
              <c:delete val="1"/>
              <c:extLst>
                <c:ext xmlns:c15="http://schemas.microsoft.com/office/drawing/2012/chart" uri="{CE6537A1-D6FC-4f65-9D91-7224C49458BB}"/>
                <c:ext xmlns:c16="http://schemas.microsoft.com/office/drawing/2014/chart" uri="{C3380CC4-5D6E-409C-BE32-E72D297353CC}">
                  <c16:uniqueId val="{00000065-22E0-E747-B667-93EBEEEA7F90}"/>
                </c:ext>
              </c:extLst>
            </c:dLbl>
            <c:dLbl>
              <c:idx val="18"/>
              <c:delete val="1"/>
              <c:extLst>
                <c:ext xmlns:c15="http://schemas.microsoft.com/office/drawing/2012/chart" uri="{CE6537A1-D6FC-4f65-9D91-7224C49458BB}"/>
                <c:ext xmlns:c16="http://schemas.microsoft.com/office/drawing/2014/chart" uri="{C3380CC4-5D6E-409C-BE32-E72D297353CC}">
                  <c16:uniqueId val="{00000066-22E0-E747-B667-93EBEEEA7F90}"/>
                </c:ext>
              </c:extLst>
            </c:dLbl>
            <c:dLbl>
              <c:idx val="19"/>
              <c:delete val="1"/>
              <c:extLst>
                <c:ext xmlns:c15="http://schemas.microsoft.com/office/drawing/2012/chart" uri="{CE6537A1-D6FC-4f65-9D91-7224C49458BB}"/>
                <c:ext xmlns:c16="http://schemas.microsoft.com/office/drawing/2014/chart" uri="{C3380CC4-5D6E-409C-BE32-E72D297353CC}">
                  <c16:uniqueId val="{00000067-22E0-E747-B667-93EBEEEA7F90}"/>
                </c:ext>
              </c:extLst>
            </c:dLbl>
            <c:dLbl>
              <c:idx val="21"/>
              <c:delete val="1"/>
              <c:extLst>
                <c:ext xmlns:c15="http://schemas.microsoft.com/office/drawing/2012/chart" uri="{CE6537A1-D6FC-4f65-9D91-7224C49458BB}"/>
                <c:ext xmlns:c16="http://schemas.microsoft.com/office/drawing/2014/chart" uri="{C3380CC4-5D6E-409C-BE32-E72D297353CC}">
                  <c16:uniqueId val="{00000068-22E0-E747-B667-93EBEEEA7F90}"/>
                </c:ext>
              </c:extLst>
            </c:dLbl>
            <c:dLbl>
              <c:idx val="22"/>
              <c:delete val="1"/>
              <c:extLst>
                <c:ext xmlns:c15="http://schemas.microsoft.com/office/drawing/2012/chart" uri="{CE6537A1-D6FC-4f65-9D91-7224C49458BB}"/>
                <c:ext xmlns:c16="http://schemas.microsoft.com/office/drawing/2014/chart" uri="{C3380CC4-5D6E-409C-BE32-E72D297353CC}">
                  <c16:uniqueId val="{00000069-22E0-E747-B667-93EBEEEA7F90}"/>
                </c:ext>
              </c:extLst>
            </c:dLbl>
            <c:dLbl>
              <c:idx val="23"/>
              <c:delete val="1"/>
              <c:extLst>
                <c:ext xmlns:c15="http://schemas.microsoft.com/office/drawing/2012/chart" uri="{CE6537A1-D6FC-4f65-9D91-7224C49458BB}"/>
                <c:ext xmlns:c16="http://schemas.microsoft.com/office/drawing/2014/chart" uri="{C3380CC4-5D6E-409C-BE32-E72D297353CC}">
                  <c16:uniqueId val="{0000006A-22E0-E747-B667-93EBEEEA7F90}"/>
                </c:ext>
              </c:extLst>
            </c:dLbl>
            <c:dLbl>
              <c:idx val="25"/>
              <c:delete val="1"/>
              <c:extLst>
                <c:ext xmlns:c15="http://schemas.microsoft.com/office/drawing/2012/chart" uri="{CE6537A1-D6FC-4f65-9D91-7224C49458BB}"/>
                <c:ext xmlns:c16="http://schemas.microsoft.com/office/drawing/2014/chart" uri="{C3380CC4-5D6E-409C-BE32-E72D297353CC}">
                  <c16:uniqueId val="{0000006B-22E0-E747-B667-93EBEEEA7F90}"/>
                </c:ext>
              </c:extLst>
            </c:dLbl>
            <c:dLbl>
              <c:idx val="26"/>
              <c:delete val="1"/>
              <c:extLst>
                <c:ext xmlns:c15="http://schemas.microsoft.com/office/drawing/2012/chart" uri="{CE6537A1-D6FC-4f65-9D91-7224C49458BB}"/>
                <c:ext xmlns:c16="http://schemas.microsoft.com/office/drawing/2014/chart" uri="{C3380CC4-5D6E-409C-BE32-E72D297353CC}">
                  <c16:uniqueId val="{0000006C-22E0-E747-B667-93EBEEEA7F90}"/>
                </c:ext>
              </c:extLst>
            </c:dLbl>
            <c:dLbl>
              <c:idx val="28"/>
              <c:delete val="1"/>
              <c:extLst>
                <c:ext xmlns:c15="http://schemas.microsoft.com/office/drawing/2012/chart" uri="{CE6537A1-D6FC-4f65-9D91-7224C49458BB}"/>
                <c:ext xmlns:c16="http://schemas.microsoft.com/office/drawing/2014/chart" uri="{C3380CC4-5D6E-409C-BE32-E72D297353CC}">
                  <c16:uniqueId val="{0000006D-22E0-E747-B667-93EBEEEA7F90}"/>
                </c:ext>
              </c:extLst>
            </c:dLbl>
            <c:dLbl>
              <c:idx val="30"/>
              <c:delete val="1"/>
              <c:extLst>
                <c:ext xmlns:c15="http://schemas.microsoft.com/office/drawing/2012/chart" uri="{CE6537A1-D6FC-4f65-9D91-7224C49458BB}"/>
                <c:ext xmlns:c16="http://schemas.microsoft.com/office/drawing/2014/chart" uri="{C3380CC4-5D6E-409C-BE32-E72D297353CC}">
                  <c16:uniqueId val="{0000006E-22E0-E747-B667-93EBEEEA7F90}"/>
                </c:ext>
              </c:extLst>
            </c:dLbl>
            <c:dLbl>
              <c:idx val="31"/>
              <c:delete val="1"/>
              <c:extLst>
                <c:ext xmlns:c15="http://schemas.microsoft.com/office/drawing/2012/chart" uri="{CE6537A1-D6FC-4f65-9D91-7224C49458BB}"/>
                <c:ext xmlns:c16="http://schemas.microsoft.com/office/drawing/2014/chart" uri="{C3380CC4-5D6E-409C-BE32-E72D297353CC}">
                  <c16:uniqueId val="{0000006F-22E0-E747-B667-93EBEEEA7F90}"/>
                </c:ext>
              </c:extLst>
            </c:dLbl>
            <c:dLbl>
              <c:idx val="33"/>
              <c:delete val="1"/>
              <c:extLst>
                <c:ext xmlns:c15="http://schemas.microsoft.com/office/drawing/2012/chart" uri="{CE6537A1-D6FC-4f65-9D91-7224C49458BB}"/>
                <c:ext xmlns:c16="http://schemas.microsoft.com/office/drawing/2014/chart" uri="{C3380CC4-5D6E-409C-BE32-E72D297353CC}">
                  <c16:uniqueId val="{00000070-22E0-E747-B667-93EBEEEA7F90}"/>
                </c:ext>
              </c:extLst>
            </c:dLbl>
            <c:dLbl>
              <c:idx val="34"/>
              <c:delete val="1"/>
              <c:extLst>
                <c:ext xmlns:c15="http://schemas.microsoft.com/office/drawing/2012/chart" uri="{CE6537A1-D6FC-4f65-9D91-7224C49458BB}"/>
                <c:ext xmlns:c16="http://schemas.microsoft.com/office/drawing/2014/chart" uri="{C3380CC4-5D6E-409C-BE32-E72D297353CC}">
                  <c16:uniqueId val="{00000071-22E0-E747-B667-93EBEEEA7F90}"/>
                </c:ext>
              </c:extLst>
            </c:dLbl>
            <c:dLbl>
              <c:idx val="35"/>
              <c:delete val="1"/>
              <c:extLst>
                <c:ext xmlns:c15="http://schemas.microsoft.com/office/drawing/2012/chart" uri="{CE6537A1-D6FC-4f65-9D91-7224C49458BB}"/>
                <c:ext xmlns:c16="http://schemas.microsoft.com/office/drawing/2014/chart" uri="{C3380CC4-5D6E-409C-BE32-E72D297353CC}">
                  <c16:uniqueId val="{00000072-22E0-E747-B667-93EBEEEA7F90}"/>
                </c:ext>
              </c:extLst>
            </c:dLbl>
            <c:dLbl>
              <c:idx val="37"/>
              <c:delete val="1"/>
              <c:extLst>
                <c:ext xmlns:c15="http://schemas.microsoft.com/office/drawing/2012/chart" uri="{CE6537A1-D6FC-4f65-9D91-7224C49458BB}"/>
                <c:ext xmlns:c16="http://schemas.microsoft.com/office/drawing/2014/chart" uri="{C3380CC4-5D6E-409C-BE32-E72D297353CC}">
                  <c16:uniqueId val="{00000073-22E0-E747-B667-93EBEEEA7F90}"/>
                </c:ext>
              </c:extLst>
            </c:dLbl>
            <c:dLbl>
              <c:idx val="39"/>
              <c:delete val="1"/>
              <c:extLst>
                <c:ext xmlns:c15="http://schemas.microsoft.com/office/drawing/2012/chart" uri="{CE6537A1-D6FC-4f65-9D91-7224C49458BB}"/>
                <c:ext xmlns:c16="http://schemas.microsoft.com/office/drawing/2014/chart" uri="{C3380CC4-5D6E-409C-BE32-E72D297353CC}">
                  <c16:uniqueId val="{00000074-22E0-E747-B667-93EBEEEA7F90}"/>
                </c:ext>
              </c:extLst>
            </c:dLbl>
            <c:dLbl>
              <c:idx val="40"/>
              <c:delete val="1"/>
              <c:extLst>
                <c:ext xmlns:c15="http://schemas.microsoft.com/office/drawing/2012/chart" uri="{CE6537A1-D6FC-4f65-9D91-7224C49458BB}"/>
                <c:ext xmlns:c16="http://schemas.microsoft.com/office/drawing/2014/chart" uri="{C3380CC4-5D6E-409C-BE32-E72D297353CC}">
                  <c16:uniqueId val="{00000075-22E0-E747-B667-93EBEEEA7F90}"/>
                </c:ext>
              </c:extLst>
            </c:dLbl>
            <c:dLbl>
              <c:idx val="41"/>
              <c:delete val="1"/>
              <c:extLst>
                <c:ext xmlns:c15="http://schemas.microsoft.com/office/drawing/2012/chart" uri="{CE6537A1-D6FC-4f65-9D91-7224C49458BB}"/>
                <c:ext xmlns:c16="http://schemas.microsoft.com/office/drawing/2014/chart" uri="{C3380CC4-5D6E-409C-BE32-E72D297353CC}">
                  <c16:uniqueId val="{00000076-22E0-E747-B667-93EBEEEA7F90}"/>
                </c:ext>
              </c:extLst>
            </c:dLbl>
            <c:dLbl>
              <c:idx val="43"/>
              <c:delete val="1"/>
              <c:extLst>
                <c:ext xmlns:c15="http://schemas.microsoft.com/office/drawing/2012/chart" uri="{CE6537A1-D6FC-4f65-9D91-7224C49458BB}"/>
                <c:ext xmlns:c16="http://schemas.microsoft.com/office/drawing/2014/chart" uri="{C3380CC4-5D6E-409C-BE32-E72D297353CC}">
                  <c16:uniqueId val="{00000077-22E0-E747-B667-93EBEEEA7F90}"/>
                </c:ext>
              </c:extLst>
            </c:dLbl>
            <c:dLbl>
              <c:idx val="44"/>
              <c:delete val="1"/>
              <c:extLst>
                <c:ext xmlns:c15="http://schemas.microsoft.com/office/drawing/2012/chart" uri="{CE6537A1-D6FC-4f65-9D91-7224C49458BB}"/>
                <c:ext xmlns:c16="http://schemas.microsoft.com/office/drawing/2014/chart" uri="{C3380CC4-5D6E-409C-BE32-E72D297353CC}">
                  <c16:uniqueId val="{00000078-22E0-E747-B667-93EBEEEA7F90}"/>
                </c:ext>
              </c:extLst>
            </c:dLbl>
            <c:dLbl>
              <c:idx val="46"/>
              <c:delete val="1"/>
              <c:extLst>
                <c:ext xmlns:c15="http://schemas.microsoft.com/office/drawing/2012/chart" uri="{CE6537A1-D6FC-4f65-9D91-7224C49458BB}"/>
                <c:ext xmlns:c16="http://schemas.microsoft.com/office/drawing/2014/chart" uri="{C3380CC4-5D6E-409C-BE32-E72D297353CC}">
                  <c16:uniqueId val="{00000079-22E0-E747-B667-93EBEEEA7F90}"/>
                </c:ext>
              </c:extLst>
            </c:dLbl>
            <c:dLbl>
              <c:idx val="48"/>
              <c:delete val="1"/>
              <c:extLst>
                <c:ext xmlns:c15="http://schemas.microsoft.com/office/drawing/2012/chart" uri="{CE6537A1-D6FC-4f65-9D91-7224C49458BB}"/>
                <c:ext xmlns:c16="http://schemas.microsoft.com/office/drawing/2014/chart" uri="{C3380CC4-5D6E-409C-BE32-E72D297353CC}">
                  <c16:uniqueId val="{0000007A-22E0-E747-B667-93EBEEEA7F90}"/>
                </c:ext>
              </c:extLst>
            </c:dLbl>
            <c:dLbl>
              <c:idx val="50"/>
              <c:delete val="1"/>
              <c:extLst>
                <c:ext xmlns:c15="http://schemas.microsoft.com/office/drawing/2012/chart" uri="{CE6537A1-D6FC-4f65-9D91-7224C49458BB}"/>
                <c:ext xmlns:c16="http://schemas.microsoft.com/office/drawing/2014/chart" uri="{C3380CC4-5D6E-409C-BE32-E72D297353CC}">
                  <c16:uniqueId val="{0000007B-22E0-E747-B667-93EBEEEA7F90}"/>
                </c:ext>
              </c:extLst>
            </c:dLbl>
            <c:dLbl>
              <c:idx val="52"/>
              <c:delete val="1"/>
              <c:extLst>
                <c:ext xmlns:c15="http://schemas.microsoft.com/office/drawing/2012/chart" uri="{CE6537A1-D6FC-4f65-9D91-7224C49458BB}"/>
                <c:ext xmlns:c16="http://schemas.microsoft.com/office/drawing/2014/chart" uri="{C3380CC4-5D6E-409C-BE32-E72D297353CC}">
                  <c16:uniqueId val="{0000007C-22E0-E747-B667-93EBEEEA7F90}"/>
                </c:ext>
              </c:extLst>
            </c:dLbl>
            <c:dLbl>
              <c:idx val="53"/>
              <c:delete val="1"/>
              <c:extLst>
                <c:ext xmlns:c15="http://schemas.microsoft.com/office/drawing/2012/chart" uri="{CE6537A1-D6FC-4f65-9D91-7224C49458BB}"/>
                <c:ext xmlns:c16="http://schemas.microsoft.com/office/drawing/2014/chart" uri="{C3380CC4-5D6E-409C-BE32-E72D297353CC}">
                  <c16:uniqueId val="{0000007D-22E0-E747-B667-93EBEEEA7F90}"/>
                </c:ext>
              </c:extLst>
            </c:dLbl>
            <c:dLbl>
              <c:idx val="55"/>
              <c:delete val="1"/>
              <c:extLst>
                <c:ext xmlns:c15="http://schemas.microsoft.com/office/drawing/2012/chart" uri="{CE6537A1-D6FC-4f65-9D91-7224C49458BB}"/>
                <c:ext xmlns:c16="http://schemas.microsoft.com/office/drawing/2014/chart" uri="{C3380CC4-5D6E-409C-BE32-E72D297353CC}">
                  <c16:uniqueId val="{0000007E-22E0-E747-B667-93EBEEEA7F90}"/>
                </c:ext>
              </c:extLst>
            </c:dLbl>
            <c:dLbl>
              <c:idx val="57"/>
              <c:delete val="1"/>
              <c:extLst>
                <c:ext xmlns:c15="http://schemas.microsoft.com/office/drawing/2012/chart" uri="{CE6537A1-D6FC-4f65-9D91-7224C49458BB}"/>
                <c:ext xmlns:c16="http://schemas.microsoft.com/office/drawing/2014/chart" uri="{C3380CC4-5D6E-409C-BE32-E72D297353CC}">
                  <c16:uniqueId val="{0000007F-22E0-E747-B667-93EBEEEA7F90}"/>
                </c:ext>
              </c:extLst>
            </c:dLbl>
            <c:dLbl>
              <c:idx val="59"/>
              <c:delete val="1"/>
              <c:extLst>
                <c:ext xmlns:c15="http://schemas.microsoft.com/office/drawing/2012/chart" uri="{CE6537A1-D6FC-4f65-9D91-7224C49458BB}"/>
                <c:ext xmlns:c16="http://schemas.microsoft.com/office/drawing/2014/chart" uri="{C3380CC4-5D6E-409C-BE32-E72D297353CC}">
                  <c16:uniqueId val="{00000080-22E0-E747-B667-93EBEEEA7F90}"/>
                </c:ext>
              </c:extLst>
            </c:dLbl>
            <c:dLbl>
              <c:idx val="62"/>
              <c:delete val="1"/>
              <c:extLst>
                <c:ext xmlns:c15="http://schemas.microsoft.com/office/drawing/2012/chart" uri="{CE6537A1-D6FC-4f65-9D91-7224C49458BB}"/>
                <c:ext xmlns:c16="http://schemas.microsoft.com/office/drawing/2014/chart" uri="{C3380CC4-5D6E-409C-BE32-E72D297353CC}">
                  <c16:uniqueId val="{00000081-22E0-E747-B667-93EBEEEA7F90}"/>
                </c:ext>
              </c:extLst>
            </c:dLbl>
            <c:dLbl>
              <c:idx val="64"/>
              <c:delete val="1"/>
              <c:extLst>
                <c:ext xmlns:c15="http://schemas.microsoft.com/office/drawing/2012/chart" uri="{CE6537A1-D6FC-4f65-9D91-7224C49458BB}"/>
                <c:ext xmlns:c16="http://schemas.microsoft.com/office/drawing/2014/chart" uri="{C3380CC4-5D6E-409C-BE32-E72D297353CC}">
                  <c16:uniqueId val="{00000082-22E0-E747-B667-93EBEEEA7F90}"/>
                </c:ext>
              </c:extLst>
            </c:dLbl>
            <c:dLbl>
              <c:idx val="66"/>
              <c:delete val="1"/>
              <c:extLst>
                <c:ext xmlns:c15="http://schemas.microsoft.com/office/drawing/2012/chart" uri="{CE6537A1-D6FC-4f65-9D91-7224C49458BB}"/>
                <c:ext xmlns:c16="http://schemas.microsoft.com/office/drawing/2014/chart" uri="{C3380CC4-5D6E-409C-BE32-E72D297353CC}">
                  <c16:uniqueId val="{00000083-22E0-E747-B667-93EBEEEA7F90}"/>
                </c:ext>
              </c:extLst>
            </c:dLbl>
            <c:numFmt formatCode="0%" sourceLinked="0"/>
            <c:spPr>
              <a:solidFill>
                <a:srgbClr val="0070C0"/>
              </a:solid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Poppins" pitchFamily="2" charset="77"/>
                    <a:ea typeface="+mn-ea"/>
                    <a:cs typeface="Poppins" pitchFamily="2" charset="77"/>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'Historial Share'!$Z$5:$CP$6</c:f>
              <c:multiLvlStrCache>
                <c:ptCount val="6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lvl>
                <c:lvl>
                  <c:pt idx="0">
                    <c:v>2020</c:v>
                  </c:pt>
                  <c:pt idx="12">
                    <c:v>2021</c:v>
                  </c:pt>
                  <c:pt idx="24">
                    <c:v>2022</c:v>
                  </c:pt>
                  <c:pt idx="36">
                    <c:v>2023</c:v>
                  </c:pt>
                  <c:pt idx="48">
                    <c:v>2024</c:v>
                  </c:pt>
                  <c:pt idx="60">
                    <c:v>2025</c:v>
                  </c:pt>
                </c:lvl>
              </c:multiLvlStrCache>
            </c:multiLvlStrRef>
          </c:cat>
          <c:val>
            <c:numRef>
              <c:f>'Historial Share'!$Z$13:$CP$13</c:f>
              <c:numCache>
                <c:formatCode>0.00%</c:formatCode>
                <c:ptCount val="69"/>
                <c:pt idx="0">
                  <c:v>0.12989999999999999</c:v>
                </c:pt>
                <c:pt idx="1">
                  <c:v>0.12609999999999999</c:v>
                </c:pt>
                <c:pt idx="2">
                  <c:v>0.15210000000000001</c:v>
                </c:pt>
                <c:pt idx="3">
                  <c:v>0.14119999999999999</c:v>
                </c:pt>
                <c:pt idx="4">
                  <c:v>0.19738125000000001</c:v>
                </c:pt>
                <c:pt idx="5">
                  <c:v>0.19670000000000001</c:v>
                </c:pt>
                <c:pt idx="6">
                  <c:v>0.1986</c:v>
                </c:pt>
                <c:pt idx="7">
                  <c:v>0.20269999999999999</c:v>
                </c:pt>
                <c:pt idx="8">
                  <c:v>0.20280000000000001</c:v>
                </c:pt>
                <c:pt idx="9">
                  <c:v>0.20309999999999997</c:v>
                </c:pt>
                <c:pt idx="10">
                  <c:v>0.20300000000000001</c:v>
                </c:pt>
                <c:pt idx="11">
                  <c:v>0.20269999999999999</c:v>
                </c:pt>
                <c:pt idx="12">
                  <c:v>0.2084</c:v>
                </c:pt>
                <c:pt idx="13">
                  <c:v>0.20069999999999999</c:v>
                </c:pt>
                <c:pt idx="14">
                  <c:v>0.19940000000000002</c:v>
                </c:pt>
                <c:pt idx="15">
                  <c:v>0.19879999999999998</c:v>
                </c:pt>
                <c:pt idx="16">
                  <c:v>0.19879999999999998</c:v>
                </c:pt>
                <c:pt idx="17">
                  <c:v>0.2084</c:v>
                </c:pt>
                <c:pt idx="18">
                  <c:v>0.20069999999999999</c:v>
                </c:pt>
                <c:pt idx="19">
                  <c:v>0.19940000000000002</c:v>
                </c:pt>
                <c:pt idx="20">
                  <c:v>0.19879999999999998</c:v>
                </c:pt>
                <c:pt idx="21">
                  <c:v>0.19879999999999998</c:v>
                </c:pt>
                <c:pt idx="22">
                  <c:v>0.19879999999999998</c:v>
                </c:pt>
                <c:pt idx="23">
                  <c:v>0.19879999999999998</c:v>
                </c:pt>
                <c:pt idx="24">
                  <c:v>0.2084</c:v>
                </c:pt>
                <c:pt idx="25">
                  <c:v>0.20069999999999999</c:v>
                </c:pt>
                <c:pt idx="26">
                  <c:v>0.19940000000000002</c:v>
                </c:pt>
                <c:pt idx="27">
                  <c:v>0.19879999999999998</c:v>
                </c:pt>
                <c:pt idx="28">
                  <c:v>0.19879999999999998</c:v>
                </c:pt>
                <c:pt idx="29">
                  <c:v>0.2084</c:v>
                </c:pt>
                <c:pt idx="30">
                  <c:v>0.20069999999999999</c:v>
                </c:pt>
                <c:pt idx="31">
                  <c:v>0.19940000000000002</c:v>
                </c:pt>
                <c:pt idx="32">
                  <c:v>0.19879999999999998</c:v>
                </c:pt>
                <c:pt idx="33">
                  <c:v>0.19879999999999998</c:v>
                </c:pt>
                <c:pt idx="34">
                  <c:v>0.19879999999999998</c:v>
                </c:pt>
                <c:pt idx="35">
                  <c:v>0.19879999999999998</c:v>
                </c:pt>
                <c:pt idx="36" formatCode="0%">
                  <c:v>0.19889999999999999</c:v>
                </c:pt>
                <c:pt idx="37" formatCode="0.0%">
                  <c:v>0.1956</c:v>
                </c:pt>
                <c:pt idx="38" formatCode="0.0%">
                  <c:v>0.19869999999999999</c:v>
                </c:pt>
                <c:pt idx="39" formatCode="0.0%">
                  <c:v>0.19800000000000001</c:v>
                </c:pt>
                <c:pt idx="40" formatCode="0.0%">
                  <c:v>0.19739999999999999</c:v>
                </c:pt>
                <c:pt idx="41" formatCode="0.0%">
                  <c:v>0.1973</c:v>
                </c:pt>
                <c:pt idx="42" formatCode="0.0%">
                  <c:v>0.20219999999999999</c:v>
                </c:pt>
                <c:pt idx="43" formatCode="0.0%">
                  <c:v>0.2019</c:v>
                </c:pt>
                <c:pt idx="44" formatCode="0.0%">
                  <c:v>0.20039999999999999</c:v>
                </c:pt>
                <c:pt idx="45" formatCode="0.0%">
                  <c:v>0.2001</c:v>
                </c:pt>
                <c:pt idx="46" formatCode="0.0%">
                  <c:v>0.19919999999999999</c:v>
                </c:pt>
                <c:pt idx="47" formatCode="0.0%">
                  <c:v>0.1986</c:v>
                </c:pt>
                <c:pt idx="48" formatCode="0.0%">
                  <c:v>0.19889999999999999</c:v>
                </c:pt>
                <c:pt idx="49" formatCode="0.0%">
                  <c:v>0.2112</c:v>
                </c:pt>
                <c:pt idx="50" formatCode="0.0%">
                  <c:v>0.2064</c:v>
                </c:pt>
                <c:pt idx="51" formatCode="0.0%">
                  <c:v>0.21199999999999999</c:v>
                </c:pt>
                <c:pt idx="52" formatCode="0.0%">
                  <c:v>0.19839999999999999</c:v>
                </c:pt>
                <c:pt idx="53" formatCode="0.0%">
                  <c:v>0.19500000000000001</c:v>
                </c:pt>
                <c:pt idx="54" formatCode="0.0%">
                  <c:v>0.2016</c:v>
                </c:pt>
                <c:pt idx="55" formatCode="0.0%">
                  <c:v>0.2014</c:v>
                </c:pt>
                <c:pt idx="56" formatCode="0.0%">
                  <c:v>0.21034375</c:v>
                </c:pt>
                <c:pt idx="57" formatCode="0.0%">
                  <c:v>0.20356874999999999</c:v>
                </c:pt>
                <c:pt idx="58" formatCode="0.0%">
                  <c:v>0.2082</c:v>
                </c:pt>
                <c:pt idx="59" formatCode="0.0%">
                  <c:v>0.20419999999999999</c:v>
                </c:pt>
                <c:pt idx="60" formatCode="0.0%">
                  <c:v>0.2046</c:v>
                </c:pt>
                <c:pt idx="61" formatCode="0.0%">
                  <c:v>0.21109999999999998</c:v>
                </c:pt>
                <c:pt idx="62" formatCode="0.0%">
                  <c:v>0.20600000000000002</c:v>
                </c:pt>
                <c:pt idx="63" formatCode="0.0%">
                  <c:v>0.20829999999999999</c:v>
                </c:pt>
                <c:pt idx="64" formatCode="0.0%">
                  <c:v>0.20749999999999999</c:v>
                </c:pt>
                <c:pt idx="65" formatCode="0.0%">
                  <c:v>0.2199875</c:v>
                </c:pt>
                <c:pt idx="66" formatCode="0.0%">
                  <c:v>0.21149999999999999</c:v>
                </c:pt>
                <c:pt idx="67" formatCode="0.0%">
                  <c:v>0.21149999999999999</c:v>
                </c:pt>
                <c:pt idx="68" formatCode="0.0%">
                  <c:v>0.1986</c:v>
                </c:pt>
              </c:numCache>
            </c:numRef>
          </c:val>
          <c:smooth val="1"/>
          <c:extLst>
            <c:ext xmlns:c16="http://schemas.microsoft.com/office/drawing/2014/chart" uri="{C3380CC4-5D6E-409C-BE32-E72D297353CC}">
              <c16:uniqueId val="{00000084-22E0-E747-B667-93EBEEEA7F90}"/>
            </c:ext>
          </c:extLst>
        </c:ser>
        <c:dLbls>
          <c:showLegendKey val="0"/>
          <c:showVal val="0"/>
          <c:showCatName val="0"/>
          <c:showSerName val="0"/>
          <c:showPercent val="0"/>
          <c:showBubbleSize val="0"/>
        </c:dLbls>
        <c:smooth val="0"/>
        <c:axId val="1574128832"/>
        <c:axId val="1574130480"/>
      </c:lineChart>
      <c:catAx>
        <c:axId val="157412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574130480"/>
        <c:crosses val="autoZero"/>
        <c:auto val="1"/>
        <c:lblAlgn val="ctr"/>
        <c:lblOffset val="100"/>
        <c:noMultiLvlLbl val="0"/>
      </c:catAx>
      <c:valAx>
        <c:axId val="1574130480"/>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574128832"/>
        <c:crosses val="autoZero"/>
        <c:crossBetween val="between"/>
      </c:valAx>
      <c:spPr>
        <a:noFill/>
        <a:ln>
          <a:noFill/>
        </a:ln>
        <a:effectLst/>
      </c:spPr>
    </c:plotArea>
    <c:legend>
      <c:legendPos val="b"/>
      <c:layout>
        <c:manualLayout>
          <c:xMode val="edge"/>
          <c:yMode val="edge"/>
          <c:x val="0.24955541039278431"/>
          <c:y val="0.93178390847517001"/>
          <c:w val="0.50416040738077139"/>
          <c:h val="4.9883024446014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D7-8845-9358-148D2C86F2F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ED7-8845-9358-148D2C86F2F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ED7-8845-9358-148D2C86F2F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ED7-8845-9358-148D2C86F2F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ED7-8845-9358-148D2C86F2F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ED7-8845-9358-148D2C86F2F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ED7-8845-9358-148D2C86F2F0}"/>
              </c:ext>
            </c:extLst>
          </c:dPt>
          <c:dLbls>
            <c:dLbl>
              <c:idx val="1"/>
              <c:layout>
                <c:manualLayout>
                  <c:x val="-0.11841155234657043"/>
                  <c:y val="-0.102960116871893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ED7-8845-9358-148D2C86F2F0}"/>
                </c:ext>
              </c:extLst>
            </c:dLbl>
            <c:dLbl>
              <c:idx val="2"/>
              <c:layout>
                <c:manualLayout>
                  <c:x val="-2.8880866425992778E-3"/>
                  <c:y val="-0.1475761675163803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ED7-8845-9358-148D2C86F2F0}"/>
                </c:ext>
              </c:extLst>
            </c:dLbl>
            <c:dLbl>
              <c:idx val="3"/>
              <c:layout>
                <c:manualLayout>
                  <c:x val="2.5992779783393503E-2"/>
                  <c:y val="-0.1475761675163803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ED7-8845-9358-148D2C86F2F0}"/>
                </c:ext>
              </c:extLst>
            </c:dLbl>
            <c:dLbl>
              <c:idx val="4"/>
              <c:layout>
                <c:manualLayout>
                  <c:x val="5.7761732851985562E-2"/>
                  <c:y val="-0.1372801558291910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ED7-8845-9358-148D2C86F2F0}"/>
                </c:ext>
              </c:extLst>
            </c:dLbl>
            <c:dLbl>
              <c:idx val="5"/>
              <c:layout>
                <c:manualLayout>
                  <c:x val="8.3754512635379058E-2"/>
                  <c:y val="-0.1235521402462719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ED7-8845-9358-148D2C86F2F0}"/>
                </c:ext>
              </c:extLst>
            </c:dLbl>
            <c:dLbl>
              <c:idx val="6"/>
              <c:layout>
                <c:manualLayout>
                  <c:x val="0.12418783933596737"/>
                  <c:y val="-7.7220087653919967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yriad Pro" panose="020B0503030403020204" pitchFamily="34" charset="0"/>
                      <a:ea typeface="+mn-ea"/>
                      <a:cs typeface="+mn-cs"/>
                    </a:defRPr>
                  </a:pPr>
                  <a:endParaRPr lang="es-HN"/>
                </a:p>
              </c:txPr>
              <c:showLegendKey val="0"/>
              <c:showVal val="0"/>
              <c:showCatName val="1"/>
              <c:showSerName val="0"/>
              <c:showPercent val="1"/>
              <c:showBubbleSize val="0"/>
              <c:extLst>
                <c:ext xmlns:c15="http://schemas.microsoft.com/office/drawing/2012/chart" uri="{CE6537A1-D6FC-4f65-9D91-7224C49458BB}">
                  <c15:layout>
                    <c:manualLayout>
                      <c:w val="0.14329230506836463"/>
                      <c:h val="0.13563279395924077"/>
                    </c:manualLayout>
                  </c15:layout>
                </c:ext>
                <c:ext xmlns:c16="http://schemas.microsoft.com/office/drawing/2014/chart" uri="{C3380CC4-5D6E-409C-BE32-E72D297353CC}">
                  <c16:uniqueId val="{0000000D-CED7-8845-9358-148D2C86F2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yriad Pro" panose="020B0503030403020204" pitchFamily="34" charset="0"/>
                    <a:ea typeface="+mn-ea"/>
                    <a:cs typeface="+mn-cs"/>
                  </a:defRPr>
                </a:pPr>
                <a:endParaRPr lang="es-H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Hoja1!$A$2:$A$8</c:f>
              <c:strCache>
                <c:ptCount val="7"/>
                <c:pt idx="0">
                  <c:v>TV</c:v>
                </c:pt>
                <c:pt idx="1">
                  <c:v>Rad</c:v>
                </c:pt>
                <c:pt idx="2">
                  <c:v>Pren</c:v>
                </c:pt>
                <c:pt idx="3">
                  <c:v>Rev</c:v>
                </c:pt>
                <c:pt idx="4">
                  <c:v>Ext</c:v>
                </c:pt>
                <c:pt idx="5">
                  <c:v>Cab</c:v>
                </c:pt>
                <c:pt idx="6">
                  <c:v>Cine</c:v>
                </c:pt>
              </c:strCache>
            </c:strRef>
          </c:cat>
          <c:val>
            <c:numRef>
              <c:f>Hoja1!$B$2:$B$8</c:f>
              <c:numCache>
                <c:formatCode>General</c:formatCode>
                <c:ptCount val="7"/>
                <c:pt idx="0">
                  <c:v>1124</c:v>
                </c:pt>
                <c:pt idx="1">
                  <c:v>202</c:v>
                </c:pt>
                <c:pt idx="2">
                  <c:v>91</c:v>
                </c:pt>
                <c:pt idx="3">
                  <c:v>30</c:v>
                </c:pt>
                <c:pt idx="4">
                  <c:v>84</c:v>
                </c:pt>
                <c:pt idx="5">
                  <c:v>83</c:v>
                </c:pt>
                <c:pt idx="6">
                  <c:v>59</c:v>
                </c:pt>
              </c:numCache>
            </c:numRef>
          </c:val>
          <c:extLst>
            <c:ext xmlns:c16="http://schemas.microsoft.com/office/drawing/2014/chart" uri="{C3380CC4-5D6E-409C-BE32-E72D297353CC}">
              <c16:uniqueId val="{0000000E-CED7-8845-9358-148D2C86F2F0}"/>
            </c:ext>
          </c:extLst>
        </c:ser>
        <c:dLbls>
          <c:showLegendKey val="0"/>
          <c:showVal val="0"/>
          <c:showCatName val="1"/>
          <c:showSerName val="0"/>
          <c:showPercent val="1"/>
          <c:showBubbleSize val="0"/>
          <c:showLeaderLines val="1"/>
        </c:dLbls>
        <c:firstSliceAng val="59"/>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FFC000"/>
            </a:solidFill>
            <a:ln>
              <a:solidFill>
                <a:srgbClr val="FFC000"/>
              </a:solidFill>
            </a:ln>
          </c:spPr>
          <c:invertIfNegative val="0"/>
          <c:cat>
            <c:strRef>
              <c:f>Sheet1!$A$2:$A$5</c:f>
              <c:strCache>
                <c:ptCount val="4"/>
                <c:pt idx="0">
                  <c:v>2022</c:v>
                </c:pt>
                <c:pt idx="1">
                  <c:v>2023</c:v>
                </c:pt>
                <c:pt idx="2">
                  <c:v>2024</c:v>
                </c:pt>
                <c:pt idx="3">
                  <c:v>2025</c:v>
                </c:pt>
              </c:strCache>
            </c:strRef>
          </c:cat>
          <c:val>
            <c:numRef>
              <c:f>Sheet1!$B$2:$B$5</c:f>
              <c:numCache>
                <c:formatCode>0,,"M"</c:formatCode>
                <c:ptCount val="4"/>
                <c:pt idx="0">
                  <c:v>4099552.5006049322</c:v>
                </c:pt>
                <c:pt idx="1">
                  <c:v>5579822.8427730771</c:v>
                </c:pt>
                <c:pt idx="2">
                  <c:v>6563166.6279627997</c:v>
                </c:pt>
                <c:pt idx="3">
                  <c:v>4733304.8994355677</c:v>
                </c:pt>
              </c:numCache>
            </c:numRef>
          </c:val>
          <c:extLst>
            <c:ext xmlns:c16="http://schemas.microsoft.com/office/drawing/2014/chart" uri="{C3380CC4-5D6E-409C-BE32-E72D297353CC}">
              <c16:uniqueId val="{00000000-949C-894C-BCA9-FE2A473BED99}"/>
            </c:ext>
          </c:extLst>
        </c:ser>
        <c:dLbls>
          <c:showLegendKey val="0"/>
          <c:showVal val="0"/>
          <c:showCatName val="0"/>
          <c:showSerName val="0"/>
          <c:showPercent val="0"/>
          <c:showBubbleSize val="0"/>
        </c:dLbls>
        <c:gapWidth val="66"/>
        <c:overlap val="100"/>
        <c:axId val="-1799158432"/>
        <c:axId val="-1799157344"/>
      </c:barChart>
      <c:catAx>
        <c:axId val="-1799158432"/>
        <c:scaling>
          <c:orientation val="minMax"/>
        </c:scaling>
        <c:delete val="0"/>
        <c:axPos val="b"/>
        <c:majorGridlines/>
        <c:numFmt formatCode="General" sourceLinked="0"/>
        <c:majorTickMark val="out"/>
        <c:minorTickMark val="none"/>
        <c:tickLblPos val="nextTo"/>
        <c:txPr>
          <a:bodyPr/>
          <a:lstStyle/>
          <a:p>
            <a:pPr>
              <a:defRPr sz="800">
                <a:solidFill>
                  <a:schemeClr val="tx1">
                    <a:lumMod val="75000"/>
                    <a:lumOff val="25000"/>
                  </a:schemeClr>
                </a:solidFill>
                <a:latin typeface="Poppins" pitchFamily="2" charset="77"/>
                <a:cs typeface="Poppins" pitchFamily="2" charset="77"/>
              </a:defRPr>
            </a:pPr>
            <a:endParaRPr lang="es-HN"/>
          </a:p>
        </c:txPr>
        <c:crossAx val="-1799157344"/>
        <c:crosses val="autoZero"/>
        <c:auto val="1"/>
        <c:lblAlgn val="ctr"/>
        <c:lblOffset val="100"/>
        <c:noMultiLvlLbl val="0"/>
      </c:catAx>
      <c:valAx>
        <c:axId val="-1799157344"/>
        <c:scaling>
          <c:orientation val="minMax"/>
        </c:scaling>
        <c:delete val="0"/>
        <c:axPos val="l"/>
        <c:majorGridlines>
          <c:spPr>
            <a:ln>
              <a:noFill/>
            </a:ln>
          </c:spPr>
        </c:majorGridlines>
        <c:numFmt formatCode="0,,&quot;M&quot;" sourceLinked="1"/>
        <c:majorTickMark val="out"/>
        <c:minorTickMark val="none"/>
        <c:tickLblPos val="nextTo"/>
        <c:txPr>
          <a:bodyPr/>
          <a:lstStyle/>
          <a:p>
            <a:pPr>
              <a:defRPr sz="1000">
                <a:solidFill>
                  <a:schemeClr val="tx1">
                    <a:lumMod val="75000"/>
                    <a:lumOff val="25000"/>
                  </a:schemeClr>
                </a:solidFill>
                <a:latin typeface="Poppins" pitchFamily="2" charset="77"/>
                <a:cs typeface="Poppins" pitchFamily="2" charset="77"/>
              </a:defRPr>
            </a:pPr>
            <a:endParaRPr lang="es-HN"/>
          </a:p>
        </c:txPr>
        <c:crossAx val="-1799158432"/>
        <c:crosses val="autoZero"/>
        <c:crossBetween val="between"/>
      </c:valAx>
    </c:plotArea>
    <c:plotVisOnly val="1"/>
    <c:dispBlanksAs val="gap"/>
    <c:showDLblsOverMax val="0"/>
  </c:chart>
  <c:txPr>
    <a:bodyPr/>
    <a:lstStyle/>
    <a:p>
      <a:pPr>
        <a:defRPr sz="1800"/>
      </a:pPr>
      <a:endParaRPr lang="es-H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00B050"/>
            </a:solidFill>
          </c:spPr>
          <c:invertIfNegative val="0"/>
          <c:cat>
            <c:strRef>
              <c:f>Sheet1!$A$2:$A$5</c:f>
              <c:strCache>
                <c:ptCount val="4"/>
                <c:pt idx="0">
                  <c:v>2022</c:v>
                </c:pt>
                <c:pt idx="1">
                  <c:v>2023</c:v>
                </c:pt>
                <c:pt idx="2">
                  <c:v>2024</c:v>
                </c:pt>
                <c:pt idx="3">
                  <c:v>2025</c:v>
                </c:pt>
              </c:strCache>
            </c:strRef>
          </c:cat>
          <c:val>
            <c:numRef>
              <c:f>Sheet1!$B$2:$B$5</c:f>
              <c:numCache>
                <c:formatCode>0,,"M"</c:formatCode>
                <c:ptCount val="4"/>
                <c:pt idx="0">
                  <c:v>5140224.3871143702</c:v>
                </c:pt>
                <c:pt idx="1">
                  <c:v>2582327.8551330091</c:v>
                </c:pt>
                <c:pt idx="2">
                  <c:v>3464203.3064135881</c:v>
                </c:pt>
                <c:pt idx="3">
                  <c:v>3180673.0666344655</c:v>
                </c:pt>
              </c:numCache>
            </c:numRef>
          </c:val>
          <c:extLst>
            <c:ext xmlns:c16="http://schemas.microsoft.com/office/drawing/2014/chart" uri="{C3380CC4-5D6E-409C-BE32-E72D297353CC}">
              <c16:uniqueId val="{00000000-59DB-5E41-8FCA-4D8150AE6F46}"/>
            </c:ext>
          </c:extLst>
        </c:ser>
        <c:dLbls>
          <c:showLegendKey val="0"/>
          <c:showVal val="0"/>
          <c:showCatName val="0"/>
          <c:showSerName val="0"/>
          <c:showPercent val="0"/>
          <c:showBubbleSize val="0"/>
        </c:dLbls>
        <c:gapWidth val="66"/>
        <c:overlap val="100"/>
        <c:axId val="-1799158432"/>
        <c:axId val="-1799157344"/>
      </c:barChart>
      <c:catAx>
        <c:axId val="-1799158432"/>
        <c:scaling>
          <c:orientation val="minMax"/>
        </c:scaling>
        <c:delete val="0"/>
        <c:axPos val="b"/>
        <c:majorGridlines/>
        <c:numFmt formatCode="General" sourceLinked="0"/>
        <c:majorTickMark val="out"/>
        <c:minorTickMark val="none"/>
        <c:tickLblPos val="nextTo"/>
        <c:txPr>
          <a:bodyPr/>
          <a:lstStyle/>
          <a:p>
            <a:pPr>
              <a:defRPr sz="800">
                <a:solidFill>
                  <a:schemeClr val="tx1">
                    <a:lumMod val="75000"/>
                    <a:lumOff val="25000"/>
                  </a:schemeClr>
                </a:solidFill>
                <a:latin typeface="Poppins" pitchFamily="2" charset="77"/>
                <a:cs typeface="Poppins" pitchFamily="2" charset="77"/>
              </a:defRPr>
            </a:pPr>
            <a:endParaRPr lang="es-HN"/>
          </a:p>
        </c:txPr>
        <c:crossAx val="-1799157344"/>
        <c:crosses val="autoZero"/>
        <c:auto val="1"/>
        <c:lblAlgn val="ctr"/>
        <c:lblOffset val="100"/>
        <c:noMultiLvlLbl val="0"/>
      </c:catAx>
      <c:valAx>
        <c:axId val="-1799157344"/>
        <c:scaling>
          <c:orientation val="minMax"/>
        </c:scaling>
        <c:delete val="0"/>
        <c:axPos val="l"/>
        <c:majorGridlines>
          <c:spPr>
            <a:ln>
              <a:noFill/>
            </a:ln>
          </c:spPr>
        </c:majorGridlines>
        <c:numFmt formatCode="0,,&quot;M&quot;" sourceLinked="1"/>
        <c:majorTickMark val="out"/>
        <c:minorTickMark val="none"/>
        <c:tickLblPos val="nextTo"/>
        <c:txPr>
          <a:bodyPr/>
          <a:lstStyle/>
          <a:p>
            <a:pPr>
              <a:defRPr sz="1000">
                <a:solidFill>
                  <a:schemeClr val="tx1">
                    <a:lumMod val="75000"/>
                    <a:lumOff val="25000"/>
                  </a:schemeClr>
                </a:solidFill>
                <a:latin typeface="Poppins" pitchFamily="2" charset="77"/>
                <a:cs typeface="Poppins" pitchFamily="2" charset="77"/>
              </a:defRPr>
            </a:pPr>
            <a:endParaRPr lang="es-HN"/>
          </a:p>
        </c:txPr>
        <c:crossAx val="-1799158432"/>
        <c:crosses val="autoZero"/>
        <c:crossBetween val="between"/>
      </c:valAx>
    </c:plotArea>
    <c:plotVisOnly val="1"/>
    <c:dispBlanksAs val="gap"/>
    <c:showDLblsOverMax val="0"/>
  </c:chart>
  <c:txPr>
    <a:bodyPr/>
    <a:lstStyle/>
    <a:p>
      <a:pPr>
        <a:defRPr sz="1800"/>
      </a:pPr>
      <a:endParaRPr lang="es-H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E4002B"/>
            </a:solidFill>
          </c:spPr>
          <c:invertIfNegative val="0"/>
          <c:cat>
            <c:strRef>
              <c:f>Sheet1!$A$2:$A$5</c:f>
              <c:strCache>
                <c:ptCount val="4"/>
                <c:pt idx="0">
                  <c:v>2022</c:v>
                </c:pt>
                <c:pt idx="1">
                  <c:v>2023</c:v>
                </c:pt>
                <c:pt idx="2">
                  <c:v>2024</c:v>
                </c:pt>
                <c:pt idx="3">
                  <c:v>2025</c:v>
                </c:pt>
              </c:strCache>
            </c:strRef>
          </c:cat>
          <c:val>
            <c:numRef>
              <c:f>Sheet1!$B$2:$B$5</c:f>
              <c:numCache>
                <c:formatCode>0,,"M"</c:formatCode>
                <c:ptCount val="4"/>
                <c:pt idx="0">
                  <c:v>3702553.0547736832</c:v>
                </c:pt>
                <c:pt idx="1">
                  <c:v>3292868.5696800798</c:v>
                </c:pt>
                <c:pt idx="2">
                  <c:v>3941238.9547063108</c:v>
                </c:pt>
                <c:pt idx="3">
                  <c:v>4161765.624185387</c:v>
                </c:pt>
              </c:numCache>
            </c:numRef>
          </c:val>
          <c:extLst>
            <c:ext xmlns:c16="http://schemas.microsoft.com/office/drawing/2014/chart" uri="{C3380CC4-5D6E-409C-BE32-E72D297353CC}">
              <c16:uniqueId val="{00000000-11D5-8C49-9DD7-30B6B92133A5}"/>
            </c:ext>
          </c:extLst>
        </c:ser>
        <c:dLbls>
          <c:showLegendKey val="0"/>
          <c:showVal val="0"/>
          <c:showCatName val="0"/>
          <c:showSerName val="0"/>
          <c:showPercent val="0"/>
          <c:showBubbleSize val="0"/>
        </c:dLbls>
        <c:gapWidth val="66"/>
        <c:overlap val="100"/>
        <c:axId val="-1799158432"/>
        <c:axId val="-1799157344"/>
      </c:barChart>
      <c:catAx>
        <c:axId val="-1799158432"/>
        <c:scaling>
          <c:orientation val="minMax"/>
        </c:scaling>
        <c:delete val="0"/>
        <c:axPos val="b"/>
        <c:majorGridlines/>
        <c:numFmt formatCode="General" sourceLinked="0"/>
        <c:majorTickMark val="out"/>
        <c:minorTickMark val="none"/>
        <c:tickLblPos val="nextTo"/>
        <c:txPr>
          <a:bodyPr/>
          <a:lstStyle/>
          <a:p>
            <a:pPr>
              <a:defRPr sz="800">
                <a:solidFill>
                  <a:schemeClr val="tx1">
                    <a:lumMod val="75000"/>
                    <a:lumOff val="25000"/>
                  </a:schemeClr>
                </a:solidFill>
                <a:latin typeface="Poppins" pitchFamily="2" charset="77"/>
                <a:cs typeface="Poppins" pitchFamily="2" charset="77"/>
              </a:defRPr>
            </a:pPr>
            <a:endParaRPr lang="es-HN"/>
          </a:p>
        </c:txPr>
        <c:crossAx val="-1799157344"/>
        <c:crosses val="autoZero"/>
        <c:auto val="1"/>
        <c:lblAlgn val="ctr"/>
        <c:lblOffset val="100"/>
        <c:noMultiLvlLbl val="0"/>
      </c:catAx>
      <c:valAx>
        <c:axId val="-1799157344"/>
        <c:scaling>
          <c:orientation val="minMax"/>
        </c:scaling>
        <c:delete val="0"/>
        <c:axPos val="l"/>
        <c:majorGridlines>
          <c:spPr>
            <a:ln>
              <a:noFill/>
            </a:ln>
          </c:spPr>
        </c:majorGridlines>
        <c:numFmt formatCode="0,,&quot;M&quot;" sourceLinked="1"/>
        <c:majorTickMark val="out"/>
        <c:minorTickMark val="none"/>
        <c:tickLblPos val="nextTo"/>
        <c:txPr>
          <a:bodyPr/>
          <a:lstStyle/>
          <a:p>
            <a:pPr>
              <a:defRPr sz="1000">
                <a:solidFill>
                  <a:schemeClr val="tx1">
                    <a:lumMod val="75000"/>
                    <a:lumOff val="25000"/>
                  </a:schemeClr>
                </a:solidFill>
                <a:latin typeface="Poppins" pitchFamily="2" charset="77"/>
                <a:cs typeface="Poppins" pitchFamily="2" charset="77"/>
              </a:defRPr>
            </a:pPr>
            <a:endParaRPr lang="es-HN"/>
          </a:p>
        </c:txPr>
        <c:crossAx val="-1799158432"/>
        <c:crosses val="autoZero"/>
        <c:crossBetween val="between"/>
      </c:valAx>
    </c:plotArea>
    <c:plotVisOnly val="1"/>
    <c:dispBlanksAs val="gap"/>
    <c:showDLblsOverMax val="0"/>
  </c:chart>
  <c:txPr>
    <a:bodyPr/>
    <a:lstStyle/>
    <a:p>
      <a:pPr>
        <a:defRPr sz="1800"/>
      </a:pPr>
      <a:endParaRPr lang="es-H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DA9694"/>
            </a:solidFill>
          </c:spPr>
          <c:invertIfNegative val="0"/>
          <c:cat>
            <c:strRef>
              <c:f>Sheet1!$A$2:$A$5</c:f>
              <c:strCache>
                <c:ptCount val="4"/>
                <c:pt idx="0">
                  <c:v>2022</c:v>
                </c:pt>
                <c:pt idx="1">
                  <c:v>2023</c:v>
                </c:pt>
                <c:pt idx="2">
                  <c:v>2024</c:v>
                </c:pt>
                <c:pt idx="3">
                  <c:v>2025</c:v>
                </c:pt>
              </c:strCache>
            </c:strRef>
          </c:cat>
          <c:val>
            <c:numRef>
              <c:f>Sheet1!$B$2:$B$5</c:f>
              <c:numCache>
                <c:formatCode>0,,"M"</c:formatCode>
                <c:ptCount val="4"/>
                <c:pt idx="0">
                  <c:v>1679289.8966778698</c:v>
                </c:pt>
                <c:pt idx="1">
                  <c:v>1136132.1873777153</c:v>
                </c:pt>
                <c:pt idx="2">
                  <c:v>2078373.2882572617</c:v>
                </c:pt>
                <c:pt idx="3">
                  <c:v>1919617.4359371511</c:v>
                </c:pt>
              </c:numCache>
            </c:numRef>
          </c:val>
          <c:extLst>
            <c:ext xmlns:c16="http://schemas.microsoft.com/office/drawing/2014/chart" uri="{C3380CC4-5D6E-409C-BE32-E72D297353CC}">
              <c16:uniqueId val="{00000000-D946-6343-B348-5DDD732E363D}"/>
            </c:ext>
          </c:extLst>
        </c:ser>
        <c:dLbls>
          <c:showLegendKey val="0"/>
          <c:showVal val="0"/>
          <c:showCatName val="0"/>
          <c:showSerName val="0"/>
          <c:showPercent val="0"/>
          <c:showBubbleSize val="0"/>
        </c:dLbls>
        <c:gapWidth val="66"/>
        <c:overlap val="100"/>
        <c:axId val="-1799158432"/>
        <c:axId val="-1799157344"/>
      </c:barChart>
      <c:catAx>
        <c:axId val="-1799158432"/>
        <c:scaling>
          <c:orientation val="minMax"/>
        </c:scaling>
        <c:delete val="0"/>
        <c:axPos val="b"/>
        <c:majorGridlines/>
        <c:numFmt formatCode="General" sourceLinked="0"/>
        <c:majorTickMark val="out"/>
        <c:minorTickMark val="none"/>
        <c:tickLblPos val="nextTo"/>
        <c:txPr>
          <a:bodyPr/>
          <a:lstStyle/>
          <a:p>
            <a:pPr>
              <a:defRPr sz="800">
                <a:solidFill>
                  <a:schemeClr val="tx1">
                    <a:lumMod val="75000"/>
                    <a:lumOff val="25000"/>
                  </a:schemeClr>
                </a:solidFill>
                <a:latin typeface="Poppins" pitchFamily="2" charset="77"/>
                <a:cs typeface="Poppins" pitchFamily="2" charset="77"/>
              </a:defRPr>
            </a:pPr>
            <a:endParaRPr lang="es-HN"/>
          </a:p>
        </c:txPr>
        <c:crossAx val="-1799157344"/>
        <c:crosses val="autoZero"/>
        <c:auto val="1"/>
        <c:lblAlgn val="ctr"/>
        <c:lblOffset val="100"/>
        <c:noMultiLvlLbl val="0"/>
      </c:catAx>
      <c:valAx>
        <c:axId val="-1799157344"/>
        <c:scaling>
          <c:orientation val="minMax"/>
        </c:scaling>
        <c:delete val="0"/>
        <c:axPos val="l"/>
        <c:majorGridlines>
          <c:spPr>
            <a:ln>
              <a:noFill/>
            </a:ln>
          </c:spPr>
        </c:majorGridlines>
        <c:numFmt formatCode="0,,&quot;M&quot;" sourceLinked="1"/>
        <c:majorTickMark val="out"/>
        <c:minorTickMark val="none"/>
        <c:tickLblPos val="nextTo"/>
        <c:txPr>
          <a:bodyPr/>
          <a:lstStyle/>
          <a:p>
            <a:pPr>
              <a:defRPr sz="1000">
                <a:solidFill>
                  <a:schemeClr val="tx1">
                    <a:lumMod val="75000"/>
                    <a:lumOff val="25000"/>
                  </a:schemeClr>
                </a:solidFill>
                <a:latin typeface="Poppins" pitchFamily="2" charset="77"/>
                <a:cs typeface="Poppins" pitchFamily="2" charset="77"/>
              </a:defRPr>
            </a:pPr>
            <a:endParaRPr lang="es-HN"/>
          </a:p>
        </c:txPr>
        <c:crossAx val="-1799158432"/>
        <c:crosses val="autoZero"/>
        <c:crossBetween val="between"/>
      </c:valAx>
    </c:plotArea>
    <c:plotVisOnly val="1"/>
    <c:dispBlanksAs val="gap"/>
    <c:showDLblsOverMax val="0"/>
  </c:chart>
  <c:txPr>
    <a:bodyPr/>
    <a:lstStyle/>
    <a:p>
      <a:pPr>
        <a:defRPr sz="1800"/>
      </a:pPr>
      <a:endParaRPr lang="es-H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02AA8A"/>
            </a:solidFill>
          </c:spPr>
          <c:invertIfNegative val="0"/>
          <c:cat>
            <c:strRef>
              <c:f>Sheet1!$A$2:$A$5</c:f>
              <c:strCache>
                <c:ptCount val="4"/>
                <c:pt idx="0">
                  <c:v>2022</c:v>
                </c:pt>
                <c:pt idx="1">
                  <c:v>2023</c:v>
                </c:pt>
                <c:pt idx="2">
                  <c:v>2024</c:v>
                </c:pt>
                <c:pt idx="3">
                  <c:v>2025</c:v>
                </c:pt>
              </c:strCache>
            </c:strRef>
          </c:cat>
          <c:val>
            <c:numRef>
              <c:f>Sheet1!$B$2:$B$5</c:f>
              <c:numCache>
                <c:formatCode>0,,"M"</c:formatCode>
                <c:ptCount val="4"/>
                <c:pt idx="0">
                  <c:v>4254443.0230523897</c:v>
                </c:pt>
                <c:pt idx="1">
                  <c:v>1889183.3063146127</c:v>
                </c:pt>
                <c:pt idx="2">
                  <c:v>1260163.4611938747</c:v>
                </c:pt>
                <c:pt idx="3">
                  <c:v>1777655.6448397974</c:v>
                </c:pt>
              </c:numCache>
            </c:numRef>
          </c:val>
          <c:extLst>
            <c:ext xmlns:c16="http://schemas.microsoft.com/office/drawing/2014/chart" uri="{C3380CC4-5D6E-409C-BE32-E72D297353CC}">
              <c16:uniqueId val="{00000000-C093-064A-B15B-673E9BE712C8}"/>
            </c:ext>
          </c:extLst>
        </c:ser>
        <c:dLbls>
          <c:showLegendKey val="0"/>
          <c:showVal val="0"/>
          <c:showCatName val="0"/>
          <c:showSerName val="0"/>
          <c:showPercent val="0"/>
          <c:showBubbleSize val="0"/>
        </c:dLbls>
        <c:gapWidth val="66"/>
        <c:overlap val="100"/>
        <c:axId val="-1799158432"/>
        <c:axId val="-1799157344"/>
      </c:barChart>
      <c:catAx>
        <c:axId val="-1799158432"/>
        <c:scaling>
          <c:orientation val="minMax"/>
        </c:scaling>
        <c:delete val="0"/>
        <c:axPos val="b"/>
        <c:majorGridlines/>
        <c:numFmt formatCode="General" sourceLinked="0"/>
        <c:majorTickMark val="out"/>
        <c:minorTickMark val="none"/>
        <c:tickLblPos val="nextTo"/>
        <c:txPr>
          <a:bodyPr/>
          <a:lstStyle/>
          <a:p>
            <a:pPr>
              <a:defRPr sz="800">
                <a:solidFill>
                  <a:schemeClr val="tx1">
                    <a:lumMod val="75000"/>
                    <a:lumOff val="25000"/>
                  </a:schemeClr>
                </a:solidFill>
                <a:latin typeface="Poppins" pitchFamily="2" charset="77"/>
                <a:cs typeface="Poppins" pitchFamily="2" charset="77"/>
              </a:defRPr>
            </a:pPr>
            <a:endParaRPr lang="es-HN"/>
          </a:p>
        </c:txPr>
        <c:crossAx val="-1799157344"/>
        <c:crosses val="autoZero"/>
        <c:auto val="1"/>
        <c:lblAlgn val="ctr"/>
        <c:lblOffset val="100"/>
        <c:noMultiLvlLbl val="0"/>
      </c:catAx>
      <c:valAx>
        <c:axId val="-1799157344"/>
        <c:scaling>
          <c:orientation val="minMax"/>
        </c:scaling>
        <c:delete val="0"/>
        <c:axPos val="l"/>
        <c:majorGridlines>
          <c:spPr>
            <a:ln>
              <a:noFill/>
            </a:ln>
          </c:spPr>
        </c:majorGridlines>
        <c:numFmt formatCode="0,,&quot;M&quot;" sourceLinked="1"/>
        <c:majorTickMark val="out"/>
        <c:minorTickMark val="none"/>
        <c:tickLblPos val="nextTo"/>
        <c:txPr>
          <a:bodyPr/>
          <a:lstStyle/>
          <a:p>
            <a:pPr>
              <a:defRPr sz="1000">
                <a:solidFill>
                  <a:schemeClr val="tx1">
                    <a:lumMod val="75000"/>
                    <a:lumOff val="25000"/>
                  </a:schemeClr>
                </a:solidFill>
                <a:latin typeface="Poppins" pitchFamily="2" charset="77"/>
                <a:cs typeface="Poppins" pitchFamily="2" charset="77"/>
              </a:defRPr>
            </a:pPr>
            <a:endParaRPr lang="es-HN"/>
          </a:p>
        </c:txPr>
        <c:crossAx val="-1799158432"/>
        <c:crosses val="autoZero"/>
        <c:crossBetween val="between"/>
      </c:valAx>
    </c:plotArea>
    <c:plotVisOnly val="1"/>
    <c:dispBlanksAs val="gap"/>
    <c:showDLblsOverMax val="0"/>
  </c:chart>
  <c:txPr>
    <a:bodyPr/>
    <a:lstStyle/>
    <a:p>
      <a:pPr>
        <a:defRPr sz="1800"/>
      </a:pPr>
      <a:endParaRPr lang="es-H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Atlántida</c:v>
                </c:pt>
              </c:strCache>
            </c:strRef>
          </c:tx>
          <c:spPr>
            <a:ln w="19050">
              <a:solidFill>
                <a:srgbClr val="C00000"/>
              </a:solidFill>
            </a:ln>
          </c:spPr>
          <c:marker>
            <c:symbol val="circle"/>
            <c:size val="5"/>
            <c:spPr>
              <a:solidFill>
                <a:schemeClr val="accent2"/>
              </a:solidFill>
              <a:ln>
                <a:solidFill>
                  <a:srgbClr val="C00000"/>
                </a:solidFill>
              </a:ln>
            </c:spPr>
          </c:marker>
          <c:dLbls>
            <c:dLbl>
              <c:idx val="1"/>
              <c:delete val="1"/>
              <c:extLst>
                <c:ext xmlns:c15="http://schemas.microsoft.com/office/drawing/2012/chart" uri="{CE6537A1-D6FC-4f65-9D91-7224C49458BB}"/>
                <c:ext xmlns:c16="http://schemas.microsoft.com/office/drawing/2014/chart" uri="{C3380CC4-5D6E-409C-BE32-E72D297353CC}">
                  <c16:uniqueId val="{00000022-3D5F-6A44-8873-EB6E1BAE0D77}"/>
                </c:ext>
              </c:extLst>
            </c:dLbl>
            <c:dLbl>
              <c:idx val="2"/>
              <c:delete val="1"/>
              <c:extLst>
                <c:ext xmlns:c15="http://schemas.microsoft.com/office/drawing/2012/chart" uri="{CE6537A1-D6FC-4f65-9D91-7224C49458BB}"/>
                <c:ext xmlns:c16="http://schemas.microsoft.com/office/drawing/2014/chart" uri="{C3380CC4-5D6E-409C-BE32-E72D297353CC}">
                  <c16:uniqueId val="{00000006-20C9-FF48-B7D5-C189FC89AD84}"/>
                </c:ext>
              </c:extLst>
            </c:dLbl>
            <c:dLbl>
              <c:idx val="4"/>
              <c:delete val="1"/>
              <c:extLst>
                <c:ext xmlns:c15="http://schemas.microsoft.com/office/drawing/2012/chart" uri="{CE6537A1-D6FC-4f65-9D91-7224C49458BB}"/>
                <c:ext xmlns:c16="http://schemas.microsoft.com/office/drawing/2014/chart" uri="{C3380CC4-5D6E-409C-BE32-E72D297353CC}">
                  <c16:uniqueId val="{00000026-3D5F-6A44-8873-EB6E1BAE0D77}"/>
                </c:ext>
              </c:extLst>
            </c:dLbl>
            <c:dLbl>
              <c:idx val="5"/>
              <c:delete val="1"/>
              <c:extLst>
                <c:ext xmlns:c15="http://schemas.microsoft.com/office/drawing/2012/chart" uri="{CE6537A1-D6FC-4f65-9D91-7224C49458BB}"/>
                <c:ext xmlns:c16="http://schemas.microsoft.com/office/drawing/2014/chart" uri="{C3380CC4-5D6E-409C-BE32-E72D297353CC}">
                  <c16:uniqueId val="{00000023-3D5F-6A44-8873-EB6E1BAE0D77}"/>
                </c:ext>
              </c:extLst>
            </c:dLbl>
            <c:spPr>
              <a:noFill/>
              <a:ln>
                <a:noFill/>
              </a:ln>
              <a:effectLst/>
            </c:spPr>
            <c:txPr>
              <a:bodyPr wrap="square" lIns="38100" tIns="19050" rIns="38100" bIns="19050" anchor="ctr">
                <a:spAutoFit/>
              </a:bodyPr>
              <a:lstStyle/>
              <a:p>
                <a:pPr>
                  <a:defRPr sz="800">
                    <a:solidFill>
                      <a:schemeClr val="bg1"/>
                    </a:solidFill>
                    <a:highlight>
                      <a:srgbClr val="C00000"/>
                    </a:highlight>
                    <a:latin typeface="Myriad Pro" panose="020B0503030403020204" pitchFamily="34" charset="0"/>
                    <a:cs typeface="Poppins" pitchFamily="2" charset="77"/>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Sheet1!$B$2:$K$2</c:f>
              <c:numCache>
                <c:formatCode>\$0,\k</c:formatCode>
                <c:ptCount val="10"/>
                <c:pt idx="0">
                  <c:v>643292.39226653695</c:v>
                </c:pt>
                <c:pt idx="1">
                  <c:v>467985.79670476867</c:v>
                </c:pt>
                <c:pt idx="2">
                  <c:v>712581.65186908946</c:v>
                </c:pt>
                <c:pt idx="3">
                  <c:v>680795.37764798931</c:v>
                </c:pt>
                <c:pt idx="4">
                  <c:v>597846.98355414183</c:v>
                </c:pt>
                <c:pt idx="5">
                  <c:v>567877.16752854479</c:v>
                </c:pt>
                <c:pt idx="6">
                  <c:v>908326.53595672245</c:v>
                </c:pt>
                <c:pt idx="7">
                  <c:v>882401.71845913946</c:v>
                </c:pt>
                <c:pt idx="8">
                  <c:v>697027.71159617382</c:v>
                </c:pt>
                <c:pt idx="9">
                  <c:v>668455.48883308796</c:v>
                </c:pt>
              </c:numCache>
            </c:numRef>
          </c:val>
          <c:smooth val="0"/>
          <c:extLst>
            <c:ext xmlns:c16="http://schemas.microsoft.com/office/drawing/2014/chart" uri="{C3380CC4-5D6E-409C-BE32-E72D297353CC}">
              <c16:uniqueId val="{00000000-31C0-4B95-ABD9-F423AFFEC1C2}"/>
            </c:ext>
          </c:extLst>
        </c:ser>
        <c:ser>
          <c:idx val="1"/>
          <c:order val="1"/>
          <c:tx>
            <c:strRef>
              <c:f>Sheet1!$A$3</c:f>
              <c:strCache>
                <c:ptCount val="1"/>
                <c:pt idx="0">
                  <c:v>Ficohsa</c:v>
                </c:pt>
              </c:strCache>
            </c:strRef>
          </c:tx>
          <c:spPr>
            <a:ln w="19050">
              <a:solidFill>
                <a:srgbClr val="00B0F0"/>
              </a:solidFill>
            </a:ln>
          </c:spPr>
          <c:marker>
            <c:symbol val="circle"/>
            <c:size val="5"/>
            <c:spPr>
              <a:solidFill>
                <a:srgbClr val="00B0F0"/>
              </a:solidFill>
              <a:ln>
                <a:solidFill>
                  <a:srgbClr val="00B0F0"/>
                </a:solidFill>
              </a:ln>
            </c:spPr>
          </c:marker>
          <c:dLbls>
            <c:dLbl>
              <c:idx val="1"/>
              <c:delete val="1"/>
              <c:extLst>
                <c:ext xmlns:c15="http://schemas.microsoft.com/office/drawing/2012/chart" uri="{CE6537A1-D6FC-4f65-9D91-7224C49458BB}"/>
                <c:ext xmlns:c16="http://schemas.microsoft.com/office/drawing/2014/chart" uri="{C3380CC4-5D6E-409C-BE32-E72D297353CC}">
                  <c16:uniqueId val="{00000001-3D5F-6A44-8873-EB6E1BAE0D77}"/>
                </c:ext>
              </c:extLst>
            </c:dLbl>
            <c:dLbl>
              <c:idx val="6"/>
              <c:delete val="1"/>
              <c:extLst>
                <c:ext xmlns:c15="http://schemas.microsoft.com/office/drawing/2012/chart" uri="{CE6537A1-D6FC-4f65-9D91-7224C49458BB}"/>
                <c:ext xmlns:c16="http://schemas.microsoft.com/office/drawing/2014/chart" uri="{C3380CC4-5D6E-409C-BE32-E72D297353CC}">
                  <c16:uniqueId val="{00000002-3D5F-6A44-8873-EB6E1BAE0D77}"/>
                </c:ext>
              </c:extLst>
            </c:dLbl>
            <c:dLbl>
              <c:idx val="7"/>
              <c:delete val="1"/>
              <c:extLst>
                <c:ext xmlns:c15="http://schemas.microsoft.com/office/drawing/2012/chart" uri="{CE6537A1-D6FC-4f65-9D91-7224C49458BB}"/>
                <c:ext xmlns:c16="http://schemas.microsoft.com/office/drawing/2014/chart" uri="{C3380CC4-5D6E-409C-BE32-E72D297353CC}">
                  <c16:uniqueId val="{00000009-3D5F-6A44-8873-EB6E1BAE0D77}"/>
                </c:ext>
              </c:extLst>
            </c:dLbl>
            <c:spPr>
              <a:noFill/>
              <a:ln>
                <a:noFill/>
              </a:ln>
              <a:effectLst/>
            </c:spPr>
            <c:txPr>
              <a:bodyPr wrap="square" lIns="38100" tIns="19050" rIns="38100" bIns="19050" anchor="ctr">
                <a:spAutoFit/>
              </a:bodyPr>
              <a:lstStyle/>
              <a:p>
                <a:pPr>
                  <a:defRPr sz="800">
                    <a:solidFill>
                      <a:schemeClr val="bg1"/>
                    </a:solidFill>
                    <a:highlight>
                      <a:srgbClr val="00B0F0"/>
                    </a:highlight>
                    <a:latin typeface="Myriad Pro" panose="020B0503030403020204" pitchFamily="34" charset="0"/>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Sheet1!$B$3:$K$3</c:f>
              <c:numCache>
                <c:formatCode>\$0,\k</c:formatCode>
                <c:ptCount val="10"/>
                <c:pt idx="0">
                  <c:v>307167.52558591205</c:v>
                </c:pt>
                <c:pt idx="1">
                  <c:v>354583.89202561753</c:v>
                </c:pt>
                <c:pt idx="2">
                  <c:v>673240.86466523679</c:v>
                </c:pt>
                <c:pt idx="3">
                  <c:v>750534.60708717525</c:v>
                </c:pt>
                <c:pt idx="4">
                  <c:v>692670.93201864359</c:v>
                </c:pt>
                <c:pt idx="5">
                  <c:v>766360.43007688213</c:v>
                </c:pt>
                <c:pt idx="6">
                  <c:v>561533.48586878472</c:v>
                </c:pt>
                <c:pt idx="7">
                  <c:v>465340.71634285472</c:v>
                </c:pt>
                <c:pt idx="8">
                  <c:v>789277.20449512172</c:v>
                </c:pt>
                <c:pt idx="9">
                  <c:v>601344.51938655635</c:v>
                </c:pt>
              </c:numCache>
            </c:numRef>
          </c:val>
          <c:smooth val="0"/>
          <c:extLst>
            <c:ext xmlns:c16="http://schemas.microsoft.com/office/drawing/2014/chart" uri="{C3380CC4-5D6E-409C-BE32-E72D297353CC}">
              <c16:uniqueId val="{00000001-31C0-4B95-ABD9-F423AFFEC1C2}"/>
            </c:ext>
          </c:extLst>
        </c:ser>
        <c:ser>
          <c:idx val="2"/>
          <c:order val="2"/>
          <c:tx>
            <c:strRef>
              <c:f>Sheet1!$A$4</c:f>
              <c:strCache>
                <c:ptCount val="1"/>
                <c:pt idx="0">
                  <c:v>Banpais</c:v>
                </c:pt>
              </c:strCache>
            </c:strRef>
          </c:tx>
          <c:spPr>
            <a:ln>
              <a:solidFill>
                <a:srgbClr val="FFC000"/>
              </a:solidFill>
            </a:ln>
          </c:spPr>
          <c:marker>
            <c:symbol val="circle"/>
            <c:size val="6"/>
            <c:spPr>
              <a:solidFill>
                <a:srgbClr val="FFC000"/>
              </a:solidFill>
              <a:ln>
                <a:solidFill>
                  <a:srgbClr val="FFC000"/>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8-20C9-FF48-B7D5-C189FC89AD84}"/>
                </c:ext>
              </c:extLst>
            </c:dLbl>
            <c:dLbl>
              <c:idx val="5"/>
              <c:delete val="1"/>
              <c:extLst>
                <c:ext xmlns:c15="http://schemas.microsoft.com/office/drawing/2012/chart" uri="{CE6537A1-D6FC-4f65-9D91-7224C49458BB}"/>
                <c:ext xmlns:c16="http://schemas.microsoft.com/office/drawing/2014/chart" uri="{C3380CC4-5D6E-409C-BE32-E72D297353CC}">
                  <c16:uniqueId val="{00000024-3D5F-6A44-8873-EB6E1BAE0D77}"/>
                </c:ext>
              </c:extLst>
            </c:dLbl>
            <c:dLbl>
              <c:idx val="6"/>
              <c:delete val="1"/>
              <c:extLst>
                <c:ext xmlns:c15="http://schemas.microsoft.com/office/drawing/2012/chart" uri="{CE6537A1-D6FC-4f65-9D91-7224C49458BB}"/>
                <c:ext xmlns:c16="http://schemas.microsoft.com/office/drawing/2014/chart" uri="{C3380CC4-5D6E-409C-BE32-E72D297353CC}">
                  <c16:uniqueId val="{0000001F-3D5F-6A44-8873-EB6E1BAE0D77}"/>
                </c:ext>
              </c:extLst>
            </c:dLbl>
            <c:dLbl>
              <c:idx val="7"/>
              <c:spPr>
                <a:solidFill>
                  <a:srgbClr val="FFC000"/>
                </a:solidFill>
                <a:ln>
                  <a:noFill/>
                </a:ln>
                <a:effectLst/>
              </c:spPr>
              <c:txPr>
                <a:bodyPr wrap="square" lIns="38100" tIns="19050" rIns="38100" bIns="19050" anchor="ctr">
                  <a:spAutoFit/>
                </a:bodyPr>
                <a:lstStyle/>
                <a:p>
                  <a:pPr>
                    <a:defRPr sz="800">
                      <a:latin typeface="Myriad Pro" panose="020B0503030403020204" pitchFamily="34" charset="0"/>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21-3D5F-6A44-8873-EB6E1BAE0D77}"/>
                </c:ext>
              </c:extLst>
            </c:dLbl>
            <c:dLbl>
              <c:idx val="8"/>
              <c:delete val="1"/>
              <c:extLst>
                <c:ext xmlns:c15="http://schemas.microsoft.com/office/drawing/2012/chart" uri="{CE6537A1-D6FC-4f65-9D91-7224C49458BB}"/>
                <c:ext xmlns:c16="http://schemas.microsoft.com/office/drawing/2014/chart" uri="{C3380CC4-5D6E-409C-BE32-E72D297353CC}">
                  <c16:uniqueId val="{00000027-3D5F-6A44-8873-EB6E1BAE0D77}"/>
                </c:ext>
              </c:extLst>
            </c:dLbl>
            <c:spPr>
              <a:solidFill>
                <a:srgbClr val="FFC000"/>
              </a:solidFill>
              <a:ln>
                <a:noFill/>
              </a:ln>
              <a:effectLst/>
            </c:spPr>
            <c:txPr>
              <a:bodyPr wrap="square" lIns="38100" tIns="19050" rIns="38100" bIns="19050" anchor="ctr">
                <a:spAutoFit/>
              </a:bodyPr>
              <a:lstStyle/>
              <a:p>
                <a:pPr>
                  <a:defRPr sz="800">
                    <a:highlight>
                      <a:srgbClr val="FFFF00"/>
                    </a:highlight>
                    <a:latin typeface="Myriad Pro" panose="020B0503030403020204" pitchFamily="34" charset="0"/>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Sheet1!$B$4:$K$4</c:f>
              <c:numCache>
                <c:formatCode>\$0,\k</c:formatCode>
                <c:ptCount val="10"/>
                <c:pt idx="0">
                  <c:v>406401.5320237691</c:v>
                </c:pt>
                <c:pt idx="1">
                  <c:v>253801.67904438882</c:v>
                </c:pt>
                <c:pt idx="2">
                  <c:v>333737.13375508849</c:v>
                </c:pt>
                <c:pt idx="3">
                  <c:v>322161.18238583696</c:v>
                </c:pt>
                <c:pt idx="4">
                  <c:v>311844.13140960562</c:v>
                </c:pt>
                <c:pt idx="5">
                  <c:v>329370.61567258544</c:v>
                </c:pt>
                <c:pt idx="6">
                  <c:v>237398.34930720285</c:v>
                </c:pt>
                <c:pt idx="7">
                  <c:v>809474.85798852472</c:v>
                </c:pt>
                <c:pt idx="8">
                  <c:v>751554.1483531323</c:v>
                </c:pt>
                <c:pt idx="9">
                  <c:v>654366.73733056581</c:v>
                </c:pt>
              </c:numCache>
            </c:numRef>
          </c:val>
          <c:smooth val="0"/>
          <c:extLst>
            <c:ext xmlns:c16="http://schemas.microsoft.com/office/drawing/2014/chart" uri="{C3380CC4-5D6E-409C-BE32-E72D297353CC}">
              <c16:uniqueId val="{00000000-20C9-FF48-B7D5-C189FC89AD84}"/>
            </c:ext>
          </c:extLst>
        </c:ser>
        <c:ser>
          <c:idx val="3"/>
          <c:order val="3"/>
          <c:tx>
            <c:strRef>
              <c:f>Sheet1!$A$5</c:f>
              <c:strCache>
                <c:ptCount val="1"/>
                <c:pt idx="0">
                  <c:v>BAC</c:v>
                </c:pt>
              </c:strCache>
            </c:strRef>
          </c:tx>
          <c:spPr>
            <a:ln>
              <a:solidFill>
                <a:srgbClr val="00B050"/>
              </a:solidFill>
            </a:ln>
          </c:spPr>
          <c:marker>
            <c:symbol val="circle"/>
            <c:size val="6"/>
            <c:spPr>
              <a:solidFill>
                <a:srgbClr val="00B050"/>
              </a:solidFill>
              <a:ln>
                <a:solidFill>
                  <a:srgbClr val="00B050"/>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3-3D5F-6A44-8873-EB6E1BAE0D77}"/>
                </c:ext>
              </c:extLst>
            </c:dLbl>
            <c:dLbl>
              <c:idx val="2"/>
              <c:delete val="1"/>
              <c:extLst>
                <c:ext xmlns:c15="http://schemas.microsoft.com/office/drawing/2012/chart" uri="{CE6537A1-D6FC-4f65-9D91-7224C49458BB}"/>
                <c:ext xmlns:c16="http://schemas.microsoft.com/office/drawing/2014/chart" uri="{C3380CC4-5D6E-409C-BE32-E72D297353CC}">
                  <c16:uniqueId val="{00000005-3D5F-6A44-8873-EB6E1BAE0D77}"/>
                </c:ext>
              </c:extLst>
            </c:dLbl>
            <c:dLbl>
              <c:idx val="3"/>
              <c:delete val="1"/>
              <c:extLst>
                <c:ext xmlns:c15="http://schemas.microsoft.com/office/drawing/2012/chart" uri="{CE6537A1-D6FC-4f65-9D91-7224C49458BB}"/>
                <c:ext xmlns:c16="http://schemas.microsoft.com/office/drawing/2014/chart" uri="{C3380CC4-5D6E-409C-BE32-E72D297353CC}">
                  <c16:uniqueId val="{00000028-3D5F-6A44-8873-EB6E1BAE0D77}"/>
                </c:ext>
              </c:extLst>
            </c:dLbl>
            <c:dLbl>
              <c:idx val="9"/>
              <c:delete val="1"/>
              <c:extLst>
                <c:ext xmlns:c15="http://schemas.microsoft.com/office/drawing/2012/chart" uri="{CE6537A1-D6FC-4f65-9D91-7224C49458BB}"/>
                <c:ext xmlns:c16="http://schemas.microsoft.com/office/drawing/2014/chart" uri="{C3380CC4-5D6E-409C-BE32-E72D297353CC}">
                  <c16:uniqueId val="{00000008-3D5F-6A44-8873-EB6E1BAE0D77}"/>
                </c:ext>
              </c:extLst>
            </c:dLbl>
            <c:spPr>
              <a:noFill/>
              <a:ln>
                <a:noFill/>
              </a:ln>
              <a:effectLst/>
            </c:spPr>
            <c:txPr>
              <a:bodyPr wrap="square" lIns="38100" tIns="19050" rIns="38100" bIns="19050" anchor="ctr">
                <a:spAutoFit/>
              </a:bodyPr>
              <a:lstStyle/>
              <a:p>
                <a:pPr>
                  <a:defRPr sz="800">
                    <a:solidFill>
                      <a:schemeClr val="bg1"/>
                    </a:solidFill>
                    <a:highlight>
                      <a:srgbClr val="00B050"/>
                    </a:highlight>
                    <a:latin typeface="Myriad Pro" panose="020B0503030403020204" pitchFamily="34" charset="0"/>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Sheet1!$B$5:$K$5</c:f>
              <c:numCache>
                <c:formatCode>\$0,\k</c:formatCode>
                <c:ptCount val="10"/>
                <c:pt idx="0">
                  <c:v>164569.13755419262</c:v>
                </c:pt>
                <c:pt idx="1">
                  <c:v>150359.83789000398</c:v>
                </c:pt>
                <c:pt idx="2">
                  <c:v>207497.04117086105</c:v>
                </c:pt>
                <c:pt idx="3">
                  <c:v>316146.44257132267</c:v>
                </c:pt>
                <c:pt idx="4">
                  <c:v>414994.81599917385</c:v>
                </c:pt>
                <c:pt idx="5">
                  <c:v>247172.63416049129</c:v>
                </c:pt>
                <c:pt idx="6">
                  <c:v>504579.67594461347</c:v>
                </c:pt>
                <c:pt idx="7">
                  <c:v>416681.76364822563</c:v>
                </c:pt>
                <c:pt idx="8">
                  <c:v>552238.25448701333</c:v>
                </c:pt>
                <c:pt idx="9">
                  <c:v>371166.07937463297</c:v>
                </c:pt>
              </c:numCache>
            </c:numRef>
          </c:val>
          <c:smooth val="0"/>
          <c:extLst>
            <c:ext xmlns:c16="http://schemas.microsoft.com/office/drawing/2014/chart" uri="{C3380CC4-5D6E-409C-BE32-E72D297353CC}">
              <c16:uniqueId val="{00000001-20C9-FF48-B7D5-C189FC89AD84}"/>
            </c:ext>
          </c:extLst>
        </c:ser>
        <c:ser>
          <c:idx val="4"/>
          <c:order val="4"/>
          <c:tx>
            <c:strRef>
              <c:f>Sheet1!$A$6</c:f>
              <c:strCache>
                <c:ptCount val="1"/>
                <c:pt idx="0">
                  <c:v>Occidente</c:v>
                </c:pt>
              </c:strCache>
            </c:strRef>
          </c:tx>
          <c:spPr>
            <a:ln>
              <a:solidFill>
                <a:srgbClr val="E4002B"/>
              </a:solidFill>
            </a:ln>
          </c:spPr>
          <c:marker>
            <c:symbol val="circle"/>
            <c:size val="6"/>
            <c:spPr>
              <a:solidFill>
                <a:srgbClr val="E4002B"/>
              </a:solidFill>
              <a:ln>
                <a:solidFill>
                  <a:srgbClr val="E4002B"/>
                </a:solidFill>
              </a:ln>
            </c:spPr>
          </c:marker>
          <c:dLbls>
            <c:dLbl>
              <c:idx val="1"/>
              <c:delete val="1"/>
              <c:extLst>
                <c:ext xmlns:c15="http://schemas.microsoft.com/office/drawing/2012/chart" uri="{CE6537A1-D6FC-4f65-9D91-7224C49458BB}"/>
                <c:ext xmlns:c16="http://schemas.microsoft.com/office/drawing/2014/chart" uri="{C3380CC4-5D6E-409C-BE32-E72D297353CC}">
                  <c16:uniqueId val="{0000000B-3D5F-6A44-8873-EB6E1BAE0D77}"/>
                </c:ext>
              </c:extLst>
            </c:dLbl>
            <c:dLbl>
              <c:idx val="5"/>
              <c:delete val="1"/>
              <c:extLst>
                <c:ext xmlns:c15="http://schemas.microsoft.com/office/drawing/2012/chart" uri="{CE6537A1-D6FC-4f65-9D91-7224C49458BB}"/>
                <c:ext xmlns:c16="http://schemas.microsoft.com/office/drawing/2014/chart" uri="{C3380CC4-5D6E-409C-BE32-E72D297353CC}">
                  <c16:uniqueId val="{00000011-3D5F-6A44-8873-EB6E1BAE0D77}"/>
                </c:ext>
              </c:extLst>
            </c:dLbl>
            <c:dLbl>
              <c:idx val="7"/>
              <c:delete val="1"/>
              <c:extLst>
                <c:ext xmlns:c15="http://schemas.microsoft.com/office/drawing/2012/chart" uri="{CE6537A1-D6FC-4f65-9D91-7224C49458BB}"/>
                <c:ext xmlns:c16="http://schemas.microsoft.com/office/drawing/2014/chart" uri="{C3380CC4-5D6E-409C-BE32-E72D297353CC}">
                  <c16:uniqueId val="{00000020-3D5F-6A44-8873-EB6E1BAE0D77}"/>
                </c:ext>
              </c:extLst>
            </c:dLbl>
            <c:spPr>
              <a:noFill/>
              <a:ln>
                <a:noFill/>
              </a:ln>
              <a:effectLst/>
            </c:spPr>
            <c:txPr>
              <a:bodyPr wrap="square" lIns="38100" tIns="19050" rIns="38100" bIns="19050" anchor="ctr">
                <a:spAutoFit/>
              </a:bodyPr>
              <a:lstStyle/>
              <a:p>
                <a:pPr>
                  <a:defRPr sz="800">
                    <a:solidFill>
                      <a:schemeClr val="bg1"/>
                    </a:solidFill>
                    <a:highlight>
                      <a:srgbClr val="FF0000"/>
                    </a:highlight>
                    <a:latin typeface="Myriad Pro" panose="020B0503030403020204" pitchFamily="34" charset="0"/>
                    <a:cs typeface="Poppins" pitchFamily="2" charset="77"/>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Sheet1!$B$6:$K$6</c:f>
              <c:numCache>
                <c:formatCode>\$0,\k</c:formatCode>
                <c:ptCount val="10"/>
                <c:pt idx="0">
                  <c:v>99046.343630103933</c:v>
                </c:pt>
                <c:pt idx="1">
                  <c:v>248799.97726870282</c:v>
                </c:pt>
                <c:pt idx="2">
                  <c:v>301287.14043439162</c:v>
                </c:pt>
                <c:pt idx="3">
                  <c:v>401329.062263778</c:v>
                </c:pt>
                <c:pt idx="4">
                  <c:v>306058.60215478105</c:v>
                </c:pt>
                <c:pt idx="5">
                  <c:v>117123.67148021667</c:v>
                </c:pt>
                <c:pt idx="6">
                  <c:v>392014.35480552691</c:v>
                </c:pt>
                <c:pt idx="7">
                  <c:v>314259.48096170521</c:v>
                </c:pt>
                <c:pt idx="8">
                  <c:v>394092.28348350746</c:v>
                </c:pt>
                <c:pt idx="9">
                  <c:v>329861.02358611044</c:v>
                </c:pt>
              </c:numCache>
            </c:numRef>
          </c:val>
          <c:smooth val="0"/>
          <c:extLst>
            <c:ext xmlns:c16="http://schemas.microsoft.com/office/drawing/2014/chart" uri="{C3380CC4-5D6E-409C-BE32-E72D297353CC}">
              <c16:uniqueId val="{00000002-20C9-FF48-B7D5-C189FC89AD84}"/>
            </c:ext>
          </c:extLst>
        </c:ser>
        <c:ser>
          <c:idx val="5"/>
          <c:order val="5"/>
          <c:tx>
            <c:strRef>
              <c:f>Sheet1!$A$7</c:f>
              <c:strCache>
                <c:ptCount val="1"/>
                <c:pt idx="0">
                  <c:v>Azteca</c:v>
                </c:pt>
              </c:strCache>
            </c:strRef>
          </c:tx>
          <c:spPr>
            <a:ln>
              <a:solidFill>
                <a:srgbClr val="DA9694"/>
              </a:solidFill>
            </a:ln>
          </c:spPr>
          <c:marker>
            <c:symbol val="circle"/>
            <c:size val="6"/>
            <c:spPr>
              <a:solidFill>
                <a:srgbClr val="DA9694"/>
              </a:solidFill>
              <a:ln>
                <a:solidFill>
                  <a:srgbClr val="DA9694"/>
                </a:solidFill>
              </a:ln>
            </c:spPr>
          </c:marker>
          <c:dLbls>
            <c:delete val="1"/>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Sheet1!$B$7:$K$7</c:f>
              <c:numCache>
                <c:formatCode>\$0,\k</c:formatCode>
                <c:ptCount val="10"/>
                <c:pt idx="0">
                  <c:v>70446.364194742564</c:v>
                </c:pt>
                <c:pt idx="1">
                  <c:v>79760.594450550037</c:v>
                </c:pt>
                <c:pt idx="2">
                  <c:v>191953.71069403284</c:v>
                </c:pt>
                <c:pt idx="3">
                  <c:v>307223.16190501908</c:v>
                </c:pt>
                <c:pt idx="4">
                  <c:v>291002.02233315987</c:v>
                </c:pt>
                <c:pt idx="5">
                  <c:v>234006.60177571012</c:v>
                </c:pt>
                <c:pt idx="6">
                  <c:v>153578.46422892975</c:v>
                </c:pt>
                <c:pt idx="7">
                  <c:v>104597.1709071232</c:v>
                </c:pt>
                <c:pt idx="8">
                  <c:v>144858.29734571473</c:v>
                </c:pt>
                <c:pt idx="9">
                  <c:v>132321.25822524267</c:v>
                </c:pt>
              </c:numCache>
            </c:numRef>
          </c:val>
          <c:smooth val="0"/>
          <c:extLst>
            <c:ext xmlns:c16="http://schemas.microsoft.com/office/drawing/2014/chart" uri="{C3380CC4-5D6E-409C-BE32-E72D297353CC}">
              <c16:uniqueId val="{00000003-20C9-FF48-B7D5-C189FC89AD84}"/>
            </c:ext>
          </c:extLst>
        </c:ser>
        <c:ser>
          <c:idx val="6"/>
          <c:order val="6"/>
          <c:tx>
            <c:strRef>
              <c:f>Sheet1!$A$8</c:f>
              <c:strCache>
                <c:ptCount val="1"/>
                <c:pt idx="0">
                  <c:v>Davivienda</c:v>
                </c:pt>
              </c:strCache>
            </c:strRef>
          </c:tx>
          <c:spPr>
            <a:ln>
              <a:solidFill>
                <a:srgbClr val="02AA26"/>
              </a:solidFill>
            </a:ln>
          </c:spPr>
          <c:marker>
            <c:symbol val="circle"/>
            <c:size val="6"/>
            <c:spPr>
              <a:solidFill>
                <a:srgbClr val="02AA26"/>
              </a:solidFill>
              <a:ln>
                <a:solidFill>
                  <a:srgbClr val="02AA26"/>
                </a:solidFill>
              </a:ln>
            </c:spPr>
          </c:marker>
          <c:dLbls>
            <c:delete val="1"/>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Sheet1!$B$8:$K$8</c:f>
              <c:numCache>
                <c:formatCode>\$0,\k</c:formatCode>
                <c:ptCount val="10"/>
                <c:pt idx="0">
                  <c:v>64277.613630628119</c:v>
                </c:pt>
                <c:pt idx="1">
                  <c:v>162452.5875335515</c:v>
                </c:pt>
                <c:pt idx="2">
                  <c:v>184542.74819151935</c:v>
                </c:pt>
                <c:pt idx="3">
                  <c:v>147460.929324144</c:v>
                </c:pt>
                <c:pt idx="4">
                  <c:v>182329.3639996736</c:v>
                </c:pt>
                <c:pt idx="5">
                  <c:v>185520.84997352565</c:v>
                </c:pt>
                <c:pt idx="6">
                  <c:v>212871.89308155494</c:v>
                </c:pt>
                <c:pt idx="7">
                  <c:v>74541.79197097705</c:v>
                </c:pt>
                <c:pt idx="8">
                  <c:v>243125.1230187508</c:v>
                </c:pt>
                <c:pt idx="9">
                  <c:v>174367.4384611368</c:v>
                </c:pt>
              </c:numCache>
            </c:numRef>
          </c:val>
          <c:smooth val="0"/>
          <c:extLst>
            <c:ext xmlns:c16="http://schemas.microsoft.com/office/drawing/2014/chart" uri="{C3380CC4-5D6E-409C-BE32-E72D297353CC}">
              <c16:uniqueId val="{00000004-20C9-FF48-B7D5-C189FC89AD84}"/>
            </c:ext>
          </c:extLst>
        </c:ser>
        <c:dLbls>
          <c:showLegendKey val="0"/>
          <c:showVal val="1"/>
          <c:showCatName val="0"/>
          <c:showSerName val="0"/>
          <c:showPercent val="0"/>
          <c:showBubbleSize val="0"/>
        </c:dLbls>
        <c:marker val="1"/>
        <c:smooth val="0"/>
        <c:axId val="-1796778368"/>
        <c:axId val="-1796780544"/>
      </c:lineChart>
      <c:catAx>
        <c:axId val="-1796778368"/>
        <c:scaling>
          <c:orientation val="minMax"/>
        </c:scaling>
        <c:delete val="0"/>
        <c:axPos val="b"/>
        <c:numFmt formatCode="General" sourceLinked="0"/>
        <c:majorTickMark val="none"/>
        <c:minorTickMark val="none"/>
        <c:tickLblPos val="nextTo"/>
        <c:txPr>
          <a:bodyPr/>
          <a:lstStyle/>
          <a:p>
            <a:pPr>
              <a:defRPr sz="1000">
                <a:solidFill>
                  <a:schemeClr val="tx1">
                    <a:lumMod val="75000"/>
                    <a:lumOff val="25000"/>
                  </a:schemeClr>
                </a:solidFill>
                <a:latin typeface="Myriad Pro" panose="020B0503030403020204" pitchFamily="34" charset="0"/>
              </a:defRPr>
            </a:pPr>
            <a:endParaRPr lang="es-HN"/>
          </a:p>
        </c:txPr>
        <c:crossAx val="-1796780544"/>
        <c:crosses val="autoZero"/>
        <c:auto val="1"/>
        <c:lblAlgn val="ctr"/>
        <c:lblOffset val="100"/>
        <c:noMultiLvlLbl val="0"/>
      </c:catAx>
      <c:valAx>
        <c:axId val="-1796780544"/>
        <c:scaling>
          <c:orientation val="minMax"/>
        </c:scaling>
        <c:delete val="1"/>
        <c:axPos val="l"/>
        <c:numFmt formatCode="\$0,\k" sourceLinked="1"/>
        <c:majorTickMark val="out"/>
        <c:minorTickMark val="none"/>
        <c:tickLblPos val="nextTo"/>
        <c:crossAx val="-1796778368"/>
        <c:crosses val="autoZero"/>
        <c:crossBetween val="between"/>
      </c:valAx>
      <c:spPr>
        <a:noFill/>
        <a:ln w="53975">
          <a:noFill/>
        </a:ln>
        <a:effectLst/>
      </c:spPr>
    </c:plotArea>
    <c:legend>
      <c:legendPos val="t"/>
      <c:overlay val="0"/>
      <c:txPr>
        <a:bodyPr/>
        <a:lstStyle/>
        <a:p>
          <a:pPr>
            <a:defRPr sz="1000">
              <a:latin typeface="Myriad Pro" panose="020B0503030403020204" pitchFamily="34" charset="0"/>
              <a:cs typeface="Poppins" pitchFamily="2" charset="77"/>
            </a:defRPr>
          </a:pPr>
          <a:endParaRPr lang="es-HN"/>
        </a:p>
      </c:txPr>
    </c:legend>
    <c:plotVisOnly val="1"/>
    <c:dispBlanksAs val="gap"/>
    <c:showDLblsOverMax val="0"/>
  </c:chart>
  <c:txPr>
    <a:bodyPr/>
    <a:lstStyle/>
    <a:p>
      <a:pPr>
        <a:defRPr sz="1800"/>
      </a:pPr>
      <a:endParaRPr lang="es-H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96483951277187252"/>
        </c:manualLayout>
      </c:layout>
      <c:doughnutChart>
        <c:varyColors val="1"/>
        <c:dLbls>
          <c:showLegendKey val="0"/>
          <c:showVal val="0"/>
          <c:showCatName val="0"/>
          <c:showSerName val="0"/>
          <c:showPercent val="0"/>
          <c:showBubbleSize val="0"/>
          <c:showLeaderLines val="0"/>
        </c:dLbls>
        <c:firstSliceAng val="0"/>
        <c:holeSize val="75"/>
      </c:doughnutChart>
    </c:plotArea>
    <c:plotVisOnly val="1"/>
    <c:dispBlanksAs val="gap"/>
    <c:showDLblsOverMax val="0"/>
  </c:chart>
  <c:txPr>
    <a:bodyPr/>
    <a:lstStyle/>
    <a:p>
      <a:pPr>
        <a:defRPr sz="1800"/>
      </a:pPr>
      <a:endParaRPr lang="es-HN"/>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0.08064</cdr:x>
      <cdr:y>0.37965</cdr:y>
    </cdr:from>
    <cdr:to>
      <cdr:x>0.93901</cdr:x>
      <cdr:y>0.37965</cdr:y>
    </cdr:to>
    <cdr:cxnSp macro="">
      <cdr:nvCxnSpPr>
        <cdr:cNvPr id="3" name="Straight Connector 2">
          <a:extLst xmlns:a="http://schemas.openxmlformats.org/drawingml/2006/main">
            <a:ext uri="{FF2B5EF4-FFF2-40B4-BE49-F238E27FC236}">
              <a16:creationId xmlns:a16="http://schemas.microsoft.com/office/drawing/2014/main" id="{8CB7E136-23AA-A743-B4E4-D93DD5B8A7CB}"/>
            </a:ext>
          </a:extLst>
        </cdr:cNvPr>
        <cdr:cNvCxnSpPr/>
      </cdr:nvCxnSpPr>
      <cdr:spPr>
        <a:xfrm xmlns:a="http://schemas.openxmlformats.org/drawingml/2006/main" flipH="1">
          <a:off x="439004" y="1667572"/>
          <a:ext cx="4672966" cy="0"/>
        </a:xfrm>
        <a:prstGeom xmlns:a="http://schemas.openxmlformats.org/drawingml/2006/main" prst="line">
          <a:avLst/>
        </a:prstGeom>
        <a:ln xmlns:a="http://schemas.openxmlformats.org/drawingml/2006/main" w="15875">
          <a:solidFill>
            <a:schemeClr val="tx1"/>
          </a:solidFill>
          <a:prstDash val="sysDash"/>
          <a:headEnd type="oval"/>
          <a:tailEnd type="ova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E9469-764A-48D1-830D-ACB55DA071B2}" type="datetimeFigureOut">
              <a:rPr lang="en-US" smtClean="0"/>
              <a:t>12/8/25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AD82B-BB9A-4773-AAA0-AEC1E52679D9}" type="slidenum">
              <a:rPr lang="en-US" smtClean="0"/>
              <a:t>‹Nº›</a:t>
            </a:fld>
            <a:endParaRPr lang="en-US"/>
          </a:p>
        </p:txBody>
      </p:sp>
    </p:spTree>
    <p:extLst>
      <p:ext uri="{BB962C8B-B14F-4D97-AF65-F5344CB8AC3E}">
        <p14:creationId xmlns:p14="http://schemas.microsoft.com/office/powerpoint/2010/main" val="3993730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478AD82B-BB9A-4773-AAA0-AEC1E52679D9}" type="slidenum">
              <a:rPr lang="en-US" smtClean="0"/>
              <a:t>2</a:t>
            </a:fld>
            <a:endParaRPr lang="en-US"/>
          </a:p>
        </p:txBody>
      </p:sp>
    </p:spTree>
    <p:extLst>
      <p:ext uri="{BB962C8B-B14F-4D97-AF65-F5344CB8AC3E}">
        <p14:creationId xmlns:p14="http://schemas.microsoft.com/office/powerpoint/2010/main" val="3088663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14</a:t>
            </a:fld>
            <a:endParaRPr lang="es-HN"/>
          </a:p>
        </p:txBody>
      </p:sp>
    </p:spTree>
    <p:extLst>
      <p:ext uri="{BB962C8B-B14F-4D97-AF65-F5344CB8AC3E}">
        <p14:creationId xmlns:p14="http://schemas.microsoft.com/office/powerpoint/2010/main" val="3774492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17</a:t>
            </a:fld>
            <a:endParaRPr lang="es-HN"/>
          </a:p>
        </p:txBody>
      </p:sp>
    </p:spTree>
    <p:extLst>
      <p:ext uri="{BB962C8B-B14F-4D97-AF65-F5344CB8AC3E}">
        <p14:creationId xmlns:p14="http://schemas.microsoft.com/office/powerpoint/2010/main" val="2012568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478AD82B-BB9A-4773-AAA0-AEC1E52679D9}" type="slidenum">
              <a:rPr lang="en-US" smtClean="0"/>
              <a:t>20</a:t>
            </a:fld>
            <a:endParaRPr lang="en-US"/>
          </a:p>
        </p:txBody>
      </p:sp>
    </p:spTree>
    <p:extLst>
      <p:ext uri="{BB962C8B-B14F-4D97-AF65-F5344CB8AC3E}">
        <p14:creationId xmlns:p14="http://schemas.microsoft.com/office/powerpoint/2010/main" val="2334371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kern="0" dirty="0" err="1">
                <a:solidFill>
                  <a:srgbClr val="FFC000"/>
                </a:solidFill>
                <a:latin typeface="Arial" panose="020B0604020202020204" pitchFamily="34" charset="0"/>
                <a:ea typeface="Arial"/>
                <a:cs typeface="Arial" panose="020B0604020202020204" pitchFamily="34" charset="0"/>
              </a:rPr>
              <a:t>slidesppt.net</a:t>
            </a:r>
            <a:endParaRPr lang="en-US" sz="1200" kern="0" dirty="0">
              <a:solidFill>
                <a:srgbClr val="FFC000"/>
              </a:solidFill>
              <a:latin typeface="Arial" panose="020B0604020202020204" pitchFamily="34" charset="0"/>
              <a:ea typeface="Arial"/>
              <a:cs typeface="Arial" panose="020B0604020202020204" pitchFamily="34" charset="0"/>
            </a:endParaRPr>
          </a:p>
          <a:p>
            <a:endParaRPr lang="es-ES" dirty="0"/>
          </a:p>
        </p:txBody>
      </p:sp>
      <p:sp>
        <p:nvSpPr>
          <p:cNvPr id="4" name="Marcador de número de diapositiva 3"/>
          <p:cNvSpPr>
            <a:spLocks noGrp="1"/>
          </p:cNvSpPr>
          <p:nvPr>
            <p:ph type="sldNum" sz="quarter" idx="5"/>
          </p:nvPr>
        </p:nvSpPr>
        <p:spPr/>
        <p:txBody>
          <a:bodyPr/>
          <a:lstStyle/>
          <a:p>
            <a:fld id="{3AA10495-5F88-4D99-A07E-2CB7B27B082B}" type="slidenum">
              <a:rPr lang="es-ES" smtClean="0"/>
              <a:t>3</a:t>
            </a:fld>
            <a:endParaRPr lang="es-ES"/>
          </a:p>
        </p:txBody>
      </p:sp>
    </p:spTree>
    <p:extLst>
      <p:ext uri="{BB962C8B-B14F-4D97-AF65-F5344CB8AC3E}">
        <p14:creationId xmlns:p14="http://schemas.microsoft.com/office/powerpoint/2010/main" val="2071861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kern="0" dirty="0" err="1">
                <a:solidFill>
                  <a:srgbClr val="FFC000"/>
                </a:solidFill>
                <a:latin typeface="Arial" panose="020B0604020202020204" pitchFamily="34" charset="0"/>
                <a:ea typeface="Arial"/>
                <a:cs typeface="Arial" panose="020B0604020202020204" pitchFamily="34" charset="0"/>
              </a:rPr>
              <a:t>slidesppt.net</a:t>
            </a:r>
            <a:endParaRPr lang="en-US" sz="1200" kern="0" dirty="0">
              <a:solidFill>
                <a:srgbClr val="FFC000"/>
              </a:solidFill>
              <a:latin typeface="Arial" panose="020B0604020202020204" pitchFamily="34" charset="0"/>
              <a:ea typeface="Arial"/>
              <a:cs typeface="Arial" panose="020B0604020202020204" pitchFamily="34" charset="0"/>
            </a:endParaRPr>
          </a:p>
          <a:p>
            <a:endParaRPr lang="es-ES" dirty="0"/>
          </a:p>
        </p:txBody>
      </p:sp>
      <p:sp>
        <p:nvSpPr>
          <p:cNvPr id="4" name="Marcador de número de diapositiva 3"/>
          <p:cNvSpPr>
            <a:spLocks noGrp="1"/>
          </p:cNvSpPr>
          <p:nvPr>
            <p:ph type="sldNum" sz="quarter" idx="5"/>
          </p:nvPr>
        </p:nvSpPr>
        <p:spPr/>
        <p:txBody>
          <a:bodyPr/>
          <a:lstStyle/>
          <a:p>
            <a:fld id="{3AA10495-5F88-4D99-A07E-2CB7B27B082B}" type="slidenum">
              <a:rPr lang="es-ES" smtClean="0"/>
              <a:t>4</a:t>
            </a:fld>
            <a:endParaRPr lang="es-ES"/>
          </a:p>
        </p:txBody>
      </p:sp>
    </p:spTree>
    <p:extLst>
      <p:ext uri="{BB962C8B-B14F-4D97-AF65-F5344CB8AC3E}">
        <p14:creationId xmlns:p14="http://schemas.microsoft.com/office/powerpoint/2010/main" val="249809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dirty="0" err="1">
                <a:latin typeface="Arial" panose="020B0604020202020204" pitchFamily="34" charset="0"/>
                <a:cs typeface="Arial" panose="020B0604020202020204" pitchFamily="34" charset="0"/>
              </a:rPr>
              <a:t>slidesppt.net</a:t>
            </a:r>
            <a:endParaRPr lang="en-US" sz="1200" dirty="0">
              <a:latin typeface="Arial" panose="020B0604020202020204" pitchFamily="34" charset="0"/>
              <a:cs typeface="Arial" panose="020B0604020202020204" pitchFamily="34" charset="0"/>
            </a:endParaRPr>
          </a:p>
          <a:p>
            <a:endParaRPr lang="es-ES" dirty="0"/>
          </a:p>
        </p:txBody>
      </p:sp>
      <p:sp>
        <p:nvSpPr>
          <p:cNvPr id="4" name="Marcador de número de diapositiva 3"/>
          <p:cNvSpPr>
            <a:spLocks noGrp="1"/>
          </p:cNvSpPr>
          <p:nvPr>
            <p:ph type="sldNum" sz="quarter" idx="5"/>
          </p:nvPr>
        </p:nvSpPr>
        <p:spPr/>
        <p:txBody>
          <a:bodyPr/>
          <a:lstStyle/>
          <a:p>
            <a:fld id="{478AD82B-BB9A-4773-AAA0-AEC1E52679D9}" type="slidenum">
              <a:rPr lang="en-US" smtClean="0"/>
              <a:t>5</a:t>
            </a:fld>
            <a:endParaRPr lang="en-US"/>
          </a:p>
        </p:txBody>
      </p:sp>
    </p:spTree>
    <p:extLst>
      <p:ext uri="{BB962C8B-B14F-4D97-AF65-F5344CB8AC3E}">
        <p14:creationId xmlns:p14="http://schemas.microsoft.com/office/powerpoint/2010/main" val="987260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478AD82B-BB9A-4773-AAA0-AEC1E52679D9}" type="slidenum">
              <a:rPr lang="en-US" smtClean="0"/>
              <a:t>6</a:t>
            </a:fld>
            <a:endParaRPr lang="en-US"/>
          </a:p>
        </p:txBody>
      </p:sp>
    </p:spTree>
    <p:extLst>
      <p:ext uri="{BB962C8B-B14F-4D97-AF65-F5344CB8AC3E}">
        <p14:creationId xmlns:p14="http://schemas.microsoft.com/office/powerpoint/2010/main" val="1770123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478AD82B-BB9A-4773-AAA0-AEC1E52679D9}" type="slidenum">
              <a:rPr lang="en-US" smtClean="0"/>
              <a:t>7</a:t>
            </a:fld>
            <a:endParaRPr lang="en-US"/>
          </a:p>
        </p:txBody>
      </p:sp>
    </p:spTree>
    <p:extLst>
      <p:ext uri="{BB962C8B-B14F-4D97-AF65-F5344CB8AC3E}">
        <p14:creationId xmlns:p14="http://schemas.microsoft.com/office/powerpoint/2010/main" val="2202781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478AD82B-BB9A-4773-AAA0-AEC1E52679D9}" type="slidenum">
              <a:rPr lang="en-US" smtClean="0"/>
              <a:t>9</a:t>
            </a:fld>
            <a:endParaRPr lang="en-US"/>
          </a:p>
        </p:txBody>
      </p:sp>
    </p:spTree>
    <p:extLst>
      <p:ext uri="{BB962C8B-B14F-4D97-AF65-F5344CB8AC3E}">
        <p14:creationId xmlns:p14="http://schemas.microsoft.com/office/powerpoint/2010/main" val="187464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478AD82B-BB9A-4773-AAA0-AEC1E52679D9}" type="slidenum">
              <a:rPr lang="en-US" smtClean="0"/>
              <a:t>10</a:t>
            </a:fld>
            <a:endParaRPr lang="en-US"/>
          </a:p>
        </p:txBody>
      </p:sp>
    </p:spTree>
    <p:extLst>
      <p:ext uri="{BB962C8B-B14F-4D97-AF65-F5344CB8AC3E}">
        <p14:creationId xmlns:p14="http://schemas.microsoft.com/office/powerpoint/2010/main" val="822002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478AD82B-BB9A-4773-AAA0-AEC1E52679D9}" type="slidenum">
              <a:rPr lang="en-US" smtClean="0"/>
              <a:t>12</a:t>
            </a:fld>
            <a:endParaRPr lang="en-US"/>
          </a:p>
        </p:txBody>
      </p:sp>
    </p:spTree>
    <p:extLst>
      <p:ext uri="{BB962C8B-B14F-4D97-AF65-F5344CB8AC3E}">
        <p14:creationId xmlns:p14="http://schemas.microsoft.com/office/powerpoint/2010/main" val="321720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55990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83780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15324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s &amp; Contents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807C618-E5BF-4CE4-BC2D-EC6E0C739711}"/>
              </a:ext>
            </a:extLst>
          </p:cNvPr>
          <p:cNvSpPr>
            <a:spLocks noGrp="1"/>
          </p:cNvSpPr>
          <p:nvPr>
            <p:ph type="pic" idx="10" hasCustomPrompt="1"/>
          </p:nvPr>
        </p:nvSpPr>
        <p:spPr>
          <a:xfrm>
            <a:off x="687337" y="1254229"/>
            <a:ext cx="11504663" cy="2995555"/>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anose="020B0604020202020204"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And Send To Back </a:t>
            </a:r>
            <a:endParaRPr lang="ko-KR" altLang="en-US"/>
          </a:p>
        </p:txBody>
      </p:sp>
    </p:spTree>
    <p:extLst>
      <p:ext uri="{BB962C8B-B14F-4D97-AF65-F5344CB8AC3E}">
        <p14:creationId xmlns:p14="http://schemas.microsoft.com/office/powerpoint/2010/main" val="216544012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s &amp; Contents Layou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D6023EF-D0E1-4555-8EBF-7CCD43B03DE7}"/>
              </a:ext>
            </a:extLst>
          </p:cNvPr>
          <p:cNvGrpSpPr/>
          <p:nvPr userDrawn="1"/>
        </p:nvGrpSpPr>
        <p:grpSpPr>
          <a:xfrm>
            <a:off x="323529" y="255315"/>
            <a:ext cx="11595131" cy="892632"/>
            <a:chOff x="323529" y="255315"/>
            <a:chExt cx="11595131" cy="892632"/>
          </a:xfrm>
        </p:grpSpPr>
        <p:sp>
          <p:nvSpPr>
            <p:cNvPr id="10" name="Arrow: Chevron 9">
              <a:extLst>
                <a:ext uri="{FF2B5EF4-FFF2-40B4-BE49-F238E27FC236}">
                  <a16:creationId xmlns:a16="http://schemas.microsoft.com/office/drawing/2014/main" id="{7747440C-1C45-4372-95B1-611334EB2164}"/>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Arrow: Chevron 11">
              <a:extLst>
                <a:ext uri="{FF2B5EF4-FFF2-40B4-BE49-F238E27FC236}">
                  <a16:creationId xmlns:a16="http://schemas.microsoft.com/office/drawing/2014/main" id="{DE2EEEA5-AC6C-4E8F-B6F8-A1CADE13001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Freeform: Shape 13">
              <a:extLst>
                <a:ext uri="{FF2B5EF4-FFF2-40B4-BE49-F238E27FC236}">
                  <a16:creationId xmlns:a16="http://schemas.microsoft.com/office/drawing/2014/main" id="{7735951D-951B-4E13-9A16-4553DB6654EE}"/>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Arrow: Chevron 14">
              <a:extLst>
                <a:ext uri="{FF2B5EF4-FFF2-40B4-BE49-F238E27FC236}">
                  <a16:creationId xmlns:a16="http://schemas.microsoft.com/office/drawing/2014/main" id="{423970C8-39A4-4CE7-A2B2-12916D7EBC06}"/>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Arrow: Chevron 15">
              <a:extLst>
                <a:ext uri="{FF2B5EF4-FFF2-40B4-BE49-F238E27FC236}">
                  <a16:creationId xmlns:a16="http://schemas.microsoft.com/office/drawing/2014/main" id="{37684DFF-C5DF-4D65-BE50-8F29DFC9CF7B}"/>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7" name="Text Placeholder 9">
            <a:extLst>
              <a:ext uri="{FF2B5EF4-FFF2-40B4-BE49-F238E27FC236}">
                <a16:creationId xmlns:a16="http://schemas.microsoft.com/office/drawing/2014/main" id="{08949351-4749-4A1B-A985-C7EA94F6463F}"/>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anose="020B0604020202020204" pitchFamily="34" charset="0"/>
              </a:defRPr>
            </a:lvl1pPr>
          </a:lstStyle>
          <a:p>
            <a:pPr lvl="0"/>
            <a:r>
              <a:rPr lang="en-US" altLang="ko-KR"/>
              <a:t>BASIC LAYOUT</a:t>
            </a:r>
          </a:p>
        </p:txBody>
      </p:sp>
      <p:sp>
        <p:nvSpPr>
          <p:cNvPr id="13" name="Rectangle 12">
            <a:extLst>
              <a:ext uri="{FF2B5EF4-FFF2-40B4-BE49-F238E27FC236}">
                <a16:creationId xmlns:a16="http://schemas.microsoft.com/office/drawing/2014/main" id="{2C6AD309-23D4-44C0-9D64-79E7FAD671D2}"/>
              </a:ext>
            </a:extLst>
          </p:cNvPr>
          <p:cNvSpPr/>
          <p:nvPr userDrawn="1"/>
        </p:nvSpPr>
        <p:spPr>
          <a:xfrm>
            <a:off x="3066222" y="4026571"/>
            <a:ext cx="4464000" cy="21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18" name="그림 개체 틀 2">
            <a:extLst>
              <a:ext uri="{FF2B5EF4-FFF2-40B4-BE49-F238E27FC236}">
                <a16:creationId xmlns:a16="http://schemas.microsoft.com/office/drawing/2014/main" id="{79679C48-5407-4D3E-91E0-1EF95FB73258}"/>
              </a:ext>
            </a:extLst>
          </p:cNvPr>
          <p:cNvSpPr>
            <a:spLocks noGrp="1"/>
          </p:cNvSpPr>
          <p:nvPr>
            <p:ph type="pic" sz="quarter" idx="13" hasCustomPrompt="1"/>
          </p:nvPr>
        </p:nvSpPr>
        <p:spPr>
          <a:xfrm flipH="1">
            <a:off x="7145771" y="4018025"/>
            <a:ext cx="4320000" cy="2124000"/>
          </a:xfrm>
          <a:custGeom>
            <a:avLst/>
            <a:gdLst>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2" y="0"/>
                </a:lnTo>
                <a:cubicBezTo>
                  <a:pt x="3481477" y="140809"/>
                  <a:pt x="3483811" y="417419"/>
                  <a:pt x="3484116" y="558228"/>
                </a:cubicBezTo>
                <a:cubicBezTo>
                  <a:pt x="3241294" y="690823"/>
                  <a:pt x="3392809" y="595682"/>
                  <a:pt x="3209623" y="702026"/>
                </a:cubicBezTo>
                <a:cubicBezTo>
                  <a:pt x="3342466" y="770912"/>
                  <a:pt x="3354142" y="760160"/>
                  <a:pt x="3476995" y="833132"/>
                </a:cubicBezTo>
                <a:cubicBezTo>
                  <a:pt x="3478430" y="947552"/>
                  <a:pt x="3480239" y="853239"/>
                  <a:pt x="3474149" y="1385171"/>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a:t>Place Your Picture Here</a:t>
            </a:r>
            <a:endParaRPr lang="ko-KR" altLang="en-US"/>
          </a:p>
        </p:txBody>
      </p:sp>
      <p:sp>
        <p:nvSpPr>
          <p:cNvPr id="19" name="Rectangle 18">
            <a:extLst>
              <a:ext uri="{FF2B5EF4-FFF2-40B4-BE49-F238E27FC236}">
                <a16:creationId xmlns:a16="http://schemas.microsoft.com/office/drawing/2014/main" id="{9F1AA56D-9F51-4548-8A03-959C9407DEA4}"/>
              </a:ext>
            </a:extLst>
          </p:cNvPr>
          <p:cNvSpPr/>
          <p:nvPr userDrawn="1"/>
        </p:nvSpPr>
        <p:spPr>
          <a:xfrm>
            <a:off x="3066222" y="1892511"/>
            <a:ext cx="4464000" cy="21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20" name="그림 개체 틀 2">
            <a:extLst>
              <a:ext uri="{FF2B5EF4-FFF2-40B4-BE49-F238E27FC236}">
                <a16:creationId xmlns:a16="http://schemas.microsoft.com/office/drawing/2014/main" id="{1B2421DD-6580-439F-A896-99B266F0E8A2}"/>
              </a:ext>
            </a:extLst>
          </p:cNvPr>
          <p:cNvSpPr>
            <a:spLocks noGrp="1"/>
          </p:cNvSpPr>
          <p:nvPr>
            <p:ph type="pic" sz="quarter" idx="12" hasCustomPrompt="1"/>
          </p:nvPr>
        </p:nvSpPr>
        <p:spPr>
          <a:xfrm flipH="1">
            <a:off x="7145771" y="1892511"/>
            <a:ext cx="4320000" cy="2124000"/>
          </a:xfrm>
          <a:custGeom>
            <a:avLst/>
            <a:gdLst>
              <a:gd name="connsiteX0" fmla="*/ 0 w 3484116"/>
              <a:gd name="connsiteY0" fmla="*/ 0 h 1385171"/>
              <a:gd name="connsiteX1" fmla="*/ 3481173 w 3484116"/>
              <a:gd name="connsiteY1" fmla="*/ 0 h 1385171"/>
              <a:gd name="connsiteX2" fmla="*/ 3484116 w 3484116"/>
              <a:gd name="connsiteY2" fmla="*/ 558228 h 1385171"/>
              <a:gd name="connsiteX3" fmla="*/ 3223669 w 3484116"/>
              <a:gd name="connsiteY3" fmla="*/ 690668 h 1385171"/>
              <a:gd name="connsiteX4" fmla="*/ 3476995 w 3484116"/>
              <a:gd name="connsiteY4" fmla="*/ 838811 h 1385171"/>
              <a:gd name="connsiteX5" fmla="*/ 3481172 w 3484116"/>
              <a:gd name="connsiteY5" fmla="*/ 1385170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3" y="0"/>
                </a:lnTo>
                <a:cubicBezTo>
                  <a:pt x="3481478" y="140809"/>
                  <a:pt x="3483811" y="417419"/>
                  <a:pt x="3484116" y="558228"/>
                </a:cubicBezTo>
                <a:cubicBezTo>
                  <a:pt x="3241294" y="690823"/>
                  <a:pt x="3463042" y="555927"/>
                  <a:pt x="3223669" y="690668"/>
                </a:cubicBezTo>
                <a:cubicBezTo>
                  <a:pt x="3461864" y="833385"/>
                  <a:pt x="3241765" y="697687"/>
                  <a:pt x="3476995" y="838811"/>
                </a:cubicBezTo>
                <a:cubicBezTo>
                  <a:pt x="3478430" y="953231"/>
                  <a:pt x="3487262" y="853238"/>
                  <a:pt x="3481172" y="1385170"/>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a:t>Place Your Picture Here</a:t>
            </a:r>
            <a:endParaRPr lang="ko-KR" altLang="en-US"/>
          </a:p>
        </p:txBody>
      </p:sp>
      <p:sp>
        <p:nvSpPr>
          <p:cNvPr id="21" name="자유형: 도형 22">
            <a:extLst>
              <a:ext uri="{FF2B5EF4-FFF2-40B4-BE49-F238E27FC236}">
                <a16:creationId xmlns:a16="http://schemas.microsoft.com/office/drawing/2014/main" id="{3F52A6B3-42BE-4E2C-864F-4B3C4819524C}"/>
              </a:ext>
            </a:extLst>
          </p:cNvPr>
          <p:cNvSpPr/>
          <p:nvPr userDrawn="1"/>
        </p:nvSpPr>
        <p:spPr>
          <a:xfrm>
            <a:off x="726229" y="1892511"/>
            <a:ext cx="2702277" cy="2124000"/>
          </a:xfrm>
          <a:custGeom>
            <a:avLst/>
            <a:gdLst>
              <a:gd name="connsiteX0" fmla="*/ 0 w 2702277"/>
              <a:gd name="connsiteY0" fmla="*/ 0 h 2124000"/>
              <a:gd name="connsiteX1" fmla="*/ 2340000 w 2702277"/>
              <a:gd name="connsiteY1" fmla="*/ 0 h 2124000"/>
              <a:gd name="connsiteX2" fmla="*/ 2340000 w 2702277"/>
              <a:gd name="connsiteY2" fmla="*/ 851880 h 2124000"/>
              <a:gd name="connsiteX3" fmla="*/ 2702277 w 2702277"/>
              <a:gd name="connsiteY3" fmla="*/ 1062001 h 2124000"/>
              <a:gd name="connsiteX4" fmla="*/ 2340000 w 2702277"/>
              <a:gd name="connsiteY4" fmla="*/ 1272121 h 2124000"/>
              <a:gd name="connsiteX5" fmla="*/ 2340000 w 2702277"/>
              <a:gd name="connsiteY5" fmla="*/ 2124000 h 2124000"/>
              <a:gd name="connsiteX6" fmla="*/ 0 w 2702277"/>
              <a:gd name="connsiteY6" fmla="*/ 212400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277" h="2124000">
                <a:moveTo>
                  <a:pt x="0" y="0"/>
                </a:moveTo>
                <a:lnTo>
                  <a:pt x="2340000" y="0"/>
                </a:lnTo>
                <a:lnTo>
                  <a:pt x="2340000" y="851880"/>
                </a:lnTo>
                <a:lnTo>
                  <a:pt x="2702277" y="1062001"/>
                </a:lnTo>
                <a:lnTo>
                  <a:pt x="2340000" y="1272121"/>
                </a:lnTo>
                <a:lnTo>
                  <a:pt x="2340000" y="2124000"/>
                </a:lnTo>
                <a:lnTo>
                  <a:pt x="0" y="2124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22" name="자유형: 도형 23">
            <a:extLst>
              <a:ext uri="{FF2B5EF4-FFF2-40B4-BE49-F238E27FC236}">
                <a16:creationId xmlns:a16="http://schemas.microsoft.com/office/drawing/2014/main" id="{45949401-E889-46F8-B56F-6D2C1A69C625}"/>
              </a:ext>
            </a:extLst>
          </p:cNvPr>
          <p:cNvSpPr/>
          <p:nvPr userDrawn="1"/>
        </p:nvSpPr>
        <p:spPr>
          <a:xfrm>
            <a:off x="726229" y="4026571"/>
            <a:ext cx="2702277" cy="2124000"/>
          </a:xfrm>
          <a:custGeom>
            <a:avLst/>
            <a:gdLst>
              <a:gd name="connsiteX0" fmla="*/ 0 w 2702277"/>
              <a:gd name="connsiteY0" fmla="*/ 0 h 2124000"/>
              <a:gd name="connsiteX1" fmla="*/ 2340000 w 2702277"/>
              <a:gd name="connsiteY1" fmla="*/ 0 h 2124000"/>
              <a:gd name="connsiteX2" fmla="*/ 2340000 w 2702277"/>
              <a:gd name="connsiteY2" fmla="*/ 851880 h 2124000"/>
              <a:gd name="connsiteX3" fmla="*/ 2702277 w 2702277"/>
              <a:gd name="connsiteY3" fmla="*/ 1062001 h 2124000"/>
              <a:gd name="connsiteX4" fmla="*/ 2340000 w 2702277"/>
              <a:gd name="connsiteY4" fmla="*/ 1272121 h 2124000"/>
              <a:gd name="connsiteX5" fmla="*/ 2340000 w 2702277"/>
              <a:gd name="connsiteY5" fmla="*/ 2124000 h 2124000"/>
              <a:gd name="connsiteX6" fmla="*/ 0 w 2702277"/>
              <a:gd name="connsiteY6" fmla="*/ 212400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277" h="2124000">
                <a:moveTo>
                  <a:pt x="0" y="0"/>
                </a:moveTo>
                <a:lnTo>
                  <a:pt x="2340000" y="0"/>
                </a:lnTo>
                <a:lnTo>
                  <a:pt x="2340000" y="851880"/>
                </a:lnTo>
                <a:lnTo>
                  <a:pt x="2702277" y="1062001"/>
                </a:lnTo>
                <a:lnTo>
                  <a:pt x="2340000" y="1272121"/>
                </a:lnTo>
                <a:lnTo>
                  <a:pt x="2340000" y="2124000"/>
                </a:lnTo>
                <a:lnTo>
                  <a:pt x="0" y="212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Tree>
    <p:extLst>
      <p:ext uri="{BB962C8B-B14F-4D97-AF65-F5344CB8AC3E}">
        <p14:creationId xmlns:p14="http://schemas.microsoft.com/office/powerpoint/2010/main" val="368669949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8">
            <a:extLst>
              <a:ext uri="{FF2B5EF4-FFF2-40B4-BE49-F238E27FC236}">
                <a16:creationId xmlns:a16="http://schemas.microsoft.com/office/drawing/2014/main" id="{7E456EEC-2BC5-434E-8C2C-3EA0C848AD6C}"/>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60838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368043-1166-A984-2717-66C0E986159C}"/>
              </a:ext>
            </a:extLst>
          </p:cNvPr>
          <p:cNvSpPr>
            <a:spLocks noGrp="1"/>
          </p:cNvSpPr>
          <p:nvPr>
            <p:ph type="title"/>
          </p:nvPr>
        </p:nvSpPr>
        <p:spPr/>
        <p:txBody>
          <a:bodyPr/>
          <a:lstStyle/>
          <a:p>
            <a:r>
              <a:rPr lang="es-MX"/>
              <a:t>Haz clic para modificar el estilo de título del patrón</a:t>
            </a:r>
            <a:endParaRPr lang="es-HN"/>
          </a:p>
        </p:txBody>
      </p:sp>
      <p:sp>
        <p:nvSpPr>
          <p:cNvPr id="3" name="Marcador de contenido 2">
            <a:extLst>
              <a:ext uri="{FF2B5EF4-FFF2-40B4-BE49-F238E27FC236}">
                <a16:creationId xmlns:a16="http://schemas.microsoft.com/office/drawing/2014/main" id="{BB9CF585-8BD6-F2F4-F211-5BC6D7D2673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HN"/>
          </a:p>
        </p:txBody>
      </p:sp>
      <p:sp>
        <p:nvSpPr>
          <p:cNvPr id="4" name="Marcador de fecha 3">
            <a:extLst>
              <a:ext uri="{FF2B5EF4-FFF2-40B4-BE49-F238E27FC236}">
                <a16:creationId xmlns:a16="http://schemas.microsoft.com/office/drawing/2014/main" id="{C465E27F-BBBF-E32E-4802-9C97E2CAE5FE}"/>
              </a:ext>
            </a:extLst>
          </p:cNvPr>
          <p:cNvSpPr>
            <a:spLocks noGrp="1"/>
          </p:cNvSpPr>
          <p:nvPr>
            <p:ph type="dt" sz="half" idx="10"/>
          </p:nvPr>
        </p:nvSpPr>
        <p:spPr/>
        <p:txBody>
          <a:bodyPr/>
          <a:lstStyle/>
          <a:p>
            <a:fld id="{11D6B21A-30FB-C144-845E-A0C9B2A9B332}" type="datetimeFigureOut">
              <a:rPr lang="es-HN" smtClean="0"/>
              <a:t>8/12/25</a:t>
            </a:fld>
            <a:endParaRPr lang="es-HN"/>
          </a:p>
        </p:txBody>
      </p:sp>
      <p:sp>
        <p:nvSpPr>
          <p:cNvPr id="5" name="Marcador de pie de página 4">
            <a:extLst>
              <a:ext uri="{FF2B5EF4-FFF2-40B4-BE49-F238E27FC236}">
                <a16:creationId xmlns:a16="http://schemas.microsoft.com/office/drawing/2014/main" id="{0D5595E4-8D05-378E-4500-CC5DDEFB220C}"/>
              </a:ext>
            </a:extLst>
          </p:cNvPr>
          <p:cNvSpPr>
            <a:spLocks noGrp="1"/>
          </p:cNvSpPr>
          <p:nvPr>
            <p:ph type="ftr" sz="quarter" idx="11"/>
          </p:nvPr>
        </p:nvSpPr>
        <p:spPr/>
        <p:txBody>
          <a:bodyPr/>
          <a:lstStyle/>
          <a:p>
            <a:endParaRPr lang="es-HN"/>
          </a:p>
        </p:txBody>
      </p:sp>
      <p:sp>
        <p:nvSpPr>
          <p:cNvPr id="6" name="Marcador de número de diapositiva 5">
            <a:extLst>
              <a:ext uri="{FF2B5EF4-FFF2-40B4-BE49-F238E27FC236}">
                <a16:creationId xmlns:a16="http://schemas.microsoft.com/office/drawing/2014/main" id="{D2532F80-A797-418F-F0FE-EAFC025FE2C1}"/>
              </a:ext>
            </a:extLst>
          </p:cNvPr>
          <p:cNvSpPr>
            <a:spLocks noGrp="1"/>
          </p:cNvSpPr>
          <p:nvPr>
            <p:ph type="sldNum" sz="quarter" idx="12"/>
          </p:nvPr>
        </p:nvSpPr>
        <p:spPr/>
        <p:txBody>
          <a:bodyPr/>
          <a:lstStyle/>
          <a:p>
            <a:fld id="{98471298-8D25-F841-B7C2-7DD865C06323}" type="slidenum">
              <a:rPr lang="es-HN" smtClean="0"/>
              <a:t>‹Nº›</a:t>
            </a:fld>
            <a:endParaRPr lang="es-HN"/>
          </a:p>
        </p:txBody>
      </p:sp>
    </p:spTree>
    <p:extLst>
      <p:ext uri="{BB962C8B-B14F-4D97-AF65-F5344CB8AC3E}">
        <p14:creationId xmlns:p14="http://schemas.microsoft.com/office/powerpoint/2010/main" val="153520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54307DC-3A91-4E71-94CE-72BBCE41F715}"/>
              </a:ext>
            </a:extLst>
          </p:cNvPr>
          <p:cNvGrpSpPr/>
          <p:nvPr userDrawn="1"/>
        </p:nvGrpSpPr>
        <p:grpSpPr>
          <a:xfrm>
            <a:off x="323529" y="255315"/>
            <a:ext cx="11595131" cy="892632"/>
            <a:chOff x="323529" y="255315"/>
            <a:chExt cx="11595131" cy="892632"/>
          </a:xfrm>
        </p:grpSpPr>
        <p:sp>
          <p:nvSpPr>
            <p:cNvPr id="9" name="Arrow: Chevron 8">
              <a:extLst>
                <a:ext uri="{FF2B5EF4-FFF2-40B4-BE49-F238E27FC236}">
                  <a16:creationId xmlns:a16="http://schemas.microsoft.com/office/drawing/2014/main" id="{26A4517D-D57D-4C7C-A103-09506C56E3A5}"/>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0" name="Arrow: Chevron 9">
              <a:extLst>
                <a:ext uri="{FF2B5EF4-FFF2-40B4-BE49-F238E27FC236}">
                  <a16:creationId xmlns:a16="http://schemas.microsoft.com/office/drawing/2014/main" id="{09B59339-1F03-41BC-83FB-F8C70E4D19F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Freeform: Shape 15">
              <a:extLst>
                <a:ext uri="{FF2B5EF4-FFF2-40B4-BE49-F238E27FC236}">
                  <a16:creationId xmlns:a16="http://schemas.microsoft.com/office/drawing/2014/main" id="{116ACF6C-9C3D-4933-B6CC-7CFA45A380C5}"/>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3" name="Arrow: Chevron 12">
              <a:extLst>
                <a:ext uri="{FF2B5EF4-FFF2-40B4-BE49-F238E27FC236}">
                  <a16:creationId xmlns:a16="http://schemas.microsoft.com/office/drawing/2014/main" id="{CEC84844-21F9-4A8F-ACE6-0BEE7523A078}"/>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a16="http://schemas.microsoft.com/office/drawing/2014/main" id="{6F23DCF8-13A9-4A90-B4A8-F86366E5B6E9}"/>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anose="020B0604020202020204" pitchFamily="34" charset="0"/>
              </a:defRPr>
            </a:lvl1pPr>
          </a:lstStyle>
          <a:p>
            <a:pPr lvl="0"/>
            <a:r>
              <a:rPr lang="en-US" altLang="ko-KR"/>
              <a:t>BASIC LAYOUT</a:t>
            </a:r>
          </a:p>
        </p:txBody>
      </p:sp>
    </p:spTree>
    <p:extLst>
      <p:ext uri="{BB962C8B-B14F-4D97-AF65-F5344CB8AC3E}">
        <p14:creationId xmlns:p14="http://schemas.microsoft.com/office/powerpoint/2010/main" val="40640229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817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59115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4506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8061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01039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83" r:id="rId11"/>
    <p:sldLayoutId id="2147483682" r:id="rId12"/>
    <p:sldLayoutId id="2147483689" r:id="rId13"/>
    <p:sldLayoutId id="2147483690" r:id="rId14"/>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12.xml"/><Relationship Id="rId11" Type="http://schemas.openxmlformats.org/officeDocument/2006/relationships/chart" Target="../charts/chart17.xml"/><Relationship Id="rId5" Type="http://schemas.openxmlformats.org/officeDocument/2006/relationships/chart" Target="../charts/chart11.xml"/><Relationship Id="rId10" Type="http://schemas.openxmlformats.org/officeDocument/2006/relationships/chart" Target="../charts/chart16.xml"/><Relationship Id="rId4" Type="http://schemas.openxmlformats.org/officeDocument/2006/relationships/chart" Target="../charts/chart10.xml"/><Relationship Id="rId9" Type="http://schemas.openxmlformats.org/officeDocument/2006/relationships/chart" Target="../charts/char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18.xml"/><Relationship Id="rId1" Type="http://schemas.openxmlformats.org/officeDocument/2006/relationships/slideLayout" Target="../slideLayouts/slideLayout15.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chart" Target="../charts/chart21.xml"/><Relationship Id="rId3" Type="http://schemas.openxmlformats.org/officeDocument/2006/relationships/image" Target="../media/image26.png"/><Relationship Id="rId21" Type="http://schemas.openxmlformats.org/officeDocument/2006/relationships/image" Target="../media/image42.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chart" Target="../charts/chart20.xml"/><Relationship Id="rId2" Type="http://schemas.openxmlformats.org/officeDocument/2006/relationships/image" Target="../media/image25.png"/><Relationship Id="rId16" Type="http://schemas.openxmlformats.org/officeDocument/2006/relationships/image" Target="../media/image39.png"/><Relationship Id="rId20" Type="http://schemas.openxmlformats.org/officeDocument/2006/relationships/image" Target="../media/image41.png"/><Relationship Id="rId1" Type="http://schemas.openxmlformats.org/officeDocument/2006/relationships/slideLayout" Target="../slideLayouts/slideLayout15.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0.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6.png"/><Relationship Id="rId7" Type="http://schemas.openxmlformats.org/officeDocument/2006/relationships/image" Target="../media/image45.png"/><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44.png"/><Relationship Id="rId4" Type="http://schemas.openxmlformats.org/officeDocument/2006/relationships/image" Target="../media/image27.png"/><Relationship Id="rId9" Type="http://schemas.openxmlformats.org/officeDocument/2006/relationships/chart" Target="../charts/chart22.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image" Target="../media/image19.png"/><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image" Target="../media/image18.png"/><Relationship Id="rId17" Type="http://schemas.microsoft.com/office/2007/relationships/hdphoto" Target="../media/hdphoto1.wdp"/><Relationship Id="rId2" Type="http://schemas.openxmlformats.org/officeDocument/2006/relationships/notesSlide" Target="../notesSlides/notesSlide5.xml"/><Relationship Id="rId16"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chart" Target="../charts/chart4.xml"/><Relationship Id="rId11" Type="http://schemas.openxmlformats.org/officeDocument/2006/relationships/image" Target="../media/image17.png"/><Relationship Id="rId5" Type="http://schemas.openxmlformats.org/officeDocument/2006/relationships/chart" Target="../charts/chart3.xml"/><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chart" Target="../charts/chart2.xml"/><Relationship Id="rId9" Type="http://schemas.openxmlformats.org/officeDocument/2006/relationships/chart" Target="../charts/chart7.xml"/><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10" Type="http://schemas.microsoft.com/office/2007/relationships/hdphoto" Target="../media/hdphoto2.wdp"/><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3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9EA1875-F3BB-377F-81E9-B4177B3DEED9}"/>
              </a:ext>
            </a:extLst>
          </p:cNvPr>
          <p:cNvSpPr txBox="1"/>
          <p:nvPr/>
        </p:nvSpPr>
        <p:spPr>
          <a:xfrm>
            <a:off x="7888406" y="1897039"/>
            <a:ext cx="184731" cy="369332"/>
          </a:xfrm>
          <a:prstGeom prst="rect">
            <a:avLst/>
          </a:prstGeom>
          <a:noFill/>
        </p:spPr>
        <p:txBody>
          <a:bodyPr wrap="none" rtlCol="0">
            <a:spAutoFit/>
          </a:bodyPr>
          <a:lstStyle/>
          <a:p>
            <a:endParaRPr lang="es-HN" dirty="0"/>
          </a:p>
        </p:txBody>
      </p:sp>
      <p:sp>
        <p:nvSpPr>
          <p:cNvPr id="3" name="CuadroTexto 2">
            <a:extLst>
              <a:ext uri="{FF2B5EF4-FFF2-40B4-BE49-F238E27FC236}">
                <a16:creationId xmlns:a16="http://schemas.microsoft.com/office/drawing/2014/main" id="{B80AD967-A94A-782D-F146-3BDAE9E4558E}"/>
              </a:ext>
            </a:extLst>
          </p:cNvPr>
          <p:cNvSpPr txBox="1"/>
          <p:nvPr/>
        </p:nvSpPr>
        <p:spPr>
          <a:xfrm>
            <a:off x="2475206" y="2081705"/>
            <a:ext cx="7241588" cy="1631216"/>
          </a:xfrm>
          <a:prstGeom prst="rect">
            <a:avLst/>
          </a:prstGeom>
          <a:solidFill>
            <a:schemeClr val="bg1">
              <a:lumMod val="95000"/>
              <a:alpha val="18000"/>
            </a:schemeClr>
          </a:solidFill>
        </p:spPr>
        <p:txBody>
          <a:bodyPr wrap="square" rtlCol="0">
            <a:spAutoFit/>
          </a:bodyPr>
          <a:lstStyle/>
          <a:p>
            <a:pPr algn="ctr"/>
            <a:r>
              <a:rPr lang="es-HN" sz="5000" b="1" dirty="0">
                <a:latin typeface="Myriad Pro" panose="020B0503030403020204" pitchFamily="34" charset="0"/>
              </a:rPr>
              <a:t>PLAN DE INVERSION</a:t>
            </a:r>
          </a:p>
          <a:p>
            <a:pPr algn="ctr"/>
            <a:r>
              <a:rPr lang="es-HN" sz="5000" b="1" dirty="0">
                <a:latin typeface="Myriad Pro" panose="020B0503030403020204" pitchFamily="34" charset="0"/>
              </a:rPr>
              <a:t>2026</a:t>
            </a:r>
          </a:p>
        </p:txBody>
      </p:sp>
      <p:pic>
        <p:nvPicPr>
          <p:cNvPr id="4" name="Picture 4">
            <a:extLst>
              <a:ext uri="{FF2B5EF4-FFF2-40B4-BE49-F238E27FC236}">
                <a16:creationId xmlns:a16="http://schemas.microsoft.com/office/drawing/2014/main" id="{40BFF48B-74F9-1022-1838-A1C24237DC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5" name="Imagen 4">
            <a:extLst>
              <a:ext uri="{FF2B5EF4-FFF2-40B4-BE49-F238E27FC236}">
                <a16:creationId xmlns:a16="http://schemas.microsoft.com/office/drawing/2014/main" id="{589E2166-F5AA-F48F-3EC9-9B8650DF4E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Tree>
    <p:extLst>
      <p:ext uri="{BB962C8B-B14F-4D97-AF65-F5344CB8AC3E}">
        <p14:creationId xmlns:p14="http://schemas.microsoft.com/office/powerpoint/2010/main" val="387227810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BA0F2C83-6F3C-0549-8530-7329C4DA2B98}"/>
              </a:ext>
            </a:extLst>
          </p:cNvPr>
          <p:cNvSpPr txBox="1">
            <a:spLocks/>
          </p:cNvSpPr>
          <p:nvPr/>
        </p:nvSpPr>
        <p:spPr>
          <a:xfrm>
            <a:off x="323528" y="291926"/>
            <a:ext cx="11573197"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Myriad Pro" panose="020B0503030403020204" pitchFamily="34" charset="0"/>
                <a:cs typeface="Poppins" pitchFamily="2" charset="77"/>
              </a:rPr>
              <a:t>Media Mix</a:t>
            </a:r>
          </a:p>
          <a:p>
            <a:pPr marL="0" indent="0">
              <a:buNone/>
            </a:pPr>
            <a:r>
              <a:rPr lang="en-US" sz="1200" dirty="0" err="1">
                <a:latin typeface="Myriad Pro" panose="020B0503030403020204" pitchFamily="34" charset="0"/>
                <a:cs typeface="Poppins" pitchFamily="2" charset="77"/>
              </a:rPr>
              <a:t>Enero-octubre</a:t>
            </a:r>
            <a:r>
              <a:rPr lang="en-US" sz="1200" dirty="0">
                <a:latin typeface="Myriad Pro" panose="020B0503030403020204" pitchFamily="34" charset="0"/>
                <a:cs typeface="Poppins" pitchFamily="2" charset="77"/>
              </a:rPr>
              <a:t>, 2025</a:t>
            </a:r>
          </a:p>
          <a:p>
            <a:pPr marL="0" indent="0">
              <a:buNone/>
            </a:pPr>
            <a:endParaRPr lang="en-US" b="1" dirty="0">
              <a:latin typeface="Myriad Pro" panose="020B0503030403020204" pitchFamily="34" charset="0"/>
              <a:cs typeface="Poppins" pitchFamily="2" charset="77"/>
            </a:endParaRPr>
          </a:p>
        </p:txBody>
      </p:sp>
      <p:graphicFrame>
        <p:nvGraphicFramePr>
          <p:cNvPr id="4" name="Chart 7">
            <a:extLst>
              <a:ext uri="{FF2B5EF4-FFF2-40B4-BE49-F238E27FC236}">
                <a16:creationId xmlns:a16="http://schemas.microsoft.com/office/drawing/2014/main" id="{7F416701-DCD5-4849-8D45-ABFDF3911A08}"/>
              </a:ext>
            </a:extLst>
          </p:cNvPr>
          <p:cNvGraphicFramePr/>
          <p:nvPr>
            <p:extLst>
              <p:ext uri="{D42A27DB-BD31-4B8C-83A1-F6EECF244321}">
                <p14:modId xmlns:p14="http://schemas.microsoft.com/office/powerpoint/2010/main" val="3017198988"/>
              </p:ext>
            </p:extLst>
          </p:nvPr>
        </p:nvGraphicFramePr>
        <p:xfrm>
          <a:off x="922059" y="3658842"/>
          <a:ext cx="1660648" cy="17211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5">
            <a:extLst>
              <a:ext uri="{FF2B5EF4-FFF2-40B4-BE49-F238E27FC236}">
                <a16:creationId xmlns:a16="http://schemas.microsoft.com/office/drawing/2014/main" id="{9225D431-2694-324C-B38B-709F9706DC35}"/>
              </a:ext>
            </a:extLst>
          </p:cNvPr>
          <p:cNvGraphicFramePr/>
          <p:nvPr>
            <p:extLst>
              <p:ext uri="{D42A27DB-BD31-4B8C-83A1-F6EECF244321}">
                <p14:modId xmlns:p14="http://schemas.microsoft.com/office/powerpoint/2010/main" val="849402196"/>
              </p:ext>
            </p:extLst>
          </p:nvPr>
        </p:nvGraphicFramePr>
        <p:xfrm>
          <a:off x="6254837" y="3658842"/>
          <a:ext cx="1660648" cy="172116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4">
            <a:extLst>
              <a:ext uri="{FF2B5EF4-FFF2-40B4-BE49-F238E27FC236}">
                <a16:creationId xmlns:a16="http://schemas.microsoft.com/office/drawing/2014/main" id="{204B3ED4-80F9-9242-ADBB-7CD579FB1AE8}"/>
              </a:ext>
            </a:extLst>
          </p:cNvPr>
          <p:cNvSpPr txBox="1"/>
          <p:nvPr/>
        </p:nvSpPr>
        <p:spPr>
          <a:xfrm>
            <a:off x="8046302" y="3582518"/>
            <a:ext cx="936104" cy="461665"/>
          </a:xfrm>
          <a:prstGeom prst="rect">
            <a:avLst/>
          </a:prstGeom>
          <a:noFill/>
        </p:spPr>
        <p:txBody>
          <a:bodyPr wrap="square" rtlCol="0" anchor="ctr">
            <a:spAutoFit/>
          </a:bodyPr>
          <a:lstStyle/>
          <a:p>
            <a:pPr algn="ctr"/>
            <a:r>
              <a:rPr lang="en-US" altLang="ko-KR" sz="2400" b="1" dirty="0">
                <a:solidFill>
                  <a:schemeClr val="accent3"/>
                </a:solidFill>
                <a:latin typeface="Myriad Pro" panose="020B0503030403020204" pitchFamily="34" charset="0"/>
                <a:cs typeface="Arial" pitchFamily="34" charset="0"/>
              </a:rPr>
              <a:t>6%</a:t>
            </a:r>
            <a:endParaRPr lang="ko-KR" altLang="en-US" sz="2400" b="1" dirty="0">
              <a:solidFill>
                <a:schemeClr val="accent3"/>
              </a:solidFill>
              <a:latin typeface="Myriad Pro" panose="020B0503030403020204" pitchFamily="34" charset="0"/>
              <a:cs typeface="Arial" pitchFamily="34" charset="0"/>
            </a:endParaRPr>
          </a:p>
        </p:txBody>
      </p:sp>
      <p:sp>
        <p:nvSpPr>
          <p:cNvPr id="7" name="TextBox 5">
            <a:extLst>
              <a:ext uri="{FF2B5EF4-FFF2-40B4-BE49-F238E27FC236}">
                <a16:creationId xmlns:a16="http://schemas.microsoft.com/office/drawing/2014/main" id="{63BA1856-4692-5E42-83FE-0374327B4EC2}"/>
              </a:ext>
            </a:extLst>
          </p:cNvPr>
          <p:cNvSpPr txBox="1"/>
          <p:nvPr/>
        </p:nvSpPr>
        <p:spPr>
          <a:xfrm>
            <a:off x="2671993" y="3575351"/>
            <a:ext cx="936104" cy="461665"/>
          </a:xfrm>
          <a:prstGeom prst="rect">
            <a:avLst/>
          </a:prstGeom>
          <a:noFill/>
        </p:spPr>
        <p:txBody>
          <a:bodyPr wrap="square" rtlCol="0" anchor="ctr">
            <a:spAutoFit/>
          </a:bodyPr>
          <a:lstStyle/>
          <a:p>
            <a:pPr algn="ctr"/>
            <a:r>
              <a:rPr lang="en-US" altLang="ko-KR" sz="2400" b="1" dirty="0">
                <a:solidFill>
                  <a:schemeClr val="tx1">
                    <a:lumMod val="65000"/>
                    <a:lumOff val="35000"/>
                  </a:schemeClr>
                </a:solidFill>
                <a:latin typeface="Myriad Pro" panose="020B0503030403020204" pitchFamily="34" charset="0"/>
                <a:cs typeface="Arial" pitchFamily="34" charset="0"/>
              </a:rPr>
              <a:t>8%</a:t>
            </a:r>
            <a:endParaRPr lang="ko-KR" altLang="en-US" sz="2400" b="1" dirty="0">
              <a:solidFill>
                <a:schemeClr val="tx1">
                  <a:lumMod val="65000"/>
                  <a:lumOff val="35000"/>
                </a:schemeClr>
              </a:solidFill>
              <a:latin typeface="Myriad Pro" panose="020B0503030403020204" pitchFamily="34" charset="0"/>
              <a:cs typeface="Arial" pitchFamily="34" charset="0"/>
            </a:endParaRPr>
          </a:p>
        </p:txBody>
      </p:sp>
      <p:sp>
        <p:nvSpPr>
          <p:cNvPr id="8" name="TextBox 6">
            <a:extLst>
              <a:ext uri="{FF2B5EF4-FFF2-40B4-BE49-F238E27FC236}">
                <a16:creationId xmlns:a16="http://schemas.microsoft.com/office/drawing/2014/main" id="{4B88AFCE-2E82-094C-B2AC-0E36426A39B7}"/>
              </a:ext>
            </a:extLst>
          </p:cNvPr>
          <p:cNvSpPr txBox="1"/>
          <p:nvPr/>
        </p:nvSpPr>
        <p:spPr>
          <a:xfrm>
            <a:off x="2830830" y="1200551"/>
            <a:ext cx="936104" cy="461665"/>
          </a:xfrm>
          <a:prstGeom prst="rect">
            <a:avLst/>
          </a:prstGeom>
          <a:noFill/>
        </p:spPr>
        <p:txBody>
          <a:bodyPr wrap="square" rtlCol="0" anchor="ctr">
            <a:spAutoFit/>
          </a:bodyPr>
          <a:lstStyle/>
          <a:p>
            <a:pPr algn="ctr"/>
            <a:r>
              <a:rPr lang="en-US" altLang="ko-KR" sz="2400" b="1" dirty="0">
                <a:solidFill>
                  <a:srgbClr val="A6192E"/>
                </a:solidFill>
                <a:latin typeface="Myriad Pro" panose="020B0503030403020204" pitchFamily="34" charset="0"/>
                <a:cs typeface="Arial" pitchFamily="34" charset="0"/>
              </a:rPr>
              <a:t>76%</a:t>
            </a:r>
            <a:endParaRPr lang="ko-KR" altLang="en-US" sz="2400" b="1" dirty="0">
              <a:solidFill>
                <a:srgbClr val="A6192E"/>
              </a:solidFill>
              <a:latin typeface="Myriad Pro" panose="020B0503030403020204" pitchFamily="34" charset="0"/>
              <a:cs typeface="Arial" pitchFamily="34" charset="0"/>
            </a:endParaRPr>
          </a:p>
        </p:txBody>
      </p:sp>
      <p:sp>
        <p:nvSpPr>
          <p:cNvPr id="9" name="TextBox 7">
            <a:extLst>
              <a:ext uri="{FF2B5EF4-FFF2-40B4-BE49-F238E27FC236}">
                <a16:creationId xmlns:a16="http://schemas.microsoft.com/office/drawing/2014/main" id="{000D3A54-773C-444D-89C7-F55AFDAAECBF}"/>
              </a:ext>
            </a:extLst>
          </p:cNvPr>
          <p:cNvSpPr txBox="1"/>
          <p:nvPr/>
        </p:nvSpPr>
        <p:spPr>
          <a:xfrm>
            <a:off x="8046302" y="1228044"/>
            <a:ext cx="936104" cy="461665"/>
          </a:xfrm>
          <a:prstGeom prst="rect">
            <a:avLst/>
          </a:prstGeom>
          <a:noFill/>
        </p:spPr>
        <p:txBody>
          <a:bodyPr wrap="square" rtlCol="0" anchor="ctr">
            <a:spAutoFit/>
          </a:bodyPr>
          <a:lstStyle/>
          <a:p>
            <a:pPr algn="ctr"/>
            <a:r>
              <a:rPr lang="en-US" altLang="ko-KR" sz="2400" b="1" dirty="0">
                <a:solidFill>
                  <a:srgbClr val="FF0000"/>
                </a:solidFill>
                <a:latin typeface="Myriad Pro" panose="020B0503030403020204" pitchFamily="34" charset="0"/>
                <a:cs typeface="Arial" pitchFamily="34" charset="0"/>
              </a:rPr>
              <a:t>9%</a:t>
            </a:r>
            <a:endParaRPr lang="ko-KR" altLang="en-US" sz="2400" b="1" dirty="0">
              <a:solidFill>
                <a:srgbClr val="FF0000"/>
              </a:solidFill>
              <a:latin typeface="Myriad Pro" panose="020B0503030403020204" pitchFamily="34" charset="0"/>
              <a:cs typeface="Arial" pitchFamily="34" charset="0"/>
            </a:endParaRPr>
          </a:p>
        </p:txBody>
      </p:sp>
      <p:graphicFrame>
        <p:nvGraphicFramePr>
          <p:cNvPr id="10" name="Chart 10">
            <a:extLst>
              <a:ext uri="{FF2B5EF4-FFF2-40B4-BE49-F238E27FC236}">
                <a16:creationId xmlns:a16="http://schemas.microsoft.com/office/drawing/2014/main" id="{1D68E03E-8A9D-B441-BB31-71F986DE5A9D}"/>
              </a:ext>
            </a:extLst>
          </p:cNvPr>
          <p:cNvGraphicFramePr/>
          <p:nvPr>
            <p:extLst>
              <p:ext uri="{D42A27DB-BD31-4B8C-83A1-F6EECF244321}">
                <p14:modId xmlns:p14="http://schemas.microsoft.com/office/powerpoint/2010/main" val="2819030102"/>
              </p:ext>
            </p:extLst>
          </p:nvPr>
        </p:nvGraphicFramePr>
        <p:xfrm>
          <a:off x="6466300" y="3860404"/>
          <a:ext cx="1243450" cy="1224136"/>
        </p:xfrm>
        <a:graphic>
          <a:graphicData uri="http://schemas.openxmlformats.org/drawingml/2006/chart">
            <c:chart xmlns:c="http://schemas.openxmlformats.org/drawingml/2006/chart" xmlns:r="http://schemas.openxmlformats.org/officeDocument/2006/relationships" r:id="rId5"/>
          </a:graphicData>
        </a:graphic>
      </p:graphicFrame>
      <p:grpSp>
        <p:nvGrpSpPr>
          <p:cNvPr id="11" name="Group 14">
            <a:extLst>
              <a:ext uri="{FF2B5EF4-FFF2-40B4-BE49-F238E27FC236}">
                <a16:creationId xmlns:a16="http://schemas.microsoft.com/office/drawing/2014/main" id="{837B05EF-8AA5-1545-A6DE-AE9AD5EDC889}"/>
              </a:ext>
            </a:extLst>
          </p:cNvPr>
          <p:cNvGrpSpPr/>
          <p:nvPr/>
        </p:nvGrpSpPr>
        <p:grpSpPr>
          <a:xfrm>
            <a:off x="2830830" y="1649513"/>
            <a:ext cx="3265170" cy="1694355"/>
            <a:chOff x="803640" y="3362835"/>
            <a:chExt cx="2059657" cy="1694355"/>
          </a:xfrm>
        </p:grpSpPr>
        <p:sp>
          <p:nvSpPr>
            <p:cNvPr id="12" name="TextBox 10">
              <a:extLst>
                <a:ext uri="{FF2B5EF4-FFF2-40B4-BE49-F238E27FC236}">
                  <a16:creationId xmlns:a16="http://schemas.microsoft.com/office/drawing/2014/main" id="{AA1246B2-4E71-B045-AF46-AE12FF98CC12}"/>
                </a:ext>
              </a:extLst>
            </p:cNvPr>
            <p:cNvSpPr txBox="1"/>
            <p:nvPr/>
          </p:nvSpPr>
          <p:spPr>
            <a:xfrm>
              <a:off x="803640" y="3579862"/>
              <a:ext cx="2059657" cy="1477328"/>
            </a:xfrm>
            <a:prstGeom prst="rect">
              <a:avLst/>
            </a:prstGeom>
            <a:noFill/>
          </p:spPr>
          <p:txBody>
            <a:bodyPr wrap="square" rtlCol="0">
              <a:spAutoFit/>
            </a:bodyPr>
            <a:lstStyle/>
            <a:p>
              <a:r>
                <a:rPr lang="es-HN" sz="1000" dirty="0">
                  <a:latin typeface="Myriad Pro" panose="020B0503030403020204" pitchFamily="34" charset="0"/>
                  <a:cs typeface="Poppins" pitchFamily="2" charset="77"/>
                </a:rPr>
                <a:t>En TVC se concentra el 45% de la pauta publicitaria del sector (pautado en TV), un 28% le corresponde a C5, estos canales son utilizados por las principales instituciones bancarias, con excepción de Banpaís. HCH es el segundo canal más utilizado, con un 21% del mix de canales, y es empleado por todas las instituciones bancarias, Banpaís inslusive. Canal 10 también tiene una participación relevante del 14%, aunque en este caso no participan ni Azteca ni Davivienda.</a:t>
              </a:r>
              <a:endParaRPr lang="ko-KR" altLang="en-US" sz="1000" dirty="0">
                <a:solidFill>
                  <a:schemeClr val="tx1">
                    <a:lumMod val="75000"/>
                    <a:lumOff val="25000"/>
                  </a:schemeClr>
                </a:solidFill>
                <a:latin typeface="Myriad Pro" panose="020B0503030403020204" pitchFamily="34" charset="0"/>
                <a:cs typeface="Poppins" pitchFamily="2" charset="77"/>
              </a:endParaRPr>
            </a:p>
          </p:txBody>
        </p:sp>
        <p:sp>
          <p:nvSpPr>
            <p:cNvPr id="13" name="TextBox 11">
              <a:extLst>
                <a:ext uri="{FF2B5EF4-FFF2-40B4-BE49-F238E27FC236}">
                  <a16:creationId xmlns:a16="http://schemas.microsoft.com/office/drawing/2014/main" id="{3C65F897-0DB9-0A48-A9F9-51725529FCBA}"/>
                </a:ext>
              </a:extLst>
            </p:cNvPr>
            <p:cNvSpPr txBox="1"/>
            <p:nvPr/>
          </p:nvSpPr>
          <p:spPr>
            <a:xfrm>
              <a:off x="803640" y="3362835"/>
              <a:ext cx="2059657" cy="292388"/>
            </a:xfrm>
            <a:prstGeom prst="rect">
              <a:avLst/>
            </a:prstGeom>
            <a:noFill/>
          </p:spPr>
          <p:txBody>
            <a:bodyPr wrap="square" rtlCol="0">
              <a:spAutoFit/>
            </a:bodyPr>
            <a:lstStyle/>
            <a:p>
              <a:r>
                <a:rPr lang="en-US" altLang="ko-KR" sz="1300" b="1" dirty="0">
                  <a:solidFill>
                    <a:schemeClr val="tx1">
                      <a:lumMod val="75000"/>
                      <a:lumOff val="25000"/>
                    </a:schemeClr>
                  </a:solidFill>
                  <a:latin typeface="Myriad Pro" panose="020B0503030403020204" pitchFamily="34" charset="0"/>
                  <a:cs typeface="Arial" pitchFamily="34" charset="0"/>
                </a:rPr>
                <a:t>Televisión</a:t>
              </a:r>
              <a:endParaRPr lang="ko-KR" altLang="en-US" sz="1300" b="1" dirty="0">
                <a:solidFill>
                  <a:schemeClr val="tx1">
                    <a:lumMod val="75000"/>
                    <a:lumOff val="25000"/>
                  </a:schemeClr>
                </a:solidFill>
                <a:latin typeface="Myriad Pro" panose="020B0503030403020204" pitchFamily="34" charset="0"/>
                <a:cs typeface="Arial" pitchFamily="34" charset="0"/>
              </a:endParaRPr>
            </a:p>
          </p:txBody>
        </p:sp>
      </p:grpSp>
      <p:grpSp>
        <p:nvGrpSpPr>
          <p:cNvPr id="14" name="Group 17">
            <a:extLst>
              <a:ext uri="{FF2B5EF4-FFF2-40B4-BE49-F238E27FC236}">
                <a16:creationId xmlns:a16="http://schemas.microsoft.com/office/drawing/2014/main" id="{B0358778-8023-ED4D-A4D6-7ECB2E35C73C}"/>
              </a:ext>
            </a:extLst>
          </p:cNvPr>
          <p:cNvGrpSpPr/>
          <p:nvPr/>
        </p:nvGrpSpPr>
        <p:grpSpPr>
          <a:xfrm>
            <a:off x="8164060" y="1649513"/>
            <a:ext cx="3265170" cy="1694355"/>
            <a:chOff x="803640" y="3362835"/>
            <a:chExt cx="2059657" cy="1694355"/>
          </a:xfrm>
        </p:grpSpPr>
        <p:sp>
          <p:nvSpPr>
            <p:cNvPr id="15" name="TextBox 13">
              <a:extLst>
                <a:ext uri="{FF2B5EF4-FFF2-40B4-BE49-F238E27FC236}">
                  <a16:creationId xmlns:a16="http://schemas.microsoft.com/office/drawing/2014/main" id="{2AE04510-8891-8647-AE37-71031B760D78}"/>
                </a:ext>
              </a:extLst>
            </p:cNvPr>
            <p:cNvSpPr txBox="1"/>
            <p:nvPr/>
          </p:nvSpPr>
          <p:spPr>
            <a:xfrm>
              <a:off x="803640" y="3579862"/>
              <a:ext cx="2059657" cy="1477328"/>
            </a:xfrm>
            <a:prstGeom prst="rect">
              <a:avLst/>
            </a:prstGeom>
            <a:noFill/>
          </p:spPr>
          <p:txBody>
            <a:bodyPr wrap="square" rtlCol="0">
              <a:spAutoFit/>
            </a:bodyPr>
            <a:lstStyle/>
            <a:p>
              <a:r>
                <a:rPr lang="es-HN" sz="1000" dirty="0">
                  <a:latin typeface="Myriad Pro" panose="020B0503030403020204" pitchFamily="34" charset="0"/>
                  <a:cs typeface="Poppins" pitchFamily="2" charset="77"/>
                </a:rPr>
                <a:t>Este medio es clave para la categoría financiera, ocupando el segundo lugar en importancia y siendo utilizado por todas las instituciones bancarias. Destaca por su alto impacto visual, especialmente a través de vallas de gran tamaño con innovación (82%), seguidas por mopis (12%), lo que asegura una fuerte presencia de marca y una amplia cobertura urbana. Su uso lo convierte en un canal estratégico para campañas de posicionamiento y comunicación institucional.</a:t>
              </a:r>
              <a:endParaRPr lang="ko-KR" altLang="en-US" sz="1000" dirty="0">
                <a:latin typeface="Myriad Pro" panose="020B0503030403020204" pitchFamily="34" charset="0"/>
                <a:cs typeface="Poppins" pitchFamily="2" charset="77"/>
              </a:endParaRPr>
            </a:p>
          </p:txBody>
        </p:sp>
        <p:sp>
          <p:nvSpPr>
            <p:cNvPr id="16" name="TextBox 14">
              <a:extLst>
                <a:ext uri="{FF2B5EF4-FFF2-40B4-BE49-F238E27FC236}">
                  <a16:creationId xmlns:a16="http://schemas.microsoft.com/office/drawing/2014/main" id="{7E58F5C2-AADD-0546-BE21-77F066641773}"/>
                </a:ext>
              </a:extLst>
            </p:cNvPr>
            <p:cNvSpPr txBox="1"/>
            <p:nvPr/>
          </p:nvSpPr>
          <p:spPr>
            <a:xfrm>
              <a:off x="803640" y="3362835"/>
              <a:ext cx="2059657" cy="292388"/>
            </a:xfrm>
            <a:prstGeom prst="rect">
              <a:avLst/>
            </a:prstGeom>
            <a:noFill/>
          </p:spPr>
          <p:txBody>
            <a:bodyPr wrap="square" rtlCol="0">
              <a:spAutoFit/>
            </a:bodyPr>
            <a:lstStyle/>
            <a:p>
              <a:r>
                <a:rPr lang="en-US" altLang="ko-KR" sz="1300" b="1" dirty="0" err="1">
                  <a:solidFill>
                    <a:schemeClr val="tx1">
                      <a:lumMod val="75000"/>
                      <a:lumOff val="25000"/>
                    </a:schemeClr>
                  </a:solidFill>
                  <a:latin typeface="Myriad Pro" panose="020B0503030403020204" pitchFamily="34" charset="0"/>
                  <a:cs typeface="Arial" pitchFamily="34" charset="0"/>
                </a:rPr>
                <a:t>Exteriores</a:t>
              </a:r>
              <a:endParaRPr lang="ko-KR" altLang="en-US" sz="1300" b="1" dirty="0">
                <a:solidFill>
                  <a:schemeClr val="tx1">
                    <a:lumMod val="75000"/>
                    <a:lumOff val="25000"/>
                  </a:schemeClr>
                </a:solidFill>
                <a:latin typeface="Myriad Pro" panose="020B0503030403020204" pitchFamily="34" charset="0"/>
                <a:cs typeface="Arial" pitchFamily="34" charset="0"/>
              </a:endParaRPr>
            </a:p>
          </p:txBody>
        </p:sp>
      </p:grpSp>
      <p:grpSp>
        <p:nvGrpSpPr>
          <p:cNvPr id="17" name="Group 20">
            <a:extLst>
              <a:ext uri="{FF2B5EF4-FFF2-40B4-BE49-F238E27FC236}">
                <a16:creationId xmlns:a16="http://schemas.microsoft.com/office/drawing/2014/main" id="{2915811C-D306-F640-8F90-BAB0CB918C0F}"/>
              </a:ext>
            </a:extLst>
          </p:cNvPr>
          <p:cNvGrpSpPr/>
          <p:nvPr/>
        </p:nvGrpSpPr>
        <p:grpSpPr>
          <a:xfrm>
            <a:off x="2830830" y="4003300"/>
            <a:ext cx="3265170" cy="1694355"/>
            <a:chOff x="803640" y="3362835"/>
            <a:chExt cx="2059657" cy="1694355"/>
          </a:xfrm>
        </p:grpSpPr>
        <p:sp>
          <p:nvSpPr>
            <p:cNvPr id="18" name="TextBox 16">
              <a:extLst>
                <a:ext uri="{FF2B5EF4-FFF2-40B4-BE49-F238E27FC236}">
                  <a16:creationId xmlns:a16="http://schemas.microsoft.com/office/drawing/2014/main" id="{918D3426-C63C-044D-80C0-D8981695DC6E}"/>
                </a:ext>
              </a:extLst>
            </p:cNvPr>
            <p:cNvSpPr txBox="1"/>
            <p:nvPr/>
          </p:nvSpPr>
          <p:spPr>
            <a:xfrm>
              <a:off x="803640" y="3579862"/>
              <a:ext cx="2059657" cy="1477328"/>
            </a:xfrm>
            <a:prstGeom prst="rect">
              <a:avLst/>
            </a:prstGeom>
            <a:noFill/>
          </p:spPr>
          <p:txBody>
            <a:bodyPr wrap="square" rtlCol="0">
              <a:spAutoFit/>
            </a:bodyPr>
            <a:lstStyle/>
            <a:p>
              <a:r>
                <a:rPr lang="es-HN" sz="1000" dirty="0">
                  <a:latin typeface="Myriad Pro" panose="020B0503030403020204" pitchFamily="34" charset="0"/>
                  <a:cs typeface="Poppins" pitchFamily="2" charset="77"/>
                </a:rPr>
                <a:t>Ha perdido participación en los últimos años, sin embargo sigue siendo un medio relevante para el sector. Su uso se concentra principalmente en la comunicación de promociones, lanzamientos de campaña y nuevos productos. Emisoras Unidas lidera la inversión publicitaria con un 30%, destacando HRN (20%) seguido por Grupo Invosa, que representa el 20%. Además, el grupo radial América también tiene un rol importante, con una participación del 10% en la pauta del sector.</a:t>
              </a:r>
              <a:endParaRPr lang="en-US" altLang="ko-KR" sz="1000" dirty="0">
                <a:solidFill>
                  <a:schemeClr val="tx1">
                    <a:lumMod val="75000"/>
                    <a:lumOff val="25000"/>
                  </a:schemeClr>
                </a:solidFill>
                <a:latin typeface="Myriad Pro" panose="020B0503030403020204" pitchFamily="34" charset="0"/>
                <a:cs typeface="Poppins" pitchFamily="2" charset="77"/>
              </a:endParaRPr>
            </a:p>
          </p:txBody>
        </p:sp>
        <p:sp>
          <p:nvSpPr>
            <p:cNvPr id="19" name="TextBox 17">
              <a:extLst>
                <a:ext uri="{FF2B5EF4-FFF2-40B4-BE49-F238E27FC236}">
                  <a16:creationId xmlns:a16="http://schemas.microsoft.com/office/drawing/2014/main" id="{C1CF2BAC-378D-AB48-BF9D-3AAD24169700}"/>
                </a:ext>
              </a:extLst>
            </p:cNvPr>
            <p:cNvSpPr txBox="1"/>
            <p:nvPr/>
          </p:nvSpPr>
          <p:spPr>
            <a:xfrm>
              <a:off x="803640" y="3362835"/>
              <a:ext cx="2059657" cy="292388"/>
            </a:xfrm>
            <a:prstGeom prst="rect">
              <a:avLst/>
            </a:prstGeom>
            <a:noFill/>
          </p:spPr>
          <p:txBody>
            <a:bodyPr wrap="square" rtlCol="0">
              <a:spAutoFit/>
            </a:bodyPr>
            <a:lstStyle/>
            <a:p>
              <a:r>
                <a:rPr lang="en-US" altLang="ko-KR" sz="1300" b="1" dirty="0">
                  <a:solidFill>
                    <a:schemeClr val="tx1">
                      <a:lumMod val="75000"/>
                      <a:lumOff val="25000"/>
                    </a:schemeClr>
                  </a:solidFill>
                  <a:latin typeface="Myriad Pro" panose="020B0503030403020204" pitchFamily="34" charset="0"/>
                  <a:cs typeface="Arial" pitchFamily="34" charset="0"/>
                </a:rPr>
                <a:t>Radio</a:t>
              </a:r>
              <a:endParaRPr lang="ko-KR" altLang="en-US" sz="1300" b="1" dirty="0">
                <a:solidFill>
                  <a:schemeClr val="tx1">
                    <a:lumMod val="75000"/>
                    <a:lumOff val="25000"/>
                  </a:schemeClr>
                </a:solidFill>
                <a:latin typeface="Myriad Pro" panose="020B0503030403020204" pitchFamily="34" charset="0"/>
                <a:cs typeface="Arial" pitchFamily="34" charset="0"/>
              </a:endParaRPr>
            </a:p>
          </p:txBody>
        </p:sp>
      </p:grpSp>
      <p:grpSp>
        <p:nvGrpSpPr>
          <p:cNvPr id="20" name="Group 23">
            <a:extLst>
              <a:ext uri="{FF2B5EF4-FFF2-40B4-BE49-F238E27FC236}">
                <a16:creationId xmlns:a16="http://schemas.microsoft.com/office/drawing/2014/main" id="{6FA7B62C-B6A7-9941-AB76-C1FA6863B75A}"/>
              </a:ext>
            </a:extLst>
          </p:cNvPr>
          <p:cNvGrpSpPr/>
          <p:nvPr/>
        </p:nvGrpSpPr>
        <p:grpSpPr>
          <a:xfrm>
            <a:off x="8164060" y="4003300"/>
            <a:ext cx="3265170" cy="1386578"/>
            <a:chOff x="803640" y="3362835"/>
            <a:chExt cx="2059657" cy="1386578"/>
          </a:xfrm>
        </p:grpSpPr>
        <p:sp>
          <p:nvSpPr>
            <p:cNvPr id="21" name="TextBox 19">
              <a:extLst>
                <a:ext uri="{FF2B5EF4-FFF2-40B4-BE49-F238E27FC236}">
                  <a16:creationId xmlns:a16="http://schemas.microsoft.com/office/drawing/2014/main" id="{752E2EB8-9D28-EF47-86CC-DE077D298293}"/>
                </a:ext>
              </a:extLst>
            </p:cNvPr>
            <p:cNvSpPr txBox="1"/>
            <p:nvPr/>
          </p:nvSpPr>
          <p:spPr>
            <a:xfrm>
              <a:off x="803640" y="3579862"/>
              <a:ext cx="2059657" cy="1169551"/>
            </a:xfrm>
            <a:prstGeom prst="rect">
              <a:avLst/>
            </a:prstGeom>
            <a:noFill/>
          </p:spPr>
          <p:txBody>
            <a:bodyPr wrap="square" rtlCol="0">
              <a:spAutoFit/>
            </a:bodyPr>
            <a:lstStyle/>
            <a:p>
              <a:r>
                <a:rPr lang="es-HN" sz="1000" dirty="0">
                  <a:latin typeface="Myriad Pro" panose="020B0503030403020204" pitchFamily="34" charset="0"/>
                  <a:cs typeface="Poppins" pitchFamily="2" charset="77"/>
                </a:rPr>
                <a:t>Aunque ha perdido participación en la industria, sigue siendo un medio relevante para el sector financiero, especialmente para llegar a un público de nivel socioeconómico alto. Actualmente, la pauta publicitaria se concentra principalmente en La Tribuna con un 38% de participación, seguida por La Prensa con un 25%, El País con un 23% y El Heraldo con un 14%.</a:t>
              </a:r>
              <a:endParaRPr lang="ko-KR" altLang="en-US" sz="1000" dirty="0">
                <a:solidFill>
                  <a:schemeClr val="tx1">
                    <a:lumMod val="75000"/>
                    <a:lumOff val="25000"/>
                  </a:schemeClr>
                </a:solidFill>
                <a:latin typeface="Myriad Pro" panose="020B0503030403020204" pitchFamily="34" charset="0"/>
                <a:cs typeface="Poppins" pitchFamily="2" charset="77"/>
              </a:endParaRPr>
            </a:p>
          </p:txBody>
        </p:sp>
        <p:sp>
          <p:nvSpPr>
            <p:cNvPr id="22" name="TextBox 20">
              <a:extLst>
                <a:ext uri="{FF2B5EF4-FFF2-40B4-BE49-F238E27FC236}">
                  <a16:creationId xmlns:a16="http://schemas.microsoft.com/office/drawing/2014/main" id="{4CA2569E-EFFC-2D47-B934-80B36FA6DF2E}"/>
                </a:ext>
              </a:extLst>
            </p:cNvPr>
            <p:cNvSpPr txBox="1"/>
            <p:nvPr/>
          </p:nvSpPr>
          <p:spPr>
            <a:xfrm>
              <a:off x="803640" y="3362835"/>
              <a:ext cx="2059657" cy="292388"/>
            </a:xfrm>
            <a:prstGeom prst="rect">
              <a:avLst/>
            </a:prstGeom>
            <a:noFill/>
          </p:spPr>
          <p:txBody>
            <a:bodyPr wrap="square" rtlCol="0">
              <a:spAutoFit/>
            </a:bodyPr>
            <a:lstStyle/>
            <a:p>
              <a:r>
                <a:rPr lang="en-US" altLang="ko-KR" sz="1300" b="1" dirty="0" err="1">
                  <a:solidFill>
                    <a:schemeClr val="tx1">
                      <a:lumMod val="75000"/>
                      <a:lumOff val="25000"/>
                    </a:schemeClr>
                  </a:solidFill>
                  <a:latin typeface="Myriad Pro" panose="020B0503030403020204" pitchFamily="34" charset="0"/>
                  <a:cs typeface="Arial" pitchFamily="34" charset="0"/>
                </a:rPr>
                <a:t>Prensa</a:t>
              </a:r>
              <a:endParaRPr lang="ko-KR" altLang="en-US" sz="1300" b="1" dirty="0">
                <a:solidFill>
                  <a:schemeClr val="tx1">
                    <a:lumMod val="75000"/>
                    <a:lumOff val="25000"/>
                  </a:schemeClr>
                </a:solidFill>
                <a:latin typeface="Myriad Pro" panose="020B0503030403020204" pitchFamily="34" charset="0"/>
                <a:cs typeface="Arial" pitchFamily="34" charset="0"/>
              </a:endParaRPr>
            </a:p>
          </p:txBody>
        </p:sp>
      </p:grpSp>
      <p:graphicFrame>
        <p:nvGraphicFramePr>
          <p:cNvPr id="23" name="Chart 5">
            <a:extLst>
              <a:ext uri="{FF2B5EF4-FFF2-40B4-BE49-F238E27FC236}">
                <a16:creationId xmlns:a16="http://schemas.microsoft.com/office/drawing/2014/main" id="{88C3E9B7-24A1-AB45-949C-CC4421FA8B9F}"/>
              </a:ext>
            </a:extLst>
          </p:cNvPr>
          <p:cNvGraphicFramePr/>
          <p:nvPr>
            <p:extLst>
              <p:ext uri="{D42A27DB-BD31-4B8C-83A1-F6EECF244321}">
                <p14:modId xmlns:p14="http://schemas.microsoft.com/office/powerpoint/2010/main" val="2037071199"/>
              </p:ext>
            </p:extLst>
          </p:nvPr>
        </p:nvGraphicFramePr>
        <p:xfrm>
          <a:off x="922059" y="3699492"/>
          <a:ext cx="1660648" cy="172116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Chart 10">
            <a:extLst>
              <a:ext uri="{FF2B5EF4-FFF2-40B4-BE49-F238E27FC236}">
                <a16:creationId xmlns:a16="http://schemas.microsoft.com/office/drawing/2014/main" id="{9A0BB5FE-9F72-9B49-B279-AFFED59591D6}"/>
              </a:ext>
            </a:extLst>
          </p:cNvPr>
          <p:cNvGraphicFramePr/>
          <p:nvPr>
            <p:extLst>
              <p:ext uri="{D42A27DB-BD31-4B8C-83A1-F6EECF244321}">
                <p14:modId xmlns:p14="http://schemas.microsoft.com/office/powerpoint/2010/main" val="383942185"/>
              </p:ext>
            </p:extLst>
          </p:nvPr>
        </p:nvGraphicFramePr>
        <p:xfrm>
          <a:off x="1138083" y="3901054"/>
          <a:ext cx="1243450" cy="122413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Chart 5">
            <a:extLst>
              <a:ext uri="{FF2B5EF4-FFF2-40B4-BE49-F238E27FC236}">
                <a16:creationId xmlns:a16="http://schemas.microsoft.com/office/drawing/2014/main" id="{39ED373F-74DF-C247-9C22-5546F7C91C5B}"/>
              </a:ext>
            </a:extLst>
          </p:cNvPr>
          <p:cNvGraphicFramePr/>
          <p:nvPr>
            <p:extLst>
              <p:ext uri="{D42A27DB-BD31-4B8C-83A1-F6EECF244321}">
                <p14:modId xmlns:p14="http://schemas.microsoft.com/office/powerpoint/2010/main" val="29392862"/>
              </p:ext>
            </p:extLst>
          </p:nvPr>
        </p:nvGraphicFramePr>
        <p:xfrm>
          <a:off x="6254837" y="1275551"/>
          <a:ext cx="1660648" cy="172116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Chart 10">
            <a:extLst>
              <a:ext uri="{FF2B5EF4-FFF2-40B4-BE49-F238E27FC236}">
                <a16:creationId xmlns:a16="http://schemas.microsoft.com/office/drawing/2014/main" id="{C647CD4B-D3BD-4E4F-80E5-095B0BA48E6D}"/>
              </a:ext>
            </a:extLst>
          </p:cNvPr>
          <p:cNvGraphicFramePr/>
          <p:nvPr>
            <p:extLst>
              <p:ext uri="{D42A27DB-BD31-4B8C-83A1-F6EECF244321}">
                <p14:modId xmlns:p14="http://schemas.microsoft.com/office/powerpoint/2010/main" val="470666069"/>
              </p:ext>
            </p:extLst>
          </p:nvPr>
        </p:nvGraphicFramePr>
        <p:xfrm>
          <a:off x="6470861" y="1477113"/>
          <a:ext cx="1243450" cy="122413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7" name="Chart 5">
            <a:extLst>
              <a:ext uri="{FF2B5EF4-FFF2-40B4-BE49-F238E27FC236}">
                <a16:creationId xmlns:a16="http://schemas.microsoft.com/office/drawing/2014/main" id="{01819008-A5F8-A748-909E-2D6CE052B9A4}"/>
              </a:ext>
            </a:extLst>
          </p:cNvPr>
          <p:cNvGraphicFramePr/>
          <p:nvPr>
            <p:extLst>
              <p:ext uri="{D42A27DB-BD31-4B8C-83A1-F6EECF244321}">
                <p14:modId xmlns:p14="http://schemas.microsoft.com/office/powerpoint/2010/main" val="3272487868"/>
              </p:ext>
            </p:extLst>
          </p:nvPr>
        </p:nvGraphicFramePr>
        <p:xfrm>
          <a:off x="922059" y="1275551"/>
          <a:ext cx="1660648" cy="172116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8" name="Chart 10">
            <a:extLst>
              <a:ext uri="{FF2B5EF4-FFF2-40B4-BE49-F238E27FC236}">
                <a16:creationId xmlns:a16="http://schemas.microsoft.com/office/drawing/2014/main" id="{DB5E5A33-4508-B747-8D06-D2CAA462FB1B}"/>
              </a:ext>
            </a:extLst>
          </p:cNvPr>
          <p:cNvGraphicFramePr/>
          <p:nvPr>
            <p:extLst>
              <p:ext uri="{D42A27DB-BD31-4B8C-83A1-F6EECF244321}">
                <p14:modId xmlns:p14="http://schemas.microsoft.com/office/powerpoint/2010/main" val="3400150796"/>
              </p:ext>
            </p:extLst>
          </p:nvPr>
        </p:nvGraphicFramePr>
        <p:xfrm>
          <a:off x="1138083" y="1477113"/>
          <a:ext cx="1243450" cy="1224136"/>
        </p:xfrm>
        <a:graphic>
          <a:graphicData uri="http://schemas.openxmlformats.org/drawingml/2006/chart">
            <c:chart xmlns:c="http://schemas.openxmlformats.org/drawingml/2006/chart" xmlns:r="http://schemas.openxmlformats.org/officeDocument/2006/relationships" r:id="rId11"/>
          </a:graphicData>
        </a:graphic>
      </p:graphicFrame>
      <p:sp>
        <p:nvSpPr>
          <p:cNvPr id="29" name="CuadroTexto 28">
            <a:extLst>
              <a:ext uri="{FF2B5EF4-FFF2-40B4-BE49-F238E27FC236}">
                <a16:creationId xmlns:a16="http://schemas.microsoft.com/office/drawing/2014/main" id="{D30C4981-4ED2-C14E-868D-C517D9418D0A}"/>
              </a:ext>
            </a:extLst>
          </p:cNvPr>
          <p:cNvSpPr txBox="1"/>
          <p:nvPr/>
        </p:nvSpPr>
        <p:spPr>
          <a:xfrm>
            <a:off x="2437673" y="5801930"/>
            <a:ext cx="7358972" cy="400110"/>
          </a:xfrm>
          <a:prstGeom prst="rect">
            <a:avLst/>
          </a:prstGeom>
          <a:noFill/>
        </p:spPr>
        <p:txBody>
          <a:bodyPr wrap="square" rtlCol="0">
            <a:spAutoFit/>
          </a:bodyPr>
          <a:lstStyle/>
          <a:p>
            <a:pPr algn="ctr"/>
            <a:r>
              <a:rPr lang="es-HN" sz="1000" b="1" dirty="0">
                <a:latin typeface="Myriad Pro" panose="020B0503030403020204" pitchFamily="34" charset="0"/>
              </a:rPr>
              <a:t>Cable representa solo el 1% </a:t>
            </a:r>
            <a:r>
              <a:rPr lang="es-HN" sz="1000" dirty="0">
                <a:latin typeface="Myriad Pro" panose="020B0503030403020204" pitchFamily="34" charset="0"/>
              </a:rPr>
              <a:t>de la inversión publicitaria. Sin embargo, esta participación es referencial, ya que no es completamente monitoreada por el proveedor.</a:t>
            </a:r>
          </a:p>
        </p:txBody>
      </p:sp>
      <p:sp>
        <p:nvSpPr>
          <p:cNvPr id="2" name="CuadroTexto 1">
            <a:extLst>
              <a:ext uri="{FF2B5EF4-FFF2-40B4-BE49-F238E27FC236}">
                <a16:creationId xmlns:a16="http://schemas.microsoft.com/office/drawing/2014/main" id="{6401C3FE-8408-7304-3EBA-C97E7F8131F7}"/>
              </a:ext>
            </a:extLst>
          </p:cNvPr>
          <p:cNvSpPr txBox="1"/>
          <p:nvPr/>
        </p:nvSpPr>
        <p:spPr>
          <a:xfrm>
            <a:off x="5323994" y="6670491"/>
            <a:ext cx="1611339" cy="200055"/>
          </a:xfrm>
          <a:prstGeom prst="rect">
            <a:avLst/>
          </a:prstGeom>
          <a:noFill/>
        </p:spPr>
        <p:txBody>
          <a:bodyPr wrap="none" rtlCol="0">
            <a:spAutoFit/>
          </a:bodyPr>
          <a:lstStyle/>
          <a:p>
            <a:r>
              <a:rPr lang="es-HN" sz="700" i="1" dirty="0">
                <a:solidFill>
                  <a:schemeClr val="tx1">
                    <a:lumMod val="65000"/>
                    <a:lumOff val="35000"/>
                  </a:schemeClr>
                </a:solidFill>
                <a:latin typeface="Poppins" pitchFamily="2" charset="77"/>
                <a:cs typeface="Poppins" pitchFamily="2" charset="77"/>
              </a:rPr>
              <a:t>Fuente : Publisearch, octubre’25</a:t>
            </a:r>
          </a:p>
        </p:txBody>
      </p:sp>
    </p:spTree>
    <p:extLst>
      <p:ext uri="{BB962C8B-B14F-4D97-AF65-F5344CB8AC3E}">
        <p14:creationId xmlns:p14="http://schemas.microsoft.com/office/powerpoint/2010/main" val="3402974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6FF904-CADD-DC46-A288-B20513BCB459}"/>
              </a:ext>
            </a:extLst>
          </p:cNvPr>
          <p:cNvSpPr txBox="1"/>
          <p:nvPr/>
        </p:nvSpPr>
        <p:spPr>
          <a:xfrm>
            <a:off x="2232836" y="5018101"/>
            <a:ext cx="5645889" cy="1107996"/>
          </a:xfrm>
          <a:prstGeom prst="rect">
            <a:avLst/>
          </a:prstGeom>
          <a:noFill/>
        </p:spPr>
        <p:txBody>
          <a:bodyPr wrap="square" rtlCol="0">
            <a:spAutoFit/>
          </a:bodyPr>
          <a:lstStyle/>
          <a:p>
            <a:r>
              <a:rPr lang="es-HN" sz="1100" b="1" dirty="0">
                <a:latin typeface="Myriad Pro" panose="020B0503030403020204" pitchFamily="34" charset="0"/>
                <a:cs typeface="Poppins" pitchFamily="2" charset="77"/>
              </a:rPr>
              <a:t>Azteca, BAC, Occidente y Davivienda </a:t>
            </a:r>
            <a:r>
              <a:rPr lang="es-HN" sz="1100" dirty="0">
                <a:latin typeface="Myriad Pro" panose="020B0503030403020204" pitchFamily="34" charset="0"/>
                <a:cs typeface="Poppins" pitchFamily="2" charset="77"/>
              </a:rPr>
              <a:t>en ese orden, ocupan las primeras posiciones en el COE (Coeficiente de Eficiencia), con valores superiores a uno. Este indicador relaciona la participación en inversión publicitaria (SOI) con la participación en ruido publicitario (SOV), permitiendo evaluar la eficiencia en el uso de medios. Las altas posiciones de estas marcas se deben a la concentración de su pauta en canales y espacios de alto alcance, con una mínima inversión en medios secundarios que no afecta negativamente su rendimiento.</a:t>
            </a:r>
            <a:endParaRPr lang="x-none" sz="1100" dirty="0">
              <a:latin typeface="Myriad Pro" panose="020B0503030403020204" pitchFamily="34" charset="0"/>
              <a:cs typeface="Poppins" pitchFamily="2" charset="77"/>
            </a:endParaRPr>
          </a:p>
        </p:txBody>
      </p:sp>
      <p:graphicFrame>
        <p:nvGraphicFramePr>
          <p:cNvPr id="5" name="Table 2">
            <a:extLst>
              <a:ext uri="{FF2B5EF4-FFF2-40B4-BE49-F238E27FC236}">
                <a16:creationId xmlns:a16="http://schemas.microsoft.com/office/drawing/2014/main" id="{BB70B4F9-8092-8E47-BD00-CCB0FCFFDEDA}"/>
              </a:ext>
            </a:extLst>
          </p:cNvPr>
          <p:cNvGraphicFramePr>
            <a:graphicFrameLocks noGrp="1"/>
          </p:cNvGraphicFramePr>
          <p:nvPr>
            <p:extLst>
              <p:ext uri="{D42A27DB-BD31-4B8C-83A1-F6EECF244321}">
                <p14:modId xmlns:p14="http://schemas.microsoft.com/office/powerpoint/2010/main" val="3823020051"/>
              </p:ext>
            </p:extLst>
          </p:nvPr>
        </p:nvGraphicFramePr>
        <p:xfrm>
          <a:off x="2308221" y="1221565"/>
          <a:ext cx="3801905" cy="3525687"/>
        </p:xfrm>
        <a:graphic>
          <a:graphicData uri="http://schemas.openxmlformats.org/drawingml/2006/table">
            <a:tbl>
              <a:tblPr firstRow="1" bandRow="1">
                <a:tableStyleId>{69012ECD-51FC-41F1-AA8D-1B2483CD663E}</a:tableStyleId>
              </a:tblPr>
              <a:tblGrid>
                <a:gridCol w="1156415">
                  <a:extLst>
                    <a:ext uri="{9D8B030D-6E8A-4147-A177-3AD203B41FA5}">
                      <a16:colId xmlns:a16="http://schemas.microsoft.com/office/drawing/2014/main" val="275498591"/>
                    </a:ext>
                  </a:extLst>
                </a:gridCol>
                <a:gridCol w="732144">
                  <a:extLst>
                    <a:ext uri="{9D8B030D-6E8A-4147-A177-3AD203B41FA5}">
                      <a16:colId xmlns:a16="http://schemas.microsoft.com/office/drawing/2014/main" val="4142595681"/>
                    </a:ext>
                  </a:extLst>
                </a:gridCol>
                <a:gridCol w="578128">
                  <a:extLst>
                    <a:ext uri="{9D8B030D-6E8A-4147-A177-3AD203B41FA5}">
                      <a16:colId xmlns:a16="http://schemas.microsoft.com/office/drawing/2014/main" val="3747898839"/>
                    </a:ext>
                  </a:extLst>
                </a:gridCol>
                <a:gridCol w="720506">
                  <a:extLst>
                    <a:ext uri="{9D8B030D-6E8A-4147-A177-3AD203B41FA5}">
                      <a16:colId xmlns:a16="http://schemas.microsoft.com/office/drawing/2014/main" val="1471216243"/>
                    </a:ext>
                  </a:extLst>
                </a:gridCol>
                <a:gridCol w="614712">
                  <a:extLst>
                    <a:ext uri="{9D8B030D-6E8A-4147-A177-3AD203B41FA5}">
                      <a16:colId xmlns:a16="http://schemas.microsoft.com/office/drawing/2014/main" val="904589830"/>
                    </a:ext>
                  </a:extLst>
                </a:gridCol>
              </a:tblGrid>
              <a:tr h="391743">
                <a:tc>
                  <a:txBody>
                    <a:bodyPr/>
                    <a:lstStyle/>
                    <a:p>
                      <a:endParaRPr lang="en-US" sz="1200" b="0" i="0" dirty="0">
                        <a:latin typeface="Myriad Pro" panose="020B0503030403020204" pitchFamily="34" charset="0"/>
                        <a:cs typeface="Poppins" pitchFamily="2" charset="77"/>
                      </a:endParaRPr>
                    </a:p>
                  </a:txBody>
                  <a:tcPr>
                    <a:solidFill>
                      <a:srgbClr val="C00000"/>
                    </a:solidFill>
                  </a:tcPr>
                </a:tc>
                <a:tc>
                  <a:txBody>
                    <a:bodyPr/>
                    <a:lstStyle/>
                    <a:p>
                      <a:pPr algn="ctr"/>
                      <a:r>
                        <a:rPr lang="en-US" sz="1200" b="0" dirty="0" err="1">
                          <a:latin typeface="Myriad Pro" panose="020B0503030403020204" pitchFamily="34" charset="0"/>
                          <a:cs typeface="Poppins" pitchFamily="2" charset="77"/>
                        </a:rPr>
                        <a:t>Inv</a:t>
                      </a:r>
                      <a:endParaRPr lang="en-US" sz="1200" b="0" i="0" dirty="0">
                        <a:latin typeface="Myriad Pro" panose="020B0503030403020204" pitchFamily="34" charset="0"/>
                        <a:cs typeface="Poppins" pitchFamily="2" charset="77"/>
                      </a:endParaRPr>
                    </a:p>
                  </a:txBody>
                  <a:tcPr anchor="ctr">
                    <a:solidFill>
                      <a:srgbClr val="C00000"/>
                    </a:solidFill>
                  </a:tcPr>
                </a:tc>
                <a:tc>
                  <a:txBody>
                    <a:bodyPr/>
                    <a:lstStyle/>
                    <a:p>
                      <a:pPr algn="ctr"/>
                      <a:r>
                        <a:rPr lang="en-US" sz="1200" b="0" dirty="0">
                          <a:latin typeface="Myriad Pro" panose="020B0503030403020204" pitchFamily="34" charset="0"/>
                          <a:cs typeface="Poppins" pitchFamily="2" charset="77"/>
                        </a:rPr>
                        <a:t>SOI</a:t>
                      </a:r>
                      <a:endParaRPr lang="en-US" sz="1200" b="0" i="0" dirty="0">
                        <a:latin typeface="Myriad Pro" panose="020B0503030403020204" pitchFamily="34" charset="0"/>
                        <a:cs typeface="Poppins" pitchFamily="2" charset="77"/>
                      </a:endParaRPr>
                    </a:p>
                  </a:txBody>
                  <a:tcPr anchor="ctr">
                    <a:solidFill>
                      <a:srgbClr val="C00000"/>
                    </a:solidFill>
                  </a:tcPr>
                </a:tc>
                <a:tc>
                  <a:txBody>
                    <a:bodyPr/>
                    <a:lstStyle/>
                    <a:p>
                      <a:pPr algn="ctr"/>
                      <a:r>
                        <a:rPr lang="en-US" sz="1200" b="0" dirty="0" err="1">
                          <a:latin typeface="Myriad Pro" panose="020B0503030403020204" pitchFamily="34" charset="0"/>
                          <a:cs typeface="Poppins" pitchFamily="2" charset="77"/>
                        </a:rPr>
                        <a:t>Trp’s</a:t>
                      </a:r>
                      <a:endParaRPr lang="en-US" sz="1200" b="0" i="0" dirty="0">
                        <a:latin typeface="Myriad Pro" panose="020B0503030403020204" pitchFamily="34" charset="0"/>
                        <a:cs typeface="Poppins" pitchFamily="2" charset="77"/>
                      </a:endParaRPr>
                    </a:p>
                  </a:txBody>
                  <a:tcPr anchor="ctr">
                    <a:solidFill>
                      <a:srgbClr val="C00000"/>
                    </a:solidFill>
                  </a:tcPr>
                </a:tc>
                <a:tc>
                  <a:txBody>
                    <a:bodyPr/>
                    <a:lstStyle/>
                    <a:p>
                      <a:pPr algn="ctr"/>
                      <a:r>
                        <a:rPr lang="en-US" sz="1200" b="0" dirty="0">
                          <a:latin typeface="Myriad Pro" panose="020B0503030403020204" pitchFamily="34" charset="0"/>
                          <a:cs typeface="Poppins" pitchFamily="2" charset="77"/>
                        </a:rPr>
                        <a:t>SOV</a:t>
                      </a:r>
                      <a:endParaRPr lang="en-US" sz="1200" b="0" i="0" dirty="0">
                        <a:latin typeface="Myriad Pro" panose="020B0503030403020204" pitchFamily="34" charset="0"/>
                        <a:cs typeface="Poppins" pitchFamily="2" charset="77"/>
                      </a:endParaRPr>
                    </a:p>
                  </a:txBody>
                  <a:tcPr anchor="ctr">
                    <a:solidFill>
                      <a:srgbClr val="C00000"/>
                    </a:solidFill>
                  </a:tcPr>
                </a:tc>
                <a:extLst>
                  <a:ext uri="{0D108BD9-81ED-4DB2-BD59-A6C34878D82A}">
                    <a16:rowId xmlns:a16="http://schemas.microsoft.com/office/drawing/2014/main" val="1545455903"/>
                  </a:ext>
                </a:extLst>
              </a:tr>
              <a:tr h="391743">
                <a:tc>
                  <a:txBody>
                    <a:bodyPr/>
                    <a:lstStyle/>
                    <a:p>
                      <a:pPr algn="ctr"/>
                      <a:r>
                        <a:rPr lang="en-US" sz="1200" b="0" i="0" dirty="0">
                          <a:latin typeface="Myriad Pro" panose="020B0503030403020204" pitchFamily="34" charset="0"/>
                          <a:cs typeface="Poppins" pitchFamily="2" charset="77"/>
                        </a:rPr>
                        <a:t>Atlántida</a:t>
                      </a:r>
                    </a:p>
                  </a:txBody>
                  <a:tcPr anchor="ctr"/>
                </a:tc>
                <a:tc>
                  <a:txBody>
                    <a:bodyPr/>
                    <a:lstStyle/>
                    <a:p>
                      <a:pPr algn="ctr" fontAlgn="b"/>
                      <a:r>
                        <a:rPr lang="es-HN" sz="1200" b="0" i="0" u="none" strike="noStrike" dirty="0">
                          <a:solidFill>
                            <a:schemeClr val="tx1">
                              <a:lumMod val="75000"/>
                              <a:lumOff val="25000"/>
                            </a:schemeClr>
                          </a:solidFill>
                          <a:effectLst/>
                          <a:latin typeface="Myriad Pro" panose="020B0503030403020204" pitchFamily="34" charset="0"/>
                          <a:cs typeface="Poppins" pitchFamily="2" charset="77"/>
                        </a:rPr>
                        <a:t>5.3M</a:t>
                      </a:r>
                    </a:p>
                  </a:txBody>
                  <a:tcPr marL="9525" marR="9525" marT="9525" marB="0" anchor="ctr"/>
                </a:tc>
                <a:tc>
                  <a:txBody>
                    <a:bodyPr/>
                    <a:lstStyle/>
                    <a:p>
                      <a:pPr algn="ctr"/>
                      <a:r>
                        <a:rPr lang="en-US" sz="1200" b="0" i="0" dirty="0">
                          <a:latin typeface="Myriad Pro" panose="020B0503030403020204" pitchFamily="34" charset="0"/>
                          <a:cs typeface="Poppins" pitchFamily="2" charset="77"/>
                        </a:rPr>
                        <a:t>26%</a:t>
                      </a:r>
                    </a:p>
                  </a:txBody>
                  <a:tcPr anchor="ctr"/>
                </a:tc>
                <a:tc>
                  <a:txBody>
                    <a:bodyPr/>
                    <a:lstStyle/>
                    <a:p>
                      <a:pPr algn="ctr"/>
                      <a:r>
                        <a:rPr lang="en-US" sz="1200" b="0" i="0" dirty="0">
                          <a:latin typeface="Myriad Pro" panose="020B0503030403020204" pitchFamily="34" charset="0"/>
                          <a:cs typeface="Poppins" pitchFamily="2" charset="77"/>
                        </a:rPr>
                        <a:t>76,965</a:t>
                      </a:r>
                    </a:p>
                  </a:txBody>
                  <a:tcPr anchor="ctr"/>
                </a:tc>
                <a:tc>
                  <a:txBody>
                    <a:bodyPr/>
                    <a:lstStyle/>
                    <a:p>
                      <a:pPr algn="ctr"/>
                      <a:r>
                        <a:rPr lang="en-US" sz="1200" b="0" i="0" dirty="0">
                          <a:latin typeface="Myriad Pro" panose="020B0503030403020204" pitchFamily="34" charset="0"/>
                          <a:cs typeface="Poppins" pitchFamily="2" charset="77"/>
                        </a:rPr>
                        <a:t>24%</a:t>
                      </a:r>
                    </a:p>
                  </a:txBody>
                  <a:tcPr anchor="ctr"/>
                </a:tc>
                <a:extLst>
                  <a:ext uri="{0D108BD9-81ED-4DB2-BD59-A6C34878D82A}">
                    <a16:rowId xmlns:a16="http://schemas.microsoft.com/office/drawing/2014/main" val="733272527"/>
                  </a:ext>
                </a:extLst>
              </a:tr>
              <a:tr h="391743">
                <a:tc>
                  <a:txBody>
                    <a:bodyPr/>
                    <a:lstStyle/>
                    <a:p>
                      <a:pPr algn="ctr"/>
                      <a:r>
                        <a:rPr lang="en-US" sz="1200" b="0" i="0" dirty="0" err="1">
                          <a:latin typeface="Myriad Pro" panose="020B0503030403020204" pitchFamily="34" charset="0"/>
                          <a:cs typeface="Poppins" pitchFamily="2" charset="77"/>
                        </a:rPr>
                        <a:t>Ficohsa</a:t>
                      </a:r>
                      <a:endParaRPr lang="en-US" sz="1200" b="0" i="0" dirty="0">
                        <a:latin typeface="Myriad Pro" panose="020B0503030403020204" pitchFamily="34" charset="0"/>
                        <a:cs typeface="Poppins" pitchFamily="2" charset="77"/>
                      </a:endParaRPr>
                    </a:p>
                  </a:txBody>
                  <a:tcPr anchor="ctr"/>
                </a:tc>
                <a:tc>
                  <a:txBody>
                    <a:bodyPr/>
                    <a:lstStyle/>
                    <a:p>
                      <a:pPr algn="ctr" fontAlgn="b"/>
                      <a:r>
                        <a:rPr lang="es-HN" sz="1200" b="0" i="0" u="none" strike="noStrike" dirty="0">
                          <a:solidFill>
                            <a:schemeClr val="tx1">
                              <a:lumMod val="75000"/>
                              <a:lumOff val="25000"/>
                            </a:schemeClr>
                          </a:solidFill>
                          <a:effectLst/>
                          <a:latin typeface="Myriad Pro" panose="020B0503030403020204" pitchFamily="34" charset="0"/>
                          <a:cs typeface="Poppins" pitchFamily="2" charset="77"/>
                        </a:rPr>
                        <a:t>3.9M</a:t>
                      </a:r>
                    </a:p>
                  </a:txBody>
                  <a:tcPr marL="9525" marR="9525" marT="9525" marB="0" anchor="ctr"/>
                </a:tc>
                <a:tc>
                  <a:txBody>
                    <a:bodyPr/>
                    <a:lstStyle/>
                    <a:p>
                      <a:pPr algn="ctr"/>
                      <a:r>
                        <a:rPr lang="en-US" sz="1200" b="0" i="0" dirty="0">
                          <a:latin typeface="Myriad Pro" panose="020B0503030403020204" pitchFamily="34" charset="0"/>
                          <a:cs typeface="Poppins" pitchFamily="2" charset="77"/>
                        </a:rPr>
                        <a:t>19%</a:t>
                      </a:r>
                    </a:p>
                  </a:txBody>
                  <a:tcPr anchor="ctr"/>
                </a:tc>
                <a:tc>
                  <a:txBody>
                    <a:bodyPr/>
                    <a:lstStyle/>
                    <a:p>
                      <a:pPr algn="ctr"/>
                      <a:r>
                        <a:rPr lang="en-US" sz="1200" b="0" i="0" dirty="0">
                          <a:latin typeface="Myriad Pro" panose="020B0503030403020204" pitchFamily="34" charset="0"/>
                          <a:cs typeface="Poppins" pitchFamily="2" charset="77"/>
                        </a:rPr>
                        <a:t>60,286</a:t>
                      </a:r>
                    </a:p>
                  </a:txBody>
                  <a:tcPr anchor="ctr"/>
                </a:tc>
                <a:tc>
                  <a:txBody>
                    <a:bodyPr/>
                    <a:lstStyle/>
                    <a:p>
                      <a:pPr algn="ctr"/>
                      <a:r>
                        <a:rPr lang="en-US" sz="1200" b="0" i="0" dirty="0">
                          <a:latin typeface="Myriad Pro" panose="020B0503030403020204" pitchFamily="34" charset="0"/>
                          <a:cs typeface="Poppins" pitchFamily="2" charset="77"/>
                        </a:rPr>
                        <a:t>19%</a:t>
                      </a:r>
                    </a:p>
                  </a:txBody>
                  <a:tcPr anchor="ctr"/>
                </a:tc>
                <a:extLst>
                  <a:ext uri="{0D108BD9-81ED-4DB2-BD59-A6C34878D82A}">
                    <a16:rowId xmlns:a16="http://schemas.microsoft.com/office/drawing/2014/main" val="1660530330"/>
                  </a:ext>
                </a:extLst>
              </a:tr>
              <a:tr h="391743">
                <a:tc>
                  <a:txBody>
                    <a:bodyPr/>
                    <a:lstStyle/>
                    <a:p>
                      <a:pPr algn="ctr"/>
                      <a:r>
                        <a:rPr lang="en-US" sz="1200" b="0" i="0" dirty="0" err="1">
                          <a:latin typeface="Myriad Pro" panose="020B0503030403020204" pitchFamily="34" charset="0"/>
                          <a:cs typeface="Poppins" pitchFamily="2" charset="77"/>
                        </a:rPr>
                        <a:t>Banpais</a:t>
                      </a:r>
                      <a:endParaRPr lang="en-US" sz="1200" b="0" i="0" dirty="0">
                        <a:latin typeface="Myriad Pro" panose="020B0503030403020204" pitchFamily="34" charset="0"/>
                        <a:cs typeface="Poppins" pitchFamily="2" charset="77"/>
                      </a:endParaRPr>
                    </a:p>
                  </a:txBody>
                  <a:tcPr anchor="ctr"/>
                </a:tc>
                <a:tc>
                  <a:txBody>
                    <a:bodyPr/>
                    <a:lstStyle/>
                    <a:p>
                      <a:pPr algn="ctr" fontAlgn="b"/>
                      <a:r>
                        <a:rPr lang="es-HN" sz="1200" b="0" i="0" u="none" strike="noStrike" dirty="0">
                          <a:solidFill>
                            <a:schemeClr val="tx1">
                              <a:lumMod val="75000"/>
                              <a:lumOff val="25000"/>
                            </a:schemeClr>
                          </a:solidFill>
                          <a:effectLst/>
                          <a:latin typeface="Myriad Pro" panose="020B0503030403020204" pitchFamily="34" charset="0"/>
                          <a:cs typeface="Poppins" pitchFamily="2" charset="77"/>
                        </a:rPr>
                        <a:t>3.3M</a:t>
                      </a:r>
                    </a:p>
                  </a:txBody>
                  <a:tcPr marL="9525" marR="9525" marT="9525" marB="0" anchor="ctr"/>
                </a:tc>
                <a:tc>
                  <a:txBody>
                    <a:bodyPr/>
                    <a:lstStyle/>
                    <a:p>
                      <a:pPr algn="ctr"/>
                      <a:r>
                        <a:rPr lang="en-US" sz="1200" b="0" i="0" dirty="0">
                          <a:latin typeface="Myriad Pro" panose="020B0503030403020204" pitchFamily="34" charset="0"/>
                          <a:cs typeface="Poppins" pitchFamily="2" charset="77"/>
                        </a:rPr>
                        <a:t>16%</a:t>
                      </a:r>
                    </a:p>
                  </a:txBody>
                  <a:tcPr anchor="ctr"/>
                </a:tc>
                <a:tc>
                  <a:txBody>
                    <a:bodyPr/>
                    <a:lstStyle/>
                    <a:p>
                      <a:pPr algn="ctr"/>
                      <a:r>
                        <a:rPr lang="en-US" sz="1200" b="0" i="0" dirty="0">
                          <a:latin typeface="Myriad Pro" panose="020B0503030403020204" pitchFamily="34" charset="0"/>
                          <a:cs typeface="Poppins" pitchFamily="2" charset="77"/>
                        </a:rPr>
                        <a:t>32,872</a:t>
                      </a:r>
                    </a:p>
                  </a:txBody>
                  <a:tcPr anchor="ctr"/>
                </a:tc>
                <a:tc>
                  <a:txBody>
                    <a:bodyPr/>
                    <a:lstStyle/>
                    <a:p>
                      <a:pPr algn="ctr"/>
                      <a:r>
                        <a:rPr lang="en-US" sz="1200" b="0" i="0" dirty="0">
                          <a:latin typeface="Myriad Pro" panose="020B0503030403020204" pitchFamily="34" charset="0"/>
                          <a:cs typeface="Poppins" pitchFamily="2" charset="77"/>
                        </a:rPr>
                        <a:t>10%</a:t>
                      </a:r>
                    </a:p>
                  </a:txBody>
                  <a:tcPr anchor="ctr"/>
                </a:tc>
                <a:extLst>
                  <a:ext uri="{0D108BD9-81ED-4DB2-BD59-A6C34878D82A}">
                    <a16:rowId xmlns:a16="http://schemas.microsoft.com/office/drawing/2014/main" val="1896345735"/>
                  </a:ext>
                </a:extLst>
              </a:tr>
              <a:tr h="391743">
                <a:tc>
                  <a:txBody>
                    <a:bodyPr/>
                    <a:lstStyle/>
                    <a:p>
                      <a:pPr algn="ctr"/>
                      <a:r>
                        <a:rPr lang="en-US" sz="1200" b="0" i="0" dirty="0">
                          <a:latin typeface="Myriad Pro" panose="020B0503030403020204" pitchFamily="34" charset="0"/>
                          <a:cs typeface="Poppins" pitchFamily="2" charset="77"/>
                        </a:rPr>
                        <a:t>BAC</a:t>
                      </a:r>
                    </a:p>
                  </a:txBody>
                  <a:tcPr anchor="ctr"/>
                </a:tc>
                <a:tc>
                  <a:txBody>
                    <a:bodyPr/>
                    <a:lstStyle/>
                    <a:p>
                      <a:pPr algn="ctr" fontAlgn="b"/>
                      <a:r>
                        <a:rPr lang="es-HN" sz="1200" b="0" i="0" u="none" strike="noStrike" dirty="0">
                          <a:solidFill>
                            <a:schemeClr val="tx1">
                              <a:lumMod val="75000"/>
                              <a:lumOff val="25000"/>
                            </a:schemeClr>
                          </a:solidFill>
                          <a:effectLst/>
                          <a:latin typeface="Myriad Pro" panose="020B0503030403020204" pitchFamily="34" charset="0"/>
                          <a:cs typeface="Poppins" pitchFamily="2" charset="77"/>
                        </a:rPr>
                        <a:t>2.9M</a:t>
                      </a:r>
                    </a:p>
                  </a:txBody>
                  <a:tcPr marL="9525" marR="9525" marT="9525" marB="0" anchor="ctr"/>
                </a:tc>
                <a:tc>
                  <a:txBody>
                    <a:bodyPr/>
                    <a:lstStyle/>
                    <a:p>
                      <a:pPr algn="ctr"/>
                      <a:r>
                        <a:rPr lang="en-US" sz="1200" b="0" i="0" dirty="0">
                          <a:latin typeface="Myriad Pro" panose="020B0503030403020204" pitchFamily="34" charset="0"/>
                          <a:cs typeface="Poppins" pitchFamily="2" charset="77"/>
                        </a:rPr>
                        <a:t>14%</a:t>
                      </a:r>
                    </a:p>
                  </a:txBody>
                  <a:tcPr anchor="ctr"/>
                </a:tc>
                <a:tc>
                  <a:txBody>
                    <a:bodyPr/>
                    <a:lstStyle/>
                    <a:p>
                      <a:pPr algn="ctr"/>
                      <a:r>
                        <a:rPr lang="en-US" sz="1200" b="0" i="0" dirty="0">
                          <a:latin typeface="Myriad Pro" panose="020B0503030403020204" pitchFamily="34" charset="0"/>
                          <a:cs typeface="Poppins" pitchFamily="2" charset="77"/>
                        </a:rPr>
                        <a:t>47,707</a:t>
                      </a:r>
                    </a:p>
                  </a:txBody>
                  <a:tcPr anchor="ctr"/>
                </a:tc>
                <a:tc>
                  <a:txBody>
                    <a:bodyPr/>
                    <a:lstStyle/>
                    <a:p>
                      <a:pPr algn="ctr"/>
                      <a:r>
                        <a:rPr lang="en-US" sz="1200" b="0" i="0" dirty="0">
                          <a:latin typeface="Myriad Pro" panose="020B0503030403020204" pitchFamily="34" charset="0"/>
                          <a:cs typeface="Poppins" pitchFamily="2" charset="77"/>
                        </a:rPr>
                        <a:t>17%</a:t>
                      </a:r>
                    </a:p>
                  </a:txBody>
                  <a:tcPr anchor="ctr"/>
                </a:tc>
                <a:extLst>
                  <a:ext uri="{0D108BD9-81ED-4DB2-BD59-A6C34878D82A}">
                    <a16:rowId xmlns:a16="http://schemas.microsoft.com/office/drawing/2014/main" val="2551799116"/>
                  </a:ext>
                </a:extLst>
              </a:tr>
              <a:tr h="391743">
                <a:tc>
                  <a:txBody>
                    <a:bodyPr/>
                    <a:lstStyle/>
                    <a:p>
                      <a:pPr algn="ctr"/>
                      <a:r>
                        <a:rPr lang="en-US" sz="1200" b="0" i="0" dirty="0" err="1">
                          <a:latin typeface="Myriad Pro" panose="020B0503030403020204" pitchFamily="34" charset="0"/>
                          <a:cs typeface="Poppins" pitchFamily="2" charset="77"/>
                        </a:rPr>
                        <a:t>Occidente</a:t>
                      </a:r>
                      <a:endParaRPr lang="en-US" sz="1200" b="0" i="0" dirty="0">
                        <a:latin typeface="Myriad Pro" panose="020B0503030403020204" pitchFamily="34" charset="0"/>
                        <a:cs typeface="Poppins" pitchFamily="2" charset="77"/>
                      </a:endParaRPr>
                    </a:p>
                  </a:txBody>
                  <a:tcPr anchor="ctr"/>
                </a:tc>
                <a:tc>
                  <a:txBody>
                    <a:bodyPr/>
                    <a:lstStyle/>
                    <a:p>
                      <a:pPr algn="ctr" fontAlgn="b"/>
                      <a:r>
                        <a:rPr lang="es-HN" sz="1200" b="0" i="0" u="none" strike="noStrike" dirty="0">
                          <a:solidFill>
                            <a:schemeClr val="tx1">
                              <a:lumMod val="75000"/>
                              <a:lumOff val="25000"/>
                            </a:schemeClr>
                          </a:solidFill>
                          <a:effectLst/>
                          <a:latin typeface="Myriad Pro" panose="020B0503030403020204" pitchFamily="34" charset="0"/>
                          <a:cs typeface="Poppins" pitchFamily="2" charset="77"/>
                        </a:rPr>
                        <a:t>2.3M</a:t>
                      </a:r>
                    </a:p>
                  </a:txBody>
                  <a:tcPr marL="9525" marR="9525" marT="9525" marB="0" anchor="ctr"/>
                </a:tc>
                <a:tc>
                  <a:txBody>
                    <a:bodyPr/>
                    <a:lstStyle/>
                    <a:p>
                      <a:pPr algn="ctr"/>
                      <a:r>
                        <a:rPr lang="en-US" sz="1200" b="0" i="0" dirty="0">
                          <a:latin typeface="Myriad Pro" panose="020B0503030403020204" pitchFamily="34" charset="0"/>
                          <a:cs typeface="Poppins" pitchFamily="2" charset="77"/>
                        </a:rPr>
                        <a:t>11%</a:t>
                      </a:r>
                    </a:p>
                  </a:txBody>
                  <a:tcPr anchor="ctr"/>
                </a:tc>
                <a:tc>
                  <a:txBody>
                    <a:bodyPr/>
                    <a:lstStyle/>
                    <a:p>
                      <a:pPr algn="ctr"/>
                      <a:r>
                        <a:rPr lang="en-US" sz="1200" b="0" i="0" dirty="0">
                          <a:latin typeface="Myriad Pro" panose="020B0503030403020204" pitchFamily="34" charset="0"/>
                          <a:cs typeface="Poppins" pitchFamily="2" charset="77"/>
                        </a:rPr>
                        <a:t>39,832</a:t>
                      </a:r>
                    </a:p>
                  </a:txBody>
                  <a:tcPr anchor="ctr"/>
                </a:tc>
                <a:tc>
                  <a:txBody>
                    <a:bodyPr/>
                    <a:lstStyle/>
                    <a:p>
                      <a:pPr algn="ctr"/>
                      <a:r>
                        <a:rPr lang="en-US" sz="1200" b="0" i="0" dirty="0">
                          <a:latin typeface="Myriad Pro" panose="020B0503030403020204" pitchFamily="34" charset="0"/>
                          <a:cs typeface="Poppins" pitchFamily="2" charset="77"/>
                        </a:rPr>
                        <a:t>12%</a:t>
                      </a:r>
                    </a:p>
                  </a:txBody>
                  <a:tcPr anchor="ctr"/>
                </a:tc>
                <a:extLst>
                  <a:ext uri="{0D108BD9-81ED-4DB2-BD59-A6C34878D82A}">
                    <a16:rowId xmlns:a16="http://schemas.microsoft.com/office/drawing/2014/main" val="1665252842"/>
                  </a:ext>
                </a:extLst>
              </a:tr>
              <a:tr h="391743">
                <a:tc>
                  <a:txBody>
                    <a:bodyPr/>
                    <a:lstStyle/>
                    <a:p>
                      <a:pPr algn="ctr"/>
                      <a:r>
                        <a:rPr lang="en-US" sz="1200" b="0" i="0" dirty="0">
                          <a:latin typeface="Myriad Pro" panose="020B0503030403020204" pitchFamily="34" charset="0"/>
                          <a:cs typeface="Poppins" pitchFamily="2" charset="77"/>
                        </a:rPr>
                        <a:t>Azteca</a:t>
                      </a:r>
                    </a:p>
                  </a:txBody>
                  <a:tcPr anchor="ctr"/>
                </a:tc>
                <a:tc>
                  <a:txBody>
                    <a:bodyPr/>
                    <a:lstStyle/>
                    <a:p>
                      <a:pPr algn="ctr" fontAlgn="b"/>
                      <a:r>
                        <a:rPr lang="es-HN" sz="1200" b="0" i="0" u="none" strike="noStrike" dirty="0">
                          <a:solidFill>
                            <a:schemeClr val="tx1">
                              <a:lumMod val="75000"/>
                              <a:lumOff val="25000"/>
                            </a:schemeClr>
                          </a:solidFill>
                          <a:effectLst/>
                          <a:latin typeface="Myriad Pro" panose="020B0503030403020204" pitchFamily="34" charset="0"/>
                          <a:cs typeface="Poppins" pitchFamily="2" charset="77"/>
                        </a:rPr>
                        <a:t>1.6M</a:t>
                      </a:r>
                    </a:p>
                  </a:txBody>
                  <a:tcPr marL="9525" marR="9525" marT="9525" marB="0" anchor="ctr"/>
                </a:tc>
                <a:tc>
                  <a:txBody>
                    <a:bodyPr/>
                    <a:lstStyle/>
                    <a:p>
                      <a:pPr algn="ctr"/>
                      <a:r>
                        <a:rPr lang="en-US" sz="1200" b="0" i="0" dirty="0">
                          <a:latin typeface="Myriad Pro" panose="020B0503030403020204" pitchFamily="34" charset="0"/>
                          <a:cs typeface="Poppins" pitchFamily="2" charset="77"/>
                        </a:rPr>
                        <a:t>8%</a:t>
                      </a:r>
                    </a:p>
                  </a:txBody>
                  <a:tcPr anchor="ctr"/>
                </a:tc>
                <a:tc>
                  <a:txBody>
                    <a:bodyPr/>
                    <a:lstStyle/>
                    <a:p>
                      <a:pPr algn="ctr"/>
                      <a:r>
                        <a:rPr lang="en-US" sz="1200" b="0" i="0" dirty="0">
                          <a:latin typeface="Myriad Pro" panose="020B0503030403020204" pitchFamily="34" charset="0"/>
                          <a:cs typeface="Poppins" pitchFamily="2" charset="77"/>
                        </a:rPr>
                        <a:t>44,138</a:t>
                      </a:r>
                    </a:p>
                  </a:txBody>
                  <a:tcPr anchor="ctr"/>
                </a:tc>
                <a:tc>
                  <a:txBody>
                    <a:bodyPr/>
                    <a:lstStyle/>
                    <a:p>
                      <a:pPr algn="ctr"/>
                      <a:r>
                        <a:rPr lang="en-US" sz="1200" b="0" i="0" dirty="0">
                          <a:latin typeface="Myriad Pro" panose="020B0503030403020204" pitchFamily="34" charset="0"/>
                          <a:cs typeface="Poppins" pitchFamily="2" charset="77"/>
                        </a:rPr>
                        <a:t>12%</a:t>
                      </a:r>
                    </a:p>
                  </a:txBody>
                  <a:tcPr anchor="ctr"/>
                </a:tc>
                <a:extLst>
                  <a:ext uri="{0D108BD9-81ED-4DB2-BD59-A6C34878D82A}">
                    <a16:rowId xmlns:a16="http://schemas.microsoft.com/office/drawing/2014/main" val="2366407396"/>
                  </a:ext>
                </a:extLst>
              </a:tr>
              <a:tr h="391743">
                <a:tc>
                  <a:txBody>
                    <a:bodyPr/>
                    <a:lstStyle/>
                    <a:p>
                      <a:pPr algn="ctr"/>
                      <a:r>
                        <a:rPr lang="en-US" sz="1200" b="0" i="0" dirty="0" err="1">
                          <a:latin typeface="Myriad Pro" panose="020B0503030403020204" pitchFamily="34" charset="0"/>
                          <a:cs typeface="Poppins" pitchFamily="2" charset="77"/>
                        </a:rPr>
                        <a:t>Davivienda</a:t>
                      </a:r>
                      <a:endParaRPr lang="en-US" sz="1200" b="0" i="0" dirty="0">
                        <a:latin typeface="Myriad Pro" panose="020B0503030403020204" pitchFamily="34" charset="0"/>
                        <a:cs typeface="Poppins" pitchFamily="2" charset="77"/>
                      </a:endParaRPr>
                    </a:p>
                  </a:txBody>
                  <a:tcPr anchor="ctr"/>
                </a:tc>
                <a:tc>
                  <a:txBody>
                    <a:bodyPr/>
                    <a:lstStyle/>
                    <a:p>
                      <a:pPr algn="ctr" fontAlgn="b"/>
                      <a:r>
                        <a:rPr lang="es-HN" sz="1200" b="0" i="0" u="none" strike="noStrike" dirty="0">
                          <a:solidFill>
                            <a:schemeClr val="tx1">
                              <a:lumMod val="75000"/>
                              <a:lumOff val="25000"/>
                            </a:schemeClr>
                          </a:solidFill>
                          <a:effectLst/>
                          <a:latin typeface="Myriad Pro" panose="020B0503030403020204" pitchFamily="34" charset="0"/>
                          <a:cs typeface="Poppins" pitchFamily="2" charset="77"/>
                        </a:rPr>
                        <a:t>1.1M</a:t>
                      </a:r>
                    </a:p>
                  </a:txBody>
                  <a:tcPr marL="9525" marR="9525" marT="9525" marB="0" anchor="ctr"/>
                </a:tc>
                <a:tc>
                  <a:txBody>
                    <a:bodyPr/>
                    <a:lstStyle/>
                    <a:p>
                      <a:pPr algn="ctr"/>
                      <a:r>
                        <a:rPr lang="en-US" sz="1200" b="0" i="0" dirty="0">
                          <a:latin typeface="Myriad Pro" panose="020B0503030403020204" pitchFamily="34" charset="0"/>
                          <a:cs typeface="Poppins" pitchFamily="2" charset="77"/>
                        </a:rPr>
                        <a:t>5%</a:t>
                      </a:r>
                    </a:p>
                  </a:txBody>
                  <a:tcPr anchor="ctr"/>
                </a:tc>
                <a:tc>
                  <a:txBody>
                    <a:bodyPr/>
                    <a:lstStyle/>
                    <a:p>
                      <a:pPr algn="ctr"/>
                      <a:r>
                        <a:rPr lang="en-US" sz="1200" b="0" i="0" dirty="0">
                          <a:latin typeface="Myriad Pro" panose="020B0503030403020204" pitchFamily="34" charset="0"/>
                          <a:cs typeface="Poppins" pitchFamily="2" charset="77"/>
                        </a:rPr>
                        <a:t>18,185</a:t>
                      </a:r>
                    </a:p>
                  </a:txBody>
                  <a:tcPr anchor="ctr"/>
                </a:tc>
                <a:tc>
                  <a:txBody>
                    <a:bodyPr/>
                    <a:lstStyle/>
                    <a:p>
                      <a:pPr algn="ctr"/>
                      <a:r>
                        <a:rPr lang="en-US" sz="1200" b="0" i="0" dirty="0">
                          <a:latin typeface="Myriad Pro" panose="020B0503030403020204" pitchFamily="34" charset="0"/>
                          <a:cs typeface="Poppins" pitchFamily="2" charset="77"/>
                        </a:rPr>
                        <a:t>6%</a:t>
                      </a:r>
                    </a:p>
                  </a:txBody>
                  <a:tcPr anchor="ctr"/>
                </a:tc>
                <a:extLst>
                  <a:ext uri="{0D108BD9-81ED-4DB2-BD59-A6C34878D82A}">
                    <a16:rowId xmlns:a16="http://schemas.microsoft.com/office/drawing/2014/main" val="4048644525"/>
                  </a:ext>
                </a:extLst>
              </a:tr>
              <a:tr h="391743">
                <a:tc>
                  <a:txBody>
                    <a:bodyPr/>
                    <a:lstStyle/>
                    <a:p>
                      <a:pPr algn="ctr"/>
                      <a:r>
                        <a:rPr lang="en-US" sz="1200" b="0" i="0" dirty="0" err="1">
                          <a:solidFill>
                            <a:schemeClr val="bg1"/>
                          </a:solidFill>
                          <a:latin typeface="Myriad Pro" panose="020B0503030403020204" pitchFamily="34" charset="0"/>
                          <a:cs typeface="Poppins" pitchFamily="2" charset="77"/>
                        </a:rPr>
                        <a:t>Totales</a:t>
                      </a:r>
                      <a:endParaRPr lang="en-US" sz="1200" b="0" i="0" dirty="0">
                        <a:solidFill>
                          <a:schemeClr val="bg1"/>
                        </a:solidFill>
                        <a:latin typeface="Myriad Pro" panose="020B0503030403020204" pitchFamily="34" charset="0"/>
                        <a:cs typeface="Poppins" pitchFamily="2" charset="77"/>
                      </a:endParaRPr>
                    </a:p>
                  </a:txBody>
                  <a:tcPr anchor="ctr">
                    <a:solidFill>
                      <a:srgbClr val="C00000"/>
                    </a:solidFill>
                  </a:tcPr>
                </a:tc>
                <a:tc>
                  <a:txBody>
                    <a:bodyPr/>
                    <a:lstStyle/>
                    <a:p>
                      <a:pPr algn="ctr"/>
                      <a:r>
                        <a:rPr lang="en-US" sz="1200" b="0" i="0" dirty="0">
                          <a:solidFill>
                            <a:schemeClr val="bg1"/>
                          </a:solidFill>
                          <a:latin typeface="Myriad Pro" panose="020B0503030403020204" pitchFamily="34" charset="0"/>
                          <a:cs typeface="Poppins" pitchFamily="2" charset="77"/>
                        </a:rPr>
                        <a:t>$20.4M</a:t>
                      </a:r>
                    </a:p>
                  </a:txBody>
                  <a:tcPr anchor="ctr">
                    <a:solidFill>
                      <a:srgbClr val="C00000"/>
                    </a:solidFill>
                  </a:tcPr>
                </a:tc>
                <a:tc>
                  <a:txBody>
                    <a:bodyPr/>
                    <a:lstStyle/>
                    <a:p>
                      <a:pPr algn="ctr"/>
                      <a:endParaRPr lang="en-US" sz="1200" b="0" i="0" dirty="0">
                        <a:solidFill>
                          <a:schemeClr val="bg1"/>
                        </a:solidFill>
                        <a:latin typeface="Myriad Pro" panose="020B0503030403020204" pitchFamily="34" charset="0"/>
                        <a:cs typeface="Poppins" pitchFamily="2" charset="77"/>
                      </a:endParaRPr>
                    </a:p>
                  </a:txBody>
                  <a:tcPr anchor="ctr">
                    <a:solidFill>
                      <a:srgbClr val="C00000"/>
                    </a:solidFill>
                  </a:tcPr>
                </a:tc>
                <a:tc>
                  <a:txBody>
                    <a:bodyPr/>
                    <a:lstStyle/>
                    <a:p>
                      <a:pPr algn="ctr"/>
                      <a:r>
                        <a:rPr lang="en-US" sz="1200" b="0" i="0" dirty="0">
                          <a:solidFill>
                            <a:schemeClr val="bg1"/>
                          </a:solidFill>
                          <a:latin typeface="Myriad Pro" panose="020B0503030403020204" pitchFamily="34" charset="0"/>
                          <a:cs typeface="Poppins" pitchFamily="2" charset="77"/>
                        </a:rPr>
                        <a:t>320,988</a:t>
                      </a:r>
                    </a:p>
                  </a:txBody>
                  <a:tcPr anchor="ctr">
                    <a:solidFill>
                      <a:srgbClr val="C00000"/>
                    </a:solidFill>
                  </a:tcPr>
                </a:tc>
                <a:tc>
                  <a:txBody>
                    <a:bodyPr/>
                    <a:lstStyle/>
                    <a:p>
                      <a:pPr algn="ctr"/>
                      <a:endParaRPr lang="en-US" sz="1200" b="0" i="0" dirty="0">
                        <a:solidFill>
                          <a:schemeClr val="bg1"/>
                        </a:solidFill>
                        <a:latin typeface="Myriad Pro" panose="020B0503030403020204" pitchFamily="34" charset="0"/>
                        <a:cs typeface="Poppins" pitchFamily="2" charset="77"/>
                      </a:endParaRPr>
                    </a:p>
                  </a:txBody>
                  <a:tcPr anchor="ctr">
                    <a:solidFill>
                      <a:srgbClr val="C00000"/>
                    </a:solidFill>
                  </a:tcPr>
                </a:tc>
                <a:extLst>
                  <a:ext uri="{0D108BD9-81ED-4DB2-BD59-A6C34878D82A}">
                    <a16:rowId xmlns:a16="http://schemas.microsoft.com/office/drawing/2014/main" val="3386141585"/>
                  </a:ext>
                </a:extLst>
              </a:tr>
            </a:tbl>
          </a:graphicData>
        </a:graphic>
      </p:graphicFrame>
      <p:graphicFrame>
        <p:nvGraphicFramePr>
          <p:cNvPr id="6" name="Chart 1">
            <a:extLst>
              <a:ext uri="{FF2B5EF4-FFF2-40B4-BE49-F238E27FC236}">
                <a16:creationId xmlns:a16="http://schemas.microsoft.com/office/drawing/2014/main" id="{CC605CD8-1D74-F140-A2B6-DFF8F783BD61}"/>
              </a:ext>
            </a:extLst>
          </p:cNvPr>
          <p:cNvGraphicFramePr/>
          <p:nvPr>
            <p:extLst>
              <p:ext uri="{D42A27DB-BD31-4B8C-83A1-F6EECF244321}">
                <p14:modId xmlns:p14="http://schemas.microsoft.com/office/powerpoint/2010/main" val="62061975"/>
              </p:ext>
            </p:extLst>
          </p:nvPr>
        </p:nvGraphicFramePr>
        <p:xfrm>
          <a:off x="6321026" y="1323042"/>
          <a:ext cx="5443999" cy="439237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1">
            <a:extLst>
              <a:ext uri="{FF2B5EF4-FFF2-40B4-BE49-F238E27FC236}">
                <a16:creationId xmlns:a16="http://schemas.microsoft.com/office/drawing/2014/main" id="{B7350CE2-4F44-0648-9A77-C7FA1EB8EB47}"/>
              </a:ext>
            </a:extLst>
          </p:cNvPr>
          <p:cNvSpPr txBox="1">
            <a:spLocks/>
          </p:cNvSpPr>
          <p:nvPr/>
        </p:nvSpPr>
        <p:spPr>
          <a:xfrm>
            <a:off x="323528" y="291926"/>
            <a:ext cx="11573197"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err="1">
                <a:latin typeface="Myriad Pro" panose="020B0503030403020204" pitchFamily="34" charset="0"/>
                <a:cs typeface="Poppins" pitchFamily="2" charset="77"/>
              </a:rPr>
              <a:t>Coeficiente</a:t>
            </a:r>
            <a:r>
              <a:rPr lang="en-US" b="1" dirty="0">
                <a:latin typeface="Myriad Pro" panose="020B0503030403020204" pitchFamily="34" charset="0"/>
                <a:cs typeface="Poppins" pitchFamily="2" charset="77"/>
              </a:rPr>
              <a:t> de </a:t>
            </a:r>
            <a:r>
              <a:rPr lang="en-US" b="1" dirty="0" err="1">
                <a:latin typeface="Myriad Pro" panose="020B0503030403020204" pitchFamily="34" charset="0"/>
                <a:cs typeface="Poppins" pitchFamily="2" charset="77"/>
              </a:rPr>
              <a:t>eficiencia</a:t>
            </a:r>
            <a:r>
              <a:rPr lang="en-US" b="1" dirty="0">
                <a:latin typeface="Myriad Pro" panose="020B0503030403020204" pitchFamily="34" charset="0"/>
                <a:cs typeface="Poppins" pitchFamily="2" charset="77"/>
              </a:rPr>
              <a:t> TV</a:t>
            </a:r>
          </a:p>
          <a:p>
            <a:pPr marL="0" indent="0">
              <a:buNone/>
            </a:pPr>
            <a:r>
              <a:rPr lang="en-US" sz="1200" dirty="0" err="1">
                <a:latin typeface="Myriad Pro" panose="020B0503030403020204" pitchFamily="34" charset="0"/>
                <a:cs typeface="Poppins" pitchFamily="2" charset="77"/>
              </a:rPr>
              <a:t>Enero-octubre</a:t>
            </a:r>
            <a:r>
              <a:rPr lang="en-US" sz="1200" dirty="0">
                <a:latin typeface="Myriad Pro" panose="020B0503030403020204" pitchFamily="34" charset="0"/>
                <a:cs typeface="Poppins" pitchFamily="2" charset="77"/>
              </a:rPr>
              <a:t>, 2025</a:t>
            </a:r>
          </a:p>
          <a:p>
            <a:pPr marL="0" indent="0">
              <a:buNone/>
            </a:pPr>
            <a:endParaRPr lang="en-US" b="1" dirty="0">
              <a:latin typeface="Myriad Pro" panose="020B0503030403020204" pitchFamily="34" charset="0"/>
              <a:cs typeface="Poppins" pitchFamily="2" charset="77"/>
            </a:endParaRPr>
          </a:p>
        </p:txBody>
      </p:sp>
      <p:pic>
        <p:nvPicPr>
          <p:cNvPr id="3074" name="Picture 2" descr="Eficiencia - Iconos gratis de negocios y finanzas">
            <a:extLst>
              <a:ext uri="{FF2B5EF4-FFF2-40B4-BE49-F238E27FC236}">
                <a16:creationId xmlns:a16="http://schemas.microsoft.com/office/drawing/2014/main" id="{EC76CD1D-0AC1-D549-BC49-526C5E777142}"/>
              </a:ext>
            </a:extLst>
          </p:cNvPr>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9406"/>
                    </a14:imgEffect>
                    <a14:imgEffect>
                      <a14:saturation sat="295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2142" y="1163797"/>
            <a:ext cx="1643495" cy="164349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C910858A-22D1-5CA3-68D4-46B8BB0F260B}"/>
              </a:ext>
            </a:extLst>
          </p:cNvPr>
          <p:cNvSpPr txBox="1"/>
          <p:nvPr/>
        </p:nvSpPr>
        <p:spPr>
          <a:xfrm>
            <a:off x="5323994" y="6670491"/>
            <a:ext cx="1611339" cy="200055"/>
          </a:xfrm>
          <a:prstGeom prst="rect">
            <a:avLst/>
          </a:prstGeom>
          <a:noFill/>
        </p:spPr>
        <p:txBody>
          <a:bodyPr wrap="none" rtlCol="0">
            <a:spAutoFit/>
          </a:bodyPr>
          <a:lstStyle/>
          <a:p>
            <a:r>
              <a:rPr lang="es-HN" sz="700" i="1" dirty="0">
                <a:solidFill>
                  <a:schemeClr val="tx1">
                    <a:lumMod val="65000"/>
                    <a:lumOff val="35000"/>
                  </a:schemeClr>
                </a:solidFill>
                <a:latin typeface="Poppins" pitchFamily="2" charset="77"/>
                <a:cs typeface="Poppins" pitchFamily="2" charset="77"/>
              </a:rPr>
              <a:t>Fuente : Publisearch, octubre’25</a:t>
            </a:r>
          </a:p>
        </p:txBody>
      </p:sp>
    </p:spTree>
    <p:extLst>
      <p:ext uri="{BB962C8B-B14F-4D97-AF65-F5344CB8AC3E}">
        <p14:creationId xmlns:p14="http://schemas.microsoft.com/office/powerpoint/2010/main" val="94294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C24C4F2-8321-2A4B-B778-997586B7B673}"/>
              </a:ext>
            </a:extLst>
          </p:cNvPr>
          <p:cNvSpPr>
            <a:spLocks noGrp="1"/>
          </p:cNvSpPr>
          <p:nvPr>
            <p:ph type="body" sz="quarter" idx="10"/>
          </p:nvPr>
        </p:nvSpPr>
        <p:spPr/>
        <p:txBody>
          <a:bodyPr/>
          <a:lstStyle/>
          <a:p>
            <a:pPr algn="l"/>
            <a:r>
              <a:rPr lang="es-HN" sz="3000" b="1" dirty="0">
                <a:latin typeface="Myriad Pro" panose="020B0503030403020204" pitchFamily="34" charset="0"/>
                <a:cs typeface="Poppins" pitchFamily="2" charset="77"/>
              </a:rPr>
              <a:t>Actividad campañas </a:t>
            </a:r>
            <a:r>
              <a:rPr lang="es-HN" sz="3000" b="1" dirty="0">
                <a:solidFill>
                  <a:schemeClr val="tx1">
                    <a:lumMod val="50000"/>
                    <a:lumOff val="50000"/>
                  </a:schemeClr>
                </a:solidFill>
                <a:latin typeface="Myriad Pro" panose="020B0503030403020204" pitchFamily="34" charset="0"/>
                <a:cs typeface="Poppins" pitchFamily="2" charset="77"/>
              </a:rPr>
              <a:t>cuentas de ahorro</a:t>
            </a:r>
          </a:p>
        </p:txBody>
      </p:sp>
      <p:cxnSp>
        <p:nvCxnSpPr>
          <p:cNvPr id="3" name="Straight Connector 3">
            <a:extLst>
              <a:ext uri="{FF2B5EF4-FFF2-40B4-BE49-F238E27FC236}">
                <a16:creationId xmlns:a16="http://schemas.microsoft.com/office/drawing/2014/main" id="{AC223D65-7C18-9B4D-BF98-8D788C32995C}"/>
              </a:ext>
            </a:extLst>
          </p:cNvPr>
          <p:cNvCxnSpPr>
            <a:endCxn id="9" idx="2"/>
          </p:cNvCxnSpPr>
          <p:nvPr/>
        </p:nvCxnSpPr>
        <p:spPr>
          <a:xfrm flipH="1">
            <a:off x="9190834" y="4646692"/>
            <a:ext cx="300116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 name="Straight Connector 4">
            <a:extLst>
              <a:ext uri="{FF2B5EF4-FFF2-40B4-BE49-F238E27FC236}">
                <a16:creationId xmlns:a16="http://schemas.microsoft.com/office/drawing/2014/main" id="{FE3051EA-C5EF-3B45-A5D8-631FB2A1C6CB}"/>
              </a:ext>
            </a:extLst>
          </p:cNvPr>
          <p:cNvCxnSpPr>
            <a:stCxn id="9" idx="6"/>
            <a:endCxn id="10" idx="3"/>
          </p:cNvCxnSpPr>
          <p:nvPr/>
        </p:nvCxnSpPr>
        <p:spPr>
          <a:xfrm flipH="1" flipV="1">
            <a:off x="7810075" y="4090162"/>
            <a:ext cx="1217014" cy="55653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Straight Connector 5">
            <a:extLst>
              <a:ext uri="{FF2B5EF4-FFF2-40B4-BE49-F238E27FC236}">
                <a16:creationId xmlns:a16="http://schemas.microsoft.com/office/drawing/2014/main" id="{0CEDF3A4-9BD1-D64B-AAA4-A14A1C723160}"/>
              </a:ext>
            </a:extLst>
          </p:cNvPr>
          <p:cNvCxnSpPr>
            <a:endCxn id="11" idx="2"/>
          </p:cNvCxnSpPr>
          <p:nvPr/>
        </p:nvCxnSpPr>
        <p:spPr>
          <a:xfrm flipH="1">
            <a:off x="5868018" y="4038829"/>
            <a:ext cx="1884166" cy="22382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6">
            <a:extLst>
              <a:ext uri="{FF2B5EF4-FFF2-40B4-BE49-F238E27FC236}">
                <a16:creationId xmlns:a16="http://schemas.microsoft.com/office/drawing/2014/main" id="{1C465391-D85B-6B42-80D6-5E90248DBA36}"/>
              </a:ext>
            </a:extLst>
          </p:cNvPr>
          <p:cNvCxnSpPr>
            <a:stCxn id="11" idx="7"/>
            <a:endCxn id="12" idx="3"/>
          </p:cNvCxnSpPr>
          <p:nvPr/>
        </p:nvCxnSpPr>
        <p:spPr>
          <a:xfrm flipH="1" flipV="1">
            <a:off x="4081133" y="2671967"/>
            <a:ext cx="1647122" cy="153279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8">
            <a:extLst>
              <a:ext uri="{FF2B5EF4-FFF2-40B4-BE49-F238E27FC236}">
                <a16:creationId xmlns:a16="http://schemas.microsoft.com/office/drawing/2014/main" id="{C01ABD2E-6985-0849-B17C-8C01FE453D91}"/>
              </a:ext>
            </a:extLst>
          </p:cNvPr>
          <p:cNvCxnSpPr>
            <a:stCxn id="12" idx="6"/>
            <a:endCxn id="13" idx="1"/>
          </p:cNvCxnSpPr>
          <p:nvPr/>
        </p:nvCxnSpPr>
        <p:spPr>
          <a:xfrm flipH="1">
            <a:off x="2622494" y="2614074"/>
            <a:ext cx="1318874" cy="73404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9">
            <a:extLst>
              <a:ext uri="{FF2B5EF4-FFF2-40B4-BE49-F238E27FC236}">
                <a16:creationId xmlns:a16="http://schemas.microsoft.com/office/drawing/2014/main" id="{B8F5C200-9F7F-1F4B-88B8-4A696D9A21D0}"/>
              </a:ext>
            </a:extLst>
          </p:cNvPr>
          <p:cNvCxnSpPr>
            <a:stCxn id="13" idx="7"/>
          </p:cNvCxnSpPr>
          <p:nvPr/>
        </p:nvCxnSpPr>
        <p:spPr>
          <a:xfrm flipH="1" flipV="1">
            <a:off x="0" y="1755297"/>
            <a:ext cx="2506712" cy="159282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Oval 10">
            <a:extLst>
              <a:ext uri="{FF2B5EF4-FFF2-40B4-BE49-F238E27FC236}">
                <a16:creationId xmlns:a16="http://schemas.microsoft.com/office/drawing/2014/main" id="{13E545D9-5079-984E-B9D2-20723CC7C10C}"/>
              </a:ext>
            </a:extLst>
          </p:cNvPr>
          <p:cNvSpPr/>
          <p:nvPr/>
        </p:nvSpPr>
        <p:spPr>
          <a:xfrm flipH="1">
            <a:off x="9027092" y="4564821"/>
            <a:ext cx="163742" cy="163742"/>
          </a:xfrm>
          <a:prstGeom prst="ellipse">
            <a:avLst/>
          </a:prstGeom>
          <a:solidFill>
            <a:schemeClr val="bg1"/>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0070C0"/>
              </a:solidFill>
            </a:endParaRPr>
          </a:p>
        </p:txBody>
      </p:sp>
      <p:sp>
        <p:nvSpPr>
          <p:cNvPr id="10" name="Oval 11">
            <a:extLst>
              <a:ext uri="{FF2B5EF4-FFF2-40B4-BE49-F238E27FC236}">
                <a16:creationId xmlns:a16="http://schemas.microsoft.com/office/drawing/2014/main" id="{C0776CCD-DDC2-004C-A2A2-A5B452DEDAAC}"/>
              </a:ext>
            </a:extLst>
          </p:cNvPr>
          <p:cNvSpPr/>
          <p:nvPr/>
        </p:nvSpPr>
        <p:spPr>
          <a:xfrm flipH="1">
            <a:off x="7670314" y="3950399"/>
            <a:ext cx="163742" cy="163742"/>
          </a:xfrm>
          <a:prstGeom prst="ellipse">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0070C0"/>
              </a:solidFill>
            </a:endParaRPr>
          </a:p>
        </p:txBody>
      </p:sp>
      <p:sp>
        <p:nvSpPr>
          <p:cNvPr id="11" name="Oval 12">
            <a:extLst>
              <a:ext uri="{FF2B5EF4-FFF2-40B4-BE49-F238E27FC236}">
                <a16:creationId xmlns:a16="http://schemas.microsoft.com/office/drawing/2014/main" id="{3B1710E1-4F1F-844A-8C1A-934CF48248E5}"/>
              </a:ext>
            </a:extLst>
          </p:cNvPr>
          <p:cNvSpPr/>
          <p:nvPr/>
        </p:nvSpPr>
        <p:spPr>
          <a:xfrm flipH="1">
            <a:off x="5704276" y="4180785"/>
            <a:ext cx="163742" cy="163742"/>
          </a:xfrm>
          <a:prstGeom prst="ellipse">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0070C0"/>
              </a:solidFill>
            </a:endParaRPr>
          </a:p>
        </p:txBody>
      </p:sp>
      <p:sp>
        <p:nvSpPr>
          <p:cNvPr id="12" name="Oval 13">
            <a:extLst>
              <a:ext uri="{FF2B5EF4-FFF2-40B4-BE49-F238E27FC236}">
                <a16:creationId xmlns:a16="http://schemas.microsoft.com/office/drawing/2014/main" id="{5F4CA544-2E30-A845-98EB-48C0D5779B49}"/>
              </a:ext>
            </a:extLst>
          </p:cNvPr>
          <p:cNvSpPr/>
          <p:nvPr/>
        </p:nvSpPr>
        <p:spPr>
          <a:xfrm flipH="1">
            <a:off x="3941370" y="2532204"/>
            <a:ext cx="163742" cy="163742"/>
          </a:xfrm>
          <a:prstGeom prst="ellipse">
            <a:avLst/>
          </a:prstGeom>
          <a:solidFill>
            <a:schemeClr val="bg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0070C0"/>
              </a:solidFill>
            </a:endParaRPr>
          </a:p>
        </p:txBody>
      </p:sp>
      <p:sp>
        <p:nvSpPr>
          <p:cNvPr id="13" name="Oval 14">
            <a:extLst>
              <a:ext uri="{FF2B5EF4-FFF2-40B4-BE49-F238E27FC236}">
                <a16:creationId xmlns:a16="http://schemas.microsoft.com/office/drawing/2014/main" id="{00A2A74E-39BA-244C-95FD-F57B4C89D875}"/>
              </a:ext>
            </a:extLst>
          </p:cNvPr>
          <p:cNvSpPr/>
          <p:nvPr/>
        </p:nvSpPr>
        <p:spPr>
          <a:xfrm flipH="1">
            <a:off x="2482734" y="3324140"/>
            <a:ext cx="163742" cy="163742"/>
          </a:xfrm>
          <a:prstGeom prst="ellipse">
            <a:avLst/>
          </a:prstGeom>
          <a:solidFill>
            <a:schemeClr val="bg1"/>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0070C0"/>
              </a:solidFill>
            </a:endParaRPr>
          </a:p>
        </p:txBody>
      </p:sp>
      <p:sp>
        <p:nvSpPr>
          <p:cNvPr id="14" name="TextBox 15">
            <a:extLst>
              <a:ext uri="{FF2B5EF4-FFF2-40B4-BE49-F238E27FC236}">
                <a16:creationId xmlns:a16="http://schemas.microsoft.com/office/drawing/2014/main" id="{6C093BAD-A792-F145-97C1-BD9E0CB3FE77}"/>
              </a:ext>
            </a:extLst>
          </p:cNvPr>
          <p:cNvSpPr txBox="1"/>
          <p:nvPr/>
        </p:nvSpPr>
        <p:spPr>
          <a:xfrm flipH="1">
            <a:off x="7379930" y="3266028"/>
            <a:ext cx="744506" cy="584775"/>
          </a:xfrm>
          <a:prstGeom prst="rect">
            <a:avLst/>
          </a:prstGeom>
          <a:noFill/>
        </p:spPr>
        <p:txBody>
          <a:bodyPr wrap="square" rtlCol="0" anchor="ctr">
            <a:spAutoFit/>
          </a:bodyPr>
          <a:lstStyle/>
          <a:p>
            <a:pPr algn="ctr"/>
            <a:r>
              <a:rPr lang="en-US" altLang="ko-KR" sz="3200" b="1" dirty="0">
                <a:solidFill>
                  <a:srgbClr val="00B050"/>
                </a:solidFill>
                <a:cs typeface="Arial" panose="020B0604020202020204" pitchFamily="34" charset="0"/>
              </a:rPr>
              <a:t>04</a:t>
            </a:r>
            <a:endParaRPr lang="ko-KR" altLang="en-US" sz="3200" b="1" dirty="0">
              <a:solidFill>
                <a:srgbClr val="00B050"/>
              </a:solidFill>
              <a:cs typeface="Arial" panose="020B0604020202020204" pitchFamily="34" charset="0"/>
            </a:endParaRPr>
          </a:p>
        </p:txBody>
      </p:sp>
      <p:sp>
        <p:nvSpPr>
          <p:cNvPr id="15" name="TextBox 16">
            <a:extLst>
              <a:ext uri="{FF2B5EF4-FFF2-40B4-BE49-F238E27FC236}">
                <a16:creationId xmlns:a16="http://schemas.microsoft.com/office/drawing/2014/main" id="{7878F622-0128-B64F-B679-F13B973AA391}"/>
              </a:ext>
            </a:extLst>
          </p:cNvPr>
          <p:cNvSpPr txBox="1"/>
          <p:nvPr/>
        </p:nvSpPr>
        <p:spPr>
          <a:xfrm flipH="1">
            <a:off x="5416383" y="4586210"/>
            <a:ext cx="744506" cy="584775"/>
          </a:xfrm>
          <a:prstGeom prst="rect">
            <a:avLst/>
          </a:prstGeom>
          <a:noFill/>
        </p:spPr>
        <p:txBody>
          <a:bodyPr wrap="square" rtlCol="0" anchor="ctr">
            <a:spAutoFit/>
          </a:bodyPr>
          <a:lstStyle/>
          <a:p>
            <a:pPr algn="ctr"/>
            <a:r>
              <a:rPr lang="en-US" altLang="ko-KR" sz="3200" b="1" dirty="0">
                <a:solidFill>
                  <a:srgbClr val="FF0000"/>
                </a:solidFill>
                <a:cs typeface="Arial" panose="020B0604020202020204" pitchFamily="34" charset="0"/>
              </a:rPr>
              <a:t>03</a:t>
            </a:r>
            <a:endParaRPr lang="ko-KR" altLang="en-US" sz="3200" b="1" dirty="0">
              <a:solidFill>
                <a:srgbClr val="FF0000"/>
              </a:solidFill>
              <a:cs typeface="Arial" panose="020B0604020202020204" pitchFamily="34" charset="0"/>
            </a:endParaRPr>
          </a:p>
        </p:txBody>
      </p:sp>
      <p:sp>
        <p:nvSpPr>
          <p:cNvPr id="16" name="TextBox 17">
            <a:extLst>
              <a:ext uri="{FF2B5EF4-FFF2-40B4-BE49-F238E27FC236}">
                <a16:creationId xmlns:a16="http://schemas.microsoft.com/office/drawing/2014/main" id="{D5234AB7-D608-2D4F-8779-F627E147D00B}"/>
              </a:ext>
            </a:extLst>
          </p:cNvPr>
          <p:cNvSpPr txBox="1"/>
          <p:nvPr/>
        </p:nvSpPr>
        <p:spPr>
          <a:xfrm flipH="1">
            <a:off x="3650986" y="1734478"/>
            <a:ext cx="744506" cy="584775"/>
          </a:xfrm>
          <a:prstGeom prst="rect">
            <a:avLst/>
          </a:prstGeom>
          <a:noFill/>
        </p:spPr>
        <p:txBody>
          <a:bodyPr wrap="square" rtlCol="0" anchor="ctr">
            <a:spAutoFit/>
          </a:bodyPr>
          <a:lstStyle/>
          <a:p>
            <a:pPr algn="ctr"/>
            <a:r>
              <a:rPr lang="en-US" altLang="ko-KR" sz="3200" b="1" dirty="0">
                <a:solidFill>
                  <a:srgbClr val="C00000"/>
                </a:solidFill>
                <a:latin typeface="Myriad Pro" panose="020B0503030403020204" pitchFamily="34" charset="0"/>
                <a:cs typeface="Arial" panose="020B0604020202020204" pitchFamily="34" charset="0"/>
              </a:rPr>
              <a:t>02</a:t>
            </a:r>
            <a:endParaRPr lang="ko-KR" altLang="en-US" sz="3200" b="1" dirty="0">
              <a:solidFill>
                <a:srgbClr val="C00000"/>
              </a:solidFill>
              <a:latin typeface="Myriad Pro" panose="020B0503030403020204" pitchFamily="34" charset="0"/>
              <a:cs typeface="Arial" panose="020B0604020202020204" pitchFamily="34" charset="0"/>
            </a:endParaRPr>
          </a:p>
        </p:txBody>
      </p:sp>
      <p:sp>
        <p:nvSpPr>
          <p:cNvPr id="17" name="TextBox 18">
            <a:extLst>
              <a:ext uri="{FF2B5EF4-FFF2-40B4-BE49-F238E27FC236}">
                <a16:creationId xmlns:a16="http://schemas.microsoft.com/office/drawing/2014/main" id="{D9F87E77-B7C3-0449-98FC-CF834CA4891F}"/>
              </a:ext>
            </a:extLst>
          </p:cNvPr>
          <p:cNvSpPr txBox="1"/>
          <p:nvPr/>
        </p:nvSpPr>
        <p:spPr>
          <a:xfrm flipH="1">
            <a:off x="2192350" y="3626065"/>
            <a:ext cx="744506" cy="584775"/>
          </a:xfrm>
          <a:prstGeom prst="rect">
            <a:avLst/>
          </a:prstGeom>
          <a:noFill/>
        </p:spPr>
        <p:txBody>
          <a:bodyPr wrap="square" rtlCol="0" anchor="ctr">
            <a:spAutoFit/>
          </a:bodyPr>
          <a:lstStyle/>
          <a:p>
            <a:pPr algn="ctr"/>
            <a:r>
              <a:rPr lang="en-US" altLang="ko-KR" sz="3200" b="1" dirty="0">
                <a:solidFill>
                  <a:srgbClr val="00B0F0"/>
                </a:solidFill>
                <a:latin typeface="Myriad Pro" panose="020B0503030403020204" pitchFamily="34" charset="0"/>
                <a:cs typeface="Arial" panose="020B0604020202020204" pitchFamily="34" charset="0"/>
              </a:rPr>
              <a:t>01</a:t>
            </a:r>
            <a:endParaRPr lang="ko-KR" altLang="en-US" sz="3200" b="1" dirty="0">
              <a:solidFill>
                <a:srgbClr val="00B0F0"/>
              </a:solidFill>
              <a:latin typeface="Myriad Pro" panose="020B0503030403020204" pitchFamily="34" charset="0"/>
              <a:cs typeface="Arial" panose="020B0604020202020204" pitchFamily="34" charset="0"/>
            </a:endParaRPr>
          </a:p>
        </p:txBody>
      </p:sp>
      <p:grpSp>
        <p:nvGrpSpPr>
          <p:cNvPr id="18" name="Group 19">
            <a:extLst>
              <a:ext uri="{FF2B5EF4-FFF2-40B4-BE49-F238E27FC236}">
                <a16:creationId xmlns:a16="http://schemas.microsoft.com/office/drawing/2014/main" id="{05A4C043-9169-8546-9ACF-FBA2932F35CC}"/>
              </a:ext>
            </a:extLst>
          </p:cNvPr>
          <p:cNvGrpSpPr/>
          <p:nvPr/>
        </p:nvGrpSpPr>
        <p:grpSpPr>
          <a:xfrm flipH="1">
            <a:off x="1539091" y="1368289"/>
            <a:ext cx="2280053" cy="1189002"/>
            <a:chOff x="993672" y="3434757"/>
            <a:chExt cx="2013396" cy="1189002"/>
          </a:xfrm>
        </p:grpSpPr>
        <p:sp>
          <p:nvSpPr>
            <p:cNvPr id="19" name="TextBox 20">
              <a:extLst>
                <a:ext uri="{FF2B5EF4-FFF2-40B4-BE49-F238E27FC236}">
                  <a16:creationId xmlns:a16="http://schemas.microsoft.com/office/drawing/2014/main" id="{F8566ADE-4CD1-F947-96E6-E4263E39F9E9}"/>
                </a:ext>
              </a:extLst>
            </p:cNvPr>
            <p:cNvSpPr txBox="1"/>
            <p:nvPr/>
          </p:nvSpPr>
          <p:spPr>
            <a:xfrm>
              <a:off x="993672" y="3434757"/>
              <a:ext cx="1989414" cy="553998"/>
            </a:xfrm>
            <a:prstGeom prst="rect">
              <a:avLst/>
            </a:prstGeom>
            <a:noFill/>
          </p:spPr>
          <p:txBody>
            <a:bodyPr wrap="square" rtlCol="0">
              <a:spAutoFit/>
            </a:bodyPr>
            <a:lstStyle/>
            <a:p>
              <a:pPr algn="r"/>
              <a:r>
                <a:rPr lang="en-US" altLang="ko-KR" sz="2000" b="1" dirty="0">
                  <a:solidFill>
                    <a:srgbClr val="C00000"/>
                  </a:solidFill>
                  <a:latin typeface="Myriad Pro" panose="020B0503030403020204" pitchFamily="34" charset="0"/>
                  <a:cs typeface="Arial" panose="020B0604020202020204" pitchFamily="34" charset="0"/>
                </a:rPr>
                <a:t>Atlántida</a:t>
              </a:r>
              <a:r>
                <a:rPr lang="en-US" altLang="ko-KR" sz="1400" b="1" dirty="0">
                  <a:solidFill>
                    <a:srgbClr val="C00000"/>
                  </a:solidFill>
                  <a:latin typeface="Myriad Pro" panose="020B0503030403020204" pitchFamily="34" charset="0"/>
                  <a:cs typeface="Arial" panose="020B0604020202020204" pitchFamily="34" charset="0"/>
                </a:rPr>
                <a:t> </a:t>
              </a:r>
              <a:endParaRPr lang="en-US" altLang="ko-KR" sz="1000" b="1" dirty="0">
                <a:solidFill>
                  <a:schemeClr val="tx1">
                    <a:lumMod val="65000"/>
                    <a:lumOff val="35000"/>
                  </a:schemeClr>
                </a:solidFill>
                <a:latin typeface="Myriad Pro" panose="020B0503030403020204" pitchFamily="34" charset="0"/>
                <a:cs typeface="Arial" panose="020B0604020202020204" pitchFamily="34" charset="0"/>
              </a:endParaRPr>
            </a:p>
            <a:p>
              <a:pPr algn="r"/>
              <a:r>
                <a:rPr lang="en-US" altLang="ko-KR" sz="1000" b="1" dirty="0">
                  <a:solidFill>
                    <a:schemeClr val="tx1">
                      <a:lumMod val="65000"/>
                      <a:lumOff val="35000"/>
                    </a:schemeClr>
                  </a:solidFill>
                  <a:latin typeface="Myriad Pro" panose="020B0503030403020204" pitchFamily="34" charset="0"/>
                  <a:cs typeface="Arial" panose="020B0604020202020204" pitchFamily="34" charset="0"/>
                </a:rPr>
                <a:t>22% SOI ($2.6M)</a:t>
              </a:r>
              <a:endParaRPr lang="ko-KR" altLang="en-US" sz="1000" b="1" dirty="0">
                <a:solidFill>
                  <a:schemeClr val="tx1">
                    <a:lumMod val="65000"/>
                    <a:lumOff val="35000"/>
                  </a:schemeClr>
                </a:solidFill>
                <a:latin typeface="Myriad Pro" panose="020B0503030403020204" pitchFamily="34" charset="0"/>
                <a:cs typeface="Arial" panose="020B0604020202020204" pitchFamily="34" charset="0"/>
              </a:endParaRPr>
            </a:p>
          </p:txBody>
        </p:sp>
        <p:sp>
          <p:nvSpPr>
            <p:cNvPr id="20" name="TextBox 21">
              <a:extLst>
                <a:ext uri="{FF2B5EF4-FFF2-40B4-BE49-F238E27FC236}">
                  <a16:creationId xmlns:a16="http://schemas.microsoft.com/office/drawing/2014/main" id="{AD5D83F3-1CD8-EC4A-8627-680FD5B1C87E}"/>
                </a:ext>
              </a:extLst>
            </p:cNvPr>
            <p:cNvSpPr txBox="1"/>
            <p:nvPr/>
          </p:nvSpPr>
          <p:spPr>
            <a:xfrm>
              <a:off x="1017654" y="3915873"/>
              <a:ext cx="1989414" cy="707886"/>
            </a:xfrm>
            <a:prstGeom prst="rect">
              <a:avLst/>
            </a:prstGeom>
            <a:noFill/>
          </p:spPr>
          <p:txBody>
            <a:bodyPr wrap="square" rtlCol="0">
              <a:spAutoFit/>
            </a:bodyPr>
            <a:lstStyle/>
            <a:p>
              <a:pPr algn="r"/>
              <a:r>
                <a:rPr lang="es-HN" sz="800" dirty="0">
                  <a:latin typeface="Myriad Pro" panose="020B0503030403020204" pitchFamily="34" charset="0"/>
                </a:rPr>
                <a:t>En julio lanza su campaña “Tu esfuerzo está seguro” que  apunta a reforzar la confianza en sus cuentas de ahorro, con testimoniales de clientes reales, mensajes de respaldo, solidez del banco y promoción del hábito de ahorro. </a:t>
              </a:r>
              <a:endParaRPr lang="ko-KR" altLang="en-US" sz="800" dirty="0">
                <a:solidFill>
                  <a:schemeClr val="tx1">
                    <a:lumMod val="50000"/>
                    <a:lumOff val="50000"/>
                  </a:schemeClr>
                </a:solidFill>
                <a:latin typeface="Myriad Pro" panose="020B0503030403020204" pitchFamily="34" charset="0"/>
                <a:cs typeface="Poppins" pitchFamily="2" charset="77"/>
              </a:endParaRPr>
            </a:p>
          </p:txBody>
        </p:sp>
      </p:grpSp>
      <p:grpSp>
        <p:nvGrpSpPr>
          <p:cNvPr id="21" name="Group 22">
            <a:extLst>
              <a:ext uri="{FF2B5EF4-FFF2-40B4-BE49-F238E27FC236}">
                <a16:creationId xmlns:a16="http://schemas.microsoft.com/office/drawing/2014/main" id="{EECBA1EC-419A-1049-9EF9-54CD17173DB8}"/>
              </a:ext>
            </a:extLst>
          </p:cNvPr>
          <p:cNvGrpSpPr/>
          <p:nvPr/>
        </p:nvGrpSpPr>
        <p:grpSpPr>
          <a:xfrm flipH="1">
            <a:off x="5948128" y="1973381"/>
            <a:ext cx="2138762" cy="1361030"/>
            <a:chOff x="993672" y="3385840"/>
            <a:chExt cx="2457057" cy="1361030"/>
          </a:xfrm>
        </p:grpSpPr>
        <p:sp>
          <p:nvSpPr>
            <p:cNvPr id="22" name="TextBox 23">
              <a:extLst>
                <a:ext uri="{FF2B5EF4-FFF2-40B4-BE49-F238E27FC236}">
                  <a16:creationId xmlns:a16="http://schemas.microsoft.com/office/drawing/2014/main" id="{2277CCF7-8556-2141-8869-87B4E5DC49F1}"/>
                </a:ext>
              </a:extLst>
            </p:cNvPr>
            <p:cNvSpPr txBox="1"/>
            <p:nvPr/>
          </p:nvSpPr>
          <p:spPr>
            <a:xfrm>
              <a:off x="993672" y="3385840"/>
              <a:ext cx="2457057" cy="615553"/>
            </a:xfrm>
            <a:prstGeom prst="rect">
              <a:avLst/>
            </a:prstGeom>
            <a:noFill/>
          </p:spPr>
          <p:txBody>
            <a:bodyPr wrap="square" rtlCol="0">
              <a:spAutoFit/>
            </a:bodyPr>
            <a:lstStyle/>
            <a:p>
              <a:pPr algn="r"/>
              <a:r>
                <a:rPr lang="en-US" altLang="ko-KR" sz="2000" b="1" dirty="0" err="1">
                  <a:solidFill>
                    <a:srgbClr val="00B050"/>
                  </a:solidFill>
                  <a:latin typeface="Myriad Pro" panose="020B0503030403020204" pitchFamily="34" charset="0"/>
                  <a:cs typeface="Arial" panose="020B0604020202020204" pitchFamily="34" charset="0"/>
                </a:rPr>
                <a:t>Occidente</a:t>
              </a:r>
              <a:r>
                <a:rPr lang="en-US" altLang="ko-KR" sz="2000" b="1" dirty="0">
                  <a:solidFill>
                    <a:srgbClr val="00B050"/>
                  </a:solidFill>
                  <a:latin typeface="Myriad Pro" panose="020B0503030403020204" pitchFamily="34" charset="0"/>
                  <a:cs typeface="Arial" panose="020B0604020202020204" pitchFamily="34" charset="0"/>
                </a:rPr>
                <a:t> </a:t>
              </a:r>
            </a:p>
            <a:p>
              <a:pPr algn="r"/>
              <a:r>
                <a:rPr lang="en-US" altLang="ko-KR" sz="1400" b="1" dirty="0">
                  <a:solidFill>
                    <a:srgbClr val="00B050"/>
                  </a:solidFill>
                  <a:latin typeface="Myriad Pro" panose="020B0503030403020204" pitchFamily="34" charset="0"/>
                  <a:cs typeface="Arial" panose="020B0604020202020204" pitchFamily="34" charset="0"/>
                </a:rPr>
                <a:t> </a:t>
              </a:r>
              <a:r>
                <a:rPr lang="en-US" altLang="ko-KR" sz="1000" b="1" dirty="0">
                  <a:solidFill>
                    <a:schemeClr val="tx1">
                      <a:lumMod val="65000"/>
                      <a:lumOff val="35000"/>
                    </a:schemeClr>
                  </a:solidFill>
                  <a:latin typeface="Myriad Pro" panose="020B0503030403020204" pitchFamily="34" charset="0"/>
                  <a:cs typeface="Arial" panose="020B0604020202020204" pitchFamily="34" charset="0"/>
                </a:rPr>
                <a:t>15% SOI ($1.5M)</a:t>
              </a:r>
              <a:endParaRPr lang="ko-KR" altLang="en-US" sz="1000" b="1" dirty="0">
                <a:solidFill>
                  <a:schemeClr val="tx1">
                    <a:lumMod val="65000"/>
                    <a:lumOff val="35000"/>
                  </a:schemeClr>
                </a:solidFill>
                <a:latin typeface="Myriad Pro" panose="020B0503030403020204" pitchFamily="34" charset="0"/>
                <a:cs typeface="Arial" panose="020B0604020202020204" pitchFamily="34" charset="0"/>
              </a:endParaRPr>
            </a:p>
          </p:txBody>
        </p:sp>
        <p:sp>
          <p:nvSpPr>
            <p:cNvPr id="23" name="TextBox 24">
              <a:extLst>
                <a:ext uri="{FF2B5EF4-FFF2-40B4-BE49-F238E27FC236}">
                  <a16:creationId xmlns:a16="http://schemas.microsoft.com/office/drawing/2014/main" id="{C10964E9-A412-0045-85D0-60AE1DA9165C}"/>
                </a:ext>
              </a:extLst>
            </p:cNvPr>
            <p:cNvSpPr txBox="1"/>
            <p:nvPr/>
          </p:nvSpPr>
          <p:spPr>
            <a:xfrm>
              <a:off x="993672" y="3915873"/>
              <a:ext cx="1989414" cy="830997"/>
            </a:xfrm>
            <a:prstGeom prst="rect">
              <a:avLst/>
            </a:prstGeom>
            <a:noFill/>
          </p:spPr>
          <p:txBody>
            <a:bodyPr wrap="square" rtlCol="0">
              <a:spAutoFit/>
            </a:bodyPr>
            <a:lstStyle/>
            <a:p>
              <a:pPr algn="r"/>
              <a:r>
                <a:rPr lang="en-US" altLang="ko-KR" sz="800" dirty="0" err="1">
                  <a:latin typeface="Myriad Pro" panose="020B0503030403020204" pitchFamily="34" charset="0"/>
                  <a:cs typeface="Poppins" pitchFamily="2" charset="77"/>
                </a:rPr>
                <a:t>Inicia</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el</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año</a:t>
              </a:r>
              <a:r>
                <a:rPr lang="en-US" altLang="ko-KR" sz="800" dirty="0">
                  <a:latin typeface="Myriad Pro" panose="020B0503030403020204" pitchFamily="34" charset="0"/>
                  <a:cs typeface="Poppins" pitchFamily="2" charset="77"/>
                </a:rPr>
                <a:t> con </a:t>
              </a:r>
              <a:r>
                <a:rPr lang="en-US" altLang="ko-KR" sz="800" dirty="0" err="1">
                  <a:latin typeface="Myriad Pro" panose="020B0503030403020204" pitchFamily="34" charset="0"/>
                  <a:cs typeface="Poppins" pitchFamily="2" charset="77"/>
                </a:rPr>
                <a:t>su</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campaña</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ahorra</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en</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cada</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etapa</a:t>
              </a:r>
              <a:r>
                <a:rPr lang="en-US" altLang="ko-KR" sz="800" dirty="0">
                  <a:latin typeface="Myriad Pro" panose="020B0503030403020204" pitchFamily="34" charset="0"/>
                  <a:cs typeface="Poppins" pitchFamily="2" charset="77"/>
                </a:rPr>
                <a:t> de </a:t>
              </a:r>
              <a:r>
                <a:rPr lang="en-US" altLang="ko-KR" sz="800" dirty="0" err="1">
                  <a:latin typeface="Myriad Pro" panose="020B0503030403020204" pitchFamily="34" charset="0"/>
                  <a:cs typeface="Poppins" pitchFamily="2" charset="77"/>
                </a:rPr>
                <a:t>tu</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vida</a:t>
              </a:r>
              <a:r>
                <a:rPr lang="en-US" altLang="ko-KR" sz="800" dirty="0">
                  <a:latin typeface="Myriad Pro" panose="020B0503030403020204" pitchFamily="34" charset="0"/>
                  <a:cs typeface="Poppins" pitchFamily="2" charset="77"/>
                </a:rPr>
                <a:t>” . </a:t>
              </a:r>
              <a:r>
                <a:rPr lang="en-US" altLang="ko-KR" sz="800" dirty="0" err="1">
                  <a:latin typeface="Myriad Pro" panose="020B0503030403020204" pitchFamily="34" charset="0"/>
                  <a:cs typeface="Poppins" pitchFamily="2" charset="77"/>
                </a:rPr>
                <a:t>En</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el</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julio</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mes</a:t>
              </a:r>
              <a:r>
                <a:rPr lang="en-US" altLang="ko-KR" sz="800" dirty="0">
                  <a:latin typeface="Myriad Pro" panose="020B0503030403020204" pitchFamily="34" charset="0"/>
                  <a:cs typeface="Poppins" pitchFamily="2" charset="77"/>
                </a:rPr>
                <a:t> 7), Lanza </a:t>
              </a:r>
              <a:r>
                <a:rPr lang="en-US" altLang="ko-KR" sz="800" dirty="0" err="1">
                  <a:latin typeface="Myriad Pro" panose="020B0503030403020204" pitchFamily="34" charset="0"/>
                  <a:cs typeface="Poppins" pitchFamily="2" charset="77"/>
                </a:rPr>
                <a:t>su</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promoción</a:t>
              </a:r>
              <a:r>
                <a:rPr lang="en-US" altLang="ko-KR" sz="800" dirty="0">
                  <a:latin typeface="Myriad Pro" panose="020B0503030403020204" pitchFamily="34" charset="0"/>
                  <a:cs typeface="Poppins" pitchFamily="2" charset="77"/>
                </a:rPr>
                <a:t> “que se </a:t>
              </a:r>
              <a:r>
                <a:rPr lang="en-US" altLang="ko-KR" sz="800" dirty="0" err="1">
                  <a:latin typeface="Myriad Pro" panose="020B0503030403020204" pitchFamily="34" charset="0"/>
                  <a:cs typeface="Poppins" pitchFamily="2" charset="77"/>
                </a:rPr>
                <a:t>repita</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el</a:t>
              </a:r>
              <a:r>
                <a:rPr lang="en-US" altLang="ko-KR" sz="800" dirty="0">
                  <a:latin typeface="Myriad Pro" panose="020B0503030403020204" pitchFamily="34" charset="0"/>
                  <a:cs typeface="Poppins" pitchFamily="2" charset="77"/>
                </a:rPr>
                <a:t> 7”</a:t>
              </a:r>
              <a:r>
                <a:rPr lang="es-HN" sz="800" dirty="0"/>
                <a:t>,  usando el número 7 como símbolo de suerte y oportunidad,</a:t>
              </a:r>
              <a:endParaRPr lang="ko-KR" altLang="en-US" sz="800" dirty="0">
                <a:latin typeface="Myriad Pro" panose="020B0503030403020204" pitchFamily="34" charset="0"/>
                <a:cs typeface="Arial" panose="020B0604020202020204" pitchFamily="34" charset="0"/>
              </a:endParaRPr>
            </a:p>
          </p:txBody>
        </p:sp>
      </p:grpSp>
      <p:grpSp>
        <p:nvGrpSpPr>
          <p:cNvPr id="24" name="Group 25">
            <a:extLst>
              <a:ext uri="{FF2B5EF4-FFF2-40B4-BE49-F238E27FC236}">
                <a16:creationId xmlns:a16="http://schemas.microsoft.com/office/drawing/2014/main" id="{9C5DB119-CAA3-A842-BA75-2971BF475B1B}"/>
              </a:ext>
            </a:extLst>
          </p:cNvPr>
          <p:cNvGrpSpPr/>
          <p:nvPr/>
        </p:nvGrpSpPr>
        <p:grpSpPr>
          <a:xfrm flipH="1">
            <a:off x="3581301" y="4127699"/>
            <a:ext cx="1969541" cy="1813974"/>
            <a:chOff x="993673" y="3425338"/>
            <a:chExt cx="2262652" cy="1813974"/>
          </a:xfrm>
        </p:grpSpPr>
        <p:sp>
          <p:nvSpPr>
            <p:cNvPr id="25" name="TextBox 26">
              <a:extLst>
                <a:ext uri="{FF2B5EF4-FFF2-40B4-BE49-F238E27FC236}">
                  <a16:creationId xmlns:a16="http://schemas.microsoft.com/office/drawing/2014/main" id="{909AAAD9-104B-A24E-8D5F-AFEF6619A703}"/>
                </a:ext>
              </a:extLst>
            </p:cNvPr>
            <p:cNvSpPr txBox="1"/>
            <p:nvPr/>
          </p:nvSpPr>
          <p:spPr>
            <a:xfrm>
              <a:off x="1004071" y="3425338"/>
              <a:ext cx="1989414" cy="553998"/>
            </a:xfrm>
            <a:prstGeom prst="rect">
              <a:avLst/>
            </a:prstGeom>
            <a:noFill/>
          </p:spPr>
          <p:txBody>
            <a:bodyPr wrap="square" rtlCol="0">
              <a:spAutoFit/>
            </a:bodyPr>
            <a:lstStyle/>
            <a:p>
              <a:pPr algn="r"/>
              <a:r>
                <a:rPr lang="en-US" altLang="ko-KR" sz="2000" b="1" dirty="0">
                  <a:solidFill>
                    <a:srgbClr val="FF0000"/>
                  </a:solidFill>
                  <a:latin typeface="Myriad Pro" panose="020B0503030403020204" pitchFamily="34" charset="0"/>
                  <a:cs typeface="Arial" panose="020B0604020202020204" pitchFamily="34" charset="0"/>
                </a:rPr>
                <a:t>BAC</a:t>
              </a:r>
              <a:r>
                <a:rPr lang="en-US" altLang="ko-KR" sz="1000" b="1" dirty="0">
                  <a:solidFill>
                    <a:srgbClr val="FF0000"/>
                  </a:solidFill>
                  <a:latin typeface="Myriad Pro" panose="020B0503030403020204" pitchFamily="34" charset="0"/>
                  <a:cs typeface="Arial" panose="020B0604020202020204" pitchFamily="34" charset="0"/>
                </a:rPr>
                <a:t> </a:t>
              </a:r>
              <a:endParaRPr lang="en-US" altLang="ko-KR" sz="1000" b="1" dirty="0">
                <a:solidFill>
                  <a:schemeClr val="tx1">
                    <a:lumMod val="65000"/>
                    <a:lumOff val="35000"/>
                  </a:schemeClr>
                </a:solidFill>
                <a:latin typeface="Myriad Pro" panose="020B0503030403020204" pitchFamily="34" charset="0"/>
                <a:cs typeface="Arial" panose="020B0604020202020204" pitchFamily="34" charset="0"/>
              </a:endParaRPr>
            </a:p>
            <a:p>
              <a:pPr algn="r"/>
              <a:r>
                <a:rPr lang="en-US" altLang="ko-KR" sz="1000" b="1" dirty="0">
                  <a:solidFill>
                    <a:schemeClr val="tx1">
                      <a:lumMod val="65000"/>
                      <a:lumOff val="35000"/>
                    </a:schemeClr>
                  </a:solidFill>
                  <a:latin typeface="Myriad Pro" panose="020B0503030403020204" pitchFamily="34" charset="0"/>
                  <a:cs typeface="Arial" panose="020B0604020202020204" pitchFamily="34" charset="0"/>
                </a:rPr>
                <a:t>22% SOI ($2.3M)</a:t>
              </a:r>
              <a:endParaRPr lang="ko-KR" altLang="en-US" sz="1000" b="1" dirty="0">
                <a:solidFill>
                  <a:schemeClr val="tx1">
                    <a:lumMod val="65000"/>
                    <a:lumOff val="35000"/>
                  </a:schemeClr>
                </a:solidFill>
                <a:latin typeface="Myriad Pro" panose="020B0503030403020204" pitchFamily="34" charset="0"/>
                <a:cs typeface="Arial" panose="020B0604020202020204" pitchFamily="34" charset="0"/>
              </a:endParaRPr>
            </a:p>
          </p:txBody>
        </p:sp>
        <p:sp>
          <p:nvSpPr>
            <p:cNvPr id="26" name="TextBox 27">
              <a:extLst>
                <a:ext uri="{FF2B5EF4-FFF2-40B4-BE49-F238E27FC236}">
                  <a16:creationId xmlns:a16="http://schemas.microsoft.com/office/drawing/2014/main" id="{E3E6EC23-D1E0-1347-8AC9-45DE9D79943F}"/>
                </a:ext>
              </a:extLst>
            </p:cNvPr>
            <p:cNvSpPr txBox="1"/>
            <p:nvPr/>
          </p:nvSpPr>
          <p:spPr>
            <a:xfrm>
              <a:off x="993673" y="3915873"/>
              <a:ext cx="2262652" cy="1323439"/>
            </a:xfrm>
            <a:prstGeom prst="rect">
              <a:avLst/>
            </a:prstGeom>
            <a:noFill/>
          </p:spPr>
          <p:txBody>
            <a:bodyPr wrap="square" rtlCol="0">
              <a:spAutoFit/>
            </a:bodyPr>
            <a:lstStyle/>
            <a:p>
              <a:pPr algn="r"/>
              <a:r>
                <a:rPr lang="es-HN" sz="800" dirty="0">
                  <a:latin typeface="Myriad Pro" panose="020B0503030403020204" pitchFamily="34" charset="0"/>
                </a:rPr>
                <a:t>Ocupa la segunda posición con un </a:t>
              </a:r>
              <a:r>
                <a:rPr lang="es-HN" sz="800" b="1" dirty="0">
                  <a:latin typeface="Myriad Pro" panose="020B0503030403020204" pitchFamily="34" charset="0"/>
                </a:rPr>
                <a:t>22% </a:t>
              </a:r>
              <a:r>
                <a:rPr lang="es-HN" sz="800" dirty="0">
                  <a:latin typeface="Myriad Pro" panose="020B0503030403020204" pitchFamily="34" charset="0"/>
                </a:rPr>
                <a:t>del SOI  en campañas de cuentas de ahorro. Entre sus iniciativas más destacadas se encuentran </a:t>
              </a:r>
              <a:r>
                <a:rPr lang="es-HN" sz="800" b="1" dirty="0">
                  <a:latin typeface="Myriad Pro" panose="020B0503030403020204" pitchFamily="34" charset="0"/>
                </a:rPr>
                <a:t>“Somos los que ahorramos en BAC”</a:t>
              </a:r>
              <a:r>
                <a:rPr lang="es-HN" sz="800" dirty="0">
                  <a:latin typeface="Myriad Pro" panose="020B0503030403020204" pitchFamily="34" charset="0"/>
                </a:rPr>
                <a:t>, lanzada en marzo manteniendose simultaneamente  con la campaña </a:t>
              </a:r>
              <a:r>
                <a:rPr lang="es-HN" sz="800" b="1" dirty="0">
                  <a:latin typeface="Myriad Pro" panose="020B0503030403020204" pitchFamily="34" charset="0"/>
                </a:rPr>
                <a:t>“El ahorro te llama”</a:t>
              </a:r>
              <a:r>
                <a:rPr lang="es-HN" sz="800" dirty="0">
                  <a:latin typeface="Myriad Pro" panose="020B0503030403020204" pitchFamily="34" charset="0"/>
                </a:rPr>
                <a:t>. Posteriormente, se sumó la </a:t>
              </a:r>
              <a:r>
                <a:rPr lang="es-HN" sz="800" b="1" dirty="0">
                  <a:latin typeface="Myriad Pro" panose="020B0503030403020204" pitchFamily="34" charset="0"/>
                </a:rPr>
                <a:t>PMA “Escucha tu voz”</a:t>
              </a:r>
              <a:r>
                <a:rPr lang="es-HN" sz="800" dirty="0">
                  <a:latin typeface="Myriad Pro" panose="020B0503030403020204" pitchFamily="34" charset="0"/>
                </a:rPr>
                <a:t>, la cual se mantiene activa hasta mediados de noviembre</a:t>
              </a:r>
              <a:endParaRPr lang="ko-KR" altLang="en-US" sz="800" dirty="0">
                <a:latin typeface="Myriad Pro" panose="020B0503030403020204" pitchFamily="34" charset="0"/>
                <a:cs typeface="Arial" panose="020B0604020202020204" pitchFamily="34" charset="0"/>
              </a:endParaRPr>
            </a:p>
          </p:txBody>
        </p:sp>
      </p:grpSp>
      <p:grpSp>
        <p:nvGrpSpPr>
          <p:cNvPr id="27" name="Group 28">
            <a:extLst>
              <a:ext uri="{FF2B5EF4-FFF2-40B4-BE49-F238E27FC236}">
                <a16:creationId xmlns:a16="http://schemas.microsoft.com/office/drawing/2014/main" id="{9B278197-ED93-FE44-AE94-4403535ABBF9}"/>
              </a:ext>
            </a:extLst>
          </p:cNvPr>
          <p:cNvGrpSpPr/>
          <p:nvPr/>
        </p:nvGrpSpPr>
        <p:grpSpPr>
          <a:xfrm flipH="1">
            <a:off x="396887" y="3634335"/>
            <a:ext cx="1925729" cy="1203120"/>
            <a:chOff x="993672" y="3420639"/>
            <a:chExt cx="2212319" cy="1203120"/>
          </a:xfrm>
        </p:grpSpPr>
        <p:sp>
          <p:nvSpPr>
            <p:cNvPr id="28" name="TextBox 29">
              <a:extLst>
                <a:ext uri="{FF2B5EF4-FFF2-40B4-BE49-F238E27FC236}">
                  <a16:creationId xmlns:a16="http://schemas.microsoft.com/office/drawing/2014/main" id="{945762B2-9467-1C4C-ADD1-6A82B9C86E03}"/>
                </a:ext>
              </a:extLst>
            </p:cNvPr>
            <p:cNvSpPr txBox="1"/>
            <p:nvPr/>
          </p:nvSpPr>
          <p:spPr>
            <a:xfrm>
              <a:off x="1014473" y="3420639"/>
              <a:ext cx="2191518" cy="553998"/>
            </a:xfrm>
            <a:prstGeom prst="rect">
              <a:avLst/>
            </a:prstGeom>
            <a:noFill/>
          </p:spPr>
          <p:txBody>
            <a:bodyPr wrap="square" rtlCol="0">
              <a:spAutoFit/>
            </a:bodyPr>
            <a:lstStyle/>
            <a:p>
              <a:pPr algn="r"/>
              <a:r>
                <a:rPr lang="en-US" altLang="ko-KR" sz="2000" b="1" dirty="0" err="1">
                  <a:solidFill>
                    <a:srgbClr val="00B0F0"/>
                  </a:solidFill>
                  <a:latin typeface="Myriad Pro" panose="020B0503030403020204" pitchFamily="34" charset="0"/>
                  <a:cs typeface="Arial" panose="020B0604020202020204" pitchFamily="34" charset="0"/>
                </a:rPr>
                <a:t>Ficohsa</a:t>
              </a:r>
              <a:r>
                <a:rPr lang="en-US" altLang="ko-KR" sz="1600" b="1" dirty="0">
                  <a:solidFill>
                    <a:srgbClr val="00B0F0"/>
                  </a:solidFill>
                  <a:latin typeface="Myriad Pro" panose="020B0503030403020204" pitchFamily="34" charset="0"/>
                  <a:cs typeface="Arial" panose="020B0604020202020204" pitchFamily="34" charset="0"/>
                </a:rPr>
                <a:t> </a:t>
              </a:r>
              <a:endParaRPr lang="en-US" altLang="ko-KR" sz="1600" b="1" dirty="0">
                <a:solidFill>
                  <a:schemeClr val="tx1">
                    <a:lumMod val="65000"/>
                    <a:lumOff val="35000"/>
                  </a:schemeClr>
                </a:solidFill>
                <a:latin typeface="Myriad Pro" panose="020B0503030403020204" pitchFamily="34" charset="0"/>
                <a:cs typeface="Arial" panose="020B0604020202020204" pitchFamily="34" charset="0"/>
              </a:endParaRPr>
            </a:p>
            <a:p>
              <a:pPr algn="r"/>
              <a:r>
                <a:rPr lang="en-US" altLang="ko-KR" sz="1000" b="1" dirty="0">
                  <a:solidFill>
                    <a:schemeClr val="tx1">
                      <a:lumMod val="65000"/>
                      <a:lumOff val="35000"/>
                    </a:schemeClr>
                  </a:solidFill>
                  <a:latin typeface="Myriad Pro" panose="020B0503030403020204" pitchFamily="34" charset="0"/>
                  <a:cs typeface="Arial" panose="020B0604020202020204" pitchFamily="34" charset="0"/>
                </a:rPr>
                <a:t>29% SOI ($3.0M)</a:t>
              </a:r>
              <a:endParaRPr lang="ko-KR" altLang="en-US" sz="1000" b="1" dirty="0">
                <a:solidFill>
                  <a:schemeClr val="tx1">
                    <a:lumMod val="65000"/>
                    <a:lumOff val="35000"/>
                  </a:schemeClr>
                </a:solidFill>
                <a:latin typeface="Myriad Pro" panose="020B0503030403020204" pitchFamily="34" charset="0"/>
                <a:cs typeface="Arial" panose="020B0604020202020204" pitchFamily="34" charset="0"/>
              </a:endParaRPr>
            </a:p>
          </p:txBody>
        </p:sp>
        <p:sp>
          <p:nvSpPr>
            <p:cNvPr id="29" name="TextBox 30">
              <a:extLst>
                <a:ext uri="{FF2B5EF4-FFF2-40B4-BE49-F238E27FC236}">
                  <a16:creationId xmlns:a16="http://schemas.microsoft.com/office/drawing/2014/main" id="{E9458CF6-D98D-2A4F-89E6-D0670B17ED6F}"/>
                </a:ext>
              </a:extLst>
            </p:cNvPr>
            <p:cNvSpPr txBox="1"/>
            <p:nvPr/>
          </p:nvSpPr>
          <p:spPr>
            <a:xfrm>
              <a:off x="993672" y="3915873"/>
              <a:ext cx="1989414" cy="707886"/>
            </a:xfrm>
            <a:prstGeom prst="rect">
              <a:avLst/>
            </a:prstGeom>
            <a:noFill/>
          </p:spPr>
          <p:txBody>
            <a:bodyPr wrap="square" rtlCol="0">
              <a:spAutoFit/>
            </a:bodyPr>
            <a:lstStyle/>
            <a:p>
              <a:pPr algn="r"/>
              <a:r>
                <a:rPr lang="es-HN" sz="800" dirty="0">
                  <a:latin typeface="Myriad Pro" panose="020B0503030403020204" pitchFamily="34" charset="0"/>
                </a:rPr>
                <a:t> Destacan dos campañas clave: “Elige ahorrar”, lanzada en mayo, y la promoción “Deposita, suma y ahorra” —que incluye el sorteo de seis vehículos— activada en agosto</a:t>
              </a:r>
              <a:r>
                <a:rPr lang="es-HN" sz="800" dirty="0"/>
                <a:t>.</a:t>
              </a:r>
            </a:p>
          </p:txBody>
        </p:sp>
      </p:grpSp>
      <p:sp>
        <p:nvSpPr>
          <p:cNvPr id="30" name="TextBox 31">
            <a:extLst>
              <a:ext uri="{FF2B5EF4-FFF2-40B4-BE49-F238E27FC236}">
                <a16:creationId xmlns:a16="http://schemas.microsoft.com/office/drawing/2014/main" id="{1CB14385-B039-1B47-A711-A4EB3693A672}"/>
              </a:ext>
            </a:extLst>
          </p:cNvPr>
          <p:cNvSpPr txBox="1"/>
          <p:nvPr/>
        </p:nvSpPr>
        <p:spPr>
          <a:xfrm flipH="1">
            <a:off x="8775447" y="5002956"/>
            <a:ext cx="744506" cy="584775"/>
          </a:xfrm>
          <a:prstGeom prst="rect">
            <a:avLst/>
          </a:prstGeom>
          <a:noFill/>
        </p:spPr>
        <p:txBody>
          <a:bodyPr wrap="square" rtlCol="0" anchor="ctr">
            <a:spAutoFit/>
          </a:bodyPr>
          <a:lstStyle/>
          <a:p>
            <a:pPr algn="ctr"/>
            <a:r>
              <a:rPr lang="en-US" altLang="ko-KR" sz="3200" b="1" dirty="0">
                <a:solidFill>
                  <a:srgbClr val="FFC000"/>
                </a:solidFill>
                <a:cs typeface="Arial" panose="020B0604020202020204" pitchFamily="34" charset="0"/>
              </a:rPr>
              <a:t>05</a:t>
            </a:r>
            <a:endParaRPr lang="ko-KR" altLang="en-US" sz="3200" b="1" dirty="0">
              <a:solidFill>
                <a:srgbClr val="FFC000"/>
              </a:solidFill>
              <a:cs typeface="Arial" panose="020B0604020202020204" pitchFamily="34" charset="0"/>
            </a:endParaRPr>
          </a:p>
        </p:txBody>
      </p:sp>
      <p:grpSp>
        <p:nvGrpSpPr>
          <p:cNvPr id="31" name="Group 30">
            <a:extLst>
              <a:ext uri="{FF2B5EF4-FFF2-40B4-BE49-F238E27FC236}">
                <a16:creationId xmlns:a16="http://schemas.microsoft.com/office/drawing/2014/main" id="{B5E0094F-329E-404A-99B4-31081F437A9A}"/>
              </a:ext>
            </a:extLst>
          </p:cNvPr>
          <p:cNvGrpSpPr/>
          <p:nvPr/>
        </p:nvGrpSpPr>
        <p:grpSpPr>
          <a:xfrm flipH="1">
            <a:off x="9367088" y="4757777"/>
            <a:ext cx="2002559" cy="553998"/>
            <a:chOff x="993672" y="3661242"/>
            <a:chExt cx="1989414" cy="553998"/>
          </a:xfrm>
        </p:grpSpPr>
        <p:sp>
          <p:nvSpPr>
            <p:cNvPr id="32" name="TextBox 33">
              <a:extLst>
                <a:ext uri="{FF2B5EF4-FFF2-40B4-BE49-F238E27FC236}">
                  <a16:creationId xmlns:a16="http://schemas.microsoft.com/office/drawing/2014/main" id="{7709BD2C-9198-424F-A509-7F1772F914E5}"/>
                </a:ext>
              </a:extLst>
            </p:cNvPr>
            <p:cNvSpPr txBox="1"/>
            <p:nvPr/>
          </p:nvSpPr>
          <p:spPr>
            <a:xfrm>
              <a:off x="993672" y="3661242"/>
              <a:ext cx="1989414" cy="553998"/>
            </a:xfrm>
            <a:prstGeom prst="rect">
              <a:avLst/>
            </a:prstGeom>
            <a:noFill/>
          </p:spPr>
          <p:txBody>
            <a:bodyPr wrap="square" rtlCol="0">
              <a:spAutoFit/>
            </a:bodyPr>
            <a:lstStyle/>
            <a:p>
              <a:r>
                <a:rPr lang="en-US" altLang="ko-KR" sz="2000" b="1" dirty="0" err="1">
                  <a:solidFill>
                    <a:srgbClr val="FFC000"/>
                  </a:solidFill>
                  <a:latin typeface="Myriad Pro" panose="020B0503030403020204" pitchFamily="34" charset="0"/>
                  <a:cs typeface="Arial" panose="020B0604020202020204" pitchFamily="34" charset="0"/>
                </a:rPr>
                <a:t>Banpais</a:t>
              </a:r>
              <a:r>
                <a:rPr lang="en-US" altLang="ko-KR" sz="2000" b="1" dirty="0">
                  <a:solidFill>
                    <a:srgbClr val="FFC000"/>
                  </a:solidFill>
                  <a:latin typeface="Myriad Pro" panose="020B0503030403020204" pitchFamily="34" charset="0"/>
                  <a:cs typeface="Arial" panose="020B0604020202020204" pitchFamily="34" charset="0"/>
                </a:rPr>
                <a:t> </a:t>
              </a:r>
            </a:p>
            <a:p>
              <a:r>
                <a:rPr lang="en-US" altLang="ko-KR" sz="1000" b="1" dirty="0">
                  <a:solidFill>
                    <a:schemeClr val="tx1">
                      <a:lumMod val="65000"/>
                      <a:lumOff val="35000"/>
                    </a:schemeClr>
                  </a:solidFill>
                  <a:latin typeface="Myriad Pro" panose="020B0503030403020204" pitchFamily="34" charset="0"/>
                  <a:cs typeface="Arial" panose="020B0604020202020204" pitchFamily="34" charset="0"/>
                </a:rPr>
                <a:t>9% SOI ($1.0M)</a:t>
              </a:r>
              <a:endParaRPr lang="ko-KR" altLang="en-US" sz="1000" b="1" dirty="0">
                <a:solidFill>
                  <a:schemeClr val="tx1">
                    <a:lumMod val="65000"/>
                    <a:lumOff val="35000"/>
                  </a:schemeClr>
                </a:solidFill>
                <a:latin typeface="Myriad Pro" panose="020B0503030403020204" pitchFamily="34" charset="0"/>
                <a:cs typeface="Arial" panose="020B0604020202020204" pitchFamily="34" charset="0"/>
              </a:endParaRPr>
            </a:p>
          </p:txBody>
        </p:sp>
        <p:sp>
          <p:nvSpPr>
            <p:cNvPr id="33" name="TextBox 34">
              <a:extLst>
                <a:ext uri="{FF2B5EF4-FFF2-40B4-BE49-F238E27FC236}">
                  <a16:creationId xmlns:a16="http://schemas.microsoft.com/office/drawing/2014/main" id="{386AEB1E-1200-2448-8456-E02008C65BDF}"/>
                </a:ext>
              </a:extLst>
            </p:cNvPr>
            <p:cNvSpPr txBox="1"/>
            <p:nvPr/>
          </p:nvSpPr>
          <p:spPr>
            <a:xfrm>
              <a:off x="993672" y="3915873"/>
              <a:ext cx="1989414" cy="215444"/>
            </a:xfrm>
            <a:prstGeom prst="rect">
              <a:avLst/>
            </a:prstGeom>
            <a:noFill/>
          </p:spPr>
          <p:txBody>
            <a:bodyPr wrap="square" rtlCol="0">
              <a:spAutoFit/>
            </a:bodyPr>
            <a:lstStyle/>
            <a:p>
              <a:endParaRPr lang="ko-KR" altLang="en-US" sz="800" dirty="0">
                <a:solidFill>
                  <a:schemeClr val="tx1">
                    <a:lumMod val="50000"/>
                    <a:lumOff val="50000"/>
                  </a:schemeClr>
                </a:solidFill>
                <a:latin typeface="Myriad Pro" panose="020B0503030403020204" pitchFamily="34" charset="0"/>
                <a:cs typeface="Poppins" pitchFamily="2" charset="77"/>
              </a:endParaRPr>
            </a:p>
          </p:txBody>
        </p:sp>
      </p:grpSp>
      <p:grpSp>
        <p:nvGrpSpPr>
          <p:cNvPr id="35" name="Grupo 34">
            <a:extLst>
              <a:ext uri="{FF2B5EF4-FFF2-40B4-BE49-F238E27FC236}">
                <a16:creationId xmlns:a16="http://schemas.microsoft.com/office/drawing/2014/main" id="{55DD6459-EF18-BA4D-8AAA-AC11C6DD4988}"/>
              </a:ext>
            </a:extLst>
          </p:cNvPr>
          <p:cNvGrpSpPr/>
          <p:nvPr/>
        </p:nvGrpSpPr>
        <p:grpSpPr>
          <a:xfrm>
            <a:off x="9004052" y="482459"/>
            <a:ext cx="2589213" cy="2423228"/>
            <a:chOff x="7625787" y="2267872"/>
            <a:chExt cx="3416965" cy="4000823"/>
          </a:xfrm>
          <a:solidFill>
            <a:schemeClr val="bg1">
              <a:lumMod val="50000"/>
            </a:schemeClr>
          </a:solidFill>
        </p:grpSpPr>
        <p:sp>
          <p:nvSpPr>
            <p:cNvPr id="36" name="Forma libre: forma 44">
              <a:extLst>
                <a:ext uri="{FF2B5EF4-FFF2-40B4-BE49-F238E27FC236}">
                  <a16:creationId xmlns:a16="http://schemas.microsoft.com/office/drawing/2014/main" id="{53508A39-7831-CE42-BD03-470B9AB81E1F}"/>
                </a:ext>
              </a:extLst>
            </p:cNvPr>
            <p:cNvSpPr/>
            <p:nvPr/>
          </p:nvSpPr>
          <p:spPr>
            <a:xfrm>
              <a:off x="7628205" y="3646966"/>
              <a:ext cx="1940109" cy="1124871"/>
            </a:xfrm>
            <a:custGeom>
              <a:avLst/>
              <a:gdLst>
                <a:gd name="connsiteX0" fmla="*/ 983428 w 1940109"/>
                <a:gd name="connsiteY0" fmla="*/ 3201 h 1124871"/>
                <a:gd name="connsiteX1" fmla="*/ 1631983 w 1940109"/>
                <a:gd name="connsiteY1" fmla="*/ 146996 h 1124871"/>
                <a:gd name="connsiteX2" fmla="*/ 1628535 w 1940109"/>
                <a:gd name="connsiteY2" fmla="*/ 973324 h 1124871"/>
                <a:gd name="connsiteX3" fmla="*/ 151191 w 1940109"/>
                <a:gd name="connsiteY3" fmla="*/ 861046 h 1124871"/>
                <a:gd name="connsiteX4" fmla="*/ 121643 w 1940109"/>
                <a:gd name="connsiteY4" fmla="*/ 284388 h 1124871"/>
                <a:gd name="connsiteX5" fmla="*/ 983428 w 1940109"/>
                <a:gd name="connsiteY5" fmla="*/ 3201 h 112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0109" h="1124871">
                  <a:moveTo>
                    <a:pt x="983428" y="3201"/>
                  </a:moveTo>
                  <a:cubicBezTo>
                    <a:pt x="1208969" y="-12755"/>
                    <a:pt x="1434314" y="37229"/>
                    <a:pt x="1631983" y="146996"/>
                  </a:cubicBezTo>
                  <a:cubicBezTo>
                    <a:pt x="2040714" y="384848"/>
                    <a:pt x="2045146" y="746305"/>
                    <a:pt x="1628535" y="973324"/>
                  </a:cubicBezTo>
                  <a:cubicBezTo>
                    <a:pt x="1211925" y="1200343"/>
                    <a:pt x="507723" y="1180645"/>
                    <a:pt x="151191" y="861046"/>
                  </a:cubicBezTo>
                  <a:cubicBezTo>
                    <a:pt x="-34463" y="694599"/>
                    <a:pt x="-55638" y="459700"/>
                    <a:pt x="121643" y="284388"/>
                  </a:cubicBezTo>
                  <a:cubicBezTo>
                    <a:pt x="359004" y="50968"/>
                    <a:pt x="655457" y="-7140"/>
                    <a:pt x="983428" y="3201"/>
                  </a:cubicBezTo>
                  <a:close/>
                </a:path>
              </a:pathLst>
            </a:custGeom>
            <a:grpFill/>
            <a:ln w="49143" cap="flat">
              <a:noFill/>
              <a:prstDash val="solid"/>
              <a:miter/>
            </a:ln>
          </p:spPr>
          <p:txBody>
            <a:bodyPr rtlCol="0" anchor="ctr"/>
            <a:lstStyle/>
            <a:p>
              <a:endParaRPr lang="es-ES"/>
            </a:p>
          </p:txBody>
        </p:sp>
        <p:sp>
          <p:nvSpPr>
            <p:cNvPr id="37" name="Forma libre: forma 45">
              <a:extLst>
                <a:ext uri="{FF2B5EF4-FFF2-40B4-BE49-F238E27FC236}">
                  <a16:creationId xmlns:a16="http://schemas.microsoft.com/office/drawing/2014/main" id="{AF175B3A-CFAB-9C40-9908-817B2CF870A1}"/>
                </a:ext>
              </a:extLst>
            </p:cNvPr>
            <p:cNvSpPr/>
            <p:nvPr/>
          </p:nvSpPr>
          <p:spPr>
            <a:xfrm>
              <a:off x="9090598" y="2267872"/>
              <a:ext cx="1937693" cy="1131656"/>
            </a:xfrm>
            <a:custGeom>
              <a:avLst/>
              <a:gdLst>
                <a:gd name="connsiteX0" fmla="*/ 957507 w 1937693"/>
                <a:gd name="connsiteY0" fmla="*/ 1129177 h 1131656"/>
                <a:gd name="connsiteX1" fmla="*/ 366569 w 1937693"/>
                <a:gd name="connsiteY1" fmla="*/ 1014435 h 1131656"/>
                <a:gd name="connsiteX2" fmla="*/ 210462 w 1937693"/>
                <a:gd name="connsiteY2" fmla="*/ 926287 h 1131656"/>
                <a:gd name="connsiteX3" fmla="*/ 249366 w 1937693"/>
                <a:gd name="connsiteY3" fmla="*/ 191555 h 1131656"/>
                <a:gd name="connsiteX4" fmla="*/ 1693716 w 1937693"/>
                <a:gd name="connsiteY4" fmla="*/ 202388 h 1131656"/>
                <a:gd name="connsiteX5" fmla="*/ 1903007 w 1937693"/>
                <a:gd name="connsiteY5" fmla="*/ 718473 h 1131656"/>
                <a:gd name="connsiteX6" fmla="*/ 1579961 w 1937693"/>
                <a:gd name="connsiteY6" fmla="*/ 1010003 h 1131656"/>
                <a:gd name="connsiteX7" fmla="*/ 957507 w 1937693"/>
                <a:gd name="connsiteY7" fmla="*/ 1129177 h 113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7693" h="1131656">
                  <a:moveTo>
                    <a:pt x="957507" y="1129177"/>
                  </a:moveTo>
                  <a:cubicBezTo>
                    <a:pt x="754026" y="1140748"/>
                    <a:pt x="550941" y="1101303"/>
                    <a:pt x="366569" y="1014435"/>
                  </a:cubicBezTo>
                  <a:cubicBezTo>
                    <a:pt x="311266" y="991192"/>
                    <a:pt x="258919" y="961645"/>
                    <a:pt x="210462" y="926287"/>
                  </a:cubicBezTo>
                  <a:cubicBezTo>
                    <a:pt x="-81068" y="707639"/>
                    <a:pt x="-72203" y="362926"/>
                    <a:pt x="249366" y="191555"/>
                  </a:cubicBezTo>
                  <a:cubicBezTo>
                    <a:pt x="726056" y="-62549"/>
                    <a:pt x="1217027" y="-67967"/>
                    <a:pt x="1693716" y="202388"/>
                  </a:cubicBezTo>
                  <a:cubicBezTo>
                    <a:pt x="1910886" y="325992"/>
                    <a:pt x="1989185" y="535282"/>
                    <a:pt x="1903007" y="718473"/>
                  </a:cubicBezTo>
                  <a:cubicBezTo>
                    <a:pt x="1838003" y="860792"/>
                    <a:pt x="1715877" y="946477"/>
                    <a:pt x="1579961" y="1010003"/>
                  </a:cubicBezTo>
                  <a:cubicBezTo>
                    <a:pt x="1386133" y="1102437"/>
                    <a:pt x="1171770" y="1143456"/>
                    <a:pt x="957507" y="1129177"/>
                  </a:cubicBezTo>
                  <a:close/>
                </a:path>
              </a:pathLst>
            </a:custGeom>
            <a:grpFill/>
            <a:ln w="49143" cap="flat">
              <a:noFill/>
              <a:prstDash val="solid"/>
              <a:miter/>
            </a:ln>
          </p:spPr>
          <p:txBody>
            <a:bodyPr rtlCol="0" anchor="ctr"/>
            <a:lstStyle/>
            <a:p>
              <a:endParaRPr lang="es-ES"/>
            </a:p>
          </p:txBody>
        </p:sp>
        <p:sp>
          <p:nvSpPr>
            <p:cNvPr id="38" name="Forma libre: forma 46">
              <a:extLst>
                <a:ext uri="{FF2B5EF4-FFF2-40B4-BE49-F238E27FC236}">
                  <a16:creationId xmlns:a16="http://schemas.microsoft.com/office/drawing/2014/main" id="{21D3F338-D66D-0A46-AB96-42E9F38CB106}"/>
                </a:ext>
              </a:extLst>
            </p:cNvPr>
            <p:cNvSpPr/>
            <p:nvPr/>
          </p:nvSpPr>
          <p:spPr>
            <a:xfrm>
              <a:off x="9670694" y="4016747"/>
              <a:ext cx="1361795" cy="1866413"/>
            </a:xfrm>
            <a:custGeom>
              <a:avLst/>
              <a:gdLst>
                <a:gd name="connsiteX0" fmla="*/ 1326851 w 1361795"/>
                <a:gd name="connsiteY0" fmla="*/ 294 h 1866413"/>
                <a:gd name="connsiteX1" fmla="*/ 1356397 w 1361795"/>
                <a:gd name="connsiteY1" fmla="*/ 83518 h 1866413"/>
                <a:gd name="connsiteX2" fmla="*/ 1356397 w 1361795"/>
                <a:gd name="connsiteY2" fmla="*/ 686767 h 1866413"/>
                <a:gd name="connsiteX3" fmla="*/ 1356397 w 1361795"/>
                <a:gd name="connsiteY3" fmla="*/ 1162472 h 1866413"/>
                <a:gd name="connsiteX4" fmla="*/ 987061 w 1361795"/>
                <a:gd name="connsiteY4" fmla="*/ 1740113 h 1866413"/>
                <a:gd name="connsiteX5" fmla="*/ 213918 w 1361795"/>
                <a:gd name="connsiteY5" fmla="*/ 1854854 h 1866413"/>
                <a:gd name="connsiteX6" fmla="*/ 16939 w 1361795"/>
                <a:gd name="connsiteY6" fmla="*/ 1646056 h 1866413"/>
                <a:gd name="connsiteX7" fmla="*/ 178461 w 1361795"/>
                <a:gd name="connsiteY7" fmla="*/ 1485026 h 1866413"/>
                <a:gd name="connsiteX8" fmla="*/ 996417 w 1361795"/>
                <a:gd name="connsiteY8" fmla="*/ 1369300 h 1866413"/>
                <a:gd name="connsiteX9" fmla="*/ 1117068 w 1361795"/>
                <a:gd name="connsiteY9" fmla="*/ 1292970 h 1866413"/>
                <a:gd name="connsiteX10" fmla="*/ 1143660 w 1361795"/>
                <a:gd name="connsiteY10" fmla="*/ 1227475 h 1866413"/>
                <a:gd name="connsiteX11" fmla="*/ 1077327 w 1361795"/>
                <a:gd name="connsiteY11" fmla="*/ 1206300 h 1866413"/>
                <a:gd name="connsiteX12" fmla="*/ 1070285 w 1361795"/>
                <a:gd name="connsiteY12" fmla="*/ 1210732 h 1866413"/>
                <a:gd name="connsiteX13" fmla="*/ 260208 w 1361795"/>
                <a:gd name="connsiteY13" fmla="*/ 1380134 h 1866413"/>
                <a:gd name="connsiteX14" fmla="*/ 27772 w 1361795"/>
                <a:gd name="connsiteY14" fmla="*/ 1024586 h 1866413"/>
                <a:gd name="connsiteX15" fmla="*/ 154332 w 1361795"/>
                <a:gd name="connsiteY15" fmla="*/ 994547 h 1866413"/>
                <a:gd name="connsiteX16" fmla="*/ 1007744 w 1361795"/>
                <a:gd name="connsiteY16" fmla="*/ 872912 h 1866413"/>
                <a:gd name="connsiteX17" fmla="*/ 1313063 w 1361795"/>
                <a:gd name="connsiteY17" fmla="*/ 510963 h 1866413"/>
                <a:gd name="connsiteX18" fmla="*/ 857055 w 1361795"/>
                <a:gd name="connsiteY18" fmla="*/ 816773 h 1866413"/>
                <a:gd name="connsiteX19" fmla="*/ 112474 w 1361795"/>
                <a:gd name="connsiteY19" fmla="*/ 866018 h 1866413"/>
                <a:gd name="connsiteX20" fmla="*/ 18662 w 1361795"/>
                <a:gd name="connsiteY20" fmla="*/ 763047 h 1866413"/>
                <a:gd name="connsiteX21" fmla="*/ 20386 w 1361795"/>
                <a:gd name="connsiteY21" fmla="*/ 748816 h 1866413"/>
                <a:gd name="connsiteX22" fmla="*/ 20386 w 1361795"/>
                <a:gd name="connsiteY22" fmla="*/ 712374 h 1866413"/>
                <a:gd name="connsiteX23" fmla="*/ 232138 w 1361795"/>
                <a:gd name="connsiteY23" fmla="*/ 517857 h 1866413"/>
                <a:gd name="connsiteX24" fmla="*/ 1107711 w 1361795"/>
                <a:gd name="connsiteY24" fmla="*/ 332204 h 1866413"/>
                <a:gd name="connsiteX25" fmla="*/ 1324881 w 1361795"/>
                <a:gd name="connsiteY25" fmla="*/ 2756 h 186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1795" h="1866413">
                  <a:moveTo>
                    <a:pt x="1326851" y="294"/>
                  </a:moveTo>
                  <a:cubicBezTo>
                    <a:pt x="1365754" y="17529"/>
                    <a:pt x="1356397" y="52494"/>
                    <a:pt x="1356397" y="83518"/>
                  </a:cubicBezTo>
                  <a:cubicBezTo>
                    <a:pt x="1356397" y="284436"/>
                    <a:pt x="1351965" y="485848"/>
                    <a:pt x="1356397" y="686767"/>
                  </a:cubicBezTo>
                  <a:cubicBezTo>
                    <a:pt x="1361322" y="845335"/>
                    <a:pt x="1335715" y="1002918"/>
                    <a:pt x="1356397" y="1162472"/>
                  </a:cubicBezTo>
                  <a:cubicBezTo>
                    <a:pt x="1391853" y="1454001"/>
                    <a:pt x="1237718" y="1628820"/>
                    <a:pt x="987061" y="1740113"/>
                  </a:cubicBezTo>
                  <a:cubicBezTo>
                    <a:pt x="744924" y="1849191"/>
                    <a:pt x="477279" y="1888931"/>
                    <a:pt x="213918" y="1854854"/>
                  </a:cubicBezTo>
                  <a:cubicBezTo>
                    <a:pt x="31220" y="1832202"/>
                    <a:pt x="32204" y="1826785"/>
                    <a:pt x="16939" y="1646056"/>
                  </a:cubicBezTo>
                  <a:cubicBezTo>
                    <a:pt x="4134" y="1477146"/>
                    <a:pt x="16939" y="1462373"/>
                    <a:pt x="178461" y="1485026"/>
                  </a:cubicBezTo>
                  <a:cubicBezTo>
                    <a:pt x="456547" y="1528853"/>
                    <a:pt x="741379" y="1488571"/>
                    <a:pt x="996417" y="1369300"/>
                  </a:cubicBezTo>
                  <a:cubicBezTo>
                    <a:pt x="1038522" y="1346943"/>
                    <a:pt x="1078854" y="1321434"/>
                    <a:pt x="1117068" y="1292970"/>
                  </a:cubicBezTo>
                  <a:cubicBezTo>
                    <a:pt x="1139720" y="1277704"/>
                    <a:pt x="1170252" y="1262439"/>
                    <a:pt x="1143660" y="1227475"/>
                  </a:cubicBezTo>
                  <a:cubicBezTo>
                    <a:pt x="1131200" y="1203295"/>
                    <a:pt x="1101456" y="1193840"/>
                    <a:pt x="1077327" y="1206300"/>
                  </a:cubicBezTo>
                  <a:cubicBezTo>
                    <a:pt x="1074865" y="1207580"/>
                    <a:pt x="1072501" y="1209057"/>
                    <a:pt x="1070285" y="1210732"/>
                  </a:cubicBezTo>
                  <a:cubicBezTo>
                    <a:pt x="818151" y="1353049"/>
                    <a:pt x="542873" y="1379642"/>
                    <a:pt x="260208" y="1380134"/>
                  </a:cubicBezTo>
                  <a:cubicBezTo>
                    <a:pt x="63229" y="1380134"/>
                    <a:pt x="-58406" y="1202360"/>
                    <a:pt x="27772" y="1024586"/>
                  </a:cubicBezTo>
                  <a:cubicBezTo>
                    <a:pt x="57320" y="964015"/>
                    <a:pt x="109519" y="988638"/>
                    <a:pt x="154332" y="994547"/>
                  </a:cubicBezTo>
                  <a:cubicBezTo>
                    <a:pt x="449801" y="1033451"/>
                    <a:pt x="737882" y="1007843"/>
                    <a:pt x="1007744" y="872912"/>
                  </a:cubicBezTo>
                  <a:cubicBezTo>
                    <a:pt x="1147599" y="802492"/>
                    <a:pt x="1278098" y="718283"/>
                    <a:pt x="1313063" y="510963"/>
                  </a:cubicBezTo>
                  <a:cubicBezTo>
                    <a:pt x="1193742" y="654758"/>
                    <a:pt x="1035371" y="760929"/>
                    <a:pt x="857055" y="816773"/>
                  </a:cubicBezTo>
                  <a:cubicBezTo>
                    <a:pt x="616790" y="894728"/>
                    <a:pt x="360913" y="911619"/>
                    <a:pt x="112474" y="866018"/>
                  </a:cubicBezTo>
                  <a:cubicBezTo>
                    <a:pt x="58157" y="863506"/>
                    <a:pt x="16151" y="817364"/>
                    <a:pt x="18662" y="763047"/>
                  </a:cubicBezTo>
                  <a:cubicBezTo>
                    <a:pt x="18909" y="758270"/>
                    <a:pt x="19450" y="753493"/>
                    <a:pt x="20386" y="748816"/>
                  </a:cubicBezTo>
                  <a:cubicBezTo>
                    <a:pt x="21124" y="736701"/>
                    <a:pt x="21124" y="724488"/>
                    <a:pt x="20386" y="712374"/>
                  </a:cubicBezTo>
                  <a:cubicBezTo>
                    <a:pt x="16939" y="489295"/>
                    <a:pt x="15953" y="496189"/>
                    <a:pt x="232138" y="517857"/>
                  </a:cubicBezTo>
                  <a:cubicBezTo>
                    <a:pt x="536570" y="555973"/>
                    <a:pt x="844941" y="490575"/>
                    <a:pt x="1107711" y="332204"/>
                  </a:cubicBezTo>
                  <a:cubicBezTo>
                    <a:pt x="1228213" y="263015"/>
                    <a:pt x="1308828" y="140790"/>
                    <a:pt x="1324881" y="2756"/>
                  </a:cubicBezTo>
                  <a:close/>
                </a:path>
              </a:pathLst>
            </a:custGeom>
            <a:grpFill/>
            <a:ln w="49143" cap="flat">
              <a:noFill/>
              <a:prstDash val="solid"/>
              <a:miter/>
            </a:ln>
          </p:spPr>
          <p:txBody>
            <a:bodyPr rtlCol="0" anchor="ctr"/>
            <a:lstStyle/>
            <a:p>
              <a:endParaRPr lang="es-ES"/>
            </a:p>
          </p:txBody>
        </p:sp>
        <p:sp>
          <p:nvSpPr>
            <p:cNvPr id="39" name="Forma libre: forma 47">
              <a:extLst>
                <a:ext uri="{FF2B5EF4-FFF2-40B4-BE49-F238E27FC236}">
                  <a16:creationId xmlns:a16="http://schemas.microsoft.com/office/drawing/2014/main" id="{675AAB80-7B6D-2847-ACC6-F18CD085C19D}"/>
                </a:ext>
              </a:extLst>
            </p:cNvPr>
            <p:cNvSpPr/>
            <p:nvPr/>
          </p:nvSpPr>
          <p:spPr>
            <a:xfrm>
              <a:off x="7625787" y="4906600"/>
              <a:ext cx="1953407" cy="1362095"/>
            </a:xfrm>
            <a:custGeom>
              <a:avLst/>
              <a:gdLst>
                <a:gd name="connsiteX0" fmla="*/ 1904754 w 1953407"/>
                <a:gd name="connsiteY0" fmla="*/ 294 h 1362095"/>
                <a:gd name="connsiteX1" fmla="*/ 1931347 w 1953407"/>
                <a:gd name="connsiteY1" fmla="*/ 378002 h 1362095"/>
                <a:gd name="connsiteX2" fmla="*/ 1905739 w 1953407"/>
                <a:gd name="connsiteY2" fmla="*/ 480924 h 1362095"/>
                <a:gd name="connsiteX3" fmla="*/ 29019 w 1953407"/>
                <a:gd name="connsiteY3" fmla="*/ 499637 h 1362095"/>
                <a:gd name="connsiteX4" fmla="*/ 228460 w 1953407"/>
                <a:gd name="connsiteY4" fmla="*/ 788704 h 1362095"/>
                <a:gd name="connsiteX5" fmla="*/ 1687092 w 1953407"/>
                <a:gd name="connsiteY5" fmla="*/ 805447 h 1362095"/>
                <a:gd name="connsiteX6" fmla="*/ 1904754 w 1953407"/>
                <a:gd name="connsiteY6" fmla="*/ 480431 h 1362095"/>
                <a:gd name="connsiteX7" fmla="*/ 1876192 w 1953407"/>
                <a:gd name="connsiteY7" fmla="*/ 999471 h 1362095"/>
                <a:gd name="connsiteX8" fmla="*/ 1211386 w 1953407"/>
                <a:gd name="connsiteY8" fmla="*/ 1340246 h 1362095"/>
                <a:gd name="connsiteX9" fmla="*/ 454002 w 1953407"/>
                <a:gd name="connsiteY9" fmla="*/ 1270811 h 1362095"/>
                <a:gd name="connsiteX10" fmla="*/ 4397 w 1953407"/>
                <a:gd name="connsiteY10" fmla="*/ 630628 h 1362095"/>
                <a:gd name="connsiteX11" fmla="*/ 4397 w 1953407"/>
                <a:gd name="connsiteY11" fmla="*/ 152461 h 1362095"/>
                <a:gd name="connsiteX12" fmla="*/ 32958 w 1953407"/>
                <a:gd name="connsiteY12" fmla="*/ 1772 h 1362095"/>
                <a:gd name="connsiteX13" fmla="*/ 32958 w 1953407"/>
                <a:gd name="connsiteY13" fmla="*/ 1772 h 1362095"/>
                <a:gd name="connsiteX14" fmla="*/ 269826 w 1953407"/>
                <a:gd name="connsiteY14" fmla="*/ 325803 h 1362095"/>
                <a:gd name="connsiteX15" fmla="*/ 1603376 w 1953407"/>
                <a:gd name="connsiteY15" fmla="*/ 371108 h 1362095"/>
                <a:gd name="connsiteX16" fmla="*/ 1909679 w 1953407"/>
                <a:gd name="connsiteY16" fmla="*/ 1772 h 136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3406" h="1362095">
                  <a:moveTo>
                    <a:pt x="1904754" y="294"/>
                  </a:moveTo>
                  <a:cubicBezTo>
                    <a:pt x="1990933" y="120452"/>
                    <a:pt x="1936270" y="251442"/>
                    <a:pt x="1931347" y="378002"/>
                  </a:cubicBezTo>
                  <a:cubicBezTo>
                    <a:pt x="1926520" y="413113"/>
                    <a:pt x="1917952" y="447634"/>
                    <a:pt x="1905739" y="480924"/>
                  </a:cubicBezTo>
                  <a:cubicBezTo>
                    <a:pt x="1444808" y="991100"/>
                    <a:pt x="613062" y="1006366"/>
                    <a:pt x="29019" y="499637"/>
                  </a:cubicBezTo>
                  <a:cubicBezTo>
                    <a:pt x="53691" y="619006"/>
                    <a:pt x="125638" y="723306"/>
                    <a:pt x="228460" y="788704"/>
                  </a:cubicBezTo>
                  <a:cubicBezTo>
                    <a:pt x="613062" y="1059058"/>
                    <a:pt x="1296581" y="1065460"/>
                    <a:pt x="1687092" y="805447"/>
                  </a:cubicBezTo>
                  <a:cubicBezTo>
                    <a:pt x="1802324" y="728133"/>
                    <a:pt x="1900323" y="634075"/>
                    <a:pt x="1904754" y="480431"/>
                  </a:cubicBezTo>
                  <a:cubicBezTo>
                    <a:pt x="1983054" y="595664"/>
                    <a:pt x="1960893" y="874390"/>
                    <a:pt x="1876192" y="999471"/>
                  </a:cubicBezTo>
                  <a:cubicBezTo>
                    <a:pt x="1714177" y="1232892"/>
                    <a:pt x="1465983" y="1303312"/>
                    <a:pt x="1211386" y="1340246"/>
                  </a:cubicBezTo>
                  <a:cubicBezTo>
                    <a:pt x="957284" y="1385305"/>
                    <a:pt x="695695" y="1361323"/>
                    <a:pt x="454002" y="1270811"/>
                  </a:cubicBezTo>
                  <a:cubicBezTo>
                    <a:pt x="26065" y="1098946"/>
                    <a:pt x="-18257" y="937915"/>
                    <a:pt x="4397" y="630628"/>
                  </a:cubicBezTo>
                  <a:cubicBezTo>
                    <a:pt x="16215" y="470583"/>
                    <a:pt x="-35" y="312014"/>
                    <a:pt x="4397" y="152461"/>
                  </a:cubicBezTo>
                  <a:cubicBezTo>
                    <a:pt x="-2349" y="100458"/>
                    <a:pt x="7646" y="47668"/>
                    <a:pt x="32958" y="1772"/>
                  </a:cubicBezTo>
                  <a:lnTo>
                    <a:pt x="32958" y="1772"/>
                  </a:lnTo>
                  <a:cubicBezTo>
                    <a:pt x="42808" y="160340"/>
                    <a:pt x="146714" y="255382"/>
                    <a:pt x="269826" y="325803"/>
                  </a:cubicBezTo>
                  <a:cubicBezTo>
                    <a:pt x="705150" y="575474"/>
                    <a:pt x="1156233" y="572027"/>
                    <a:pt x="1603376" y="371108"/>
                  </a:cubicBezTo>
                  <a:cubicBezTo>
                    <a:pt x="1757513" y="302657"/>
                    <a:pt x="1891459" y="194319"/>
                    <a:pt x="1909679" y="1772"/>
                  </a:cubicBezTo>
                  <a:close/>
                </a:path>
              </a:pathLst>
            </a:custGeom>
            <a:grpFill/>
            <a:ln w="49143" cap="flat">
              <a:noFill/>
              <a:prstDash val="solid"/>
              <a:miter/>
            </a:ln>
          </p:spPr>
          <p:txBody>
            <a:bodyPr rtlCol="0" anchor="ctr"/>
            <a:lstStyle/>
            <a:p>
              <a:endParaRPr lang="es-ES"/>
            </a:p>
          </p:txBody>
        </p:sp>
        <p:sp>
          <p:nvSpPr>
            <p:cNvPr id="40" name="Forma libre: forma 48">
              <a:extLst>
                <a:ext uri="{FF2B5EF4-FFF2-40B4-BE49-F238E27FC236}">
                  <a16:creationId xmlns:a16="http://schemas.microsoft.com/office/drawing/2014/main" id="{EDF995DE-81C4-BA49-842A-60585508C70D}"/>
                </a:ext>
              </a:extLst>
            </p:cNvPr>
            <p:cNvSpPr/>
            <p:nvPr/>
          </p:nvSpPr>
          <p:spPr>
            <a:xfrm>
              <a:off x="7627481" y="4452071"/>
              <a:ext cx="1947979" cy="840963"/>
            </a:xfrm>
            <a:custGeom>
              <a:avLst/>
              <a:gdLst>
                <a:gd name="connsiteX0" fmla="*/ 29293 w 1947979"/>
                <a:gd name="connsiteY0" fmla="*/ 454824 h 840963"/>
                <a:gd name="connsiteX1" fmla="*/ 9104 w 1947979"/>
                <a:gd name="connsiteY1" fmla="*/ 4726 h 840963"/>
                <a:gd name="connsiteX2" fmla="*/ 1920296 w 1947979"/>
                <a:gd name="connsiteY2" fmla="*/ 294 h 840963"/>
                <a:gd name="connsiteX3" fmla="*/ 1903060 w 1947979"/>
                <a:gd name="connsiteY3" fmla="*/ 454824 h 840963"/>
                <a:gd name="connsiteX4" fmla="*/ 1903060 w 1947979"/>
                <a:gd name="connsiteY4" fmla="*/ 454824 h 840963"/>
                <a:gd name="connsiteX5" fmla="*/ 1489403 w 1947979"/>
                <a:gd name="connsiteY5" fmla="*/ 750293 h 840963"/>
                <a:gd name="connsiteX6" fmla="*/ 26831 w 1947979"/>
                <a:gd name="connsiteY6" fmla="*/ 454824 h 84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7979" h="840963">
                  <a:moveTo>
                    <a:pt x="29293" y="454824"/>
                  </a:moveTo>
                  <a:cubicBezTo>
                    <a:pt x="-1583" y="306843"/>
                    <a:pt x="-8378" y="154873"/>
                    <a:pt x="9104" y="4726"/>
                  </a:cubicBezTo>
                  <a:cubicBezTo>
                    <a:pt x="291769" y="638507"/>
                    <a:pt x="1679981" y="612407"/>
                    <a:pt x="1920296" y="294"/>
                  </a:cubicBezTo>
                  <a:cubicBezTo>
                    <a:pt x="1961908" y="149900"/>
                    <a:pt x="1955899" y="308763"/>
                    <a:pt x="1903060" y="454824"/>
                  </a:cubicBezTo>
                  <a:lnTo>
                    <a:pt x="1903060" y="454824"/>
                  </a:lnTo>
                  <a:cubicBezTo>
                    <a:pt x="1785857" y="582860"/>
                    <a:pt x="1659790" y="701048"/>
                    <a:pt x="1489403" y="750293"/>
                  </a:cubicBezTo>
                  <a:cubicBezTo>
                    <a:pt x="951649" y="903936"/>
                    <a:pt x="443935" y="898027"/>
                    <a:pt x="26831" y="454824"/>
                  </a:cubicBezTo>
                  <a:close/>
                </a:path>
              </a:pathLst>
            </a:custGeom>
            <a:grpFill/>
            <a:ln w="49143" cap="flat">
              <a:noFill/>
              <a:prstDash val="solid"/>
              <a:miter/>
            </a:ln>
          </p:spPr>
          <p:txBody>
            <a:bodyPr rtlCol="0" anchor="ctr"/>
            <a:lstStyle/>
            <a:p>
              <a:endParaRPr lang="es-ES"/>
            </a:p>
          </p:txBody>
        </p:sp>
        <p:sp>
          <p:nvSpPr>
            <p:cNvPr id="41" name="Forma libre: forma 49">
              <a:extLst>
                <a:ext uri="{FF2B5EF4-FFF2-40B4-BE49-F238E27FC236}">
                  <a16:creationId xmlns:a16="http://schemas.microsoft.com/office/drawing/2014/main" id="{E2D7AA0B-522C-E449-B0F4-F276FB546329}"/>
                </a:ext>
              </a:extLst>
            </p:cNvPr>
            <p:cNvSpPr/>
            <p:nvPr/>
          </p:nvSpPr>
          <p:spPr>
            <a:xfrm>
              <a:off x="9092928" y="3069768"/>
              <a:ext cx="1949824" cy="866016"/>
            </a:xfrm>
            <a:custGeom>
              <a:avLst/>
              <a:gdLst>
                <a:gd name="connsiteX0" fmla="*/ 15584 w 1949824"/>
                <a:gd name="connsiteY0" fmla="*/ 30826 h 866016"/>
                <a:gd name="connsiteX1" fmla="*/ 1916928 w 1949824"/>
                <a:gd name="connsiteY1" fmla="*/ 294 h 866016"/>
                <a:gd name="connsiteX2" fmla="*/ 1589448 w 1949824"/>
                <a:gd name="connsiteY2" fmla="*/ 726655 h 866016"/>
                <a:gd name="connsiteX3" fmla="*/ 387384 w 1949824"/>
                <a:gd name="connsiteY3" fmla="*/ 749801 h 866016"/>
                <a:gd name="connsiteX4" fmla="*/ 15584 w 1949824"/>
                <a:gd name="connsiteY4" fmla="*/ 30826 h 866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9824" h="866016">
                  <a:moveTo>
                    <a:pt x="15584" y="30826"/>
                  </a:moveTo>
                  <a:cubicBezTo>
                    <a:pt x="292340" y="679381"/>
                    <a:pt x="1765253" y="621764"/>
                    <a:pt x="1916928" y="294"/>
                  </a:cubicBezTo>
                  <a:cubicBezTo>
                    <a:pt x="2010493" y="323340"/>
                    <a:pt x="1902646" y="580891"/>
                    <a:pt x="1589448" y="726655"/>
                  </a:cubicBezTo>
                  <a:cubicBezTo>
                    <a:pt x="1210165" y="904430"/>
                    <a:pt x="773216" y="912850"/>
                    <a:pt x="387384" y="749801"/>
                  </a:cubicBezTo>
                  <a:cubicBezTo>
                    <a:pt x="55472" y="618316"/>
                    <a:pt x="-43017" y="411489"/>
                    <a:pt x="15584" y="30826"/>
                  </a:cubicBezTo>
                  <a:close/>
                </a:path>
              </a:pathLst>
            </a:custGeom>
            <a:grpFill/>
            <a:ln w="49143" cap="flat">
              <a:noFill/>
              <a:prstDash val="solid"/>
              <a:miter/>
            </a:ln>
          </p:spPr>
          <p:txBody>
            <a:bodyPr rtlCol="0" anchor="ctr"/>
            <a:lstStyle/>
            <a:p>
              <a:endParaRPr lang="es-ES"/>
            </a:p>
          </p:txBody>
        </p:sp>
        <p:sp>
          <p:nvSpPr>
            <p:cNvPr id="42" name="Forma libre: forma 50">
              <a:extLst>
                <a:ext uri="{FF2B5EF4-FFF2-40B4-BE49-F238E27FC236}">
                  <a16:creationId xmlns:a16="http://schemas.microsoft.com/office/drawing/2014/main" id="{307991AA-C082-F849-A766-EDE37CBC2EEE}"/>
                </a:ext>
              </a:extLst>
            </p:cNvPr>
            <p:cNvSpPr/>
            <p:nvPr/>
          </p:nvSpPr>
          <p:spPr>
            <a:xfrm>
              <a:off x="9693454" y="3511494"/>
              <a:ext cx="1341812" cy="898703"/>
            </a:xfrm>
            <a:custGeom>
              <a:avLst/>
              <a:gdLst>
                <a:gd name="connsiteX0" fmla="*/ 1304090 w 1341812"/>
                <a:gd name="connsiteY0" fmla="*/ 505547 h 898703"/>
                <a:gd name="connsiteX1" fmla="*/ 477762 w 1341812"/>
                <a:gd name="connsiteY1" fmla="*/ 894088 h 898703"/>
                <a:gd name="connsiteX2" fmla="*/ 95622 w 1341812"/>
                <a:gd name="connsiteY2" fmla="*/ 879807 h 898703"/>
                <a:gd name="connsiteX3" fmla="*/ 87 w 1341812"/>
                <a:gd name="connsiteY3" fmla="*/ 768514 h 898703"/>
                <a:gd name="connsiteX4" fmla="*/ 87 w 1341812"/>
                <a:gd name="connsiteY4" fmla="*/ 732565 h 898703"/>
                <a:gd name="connsiteX5" fmla="*/ 223659 w 1341812"/>
                <a:gd name="connsiteY5" fmla="*/ 535585 h 898703"/>
                <a:gd name="connsiteX6" fmla="*/ 1113020 w 1341812"/>
                <a:gd name="connsiteY6" fmla="*/ 328265 h 898703"/>
                <a:gd name="connsiteX7" fmla="*/ 1304582 w 1341812"/>
                <a:gd name="connsiteY7" fmla="*/ 294 h 898703"/>
                <a:gd name="connsiteX8" fmla="*/ 1304582 w 1341812"/>
                <a:gd name="connsiteY8" fmla="*/ 505054 h 89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812" h="898703">
                  <a:moveTo>
                    <a:pt x="1304090" y="505547"/>
                  </a:moveTo>
                  <a:cubicBezTo>
                    <a:pt x="1101693" y="790674"/>
                    <a:pt x="804747" y="877345"/>
                    <a:pt x="477762" y="894088"/>
                  </a:cubicBezTo>
                  <a:cubicBezTo>
                    <a:pt x="350266" y="903839"/>
                    <a:pt x="222033" y="899062"/>
                    <a:pt x="95622" y="879807"/>
                  </a:cubicBezTo>
                  <a:cubicBezTo>
                    <a:pt x="28648" y="867988"/>
                    <a:pt x="-2868" y="837456"/>
                    <a:pt x="87" y="768514"/>
                  </a:cubicBezTo>
                  <a:cubicBezTo>
                    <a:pt x="87" y="756695"/>
                    <a:pt x="87" y="744876"/>
                    <a:pt x="87" y="732565"/>
                  </a:cubicBezTo>
                  <a:cubicBezTo>
                    <a:pt x="87" y="486340"/>
                    <a:pt x="-20597" y="505054"/>
                    <a:pt x="223659" y="535585"/>
                  </a:cubicBezTo>
                  <a:cubicBezTo>
                    <a:pt x="535624" y="580842"/>
                    <a:pt x="853205" y="506827"/>
                    <a:pt x="1113020" y="328265"/>
                  </a:cubicBezTo>
                  <a:cubicBezTo>
                    <a:pt x="1227859" y="257993"/>
                    <a:pt x="1299756" y="134831"/>
                    <a:pt x="1304582" y="294"/>
                  </a:cubicBezTo>
                  <a:cubicBezTo>
                    <a:pt x="1364661" y="168219"/>
                    <a:pt x="1341516" y="336636"/>
                    <a:pt x="1304582" y="505054"/>
                  </a:cubicBezTo>
                  <a:close/>
                </a:path>
              </a:pathLst>
            </a:custGeom>
            <a:grpFill/>
            <a:ln w="49143" cap="flat">
              <a:noFill/>
              <a:prstDash val="solid"/>
              <a:miter/>
            </a:ln>
          </p:spPr>
          <p:txBody>
            <a:bodyPr rtlCol="0" anchor="ctr"/>
            <a:lstStyle/>
            <a:p>
              <a:endParaRPr lang="es-ES"/>
            </a:p>
          </p:txBody>
        </p:sp>
      </p:grpSp>
      <p:sp>
        <p:nvSpPr>
          <p:cNvPr id="43" name="CuadroTexto 42">
            <a:extLst>
              <a:ext uri="{FF2B5EF4-FFF2-40B4-BE49-F238E27FC236}">
                <a16:creationId xmlns:a16="http://schemas.microsoft.com/office/drawing/2014/main" id="{226AD2B4-25C8-184D-90E2-91D229997352}"/>
              </a:ext>
            </a:extLst>
          </p:cNvPr>
          <p:cNvSpPr txBox="1"/>
          <p:nvPr/>
        </p:nvSpPr>
        <p:spPr>
          <a:xfrm>
            <a:off x="4435069" y="929873"/>
            <a:ext cx="4340377" cy="738664"/>
          </a:xfrm>
          <a:prstGeom prst="rect">
            <a:avLst/>
          </a:prstGeom>
          <a:noFill/>
        </p:spPr>
        <p:txBody>
          <a:bodyPr wrap="square" rtlCol="0">
            <a:spAutoFit/>
          </a:bodyPr>
          <a:lstStyle/>
          <a:p>
            <a:pPr algn="ctr"/>
            <a:r>
              <a:rPr lang="es-HN" sz="1400" dirty="0">
                <a:latin typeface="Myriad Pro" panose="020B0503030403020204" pitchFamily="34" charset="0"/>
                <a:cs typeface="Poppins" pitchFamily="2" charset="77"/>
              </a:rPr>
              <a:t>La inversión destinada a campañas de </a:t>
            </a:r>
            <a:r>
              <a:rPr lang="es-HN" sz="1400" b="1" dirty="0">
                <a:latin typeface="Myriad Pro" panose="020B0503030403020204" pitchFamily="34" charset="0"/>
                <a:cs typeface="Poppins" pitchFamily="2" charset="77"/>
              </a:rPr>
              <a:t>cuentas de ahorro asciende a $11.8 M</a:t>
            </a:r>
            <a:r>
              <a:rPr lang="es-HN" sz="1400" dirty="0">
                <a:latin typeface="Myriad Pro" panose="020B0503030403020204" pitchFamily="34" charset="0"/>
                <a:cs typeface="Poppins" pitchFamily="2" charset="77"/>
              </a:rPr>
              <a:t>, lo que representa 60% del total del gasto total en la categoría de bancos (s/ </a:t>
            </a:r>
            <a:r>
              <a:rPr lang="es-HN" sz="1400" dirty="0">
                <a:solidFill>
                  <a:schemeClr val="tx1">
                    <a:lumMod val="50000"/>
                    <a:lumOff val="50000"/>
                  </a:schemeClr>
                </a:solidFill>
                <a:latin typeface="Myriad Pro" panose="020B0503030403020204" pitchFamily="34" charset="0"/>
                <a:cs typeface="Poppins" pitchFamily="2" charset="77"/>
              </a:rPr>
              <a:t>$19.1</a:t>
            </a:r>
            <a:r>
              <a:rPr lang="es-HN" sz="1400" dirty="0">
                <a:latin typeface="Myriad Pro" panose="020B0503030403020204" pitchFamily="34" charset="0"/>
                <a:cs typeface="Poppins" pitchFamily="2" charset="77"/>
              </a:rPr>
              <a:t>).</a:t>
            </a:r>
            <a:endParaRPr lang="es-HN" sz="1400" dirty="0">
              <a:solidFill>
                <a:schemeClr val="tx1">
                  <a:lumMod val="50000"/>
                  <a:lumOff val="50000"/>
                </a:schemeClr>
              </a:solidFill>
              <a:latin typeface="Myriad Pro" panose="020B0503030403020204" pitchFamily="34" charset="0"/>
              <a:cs typeface="Poppins" pitchFamily="2" charset="77"/>
            </a:endParaRPr>
          </a:p>
        </p:txBody>
      </p:sp>
      <p:sp>
        <p:nvSpPr>
          <p:cNvPr id="45" name="CuadroTexto 44">
            <a:extLst>
              <a:ext uri="{FF2B5EF4-FFF2-40B4-BE49-F238E27FC236}">
                <a16:creationId xmlns:a16="http://schemas.microsoft.com/office/drawing/2014/main" id="{011EECB9-A232-3D04-FC67-18DBA8DD31ED}"/>
              </a:ext>
            </a:extLst>
          </p:cNvPr>
          <p:cNvSpPr txBox="1"/>
          <p:nvPr/>
        </p:nvSpPr>
        <p:spPr>
          <a:xfrm>
            <a:off x="9367088" y="5241701"/>
            <a:ext cx="1800459" cy="1200329"/>
          </a:xfrm>
          <a:prstGeom prst="rect">
            <a:avLst/>
          </a:prstGeom>
          <a:noFill/>
        </p:spPr>
        <p:txBody>
          <a:bodyPr wrap="square">
            <a:spAutoFit/>
          </a:bodyPr>
          <a:lstStyle/>
          <a:p>
            <a:r>
              <a:rPr lang="es-HN" sz="800" dirty="0"/>
              <a:t>Banpaís mantiene activa su campaña “Date cuenta”, ofreciendo una gama de productos orientados al ahorro y los depósitos, como la Cuenta Máxima y la Cuenta Máxima Premier. En agosto, su comunicación se enfocó en dar a conocer su cambio de imagen, alineándose a Corporacion Bi</a:t>
            </a:r>
          </a:p>
        </p:txBody>
      </p:sp>
      <p:sp>
        <p:nvSpPr>
          <p:cNvPr id="47" name="CuadroTexto 46">
            <a:extLst>
              <a:ext uri="{FF2B5EF4-FFF2-40B4-BE49-F238E27FC236}">
                <a16:creationId xmlns:a16="http://schemas.microsoft.com/office/drawing/2014/main" id="{D88ACC84-5F14-AD01-3ED0-CA4BCD9843F5}"/>
              </a:ext>
            </a:extLst>
          </p:cNvPr>
          <p:cNvSpPr txBox="1"/>
          <p:nvPr/>
        </p:nvSpPr>
        <p:spPr>
          <a:xfrm>
            <a:off x="5323994" y="6670491"/>
            <a:ext cx="1611339" cy="200055"/>
          </a:xfrm>
          <a:prstGeom prst="rect">
            <a:avLst/>
          </a:prstGeom>
          <a:noFill/>
        </p:spPr>
        <p:txBody>
          <a:bodyPr wrap="none" rtlCol="0">
            <a:spAutoFit/>
          </a:bodyPr>
          <a:lstStyle/>
          <a:p>
            <a:r>
              <a:rPr lang="es-HN" sz="700" i="1" dirty="0">
                <a:solidFill>
                  <a:schemeClr val="tx1">
                    <a:lumMod val="65000"/>
                    <a:lumOff val="35000"/>
                  </a:schemeClr>
                </a:solidFill>
                <a:latin typeface="Poppins" pitchFamily="2" charset="77"/>
                <a:cs typeface="Poppins" pitchFamily="2" charset="77"/>
              </a:rPr>
              <a:t>Fuente : Publisearch, octubre’25</a:t>
            </a:r>
          </a:p>
        </p:txBody>
      </p:sp>
    </p:spTree>
    <p:extLst>
      <p:ext uri="{BB962C8B-B14F-4D97-AF65-F5344CB8AC3E}">
        <p14:creationId xmlns:p14="http://schemas.microsoft.com/office/powerpoint/2010/main" val="3346739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4FB0EA5A-12EB-A49D-EA40-F42B7BD383F9}"/>
              </a:ext>
            </a:extLst>
          </p:cNvPr>
          <p:cNvGraphicFramePr/>
          <p:nvPr>
            <p:extLst>
              <p:ext uri="{D42A27DB-BD31-4B8C-83A1-F6EECF244321}">
                <p14:modId xmlns:p14="http://schemas.microsoft.com/office/powerpoint/2010/main" val="3113045360"/>
              </p:ext>
            </p:extLst>
          </p:nvPr>
        </p:nvGraphicFramePr>
        <p:xfrm>
          <a:off x="272480" y="1785741"/>
          <a:ext cx="6363855" cy="3949315"/>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a:extLst>
              <a:ext uri="{FF2B5EF4-FFF2-40B4-BE49-F238E27FC236}">
                <a16:creationId xmlns:a16="http://schemas.microsoft.com/office/drawing/2014/main" id="{480D21DD-F721-346C-D1B3-9F3767B7B831}"/>
              </a:ext>
            </a:extLst>
          </p:cNvPr>
          <p:cNvSpPr txBox="1"/>
          <p:nvPr/>
        </p:nvSpPr>
        <p:spPr>
          <a:xfrm>
            <a:off x="182581" y="1599411"/>
            <a:ext cx="792205" cy="323165"/>
          </a:xfrm>
          <a:prstGeom prst="rect">
            <a:avLst/>
          </a:prstGeom>
          <a:noFill/>
        </p:spPr>
        <p:txBody>
          <a:bodyPr wrap="none" rtlCol="0">
            <a:spAutoFit/>
          </a:bodyPr>
          <a:lstStyle/>
          <a:p>
            <a:r>
              <a:rPr lang="es-HN" sz="1500" b="1" dirty="0">
                <a:latin typeface="Poppins" pitchFamily="2" charset="77"/>
                <a:cs typeface="Poppins" pitchFamily="2" charset="77"/>
              </a:rPr>
              <a:t>$5.0M</a:t>
            </a:r>
          </a:p>
        </p:txBody>
      </p:sp>
      <p:sp>
        <p:nvSpPr>
          <p:cNvPr id="5" name="CuadroTexto 4">
            <a:extLst>
              <a:ext uri="{FF2B5EF4-FFF2-40B4-BE49-F238E27FC236}">
                <a16:creationId xmlns:a16="http://schemas.microsoft.com/office/drawing/2014/main" id="{DFA188F7-76AC-B4A9-8ACF-76CC545D39BC}"/>
              </a:ext>
            </a:extLst>
          </p:cNvPr>
          <p:cNvSpPr txBox="1"/>
          <p:nvPr/>
        </p:nvSpPr>
        <p:spPr>
          <a:xfrm>
            <a:off x="2096803" y="1595427"/>
            <a:ext cx="788999" cy="323165"/>
          </a:xfrm>
          <a:prstGeom prst="rect">
            <a:avLst/>
          </a:prstGeom>
          <a:noFill/>
        </p:spPr>
        <p:txBody>
          <a:bodyPr wrap="none" rtlCol="0">
            <a:spAutoFit/>
          </a:bodyPr>
          <a:lstStyle/>
          <a:p>
            <a:r>
              <a:rPr lang="es-HN" sz="1500" b="1" dirty="0">
                <a:latin typeface="Poppins" pitchFamily="2" charset="77"/>
                <a:cs typeface="Poppins" pitchFamily="2" charset="77"/>
              </a:rPr>
              <a:t>$6.0M</a:t>
            </a:r>
          </a:p>
        </p:txBody>
      </p:sp>
      <p:sp>
        <p:nvSpPr>
          <p:cNvPr id="6" name="CuadroTexto 5">
            <a:extLst>
              <a:ext uri="{FF2B5EF4-FFF2-40B4-BE49-F238E27FC236}">
                <a16:creationId xmlns:a16="http://schemas.microsoft.com/office/drawing/2014/main" id="{A4104826-0A19-A77E-3D86-FEAF1628E6D6}"/>
              </a:ext>
            </a:extLst>
          </p:cNvPr>
          <p:cNvSpPr txBox="1"/>
          <p:nvPr/>
        </p:nvSpPr>
        <p:spPr>
          <a:xfrm>
            <a:off x="3981662" y="1593892"/>
            <a:ext cx="869149" cy="323165"/>
          </a:xfrm>
          <a:prstGeom prst="rect">
            <a:avLst/>
          </a:prstGeom>
          <a:noFill/>
        </p:spPr>
        <p:txBody>
          <a:bodyPr wrap="none" rtlCol="0">
            <a:spAutoFit/>
          </a:bodyPr>
          <a:lstStyle/>
          <a:p>
            <a:r>
              <a:rPr lang="es-HN" sz="1500" b="1" dirty="0">
                <a:latin typeface="Poppins" pitchFamily="2" charset="77"/>
                <a:cs typeface="Poppins" pitchFamily="2" charset="77"/>
              </a:rPr>
              <a:t>$14.0M</a:t>
            </a:r>
          </a:p>
        </p:txBody>
      </p:sp>
      <p:sp>
        <p:nvSpPr>
          <p:cNvPr id="7" name="CuadroTexto 6">
            <a:extLst>
              <a:ext uri="{FF2B5EF4-FFF2-40B4-BE49-F238E27FC236}">
                <a16:creationId xmlns:a16="http://schemas.microsoft.com/office/drawing/2014/main" id="{8CD68B72-1C96-2FE6-1AA8-8B11C47F7F83}"/>
              </a:ext>
            </a:extLst>
          </p:cNvPr>
          <p:cNvSpPr txBox="1"/>
          <p:nvPr/>
        </p:nvSpPr>
        <p:spPr>
          <a:xfrm>
            <a:off x="5919753" y="1597476"/>
            <a:ext cx="811441" cy="323165"/>
          </a:xfrm>
          <a:prstGeom prst="rect">
            <a:avLst/>
          </a:prstGeom>
          <a:noFill/>
        </p:spPr>
        <p:txBody>
          <a:bodyPr wrap="none" rtlCol="0">
            <a:spAutoFit/>
          </a:bodyPr>
          <a:lstStyle/>
          <a:p>
            <a:r>
              <a:rPr lang="es-HN" sz="1500" b="1" dirty="0">
                <a:latin typeface="Poppins" pitchFamily="2" charset="77"/>
                <a:cs typeface="Poppins" pitchFamily="2" charset="77"/>
              </a:rPr>
              <a:t>$11.8M</a:t>
            </a:r>
          </a:p>
        </p:txBody>
      </p:sp>
      <p:sp>
        <p:nvSpPr>
          <p:cNvPr id="8" name="CuadroTexto 7">
            <a:extLst>
              <a:ext uri="{FF2B5EF4-FFF2-40B4-BE49-F238E27FC236}">
                <a16:creationId xmlns:a16="http://schemas.microsoft.com/office/drawing/2014/main" id="{4BB206CA-7C12-4602-71BB-B8CE03D9D1CA}"/>
              </a:ext>
            </a:extLst>
          </p:cNvPr>
          <p:cNvSpPr txBox="1"/>
          <p:nvPr/>
        </p:nvSpPr>
        <p:spPr>
          <a:xfrm>
            <a:off x="6704828" y="1925759"/>
            <a:ext cx="4948196" cy="2677656"/>
          </a:xfrm>
          <a:prstGeom prst="rect">
            <a:avLst/>
          </a:prstGeom>
          <a:noFill/>
        </p:spPr>
        <p:txBody>
          <a:bodyPr wrap="square" rtlCol="0">
            <a:spAutoFit/>
          </a:bodyPr>
          <a:lstStyle/>
          <a:p>
            <a:r>
              <a:rPr lang="es-HN" sz="1200" b="1" dirty="0">
                <a:latin typeface="Myriad Pro" panose="020B0503030403020204" pitchFamily="34" charset="0"/>
                <a:cs typeface="Poppins" pitchFamily="2" charset="77"/>
              </a:rPr>
              <a:t>Comportamiento anual</a:t>
            </a:r>
          </a:p>
          <a:p>
            <a:r>
              <a:rPr lang="es-HN" sz="1200" dirty="0">
                <a:latin typeface="Myriad Pro" panose="020B0503030403020204" pitchFamily="34" charset="0"/>
                <a:cs typeface="Poppins" pitchFamily="2" charset="77"/>
              </a:rPr>
              <a:t>El análisis de la inversión en campañas de ahorro muestra una marcada aceleración durante 2024, alcanzando un pico histórico de $14 millones, impulsado principalmente por una intensa actividad publicitaria en el segundo semestre del año, que concentró $10.6 millones.</a:t>
            </a:r>
          </a:p>
          <a:p>
            <a:endParaRPr lang="es-HN" sz="1200" b="1" dirty="0">
              <a:latin typeface="Myriad Pro" panose="020B0503030403020204" pitchFamily="34" charset="0"/>
              <a:cs typeface="Poppins" pitchFamily="2" charset="77"/>
            </a:endParaRPr>
          </a:p>
          <a:p>
            <a:r>
              <a:rPr lang="es-HN" sz="1200" b="1" dirty="0">
                <a:latin typeface="Myriad Pro" panose="020B0503030403020204" pitchFamily="34" charset="0"/>
                <a:cs typeface="Poppins" pitchFamily="2" charset="77"/>
              </a:rPr>
              <a:t> Comportamiento semestral</a:t>
            </a:r>
          </a:p>
          <a:p>
            <a:r>
              <a:rPr lang="es-HN" sz="1200" dirty="0">
                <a:latin typeface="Myriad Pro" panose="020B0503030403020204" pitchFamily="34" charset="0"/>
                <a:cs typeface="Poppins" pitchFamily="2" charset="77"/>
              </a:rPr>
              <a:t>En contraste, el segungo semestre de 2025 cerró con una inversión de $6.8M (hasta el mes de octubre), sosteniendo la misma inversión del segundo semestre el 2024 </a:t>
            </a:r>
          </a:p>
          <a:p>
            <a:r>
              <a:rPr lang="es-HN" sz="1200" dirty="0">
                <a:latin typeface="Myriad Pro" panose="020B0503030403020204" pitchFamily="34" charset="0"/>
                <a:cs typeface="Poppins" pitchFamily="2" charset="77"/>
              </a:rPr>
              <a:t>Para 2025, la inversión muestra una recuperación sostenida, impulsada por el lanzamiento de nuevas campañas a partir del segundo semestre, lo que evidencia la intención del sector de mantener una presencia fuerte y continua durante la segunda mitad del año</a:t>
            </a:r>
            <a:r>
              <a:rPr lang="es-HN" sz="1200" dirty="0">
                <a:latin typeface="Poppins" pitchFamily="2" charset="77"/>
                <a:cs typeface="Poppins" pitchFamily="2" charset="77"/>
              </a:rPr>
              <a:t>.</a:t>
            </a:r>
          </a:p>
        </p:txBody>
      </p:sp>
      <p:sp>
        <p:nvSpPr>
          <p:cNvPr id="9" name="CuadroTexto 8">
            <a:extLst>
              <a:ext uri="{FF2B5EF4-FFF2-40B4-BE49-F238E27FC236}">
                <a16:creationId xmlns:a16="http://schemas.microsoft.com/office/drawing/2014/main" id="{AFE7235A-FBE8-3754-EEB3-42C48F152881}"/>
              </a:ext>
            </a:extLst>
          </p:cNvPr>
          <p:cNvSpPr txBox="1"/>
          <p:nvPr/>
        </p:nvSpPr>
        <p:spPr>
          <a:xfrm>
            <a:off x="6758706" y="1194911"/>
            <a:ext cx="2783134" cy="369332"/>
          </a:xfrm>
          <a:prstGeom prst="rect">
            <a:avLst/>
          </a:prstGeom>
          <a:noFill/>
        </p:spPr>
        <p:txBody>
          <a:bodyPr wrap="none" rtlCol="0">
            <a:spAutoFit/>
          </a:bodyPr>
          <a:lstStyle/>
          <a:p>
            <a:r>
              <a:rPr lang="es-HN" b="1" dirty="0">
                <a:latin typeface="Poppins" pitchFamily="2" charset="77"/>
                <a:cs typeface="Poppins" pitchFamily="2" charset="77"/>
              </a:rPr>
              <a:t>Evolutivo de inversión</a:t>
            </a:r>
          </a:p>
        </p:txBody>
      </p:sp>
      <p:grpSp>
        <p:nvGrpSpPr>
          <p:cNvPr id="10" name="Group 25">
            <a:extLst>
              <a:ext uri="{FF2B5EF4-FFF2-40B4-BE49-F238E27FC236}">
                <a16:creationId xmlns:a16="http://schemas.microsoft.com/office/drawing/2014/main" id="{B31165AB-C4A5-F6CC-60B2-5842F0E04FFE}"/>
              </a:ext>
            </a:extLst>
          </p:cNvPr>
          <p:cNvGrpSpPr/>
          <p:nvPr/>
        </p:nvGrpSpPr>
        <p:grpSpPr>
          <a:xfrm rot="10800000">
            <a:off x="5352334" y="302112"/>
            <a:ext cx="6687266" cy="1250874"/>
            <a:chOff x="2203174" y="4452729"/>
            <a:chExt cx="7513517" cy="1391481"/>
          </a:xfrm>
          <a:solidFill>
            <a:srgbClr val="A6192E">
              <a:alpha val="70000"/>
            </a:srgbClr>
          </a:solidFill>
        </p:grpSpPr>
        <p:sp>
          <p:nvSpPr>
            <p:cNvPr id="11" name="Freeform: Shape 26">
              <a:extLst>
                <a:ext uri="{FF2B5EF4-FFF2-40B4-BE49-F238E27FC236}">
                  <a16:creationId xmlns:a16="http://schemas.microsoft.com/office/drawing/2014/main" id="{B07AED78-B2A4-0D8E-F875-9122507CB160}"/>
                </a:ext>
              </a:extLst>
            </p:cNvPr>
            <p:cNvSpPr/>
            <p:nvPr/>
          </p:nvSpPr>
          <p:spPr>
            <a:xfrm>
              <a:off x="3266661" y="4452729"/>
              <a:ext cx="6450030" cy="1391480"/>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Chevron 29">
              <a:extLst>
                <a:ext uri="{FF2B5EF4-FFF2-40B4-BE49-F238E27FC236}">
                  <a16:creationId xmlns:a16="http://schemas.microsoft.com/office/drawing/2014/main" id="{9921C192-2420-DE67-03CA-3B1B8A70B855}"/>
                </a:ext>
              </a:extLst>
            </p:cNvPr>
            <p:cNvSpPr/>
            <p:nvPr/>
          </p:nvSpPr>
          <p:spPr>
            <a:xfrm>
              <a:off x="2203174" y="4452730"/>
              <a:ext cx="1002920" cy="1391479"/>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hevron 30">
              <a:extLst>
                <a:ext uri="{FF2B5EF4-FFF2-40B4-BE49-F238E27FC236}">
                  <a16:creationId xmlns:a16="http://schemas.microsoft.com/office/drawing/2014/main" id="{236854C4-EE99-A764-FB2C-D307FBAA63B5}"/>
                </a:ext>
              </a:extLst>
            </p:cNvPr>
            <p:cNvSpPr/>
            <p:nvPr/>
          </p:nvSpPr>
          <p:spPr>
            <a:xfrm>
              <a:off x="2716466" y="4452731"/>
              <a:ext cx="1002920" cy="1391479"/>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Arrow: Chevron 27">
            <a:extLst>
              <a:ext uri="{FF2B5EF4-FFF2-40B4-BE49-F238E27FC236}">
                <a16:creationId xmlns:a16="http://schemas.microsoft.com/office/drawing/2014/main" id="{586FE5BF-C5BC-5C32-82E2-7DC3190C96E3}"/>
              </a:ext>
            </a:extLst>
          </p:cNvPr>
          <p:cNvSpPr/>
          <p:nvPr/>
        </p:nvSpPr>
        <p:spPr>
          <a:xfrm rot="10800000">
            <a:off x="4895492" y="302113"/>
            <a:ext cx="892630" cy="1250874"/>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28">
            <a:extLst>
              <a:ext uri="{FF2B5EF4-FFF2-40B4-BE49-F238E27FC236}">
                <a16:creationId xmlns:a16="http://schemas.microsoft.com/office/drawing/2014/main" id="{B1F2CBEB-613F-EF11-5448-B05BEFD60411}"/>
              </a:ext>
            </a:extLst>
          </p:cNvPr>
          <p:cNvSpPr/>
          <p:nvPr/>
        </p:nvSpPr>
        <p:spPr>
          <a:xfrm rot="10800000">
            <a:off x="4438650" y="302113"/>
            <a:ext cx="892630" cy="1250874"/>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adroTexto 15">
            <a:extLst>
              <a:ext uri="{FF2B5EF4-FFF2-40B4-BE49-F238E27FC236}">
                <a16:creationId xmlns:a16="http://schemas.microsoft.com/office/drawing/2014/main" id="{FF084DB5-359B-E121-C407-120CEE3BE146}"/>
              </a:ext>
            </a:extLst>
          </p:cNvPr>
          <p:cNvSpPr txBox="1"/>
          <p:nvPr/>
        </p:nvSpPr>
        <p:spPr>
          <a:xfrm>
            <a:off x="5053352" y="354602"/>
            <a:ext cx="6093618" cy="1661993"/>
          </a:xfrm>
          <a:prstGeom prst="rect">
            <a:avLst/>
          </a:prstGeom>
          <a:noFill/>
        </p:spPr>
        <p:txBody>
          <a:bodyPr wrap="square">
            <a:spAutoFit/>
          </a:bodyPr>
          <a:lstStyle/>
          <a:p>
            <a:pPr algn="ctr"/>
            <a:r>
              <a:rPr lang="en-US" altLang="ko-KR" sz="3000" dirty="0" err="1">
                <a:solidFill>
                  <a:schemeClr val="bg1"/>
                </a:solidFill>
                <a:latin typeface="Myriad Pro" panose="020B0503030403020204" pitchFamily="34" charset="0"/>
                <a:cs typeface="Poppins" pitchFamily="2" charset="77"/>
              </a:rPr>
              <a:t>Evolutivo</a:t>
            </a:r>
            <a:r>
              <a:rPr lang="en-US" altLang="ko-KR" sz="3000" dirty="0">
                <a:solidFill>
                  <a:schemeClr val="bg1"/>
                </a:solidFill>
                <a:latin typeface="Myriad Pro" panose="020B0503030403020204" pitchFamily="34" charset="0"/>
                <a:cs typeface="Poppins" pitchFamily="2" charset="77"/>
              </a:rPr>
              <a:t> de </a:t>
            </a:r>
            <a:r>
              <a:rPr lang="en-US" altLang="ko-KR" sz="3000" dirty="0" err="1">
                <a:solidFill>
                  <a:schemeClr val="bg1"/>
                </a:solidFill>
                <a:latin typeface="Myriad Pro" panose="020B0503030403020204" pitchFamily="34" charset="0"/>
                <a:cs typeface="Poppins" pitchFamily="2" charset="77"/>
              </a:rPr>
              <a:t>inversión</a:t>
            </a:r>
            <a:endParaRPr lang="en-US" altLang="ko-KR" sz="3000" dirty="0">
              <a:solidFill>
                <a:schemeClr val="bg1"/>
              </a:solidFill>
              <a:latin typeface="Myriad Pro" panose="020B0503030403020204" pitchFamily="34" charset="0"/>
              <a:cs typeface="Poppins" pitchFamily="2" charset="77"/>
            </a:endParaRPr>
          </a:p>
          <a:p>
            <a:pPr algn="ctr"/>
            <a:r>
              <a:rPr lang="en-US" sz="3000" dirty="0" err="1">
                <a:solidFill>
                  <a:schemeClr val="bg1"/>
                </a:solidFill>
                <a:latin typeface="Myriad Pro" panose="020B0503030403020204" pitchFamily="34" charset="0"/>
                <a:cs typeface="Poppins" pitchFamily="2" charset="77"/>
              </a:rPr>
              <a:t>Campañas</a:t>
            </a:r>
            <a:r>
              <a:rPr lang="en-US" sz="3000" dirty="0">
                <a:solidFill>
                  <a:schemeClr val="bg1"/>
                </a:solidFill>
                <a:latin typeface="Myriad Pro" panose="020B0503030403020204" pitchFamily="34" charset="0"/>
                <a:cs typeface="Poppins" pitchFamily="2" charset="77"/>
              </a:rPr>
              <a:t> de </a:t>
            </a:r>
            <a:r>
              <a:rPr lang="en-US" sz="3000" dirty="0" err="1">
                <a:solidFill>
                  <a:schemeClr val="bg1"/>
                </a:solidFill>
                <a:latin typeface="Myriad Pro" panose="020B0503030403020204" pitchFamily="34" charset="0"/>
                <a:cs typeface="Poppins" pitchFamily="2" charset="77"/>
              </a:rPr>
              <a:t>ahorro</a:t>
            </a:r>
            <a:endParaRPr lang="en-US" sz="3000" dirty="0">
              <a:solidFill>
                <a:schemeClr val="bg1"/>
              </a:solidFill>
              <a:latin typeface="Myriad Pro" panose="020B0503030403020204" pitchFamily="34" charset="0"/>
              <a:cs typeface="Poppins" pitchFamily="2" charset="77"/>
            </a:endParaRPr>
          </a:p>
          <a:p>
            <a:pPr algn="ctr"/>
            <a:r>
              <a:rPr lang="es-HN" altLang="ko-KR" sz="1200" dirty="0">
                <a:solidFill>
                  <a:schemeClr val="bg1"/>
                </a:solidFill>
                <a:latin typeface="Myriad Pro" panose="020B0503030403020204" pitchFamily="34" charset="0"/>
                <a:cs typeface="Poppins" pitchFamily="2" charset="77"/>
              </a:rPr>
              <a:t>enero-octubre 2025</a:t>
            </a:r>
            <a:endParaRPr lang="en-US" altLang="ko-KR" sz="1200" dirty="0">
              <a:solidFill>
                <a:schemeClr val="bg1"/>
              </a:solidFill>
              <a:latin typeface="Myriad Pro" panose="020B0503030403020204" pitchFamily="34" charset="0"/>
              <a:cs typeface="Poppins" pitchFamily="2" charset="77"/>
            </a:endParaRPr>
          </a:p>
          <a:p>
            <a:pPr algn="ctr"/>
            <a:endParaRPr lang="es-HN" sz="3000" dirty="0">
              <a:latin typeface="Myriad Pro" panose="020B0503030403020204" pitchFamily="34" charset="0"/>
            </a:endParaRPr>
          </a:p>
        </p:txBody>
      </p:sp>
      <p:sp>
        <p:nvSpPr>
          <p:cNvPr id="17" name="CuadroTexto 16">
            <a:extLst>
              <a:ext uri="{FF2B5EF4-FFF2-40B4-BE49-F238E27FC236}">
                <a16:creationId xmlns:a16="http://schemas.microsoft.com/office/drawing/2014/main" id="{B0B71B91-06D9-8779-620E-8147BCDD430E}"/>
              </a:ext>
            </a:extLst>
          </p:cNvPr>
          <p:cNvSpPr txBox="1"/>
          <p:nvPr/>
        </p:nvSpPr>
        <p:spPr>
          <a:xfrm>
            <a:off x="5323994" y="6670491"/>
            <a:ext cx="1611339" cy="200055"/>
          </a:xfrm>
          <a:prstGeom prst="rect">
            <a:avLst/>
          </a:prstGeom>
          <a:noFill/>
        </p:spPr>
        <p:txBody>
          <a:bodyPr wrap="none" rtlCol="0">
            <a:spAutoFit/>
          </a:bodyPr>
          <a:lstStyle/>
          <a:p>
            <a:r>
              <a:rPr lang="es-HN" sz="700" i="1" dirty="0">
                <a:solidFill>
                  <a:schemeClr val="tx1">
                    <a:lumMod val="65000"/>
                    <a:lumOff val="35000"/>
                  </a:schemeClr>
                </a:solidFill>
                <a:latin typeface="Poppins" pitchFamily="2" charset="77"/>
                <a:cs typeface="Poppins" pitchFamily="2" charset="77"/>
              </a:rPr>
              <a:t>Fuente : Publisearch, octubre’25</a:t>
            </a:r>
          </a:p>
        </p:txBody>
      </p:sp>
    </p:spTree>
    <p:extLst>
      <p:ext uri="{BB962C8B-B14F-4D97-AF65-F5344CB8AC3E}">
        <p14:creationId xmlns:p14="http://schemas.microsoft.com/office/powerpoint/2010/main" val="3296153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0BA1FCA-B4E6-794E-8A33-D8C8AB673316}"/>
              </a:ext>
            </a:extLst>
          </p:cNvPr>
          <p:cNvSpPr txBox="1"/>
          <p:nvPr/>
        </p:nvSpPr>
        <p:spPr>
          <a:xfrm>
            <a:off x="118664" y="1797784"/>
            <a:ext cx="6961187" cy="1631216"/>
          </a:xfrm>
          <a:prstGeom prst="rect">
            <a:avLst/>
          </a:prstGeom>
          <a:solidFill>
            <a:schemeClr val="bg1">
              <a:lumMod val="95000"/>
              <a:alpha val="39923"/>
            </a:schemeClr>
          </a:solidFill>
        </p:spPr>
        <p:txBody>
          <a:bodyPr wrap="square" rtlCol="0">
            <a:spAutoFit/>
          </a:bodyPr>
          <a:lstStyle/>
          <a:p>
            <a:r>
              <a:rPr lang="es-HN" sz="5000" dirty="0">
                <a:solidFill>
                  <a:srgbClr val="C00000"/>
                </a:solidFill>
                <a:latin typeface="Myriad Pro" panose="020B0503030403020204" pitchFamily="34" charset="0"/>
              </a:rPr>
              <a:t>Panorama general </a:t>
            </a:r>
          </a:p>
          <a:p>
            <a:r>
              <a:rPr lang="es-HN" sz="5000" dirty="0">
                <a:solidFill>
                  <a:srgbClr val="C00000"/>
                </a:solidFill>
                <a:latin typeface="Myriad Pro" panose="020B0503030403020204" pitchFamily="34" charset="0"/>
              </a:rPr>
              <a:t>de medios </a:t>
            </a:r>
            <a:r>
              <a:rPr lang="es-HN" sz="5000" b="1" dirty="0">
                <a:solidFill>
                  <a:srgbClr val="C00000"/>
                </a:solidFill>
                <a:latin typeface="Myriad Pro" panose="020B0503030403020204" pitchFamily="34" charset="0"/>
              </a:rPr>
              <a:t>2025</a:t>
            </a:r>
          </a:p>
        </p:txBody>
      </p:sp>
      <p:pic>
        <p:nvPicPr>
          <p:cNvPr id="2" name="Picture 4">
            <a:extLst>
              <a:ext uri="{FF2B5EF4-FFF2-40B4-BE49-F238E27FC236}">
                <a16:creationId xmlns:a16="http://schemas.microsoft.com/office/drawing/2014/main" id="{BD1D26D9-AB81-317E-4383-6B72EDD57A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3" name="Imagen 2">
            <a:extLst>
              <a:ext uri="{FF2B5EF4-FFF2-40B4-BE49-F238E27FC236}">
                <a16:creationId xmlns:a16="http://schemas.microsoft.com/office/drawing/2014/main" id="{A7FE4F47-9484-5A98-A5CD-143459BA80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Tree>
    <p:extLst>
      <p:ext uri="{BB962C8B-B14F-4D97-AF65-F5344CB8AC3E}">
        <p14:creationId xmlns:p14="http://schemas.microsoft.com/office/powerpoint/2010/main" val="2213606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0F86CB-848F-DD71-AB64-C06F91D8A084}"/>
              </a:ext>
            </a:extLst>
          </p:cNvPr>
          <p:cNvSpPr txBox="1"/>
          <p:nvPr/>
        </p:nvSpPr>
        <p:spPr>
          <a:xfrm>
            <a:off x="242885" y="164773"/>
            <a:ext cx="5036956" cy="553998"/>
          </a:xfrm>
          <a:prstGeom prst="rect">
            <a:avLst/>
          </a:prstGeom>
          <a:noFill/>
        </p:spPr>
        <p:txBody>
          <a:bodyPr wrap="none" rtlCol="0">
            <a:spAutoFit/>
          </a:bodyPr>
          <a:lstStyle/>
          <a:p>
            <a:r>
              <a:rPr lang="es-HN" sz="3000" b="1" dirty="0">
                <a:latin typeface="Myriad Pro" panose="020B0503030403020204" pitchFamily="34" charset="0"/>
              </a:rPr>
              <a:t>Consumo general de medios</a:t>
            </a:r>
          </a:p>
        </p:txBody>
      </p:sp>
      <p:cxnSp>
        <p:nvCxnSpPr>
          <p:cNvPr id="4" name="Conector recto 3">
            <a:extLst>
              <a:ext uri="{FF2B5EF4-FFF2-40B4-BE49-F238E27FC236}">
                <a16:creationId xmlns:a16="http://schemas.microsoft.com/office/drawing/2014/main" id="{5BFFC5E7-ED62-855D-11B4-587A7C491FD4}"/>
              </a:ext>
            </a:extLst>
          </p:cNvPr>
          <p:cNvCxnSpPr>
            <a:cxnSpLocks/>
          </p:cNvCxnSpPr>
          <p:nvPr/>
        </p:nvCxnSpPr>
        <p:spPr>
          <a:xfrm flipH="1">
            <a:off x="944880" y="3370373"/>
            <a:ext cx="67104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HCH (Honduras) - Wikipedia, la enciclopedia libre">
            <a:extLst>
              <a:ext uri="{FF2B5EF4-FFF2-40B4-BE49-F238E27FC236}">
                <a16:creationId xmlns:a16="http://schemas.microsoft.com/office/drawing/2014/main" id="{3A1519CE-EEB1-04C6-B87A-B75E20393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877" y="964962"/>
            <a:ext cx="743569" cy="264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anal 11 Honduras en vivo, Online ▷ Teleame Directos TV">
            <a:extLst>
              <a:ext uri="{FF2B5EF4-FFF2-40B4-BE49-F238E27FC236}">
                <a16:creationId xmlns:a16="http://schemas.microsoft.com/office/drawing/2014/main" id="{4660E06A-07A8-D5D1-C39D-3203A567A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6973" y="782696"/>
            <a:ext cx="871660" cy="4909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VTV Honduras Logo PNG Vector (CDR) Free Download">
            <a:extLst>
              <a:ext uri="{FF2B5EF4-FFF2-40B4-BE49-F238E27FC236}">
                <a16:creationId xmlns:a16="http://schemas.microsoft.com/office/drawing/2014/main" id="{6E49DB96-39B3-413C-15F0-A34B05CDD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9978" y="909943"/>
            <a:ext cx="425698" cy="35332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ctor recto 7">
            <a:extLst>
              <a:ext uri="{FF2B5EF4-FFF2-40B4-BE49-F238E27FC236}">
                <a16:creationId xmlns:a16="http://schemas.microsoft.com/office/drawing/2014/main" id="{6B9B0B8E-2D92-0DD9-A9AC-57F05D2DB26B}"/>
              </a:ext>
            </a:extLst>
          </p:cNvPr>
          <p:cNvCxnSpPr>
            <a:cxnSpLocks/>
          </p:cNvCxnSpPr>
          <p:nvPr/>
        </p:nvCxnSpPr>
        <p:spPr>
          <a:xfrm>
            <a:off x="5934705" y="803065"/>
            <a:ext cx="47986" cy="5500013"/>
          </a:xfrm>
          <a:prstGeom prst="line">
            <a:avLst/>
          </a:prstGeom>
          <a:ln w="69850" cmpd="thinThick">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Canal 5 (Honduras) | Logopedia | Fandom">
            <a:extLst>
              <a:ext uri="{FF2B5EF4-FFF2-40B4-BE49-F238E27FC236}">
                <a16:creationId xmlns:a16="http://schemas.microsoft.com/office/drawing/2014/main" id="{B2F09ECC-EE8B-5C58-5F92-C30CEF589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2436" y="858478"/>
            <a:ext cx="506893" cy="3693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2320506B-FB11-9F20-3EBD-66F04F291C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04417" y="933763"/>
            <a:ext cx="320532" cy="316277"/>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5EA9C04B-7FCD-6635-4961-A0D7199E8451}"/>
              </a:ext>
            </a:extLst>
          </p:cNvPr>
          <p:cNvSpPr txBox="1"/>
          <p:nvPr/>
        </p:nvSpPr>
        <p:spPr>
          <a:xfrm>
            <a:off x="6012674" y="1532020"/>
            <a:ext cx="6011095" cy="861774"/>
          </a:xfrm>
          <a:prstGeom prst="rect">
            <a:avLst/>
          </a:prstGeom>
          <a:solidFill>
            <a:schemeClr val="bg1">
              <a:lumMod val="95000"/>
            </a:schemeClr>
          </a:solidFill>
        </p:spPr>
        <p:txBody>
          <a:bodyPr wrap="square">
            <a:spAutoFit/>
          </a:bodyPr>
          <a:lstStyle/>
          <a:p>
            <a:pPr marR="0" lvl="0" algn="l" defTabSz="1828800" rtl="0" eaLnBrk="1" fontAlgn="auto" latinLnBrk="0" hangingPunct="1">
              <a:lnSpc>
                <a:spcPct val="100000"/>
              </a:lnSpc>
              <a:spcBef>
                <a:spcPts val="0"/>
              </a:spcBef>
              <a:spcAft>
                <a:spcPts val="0"/>
              </a:spcAft>
              <a:buClrTx/>
              <a:buSzTx/>
              <a:tabLst/>
              <a:defRPr/>
            </a:pPr>
            <a:r>
              <a:rPr lang="es-HN" sz="1000" b="1" dirty="0">
                <a:solidFill>
                  <a:schemeClr val="tx1"/>
                </a:solidFill>
                <a:latin typeface="Myriad Pro" panose="020B0503030403020204" pitchFamily="34" charset="0"/>
              </a:rPr>
              <a:t>HCH </a:t>
            </a:r>
            <a:r>
              <a:rPr lang="es-HN" sz="1000" dirty="0">
                <a:solidFill>
                  <a:schemeClr val="tx1"/>
                </a:solidFill>
                <a:latin typeface="Myriad Pro" panose="020B0503030403020204" pitchFamily="34" charset="0"/>
              </a:rPr>
              <a:t>Su audiencia es amplia, pero tiene una inclinación hacia la televisión de "noticias en tiempo real", lo que lo hace atractivo para aquellos que buscan estar al tanto de los últimos acontecimientos. Fuerte seguimiento en zonas urbanas y rurales.</a:t>
            </a:r>
          </a:p>
          <a:p>
            <a:pPr marR="0" lvl="0" algn="l" defTabSz="1828800" rtl="0" eaLnBrk="1" fontAlgn="auto" latinLnBrk="0" hangingPunct="1">
              <a:lnSpc>
                <a:spcPct val="100000"/>
              </a:lnSpc>
              <a:spcBef>
                <a:spcPts val="0"/>
              </a:spcBef>
              <a:spcAft>
                <a:spcPts val="0"/>
              </a:spcAft>
              <a:buClrTx/>
              <a:buSzTx/>
              <a:tabLst/>
              <a:defRPr/>
            </a:pPr>
            <a:r>
              <a:rPr lang="es-HN" sz="1000" b="1" dirty="0">
                <a:solidFill>
                  <a:schemeClr val="tx1"/>
                </a:solidFill>
                <a:latin typeface="Myriad Pro" panose="020B0503030403020204" pitchFamily="34" charset="0"/>
              </a:rPr>
              <a:t>C5 : </a:t>
            </a:r>
            <a:r>
              <a:rPr lang="es-HN" sz="1000" dirty="0">
                <a:solidFill>
                  <a:schemeClr val="tx1"/>
                </a:solidFill>
                <a:latin typeface="Myriad Pro" panose="020B0503030403020204" pitchFamily="34" charset="0"/>
              </a:rPr>
              <a:t>Su audiencia tiende a ser más heterogénea, abarcando a diferentes rangos de edad y clases sociales, pero con una fuerte presencia en zonas urbanas y de clase media y alta</a:t>
            </a:r>
          </a:p>
        </p:txBody>
      </p:sp>
      <p:sp>
        <p:nvSpPr>
          <p:cNvPr id="12" name="CuadroTexto 11">
            <a:extLst>
              <a:ext uri="{FF2B5EF4-FFF2-40B4-BE49-F238E27FC236}">
                <a16:creationId xmlns:a16="http://schemas.microsoft.com/office/drawing/2014/main" id="{85F2C5F0-1E2F-8508-B6BA-C64AAE125B96}"/>
              </a:ext>
            </a:extLst>
          </p:cNvPr>
          <p:cNvSpPr txBox="1"/>
          <p:nvPr/>
        </p:nvSpPr>
        <p:spPr>
          <a:xfrm>
            <a:off x="6003284" y="3084550"/>
            <a:ext cx="6020485" cy="707886"/>
          </a:xfrm>
          <a:prstGeom prst="rect">
            <a:avLst/>
          </a:prstGeom>
          <a:solidFill>
            <a:schemeClr val="bg1">
              <a:lumMod val="95000"/>
            </a:schemeClr>
          </a:solidFill>
        </p:spPr>
        <p:txBody>
          <a:bodyPr wrap="square">
            <a:spAutoFit/>
          </a:bodyPr>
          <a:lstStyle/>
          <a:p>
            <a:pPr lvl="0" defTabSz="1828800">
              <a:defRPr/>
            </a:pPr>
            <a:r>
              <a:rPr lang="es-HN" sz="1000" b="1" dirty="0">
                <a:solidFill>
                  <a:schemeClr val="tx1"/>
                </a:solidFill>
                <a:latin typeface="Myriad Pro" panose="020B0503030403020204" pitchFamily="34" charset="0"/>
              </a:rPr>
              <a:t>El 82% </a:t>
            </a:r>
            <a:r>
              <a:rPr lang="es-HN" sz="1000" dirty="0">
                <a:solidFill>
                  <a:schemeClr val="tx1"/>
                </a:solidFill>
                <a:latin typeface="Myriad Pro" panose="020B0503030403020204" pitchFamily="34" charset="0"/>
              </a:rPr>
              <a:t>de la población cuenta con servicio de cable.</a:t>
            </a:r>
            <a:endParaRPr lang="en-GB" sz="1000" dirty="0">
              <a:solidFill>
                <a:schemeClr val="tx1"/>
              </a:solidFill>
              <a:latin typeface="Myriad Pro" panose="020B0503030403020204" pitchFamily="34" charset="0"/>
            </a:endParaRPr>
          </a:p>
          <a:p>
            <a:pPr marR="0" lvl="0" algn="l" defTabSz="1828800" rtl="0" eaLnBrk="1" fontAlgn="auto" latinLnBrk="0" hangingPunct="1">
              <a:lnSpc>
                <a:spcPct val="100000"/>
              </a:lnSpc>
              <a:spcBef>
                <a:spcPts val="0"/>
              </a:spcBef>
              <a:spcAft>
                <a:spcPts val="0"/>
              </a:spcAft>
              <a:buClr>
                <a:schemeClr val="accent1"/>
              </a:buClr>
              <a:buSzTx/>
              <a:tabLst/>
              <a:defRPr/>
            </a:pPr>
            <a:r>
              <a:rPr lang="en-GB" sz="1000" b="1" dirty="0" err="1">
                <a:solidFill>
                  <a:srgbClr val="011627"/>
                </a:solidFill>
                <a:latin typeface="Myriad Pro" panose="020B0503030403020204" pitchFamily="34" charset="0"/>
              </a:rPr>
              <a:t>Tigo</a:t>
            </a:r>
            <a:r>
              <a:rPr lang="en-GB" sz="1000" b="1" dirty="0">
                <a:solidFill>
                  <a:srgbClr val="011627"/>
                </a:solidFill>
                <a:latin typeface="Myriad Pro" panose="020B0503030403020204" pitchFamily="34" charset="0"/>
              </a:rPr>
              <a:t> Sports </a:t>
            </a:r>
            <a:r>
              <a:rPr lang="en-GB" sz="1000" dirty="0">
                <a:solidFill>
                  <a:srgbClr val="011627"/>
                </a:solidFill>
                <a:latin typeface="Myriad Pro" panose="020B0503030403020204" pitchFamily="34" charset="0"/>
              </a:rPr>
              <a:t>se </a:t>
            </a:r>
            <a:r>
              <a:rPr lang="en-GB" sz="1000" dirty="0" err="1">
                <a:solidFill>
                  <a:srgbClr val="011627"/>
                </a:solidFill>
                <a:latin typeface="Myriad Pro" panose="020B0503030403020204" pitchFamily="34" charset="0"/>
              </a:rPr>
              <a:t>encuentra</a:t>
            </a:r>
            <a:r>
              <a:rPr lang="en-GB" sz="1000" dirty="0">
                <a:solidFill>
                  <a:srgbClr val="011627"/>
                </a:solidFill>
                <a:latin typeface="Myriad Pro" panose="020B0503030403020204" pitchFamily="34" charset="0"/>
              </a:rPr>
              <a:t> entre los </a:t>
            </a:r>
            <a:r>
              <a:rPr lang="en-GB" sz="1000" dirty="0" err="1">
                <a:solidFill>
                  <a:srgbClr val="011627"/>
                </a:solidFill>
                <a:latin typeface="Myriad Pro" panose="020B0503030403020204" pitchFamily="34" charset="0"/>
              </a:rPr>
              <a:t>canales</a:t>
            </a:r>
            <a:r>
              <a:rPr lang="en-GB" sz="1000" dirty="0">
                <a:solidFill>
                  <a:srgbClr val="011627"/>
                </a:solidFill>
                <a:latin typeface="Myriad Pro" panose="020B0503030403020204" pitchFamily="34" charset="0"/>
              </a:rPr>
              <a:t> de TVP mas vistos, </a:t>
            </a:r>
            <a:r>
              <a:rPr lang="en-GB" sz="1000" dirty="0" err="1">
                <a:solidFill>
                  <a:srgbClr val="011627"/>
                </a:solidFill>
                <a:latin typeface="Myriad Pro" panose="020B0503030403020204" pitchFamily="34" charset="0"/>
              </a:rPr>
              <a:t>seguido</a:t>
            </a:r>
            <a:r>
              <a:rPr lang="en-GB" sz="1000" dirty="0">
                <a:solidFill>
                  <a:srgbClr val="011627"/>
                </a:solidFill>
                <a:latin typeface="Myriad Pro" panose="020B0503030403020204" pitchFamily="34" charset="0"/>
              </a:rPr>
              <a:t> de </a:t>
            </a:r>
            <a:r>
              <a:rPr lang="en-GB" sz="1000" dirty="0" err="1">
                <a:solidFill>
                  <a:srgbClr val="011627"/>
                </a:solidFill>
                <a:latin typeface="Myriad Pro" panose="020B0503030403020204" pitchFamily="34" charset="0"/>
              </a:rPr>
              <a:t>Univisión</a:t>
            </a:r>
            <a:r>
              <a:rPr lang="en-GB" sz="1000" dirty="0">
                <a:solidFill>
                  <a:srgbClr val="011627"/>
                </a:solidFill>
                <a:latin typeface="Myriad Pro" panose="020B0503030403020204" pitchFamily="34" charset="0"/>
              </a:rPr>
              <a:t> y CNN </a:t>
            </a:r>
            <a:r>
              <a:rPr lang="en-GB" sz="1000" dirty="0" err="1">
                <a:solidFill>
                  <a:srgbClr val="011627"/>
                </a:solidFill>
                <a:latin typeface="Myriad Pro" panose="020B0503030403020204" pitchFamily="34" charset="0"/>
              </a:rPr>
              <a:t>en</a:t>
            </a:r>
            <a:r>
              <a:rPr lang="en-GB" sz="1000" dirty="0">
                <a:solidFill>
                  <a:srgbClr val="011627"/>
                </a:solidFill>
                <a:latin typeface="Myriad Pro" panose="020B0503030403020204" pitchFamily="34" charset="0"/>
              </a:rPr>
              <a:t> </a:t>
            </a:r>
            <a:r>
              <a:rPr lang="en-GB" sz="1000" dirty="0" err="1">
                <a:solidFill>
                  <a:srgbClr val="011627"/>
                </a:solidFill>
                <a:latin typeface="Myriad Pro" panose="020B0503030403020204" pitchFamily="34" charset="0"/>
              </a:rPr>
              <a:t>Español</a:t>
            </a:r>
            <a:endParaRPr lang="en-GB" sz="1000" dirty="0">
              <a:solidFill>
                <a:srgbClr val="011627"/>
              </a:solidFill>
              <a:latin typeface="Myriad Pro" panose="020B0503030403020204" pitchFamily="34" charset="0"/>
            </a:endParaRPr>
          </a:p>
          <a:p>
            <a:pPr marR="0" lvl="0" algn="l" defTabSz="1828800" rtl="0" eaLnBrk="1" fontAlgn="auto" latinLnBrk="0" hangingPunct="1">
              <a:lnSpc>
                <a:spcPct val="100000"/>
              </a:lnSpc>
              <a:spcBef>
                <a:spcPts val="0"/>
              </a:spcBef>
              <a:spcAft>
                <a:spcPts val="0"/>
              </a:spcAft>
              <a:buClr>
                <a:schemeClr val="accent1"/>
              </a:buClr>
              <a:buSzTx/>
              <a:tabLst/>
              <a:defRPr/>
            </a:pPr>
            <a:r>
              <a:rPr lang="en-GB" sz="1000" dirty="0">
                <a:solidFill>
                  <a:srgbClr val="011627"/>
                </a:solidFill>
                <a:latin typeface="Myriad Pro" panose="020B0503030403020204" pitchFamily="34" charset="0"/>
              </a:rPr>
              <a:t>A </a:t>
            </a:r>
            <a:r>
              <a:rPr lang="en-GB" sz="1000" dirty="0" err="1">
                <a:solidFill>
                  <a:srgbClr val="011627"/>
                </a:solidFill>
                <a:latin typeface="Myriad Pro" panose="020B0503030403020204" pitchFamily="34" charset="0"/>
              </a:rPr>
              <a:t>partir</a:t>
            </a:r>
            <a:r>
              <a:rPr lang="en-GB" sz="1000" dirty="0">
                <a:solidFill>
                  <a:srgbClr val="011627"/>
                </a:solidFill>
                <a:latin typeface="Myriad Pro" panose="020B0503030403020204" pitchFamily="34" charset="0"/>
              </a:rPr>
              <a:t> del </a:t>
            </a:r>
            <a:r>
              <a:rPr lang="en-GB" sz="1000" dirty="0" err="1">
                <a:solidFill>
                  <a:srgbClr val="011627"/>
                </a:solidFill>
                <a:latin typeface="Myriad Pro" panose="020B0503030403020204" pitchFamily="34" charset="0"/>
              </a:rPr>
              <a:t>segundo</a:t>
            </a:r>
            <a:r>
              <a:rPr lang="en-GB" sz="1000" dirty="0">
                <a:solidFill>
                  <a:srgbClr val="011627"/>
                </a:solidFill>
                <a:latin typeface="Myriad Pro" panose="020B0503030403020204" pitchFamily="34" charset="0"/>
              </a:rPr>
              <a:t> </a:t>
            </a:r>
            <a:r>
              <a:rPr lang="en-GB" sz="1000" dirty="0" err="1">
                <a:solidFill>
                  <a:srgbClr val="011627"/>
                </a:solidFill>
                <a:latin typeface="Myriad Pro" panose="020B0503030403020204" pitchFamily="34" charset="0"/>
              </a:rPr>
              <a:t>semestre</a:t>
            </a:r>
            <a:r>
              <a:rPr lang="en-GB" sz="1000" dirty="0">
                <a:solidFill>
                  <a:srgbClr val="011627"/>
                </a:solidFill>
                <a:latin typeface="Myriad Pro" panose="020B0503030403020204" pitchFamily="34" charset="0"/>
              </a:rPr>
              <a:t> del 2024 </a:t>
            </a:r>
            <a:r>
              <a:rPr lang="en-GB" sz="1000" b="1" dirty="0">
                <a:solidFill>
                  <a:srgbClr val="011627"/>
                </a:solidFill>
                <a:latin typeface="Myriad Pro" panose="020B0503030403020204" pitchFamily="34" charset="0"/>
              </a:rPr>
              <a:t>Cable </a:t>
            </a:r>
            <a:r>
              <a:rPr lang="en-GB" sz="1000" b="1" dirty="0" err="1">
                <a:solidFill>
                  <a:srgbClr val="011627"/>
                </a:solidFill>
                <a:latin typeface="Myriad Pro" panose="020B0503030403020204" pitchFamily="34" charset="0"/>
              </a:rPr>
              <a:t>Color</a:t>
            </a:r>
            <a:r>
              <a:rPr lang="en-GB" sz="1000" b="1" dirty="0">
                <a:solidFill>
                  <a:srgbClr val="011627"/>
                </a:solidFill>
                <a:latin typeface="Myriad Pro" panose="020B0503030403020204" pitchFamily="34" charset="0"/>
              </a:rPr>
              <a:t> </a:t>
            </a:r>
            <a:r>
              <a:rPr lang="en-GB" sz="1000" dirty="0">
                <a:solidFill>
                  <a:srgbClr val="011627"/>
                </a:solidFill>
                <a:latin typeface="Myriad Pro" panose="020B0503030403020204" pitchFamily="34" charset="0"/>
              </a:rPr>
              <a:t>se </a:t>
            </a:r>
            <a:r>
              <a:rPr lang="en-GB" sz="1000" dirty="0" err="1">
                <a:solidFill>
                  <a:srgbClr val="011627"/>
                </a:solidFill>
                <a:latin typeface="Myriad Pro" panose="020B0503030403020204" pitchFamily="34" charset="0"/>
              </a:rPr>
              <a:t>suma</a:t>
            </a:r>
            <a:r>
              <a:rPr lang="en-GB" sz="1000" dirty="0">
                <a:solidFill>
                  <a:srgbClr val="011627"/>
                </a:solidFill>
                <a:latin typeface="Myriad Pro" panose="020B0503030403020204" pitchFamily="34" charset="0"/>
              </a:rPr>
              <a:t> a las </a:t>
            </a:r>
            <a:r>
              <a:rPr lang="en-GB" sz="1000" dirty="0" err="1">
                <a:solidFill>
                  <a:srgbClr val="011627"/>
                </a:solidFill>
                <a:latin typeface="Myriad Pro" panose="020B0503030403020204" pitchFamily="34" charset="0"/>
              </a:rPr>
              <a:t>cableoperadores</a:t>
            </a:r>
            <a:r>
              <a:rPr lang="en-GB" sz="1000" dirty="0">
                <a:solidFill>
                  <a:srgbClr val="011627"/>
                </a:solidFill>
                <a:latin typeface="Myriad Pro" panose="020B0503030403020204" pitchFamily="34" charset="0"/>
              </a:rPr>
              <a:t> que </a:t>
            </a:r>
            <a:r>
              <a:rPr lang="en-GB" sz="1000" dirty="0" err="1">
                <a:solidFill>
                  <a:srgbClr val="011627"/>
                </a:solidFill>
                <a:latin typeface="Myriad Pro" panose="020B0503030403020204" pitchFamily="34" charset="0"/>
              </a:rPr>
              <a:t>abren</a:t>
            </a:r>
            <a:r>
              <a:rPr lang="en-GB" sz="1000" dirty="0">
                <a:solidFill>
                  <a:srgbClr val="011627"/>
                </a:solidFill>
                <a:latin typeface="Myriad Pro" panose="020B0503030403020204" pitchFamily="34" charset="0"/>
              </a:rPr>
              <a:t> </a:t>
            </a:r>
            <a:r>
              <a:rPr lang="en-GB" sz="1000" dirty="0" err="1">
                <a:solidFill>
                  <a:srgbClr val="011627"/>
                </a:solidFill>
                <a:latin typeface="Myriad Pro" panose="020B0503030403020204" pitchFamily="34" charset="0"/>
              </a:rPr>
              <a:t>espacio</a:t>
            </a:r>
            <a:r>
              <a:rPr lang="en-GB" sz="1000" dirty="0">
                <a:solidFill>
                  <a:srgbClr val="011627"/>
                </a:solidFill>
                <a:latin typeface="Myriad Pro" panose="020B0503030403020204" pitchFamily="34" charset="0"/>
              </a:rPr>
              <a:t> a  </a:t>
            </a:r>
            <a:r>
              <a:rPr lang="en-GB" sz="1000" b="1" dirty="0">
                <a:solidFill>
                  <a:srgbClr val="011627"/>
                </a:solidFill>
                <a:latin typeface="Myriad Pro" panose="020B0503030403020204" pitchFamily="34" charset="0"/>
              </a:rPr>
              <a:t>DEPORTES TVC</a:t>
            </a:r>
            <a:r>
              <a:rPr lang="en-GB" sz="1000" dirty="0">
                <a:solidFill>
                  <a:srgbClr val="011627"/>
                </a:solidFill>
                <a:latin typeface="Myriad Pro" panose="020B0503030403020204" pitchFamily="34" charset="0"/>
              </a:rPr>
              <a:t>, por lo que se  </a:t>
            </a:r>
            <a:r>
              <a:rPr lang="en-GB" sz="1000" dirty="0" err="1">
                <a:solidFill>
                  <a:srgbClr val="011627"/>
                </a:solidFill>
                <a:latin typeface="Myriad Pro" panose="020B0503030403020204" pitchFamily="34" charset="0"/>
              </a:rPr>
              <a:t>amplia</a:t>
            </a:r>
            <a:r>
              <a:rPr lang="en-GB" sz="1000" dirty="0">
                <a:solidFill>
                  <a:srgbClr val="011627"/>
                </a:solidFill>
                <a:latin typeface="Myriad Pro" panose="020B0503030403020204" pitchFamily="34" charset="0"/>
              </a:rPr>
              <a:t> el </a:t>
            </a:r>
            <a:r>
              <a:rPr lang="en-GB" sz="1000" dirty="0" err="1">
                <a:solidFill>
                  <a:srgbClr val="011627"/>
                </a:solidFill>
                <a:latin typeface="Myriad Pro" panose="020B0503030403020204" pitchFamily="34" charset="0"/>
              </a:rPr>
              <a:t>alcance</a:t>
            </a:r>
            <a:r>
              <a:rPr lang="en-GB" sz="1000" dirty="0">
                <a:solidFill>
                  <a:srgbClr val="011627"/>
                </a:solidFill>
                <a:latin typeface="Myriad Pro" panose="020B0503030403020204" pitchFamily="34" charset="0"/>
              </a:rPr>
              <a:t> de </a:t>
            </a:r>
            <a:r>
              <a:rPr lang="en-GB" sz="1000" dirty="0" err="1">
                <a:solidFill>
                  <a:srgbClr val="011627"/>
                </a:solidFill>
                <a:latin typeface="Myriad Pro" panose="020B0503030403020204" pitchFamily="34" charset="0"/>
              </a:rPr>
              <a:t>este</a:t>
            </a:r>
            <a:r>
              <a:rPr lang="en-GB" sz="1000" dirty="0">
                <a:solidFill>
                  <a:srgbClr val="011627"/>
                </a:solidFill>
                <a:latin typeface="Myriad Pro" panose="020B0503030403020204" pitchFamily="34" charset="0"/>
              </a:rPr>
              <a:t> canal de </a:t>
            </a:r>
            <a:r>
              <a:rPr lang="en-GB" sz="1000" dirty="0" err="1">
                <a:solidFill>
                  <a:srgbClr val="011627"/>
                </a:solidFill>
                <a:latin typeface="Myriad Pro" panose="020B0503030403020204" pitchFamily="34" charset="0"/>
              </a:rPr>
              <a:t>deportes</a:t>
            </a:r>
            <a:endParaRPr lang="en-GB" sz="1000" dirty="0">
              <a:solidFill>
                <a:srgbClr val="011627"/>
              </a:solidFill>
              <a:latin typeface="Myriad Pro" panose="020B0503030403020204" pitchFamily="34" charset="0"/>
            </a:endParaRPr>
          </a:p>
        </p:txBody>
      </p:sp>
      <p:pic>
        <p:nvPicPr>
          <p:cNvPr id="13" name="Picture 6">
            <a:extLst>
              <a:ext uri="{FF2B5EF4-FFF2-40B4-BE49-F238E27FC236}">
                <a16:creationId xmlns:a16="http://schemas.microsoft.com/office/drawing/2014/main" id="{F6F6575D-4850-B6FB-7E5F-AB0C3D6036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2806" y="2450793"/>
            <a:ext cx="544888" cy="3906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232FFD8A-CB44-902B-A154-FAA11219C2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65731" y="2565337"/>
            <a:ext cx="792270" cy="2519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misoras Unidas (Honduras) | Logopedia | Fandom">
            <a:extLst>
              <a:ext uri="{FF2B5EF4-FFF2-40B4-BE49-F238E27FC236}">
                <a16:creationId xmlns:a16="http://schemas.microsoft.com/office/drawing/2014/main" id="{AB974993-7625-EC67-CD78-F840712C9E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4215" y="3963845"/>
            <a:ext cx="926753" cy="5255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Audio Sistema">
            <a:extLst>
              <a:ext uri="{FF2B5EF4-FFF2-40B4-BE49-F238E27FC236}">
                <a16:creationId xmlns:a16="http://schemas.microsoft.com/office/drawing/2014/main" id="{7D2C8E7F-BB56-D504-4A8A-383CB17ABC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41551" y="3996460"/>
            <a:ext cx="575439" cy="3323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A2102F44-21B3-E476-67F9-CCEB4700A5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32182" y="4051920"/>
            <a:ext cx="481812" cy="2725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CH (Honduras) - Wikipedia, la enciclopedia libre">
            <a:extLst>
              <a:ext uri="{FF2B5EF4-FFF2-40B4-BE49-F238E27FC236}">
                <a16:creationId xmlns:a16="http://schemas.microsoft.com/office/drawing/2014/main" id="{64A28838-B7D0-AF93-12B0-D1E26BFAA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211" y="4131412"/>
            <a:ext cx="481812" cy="171269"/>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FCF598DB-E63A-82F1-B5C4-4C07D4A0AC47}"/>
              </a:ext>
            </a:extLst>
          </p:cNvPr>
          <p:cNvSpPr txBox="1"/>
          <p:nvPr/>
        </p:nvSpPr>
        <p:spPr>
          <a:xfrm>
            <a:off x="363468" y="5027544"/>
            <a:ext cx="5497692" cy="830997"/>
          </a:xfrm>
          <a:prstGeom prst="rect">
            <a:avLst/>
          </a:prstGeom>
          <a:noFill/>
        </p:spPr>
        <p:txBody>
          <a:bodyPr wrap="square">
            <a:spAutoFit/>
          </a:bodyP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HN" sz="1200" dirty="0">
                <a:solidFill>
                  <a:schemeClr val="tx1"/>
                </a:solidFill>
                <a:latin typeface="Myriad Pro" panose="020B0503030403020204" pitchFamily="34" charset="0"/>
                <a:cs typeface="Calibri" panose="020F0502020204030204" pitchFamily="34" charset="0"/>
              </a:rPr>
              <a:t>La televisión (OTV y PTV) sigue siendo el medio más consumido en Honduras con el 86%, especialmente en la cobertura de áreas urbanas. A pesar del auge de Internet y los medios digitales, la televisión sigue siendo el principal canal de información y entretenimiento para muchas personas.</a:t>
            </a:r>
          </a:p>
        </p:txBody>
      </p:sp>
      <p:pic>
        <p:nvPicPr>
          <p:cNvPr id="20" name="Picture 2">
            <a:extLst>
              <a:ext uri="{FF2B5EF4-FFF2-40B4-BE49-F238E27FC236}">
                <a16:creationId xmlns:a16="http://schemas.microsoft.com/office/drawing/2014/main" id="{5C7ED7B5-F605-0533-BF83-530A887E7E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19455" y="5285837"/>
            <a:ext cx="312006" cy="3120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Logo de Instagram: la historia y el significado del logotipo ...">
            <a:extLst>
              <a:ext uri="{FF2B5EF4-FFF2-40B4-BE49-F238E27FC236}">
                <a16:creationId xmlns:a16="http://schemas.microsoft.com/office/drawing/2014/main" id="{213655A4-B6A3-35F5-911C-34EC7DD701A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70357" y="5261235"/>
            <a:ext cx="586810" cy="36550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Tiktok Logotipo Icono De - Gráficos vectoriales gratis en Pixabay">
            <a:extLst>
              <a:ext uri="{FF2B5EF4-FFF2-40B4-BE49-F238E27FC236}">
                <a16:creationId xmlns:a16="http://schemas.microsoft.com/office/drawing/2014/main" id="{DC8AD010-3E19-C399-D343-47D318566F5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81665" y="5329513"/>
            <a:ext cx="219283" cy="25588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icono de snapchat png 16716474 PNG">
            <a:extLst>
              <a:ext uri="{FF2B5EF4-FFF2-40B4-BE49-F238E27FC236}">
                <a16:creationId xmlns:a16="http://schemas.microsoft.com/office/drawing/2014/main" id="{3CEE2D36-8620-0248-DADB-AA3B759B2D7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370818" y="5324259"/>
            <a:ext cx="275394" cy="2753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Tabla 5">
            <a:extLst>
              <a:ext uri="{FF2B5EF4-FFF2-40B4-BE49-F238E27FC236}">
                <a16:creationId xmlns:a16="http://schemas.microsoft.com/office/drawing/2014/main" id="{3C8C959B-402B-0499-B12E-522007590A29}"/>
              </a:ext>
            </a:extLst>
          </p:cNvPr>
          <p:cNvGraphicFramePr>
            <a:graphicFrameLocks noGrp="1"/>
          </p:cNvGraphicFramePr>
          <p:nvPr/>
        </p:nvGraphicFramePr>
        <p:xfrm>
          <a:off x="6959786" y="5577328"/>
          <a:ext cx="5063980" cy="365760"/>
        </p:xfrm>
        <a:graphic>
          <a:graphicData uri="http://schemas.openxmlformats.org/drawingml/2006/table">
            <a:tbl>
              <a:tblPr firstRow="1" bandRow="1">
                <a:tableStyleId>{2D5ABB26-0587-4C30-8999-92F81FD0307C}</a:tableStyleId>
              </a:tblPr>
              <a:tblGrid>
                <a:gridCol w="1012796">
                  <a:extLst>
                    <a:ext uri="{9D8B030D-6E8A-4147-A177-3AD203B41FA5}">
                      <a16:colId xmlns:a16="http://schemas.microsoft.com/office/drawing/2014/main" val="2991463494"/>
                    </a:ext>
                  </a:extLst>
                </a:gridCol>
                <a:gridCol w="1012796">
                  <a:extLst>
                    <a:ext uri="{9D8B030D-6E8A-4147-A177-3AD203B41FA5}">
                      <a16:colId xmlns:a16="http://schemas.microsoft.com/office/drawing/2014/main" val="526099843"/>
                    </a:ext>
                  </a:extLst>
                </a:gridCol>
                <a:gridCol w="1012796">
                  <a:extLst>
                    <a:ext uri="{9D8B030D-6E8A-4147-A177-3AD203B41FA5}">
                      <a16:colId xmlns:a16="http://schemas.microsoft.com/office/drawing/2014/main" val="1945708334"/>
                    </a:ext>
                  </a:extLst>
                </a:gridCol>
                <a:gridCol w="1012796">
                  <a:extLst>
                    <a:ext uri="{9D8B030D-6E8A-4147-A177-3AD203B41FA5}">
                      <a16:colId xmlns:a16="http://schemas.microsoft.com/office/drawing/2014/main" val="2475848091"/>
                    </a:ext>
                  </a:extLst>
                </a:gridCol>
                <a:gridCol w="1012796">
                  <a:extLst>
                    <a:ext uri="{9D8B030D-6E8A-4147-A177-3AD203B41FA5}">
                      <a16:colId xmlns:a16="http://schemas.microsoft.com/office/drawing/2014/main" val="496308097"/>
                    </a:ext>
                  </a:extLst>
                </a:gridCol>
              </a:tblGrid>
              <a:tr h="302774">
                <a:tc>
                  <a:txBody>
                    <a:bodyPr/>
                    <a:lstStyle/>
                    <a:p>
                      <a:pPr algn="ctr"/>
                      <a:r>
                        <a:rPr lang="es-HN" sz="900" b="0" i="0" dirty="0">
                          <a:latin typeface="Century Gothic" panose="020B0502020202020204" pitchFamily="34" charset="0"/>
                        </a:rPr>
                        <a:t>Facebook</a:t>
                      </a:r>
                    </a:p>
                    <a:p>
                      <a:pPr algn="ctr"/>
                      <a:r>
                        <a:rPr lang="es-HN" sz="900" b="1" i="0" dirty="0">
                          <a:solidFill>
                            <a:srgbClr val="A5300F"/>
                          </a:solidFill>
                          <a:latin typeface="Century Gothic" panose="020B0502020202020204" pitchFamily="34" charset="0"/>
                        </a:rPr>
                        <a:t>86%</a:t>
                      </a:r>
                    </a:p>
                  </a:txBody>
                  <a:tcPr/>
                </a:tc>
                <a:tc>
                  <a:txBody>
                    <a:bodyPr/>
                    <a:lstStyle/>
                    <a:p>
                      <a:pPr algn="ctr"/>
                      <a:r>
                        <a:rPr lang="es-HN" sz="900" b="0" i="0" dirty="0">
                          <a:latin typeface="Century Gothic" panose="020B0502020202020204" pitchFamily="34" charset="0"/>
                        </a:rPr>
                        <a:t>Instagram</a:t>
                      </a:r>
                    </a:p>
                    <a:p>
                      <a:pPr algn="ctr"/>
                      <a:r>
                        <a:rPr lang="es-HN" sz="900" b="1" i="0" dirty="0">
                          <a:solidFill>
                            <a:srgbClr val="A5300F"/>
                          </a:solidFill>
                          <a:latin typeface="Century Gothic" panose="020B0502020202020204" pitchFamily="34" charset="0"/>
                        </a:rPr>
                        <a:t>55%</a:t>
                      </a:r>
                    </a:p>
                  </a:txBody>
                  <a:tcPr/>
                </a:tc>
                <a:tc>
                  <a:txBody>
                    <a:bodyPr/>
                    <a:lstStyle/>
                    <a:p>
                      <a:pPr algn="ctr"/>
                      <a:r>
                        <a:rPr lang="es-HN" sz="900" b="0" i="0" dirty="0">
                          <a:latin typeface="Century Gothic" panose="020B0502020202020204" pitchFamily="34" charset="0"/>
                        </a:rPr>
                        <a:t>Tik Tok</a:t>
                      </a:r>
                    </a:p>
                    <a:p>
                      <a:pPr algn="ctr"/>
                      <a:r>
                        <a:rPr lang="es-HN" sz="900" b="1" i="0" dirty="0">
                          <a:solidFill>
                            <a:srgbClr val="A5300F"/>
                          </a:solidFill>
                          <a:latin typeface="Century Gothic" panose="020B0502020202020204" pitchFamily="34" charset="0"/>
                        </a:rPr>
                        <a:t>45%</a:t>
                      </a:r>
                    </a:p>
                  </a:txBody>
                  <a:tcPr/>
                </a:tc>
                <a:tc>
                  <a:txBody>
                    <a:bodyPr/>
                    <a:lstStyle/>
                    <a:p>
                      <a:pPr algn="ctr"/>
                      <a:r>
                        <a:rPr lang="es-HN" sz="900" b="0" i="0" dirty="0">
                          <a:latin typeface="Century Gothic" panose="020B0502020202020204" pitchFamily="34" charset="0"/>
                        </a:rPr>
                        <a:t>X</a:t>
                      </a:r>
                    </a:p>
                    <a:p>
                      <a:pPr algn="ctr"/>
                      <a:r>
                        <a:rPr lang="es-HN" sz="900" b="1" i="0" dirty="0">
                          <a:solidFill>
                            <a:srgbClr val="A5300F"/>
                          </a:solidFill>
                          <a:latin typeface="Century Gothic" panose="020B0502020202020204" pitchFamily="34" charset="0"/>
                        </a:rPr>
                        <a:t>16%</a:t>
                      </a:r>
                    </a:p>
                  </a:txBody>
                  <a:tcPr/>
                </a:tc>
                <a:tc>
                  <a:txBody>
                    <a:bodyPr/>
                    <a:lstStyle/>
                    <a:p>
                      <a:pPr algn="ctr"/>
                      <a:r>
                        <a:rPr lang="es-HN" sz="900" b="0" i="0" dirty="0">
                          <a:latin typeface="Century Gothic" panose="020B0502020202020204" pitchFamily="34" charset="0"/>
                        </a:rPr>
                        <a:t>Snacpchat</a:t>
                      </a:r>
                    </a:p>
                    <a:p>
                      <a:pPr algn="ctr"/>
                      <a:r>
                        <a:rPr lang="es-HN" sz="900" b="1" i="0" dirty="0">
                          <a:solidFill>
                            <a:srgbClr val="A5300F"/>
                          </a:solidFill>
                          <a:latin typeface="Century Gothic" panose="020B0502020202020204" pitchFamily="34" charset="0"/>
                        </a:rPr>
                        <a:t>4%</a:t>
                      </a:r>
                    </a:p>
                  </a:txBody>
                  <a:tcPr/>
                </a:tc>
                <a:extLst>
                  <a:ext uri="{0D108BD9-81ED-4DB2-BD59-A6C34878D82A}">
                    <a16:rowId xmlns:a16="http://schemas.microsoft.com/office/drawing/2014/main" val="2922161505"/>
                  </a:ext>
                </a:extLst>
              </a:tr>
            </a:tbl>
          </a:graphicData>
        </a:graphic>
      </p:graphicFrame>
      <p:pic>
        <p:nvPicPr>
          <p:cNvPr id="25" name="Picture 10" descr="Imágenes de Twitter X Logo Svg - Descarga gratuita en Freepik">
            <a:extLst>
              <a:ext uri="{FF2B5EF4-FFF2-40B4-BE49-F238E27FC236}">
                <a16:creationId xmlns:a16="http://schemas.microsoft.com/office/drawing/2014/main" id="{CFDE0273-F619-B479-DE7B-F2F673A8787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77075" y="5329920"/>
            <a:ext cx="275394" cy="2753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Tabla 22">
            <a:extLst>
              <a:ext uri="{FF2B5EF4-FFF2-40B4-BE49-F238E27FC236}">
                <a16:creationId xmlns:a16="http://schemas.microsoft.com/office/drawing/2014/main" id="{1F3E99D1-0787-26F6-D0E7-AD5DE838D25C}"/>
              </a:ext>
            </a:extLst>
          </p:cNvPr>
          <p:cNvGraphicFramePr>
            <a:graphicFrameLocks noGrp="1"/>
          </p:cNvGraphicFramePr>
          <p:nvPr/>
        </p:nvGraphicFramePr>
        <p:xfrm>
          <a:off x="6956443" y="1250755"/>
          <a:ext cx="5067325" cy="243840"/>
        </p:xfrm>
        <a:graphic>
          <a:graphicData uri="http://schemas.openxmlformats.org/drawingml/2006/table">
            <a:tbl>
              <a:tblPr firstRow="1" bandRow="1">
                <a:tableStyleId>{5C22544A-7EE6-4342-B048-85BDC9FD1C3A}</a:tableStyleId>
              </a:tblPr>
              <a:tblGrid>
                <a:gridCol w="1013465">
                  <a:extLst>
                    <a:ext uri="{9D8B030D-6E8A-4147-A177-3AD203B41FA5}">
                      <a16:colId xmlns:a16="http://schemas.microsoft.com/office/drawing/2014/main" val="2349394921"/>
                    </a:ext>
                  </a:extLst>
                </a:gridCol>
                <a:gridCol w="1013465">
                  <a:extLst>
                    <a:ext uri="{9D8B030D-6E8A-4147-A177-3AD203B41FA5}">
                      <a16:colId xmlns:a16="http://schemas.microsoft.com/office/drawing/2014/main" val="3381248685"/>
                    </a:ext>
                  </a:extLst>
                </a:gridCol>
                <a:gridCol w="1013465">
                  <a:extLst>
                    <a:ext uri="{9D8B030D-6E8A-4147-A177-3AD203B41FA5}">
                      <a16:colId xmlns:a16="http://schemas.microsoft.com/office/drawing/2014/main" val="2902630700"/>
                    </a:ext>
                  </a:extLst>
                </a:gridCol>
                <a:gridCol w="1013465">
                  <a:extLst>
                    <a:ext uri="{9D8B030D-6E8A-4147-A177-3AD203B41FA5}">
                      <a16:colId xmlns:a16="http://schemas.microsoft.com/office/drawing/2014/main" val="165766885"/>
                    </a:ext>
                  </a:extLst>
                </a:gridCol>
                <a:gridCol w="1013465">
                  <a:extLst>
                    <a:ext uri="{9D8B030D-6E8A-4147-A177-3AD203B41FA5}">
                      <a16:colId xmlns:a16="http://schemas.microsoft.com/office/drawing/2014/main" val="3746635877"/>
                    </a:ext>
                  </a:extLst>
                </a:gridCol>
              </a:tblGrid>
              <a:tr h="210302">
                <a:tc>
                  <a:txBody>
                    <a:bodyPr/>
                    <a:lstStyle/>
                    <a:p>
                      <a:pPr algn="ctr"/>
                      <a:r>
                        <a:rPr lang="es-HN" sz="1000" b="1" i="0" dirty="0">
                          <a:solidFill>
                            <a:schemeClr val="tx1">
                              <a:lumMod val="65000"/>
                              <a:lumOff val="35000"/>
                            </a:schemeClr>
                          </a:solidFill>
                          <a:latin typeface="Myriad Pro" panose="020B0503030403020204" pitchFamily="34" charset="0"/>
                        </a:rPr>
                        <a:t>21%</a:t>
                      </a:r>
                    </a:p>
                  </a:txBody>
                  <a:tcPr>
                    <a:solidFill>
                      <a:schemeClr val="bg1"/>
                    </a:solidFill>
                  </a:tcPr>
                </a:tc>
                <a:tc>
                  <a:txBody>
                    <a:bodyPr/>
                    <a:lstStyle/>
                    <a:p>
                      <a:pPr algn="ctr"/>
                      <a:r>
                        <a:rPr lang="es-HN" sz="1000" b="1" i="0" dirty="0">
                          <a:solidFill>
                            <a:schemeClr val="tx1">
                              <a:lumMod val="65000"/>
                              <a:lumOff val="35000"/>
                            </a:schemeClr>
                          </a:solidFill>
                          <a:latin typeface="Myriad Pro" panose="020B0503030403020204" pitchFamily="34" charset="0"/>
                        </a:rPr>
                        <a:t>20%</a:t>
                      </a:r>
                    </a:p>
                  </a:txBody>
                  <a:tcPr>
                    <a:solidFill>
                      <a:schemeClr val="bg1"/>
                    </a:solidFill>
                  </a:tcPr>
                </a:tc>
                <a:tc>
                  <a:txBody>
                    <a:bodyPr/>
                    <a:lstStyle/>
                    <a:p>
                      <a:pPr algn="ctr"/>
                      <a:r>
                        <a:rPr lang="es-HN" sz="1000" b="1" i="0" dirty="0">
                          <a:solidFill>
                            <a:schemeClr val="tx1">
                              <a:lumMod val="65000"/>
                              <a:lumOff val="35000"/>
                            </a:schemeClr>
                          </a:solidFill>
                          <a:latin typeface="Myriad Pro" panose="020B0503030403020204" pitchFamily="34" charset="0"/>
                        </a:rPr>
                        <a:t>11%</a:t>
                      </a:r>
                    </a:p>
                  </a:txBody>
                  <a:tcPr>
                    <a:solidFill>
                      <a:schemeClr val="bg1"/>
                    </a:solidFill>
                  </a:tcPr>
                </a:tc>
                <a:tc>
                  <a:txBody>
                    <a:bodyPr/>
                    <a:lstStyle/>
                    <a:p>
                      <a:pPr algn="ctr"/>
                      <a:r>
                        <a:rPr lang="es-HN" sz="1000" b="1" i="0" dirty="0">
                          <a:solidFill>
                            <a:schemeClr val="tx1">
                              <a:lumMod val="65000"/>
                              <a:lumOff val="35000"/>
                            </a:schemeClr>
                          </a:solidFill>
                          <a:latin typeface="Myriad Pro" panose="020B0503030403020204" pitchFamily="34" charset="0"/>
                        </a:rPr>
                        <a:t>9%</a:t>
                      </a:r>
                    </a:p>
                  </a:txBody>
                  <a:tcPr>
                    <a:solidFill>
                      <a:schemeClr val="bg1"/>
                    </a:solidFill>
                  </a:tcPr>
                </a:tc>
                <a:tc>
                  <a:txBody>
                    <a:bodyPr/>
                    <a:lstStyle/>
                    <a:p>
                      <a:pPr algn="ctr"/>
                      <a:r>
                        <a:rPr lang="es-HN" sz="1000" b="1" i="0" dirty="0">
                          <a:solidFill>
                            <a:schemeClr val="tx1">
                              <a:lumMod val="65000"/>
                              <a:lumOff val="35000"/>
                            </a:schemeClr>
                          </a:solidFill>
                          <a:latin typeface="Myriad Pro" panose="020B0503030403020204" pitchFamily="34" charset="0"/>
                        </a:rPr>
                        <a:t>8%</a:t>
                      </a:r>
                    </a:p>
                  </a:txBody>
                  <a:tcPr>
                    <a:solidFill>
                      <a:schemeClr val="bg1"/>
                    </a:solidFill>
                  </a:tcPr>
                </a:tc>
                <a:extLst>
                  <a:ext uri="{0D108BD9-81ED-4DB2-BD59-A6C34878D82A}">
                    <a16:rowId xmlns:a16="http://schemas.microsoft.com/office/drawing/2014/main" val="609837733"/>
                  </a:ext>
                </a:extLst>
              </a:tr>
            </a:tbl>
          </a:graphicData>
        </a:graphic>
      </p:graphicFrame>
      <p:graphicFrame>
        <p:nvGraphicFramePr>
          <p:cNvPr id="27" name="Tabla 22">
            <a:extLst>
              <a:ext uri="{FF2B5EF4-FFF2-40B4-BE49-F238E27FC236}">
                <a16:creationId xmlns:a16="http://schemas.microsoft.com/office/drawing/2014/main" id="{EDFFF254-6139-4D42-4463-823843B5EF47}"/>
              </a:ext>
            </a:extLst>
          </p:cNvPr>
          <p:cNvGraphicFramePr>
            <a:graphicFrameLocks noGrp="1"/>
          </p:cNvGraphicFramePr>
          <p:nvPr/>
        </p:nvGraphicFramePr>
        <p:xfrm>
          <a:off x="6979663" y="2849877"/>
          <a:ext cx="4957922" cy="243840"/>
        </p:xfrm>
        <a:graphic>
          <a:graphicData uri="http://schemas.openxmlformats.org/drawingml/2006/table">
            <a:tbl>
              <a:tblPr firstRow="1" bandRow="1">
                <a:tableStyleId>{5C22544A-7EE6-4342-B048-85BDC9FD1C3A}</a:tableStyleId>
              </a:tblPr>
              <a:tblGrid>
                <a:gridCol w="2478961">
                  <a:extLst>
                    <a:ext uri="{9D8B030D-6E8A-4147-A177-3AD203B41FA5}">
                      <a16:colId xmlns:a16="http://schemas.microsoft.com/office/drawing/2014/main" val="2349394921"/>
                    </a:ext>
                  </a:extLst>
                </a:gridCol>
                <a:gridCol w="2478961">
                  <a:extLst>
                    <a:ext uri="{9D8B030D-6E8A-4147-A177-3AD203B41FA5}">
                      <a16:colId xmlns:a16="http://schemas.microsoft.com/office/drawing/2014/main" val="3381248685"/>
                    </a:ext>
                  </a:extLst>
                </a:gridCol>
              </a:tblGrid>
              <a:tr h="210302">
                <a:tc>
                  <a:txBody>
                    <a:bodyPr/>
                    <a:lstStyle/>
                    <a:p>
                      <a:pPr algn="ctr"/>
                      <a:r>
                        <a:rPr lang="es-HN" sz="1000" b="1" i="0" dirty="0">
                          <a:solidFill>
                            <a:schemeClr val="tx1">
                              <a:lumMod val="65000"/>
                              <a:lumOff val="35000"/>
                            </a:schemeClr>
                          </a:solidFill>
                          <a:latin typeface="Myriad Pro" panose="020B0503030403020204" pitchFamily="34" charset="0"/>
                        </a:rPr>
                        <a:t>32%</a:t>
                      </a:r>
                    </a:p>
                  </a:txBody>
                  <a:tcPr>
                    <a:solidFill>
                      <a:schemeClr val="bg1"/>
                    </a:solidFill>
                  </a:tcPr>
                </a:tc>
                <a:tc>
                  <a:txBody>
                    <a:bodyPr/>
                    <a:lstStyle/>
                    <a:p>
                      <a:pPr algn="ctr"/>
                      <a:r>
                        <a:rPr lang="es-HN" sz="1000" b="1" i="0" dirty="0">
                          <a:solidFill>
                            <a:schemeClr val="tx1">
                              <a:lumMod val="65000"/>
                              <a:lumOff val="35000"/>
                            </a:schemeClr>
                          </a:solidFill>
                          <a:latin typeface="Myriad Pro" panose="020B0503030403020204" pitchFamily="34" charset="0"/>
                        </a:rPr>
                        <a:t>20%</a:t>
                      </a:r>
                    </a:p>
                  </a:txBody>
                  <a:tcPr>
                    <a:solidFill>
                      <a:schemeClr val="bg1"/>
                    </a:solidFill>
                  </a:tcPr>
                </a:tc>
                <a:extLst>
                  <a:ext uri="{0D108BD9-81ED-4DB2-BD59-A6C34878D82A}">
                    <a16:rowId xmlns:a16="http://schemas.microsoft.com/office/drawing/2014/main" val="609837733"/>
                  </a:ext>
                </a:extLst>
              </a:tr>
            </a:tbl>
          </a:graphicData>
        </a:graphic>
      </p:graphicFrame>
      <p:graphicFrame>
        <p:nvGraphicFramePr>
          <p:cNvPr id="28" name="Tabla 22">
            <a:extLst>
              <a:ext uri="{FF2B5EF4-FFF2-40B4-BE49-F238E27FC236}">
                <a16:creationId xmlns:a16="http://schemas.microsoft.com/office/drawing/2014/main" id="{6C4D034E-DCF5-DC08-96D2-8265A8BCFD3B}"/>
              </a:ext>
            </a:extLst>
          </p:cNvPr>
          <p:cNvGraphicFramePr>
            <a:graphicFrameLocks noGrp="1"/>
          </p:cNvGraphicFramePr>
          <p:nvPr/>
        </p:nvGraphicFramePr>
        <p:xfrm>
          <a:off x="7104174" y="4365503"/>
          <a:ext cx="4919596" cy="243840"/>
        </p:xfrm>
        <a:graphic>
          <a:graphicData uri="http://schemas.openxmlformats.org/drawingml/2006/table">
            <a:tbl>
              <a:tblPr firstRow="1" bandRow="1">
                <a:tableStyleId>{5C22544A-7EE6-4342-B048-85BDC9FD1C3A}</a:tableStyleId>
              </a:tblPr>
              <a:tblGrid>
                <a:gridCol w="1229899">
                  <a:extLst>
                    <a:ext uri="{9D8B030D-6E8A-4147-A177-3AD203B41FA5}">
                      <a16:colId xmlns:a16="http://schemas.microsoft.com/office/drawing/2014/main" val="2349394921"/>
                    </a:ext>
                  </a:extLst>
                </a:gridCol>
                <a:gridCol w="1229899">
                  <a:extLst>
                    <a:ext uri="{9D8B030D-6E8A-4147-A177-3AD203B41FA5}">
                      <a16:colId xmlns:a16="http://schemas.microsoft.com/office/drawing/2014/main" val="3381248685"/>
                    </a:ext>
                  </a:extLst>
                </a:gridCol>
                <a:gridCol w="1229899">
                  <a:extLst>
                    <a:ext uri="{9D8B030D-6E8A-4147-A177-3AD203B41FA5}">
                      <a16:colId xmlns:a16="http://schemas.microsoft.com/office/drawing/2014/main" val="2902630700"/>
                    </a:ext>
                  </a:extLst>
                </a:gridCol>
                <a:gridCol w="1229899">
                  <a:extLst>
                    <a:ext uri="{9D8B030D-6E8A-4147-A177-3AD203B41FA5}">
                      <a16:colId xmlns:a16="http://schemas.microsoft.com/office/drawing/2014/main" val="165766885"/>
                    </a:ext>
                  </a:extLst>
                </a:gridCol>
              </a:tblGrid>
              <a:tr h="209221">
                <a:tc>
                  <a:txBody>
                    <a:bodyPr/>
                    <a:lstStyle/>
                    <a:p>
                      <a:pPr algn="ctr"/>
                      <a:r>
                        <a:rPr lang="es-HN" sz="1000" b="1" i="0" dirty="0">
                          <a:solidFill>
                            <a:schemeClr val="tx1">
                              <a:lumMod val="65000"/>
                              <a:lumOff val="35000"/>
                            </a:schemeClr>
                          </a:solidFill>
                          <a:latin typeface="Century Gothic" panose="020B0502020202020204" pitchFamily="34" charset="0"/>
                        </a:rPr>
                        <a:t>32%</a:t>
                      </a:r>
                    </a:p>
                  </a:txBody>
                  <a:tcPr>
                    <a:solidFill>
                      <a:schemeClr val="bg1"/>
                    </a:solidFill>
                  </a:tcPr>
                </a:tc>
                <a:tc>
                  <a:txBody>
                    <a:bodyPr/>
                    <a:lstStyle/>
                    <a:p>
                      <a:pPr algn="ctr"/>
                      <a:r>
                        <a:rPr lang="es-HN" sz="1000" b="1" i="0" dirty="0">
                          <a:solidFill>
                            <a:schemeClr val="tx1">
                              <a:lumMod val="65000"/>
                              <a:lumOff val="35000"/>
                            </a:schemeClr>
                          </a:solidFill>
                          <a:latin typeface="Century Gothic" panose="020B0502020202020204" pitchFamily="34" charset="0"/>
                        </a:rPr>
                        <a:t>22%</a:t>
                      </a:r>
                    </a:p>
                  </a:txBody>
                  <a:tcPr>
                    <a:solidFill>
                      <a:schemeClr val="bg1"/>
                    </a:solidFill>
                  </a:tcPr>
                </a:tc>
                <a:tc>
                  <a:txBody>
                    <a:bodyPr/>
                    <a:lstStyle/>
                    <a:p>
                      <a:pPr algn="ctr"/>
                      <a:r>
                        <a:rPr lang="es-HN" sz="1000" b="1" i="0" dirty="0">
                          <a:solidFill>
                            <a:schemeClr val="tx1">
                              <a:lumMod val="65000"/>
                              <a:lumOff val="35000"/>
                            </a:schemeClr>
                          </a:solidFill>
                          <a:latin typeface="Century Gothic" panose="020B0502020202020204" pitchFamily="34" charset="0"/>
                        </a:rPr>
                        <a:t>7%</a:t>
                      </a:r>
                    </a:p>
                  </a:txBody>
                  <a:tcPr>
                    <a:solidFill>
                      <a:schemeClr val="bg1"/>
                    </a:solidFill>
                  </a:tcPr>
                </a:tc>
                <a:tc>
                  <a:txBody>
                    <a:bodyPr/>
                    <a:lstStyle/>
                    <a:p>
                      <a:pPr algn="ctr"/>
                      <a:r>
                        <a:rPr lang="es-HN" sz="1000" b="1" i="0" dirty="0">
                          <a:solidFill>
                            <a:schemeClr val="tx1">
                              <a:lumMod val="65000"/>
                              <a:lumOff val="35000"/>
                            </a:schemeClr>
                          </a:solidFill>
                          <a:latin typeface="Century Gothic" panose="020B0502020202020204" pitchFamily="34" charset="0"/>
                        </a:rPr>
                        <a:t>5%</a:t>
                      </a:r>
                    </a:p>
                  </a:txBody>
                  <a:tcPr>
                    <a:solidFill>
                      <a:schemeClr val="bg1"/>
                    </a:solidFill>
                  </a:tcPr>
                </a:tc>
                <a:extLst>
                  <a:ext uri="{0D108BD9-81ED-4DB2-BD59-A6C34878D82A}">
                    <a16:rowId xmlns:a16="http://schemas.microsoft.com/office/drawing/2014/main" val="609837733"/>
                  </a:ext>
                </a:extLst>
              </a:tr>
            </a:tbl>
          </a:graphicData>
        </a:graphic>
      </p:graphicFrame>
      <p:sp>
        <p:nvSpPr>
          <p:cNvPr id="29" name="CuadroTexto 28">
            <a:extLst>
              <a:ext uri="{FF2B5EF4-FFF2-40B4-BE49-F238E27FC236}">
                <a16:creationId xmlns:a16="http://schemas.microsoft.com/office/drawing/2014/main" id="{1A066428-003B-4B1C-D75D-C9430A812939}"/>
              </a:ext>
            </a:extLst>
          </p:cNvPr>
          <p:cNvSpPr txBox="1"/>
          <p:nvPr/>
        </p:nvSpPr>
        <p:spPr>
          <a:xfrm>
            <a:off x="6029900" y="5895770"/>
            <a:ext cx="5993869" cy="553998"/>
          </a:xfrm>
          <a:prstGeom prst="rect">
            <a:avLst/>
          </a:prstGeom>
          <a:solidFill>
            <a:schemeClr val="bg1">
              <a:lumMod val="95000"/>
            </a:schemeClr>
          </a:solidFill>
        </p:spPr>
        <p:txBody>
          <a:bodyPr wrap="square">
            <a:spAutoFit/>
          </a:bodyPr>
          <a:lstStyle/>
          <a:p>
            <a:r>
              <a:rPr lang="es-HN" sz="1000" dirty="0">
                <a:solidFill>
                  <a:schemeClr val="tx1"/>
                </a:solidFill>
                <a:latin typeface="Myriad Pro" panose="020B0503030403020204" pitchFamily="34" charset="0"/>
                <a:cs typeface="Calibri" panose="020F0502020204030204" pitchFamily="34" charset="0"/>
              </a:rPr>
              <a:t>Internet ha ganado protagonismo en el consumo de medios en Honduras, actualmente con el 76% de utilización, </a:t>
            </a:r>
            <a:r>
              <a:rPr lang="es-HN" sz="1000" dirty="0">
                <a:solidFill>
                  <a:schemeClr val="tx1"/>
                </a:solidFill>
                <a:latin typeface="Myriad Pro" panose="020B0503030403020204" pitchFamily="34" charset="0"/>
              </a:rPr>
              <a:t>El consumo de redes sociales alcanza el </a:t>
            </a:r>
            <a:r>
              <a:rPr lang="es-HN" sz="1000" b="1" dirty="0">
                <a:solidFill>
                  <a:schemeClr val="tx1"/>
                </a:solidFill>
                <a:latin typeface="Myriad Pro" panose="020B0503030403020204" pitchFamily="34" charset="0"/>
              </a:rPr>
              <a:t>95%</a:t>
            </a:r>
          </a:p>
          <a:p>
            <a:endParaRPr lang="es-HN" sz="1000" dirty="0">
              <a:latin typeface="Myriad Pro" panose="020B0503030403020204" pitchFamily="34" charset="0"/>
            </a:endParaRPr>
          </a:p>
        </p:txBody>
      </p:sp>
      <p:graphicFrame>
        <p:nvGraphicFramePr>
          <p:cNvPr id="30" name="Gráfico 29">
            <a:extLst>
              <a:ext uri="{FF2B5EF4-FFF2-40B4-BE49-F238E27FC236}">
                <a16:creationId xmlns:a16="http://schemas.microsoft.com/office/drawing/2014/main" id="{ED1D8813-E2AC-0654-DED5-A92E56BF19CE}"/>
              </a:ext>
            </a:extLst>
          </p:cNvPr>
          <p:cNvGraphicFramePr/>
          <p:nvPr/>
        </p:nvGraphicFramePr>
        <p:xfrm>
          <a:off x="357741" y="1369328"/>
          <a:ext cx="5478452" cy="3647583"/>
        </p:xfrm>
        <a:graphic>
          <a:graphicData uri="http://schemas.openxmlformats.org/drawingml/2006/chart">
            <c:chart xmlns:c="http://schemas.openxmlformats.org/drawingml/2006/chart" xmlns:r="http://schemas.openxmlformats.org/officeDocument/2006/relationships" r:id="rId17"/>
          </a:graphicData>
        </a:graphic>
      </p:graphicFrame>
      <p:sp>
        <p:nvSpPr>
          <p:cNvPr id="31" name="CuadroTexto 30">
            <a:extLst>
              <a:ext uri="{FF2B5EF4-FFF2-40B4-BE49-F238E27FC236}">
                <a16:creationId xmlns:a16="http://schemas.microsoft.com/office/drawing/2014/main" id="{AD4277AC-4942-A9CF-0490-08141F9EB2F8}"/>
              </a:ext>
            </a:extLst>
          </p:cNvPr>
          <p:cNvSpPr txBox="1"/>
          <p:nvPr/>
        </p:nvSpPr>
        <p:spPr>
          <a:xfrm>
            <a:off x="451786" y="733977"/>
            <a:ext cx="5516256" cy="507831"/>
          </a:xfrm>
          <a:prstGeom prst="rect">
            <a:avLst/>
          </a:prstGeom>
          <a:noFill/>
        </p:spPr>
        <p:txBody>
          <a:bodyPr wrap="square">
            <a:spAutoFit/>
          </a:bodyPr>
          <a:lstStyle/>
          <a:p>
            <a:r>
              <a:rPr lang="es-HN" sz="900" dirty="0">
                <a:latin typeface="Myriad Pro" panose="020B0503030403020204" pitchFamily="34" charset="0"/>
                <a:cs typeface="Poppins" pitchFamily="2" charset="77"/>
              </a:rPr>
              <a:t>El consumo de medios presenta estabilidad en ambos años analizados. La radio destaca como el medio con mayor afinidad (102%), seguida por exteriores y televisión, lo que refuerza su relevancia dentro del mix de comunicación.</a:t>
            </a:r>
            <a:endParaRPr lang="es-HN" sz="900" dirty="0">
              <a:solidFill>
                <a:schemeClr val="tx1">
                  <a:lumMod val="65000"/>
                  <a:lumOff val="35000"/>
                </a:schemeClr>
              </a:solidFill>
              <a:latin typeface="Myriad Pro" panose="020B0503030403020204" pitchFamily="34" charset="0"/>
              <a:cs typeface="Poppins" pitchFamily="2" charset="77"/>
            </a:endParaRPr>
          </a:p>
        </p:txBody>
      </p:sp>
      <p:cxnSp>
        <p:nvCxnSpPr>
          <p:cNvPr id="32" name="Conector recto 31">
            <a:extLst>
              <a:ext uri="{FF2B5EF4-FFF2-40B4-BE49-F238E27FC236}">
                <a16:creationId xmlns:a16="http://schemas.microsoft.com/office/drawing/2014/main" id="{438FD6B4-F9EA-0470-0E6A-5ABD3D616D40}"/>
              </a:ext>
            </a:extLst>
          </p:cNvPr>
          <p:cNvCxnSpPr/>
          <p:nvPr/>
        </p:nvCxnSpPr>
        <p:spPr>
          <a:xfrm flipH="1">
            <a:off x="765544" y="1547760"/>
            <a:ext cx="4678326"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CF482835-D5D4-D0AC-25E9-DDBAC2B12025}"/>
              </a:ext>
            </a:extLst>
          </p:cNvPr>
          <p:cNvCxnSpPr/>
          <p:nvPr/>
        </p:nvCxnSpPr>
        <p:spPr>
          <a:xfrm flipH="1">
            <a:off x="765544" y="2690387"/>
            <a:ext cx="467832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4" name="Gráfico 33">
            <a:extLst>
              <a:ext uri="{FF2B5EF4-FFF2-40B4-BE49-F238E27FC236}">
                <a16:creationId xmlns:a16="http://schemas.microsoft.com/office/drawing/2014/main" id="{26D81BA1-7B8A-834F-1179-3BB2DADEB797}"/>
              </a:ext>
            </a:extLst>
          </p:cNvPr>
          <p:cNvGraphicFramePr/>
          <p:nvPr/>
        </p:nvGraphicFramePr>
        <p:xfrm>
          <a:off x="606057" y="1057691"/>
          <a:ext cx="4979892" cy="991262"/>
        </p:xfrm>
        <a:graphic>
          <a:graphicData uri="http://schemas.openxmlformats.org/drawingml/2006/chart">
            <c:chart xmlns:c="http://schemas.openxmlformats.org/drawingml/2006/chart" xmlns:r="http://schemas.openxmlformats.org/officeDocument/2006/relationships" r:id="rId18"/>
          </a:graphicData>
        </a:graphic>
      </p:graphicFrame>
      <p:pic>
        <p:nvPicPr>
          <p:cNvPr id="35" name="Picture 2" descr="Televisión - Iconos Propiedades inmobiliarias y Construcciones">
            <a:extLst>
              <a:ext uri="{FF2B5EF4-FFF2-40B4-BE49-F238E27FC236}">
                <a16:creationId xmlns:a16="http://schemas.microsoft.com/office/drawing/2014/main" id="{700546F9-D133-82FD-6A01-E65A3CAF2073}"/>
              </a:ext>
            </a:extLst>
          </p:cNvPr>
          <p:cNvPicPr>
            <a:picLocks noChangeAspect="1" noChangeArrowheads="1"/>
          </p:cNvPicPr>
          <p:nvPr/>
        </p:nvPicPr>
        <p:blipFill>
          <a:blip r:embed="rId1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3712" y="895556"/>
            <a:ext cx="506892" cy="506892"/>
          </a:xfrm>
          <a:prstGeom prst="ellipse">
            <a:avLst/>
          </a:prstGeom>
          <a:noFill/>
          <a:extLst>
            <a:ext uri="{909E8E84-426E-40DD-AFC4-6F175D3DCCD1}">
              <a14:hiddenFill xmlns:a14="http://schemas.microsoft.com/office/drawing/2010/main">
                <a:solidFill>
                  <a:srgbClr val="FFFFFF"/>
                </a:solidFill>
              </a14:hiddenFill>
            </a:ext>
          </a:extLst>
        </p:spPr>
      </p:pic>
      <p:pic>
        <p:nvPicPr>
          <p:cNvPr id="36" name="Picture 4" descr="Download Cable Tv Png Image Background - Cable Tv Icon Png PNG Image with  No Background - PNGkey.com">
            <a:extLst>
              <a:ext uri="{FF2B5EF4-FFF2-40B4-BE49-F238E27FC236}">
                <a16:creationId xmlns:a16="http://schemas.microsoft.com/office/drawing/2014/main" id="{36171B8A-75C8-4798-AA4B-CD57046B4D3E}"/>
              </a:ext>
            </a:extLst>
          </p:cNvPr>
          <p:cNvPicPr>
            <a:picLocks noChangeAspect="1" noChangeArrowheads="1"/>
          </p:cNvPicPr>
          <p:nvPr/>
        </p:nvPicPr>
        <p:blipFill>
          <a:blip r:embed="rId2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51900" y="2608069"/>
            <a:ext cx="505785" cy="356781"/>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Texto 36">
            <a:extLst>
              <a:ext uri="{FF2B5EF4-FFF2-40B4-BE49-F238E27FC236}">
                <a16:creationId xmlns:a16="http://schemas.microsoft.com/office/drawing/2014/main" id="{3C773D00-E047-48F2-1C8E-D934918B0DB6}"/>
              </a:ext>
            </a:extLst>
          </p:cNvPr>
          <p:cNvSpPr txBox="1"/>
          <p:nvPr/>
        </p:nvSpPr>
        <p:spPr>
          <a:xfrm>
            <a:off x="6012674" y="4618584"/>
            <a:ext cx="6011095" cy="553998"/>
          </a:xfrm>
          <a:prstGeom prst="rect">
            <a:avLst/>
          </a:prstGeom>
          <a:solidFill>
            <a:schemeClr val="bg1">
              <a:lumMod val="95000"/>
            </a:schemeClr>
          </a:solidFill>
        </p:spPr>
        <p:txBody>
          <a:bodyPr wrap="square">
            <a:spAutoFit/>
          </a:bodyPr>
          <a:lstStyle/>
          <a:p>
            <a:pPr lvl="0" defTabSz="1828800">
              <a:buClr>
                <a:srgbClr val="C00000"/>
              </a:buClr>
              <a:defRPr/>
            </a:pPr>
            <a:r>
              <a:rPr lang="es-HN" sz="1000" dirty="0">
                <a:solidFill>
                  <a:schemeClr val="tx1"/>
                </a:solidFill>
                <a:latin typeface="Myriad Pro" panose="020B0503030403020204" pitchFamily="34" charset="0"/>
              </a:rPr>
              <a:t>La radio ha sido y sigue siendo, uno de los medios de comunicación más importantes.  El auge de internet y las plataformas digitales ha permitido que las emisoras de radio amplíen su alcance a través de la transmisión en línea.</a:t>
            </a:r>
          </a:p>
        </p:txBody>
      </p:sp>
      <p:pic>
        <p:nvPicPr>
          <p:cNvPr id="38" name="Picture 6" descr="Radio - Iconos gratis de tecnología">
            <a:extLst>
              <a:ext uri="{FF2B5EF4-FFF2-40B4-BE49-F238E27FC236}">
                <a16:creationId xmlns:a16="http://schemas.microsoft.com/office/drawing/2014/main" id="{66BFEBF7-D57E-DE2E-E290-12D4A3EC2144}"/>
              </a:ext>
            </a:extLst>
          </p:cNvPr>
          <p:cNvPicPr>
            <a:picLocks noChangeAspect="1" noChangeArrowheads="1"/>
          </p:cNvPicPr>
          <p:nvPr/>
        </p:nvPicPr>
        <p:blipFill>
          <a:blip r:embed="rId2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48676" y="4051083"/>
            <a:ext cx="520289" cy="52028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redes sociales íconos 3d 29171604 PNG">
            <a:extLst>
              <a:ext uri="{FF2B5EF4-FFF2-40B4-BE49-F238E27FC236}">
                <a16:creationId xmlns:a16="http://schemas.microsoft.com/office/drawing/2014/main" id="{181F31AF-B85A-9775-8743-78053C1F17A5}"/>
              </a:ext>
            </a:extLst>
          </p:cNvPr>
          <p:cNvPicPr>
            <a:picLocks noChangeAspect="1" noChangeArrowheads="1"/>
          </p:cNvPicPr>
          <p:nvPr/>
        </p:nvPicPr>
        <p:blipFill>
          <a:blip r:embed="rId2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79618" y="5340231"/>
            <a:ext cx="711428" cy="530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135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5973BBF-893B-A47D-D776-67BCF75C35C4}"/>
              </a:ext>
            </a:extLst>
          </p:cNvPr>
          <p:cNvSpPr txBox="1"/>
          <p:nvPr/>
        </p:nvSpPr>
        <p:spPr>
          <a:xfrm>
            <a:off x="242885" y="155307"/>
            <a:ext cx="4796506" cy="784830"/>
          </a:xfrm>
          <a:prstGeom prst="rect">
            <a:avLst/>
          </a:prstGeom>
          <a:noFill/>
        </p:spPr>
        <p:txBody>
          <a:bodyPr wrap="none" rtlCol="0">
            <a:spAutoFit/>
          </a:bodyPr>
          <a:lstStyle/>
          <a:p>
            <a:r>
              <a:rPr lang="es-HN" sz="2500" b="1" dirty="0">
                <a:latin typeface="Myriad Pro" panose="020B0503030403020204" pitchFamily="34" charset="0"/>
              </a:rPr>
              <a:t>Evolutivo del share de audiencia</a:t>
            </a:r>
          </a:p>
          <a:p>
            <a:r>
              <a:rPr lang="es-HN" sz="2000" b="1" dirty="0">
                <a:solidFill>
                  <a:schemeClr val="tx1">
                    <a:lumMod val="65000"/>
                    <a:lumOff val="35000"/>
                  </a:schemeClr>
                </a:solidFill>
                <a:latin typeface="Myriad Pro" panose="020B0503030403020204" pitchFamily="34" charset="0"/>
              </a:rPr>
              <a:t>principales canales</a:t>
            </a:r>
          </a:p>
        </p:txBody>
      </p:sp>
      <p:pic>
        <p:nvPicPr>
          <p:cNvPr id="5" name="Picture 4" descr="HCH (Honduras) - Wikipedia, la enciclopedia libre">
            <a:extLst>
              <a:ext uri="{FF2B5EF4-FFF2-40B4-BE49-F238E27FC236}">
                <a16:creationId xmlns:a16="http://schemas.microsoft.com/office/drawing/2014/main" id="{0C34CB38-EF26-0A3C-421C-BC4FCD2D2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468" y="5654014"/>
            <a:ext cx="683190" cy="2428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anal 11 Honduras en vivo, Online ▷ Teleame Directos TV">
            <a:extLst>
              <a:ext uri="{FF2B5EF4-FFF2-40B4-BE49-F238E27FC236}">
                <a16:creationId xmlns:a16="http://schemas.microsoft.com/office/drawing/2014/main" id="{D330C73F-ACC7-D4AA-CA06-E0DFD7499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757" y="5536986"/>
            <a:ext cx="925965" cy="5215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VTV Honduras Logo PNG Vector (CDR) Free Download">
            <a:extLst>
              <a:ext uri="{FF2B5EF4-FFF2-40B4-BE49-F238E27FC236}">
                <a16:creationId xmlns:a16="http://schemas.microsoft.com/office/drawing/2014/main" id="{3C986F97-697F-50AF-26D7-D6682AB09A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8389" y="5601699"/>
            <a:ext cx="442626" cy="3673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8DA14B9E-747C-2630-4052-A4AFADACA9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0204" y="5591788"/>
            <a:ext cx="560732" cy="390326"/>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37E705D2-00DB-FF71-21BE-982CE42DD5FD}"/>
              </a:ext>
            </a:extLst>
          </p:cNvPr>
          <p:cNvSpPr txBox="1"/>
          <p:nvPr/>
        </p:nvSpPr>
        <p:spPr>
          <a:xfrm>
            <a:off x="242885" y="965646"/>
            <a:ext cx="10631278" cy="646331"/>
          </a:xfrm>
          <a:prstGeom prst="rect">
            <a:avLst/>
          </a:prstGeom>
          <a:noFill/>
        </p:spPr>
        <p:txBody>
          <a:bodyPr wrap="square">
            <a:spAutoFit/>
          </a:bodyPr>
          <a:lstStyle/>
          <a:p>
            <a:r>
              <a:rPr lang="es-HN" sz="1200" dirty="0">
                <a:latin typeface="Myriad Pro" panose="020B0503030403020204" pitchFamily="34" charset="0"/>
              </a:rPr>
              <a:t>En Honduras, la competencia entre HCH  y Canal 5 es una de las dinámicas más notorias en el ámbito de los medios de comunicación, especialmente en lo que respecta a la audiencia televisiva. Aunque ambos canales tienen un impacto significativo, sus audiencias son distintas debido a sus enfoques editoriales, tipos de programación y estrategias de cobertura</a:t>
            </a:r>
          </a:p>
        </p:txBody>
      </p:sp>
      <p:pic>
        <p:nvPicPr>
          <p:cNvPr id="11" name="Picture 4" descr="Canal 5 (Honduras) | Logopedia | Fandom">
            <a:extLst>
              <a:ext uri="{FF2B5EF4-FFF2-40B4-BE49-F238E27FC236}">
                <a16:creationId xmlns:a16="http://schemas.microsoft.com/office/drawing/2014/main" id="{2EEF8F84-4A6B-46DB-0DE9-E15F16DBE6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05" y="5568952"/>
            <a:ext cx="567048" cy="4131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Si | Logopedia | Fandom">
            <a:extLst>
              <a:ext uri="{FF2B5EF4-FFF2-40B4-BE49-F238E27FC236}">
                <a16:creationId xmlns:a16="http://schemas.microsoft.com/office/drawing/2014/main" id="{F10F4686-2CCA-8C12-E969-FBEE7E96A4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6976" y="5576503"/>
            <a:ext cx="442626" cy="4426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Telecadena 7/4 | Logopedia | Fandom">
            <a:extLst>
              <a:ext uri="{FF2B5EF4-FFF2-40B4-BE49-F238E27FC236}">
                <a16:creationId xmlns:a16="http://schemas.microsoft.com/office/drawing/2014/main" id="{DDF7C80A-72FE-C924-2D0A-108C43B75B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4497" y="5574058"/>
            <a:ext cx="366573" cy="4281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Gráfico 14">
            <a:extLst>
              <a:ext uri="{FF2B5EF4-FFF2-40B4-BE49-F238E27FC236}">
                <a16:creationId xmlns:a16="http://schemas.microsoft.com/office/drawing/2014/main" id="{7D5D63C3-F716-F6B2-1804-793985AD9D0E}"/>
              </a:ext>
            </a:extLst>
          </p:cNvPr>
          <p:cNvGraphicFramePr>
            <a:graphicFrameLocks/>
          </p:cNvGraphicFramePr>
          <p:nvPr/>
        </p:nvGraphicFramePr>
        <p:xfrm>
          <a:off x="302419" y="1445274"/>
          <a:ext cx="11646696" cy="4156424"/>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827858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l="-2000" r="-2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92275B-AED2-44DC-76AB-3DB620F56A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7" name="Imagen 6">
            <a:extLst>
              <a:ext uri="{FF2B5EF4-FFF2-40B4-BE49-F238E27FC236}">
                <a16:creationId xmlns:a16="http://schemas.microsoft.com/office/drawing/2014/main" id="{FB70F860-B0A0-11FF-BFFF-77EA18797A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
        <p:nvSpPr>
          <p:cNvPr id="8" name="CuadroTexto 7">
            <a:extLst>
              <a:ext uri="{FF2B5EF4-FFF2-40B4-BE49-F238E27FC236}">
                <a16:creationId xmlns:a16="http://schemas.microsoft.com/office/drawing/2014/main" id="{2FDBEFB7-1178-64F7-C1C5-284075AF77E6}"/>
              </a:ext>
            </a:extLst>
          </p:cNvPr>
          <p:cNvSpPr txBox="1"/>
          <p:nvPr/>
        </p:nvSpPr>
        <p:spPr>
          <a:xfrm>
            <a:off x="118664" y="1797784"/>
            <a:ext cx="6961187" cy="1631216"/>
          </a:xfrm>
          <a:prstGeom prst="rect">
            <a:avLst/>
          </a:prstGeom>
          <a:solidFill>
            <a:schemeClr val="bg1">
              <a:lumMod val="95000"/>
              <a:alpha val="39923"/>
            </a:schemeClr>
          </a:solidFill>
        </p:spPr>
        <p:txBody>
          <a:bodyPr wrap="square" rtlCol="0">
            <a:spAutoFit/>
          </a:bodyPr>
          <a:lstStyle/>
          <a:p>
            <a:r>
              <a:rPr lang="es-HN" sz="5000" dirty="0">
                <a:solidFill>
                  <a:srgbClr val="C00000"/>
                </a:solidFill>
                <a:latin typeface="Myriad Pro" panose="020B0503030403020204" pitchFamily="34" charset="0"/>
              </a:rPr>
              <a:t>Plan de Inversión </a:t>
            </a:r>
          </a:p>
          <a:p>
            <a:r>
              <a:rPr lang="es-HN" sz="5000" b="1" dirty="0">
                <a:solidFill>
                  <a:srgbClr val="C00000"/>
                </a:solidFill>
                <a:latin typeface="Myriad Pro" panose="020B0503030403020204" pitchFamily="34" charset="0"/>
              </a:rPr>
              <a:t>2026</a:t>
            </a:r>
          </a:p>
        </p:txBody>
      </p:sp>
    </p:spTree>
    <p:extLst>
      <p:ext uri="{BB962C8B-B14F-4D97-AF65-F5344CB8AC3E}">
        <p14:creationId xmlns:p14="http://schemas.microsoft.com/office/powerpoint/2010/main" val="1601416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F3835F2-40A1-754D-F0E7-8C3B4CA30588}"/>
              </a:ext>
            </a:extLst>
          </p:cNvPr>
          <p:cNvGraphicFramePr>
            <a:graphicFrameLocks noGrp="1"/>
          </p:cNvGraphicFramePr>
          <p:nvPr>
            <p:extLst>
              <p:ext uri="{D42A27DB-BD31-4B8C-83A1-F6EECF244321}">
                <p14:modId xmlns:p14="http://schemas.microsoft.com/office/powerpoint/2010/main" val="3235455535"/>
              </p:ext>
            </p:extLst>
          </p:nvPr>
        </p:nvGraphicFramePr>
        <p:xfrm>
          <a:off x="731837" y="1374458"/>
          <a:ext cx="6220102" cy="3337560"/>
        </p:xfrm>
        <a:graphic>
          <a:graphicData uri="http://schemas.openxmlformats.org/drawingml/2006/table">
            <a:tbl>
              <a:tblPr firstRow="1" bandRow="1">
                <a:tableStyleId>{2D5ABB26-0587-4C30-8999-92F81FD0307C}</a:tableStyleId>
              </a:tblPr>
              <a:tblGrid>
                <a:gridCol w="828000">
                  <a:extLst>
                    <a:ext uri="{9D8B030D-6E8A-4147-A177-3AD203B41FA5}">
                      <a16:colId xmlns:a16="http://schemas.microsoft.com/office/drawing/2014/main" val="1700260478"/>
                    </a:ext>
                  </a:extLst>
                </a:gridCol>
                <a:gridCol w="280102">
                  <a:extLst>
                    <a:ext uri="{9D8B030D-6E8A-4147-A177-3AD203B41FA5}">
                      <a16:colId xmlns:a16="http://schemas.microsoft.com/office/drawing/2014/main" val="2503360221"/>
                    </a:ext>
                  </a:extLst>
                </a:gridCol>
                <a:gridCol w="1044000">
                  <a:extLst>
                    <a:ext uri="{9D8B030D-6E8A-4147-A177-3AD203B41FA5}">
                      <a16:colId xmlns:a16="http://schemas.microsoft.com/office/drawing/2014/main" val="672841530"/>
                    </a:ext>
                  </a:extLst>
                </a:gridCol>
                <a:gridCol w="1044000">
                  <a:extLst>
                    <a:ext uri="{9D8B030D-6E8A-4147-A177-3AD203B41FA5}">
                      <a16:colId xmlns:a16="http://schemas.microsoft.com/office/drawing/2014/main" val="1273350784"/>
                    </a:ext>
                  </a:extLst>
                </a:gridCol>
                <a:gridCol w="216000">
                  <a:extLst>
                    <a:ext uri="{9D8B030D-6E8A-4147-A177-3AD203B41FA5}">
                      <a16:colId xmlns:a16="http://schemas.microsoft.com/office/drawing/2014/main" val="1866103986"/>
                    </a:ext>
                  </a:extLst>
                </a:gridCol>
                <a:gridCol w="936000">
                  <a:extLst>
                    <a:ext uri="{9D8B030D-6E8A-4147-A177-3AD203B41FA5}">
                      <a16:colId xmlns:a16="http://schemas.microsoft.com/office/drawing/2014/main" val="2768631585"/>
                    </a:ext>
                  </a:extLst>
                </a:gridCol>
                <a:gridCol w="936000">
                  <a:extLst>
                    <a:ext uri="{9D8B030D-6E8A-4147-A177-3AD203B41FA5}">
                      <a16:colId xmlns:a16="http://schemas.microsoft.com/office/drawing/2014/main" val="1318252189"/>
                    </a:ext>
                  </a:extLst>
                </a:gridCol>
                <a:gridCol w="936000">
                  <a:extLst>
                    <a:ext uri="{9D8B030D-6E8A-4147-A177-3AD203B41FA5}">
                      <a16:colId xmlns:a16="http://schemas.microsoft.com/office/drawing/2014/main" val="1755853451"/>
                    </a:ext>
                  </a:extLst>
                </a:gridCol>
              </a:tblGrid>
              <a:tr h="370840">
                <a:tc>
                  <a:txBody>
                    <a:bodyPr/>
                    <a:lstStyle/>
                    <a:p>
                      <a:r>
                        <a:rPr lang="es-HN" sz="1800" b="1" dirty="0">
                          <a:latin typeface="Myriad Pro" panose="020B0503030403020204" pitchFamily="34" charset="0"/>
                        </a:rPr>
                        <a:t>Medio</a:t>
                      </a:r>
                    </a:p>
                  </a:txBody>
                  <a:tcPr/>
                </a:tc>
                <a:tc>
                  <a:txBody>
                    <a:bodyPr/>
                    <a:lstStyle/>
                    <a:p>
                      <a:pPr algn="ctr"/>
                      <a:endParaRPr lang="es-HN" sz="1800" b="1" dirty="0">
                        <a:latin typeface="Myriad Pro" panose="020B0503030403020204" pitchFamily="34" charset="0"/>
                      </a:endParaRPr>
                    </a:p>
                  </a:txBody>
                  <a:tcPr/>
                </a:tc>
                <a:tc>
                  <a:txBody>
                    <a:bodyPr/>
                    <a:lstStyle/>
                    <a:p>
                      <a:pPr algn="ctr"/>
                      <a:r>
                        <a:rPr lang="es-HN" sz="1800" b="1" dirty="0">
                          <a:solidFill>
                            <a:schemeClr val="bg1"/>
                          </a:solidFill>
                          <a:latin typeface="Myriad Pro" panose="020B0503030403020204" pitchFamily="34" charset="0"/>
                        </a:rPr>
                        <a:t>Regular</a:t>
                      </a:r>
                    </a:p>
                  </a:txBody>
                  <a:tcPr anchor="ctr">
                    <a:solidFill>
                      <a:srgbClr val="C00000"/>
                    </a:solidFill>
                  </a:tcPr>
                </a:tc>
                <a:tc>
                  <a:txBody>
                    <a:bodyPr/>
                    <a:lstStyle/>
                    <a:p>
                      <a:pPr algn="ctr"/>
                      <a:r>
                        <a:rPr lang="es-HN" sz="1800" b="1" dirty="0">
                          <a:solidFill>
                            <a:schemeClr val="bg1"/>
                          </a:solidFill>
                          <a:latin typeface="Myriad Pro" panose="020B0503030403020204" pitchFamily="34" charset="0"/>
                        </a:rPr>
                        <a:t>Mundial</a:t>
                      </a:r>
                    </a:p>
                  </a:txBody>
                  <a:tcPr anchor="ctr">
                    <a:solidFill>
                      <a:schemeClr val="accent2">
                        <a:lumMod val="75000"/>
                      </a:schemeClr>
                    </a:solidFill>
                  </a:tcPr>
                </a:tc>
                <a:tc>
                  <a:txBody>
                    <a:bodyPr/>
                    <a:lstStyle/>
                    <a:p>
                      <a:pPr algn="ctr"/>
                      <a:endParaRPr lang="es-HN" sz="1800" b="1" dirty="0">
                        <a:solidFill>
                          <a:schemeClr val="bg1"/>
                        </a:solidFill>
                        <a:latin typeface="Myriad Pro" panose="020B0503030403020204" pitchFamily="34" charset="0"/>
                      </a:endParaRPr>
                    </a:p>
                  </a:txBody>
                  <a:tcPr anchor="ctr">
                    <a:noFill/>
                  </a:tcPr>
                </a:tc>
                <a:tc>
                  <a:txBody>
                    <a:bodyPr/>
                    <a:lstStyle/>
                    <a:p>
                      <a:pPr algn="ctr"/>
                      <a:r>
                        <a:rPr lang="es-HN" sz="1800" b="1" dirty="0">
                          <a:solidFill>
                            <a:schemeClr val="bg1"/>
                          </a:solidFill>
                          <a:latin typeface="Myriad Pro" panose="020B0503030403020204" pitchFamily="34" charset="0"/>
                        </a:rPr>
                        <a:t>2025</a:t>
                      </a:r>
                    </a:p>
                  </a:txBody>
                  <a:tcPr anchor="ctr">
                    <a:solidFill>
                      <a:schemeClr val="tx1">
                        <a:lumMod val="65000"/>
                        <a:lumOff val="35000"/>
                      </a:schemeClr>
                    </a:solidFill>
                  </a:tcPr>
                </a:tc>
                <a:tc>
                  <a:txBody>
                    <a:bodyPr/>
                    <a:lstStyle/>
                    <a:p>
                      <a:pPr algn="ctr"/>
                      <a:r>
                        <a:rPr lang="es-HN" sz="1800" b="1" dirty="0">
                          <a:solidFill>
                            <a:schemeClr val="bg1"/>
                          </a:solidFill>
                          <a:latin typeface="Myriad Pro" panose="020B0503030403020204" pitchFamily="34" charset="0"/>
                        </a:rPr>
                        <a:t>2026</a:t>
                      </a:r>
                    </a:p>
                  </a:txBody>
                  <a:tcPr anchor="ctr">
                    <a:solidFill>
                      <a:srgbClr val="C00000"/>
                    </a:solidFill>
                  </a:tcPr>
                </a:tc>
                <a:tc>
                  <a:txBody>
                    <a:bodyPr/>
                    <a:lstStyle/>
                    <a:p>
                      <a:pPr algn="ctr"/>
                      <a:r>
                        <a:rPr lang="es-HN" sz="1800" b="1" dirty="0">
                          <a:latin typeface="Myriad Pro" panose="020B0503030403020204" pitchFamily="34" charset="0"/>
                        </a:rPr>
                        <a:t>Var</a:t>
                      </a:r>
                    </a:p>
                  </a:txBody>
                  <a:tcPr anchor="ctr">
                    <a:solidFill>
                      <a:schemeClr val="accent4"/>
                    </a:solidFill>
                  </a:tcPr>
                </a:tc>
                <a:extLst>
                  <a:ext uri="{0D108BD9-81ED-4DB2-BD59-A6C34878D82A}">
                    <a16:rowId xmlns:a16="http://schemas.microsoft.com/office/drawing/2014/main" val="3834742244"/>
                  </a:ext>
                </a:extLst>
              </a:tr>
              <a:tr h="370840">
                <a:tc>
                  <a:txBody>
                    <a:bodyPr/>
                    <a:lstStyle/>
                    <a:p>
                      <a:r>
                        <a:rPr lang="es-HN" sz="1800" dirty="0">
                          <a:latin typeface="Myriad Pro" panose="020B0503030403020204" pitchFamily="34" charset="0"/>
                        </a:rPr>
                        <a:t>TV</a:t>
                      </a:r>
                    </a:p>
                  </a:txBody>
                  <a:tcPr/>
                </a:tc>
                <a:tc>
                  <a:txBody>
                    <a:bodyPr/>
                    <a:lstStyle/>
                    <a:p>
                      <a:pPr algn="r" fontAlgn="b"/>
                      <a:endParaRPr lang="es-HN" sz="1800" b="1" i="0" u="none" strike="noStrike" dirty="0">
                        <a:solidFill>
                          <a:schemeClr val="tx1"/>
                        </a:solidFill>
                        <a:effectLst/>
                        <a:latin typeface="Myriad Pro" panose="020B0503030403020204" pitchFamily="34" charset="0"/>
                      </a:endParaRP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858k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266k</a:t>
                      </a:r>
                    </a:p>
                  </a:txBody>
                  <a:tcPr marL="9525" marR="9525" marT="9525" marB="0" anchor="ctr"/>
                </a:tc>
                <a:tc>
                  <a:txBody>
                    <a:bodyPr/>
                    <a:lstStyle/>
                    <a:p>
                      <a:pPr algn="r" fontAlgn="b"/>
                      <a:endParaRPr lang="es-HN" sz="1800" b="0" i="0" u="none" strike="noStrike" dirty="0">
                        <a:solidFill>
                          <a:schemeClr val="tx1"/>
                        </a:solidFill>
                        <a:effectLst/>
                        <a:latin typeface="Myriad Pro" panose="020B0503030403020204" pitchFamily="34" charset="0"/>
                      </a:endParaRPr>
                    </a:p>
                  </a:txBody>
                  <a:tcPr marL="9525" marR="9525" marT="9525" marB="0" anchor="ctr">
                    <a:noFill/>
                  </a:tcPr>
                </a:tc>
                <a:tc>
                  <a:txBody>
                    <a:bodyPr/>
                    <a:lstStyle/>
                    <a:p>
                      <a:pPr algn="r" fontAlgn="b"/>
                      <a:r>
                        <a:rPr lang="es-HN" sz="1800" b="0" i="0" u="none" strike="noStrike" dirty="0">
                          <a:solidFill>
                            <a:schemeClr val="tx1"/>
                          </a:solidFill>
                          <a:effectLst/>
                          <a:latin typeface="Myriad Pro" panose="020B0503030403020204" pitchFamily="34" charset="0"/>
                        </a:rPr>
                        <a:t>800k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1124k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40%</a:t>
                      </a:r>
                    </a:p>
                  </a:txBody>
                  <a:tcPr marL="9525" marR="9525" marT="9525" marB="0" anchor="ctr">
                    <a:solidFill>
                      <a:schemeClr val="bg1">
                        <a:lumMod val="95000"/>
                      </a:schemeClr>
                    </a:solidFill>
                  </a:tcPr>
                </a:tc>
                <a:extLst>
                  <a:ext uri="{0D108BD9-81ED-4DB2-BD59-A6C34878D82A}">
                    <a16:rowId xmlns:a16="http://schemas.microsoft.com/office/drawing/2014/main" val="13575531"/>
                  </a:ext>
                </a:extLst>
              </a:tr>
              <a:tr h="370840">
                <a:tc>
                  <a:txBody>
                    <a:bodyPr/>
                    <a:lstStyle/>
                    <a:p>
                      <a:r>
                        <a:rPr lang="es-HN" sz="1800" dirty="0">
                          <a:latin typeface="Myriad Pro" panose="020B0503030403020204" pitchFamily="34" charset="0"/>
                        </a:rPr>
                        <a:t>Rad</a:t>
                      </a:r>
                    </a:p>
                  </a:txBody>
                  <a:tcPr/>
                </a:tc>
                <a:tc>
                  <a:txBody>
                    <a:bodyPr/>
                    <a:lstStyle/>
                    <a:p>
                      <a:pPr algn="r" fontAlgn="b"/>
                      <a:endParaRPr lang="es-HN" sz="1800" b="1" i="0" u="none" strike="noStrike" dirty="0">
                        <a:solidFill>
                          <a:schemeClr val="tx1"/>
                        </a:solidFill>
                        <a:effectLst/>
                        <a:latin typeface="Myriad Pro" panose="020B0503030403020204" pitchFamily="34" charset="0"/>
                      </a:endParaRP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170k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32k</a:t>
                      </a:r>
                    </a:p>
                  </a:txBody>
                  <a:tcPr marL="9525" marR="9525" marT="9525" marB="0" anchor="ctr"/>
                </a:tc>
                <a:tc>
                  <a:txBody>
                    <a:bodyPr/>
                    <a:lstStyle/>
                    <a:p>
                      <a:pPr algn="r" fontAlgn="b"/>
                      <a:endParaRPr lang="es-HN" sz="1800" b="0" i="0" u="none" strike="noStrike" dirty="0">
                        <a:solidFill>
                          <a:schemeClr val="tx1"/>
                        </a:solidFill>
                        <a:effectLst/>
                        <a:latin typeface="Myriad Pro" panose="020B0503030403020204" pitchFamily="34" charset="0"/>
                      </a:endParaRPr>
                    </a:p>
                  </a:txBody>
                  <a:tcPr marL="9525" marR="9525" marT="9525" marB="0" anchor="ctr">
                    <a:noFill/>
                  </a:tcPr>
                </a:tc>
                <a:tc>
                  <a:txBody>
                    <a:bodyPr/>
                    <a:lstStyle/>
                    <a:p>
                      <a:pPr algn="r" fontAlgn="b"/>
                      <a:r>
                        <a:rPr lang="es-HN" sz="1800" b="0" i="0" u="none" strike="noStrike" dirty="0">
                          <a:solidFill>
                            <a:schemeClr val="tx1"/>
                          </a:solidFill>
                          <a:effectLst/>
                          <a:latin typeface="Myriad Pro" panose="020B0503030403020204" pitchFamily="34" charset="0"/>
                        </a:rPr>
                        <a:t>157k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202k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28%</a:t>
                      </a:r>
                    </a:p>
                  </a:txBody>
                  <a:tcPr marL="9525" marR="9525" marT="9525" marB="0" anchor="ctr">
                    <a:solidFill>
                      <a:schemeClr val="bg1">
                        <a:lumMod val="95000"/>
                      </a:schemeClr>
                    </a:solidFill>
                  </a:tcPr>
                </a:tc>
                <a:extLst>
                  <a:ext uri="{0D108BD9-81ED-4DB2-BD59-A6C34878D82A}">
                    <a16:rowId xmlns:a16="http://schemas.microsoft.com/office/drawing/2014/main" val="562799908"/>
                  </a:ext>
                </a:extLst>
              </a:tr>
              <a:tr h="370840">
                <a:tc>
                  <a:txBody>
                    <a:bodyPr/>
                    <a:lstStyle/>
                    <a:p>
                      <a:r>
                        <a:rPr lang="es-HN" sz="1800" dirty="0">
                          <a:latin typeface="Myriad Pro" panose="020B0503030403020204" pitchFamily="34" charset="0"/>
                        </a:rPr>
                        <a:t>Pren</a:t>
                      </a:r>
                    </a:p>
                  </a:txBody>
                  <a:tcPr/>
                </a:tc>
                <a:tc>
                  <a:txBody>
                    <a:bodyPr/>
                    <a:lstStyle/>
                    <a:p>
                      <a:pPr algn="r" fontAlgn="b"/>
                      <a:endParaRPr lang="es-HN" sz="1800" b="1" i="0" u="none" strike="noStrike" dirty="0">
                        <a:solidFill>
                          <a:schemeClr val="tx1"/>
                        </a:solidFill>
                        <a:effectLst/>
                        <a:latin typeface="Myriad Pro" panose="020B0503030403020204" pitchFamily="34" charset="0"/>
                      </a:endParaRP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92k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0k</a:t>
                      </a:r>
                    </a:p>
                  </a:txBody>
                  <a:tcPr marL="9525" marR="9525" marT="9525" marB="0" anchor="ctr"/>
                </a:tc>
                <a:tc>
                  <a:txBody>
                    <a:bodyPr/>
                    <a:lstStyle/>
                    <a:p>
                      <a:pPr algn="r" fontAlgn="b"/>
                      <a:endParaRPr lang="es-HN" sz="1800" b="0" i="0" u="none" strike="noStrike" dirty="0">
                        <a:solidFill>
                          <a:schemeClr val="tx1"/>
                        </a:solidFill>
                        <a:effectLst/>
                        <a:latin typeface="Myriad Pro" panose="020B0503030403020204" pitchFamily="34" charset="0"/>
                      </a:endParaRPr>
                    </a:p>
                  </a:txBody>
                  <a:tcPr marL="9525" marR="9525" marT="9525" marB="0" anchor="ctr">
                    <a:noFill/>
                  </a:tcPr>
                </a:tc>
                <a:tc>
                  <a:txBody>
                    <a:bodyPr/>
                    <a:lstStyle/>
                    <a:p>
                      <a:pPr algn="r" fontAlgn="b"/>
                      <a:r>
                        <a:rPr lang="es-HN" sz="1800" b="0" i="0" u="none" strike="noStrike" dirty="0">
                          <a:solidFill>
                            <a:schemeClr val="tx1"/>
                          </a:solidFill>
                          <a:effectLst/>
                          <a:latin typeface="Myriad Pro" panose="020B0503030403020204" pitchFamily="34" charset="0"/>
                        </a:rPr>
                        <a:t>88k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92k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5%</a:t>
                      </a:r>
                    </a:p>
                  </a:txBody>
                  <a:tcPr marL="9525" marR="9525" marT="9525" marB="0" anchor="ctr">
                    <a:solidFill>
                      <a:schemeClr val="bg1">
                        <a:lumMod val="95000"/>
                      </a:schemeClr>
                    </a:solidFill>
                  </a:tcPr>
                </a:tc>
                <a:extLst>
                  <a:ext uri="{0D108BD9-81ED-4DB2-BD59-A6C34878D82A}">
                    <a16:rowId xmlns:a16="http://schemas.microsoft.com/office/drawing/2014/main" val="3098632935"/>
                  </a:ext>
                </a:extLst>
              </a:tr>
              <a:tr h="370840">
                <a:tc>
                  <a:txBody>
                    <a:bodyPr/>
                    <a:lstStyle/>
                    <a:p>
                      <a:r>
                        <a:rPr lang="es-HN" sz="1800" dirty="0">
                          <a:latin typeface="Myriad Pro" panose="020B0503030403020204" pitchFamily="34" charset="0"/>
                        </a:rPr>
                        <a:t>Rev</a:t>
                      </a:r>
                    </a:p>
                  </a:txBody>
                  <a:tcPr/>
                </a:tc>
                <a:tc>
                  <a:txBody>
                    <a:bodyPr/>
                    <a:lstStyle/>
                    <a:p>
                      <a:pPr algn="r" fontAlgn="b"/>
                      <a:endParaRPr lang="es-HN" sz="1800" b="1" i="0" u="none" strike="noStrike" dirty="0">
                        <a:solidFill>
                          <a:schemeClr val="tx1"/>
                        </a:solidFill>
                        <a:effectLst/>
                        <a:latin typeface="Myriad Pro" panose="020B0503030403020204" pitchFamily="34" charset="0"/>
                      </a:endParaRP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30k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0k</a:t>
                      </a:r>
                    </a:p>
                  </a:txBody>
                  <a:tcPr marL="9525" marR="9525" marT="9525" marB="0" anchor="ctr"/>
                </a:tc>
                <a:tc>
                  <a:txBody>
                    <a:bodyPr/>
                    <a:lstStyle/>
                    <a:p>
                      <a:pPr algn="r" fontAlgn="b"/>
                      <a:endParaRPr lang="es-HN" sz="1800" b="0" i="0" u="none" strike="noStrike" dirty="0">
                        <a:solidFill>
                          <a:schemeClr val="tx1"/>
                        </a:solidFill>
                        <a:effectLst/>
                        <a:latin typeface="Myriad Pro" panose="020B0503030403020204" pitchFamily="34" charset="0"/>
                      </a:endParaRPr>
                    </a:p>
                  </a:txBody>
                  <a:tcPr marL="9525" marR="9525" marT="9525" marB="0" anchor="ctr">
                    <a:noFill/>
                  </a:tcPr>
                </a:tc>
                <a:tc>
                  <a:txBody>
                    <a:bodyPr/>
                    <a:lstStyle/>
                    <a:p>
                      <a:pPr algn="r" fontAlgn="b"/>
                      <a:r>
                        <a:rPr lang="es-HN" sz="1800" b="0" i="0" u="none" strike="noStrike" dirty="0">
                          <a:solidFill>
                            <a:schemeClr val="tx1"/>
                          </a:solidFill>
                          <a:effectLst/>
                          <a:latin typeface="Myriad Pro" panose="020B0503030403020204" pitchFamily="34" charset="0"/>
                        </a:rPr>
                        <a:t>27k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30k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11%</a:t>
                      </a:r>
                    </a:p>
                  </a:txBody>
                  <a:tcPr marL="9525" marR="9525" marT="9525" marB="0" anchor="ctr">
                    <a:solidFill>
                      <a:schemeClr val="bg1">
                        <a:lumMod val="95000"/>
                      </a:schemeClr>
                    </a:solidFill>
                  </a:tcPr>
                </a:tc>
                <a:extLst>
                  <a:ext uri="{0D108BD9-81ED-4DB2-BD59-A6C34878D82A}">
                    <a16:rowId xmlns:a16="http://schemas.microsoft.com/office/drawing/2014/main" val="1541078337"/>
                  </a:ext>
                </a:extLst>
              </a:tr>
              <a:tr h="370840">
                <a:tc>
                  <a:txBody>
                    <a:bodyPr/>
                    <a:lstStyle/>
                    <a:p>
                      <a:r>
                        <a:rPr lang="es-HN" sz="1800" dirty="0">
                          <a:latin typeface="Myriad Pro" panose="020B0503030403020204" pitchFamily="34" charset="0"/>
                        </a:rPr>
                        <a:t>Ext</a:t>
                      </a:r>
                    </a:p>
                  </a:txBody>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s-HN" sz="1800" b="1" i="0" u="none" strike="noStrike" dirty="0">
                        <a:solidFill>
                          <a:schemeClr val="tx1"/>
                        </a:solidFill>
                        <a:effectLst/>
                        <a:latin typeface="Myriad Pro" panose="020B0503030403020204" pitchFamily="34" charset="0"/>
                      </a:endParaRP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75k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0k</a:t>
                      </a:r>
                    </a:p>
                  </a:txBody>
                  <a:tcPr marL="9525" marR="9525" marT="9525" marB="0" anchor="ctr"/>
                </a:tc>
                <a:tc>
                  <a:txBody>
                    <a:bodyPr/>
                    <a:lstStyle/>
                    <a:p>
                      <a:pPr algn="r" fontAlgn="b"/>
                      <a:endParaRPr lang="es-HN" sz="1800" b="0" i="0" u="none" strike="noStrike" dirty="0">
                        <a:solidFill>
                          <a:schemeClr val="tx1"/>
                        </a:solidFill>
                        <a:effectLst/>
                        <a:latin typeface="Myriad Pro" panose="020B0503030403020204" pitchFamily="34" charset="0"/>
                      </a:endParaRPr>
                    </a:p>
                  </a:txBody>
                  <a:tcPr marL="9525" marR="9525" marT="9525" marB="0" anchor="ctr">
                    <a:noFill/>
                  </a:tcPr>
                </a:tc>
                <a:tc>
                  <a:txBody>
                    <a:bodyPr/>
                    <a:lstStyle/>
                    <a:p>
                      <a:pPr algn="r" fontAlgn="b"/>
                      <a:r>
                        <a:rPr lang="es-HN" sz="1800" b="0" i="0" u="none" strike="noStrike" dirty="0">
                          <a:solidFill>
                            <a:schemeClr val="tx1"/>
                          </a:solidFill>
                          <a:effectLst/>
                          <a:latin typeface="Myriad Pro" panose="020B0503030403020204" pitchFamily="34" charset="0"/>
                        </a:rPr>
                        <a:t>39k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75k</a:t>
                      </a:r>
                    </a:p>
                  </a:txBody>
                  <a:tcPr marL="9525" marR="9525" marT="9525" marB="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HN" sz="1800" b="0" i="0" u="none" strike="noStrike" dirty="0">
                          <a:solidFill>
                            <a:schemeClr val="tx1"/>
                          </a:solidFill>
                          <a:effectLst/>
                          <a:latin typeface="Myriad Pro" panose="020B0503030403020204" pitchFamily="34" charset="0"/>
                        </a:rPr>
                        <a:t> 94%</a:t>
                      </a:r>
                    </a:p>
                  </a:txBody>
                  <a:tcPr marL="9525" marR="9525" marT="9525" marB="0" anchor="ctr">
                    <a:solidFill>
                      <a:schemeClr val="bg1">
                        <a:lumMod val="95000"/>
                      </a:schemeClr>
                    </a:solidFill>
                  </a:tcPr>
                </a:tc>
                <a:extLst>
                  <a:ext uri="{0D108BD9-81ED-4DB2-BD59-A6C34878D82A}">
                    <a16:rowId xmlns:a16="http://schemas.microsoft.com/office/drawing/2014/main" val="3311792247"/>
                  </a:ext>
                </a:extLst>
              </a:tr>
              <a:tr h="370840">
                <a:tc>
                  <a:txBody>
                    <a:bodyPr/>
                    <a:lstStyle/>
                    <a:p>
                      <a:r>
                        <a:rPr lang="es-HN" sz="1800" dirty="0">
                          <a:latin typeface="Myriad Pro" panose="020B0503030403020204" pitchFamily="34" charset="0"/>
                        </a:rPr>
                        <a:t>Cab</a:t>
                      </a:r>
                    </a:p>
                  </a:txBody>
                  <a:tcPr/>
                </a:tc>
                <a:tc>
                  <a:txBody>
                    <a:bodyPr/>
                    <a:lstStyle/>
                    <a:p>
                      <a:pPr algn="r" fontAlgn="b"/>
                      <a:endParaRPr lang="es-HN" sz="1800" b="1" i="0" u="none" strike="noStrike" dirty="0">
                        <a:solidFill>
                          <a:schemeClr val="tx1"/>
                        </a:solidFill>
                        <a:effectLst/>
                        <a:latin typeface="Myriad Pro" panose="020B0503030403020204" pitchFamily="34" charset="0"/>
                      </a:endParaRP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30k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53k</a:t>
                      </a:r>
                    </a:p>
                  </a:txBody>
                  <a:tcPr marL="9525" marR="9525" marT="9525" marB="0" anchor="ctr"/>
                </a:tc>
                <a:tc>
                  <a:txBody>
                    <a:bodyPr/>
                    <a:lstStyle/>
                    <a:p>
                      <a:pPr algn="r" fontAlgn="b"/>
                      <a:endParaRPr lang="es-HN" sz="1800" b="0" i="0" u="none" strike="noStrike" dirty="0">
                        <a:solidFill>
                          <a:schemeClr val="tx1"/>
                        </a:solidFill>
                        <a:effectLst/>
                        <a:latin typeface="Myriad Pro" panose="020B0503030403020204" pitchFamily="34" charset="0"/>
                      </a:endParaRPr>
                    </a:p>
                  </a:txBody>
                  <a:tcPr marL="9525" marR="9525" marT="9525" marB="0" anchor="ctr">
                    <a:noFill/>
                  </a:tcPr>
                </a:tc>
                <a:tc>
                  <a:txBody>
                    <a:bodyPr/>
                    <a:lstStyle/>
                    <a:p>
                      <a:pPr algn="r" fontAlgn="b"/>
                      <a:r>
                        <a:rPr lang="es-HN" sz="1800" b="0" i="0" u="none" strike="noStrike" dirty="0">
                          <a:solidFill>
                            <a:schemeClr val="tx1"/>
                          </a:solidFill>
                          <a:effectLst/>
                          <a:latin typeface="Myriad Pro" panose="020B0503030403020204" pitchFamily="34" charset="0"/>
                        </a:rPr>
                        <a:t>60k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83k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38%</a:t>
                      </a:r>
                    </a:p>
                  </a:txBody>
                  <a:tcPr marL="9525" marR="9525" marT="9525" marB="0" anchor="ctr">
                    <a:solidFill>
                      <a:schemeClr val="bg1">
                        <a:lumMod val="95000"/>
                      </a:schemeClr>
                    </a:solidFill>
                  </a:tcPr>
                </a:tc>
                <a:extLst>
                  <a:ext uri="{0D108BD9-81ED-4DB2-BD59-A6C34878D82A}">
                    <a16:rowId xmlns:a16="http://schemas.microsoft.com/office/drawing/2014/main" val="2030631685"/>
                  </a:ext>
                </a:extLst>
              </a:tr>
              <a:tr h="370840">
                <a:tc>
                  <a:txBody>
                    <a:bodyPr/>
                    <a:lstStyle/>
                    <a:p>
                      <a:r>
                        <a:rPr lang="es-HN" sz="1800" dirty="0">
                          <a:latin typeface="Myriad Pro" panose="020B0503030403020204" pitchFamily="34" charset="0"/>
                        </a:rPr>
                        <a:t>Cin</a:t>
                      </a:r>
                    </a:p>
                  </a:txBody>
                  <a:tcPr/>
                </a:tc>
                <a:tc>
                  <a:txBody>
                    <a:bodyPr/>
                    <a:lstStyle/>
                    <a:p>
                      <a:pPr algn="r" fontAlgn="b"/>
                      <a:endParaRPr lang="es-HN" sz="1800" b="1" i="0" u="none" strike="noStrike" dirty="0">
                        <a:solidFill>
                          <a:schemeClr val="tx1"/>
                        </a:solidFill>
                        <a:effectLst/>
                        <a:latin typeface="Myriad Pro" panose="020B0503030403020204" pitchFamily="34" charset="0"/>
                      </a:endParaRP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59k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0k</a:t>
                      </a:r>
                    </a:p>
                  </a:txBody>
                  <a:tcPr marL="9525" marR="9525" marT="9525" marB="0" anchor="ctr"/>
                </a:tc>
                <a:tc>
                  <a:txBody>
                    <a:bodyPr/>
                    <a:lstStyle/>
                    <a:p>
                      <a:pPr algn="r" fontAlgn="b"/>
                      <a:endParaRPr lang="es-HN" sz="1800" b="0" i="0" u="none" strike="noStrike" dirty="0">
                        <a:solidFill>
                          <a:schemeClr val="tx1"/>
                        </a:solidFill>
                        <a:effectLst/>
                        <a:latin typeface="Myriad Pro" panose="020B0503030403020204" pitchFamily="34" charset="0"/>
                      </a:endParaRPr>
                    </a:p>
                  </a:txBody>
                  <a:tcPr marL="9525" marR="9525" marT="9525" marB="0" anchor="ctr">
                    <a:noFill/>
                  </a:tcPr>
                </a:tc>
                <a:tc>
                  <a:txBody>
                    <a:bodyPr/>
                    <a:lstStyle/>
                    <a:p>
                      <a:pPr algn="r" fontAlgn="b"/>
                      <a:r>
                        <a:rPr lang="es-HN" sz="1800" b="0" i="0" u="none" strike="noStrike" dirty="0">
                          <a:solidFill>
                            <a:schemeClr val="tx1"/>
                          </a:solidFill>
                          <a:effectLst/>
                          <a:latin typeface="Myriad Pro" panose="020B0503030403020204" pitchFamily="34" charset="0"/>
                        </a:rPr>
                        <a:t>0k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59k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100%</a:t>
                      </a:r>
                    </a:p>
                  </a:txBody>
                  <a:tcPr marL="9525" marR="9525" marT="9525" marB="0" anchor="ctr">
                    <a:solidFill>
                      <a:schemeClr val="bg1">
                        <a:lumMod val="95000"/>
                      </a:schemeClr>
                    </a:solidFill>
                  </a:tcPr>
                </a:tc>
                <a:extLst>
                  <a:ext uri="{0D108BD9-81ED-4DB2-BD59-A6C34878D82A}">
                    <a16:rowId xmlns:a16="http://schemas.microsoft.com/office/drawing/2014/main" val="286580753"/>
                  </a:ext>
                </a:extLst>
              </a:tr>
              <a:tr h="370840">
                <a:tc>
                  <a:txBody>
                    <a:bodyPr/>
                    <a:lstStyle/>
                    <a:p>
                      <a:r>
                        <a:rPr lang="es-HN" sz="1800" b="1" dirty="0">
                          <a:latin typeface="Myriad Pro" panose="020B0503030403020204" pitchFamily="34" charset="0"/>
                        </a:rPr>
                        <a:t>Total</a:t>
                      </a:r>
                    </a:p>
                  </a:txBody>
                  <a:tcPr anchor="ctr"/>
                </a:tc>
                <a:tc>
                  <a:txBody>
                    <a:bodyPr/>
                    <a:lstStyle/>
                    <a:p>
                      <a:pPr algn="r" fontAlgn="b"/>
                      <a:endParaRPr lang="es-HN" sz="1800" b="1" i="0" u="none" strike="noStrike" dirty="0">
                        <a:solidFill>
                          <a:schemeClr val="tx1"/>
                        </a:solidFill>
                        <a:effectLst/>
                        <a:latin typeface="Myriad Pro" panose="020B0503030403020204" pitchFamily="34" charset="0"/>
                      </a:endParaRPr>
                    </a:p>
                  </a:txBody>
                  <a:tcPr marL="9525" marR="9525" marT="9525" marB="0" anchor="b"/>
                </a:tc>
                <a:tc>
                  <a:txBody>
                    <a:bodyPr/>
                    <a:lstStyle/>
                    <a:p>
                      <a:pPr algn="r" fontAlgn="b"/>
                      <a:r>
                        <a:rPr lang="es-HN" sz="1800" b="1" i="0" u="none" strike="noStrike" dirty="0">
                          <a:solidFill>
                            <a:schemeClr val="bg1"/>
                          </a:solidFill>
                          <a:effectLst/>
                          <a:latin typeface="Myriad Pro" panose="020B0503030403020204" pitchFamily="34" charset="0"/>
                        </a:rPr>
                        <a:t>$1314k</a:t>
                      </a:r>
                    </a:p>
                  </a:txBody>
                  <a:tcPr marL="9525" marR="9525" marT="9525" marB="0" anchor="ctr">
                    <a:solidFill>
                      <a:srgbClr val="C00000"/>
                    </a:solidFill>
                  </a:tcPr>
                </a:tc>
                <a:tc>
                  <a:txBody>
                    <a:bodyPr/>
                    <a:lstStyle/>
                    <a:p>
                      <a:pPr algn="r" fontAlgn="b"/>
                      <a:r>
                        <a:rPr lang="es-HN" sz="1800" b="1" i="0" u="none" strike="noStrike" dirty="0">
                          <a:solidFill>
                            <a:schemeClr val="bg1"/>
                          </a:solidFill>
                          <a:effectLst/>
                          <a:latin typeface="Myriad Pro" panose="020B0503030403020204" pitchFamily="34" charset="0"/>
                        </a:rPr>
                        <a:t>$350k</a:t>
                      </a:r>
                    </a:p>
                  </a:txBody>
                  <a:tcPr marL="9525" marR="9525" marT="9525" marB="0" anchor="ctr">
                    <a:solidFill>
                      <a:schemeClr val="accent2">
                        <a:lumMod val="75000"/>
                      </a:schemeClr>
                    </a:solidFill>
                  </a:tcPr>
                </a:tc>
                <a:tc>
                  <a:txBody>
                    <a:bodyPr/>
                    <a:lstStyle/>
                    <a:p>
                      <a:pPr algn="r" fontAlgn="b"/>
                      <a:endParaRPr lang="es-HN" sz="1800" b="1" i="0" u="none" strike="noStrike" dirty="0">
                        <a:solidFill>
                          <a:schemeClr val="bg1"/>
                        </a:solidFill>
                        <a:effectLst/>
                        <a:latin typeface="Myriad Pro" panose="020B0503030403020204" pitchFamily="34" charset="0"/>
                      </a:endParaRPr>
                    </a:p>
                  </a:txBody>
                  <a:tcPr marL="9525" marR="9525" marT="9525" marB="0" anchor="ctr">
                    <a:noFill/>
                  </a:tcPr>
                </a:tc>
                <a:tc>
                  <a:txBody>
                    <a:bodyPr/>
                    <a:lstStyle/>
                    <a:p>
                      <a:pPr algn="r" fontAlgn="b"/>
                      <a:r>
                        <a:rPr lang="es-HN" sz="1800" b="1" i="0" u="none" strike="noStrike" dirty="0">
                          <a:solidFill>
                            <a:schemeClr val="bg1"/>
                          </a:solidFill>
                          <a:effectLst/>
                          <a:latin typeface="Myriad Pro" panose="020B0503030403020204" pitchFamily="34" charset="0"/>
                        </a:rPr>
                        <a:t>$1171k</a:t>
                      </a:r>
                    </a:p>
                  </a:txBody>
                  <a:tcPr marL="9525" marR="9525" marT="9525" marB="0" anchor="ctr">
                    <a:solidFill>
                      <a:schemeClr val="tx1">
                        <a:lumMod val="50000"/>
                        <a:lumOff val="50000"/>
                      </a:schemeClr>
                    </a:solidFill>
                  </a:tcPr>
                </a:tc>
                <a:tc>
                  <a:txBody>
                    <a:bodyPr/>
                    <a:lstStyle/>
                    <a:p>
                      <a:pPr algn="r" fontAlgn="b"/>
                      <a:r>
                        <a:rPr lang="es-HN" sz="1800" b="1" i="0" u="none" strike="noStrike" dirty="0">
                          <a:solidFill>
                            <a:schemeClr val="bg1"/>
                          </a:solidFill>
                          <a:effectLst/>
                          <a:latin typeface="Myriad Pro" panose="020B0503030403020204" pitchFamily="34" charset="0"/>
                        </a:rPr>
                        <a:t>$1664k</a:t>
                      </a:r>
                    </a:p>
                  </a:txBody>
                  <a:tcPr marL="9525" marR="9525" marT="9525" marB="0" anchor="ctr">
                    <a:solidFill>
                      <a:srgbClr val="C00000"/>
                    </a:solidFill>
                  </a:tcPr>
                </a:tc>
                <a:tc>
                  <a:txBody>
                    <a:bodyPr/>
                    <a:lstStyle/>
                    <a:p>
                      <a:pPr algn="r" fontAlgn="b"/>
                      <a:r>
                        <a:rPr lang="es-HN" sz="1800" b="0" i="0" u="none" strike="noStrike" dirty="0">
                          <a:solidFill>
                            <a:schemeClr val="tx1"/>
                          </a:solidFill>
                          <a:effectLst/>
                          <a:latin typeface="Myriad Pro" panose="020B0503030403020204" pitchFamily="34" charset="0"/>
                        </a:rPr>
                        <a:t>42%</a:t>
                      </a:r>
                    </a:p>
                  </a:txBody>
                  <a:tcPr marL="9525" marR="9525" marT="9525" marB="0" anchor="ctr">
                    <a:solidFill>
                      <a:schemeClr val="accent4"/>
                    </a:solidFill>
                  </a:tcPr>
                </a:tc>
                <a:extLst>
                  <a:ext uri="{0D108BD9-81ED-4DB2-BD59-A6C34878D82A}">
                    <a16:rowId xmlns:a16="http://schemas.microsoft.com/office/drawing/2014/main" val="3310812088"/>
                  </a:ext>
                </a:extLst>
              </a:tr>
            </a:tbl>
          </a:graphicData>
        </a:graphic>
      </p:graphicFrame>
      <p:sp>
        <p:nvSpPr>
          <p:cNvPr id="4" name="CuadroTexto 3">
            <a:extLst>
              <a:ext uri="{FF2B5EF4-FFF2-40B4-BE49-F238E27FC236}">
                <a16:creationId xmlns:a16="http://schemas.microsoft.com/office/drawing/2014/main" id="{55FF0F6C-E466-31DE-110E-F17FDF85EB21}"/>
              </a:ext>
            </a:extLst>
          </p:cNvPr>
          <p:cNvSpPr txBox="1"/>
          <p:nvPr/>
        </p:nvSpPr>
        <p:spPr>
          <a:xfrm>
            <a:off x="1841135" y="1035904"/>
            <a:ext cx="2065847" cy="323165"/>
          </a:xfrm>
          <a:prstGeom prst="rect">
            <a:avLst/>
          </a:prstGeom>
          <a:noFill/>
          <a:ln>
            <a:solidFill>
              <a:srgbClr val="C00000"/>
            </a:solidFill>
          </a:ln>
        </p:spPr>
        <p:txBody>
          <a:bodyPr wrap="square" rtlCol="0">
            <a:spAutoFit/>
          </a:bodyPr>
          <a:lstStyle/>
          <a:p>
            <a:r>
              <a:rPr lang="es-HN" sz="1500" dirty="0">
                <a:latin typeface="Myriad Pro" panose="020B0503030403020204" pitchFamily="34" charset="0"/>
              </a:rPr>
              <a:t>Composición plan 2026</a:t>
            </a:r>
          </a:p>
        </p:txBody>
      </p:sp>
      <p:sp>
        <p:nvSpPr>
          <p:cNvPr id="5" name="CuadroTexto 4">
            <a:extLst>
              <a:ext uri="{FF2B5EF4-FFF2-40B4-BE49-F238E27FC236}">
                <a16:creationId xmlns:a16="http://schemas.microsoft.com/office/drawing/2014/main" id="{42D780A4-20EE-D90C-58A9-37200748A021}"/>
              </a:ext>
            </a:extLst>
          </p:cNvPr>
          <p:cNvSpPr txBox="1"/>
          <p:nvPr/>
        </p:nvSpPr>
        <p:spPr>
          <a:xfrm>
            <a:off x="478426" y="4960322"/>
            <a:ext cx="11048556" cy="1384995"/>
          </a:xfrm>
          <a:prstGeom prst="rect">
            <a:avLst/>
          </a:prstGeom>
          <a:noFill/>
        </p:spPr>
        <p:txBody>
          <a:bodyPr wrap="square">
            <a:spAutoFit/>
          </a:bodyPr>
          <a:lstStyle/>
          <a:p>
            <a:r>
              <a:rPr lang="es-HN" sz="1200" b="1" dirty="0">
                <a:latin typeface="Poppins" pitchFamily="2" charset="77"/>
                <a:cs typeface="Poppins" pitchFamily="2" charset="77"/>
              </a:rPr>
              <a:t>Justificación Presupuestaria 2026 (Resumen):</a:t>
            </a:r>
          </a:p>
          <a:p>
            <a:pPr marL="171450" indent="-171450">
              <a:buFont typeface="Arial" panose="020B0604020202020204" pitchFamily="34" charset="0"/>
              <a:buChar char="•"/>
            </a:pPr>
            <a:r>
              <a:rPr lang="es-HN" sz="1200" dirty="0">
                <a:latin typeface="Poppins" pitchFamily="2" charset="77"/>
                <a:cs typeface="Poppins" pitchFamily="2" charset="77"/>
              </a:rPr>
              <a:t>Año del Mundial: Alta concentración de audiencia. Requiere inversión para mantener presencia de marca, aprovechar la emoción del evento y no perder share of voice.</a:t>
            </a:r>
          </a:p>
          <a:p>
            <a:pPr marL="171450" indent="-171450">
              <a:buFont typeface="Arial" panose="020B0604020202020204" pitchFamily="34" charset="0"/>
              <a:buChar char="•"/>
            </a:pPr>
            <a:r>
              <a:rPr lang="es-HN" sz="1200" dirty="0">
                <a:latin typeface="Poppins" pitchFamily="2" charset="77"/>
                <a:cs typeface="Poppins" pitchFamily="2" charset="77"/>
              </a:rPr>
              <a:t>Incremento del ruido publicitario en “Campañas de Ahorro”. Se espera fuerte actividad de la competencia. Es necesario reforzar inversión para mantener visibilidad y diferenciación.</a:t>
            </a:r>
          </a:p>
          <a:p>
            <a:pPr marL="171450" indent="-171450">
              <a:buFont typeface="Arial" panose="020B0604020202020204" pitchFamily="34" charset="0"/>
              <a:buChar char="•"/>
            </a:pPr>
            <a:r>
              <a:rPr lang="es-HN" sz="1200" dirty="0">
                <a:latin typeface="Poppins" pitchFamily="2" charset="77"/>
                <a:cs typeface="Poppins" pitchFamily="2" charset="77"/>
              </a:rPr>
              <a:t>Apoyo a Remesas en zonas roráneas: Fortalecer presencia en medios regionales/locales y realizar acciones dirigidas a estos públicos claves para aumentar cobertura y efectividad del mensaje.</a:t>
            </a:r>
          </a:p>
        </p:txBody>
      </p:sp>
      <p:graphicFrame>
        <p:nvGraphicFramePr>
          <p:cNvPr id="6" name="Gráfico 5">
            <a:extLst>
              <a:ext uri="{FF2B5EF4-FFF2-40B4-BE49-F238E27FC236}">
                <a16:creationId xmlns:a16="http://schemas.microsoft.com/office/drawing/2014/main" id="{63D39F6E-53C8-775D-5F2E-21BBB7D22DAE}"/>
              </a:ext>
            </a:extLst>
          </p:cNvPr>
          <p:cNvGraphicFramePr/>
          <p:nvPr>
            <p:extLst>
              <p:ext uri="{D42A27DB-BD31-4B8C-83A1-F6EECF244321}">
                <p14:modId xmlns:p14="http://schemas.microsoft.com/office/powerpoint/2010/main" val="2706608587"/>
              </p:ext>
            </p:extLst>
          </p:nvPr>
        </p:nvGraphicFramePr>
        <p:xfrm>
          <a:off x="7316199" y="1197486"/>
          <a:ext cx="4397375" cy="3700462"/>
        </p:xfrm>
        <a:graphic>
          <a:graphicData uri="http://schemas.openxmlformats.org/drawingml/2006/chart">
            <c:chart xmlns:c="http://schemas.openxmlformats.org/drawingml/2006/chart" xmlns:r="http://schemas.openxmlformats.org/officeDocument/2006/relationships" r:id="rId2"/>
          </a:graphicData>
        </a:graphic>
      </p:graphicFrame>
      <p:sp>
        <p:nvSpPr>
          <p:cNvPr id="7" name="Elipse 6">
            <a:extLst>
              <a:ext uri="{FF2B5EF4-FFF2-40B4-BE49-F238E27FC236}">
                <a16:creationId xmlns:a16="http://schemas.microsoft.com/office/drawing/2014/main" id="{681FDF0E-70A8-1AA4-DEF2-B4DCFEF3AF03}"/>
              </a:ext>
            </a:extLst>
          </p:cNvPr>
          <p:cNvSpPr/>
          <p:nvPr/>
        </p:nvSpPr>
        <p:spPr>
          <a:xfrm>
            <a:off x="8742219" y="2313710"/>
            <a:ext cx="1540560" cy="1496291"/>
          </a:xfrm>
          <a:prstGeom prst="ellipse">
            <a:avLst/>
          </a:prstGeom>
          <a:noFill/>
          <a:ln>
            <a:solidFill>
              <a:srgbClr val="C00000"/>
            </a:solidFill>
            <a:prstDash val="dash"/>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8" name="CuadroTexto 7">
            <a:extLst>
              <a:ext uri="{FF2B5EF4-FFF2-40B4-BE49-F238E27FC236}">
                <a16:creationId xmlns:a16="http://schemas.microsoft.com/office/drawing/2014/main" id="{15C17EF6-8D82-C2F2-B407-E5159DB3E4FC}"/>
              </a:ext>
            </a:extLst>
          </p:cNvPr>
          <p:cNvSpPr txBox="1"/>
          <p:nvPr/>
        </p:nvSpPr>
        <p:spPr>
          <a:xfrm>
            <a:off x="9007696" y="2882998"/>
            <a:ext cx="1026243" cy="369332"/>
          </a:xfrm>
          <a:prstGeom prst="rect">
            <a:avLst/>
          </a:prstGeom>
          <a:noFill/>
        </p:spPr>
        <p:txBody>
          <a:bodyPr wrap="none" rtlCol="0">
            <a:spAutoFit/>
          </a:bodyPr>
          <a:lstStyle/>
          <a:p>
            <a:r>
              <a:rPr lang="es-HN" b="1" dirty="0">
                <a:latin typeface="Myriad Pro" panose="020B0503030403020204" pitchFamily="34" charset="0"/>
              </a:rPr>
              <a:t>$1,664K</a:t>
            </a:r>
          </a:p>
        </p:txBody>
      </p:sp>
      <p:sp>
        <p:nvSpPr>
          <p:cNvPr id="9" name="CuadroTexto 8">
            <a:extLst>
              <a:ext uri="{FF2B5EF4-FFF2-40B4-BE49-F238E27FC236}">
                <a16:creationId xmlns:a16="http://schemas.microsoft.com/office/drawing/2014/main" id="{D3C43AEB-3340-5797-0F24-E1F57CDB5D59}"/>
              </a:ext>
            </a:extLst>
          </p:cNvPr>
          <p:cNvSpPr txBox="1"/>
          <p:nvPr/>
        </p:nvSpPr>
        <p:spPr>
          <a:xfrm>
            <a:off x="478426" y="419309"/>
            <a:ext cx="5904180" cy="553998"/>
          </a:xfrm>
          <a:prstGeom prst="rect">
            <a:avLst/>
          </a:prstGeom>
          <a:noFill/>
        </p:spPr>
        <p:txBody>
          <a:bodyPr wrap="none" rtlCol="0">
            <a:spAutoFit/>
          </a:bodyPr>
          <a:lstStyle/>
          <a:p>
            <a:r>
              <a:rPr lang="es-HN" sz="3000" b="1" dirty="0">
                <a:latin typeface="Myriad Pro" panose="020B0503030403020204" pitchFamily="34" charset="0"/>
              </a:rPr>
              <a:t>Plan de inversion en medios 2026</a:t>
            </a:r>
          </a:p>
        </p:txBody>
      </p:sp>
    </p:spTree>
    <p:extLst>
      <p:ext uri="{BB962C8B-B14F-4D97-AF65-F5344CB8AC3E}">
        <p14:creationId xmlns:p14="http://schemas.microsoft.com/office/powerpoint/2010/main" val="3650276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64E430-024C-FFEA-EA03-5C5A63AAA0EB}"/>
              </a:ext>
            </a:extLst>
          </p:cNvPr>
          <p:cNvSpPr txBox="1"/>
          <p:nvPr/>
        </p:nvSpPr>
        <p:spPr>
          <a:xfrm>
            <a:off x="221598" y="321825"/>
            <a:ext cx="4140877" cy="553998"/>
          </a:xfrm>
          <a:prstGeom prst="rect">
            <a:avLst/>
          </a:prstGeom>
          <a:noFill/>
        </p:spPr>
        <p:txBody>
          <a:bodyPr wrap="none" rtlCol="0">
            <a:spAutoFit/>
          </a:bodyPr>
          <a:lstStyle/>
          <a:p>
            <a:r>
              <a:rPr lang="es-HN" sz="3000" b="1" dirty="0">
                <a:latin typeface="Myriad Pro" panose="020B0503030403020204" pitchFamily="34" charset="0"/>
              </a:rPr>
              <a:t>Distribución por medio</a:t>
            </a:r>
          </a:p>
        </p:txBody>
      </p:sp>
      <p:graphicFrame>
        <p:nvGraphicFramePr>
          <p:cNvPr id="4" name="Tabla 3">
            <a:extLst>
              <a:ext uri="{FF2B5EF4-FFF2-40B4-BE49-F238E27FC236}">
                <a16:creationId xmlns:a16="http://schemas.microsoft.com/office/drawing/2014/main" id="{52CA6F49-E4C7-331C-37FA-2F20FA652F79}"/>
              </a:ext>
            </a:extLst>
          </p:cNvPr>
          <p:cNvGraphicFramePr>
            <a:graphicFrameLocks noGrp="1"/>
          </p:cNvGraphicFramePr>
          <p:nvPr>
            <p:extLst>
              <p:ext uri="{D42A27DB-BD31-4B8C-83A1-F6EECF244321}">
                <p14:modId xmlns:p14="http://schemas.microsoft.com/office/powerpoint/2010/main" val="2375529274"/>
              </p:ext>
            </p:extLst>
          </p:nvPr>
        </p:nvGraphicFramePr>
        <p:xfrm>
          <a:off x="370548" y="1026691"/>
          <a:ext cx="11448000" cy="2614893"/>
        </p:xfrm>
        <a:graphic>
          <a:graphicData uri="http://schemas.openxmlformats.org/drawingml/2006/table">
            <a:tbl>
              <a:tblPr firstRow="1" bandRow="1">
                <a:tableStyleId>{2D5ABB26-0587-4C30-8999-92F81FD0307C}</a:tableStyleId>
              </a:tblPr>
              <a:tblGrid>
                <a:gridCol w="1224000">
                  <a:extLst>
                    <a:ext uri="{9D8B030D-6E8A-4147-A177-3AD203B41FA5}">
                      <a16:colId xmlns:a16="http://schemas.microsoft.com/office/drawing/2014/main" val="915530551"/>
                    </a:ext>
                  </a:extLst>
                </a:gridCol>
                <a:gridCol w="504000">
                  <a:extLst>
                    <a:ext uri="{9D8B030D-6E8A-4147-A177-3AD203B41FA5}">
                      <a16:colId xmlns:a16="http://schemas.microsoft.com/office/drawing/2014/main" val="4053218525"/>
                    </a:ext>
                  </a:extLst>
                </a:gridCol>
                <a:gridCol w="504000">
                  <a:extLst>
                    <a:ext uri="{9D8B030D-6E8A-4147-A177-3AD203B41FA5}">
                      <a16:colId xmlns:a16="http://schemas.microsoft.com/office/drawing/2014/main" val="268739692"/>
                    </a:ext>
                  </a:extLst>
                </a:gridCol>
                <a:gridCol w="468000">
                  <a:extLst>
                    <a:ext uri="{9D8B030D-6E8A-4147-A177-3AD203B41FA5}">
                      <a16:colId xmlns:a16="http://schemas.microsoft.com/office/drawing/2014/main" val="501433643"/>
                    </a:ext>
                  </a:extLst>
                </a:gridCol>
                <a:gridCol w="540000">
                  <a:extLst>
                    <a:ext uri="{9D8B030D-6E8A-4147-A177-3AD203B41FA5}">
                      <a16:colId xmlns:a16="http://schemas.microsoft.com/office/drawing/2014/main" val="2440520261"/>
                    </a:ext>
                  </a:extLst>
                </a:gridCol>
                <a:gridCol w="468000">
                  <a:extLst>
                    <a:ext uri="{9D8B030D-6E8A-4147-A177-3AD203B41FA5}">
                      <a16:colId xmlns:a16="http://schemas.microsoft.com/office/drawing/2014/main" val="2762556114"/>
                    </a:ext>
                  </a:extLst>
                </a:gridCol>
                <a:gridCol w="468000">
                  <a:extLst>
                    <a:ext uri="{9D8B030D-6E8A-4147-A177-3AD203B41FA5}">
                      <a16:colId xmlns:a16="http://schemas.microsoft.com/office/drawing/2014/main" val="1273017213"/>
                    </a:ext>
                  </a:extLst>
                </a:gridCol>
                <a:gridCol w="504000">
                  <a:extLst>
                    <a:ext uri="{9D8B030D-6E8A-4147-A177-3AD203B41FA5}">
                      <a16:colId xmlns:a16="http://schemas.microsoft.com/office/drawing/2014/main" val="736339630"/>
                    </a:ext>
                  </a:extLst>
                </a:gridCol>
                <a:gridCol w="504000">
                  <a:extLst>
                    <a:ext uri="{9D8B030D-6E8A-4147-A177-3AD203B41FA5}">
                      <a16:colId xmlns:a16="http://schemas.microsoft.com/office/drawing/2014/main" val="3995469693"/>
                    </a:ext>
                  </a:extLst>
                </a:gridCol>
                <a:gridCol w="396000">
                  <a:extLst>
                    <a:ext uri="{9D8B030D-6E8A-4147-A177-3AD203B41FA5}">
                      <a16:colId xmlns:a16="http://schemas.microsoft.com/office/drawing/2014/main" val="4196936219"/>
                    </a:ext>
                  </a:extLst>
                </a:gridCol>
                <a:gridCol w="504000">
                  <a:extLst>
                    <a:ext uri="{9D8B030D-6E8A-4147-A177-3AD203B41FA5}">
                      <a16:colId xmlns:a16="http://schemas.microsoft.com/office/drawing/2014/main" val="2658265123"/>
                    </a:ext>
                  </a:extLst>
                </a:gridCol>
                <a:gridCol w="504000">
                  <a:extLst>
                    <a:ext uri="{9D8B030D-6E8A-4147-A177-3AD203B41FA5}">
                      <a16:colId xmlns:a16="http://schemas.microsoft.com/office/drawing/2014/main" val="2092666865"/>
                    </a:ext>
                  </a:extLst>
                </a:gridCol>
                <a:gridCol w="468000">
                  <a:extLst>
                    <a:ext uri="{9D8B030D-6E8A-4147-A177-3AD203B41FA5}">
                      <a16:colId xmlns:a16="http://schemas.microsoft.com/office/drawing/2014/main" val="1498514589"/>
                    </a:ext>
                  </a:extLst>
                </a:gridCol>
                <a:gridCol w="504000">
                  <a:extLst>
                    <a:ext uri="{9D8B030D-6E8A-4147-A177-3AD203B41FA5}">
                      <a16:colId xmlns:a16="http://schemas.microsoft.com/office/drawing/2014/main" val="3679275753"/>
                    </a:ext>
                  </a:extLst>
                </a:gridCol>
                <a:gridCol w="504000">
                  <a:extLst>
                    <a:ext uri="{9D8B030D-6E8A-4147-A177-3AD203B41FA5}">
                      <a16:colId xmlns:a16="http://schemas.microsoft.com/office/drawing/2014/main" val="1312902962"/>
                    </a:ext>
                  </a:extLst>
                </a:gridCol>
                <a:gridCol w="396000">
                  <a:extLst>
                    <a:ext uri="{9D8B030D-6E8A-4147-A177-3AD203B41FA5}">
                      <a16:colId xmlns:a16="http://schemas.microsoft.com/office/drawing/2014/main" val="1752492928"/>
                    </a:ext>
                  </a:extLst>
                </a:gridCol>
                <a:gridCol w="540000">
                  <a:extLst>
                    <a:ext uri="{9D8B030D-6E8A-4147-A177-3AD203B41FA5}">
                      <a16:colId xmlns:a16="http://schemas.microsoft.com/office/drawing/2014/main" val="358214329"/>
                    </a:ext>
                  </a:extLst>
                </a:gridCol>
                <a:gridCol w="504000">
                  <a:extLst>
                    <a:ext uri="{9D8B030D-6E8A-4147-A177-3AD203B41FA5}">
                      <a16:colId xmlns:a16="http://schemas.microsoft.com/office/drawing/2014/main" val="663508855"/>
                    </a:ext>
                  </a:extLst>
                </a:gridCol>
                <a:gridCol w="396000">
                  <a:extLst>
                    <a:ext uri="{9D8B030D-6E8A-4147-A177-3AD203B41FA5}">
                      <a16:colId xmlns:a16="http://schemas.microsoft.com/office/drawing/2014/main" val="128946689"/>
                    </a:ext>
                  </a:extLst>
                </a:gridCol>
                <a:gridCol w="504000">
                  <a:extLst>
                    <a:ext uri="{9D8B030D-6E8A-4147-A177-3AD203B41FA5}">
                      <a16:colId xmlns:a16="http://schemas.microsoft.com/office/drawing/2014/main" val="1424378307"/>
                    </a:ext>
                  </a:extLst>
                </a:gridCol>
                <a:gridCol w="504000">
                  <a:extLst>
                    <a:ext uri="{9D8B030D-6E8A-4147-A177-3AD203B41FA5}">
                      <a16:colId xmlns:a16="http://schemas.microsoft.com/office/drawing/2014/main" val="2324526067"/>
                    </a:ext>
                  </a:extLst>
                </a:gridCol>
                <a:gridCol w="540000">
                  <a:extLst>
                    <a:ext uri="{9D8B030D-6E8A-4147-A177-3AD203B41FA5}">
                      <a16:colId xmlns:a16="http://schemas.microsoft.com/office/drawing/2014/main" val="2092040765"/>
                    </a:ext>
                  </a:extLst>
                </a:gridCol>
              </a:tblGrid>
              <a:tr h="244257">
                <a:tc>
                  <a:txBody>
                    <a:bodyPr/>
                    <a:lstStyle/>
                    <a:p>
                      <a:endParaRPr lang="es-HN" sz="1200" dirty="0">
                        <a:latin typeface="Myriad Pro" panose="020B0503030403020204" pitchFamily="34" charset="0"/>
                      </a:endParaRPr>
                    </a:p>
                  </a:txBody>
                  <a:tcPr>
                    <a:lnR w="6350" cap="flat" cmpd="sng" algn="ctr">
                      <a:solidFill>
                        <a:schemeClr val="bg1">
                          <a:lumMod val="85000"/>
                        </a:schemeClr>
                      </a:solidFill>
                      <a:prstDash val="solid"/>
                      <a:round/>
                      <a:headEnd type="none" w="med" len="med"/>
                      <a:tailEnd type="none" w="med" len="med"/>
                    </a:lnR>
                  </a:tcPr>
                </a:tc>
                <a:tc gridSpan="3">
                  <a:txBody>
                    <a:bodyPr/>
                    <a:lstStyle/>
                    <a:p>
                      <a:pPr algn="ctr"/>
                      <a:r>
                        <a:rPr lang="es-HN" sz="1300" b="1" dirty="0">
                          <a:solidFill>
                            <a:schemeClr val="bg1"/>
                          </a:solidFill>
                          <a:latin typeface="Myriad Pro" panose="020B0503030403020204" pitchFamily="34" charset="0"/>
                        </a:rPr>
                        <a:t>TV</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endParaRPr lang="es-HN" dirty="0"/>
                    </a:p>
                  </a:txBody>
                  <a:tcPr/>
                </a:tc>
                <a:tc hMerge="1">
                  <a:txBody>
                    <a:bodyPr/>
                    <a:lstStyle/>
                    <a:p>
                      <a:endParaRPr lang="es-HN" dirty="0"/>
                    </a:p>
                  </a:txBody>
                  <a:tcPr/>
                </a:tc>
                <a:tc gridSpan="3">
                  <a:txBody>
                    <a:bodyPr/>
                    <a:lstStyle/>
                    <a:p>
                      <a:pPr algn="ctr"/>
                      <a:r>
                        <a:rPr lang="es-HN" sz="1300" b="1" dirty="0">
                          <a:solidFill>
                            <a:schemeClr val="bg1"/>
                          </a:solidFill>
                          <a:latin typeface="Myriad Pro" panose="020B0503030403020204" pitchFamily="34" charset="0"/>
                        </a:rPr>
                        <a:t>RADIO</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PRE /DIG</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EXTERIORES</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REVISTAS</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CABLE</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CINE</a:t>
                      </a:r>
                    </a:p>
                  </a:txBody>
                  <a:tcPr anchor="ctr">
                    <a:lnL w="6350" cap="flat" cmpd="sng" algn="ctr">
                      <a:solidFill>
                        <a:schemeClr val="bg1">
                          <a:lumMod val="95000"/>
                        </a:schemeClr>
                      </a:solidFill>
                      <a:prstDash val="solid"/>
                      <a:round/>
                      <a:headEnd type="none" w="med" len="med"/>
                      <a:tailEnd type="none" w="med" len="med"/>
                    </a:lnL>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extLst>
                  <a:ext uri="{0D108BD9-81ED-4DB2-BD59-A6C34878D82A}">
                    <a16:rowId xmlns:a16="http://schemas.microsoft.com/office/drawing/2014/main" val="1917448424"/>
                  </a:ext>
                </a:extLst>
              </a:tr>
              <a:tr h="244257">
                <a:tc rowSpan="8">
                  <a:txBody>
                    <a:bodyPr/>
                    <a:lstStyle/>
                    <a:p>
                      <a:r>
                        <a:rPr lang="es-HN" sz="1400" b="1" dirty="0">
                          <a:solidFill>
                            <a:srgbClr val="C00000"/>
                          </a:solidFill>
                          <a:latin typeface="Myriad Pro" panose="020B0503030403020204" pitchFamily="34" charset="0"/>
                        </a:rPr>
                        <a:t>PAUTA REGULAR</a:t>
                      </a:r>
                    </a:p>
                    <a:p>
                      <a:r>
                        <a:rPr lang="es-HN" sz="1400" b="1" dirty="0">
                          <a:solidFill>
                            <a:srgbClr val="C00000"/>
                          </a:solidFill>
                          <a:latin typeface="Myriad Pro" panose="020B0503030403020204" pitchFamily="34" charset="0"/>
                        </a:rPr>
                        <a:t>$1,314K</a:t>
                      </a:r>
                    </a:p>
                  </a:txBody>
                  <a:tcPr anchor="ctr">
                    <a:lnB w="6350" cap="flat" cmpd="sng" algn="ctr">
                      <a:solidFill>
                        <a:schemeClr val="tx1">
                          <a:lumMod val="50000"/>
                          <a:lumOff val="50000"/>
                        </a:schemeClr>
                      </a:solidFill>
                      <a:prstDash val="solid"/>
                      <a:round/>
                      <a:headEnd type="none" w="med" len="med"/>
                      <a:tailEnd type="none" w="med" len="med"/>
                    </a:lnB>
                  </a:tcPr>
                </a:tc>
                <a:tc gridSpan="3">
                  <a:txBody>
                    <a:bodyPr/>
                    <a:lstStyle/>
                    <a:p>
                      <a:pPr algn="ctr"/>
                      <a:r>
                        <a:rPr lang="es-HN" sz="1300" b="1" dirty="0">
                          <a:solidFill>
                            <a:schemeClr val="bg1"/>
                          </a:solidFill>
                          <a:latin typeface="Myriad Pro" panose="020B0503030403020204" pitchFamily="34" charset="0"/>
                        </a:rPr>
                        <a:t>$858K</a:t>
                      </a:r>
                    </a:p>
                  </a:txBody>
                  <a:tcPr anchor="ctr">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endParaRPr lang="es-HN" dirty="0"/>
                    </a:p>
                  </a:txBody>
                  <a:tcPr/>
                </a:tc>
                <a:tc hMerge="1">
                  <a:txBody>
                    <a:bodyPr/>
                    <a:lstStyle/>
                    <a:p>
                      <a:endParaRPr lang="es-HN" dirty="0"/>
                    </a:p>
                  </a:txBody>
                  <a:tcPr/>
                </a:tc>
                <a:tc gridSpan="3">
                  <a:txBody>
                    <a:bodyPr/>
                    <a:lstStyle/>
                    <a:p>
                      <a:pPr algn="ctr"/>
                      <a:r>
                        <a:rPr lang="es-HN" sz="1300" b="1" dirty="0">
                          <a:solidFill>
                            <a:schemeClr val="bg1"/>
                          </a:solidFill>
                          <a:latin typeface="Myriad Pro" panose="020B0503030403020204" pitchFamily="34" charset="0"/>
                        </a:rPr>
                        <a:t>$170K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$92K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$75K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$30K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$30K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$59K</a:t>
                      </a:r>
                    </a:p>
                  </a:txBody>
                  <a:tcPr anchor="ctr">
                    <a:lnL w="6350" cap="flat" cmpd="sng" algn="ctr">
                      <a:solidFill>
                        <a:schemeClr val="bg1">
                          <a:lumMod val="95000"/>
                        </a:schemeClr>
                      </a:solidFill>
                      <a:prstDash val="solid"/>
                      <a:round/>
                      <a:headEnd type="none" w="med" len="med"/>
                      <a:tailEnd type="none" w="med" len="med"/>
                    </a:lnL>
                    <a:solidFill>
                      <a:srgbClr val="C00000"/>
                    </a:solid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extLst>
                  <a:ext uri="{0D108BD9-81ED-4DB2-BD59-A6C34878D82A}">
                    <a16:rowId xmlns:a16="http://schemas.microsoft.com/office/drawing/2014/main" val="1899677261"/>
                  </a:ext>
                </a:extLst>
              </a:tr>
              <a:tr h="231402">
                <a:tc vMerge="1">
                  <a:txBody>
                    <a:bodyPr/>
                    <a:lstStyle/>
                    <a:p>
                      <a:endParaRPr lang="es-HN"/>
                    </a:p>
                  </a:txBody>
                  <a:tcPr/>
                </a:tc>
                <a:tc>
                  <a:txBody>
                    <a:bodyPr/>
                    <a:lstStyle/>
                    <a:p>
                      <a:pPr algn="l"/>
                      <a:endParaRPr lang="es-HN" sz="1000" dirty="0">
                        <a:latin typeface="Myriad Pro" panose="020B0503030403020204" pitchFamily="34" charset="0"/>
                      </a:endParaRPr>
                    </a:p>
                  </a:txBody>
                  <a:tcPr anchor="ctr"/>
                </a:tc>
                <a:tc>
                  <a:txBody>
                    <a:bodyPr/>
                    <a:lstStyle/>
                    <a:p>
                      <a:pPr algn="ctr"/>
                      <a:endParaRPr lang="es-HN" sz="1000" dirty="0">
                        <a:latin typeface="Myriad Pro" panose="020B0503030403020204" pitchFamily="34" charset="0"/>
                      </a:endParaRPr>
                    </a:p>
                  </a:txBody>
                  <a:tcPr anchor="ctr"/>
                </a:tc>
                <a:tc>
                  <a:txBody>
                    <a:bodyPr/>
                    <a:lstStyle/>
                    <a:p>
                      <a:pPr algn="ctr"/>
                      <a:r>
                        <a:rPr lang="es-HN" sz="700" dirty="0">
                          <a:latin typeface="Myriad Pro" panose="020B0503030403020204" pitchFamily="34" charset="0"/>
                        </a:rPr>
                        <a:t>Var/ ‘25</a:t>
                      </a:r>
                    </a:p>
                  </a:txBody>
                  <a:tcPr anchor="ctr">
                    <a:lnR w="6350" cap="flat" cmpd="sng" algn="ctr">
                      <a:solidFill>
                        <a:schemeClr val="bg1">
                          <a:lumMod val="95000"/>
                        </a:schemeClr>
                      </a:solidFill>
                      <a:prstDash val="solid"/>
                      <a:round/>
                      <a:headEnd type="none" w="med" len="med"/>
                      <a:tailEnd type="none" w="med" len="med"/>
                    </a:lnR>
                    <a:solidFill>
                      <a:schemeClr val="bg1">
                        <a:lumMod val="95000"/>
                      </a:schemeClr>
                    </a:solid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95000"/>
                        </a:schemeClr>
                      </a:solidFill>
                      <a:prstDash val="solid"/>
                      <a:round/>
                      <a:headEnd type="none" w="med" len="med"/>
                      <a:tailEnd type="none" w="med" len="med"/>
                    </a:lnL>
                  </a:tcPr>
                </a:tc>
                <a:tc>
                  <a:txBody>
                    <a:bodyPr/>
                    <a:lstStyle/>
                    <a:p>
                      <a:pPr algn="ctr"/>
                      <a:endParaRPr lang="es-HN" sz="700" dirty="0">
                        <a:latin typeface="Myriad Pro" panose="020B0503030403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Var/ ’25</a:t>
                      </a:r>
                    </a:p>
                  </a:txBody>
                  <a:tcPr anchor="ctr">
                    <a:lnR w="6350" cap="flat" cmpd="sng" algn="ctr">
                      <a:solidFill>
                        <a:schemeClr val="bg1">
                          <a:lumMod val="85000"/>
                        </a:schemeClr>
                      </a:solidFill>
                      <a:prstDash val="solid"/>
                      <a:round/>
                      <a:headEnd type="none" w="med" len="med"/>
                      <a:tailEnd type="none" w="med" len="med"/>
                    </a:lnR>
                    <a:solidFill>
                      <a:schemeClr val="bg1">
                        <a:lumMod val="95000"/>
                      </a:schemeClr>
                    </a:solidFil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 </a:t>
                      </a:r>
                    </a:p>
                    <a:p>
                      <a:pPr marL="0" marR="0" lvl="0" indent="0" algn="ctr" defTabSz="914400" rtl="0" eaLnBrk="1" fontAlgn="b"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Var/ ‘25</a:t>
                      </a:r>
                    </a:p>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solidFill>
                      <a:schemeClr val="bg1">
                        <a:lumMod val="95000"/>
                      </a:schemeClr>
                    </a:solid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Var/ ‘25</a:t>
                      </a:r>
                    </a:p>
                  </a:txBody>
                  <a:tcPr anchor="ctr">
                    <a:lnR w="6350" cap="flat" cmpd="sng" algn="ctr">
                      <a:solidFill>
                        <a:schemeClr val="bg1">
                          <a:lumMod val="85000"/>
                        </a:schemeClr>
                      </a:solidFill>
                      <a:prstDash val="solid"/>
                      <a:round/>
                      <a:headEnd type="none" w="med" len="med"/>
                      <a:tailEnd type="none" w="med" len="med"/>
                    </a:lnR>
                    <a:solidFill>
                      <a:schemeClr val="bg1">
                        <a:lumMod val="95000"/>
                      </a:schemeClr>
                    </a:solid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Var/ ‘25</a:t>
                      </a:r>
                    </a:p>
                  </a:txBody>
                  <a:tcPr marL="9525" marR="9525" marT="9525" marB="0" anchor="ctr">
                    <a:lnR w="6350" cap="flat" cmpd="sng" algn="ctr">
                      <a:solidFill>
                        <a:schemeClr val="bg1">
                          <a:lumMod val="85000"/>
                        </a:schemeClr>
                      </a:solidFill>
                      <a:prstDash val="solid"/>
                      <a:round/>
                      <a:headEnd type="none" w="med" len="med"/>
                      <a:tailEnd type="none" w="med" len="med"/>
                    </a:lnR>
                    <a:solidFill>
                      <a:schemeClr val="bg1">
                        <a:lumMod val="95000"/>
                      </a:schemeClr>
                    </a:solid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s-HN" sz="700" dirty="0">
                        <a:latin typeface="Myriad Pro" panose="020B0503030403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Var/ ‘25</a:t>
                      </a:r>
                    </a:p>
                  </a:txBody>
                  <a:tcPr marL="9525" marR="9525" marT="9525" marB="0" anchor="ctr">
                    <a:lnR w="6350" cap="flat" cmpd="sng" algn="ctr">
                      <a:solidFill>
                        <a:schemeClr val="bg1">
                          <a:lumMod val="95000"/>
                        </a:schemeClr>
                      </a:solidFill>
                      <a:prstDash val="solid"/>
                      <a:round/>
                      <a:headEnd type="none" w="med" len="med"/>
                      <a:tailEnd type="none" w="med" len="med"/>
                    </a:lnR>
                    <a:solidFill>
                      <a:schemeClr val="bg1">
                        <a:lumMod val="95000"/>
                      </a:schemeClr>
                    </a:solid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95000"/>
                        </a:schemeClr>
                      </a:solidFill>
                      <a:prstDash val="solid"/>
                      <a:round/>
                      <a:headEnd type="none" w="med" len="med"/>
                      <a:tailEnd type="none" w="med" len="med"/>
                    </a:ln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Var/ ‘25</a:t>
                      </a:r>
                    </a:p>
                  </a:txBody>
                  <a:tcPr anchor="ctr">
                    <a:solidFill>
                      <a:schemeClr val="bg1">
                        <a:lumMod val="95000"/>
                      </a:schemeClr>
                    </a:solidFill>
                  </a:tcPr>
                </a:tc>
                <a:extLst>
                  <a:ext uri="{0D108BD9-81ED-4DB2-BD59-A6C34878D82A}">
                    <a16:rowId xmlns:a16="http://schemas.microsoft.com/office/drawing/2014/main" val="3788799238"/>
                  </a:ext>
                </a:extLst>
              </a:tr>
              <a:tr h="231402">
                <a:tc vMerge="1">
                  <a:txBody>
                    <a:bodyPr/>
                    <a:lstStyle/>
                    <a:p>
                      <a:endParaRPr lang="es-HN" sz="1400" b="1" dirty="0">
                        <a:solidFill>
                          <a:srgbClr val="C00000"/>
                        </a:solidFill>
                        <a:latin typeface="Myriad Pro" panose="020B0503030403020204" pitchFamily="34" charset="0"/>
                      </a:endParaRPr>
                    </a:p>
                  </a:txBody>
                  <a:tcPr/>
                </a:tc>
                <a:tc>
                  <a:txBody>
                    <a:bodyPr/>
                    <a:lstStyle/>
                    <a:p>
                      <a:pPr algn="ctr"/>
                      <a:r>
                        <a:rPr lang="es-HN" sz="1000" dirty="0">
                          <a:latin typeface="Myriad Pro" panose="020B0503030403020204" pitchFamily="34" charset="0"/>
                        </a:rPr>
                        <a:t>TVC</a:t>
                      </a:r>
                    </a:p>
                  </a:txBody>
                  <a:tcPr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472K</a:t>
                      </a:r>
                    </a:p>
                  </a:txBody>
                  <a:tcPr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6%</a:t>
                      </a:r>
                    </a:p>
                  </a:txBody>
                  <a:tcPr anchor="ctr">
                    <a:lnR w="6350" cap="flat" cmpd="sng" algn="ctr">
                      <a:solidFill>
                        <a:schemeClr val="bg1">
                          <a:lumMod val="9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EU</a:t>
                      </a:r>
                    </a:p>
                  </a:txBody>
                  <a:tcPr anchor="ctr">
                    <a:lnL w="6350" cap="flat" cmpd="sng" algn="ctr">
                      <a:solidFill>
                        <a:schemeClr val="bg1">
                          <a:lumMod val="9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70K</a:t>
                      </a:r>
                    </a:p>
                  </a:txBody>
                  <a:tcPr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a:t>
                      </a:r>
                    </a:p>
                  </a:txBody>
                  <a:tcPr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s-HN" sz="1000" b="0" u="none" strike="noStrike" dirty="0">
                          <a:solidFill>
                            <a:srgbClr val="000000"/>
                          </a:solidFill>
                          <a:effectLst/>
                          <a:latin typeface="Myriad Pro" panose="020B0503030403020204" pitchFamily="34" charset="0"/>
                        </a:rPr>
                        <a:t>  LP</a:t>
                      </a:r>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22k</a:t>
                      </a:r>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10%</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EXT</a:t>
                      </a: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75k</a:t>
                      </a:r>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94%</a:t>
                      </a:r>
                    </a:p>
                  </a:txBody>
                  <a:tcPr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Estilo</a:t>
                      </a: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19k</a:t>
                      </a:r>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s-HN" sz="1000" b="0" i="0" u="none" strike="noStrike" dirty="0">
                          <a:solidFill>
                            <a:srgbClr val="000000"/>
                          </a:solidFill>
                          <a:effectLst/>
                          <a:latin typeface="Myriad Pro" panose="020B0503030403020204" pitchFamily="34" charset="0"/>
                        </a:rPr>
                        <a:t>=</a:t>
                      </a:r>
                    </a:p>
                  </a:txBody>
                  <a:tcPr marL="9525" marR="9525" marT="9525" marB="0"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Tigo</a:t>
                      </a: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1" i="0" u="none" strike="noStrike" dirty="0">
                        <a:solidFill>
                          <a:schemeClr val="bg1">
                            <a:lumMod val="50000"/>
                          </a:schemeClr>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32%</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CMK</a:t>
                      </a: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40k</a:t>
                      </a:r>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100%</a:t>
                      </a:r>
                    </a:p>
                  </a:txBody>
                  <a:tcPr anchor="ctr">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37132173"/>
                  </a:ext>
                </a:extLst>
              </a:tr>
              <a:tr h="236121">
                <a:tc vMerge="1">
                  <a:txBody>
                    <a:bodyPr/>
                    <a:lstStyle/>
                    <a:p>
                      <a:endParaRPr lang="es-HN" sz="1400" b="1" dirty="0">
                        <a:solidFill>
                          <a:srgbClr val="C00000"/>
                        </a:solidFill>
                        <a:latin typeface="Myriad Pro" panose="020B0503030403020204" pitchFamily="34" charset="0"/>
                      </a:endParaRPr>
                    </a:p>
                  </a:txBody>
                  <a:tcPr/>
                </a:tc>
                <a:tc>
                  <a:txBody>
                    <a:bodyPr/>
                    <a:lstStyle/>
                    <a:p>
                      <a:pPr algn="ctr"/>
                      <a:r>
                        <a:rPr lang="es-HN" sz="1000" dirty="0">
                          <a:latin typeface="Myriad Pro" panose="020B0503030403020204" pitchFamily="34" charset="0"/>
                        </a:rPr>
                        <a:t>HCH</a:t>
                      </a: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278K</a:t>
                      </a: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7%</a:t>
                      </a:r>
                    </a:p>
                  </a:txBody>
                  <a:tcPr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GAme</a:t>
                      </a: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38k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9%</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s-HN" sz="1000" b="0" u="none" strike="noStrike" dirty="0">
                          <a:solidFill>
                            <a:srgbClr val="000000"/>
                          </a:solidFill>
                          <a:effectLst/>
                          <a:latin typeface="Myriad Pro" panose="020B0503030403020204" pitchFamily="34" charset="0"/>
                        </a:rPr>
                        <a:t> EH</a:t>
                      </a:r>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a:solidFill>
                            <a:srgbClr val="000000"/>
                          </a:solidFill>
                          <a:effectLst/>
                          <a:latin typeface="Myriad Pro" panose="020B0503030403020204" pitchFamily="34" charset="0"/>
                        </a:rPr>
                        <a:t>19k</a:t>
                      </a:r>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C00000"/>
                          </a:solidFill>
                          <a:effectLst/>
                          <a:latin typeface="Myriad Pro" panose="020B0503030403020204" pitchFamily="34" charset="0"/>
                        </a:rPr>
                        <a:t>-5%</a:t>
                      </a:r>
                      <a:endParaRPr lang="es-HN" sz="1000" b="0" i="0" u="none" strike="noStrike" dirty="0">
                        <a:solidFill>
                          <a:srgbClr val="C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s-HN" sz="10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endParaRPr lang="es-HN" sz="1000" dirty="0">
                        <a:latin typeface="Myriad Pro" panose="020B0503030403020204" pitchFamily="34" charset="0"/>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endParaRPr lang="es-HN" sz="1000" dirty="0">
                        <a:latin typeface="Myriad Pro" panose="020B0503030403020204" pitchFamily="34" charset="0"/>
                      </a:endParaRPr>
                    </a:p>
                  </a:txBody>
                  <a:tcPr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Otras</a:t>
                      </a: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11k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38%</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RNTV</a:t>
                      </a: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a:solidFill>
                            <a:srgbClr val="000000"/>
                          </a:solidFill>
                          <a:effectLst/>
                          <a:latin typeface="Myriad Pro" panose="020B0503030403020204" pitchFamily="34" charset="0"/>
                        </a:rPr>
                        <a:t>30k</a:t>
                      </a:r>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50%</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CNP</a:t>
                      </a: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19k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100%</a:t>
                      </a: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89254397"/>
                  </a:ext>
                </a:extLst>
              </a:tr>
              <a:tr h="334247">
                <a:tc vMerge="1">
                  <a:txBody>
                    <a:bodyPr/>
                    <a:lstStyle/>
                    <a:p>
                      <a:endParaRPr lang="es-HN" sz="1400" b="1" dirty="0">
                        <a:solidFill>
                          <a:srgbClr val="C00000"/>
                        </a:solidFill>
                        <a:latin typeface="Myriad Pro" panose="020B0503030403020204" pitchFamily="34" charset="0"/>
                      </a:endParaRPr>
                    </a:p>
                  </a:txBody>
                  <a:tcPr/>
                </a:tc>
                <a:tc>
                  <a:txBody>
                    <a:bodyPr/>
                    <a:lstStyle/>
                    <a:p>
                      <a:pPr algn="ctr"/>
                      <a:r>
                        <a:rPr lang="es-HN" sz="1000" dirty="0">
                          <a:latin typeface="Myriad Pro" panose="020B0503030403020204" pitchFamily="34" charset="0"/>
                        </a:rPr>
                        <a:t>C11</a:t>
                      </a: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55K</a:t>
                      </a: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10%</a:t>
                      </a:r>
                    </a:p>
                  </a:txBody>
                  <a:tcPr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TEG/</a:t>
                      </a:r>
                    </a:p>
                    <a:p>
                      <a:pPr algn="ctr"/>
                      <a:r>
                        <a:rPr lang="es-HN" sz="1000" dirty="0">
                          <a:latin typeface="Myriad Pro" panose="020B0503030403020204" pitchFamily="34" charset="0"/>
                        </a:rPr>
                        <a:t>SPS</a:t>
                      </a: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25k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25%</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s-HN" sz="1000" b="0" u="none" strike="noStrike" dirty="0">
                          <a:solidFill>
                            <a:srgbClr val="000000"/>
                          </a:solidFill>
                          <a:effectLst/>
                          <a:latin typeface="Myriad Pro" panose="020B0503030403020204" pitchFamily="34" charset="0"/>
                        </a:rPr>
                        <a:t> LT</a:t>
                      </a:r>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a:solidFill>
                            <a:srgbClr val="000000"/>
                          </a:solidFill>
                          <a:effectLst/>
                          <a:latin typeface="Myriad Pro" panose="020B0503030403020204" pitchFamily="34" charset="0"/>
                        </a:rPr>
                        <a:t>13k</a:t>
                      </a:r>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30%</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a:noFill/>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47980837"/>
                  </a:ext>
                </a:extLst>
              </a:tr>
              <a:tr h="264123">
                <a:tc vMerge="1">
                  <a:txBody>
                    <a:bodyPr/>
                    <a:lstStyle/>
                    <a:p>
                      <a:endParaRPr lang="es-HN" sz="1200" dirty="0">
                        <a:latin typeface="Myriad Pro" panose="020B0503030403020204" pitchFamily="34" charset="0"/>
                      </a:endParaRPr>
                    </a:p>
                  </a:txBody>
                  <a:tcPr/>
                </a:tc>
                <a:tc>
                  <a:txBody>
                    <a:bodyPr/>
                    <a:lstStyle/>
                    <a:p>
                      <a:pPr algn="ctr"/>
                      <a:r>
                        <a:rPr lang="es-HN" sz="1000" dirty="0">
                          <a:latin typeface="Myriad Pro" panose="020B0503030403020204" pitchFamily="34" charset="0"/>
                        </a:rPr>
                        <a:t>Otros</a:t>
                      </a: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50K</a:t>
                      </a: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23%</a:t>
                      </a:r>
                    </a:p>
                  </a:txBody>
                  <a:tcPr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For</a:t>
                      </a: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25k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25%</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s-HN" sz="1000" b="0" u="none" strike="noStrike" dirty="0">
                          <a:solidFill>
                            <a:srgbClr val="000000"/>
                          </a:solidFill>
                          <a:effectLst/>
                          <a:latin typeface="Myriad Pro" panose="020B0503030403020204" pitchFamily="34" charset="0"/>
                        </a:rPr>
                        <a:t> EP</a:t>
                      </a:r>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5k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i="0" u="none" strike="noStrike" dirty="0">
                          <a:solidFill>
                            <a:srgbClr val="000000"/>
                          </a:solidFill>
                          <a:effectLst/>
                          <a:latin typeface="Myriad Pro" panose="020B0503030403020204" pitchFamily="34" charset="0"/>
                        </a:rPr>
                        <a:t>=</a:t>
                      </a: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9581530"/>
                  </a:ext>
                </a:extLst>
              </a:tr>
              <a:tr h="231402">
                <a:tc vMerge="1">
                  <a:txBody>
                    <a:bodyPr/>
                    <a:lstStyle/>
                    <a:p>
                      <a:endParaRPr lang="es-HN" sz="1200" dirty="0">
                        <a:latin typeface="Myriad Pro" panose="020B0503030403020204" pitchFamily="34" charset="0"/>
                      </a:endParaRPr>
                    </a:p>
                  </a:txBody>
                  <a:tcPr/>
                </a:tc>
                <a:tc>
                  <a:txBody>
                    <a:bodyPr/>
                    <a:lstStyle/>
                    <a:p>
                      <a:pPr algn="ctr"/>
                      <a:endParaRPr lang="es-HN" sz="1000" dirty="0">
                        <a:latin typeface="Myriad Pro" panose="020B0503030403020204" pitchFamily="34" charset="0"/>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endParaRPr lang="es-HN" sz="1000" dirty="0">
                        <a:latin typeface="Myriad Pro" panose="020B0503030403020204" pitchFamily="34" charset="0"/>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endParaRPr lang="es-HN" sz="1000" dirty="0">
                        <a:latin typeface="Myriad Pro" panose="020B0503030403020204" pitchFamily="34" charset="0"/>
                      </a:endParaRPr>
                    </a:p>
                  </a:txBody>
                  <a:tcPr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Otras</a:t>
                      </a: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12k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i="0" u="none" strike="noStrike" dirty="0">
                          <a:solidFill>
                            <a:srgbClr val="000000"/>
                          </a:solidFill>
                          <a:effectLst/>
                          <a:latin typeface="Myriad Pro" panose="020B0503030403020204" pitchFamily="34" charset="0"/>
                        </a:rPr>
                        <a:t>= </a:t>
                      </a: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s-HN" sz="1000" b="0" u="none" strike="noStrike" dirty="0">
                          <a:solidFill>
                            <a:srgbClr val="000000"/>
                          </a:solidFill>
                          <a:effectLst/>
                          <a:latin typeface="Myriad Pro" panose="020B0503030403020204" pitchFamily="34" charset="0"/>
                        </a:rPr>
                        <a:t> Diez</a:t>
                      </a:r>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a:solidFill>
                            <a:srgbClr val="000000"/>
                          </a:solidFill>
                          <a:effectLst/>
                          <a:latin typeface="Myriad Pro" panose="020B0503030403020204" pitchFamily="34" charset="0"/>
                        </a:rPr>
                        <a:t>3k</a:t>
                      </a:r>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100%</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998661"/>
                  </a:ext>
                </a:extLst>
              </a:tr>
              <a:tr h="265148">
                <a:tc vMerge="1">
                  <a:txBody>
                    <a:bodyPr/>
                    <a:lstStyle/>
                    <a:p>
                      <a:endParaRPr lang="es-HN" sz="1200" dirty="0">
                        <a:latin typeface="Myriad Pro" panose="020B0503030403020204" pitchFamily="34" charset="0"/>
                      </a:endParaRPr>
                    </a:p>
                  </a:txBody>
                  <a:tcPr/>
                </a:tc>
                <a:tc>
                  <a:txBody>
                    <a:bodyPr/>
                    <a:lstStyle/>
                    <a:p>
                      <a:pPr algn="ctr"/>
                      <a:endParaRPr lang="es-HN" sz="1000" dirty="0">
                        <a:latin typeface="Myriad Pro" panose="020B0503030403020204" pitchFamily="34" charset="0"/>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endParaRPr lang="es-HN" sz="1000" dirty="0">
                        <a:latin typeface="Myriad Pro" panose="020B0503030403020204" pitchFamily="34" charset="0"/>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endParaRPr lang="es-HN" sz="1000" dirty="0">
                        <a:latin typeface="Myriad Pro" panose="020B0503030403020204" pitchFamily="34" charset="0"/>
                      </a:endParaRPr>
                    </a:p>
                  </a:txBody>
                  <a:tcPr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endParaRPr lang="es-HN" sz="10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b"/>
                      <a:r>
                        <a:rPr lang="es-HN" sz="1000" b="0" u="none" strike="noStrike" dirty="0">
                          <a:solidFill>
                            <a:srgbClr val="000000"/>
                          </a:solidFill>
                          <a:effectLst/>
                          <a:latin typeface="Myriad Pro" panose="020B0503030403020204" pitchFamily="34" charset="0"/>
                        </a:rPr>
                        <a:t> Otros </a:t>
                      </a:r>
                    </a:p>
                    <a:p>
                      <a:pPr algn="ctr" fontAlgn="b"/>
                      <a:r>
                        <a:rPr lang="es-HN" sz="1000" b="0" i="0" u="none" strike="noStrike" dirty="0">
                          <a:solidFill>
                            <a:srgbClr val="000000"/>
                          </a:solidFill>
                          <a:effectLst/>
                          <a:latin typeface="Myriad Pro" panose="020B0503030403020204" pitchFamily="34" charset="0"/>
                        </a:rPr>
                        <a:t> Digital</a:t>
                      </a: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30k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s-HN" sz="1000" b="0" u="none" strike="noStrike" dirty="0">
                          <a:solidFill>
                            <a:srgbClr val="C00000"/>
                          </a:solidFill>
                          <a:effectLst/>
                          <a:latin typeface="Myriad Pro" panose="020B0503030403020204" pitchFamily="34" charset="0"/>
                        </a:rPr>
                        <a:t>-9%</a:t>
                      </a:r>
                      <a:endParaRPr lang="es-HN" sz="1000" b="0" i="0" u="none" strike="noStrike" dirty="0">
                        <a:solidFill>
                          <a:srgbClr val="C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89917316"/>
                  </a:ext>
                </a:extLst>
              </a:tr>
            </a:tbl>
          </a:graphicData>
        </a:graphic>
      </p:graphicFrame>
      <p:graphicFrame>
        <p:nvGraphicFramePr>
          <p:cNvPr id="5" name="Tabla 4">
            <a:extLst>
              <a:ext uri="{FF2B5EF4-FFF2-40B4-BE49-F238E27FC236}">
                <a16:creationId xmlns:a16="http://schemas.microsoft.com/office/drawing/2014/main" id="{C5A09812-1155-8352-29B8-0AF8E8F7E603}"/>
              </a:ext>
            </a:extLst>
          </p:cNvPr>
          <p:cNvGraphicFramePr>
            <a:graphicFrameLocks noGrp="1"/>
          </p:cNvGraphicFramePr>
          <p:nvPr>
            <p:extLst>
              <p:ext uri="{D42A27DB-BD31-4B8C-83A1-F6EECF244321}">
                <p14:modId xmlns:p14="http://schemas.microsoft.com/office/powerpoint/2010/main" val="1835153185"/>
              </p:ext>
            </p:extLst>
          </p:nvPr>
        </p:nvGraphicFramePr>
        <p:xfrm>
          <a:off x="370548" y="3862018"/>
          <a:ext cx="11448000" cy="1066800"/>
        </p:xfrm>
        <a:graphic>
          <a:graphicData uri="http://schemas.openxmlformats.org/drawingml/2006/table">
            <a:tbl>
              <a:tblPr firstRow="1" bandRow="1">
                <a:tableStyleId>{2D5ABB26-0587-4C30-8999-92F81FD0307C}</a:tableStyleId>
              </a:tblPr>
              <a:tblGrid>
                <a:gridCol w="1224000">
                  <a:extLst>
                    <a:ext uri="{9D8B030D-6E8A-4147-A177-3AD203B41FA5}">
                      <a16:colId xmlns:a16="http://schemas.microsoft.com/office/drawing/2014/main" val="915530551"/>
                    </a:ext>
                  </a:extLst>
                </a:gridCol>
                <a:gridCol w="504000">
                  <a:extLst>
                    <a:ext uri="{9D8B030D-6E8A-4147-A177-3AD203B41FA5}">
                      <a16:colId xmlns:a16="http://schemas.microsoft.com/office/drawing/2014/main" val="4053218525"/>
                    </a:ext>
                  </a:extLst>
                </a:gridCol>
                <a:gridCol w="504000">
                  <a:extLst>
                    <a:ext uri="{9D8B030D-6E8A-4147-A177-3AD203B41FA5}">
                      <a16:colId xmlns:a16="http://schemas.microsoft.com/office/drawing/2014/main" val="268739692"/>
                    </a:ext>
                  </a:extLst>
                </a:gridCol>
                <a:gridCol w="468000">
                  <a:extLst>
                    <a:ext uri="{9D8B030D-6E8A-4147-A177-3AD203B41FA5}">
                      <a16:colId xmlns:a16="http://schemas.microsoft.com/office/drawing/2014/main" val="501433643"/>
                    </a:ext>
                  </a:extLst>
                </a:gridCol>
                <a:gridCol w="504000">
                  <a:extLst>
                    <a:ext uri="{9D8B030D-6E8A-4147-A177-3AD203B41FA5}">
                      <a16:colId xmlns:a16="http://schemas.microsoft.com/office/drawing/2014/main" val="2440520261"/>
                    </a:ext>
                  </a:extLst>
                </a:gridCol>
                <a:gridCol w="504000">
                  <a:extLst>
                    <a:ext uri="{9D8B030D-6E8A-4147-A177-3AD203B41FA5}">
                      <a16:colId xmlns:a16="http://schemas.microsoft.com/office/drawing/2014/main" val="2762556114"/>
                    </a:ext>
                  </a:extLst>
                </a:gridCol>
                <a:gridCol w="468000">
                  <a:extLst>
                    <a:ext uri="{9D8B030D-6E8A-4147-A177-3AD203B41FA5}">
                      <a16:colId xmlns:a16="http://schemas.microsoft.com/office/drawing/2014/main" val="1273017213"/>
                    </a:ext>
                  </a:extLst>
                </a:gridCol>
                <a:gridCol w="504000">
                  <a:extLst>
                    <a:ext uri="{9D8B030D-6E8A-4147-A177-3AD203B41FA5}">
                      <a16:colId xmlns:a16="http://schemas.microsoft.com/office/drawing/2014/main" val="736339630"/>
                    </a:ext>
                  </a:extLst>
                </a:gridCol>
                <a:gridCol w="504000">
                  <a:extLst>
                    <a:ext uri="{9D8B030D-6E8A-4147-A177-3AD203B41FA5}">
                      <a16:colId xmlns:a16="http://schemas.microsoft.com/office/drawing/2014/main" val="3995469693"/>
                    </a:ext>
                  </a:extLst>
                </a:gridCol>
                <a:gridCol w="396000">
                  <a:extLst>
                    <a:ext uri="{9D8B030D-6E8A-4147-A177-3AD203B41FA5}">
                      <a16:colId xmlns:a16="http://schemas.microsoft.com/office/drawing/2014/main" val="4196936219"/>
                    </a:ext>
                  </a:extLst>
                </a:gridCol>
                <a:gridCol w="504000">
                  <a:extLst>
                    <a:ext uri="{9D8B030D-6E8A-4147-A177-3AD203B41FA5}">
                      <a16:colId xmlns:a16="http://schemas.microsoft.com/office/drawing/2014/main" val="2658265123"/>
                    </a:ext>
                  </a:extLst>
                </a:gridCol>
                <a:gridCol w="504000">
                  <a:extLst>
                    <a:ext uri="{9D8B030D-6E8A-4147-A177-3AD203B41FA5}">
                      <a16:colId xmlns:a16="http://schemas.microsoft.com/office/drawing/2014/main" val="2092666865"/>
                    </a:ext>
                  </a:extLst>
                </a:gridCol>
                <a:gridCol w="468000">
                  <a:extLst>
                    <a:ext uri="{9D8B030D-6E8A-4147-A177-3AD203B41FA5}">
                      <a16:colId xmlns:a16="http://schemas.microsoft.com/office/drawing/2014/main" val="1498514589"/>
                    </a:ext>
                  </a:extLst>
                </a:gridCol>
                <a:gridCol w="504000">
                  <a:extLst>
                    <a:ext uri="{9D8B030D-6E8A-4147-A177-3AD203B41FA5}">
                      <a16:colId xmlns:a16="http://schemas.microsoft.com/office/drawing/2014/main" val="3679275753"/>
                    </a:ext>
                  </a:extLst>
                </a:gridCol>
                <a:gridCol w="504000">
                  <a:extLst>
                    <a:ext uri="{9D8B030D-6E8A-4147-A177-3AD203B41FA5}">
                      <a16:colId xmlns:a16="http://schemas.microsoft.com/office/drawing/2014/main" val="1312902962"/>
                    </a:ext>
                  </a:extLst>
                </a:gridCol>
                <a:gridCol w="396000">
                  <a:extLst>
                    <a:ext uri="{9D8B030D-6E8A-4147-A177-3AD203B41FA5}">
                      <a16:colId xmlns:a16="http://schemas.microsoft.com/office/drawing/2014/main" val="1752492928"/>
                    </a:ext>
                  </a:extLst>
                </a:gridCol>
                <a:gridCol w="540000">
                  <a:extLst>
                    <a:ext uri="{9D8B030D-6E8A-4147-A177-3AD203B41FA5}">
                      <a16:colId xmlns:a16="http://schemas.microsoft.com/office/drawing/2014/main" val="358214329"/>
                    </a:ext>
                  </a:extLst>
                </a:gridCol>
                <a:gridCol w="504000">
                  <a:extLst>
                    <a:ext uri="{9D8B030D-6E8A-4147-A177-3AD203B41FA5}">
                      <a16:colId xmlns:a16="http://schemas.microsoft.com/office/drawing/2014/main" val="663508855"/>
                    </a:ext>
                  </a:extLst>
                </a:gridCol>
                <a:gridCol w="396000">
                  <a:extLst>
                    <a:ext uri="{9D8B030D-6E8A-4147-A177-3AD203B41FA5}">
                      <a16:colId xmlns:a16="http://schemas.microsoft.com/office/drawing/2014/main" val="128946689"/>
                    </a:ext>
                  </a:extLst>
                </a:gridCol>
                <a:gridCol w="504000">
                  <a:extLst>
                    <a:ext uri="{9D8B030D-6E8A-4147-A177-3AD203B41FA5}">
                      <a16:colId xmlns:a16="http://schemas.microsoft.com/office/drawing/2014/main" val="1424378307"/>
                    </a:ext>
                  </a:extLst>
                </a:gridCol>
                <a:gridCol w="504000">
                  <a:extLst>
                    <a:ext uri="{9D8B030D-6E8A-4147-A177-3AD203B41FA5}">
                      <a16:colId xmlns:a16="http://schemas.microsoft.com/office/drawing/2014/main" val="2324526067"/>
                    </a:ext>
                  </a:extLst>
                </a:gridCol>
                <a:gridCol w="540000">
                  <a:extLst>
                    <a:ext uri="{9D8B030D-6E8A-4147-A177-3AD203B41FA5}">
                      <a16:colId xmlns:a16="http://schemas.microsoft.com/office/drawing/2014/main" val="2092040765"/>
                    </a:ext>
                  </a:extLst>
                </a:gridCol>
              </a:tblGrid>
              <a:tr h="244257">
                <a:tc>
                  <a:txBody>
                    <a:bodyPr/>
                    <a:lstStyle/>
                    <a:p>
                      <a:endParaRPr lang="es-HN" sz="1200" dirty="0">
                        <a:latin typeface="Myriad Pro" panose="020B0503030403020204" pitchFamily="34" charset="0"/>
                      </a:endParaRPr>
                    </a:p>
                  </a:txBody>
                  <a:tcPr>
                    <a:lnR w="6350" cap="flat" cmpd="sng" algn="ctr">
                      <a:solidFill>
                        <a:schemeClr val="bg1">
                          <a:lumMod val="85000"/>
                        </a:schemeClr>
                      </a:solidFill>
                      <a:prstDash val="solid"/>
                      <a:round/>
                      <a:headEnd type="none" w="med" len="med"/>
                      <a:tailEnd type="none" w="med" len="med"/>
                    </a:lnR>
                  </a:tcPr>
                </a:tc>
                <a:tc gridSpan="3">
                  <a:txBody>
                    <a:bodyPr/>
                    <a:lstStyle/>
                    <a:p>
                      <a:pPr algn="ctr"/>
                      <a:r>
                        <a:rPr lang="es-HN" sz="1300" b="1" dirty="0">
                          <a:solidFill>
                            <a:schemeClr val="bg1"/>
                          </a:solidFill>
                          <a:latin typeface="Myriad Pro" panose="020B0503030403020204" pitchFamily="34" charset="0"/>
                        </a:rPr>
                        <a:t>TV</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endParaRPr lang="es-HN" dirty="0"/>
                    </a:p>
                  </a:txBody>
                  <a:tcPr/>
                </a:tc>
                <a:tc hMerge="1">
                  <a:txBody>
                    <a:bodyPr/>
                    <a:lstStyle/>
                    <a:p>
                      <a:endParaRPr lang="es-HN" dirty="0"/>
                    </a:p>
                  </a:txBody>
                  <a:tcPr/>
                </a:tc>
                <a:tc gridSpan="3">
                  <a:txBody>
                    <a:bodyPr/>
                    <a:lstStyle/>
                    <a:p>
                      <a:pPr algn="ctr"/>
                      <a:r>
                        <a:rPr lang="es-HN" sz="1300" b="1" dirty="0">
                          <a:solidFill>
                            <a:schemeClr val="bg1"/>
                          </a:solidFill>
                          <a:latin typeface="Myriad Pro" panose="020B0503030403020204" pitchFamily="34" charset="0"/>
                        </a:rPr>
                        <a:t>RADIO</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PRE /DIG</a:t>
                      </a:r>
                    </a:p>
                  </a:txBody>
                  <a:tcPr anchor="ctr">
                    <a:lnL w="6350" cap="flat" cmpd="sng" algn="ctr">
                      <a:solidFill>
                        <a:schemeClr val="bg1">
                          <a:lumMod val="95000"/>
                        </a:schemeClr>
                      </a:solidFill>
                      <a:prstDash val="solid"/>
                      <a:round/>
                      <a:headEnd type="none" w="med" len="med"/>
                      <a:tailEnd type="none" w="med" len="med"/>
                    </a:lnL>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endParaRPr lang="es-HN" sz="1300" b="1" dirty="0">
                        <a:solidFill>
                          <a:schemeClr val="bg1"/>
                        </a:solidFill>
                        <a:latin typeface="Myriad Pro" panose="020B0503030403020204" pitchFamily="34" charset="0"/>
                      </a:endParaRPr>
                    </a:p>
                  </a:txBody>
                  <a:tcPr anchor="ctr">
                    <a:no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endParaRPr lang="es-HN" sz="1300" b="1" dirty="0">
                        <a:solidFill>
                          <a:schemeClr val="bg1"/>
                        </a:solidFill>
                        <a:latin typeface="Myriad Pro" panose="020B0503030403020204" pitchFamily="34" charset="0"/>
                      </a:endParaRPr>
                    </a:p>
                  </a:txBody>
                  <a:tcPr anchor="ctr">
                    <a:no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CABLE</a:t>
                      </a:r>
                    </a:p>
                  </a:txBody>
                  <a:tcPr anchor="ct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endParaRPr lang="es-HN" sz="1300" b="1" dirty="0">
                        <a:solidFill>
                          <a:schemeClr val="bg1"/>
                        </a:solidFill>
                        <a:latin typeface="Myriad Pro" panose="020B0503030403020204" pitchFamily="34" charset="0"/>
                      </a:endParaRPr>
                    </a:p>
                  </a:txBody>
                  <a:tcPr anchor="ctr">
                    <a:no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extLst>
                  <a:ext uri="{0D108BD9-81ED-4DB2-BD59-A6C34878D82A}">
                    <a16:rowId xmlns:a16="http://schemas.microsoft.com/office/drawing/2014/main" val="1917448424"/>
                  </a:ext>
                </a:extLst>
              </a:tr>
              <a:tr h="244257">
                <a:tc rowSpan="3">
                  <a:txBody>
                    <a:bodyPr/>
                    <a:lstStyle/>
                    <a:p>
                      <a:r>
                        <a:rPr lang="es-HN" sz="1400" b="1" dirty="0">
                          <a:solidFill>
                            <a:srgbClr val="C00000"/>
                          </a:solidFill>
                          <a:latin typeface="Myriad Pro" panose="020B0503030403020204" pitchFamily="34" charset="0"/>
                        </a:rPr>
                        <a:t>MUNDIAL</a:t>
                      </a:r>
                    </a:p>
                    <a:p>
                      <a:r>
                        <a:rPr lang="es-HN" sz="1400" b="1" dirty="0">
                          <a:solidFill>
                            <a:srgbClr val="C00000"/>
                          </a:solidFill>
                          <a:latin typeface="Myriad Pro" panose="020B0503030403020204" pitchFamily="34" charset="0"/>
                        </a:rPr>
                        <a:t>$350</a:t>
                      </a:r>
                    </a:p>
                  </a:txBody>
                  <a:tcPr anchor="ctr">
                    <a:lnB w="6350" cap="flat" cmpd="sng" algn="ctr">
                      <a:solidFill>
                        <a:schemeClr val="tx1">
                          <a:lumMod val="50000"/>
                          <a:lumOff val="50000"/>
                        </a:schemeClr>
                      </a:solidFill>
                      <a:prstDash val="solid"/>
                      <a:round/>
                      <a:headEnd type="none" w="med" len="med"/>
                      <a:tailEnd type="none" w="med" len="med"/>
                    </a:lnB>
                  </a:tcPr>
                </a:tc>
                <a:tc gridSpan="3">
                  <a:txBody>
                    <a:bodyPr/>
                    <a:lstStyle/>
                    <a:p>
                      <a:pPr algn="ctr"/>
                      <a:r>
                        <a:rPr lang="es-HN" sz="1300" b="1" dirty="0">
                          <a:solidFill>
                            <a:schemeClr val="bg1"/>
                          </a:solidFill>
                          <a:latin typeface="Myriad Pro" panose="020B0503030403020204" pitchFamily="34" charset="0"/>
                        </a:rPr>
                        <a:t>$253K</a:t>
                      </a:r>
                    </a:p>
                  </a:txBody>
                  <a:tcPr anchor="ctr">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endParaRPr lang="es-HN" dirty="0"/>
                    </a:p>
                  </a:txBody>
                  <a:tcPr/>
                </a:tc>
                <a:tc hMerge="1">
                  <a:txBody>
                    <a:bodyPr/>
                    <a:lstStyle/>
                    <a:p>
                      <a:endParaRPr lang="es-HN" dirty="0"/>
                    </a:p>
                  </a:txBody>
                  <a:tcPr/>
                </a:tc>
                <a:tc gridSpan="3">
                  <a:txBody>
                    <a:bodyPr/>
                    <a:lstStyle/>
                    <a:p>
                      <a:pPr algn="ctr"/>
                      <a:r>
                        <a:rPr lang="es-HN" sz="1300" b="1" dirty="0">
                          <a:solidFill>
                            <a:schemeClr val="bg1"/>
                          </a:solidFill>
                          <a:latin typeface="Myriad Pro" panose="020B0503030403020204" pitchFamily="34" charset="0"/>
                        </a:rPr>
                        <a:t>$32K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$12K</a:t>
                      </a:r>
                    </a:p>
                  </a:txBody>
                  <a:tcPr anchor="ctr">
                    <a:lnL w="6350" cap="flat" cmpd="sng" algn="ctr">
                      <a:solidFill>
                        <a:schemeClr val="bg1">
                          <a:lumMod val="95000"/>
                        </a:schemeClr>
                      </a:solidFill>
                      <a:prstDash val="solid"/>
                      <a:round/>
                      <a:headEnd type="none" w="med" len="med"/>
                      <a:tailEnd type="none" w="med" len="med"/>
                    </a:lnL>
                    <a:solidFill>
                      <a:srgbClr val="C00000"/>
                    </a:solid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endParaRPr lang="es-HN" sz="1300" b="1" dirty="0">
                        <a:solidFill>
                          <a:schemeClr val="bg1"/>
                        </a:solidFill>
                        <a:latin typeface="Myriad Pro" panose="020B0503030403020204" pitchFamily="34" charset="0"/>
                      </a:endParaRPr>
                    </a:p>
                  </a:txBody>
                  <a:tcPr anchor="ctr">
                    <a:no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endParaRPr lang="es-HN" sz="1300" b="1" dirty="0">
                        <a:solidFill>
                          <a:schemeClr val="bg1"/>
                        </a:solidFill>
                        <a:latin typeface="Myriad Pro" panose="020B0503030403020204" pitchFamily="34" charset="0"/>
                      </a:endParaRPr>
                    </a:p>
                  </a:txBody>
                  <a:tcPr anchor="ctr">
                    <a:no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$53K</a:t>
                      </a:r>
                    </a:p>
                  </a:txBody>
                  <a:tcPr anchor="ctr">
                    <a:solidFill>
                      <a:srgbClr val="C00000"/>
                    </a:solid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endParaRPr lang="es-HN" sz="1300" b="1" dirty="0">
                        <a:solidFill>
                          <a:schemeClr val="bg1"/>
                        </a:solidFill>
                        <a:latin typeface="Myriad Pro" panose="020B0503030403020204" pitchFamily="34" charset="0"/>
                      </a:endParaRPr>
                    </a:p>
                  </a:txBody>
                  <a:tcPr anchor="ctr">
                    <a:no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extLst>
                  <a:ext uri="{0D108BD9-81ED-4DB2-BD59-A6C34878D82A}">
                    <a16:rowId xmlns:a16="http://schemas.microsoft.com/office/drawing/2014/main" val="1899677261"/>
                  </a:ext>
                </a:extLst>
              </a:tr>
              <a:tr h="231402">
                <a:tc vMerge="1">
                  <a:txBody>
                    <a:bodyPr/>
                    <a:lstStyle/>
                    <a:p>
                      <a:endParaRPr lang="es-HN"/>
                    </a:p>
                  </a:txBody>
                  <a:tcPr/>
                </a:tc>
                <a:tc>
                  <a:txBody>
                    <a:bodyPr/>
                    <a:lstStyle/>
                    <a:p>
                      <a:pPr algn="l"/>
                      <a:endParaRPr lang="es-HN" sz="1000" dirty="0">
                        <a:latin typeface="Myriad Pro" panose="020B0503030403020204" pitchFamily="34" charset="0"/>
                      </a:endParaRPr>
                    </a:p>
                  </a:txBody>
                  <a:tcPr anchor="ctr"/>
                </a:tc>
                <a:tc>
                  <a:txBody>
                    <a:bodyPr/>
                    <a:lstStyle/>
                    <a:p>
                      <a:pPr algn="ctr"/>
                      <a:endParaRPr lang="es-HN" sz="1000" dirty="0">
                        <a:latin typeface="Myriad Pro" panose="020B0503030403020204" pitchFamily="34" charset="0"/>
                      </a:endParaRPr>
                    </a:p>
                  </a:txBody>
                  <a:tcPr anchor="ctr"/>
                </a:tc>
                <a:tc>
                  <a:txBody>
                    <a:bodyPr/>
                    <a:lstStyle/>
                    <a:p>
                      <a:pPr algn="ctr"/>
                      <a:r>
                        <a:rPr lang="es-HN" sz="700" dirty="0">
                          <a:latin typeface="Myriad Pro" panose="020B0503030403020204" pitchFamily="34" charset="0"/>
                        </a:rPr>
                        <a:t>Mix</a:t>
                      </a:r>
                    </a:p>
                  </a:txBody>
                  <a:tcPr anchor="ctr">
                    <a:lnR w="6350" cap="flat" cmpd="sng" algn="ctr">
                      <a:solidFill>
                        <a:schemeClr val="bg1">
                          <a:lumMod val="95000"/>
                        </a:schemeClr>
                      </a:solidFill>
                      <a:prstDash val="solid"/>
                      <a:round/>
                      <a:headEnd type="none" w="med" len="med"/>
                      <a:tailEnd type="none" w="med" len="med"/>
                    </a:lnR>
                    <a:solidFill>
                      <a:schemeClr val="bg1">
                        <a:lumMod val="95000"/>
                      </a:schemeClr>
                    </a:solid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95000"/>
                        </a:schemeClr>
                      </a:solidFill>
                      <a:prstDash val="solid"/>
                      <a:round/>
                      <a:headEnd type="none" w="med" len="med"/>
                      <a:tailEnd type="none" w="med" len="med"/>
                    </a:lnL>
                  </a:tcPr>
                </a:tc>
                <a:tc>
                  <a:txBody>
                    <a:bodyPr/>
                    <a:lstStyle/>
                    <a:p>
                      <a:pPr algn="ctr"/>
                      <a:endParaRPr lang="es-HN" sz="700" dirty="0">
                        <a:latin typeface="Myriad Pro" panose="020B0503030403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MIX</a:t>
                      </a:r>
                    </a:p>
                  </a:txBody>
                  <a:tcPr anchor="ctr">
                    <a:lnR w="6350" cap="flat" cmpd="sng" algn="ctr">
                      <a:solidFill>
                        <a:schemeClr val="bg1">
                          <a:lumMod val="85000"/>
                        </a:schemeClr>
                      </a:solidFill>
                      <a:prstDash val="solid"/>
                      <a:round/>
                      <a:headEnd type="none" w="med" len="med"/>
                      <a:tailEnd type="none" w="med" len="med"/>
                    </a:lnR>
                    <a:solidFill>
                      <a:schemeClr val="bg1">
                        <a:lumMod val="95000"/>
                      </a:schemeClr>
                    </a:solidFil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MIX</a:t>
                      </a:r>
                    </a:p>
                  </a:txBody>
                  <a:tcPr marL="9525" marR="9525" marT="9525" marB="0" anchor="ctr">
                    <a:lnR w="6350" cap="flat" cmpd="sng" algn="ctr">
                      <a:solidFill>
                        <a:schemeClr val="bg1">
                          <a:lumMod val="85000"/>
                        </a:schemeClr>
                      </a:solidFill>
                      <a:prstDash val="solid"/>
                      <a:round/>
                      <a:headEnd type="none" w="med" len="med"/>
                      <a:tailEnd type="none" w="med" len="med"/>
                    </a:lnR>
                    <a:solidFill>
                      <a:schemeClr val="bg1">
                        <a:lumMod val="95000"/>
                      </a:schemeClr>
                    </a:solid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HN" sz="700" dirty="0">
                        <a:latin typeface="Myriad Pro" panose="020B0503030403020204" pitchFamily="34" charset="0"/>
                      </a:endParaRPr>
                    </a:p>
                  </a:txBody>
                  <a:tcPr anchor="ctr">
                    <a:lnR w="6350" cap="flat" cmpd="sng" algn="ctr">
                      <a:solidFill>
                        <a:schemeClr val="bg1">
                          <a:lumMod val="85000"/>
                        </a:schemeClr>
                      </a:solidFill>
                      <a:prstDash val="solid"/>
                      <a:round/>
                      <a:headEnd type="none" w="med" len="med"/>
                      <a:tailEnd type="none" w="med" len="med"/>
                    </a:lnR>
                    <a:no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noFil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s-HN" sz="700" dirty="0">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no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s-HN" sz="700" dirty="0">
                        <a:latin typeface="Myriad Pro" panose="020B0503030403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MIX</a:t>
                      </a:r>
                    </a:p>
                  </a:txBody>
                  <a:tcPr marL="9525" marR="9525" marT="9525" marB="0" anchor="ctr">
                    <a:lnR w="6350" cap="flat" cmpd="sng" algn="ctr">
                      <a:solidFill>
                        <a:schemeClr val="bg1">
                          <a:lumMod val="85000"/>
                        </a:schemeClr>
                      </a:solidFill>
                      <a:prstDash val="solid"/>
                      <a:round/>
                      <a:headEnd type="none" w="med" len="med"/>
                      <a:tailEnd type="none" w="med" len="med"/>
                    </a:lnR>
                    <a:solidFill>
                      <a:schemeClr val="bg1">
                        <a:lumMod val="95000"/>
                      </a:schemeClr>
                    </a:solid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HN" sz="700" dirty="0">
                        <a:latin typeface="Myriad Pro" panose="020B0503030403020204" pitchFamily="34" charset="0"/>
                      </a:endParaRPr>
                    </a:p>
                  </a:txBody>
                  <a:tcPr anchor="ctr">
                    <a:noFill/>
                  </a:tcPr>
                </a:tc>
                <a:extLst>
                  <a:ext uri="{0D108BD9-81ED-4DB2-BD59-A6C34878D82A}">
                    <a16:rowId xmlns:a16="http://schemas.microsoft.com/office/drawing/2014/main" val="3788799238"/>
                  </a:ext>
                </a:extLst>
              </a:tr>
              <a:tr h="231402">
                <a:tc vMerge="1">
                  <a:txBody>
                    <a:bodyPr/>
                    <a:lstStyle/>
                    <a:p>
                      <a:endParaRPr lang="es-HN" sz="1400" b="1" dirty="0">
                        <a:solidFill>
                          <a:srgbClr val="C00000"/>
                        </a:solidFill>
                        <a:latin typeface="Myriad Pro" panose="020B0503030403020204" pitchFamily="34" charset="0"/>
                      </a:endParaRPr>
                    </a:p>
                  </a:txBody>
                  <a:tcPr/>
                </a:tc>
                <a:tc>
                  <a:txBody>
                    <a:bodyPr/>
                    <a:lstStyle/>
                    <a:p>
                      <a:pPr algn="l"/>
                      <a:r>
                        <a:rPr lang="es-HN" sz="1000" dirty="0">
                          <a:latin typeface="Myriad Pro" panose="020B0503030403020204" pitchFamily="34" charset="0"/>
                        </a:rPr>
                        <a:t>TVC</a:t>
                      </a:r>
                    </a:p>
                  </a:txBody>
                  <a:tcPr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253K</a:t>
                      </a:r>
                    </a:p>
                  </a:txBody>
                  <a:tcPr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72%</a:t>
                      </a:r>
                    </a:p>
                  </a:txBody>
                  <a:tcPr anchor="ctr">
                    <a:lnR w="6350" cap="flat" cmpd="sng" algn="ctr">
                      <a:solidFill>
                        <a:schemeClr val="bg1">
                          <a:lumMod val="9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a:r>
                        <a:rPr lang="es-HN" sz="1000" dirty="0">
                          <a:latin typeface="Myriad Pro" panose="020B0503030403020204" pitchFamily="34" charset="0"/>
                        </a:rPr>
                        <a:t>EU</a:t>
                      </a:r>
                    </a:p>
                  </a:txBody>
                  <a:tcPr anchor="ctr">
                    <a:lnL w="6350" cap="flat" cmpd="sng" algn="ctr">
                      <a:solidFill>
                        <a:schemeClr val="bg1">
                          <a:lumMod val="9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32K</a:t>
                      </a:r>
                    </a:p>
                  </a:txBody>
                  <a:tcPr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9%</a:t>
                      </a:r>
                    </a:p>
                  </a:txBody>
                  <a:tcPr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b"/>
                      <a:r>
                        <a:rPr lang="es-HN" sz="1000" b="0" u="none" strike="noStrike" dirty="0">
                          <a:solidFill>
                            <a:srgbClr val="000000"/>
                          </a:solidFill>
                          <a:effectLst/>
                          <a:latin typeface="Myriad Pro" panose="020B0503030403020204" pitchFamily="34" charset="0"/>
                        </a:rPr>
                        <a:t>  TVC</a:t>
                      </a:r>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12k</a:t>
                      </a:r>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3%</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s-HN" sz="10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noFill/>
                  </a:tcPr>
                </a:tc>
                <a:tc>
                  <a:txBody>
                    <a:bodyPr/>
                    <a:lstStyle/>
                    <a:p>
                      <a:pPr algn="ctr"/>
                      <a:endParaRPr lang="es-HN" sz="1000" dirty="0">
                        <a:latin typeface="Myriad Pro" panose="020B0503030403020204" pitchFamily="34" charset="0"/>
                      </a:endParaRPr>
                    </a:p>
                  </a:txBody>
                  <a:tcPr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noFill/>
                  </a:tcPr>
                </a:tc>
                <a:tc>
                  <a:txBody>
                    <a:bodyPr/>
                    <a:lstStyle/>
                    <a:p>
                      <a:pPr algn="ctr"/>
                      <a:endParaRPr lang="es-HN" sz="10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no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tx1">
                          <a:lumMod val="50000"/>
                          <a:lumOff val="50000"/>
                        </a:schemeClr>
                      </a:solidFill>
                      <a:prstDash val="solid"/>
                      <a:round/>
                      <a:headEnd type="none" w="med" len="med"/>
                      <a:tailEnd type="none" w="med" len="med"/>
                    </a:lnB>
                    <a:no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noFill/>
                  </a:tcPr>
                </a:tc>
                <a:tc>
                  <a:txBody>
                    <a:bodyPr/>
                    <a:lstStyle/>
                    <a:p>
                      <a:pPr algn="l"/>
                      <a:r>
                        <a:rPr lang="es-HN" sz="1000" dirty="0">
                          <a:latin typeface="Myriad Pro" panose="020B0503030403020204" pitchFamily="34" charset="0"/>
                        </a:rPr>
                        <a:t>Tigo</a:t>
                      </a: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53k</a:t>
                      </a:r>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15%</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s-HN" sz="10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noFill/>
                  </a:tcPr>
                </a:tc>
                <a:tc>
                  <a:txBody>
                    <a:bodyPr/>
                    <a:lstStyle/>
                    <a:p>
                      <a:pPr algn="ctr"/>
                      <a:endParaRPr lang="es-HN" sz="1000" dirty="0">
                        <a:latin typeface="Myriad Pro" panose="020B0503030403020204" pitchFamily="34" charset="0"/>
                      </a:endParaRPr>
                    </a:p>
                  </a:txBody>
                  <a:tcPr anchor="ctr">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37132173"/>
                  </a:ext>
                </a:extLst>
              </a:tr>
            </a:tbl>
          </a:graphicData>
        </a:graphic>
      </p:graphicFrame>
      <p:graphicFrame>
        <p:nvGraphicFramePr>
          <p:cNvPr id="6" name="Tabla 5">
            <a:extLst>
              <a:ext uri="{FF2B5EF4-FFF2-40B4-BE49-F238E27FC236}">
                <a16:creationId xmlns:a16="http://schemas.microsoft.com/office/drawing/2014/main" id="{8F9C6991-7F5D-C69D-A713-369C874354D8}"/>
              </a:ext>
            </a:extLst>
          </p:cNvPr>
          <p:cNvGraphicFramePr>
            <a:graphicFrameLocks noGrp="1"/>
          </p:cNvGraphicFramePr>
          <p:nvPr>
            <p:extLst>
              <p:ext uri="{D42A27DB-BD31-4B8C-83A1-F6EECF244321}">
                <p14:modId xmlns:p14="http://schemas.microsoft.com/office/powerpoint/2010/main" val="142609652"/>
              </p:ext>
            </p:extLst>
          </p:nvPr>
        </p:nvGraphicFramePr>
        <p:xfrm>
          <a:off x="370548" y="5267030"/>
          <a:ext cx="11448000" cy="944880"/>
        </p:xfrm>
        <a:graphic>
          <a:graphicData uri="http://schemas.openxmlformats.org/drawingml/2006/table">
            <a:tbl>
              <a:tblPr firstRow="1" bandRow="1">
                <a:tableStyleId>{2D5ABB26-0587-4C30-8999-92F81FD0307C}</a:tableStyleId>
              </a:tblPr>
              <a:tblGrid>
                <a:gridCol w="1224000">
                  <a:extLst>
                    <a:ext uri="{9D8B030D-6E8A-4147-A177-3AD203B41FA5}">
                      <a16:colId xmlns:a16="http://schemas.microsoft.com/office/drawing/2014/main" val="915530551"/>
                    </a:ext>
                  </a:extLst>
                </a:gridCol>
                <a:gridCol w="1476000">
                  <a:extLst>
                    <a:ext uri="{9D8B030D-6E8A-4147-A177-3AD203B41FA5}">
                      <a16:colId xmlns:a16="http://schemas.microsoft.com/office/drawing/2014/main" val="4053218525"/>
                    </a:ext>
                  </a:extLst>
                </a:gridCol>
                <a:gridCol w="1476000">
                  <a:extLst>
                    <a:ext uri="{9D8B030D-6E8A-4147-A177-3AD203B41FA5}">
                      <a16:colId xmlns:a16="http://schemas.microsoft.com/office/drawing/2014/main" val="2440520261"/>
                    </a:ext>
                  </a:extLst>
                </a:gridCol>
                <a:gridCol w="1404000">
                  <a:extLst>
                    <a:ext uri="{9D8B030D-6E8A-4147-A177-3AD203B41FA5}">
                      <a16:colId xmlns:a16="http://schemas.microsoft.com/office/drawing/2014/main" val="736339630"/>
                    </a:ext>
                  </a:extLst>
                </a:gridCol>
                <a:gridCol w="1476000">
                  <a:extLst>
                    <a:ext uri="{9D8B030D-6E8A-4147-A177-3AD203B41FA5}">
                      <a16:colId xmlns:a16="http://schemas.microsoft.com/office/drawing/2014/main" val="2658265123"/>
                    </a:ext>
                  </a:extLst>
                </a:gridCol>
                <a:gridCol w="1404000">
                  <a:extLst>
                    <a:ext uri="{9D8B030D-6E8A-4147-A177-3AD203B41FA5}">
                      <a16:colId xmlns:a16="http://schemas.microsoft.com/office/drawing/2014/main" val="3679275753"/>
                    </a:ext>
                  </a:extLst>
                </a:gridCol>
                <a:gridCol w="1440000">
                  <a:extLst>
                    <a:ext uri="{9D8B030D-6E8A-4147-A177-3AD203B41FA5}">
                      <a16:colId xmlns:a16="http://schemas.microsoft.com/office/drawing/2014/main" val="358214329"/>
                    </a:ext>
                  </a:extLst>
                </a:gridCol>
                <a:gridCol w="1548000">
                  <a:extLst>
                    <a:ext uri="{9D8B030D-6E8A-4147-A177-3AD203B41FA5}">
                      <a16:colId xmlns:a16="http://schemas.microsoft.com/office/drawing/2014/main" val="1424378307"/>
                    </a:ext>
                  </a:extLst>
                </a:gridCol>
              </a:tblGrid>
              <a:tr h="202537">
                <a:tc rowSpan="3">
                  <a:txBody>
                    <a:bodyPr/>
                    <a:lstStyle/>
                    <a:p>
                      <a:r>
                        <a:rPr lang="es-HN" sz="1400" b="1" dirty="0">
                          <a:solidFill>
                            <a:srgbClr val="C00000"/>
                          </a:solidFill>
                          <a:latin typeface="Myriad Pro" panose="020B0503030403020204" pitchFamily="34" charset="0"/>
                        </a:rPr>
                        <a:t>TOTAL</a:t>
                      </a:r>
                    </a:p>
                    <a:p>
                      <a:r>
                        <a:rPr lang="es-HN" sz="1400" b="1" dirty="0">
                          <a:solidFill>
                            <a:srgbClr val="C00000"/>
                          </a:solidFill>
                          <a:latin typeface="Myriad Pro" panose="020B0503030403020204" pitchFamily="34" charset="0"/>
                        </a:rPr>
                        <a:t>$1,664K</a:t>
                      </a:r>
                    </a:p>
                    <a:p>
                      <a:endParaRPr lang="es-HN" sz="1400" b="1" dirty="0">
                        <a:solidFill>
                          <a:srgbClr val="C00000"/>
                        </a:solidFill>
                        <a:latin typeface="Myriad Pro" panose="020B0503030403020204" pitchFamily="34" charset="0"/>
                      </a:endParaRPr>
                    </a:p>
                    <a:p>
                      <a:r>
                        <a:rPr lang="es-HN" sz="1400" b="1" dirty="0">
                          <a:solidFill>
                            <a:schemeClr val="tx1"/>
                          </a:solidFill>
                          <a:latin typeface="Myriad Pro" panose="020B0503030403020204" pitchFamily="34" charset="0"/>
                        </a:rPr>
                        <a:t>MIX</a:t>
                      </a:r>
                    </a:p>
                  </a:txBody>
                  <a:tcPr anchor="ctr">
                    <a:lnR w="6350" cap="flat" cmpd="sng" algn="ctr">
                      <a:solidFill>
                        <a:schemeClr val="bg1">
                          <a:lumMod val="85000"/>
                        </a:schemeClr>
                      </a:solid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es-HN" sz="1300" b="1" dirty="0">
                          <a:solidFill>
                            <a:schemeClr val="bg1"/>
                          </a:solidFill>
                          <a:latin typeface="Myriad Pro" panose="020B0503030403020204" pitchFamily="34" charset="0"/>
                        </a:rPr>
                        <a:t>TV</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RADIO</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PRE /DIG</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EXTERIORES</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REVISTAS</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CABLE</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CINE</a:t>
                      </a:r>
                    </a:p>
                  </a:txBody>
                  <a:tcPr anchor="ctr">
                    <a:lnL w="6350" cap="flat" cmpd="sng" algn="ctr">
                      <a:solidFill>
                        <a:schemeClr val="bg1">
                          <a:lumMod val="95000"/>
                        </a:schemeClr>
                      </a:solidFill>
                      <a:prstDash val="solid"/>
                      <a:round/>
                      <a:headEnd type="none" w="med" len="med"/>
                      <a:tailEnd type="none" w="med" len="med"/>
                    </a:lnL>
                    <a:solidFill>
                      <a:srgbClr val="C00000"/>
                    </a:solidFill>
                  </a:tcPr>
                </a:tc>
                <a:extLst>
                  <a:ext uri="{0D108BD9-81ED-4DB2-BD59-A6C34878D82A}">
                    <a16:rowId xmlns:a16="http://schemas.microsoft.com/office/drawing/2014/main" val="1917448424"/>
                  </a:ext>
                </a:extLst>
              </a:tr>
              <a:tr h="288000">
                <a:tc vMerge="1">
                  <a:txBody>
                    <a:bodyPr/>
                    <a:lstStyle/>
                    <a:p>
                      <a:endParaRPr lang="es-HN" sz="1400" b="1" dirty="0">
                        <a:solidFill>
                          <a:srgbClr val="C00000"/>
                        </a:solidFill>
                        <a:latin typeface="Myriad Pro" panose="020B0503030403020204" pitchFamily="34" charset="0"/>
                      </a:endParaRPr>
                    </a:p>
                  </a:txBody>
                  <a:tcPr anchor="ctr"/>
                </a:tc>
                <a:tc>
                  <a:txBody>
                    <a:bodyPr/>
                    <a:lstStyle/>
                    <a:p>
                      <a:pPr algn="ctr"/>
                      <a:r>
                        <a:rPr lang="es-HN" sz="1300" b="1" dirty="0">
                          <a:solidFill>
                            <a:schemeClr val="bg1"/>
                          </a:solidFill>
                          <a:latin typeface="Myriad Pro" panose="020B0503030403020204" pitchFamily="34" charset="0"/>
                        </a:rPr>
                        <a:t>$1,111K</a:t>
                      </a:r>
                    </a:p>
                  </a:txBody>
                  <a:tcPr anchor="ctr">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$202K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$104K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$75K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$30K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$83K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$59K</a:t>
                      </a:r>
                    </a:p>
                  </a:txBody>
                  <a:tcPr anchor="ctr">
                    <a:lnL w="6350" cap="flat" cmpd="sng" algn="ctr">
                      <a:solidFill>
                        <a:schemeClr val="bg1">
                          <a:lumMod val="95000"/>
                        </a:schemeClr>
                      </a:solidFill>
                      <a:prstDash val="solid"/>
                      <a:round/>
                      <a:headEnd type="none" w="med" len="med"/>
                      <a:tailEnd type="none" w="med" len="med"/>
                    </a:lnL>
                    <a:solidFill>
                      <a:srgbClr val="C00000"/>
                    </a:solidFill>
                  </a:tcPr>
                </a:tc>
                <a:extLst>
                  <a:ext uri="{0D108BD9-81ED-4DB2-BD59-A6C34878D82A}">
                    <a16:rowId xmlns:a16="http://schemas.microsoft.com/office/drawing/2014/main" val="1899677261"/>
                  </a:ext>
                </a:extLst>
              </a:tr>
              <a:tr h="213197">
                <a:tc vMerge="1">
                  <a:txBody>
                    <a:bodyPr/>
                    <a:lstStyle/>
                    <a:p>
                      <a:endParaRPr lang="es-HN" sz="1400" b="1" dirty="0">
                        <a:solidFill>
                          <a:srgbClr val="C00000"/>
                        </a:solidFill>
                        <a:latin typeface="Myriad Pro" panose="020B0503030403020204" pitchFamily="34" charset="0"/>
                      </a:endParaRPr>
                    </a:p>
                  </a:txBody>
                  <a:tcPr anchor="ct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es-HN" sz="1400" b="1" dirty="0">
                          <a:solidFill>
                            <a:schemeClr val="bg1">
                              <a:lumMod val="50000"/>
                            </a:schemeClr>
                          </a:solidFill>
                          <a:latin typeface="Myriad Pro" panose="020B0503030403020204" pitchFamily="34" charset="0"/>
                        </a:rPr>
                        <a:t>67%</a:t>
                      </a:r>
                    </a:p>
                  </a:txBody>
                  <a:tcPr anchor="ctr">
                    <a:noFill/>
                  </a:tcPr>
                </a:tc>
                <a:tc>
                  <a:txBody>
                    <a:bodyPr/>
                    <a:lstStyle/>
                    <a:p>
                      <a:pPr algn="ctr"/>
                      <a:r>
                        <a:rPr lang="es-HN" sz="1400" b="1" dirty="0">
                          <a:solidFill>
                            <a:schemeClr val="bg1">
                              <a:lumMod val="50000"/>
                            </a:schemeClr>
                          </a:solidFill>
                          <a:latin typeface="Myriad Pro" panose="020B0503030403020204" pitchFamily="34" charset="0"/>
                        </a:rPr>
                        <a:t>12%</a:t>
                      </a:r>
                    </a:p>
                  </a:txBody>
                  <a:tcPr anchor="ctr">
                    <a:noFill/>
                  </a:tcPr>
                </a:tc>
                <a:tc>
                  <a:txBody>
                    <a:bodyPr/>
                    <a:lstStyle/>
                    <a:p>
                      <a:pPr algn="ctr"/>
                      <a:r>
                        <a:rPr lang="es-HN" sz="1400" b="1" dirty="0">
                          <a:solidFill>
                            <a:schemeClr val="bg1">
                              <a:lumMod val="50000"/>
                            </a:schemeClr>
                          </a:solidFill>
                          <a:latin typeface="Myriad Pro" panose="020B0503030403020204" pitchFamily="34" charset="0"/>
                        </a:rPr>
                        <a:t>6%</a:t>
                      </a:r>
                    </a:p>
                  </a:txBody>
                  <a:tcPr anchor="ctr">
                    <a:noFill/>
                  </a:tcPr>
                </a:tc>
                <a:tc>
                  <a:txBody>
                    <a:bodyPr/>
                    <a:lstStyle/>
                    <a:p>
                      <a:pPr algn="ctr"/>
                      <a:r>
                        <a:rPr lang="es-HN" sz="1400" b="1" dirty="0">
                          <a:solidFill>
                            <a:schemeClr val="bg1">
                              <a:lumMod val="50000"/>
                            </a:schemeClr>
                          </a:solidFill>
                          <a:latin typeface="Myriad Pro" panose="020B0503030403020204" pitchFamily="34" charset="0"/>
                        </a:rPr>
                        <a:t>4%</a:t>
                      </a:r>
                    </a:p>
                  </a:txBody>
                  <a:tcPr anchor="ctr">
                    <a:noFill/>
                  </a:tcPr>
                </a:tc>
                <a:tc>
                  <a:txBody>
                    <a:bodyPr/>
                    <a:lstStyle/>
                    <a:p>
                      <a:pPr algn="ctr"/>
                      <a:r>
                        <a:rPr lang="es-HN" sz="1400" b="1" dirty="0">
                          <a:solidFill>
                            <a:schemeClr val="bg1">
                              <a:lumMod val="50000"/>
                            </a:schemeClr>
                          </a:solidFill>
                          <a:latin typeface="Myriad Pro" panose="020B0503030403020204" pitchFamily="34" charset="0"/>
                        </a:rPr>
                        <a:t>2%</a:t>
                      </a:r>
                    </a:p>
                  </a:txBody>
                  <a:tcPr anchor="ctr">
                    <a:noFill/>
                  </a:tcPr>
                </a:tc>
                <a:tc>
                  <a:txBody>
                    <a:bodyPr/>
                    <a:lstStyle/>
                    <a:p>
                      <a:pPr algn="ctr"/>
                      <a:r>
                        <a:rPr lang="es-HN" sz="1400" b="1" dirty="0">
                          <a:solidFill>
                            <a:schemeClr val="bg1">
                              <a:lumMod val="50000"/>
                            </a:schemeClr>
                          </a:solidFill>
                          <a:latin typeface="Myriad Pro" panose="020B0503030403020204" pitchFamily="34" charset="0"/>
                        </a:rPr>
                        <a:t>5%</a:t>
                      </a:r>
                    </a:p>
                  </a:txBody>
                  <a:tcPr anchor="ctr">
                    <a:noFill/>
                  </a:tcPr>
                </a:tc>
                <a:tc>
                  <a:txBody>
                    <a:bodyPr/>
                    <a:lstStyle/>
                    <a:p>
                      <a:pPr algn="ctr"/>
                      <a:r>
                        <a:rPr lang="es-HN" sz="1400" b="1" dirty="0">
                          <a:solidFill>
                            <a:schemeClr val="bg1">
                              <a:lumMod val="50000"/>
                            </a:schemeClr>
                          </a:solidFill>
                          <a:latin typeface="Myriad Pro" panose="020B0503030403020204" pitchFamily="34" charset="0"/>
                        </a:rPr>
                        <a:t>4%</a:t>
                      </a:r>
                    </a:p>
                  </a:txBody>
                  <a:tcPr anchor="ctr">
                    <a:noFill/>
                  </a:tcPr>
                </a:tc>
                <a:extLst>
                  <a:ext uri="{0D108BD9-81ED-4DB2-BD59-A6C34878D82A}">
                    <a16:rowId xmlns:a16="http://schemas.microsoft.com/office/drawing/2014/main" val="4006203854"/>
                  </a:ext>
                </a:extLst>
              </a:tr>
            </a:tbl>
          </a:graphicData>
        </a:graphic>
      </p:graphicFrame>
    </p:spTree>
    <p:extLst>
      <p:ext uri="{BB962C8B-B14F-4D97-AF65-F5344CB8AC3E}">
        <p14:creationId xmlns:p14="http://schemas.microsoft.com/office/powerpoint/2010/main" val="3130706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17525C1C-D802-FF88-E654-126391B824B1}"/>
              </a:ext>
            </a:extLst>
          </p:cNvPr>
          <p:cNvGraphicFramePr>
            <a:graphicFrameLocks noGrp="1"/>
          </p:cNvGraphicFramePr>
          <p:nvPr>
            <p:extLst>
              <p:ext uri="{D42A27DB-BD31-4B8C-83A1-F6EECF244321}">
                <p14:modId xmlns:p14="http://schemas.microsoft.com/office/powerpoint/2010/main" val="2989402914"/>
              </p:ext>
            </p:extLst>
          </p:nvPr>
        </p:nvGraphicFramePr>
        <p:xfrm>
          <a:off x="5907963" y="2148840"/>
          <a:ext cx="6156658" cy="2560320"/>
        </p:xfrm>
        <a:graphic>
          <a:graphicData uri="http://schemas.openxmlformats.org/drawingml/2006/table">
            <a:tbl>
              <a:tblPr firstRow="1" bandRow="1">
                <a:tableStyleId>{2D5ABB26-0587-4C30-8999-92F81FD0307C}</a:tableStyleId>
              </a:tblPr>
              <a:tblGrid>
                <a:gridCol w="1292611">
                  <a:extLst>
                    <a:ext uri="{9D8B030D-6E8A-4147-A177-3AD203B41FA5}">
                      <a16:colId xmlns:a16="http://schemas.microsoft.com/office/drawing/2014/main" val="4061219142"/>
                    </a:ext>
                  </a:extLst>
                </a:gridCol>
                <a:gridCol w="4864047">
                  <a:extLst>
                    <a:ext uri="{9D8B030D-6E8A-4147-A177-3AD203B41FA5}">
                      <a16:colId xmlns:a16="http://schemas.microsoft.com/office/drawing/2014/main" val="2452526701"/>
                    </a:ext>
                  </a:extLst>
                </a:gridCol>
              </a:tblGrid>
              <a:tr h="0">
                <a:tc>
                  <a:txBody>
                    <a:bodyPr/>
                    <a:lstStyle/>
                    <a:p>
                      <a:r>
                        <a:rPr lang="es-HN" sz="5000" dirty="0">
                          <a:solidFill>
                            <a:srgbClr val="C00000"/>
                          </a:solidFill>
                          <a:latin typeface="Myriad Pro" panose="020B0503030403020204" pitchFamily="34" charset="0"/>
                        </a:rPr>
                        <a:t>01</a:t>
                      </a:r>
                    </a:p>
                  </a:txBody>
                  <a:tcPr>
                    <a:solidFill>
                      <a:schemeClr val="bg1">
                        <a:lumMod val="75000"/>
                      </a:schemeClr>
                    </a:solidFill>
                  </a:tcPr>
                </a:tc>
                <a:tc>
                  <a:txBody>
                    <a:bodyPr/>
                    <a:lstStyle/>
                    <a:p>
                      <a:r>
                        <a:rPr lang="es-HN" dirty="0"/>
                        <a:t> </a:t>
                      </a:r>
                      <a:r>
                        <a:rPr lang="es-HN" sz="3000" dirty="0">
                          <a:latin typeface="Myriad Pro" panose="020B0503030403020204" pitchFamily="34" charset="0"/>
                        </a:rPr>
                        <a:t>Actividad competiva</a:t>
                      </a:r>
                    </a:p>
                    <a:p>
                      <a:r>
                        <a:rPr lang="es-HN" sz="1800" b="1" dirty="0">
                          <a:solidFill>
                            <a:srgbClr val="C00000"/>
                          </a:solidFill>
                          <a:latin typeface="Myriad Pro" panose="020B0503030403020204" pitchFamily="34" charset="0"/>
                        </a:rPr>
                        <a:t>Sector Financiero</a:t>
                      </a:r>
                    </a:p>
                  </a:txBody>
                  <a:tcPr>
                    <a:solidFill>
                      <a:schemeClr val="bg1">
                        <a:lumMod val="75000"/>
                      </a:schemeClr>
                    </a:solidFill>
                  </a:tcPr>
                </a:tc>
                <a:extLst>
                  <a:ext uri="{0D108BD9-81ED-4DB2-BD59-A6C34878D82A}">
                    <a16:rowId xmlns:a16="http://schemas.microsoft.com/office/drawing/2014/main" val="1568763774"/>
                  </a:ext>
                </a:extLst>
              </a:tr>
              <a:tr h="370840">
                <a:tc>
                  <a:txBody>
                    <a:bodyPr/>
                    <a:lstStyle/>
                    <a:p>
                      <a:r>
                        <a:rPr lang="es-HN" sz="5000" dirty="0">
                          <a:solidFill>
                            <a:srgbClr val="C00000"/>
                          </a:solidFill>
                          <a:latin typeface="Myriad Pro" panose="020B0503030403020204" pitchFamily="34" charset="0"/>
                        </a:rPr>
                        <a:t>02</a:t>
                      </a:r>
                    </a:p>
                  </a:txBody>
                  <a:tcPr>
                    <a:solidFill>
                      <a:schemeClr val="bg1">
                        <a:lumMod val="85000"/>
                      </a:schemeClr>
                    </a:solidFill>
                  </a:tcPr>
                </a:tc>
                <a:tc>
                  <a:txBody>
                    <a:bodyPr/>
                    <a:lstStyle/>
                    <a:p>
                      <a:r>
                        <a:rPr lang="es-HN" sz="3000" dirty="0">
                          <a:latin typeface="Myriad Pro" panose="020B0503030403020204" pitchFamily="34" charset="0"/>
                        </a:rPr>
                        <a:t>Panorama general de medios</a:t>
                      </a:r>
                    </a:p>
                    <a:p>
                      <a:r>
                        <a:rPr lang="es-HN" sz="1800" b="1" dirty="0">
                          <a:solidFill>
                            <a:srgbClr val="C00000"/>
                          </a:solidFill>
                          <a:latin typeface="Myriad Pro" panose="020B0503030403020204" pitchFamily="34" charset="0"/>
                        </a:rPr>
                        <a:t>2025</a:t>
                      </a:r>
                    </a:p>
                  </a:txBody>
                  <a:tcPr>
                    <a:solidFill>
                      <a:schemeClr val="bg1">
                        <a:lumMod val="85000"/>
                      </a:schemeClr>
                    </a:solidFill>
                  </a:tcPr>
                </a:tc>
                <a:extLst>
                  <a:ext uri="{0D108BD9-81ED-4DB2-BD59-A6C34878D82A}">
                    <a16:rowId xmlns:a16="http://schemas.microsoft.com/office/drawing/2014/main" val="377096895"/>
                  </a:ext>
                </a:extLst>
              </a:tr>
              <a:tr h="370840">
                <a:tc>
                  <a:txBody>
                    <a:bodyPr/>
                    <a:lstStyle/>
                    <a:p>
                      <a:r>
                        <a:rPr lang="es-HN" sz="5000" dirty="0">
                          <a:solidFill>
                            <a:srgbClr val="C00000"/>
                          </a:solidFill>
                          <a:latin typeface="Myriad Pro" panose="020B0503030403020204" pitchFamily="34" charset="0"/>
                        </a:rPr>
                        <a:t>03</a:t>
                      </a:r>
                    </a:p>
                  </a:txBody>
                  <a:tcPr>
                    <a:solidFill>
                      <a:schemeClr val="bg1">
                        <a:lumMod val="95000"/>
                      </a:schemeClr>
                    </a:solidFill>
                  </a:tcPr>
                </a:tc>
                <a:tc>
                  <a:txBody>
                    <a:bodyPr/>
                    <a:lstStyle/>
                    <a:p>
                      <a:r>
                        <a:rPr lang="es-HN" sz="3000" dirty="0">
                          <a:latin typeface="Myriad Pro" panose="020B0503030403020204" pitchFamily="34" charset="0"/>
                        </a:rPr>
                        <a:t>Plan de inversión en medios</a:t>
                      </a:r>
                    </a:p>
                    <a:p>
                      <a:r>
                        <a:rPr lang="es-HN" b="1" dirty="0">
                          <a:solidFill>
                            <a:srgbClr val="C00000"/>
                          </a:solidFill>
                          <a:latin typeface="Myriad Pro" panose="020B0503030403020204" pitchFamily="34" charset="0"/>
                        </a:rPr>
                        <a:t>2026</a:t>
                      </a:r>
                    </a:p>
                  </a:txBody>
                  <a:tcPr>
                    <a:solidFill>
                      <a:schemeClr val="bg1">
                        <a:lumMod val="95000"/>
                      </a:schemeClr>
                    </a:solidFill>
                  </a:tcPr>
                </a:tc>
                <a:extLst>
                  <a:ext uri="{0D108BD9-81ED-4DB2-BD59-A6C34878D82A}">
                    <a16:rowId xmlns:a16="http://schemas.microsoft.com/office/drawing/2014/main" val="987074094"/>
                  </a:ext>
                </a:extLst>
              </a:tr>
            </a:tbl>
          </a:graphicData>
        </a:graphic>
      </p:graphicFrame>
      <p:pic>
        <p:nvPicPr>
          <p:cNvPr id="6" name="Picture 4">
            <a:extLst>
              <a:ext uri="{FF2B5EF4-FFF2-40B4-BE49-F238E27FC236}">
                <a16:creationId xmlns:a16="http://schemas.microsoft.com/office/drawing/2014/main" id="{DF9DBA25-947A-54F1-CB39-E3F9151DE8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7" name="Imagen 6">
            <a:extLst>
              <a:ext uri="{FF2B5EF4-FFF2-40B4-BE49-F238E27FC236}">
                <a16:creationId xmlns:a16="http://schemas.microsoft.com/office/drawing/2014/main" id="{6DCDBD3F-6340-D525-CC13-29F41CFF30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Tree>
    <p:extLst>
      <p:ext uri="{BB962C8B-B14F-4D97-AF65-F5344CB8AC3E}">
        <p14:creationId xmlns:p14="http://schemas.microsoft.com/office/powerpoint/2010/main" val="6383568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D301EC91-8A0C-B9C6-5A7C-6A30A6EF33D3}"/>
              </a:ext>
            </a:extLst>
          </p:cNvPr>
          <p:cNvSpPr txBox="1">
            <a:spLocks/>
          </p:cNvSpPr>
          <p:nvPr/>
        </p:nvSpPr>
        <p:spPr>
          <a:xfrm>
            <a:off x="480000" y="303591"/>
            <a:ext cx="11232000" cy="441369"/>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HN" dirty="0">
                <a:latin typeface="Myriad Pro" panose="020B0503030403020204" pitchFamily="34" charset="0"/>
              </a:rPr>
              <a:t>MUNDIAL………..</a:t>
            </a:r>
          </a:p>
        </p:txBody>
      </p:sp>
      <p:graphicFrame>
        <p:nvGraphicFramePr>
          <p:cNvPr id="4" name="Tabla 17">
            <a:extLst>
              <a:ext uri="{FF2B5EF4-FFF2-40B4-BE49-F238E27FC236}">
                <a16:creationId xmlns:a16="http://schemas.microsoft.com/office/drawing/2014/main" id="{C751D084-09CC-73E1-E851-F86AFC28A518}"/>
              </a:ext>
            </a:extLst>
          </p:cNvPr>
          <p:cNvGraphicFramePr>
            <a:graphicFrameLocks noGrp="1"/>
          </p:cNvGraphicFramePr>
          <p:nvPr>
            <p:extLst>
              <p:ext uri="{D42A27DB-BD31-4B8C-83A1-F6EECF244321}">
                <p14:modId xmlns:p14="http://schemas.microsoft.com/office/powerpoint/2010/main" val="3801801480"/>
              </p:ext>
            </p:extLst>
          </p:nvPr>
        </p:nvGraphicFramePr>
        <p:xfrm>
          <a:off x="975300" y="1209040"/>
          <a:ext cx="10080000" cy="4658360"/>
        </p:xfrm>
        <a:graphic>
          <a:graphicData uri="http://schemas.openxmlformats.org/drawingml/2006/table">
            <a:tbl>
              <a:tblPr firstRow="1" bandRow="1">
                <a:tableStyleId>{2D5ABB26-0587-4C30-8999-92F81FD0307C}</a:tableStyleId>
              </a:tblPr>
              <a:tblGrid>
                <a:gridCol w="2520000">
                  <a:extLst>
                    <a:ext uri="{9D8B030D-6E8A-4147-A177-3AD203B41FA5}">
                      <a16:colId xmlns:a16="http://schemas.microsoft.com/office/drawing/2014/main" val="2446912556"/>
                    </a:ext>
                  </a:extLst>
                </a:gridCol>
                <a:gridCol w="2520000">
                  <a:extLst>
                    <a:ext uri="{9D8B030D-6E8A-4147-A177-3AD203B41FA5}">
                      <a16:colId xmlns:a16="http://schemas.microsoft.com/office/drawing/2014/main" val="3337403960"/>
                    </a:ext>
                  </a:extLst>
                </a:gridCol>
                <a:gridCol w="2520000">
                  <a:extLst>
                    <a:ext uri="{9D8B030D-6E8A-4147-A177-3AD203B41FA5}">
                      <a16:colId xmlns:a16="http://schemas.microsoft.com/office/drawing/2014/main" val="174826260"/>
                    </a:ext>
                  </a:extLst>
                </a:gridCol>
                <a:gridCol w="2520000">
                  <a:extLst>
                    <a:ext uri="{9D8B030D-6E8A-4147-A177-3AD203B41FA5}">
                      <a16:colId xmlns:a16="http://schemas.microsoft.com/office/drawing/2014/main" val="3970880983"/>
                    </a:ext>
                  </a:extLst>
                </a:gridCol>
              </a:tblGrid>
              <a:tr h="370840">
                <a:tc>
                  <a:txBody>
                    <a:bodyPr/>
                    <a:lstStyle/>
                    <a:p>
                      <a:pPr algn="ctr"/>
                      <a:endParaRPr lang="es-HN" sz="1600" b="0" i="0" dirty="0">
                        <a:latin typeface="Myriad Pro" panose="020B0503030403020204" pitchFamily="34" charset="0"/>
                        <a:cs typeface="Poppins" pitchFamily="2" charset="77"/>
                      </a:endParaRPr>
                    </a:p>
                  </a:txBody>
                  <a:tcPr/>
                </a:tc>
                <a:tc>
                  <a:txBody>
                    <a:bodyPr/>
                    <a:lstStyle/>
                    <a:p>
                      <a:pPr algn="ctr"/>
                      <a:r>
                        <a:rPr lang="es-HN" sz="1600" b="1" dirty="0">
                          <a:solidFill>
                            <a:schemeClr val="bg1"/>
                          </a:solidFill>
                          <a:latin typeface="Myriad Pro" panose="020B0503030403020204" pitchFamily="34" charset="0"/>
                        </a:rPr>
                        <a:t>TVC</a:t>
                      </a:r>
                      <a:endParaRPr lang="es-HN" sz="1600" b="1" i="0" dirty="0">
                        <a:solidFill>
                          <a:schemeClr val="bg1"/>
                        </a:solidFill>
                        <a:latin typeface="Myriad Pro" panose="020B0503030403020204" pitchFamily="34" charset="0"/>
                        <a:cs typeface="Poppins" pitchFamily="2" charset="77"/>
                      </a:endParaRPr>
                    </a:p>
                  </a:txBody>
                  <a:tcPr>
                    <a:solidFill>
                      <a:schemeClr val="tx1">
                        <a:lumMod val="50000"/>
                        <a:lumOff val="50000"/>
                      </a:schemeClr>
                    </a:solidFill>
                  </a:tcPr>
                </a:tc>
                <a:tc>
                  <a:txBody>
                    <a:bodyPr/>
                    <a:lstStyle/>
                    <a:p>
                      <a:pPr algn="ctr"/>
                      <a:r>
                        <a:rPr lang="es-HN" sz="1600" b="0" dirty="0">
                          <a:solidFill>
                            <a:schemeClr val="bg1"/>
                          </a:solidFill>
                          <a:latin typeface="Myriad Pro" panose="020B0503030403020204" pitchFamily="34" charset="0"/>
                        </a:rPr>
                        <a:t> </a:t>
                      </a:r>
                      <a:r>
                        <a:rPr lang="es-HN" sz="1600" b="1" dirty="0">
                          <a:solidFill>
                            <a:schemeClr val="bg1"/>
                          </a:solidFill>
                          <a:latin typeface="Myriad Pro" panose="020B0503030403020204" pitchFamily="34" charset="0"/>
                        </a:rPr>
                        <a:t>Tigo</a:t>
                      </a:r>
                      <a:endParaRPr lang="es-HN" sz="1600" b="1" i="0" dirty="0">
                        <a:solidFill>
                          <a:schemeClr val="bg1"/>
                        </a:solidFill>
                        <a:latin typeface="Myriad Pro" panose="020B0503030403020204" pitchFamily="34" charset="0"/>
                        <a:cs typeface="Poppins" pitchFamily="2" charset="77"/>
                      </a:endParaRPr>
                    </a:p>
                  </a:txBody>
                  <a:tcPr>
                    <a:solidFill>
                      <a:srgbClr val="C00000"/>
                    </a:solidFill>
                  </a:tcPr>
                </a:tc>
                <a:tc>
                  <a:txBody>
                    <a:bodyPr/>
                    <a:lstStyle/>
                    <a:p>
                      <a:pPr algn="ctr"/>
                      <a:r>
                        <a:rPr lang="es-HN" sz="1600" b="1" dirty="0">
                          <a:solidFill>
                            <a:schemeClr val="bg1"/>
                          </a:solidFill>
                          <a:latin typeface="Myriad Pro" panose="020B0503030403020204" pitchFamily="34" charset="0"/>
                        </a:rPr>
                        <a:t>Total</a:t>
                      </a:r>
                      <a:endParaRPr lang="es-HN" sz="1600" b="1" i="0" dirty="0">
                        <a:solidFill>
                          <a:schemeClr val="bg1"/>
                        </a:solidFill>
                        <a:latin typeface="Myriad Pro" panose="020B0503030403020204" pitchFamily="34" charset="0"/>
                        <a:cs typeface="Poppins" pitchFamily="2" charset="77"/>
                      </a:endParaRPr>
                    </a:p>
                  </a:txBody>
                  <a:tcPr anchor="ctr">
                    <a:solidFill>
                      <a:schemeClr val="tx1"/>
                    </a:solidFill>
                  </a:tcPr>
                </a:tc>
                <a:extLst>
                  <a:ext uri="{0D108BD9-81ED-4DB2-BD59-A6C34878D82A}">
                    <a16:rowId xmlns:a16="http://schemas.microsoft.com/office/drawing/2014/main" val="3220999261"/>
                  </a:ext>
                </a:extLst>
              </a:tr>
              <a:tr h="370840">
                <a:tc>
                  <a:txBody>
                    <a:bodyPr/>
                    <a:lstStyle/>
                    <a:p>
                      <a:pPr algn="ctr"/>
                      <a:r>
                        <a:rPr lang="es-HN" sz="1500" b="1" dirty="0">
                          <a:latin typeface="Myriad Pro" panose="020B0503030403020204" pitchFamily="34" charset="0"/>
                        </a:rPr>
                        <a:t>Inversión</a:t>
                      </a:r>
                      <a:endParaRPr lang="es-HN" sz="1500" b="1" i="0" dirty="0">
                        <a:latin typeface="Myriad Pro" panose="020B0503030403020204" pitchFamily="34" charset="0"/>
                        <a:cs typeface="Poppins" pitchFamily="2" charset="77"/>
                      </a:endParaRPr>
                    </a:p>
                  </a:txBody>
                  <a:tcPr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600" b="1" dirty="0">
                          <a:latin typeface="Myriad Pro" panose="020B0503030403020204" pitchFamily="34" charset="0"/>
                        </a:rPr>
                        <a:t>$297K</a:t>
                      </a:r>
                      <a:endParaRPr lang="es-HN" sz="1600" b="1" i="0" dirty="0">
                        <a:latin typeface="Myriad Pro" panose="020B0503030403020204" pitchFamily="34" charset="0"/>
                        <a:cs typeface="Poppins" pitchFamily="2" charset="77"/>
                      </a:endParaRPr>
                    </a:p>
                  </a:txBody>
                  <a:tcPr>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s-HN" sz="1600" b="1" dirty="0">
                          <a:latin typeface="Myriad Pro" panose="020B0503030403020204" pitchFamily="34" charset="0"/>
                        </a:rPr>
                        <a:t>$53K</a:t>
                      </a:r>
                      <a:endParaRPr lang="es-HN" sz="1600" b="1" i="0" dirty="0">
                        <a:latin typeface="Myriad Pro" panose="020B0503030403020204" pitchFamily="34" charset="0"/>
                        <a:cs typeface="Poppins" pitchFamily="2" charset="77"/>
                      </a:endParaRPr>
                    </a:p>
                  </a:txBody>
                  <a:tcPr>
                    <a:lnB w="6350" cap="flat" cmpd="sng" algn="ctr">
                      <a:solidFill>
                        <a:schemeClr val="bg1">
                          <a:lumMod val="85000"/>
                        </a:schemeClr>
                      </a:solidFill>
                      <a:prstDash val="solid"/>
                      <a:round/>
                      <a:headEnd type="none" w="med" len="med"/>
                      <a:tailEnd type="none" w="med" len="med"/>
                    </a:lnB>
                    <a:solidFill>
                      <a:srgbClr val="F8E4E3"/>
                    </a:solidFill>
                  </a:tcPr>
                </a:tc>
                <a:tc>
                  <a:txBody>
                    <a:bodyPr/>
                    <a:lstStyle/>
                    <a:p>
                      <a:pPr algn="ctr"/>
                      <a:r>
                        <a:rPr lang="es-HN" sz="1600" b="1" dirty="0">
                          <a:latin typeface="Myriad Pro" panose="020B0503030403020204" pitchFamily="34" charset="0"/>
                        </a:rPr>
                        <a:t>$350k</a:t>
                      </a:r>
                      <a:endParaRPr lang="es-HN" sz="1600" b="1" i="0" dirty="0">
                        <a:latin typeface="Myriad Pro" panose="020B0503030403020204" pitchFamily="34" charset="0"/>
                        <a:cs typeface="Poppins" pitchFamily="2" charset="77"/>
                      </a:endParaRPr>
                    </a:p>
                  </a:txBody>
                  <a:tcPr>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88333814"/>
                  </a:ext>
                </a:extLst>
              </a:tr>
              <a:tr h="370840">
                <a:tc>
                  <a:txBody>
                    <a:bodyPr/>
                    <a:lstStyle/>
                    <a:p>
                      <a:pPr algn="ctr"/>
                      <a:r>
                        <a:rPr lang="es-HN" sz="1500" b="0" dirty="0">
                          <a:latin typeface="Myriad Pro" panose="020B0503030403020204" pitchFamily="34" charset="0"/>
                        </a:rPr>
                        <a:t>Contendido</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300" b="0" dirty="0">
                          <a:latin typeface="Myriad Pro" panose="020B0503030403020204" pitchFamily="34" charset="0"/>
                        </a:rPr>
                        <a:t>TV abierta (TVC) + Radio (Emisoras Unidas) + Digital (TED)</a:t>
                      </a:r>
                      <a:endParaRPr lang="es-HN" sz="13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s-HN" sz="1400" dirty="0">
                          <a:latin typeface="Myriad Pro" panose="020B0503030403020204" pitchFamily="34" charset="0"/>
                        </a:rPr>
                        <a:t>TV por cable/DTH + App + Web </a:t>
                      </a:r>
                      <a:endParaRPr lang="es-HN" sz="13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E4E3"/>
                    </a:solidFill>
                  </a:tcPr>
                </a:tc>
                <a:tc>
                  <a:txBody>
                    <a:bodyPr/>
                    <a:lstStyle/>
                    <a:p>
                      <a:pPr algn="ctr"/>
                      <a:r>
                        <a:rPr lang="es-HN" sz="1300" b="0" dirty="0">
                          <a:latin typeface="Myriad Pro" panose="020B0503030403020204" pitchFamily="34" charset="0"/>
                        </a:rPr>
                        <a:t>TV, radio, digital, cable</a:t>
                      </a:r>
                      <a:endParaRPr lang="es-HN" sz="13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612461213"/>
                  </a:ext>
                </a:extLst>
              </a:tr>
              <a:tr h="370840">
                <a:tc>
                  <a:txBody>
                    <a:bodyPr/>
                    <a:lstStyle/>
                    <a:p>
                      <a:pPr algn="ctr"/>
                      <a:r>
                        <a:rPr lang="es-HN" sz="1500" b="0" dirty="0">
                          <a:latin typeface="Myriad Pro" panose="020B0503030403020204" pitchFamily="34" charset="0"/>
                        </a:rPr>
                        <a:t>No. Partidos</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600" b="0" dirty="0">
                          <a:latin typeface="Myriad Pro" panose="020B0503030403020204" pitchFamily="34" charset="0"/>
                        </a:rPr>
                        <a:t>20 TV + 104 radio + </a:t>
                      </a:r>
                    </a:p>
                    <a:p>
                      <a:pPr marL="0" marR="0" lvl="0" indent="0" algn="ctr" defTabSz="1219170" rtl="0" eaLnBrk="1" fontAlgn="auto" latinLnBrk="0" hangingPunct="1">
                        <a:lnSpc>
                          <a:spcPct val="100000"/>
                        </a:lnSpc>
                        <a:spcBef>
                          <a:spcPts val="0"/>
                        </a:spcBef>
                        <a:spcAft>
                          <a:spcPts val="0"/>
                        </a:spcAft>
                        <a:buClrTx/>
                        <a:buSzTx/>
                        <a:buFontTx/>
                        <a:buNone/>
                        <a:tabLst/>
                        <a:defRPr/>
                      </a:pPr>
                      <a:r>
                        <a:rPr lang="es-HN" sz="1200" b="0" dirty="0">
                          <a:latin typeface="Myriad Pro" panose="020B0503030403020204" pitchFamily="34" charset="0"/>
                        </a:rPr>
                        <a:t>1 partido inaugural + 14 partidos de fase + 1 octavos + 1 cuartos + 2 seminifal + 1 final</a:t>
                      </a:r>
                      <a:r>
                        <a:rPr lang="es-HN" sz="1600" dirty="0">
                          <a:latin typeface="Myriad Pro" panose="020B0503030403020204" pitchFamily="34" charset="0"/>
                        </a:rPr>
                        <a:t> </a:t>
                      </a:r>
                      <a:endParaRPr lang="es-HN" sz="1600" b="0" i="0" dirty="0">
                        <a:latin typeface="Myriad Pro" panose="020B0503030403020204" pitchFamily="34" charset="0"/>
                        <a:cs typeface="Poppins" pitchFamily="2" charset="77"/>
                      </a:endParaRP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s-HN" sz="1600" b="0" dirty="0">
                          <a:latin typeface="Myriad Pro" panose="020B0503030403020204" pitchFamily="34" charset="0"/>
                        </a:rPr>
                        <a:t>19 partidos</a:t>
                      </a:r>
                    </a:p>
                    <a:p>
                      <a:pPr algn="ctr"/>
                      <a:r>
                        <a:rPr lang="es-HN" sz="1200" b="0" dirty="0">
                          <a:latin typeface="Myriad Pro" panose="020B0503030403020204" pitchFamily="34" charset="0"/>
                        </a:rPr>
                        <a:t>16 partidos ronda 32 + 2 partidos seminifal + 1 tercer lugar</a:t>
                      </a:r>
                      <a:endParaRPr lang="es-HN" sz="1200" b="0" i="0" dirty="0">
                        <a:latin typeface="Myriad Pro" panose="020B0503030403020204" pitchFamily="34" charset="0"/>
                        <a:cs typeface="Poppins" pitchFamily="2" charset="77"/>
                      </a:endParaRP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E4E3"/>
                    </a:solidFill>
                  </a:tcPr>
                </a:tc>
                <a:tc>
                  <a:txBody>
                    <a:bodyPr/>
                    <a:lstStyle/>
                    <a:p>
                      <a:pPr algn="ctr"/>
                      <a:r>
                        <a:rPr lang="es-HN" sz="1200" b="0" dirty="0">
                          <a:latin typeface="Myriad Pro" panose="020B0503030403020204" pitchFamily="34" charset="0"/>
                        </a:rPr>
                        <a:t>39 Partidos TV</a:t>
                      </a:r>
                    </a:p>
                    <a:p>
                      <a:pPr algn="ctr"/>
                      <a:r>
                        <a:rPr lang="es-HN" sz="1200" b="0" dirty="0">
                          <a:latin typeface="Myriad Pro" panose="020B0503030403020204" pitchFamily="34" charset="0"/>
                        </a:rPr>
                        <a:t>104 partidos radio</a:t>
                      </a:r>
                    </a:p>
                    <a:p>
                      <a:pPr algn="ctr"/>
                      <a:r>
                        <a:rPr lang="es-HN" sz="1200" b="0" dirty="0">
                          <a:latin typeface="Myriad Pro" panose="020B0503030403020204" pitchFamily="34" charset="0"/>
                        </a:rPr>
                        <a:t>40 partidos digital</a:t>
                      </a:r>
                      <a:endParaRPr lang="es-HN" sz="12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152091762"/>
                  </a:ext>
                </a:extLst>
              </a:tr>
              <a:tr h="370840">
                <a:tc>
                  <a:txBody>
                    <a:bodyPr/>
                    <a:lstStyle/>
                    <a:p>
                      <a:pPr algn="ctr"/>
                      <a:r>
                        <a:rPr lang="es-HN" sz="1500" b="0" dirty="0">
                          <a:latin typeface="Myriad Pro" panose="020B0503030403020204" pitchFamily="34" charset="0"/>
                        </a:rPr>
                        <a:t>Exposiciones</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600" dirty="0">
                          <a:latin typeface="Myriad Pro" panose="020B0503030403020204" pitchFamily="34" charset="0"/>
                        </a:rPr>
                        <a:t>1,036 impactos : </a:t>
                      </a:r>
                    </a:p>
                    <a:p>
                      <a:pPr algn="ctr"/>
                      <a:r>
                        <a:rPr lang="es-HN" sz="1000" b="0" dirty="0">
                          <a:latin typeface="Myriad Pro" panose="020B0503030403020204" pitchFamily="34" charset="0"/>
                        </a:rPr>
                        <a:t>4 spots de 30” por partido TV (80)</a:t>
                      </a:r>
                    </a:p>
                    <a:p>
                      <a:pPr algn="ctr"/>
                      <a:r>
                        <a:rPr lang="es-HN" sz="1000" b="0" dirty="0">
                          <a:latin typeface="Myriad Pro" panose="020B0503030403020204" pitchFamily="34" charset="0"/>
                        </a:rPr>
                        <a:t>4 spots por partido en radio (416)</a:t>
                      </a:r>
                    </a:p>
                    <a:p>
                      <a:pPr algn="ctr"/>
                      <a:r>
                        <a:rPr lang="es-HN" sz="1000" b="0" dirty="0">
                          <a:latin typeface="Myriad Pro" panose="020B0503030403020204" pitchFamily="34" charset="0"/>
                        </a:rPr>
                        <a:t>Impresiones en digital (540)</a:t>
                      </a:r>
                      <a:endParaRPr lang="es-HN" sz="1000" b="0" i="0" dirty="0">
                        <a:latin typeface="Myriad Pro" panose="020B0503030403020204" pitchFamily="34" charset="0"/>
                        <a:cs typeface="Poppins" pitchFamily="2" charset="77"/>
                      </a:endParaRP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s-HN" sz="1600" b="0" dirty="0">
                          <a:latin typeface="Myriad Pro" panose="020B0503030403020204" pitchFamily="34" charset="0"/>
                        </a:rPr>
                        <a:t>38 impactos </a:t>
                      </a:r>
                    </a:p>
                    <a:p>
                      <a:pPr algn="ctr"/>
                      <a:r>
                        <a:rPr lang="es-HN" sz="1000" b="0" dirty="0">
                          <a:latin typeface="Myriad Pro" panose="020B0503030403020204" pitchFamily="34" charset="0"/>
                        </a:rPr>
                        <a:t>2 Spots de 30” en los partidos</a:t>
                      </a:r>
                      <a:endParaRPr lang="es-HN" sz="10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E4E3"/>
                    </a:solidFill>
                  </a:tcPr>
                </a:tc>
                <a:tc>
                  <a:txBody>
                    <a:bodyPr/>
                    <a:lstStyle/>
                    <a:p>
                      <a:pPr algn="ctr"/>
                      <a:r>
                        <a:rPr lang="es-HN" sz="1600" b="0" dirty="0">
                          <a:latin typeface="Myriad Pro" panose="020B0503030403020204" pitchFamily="34" charset="0"/>
                        </a:rPr>
                        <a:t>1,074 impactos</a:t>
                      </a:r>
                      <a:endParaRPr lang="es-HN" sz="16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871963509"/>
                  </a:ext>
                </a:extLst>
              </a:tr>
              <a:tr h="370840">
                <a:tc>
                  <a:txBody>
                    <a:bodyPr/>
                    <a:lstStyle/>
                    <a:p>
                      <a:pPr algn="ctr"/>
                      <a:r>
                        <a:rPr lang="es-HN" sz="1500" b="0" dirty="0">
                          <a:latin typeface="Myriad Pro" panose="020B0503030403020204" pitchFamily="34" charset="0"/>
                        </a:rPr>
                        <a:t>Presencia multiplataforma</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500" b="0" dirty="0">
                          <a:latin typeface="Myriad Pro" panose="020B0503030403020204" pitchFamily="34" charset="0"/>
                        </a:rPr>
                        <a:t>✅ TV + Radio + Digital</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s-HN" sz="1500" b="0" dirty="0">
                          <a:latin typeface="Myriad Pro" panose="020B0503030403020204" pitchFamily="34" charset="0"/>
                        </a:rPr>
                        <a:t>✅ TV + APP + WEB </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E4E3"/>
                    </a:solidFill>
                  </a:tcPr>
                </a:tc>
                <a:tc>
                  <a:txBody>
                    <a:bodyPr/>
                    <a:lstStyle/>
                    <a:p>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24086872"/>
                  </a:ext>
                </a:extLst>
              </a:tr>
              <a:tr h="370840">
                <a:tc>
                  <a:txBody>
                    <a:bodyPr/>
                    <a:lstStyle/>
                    <a:p>
                      <a:pPr algn="ctr"/>
                      <a:r>
                        <a:rPr lang="es-HN" sz="1500" b="0" dirty="0">
                          <a:latin typeface="Myriad Pro" panose="020B0503030403020204" pitchFamily="34" charset="0"/>
                        </a:rPr>
                        <a:t>Costo por impacto</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600" b="0" dirty="0">
                          <a:latin typeface="Myriad Pro" panose="020B0503030403020204" pitchFamily="34" charset="0"/>
                        </a:rPr>
                        <a:t>1,036 impactos </a:t>
                      </a:r>
                    </a:p>
                    <a:p>
                      <a:pPr algn="ctr"/>
                      <a:r>
                        <a:rPr lang="es-HN" sz="1600" b="0" dirty="0">
                          <a:latin typeface="Myriad Pro" panose="020B0503030403020204" pitchFamily="34" charset="0"/>
                        </a:rPr>
                        <a:t>$293.05</a:t>
                      </a:r>
                      <a:endParaRPr lang="es-HN" sz="16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s-HN" sz="1600" b="0" dirty="0">
                          <a:latin typeface="Myriad Pro" panose="020B0503030403020204" pitchFamily="34" charset="0"/>
                        </a:rPr>
                        <a:t>38 impactos</a:t>
                      </a:r>
                    </a:p>
                    <a:p>
                      <a:pPr algn="ctr"/>
                      <a:r>
                        <a:rPr lang="es-HN" sz="1600" b="0" dirty="0">
                          <a:latin typeface="Myriad Pro" panose="020B0503030403020204" pitchFamily="34" charset="0"/>
                        </a:rPr>
                        <a:t>$1,392.11</a:t>
                      </a:r>
                      <a:endParaRPr lang="es-HN" sz="16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E4E3"/>
                    </a:solidFill>
                  </a:tcPr>
                </a:tc>
                <a:tc>
                  <a:txBody>
                    <a:bodyPr/>
                    <a:lstStyle/>
                    <a:p>
                      <a:pPr algn="ctr"/>
                      <a:r>
                        <a:rPr lang="es-HN" sz="1600" b="0" dirty="0">
                          <a:latin typeface="Myriad Pro" panose="020B0503030403020204" pitchFamily="34" charset="0"/>
                        </a:rPr>
                        <a:t>$325.88</a:t>
                      </a:r>
                      <a:endParaRPr lang="es-HN" sz="16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969054555"/>
                  </a:ext>
                </a:extLst>
              </a:tr>
              <a:tr h="370840">
                <a:tc>
                  <a:txBody>
                    <a:bodyPr/>
                    <a:lstStyle/>
                    <a:p>
                      <a:pPr algn="ctr"/>
                      <a:r>
                        <a:rPr lang="es-HN" sz="1500" b="1" dirty="0">
                          <a:latin typeface="Myriad Pro" panose="020B0503030403020204" pitchFamily="34" charset="0"/>
                        </a:rPr>
                        <a:t>Alcance</a:t>
                      </a:r>
                      <a:endParaRPr lang="es-HN" sz="1500" b="1"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600" b="1" dirty="0">
                          <a:latin typeface="Myriad Pro" panose="020B0503030403020204" pitchFamily="34" charset="0"/>
                        </a:rPr>
                        <a:t>3,300,558</a:t>
                      </a:r>
                      <a:endParaRPr lang="es-HN" sz="1600" b="1"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s-HN" sz="1600" b="1" dirty="0">
                          <a:latin typeface="Myriad Pro" panose="020B0503030403020204" pitchFamily="34" charset="0"/>
                        </a:rPr>
                        <a:t>2,164,092</a:t>
                      </a:r>
                      <a:endParaRPr lang="es-HN" sz="1600" b="1"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E4E3"/>
                    </a:solidFill>
                  </a:tcPr>
                </a:tc>
                <a:tc>
                  <a:txBody>
                    <a:bodyPr/>
                    <a:lstStyle/>
                    <a:p>
                      <a:pPr algn="ctr"/>
                      <a:r>
                        <a:rPr lang="es-HN" sz="1600" b="1" dirty="0">
                          <a:latin typeface="Myriad Pro" panose="020B0503030403020204" pitchFamily="34" charset="0"/>
                        </a:rPr>
                        <a:t>5,464,650</a:t>
                      </a:r>
                      <a:endParaRPr lang="es-HN" sz="1600" b="1"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74548675"/>
                  </a:ext>
                </a:extLst>
              </a:tr>
              <a:tr h="370840">
                <a:tc>
                  <a:txBody>
                    <a:bodyPr/>
                    <a:lstStyle/>
                    <a:p>
                      <a:pPr algn="ctr"/>
                      <a:r>
                        <a:rPr lang="es-HN" sz="1500" b="0" dirty="0">
                          <a:latin typeface="Myriad Pro" panose="020B0503030403020204" pitchFamily="34" charset="0"/>
                        </a:rPr>
                        <a:t>Costo por mil</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tcPr>
                </a:tc>
                <a:tc>
                  <a:txBody>
                    <a:bodyPr/>
                    <a:lstStyle/>
                    <a:p>
                      <a:pPr algn="ctr"/>
                      <a:r>
                        <a:rPr lang="es-HN" sz="1600" b="0" dirty="0">
                          <a:latin typeface="Myriad Pro" panose="020B0503030403020204" pitchFamily="34" charset="0"/>
                        </a:rPr>
                        <a:t>$0.09</a:t>
                      </a:r>
                      <a:endParaRPr lang="es-HN" sz="16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solidFill>
                      <a:schemeClr val="bg1">
                        <a:lumMod val="85000"/>
                      </a:schemeClr>
                    </a:solidFill>
                  </a:tcPr>
                </a:tc>
                <a:tc>
                  <a:txBody>
                    <a:bodyPr/>
                    <a:lstStyle/>
                    <a:p>
                      <a:pPr algn="ctr"/>
                      <a:r>
                        <a:rPr lang="es-HN" sz="1600" b="0" dirty="0">
                          <a:latin typeface="Myriad Pro" panose="020B0503030403020204" pitchFamily="34" charset="0"/>
                        </a:rPr>
                        <a:t>$0.64</a:t>
                      </a:r>
                      <a:endParaRPr lang="es-HN" sz="16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solidFill>
                      <a:srgbClr val="F8E4E3"/>
                    </a:solidFill>
                  </a:tcPr>
                </a:tc>
                <a:tc>
                  <a:txBody>
                    <a:bodyPr/>
                    <a:lstStyle/>
                    <a:p>
                      <a:pPr algn="ctr"/>
                      <a:r>
                        <a:rPr lang="es-HN" sz="1600" b="0" dirty="0">
                          <a:latin typeface="Myriad Pro" panose="020B0503030403020204" pitchFamily="34" charset="0"/>
                        </a:rPr>
                        <a:t>$0.06</a:t>
                      </a:r>
                      <a:endParaRPr lang="es-HN" sz="16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tcPr>
                </a:tc>
                <a:extLst>
                  <a:ext uri="{0D108BD9-81ED-4DB2-BD59-A6C34878D82A}">
                    <a16:rowId xmlns:a16="http://schemas.microsoft.com/office/drawing/2014/main" val="913487404"/>
                  </a:ext>
                </a:extLst>
              </a:tr>
            </a:tbl>
          </a:graphicData>
        </a:graphic>
      </p:graphicFrame>
    </p:spTree>
    <p:extLst>
      <p:ext uri="{BB962C8B-B14F-4D97-AF65-F5344CB8AC3E}">
        <p14:creationId xmlns:p14="http://schemas.microsoft.com/office/powerpoint/2010/main" val="737514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24955" y="290554"/>
            <a:ext cx="11704320" cy="633222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TextBox 3">
            <a:extLst>
              <a:ext uri="{FF2B5EF4-FFF2-40B4-BE49-F238E27FC236}">
                <a16:creationId xmlns:a16="http://schemas.microsoft.com/office/drawing/2014/main" id="{1DF8EF26-7AD5-4E7F-95B3-9A57CF80C483}"/>
              </a:ext>
            </a:extLst>
          </p:cNvPr>
          <p:cNvSpPr txBox="1"/>
          <p:nvPr/>
        </p:nvSpPr>
        <p:spPr>
          <a:xfrm>
            <a:off x="0" y="3843597"/>
            <a:ext cx="12192000" cy="1323439"/>
          </a:xfrm>
          <a:prstGeom prst="rect">
            <a:avLst/>
          </a:prstGeom>
          <a:solidFill>
            <a:srgbClr val="C00000"/>
          </a:solidFill>
        </p:spPr>
        <p:txBody>
          <a:bodyPr wrap="square" rtlCol="0" anchor="ctr">
            <a:spAutoFit/>
          </a:bodyPr>
          <a:lstStyle/>
          <a:p>
            <a:pPr algn="ctr"/>
            <a:r>
              <a:rPr lang="en-US" altLang="ko-KR" sz="8000" dirty="0">
                <a:solidFill>
                  <a:schemeClr val="bg1"/>
                </a:solidFill>
                <a:cs typeface="Arial" panose="020B0604020202020204" pitchFamily="34" charset="0"/>
              </a:rPr>
              <a:t>THANK YOU</a:t>
            </a:r>
            <a:endParaRPr lang="ko-KR" altLang="en-US" sz="8000" dirty="0">
              <a:solidFill>
                <a:schemeClr val="bg1"/>
              </a:solidFill>
              <a:cs typeface="Arial" panose="020B0604020202020204" pitchFamily="34" charset="0"/>
            </a:endParaRPr>
          </a:p>
        </p:txBody>
      </p:sp>
      <p:sp>
        <p:nvSpPr>
          <p:cNvPr id="5" name="TextBox 4">
            <a:extLst>
              <a:ext uri="{FF2B5EF4-FFF2-40B4-BE49-F238E27FC236}">
                <a16:creationId xmlns:a16="http://schemas.microsoft.com/office/drawing/2014/main" id="{BADEB2CA-D11F-4CA5-BC5A-6C38FF4BF392}"/>
              </a:ext>
            </a:extLst>
          </p:cNvPr>
          <p:cNvSpPr txBox="1"/>
          <p:nvPr/>
        </p:nvSpPr>
        <p:spPr>
          <a:xfrm>
            <a:off x="-18811" y="5167036"/>
            <a:ext cx="12191852" cy="523220"/>
          </a:xfrm>
          <a:prstGeom prst="rect">
            <a:avLst/>
          </a:prstGeom>
          <a:noFill/>
        </p:spPr>
        <p:txBody>
          <a:bodyPr wrap="square" rtlCol="0" anchor="ctr">
            <a:spAutoFit/>
          </a:bodyPr>
          <a:lstStyle/>
          <a:p>
            <a:pPr algn="ctr"/>
            <a:r>
              <a:rPr lang="en-US" altLang="ko-KR" sz="2800" dirty="0">
                <a:cs typeface="Arial" panose="020B0604020202020204" pitchFamily="34" charset="0"/>
              </a:rPr>
              <a:t>Mass Publicidad</a:t>
            </a:r>
            <a:endParaRPr lang="ko-KR" altLang="en-US" sz="2800" dirty="0">
              <a:cs typeface="Arial" panose="020B0604020202020204" pitchFamily="34" charset="0"/>
            </a:endParaRPr>
          </a:p>
        </p:txBody>
      </p:sp>
      <p:sp>
        <p:nvSpPr>
          <p:cNvPr id="8" name="Forma libre: forma 7">
            <a:extLst>
              <a:ext uri="{FF2B5EF4-FFF2-40B4-BE49-F238E27FC236}">
                <a16:creationId xmlns:a16="http://schemas.microsoft.com/office/drawing/2014/main" id="{DDEB01BD-5C25-461B-BC77-C2A8CCEE2C1A}"/>
              </a:ext>
            </a:extLst>
          </p:cNvPr>
          <p:cNvSpPr/>
          <p:nvPr/>
        </p:nvSpPr>
        <p:spPr>
          <a:xfrm>
            <a:off x="5000087" y="1302597"/>
            <a:ext cx="2152794" cy="2154467"/>
          </a:xfrm>
          <a:custGeom>
            <a:avLst/>
            <a:gdLst>
              <a:gd name="connsiteX0" fmla="*/ 1180458 w 2152794"/>
              <a:gd name="connsiteY0" fmla="*/ 1993009 h 2154467"/>
              <a:gd name="connsiteX1" fmla="*/ 1258573 w 2152794"/>
              <a:gd name="connsiteY1" fmla="*/ 2067595 h 2154467"/>
              <a:gd name="connsiteX2" fmla="*/ 1266000 w 2152794"/>
              <a:gd name="connsiteY2" fmla="*/ 2140820 h 2154467"/>
              <a:gd name="connsiteX3" fmla="*/ 1192961 w 2152794"/>
              <a:gd name="connsiteY3" fmla="*/ 2132093 h 2154467"/>
              <a:gd name="connsiteX4" fmla="*/ 1079317 w 2152794"/>
              <a:gd name="connsiteY4" fmla="*/ 2018201 h 2154467"/>
              <a:gd name="connsiteX5" fmla="*/ 1027633 w 2152794"/>
              <a:gd name="connsiteY5" fmla="*/ 1995670 h 2154467"/>
              <a:gd name="connsiteX6" fmla="*/ 174870 w 2152794"/>
              <a:gd name="connsiteY6" fmla="*/ 1263484 h 2154467"/>
              <a:gd name="connsiteX7" fmla="*/ 161562 w 2152794"/>
              <a:gd name="connsiteY7" fmla="*/ 1193911 h 2154467"/>
              <a:gd name="connsiteX8" fmla="*/ 141012 w 2152794"/>
              <a:gd name="connsiteY8" fmla="*/ 1204991 h 2154467"/>
              <a:gd name="connsiteX9" fmla="*/ 86047 w 2152794"/>
              <a:gd name="connsiteY9" fmla="*/ 1259461 h 2154467"/>
              <a:gd name="connsiteX10" fmla="*/ 12760 w 2152794"/>
              <a:gd name="connsiteY10" fmla="*/ 1265774 h 2154467"/>
              <a:gd name="connsiteX11" fmla="*/ 19631 w 2152794"/>
              <a:gd name="connsiteY11" fmla="*/ 1194716 h 2154467"/>
              <a:gd name="connsiteX12" fmla="*/ 137855 w 2152794"/>
              <a:gd name="connsiteY12" fmla="*/ 1076615 h 2154467"/>
              <a:gd name="connsiteX13" fmla="*/ 156796 w 2152794"/>
              <a:gd name="connsiteY13" fmla="*/ 1033101 h 2154467"/>
              <a:gd name="connsiteX14" fmla="*/ 930577 w 2152794"/>
              <a:gd name="connsiteY14" fmla="*/ 167525 h 2154467"/>
              <a:gd name="connsiteX15" fmla="*/ 958741 w 2152794"/>
              <a:gd name="connsiteY15" fmla="*/ 159045 h 2154467"/>
              <a:gd name="connsiteX16" fmla="*/ 940605 w 2152794"/>
              <a:gd name="connsiteY16" fmla="*/ 133296 h 2154467"/>
              <a:gd name="connsiteX17" fmla="*/ 892758 w 2152794"/>
              <a:gd name="connsiteY17" fmla="*/ 84892 h 2154467"/>
              <a:gd name="connsiteX18" fmla="*/ 886754 w 2152794"/>
              <a:gd name="connsiteY18" fmla="*/ 13895 h 2154467"/>
              <a:gd name="connsiteX19" fmla="*/ 958184 w 2152794"/>
              <a:gd name="connsiteY19" fmla="*/ 18600 h 2154467"/>
              <a:gd name="connsiteX20" fmla="*/ 1058582 w 2152794"/>
              <a:gd name="connsiteY20" fmla="*/ 119431 h 2154467"/>
              <a:gd name="connsiteX21" fmla="*/ 1147467 w 2152794"/>
              <a:gd name="connsiteY21" fmla="*/ 160283 h 2154467"/>
              <a:gd name="connsiteX22" fmla="*/ 1983084 w 2152794"/>
              <a:gd name="connsiteY22" fmla="*/ 912401 h 2154467"/>
              <a:gd name="connsiteX23" fmla="*/ 1995340 w 2152794"/>
              <a:gd name="connsiteY23" fmla="*/ 957091 h 2154467"/>
              <a:gd name="connsiteX24" fmla="*/ 2031921 w 2152794"/>
              <a:gd name="connsiteY24" fmla="*/ 928123 h 2154467"/>
              <a:gd name="connsiteX25" fmla="*/ 2069493 w 2152794"/>
              <a:gd name="connsiteY25" fmla="*/ 891294 h 2154467"/>
              <a:gd name="connsiteX26" fmla="*/ 2138633 w 2152794"/>
              <a:gd name="connsiteY26" fmla="*/ 885599 h 2154467"/>
              <a:gd name="connsiteX27" fmla="*/ 2135662 w 2152794"/>
              <a:gd name="connsiteY27" fmla="*/ 957091 h 2154467"/>
              <a:gd name="connsiteX28" fmla="*/ 2022018 w 2152794"/>
              <a:gd name="connsiteY28" fmla="*/ 1070982 h 2154467"/>
              <a:gd name="connsiteX29" fmla="*/ 1996083 w 2152794"/>
              <a:gd name="connsiteY29" fmla="*/ 1127681 h 2154467"/>
              <a:gd name="connsiteX30" fmla="*/ 1257954 w 2152794"/>
              <a:gd name="connsiteY30" fmla="*/ 1979515 h 2154467"/>
              <a:gd name="connsiteX31" fmla="*/ 1180520 w 2152794"/>
              <a:gd name="connsiteY31" fmla="*/ 1992885 h 2154467"/>
              <a:gd name="connsiteX32" fmla="*/ 268830 w 2152794"/>
              <a:gd name="connsiteY32" fmla="*/ 1213409 h 2154467"/>
              <a:gd name="connsiteX33" fmla="*/ 268645 w 2152794"/>
              <a:gd name="connsiteY33" fmla="*/ 1251847 h 2154467"/>
              <a:gd name="connsiteX34" fmla="*/ 383217 w 2152794"/>
              <a:gd name="connsiteY34" fmla="*/ 1527106 h 2154467"/>
              <a:gd name="connsiteX35" fmla="*/ 1021010 w 2152794"/>
              <a:gd name="connsiteY35" fmla="*/ 1901153 h 2154467"/>
              <a:gd name="connsiteX36" fmla="*/ 1086250 w 2152794"/>
              <a:gd name="connsiteY36" fmla="*/ 1874846 h 2154467"/>
              <a:gd name="connsiteX37" fmla="*/ 1193395 w 2152794"/>
              <a:gd name="connsiteY37" fmla="*/ 1767640 h 2154467"/>
              <a:gd name="connsiteX38" fmla="*/ 1266620 w 2152794"/>
              <a:gd name="connsiteY38" fmla="*/ 1761636 h 2154467"/>
              <a:gd name="connsiteX39" fmla="*/ 1258387 w 2152794"/>
              <a:gd name="connsiteY39" fmla="*/ 1834984 h 2154467"/>
              <a:gd name="connsiteX40" fmla="*/ 1200080 w 2152794"/>
              <a:gd name="connsiteY40" fmla="*/ 1894344 h 2154467"/>
              <a:gd name="connsiteX41" fmla="*/ 1632001 w 2152794"/>
              <a:gd name="connsiteY41" fmla="*/ 1688906 h 2154467"/>
              <a:gd name="connsiteX42" fmla="*/ 1901936 w 2152794"/>
              <a:gd name="connsiteY42" fmla="*/ 1126133 h 2154467"/>
              <a:gd name="connsiteX43" fmla="*/ 1882005 w 2152794"/>
              <a:gd name="connsiteY43" fmla="*/ 1074015 h 2154467"/>
              <a:gd name="connsiteX44" fmla="*/ 1768052 w 2152794"/>
              <a:gd name="connsiteY44" fmla="*/ 960495 h 2154467"/>
              <a:gd name="connsiteX45" fmla="*/ 1761305 w 2152794"/>
              <a:gd name="connsiteY45" fmla="*/ 887518 h 2154467"/>
              <a:gd name="connsiteX46" fmla="*/ 1834530 w 2152794"/>
              <a:gd name="connsiteY46" fmla="*/ 894327 h 2154467"/>
              <a:gd name="connsiteX47" fmla="*/ 1884357 w 2152794"/>
              <a:gd name="connsiteY47" fmla="*/ 942483 h 2154467"/>
              <a:gd name="connsiteX48" fmla="*/ 1846228 w 2152794"/>
              <a:gd name="connsiteY48" fmla="*/ 776040 h 2154467"/>
              <a:gd name="connsiteX49" fmla="*/ 1133540 w 2152794"/>
              <a:gd name="connsiteY49" fmla="*/ 250963 h 2154467"/>
              <a:gd name="connsiteX50" fmla="*/ 1070776 w 2152794"/>
              <a:gd name="connsiteY50" fmla="*/ 274979 h 2154467"/>
              <a:gd name="connsiteX51" fmla="*/ 957255 w 2152794"/>
              <a:gd name="connsiteY51" fmla="*/ 388933 h 2154467"/>
              <a:gd name="connsiteX52" fmla="*/ 890592 w 2152794"/>
              <a:gd name="connsiteY52" fmla="*/ 396546 h 2154467"/>
              <a:gd name="connsiteX53" fmla="*/ 890715 w 2152794"/>
              <a:gd name="connsiteY53" fmla="*/ 323507 h 2154467"/>
              <a:gd name="connsiteX54" fmla="*/ 944814 w 2152794"/>
              <a:gd name="connsiteY54" fmla="*/ 262290 h 2154467"/>
              <a:gd name="connsiteX55" fmla="*/ 915784 w 2152794"/>
              <a:gd name="connsiteY55" fmla="*/ 265819 h 2154467"/>
              <a:gd name="connsiteX56" fmla="*/ 641268 w 2152794"/>
              <a:gd name="connsiteY56" fmla="*/ 374201 h 2154467"/>
              <a:gd name="connsiteX57" fmla="*/ 251623 w 2152794"/>
              <a:gd name="connsiteY57" fmla="*/ 1025240 h 2154467"/>
              <a:gd name="connsiteX58" fmla="*/ 275763 w 2152794"/>
              <a:gd name="connsiteY58" fmla="*/ 1085033 h 2154467"/>
              <a:gd name="connsiteX59" fmla="*/ 387426 w 2152794"/>
              <a:gd name="connsiteY59" fmla="*/ 1196449 h 2154467"/>
              <a:gd name="connsiteX60" fmla="*/ 392378 w 2152794"/>
              <a:gd name="connsiteY60" fmla="*/ 1267507 h 2154467"/>
              <a:gd name="connsiteX61" fmla="*/ 322681 w 2152794"/>
              <a:gd name="connsiteY61" fmla="*/ 1262989 h 2154467"/>
              <a:gd name="connsiteX62" fmla="*/ 268830 w 2152794"/>
              <a:gd name="connsiteY62" fmla="*/ 1213347 h 215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152794" h="2154467">
                <a:moveTo>
                  <a:pt x="1180458" y="1993009"/>
                </a:moveTo>
                <a:cubicBezTo>
                  <a:pt x="1209859" y="2020987"/>
                  <a:pt x="1234742" y="2043703"/>
                  <a:pt x="1258573" y="2067595"/>
                </a:cubicBezTo>
                <a:cubicBezTo>
                  <a:pt x="1284075" y="2093097"/>
                  <a:pt x="1286303" y="2120827"/>
                  <a:pt x="1266000" y="2140820"/>
                </a:cubicBezTo>
                <a:cubicBezTo>
                  <a:pt x="1245079" y="2161432"/>
                  <a:pt x="1220134" y="2158832"/>
                  <a:pt x="1192961" y="2132093"/>
                </a:cubicBezTo>
                <a:cubicBezTo>
                  <a:pt x="1154709" y="2094459"/>
                  <a:pt x="1116580" y="2056701"/>
                  <a:pt x="1079317" y="2018201"/>
                </a:cubicBezTo>
                <a:cubicBezTo>
                  <a:pt x="1064710" y="2003160"/>
                  <a:pt x="1048864" y="1996413"/>
                  <a:pt x="1027633" y="1995670"/>
                </a:cubicBezTo>
                <a:cubicBezTo>
                  <a:pt x="620037" y="1981682"/>
                  <a:pt x="250199" y="1663837"/>
                  <a:pt x="174870" y="1263484"/>
                </a:cubicBezTo>
                <a:cubicBezTo>
                  <a:pt x="170475" y="1240210"/>
                  <a:pt x="165957" y="1216999"/>
                  <a:pt x="161562" y="1193911"/>
                </a:cubicBezTo>
                <a:cubicBezTo>
                  <a:pt x="150296" y="1190692"/>
                  <a:pt x="146397" y="1199853"/>
                  <a:pt x="141012" y="1204991"/>
                </a:cubicBezTo>
                <a:cubicBezTo>
                  <a:pt x="122381" y="1222817"/>
                  <a:pt x="104554" y="1241448"/>
                  <a:pt x="86047" y="1259461"/>
                </a:cubicBezTo>
                <a:cubicBezTo>
                  <a:pt x="60607" y="1284158"/>
                  <a:pt x="32505" y="1286386"/>
                  <a:pt x="12760" y="1265774"/>
                </a:cubicBezTo>
                <a:cubicBezTo>
                  <a:pt x="-6243" y="1245905"/>
                  <a:pt x="-4076" y="1218856"/>
                  <a:pt x="19631" y="1194716"/>
                </a:cubicBezTo>
                <a:cubicBezTo>
                  <a:pt x="58688" y="1154977"/>
                  <a:pt x="97993" y="1115549"/>
                  <a:pt x="137855" y="1076615"/>
                </a:cubicBezTo>
                <a:cubicBezTo>
                  <a:pt x="150482" y="1064297"/>
                  <a:pt x="155929" y="1050866"/>
                  <a:pt x="156796" y="1033101"/>
                </a:cubicBezTo>
                <a:cubicBezTo>
                  <a:pt x="177593" y="598394"/>
                  <a:pt x="501627" y="236170"/>
                  <a:pt x="930577" y="167525"/>
                </a:cubicBezTo>
                <a:cubicBezTo>
                  <a:pt x="940543" y="165916"/>
                  <a:pt x="955213" y="168763"/>
                  <a:pt x="958741" y="159045"/>
                </a:cubicBezTo>
                <a:cubicBezTo>
                  <a:pt x="963197" y="146790"/>
                  <a:pt x="947785" y="141157"/>
                  <a:pt x="940605" y="133296"/>
                </a:cubicBezTo>
                <a:cubicBezTo>
                  <a:pt x="925254" y="116583"/>
                  <a:pt x="908542" y="101171"/>
                  <a:pt x="892758" y="84892"/>
                </a:cubicBezTo>
                <a:cubicBezTo>
                  <a:pt x="869361" y="60628"/>
                  <a:pt x="867318" y="33888"/>
                  <a:pt x="886754" y="13895"/>
                </a:cubicBezTo>
                <a:cubicBezTo>
                  <a:pt x="906004" y="-5788"/>
                  <a:pt x="933672" y="-4860"/>
                  <a:pt x="958184" y="18600"/>
                </a:cubicBezTo>
                <a:cubicBezTo>
                  <a:pt x="992475" y="51405"/>
                  <a:pt x="1027323" y="83902"/>
                  <a:pt x="1058582" y="119431"/>
                </a:cubicBezTo>
                <a:cubicBezTo>
                  <a:pt x="1083093" y="147347"/>
                  <a:pt x="1111752" y="157993"/>
                  <a:pt x="1147467" y="160283"/>
                </a:cubicBezTo>
                <a:cubicBezTo>
                  <a:pt x="1543549" y="185537"/>
                  <a:pt x="1903979" y="485741"/>
                  <a:pt x="1983084" y="912401"/>
                </a:cubicBezTo>
                <a:cubicBezTo>
                  <a:pt x="1985993" y="927999"/>
                  <a:pt x="1979061" y="952139"/>
                  <a:pt x="1995340" y="957091"/>
                </a:cubicBezTo>
                <a:cubicBezTo>
                  <a:pt x="2010257" y="961609"/>
                  <a:pt x="2019851" y="938707"/>
                  <a:pt x="2031921" y="928123"/>
                </a:cubicBezTo>
                <a:cubicBezTo>
                  <a:pt x="2045105" y="916610"/>
                  <a:pt x="2056556" y="903116"/>
                  <a:pt x="2069493" y="891294"/>
                </a:cubicBezTo>
                <a:cubicBezTo>
                  <a:pt x="2093324" y="869506"/>
                  <a:pt x="2119506" y="867649"/>
                  <a:pt x="2138633" y="885599"/>
                </a:cubicBezTo>
                <a:cubicBezTo>
                  <a:pt x="2158192" y="903983"/>
                  <a:pt x="2157759" y="934251"/>
                  <a:pt x="2135662" y="957091"/>
                </a:cubicBezTo>
                <a:cubicBezTo>
                  <a:pt x="2098399" y="995653"/>
                  <a:pt x="2060580" y="1033720"/>
                  <a:pt x="2022018" y="1070982"/>
                </a:cubicBezTo>
                <a:cubicBezTo>
                  <a:pt x="2005491" y="1086952"/>
                  <a:pt x="1997630" y="1104160"/>
                  <a:pt x="1996083" y="1127681"/>
                </a:cubicBezTo>
                <a:cubicBezTo>
                  <a:pt x="1967795" y="1552112"/>
                  <a:pt x="1670130" y="1895273"/>
                  <a:pt x="1257954" y="1979515"/>
                </a:cubicBezTo>
                <a:cubicBezTo>
                  <a:pt x="1235114" y="1984157"/>
                  <a:pt x="1212026" y="1987500"/>
                  <a:pt x="1180520" y="1992885"/>
                </a:cubicBezTo>
                <a:close/>
                <a:moveTo>
                  <a:pt x="268830" y="1213409"/>
                </a:moveTo>
                <a:cubicBezTo>
                  <a:pt x="261155" y="1228326"/>
                  <a:pt x="266169" y="1240025"/>
                  <a:pt x="268645" y="1251847"/>
                </a:cubicBezTo>
                <a:cubicBezTo>
                  <a:pt x="289257" y="1350883"/>
                  <a:pt x="326395" y="1443482"/>
                  <a:pt x="383217" y="1527106"/>
                </a:cubicBezTo>
                <a:cubicBezTo>
                  <a:pt x="536414" y="1752475"/>
                  <a:pt x="747918" y="1879241"/>
                  <a:pt x="1021010" y="1901153"/>
                </a:cubicBezTo>
                <a:cubicBezTo>
                  <a:pt x="1048492" y="1903381"/>
                  <a:pt x="1067804" y="1894344"/>
                  <a:pt x="1086250" y="1874846"/>
                </a:cubicBezTo>
                <a:cubicBezTo>
                  <a:pt x="1120913" y="1838079"/>
                  <a:pt x="1156999" y="1802674"/>
                  <a:pt x="1193395" y="1767640"/>
                </a:cubicBezTo>
                <a:cubicBezTo>
                  <a:pt x="1220568" y="1741519"/>
                  <a:pt x="1245760" y="1740219"/>
                  <a:pt x="1266620" y="1761636"/>
                </a:cubicBezTo>
                <a:cubicBezTo>
                  <a:pt x="1286427" y="1782000"/>
                  <a:pt x="1283579" y="1808740"/>
                  <a:pt x="1258387" y="1834984"/>
                </a:cubicBezTo>
                <a:cubicBezTo>
                  <a:pt x="1241118" y="1852996"/>
                  <a:pt x="1223477" y="1870576"/>
                  <a:pt x="1200080" y="1894344"/>
                </a:cubicBezTo>
                <a:cubicBezTo>
                  <a:pt x="1370422" y="1866057"/>
                  <a:pt x="1511858" y="1798898"/>
                  <a:pt x="1632001" y="1688906"/>
                </a:cubicBezTo>
                <a:cubicBezTo>
                  <a:pt x="1797082" y="1537752"/>
                  <a:pt x="1885410" y="1349088"/>
                  <a:pt x="1901936" y="1126133"/>
                </a:cubicBezTo>
                <a:cubicBezTo>
                  <a:pt x="1903484" y="1105026"/>
                  <a:pt x="1897727" y="1088995"/>
                  <a:pt x="1882005" y="1074015"/>
                </a:cubicBezTo>
                <a:cubicBezTo>
                  <a:pt x="1843195" y="1037062"/>
                  <a:pt x="1805624" y="998748"/>
                  <a:pt x="1768052" y="960495"/>
                </a:cubicBezTo>
                <a:cubicBezTo>
                  <a:pt x="1742364" y="934374"/>
                  <a:pt x="1740445" y="908501"/>
                  <a:pt x="1761305" y="887518"/>
                </a:cubicBezTo>
                <a:cubicBezTo>
                  <a:pt x="1782165" y="866473"/>
                  <a:pt x="1807357" y="868701"/>
                  <a:pt x="1834530" y="894327"/>
                </a:cubicBezTo>
                <a:cubicBezTo>
                  <a:pt x="1851304" y="910172"/>
                  <a:pt x="1867769" y="926452"/>
                  <a:pt x="1884357" y="942483"/>
                </a:cubicBezTo>
                <a:cubicBezTo>
                  <a:pt x="1883429" y="882380"/>
                  <a:pt x="1868388" y="828096"/>
                  <a:pt x="1846228" y="776040"/>
                </a:cubicBezTo>
                <a:cubicBezTo>
                  <a:pt x="1712034" y="460920"/>
                  <a:pt x="1472986" y="287854"/>
                  <a:pt x="1133540" y="250963"/>
                </a:cubicBezTo>
                <a:cubicBezTo>
                  <a:pt x="1107790" y="248178"/>
                  <a:pt x="1088788" y="255667"/>
                  <a:pt x="1070776" y="274979"/>
                </a:cubicBezTo>
                <a:cubicBezTo>
                  <a:pt x="1034256" y="314222"/>
                  <a:pt x="995756" y="351547"/>
                  <a:pt x="957255" y="388933"/>
                </a:cubicBezTo>
                <a:cubicBezTo>
                  <a:pt x="935096" y="410411"/>
                  <a:pt x="910337" y="412454"/>
                  <a:pt x="890592" y="396546"/>
                </a:cubicBezTo>
                <a:cubicBezTo>
                  <a:pt x="867442" y="377977"/>
                  <a:pt x="867751" y="349752"/>
                  <a:pt x="890715" y="323507"/>
                </a:cubicBezTo>
                <a:cubicBezTo>
                  <a:pt x="907552" y="304257"/>
                  <a:pt x="930268" y="289835"/>
                  <a:pt x="944814" y="262290"/>
                </a:cubicBezTo>
                <a:cubicBezTo>
                  <a:pt x="931753" y="263838"/>
                  <a:pt x="923645" y="264271"/>
                  <a:pt x="915784" y="265819"/>
                </a:cubicBezTo>
                <a:cubicBezTo>
                  <a:pt x="817676" y="285193"/>
                  <a:pt x="725139" y="319731"/>
                  <a:pt x="641268" y="374201"/>
                </a:cubicBezTo>
                <a:cubicBezTo>
                  <a:pt x="405500" y="527460"/>
                  <a:pt x="273906" y="743668"/>
                  <a:pt x="251623" y="1025240"/>
                </a:cubicBezTo>
                <a:cubicBezTo>
                  <a:pt x="249642" y="1050309"/>
                  <a:pt x="257813" y="1068073"/>
                  <a:pt x="275763" y="1085033"/>
                </a:cubicBezTo>
                <a:cubicBezTo>
                  <a:pt x="313954" y="1121181"/>
                  <a:pt x="350783" y="1158753"/>
                  <a:pt x="387426" y="1196449"/>
                </a:cubicBezTo>
                <a:cubicBezTo>
                  <a:pt x="411504" y="1221208"/>
                  <a:pt x="412680" y="1247638"/>
                  <a:pt x="392378" y="1267507"/>
                </a:cubicBezTo>
                <a:cubicBezTo>
                  <a:pt x="374613" y="1284839"/>
                  <a:pt x="346202" y="1282548"/>
                  <a:pt x="322681" y="1262989"/>
                </a:cubicBezTo>
                <a:cubicBezTo>
                  <a:pt x="304545" y="1247886"/>
                  <a:pt x="292475" y="1226345"/>
                  <a:pt x="268830" y="1213347"/>
                </a:cubicBezTo>
                <a:close/>
              </a:path>
            </a:pathLst>
          </a:custGeom>
          <a:solidFill>
            <a:schemeClr val="bg1"/>
          </a:solidFill>
          <a:ln w="6186" cap="flat">
            <a:noFill/>
            <a:prstDash val="solid"/>
            <a:miter/>
          </a:ln>
        </p:spPr>
        <p:txBody>
          <a:bodyPr rtlCol="0" anchor="ctr"/>
          <a:lstStyle/>
          <a:p>
            <a:endParaRPr lang="LID4096"/>
          </a:p>
        </p:txBody>
      </p:sp>
      <p:sp>
        <p:nvSpPr>
          <p:cNvPr id="9" name="Forma libre: forma 8">
            <a:extLst>
              <a:ext uri="{FF2B5EF4-FFF2-40B4-BE49-F238E27FC236}">
                <a16:creationId xmlns:a16="http://schemas.microsoft.com/office/drawing/2014/main" id="{38D77014-F99D-4AE1-891E-2225812CD43F}"/>
              </a:ext>
            </a:extLst>
          </p:cNvPr>
          <p:cNvSpPr/>
          <p:nvPr/>
        </p:nvSpPr>
        <p:spPr>
          <a:xfrm>
            <a:off x="5485063" y="1786605"/>
            <a:ext cx="1183917" cy="1183730"/>
          </a:xfrm>
          <a:custGeom>
            <a:avLst/>
            <a:gdLst>
              <a:gd name="connsiteX0" fmla="*/ 590319 w 1183917"/>
              <a:gd name="connsiteY0" fmla="*/ 1183668 h 1183730"/>
              <a:gd name="connsiteX1" fmla="*/ 1 w 1183917"/>
              <a:gd name="connsiteY1" fmla="*/ 588027 h 1183730"/>
              <a:gd name="connsiteX2" fmla="*/ 588152 w 1183917"/>
              <a:gd name="connsiteY2" fmla="*/ 0 h 1183730"/>
              <a:gd name="connsiteX3" fmla="*/ 1183917 w 1183917"/>
              <a:gd name="connsiteY3" fmla="*/ 596569 h 1183730"/>
              <a:gd name="connsiteX4" fmla="*/ 590319 w 1183917"/>
              <a:gd name="connsiteY4" fmla="*/ 1183729 h 1183730"/>
              <a:gd name="connsiteX5" fmla="*/ 539439 w 1183917"/>
              <a:gd name="connsiteY5" fmla="*/ 848245 h 1183730"/>
              <a:gd name="connsiteX6" fmla="*/ 630985 w 1183917"/>
              <a:gd name="connsiteY6" fmla="*/ 837041 h 1183730"/>
              <a:gd name="connsiteX7" fmla="*/ 649493 w 1183917"/>
              <a:gd name="connsiteY7" fmla="*/ 710584 h 1183730"/>
              <a:gd name="connsiteX8" fmla="*/ 559060 w 1183917"/>
              <a:gd name="connsiteY8" fmla="*/ 664471 h 1183730"/>
              <a:gd name="connsiteX9" fmla="*/ 430685 w 1183917"/>
              <a:gd name="connsiteY9" fmla="*/ 611363 h 1183730"/>
              <a:gd name="connsiteX10" fmla="*/ 309056 w 1183917"/>
              <a:gd name="connsiteY10" fmla="*/ 365258 h 1183730"/>
              <a:gd name="connsiteX11" fmla="*/ 498648 w 1183917"/>
              <a:gd name="connsiteY11" fmla="*/ 185259 h 1183730"/>
              <a:gd name="connsiteX12" fmla="*/ 525636 w 1183917"/>
              <a:gd name="connsiteY12" fmla="*/ 111601 h 1183730"/>
              <a:gd name="connsiteX13" fmla="*/ 482493 w 1183917"/>
              <a:gd name="connsiteY13" fmla="*/ 103678 h 1183730"/>
              <a:gd name="connsiteX14" fmla="*/ 187489 w 1183917"/>
              <a:gd name="connsiteY14" fmla="*/ 891078 h 1183730"/>
              <a:gd name="connsiteX15" fmla="*/ 490230 w 1183917"/>
              <a:gd name="connsiteY15" fmla="*/ 1084817 h 1183730"/>
              <a:gd name="connsiteX16" fmla="*/ 518951 w 1183917"/>
              <a:gd name="connsiteY16" fmla="*/ 1076709 h 1183730"/>
              <a:gd name="connsiteX17" fmla="*/ 475499 w 1183917"/>
              <a:gd name="connsiteY17" fmla="*/ 1003669 h 1183730"/>
              <a:gd name="connsiteX18" fmla="*/ 320755 w 1183917"/>
              <a:gd name="connsiteY18" fmla="*/ 962693 h 1183730"/>
              <a:gd name="connsiteX19" fmla="*/ 302000 w 1183917"/>
              <a:gd name="connsiteY19" fmla="*/ 924007 h 1183730"/>
              <a:gd name="connsiteX20" fmla="*/ 329111 w 1183917"/>
              <a:gd name="connsiteY20" fmla="*/ 819338 h 1183730"/>
              <a:gd name="connsiteX21" fmla="*/ 361236 w 1183917"/>
              <a:gd name="connsiteY21" fmla="*/ 804112 h 1183730"/>
              <a:gd name="connsiteX22" fmla="*/ 539501 w 1183917"/>
              <a:gd name="connsiteY22" fmla="*/ 848368 h 1183730"/>
              <a:gd name="connsiteX23" fmla="*/ 626529 w 1183917"/>
              <a:gd name="connsiteY23" fmla="*/ 322177 h 1183730"/>
              <a:gd name="connsiteX24" fmla="*/ 557699 w 1183917"/>
              <a:gd name="connsiteY24" fmla="*/ 330595 h 1183730"/>
              <a:gd name="connsiteX25" fmla="*/ 511028 w 1183917"/>
              <a:gd name="connsiteY25" fmla="*/ 383517 h 1183730"/>
              <a:gd name="connsiteX26" fmla="*/ 538263 w 1183917"/>
              <a:gd name="connsiteY26" fmla="*/ 442011 h 1183730"/>
              <a:gd name="connsiteX27" fmla="*/ 597004 w 1183917"/>
              <a:gd name="connsiteY27" fmla="*/ 475869 h 1183730"/>
              <a:gd name="connsiteX28" fmla="*/ 747910 w 1183917"/>
              <a:gd name="connsiteY28" fmla="*/ 539376 h 1183730"/>
              <a:gd name="connsiteX29" fmla="*/ 878204 w 1183917"/>
              <a:gd name="connsiteY29" fmla="*/ 817853 h 1183730"/>
              <a:gd name="connsiteX30" fmla="*/ 699816 w 1183917"/>
              <a:gd name="connsiteY30" fmla="*/ 986400 h 1183730"/>
              <a:gd name="connsiteX31" fmla="*/ 652154 w 1183917"/>
              <a:gd name="connsiteY31" fmla="*/ 1051331 h 1183730"/>
              <a:gd name="connsiteX32" fmla="*/ 652154 w 1183917"/>
              <a:gd name="connsiteY32" fmla="*/ 1060615 h 1183730"/>
              <a:gd name="connsiteX33" fmla="*/ 684527 w 1183917"/>
              <a:gd name="connsiteY33" fmla="*/ 1086922 h 1183730"/>
              <a:gd name="connsiteX34" fmla="*/ 960838 w 1183917"/>
              <a:gd name="connsiteY34" fmla="*/ 933601 h 1183730"/>
              <a:gd name="connsiteX35" fmla="*/ 1077576 w 1183917"/>
              <a:gd name="connsiteY35" fmla="*/ 465037 h 1183730"/>
              <a:gd name="connsiteX36" fmla="*/ 681989 w 1183917"/>
              <a:gd name="connsiteY36" fmla="*/ 98355 h 1183730"/>
              <a:gd name="connsiteX37" fmla="*/ 660325 w 1183917"/>
              <a:gd name="connsiteY37" fmla="*/ 103864 h 1183730"/>
              <a:gd name="connsiteX38" fmla="*/ 696906 w 1183917"/>
              <a:gd name="connsiteY38" fmla="*/ 172632 h 1183730"/>
              <a:gd name="connsiteX39" fmla="*/ 825963 w 1183917"/>
              <a:gd name="connsiteY39" fmla="*/ 202343 h 1183730"/>
              <a:gd name="connsiteX40" fmla="*/ 844718 w 1183917"/>
              <a:gd name="connsiteY40" fmla="*/ 237687 h 1183730"/>
              <a:gd name="connsiteX41" fmla="*/ 819092 w 1183917"/>
              <a:gd name="connsiteY41" fmla="*/ 339570 h 1183730"/>
              <a:gd name="connsiteX42" fmla="*/ 783810 w 1183917"/>
              <a:gd name="connsiteY42" fmla="*/ 355478 h 1183730"/>
              <a:gd name="connsiteX43" fmla="*/ 626467 w 1183917"/>
              <a:gd name="connsiteY43" fmla="*/ 322239 h 118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83917" h="1183730">
                <a:moveTo>
                  <a:pt x="590319" y="1183668"/>
                </a:moveTo>
                <a:cubicBezTo>
                  <a:pt x="259600" y="1182925"/>
                  <a:pt x="-680" y="920231"/>
                  <a:pt x="1" y="588027"/>
                </a:cubicBezTo>
                <a:cubicBezTo>
                  <a:pt x="682" y="267583"/>
                  <a:pt x="268266" y="62"/>
                  <a:pt x="588152" y="0"/>
                </a:cubicBezTo>
                <a:cubicBezTo>
                  <a:pt x="918128" y="0"/>
                  <a:pt x="1184597" y="266717"/>
                  <a:pt x="1183917" y="596569"/>
                </a:cubicBezTo>
                <a:cubicBezTo>
                  <a:pt x="1183297" y="922522"/>
                  <a:pt x="918438" y="1184472"/>
                  <a:pt x="590319" y="1183729"/>
                </a:cubicBezTo>
                <a:close/>
                <a:moveTo>
                  <a:pt x="539439" y="848245"/>
                </a:moveTo>
                <a:cubicBezTo>
                  <a:pt x="572678" y="848492"/>
                  <a:pt x="602389" y="849049"/>
                  <a:pt x="630985" y="837041"/>
                </a:cubicBezTo>
                <a:cubicBezTo>
                  <a:pt x="687869" y="813087"/>
                  <a:pt x="697649" y="749518"/>
                  <a:pt x="649493" y="710584"/>
                </a:cubicBezTo>
                <a:cubicBezTo>
                  <a:pt x="622753" y="688920"/>
                  <a:pt x="591557" y="675117"/>
                  <a:pt x="559060" y="664471"/>
                </a:cubicBezTo>
                <a:cubicBezTo>
                  <a:pt x="514927" y="649925"/>
                  <a:pt x="471599" y="633584"/>
                  <a:pt x="430685" y="611363"/>
                </a:cubicBezTo>
                <a:cubicBezTo>
                  <a:pt x="331153" y="557326"/>
                  <a:pt x="284978" y="465470"/>
                  <a:pt x="309056" y="365258"/>
                </a:cubicBezTo>
                <a:cubicBezTo>
                  <a:pt x="333196" y="264798"/>
                  <a:pt x="405678" y="213918"/>
                  <a:pt x="498648" y="185259"/>
                </a:cubicBezTo>
                <a:cubicBezTo>
                  <a:pt x="525450" y="176965"/>
                  <a:pt x="536282" y="150535"/>
                  <a:pt x="525636" y="111601"/>
                </a:cubicBezTo>
                <a:cubicBezTo>
                  <a:pt x="517898" y="83252"/>
                  <a:pt x="496234" y="100522"/>
                  <a:pt x="482493" y="103678"/>
                </a:cubicBezTo>
                <a:cubicBezTo>
                  <a:pt x="126582" y="184888"/>
                  <a:pt x="-27357" y="595455"/>
                  <a:pt x="187489" y="891078"/>
                </a:cubicBezTo>
                <a:cubicBezTo>
                  <a:pt x="262757" y="994694"/>
                  <a:pt x="365197" y="1057954"/>
                  <a:pt x="490230" y="1084817"/>
                </a:cubicBezTo>
                <a:cubicBezTo>
                  <a:pt x="501000" y="1087107"/>
                  <a:pt x="512637" y="1092059"/>
                  <a:pt x="518951" y="1076709"/>
                </a:cubicBezTo>
                <a:cubicBezTo>
                  <a:pt x="534487" y="1038889"/>
                  <a:pt x="516475" y="1008435"/>
                  <a:pt x="475499" y="1003669"/>
                </a:cubicBezTo>
                <a:cubicBezTo>
                  <a:pt x="421957" y="997418"/>
                  <a:pt x="370211" y="984543"/>
                  <a:pt x="320755" y="962693"/>
                </a:cubicBezTo>
                <a:cubicBezTo>
                  <a:pt x="302619" y="954646"/>
                  <a:pt x="296119" y="943938"/>
                  <a:pt x="302000" y="924007"/>
                </a:cubicBezTo>
                <a:cubicBezTo>
                  <a:pt x="312151" y="889406"/>
                  <a:pt x="320940" y="854434"/>
                  <a:pt x="329111" y="819338"/>
                </a:cubicBezTo>
                <a:cubicBezTo>
                  <a:pt x="333753" y="799345"/>
                  <a:pt x="341367" y="795013"/>
                  <a:pt x="361236" y="804112"/>
                </a:cubicBezTo>
                <a:cubicBezTo>
                  <a:pt x="418677" y="830480"/>
                  <a:pt x="478222" y="850411"/>
                  <a:pt x="539501" y="848368"/>
                </a:cubicBezTo>
                <a:close/>
                <a:moveTo>
                  <a:pt x="626529" y="322177"/>
                </a:moveTo>
                <a:cubicBezTo>
                  <a:pt x="606226" y="321806"/>
                  <a:pt x="581405" y="321867"/>
                  <a:pt x="557699" y="330595"/>
                </a:cubicBezTo>
                <a:cubicBezTo>
                  <a:pt x="532692" y="339756"/>
                  <a:pt x="515670" y="356654"/>
                  <a:pt x="511028" y="383517"/>
                </a:cubicBezTo>
                <a:cubicBezTo>
                  <a:pt x="506633" y="408895"/>
                  <a:pt x="519632" y="427279"/>
                  <a:pt x="538263" y="442011"/>
                </a:cubicBezTo>
                <a:cubicBezTo>
                  <a:pt x="556089" y="456123"/>
                  <a:pt x="575835" y="467203"/>
                  <a:pt x="597004" y="475869"/>
                </a:cubicBezTo>
                <a:cubicBezTo>
                  <a:pt x="647512" y="496604"/>
                  <a:pt x="699196" y="514988"/>
                  <a:pt x="747910" y="539376"/>
                </a:cubicBezTo>
                <a:cubicBezTo>
                  <a:pt x="864215" y="597621"/>
                  <a:pt x="912186" y="701238"/>
                  <a:pt x="878204" y="817853"/>
                </a:cubicBezTo>
                <a:cubicBezTo>
                  <a:pt x="851898" y="908223"/>
                  <a:pt x="786410" y="959289"/>
                  <a:pt x="699816" y="986400"/>
                </a:cubicBezTo>
                <a:cubicBezTo>
                  <a:pt x="651969" y="1001379"/>
                  <a:pt x="651721" y="1000574"/>
                  <a:pt x="652154" y="1051331"/>
                </a:cubicBezTo>
                <a:cubicBezTo>
                  <a:pt x="652154" y="1054425"/>
                  <a:pt x="652402" y="1057520"/>
                  <a:pt x="652154" y="1060615"/>
                </a:cubicBezTo>
                <a:cubicBezTo>
                  <a:pt x="650359" y="1084879"/>
                  <a:pt x="662182" y="1091316"/>
                  <a:pt x="684527" y="1086922"/>
                </a:cubicBezTo>
                <a:cubicBezTo>
                  <a:pt x="793095" y="1065319"/>
                  <a:pt x="887675" y="1016049"/>
                  <a:pt x="960838" y="933601"/>
                </a:cubicBezTo>
                <a:cubicBezTo>
                  <a:pt x="1080486" y="798726"/>
                  <a:pt x="1119419" y="642002"/>
                  <a:pt x="1077576" y="465037"/>
                </a:cubicBezTo>
                <a:cubicBezTo>
                  <a:pt x="1035672" y="287762"/>
                  <a:pt x="860068" y="123486"/>
                  <a:pt x="681989" y="98355"/>
                </a:cubicBezTo>
                <a:cubicBezTo>
                  <a:pt x="673819" y="97179"/>
                  <a:pt x="665834" y="94332"/>
                  <a:pt x="660325" y="103864"/>
                </a:cubicBezTo>
                <a:cubicBezTo>
                  <a:pt x="643674" y="132523"/>
                  <a:pt x="663296" y="169352"/>
                  <a:pt x="696906" y="172632"/>
                </a:cubicBezTo>
                <a:cubicBezTo>
                  <a:pt x="741225" y="176903"/>
                  <a:pt x="784429" y="185817"/>
                  <a:pt x="825963" y="202343"/>
                </a:cubicBezTo>
                <a:cubicBezTo>
                  <a:pt x="842923" y="209090"/>
                  <a:pt x="850350" y="218251"/>
                  <a:pt x="844718" y="237687"/>
                </a:cubicBezTo>
                <a:cubicBezTo>
                  <a:pt x="835000" y="271297"/>
                  <a:pt x="826582" y="305403"/>
                  <a:pt x="819092" y="339570"/>
                </a:cubicBezTo>
                <a:cubicBezTo>
                  <a:pt x="814078" y="362410"/>
                  <a:pt x="803494" y="364205"/>
                  <a:pt x="783810" y="355478"/>
                </a:cubicBezTo>
                <a:cubicBezTo>
                  <a:pt x="735283" y="333999"/>
                  <a:pt x="684403" y="321682"/>
                  <a:pt x="626467" y="322239"/>
                </a:cubicBezTo>
                <a:close/>
              </a:path>
            </a:pathLst>
          </a:custGeom>
          <a:solidFill>
            <a:schemeClr val="bg1"/>
          </a:solidFill>
          <a:ln w="6186" cap="flat">
            <a:noFill/>
            <a:prstDash val="solid"/>
            <a:miter/>
          </a:ln>
        </p:spPr>
        <p:txBody>
          <a:bodyPr rtlCol="0" anchor="ctr"/>
          <a:lstStyle/>
          <a:p>
            <a:endParaRPr lang="LID4096"/>
          </a:p>
        </p:txBody>
      </p:sp>
      <p:pic>
        <p:nvPicPr>
          <p:cNvPr id="2" name="Picture 4">
            <a:extLst>
              <a:ext uri="{FF2B5EF4-FFF2-40B4-BE49-F238E27FC236}">
                <a16:creationId xmlns:a16="http://schemas.microsoft.com/office/drawing/2014/main" id="{EAC3E6B2-39B1-ADE4-E341-E40DA6FF41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3" name="Imagen 2">
            <a:extLst>
              <a:ext uri="{FF2B5EF4-FFF2-40B4-BE49-F238E27FC236}">
                <a16:creationId xmlns:a16="http://schemas.microsoft.com/office/drawing/2014/main" id="{F02904B8-C622-3262-6522-89A32F9FE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Tree>
    <p:extLst>
      <p:ext uri="{BB962C8B-B14F-4D97-AF65-F5344CB8AC3E}">
        <p14:creationId xmlns:p14="http://schemas.microsoft.com/office/powerpoint/2010/main" val="281904260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1070D79C-0B39-499D-8EAF-05435DA6E415}"/>
              </a:ext>
            </a:extLst>
          </p:cNvPr>
          <p:cNvSpPr/>
          <p:nvPr/>
        </p:nvSpPr>
        <p:spPr>
          <a:xfrm>
            <a:off x="143183" y="188685"/>
            <a:ext cx="11905634" cy="64878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53469C1B-D935-488D-AA8A-12BD2CA16812}"/>
              </a:ext>
            </a:extLst>
          </p:cNvPr>
          <p:cNvSpPr/>
          <p:nvPr/>
        </p:nvSpPr>
        <p:spPr>
          <a:xfrm rot="16200000">
            <a:off x="3646717" y="-3646716"/>
            <a:ext cx="4898572" cy="12192001"/>
          </a:xfrm>
          <a:prstGeom prst="rect">
            <a:avLst/>
          </a:prstGeom>
          <a:gradFill flip="none" rotWithShape="1">
            <a:gsLst>
              <a:gs pos="35000">
                <a:srgbClr val="E1F5FF">
                  <a:alpha val="68000"/>
                </a:srgbClr>
              </a:gs>
              <a:gs pos="0">
                <a:schemeClr val="accent1">
                  <a:alpha val="0"/>
                  <a:lumMod val="0"/>
                </a:schemeClr>
              </a:gs>
              <a:gs pos="77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TextBox 21">
            <a:extLst>
              <a:ext uri="{FF2B5EF4-FFF2-40B4-BE49-F238E27FC236}">
                <a16:creationId xmlns:a16="http://schemas.microsoft.com/office/drawing/2014/main" id="{7DC83D12-1353-440F-A5DC-1ACD4C118187}"/>
              </a:ext>
            </a:extLst>
          </p:cNvPr>
          <p:cNvSpPr txBox="1"/>
          <p:nvPr/>
        </p:nvSpPr>
        <p:spPr>
          <a:xfrm>
            <a:off x="3130146" y="3116929"/>
            <a:ext cx="5738550" cy="400110"/>
          </a:xfrm>
          <a:prstGeom prst="rect">
            <a:avLst/>
          </a:prstGeom>
          <a:noFill/>
          <a:effectLst>
            <a:outerShdw blurRad="50800" dist="38100" dir="5400000" algn="t" rotWithShape="0">
              <a:schemeClr val="tx1">
                <a:lumMod val="65000"/>
                <a:lumOff val="35000"/>
                <a:alpha val="40000"/>
              </a:schemeClr>
            </a:outerShdw>
          </a:effectLst>
        </p:spPr>
        <p:txBody>
          <a:bodyPr wrap="square" rtlCol="0" anchor="ctr">
            <a:spAutoFit/>
          </a:bodyPr>
          <a:lstStyle/>
          <a:p>
            <a:pPr algn="ctr"/>
            <a:r>
              <a:rPr lang="en-US" altLang="ko-KR" sz="2000" dirty="0" err="1">
                <a:latin typeface="Myriad Pro" panose="020B0503030403020204" pitchFamily="34" charset="0"/>
                <a:cs typeface="Arial" panose="020B0604020202020204" pitchFamily="34" charset="0"/>
              </a:rPr>
              <a:t>enero</a:t>
            </a:r>
            <a:r>
              <a:rPr lang="en-US" altLang="ko-KR" sz="2000" dirty="0">
                <a:latin typeface="Myriad Pro" panose="020B0503030403020204" pitchFamily="34" charset="0"/>
                <a:cs typeface="Arial" panose="020B0604020202020204" pitchFamily="34" charset="0"/>
              </a:rPr>
              <a:t> – </a:t>
            </a:r>
            <a:r>
              <a:rPr lang="en-US" altLang="ko-KR" sz="2000" dirty="0" err="1">
                <a:latin typeface="Myriad Pro" panose="020B0503030403020204" pitchFamily="34" charset="0"/>
                <a:cs typeface="Arial" panose="020B0604020202020204" pitchFamily="34" charset="0"/>
              </a:rPr>
              <a:t>octubre</a:t>
            </a:r>
            <a:r>
              <a:rPr lang="en-US" altLang="ko-KR" sz="2000" dirty="0">
                <a:latin typeface="Myriad Pro" panose="020B0503030403020204" pitchFamily="34" charset="0"/>
                <a:cs typeface="Arial" panose="020B0604020202020204" pitchFamily="34" charset="0"/>
              </a:rPr>
              <a:t> </a:t>
            </a:r>
            <a:endParaRPr lang="ko-KR" altLang="en-US" sz="2000" dirty="0">
              <a:latin typeface="Myriad Pro" panose="020B0503030403020204" pitchFamily="34" charset="0"/>
              <a:cs typeface="Arial" pitchFamily="34" charset="0"/>
            </a:endParaRPr>
          </a:p>
        </p:txBody>
      </p:sp>
      <p:sp>
        <p:nvSpPr>
          <p:cNvPr id="13" name="TextBox 20">
            <a:extLst>
              <a:ext uri="{FF2B5EF4-FFF2-40B4-BE49-F238E27FC236}">
                <a16:creationId xmlns:a16="http://schemas.microsoft.com/office/drawing/2014/main" id="{04110988-A993-4FFA-AF32-46A878E9E67A}"/>
              </a:ext>
            </a:extLst>
          </p:cNvPr>
          <p:cNvSpPr txBox="1"/>
          <p:nvPr/>
        </p:nvSpPr>
        <p:spPr>
          <a:xfrm>
            <a:off x="2387610" y="1681747"/>
            <a:ext cx="7416780" cy="1446550"/>
          </a:xfrm>
          <a:prstGeom prst="rect">
            <a:avLst/>
          </a:prstGeom>
          <a:noFill/>
          <a:effectLst>
            <a:outerShdw blurRad="50800" dist="38100" dir="5400000" algn="t" rotWithShape="0">
              <a:schemeClr val="tx1">
                <a:lumMod val="65000"/>
                <a:lumOff val="35000"/>
                <a:alpha val="40000"/>
              </a:schemeClr>
            </a:outerShdw>
          </a:effectLst>
        </p:spPr>
        <p:txBody>
          <a:bodyPr wrap="square" rtlCol="0" anchor="ctr">
            <a:spAutoFit/>
          </a:bodyPr>
          <a:lstStyle/>
          <a:p>
            <a:pPr algn="ctr"/>
            <a:r>
              <a:rPr lang="en-US" sz="4400" b="1" dirty="0" err="1">
                <a:solidFill>
                  <a:srgbClr val="C00000"/>
                </a:solidFill>
                <a:latin typeface="+mj-lt"/>
              </a:rPr>
              <a:t>Actividad</a:t>
            </a:r>
            <a:r>
              <a:rPr lang="en-US" sz="4400" b="1" dirty="0">
                <a:solidFill>
                  <a:srgbClr val="C00000"/>
                </a:solidFill>
                <a:latin typeface="+mj-lt"/>
              </a:rPr>
              <a:t> </a:t>
            </a:r>
            <a:r>
              <a:rPr lang="en-US" sz="4400" b="1" dirty="0" err="1">
                <a:solidFill>
                  <a:srgbClr val="C00000"/>
                </a:solidFill>
                <a:latin typeface="+mj-lt"/>
              </a:rPr>
              <a:t>competitiva</a:t>
            </a:r>
            <a:r>
              <a:rPr lang="en-US" sz="4400" b="1" dirty="0">
                <a:solidFill>
                  <a:srgbClr val="C00000"/>
                </a:solidFill>
                <a:latin typeface="+mj-lt"/>
              </a:rPr>
              <a:t> 2025</a:t>
            </a:r>
          </a:p>
          <a:p>
            <a:pPr algn="ctr"/>
            <a:r>
              <a:rPr lang="en-US" altLang="ko-KR" sz="4400" b="1" dirty="0">
                <a:solidFill>
                  <a:srgbClr val="C00000"/>
                </a:solidFill>
                <a:latin typeface="+mj-lt"/>
                <a:cs typeface="Arial" pitchFamily="34" charset="0"/>
              </a:rPr>
              <a:t>SECTOR FINANCIERO</a:t>
            </a:r>
            <a:endParaRPr lang="ko-KR" altLang="en-US" sz="4400" b="1" dirty="0">
              <a:solidFill>
                <a:srgbClr val="C00000"/>
              </a:solidFill>
              <a:latin typeface="+mj-lt"/>
              <a:cs typeface="Arial" pitchFamily="34" charset="0"/>
            </a:endParaRPr>
          </a:p>
        </p:txBody>
      </p:sp>
      <p:pic>
        <p:nvPicPr>
          <p:cNvPr id="11" name="Picture 4">
            <a:extLst>
              <a:ext uri="{FF2B5EF4-FFF2-40B4-BE49-F238E27FC236}">
                <a16:creationId xmlns:a16="http://schemas.microsoft.com/office/drawing/2014/main" id="{9B5F2048-CDA6-6F4C-9809-C3B0F0A396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12" name="Imagen 11">
            <a:extLst>
              <a:ext uri="{FF2B5EF4-FFF2-40B4-BE49-F238E27FC236}">
                <a16:creationId xmlns:a16="http://schemas.microsoft.com/office/drawing/2014/main" id="{3BBE8448-0419-F348-947E-4904E059EF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Tree>
    <p:extLst>
      <p:ext uri="{BB962C8B-B14F-4D97-AF65-F5344CB8AC3E}">
        <p14:creationId xmlns:p14="http://schemas.microsoft.com/office/powerpoint/2010/main" val="11540016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F1A046-AD18-47CB-872C-382B0B4B678C}"/>
              </a:ext>
            </a:extLst>
          </p:cNvPr>
          <p:cNvSpPr/>
          <p:nvPr/>
        </p:nvSpPr>
        <p:spPr>
          <a:xfrm flipH="1">
            <a:off x="5240690" y="824972"/>
            <a:ext cx="6559826" cy="805070"/>
          </a:xfrm>
          <a:prstGeom prst="rect">
            <a:avLst/>
          </a:prstGeom>
          <a:solidFill>
            <a:schemeClr val="tx1">
              <a:alpha val="85485"/>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F85989D-13B9-4D61-94F9-D3E4B94BB3A8}"/>
              </a:ext>
            </a:extLst>
          </p:cNvPr>
          <p:cNvSpPr/>
          <p:nvPr/>
        </p:nvSpPr>
        <p:spPr>
          <a:xfrm flipH="1">
            <a:off x="5240690" y="1771292"/>
            <a:ext cx="6559826" cy="1022140"/>
          </a:xfrm>
          <a:prstGeom prst="rect">
            <a:avLst/>
          </a:prstGeom>
          <a:solidFill>
            <a:schemeClr val="tx1">
              <a:alpha val="8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E0FFBBC-60D2-49BE-AFB2-436F6801D1DB}"/>
              </a:ext>
            </a:extLst>
          </p:cNvPr>
          <p:cNvSpPr/>
          <p:nvPr/>
        </p:nvSpPr>
        <p:spPr>
          <a:xfrm flipH="1">
            <a:off x="5240690" y="2937529"/>
            <a:ext cx="6559826" cy="1151979"/>
          </a:xfrm>
          <a:prstGeom prst="rect">
            <a:avLst/>
          </a:prstGeom>
          <a:solidFill>
            <a:schemeClr val="tx1">
              <a:alpha val="85162"/>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24F4636D-4829-43EC-8AF0-E4FC1B8C5756}"/>
              </a:ext>
            </a:extLst>
          </p:cNvPr>
          <p:cNvSpPr/>
          <p:nvPr/>
        </p:nvSpPr>
        <p:spPr>
          <a:xfrm>
            <a:off x="5692478" y="1041250"/>
            <a:ext cx="372516" cy="372514"/>
          </a:xfrm>
          <a:custGeom>
            <a:avLst/>
            <a:gdLst>
              <a:gd name="connsiteX0" fmla="*/ 65159 w 508153"/>
              <a:gd name="connsiteY0" fmla="*/ 59684 h 508153"/>
              <a:gd name="connsiteX1" fmla="*/ 65159 w 508153"/>
              <a:gd name="connsiteY1" fmla="*/ 60435 h 508153"/>
              <a:gd name="connsiteX2" fmla="*/ 60435 w 508153"/>
              <a:gd name="connsiteY2" fmla="*/ 60435 h 508153"/>
              <a:gd name="connsiteX3" fmla="*/ 60435 w 508153"/>
              <a:gd name="connsiteY3" fmla="*/ 447718 h 508153"/>
              <a:gd name="connsiteX4" fmla="*/ 62409 w 508153"/>
              <a:gd name="connsiteY4" fmla="*/ 447718 h 508153"/>
              <a:gd name="connsiteX5" fmla="*/ 62409 w 508153"/>
              <a:gd name="connsiteY5" fmla="*/ 448422 h 508153"/>
              <a:gd name="connsiteX6" fmla="*/ 446072 w 508153"/>
              <a:gd name="connsiteY6" fmla="*/ 448422 h 508153"/>
              <a:gd name="connsiteX7" fmla="*/ 446072 w 508153"/>
              <a:gd name="connsiteY7" fmla="*/ 447718 h 508153"/>
              <a:gd name="connsiteX8" fmla="*/ 447719 w 508153"/>
              <a:gd name="connsiteY8" fmla="*/ 447718 h 508153"/>
              <a:gd name="connsiteX9" fmla="*/ 447719 w 508153"/>
              <a:gd name="connsiteY9" fmla="*/ 93564 h 508153"/>
              <a:gd name="connsiteX10" fmla="*/ 448303 w 508153"/>
              <a:gd name="connsiteY10" fmla="*/ 93564 h 508153"/>
              <a:gd name="connsiteX11" fmla="*/ 448303 w 508153"/>
              <a:gd name="connsiteY11" fmla="*/ 59684 h 508153"/>
              <a:gd name="connsiteX12" fmla="*/ 0 w 508153"/>
              <a:gd name="connsiteY12" fmla="*/ 0 h 508153"/>
              <a:gd name="connsiteX13" fmla="*/ 508153 w 508153"/>
              <a:gd name="connsiteY13" fmla="*/ 0 h 508153"/>
              <a:gd name="connsiteX14" fmla="*/ 508153 w 508153"/>
              <a:gd name="connsiteY14" fmla="*/ 508153 h 508153"/>
              <a:gd name="connsiteX15" fmla="*/ 0 w 508153"/>
              <a:gd name="connsiteY15" fmla="*/ 508153 h 50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153" h="508153">
                <a:moveTo>
                  <a:pt x="65159" y="59684"/>
                </a:moveTo>
                <a:lnTo>
                  <a:pt x="65159" y="60435"/>
                </a:lnTo>
                <a:lnTo>
                  <a:pt x="60435" y="60435"/>
                </a:lnTo>
                <a:lnTo>
                  <a:pt x="60435" y="447718"/>
                </a:lnTo>
                <a:lnTo>
                  <a:pt x="62409" y="447718"/>
                </a:lnTo>
                <a:lnTo>
                  <a:pt x="62409" y="448422"/>
                </a:lnTo>
                <a:lnTo>
                  <a:pt x="446072" y="448422"/>
                </a:lnTo>
                <a:lnTo>
                  <a:pt x="446072" y="447718"/>
                </a:lnTo>
                <a:lnTo>
                  <a:pt x="447719" y="447718"/>
                </a:lnTo>
                <a:lnTo>
                  <a:pt x="447719" y="93564"/>
                </a:lnTo>
                <a:lnTo>
                  <a:pt x="448303" y="93564"/>
                </a:lnTo>
                <a:lnTo>
                  <a:pt x="448303" y="59684"/>
                </a:lnTo>
                <a:close/>
                <a:moveTo>
                  <a:pt x="0" y="0"/>
                </a:moveTo>
                <a:lnTo>
                  <a:pt x="508153" y="0"/>
                </a:lnTo>
                <a:lnTo>
                  <a:pt x="508153" y="508153"/>
                </a:lnTo>
                <a:lnTo>
                  <a:pt x="0" y="508153"/>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7" name="Freeform: Shape 6">
            <a:extLst>
              <a:ext uri="{FF2B5EF4-FFF2-40B4-BE49-F238E27FC236}">
                <a16:creationId xmlns:a16="http://schemas.microsoft.com/office/drawing/2014/main" id="{5EDC7DE3-87D0-4579-8AC2-ECC5EEA82F98}"/>
              </a:ext>
            </a:extLst>
          </p:cNvPr>
          <p:cNvSpPr/>
          <p:nvPr/>
        </p:nvSpPr>
        <p:spPr>
          <a:xfrm>
            <a:off x="5673496" y="972312"/>
            <a:ext cx="385142" cy="372514"/>
          </a:xfrm>
          <a:custGeom>
            <a:avLst/>
            <a:gdLst>
              <a:gd name="connsiteX0" fmla="*/ 281897 w 366160"/>
              <a:gd name="connsiteY0" fmla="*/ 0 h 354154"/>
              <a:gd name="connsiteX1" fmla="*/ 366160 w 366160"/>
              <a:gd name="connsiteY1" fmla="*/ 0 h 354154"/>
              <a:gd name="connsiteX2" fmla="*/ 179182 w 366160"/>
              <a:gd name="connsiteY2" fmla="*/ 354154 h 354154"/>
              <a:gd name="connsiteX3" fmla="*/ 171439 w 366160"/>
              <a:gd name="connsiteY3" fmla="*/ 354154 h 354154"/>
              <a:gd name="connsiteX4" fmla="*/ 0 w 366160"/>
              <a:gd name="connsiteY4" fmla="*/ 168762 h 354154"/>
              <a:gd name="connsiteX5" fmla="*/ 25755 w 366160"/>
              <a:gd name="connsiteY5" fmla="*/ 92306 h 354154"/>
              <a:gd name="connsiteX6" fmla="*/ 173887 w 366160"/>
              <a:gd name="connsiteY6" fmla="*/ 208180 h 354154"/>
              <a:gd name="connsiteX7" fmla="*/ 281897 w 366160"/>
              <a:gd name="connsiteY7" fmla="*/ 0 h 354154"/>
              <a:gd name="connsiteX8" fmla="*/ 287872 w 372135"/>
              <a:gd name="connsiteY8" fmla="*/ 0 h 354858"/>
              <a:gd name="connsiteX9" fmla="*/ 287872 w 372135"/>
              <a:gd name="connsiteY9" fmla="*/ 0 h 354858"/>
              <a:gd name="connsiteX10" fmla="*/ 287872 w 383663"/>
              <a:gd name="connsiteY10" fmla="*/ 0 h 354858"/>
              <a:gd name="connsiteX11" fmla="*/ 287872 w 383663"/>
              <a:gd name="connsiteY11" fmla="*/ 0 h 35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60" h="354154">
                <a:moveTo>
                  <a:pt x="281897" y="0"/>
                </a:moveTo>
                <a:lnTo>
                  <a:pt x="366160" y="0"/>
                </a:lnTo>
                <a:cubicBezTo>
                  <a:pt x="297282" y="97851"/>
                  <a:pt x="230801" y="237971"/>
                  <a:pt x="179182" y="354154"/>
                </a:cubicBezTo>
                <a:lnTo>
                  <a:pt x="171439" y="354154"/>
                </a:lnTo>
                <a:cubicBezTo>
                  <a:pt x="130348" y="287662"/>
                  <a:pt x="88066" y="176483"/>
                  <a:pt x="0" y="168762"/>
                </a:cubicBezTo>
                <a:lnTo>
                  <a:pt x="25755" y="92306"/>
                </a:lnTo>
                <a:cubicBezTo>
                  <a:pt x="109280" y="119668"/>
                  <a:pt x="132183" y="149667"/>
                  <a:pt x="173887" y="208180"/>
                </a:cubicBezTo>
                <a:cubicBezTo>
                  <a:pt x="212269" y="122778"/>
                  <a:pt x="233856" y="77184"/>
                  <a:pt x="281897"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8" name="Freeform: Shape 7">
            <a:extLst>
              <a:ext uri="{FF2B5EF4-FFF2-40B4-BE49-F238E27FC236}">
                <a16:creationId xmlns:a16="http://schemas.microsoft.com/office/drawing/2014/main" id="{5500DF3D-4431-43E7-9E13-FD03ECB7C86C}"/>
              </a:ext>
            </a:extLst>
          </p:cNvPr>
          <p:cNvSpPr/>
          <p:nvPr/>
        </p:nvSpPr>
        <p:spPr>
          <a:xfrm>
            <a:off x="5692478" y="2126470"/>
            <a:ext cx="372516" cy="372514"/>
          </a:xfrm>
          <a:custGeom>
            <a:avLst/>
            <a:gdLst>
              <a:gd name="connsiteX0" fmla="*/ 65159 w 508153"/>
              <a:gd name="connsiteY0" fmla="*/ 59684 h 508153"/>
              <a:gd name="connsiteX1" fmla="*/ 65159 w 508153"/>
              <a:gd name="connsiteY1" fmla="*/ 60435 h 508153"/>
              <a:gd name="connsiteX2" fmla="*/ 60435 w 508153"/>
              <a:gd name="connsiteY2" fmla="*/ 60435 h 508153"/>
              <a:gd name="connsiteX3" fmla="*/ 60435 w 508153"/>
              <a:gd name="connsiteY3" fmla="*/ 447718 h 508153"/>
              <a:gd name="connsiteX4" fmla="*/ 62409 w 508153"/>
              <a:gd name="connsiteY4" fmla="*/ 447718 h 508153"/>
              <a:gd name="connsiteX5" fmla="*/ 62409 w 508153"/>
              <a:gd name="connsiteY5" fmla="*/ 448422 h 508153"/>
              <a:gd name="connsiteX6" fmla="*/ 446072 w 508153"/>
              <a:gd name="connsiteY6" fmla="*/ 448422 h 508153"/>
              <a:gd name="connsiteX7" fmla="*/ 446072 w 508153"/>
              <a:gd name="connsiteY7" fmla="*/ 447718 h 508153"/>
              <a:gd name="connsiteX8" fmla="*/ 447719 w 508153"/>
              <a:gd name="connsiteY8" fmla="*/ 447718 h 508153"/>
              <a:gd name="connsiteX9" fmla="*/ 447719 w 508153"/>
              <a:gd name="connsiteY9" fmla="*/ 93564 h 508153"/>
              <a:gd name="connsiteX10" fmla="*/ 448303 w 508153"/>
              <a:gd name="connsiteY10" fmla="*/ 93564 h 508153"/>
              <a:gd name="connsiteX11" fmla="*/ 448303 w 508153"/>
              <a:gd name="connsiteY11" fmla="*/ 59684 h 508153"/>
              <a:gd name="connsiteX12" fmla="*/ 0 w 508153"/>
              <a:gd name="connsiteY12" fmla="*/ 0 h 508153"/>
              <a:gd name="connsiteX13" fmla="*/ 508153 w 508153"/>
              <a:gd name="connsiteY13" fmla="*/ 0 h 508153"/>
              <a:gd name="connsiteX14" fmla="*/ 508153 w 508153"/>
              <a:gd name="connsiteY14" fmla="*/ 508153 h 508153"/>
              <a:gd name="connsiteX15" fmla="*/ 0 w 508153"/>
              <a:gd name="connsiteY15" fmla="*/ 508153 h 50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153" h="508153">
                <a:moveTo>
                  <a:pt x="65159" y="59684"/>
                </a:moveTo>
                <a:lnTo>
                  <a:pt x="65159" y="60435"/>
                </a:lnTo>
                <a:lnTo>
                  <a:pt x="60435" y="60435"/>
                </a:lnTo>
                <a:lnTo>
                  <a:pt x="60435" y="447718"/>
                </a:lnTo>
                <a:lnTo>
                  <a:pt x="62409" y="447718"/>
                </a:lnTo>
                <a:lnTo>
                  <a:pt x="62409" y="448422"/>
                </a:lnTo>
                <a:lnTo>
                  <a:pt x="446072" y="448422"/>
                </a:lnTo>
                <a:lnTo>
                  <a:pt x="446072" y="447718"/>
                </a:lnTo>
                <a:lnTo>
                  <a:pt x="447719" y="447718"/>
                </a:lnTo>
                <a:lnTo>
                  <a:pt x="447719" y="93564"/>
                </a:lnTo>
                <a:lnTo>
                  <a:pt x="448303" y="93564"/>
                </a:lnTo>
                <a:lnTo>
                  <a:pt x="448303" y="59684"/>
                </a:lnTo>
                <a:close/>
                <a:moveTo>
                  <a:pt x="0" y="0"/>
                </a:moveTo>
                <a:lnTo>
                  <a:pt x="508153" y="0"/>
                </a:lnTo>
                <a:lnTo>
                  <a:pt x="508153" y="508153"/>
                </a:lnTo>
                <a:lnTo>
                  <a:pt x="0" y="508153"/>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9" name="Freeform: Shape 8">
            <a:extLst>
              <a:ext uri="{FF2B5EF4-FFF2-40B4-BE49-F238E27FC236}">
                <a16:creationId xmlns:a16="http://schemas.microsoft.com/office/drawing/2014/main" id="{2DA9898C-FEE5-4E46-8D0A-C9E8AB0E1879}"/>
              </a:ext>
            </a:extLst>
          </p:cNvPr>
          <p:cNvSpPr/>
          <p:nvPr/>
        </p:nvSpPr>
        <p:spPr>
          <a:xfrm>
            <a:off x="5692478" y="3304284"/>
            <a:ext cx="372516" cy="372514"/>
          </a:xfrm>
          <a:custGeom>
            <a:avLst/>
            <a:gdLst>
              <a:gd name="connsiteX0" fmla="*/ 65159 w 508153"/>
              <a:gd name="connsiteY0" fmla="*/ 59684 h 508153"/>
              <a:gd name="connsiteX1" fmla="*/ 65159 w 508153"/>
              <a:gd name="connsiteY1" fmla="*/ 60435 h 508153"/>
              <a:gd name="connsiteX2" fmla="*/ 60435 w 508153"/>
              <a:gd name="connsiteY2" fmla="*/ 60435 h 508153"/>
              <a:gd name="connsiteX3" fmla="*/ 60435 w 508153"/>
              <a:gd name="connsiteY3" fmla="*/ 447718 h 508153"/>
              <a:gd name="connsiteX4" fmla="*/ 62409 w 508153"/>
              <a:gd name="connsiteY4" fmla="*/ 447718 h 508153"/>
              <a:gd name="connsiteX5" fmla="*/ 62409 w 508153"/>
              <a:gd name="connsiteY5" fmla="*/ 448422 h 508153"/>
              <a:gd name="connsiteX6" fmla="*/ 446072 w 508153"/>
              <a:gd name="connsiteY6" fmla="*/ 448422 h 508153"/>
              <a:gd name="connsiteX7" fmla="*/ 446072 w 508153"/>
              <a:gd name="connsiteY7" fmla="*/ 447718 h 508153"/>
              <a:gd name="connsiteX8" fmla="*/ 447719 w 508153"/>
              <a:gd name="connsiteY8" fmla="*/ 447718 h 508153"/>
              <a:gd name="connsiteX9" fmla="*/ 447719 w 508153"/>
              <a:gd name="connsiteY9" fmla="*/ 93564 h 508153"/>
              <a:gd name="connsiteX10" fmla="*/ 448303 w 508153"/>
              <a:gd name="connsiteY10" fmla="*/ 93564 h 508153"/>
              <a:gd name="connsiteX11" fmla="*/ 448303 w 508153"/>
              <a:gd name="connsiteY11" fmla="*/ 59684 h 508153"/>
              <a:gd name="connsiteX12" fmla="*/ 0 w 508153"/>
              <a:gd name="connsiteY12" fmla="*/ 0 h 508153"/>
              <a:gd name="connsiteX13" fmla="*/ 508153 w 508153"/>
              <a:gd name="connsiteY13" fmla="*/ 0 h 508153"/>
              <a:gd name="connsiteX14" fmla="*/ 508153 w 508153"/>
              <a:gd name="connsiteY14" fmla="*/ 508153 h 508153"/>
              <a:gd name="connsiteX15" fmla="*/ 0 w 508153"/>
              <a:gd name="connsiteY15" fmla="*/ 508153 h 50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153" h="508153">
                <a:moveTo>
                  <a:pt x="65159" y="59684"/>
                </a:moveTo>
                <a:lnTo>
                  <a:pt x="65159" y="60435"/>
                </a:lnTo>
                <a:lnTo>
                  <a:pt x="60435" y="60435"/>
                </a:lnTo>
                <a:lnTo>
                  <a:pt x="60435" y="447718"/>
                </a:lnTo>
                <a:lnTo>
                  <a:pt x="62409" y="447718"/>
                </a:lnTo>
                <a:lnTo>
                  <a:pt x="62409" y="448422"/>
                </a:lnTo>
                <a:lnTo>
                  <a:pt x="446072" y="448422"/>
                </a:lnTo>
                <a:lnTo>
                  <a:pt x="446072" y="447718"/>
                </a:lnTo>
                <a:lnTo>
                  <a:pt x="447719" y="447718"/>
                </a:lnTo>
                <a:lnTo>
                  <a:pt x="447719" y="93564"/>
                </a:lnTo>
                <a:lnTo>
                  <a:pt x="448303" y="93564"/>
                </a:lnTo>
                <a:lnTo>
                  <a:pt x="448303" y="59684"/>
                </a:lnTo>
                <a:close/>
                <a:moveTo>
                  <a:pt x="0" y="0"/>
                </a:moveTo>
                <a:lnTo>
                  <a:pt x="508153" y="0"/>
                </a:lnTo>
                <a:lnTo>
                  <a:pt x="508153" y="508153"/>
                </a:lnTo>
                <a:lnTo>
                  <a:pt x="0" y="508153"/>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solidFill>
                <a:schemeClr val="tx1"/>
              </a:solidFill>
            </a:endParaRPr>
          </a:p>
        </p:txBody>
      </p:sp>
      <p:sp>
        <p:nvSpPr>
          <p:cNvPr id="10" name="Freeform: Shape 9">
            <a:extLst>
              <a:ext uri="{FF2B5EF4-FFF2-40B4-BE49-F238E27FC236}">
                <a16:creationId xmlns:a16="http://schemas.microsoft.com/office/drawing/2014/main" id="{F79EDED4-836C-4471-8402-583ADF293122}"/>
              </a:ext>
            </a:extLst>
          </p:cNvPr>
          <p:cNvSpPr/>
          <p:nvPr/>
        </p:nvSpPr>
        <p:spPr>
          <a:xfrm>
            <a:off x="5673496" y="2071671"/>
            <a:ext cx="385142" cy="372514"/>
          </a:xfrm>
          <a:custGeom>
            <a:avLst/>
            <a:gdLst>
              <a:gd name="connsiteX0" fmla="*/ 281897 w 366160"/>
              <a:gd name="connsiteY0" fmla="*/ 0 h 354154"/>
              <a:gd name="connsiteX1" fmla="*/ 366160 w 366160"/>
              <a:gd name="connsiteY1" fmla="*/ 0 h 354154"/>
              <a:gd name="connsiteX2" fmla="*/ 179182 w 366160"/>
              <a:gd name="connsiteY2" fmla="*/ 354154 h 354154"/>
              <a:gd name="connsiteX3" fmla="*/ 171439 w 366160"/>
              <a:gd name="connsiteY3" fmla="*/ 354154 h 354154"/>
              <a:gd name="connsiteX4" fmla="*/ 0 w 366160"/>
              <a:gd name="connsiteY4" fmla="*/ 168762 h 354154"/>
              <a:gd name="connsiteX5" fmla="*/ 25755 w 366160"/>
              <a:gd name="connsiteY5" fmla="*/ 92306 h 354154"/>
              <a:gd name="connsiteX6" fmla="*/ 173887 w 366160"/>
              <a:gd name="connsiteY6" fmla="*/ 208180 h 354154"/>
              <a:gd name="connsiteX7" fmla="*/ 281897 w 366160"/>
              <a:gd name="connsiteY7" fmla="*/ 0 h 354154"/>
              <a:gd name="connsiteX8" fmla="*/ 287872 w 372135"/>
              <a:gd name="connsiteY8" fmla="*/ 0 h 354858"/>
              <a:gd name="connsiteX9" fmla="*/ 287872 w 372135"/>
              <a:gd name="connsiteY9" fmla="*/ 0 h 354858"/>
              <a:gd name="connsiteX10" fmla="*/ 287872 w 383663"/>
              <a:gd name="connsiteY10" fmla="*/ 0 h 354858"/>
              <a:gd name="connsiteX11" fmla="*/ 287872 w 383663"/>
              <a:gd name="connsiteY11" fmla="*/ 0 h 35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60" h="354154">
                <a:moveTo>
                  <a:pt x="281897" y="0"/>
                </a:moveTo>
                <a:lnTo>
                  <a:pt x="366160" y="0"/>
                </a:lnTo>
                <a:cubicBezTo>
                  <a:pt x="297282" y="97851"/>
                  <a:pt x="230801" y="237971"/>
                  <a:pt x="179182" y="354154"/>
                </a:cubicBezTo>
                <a:lnTo>
                  <a:pt x="171439" y="354154"/>
                </a:lnTo>
                <a:cubicBezTo>
                  <a:pt x="130348" y="287662"/>
                  <a:pt x="88066" y="176483"/>
                  <a:pt x="0" y="168762"/>
                </a:cubicBezTo>
                <a:lnTo>
                  <a:pt x="25755" y="92306"/>
                </a:lnTo>
                <a:cubicBezTo>
                  <a:pt x="109280" y="119668"/>
                  <a:pt x="132183" y="149667"/>
                  <a:pt x="173887" y="208180"/>
                </a:cubicBezTo>
                <a:cubicBezTo>
                  <a:pt x="212269" y="122778"/>
                  <a:pt x="233856" y="77184"/>
                  <a:pt x="281897"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11" name="Freeform: Shape 10">
            <a:extLst>
              <a:ext uri="{FF2B5EF4-FFF2-40B4-BE49-F238E27FC236}">
                <a16:creationId xmlns:a16="http://schemas.microsoft.com/office/drawing/2014/main" id="{778ADC60-12D6-47BF-9DBE-5C6CC79838F5}"/>
              </a:ext>
            </a:extLst>
          </p:cNvPr>
          <p:cNvSpPr/>
          <p:nvPr/>
        </p:nvSpPr>
        <p:spPr>
          <a:xfrm>
            <a:off x="5659155" y="3258465"/>
            <a:ext cx="385142" cy="372514"/>
          </a:xfrm>
          <a:custGeom>
            <a:avLst/>
            <a:gdLst>
              <a:gd name="connsiteX0" fmla="*/ 281897 w 366160"/>
              <a:gd name="connsiteY0" fmla="*/ 0 h 354154"/>
              <a:gd name="connsiteX1" fmla="*/ 366160 w 366160"/>
              <a:gd name="connsiteY1" fmla="*/ 0 h 354154"/>
              <a:gd name="connsiteX2" fmla="*/ 179182 w 366160"/>
              <a:gd name="connsiteY2" fmla="*/ 354154 h 354154"/>
              <a:gd name="connsiteX3" fmla="*/ 171439 w 366160"/>
              <a:gd name="connsiteY3" fmla="*/ 354154 h 354154"/>
              <a:gd name="connsiteX4" fmla="*/ 0 w 366160"/>
              <a:gd name="connsiteY4" fmla="*/ 168762 h 354154"/>
              <a:gd name="connsiteX5" fmla="*/ 25755 w 366160"/>
              <a:gd name="connsiteY5" fmla="*/ 92306 h 354154"/>
              <a:gd name="connsiteX6" fmla="*/ 173887 w 366160"/>
              <a:gd name="connsiteY6" fmla="*/ 208180 h 354154"/>
              <a:gd name="connsiteX7" fmla="*/ 281897 w 366160"/>
              <a:gd name="connsiteY7" fmla="*/ 0 h 354154"/>
              <a:gd name="connsiteX8" fmla="*/ 287872 w 372135"/>
              <a:gd name="connsiteY8" fmla="*/ 0 h 354858"/>
              <a:gd name="connsiteX9" fmla="*/ 287872 w 372135"/>
              <a:gd name="connsiteY9" fmla="*/ 0 h 354858"/>
              <a:gd name="connsiteX10" fmla="*/ 287872 w 383663"/>
              <a:gd name="connsiteY10" fmla="*/ 0 h 354858"/>
              <a:gd name="connsiteX11" fmla="*/ 287872 w 383663"/>
              <a:gd name="connsiteY11" fmla="*/ 0 h 35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60" h="354154">
                <a:moveTo>
                  <a:pt x="281897" y="0"/>
                </a:moveTo>
                <a:lnTo>
                  <a:pt x="366160" y="0"/>
                </a:lnTo>
                <a:cubicBezTo>
                  <a:pt x="297282" y="97851"/>
                  <a:pt x="230801" y="237971"/>
                  <a:pt x="179182" y="354154"/>
                </a:cubicBezTo>
                <a:lnTo>
                  <a:pt x="171439" y="354154"/>
                </a:lnTo>
                <a:cubicBezTo>
                  <a:pt x="130348" y="287662"/>
                  <a:pt x="88066" y="176483"/>
                  <a:pt x="0" y="168762"/>
                </a:cubicBezTo>
                <a:lnTo>
                  <a:pt x="25755" y="92306"/>
                </a:lnTo>
                <a:cubicBezTo>
                  <a:pt x="109280" y="119668"/>
                  <a:pt x="132183" y="149667"/>
                  <a:pt x="173887" y="208180"/>
                </a:cubicBezTo>
                <a:cubicBezTo>
                  <a:pt x="212269" y="122778"/>
                  <a:pt x="233856" y="77184"/>
                  <a:pt x="281897"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13" name="TextBox 12">
            <a:extLst>
              <a:ext uri="{FF2B5EF4-FFF2-40B4-BE49-F238E27FC236}">
                <a16:creationId xmlns:a16="http://schemas.microsoft.com/office/drawing/2014/main" id="{BE00A679-27BD-4625-885C-C343BBCBF2B2}"/>
              </a:ext>
            </a:extLst>
          </p:cNvPr>
          <p:cNvSpPr txBox="1"/>
          <p:nvPr/>
        </p:nvSpPr>
        <p:spPr>
          <a:xfrm flipH="1">
            <a:off x="6503166" y="820029"/>
            <a:ext cx="5297349" cy="892552"/>
          </a:xfrm>
          <a:prstGeom prst="rect">
            <a:avLst/>
          </a:prstGeom>
          <a:noFill/>
        </p:spPr>
        <p:txBody>
          <a:bodyPr wrap="square" rtlCol="0">
            <a:spAutoFit/>
          </a:bodyPr>
          <a:lstStyle/>
          <a:p>
            <a:r>
              <a:rPr lang="es-HN" sz="1200" dirty="0">
                <a:solidFill>
                  <a:schemeClr val="bg1"/>
                </a:solidFill>
                <a:latin typeface="Myriad Pro" panose="020B0503030403020204" pitchFamily="34" charset="0"/>
              </a:rPr>
              <a:t>Entre enero y octubre de 2025, la industria publicitaria alcanzó una inversión total de </a:t>
            </a:r>
            <a:r>
              <a:rPr lang="es-HN" sz="1400" b="1" dirty="0">
                <a:solidFill>
                  <a:schemeClr val="bg1"/>
                </a:solidFill>
                <a:latin typeface="Myriad Pro" panose="020B0503030403020204" pitchFamily="34" charset="0"/>
              </a:rPr>
              <a:t>$401 millones</a:t>
            </a:r>
            <a:r>
              <a:rPr lang="es-HN" sz="1200" dirty="0">
                <a:solidFill>
                  <a:schemeClr val="bg1"/>
                </a:solidFill>
                <a:latin typeface="Myriad Pro" panose="020B0503030403020204" pitchFamily="34" charset="0"/>
              </a:rPr>
              <a:t>. De esta cifra, el sector financiero representó el 9%, consolidándose como el rubro con mayor gasto publicitario durante este período.</a:t>
            </a:r>
            <a:endParaRPr lang="ko-KR" altLang="en-US" sz="1200" dirty="0">
              <a:solidFill>
                <a:schemeClr val="bg1"/>
              </a:solidFill>
              <a:latin typeface="Myriad Pro" panose="020B0503030403020204" pitchFamily="34" charset="0"/>
              <a:cs typeface="Poppins" pitchFamily="2" charset="77"/>
            </a:endParaRPr>
          </a:p>
        </p:txBody>
      </p:sp>
      <p:sp>
        <p:nvSpPr>
          <p:cNvPr id="14" name="TextBox 13">
            <a:extLst>
              <a:ext uri="{FF2B5EF4-FFF2-40B4-BE49-F238E27FC236}">
                <a16:creationId xmlns:a16="http://schemas.microsoft.com/office/drawing/2014/main" id="{0EF2BA43-C7B3-4D35-B6B5-4DE93433633E}"/>
              </a:ext>
            </a:extLst>
          </p:cNvPr>
          <p:cNvSpPr txBox="1"/>
          <p:nvPr/>
        </p:nvSpPr>
        <p:spPr>
          <a:xfrm flipH="1">
            <a:off x="6503167" y="1814591"/>
            <a:ext cx="5297348" cy="861774"/>
          </a:xfrm>
          <a:prstGeom prst="rect">
            <a:avLst/>
          </a:prstGeom>
          <a:noFill/>
        </p:spPr>
        <p:txBody>
          <a:bodyPr wrap="square" rtlCol="0">
            <a:spAutoFit/>
          </a:bodyPr>
          <a:lstStyle/>
          <a:p>
            <a:r>
              <a:rPr lang="es-HN" sz="1200" b="1" dirty="0">
                <a:solidFill>
                  <a:schemeClr val="bg1"/>
                </a:solidFill>
                <a:latin typeface="Myriad Pro" panose="020B0503030403020204" pitchFamily="34" charset="0"/>
              </a:rPr>
              <a:t>Grupo Intur </a:t>
            </a:r>
            <a:r>
              <a:rPr lang="es-HN" sz="1200" dirty="0">
                <a:solidFill>
                  <a:schemeClr val="bg1"/>
                </a:solidFill>
                <a:latin typeface="Myriad Pro" panose="020B0503030403020204" pitchFamily="34" charset="0"/>
              </a:rPr>
              <a:t>es el anunciante con mayor inversión, representando el 6% del total </a:t>
            </a:r>
            <a:r>
              <a:rPr lang="es-HN" sz="1400" dirty="0">
                <a:solidFill>
                  <a:schemeClr val="bg1"/>
                </a:solidFill>
                <a:latin typeface="Myriad Pro" panose="020B0503030403020204" pitchFamily="34" charset="0"/>
              </a:rPr>
              <a:t>($23 M), </a:t>
            </a:r>
            <a:r>
              <a:rPr lang="es-HN" sz="1200" dirty="0">
                <a:solidFill>
                  <a:schemeClr val="bg1"/>
                </a:solidFill>
                <a:latin typeface="Myriad Pro" panose="020B0503030403020204" pitchFamily="34" charset="0"/>
              </a:rPr>
              <a:t>seguido por TVC con el 5% </a:t>
            </a:r>
            <a:r>
              <a:rPr lang="es-HN" sz="1400" b="1" dirty="0">
                <a:solidFill>
                  <a:schemeClr val="bg1"/>
                </a:solidFill>
                <a:latin typeface="Myriad Pro" panose="020B0503030403020204" pitchFamily="34" charset="0"/>
              </a:rPr>
              <a:t>($21 M). </a:t>
            </a:r>
            <a:r>
              <a:rPr lang="es-HN" sz="1200" dirty="0">
                <a:solidFill>
                  <a:schemeClr val="bg1"/>
                </a:solidFill>
                <a:latin typeface="Myriad Pro" panose="020B0503030403020204" pitchFamily="34" charset="0"/>
              </a:rPr>
              <a:t>Por otra parte, dentro del sector financiero, los anunciantes con mayor inversión son </a:t>
            </a:r>
            <a:r>
              <a:rPr lang="es-HN" sz="1200" b="1" dirty="0">
                <a:solidFill>
                  <a:schemeClr val="bg1"/>
                </a:solidFill>
                <a:latin typeface="Myriad Pro" panose="020B0503030403020204" pitchFamily="34" charset="0"/>
              </a:rPr>
              <a:t>BAC y Atlántida</a:t>
            </a:r>
            <a:r>
              <a:rPr lang="es-HN" sz="1200" dirty="0">
                <a:solidFill>
                  <a:schemeClr val="bg1"/>
                </a:solidFill>
                <a:latin typeface="Myriad Pro" panose="020B0503030403020204" pitchFamily="34" charset="0"/>
              </a:rPr>
              <a:t>, cada uno con el 2% del SOI, ocupando la 8.ª y 10.ª posición, respectivamente</a:t>
            </a:r>
            <a:r>
              <a:rPr lang="en-US" altLang="ko-KR" sz="1200" dirty="0">
                <a:solidFill>
                  <a:schemeClr val="bg1"/>
                </a:solidFill>
                <a:latin typeface="Myriad Pro" panose="020B0503030403020204" pitchFamily="34" charset="0"/>
                <a:cs typeface="Poppins" pitchFamily="2" charset="77"/>
              </a:rPr>
              <a:t>.</a:t>
            </a:r>
            <a:endParaRPr lang="ko-KR" altLang="en-US" sz="1200" b="1" dirty="0">
              <a:solidFill>
                <a:schemeClr val="bg1"/>
              </a:solidFill>
              <a:latin typeface="Myriad Pro" panose="020B0503030403020204" pitchFamily="34" charset="0"/>
              <a:cs typeface="Poppins" pitchFamily="2" charset="77"/>
            </a:endParaRPr>
          </a:p>
        </p:txBody>
      </p:sp>
      <p:sp>
        <p:nvSpPr>
          <p:cNvPr id="15" name="TextBox 14">
            <a:extLst>
              <a:ext uri="{FF2B5EF4-FFF2-40B4-BE49-F238E27FC236}">
                <a16:creationId xmlns:a16="http://schemas.microsoft.com/office/drawing/2014/main" id="{36601ADE-72C7-45AE-8B5E-8CDB1905FAF0}"/>
              </a:ext>
            </a:extLst>
          </p:cNvPr>
          <p:cNvSpPr txBox="1"/>
          <p:nvPr/>
        </p:nvSpPr>
        <p:spPr>
          <a:xfrm flipH="1">
            <a:off x="6503167" y="2932413"/>
            <a:ext cx="5495782" cy="1200329"/>
          </a:xfrm>
          <a:prstGeom prst="rect">
            <a:avLst/>
          </a:prstGeom>
          <a:noFill/>
        </p:spPr>
        <p:txBody>
          <a:bodyPr wrap="square" rtlCol="0">
            <a:spAutoFit/>
          </a:bodyPr>
          <a:lstStyle/>
          <a:p>
            <a:r>
              <a:rPr lang="es-HN" sz="1200" dirty="0">
                <a:solidFill>
                  <a:schemeClr val="bg1"/>
                </a:solidFill>
                <a:latin typeface="Myriad Pro" panose="020B0503030403020204" pitchFamily="34" charset="0"/>
              </a:rPr>
              <a:t>El 83% de la inversión total de la industria se concentra en televisión, consolidándose como el medio de mayor relevancia. La radio ocupa el segundo lugar, con el 7% del mix publicitario. En cuanto a medios específicos, la mayor concentración se encuentra en Canal 5, que capta el 27% del total, seguido por HCH, con un 12%, siendo ambos los principales receptores de la inversión publicitaria</a:t>
            </a:r>
            <a:endParaRPr lang="ko-KR" altLang="en-US" sz="1200" dirty="0">
              <a:solidFill>
                <a:schemeClr val="bg1"/>
              </a:solidFill>
              <a:latin typeface="Myriad Pro" panose="020B0503030403020204" pitchFamily="34" charset="0"/>
              <a:cs typeface="Poppins" pitchFamily="2" charset="77"/>
            </a:endParaRPr>
          </a:p>
        </p:txBody>
      </p:sp>
      <p:sp>
        <p:nvSpPr>
          <p:cNvPr id="17" name="TextBox 16">
            <a:extLst>
              <a:ext uri="{FF2B5EF4-FFF2-40B4-BE49-F238E27FC236}">
                <a16:creationId xmlns:a16="http://schemas.microsoft.com/office/drawing/2014/main" id="{54EB9305-BDE8-4265-A427-01028BF117A4}"/>
              </a:ext>
            </a:extLst>
          </p:cNvPr>
          <p:cNvSpPr txBox="1"/>
          <p:nvPr/>
        </p:nvSpPr>
        <p:spPr>
          <a:xfrm>
            <a:off x="5878736" y="4462124"/>
            <a:ext cx="5776365" cy="1937133"/>
          </a:xfrm>
          <a:prstGeom prst="rect">
            <a:avLst/>
          </a:prstGeom>
          <a:noFill/>
        </p:spPr>
        <p:txBody>
          <a:bodyPr wrap="square" lIns="108000" rIns="108000" rtlCol="0" anchor="ctr">
            <a:spAutoFit/>
          </a:bodyPr>
          <a:lstStyle/>
          <a:p>
            <a:pPr algn="r">
              <a:lnSpc>
                <a:spcPts val="4900"/>
              </a:lnSpc>
            </a:pPr>
            <a:r>
              <a:rPr lang="en-US" altLang="ko-KR" sz="4400" b="1" dirty="0">
                <a:solidFill>
                  <a:schemeClr val="bg1"/>
                </a:solidFill>
                <a:cs typeface="Arial" panose="020B0604020202020204" pitchFamily="34" charset="0"/>
              </a:rPr>
              <a:t>2025</a:t>
            </a:r>
          </a:p>
          <a:p>
            <a:pPr algn="r">
              <a:lnSpc>
                <a:spcPts val="4900"/>
              </a:lnSpc>
            </a:pPr>
            <a:r>
              <a:rPr lang="en-US" sz="4000" b="1" dirty="0">
                <a:solidFill>
                  <a:schemeClr val="bg1"/>
                </a:solidFill>
                <a:cs typeface="Arial" panose="020B0604020202020204" pitchFamily="34" charset="0"/>
              </a:rPr>
              <a:t>Puntos </a:t>
            </a:r>
            <a:r>
              <a:rPr lang="en-US" sz="4000" b="1" dirty="0" err="1">
                <a:solidFill>
                  <a:schemeClr val="bg1"/>
                </a:solidFill>
                <a:cs typeface="Arial" panose="020B0604020202020204" pitchFamily="34" charset="0"/>
              </a:rPr>
              <a:t>relevantes</a:t>
            </a:r>
            <a:endParaRPr lang="en-US" sz="4000" b="1" dirty="0">
              <a:solidFill>
                <a:schemeClr val="bg1"/>
              </a:solidFill>
              <a:cs typeface="Arial" panose="020B0604020202020204" pitchFamily="34" charset="0"/>
            </a:endParaRPr>
          </a:p>
          <a:p>
            <a:pPr algn="r">
              <a:lnSpc>
                <a:spcPts val="4900"/>
              </a:lnSpc>
            </a:pPr>
            <a:r>
              <a:rPr lang="en-US" sz="4000" b="1" dirty="0" err="1">
                <a:solidFill>
                  <a:schemeClr val="bg1"/>
                </a:solidFill>
                <a:cs typeface="Arial" panose="020B0604020202020204" pitchFamily="34" charset="0"/>
              </a:rPr>
              <a:t>Industria</a:t>
            </a:r>
            <a:r>
              <a:rPr lang="en-US" sz="4000" b="1" dirty="0">
                <a:solidFill>
                  <a:schemeClr val="bg1"/>
                </a:solidFill>
                <a:cs typeface="Arial" panose="020B0604020202020204" pitchFamily="34" charset="0"/>
              </a:rPr>
              <a:t> </a:t>
            </a:r>
            <a:r>
              <a:rPr lang="en-US" sz="4000" b="1" dirty="0" err="1">
                <a:solidFill>
                  <a:schemeClr val="bg1"/>
                </a:solidFill>
                <a:cs typeface="Arial" panose="020B0604020202020204" pitchFamily="34" charset="0"/>
              </a:rPr>
              <a:t>publicitaria</a:t>
            </a:r>
            <a:endParaRPr lang="en-US" sz="4000" b="1" dirty="0">
              <a:solidFill>
                <a:schemeClr val="bg1"/>
              </a:solidFill>
            </a:endParaRPr>
          </a:p>
        </p:txBody>
      </p:sp>
      <p:sp>
        <p:nvSpPr>
          <p:cNvPr id="16" name="Rectángulo 15">
            <a:extLst>
              <a:ext uri="{FF2B5EF4-FFF2-40B4-BE49-F238E27FC236}">
                <a16:creationId xmlns:a16="http://schemas.microsoft.com/office/drawing/2014/main" id="{F7BED0E4-E044-4794-B095-0E334B140FC5}"/>
              </a:ext>
            </a:extLst>
          </p:cNvPr>
          <p:cNvSpPr/>
          <p:nvPr/>
        </p:nvSpPr>
        <p:spPr>
          <a:xfrm>
            <a:off x="143183" y="188685"/>
            <a:ext cx="11905634" cy="6487885"/>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2" name="Grupo 21">
            <a:extLst>
              <a:ext uri="{FF2B5EF4-FFF2-40B4-BE49-F238E27FC236}">
                <a16:creationId xmlns:a16="http://schemas.microsoft.com/office/drawing/2014/main" id="{D768DFAB-129D-4761-B863-0A8ADDF967FA}"/>
              </a:ext>
            </a:extLst>
          </p:cNvPr>
          <p:cNvGrpSpPr/>
          <p:nvPr/>
        </p:nvGrpSpPr>
        <p:grpSpPr>
          <a:xfrm>
            <a:off x="635354" y="1917436"/>
            <a:ext cx="4406903" cy="4481821"/>
            <a:chOff x="1129393" y="2715468"/>
            <a:chExt cx="3422667" cy="3480853"/>
          </a:xfrm>
        </p:grpSpPr>
        <p:sp>
          <p:nvSpPr>
            <p:cNvPr id="20" name="Forma libre: forma 19">
              <a:extLst>
                <a:ext uri="{FF2B5EF4-FFF2-40B4-BE49-F238E27FC236}">
                  <a16:creationId xmlns:a16="http://schemas.microsoft.com/office/drawing/2014/main" id="{E532CE73-03D4-4553-ACCA-D75670C13979}"/>
                </a:ext>
              </a:extLst>
            </p:cNvPr>
            <p:cNvSpPr/>
            <p:nvPr/>
          </p:nvSpPr>
          <p:spPr>
            <a:xfrm>
              <a:off x="1129393" y="3622870"/>
              <a:ext cx="3422667" cy="2573451"/>
            </a:xfrm>
            <a:custGeom>
              <a:avLst/>
              <a:gdLst>
                <a:gd name="connsiteX0" fmla="*/ 1104814 w 3422667"/>
                <a:gd name="connsiteY0" fmla="*/ 294679 h 2573451"/>
                <a:gd name="connsiteX1" fmla="*/ 1207031 w 3422667"/>
                <a:gd name="connsiteY1" fmla="*/ 132410 h 2573451"/>
                <a:gd name="connsiteX2" fmla="*/ 2593348 w 3422667"/>
                <a:gd name="connsiteY2" fmla="*/ 139650 h 2573451"/>
                <a:gd name="connsiteX3" fmla="*/ 3224111 w 3422667"/>
                <a:gd name="connsiteY3" fmla="*/ 597496 h 2573451"/>
                <a:gd name="connsiteX4" fmla="*/ 3138930 w 3422667"/>
                <a:gd name="connsiteY4" fmla="*/ 1828358 h 2573451"/>
                <a:gd name="connsiteX5" fmla="*/ 3079303 w 3422667"/>
                <a:gd name="connsiteY5" fmla="*/ 1953148 h 2573451"/>
                <a:gd name="connsiteX6" fmla="*/ 3006901 w 3422667"/>
                <a:gd name="connsiteY6" fmla="*/ 2456566 h 2573451"/>
                <a:gd name="connsiteX7" fmla="*/ 2900509 w 3422667"/>
                <a:gd name="connsiteY7" fmla="*/ 2566500 h 2573451"/>
                <a:gd name="connsiteX8" fmla="*/ 2884665 w 3422667"/>
                <a:gd name="connsiteY8" fmla="*/ 2565597 h 2573451"/>
                <a:gd name="connsiteX9" fmla="*/ 2770523 w 3422667"/>
                <a:gd name="connsiteY9" fmla="*/ 2565597 h 2573451"/>
                <a:gd name="connsiteX10" fmla="*/ 2647906 w 3422667"/>
                <a:gd name="connsiteY10" fmla="*/ 2485685 h 2573451"/>
                <a:gd name="connsiteX11" fmla="*/ 2645733 w 3422667"/>
                <a:gd name="connsiteY11" fmla="*/ 2460825 h 2573451"/>
                <a:gd name="connsiteX12" fmla="*/ 2621883 w 3422667"/>
                <a:gd name="connsiteY12" fmla="*/ 2286204 h 2573451"/>
                <a:gd name="connsiteX13" fmla="*/ 2501351 w 3422667"/>
                <a:gd name="connsiteY13" fmla="*/ 2201024 h 2573451"/>
                <a:gd name="connsiteX14" fmla="*/ 1980898 w 3422667"/>
                <a:gd name="connsiteY14" fmla="*/ 2282797 h 2573451"/>
                <a:gd name="connsiteX15" fmla="*/ 1415725 w 3422667"/>
                <a:gd name="connsiteY15" fmla="*/ 2220189 h 2573451"/>
                <a:gd name="connsiteX16" fmla="*/ 1306267 w 3422667"/>
                <a:gd name="connsiteY16" fmla="*/ 2281094 h 2573451"/>
                <a:gd name="connsiteX17" fmla="*/ 1278584 w 3422667"/>
                <a:gd name="connsiteY17" fmla="*/ 2381181 h 2573451"/>
                <a:gd name="connsiteX18" fmla="*/ 1201920 w 3422667"/>
                <a:gd name="connsiteY18" fmla="*/ 2551542 h 2573451"/>
                <a:gd name="connsiteX19" fmla="*/ 914862 w 3422667"/>
                <a:gd name="connsiteY19" fmla="*/ 2554098 h 2573451"/>
                <a:gd name="connsiteX20" fmla="*/ 872271 w 3422667"/>
                <a:gd name="connsiteY20" fmla="*/ 2468917 h 2573451"/>
                <a:gd name="connsiteX21" fmla="*/ 874400 w 3422667"/>
                <a:gd name="connsiteY21" fmla="*/ 2115843 h 2573451"/>
                <a:gd name="connsiteX22" fmla="*/ 724483 w 3422667"/>
                <a:gd name="connsiteY22" fmla="*/ 1863282 h 2573451"/>
                <a:gd name="connsiteX23" fmla="*/ 227027 w 3422667"/>
                <a:gd name="connsiteY23" fmla="*/ 1526392 h 2573451"/>
                <a:gd name="connsiteX24" fmla="*/ -405 w 3422667"/>
                <a:gd name="connsiteY24" fmla="*/ 972718 h 2573451"/>
                <a:gd name="connsiteX25" fmla="*/ 132477 w 3422667"/>
                <a:gd name="connsiteY25" fmla="*/ 836428 h 2573451"/>
                <a:gd name="connsiteX26" fmla="*/ 454033 w 3422667"/>
                <a:gd name="connsiteY26" fmla="*/ 658400 h 2573451"/>
                <a:gd name="connsiteX27" fmla="*/ 552417 w 3422667"/>
                <a:gd name="connsiteY27" fmla="*/ 539999 h 2573451"/>
                <a:gd name="connsiteX28" fmla="*/ 586490 w 3422667"/>
                <a:gd name="connsiteY28" fmla="*/ 345787 h 2573451"/>
                <a:gd name="connsiteX29" fmla="*/ 498754 w 3422667"/>
                <a:gd name="connsiteY29" fmla="*/ 158390 h 2573451"/>
                <a:gd name="connsiteX30" fmla="*/ 602248 w 3422667"/>
                <a:gd name="connsiteY30" fmla="*/ 33600 h 2573451"/>
                <a:gd name="connsiteX31" fmla="*/ 1043910 w 3422667"/>
                <a:gd name="connsiteY31" fmla="*/ 239311 h 2573451"/>
                <a:gd name="connsiteX32" fmla="*/ 1104814 w 3422667"/>
                <a:gd name="connsiteY32" fmla="*/ 294679 h 257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22667" h="2573451">
                  <a:moveTo>
                    <a:pt x="1104814" y="294679"/>
                  </a:moveTo>
                  <a:cubicBezTo>
                    <a:pt x="1081816" y="195443"/>
                    <a:pt x="1133775" y="161371"/>
                    <a:pt x="1207031" y="132410"/>
                  </a:cubicBezTo>
                  <a:cubicBezTo>
                    <a:pt x="1670414" y="-52007"/>
                    <a:pt x="2132520" y="-37952"/>
                    <a:pt x="2593348" y="139650"/>
                  </a:cubicBezTo>
                  <a:cubicBezTo>
                    <a:pt x="2841180" y="232326"/>
                    <a:pt x="3059201" y="390592"/>
                    <a:pt x="3224111" y="597496"/>
                  </a:cubicBezTo>
                  <a:cubicBezTo>
                    <a:pt x="3540984" y="999123"/>
                    <a:pt x="3451969" y="1476136"/>
                    <a:pt x="3138930" y="1828358"/>
                  </a:cubicBezTo>
                  <a:cubicBezTo>
                    <a:pt x="3106221" y="1862507"/>
                    <a:pt x="3085310" y="1906243"/>
                    <a:pt x="3079303" y="1953148"/>
                  </a:cubicBezTo>
                  <a:cubicBezTo>
                    <a:pt x="3057158" y="2123509"/>
                    <a:pt x="3026918" y="2288334"/>
                    <a:pt x="3006901" y="2456566"/>
                  </a:cubicBezTo>
                  <a:cubicBezTo>
                    <a:pt x="3007879" y="2516303"/>
                    <a:pt x="2960263" y="2565525"/>
                    <a:pt x="2900509" y="2566500"/>
                  </a:cubicBezTo>
                  <a:cubicBezTo>
                    <a:pt x="2895229" y="2566590"/>
                    <a:pt x="2889905" y="2566287"/>
                    <a:pt x="2884665" y="2565597"/>
                  </a:cubicBezTo>
                  <a:cubicBezTo>
                    <a:pt x="2846335" y="2565597"/>
                    <a:pt x="2808429" y="2565597"/>
                    <a:pt x="2770523" y="2565597"/>
                  </a:cubicBezTo>
                  <a:cubicBezTo>
                    <a:pt x="2714602" y="2577390"/>
                    <a:pt x="2659703" y="2541615"/>
                    <a:pt x="2647906" y="2485685"/>
                  </a:cubicBezTo>
                  <a:cubicBezTo>
                    <a:pt x="2646160" y="2477516"/>
                    <a:pt x="2645437" y="2469168"/>
                    <a:pt x="2645733" y="2460825"/>
                  </a:cubicBezTo>
                  <a:cubicBezTo>
                    <a:pt x="2633851" y="2403222"/>
                    <a:pt x="2625886" y="2344881"/>
                    <a:pt x="2621883" y="2286204"/>
                  </a:cubicBezTo>
                  <a:cubicBezTo>
                    <a:pt x="2625291" y="2187395"/>
                    <a:pt x="2579292" y="2181432"/>
                    <a:pt x="2501351" y="2201024"/>
                  </a:cubicBezTo>
                  <a:cubicBezTo>
                    <a:pt x="2331375" y="2247234"/>
                    <a:pt x="2156838" y="2274654"/>
                    <a:pt x="1980898" y="2282797"/>
                  </a:cubicBezTo>
                  <a:cubicBezTo>
                    <a:pt x="1790349" y="2293820"/>
                    <a:pt x="1599246" y="2272652"/>
                    <a:pt x="1415725" y="2220189"/>
                  </a:cubicBezTo>
                  <a:cubicBezTo>
                    <a:pt x="1354819" y="2201450"/>
                    <a:pt x="1315637" y="2208264"/>
                    <a:pt x="1306267" y="2281094"/>
                  </a:cubicBezTo>
                  <a:cubicBezTo>
                    <a:pt x="1299069" y="2314987"/>
                    <a:pt x="1289826" y="2348412"/>
                    <a:pt x="1278584" y="2381181"/>
                  </a:cubicBezTo>
                  <a:cubicBezTo>
                    <a:pt x="1262399" y="2442511"/>
                    <a:pt x="1278584" y="2525562"/>
                    <a:pt x="1201920" y="2551542"/>
                  </a:cubicBezTo>
                  <a:cubicBezTo>
                    <a:pt x="1108477" y="2580065"/>
                    <a:pt x="1008773" y="2580955"/>
                    <a:pt x="914862" y="2554098"/>
                  </a:cubicBezTo>
                  <a:cubicBezTo>
                    <a:pt x="872271" y="2543024"/>
                    <a:pt x="874400" y="2502138"/>
                    <a:pt x="872271" y="2468917"/>
                  </a:cubicBezTo>
                  <a:cubicBezTo>
                    <a:pt x="866394" y="2351278"/>
                    <a:pt x="867075" y="2233401"/>
                    <a:pt x="874400" y="2115843"/>
                  </a:cubicBezTo>
                  <a:cubicBezTo>
                    <a:pt x="888029" y="1988072"/>
                    <a:pt x="827977" y="1920353"/>
                    <a:pt x="724483" y="1863282"/>
                  </a:cubicBezTo>
                  <a:cubicBezTo>
                    <a:pt x="549521" y="1765120"/>
                    <a:pt x="383120" y="1652426"/>
                    <a:pt x="227027" y="1526392"/>
                  </a:cubicBezTo>
                  <a:cubicBezTo>
                    <a:pt x="45166" y="1383289"/>
                    <a:pt x="-2535" y="1188651"/>
                    <a:pt x="-405" y="972718"/>
                  </a:cubicBezTo>
                  <a:cubicBezTo>
                    <a:pt x="-405" y="890944"/>
                    <a:pt x="36648" y="836854"/>
                    <a:pt x="132477" y="836428"/>
                  </a:cubicBezTo>
                  <a:cubicBezTo>
                    <a:pt x="269618" y="836428"/>
                    <a:pt x="391001" y="803634"/>
                    <a:pt x="454033" y="658400"/>
                  </a:cubicBezTo>
                  <a:cubicBezTo>
                    <a:pt x="475158" y="610529"/>
                    <a:pt x="509231" y="569514"/>
                    <a:pt x="552417" y="539999"/>
                  </a:cubicBezTo>
                  <a:cubicBezTo>
                    <a:pt x="641431" y="483780"/>
                    <a:pt x="644839" y="428413"/>
                    <a:pt x="586490" y="345787"/>
                  </a:cubicBezTo>
                  <a:cubicBezTo>
                    <a:pt x="549862" y="287055"/>
                    <a:pt x="520390" y="224149"/>
                    <a:pt x="498754" y="158390"/>
                  </a:cubicBezTo>
                  <a:cubicBezTo>
                    <a:pt x="462552" y="63839"/>
                    <a:pt x="498754" y="20397"/>
                    <a:pt x="602248" y="33600"/>
                  </a:cubicBezTo>
                  <a:cubicBezTo>
                    <a:pt x="768818" y="49103"/>
                    <a:pt x="924870" y="121762"/>
                    <a:pt x="1043910" y="239311"/>
                  </a:cubicBezTo>
                  <a:cubicBezTo>
                    <a:pt x="1064779" y="258477"/>
                    <a:pt x="1086501" y="277217"/>
                    <a:pt x="1104814" y="294679"/>
                  </a:cubicBezTo>
                  <a:close/>
                </a:path>
              </a:pathLst>
            </a:custGeom>
            <a:solidFill>
              <a:srgbClr val="FFFFFF"/>
            </a:solidFill>
            <a:ln w="42505" cap="flat">
              <a:noFill/>
              <a:prstDash val="solid"/>
              <a:miter/>
            </a:ln>
          </p:spPr>
          <p:txBody>
            <a:bodyPr rtlCol="0" anchor="ctr"/>
            <a:lstStyle/>
            <a:p>
              <a:endParaRPr lang="es-ES"/>
            </a:p>
          </p:txBody>
        </p:sp>
        <p:sp>
          <p:nvSpPr>
            <p:cNvPr id="21" name="Forma libre: forma 20">
              <a:extLst>
                <a:ext uri="{FF2B5EF4-FFF2-40B4-BE49-F238E27FC236}">
                  <a16:creationId xmlns:a16="http://schemas.microsoft.com/office/drawing/2014/main" id="{29597AC4-7922-4846-B472-AE79A393322B}"/>
                </a:ext>
              </a:extLst>
            </p:cNvPr>
            <p:cNvSpPr/>
            <p:nvPr/>
          </p:nvSpPr>
          <p:spPr>
            <a:xfrm>
              <a:off x="2510241" y="2715468"/>
              <a:ext cx="1257614" cy="894697"/>
            </a:xfrm>
            <a:custGeom>
              <a:avLst/>
              <a:gdLst>
                <a:gd name="connsiteX0" fmla="*/ 472279 w 1257614"/>
                <a:gd name="connsiteY0" fmla="*/ 797046 h 894697"/>
                <a:gd name="connsiteX1" fmla="*/ 118353 w 1257614"/>
                <a:gd name="connsiteY1" fmla="*/ 839637 h 894697"/>
                <a:gd name="connsiteX2" fmla="*/ 12303 w 1257614"/>
                <a:gd name="connsiteY2" fmla="*/ 766807 h 894697"/>
                <a:gd name="connsiteX3" fmla="*/ 267845 w 1257614"/>
                <a:gd name="connsiteY3" fmla="*/ 121989 h 894697"/>
                <a:gd name="connsiteX4" fmla="*/ 932680 w 1257614"/>
                <a:gd name="connsiteY4" fmla="*/ 89194 h 894697"/>
                <a:gd name="connsiteX5" fmla="*/ 1252108 w 1257614"/>
                <a:gd name="connsiteY5" fmla="*/ 713569 h 894697"/>
                <a:gd name="connsiteX6" fmla="*/ 1242740 w 1257614"/>
                <a:gd name="connsiteY6" fmla="*/ 795768 h 894697"/>
                <a:gd name="connsiteX7" fmla="*/ 1105171 w 1257614"/>
                <a:gd name="connsiteY7" fmla="*/ 886061 h 894697"/>
                <a:gd name="connsiteX8" fmla="*/ 904146 w 1257614"/>
                <a:gd name="connsiteY8" fmla="*/ 835804 h 894697"/>
                <a:gd name="connsiteX9" fmla="*/ 850055 w 1257614"/>
                <a:gd name="connsiteY9" fmla="*/ 771066 h 894697"/>
                <a:gd name="connsiteX10" fmla="*/ 706099 w 1257614"/>
                <a:gd name="connsiteY10" fmla="*/ 589206 h 894697"/>
                <a:gd name="connsiteX11" fmla="*/ 562144 w 1257614"/>
                <a:gd name="connsiteY11" fmla="*/ 469952 h 894697"/>
                <a:gd name="connsiteX12" fmla="*/ 740171 w 1257614"/>
                <a:gd name="connsiteY12" fmla="*/ 420974 h 894697"/>
                <a:gd name="connsiteX13" fmla="*/ 808744 w 1257614"/>
                <a:gd name="connsiteY13" fmla="*/ 378383 h 894697"/>
                <a:gd name="connsiteX14" fmla="*/ 759337 w 1257614"/>
                <a:gd name="connsiteY14" fmla="*/ 324719 h 894697"/>
                <a:gd name="connsiteX15" fmla="*/ 670749 w 1257614"/>
                <a:gd name="connsiteY15" fmla="*/ 252741 h 894697"/>
                <a:gd name="connsiteX16" fmla="*/ 595365 w 1257614"/>
                <a:gd name="connsiteY16" fmla="*/ 252741 h 894697"/>
                <a:gd name="connsiteX17" fmla="*/ 498258 w 1257614"/>
                <a:gd name="connsiteY17" fmla="*/ 351977 h 894697"/>
                <a:gd name="connsiteX18" fmla="*/ 438207 w 1257614"/>
                <a:gd name="connsiteY18" fmla="*/ 570977 h 894697"/>
                <a:gd name="connsiteX19" fmla="*/ 511461 w 1257614"/>
                <a:gd name="connsiteY19" fmla="*/ 637759 h 894697"/>
                <a:gd name="connsiteX20" fmla="*/ 652861 w 1257614"/>
                <a:gd name="connsiteY20" fmla="*/ 702922 h 894697"/>
                <a:gd name="connsiteX21" fmla="*/ 695452 w 1257614"/>
                <a:gd name="connsiteY21" fmla="*/ 766807 h 894697"/>
                <a:gd name="connsiteX22" fmla="*/ 634122 w 1257614"/>
                <a:gd name="connsiteY22" fmla="*/ 793213 h 894697"/>
                <a:gd name="connsiteX23" fmla="*/ 472279 w 1257614"/>
                <a:gd name="connsiteY23" fmla="*/ 797046 h 89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57614" h="894696">
                  <a:moveTo>
                    <a:pt x="472279" y="797046"/>
                  </a:moveTo>
                  <a:cubicBezTo>
                    <a:pt x="352940" y="795513"/>
                    <a:pt x="233943" y="809823"/>
                    <a:pt x="118353" y="839637"/>
                  </a:cubicBezTo>
                  <a:cubicBezTo>
                    <a:pt x="53616" y="853266"/>
                    <a:pt x="24229" y="834100"/>
                    <a:pt x="12303" y="766807"/>
                  </a:cubicBezTo>
                  <a:cubicBezTo>
                    <a:pt x="-35399" y="497636"/>
                    <a:pt x="50634" y="280425"/>
                    <a:pt x="267845" y="121989"/>
                  </a:cubicBezTo>
                  <a:cubicBezTo>
                    <a:pt x="480797" y="-31336"/>
                    <a:pt x="710360" y="-37299"/>
                    <a:pt x="932680" y="89194"/>
                  </a:cubicBezTo>
                  <a:cubicBezTo>
                    <a:pt x="1169483" y="223780"/>
                    <a:pt x="1283198" y="435028"/>
                    <a:pt x="1252108" y="713569"/>
                  </a:cubicBezTo>
                  <a:cubicBezTo>
                    <a:pt x="1248700" y="740827"/>
                    <a:pt x="1247850" y="768937"/>
                    <a:pt x="1242740" y="795768"/>
                  </a:cubicBezTo>
                  <a:cubicBezTo>
                    <a:pt x="1228258" y="872431"/>
                    <a:pt x="1192057" y="914170"/>
                    <a:pt x="1105171" y="886061"/>
                  </a:cubicBezTo>
                  <a:cubicBezTo>
                    <a:pt x="1039583" y="865191"/>
                    <a:pt x="971863" y="850710"/>
                    <a:pt x="904146" y="835804"/>
                  </a:cubicBezTo>
                  <a:cubicBezTo>
                    <a:pt x="871691" y="832226"/>
                    <a:pt x="847799" y="803648"/>
                    <a:pt x="850055" y="771066"/>
                  </a:cubicBezTo>
                  <a:cubicBezTo>
                    <a:pt x="850055" y="673109"/>
                    <a:pt x="788298" y="627111"/>
                    <a:pt x="706099" y="589206"/>
                  </a:cubicBezTo>
                  <a:cubicBezTo>
                    <a:pt x="649030" y="562799"/>
                    <a:pt x="543830" y="558540"/>
                    <a:pt x="562144" y="469952"/>
                  </a:cubicBezTo>
                  <a:cubicBezTo>
                    <a:pt x="580457" y="381364"/>
                    <a:pt x="675009" y="416714"/>
                    <a:pt x="740171" y="420974"/>
                  </a:cubicBezTo>
                  <a:cubicBezTo>
                    <a:pt x="777225" y="423529"/>
                    <a:pt x="801501" y="418844"/>
                    <a:pt x="808744" y="378383"/>
                  </a:cubicBezTo>
                  <a:cubicBezTo>
                    <a:pt x="815983" y="337922"/>
                    <a:pt x="785743" y="330682"/>
                    <a:pt x="759337" y="324719"/>
                  </a:cubicBezTo>
                  <a:cubicBezTo>
                    <a:pt x="717514" y="321951"/>
                    <a:pt x="682036" y="293075"/>
                    <a:pt x="670749" y="252741"/>
                  </a:cubicBezTo>
                  <a:cubicBezTo>
                    <a:pt x="654140" y="201207"/>
                    <a:pt x="606013" y="221651"/>
                    <a:pt x="595365" y="252741"/>
                  </a:cubicBezTo>
                  <a:cubicBezTo>
                    <a:pt x="578328" y="306406"/>
                    <a:pt x="538293" y="325571"/>
                    <a:pt x="498258" y="351977"/>
                  </a:cubicBezTo>
                  <a:cubicBezTo>
                    <a:pt x="421214" y="395845"/>
                    <a:pt x="394296" y="493888"/>
                    <a:pt x="438207" y="570977"/>
                  </a:cubicBezTo>
                  <a:cubicBezTo>
                    <a:pt x="454945" y="600407"/>
                    <a:pt x="480584" y="623789"/>
                    <a:pt x="511461" y="637759"/>
                  </a:cubicBezTo>
                  <a:cubicBezTo>
                    <a:pt x="557033" y="662461"/>
                    <a:pt x="606439" y="680349"/>
                    <a:pt x="652861" y="702922"/>
                  </a:cubicBezTo>
                  <a:cubicBezTo>
                    <a:pt x="677991" y="715273"/>
                    <a:pt x="703118" y="733587"/>
                    <a:pt x="695452" y="766807"/>
                  </a:cubicBezTo>
                  <a:cubicBezTo>
                    <a:pt x="687786" y="800028"/>
                    <a:pt x="657546" y="792787"/>
                    <a:pt x="634122" y="793213"/>
                  </a:cubicBezTo>
                  <a:cubicBezTo>
                    <a:pt x="583013" y="797898"/>
                    <a:pt x="534885" y="797046"/>
                    <a:pt x="472279" y="797046"/>
                  </a:cubicBezTo>
                  <a:close/>
                </a:path>
              </a:pathLst>
            </a:custGeom>
            <a:solidFill>
              <a:srgbClr val="FFFFFF"/>
            </a:solidFill>
            <a:ln w="42505" cap="flat">
              <a:noFill/>
              <a:prstDash val="solid"/>
              <a:miter/>
            </a:ln>
          </p:spPr>
          <p:txBody>
            <a:bodyPr rtlCol="0" anchor="ctr"/>
            <a:lstStyle/>
            <a:p>
              <a:endParaRPr lang="es-ES"/>
            </a:p>
          </p:txBody>
        </p:sp>
      </p:grpSp>
      <p:sp>
        <p:nvSpPr>
          <p:cNvPr id="23" name="CuadroTexto 22">
            <a:extLst>
              <a:ext uri="{FF2B5EF4-FFF2-40B4-BE49-F238E27FC236}">
                <a16:creationId xmlns:a16="http://schemas.microsoft.com/office/drawing/2014/main" id="{35E0602B-E22B-B54E-8D09-091AAE6547E6}"/>
              </a:ext>
            </a:extLst>
          </p:cNvPr>
          <p:cNvSpPr txBox="1"/>
          <p:nvPr/>
        </p:nvSpPr>
        <p:spPr>
          <a:xfrm>
            <a:off x="5323994" y="6670491"/>
            <a:ext cx="1544012" cy="200055"/>
          </a:xfrm>
          <a:prstGeom prst="rect">
            <a:avLst/>
          </a:prstGeom>
          <a:noFill/>
        </p:spPr>
        <p:txBody>
          <a:bodyPr wrap="none" rtlCol="0">
            <a:spAutoFit/>
          </a:bodyPr>
          <a:lstStyle/>
          <a:p>
            <a:r>
              <a:rPr lang="es-HN" sz="700" i="1" dirty="0">
                <a:solidFill>
                  <a:schemeClr val="tx1">
                    <a:lumMod val="65000"/>
                    <a:lumOff val="35000"/>
                  </a:schemeClr>
                </a:solidFill>
                <a:latin typeface="Poppins" pitchFamily="2" charset="77"/>
                <a:cs typeface="Poppins" pitchFamily="2" charset="77"/>
              </a:rPr>
              <a:t>Fuente : Publisearch, marzo’25</a:t>
            </a:r>
          </a:p>
        </p:txBody>
      </p:sp>
    </p:spTree>
    <p:extLst>
      <p:ext uri="{BB962C8B-B14F-4D97-AF65-F5344CB8AC3E}">
        <p14:creationId xmlns:p14="http://schemas.microsoft.com/office/powerpoint/2010/main" val="7371894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6B91B93-95C2-491F-9023-3ADAC361D70E}"/>
              </a:ext>
            </a:extLst>
          </p:cNvPr>
          <p:cNvGrpSpPr/>
          <p:nvPr/>
        </p:nvGrpSpPr>
        <p:grpSpPr>
          <a:xfrm rot="10800000">
            <a:off x="4438650" y="302113"/>
            <a:ext cx="7600950" cy="1250874"/>
            <a:chOff x="2203174" y="4452730"/>
            <a:chExt cx="8540094" cy="1391478"/>
          </a:xfrm>
          <a:solidFill>
            <a:srgbClr val="A6192E">
              <a:alpha val="70000"/>
            </a:srgbClr>
          </a:solidFill>
        </p:grpSpPr>
        <p:sp>
          <p:nvSpPr>
            <p:cNvPr id="27" name="Freeform: Shape 26">
              <a:extLst>
                <a:ext uri="{FF2B5EF4-FFF2-40B4-BE49-F238E27FC236}">
                  <a16:creationId xmlns:a16="http://schemas.microsoft.com/office/drawing/2014/main" id="{35B63EDC-9839-4591-8DBA-4C62F3F2E2DE}"/>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Chevron 27">
              <a:extLst>
                <a:ext uri="{FF2B5EF4-FFF2-40B4-BE49-F238E27FC236}">
                  <a16:creationId xmlns:a16="http://schemas.microsoft.com/office/drawing/2014/main" id="{455EFB1B-2616-41E5-9A82-BA9C978A91BA}"/>
                </a:ext>
              </a:extLst>
            </p:cNvPr>
            <p:cNvSpPr/>
            <p:nvPr/>
          </p:nvSpPr>
          <p:spPr>
            <a:xfrm>
              <a:off x="9227060" y="4452730"/>
              <a:ext cx="1002920" cy="1391478"/>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Arrow: Chevron 28">
              <a:extLst>
                <a:ext uri="{FF2B5EF4-FFF2-40B4-BE49-F238E27FC236}">
                  <a16:creationId xmlns:a16="http://schemas.microsoft.com/office/drawing/2014/main" id="{4F3A7277-EDFE-45A9-A8D5-00F70C8413F0}"/>
                </a:ext>
              </a:extLst>
            </p:cNvPr>
            <p:cNvSpPr/>
            <p:nvPr/>
          </p:nvSpPr>
          <p:spPr>
            <a:xfrm>
              <a:off x="9740348" y="4452730"/>
              <a:ext cx="1002920" cy="1391478"/>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CEDDA8C0-FD1F-4E3B-B8A5-6E3BF06C64A3}"/>
                </a:ext>
              </a:extLst>
            </p:cNvPr>
            <p:cNvSpPr/>
            <p:nvPr/>
          </p:nvSpPr>
          <p:spPr>
            <a:xfrm>
              <a:off x="2203174" y="4452730"/>
              <a:ext cx="1002920" cy="1391478"/>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AAEFB0F5-1F65-4214-A966-DD7FF4A581F4}"/>
                </a:ext>
              </a:extLst>
            </p:cNvPr>
            <p:cNvSpPr/>
            <p:nvPr/>
          </p:nvSpPr>
          <p:spPr>
            <a:xfrm>
              <a:off x="2716463" y="4452730"/>
              <a:ext cx="1002920" cy="1391478"/>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3">
            <a:extLst>
              <a:ext uri="{FF2B5EF4-FFF2-40B4-BE49-F238E27FC236}">
                <a16:creationId xmlns:a16="http://schemas.microsoft.com/office/drawing/2014/main" id="{7DA86C59-34F4-4919-9F69-A6D243DD90AF}"/>
              </a:ext>
            </a:extLst>
          </p:cNvPr>
          <p:cNvGrpSpPr/>
          <p:nvPr/>
        </p:nvGrpSpPr>
        <p:grpSpPr>
          <a:xfrm>
            <a:off x="5063142" y="5543091"/>
            <a:ext cx="6779230" cy="710197"/>
            <a:chOff x="5578309" y="1475552"/>
            <a:chExt cx="5327706" cy="710197"/>
          </a:xfrm>
          <a:solidFill>
            <a:schemeClr val="bg1"/>
          </a:solidFill>
        </p:grpSpPr>
        <p:sp>
          <p:nvSpPr>
            <p:cNvPr id="5" name="TextBox 4">
              <a:extLst>
                <a:ext uri="{FF2B5EF4-FFF2-40B4-BE49-F238E27FC236}">
                  <a16:creationId xmlns:a16="http://schemas.microsoft.com/office/drawing/2014/main" id="{8591A18A-7559-4485-BC2C-6ACBBA9F87DF}"/>
                </a:ext>
              </a:extLst>
            </p:cNvPr>
            <p:cNvSpPr txBox="1"/>
            <p:nvPr/>
          </p:nvSpPr>
          <p:spPr>
            <a:xfrm>
              <a:off x="6742891" y="1475552"/>
              <a:ext cx="4163124" cy="507831"/>
            </a:xfrm>
            <a:prstGeom prst="rect">
              <a:avLst/>
            </a:prstGeom>
            <a:grpFill/>
          </p:spPr>
          <p:txBody>
            <a:bodyPr wrap="square" lIns="108000" rIns="108000" rtlCol="0">
              <a:spAutoFit/>
            </a:bodyPr>
            <a:lstStyle/>
            <a:p>
              <a:r>
                <a:rPr lang="en-US" altLang="ko-KR" sz="2700" b="1" dirty="0">
                  <a:latin typeface="Myriad Pro" panose="020B0503030403020204" pitchFamily="34" charset="0"/>
                  <a:cs typeface="Arial" panose="020B0604020202020204" pitchFamily="34" charset="0"/>
                </a:rPr>
                <a:t>$37.8M </a:t>
              </a:r>
              <a:endParaRPr lang="ko-KR" altLang="en-US" sz="2700" b="1" dirty="0">
                <a:latin typeface="Myriad Pro" panose="020B0503030403020204" pitchFamily="34" charset="0"/>
                <a:cs typeface="Arial" pitchFamily="34" charset="0"/>
              </a:endParaRPr>
            </a:p>
          </p:txBody>
        </p:sp>
        <p:sp>
          <p:nvSpPr>
            <p:cNvPr id="6" name="TextBox 5">
              <a:extLst>
                <a:ext uri="{FF2B5EF4-FFF2-40B4-BE49-F238E27FC236}">
                  <a16:creationId xmlns:a16="http://schemas.microsoft.com/office/drawing/2014/main" id="{95E3BD7D-EEC6-41FC-867D-95F2B71346B3}"/>
                </a:ext>
              </a:extLst>
            </p:cNvPr>
            <p:cNvSpPr txBox="1"/>
            <p:nvPr/>
          </p:nvSpPr>
          <p:spPr>
            <a:xfrm>
              <a:off x="5578309" y="1477863"/>
              <a:ext cx="1128985" cy="707886"/>
            </a:xfrm>
            <a:prstGeom prst="rect">
              <a:avLst/>
            </a:prstGeom>
            <a:solidFill>
              <a:schemeClr val="bg1">
                <a:lumMod val="95000"/>
                <a:alpha val="70000"/>
              </a:schemeClr>
            </a:solidFill>
          </p:spPr>
          <p:txBody>
            <a:bodyPr wrap="square" lIns="108000" rIns="108000" rtlCol="0">
              <a:spAutoFit/>
            </a:bodyPr>
            <a:lstStyle/>
            <a:p>
              <a:pPr algn="ctr"/>
              <a:r>
                <a:rPr lang="en-US" altLang="ko-KR" sz="4000" b="1" dirty="0">
                  <a:latin typeface="Myriad Pro" panose="020B0503030403020204" pitchFamily="34" charset="0"/>
                  <a:cs typeface="Poppins" pitchFamily="2" charset="77"/>
                </a:rPr>
                <a:t>2025</a:t>
              </a:r>
              <a:endParaRPr lang="ko-KR" altLang="en-US" sz="4000" b="1" dirty="0">
                <a:latin typeface="Myriad Pro" panose="020B0503030403020204" pitchFamily="34" charset="0"/>
                <a:cs typeface="Poppins" pitchFamily="2" charset="77"/>
              </a:endParaRPr>
            </a:p>
          </p:txBody>
        </p:sp>
      </p:grpSp>
      <p:sp>
        <p:nvSpPr>
          <p:cNvPr id="7" name="TextBox 6">
            <a:extLst>
              <a:ext uri="{FF2B5EF4-FFF2-40B4-BE49-F238E27FC236}">
                <a16:creationId xmlns:a16="http://schemas.microsoft.com/office/drawing/2014/main" id="{38A41E9E-1812-4ACE-A417-73C9AF47F355}"/>
              </a:ext>
            </a:extLst>
          </p:cNvPr>
          <p:cNvSpPr txBox="1"/>
          <p:nvPr/>
        </p:nvSpPr>
        <p:spPr>
          <a:xfrm>
            <a:off x="6558662" y="4690271"/>
            <a:ext cx="5287640" cy="830997"/>
          </a:xfrm>
          <a:prstGeom prst="rect">
            <a:avLst/>
          </a:prstGeom>
          <a:solidFill>
            <a:schemeClr val="bg1"/>
          </a:solidFill>
        </p:spPr>
        <p:txBody>
          <a:bodyPr wrap="square" rtlCol="0">
            <a:spAutoFit/>
          </a:bodyPr>
          <a:lstStyle/>
          <a:p>
            <a:r>
              <a:rPr lang="en-US" altLang="ko-KR" sz="1200" dirty="0">
                <a:latin typeface="Myriad Pro" panose="020B0503030403020204" pitchFamily="34" charset="0"/>
                <a:cs typeface="Arial" panose="020B0604020202020204" pitchFamily="34" charset="0"/>
              </a:rPr>
              <a:t>La inversion del sector </a:t>
            </a:r>
            <a:r>
              <a:rPr lang="en-US" altLang="ko-KR" sz="1200" dirty="0" err="1">
                <a:latin typeface="Myriad Pro" panose="020B0503030403020204" pitchFamily="34" charset="0"/>
                <a:cs typeface="Arial" panose="020B0604020202020204" pitchFamily="34" charset="0"/>
              </a:rPr>
              <a:t>tiene</a:t>
            </a:r>
            <a:r>
              <a:rPr lang="en-US" altLang="ko-KR" sz="1200" dirty="0">
                <a:latin typeface="Myriad Pro" panose="020B0503030403020204" pitchFamily="34" charset="0"/>
                <a:cs typeface="Arial" panose="020B0604020202020204" pitchFamily="34" charset="0"/>
              </a:rPr>
              <a:t> un </a:t>
            </a:r>
            <a:r>
              <a:rPr lang="en-US" altLang="ko-KR" sz="1200" dirty="0" err="1">
                <a:latin typeface="Myriad Pro" panose="020B0503030403020204" pitchFamily="34" charset="0"/>
                <a:cs typeface="Arial" panose="020B0604020202020204" pitchFamily="34" charset="0"/>
              </a:rPr>
              <a:t>ascenso</a:t>
            </a:r>
            <a:r>
              <a:rPr lang="en-US" altLang="ko-KR" sz="1200" dirty="0">
                <a:latin typeface="Myriad Pro" panose="020B0503030403020204" pitchFamily="34" charset="0"/>
                <a:cs typeface="Arial" panose="020B0604020202020204" pitchFamily="34" charset="0"/>
              </a:rPr>
              <a:t> </a:t>
            </a:r>
            <a:r>
              <a:rPr lang="en-US" altLang="ko-KR" sz="1200" dirty="0">
                <a:latin typeface="Myriad Pro" panose="020B0503030403020204" pitchFamily="34" charset="0"/>
                <a:ea typeface="FZShuTi" pitchFamily="2" charset="-122"/>
                <a:cs typeface="Arial" panose="020B0604020202020204" pitchFamily="34" charset="0"/>
              </a:rPr>
              <a:t>.</a:t>
            </a:r>
            <a:r>
              <a:rPr lang="en-US" altLang="ko-KR" sz="1200" dirty="0" err="1">
                <a:latin typeface="Myriad Pro" panose="020B0503030403020204" pitchFamily="34" charset="0"/>
                <a:ea typeface="FZShuTi" pitchFamily="2" charset="-122"/>
                <a:cs typeface="Arial" panose="020B0604020202020204" pitchFamily="34" charset="0"/>
              </a:rPr>
              <a:t>sobre</a:t>
            </a:r>
            <a:r>
              <a:rPr lang="en-US" altLang="ko-KR" sz="1200" dirty="0">
                <a:latin typeface="Myriad Pro" panose="020B0503030403020204" pitchFamily="34" charset="0"/>
                <a:ea typeface="FZShuTi" pitchFamily="2" charset="-122"/>
                <a:cs typeface="Arial" panose="020B0604020202020204" pitchFamily="34" charset="0"/>
              </a:rPr>
              <a:t> el 2023, con un </a:t>
            </a:r>
            <a:r>
              <a:rPr lang="en-US" altLang="ko-KR" sz="1200" dirty="0" err="1">
                <a:latin typeface="Myriad Pro" panose="020B0503030403020204" pitchFamily="34" charset="0"/>
                <a:ea typeface="FZShuTi" pitchFamily="2" charset="-122"/>
                <a:cs typeface="Arial" panose="020B0604020202020204" pitchFamily="34" charset="0"/>
              </a:rPr>
              <a:t>crecimiento</a:t>
            </a:r>
            <a:r>
              <a:rPr lang="en-US" altLang="ko-KR" sz="1200" dirty="0">
                <a:latin typeface="Myriad Pro" panose="020B0503030403020204" pitchFamily="34" charset="0"/>
                <a:ea typeface="FZShuTi" pitchFamily="2" charset="-122"/>
                <a:cs typeface="Arial" panose="020B0604020202020204" pitchFamily="34" charset="0"/>
              </a:rPr>
              <a:t> del 27%. La </a:t>
            </a:r>
            <a:r>
              <a:rPr lang="en-US" altLang="ko-KR" sz="1200" dirty="0" err="1">
                <a:latin typeface="Myriad Pro" panose="020B0503030403020204" pitchFamily="34" charset="0"/>
                <a:ea typeface="FZShuTi" pitchFamily="2" charset="-122"/>
                <a:cs typeface="Arial" panose="020B0604020202020204" pitchFamily="34" charset="0"/>
              </a:rPr>
              <a:t>categoria</a:t>
            </a:r>
            <a:r>
              <a:rPr lang="en-US" altLang="ko-KR" sz="1200" dirty="0">
                <a:latin typeface="Myriad Pro" panose="020B0503030403020204" pitchFamily="34" charset="0"/>
                <a:ea typeface="FZShuTi" pitchFamily="2" charset="-122"/>
                <a:cs typeface="Arial" panose="020B0604020202020204" pitchFamily="34" charset="0"/>
              </a:rPr>
              <a:t> de </a:t>
            </a:r>
            <a:r>
              <a:rPr lang="en-US" altLang="ko-KR" sz="1200" dirty="0" err="1">
                <a:latin typeface="Myriad Pro" panose="020B0503030403020204" pitchFamily="34" charset="0"/>
                <a:ea typeface="FZShuTi" pitchFamily="2" charset="-122"/>
                <a:cs typeface="Arial" panose="020B0604020202020204" pitchFamily="34" charset="0"/>
              </a:rPr>
              <a:t>bancos</a:t>
            </a:r>
            <a:r>
              <a:rPr lang="en-US" altLang="ko-KR" sz="1200" dirty="0">
                <a:latin typeface="Myriad Pro" panose="020B0503030403020204" pitchFamily="34" charset="0"/>
                <a:ea typeface="FZShuTi" pitchFamily="2" charset="-122"/>
                <a:cs typeface="Arial" panose="020B0604020202020204" pitchFamily="34" charset="0"/>
              </a:rPr>
              <a:t> </a:t>
            </a:r>
            <a:r>
              <a:rPr lang="en-US" altLang="ko-KR" sz="1200" dirty="0" err="1">
                <a:latin typeface="Myriad Pro" panose="020B0503030403020204" pitchFamily="34" charset="0"/>
                <a:ea typeface="FZShuTi" pitchFamily="2" charset="-122"/>
                <a:cs typeface="Arial" panose="020B0604020202020204" pitchFamily="34" charset="0"/>
              </a:rPr>
              <a:t>sigue</a:t>
            </a:r>
            <a:r>
              <a:rPr lang="en-US" altLang="ko-KR" sz="1200" dirty="0">
                <a:latin typeface="Myriad Pro" panose="020B0503030403020204" pitchFamily="34" charset="0"/>
                <a:ea typeface="FZShuTi" pitchFamily="2" charset="-122"/>
                <a:cs typeface="Arial" panose="020B0604020202020204" pitchFamily="34" charset="0"/>
              </a:rPr>
              <a:t> </a:t>
            </a:r>
            <a:r>
              <a:rPr lang="en-US" altLang="ko-KR" sz="1200" dirty="0" err="1">
                <a:latin typeface="Myriad Pro" panose="020B0503030403020204" pitchFamily="34" charset="0"/>
                <a:ea typeface="FZShuTi" pitchFamily="2" charset="-122"/>
                <a:cs typeface="Arial" panose="020B0604020202020204" pitchFamily="34" charset="0"/>
              </a:rPr>
              <a:t>siendo</a:t>
            </a:r>
            <a:r>
              <a:rPr lang="en-US" altLang="ko-KR" sz="1200" dirty="0">
                <a:latin typeface="Myriad Pro" panose="020B0503030403020204" pitchFamily="34" charset="0"/>
                <a:ea typeface="FZShuTi" pitchFamily="2" charset="-122"/>
                <a:cs typeface="Arial" panose="020B0604020202020204" pitchFamily="34" charset="0"/>
              </a:rPr>
              <a:t> la mas </a:t>
            </a:r>
            <a:r>
              <a:rPr lang="en-US" altLang="ko-KR" sz="1200" dirty="0" err="1">
                <a:latin typeface="Myriad Pro" panose="020B0503030403020204" pitchFamily="34" charset="0"/>
                <a:ea typeface="FZShuTi" pitchFamily="2" charset="-122"/>
                <a:cs typeface="Arial" panose="020B0604020202020204" pitchFamily="34" charset="0"/>
              </a:rPr>
              <a:t>fuerte</a:t>
            </a:r>
            <a:r>
              <a:rPr lang="en-US" altLang="ko-KR" sz="1200" dirty="0">
                <a:latin typeface="Myriad Pro" panose="020B0503030403020204" pitchFamily="34" charset="0"/>
                <a:ea typeface="FZShuTi" pitchFamily="2" charset="-122"/>
                <a:cs typeface="Arial" panose="020B0604020202020204" pitchFamily="34" charset="0"/>
              </a:rPr>
              <a:t> sin embargo el sector </a:t>
            </a:r>
            <a:r>
              <a:rPr lang="en-US" altLang="ko-KR" sz="1200" dirty="0" err="1">
                <a:latin typeface="Myriad Pro" panose="020B0503030403020204" pitchFamily="34" charset="0"/>
                <a:ea typeface="FZShuTi" pitchFamily="2" charset="-122"/>
                <a:cs typeface="Arial" panose="020B0604020202020204" pitchFamily="34" charset="0"/>
              </a:rPr>
              <a:t>destina</a:t>
            </a:r>
            <a:r>
              <a:rPr lang="en-US" altLang="ko-KR" sz="1200" dirty="0">
                <a:latin typeface="Myriad Pro" panose="020B0503030403020204" pitchFamily="34" charset="0"/>
                <a:ea typeface="FZShuTi" pitchFamily="2" charset="-122"/>
                <a:cs typeface="Arial" panose="020B0604020202020204" pitchFamily="34" charset="0"/>
              </a:rPr>
              <a:t> una </a:t>
            </a:r>
            <a:r>
              <a:rPr lang="en-US" altLang="ko-KR" sz="1200" dirty="0" err="1">
                <a:latin typeface="Myriad Pro" panose="020B0503030403020204" pitchFamily="34" charset="0"/>
                <a:ea typeface="FZShuTi" pitchFamily="2" charset="-122"/>
                <a:cs typeface="Arial" panose="020B0604020202020204" pitchFamily="34" charset="0"/>
              </a:rPr>
              <a:t>importante</a:t>
            </a:r>
            <a:r>
              <a:rPr lang="en-US" altLang="ko-KR" sz="1200" dirty="0">
                <a:latin typeface="Myriad Pro" panose="020B0503030403020204" pitchFamily="34" charset="0"/>
                <a:ea typeface="FZShuTi" pitchFamily="2" charset="-122"/>
                <a:cs typeface="Arial" panose="020B0604020202020204" pitchFamily="34" charset="0"/>
              </a:rPr>
              <a:t> </a:t>
            </a:r>
            <a:r>
              <a:rPr lang="en-US" altLang="ko-KR" sz="1200" dirty="0" err="1">
                <a:latin typeface="Myriad Pro" panose="020B0503030403020204" pitchFamily="34" charset="0"/>
                <a:ea typeface="FZShuTi" pitchFamily="2" charset="-122"/>
                <a:cs typeface="Arial" panose="020B0604020202020204" pitchFamily="34" charset="0"/>
              </a:rPr>
              <a:t>inversión</a:t>
            </a:r>
            <a:r>
              <a:rPr lang="en-US" altLang="ko-KR" sz="1200" dirty="0">
                <a:latin typeface="Myriad Pro" panose="020B0503030403020204" pitchFamily="34" charset="0"/>
                <a:ea typeface="FZShuTi" pitchFamily="2" charset="-122"/>
                <a:cs typeface="Arial" panose="020B0604020202020204" pitchFamily="34" charset="0"/>
              </a:rPr>
              <a:t> a la </a:t>
            </a:r>
            <a:r>
              <a:rPr lang="en-US" altLang="ko-KR" sz="1200" dirty="0" err="1">
                <a:latin typeface="Myriad Pro" panose="020B0503030403020204" pitchFamily="34" charset="0"/>
                <a:ea typeface="FZShuTi" pitchFamily="2" charset="-122"/>
                <a:cs typeface="Arial" panose="020B0604020202020204" pitchFamily="34" charset="0"/>
              </a:rPr>
              <a:t>comunicación</a:t>
            </a:r>
            <a:r>
              <a:rPr lang="en-US" altLang="ko-KR" sz="1200" dirty="0">
                <a:latin typeface="Myriad Pro" panose="020B0503030403020204" pitchFamily="34" charset="0"/>
                <a:ea typeface="FZShuTi" pitchFamily="2" charset="-122"/>
                <a:cs typeface="Arial" panose="020B0604020202020204" pitchFamily="34" charset="0"/>
              </a:rPr>
              <a:t> de “</a:t>
            </a:r>
            <a:r>
              <a:rPr lang="en-US" altLang="ko-KR" sz="1200" dirty="0" err="1">
                <a:latin typeface="Myriad Pro" panose="020B0503030403020204" pitchFamily="34" charset="0"/>
                <a:ea typeface="FZShuTi" pitchFamily="2" charset="-122"/>
                <a:cs typeface="Arial" panose="020B0604020202020204" pitchFamily="34" charset="0"/>
              </a:rPr>
              <a:t>remesas</a:t>
            </a:r>
            <a:r>
              <a:rPr lang="en-US" altLang="ko-KR" sz="1200" dirty="0">
                <a:latin typeface="Myriad Pro" panose="020B0503030403020204" pitchFamily="34" charset="0"/>
                <a:ea typeface="FZShuTi" pitchFamily="2" charset="-122"/>
                <a:cs typeface="Arial" panose="020B0604020202020204" pitchFamily="34" charset="0"/>
              </a:rPr>
              <a:t>” y “</a:t>
            </a:r>
            <a:r>
              <a:rPr lang="en-US" altLang="ko-KR" sz="1200" dirty="0" err="1">
                <a:latin typeface="Myriad Pro" panose="020B0503030403020204" pitchFamily="34" charset="0"/>
                <a:ea typeface="FZShuTi" pitchFamily="2" charset="-122"/>
                <a:cs typeface="Arial" panose="020B0604020202020204" pitchFamily="34" charset="0"/>
              </a:rPr>
              <a:t>tarjetas</a:t>
            </a:r>
            <a:r>
              <a:rPr lang="en-US" altLang="ko-KR" sz="1200" dirty="0">
                <a:latin typeface="Myriad Pro" panose="020B0503030403020204" pitchFamily="34" charset="0"/>
                <a:ea typeface="FZShuTi" pitchFamily="2" charset="-122"/>
                <a:cs typeface="Arial" panose="020B0604020202020204" pitchFamily="34" charset="0"/>
              </a:rPr>
              <a:t> de </a:t>
            </a:r>
            <a:r>
              <a:rPr lang="en-US" altLang="ko-KR" sz="1200" dirty="0" err="1">
                <a:latin typeface="Myriad Pro" panose="020B0503030403020204" pitchFamily="34" charset="0"/>
                <a:ea typeface="FZShuTi" pitchFamily="2" charset="-122"/>
                <a:cs typeface="Arial" panose="020B0604020202020204" pitchFamily="34" charset="0"/>
              </a:rPr>
              <a:t>crédito</a:t>
            </a:r>
            <a:r>
              <a:rPr lang="en-US" altLang="ko-KR" sz="1200" dirty="0">
                <a:latin typeface="Myriad Pro" panose="020B0503030403020204" pitchFamily="34" charset="0"/>
                <a:ea typeface="FZShuTi" pitchFamily="2" charset="-122"/>
                <a:cs typeface="Arial" panose="020B0604020202020204" pitchFamily="34" charset="0"/>
              </a:rPr>
              <a:t>” , con </a:t>
            </a:r>
            <a:r>
              <a:rPr lang="en-US" altLang="ko-KR" sz="1200" dirty="0" err="1">
                <a:latin typeface="Myriad Pro" panose="020B0503030403020204" pitchFamily="34" charset="0"/>
                <a:ea typeface="FZShuTi" pitchFamily="2" charset="-122"/>
                <a:cs typeface="Arial" panose="020B0604020202020204" pitchFamily="34" charset="0"/>
              </a:rPr>
              <a:t>el</a:t>
            </a:r>
            <a:r>
              <a:rPr lang="en-US" altLang="ko-KR" sz="1200" dirty="0">
                <a:latin typeface="Myriad Pro" panose="020B0503030403020204" pitchFamily="34" charset="0"/>
                <a:ea typeface="FZShuTi" pitchFamily="2" charset="-122"/>
                <a:cs typeface="Arial" panose="020B0604020202020204" pitchFamily="34" charset="0"/>
              </a:rPr>
              <a:t> 14% y 12%, </a:t>
            </a:r>
            <a:r>
              <a:rPr lang="en-US" altLang="ko-KR" sz="1200" dirty="0" err="1">
                <a:latin typeface="Myriad Pro" panose="020B0503030403020204" pitchFamily="34" charset="0"/>
                <a:ea typeface="FZShuTi" pitchFamily="2" charset="-122"/>
                <a:cs typeface="Arial" panose="020B0604020202020204" pitchFamily="34" charset="0"/>
              </a:rPr>
              <a:t>respectivamente</a:t>
            </a:r>
            <a:r>
              <a:rPr lang="en-US" altLang="ko-KR" sz="1200" dirty="0">
                <a:latin typeface="Myriad Pro" panose="020B0503030403020204" pitchFamily="34" charset="0"/>
                <a:ea typeface="FZShuTi" pitchFamily="2" charset="-122"/>
                <a:cs typeface="Arial" panose="020B0604020202020204" pitchFamily="34" charset="0"/>
              </a:rPr>
              <a:t>.</a:t>
            </a:r>
            <a:endParaRPr lang="en-US" altLang="ko-KR" sz="1200" dirty="0">
              <a:latin typeface="Myriad Pro" panose="020B0503030403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C79CA3D-1245-4812-BE2C-A17717D31459}"/>
              </a:ext>
            </a:extLst>
          </p:cNvPr>
          <p:cNvSpPr txBox="1"/>
          <p:nvPr/>
        </p:nvSpPr>
        <p:spPr>
          <a:xfrm>
            <a:off x="6554732" y="4240147"/>
            <a:ext cx="5287640" cy="523220"/>
          </a:xfrm>
          <a:prstGeom prst="rect">
            <a:avLst/>
          </a:prstGeom>
          <a:solidFill>
            <a:schemeClr val="bg1"/>
          </a:solidFill>
        </p:spPr>
        <p:txBody>
          <a:bodyPr wrap="square" lIns="108000" rIns="108000" rtlCol="0">
            <a:spAutoFit/>
          </a:bodyPr>
          <a:lstStyle/>
          <a:p>
            <a:r>
              <a:rPr lang="en-US" altLang="ko-KR" sz="2700" b="1" dirty="0">
                <a:latin typeface="Myriad Pro" panose="020B0503030403020204" pitchFamily="34" charset="0"/>
                <a:cs typeface="Arial" panose="020B0604020202020204" pitchFamily="34" charset="0"/>
              </a:rPr>
              <a:t>$42.8M </a:t>
            </a:r>
            <a:r>
              <a:rPr lang="en-US" altLang="ko-KR" sz="1500" dirty="0">
                <a:solidFill>
                  <a:schemeClr val="tx1">
                    <a:lumMod val="50000"/>
                    <a:lumOff val="50000"/>
                  </a:schemeClr>
                </a:solidFill>
                <a:latin typeface="Myriad Pro" panose="020B0503030403020204" pitchFamily="34" charset="0"/>
                <a:cs typeface="Arial" panose="020B0604020202020204" pitchFamily="34" charset="0"/>
              </a:rPr>
              <a:t>(TY 51.8M)</a:t>
            </a:r>
            <a:endParaRPr lang="ko-KR" altLang="en-US" sz="1500" dirty="0">
              <a:latin typeface="Myriad Pro" panose="020B0503030403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5E1B5E5-22C6-4CAE-BC59-0EB34CC7C043}"/>
              </a:ext>
            </a:extLst>
          </p:cNvPr>
          <p:cNvSpPr txBox="1"/>
          <p:nvPr/>
        </p:nvSpPr>
        <p:spPr>
          <a:xfrm>
            <a:off x="6524800" y="3515521"/>
            <a:ext cx="5317572" cy="646331"/>
          </a:xfrm>
          <a:prstGeom prst="rect">
            <a:avLst/>
          </a:prstGeom>
          <a:solidFill>
            <a:schemeClr val="bg1"/>
          </a:solidFill>
        </p:spPr>
        <p:txBody>
          <a:bodyPr wrap="square" rtlCol="0">
            <a:spAutoFit/>
          </a:bodyPr>
          <a:lstStyle/>
          <a:p>
            <a:r>
              <a:rPr lang="es-HN" sz="1200" dirty="0">
                <a:latin typeface="Myriad Pro" panose="020B0503030403020204" pitchFamily="34" charset="0"/>
              </a:rPr>
              <a:t>La inversión publicitaria del sector se redujo un 19 % en comparación con el año anterior . En este período, la actividad publicitaria de las tarjetas de crédito cobran relevancia alcanzando un 15 % de participación en el SOI.</a:t>
            </a:r>
            <a:endParaRPr lang="en-US" altLang="ko-KR" sz="1200" dirty="0">
              <a:latin typeface="Myriad Pro" panose="020B0503030403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A5757E4-1723-4073-9FC5-1D351F20A151}"/>
              </a:ext>
            </a:extLst>
          </p:cNvPr>
          <p:cNvSpPr txBox="1"/>
          <p:nvPr/>
        </p:nvSpPr>
        <p:spPr>
          <a:xfrm>
            <a:off x="6521854" y="3027297"/>
            <a:ext cx="5287639" cy="523220"/>
          </a:xfrm>
          <a:prstGeom prst="rect">
            <a:avLst/>
          </a:prstGeom>
          <a:solidFill>
            <a:schemeClr val="bg1"/>
          </a:solidFill>
        </p:spPr>
        <p:txBody>
          <a:bodyPr wrap="square" lIns="108000" rIns="108000" rtlCol="0">
            <a:spAutoFit/>
          </a:bodyPr>
          <a:lstStyle/>
          <a:p>
            <a:r>
              <a:rPr lang="en-US" altLang="ko-KR" sz="2700" b="1" dirty="0">
                <a:latin typeface="Myriad Pro" panose="020B0503030403020204" pitchFamily="34" charset="0"/>
                <a:cs typeface="Arial" panose="020B0604020202020204" pitchFamily="34" charset="0"/>
              </a:rPr>
              <a:t>$33.6M </a:t>
            </a:r>
            <a:r>
              <a:rPr lang="en-US" altLang="ko-KR" sz="1500" dirty="0">
                <a:solidFill>
                  <a:schemeClr val="tx1">
                    <a:lumMod val="50000"/>
                    <a:lumOff val="50000"/>
                  </a:schemeClr>
                </a:solidFill>
                <a:latin typeface="Myriad Pro" panose="020B0503030403020204" pitchFamily="34" charset="0"/>
                <a:cs typeface="Arial" panose="020B0604020202020204" pitchFamily="34" charset="0"/>
              </a:rPr>
              <a:t>(TY 46.8M)</a:t>
            </a:r>
            <a:endParaRPr lang="ko-KR" altLang="en-US" sz="1500" dirty="0">
              <a:latin typeface="Myriad Pro" panose="020B0503030403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37A4661-D2A4-40E5-9248-83B3298A506A}"/>
              </a:ext>
            </a:extLst>
          </p:cNvPr>
          <p:cNvSpPr txBox="1"/>
          <p:nvPr/>
        </p:nvSpPr>
        <p:spPr>
          <a:xfrm>
            <a:off x="6472980" y="2186513"/>
            <a:ext cx="5369391" cy="830997"/>
          </a:xfrm>
          <a:prstGeom prst="rect">
            <a:avLst/>
          </a:prstGeom>
          <a:solidFill>
            <a:schemeClr val="bg1"/>
          </a:solidFill>
        </p:spPr>
        <p:txBody>
          <a:bodyPr wrap="square" rtlCol="0">
            <a:spAutoFit/>
          </a:bodyPr>
          <a:lstStyle/>
          <a:p>
            <a:r>
              <a:rPr lang="es-HN" sz="1200" dirty="0"/>
              <a:t>Se observa una presencia muy fuerte de </a:t>
            </a:r>
            <a:r>
              <a:rPr lang="es-HN" sz="1200" b="1" dirty="0"/>
              <a:t>campañas institucionales - 36%</a:t>
            </a:r>
            <a:r>
              <a:rPr lang="es-HN" sz="1200" dirty="0"/>
              <a:t> (posicionamiento de marca, banca digital y confianza)</a:t>
            </a:r>
            <a:r>
              <a:rPr lang="en-US" sz="1200" dirty="0">
                <a:latin typeface="Myriad Pro" panose="020B0503030403020204" pitchFamily="34" charset="0"/>
                <a:cs typeface="Arial" panose="020B0604020202020204" pitchFamily="34" charset="0"/>
              </a:rPr>
              <a:t>, </a:t>
            </a:r>
            <a:r>
              <a:rPr lang="en-US" sz="1200" dirty="0" err="1">
                <a:latin typeface="Myriad Pro" panose="020B0503030403020204" pitchFamily="34" charset="0"/>
                <a:cs typeface="Arial" panose="020B0604020202020204" pitchFamily="34" charset="0"/>
              </a:rPr>
              <a:t>acompañadas</a:t>
            </a:r>
            <a:r>
              <a:rPr lang="en-US" sz="1200" dirty="0">
                <a:latin typeface="Myriad Pro" panose="020B0503030403020204" pitchFamily="34" charset="0"/>
                <a:cs typeface="Arial" panose="020B0604020202020204" pitchFamily="34" charset="0"/>
              </a:rPr>
              <a:t> de </a:t>
            </a:r>
            <a:r>
              <a:rPr lang="en-US" sz="1200" dirty="0" err="1">
                <a:latin typeface="Myriad Pro" panose="020B0503030403020204" pitchFamily="34" charset="0"/>
                <a:cs typeface="Arial" panose="020B0604020202020204" pitchFamily="34" charset="0"/>
              </a:rPr>
              <a:t>campañas</a:t>
            </a:r>
            <a:r>
              <a:rPr lang="en-US" sz="1200" dirty="0">
                <a:latin typeface="Myriad Pro" panose="020B0503030403020204" pitchFamily="34" charset="0"/>
                <a:cs typeface="Arial" panose="020B0604020202020204" pitchFamily="34" charset="0"/>
              </a:rPr>
              <a:t>  </a:t>
            </a:r>
            <a:r>
              <a:rPr lang="es-HN" sz="1200" b="1" dirty="0"/>
              <a:t>promocionales de tarjetas</a:t>
            </a:r>
            <a:r>
              <a:rPr lang="es-HN" sz="1200" dirty="0"/>
              <a:t> para captar gasto y recuperar consumo, campañas de ahorros y préstamos.</a:t>
            </a:r>
            <a:endParaRPr lang="en-US" altLang="ko-KR" sz="1200" dirty="0">
              <a:latin typeface="Myriad Pro" panose="020B0503030403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93DF382-44DD-45C3-9704-34E8893BC3AC}"/>
              </a:ext>
            </a:extLst>
          </p:cNvPr>
          <p:cNvSpPr txBox="1"/>
          <p:nvPr/>
        </p:nvSpPr>
        <p:spPr>
          <a:xfrm>
            <a:off x="6482698" y="1698289"/>
            <a:ext cx="5326795" cy="507831"/>
          </a:xfrm>
          <a:prstGeom prst="rect">
            <a:avLst/>
          </a:prstGeom>
          <a:solidFill>
            <a:schemeClr val="bg1"/>
          </a:solidFill>
        </p:spPr>
        <p:txBody>
          <a:bodyPr wrap="square" lIns="108000" rIns="108000" rtlCol="0">
            <a:spAutoFit/>
          </a:bodyPr>
          <a:lstStyle/>
          <a:p>
            <a:r>
              <a:rPr lang="en-US" altLang="ko-KR" sz="2700" b="1" dirty="0">
                <a:latin typeface="Myriad Pro" panose="020B0503030403020204" pitchFamily="34" charset="0"/>
                <a:cs typeface="Arial" panose="020B0604020202020204" pitchFamily="34" charset="0"/>
              </a:rPr>
              <a:t>$41.4M </a:t>
            </a:r>
            <a:r>
              <a:rPr lang="en-US" altLang="ko-KR" sz="1500" dirty="0">
                <a:solidFill>
                  <a:schemeClr val="tx1">
                    <a:lumMod val="50000"/>
                    <a:lumOff val="50000"/>
                  </a:schemeClr>
                </a:solidFill>
                <a:latin typeface="Myriad Pro" panose="020B0503030403020204" pitchFamily="34" charset="0"/>
                <a:cs typeface="Arial" panose="020B0604020202020204" pitchFamily="34" charset="0"/>
              </a:rPr>
              <a:t>(TY 52.8M)</a:t>
            </a:r>
          </a:p>
        </p:txBody>
      </p:sp>
      <p:sp>
        <p:nvSpPr>
          <p:cNvPr id="19" name="TextBox 18">
            <a:extLst>
              <a:ext uri="{FF2B5EF4-FFF2-40B4-BE49-F238E27FC236}">
                <a16:creationId xmlns:a16="http://schemas.microsoft.com/office/drawing/2014/main" id="{042C12F7-AE9B-40D2-A6C4-2F1B6BC860EE}"/>
              </a:ext>
            </a:extLst>
          </p:cNvPr>
          <p:cNvSpPr txBox="1"/>
          <p:nvPr/>
        </p:nvSpPr>
        <p:spPr>
          <a:xfrm>
            <a:off x="5883912" y="270275"/>
            <a:ext cx="4289286" cy="1200329"/>
          </a:xfrm>
          <a:prstGeom prst="rect">
            <a:avLst/>
          </a:prstGeom>
          <a:noFill/>
        </p:spPr>
        <p:txBody>
          <a:bodyPr wrap="square" rtlCol="0" anchor="ctr">
            <a:spAutoFit/>
          </a:bodyPr>
          <a:lstStyle/>
          <a:p>
            <a:pPr algn="ctr"/>
            <a:r>
              <a:rPr lang="en-US" altLang="ko-KR" sz="3000" dirty="0" err="1">
                <a:solidFill>
                  <a:schemeClr val="bg1"/>
                </a:solidFill>
                <a:latin typeface="Poppins" pitchFamily="2" charset="77"/>
                <a:cs typeface="Poppins" pitchFamily="2" charset="77"/>
              </a:rPr>
              <a:t>Histórico</a:t>
            </a:r>
            <a:r>
              <a:rPr lang="en-US" altLang="ko-KR" sz="3000" dirty="0">
                <a:solidFill>
                  <a:schemeClr val="bg1"/>
                </a:solidFill>
                <a:latin typeface="Poppins" pitchFamily="2" charset="77"/>
                <a:cs typeface="Poppins" pitchFamily="2" charset="77"/>
              </a:rPr>
              <a:t> de inversion </a:t>
            </a:r>
            <a:r>
              <a:rPr lang="en-US" altLang="ko-KR" sz="3000" b="1" dirty="0">
                <a:solidFill>
                  <a:schemeClr val="bg1"/>
                </a:solidFill>
                <a:latin typeface="Poppins" pitchFamily="2" charset="77"/>
                <a:cs typeface="Poppins" pitchFamily="2" charset="77"/>
              </a:rPr>
              <a:t>Sector </a:t>
            </a:r>
            <a:r>
              <a:rPr lang="en-US" altLang="ko-KR" sz="3000" b="1" dirty="0" err="1">
                <a:solidFill>
                  <a:schemeClr val="bg1"/>
                </a:solidFill>
                <a:latin typeface="Poppins" pitchFamily="2" charset="77"/>
                <a:cs typeface="Poppins" pitchFamily="2" charset="77"/>
              </a:rPr>
              <a:t>Financiero</a:t>
            </a:r>
            <a:endParaRPr lang="en-US" altLang="ko-KR" sz="3000" b="1" dirty="0">
              <a:solidFill>
                <a:schemeClr val="bg1"/>
              </a:solidFill>
              <a:latin typeface="Poppins" pitchFamily="2" charset="77"/>
              <a:cs typeface="Poppins" pitchFamily="2" charset="77"/>
            </a:endParaRPr>
          </a:p>
          <a:p>
            <a:pPr algn="ctr"/>
            <a:r>
              <a:rPr lang="en-US" altLang="ko-KR" sz="1200" dirty="0" err="1">
                <a:solidFill>
                  <a:schemeClr val="bg1"/>
                </a:solidFill>
                <a:latin typeface="Poppins" pitchFamily="2" charset="77"/>
                <a:cs typeface="Poppins" pitchFamily="2" charset="77"/>
              </a:rPr>
              <a:t>enero-octubre</a:t>
            </a:r>
            <a:endParaRPr lang="ko-KR" altLang="en-US" sz="1000" dirty="0">
              <a:solidFill>
                <a:schemeClr val="bg1"/>
              </a:solidFill>
              <a:latin typeface="Poppins" pitchFamily="2" charset="77"/>
              <a:cs typeface="Poppins" pitchFamily="2" charset="77"/>
            </a:endParaRPr>
          </a:p>
        </p:txBody>
      </p:sp>
      <p:grpSp>
        <p:nvGrpSpPr>
          <p:cNvPr id="2" name="Grupo 1">
            <a:extLst>
              <a:ext uri="{FF2B5EF4-FFF2-40B4-BE49-F238E27FC236}">
                <a16:creationId xmlns:a16="http://schemas.microsoft.com/office/drawing/2014/main" id="{5DDCB400-5EF6-F29B-5430-F87EE18EBF52}"/>
              </a:ext>
            </a:extLst>
          </p:cNvPr>
          <p:cNvGrpSpPr/>
          <p:nvPr/>
        </p:nvGrpSpPr>
        <p:grpSpPr>
          <a:xfrm>
            <a:off x="771555" y="2276393"/>
            <a:ext cx="4116679" cy="3824513"/>
            <a:chOff x="771555" y="2276393"/>
            <a:chExt cx="4116679" cy="3824513"/>
          </a:xfrm>
          <a:solidFill>
            <a:srgbClr val="A6192E"/>
          </a:solidFill>
        </p:grpSpPr>
        <p:sp>
          <p:nvSpPr>
            <p:cNvPr id="47" name="Forma libre: forma 46">
              <a:extLst>
                <a:ext uri="{FF2B5EF4-FFF2-40B4-BE49-F238E27FC236}">
                  <a16:creationId xmlns:a16="http://schemas.microsoft.com/office/drawing/2014/main" id="{C125DC97-A5D4-4B8F-A676-98FF82211E2D}"/>
                </a:ext>
              </a:extLst>
            </p:cNvPr>
            <p:cNvSpPr/>
            <p:nvPr/>
          </p:nvSpPr>
          <p:spPr>
            <a:xfrm>
              <a:off x="1955517" y="2276393"/>
              <a:ext cx="1625479" cy="597627"/>
            </a:xfrm>
            <a:custGeom>
              <a:avLst/>
              <a:gdLst>
                <a:gd name="connsiteX0" fmla="*/ 786693 w 1625479"/>
                <a:gd name="connsiteY0" fmla="*/ 597873 h 597627"/>
                <a:gd name="connsiteX1" fmla="*/ 131861 w 1625479"/>
                <a:gd name="connsiteY1" fmla="*/ 444212 h 597627"/>
                <a:gd name="connsiteX2" fmla="*/ 127604 w 1625479"/>
                <a:gd name="connsiteY2" fmla="*/ 154383 h 597627"/>
                <a:gd name="connsiteX3" fmla="*/ 703952 w 1625479"/>
                <a:gd name="connsiteY3" fmla="*/ 6396 h 597627"/>
                <a:gd name="connsiteX4" fmla="*/ 1431125 w 1625479"/>
                <a:gd name="connsiteY4" fmla="*/ 121286 h 597627"/>
                <a:gd name="connsiteX5" fmla="*/ 1624503 w 1625479"/>
                <a:gd name="connsiteY5" fmla="*/ 310408 h 597627"/>
                <a:gd name="connsiteX6" fmla="*/ 1426871 w 1625479"/>
                <a:gd name="connsiteY6" fmla="*/ 478726 h 597627"/>
                <a:gd name="connsiteX7" fmla="*/ 786693 w 1625479"/>
                <a:gd name="connsiteY7" fmla="*/ 597873 h 597627"/>
                <a:gd name="connsiteX8" fmla="*/ 971561 w 1625479"/>
                <a:gd name="connsiteY8" fmla="*/ 178023 h 597627"/>
                <a:gd name="connsiteX9" fmla="*/ 636815 w 1625479"/>
                <a:gd name="connsiteY9" fmla="*/ 172822 h 597627"/>
                <a:gd name="connsiteX10" fmla="*/ 636815 w 1625479"/>
                <a:gd name="connsiteY10" fmla="*/ 280621 h 597627"/>
                <a:gd name="connsiteX11" fmla="*/ 802770 w 1625479"/>
                <a:gd name="connsiteY11" fmla="*/ 327902 h 597627"/>
                <a:gd name="connsiteX12" fmla="*/ 883617 w 1625479"/>
                <a:gd name="connsiteY12" fmla="*/ 382747 h 597627"/>
                <a:gd name="connsiteX13" fmla="*/ 789057 w 1625479"/>
                <a:gd name="connsiteY13" fmla="*/ 415843 h 597627"/>
                <a:gd name="connsiteX14" fmla="*/ 661872 w 1625479"/>
                <a:gd name="connsiteY14" fmla="*/ 432864 h 597627"/>
                <a:gd name="connsiteX15" fmla="*/ 964468 w 1625479"/>
                <a:gd name="connsiteY15" fmla="*/ 441847 h 597627"/>
                <a:gd name="connsiteX16" fmla="*/ 1023568 w 1625479"/>
                <a:gd name="connsiteY16" fmla="*/ 378492 h 597627"/>
                <a:gd name="connsiteX17" fmla="*/ 959741 w 1625479"/>
                <a:gd name="connsiteY17" fmla="*/ 309462 h 597627"/>
                <a:gd name="connsiteX18" fmla="*/ 801350 w 1625479"/>
                <a:gd name="connsiteY18" fmla="*/ 271165 h 597627"/>
                <a:gd name="connsiteX19" fmla="*/ 742249 w 1625479"/>
                <a:gd name="connsiteY19" fmla="*/ 226722 h 597627"/>
                <a:gd name="connsiteX20" fmla="*/ 812226 w 1625479"/>
                <a:gd name="connsiteY20" fmla="*/ 186060 h 597627"/>
                <a:gd name="connsiteX21" fmla="*/ 971561 w 1625479"/>
                <a:gd name="connsiteY21" fmla="*/ 175659 h 59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5479" h="597627">
                  <a:moveTo>
                    <a:pt x="786693" y="597873"/>
                  </a:moveTo>
                  <a:cubicBezTo>
                    <a:pt x="562111" y="583216"/>
                    <a:pt x="336586" y="557684"/>
                    <a:pt x="131861" y="444212"/>
                  </a:cubicBezTo>
                  <a:cubicBezTo>
                    <a:pt x="-43077" y="349651"/>
                    <a:pt x="-45914" y="259345"/>
                    <a:pt x="127604" y="154383"/>
                  </a:cubicBezTo>
                  <a:cubicBezTo>
                    <a:pt x="301125" y="49420"/>
                    <a:pt x="505847" y="19161"/>
                    <a:pt x="703952" y="6396"/>
                  </a:cubicBezTo>
                  <a:cubicBezTo>
                    <a:pt x="952128" y="-16110"/>
                    <a:pt x="1201816" y="23369"/>
                    <a:pt x="1431125" y="121286"/>
                  </a:cubicBezTo>
                  <a:cubicBezTo>
                    <a:pt x="1516702" y="160057"/>
                    <a:pt x="1626393" y="205919"/>
                    <a:pt x="1624503" y="310408"/>
                  </a:cubicBezTo>
                  <a:cubicBezTo>
                    <a:pt x="1622610" y="414898"/>
                    <a:pt x="1509139" y="442793"/>
                    <a:pt x="1426871" y="478726"/>
                  </a:cubicBezTo>
                  <a:cubicBezTo>
                    <a:pt x="1224510" y="564303"/>
                    <a:pt x="1008438" y="586525"/>
                    <a:pt x="786693" y="597873"/>
                  </a:cubicBezTo>
                  <a:close/>
                  <a:moveTo>
                    <a:pt x="971561" y="178023"/>
                  </a:moveTo>
                  <a:cubicBezTo>
                    <a:pt x="860450" y="49420"/>
                    <a:pt x="747923" y="106630"/>
                    <a:pt x="636815" y="172822"/>
                  </a:cubicBezTo>
                  <a:cubicBezTo>
                    <a:pt x="579605" y="206864"/>
                    <a:pt x="581025" y="247052"/>
                    <a:pt x="636815" y="280621"/>
                  </a:cubicBezTo>
                  <a:cubicBezTo>
                    <a:pt x="688730" y="306579"/>
                    <a:pt x="744994" y="322606"/>
                    <a:pt x="802770" y="327902"/>
                  </a:cubicBezTo>
                  <a:cubicBezTo>
                    <a:pt x="838230" y="333576"/>
                    <a:pt x="891657" y="333102"/>
                    <a:pt x="883617" y="382747"/>
                  </a:cubicBezTo>
                  <a:cubicBezTo>
                    <a:pt x="875580" y="432392"/>
                    <a:pt x="824517" y="418207"/>
                    <a:pt x="789057" y="415843"/>
                  </a:cubicBezTo>
                  <a:cubicBezTo>
                    <a:pt x="700642" y="409697"/>
                    <a:pt x="700642" y="408751"/>
                    <a:pt x="661872" y="432864"/>
                  </a:cubicBezTo>
                  <a:cubicBezTo>
                    <a:pt x="756433" y="530735"/>
                    <a:pt x="860450" y="498584"/>
                    <a:pt x="964468" y="441847"/>
                  </a:cubicBezTo>
                  <a:cubicBezTo>
                    <a:pt x="991891" y="427191"/>
                    <a:pt x="1021678" y="414425"/>
                    <a:pt x="1023568" y="378492"/>
                  </a:cubicBezTo>
                  <a:cubicBezTo>
                    <a:pt x="1025458" y="342559"/>
                    <a:pt x="991418" y="319391"/>
                    <a:pt x="959741" y="309462"/>
                  </a:cubicBezTo>
                  <a:cubicBezTo>
                    <a:pt x="907731" y="293387"/>
                    <a:pt x="853830" y="284877"/>
                    <a:pt x="801350" y="271165"/>
                  </a:cubicBezTo>
                  <a:cubicBezTo>
                    <a:pt x="775820" y="264546"/>
                    <a:pt x="740359" y="260763"/>
                    <a:pt x="742249" y="226722"/>
                  </a:cubicBezTo>
                  <a:cubicBezTo>
                    <a:pt x="744142" y="192680"/>
                    <a:pt x="782439" y="187006"/>
                    <a:pt x="812226" y="186060"/>
                  </a:cubicBezTo>
                  <a:cubicBezTo>
                    <a:pt x="865180" y="179914"/>
                    <a:pt x="919551" y="203555"/>
                    <a:pt x="971561" y="175659"/>
                  </a:cubicBezTo>
                  <a:close/>
                </a:path>
              </a:pathLst>
            </a:custGeom>
            <a:grpFill/>
            <a:ln w="47187" cap="flat">
              <a:noFill/>
              <a:prstDash val="solid"/>
              <a:miter/>
            </a:ln>
          </p:spPr>
          <p:txBody>
            <a:bodyPr rtlCol="0" anchor="ctr"/>
            <a:lstStyle/>
            <a:p>
              <a:endParaRPr lang="es-ES"/>
            </a:p>
          </p:txBody>
        </p:sp>
        <p:sp>
          <p:nvSpPr>
            <p:cNvPr id="48" name="Forma libre: forma 47">
              <a:extLst>
                <a:ext uri="{FF2B5EF4-FFF2-40B4-BE49-F238E27FC236}">
                  <a16:creationId xmlns:a16="http://schemas.microsoft.com/office/drawing/2014/main" id="{0527AE41-B220-47CE-8962-8C13E30D2C29}"/>
                </a:ext>
              </a:extLst>
            </p:cNvPr>
            <p:cNvSpPr/>
            <p:nvPr/>
          </p:nvSpPr>
          <p:spPr>
            <a:xfrm>
              <a:off x="3240551" y="4664226"/>
              <a:ext cx="1622869" cy="596035"/>
            </a:xfrm>
            <a:custGeom>
              <a:avLst/>
              <a:gdLst>
                <a:gd name="connsiteX0" fmla="*/ 818890 w 1622869"/>
                <a:gd name="connsiteY0" fmla="*/ 596281 h 596035"/>
                <a:gd name="connsiteX1" fmla="*/ 161221 w 1622869"/>
                <a:gd name="connsiteY1" fmla="*/ 462005 h 596035"/>
                <a:gd name="connsiteX2" fmla="*/ -950 w 1622869"/>
                <a:gd name="connsiteY2" fmla="*/ 310707 h 596035"/>
                <a:gd name="connsiteX3" fmla="*/ 154601 w 1622869"/>
                <a:gd name="connsiteY3" fmla="*/ 137661 h 596035"/>
                <a:gd name="connsiteX4" fmla="*/ 1451505 w 1622869"/>
                <a:gd name="connsiteY4" fmla="*/ 130569 h 596035"/>
                <a:gd name="connsiteX5" fmla="*/ 1621713 w 1622869"/>
                <a:gd name="connsiteY5" fmla="*/ 312126 h 596035"/>
                <a:gd name="connsiteX6" fmla="*/ 1448192 w 1622869"/>
                <a:gd name="connsiteY6" fmla="*/ 466732 h 596035"/>
                <a:gd name="connsiteX7" fmla="*/ 818890 w 1622869"/>
                <a:gd name="connsiteY7" fmla="*/ 596281 h 596035"/>
                <a:gd name="connsiteX8" fmla="*/ 645845 w 1622869"/>
                <a:gd name="connsiteY8" fmla="*/ 432218 h 596035"/>
                <a:gd name="connsiteX9" fmla="*/ 704946 w 1622869"/>
                <a:gd name="connsiteY9" fmla="*/ 453967 h 596035"/>
                <a:gd name="connsiteX10" fmla="*/ 988628 w 1622869"/>
                <a:gd name="connsiteY10" fmla="*/ 420870 h 596035"/>
                <a:gd name="connsiteX11" fmla="*/ 982008 w 1622869"/>
                <a:gd name="connsiteY11" fmla="*/ 312126 h 596035"/>
                <a:gd name="connsiteX12" fmla="*/ 815110 w 1622869"/>
                <a:gd name="connsiteY12" fmla="*/ 269101 h 596035"/>
                <a:gd name="connsiteX13" fmla="*/ 743243 w 1622869"/>
                <a:gd name="connsiteY13" fmla="*/ 217565 h 596035"/>
                <a:gd name="connsiteX14" fmla="*/ 828347 w 1622869"/>
                <a:gd name="connsiteY14" fmla="*/ 182105 h 596035"/>
                <a:gd name="connsiteX15" fmla="*/ 977281 w 1622869"/>
                <a:gd name="connsiteY15" fmla="*/ 169339 h 596035"/>
                <a:gd name="connsiteX16" fmla="*/ 658612 w 1622869"/>
                <a:gd name="connsiteY16" fmla="*/ 155627 h 596035"/>
                <a:gd name="connsiteX17" fmla="*/ 599512 w 1622869"/>
                <a:gd name="connsiteY17" fmla="*/ 219929 h 596035"/>
                <a:gd name="connsiteX18" fmla="*/ 663812 w 1622869"/>
                <a:gd name="connsiteY18" fmla="*/ 289431 h 596035"/>
                <a:gd name="connsiteX19" fmla="*/ 812273 w 1622869"/>
                <a:gd name="connsiteY19" fmla="*/ 323946 h 596035"/>
                <a:gd name="connsiteX20" fmla="*/ 880357 w 1622869"/>
                <a:gd name="connsiteY20" fmla="*/ 371227 h 596035"/>
                <a:gd name="connsiteX21" fmla="*/ 800453 w 1622869"/>
                <a:gd name="connsiteY21" fmla="*/ 412360 h 596035"/>
                <a:gd name="connsiteX22" fmla="*/ 645845 w 1622869"/>
                <a:gd name="connsiteY22" fmla="*/ 432218 h 59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22869" h="596035">
                  <a:moveTo>
                    <a:pt x="818890" y="596281"/>
                  </a:moveTo>
                  <a:cubicBezTo>
                    <a:pt x="589108" y="588243"/>
                    <a:pt x="367363" y="559402"/>
                    <a:pt x="161221" y="462005"/>
                  </a:cubicBezTo>
                  <a:cubicBezTo>
                    <a:pt x="93137" y="429854"/>
                    <a:pt x="-477" y="397230"/>
                    <a:pt x="-950" y="310707"/>
                  </a:cubicBezTo>
                  <a:cubicBezTo>
                    <a:pt x="-1423" y="224185"/>
                    <a:pt x="79427" y="168866"/>
                    <a:pt x="154601" y="137661"/>
                  </a:cubicBezTo>
                  <a:cubicBezTo>
                    <a:pt x="567361" y="-43045"/>
                    <a:pt x="1036855" y="-45645"/>
                    <a:pt x="1451505" y="130569"/>
                  </a:cubicBezTo>
                  <a:cubicBezTo>
                    <a:pt x="1531879" y="163192"/>
                    <a:pt x="1626914" y="210473"/>
                    <a:pt x="1621713" y="312126"/>
                  </a:cubicBezTo>
                  <a:cubicBezTo>
                    <a:pt x="1616987" y="402431"/>
                    <a:pt x="1520059" y="433164"/>
                    <a:pt x="1448192" y="466732"/>
                  </a:cubicBezTo>
                  <a:cubicBezTo>
                    <a:pt x="1248197" y="561293"/>
                    <a:pt x="1033069" y="588243"/>
                    <a:pt x="818890" y="596281"/>
                  </a:cubicBezTo>
                  <a:close/>
                  <a:moveTo>
                    <a:pt x="645845" y="432218"/>
                  </a:moveTo>
                  <a:cubicBezTo>
                    <a:pt x="666649" y="436757"/>
                    <a:pt x="686506" y="444038"/>
                    <a:pt x="704946" y="453967"/>
                  </a:cubicBezTo>
                  <a:cubicBezTo>
                    <a:pt x="811800" y="544745"/>
                    <a:pt x="901161" y="473352"/>
                    <a:pt x="988628" y="420870"/>
                  </a:cubicBezTo>
                  <a:cubicBezTo>
                    <a:pt x="1046782" y="386356"/>
                    <a:pt x="1035909" y="343331"/>
                    <a:pt x="982008" y="312126"/>
                  </a:cubicBezTo>
                  <a:cubicBezTo>
                    <a:pt x="929528" y="287871"/>
                    <a:pt x="872791" y="273261"/>
                    <a:pt x="815110" y="269101"/>
                  </a:cubicBezTo>
                  <a:cubicBezTo>
                    <a:pt x="782960" y="263900"/>
                    <a:pt x="735679" y="264372"/>
                    <a:pt x="743243" y="217565"/>
                  </a:cubicBezTo>
                  <a:cubicBezTo>
                    <a:pt x="750806" y="170757"/>
                    <a:pt x="794307" y="178795"/>
                    <a:pt x="828347" y="182105"/>
                  </a:cubicBezTo>
                  <a:cubicBezTo>
                    <a:pt x="878937" y="187306"/>
                    <a:pt x="931421" y="211891"/>
                    <a:pt x="977281" y="169339"/>
                  </a:cubicBezTo>
                  <a:cubicBezTo>
                    <a:pt x="872317" y="83762"/>
                    <a:pt x="766883" y="88017"/>
                    <a:pt x="658612" y="155627"/>
                  </a:cubicBezTo>
                  <a:cubicBezTo>
                    <a:pt x="632606" y="172176"/>
                    <a:pt x="600928" y="186360"/>
                    <a:pt x="599512" y="219929"/>
                  </a:cubicBezTo>
                  <a:cubicBezTo>
                    <a:pt x="597145" y="261063"/>
                    <a:pt x="632606" y="279503"/>
                    <a:pt x="663812" y="289431"/>
                  </a:cubicBezTo>
                  <a:cubicBezTo>
                    <a:pt x="711093" y="305034"/>
                    <a:pt x="763100" y="312599"/>
                    <a:pt x="812273" y="323946"/>
                  </a:cubicBezTo>
                  <a:cubicBezTo>
                    <a:pt x="841114" y="330565"/>
                    <a:pt x="883194" y="331510"/>
                    <a:pt x="880357" y="371227"/>
                  </a:cubicBezTo>
                  <a:cubicBezTo>
                    <a:pt x="877520" y="410942"/>
                    <a:pt x="833077" y="414251"/>
                    <a:pt x="800453" y="412360"/>
                  </a:cubicBezTo>
                  <a:cubicBezTo>
                    <a:pt x="749390" y="410469"/>
                    <a:pt x="699746" y="384938"/>
                    <a:pt x="645845" y="432218"/>
                  </a:cubicBezTo>
                  <a:close/>
                </a:path>
              </a:pathLst>
            </a:custGeom>
            <a:grpFill/>
            <a:ln w="47187" cap="flat">
              <a:noFill/>
              <a:prstDash val="solid"/>
              <a:miter/>
            </a:ln>
          </p:spPr>
          <p:txBody>
            <a:bodyPr rtlCol="0" anchor="ctr"/>
            <a:lstStyle/>
            <a:p>
              <a:endParaRPr lang="es-ES"/>
            </a:p>
          </p:txBody>
        </p:sp>
        <p:sp>
          <p:nvSpPr>
            <p:cNvPr id="49" name="Forma libre: forma 48">
              <a:extLst>
                <a:ext uri="{FF2B5EF4-FFF2-40B4-BE49-F238E27FC236}">
                  <a16:creationId xmlns:a16="http://schemas.microsoft.com/office/drawing/2014/main" id="{B5E2DBCC-DF36-42DF-8518-6843DEB16DDA}"/>
                </a:ext>
              </a:extLst>
            </p:cNvPr>
            <p:cNvSpPr/>
            <p:nvPr/>
          </p:nvSpPr>
          <p:spPr>
            <a:xfrm>
              <a:off x="790523" y="3617392"/>
              <a:ext cx="1632474" cy="584392"/>
            </a:xfrm>
            <a:custGeom>
              <a:avLst/>
              <a:gdLst>
                <a:gd name="connsiteX0" fmla="*/ 818851 w 1632474"/>
                <a:gd name="connsiteY0" fmla="*/ 583089 h 584392"/>
                <a:gd name="connsiteX1" fmla="*/ 120992 w 1632474"/>
                <a:gd name="connsiteY1" fmla="*/ 433210 h 584392"/>
                <a:gd name="connsiteX2" fmla="*/ 109172 w 1632474"/>
                <a:gd name="connsiteY2" fmla="*/ 166075 h 584392"/>
                <a:gd name="connsiteX3" fmla="*/ 590013 w 1632474"/>
                <a:gd name="connsiteY3" fmla="*/ 15251 h 584392"/>
                <a:gd name="connsiteX4" fmla="*/ 1363993 w 1632474"/>
                <a:gd name="connsiteY4" fmla="*/ 86645 h 584392"/>
                <a:gd name="connsiteX5" fmla="*/ 1588574 w 1632474"/>
                <a:gd name="connsiteY5" fmla="*/ 221867 h 584392"/>
                <a:gd name="connsiteX6" fmla="*/ 1575337 w 1632474"/>
                <a:gd name="connsiteY6" fmla="*/ 390657 h 584392"/>
                <a:gd name="connsiteX7" fmla="*/ 960692 w 1632474"/>
                <a:gd name="connsiteY7" fmla="*/ 582616 h 584392"/>
                <a:gd name="connsiteX8" fmla="*/ 818851 w 1632474"/>
                <a:gd name="connsiteY8" fmla="*/ 583089 h 584392"/>
                <a:gd name="connsiteX9" fmla="*/ 966366 w 1632474"/>
                <a:gd name="connsiteY9" fmla="*/ 172695 h 584392"/>
                <a:gd name="connsiteX10" fmla="*/ 635403 w 1632474"/>
                <a:gd name="connsiteY10" fmla="*/ 172695 h 584392"/>
                <a:gd name="connsiteX11" fmla="*/ 658570 w 1632474"/>
                <a:gd name="connsiteY11" fmla="*/ 282858 h 584392"/>
                <a:gd name="connsiteX12" fmla="*/ 824995 w 1632474"/>
                <a:gd name="connsiteY12" fmla="*/ 325883 h 584392"/>
                <a:gd name="connsiteX13" fmla="*/ 885989 w 1632474"/>
                <a:gd name="connsiteY13" fmla="*/ 376001 h 584392"/>
                <a:gd name="connsiteX14" fmla="*/ 810338 w 1632474"/>
                <a:gd name="connsiteY14" fmla="*/ 413825 h 584392"/>
                <a:gd name="connsiteX15" fmla="*/ 665190 w 1632474"/>
                <a:gd name="connsiteY15" fmla="*/ 419498 h 584392"/>
                <a:gd name="connsiteX16" fmla="*/ 976766 w 1632474"/>
                <a:gd name="connsiteY16" fmla="*/ 429428 h 584392"/>
                <a:gd name="connsiteX17" fmla="*/ 1024046 w 1632474"/>
                <a:gd name="connsiteY17" fmla="*/ 368435 h 584392"/>
                <a:gd name="connsiteX18" fmla="*/ 968256 w 1632474"/>
                <a:gd name="connsiteY18" fmla="*/ 302716 h 584392"/>
                <a:gd name="connsiteX19" fmla="*/ 800884 w 1632474"/>
                <a:gd name="connsiteY19" fmla="*/ 263000 h 584392"/>
                <a:gd name="connsiteX20" fmla="*/ 744147 w 1632474"/>
                <a:gd name="connsiteY20" fmla="*/ 215720 h 584392"/>
                <a:gd name="connsiteX21" fmla="*/ 808448 w 1632474"/>
                <a:gd name="connsiteY21" fmla="*/ 177896 h 584392"/>
                <a:gd name="connsiteX22" fmla="*/ 968256 w 1632474"/>
                <a:gd name="connsiteY22" fmla="*/ 172695 h 58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32474" h="584392">
                  <a:moveTo>
                    <a:pt x="818851" y="583089"/>
                  </a:moveTo>
                  <a:cubicBezTo>
                    <a:pt x="574409" y="588290"/>
                    <a:pt x="338008" y="553302"/>
                    <a:pt x="120992" y="433210"/>
                  </a:cubicBezTo>
                  <a:cubicBezTo>
                    <a:pt x="-37399" y="345269"/>
                    <a:pt x="-41653" y="268201"/>
                    <a:pt x="109172" y="166075"/>
                  </a:cubicBezTo>
                  <a:cubicBezTo>
                    <a:pt x="259997" y="63950"/>
                    <a:pt x="419805" y="33690"/>
                    <a:pt x="590013" y="15251"/>
                  </a:cubicBezTo>
                  <a:cubicBezTo>
                    <a:pt x="850101" y="-18932"/>
                    <a:pt x="1114541" y="5464"/>
                    <a:pt x="1363993" y="86645"/>
                  </a:cubicBezTo>
                  <a:cubicBezTo>
                    <a:pt x="1448860" y="112507"/>
                    <a:pt x="1526023" y="158984"/>
                    <a:pt x="1588574" y="221867"/>
                  </a:cubicBezTo>
                  <a:cubicBezTo>
                    <a:pt x="1647202" y="284750"/>
                    <a:pt x="1648622" y="338176"/>
                    <a:pt x="1575337" y="390657"/>
                  </a:cubicBezTo>
                  <a:cubicBezTo>
                    <a:pt x="1391416" y="522570"/>
                    <a:pt x="1179598" y="563231"/>
                    <a:pt x="960692" y="582616"/>
                  </a:cubicBezTo>
                  <a:cubicBezTo>
                    <a:pt x="914356" y="586871"/>
                    <a:pt x="866602" y="583089"/>
                    <a:pt x="818851" y="583089"/>
                  </a:cubicBezTo>
                  <a:close/>
                  <a:moveTo>
                    <a:pt x="966366" y="172695"/>
                  </a:moveTo>
                  <a:cubicBezTo>
                    <a:pt x="844382" y="71042"/>
                    <a:pt x="748401" y="71042"/>
                    <a:pt x="635403" y="172695"/>
                  </a:cubicBezTo>
                  <a:cubicBezTo>
                    <a:pt x="584339" y="219975"/>
                    <a:pt x="606089" y="261582"/>
                    <a:pt x="658570" y="282858"/>
                  </a:cubicBezTo>
                  <a:cubicBezTo>
                    <a:pt x="713085" y="300636"/>
                    <a:pt x="768685" y="315009"/>
                    <a:pt x="824995" y="325883"/>
                  </a:cubicBezTo>
                  <a:cubicBezTo>
                    <a:pt x="852892" y="332975"/>
                    <a:pt x="894972" y="332503"/>
                    <a:pt x="885989" y="376001"/>
                  </a:cubicBezTo>
                  <a:cubicBezTo>
                    <a:pt x="878422" y="410988"/>
                    <a:pt x="841072" y="413825"/>
                    <a:pt x="810338" y="413825"/>
                  </a:cubicBezTo>
                  <a:cubicBezTo>
                    <a:pt x="763058" y="413825"/>
                    <a:pt x="715777" y="380729"/>
                    <a:pt x="665190" y="419498"/>
                  </a:cubicBezTo>
                  <a:cubicBezTo>
                    <a:pt x="798518" y="514059"/>
                    <a:pt x="838235" y="514059"/>
                    <a:pt x="976766" y="429428"/>
                  </a:cubicBezTo>
                  <a:cubicBezTo>
                    <a:pt x="1000406" y="414771"/>
                    <a:pt x="1024046" y="400113"/>
                    <a:pt x="1024046" y="368435"/>
                  </a:cubicBezTo>
                  <a:cubicBezTo>
                    <a:pt x="1022252" y="336522"/>
                    <a:pt x="999460" y="309666"/>
                    <a:pt x="968256" y="302716"/>
                  </a:cubicBezTo>
                  <a:cubicBezTo>
                    <a:pt x="913412" y="286641"/>
                    <a:pt x="856202" y="277185"/>
                    <a:pt x="800884" y="263000"/>
                  </a:cubicBezTo>
                  <a:cubicBezTo>
                    <a:pt x="775824" y="256381"/>
                    <a:pt x="740364" y="254017"/>
                    <a:pt x="744147" y="215720"/>
                  </a:cubicBezTo>
                  <a:cubicBezTo>
                    <a:pt x="747931" y="177423"/>
                    <a:pt x="783391" y="184042"/>
                    <a:pt x="808448" y="177896"/>
                  </a:cubicBezTo>
                  <a:cubicBezTo>
                    <a:pt x="860455" y="167967"/>
                    <a:pt x="914829" y="208628"/>
                    <a:pt x="968256" y="172695"/>
                  </a:cubicBezTo>
                  <a:close/>
                </a:path>
              </a:pathLst>
            </a:custGeom>
            <a:grpFill/>
            <a:ln w="47187" cap="flat">
              <a:noFill/>
              <a:prstDash val="solid"/>
              <a:miter/>
            </a:ln>
          </p:spPr>
          <p:txBody>
            <a:bodyPr rtlCol="0" anchor="ctr"/>
            <a:lstStyle/>
            <a:p>
              <a:endParaRPr lang="es-ES"/>
            </a:p>
          </p:txBody>
        </p:sp>
        <p:sp>
          <p:nvSpPr>
            <p:cNvPr id="50" name="Forma libre: forma 49">
              <a:extLst>
                <a:ext uri="{FF2B5EF4-FFF2-40B4-BE49-F238E27FC236}">
                  <a16:creationId xmlns:a16="http://schemas.microsoft.com/office/drawing/2014/main" id="{261B2C0B-EFD8-48AB-9D65-69CD95EF76DD}"/>
                </a:ext>
              </a:extLst>
            </p:cNvPr>
            <p:cNvSpPr/>
            <p:nvPr/>
          </p:nvSpPr>
          <p:spPr>
            <a:xfrm>
              <a:off x="773347" y="5006299"/>
              <a:ext cx="1669449" cy="462767"/>
            </a:xfrm>
            <a:custGeom>
              <a:avLst/>
              <a:gdLst>
                <a:gd name="connsiteX0" fmla="*/ 833190 w 1669449"/>
                <a:gd name="connsiteY0" fmla="*/ 461769 h 462767"/>
                <a:gd name="connsiteX1" fmla="*/ 134384 w 1669449"/>
                <a:gd name="connsiteY1" fmla="*/ 308580 h 462767"/>
                <a:gd name="connsiteX2" fmla="*/ 2944 w 1669449"/>
                <a:gd name="connsiteY2" fmla="*/ 58467 h 462767"/>
                <a:gd name="connsiteX3" fmla="*/ 80011 w 1669449"/>
                <a:gd name="connsiteY3" fmla="*/ 11187 h 462767"/>
                <a:gd name="connsiteX4" fmla="*/ 1578800 w 1669449"/>
                <a:gd name="connsiteY4" fmla="*/ 14969 h 462767"/>
                <a:gd name="connsiteX5" fmla="*/ 1665797 w 1669449"/>
                <a:gd name="connsiteY5" fmla="*/ 68396 h 462767"/>
                <a:gd name="connsiteX6" fmla="*/ 1532466 w 1669449"/>
                <a:gd name="connsiteY6" fmla="*/ 307635 h 462767"/>
                <a:gd name="connsiteX7" fmla="*/ 833190 w 1669449"/>
                <a:gd name="connsiteY7" fmla="*/ 461769 h 46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9449" h="462767">
                  <a:moveTo>
                    <a:pt x="833190" y="461769"/>
                  </a:moveTo>
                  <a:cubicBezTo>
                    <a:pt x="590924" y="471981"/>
                    <a:pt x="350173" y="419217"/>
                    <a:pt x="134384" y="308580"/>
                  </a:cubicBezTo>
                  <a:cubicBezTo>
                    <a:pt x="37933" y="265697"/>
                    <a:pt x="-16440" y="162200"/>
                    <a:pt x="2944" y="58467"/>
                  </a:cubicBezTo>
                  <a:cubicBezTo>
                    <a:pt x="9564" y="1731"/>
                    <a:pt x="25167" y="-12453"/>
                    <a:pt x="80011" y="11187"/>
                  </a:cubicBezTo>
                  <a:cubicBezTo>
                    <a:pt x="554188" y="235296"/>
                    <a:pt x="1103491" y="236714"/>
                    <a:pt x="1578800" y="14969"/>
                  </a:cubicBezTo>
                  <a:cubicBezTo>
                    <a:pt x="1645467" y="-14818"/>
                    <a:pt x="1658704" y="3149"/>
                    <a:pt x="1665797" y="68396"/>
                  </a:cubicBezTo>
                  <a:cubicBezTo>
                    <a:pt x="1681634" y="169292"/>
                    <a:pt x="1626600" y="268013"/>
                    <a:pt x="1532466" y="307635"/>
                  </a:cubicBezTo>
                  <a:cubicBezTo>
                    <a:pt x="1316726" y="418886"/>
                    <a:pt x="1075690" y="471981"/>
                    <a:pt x="833190" y="461769"/>
                  </a:cubicBezTo>
                  <a:close/>
                </a:path>
              </a:pathLst>
            </a:custGeom>
            <a:grpFill/>
            <a:ln w="47187" cap="flat">
              <a:noFill/>
              <a:prstDash val="solid"/>
              <a:miter/>
            </a:ln>
          </p:spPr>
          <p:txBody>
            <a:bodyPr rtlCol="0" anchor="ctr"/>
            <a:lstStyle/>
            <a:p>
              <a:endParaRPr lang="es-ES"/>
            </a:p>
          </p:txBody>
        </p:sp>
        <p:sp>
          <p:nvSpPr>
            <p:cNvPr id="51" name="Forma libre: forma 50">
              <a:extLst>
                <a:ext uri="{FF2B5EF4-FFF2-40B4-BE49-F238E27FC236}">
                  <a16:creationId xmlns:a16="http://schemas.microsoft.com/office/drawing/2014/main" id="{F468257D-D08F-4B1D-AEF9-7254F88764D6}"/>
                </a:ext>
              </a:extLst>
            </p:cNvPr>
            <p:cNvSpPr/>
            <p:nvPr/>
          </p:nvSpPr>
          <p:spPr>
            <a:xfrm>
              <a:off x="772591" y="5425734"/>
              <a:ext cx="1673161" cy="469024"/>
            </a:xfrm>
            <a:custGeom>
              <a:avLst/>
              <a:gdLst>
                <a:gd name="connsiteX0" fmla="*/ 844347 w 1673161"/>
                <a:gd name="connsiteY0" fmla="*/ 468803 h 469024"/>
                <a:gd name="connsiteX1" fmla="*/ 127104 w 1673161"/>
                <a:gd name="connsiteY1" fmla="*/ 306159 h 469024"/>
                <a:gd name="connsiteX2" fmla="*/ 2756 w 1673161"/>
                <a:gd name="connsiteY2" fmla="*/ 63137 h 469024"/>
                <a:gd name="connsiteX3" fmla="*/ 80767 w 1673161"/>
                <a:gd name="connsiteY3" fmla="*/ 15857 h 469024"/>
                <a:gd name="connsiteX4" fmla="*/ 1419748 w 1673161"/>
                <a:gd name="connsiteY4" fmla="*/ 91505 h 469024"/>
                <a:gd name="connsiteX5" fmla="*/ 1514309 w 1673161"/>
                <a:gd name="connsiteY5" fmla="*/ 54627 h 469024"/>
                <a:gd name="connsiteX6" fmla="*/ 1656150 w 1673161"/>
                <a:gd name="connsiteY6" fmla="*/ 16330 h 469024"/>
                <a:gd name="connsiteX7" fmla="*/ 1608870 w 1673161"/>
                <a:gd name="connsiteY7" fmla="*/ 259351 h 469024"/>
                <a:gd name="connsiteX8" fmla="*/ 1139849 w 1673161"/>
                <a:gd name="connsiteY8" fmla="*/ 444217 h 469024"/>
                <a:gd name="connsiteX9" fmla="*/ 844347 w 1673161"/>
                <a:gd name="connsiteY9" fmla="*/ 468803 h 46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61" h="469024">
                  <a:moveTo>
                    <a:pt x="844347" y="468803"/>
                  </a:moveTo>
                  <a:cubicBezTo>
                    <a:pt x="595178" y="459347"/>
                    <a:pt x="351212" y="431451"/>
                    <a:pt x="127104" y="306159"/>
                  </a:cubicBezTo>
                  <a:cubicBezTo>
                    <a:pt x="35426" y="262661"/>
                    <a:pt x="-15589" y="162946"/>
                    <a:pt x="2756" y="63137"/>
                  </a:cubicBezTo>
                  <a:cubicBezTo>
                    <a:pt x="8430" y="4037"/>
                    <a:pt x="16466" y="-17239"/>
                    <a:pt x="80767" y="15857"/>
                  </a:cubicBezTo>
                  <a:cubicBezTo>
                    <a:pt x="516221" y="229091"/>
                    <a:pt x="964911" y="223418"/>
                    <a:pt x="1419748" y="91505"/>
                  </a:cubicBezTo>
                  <a:cubicBezTo>
                    <a:pt x="1452372" y="82049"/>
                    <a:pt x="1482159" y="63137"/>
                    <a:pt x="1514309" y="54627"/>
                  </a:cubicBezTo>
                  <a:cubicBezTo>
                    <a:pt x="1561589" y="42334"/>
                    <a:pt x="1599886" y="-31423"/>
                    <a:pt x="1656150" y="16330"/>
                  </a:cubicBezTo>
                  <a:cubicBezTo>
                    <a:pt x="1695394" y="49899"/>
                    <a:pt x="1656150" y="220581"/>
                    <a:pt x="1608870" y="259351"/>
                  </a:cubicBezTo>
                  <a:cubicBezTo>
                    <a:pt x="1470575" y="359396"/>
                    <a:pt x="1309255" y="422988"/>
                    <a:pt x="1139849" y="444217"/>
                  </a:cubicBezTo>
                  <a:cubicBezTo>
                    <a:pt x="1042547" y="463129"/>
                    <a:pt x="943447" y="471403"/>
                    <a:pt x="844347" y="468803"/>
                  </a:cubicBezTo>
                  <a:close/>
                </a:path>
              </a:pathLst>
            </a:custGeom>
            <a:grpFill/>
            <a:ln w="47187" cap="flat">
              <a:noFill/>
              <a:prstDash val="solid"/>
              <a:miter/>
            </a:ln>
          </p:spPr>
          <p:txBody>
            <a:bodyPr rtlCol="0" anchor="ctr"/>
            <a:lstStyle/>
            <a:p>
              <a:endParaRPr lang="es-ES"/>
            </a:p>
          </p:txBody>
        </p:sp>
        <p:sp>
          <p:nvSpPr>
            <p:cNvPr id="52" name="Forma libre: forma 51">
              <a:extLst>
                <a:ext uri="{FF2B5EF4-FFF2-40B4-BE49-F238E27FC236}">
                  <a16:creationId xmlns:a16="http://schemas.microsoft.com/office/drawing/2014/main" id="{1CD6924C-74F3-4F4D-B840-EE92B0D42E62}"/>
                </a:ext>
              </a:extLst>
            </p:cNvPr>
            <p:cNvSpPr/>
            <p:nvPr/>
          </p:nvSpPr>
          <p:spPr>
            <a:xfrm>
              <a:off x="771555" y="4162104"/>
              <a:ext cx="1673507" cy="468382"/>
            </a:xfrm>
            <a:custGeom>
              <a:avLst/>
              <a:gdLst>
                <a:gd name="connsiteX0" fmla="*/ 848219 w 1673507"/>
                <a:gd name="connsiteY0" fmla="*/ 468629 h 468382"/>
                <a:gd name="connsiteX1" fmla="*/ 108280 w 1673507"/>
                <a:gd name="connsiteY1" fmla="*/ 290855 h 468382"/>
                <a:gd name="connsiteX2" fmla="*/ 9465 w 1673507"/>
                <a:gd name="connsiteY2" fmla="*/ 168871 h 468382"/>
                <a:gd name="connsiteX3" fmla="*/ 23175 w 1673507"/>
                <a:gd name="connsiteY3" fmla="*/ 11901 h 468382"/>
                <a:gd name="connsiteX4" fmla="*/ 149416 w 1673507"/>
                <a:gd name="connsiteY4" fmla="*/ 50198 h 468382"/>
                <a:gd name="connsiteX5" fmla="*/ 1575865 w 1673507"/>
                <a:gd name="connsiteY5" fmla="*/ 18520 h 468382"/>
                <a:gd name="connsiteX6" fmla="*/ 1670426 w 1673507"/>
                <a:gd name="connsiteY6" fmla="*/ 77147 h 468382"/>
                <a:gd name="connsiteX7" fmla="*/ 1542768 w 1673507"/>
                <a:gd name="connsiteY7" fmla="*/ 305511 h 468382"/>
                <a:gd name="connsiteX8" fmla="*/ 848219 w 1673507"/>
                <a:gd name="connsiteY8" fmla="*/ 468629 h 46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3507" h="468382">
                  <a:moveTo>
                    <a:pt x="848219" y="468629"/>
                  </a:moveTo>
                  <a:cubicBezTo>
                    <a:pt x="586287" y="457754"/>
                    <a:pt x="333808" y="430332"/>
                    <a:pt x="108280" y="290855"/>
                  </a:cubicBezTo>
                  <a:cubicBezTo>
                    <a:pt x="57692" y="268396"/>
                    <a:pt x="20907" y="223007"/>
                    <a:pt x="9465" y="168871"/>
                  </a:cubicBezTo>
                  <a:cubicBezTo>
                    <a:pt x="3318" y="115444"/>
                    <a:pt x="-16538" y="48306"/>
                    <a:pt x="23175" y="11901"/>
                  </a:cubicBezTo>
                  <a:cubicBezTo>
                    <a:pt x="62892" y="-24506"/>
                    <a:pt x="107336" y="34595"/>
                    <a:pt x="149416" y="50198"/>
                  </a:cubicBezTo>
                  <a:cubicBezTo>
                    <a:pt x="629310" y="227499"/>
                    <a:pt x="1106371" y="236955"/>
                    <a:pt x="1575865" y="18520"/>
                  </a:cubicBezTo>
                  <a:cubicBezTo>
                    <a:pt x="1658605" y="-19777"/>
                    <a:pt x="1660496" y="5281"/>
                    <a:pt x="1670426" y="77147"/>
                  </a:cubicBezTo>
                  <a:cubicBezTo>
                    <a:pt x="1683663" y="189202"/>
                    <a:pt x="1634492" y="252558"/>
                    <a:pt x="1542768" y="305511"/>
                  </a:cubicBezTo>
                  <a:cubicBezTo>
                    <a:pt x="1323386" y="431277"/>
                    <a:pt x="1085094" y="454918"/>
                    <a:pt x="848219" y="468629"/>
                  </a:cubicBezTo>
                  <a:close/>
                </a:path>
              </a:pathLst>
            </a:custGeom>
            <a:grpFill/>
            <a:ln w="47187" cap="flat">
              <a:noFill/>
              <a:prstDash val="solid"/>
              <a:miter/>
            </a:ln>
          </p:spPr>
          <p:txBody>
            <a:bodyPr rtlCol="0" anchor="ctr"/>
            <a:lstStyle/>
            <a:p>
              <a:endParaRPr lang="es-ES"/>
            </a:p>
          </p:txBody>
        </p:sp>
        <p:sp>
          <p:nvSpPr>
            <p:cNvPr id="53" name="Forma libre: forma 52">
              <a:extLst>
                <a:ext uri="{FF2B5EF4-FFF2-40B4-BE49-F238E27FC236}">
                  <a16:creationId xmlns:a16="http://schemas.microsoft.com/office/drawing/2014/main" id="{A6E2C9D5-9908-4194-9020-4DB3B6359AEE}"/>
                </a:ext>
              </a:extLst>
            </p:cNvPr>
            <p:cNvSpPr/>
            <p:nvPr/>
          </p:nvSpPr>
          <p:spPr>
            <a:xfrm>
              <a:off x="3220525" y="5636276"/>
              <a:ext cx="1665811" cy="464630"/>
            </a:xfrm>
            <a:custGeom>
              <a:avLst/>
              <a:gdLst>
                <a:gd name="connsiteX0" fmla="*/ 838916 w 1665811"/>
                <a:gd name="connsiteY0" fmla="*/ 464876 h 464630"/>
                <a:gd name="connsiteX1" fmla="*/ 196377 w 1665811"/>
                <a:gd name="connsiteY1" fmla="*/ 339110 h 464630"/>
                <a:gd name="connsiteX2" fmla="*/ 51699 w 1665811"/>
                <a:gd name="connsiteY2" fmla="*/ 244549 h 464630"/>
                <a:gd name="connsiteX3" fmla="*/ 14345 w 1665811"/>
                <a:gd name="connsiteY3" fmla="*/ 17131 h 464630"/>
                <a:gd name="connsiteX4" fmla="*/ 156187 w 1665811"/>
                <a:gd name="connsiteY4" fmla="*/ 52118 h 464630"/>
                <a:gd name="connsiteX5" fmla="*/ 1556632 w 1665811"/>
                <a:gd name="connsiteY5" fmla="*/ 25641 h 464630"/>
                <a:gd name="connsiteX6" fmla="*/ 1663959 w 1665811"/>
                <a:gd name="connsiteY6" fmla="*/ 86160 h 464630"/>
                <a:gd name="connsiteX7" fmla="*/ 1546705 w 1665811"/>
                <a:gd name="connsiteY7" fmla="*/ 294666 h 464630"/>
                <a:gd name="connsiteX8" fmla="*/ 838916 w 1665811"/>
                <a:gd name="connsiteY8" fmla="*/ 464876 h 4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811" h="464630">
                  <a:moveTo>
                    <a:pt x="838916" y="464876"/>
                  </a:moveTo>
                  <a:cubicBezTo>
                    <a:pt x="612917" y="459202"/>
                    <a:pt x="397318" y="433198"/>
                    <a:pt x="196377" y="339110"/>
                  </a:cubicBezTo>
                  <a:cubicBezTo>
                    <a:pt x="144840" y="313059"/>
                    <a:pt x="96143" y="281333"/>
                    <a:pt x="51699" y="244549"/>
                  </a:cubicBezTo>
                  <a:cubicBezTo>
                    <a:pt x="8672" y="210507"/>
                    <a:pt x="-20168" y="45972"/>
                    <a:pt x="14345" y="17131"/>
                  </a:cubicBezTo>
                  <a:cubicBezTo>
                    <a:pt x="70139" y="-30150"/>
                    <a:pt x="108906" y="35097"/>
                    <a:pt x="156187" y="52118"/>
                  </a:cubicBezTo>
                  <a:cubicBezTo>
                    <a:pt x="628991" y="222801"/>
                    <a:pt x="1093761" y="226583"/>
                    <a:pt x="1556632" y="25641"/>
                  </a:cubicBezTo>
                  <a:cubicBezTo>
                    <a:pt x="1651192" y="-15020"/>
                    <a:pt x="1657339" y="-12183"/>
                    <a:pt x="1663959" y="86160"/>
                  </a:cubicBezTo>
                  <a:cubicBezTo>
                    <a:pt x="1671999" y="173297"/>
                    <a:pt x="1625665" y="256417"/>
                    <a:pt x="1546705" y="294666"/>
                  </a:cubicBezTo>
                  <a:cubicBezTo>
                    <a:pt x="1327796" y="429416"/>
                    <a:pt x="1082414" y="456366"/>
                    <a:pt x="838916" y="464876"/>
                  </a:cubicBezTo>
                  <a:close/>
                </a:path>
              </a:pathLst>
            </a:custGeom>
            <a:grpFill/>
            <a:ln w="47187" cap="flat">
              <a:noFill/>
              <a:prstDash val="solid"/>
              <a:miter/>
            </a:ln>
          </p:spPr>
          <p:txBody>
            <a:bodyPr rtlCol="0" anchor="ctr"/>
            <a:lstStyle/>
            <a:p>
              <a:endParaRPr lang="es-ES"/>
            </a:p>
          </p:txBody>
        </p:sp>
        <p:sp>
          <p:nvSpPr>
            <p:cNvPr id="54" name="Forma libre: forma 53">
              <a:extLst>
                <a:ext uri="{FF2B5EF4-FFF2-40B4-BE49-F238E27FC236}">
                  <a16:creationId xmlns:a16="http://schemas.microsoft.com/office/drawing/2014/main" id="{2685C5BC-08D0-4EAA-932F-473F089ADA4B}"/>
                </a:ext>
              </a:extLst>
            </p:cNvPr>
            <p:cNvSpPr/>
            <p:nvPr/>
          </p:nvSpPr>
          <p:spPr>
            <a:xfrm>
              <a:off x="3224526" y="5212066"/>
              <a:ext cx="1663708" cy="462076"/>
            </a:xfrm>
            <a:custGeom>
              <a:avLst/>
              <a:gdLst>
                <a:gd name="connsiteX0" fmla="*/ 798984 w 1663708"/>
                <a:gd name="connsiteY0" fmla="*/ 461672 h 462076"/>
                <a:gd name="connsiteX1" fmla="*/ 192849 w 1663708"/>
                <a:gd name="connsiteY1" fmla="*/ 342525 h 462076"/>
                <a:gd name="connsiteX2" fmla="*/ 891 w 1663708"/>
                <a:gd name="connsiteY2" fmla="*/ 58843 h 462076"/>
                <a:gd name="connsiteX3" fmla="*/ 76539 w 1663708"/>
                <a:gd name="connsiteY3" fmla="*/ 14399 h 462076"/>
                <a:gd name="connsiteX4" fmla="*/ 1289282 w 1663708"/>
                <a:gd name="connsiteY4" fmla="*/ 124563 h 462076"/>
                <a:gd name="connsiteX5" fmla="*/ 1572964 w 1663708"/>
                <a:gd name="connsiteY5" fmla="*/ 16290 h 462076"/>
                <a:gd name="connsiteX6" fmla="*/ 1659958 w 1663708"/>
                <a:gd name="connsiteY6" fmla="*/ 69717 h 462076"/>
                <a:gd name="connsiteX7" fmla="*/ 1543177 w 1663708"/>
                <a:gd name="connsiteY7" fmla="*/ 297609 h 462076"/>
                <a:gd name="connsiteX8" fmla="*/ 798984 w 1663708"/>
                <a:gd name="connsiteY8" fmla="*/ 461672 h 46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708" h="462076">
                  <a:moveTo>
                    <a:pt x="798984" y="461672"/>
                  </a:moveTo>
                  <a:cubicBezTo>
                    <a:pt x="590476" y="468055"/>
                    <a:pt x="383388" y="427346"/>
                    <a:pt x="192849" y="342525"/>
                  </a:cubicBezTo>
                  <a:cubicBezTo>
                    <a:pt x="27841" y="269241"/>
                    <a:pt x="-10456" y="206358"/>
                    <a:pt x="891" y="58843"/>
                  </a:cubicBezTo>
                  <a:cubicBezTo>
                    <a:pt x="5145" y="1161"/>
                    <a:pt x="21695" y="-12077"/>
                    <a:pt x="76539" y="14399"/>
                  </a:cubicBezTo>
                  <a:cubicBezTo>
                    <a:pt x="466602" y="203521"/>
                    <a:pt x="873212" y="218651"/>
                    <a:pt x="1289282" y="124563"/>
                  </a:cubicBezTo>
                  <a:cubicBezTo>
                    <a:pt x="1388096" y="101301"/>
                    <a:pt x="1483603" y="64848"/>
                    <a:pt x="1572964" y="16290"/>
                  </a:cubicBezTo>
                  <a:cubicBezTo>
                    <a:pt x="1637265" y="-18224"/>
                    <a:pt x="1653812" y="4470"/>
                    <a:pt x="1659958" y="69717"/>
                  </a:cubicBezTo>
                  <a:cubicBezTo>
                    <a:pt x="1675091" y="163096"/>
                    <a:pt x="1627811" y="255482"/>
                    <a:pt x="1543177" y="297609"/>
                  </a:cubicBezTo>
                  <a:cubicBezTo>
                    <a:pt x="1323796" y="425739"/>
                    <a:pt x="1080774" y="463563"/>
                    <a:pt x="798984" y="461672"/>
                  </a:cubicBezTo>
                  <a:close/>
                </a:path>
              </a:pathLst>
            </a:custGeom>
            <a:grpFill/>
            <a:ln w="47187" cap="flat">
              <a:noFill/>
              <a:prstDash val="solid"/>
              <a:miter/>
            </a:ln>
          </p:spPr>
          <p:txBody>
            <a:bodyPr rtlCol="0" anchor="ctr"/>
            <a:lstStyle/>
            <a:p>
              <a:endParaRPr lang="es-ES"/>
            </a:p>
          </p:txBody>
        </p:sp>
        <p:sp>
          <p:nvSpPr>
            <p:cNvPr id="55" name="Forma libre: forma 54">
              <a:extLst>
                <a:ext uri="{FF2B5EF4-FFF2-40B4-BE49-F238E27FC236}">
                  <a16:creationId xmlns:a16="http://schemas.microsoft.com/office/drawing/2014/main" id="{134BB005-39BF-4631-84E5-C884CAE1EC9A}"/>
                </a:ext>
              </a:extLst>
            </p:cNvPr>
            <p:cNvSpPr/>
            <p:nvPr/>
          </p:nvSpPr>
          <p:spPr>
            <a:xfrm>
              <a:off x="773187" y="4582792"/>
              <a:ext cx="1666494" cy="471327"/>
            </a:xfrm>
            <a:custGeom>
              <a:avLst/>
              <a:gdLst>
                <a:gd name="connsiteX0" fmla="*/ 830984 w 1666494"/>
                <a:gd name="connsiteY0" fmla="*/ 471573 h 471327"/>
                <a:gd name="connsiteX1" fmla="*/ 184188 w 1666494"/>
                <a:gd name="connsiteY1" fmla="*/ 336351 h 471327"/>
                <a:gd name="connsiteX2" fmla="*/ 2160 w 1666494"/>
                <a:gd name="connsiteY2" fmla="*/ 64016 h 471327"/>
                <a:gd name="connsiteX3" fmla="*/ 81591 w 1666494"/>
                <a:gd name="connsiteY3" fmla="*/ 14372 h 471327"/>
                <a:gd name="connsiteX4" fmla="*/ 1334521 w 1666494"/>
                <a:gd name="connsiteY4" fmla="*/ 116024 h 471327"/>
                <a:gd name="connsiteX5" fmla="*/ 1589836 w 1666494"/>
                <a:gd name="connsiteY5" fmla="*/ 14372 h 471327"/>
                <a:gd name="connsiteX6" fmla="*/ 1662174 w 1666494"/>
                <a:gd name="connsiteY6" fmla="*/ 54560 h 471327"/>
                <a:gd name="connsiteX7" fmla="*/ 1492909 w 1666494"/>
                <a:gd name="connsiteY7" fmla="*/ 332569 h 471327"/>
                <a:gd name="connsiteX8" fmla="*/ 830984 w 1666494"/>
                <a:gd name="connsiteY8" fmla="*/ 471573 h 47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494" h="471327">
                  <a:moveTo>
                    <a:pt x="830984" y="471573"/>
                  </a:moveTo>
                  <a:cubicBezTo>
                    <a:pt x="613968" y="458335"/>
                    <a:pt x="390803" y="437531"/>
                    <a:pt x="184188" y="336351"/>
                  </a:cubicBezTo>
                  <a:cubicBezTo>
                    <a:pt x="71661" y="281033"/>
                    <a:pt x="-19117" y="212477"/>
                    <a:pt x="2160" y="64016"/>
                  </a:cubicBezTo>
                  <a:cubicBezTo>
                    <a:pt x="10670" y="5388"/>
                    <a:pt x="18234" y="-16833"/>
                    <a:pt x="81591" y="14372"/>
                  </a:cubicBezTo>
                  <a:cubicBezTo>
                    <a:pt x="485364" y="213422"/>
                    <a:pt x="905688" y="221933"/>
                    <a:pt x="1334521" y="116024"/>
                  </a:cubicBezTo>
                  <a:cubicBezTo>
                    <a:pt x="1423787" y="93708"/>
                    <a:pt x="1509647" y="59525"/>
                    <a:pt x="1589836" y="14372"/>
                  </a:cubicBezTo>
                  <a:cubicBezTo>
                    <a:pt x="1637117" y="-11633"/>
                    <a:pt x="1655554" y="1606"/>
                    <a:pt x="1662174" y="54560"/>
                  </a:cubicBezTo>
                  <a:cubicBezTo>
                    <a:pt x="1678721" y="190727"/>
                    <a:pt x="1636170" y="263066"/>
                    <a:pt x="1492909" y="332569"/>
                  </a:cubicBezTo>
                  <a:cubicBezTo>
                    <a:pt x="1286294" y="432330"/>
                    <a:pt x="1064076" y="459280"/>
                    <a:pt x="830984" y="471573"/>
                  </a:cubicBezTo>
                  <a:close/>
                </a:path>
              </a:pathLst>
            </a:custGeom>
            <a:grpFill/>
            <a:ln w="47187" cap="flat">
              <a:noFill/>
              <a:prstDash val="solid"/>
              <a:miter/>
            </a:ln>
          </p:spPr>
          <p:txBody>
            <a:bodyPr rtlCol="0" anchor="ctr"/>
            <a:lstStyle/>
            <a:p>
              <a:endParaRPr lang="es-ES"/>
            </a:p>
          </p:txBody>
        </p:sp>
        <p:sp>
          <p:nvSpPr>
            <p:cNvPr id="56" name="Forma libre: forma 55">
              <a:extLst>
                <a:ext uri="{FF2B5EF4-FFF2-40B4-BE49-F238E27FC236}">
                  <a16:creationId xmlns:a16="http://schemas.microsoft.com/office/drawing/2014/main" id="{3ED426D1-AFD7-41A1-A62C-8286E33DE8B3}"/>
                </a:ext>
              </a:extLst>
            </p:cNvPr>
            <p:cNvSpPr/>
            <p:nvPr/>
          </p:nvSpPr>
          <p:spPr>
            <a:xfrm>
              <a:off x="1938415" y="2822247"/>
              <a:ext cx="1665643" cy="461924"/>
            </a:xfrm>
            <a:custGeom>
              <a:avLst/>
              <a:gdLst>
                <a:gd name="connsiteX0" fmla="*/ 808996 w 1665643"/>
                <a:gd name="connsiteY0" fmla="*/ 461467 h 461924"/>
                <a:gd name="connsiteX1" fmla="*/ 175440 w 1665643"/>
                <a:gd name="connsiteY1" fmla="*/ 332864 h 461924"/>
                <a:gd name="connsiteX2" fmla="*/ 975 w 1665643"/>
                <a:gd name="connsiteY2" fmla="*/ 57692 h 461924"/>
                <a:gd name="connsiteX3" fmla="*/ 78516 w 1665643"/>
                <a:gd name="connsiteY3" fmla="*/ 16086 h 461924"/>
                <a:gd name="connsiteX4" fmla="*/ 1243032 w 1665643"/>
                <a:gd name="connsiteY4" fmla="*/ 137596 h 461924"/>
                <a:gd name="connsiteX5" fmla="*/ 1568319 w 1665643"/>
                <a:gd name="connsiteY5" fmla="*/ 20341 h 461924"/>
                <a:gd name="connsiteX6" fmla="*/ 1662879 w 1665643"/>
                <a:gd name="connsiteY6" fmla="*/ 80387 h 461924"/>
                <a:gd name="connsiteX7" fmla="*/ 1546098 w 1665643"/>
                <a:gd name="connsiteY7" fmla="*/ 297877 h 461924"/>
                <a:gd name="connsiteX8" fmla="*/ 808996 w 1665643"/>
                <a:gd name="connsiteY8" fmla="*/ 461467 h 46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642" h="461923">
                  <a:moveTo>
                    <a:pt x="808996" y="461467"/>
                  </a:moveTo>
                  <a:cubicBezTo>
                    <a:pt x="590705" y="468370"/>
                    <a:pt x="373782" y="424352"/>
                    <a:pt x="175440" y="332864"/>
                  </a:cubicBezTo>
                  <a:cubicBezTo>
                    <a:pt x="29816" y="265726"/>
                    <a:pt x="-10845" y="195278"/>
                    <a:pt x="975" y="57692"/>
                  </a:cubicBezTo>
                  <a:cubicBezTo>
                    <a:pt x="6649" y="-2827"/>
                    <a:pt x="26506" y="-8973"/>
                    <a:pt x="78516" y="16086"/>
                  </a:cubicBezTo>
                  <a:cubicBezTo>
                    <a:pt x="452029" y="196224"/>
                    <a:pt x="843039" y="214663"/>
                    <a:pt x="1243032" y="137596"/>
                  </a:cubicBezTo>
                  <a:cubicBezTo>
                    <a:pt x="1356977" y="116509"/>
                    <a:pt x="1467141" y="76888"/>
                    <a:pt x="1568319" y="20341"/>
                  </a:cubicBezTo>
                  <a:cubicBezTo>
                    <a:pt x="1643496" y="-22684"/>
                    <a:pt x="1658626" y="6157"/>
                    <a:pt x="1662879" y="80387"/>
                  </a:cubicBezTo>
                  <a:cubicBezTo>
                    <a:pt x="1674699" y="170456"/>
                    <a:pt x="1627892" y="258019"/>
                    <a:pt x="1546098" y="297877"/>
                  </a:cubicBezTo>
                  <a:cubicBezTo>
                    <a:pt x="1323880" y="425533"/>
                    <a:pt x="1081804" y="464304"/>
                    <a:pt x="808996" y="461467"/>
                  </a:cubicBezTo>
                  <a:close/>
                </a:path>
              </a:pathLst>
            </a:custGeom>
            <a:grpFill/>
            <a:ln w="47187" cap="flat">
              <a:noFill/>
              <a:prstDash val="solid"/>
              <a:miter/>
            </a:ln>
          </p:spPr>
          <p:txBody>
            <a:bodyPr rtlCol="0" anchor="ctr"/>
            <a:lstStyle/>
            <a:p>
              <a:endParaRPr lang="es-ES"/>
            </a:p>
          </p:txBody>
        </p:sp>
        <p:sp>
          <p:nvSpPr>
            <p:cNvPr id="57" name="Forma libre: forma 56">
              <a:extLst>
                <a:ext uri="{FF2B5EF4-FFF2-40B4-BE49-F238E27FC236}">
                  <a16:creationId xmlns:a16="http://schemas.microsoft.com/office/drawing/2014/main" id="{0E1AE2D8-A50F-4939-82ED-43CC8A847DE4}"/>
                </a:ext>
              </a:extLst>
            </p:cNvPr>
            <p:cNvSpPr/>
            <p:nvPr/>
          </p:nvSpPr>
          <p:spPr>
            <a:xfrm>
              <a:off x="1931099" y="3240931"/>
              <a:ext cx="1672495" cy="469133"/>
            </a:xfrm>
            <a:custGeom>
              <a:avLst/>
              <a:gdLst>
                <a:gd name="connsiteX0" fmla="*/ 840425 w 1672495"/>
                <a:gd name="connsiteY0" fmla="*/ 469252 h 469133"/>
                <a:gd name="connsiteX1" fmla="*/ 414902 w 1672495"/>
                <a:gd name="connsiteY1" fmla="*/ 365235 h 469133"/>
                <a:gd name="connsiteX2" fmla="*/ 119399 w 1672495"/>
                <a:gd name="connsiteY2" fmla="*/ 258382 h 469133"/>
                <a:gd name="connsiteX3" fmla="*/ 5596 w 1672495"/>
                <a:gd name="connsiteY3" fmla="*/ 52334 h 469133"/>
                <a:gd name="connsiteX4" fmla="*/ 14911 w 1672495"/>
                <a:gd name="connsiteY4" fmla="*/ 27653 h 469133"/>
                <a:gd name="connsiteX5" fmla="*/ 91979 w 1672495"/>
                <a:gd name="connsiteY5" fmla="*/ 23871 h 469133"/>
                <a:gd name="connsiteX6" fmla="*/ 925059 w 1672495"/>
                <a:gd name="connsiteY6" fmla="*/ 178478 h 469133"/>
                <a:gd name="connsiteX7" fmla="*/ 1592658 w 1672495"/>
                <a:gd name="connsiteY7" fmla="*/ 16779 h 469133"/>
                <a:gd name="connsiteX8" fmla="*/ 1670669 w 1672495"/>
                <a:gd name="connsiteY8" fmla="*/ 64059 h 469133"/>
                <a:gd name="connsiteX9" fmla="*/ 1495260 w 1672495"/>
                <a:gd name="connsiteY9" fmla="*/ 337813 h 469133"/>
                <a:gd name="connsiteX10" fmla="*/ 840425 w 1672495"/>
                <a:gd name="connsiteY10" fmla="*/ 469252 h 46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495" h="469133">
                  <a:moveTo>
                    <a:pt x="840425" y="469252"/>
                  </a:moveTo>
                  <a:cubicBezTo>
                    <a:pt x="690074" y="469252"/>
                    <a:pt x="544923" y="459323"/>
                    <a:pt x="414902" y="365235"/>
                  </a:cubicBezTo>
                  <a:cubicBezTo>
                    <a:pt x="328851" y="303298"/>
                    <a:pt x="222000" y="283913"/>
                    <a:pt x="119399" y="258382"/>
                  </a:cubicBezTo>
                  <a:cubicBezTo>
                    <a:pt x="31080" y="232898"/>
                    <a:pt x="-19842" y="140653"/>
                    <a:pt x="5596" y="52334"/>
                  </a:cubicBezTo>
                  <a:cubicBezTo>
                    <a:pt x="8055" y="43871"/>
                    <a:pt x="11174" y="35644"/>
                    <a:pt x="14911" y="27653"/>
                  </a:cubicBezTo>
                  <a:cubicBezTo>
                    <a:pt x="38552" y="-16790"/>
                    <a:pt x="67392" y="12051"/>
                    <a:pt x="91979" y="23871"/>
                  </a:cubicBezTo>
                  <a:cubicBezTo>
                    <a:pt x="352491" y="143869"/>
                    <a:pt x="638823" y="197012"/>
                    <a:pt x="925059" y="178478"/>
                  </a:cubicBezTo>
                  <a:cubicBezTo>
                    <a:pt x="1157204" y="176019"/>
                    <a:pt x="1385096" y="120749"/>
                    <a:pt x="1592658" y="16779"/>
                  </a:cubicBezTo>
                  <a:cubicBezTo>
                    <a:pt x="1654122" y="-15845"/>
                    <a:pt x="1667832" y="-242"/>
                    <a:pt x="1670669" y="64059"/>
                  </a:cubicBezTo>
                  <a:cubicBezTo>
                    <a:pt x="1677762" y="212047"/>
                    <a:pt x="1643719" y="269729"/>
                    <a:pt x="1495260" y="337813"/>
                  </a:cubicBezTo>
                  <a:cubicBezTo>
                    <a:pt x="1288645" y="427268"/>
                    <a:pt x="1065529" y="472089"/>
                    <a:pt x="840425" y="469252"/>
                  </a:cubicBezTo>
                  <a:close/>
                </a:path>
              </a:pathLst>
            </a:custGeom>
            <a:grpFill/>
            <a:ln w="47187" cap="flat">
              <a:noFill/>
              <a:prstDash val="solid"/>
              <a:miter/>
            </a:ln>
          </p:spPr>
          <p:txBody>
            <a:bodyPr rtlCol="0" anchor="ctr"/>
            <a:lstStyle/>
            <a:p>
              <a:endParaRPr lang="es-ES"/>
            </a:p>
          </p:txBody>
        </p:sp>
        <p:sp>
          <p:nvSpPr>
            <p:cNvPr id="58" name="Forma libre: forma 57">
              <a:extLst>
                <a:ext uri="{FF2B5EF4-FFF2-40B4-BE49-F238E27FC236}">
                  <a16:creationId xmlns:a16="http://schemas.microsoft.com/office/drawing/2014/main" id="{36597A15-ED26-41C2-9646-2A603FA64BCF}"/>
                </a:ext>
              </a:extLst>
            </p:cNvPr>
            <p:cNvSpPr/>
            <p:nvPr/>
          </p:nvSpPr>
          <p:spPr>
            <a:xfrm>
              <a:off x="2608555" y="3666536"/>
              <a:ext cx="996441" cy="466290"/>
            </a:xfrm>
            <a:custGeom>
              <a:avLst/>
              <a:gdLst>
                <a:gd name="connsiteX0" fmla="*/ 228216 w 996441"/>
                <a:gd name="connsiteY0" fmla="*/ 178397 h 466290"/>
                <a:gd name="connsiteX1" fmla="*/ 902908 w 996441"/>
                <a:gd name="connsiteY1" fmla="*/ 18116 h 466290"/>
                <a:gd name="connsiteX2" fmla="*/ 993212 w 996441"/>
                <a:gd name="connsiteY2" fmla="*/ 74853 h 466290"/>
                <a:gd name="connsiteX3" fmla="*/ 880214 w 996441"/>
                <a:gd name="connsiteY3" fmla="*/ 294233 h 466290"/>
                <a:gd name="connsiteX4" fmla="*/ 64628 w 996441"/>
                <a:gd name="connsiteY4" fmla="*/ 466334 h 466290"/>
                <a:gd name="connsiteX5" fmla="*/ 1744 w 996441"/>
                <a:gd name="connsiteY5" fmla="*/ 404397 h 466290"/>
                <a:gd name="connsiteX6" fmla="*/ 1744 w 996441"/>
                <a:gd name="connsiteY6" fmla="*/ 373665 h 466290"/>
                <a:gd name="connsiteX7" fmla="*/ 228216 w 996441"/>
                <a:gd name="connsiteY7" fmla="*/ 178397 h 46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441" h="466290">
                  <a:moveTo>
                    <a:pt x="228216" y="178397"/>
                  </a:moveTo>
                  <a:cubicBezTo>
                    <a:pt x="462255" y="176553"/>
                    <a:pt x="692983" y="121755"/>
                    <a:pt x="902908" y="18116"/>
                  </a:cubicBezTo>
                  <a:cubicBezTo>
                    <a:pt x="976665" y="-21599"/>
                    <a:pt x="987539" y="8187"/>
                    <a:pt x="993212" y="74853"/>
                  </a:cubicBezTo>
                  <a:cubicBezTo>
                    <a:pt x="1006452" y="164638"/>
                    <a:pt x="961062" y="252863"/>
                    <a:pt x="880214" y="294233"/>
                  </a:cubicBezTo>
                  <a:cubicBezTo>
                    <a:pt x="627263" y="443640"/>
                    <a:pt x="348780" y="469171"/>
                    <a:pt x="64628" y="466334"/>
                  </a:cubicBezTo>
                  <a:cubicBezTo>
                    <a:pt x="25384" y="466334"/>
                    <a:pt x="-619" y="448368"/>
                    <a:pt x="1744" y="404397"/>
                  </a:cubicBezTo>
                  <a:cubicBezTo>
                    <a:pt x="1744" y="393995"/>
                    <a:pt x="1744" y="384067"/>
                    <a:pt x="1744" y="373665"/>
                  </a:cubicBezTo>
                  <a:cubicBezTo>
                    <a:pt x="-7239" y="179815"/>
                    <a:pt x="-7239" y="179815"/>
                    <a:pt x="228216" y="178397"/>
                  </a:cubicBezTo>
                  <a:close/>
                </a:path>
              </a:pathLst>
            </a:custGeom>
            <a:grpFill/>
            <a:ln w="47187" cap="flat">
              <a:noFill/>
              <a:prstDash val="solid"/>
              <a:miter/>
            </a:ln>
          </p:spPr>
          <p:txBody>
            <a:bodyPr rtlCol="0" anchor="ctr"/>
            <a:lstStyle/>
            <a:p>
              <a:endParaRPr lang="es-ES"/>
            </a:p>
          </p:txBody>
        </p:sp>
        <p:sp>
          <p:nvSpPr>
            <p:cNvPr id="59" name="Forma libre: forma 58">
              <a:extLst>
                <a:ext uri="{FF2B5EF4-FFF2-40B4-BE49-F238E27FC236}">
                  <a16:creationId xmlns:a16="http://schemas.microsoft.com/office/drawing/2014/main" id="{666B02A9-92CA-40D4-87EF-46D16C2ED4CD}"/>
                </a:ext>
              </a:extLst>
            </p:cNvPr>
            <p:cNvSpPr/>
            <p:nvPr/>
          </p:nvSpPr>
          <p:spPr>
            <a:xfrm>
              <a:off x="2600297" y="4085439"/>
              <a:ext cx="1005457" cy="463763"/>
            </a:xfrm>
            <a:custGeom>
              <a:avLst/>
              <a:gdLst>
                <a:gd name="connsiteX0" fmla="*/ 225600 w 1005457"/>
                <a:gd name="connsiteY0" fmla="*/ 463971 h 463763"/>
                <a:gd name="connsiteX1" fmla="*/ 204797 w 1005457"/>
                <a:gd name="connsiteY1" fmla="*/ 463971 h 463763"/>
                <a:gd name="connsiteX2" fmla="*/ 9529 w 1005457"/>
                <a:gd name="connsiteY2" fmla="*/ 227569 h 463763"/>
                <a:gd name="connsiteX3" fmla="*/ 88486 w 1005457"/>
                <a:gd name="connsiteY3" fmla="*/ 172725 h 463763"/>
                <a:gd name="connsiteX4" fmla="*/ 918730 w 1005457"/>
                <a:gd name="connsiteY4" fmla="*/ 14335 h 463763"/>
                <a:gd name="connsiteX5" fmla="*/ 1000997 w 1005457"/>
                <a:gd name="connsiteY5" fmla="*/ 64452 h 463763"/>
                <a:gd name="connsiteX6" fmla="*/ 880906 w 1005457"/>
                <a:gd name="connsiteY6" fmla="*/ 300854 h 463763"/>
                <a:gd name="connsiteX7" fmla="*/ 225600 w 1005457"/>
                <a:gd name="connsiteY7" fmla="*/ 463971 h 46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5456" h="463763">
                  <a:moveTo>
                    <a:pt x="225600" y="463971"/>
                  </a:moveTo>
                  <a:lnTo>
                    <a:pt x="204797" y="463971"/>
                  </a:lnTo>
                  <a:cubicBezTo>
                    <a:pt x="7638" y="463971"/>
                    <a:pt x="-21205" y="430402"/>
                    <a:pt x="9529" y="227569"/>
                  </a:cubicBezTo>
                  <a:cubicBezTo>
                    <a:pt x="17565" y="174615"/>
                    <a:pt x="48772" y="170833"/>
                    <a:pt x="88486" y="172725"/>
                  </a:cubicBezTo>
                  <a:cubicBezTo>
                    <a:pt x="377842" y="185963"/>
                    <a:pt x="655851" y="149084"/>
                    <a:pt x="918730" y="14335"/>
                  </a:cubicBezTo>
                  <a:cubicBezTo>
                    <a:pt x="978303" y="-16397"/>
                    <a:pt x="994853" y="4406"/>
                    <a:pt x="1000997" y="64452"/>
                  </a:cubicBezTo>
                  <a:cubicBezTo>
                    <a:pt x="1018493" y="161282"/>
                    <a:pt x="969320" y="258018"/>
                    <a:pt x="880906" y="300854"/>
                  </a:cubicBezTo>
                  <a:cubicBezTo>
                    <a:pt x="679491" y="409599"/>
                    <a:pt x="454436" y="465674"/>
                    <a:pt x="225600" y="463971"/>
                  </a:cubicBezTo>
                  <a:close/>
                </a:path>
              </a:pathLst>
            </a:custGeom>
            <a:grpFill/>
            <a:ln w="47187" cap="flat">
              <a:noFill/>
              <a:prstDash val="solid"/>
              <a:miter/>
            </a:ln>
          </p:spPr>
          <p:txBody>
            <a:bodyPr rtlCol="0" anchor="ctr"/>
            <a:lstStyle/>
            <a:p>
              <a:endParaRPr lang="es-ES"/>
            </a:p>
          </p:txBody>
        </p:sp>
        <p:sp>
          <p:nvSpPr>
            <p:cNvPr id="60" name="Forma libre: forma 59">
              <a:extLst>
                <a:ext uri="{FF2B5EF4-FFF2-40B4-BE49-F238E27FC236}">
                  <a16:creationId xmlns:a16="http://schemas.microsoft.com/office/drawing/2014/main" id="{C6E72D8A-8B96-4217-BBB7-D3259A2F8C02}"/>
                </a:ext>
              </a:extLst>
            </p:cNvPr>
            <p:cNvSpPr/>
            <p:nvPr/>
          </p:nvSpPr>
          <p:spPr>
            <a:xfrm>
              <a:off x="2614186" y="4607320"/>
              <a:ext cx="777191" cy="366895"/>
            </a:xfrm>
            <a:custGeom>
              <a:avLst/>
              <a:gdLst>
                <a:gd name="connsiteX0" fmla="*/ 776240 w 777191"/>
                <a:gd name="connsiteY0" fmla="*/ 246 h 366895"/>
                <a:gd name="connsiteX1" fmla="*/ 614542 w 777191"/>
                <a:gd name="connsiteY1" fmla="*/ 114664 h 366895"/>
                <a:gd name="connsiteX2" fmla="*/ 498231 w 777191"/>
                <a:gd name="connsiteY2" fmla="*/ 225300 h 366895"/>
                <a:gd name="connsiteX3" fmla="*/ 238189 w 777191"/>
                <a:gd name="connsiteY3" fmla="*/ 367141 h 366895"/>
                <a:gd name="connsiteX4" fmla="*/ 156395 w 777191"/>
                <a:gd name="connsiteY4" fmla="*/ 367141 h 366895"/>
                <a:gd name="connsiteX5" fmla="*/ -577 w 777191"/>
                <a:gd name="connsiteY5" fmla="*/ 213952 h 366895"/>
                <a:gd name="connsiteX6" fmla="*/ 130861 w 777191"/>
                <a:gd name="connsiteY6" fmla="*/ 76367 h 366895"/>
                <a:gd name="connsiteX7" fmla="*/ 776240 w 777191"/>
                <a:gd name="connsiteY7" fmla="*/ 246 h 36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191" h="366895">
                  <a:moveTo>
                    <a:pt x="776240" y="246"/>
                  </a:moveTo>
                  <a:lnTo>
                    <a:pt x="614542" y="114664"/>
                  </a:lnTo>
                  <a:cubicBezTo>
                    <a:pt x="570098" y="145869"/>
                    <a:pt x="515724" y="174237"/>
                    <a:pt x="498231" y="225300"/>
                  </a:cubicBezTo>
                  <a:cubicBezTo>
                    <a:pt x="450950" y="356739"/>
                    <a:pt x="347880" y="363359"/>
                    <a:pt x="238189" y="367141"/>
                  </a:cubicBezTo>
                  <a:cubicBezTo>
                    <a:pt x="210765" y="367141"/>
                    <a:pt x="183815" y="367141"/>
                    <a:pt x="156395" y="367141"/>
                  </a:cubicBezTo>
                  <a:cubicBezTo>
                    <a:pt x="6987" y="367141"/>
                    <a:pt x="6040" y="359576"/>
                    <a:pt x="-577" y="213952"/>
                  </a:cubicBezTo>
                  <a:cubicBezTo>
                    <a:pt x="-4833" y="114192"/>
                    <a:pt x="26373" y="72111"/>
                    <a:pt x="130861" y="76367"/>
                  </a:cubicBezTo>
                  <a:cubicBezTo>
                    <a:pt x="348540" y="82230"/>
                    <a:pt x="565841" y="56604"/>
                    <a:pt x="776240" y="246"/>
                  </a:cubicBezTo>
                  <a:close/>
                </a:path>
              </a:pathLst>
            </a:custGeom>
            <a:grpFill/>
            <a:ln w="47187" cap="flat">
              <a:noFill/>
              <a:prstDash val="solid"/>
              <a:miter/>
            </a:ln>
          </p:spPr>
          <p:txBody>
            <a:bodyPr rtlCol="0" anchor="ctr"/>
            <a:lstStyle/>
            <a:p>
              <a:endParaRPr lang="es-ES"/>
            </a:p>
          </p:txBody>
        </p:sp>
        <p:sp>
          <p:nvSpPr>
            <p:cNvPr id="61" name="Forma libre: forma 60">
              <a:extLst>
                <a:ext uri="{FF2B5EF4-FFF2-40B4-BE49-F238E27FC236}">
                  <a16:creationId xmlns:a16="http://schemas.microsoft.com/office/drawing/2014/main" id="{B540E725-04AF-4D9A-8C4D-45BFC5E500BE}"/>
                </a:ext>
              </a:extLst>
            </p:cNvPr>
            <p:cNvSpPr/>
            <p:nvPr/>
          </p:nvSpPr>
          <p:spPr>
            <a:xfrm>
              <a:off x="2609185" y="5097707"/>
              <a:ext cx="444349" cy="302327"/>
            </a:xfrm>
            <a:custGeom>
              <a:avLst/>
              <a:gdLst>
                <a:gd name="connsiteX0" fmla="*/ 231369 w 444349"/>
                <a:gd name="connsiteY0" fmla="*/ 11504 h 302327"/>
                <a:gd name="connsiteX1" fmla="*/ 281959 w 444349"/>
                <a:gd name="connsiteY1" fmla="*/ 11504 h 302327"/>
                <a:gd name="connsiteX2" fmla="*/ 443184 w 444349"/>
                <a:gd name="connsiteY2" fmla="*/ 169892 h 302327"/>
                <a:gd name="connsiteX3" fmla="*/ 324983 w 444349"/>
                <a:gd name="connsiteY3" fmla="*/ 289985 h 302327"/>
                <a:gd name="connsiteX4" fmla="*/ 72034 w 444349"/>
                <a:gd name="connsiteY4" fmla="*/ 300387 h 302327"/>
                <a:gd name="connsiteX5" fmla="*/ -779 w 444349"/>
                <a:gd name="connsiteY5" fmla="*/ 217646 h 302327"/>
                <a:gd name="connsiteX6" fmla="*/ 231369 w 444349"/>
                <a:gd name="connsiteY6" fmla="*/ 11504 h 30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349" h="302327">
                  <a:moveTo>
                    <a:pt x="231369" y="11504"/>
                  </a:moveTo>
                  <a:cubicBezTo>
                    <a:pt x="248202" y="13158"/>
                    <a:pt x="265127" y="13158"/>
                    <a:pt x="281959" y="11504"/>
                  </a:cubicBezTo>
                  <a:cubicBezTo>
                    <a:pt x="460205" y="-22066"/>
                    <a:pt x="437038" y="16231"/>
                    <a:pt x="443184" y="169892"/>
                  </a:cubicBezTo>
                  <a:cubicBezTo>
                    <a:pt x="446494" y="258780"/>
                    <a:pt x="411507" y="292349"/>
                    <a:pt x="324983" y="289985"/>
                  </a:cubicBezTo>
                  <a:cubicBezTo>
                    <a:pt x="238462" y="287621"/>
                    <a:pt x="157612" y="309370"/>
                    <a:pt x="72034" y="300387"/>
                  </a:cubicBezTo>
                  <a:cubicBezTo>
                    <a:pt x="18607" y="294713"/>
                    <a:pt x="-3143" y="276273"/>
                    <a:pt x="-779" y="217646"/>
                  </a:cubicBezTo>
                  <a:cubicBezTo>
                    <a:pt x="8204" y="-30576"/>
                    <a:pt x="-17799" y="19068"/>
                    <a:pt x="231369" y="11504"/>
                  </a:cubicBezTo>
                  <a:close/>
                </a:path>
              </a:pathLst>
            </a:custGeom>
            <a:grpFill/>
            <a:ln w="47187" cap="flat">
              <a:noFill/>
              <a:prstDash val="solid"/>
              <a:miter/>
            </a:ln>
          </p:spPr>
          <p:txBody>
            <a:bodyPr rtlCol="0" anchor="ctr"/>
            <a:lstStyle/>
            <a:p>
              <a:endParaRPr lang="es-ES"/>
            </a:p>
          </p:txBody>
        </p:sp>
      </p:grpSp>
      <p:sp>
        <p:nvSpPr>
          <p:cNvPr id="41" name="TextBox 5">
            <a:extLst>
              <a:ext uri="{FF2B5EF4-FFF2-40B4-BE49-F238E27FC236}">
                <a16:creationId xmlns:a16="http://schemas.microsoft.com/office/drawing/2014/main" id="{72D075C9-3FBD-924E-A11C-AC87262AB0E2}"/>
              </a:ext>
            </a:extLst>
          </p:cNvPr>
          <p:cNvSpPr txBox="1"/>
          <p:nvPr/>
        </p:nvSpPr>
        <p:spPr>
          <a:xfrm>
            <a:off x="5027559" y="4263160"/>
            <a:ext cx="1436575" cy="707886"/>
          </a:xfrm>
          <a:prstGeom prst="rect">
            <a:avLst/>
          </a:prstGeom>
          <a:solidFill>
            <a:schemeClr val="bg1">
              <a:lumMod val="95000"/>
              <a:alpha val="57651"/>
            </a:schemeClr>
          </a:solidFill>
        </p:spPr>
        <p:txBody>
          <a:bodyPr wrap="square" lIns="108000" rIns="108000" rtlCol="0">
            <a:spAutoFit/>
          </a:bodyPr>
          <a:lstStyle/>
          <a:p>
            <a:pPr algn="ctr"/>
            <a:r>
              <a:rPr lang="en-US" altLang="ko-KR" sz="4000" b="1" dirty="0">
                <a:latin typeface="Myriad Pro" panose="020B0503030403020204" pitchFamily="34" charset="0"/>
                <a:cs typeface="Arial" panose="020B0604020202020204" pitchFamily="34" charset="0"/>
              </a:rPr>
              <a:t>2024</a:t>
            </a:r>
            <a:endParaRPr lang="ko-KR" altLang="en-US" sz="4000" b="1" dirty="0">
              <a:latin typeface="Myriad Pro" panose="020B0503030403020204" pitchFamily="34" charset="0"/>
              <a:cs typeface="Arial" pitchFamily="34" charset="0"/>
            </a:endParaRPr>
          </a:p>
        </p:txBody>
      </p:sp>
      <p:sp>
        <p:nvSpPr>
          <p:cNvPr id="42" name="TextBox 5">
            <a:extLst>
              <a:ext uri="{FF2B5EF4-FFF2-40B4-BE49-F238E27FC236}">
                <a16:creationId xmlns:a16="http://schemas.microsoft.com/office/drawing/2014/main" id="{DFDE9CDA-8DD9-CB4C-A0ED-BEEB763579B0}"/>
              </a:ext>
            </a:extLst>
          </p:cNvPr>
          <p:cNvSpPr txBox="1"/>
          <p:nvPr/>
        </p:nvSpPr>
        <p:spPr>
          <a:xfrm>
            <a:off x="5030224" y="3022568"/>
            <a:ext cx="1436575" cy="707886"/>
          </a:xfrm>
          <a:prstGeom prst="rect">
            <a:avLst/>
          </a:prstGeom>
          <a:solidFill>
            <a:schemeClr val="bg1">
              <a:lumMod val="95000"/>
              <a:alpha val="70164"/>
            </a:schemeClr>
          </a:solidFill>
        </p:spPr>
        <p:txBody>
          <a:bodyPr wrap="square" lIns="108000" rIns="108000" rtlCol="0">
            <a:spAutoFit/>
          </a:bodyPr>
          <a:lstStyle/>
          <a:p>
            <a:pPr algn="ctr"/>
            <a:r>
              <a:rPr lang="en-US" altLang="ko-KR" sz="4000" b="1" dirty="0">
                <a:latin typeface="Myriad Pro" panose="020B0503030403020204" pitchFamily="34" charset="0"/>
                <a:cs typeface="Arial" panose="020B0604020202020204" pitchFamily="34" charset="0"/>
              </a:rPr>
              <a:t>2023</a:t>
            </a:r>
            <a:endParaRPr lang="ko-KR" altLang="en-US" sz="4000" b="1" dirty="0">
              <a:latin typeface="Myriad Pro" panose="020B0503030403020204" pitchFamily="34" charset="0"/>
              <a:cs typeface="Arial" pitchFamily="34" charset="0"/>
            </a:endParaRPr>
          </a:p>
        </p:txBody>
      </p:sp>
      <p:sp>
        <p:nvSpPr>
          <p:cNvPr id="43" name="TextBox 5">
            <a:extLst>
              <a:ext uri="{FF2B5EF4-FFF2-40B4-BE49-F238E27FC236}">
                <a16:creationId xmlns:a16="http://schemas.microsoft.com/office/drawing/2014/main" id="{2C302FCA-A72D-024F-A009-3027B73C9506}"/>
              </a:ext>
            </a:extLst>
          </p:cNvPr>
          <p:cNvSpPr txBox="1"/>
          <p:nvPr/>
        </p:nvSpPr>
        <p:spPr>
          <a:xfrm>
            <a:off x="5027617" y="1704257"/>
            <a:ext cx="1436575" cy="707886"/>
          </a:xfrm>
          <a:prstGeom prst="rect">
            <a:avLst/>
          </a:prstGeom>
          <a:solidFill>
            <a:schemeClr val="bg1">
              <a:lumMod val="95000"/>
              <a:alpha val="70000"/>
            </a:schemeClr>
          </a:solidFill>
        </p:spPr>
        <p:txBody>
          <a:bodyPr wrap="square" lIns="108000" rIns="108000" rtlCol="0">
            <a:spAutoFit/>
          </a:bodyPr>
          <a:lstStyle/>
          <a:p>
            <a:pPr algn="ctr"/>
            <a:r>
              <a:rPr lang="en-US" altLang="ko-KR" sz="4000" b="1" dirty="0">
                <a:latin typeface="Myriad Pro" panose="020B0503030403020204" pitchFamily="34" charset="0"/>
                <a:cs typeface="Arial" panose="020B0604020202020204" pitchFamily="34" charset="0"/>
              </a:rPr>
              <a:t>2022</a:t>
            </a:r>
            <a:endParaRPr lang="ko-KR" altLang="en-US" sz="4000" b="1" dirty="0">
              <a:latin typeface="Myriad Pro" panose="020B0503030403020204" pitchFamily="34" charset="0"/>
              <a:cs typeface="Arial" pitchFamily="34" charset="0"/>
            </a:endParaRPr>
          </a:p>
        </p:txBody>
      </p:sp>
      <p:sp>
        <p:nvSpPr>
          <p:cNvPr id="44" name="TextBox 6">
            <a:extLst>
              <a:ext uri="{FF2B5EF4-FFF2-40B4-BE49-F238E27FC236}">
                <a16:creationId xmlns:a16="http://schemas.microsoft.com/office/drawing/2014/main" id="{9F5391E0-5033-FA45-ABE4-8F9345FC1717}"/>
              </a:ext>
            </a:extLst>
          </p:cNvPr>
          <p:cNvSpPr txBox="1"/>
          <p:nvPr/>
        </p:nvSpPr>
        <p:spPr>
          <a:xfrm>
            <a:off x="6545014" y="5943258"/>
            <a:ext cx="5287640" cy="646331"/>
          </a:xfrm>
          <a:prstGeom prst="rect">
            <a:avLst/>
          </a:prstGeom>
          <a:solidFill>
            <a:schemeClr val="bg1"/>
          </a:solidFill>
        </p:spPr>
        <p:txBody>
          <a:bodyPr wrap="square" rtlCol="0">
            <a:spAutoFit/>
          </a:bodyPr>
          <a:lstStyle/>
          <a:p>
            <a:r>
              <a:rPr lang="en-US" altLang="ko-KR" sz="1200" dirty="0">
                <a:latin typeface="Myriad Pro" panose="020B0503030403020204" pitchFamily="34" charset="0"/>
                <a:cs typeface="Arial" panose="020B0604020202020204" pitchFamily="34" charset="0"/>
              </a:rPr>
              <a:t>Durante </a:t>
            </a:r>
            <a:r>
              <a:rPr lang="en-US" altLang="ko-KR" sz="1200" dirty="0" err="1">
                <a:latin typeface="Myriad Pro" panose="020B0503030403020204" pitchFamily="34" charset="0"/>
                <a:cs typeface="Arial" panose="020B0604020202020204" pitchFamily="34" charset="0"/>
              </a:rPr>
              <a:t>el</a:t>
            </a:r>
            <a:r>
              <a:rPr lang="en-US" altLang="ko-KR" sz="1200" dirty="0">
                <a:latin typeface="Myriad Pro" panose="020B0503030403020204" pitchFamily="34" charset="0"/>
                <a:cs typeface="Arial" panose="020B0604020202020204" pitchFamily="34" charset="0"/>
              </a:rPr>
              <a:t> </a:t>
            </a:r>
            <a:r>
              <a:rPr lang="en-US" altLang="ko-KR" sz="1200" dirty="0" err="1">
                <a:latin typeface="Myriad Pro" panose="020B0503030403020204" pitchFamily="34" charset="0"/>
                <a:cs typeface="Arial" panose="020B0604020202020204" pitchFamily="34" charset="0"/>
              </a:rPr>
              <a:t>presente</a:t>
            </a:r>
            <a:r>
              <a:rPr lang="en-US" altLang="ko-KR" sz="1200" dirty="0">
                <a:latin typeface="Myriad Pro" panose="020B0503030403020204" pitchFamily="34" charset="0"/>
                <a:cs typeface="Arial" panose="020B0604020202020204" pitchFamily="34" charset="0"/>
              </a:rPr>
              <a:t> </a:t>
            </a:r>
            <a:r>
              <a:rPr lang="en-US" altLang="ko-KR" sz="1200" dirty="0" err="1">
                <a:latin typeface="Myriad Pro" panose="020B0503030403020204" pitchFamily="34" charset="0"/>
                <a:cs typeface="Arial" panose="020B0604020202020204" pitchFamily="34" charset="0"/>
              </a:rPr>
              <a:t>año</a:t>
            </a:r>
            <a:r>
              <a:rPr lang="en-US" altLang="ko-KR" sz="1200" dirty="0">
                <a:latin typeface="Myriad Pro" panose="020B0503030403020204" pitchFamily="34" charset="0"/>
                <a:cs typeface="Arial" panose="020B0604020202020204" pitchFamily="34" charset="0"/>
              </a:rPr>
              <a:t> la inversion </a:t>
            </a:r>
            <a:r>
              <a:rPr lang="en-US" altLang="ko-KR" sz="1200" dirty="0" err="1">
                <a:latin typeface="Myriad Pro" panose="020B0503030403020204" pitchFamily="34" charset="0"/>
                <a:cs typeface="Arial" panose="020B0604020202020204" pitchFamily="34" charset="0"/>
              </a:rPr>
              <a:t>tiene</a:t>
            </a:r>
            <a:r>
              <a:rPr lang="en-US" altLang="ko-KR" sz="1200" dirty="0">
                <a:latin typeface="Myriad Pro" panose="020B0503030403020204" pitchFamily="34" charset="0"/>
                <a:cs typeface="Arial" panose="020B0604020202020204" pitchFamily="34" charset="0"/>
              </a:rPr>
              <a:t> una </a:t>
            </a:r>
            <a:r>
              <a:rPr lang="en-US" altLang="ko-KR" sz="1200" dirty="0" err="1">
                <a:latin typeface="Myriad Pro" panose="020B0503030403020204" pitchFamily="34" charset="0"/>
                <a:cs typeface="Arial" panose="020B0604020202020204" pitchFamily="34" charset="0"/>
              </a:rPr>
              <a:t>contracción</a:t>
            </a:r>
            <a:r>
              <a:rPr lang="en-US" altLang="ko-KR" sz="1200" dirty="0">
                <a:latin typeface="Myriad Pro" panose="020B0503030403020204" pitchFamily="34" charset="0"/>
                <a:cs typeface="Arial" panose="020B0604020202020204" pitchFamily="34" charset="0"/>
              </a:rPr>
              <a:t>  de un 11% </a:t>
            </a:r>
            <a:r>
              <a:rPr lang="en-US" altLang="ko-KR" sz="1200" dirty="0" err="1">
                <a:latin typeface="Myriad Pro" panose="020B0503030403020204" pitchFamily="34" charset="0"/>
                <a:cs typeface="Arial" panose="020B0604020202020204" pitchFamily="34" charset="0"/>
              </a:rPr>
              <a:t>respecto</a:t>
            </a:r>
            <a:r>
              <a:rPr lang="en-US" altLang="ko-KR" sz="1200" dirty="0">
                <a:latin typeface="Myriad Pro" panose="020B0503030403020204" pitchFamily="34" charset="0"/>
                <a:cs typeface="Arial" panose="020B0604020202020204" pitchFamily="34" charset="0"/>
              </a:rPr>
              <a:t> al </a:t>
            </a:r>
            <a:r>
              <a:rPr lang="en-US" altLang="ko-KR" sz="1200" dirty="0" err="1">
                <a:latin typeface="Myriad Pro" panose="020B0503030403020204" pitchFamily="34" charset="0"/>
                <a:cs typeface="Arial" panose="020B0604020202020204" pitchFamily="34" charset="0"/>
              </a:rPr>
              <a:t>año</a:t>
            </a:r>
            <a:r>
              <a:rPr lang="en-US" altLang="ko-KR" sz="1200" dirty="0">
                <a:latin typeface="Myriad Pro" panose="020B0503030403020204" pitchFamily="34" charset="0"/>
                <a:cs typeface="Arial" panose="020B0604020202020204" pitchFamily="34" charset="0"/>
              </a:rPr>
              <a:t> anterior. EL 46% de </a:t>
            </a:r>
            <a:r>
              <a:rPr lang="en-US" altLang="ko-KR" sz="1200" dirty="0" err="1">
                <a:latin typeface="Myriad Pro" panose="020B0503030403020204" pitchFamily="34" charset="0"/>
                <a:cs typeface="Arial" panose="020B0604020202020204" pitchFamily="34" charset="0"/>
              </a:rPr>
              <a:t>esta</a:t>
            </a:r>
            <a:r>
              <a:rPr lang="en-US" altLang="ko-KR" sz="1200" dirty="0">
                <a:latin typeface="Myriad Pro" panose="020B0503030403020204" pitchFamily="34" charset="0"/>
                <a:cs typeface="Arial" panose="020B0604020202020204" pitchFamily="34" charset="0"/>
              </a:rPr>
              <a:t> inversion </a:t>
            </a:r>
            <a:r>
              <a:rPr lang="en-US" altLang="ko-KR" sz="1200" dirty="0" err="1">
                <a:latin typeface="Myriad Pro" panose="020B0503030403020204" pitchFamily="34" charset="0"/>
                <a:cs typeface="Arial" panose="020B0604020202020204" pitchFamily="34" charset="0"/>
              </a:rPr>
              <a:t>está</a:t>
            </a:r>
            <a:r>
              <a:rPr lang="en-US" altLang="ko-KR" sz="1200" dirty="0">
                <a:latin typeface="Myriad Pro" panose="020B0503030403020204" pitchFamily="34" charset="0"/>
                <a:cs typeface="Arial" panose="020B0604020202020204" pitchFamily="34" charset="0"/>
              </a:rPr>
              <a:t> </a:t>
            </a:r>
            <a:r>
              <a:rPr lang="en-US" altLang="ko-KR" sz="1200" dirty="0" err="1">
                <a:latin typeface="Myriad Pro" panose="020B0503030403020204" pitchFamily="34" charset="0"/>
                <a:cs typeface="Arial" panose="020B0604020202020204" pitchFamily="34" charset="0"/>
              </a:rPr>
              <a:t>destinada</a:t>
            </a:r>
            <a:r>
              <a:rPr lang="en-US" altLang="ko-KR" sz="1200" dirty="0">
                <a:latin typeface="Myriad Pro" panose="020B0503030403020204" pitchFamily="34" charset="0"/>
                <a:cs typeface="Arial" panose="020B0604020202020204" pitchFamily="34" charset="0"/>
              </a:rPr>
              <a:t> a la </a:t>
            </a:r>
            <a:r>
              <a:rPr lang="en-US" altLang="ko-KR" sz="1200" dirty="0" err="1">
                <a:latin typeface="Myriad Pro" panose="020B0503030403020204" pitchFamily="34" charset="0"/>
                <a:cs typeface="Arial" panose="020B0604020202020204" pitchFamily="34" charset="0"/>
              </a:rPr>
              <a:t>comunicación</a:t>
            </a:r>
            <a:r>
              <a:rPr lang="en-US" altLang="ko-KR" sz="1200" dirty="0">
                <a:latin typeface="Myriad Pro" panose="020B0503030403020204" pitchFamily="34" charset="0"/>
                <a:cs typeface="Arial" panose="020B0604020202020204" pitchFamily="34" charset="0"/>
              </a:rPr>
              <a:t> de “</a:t>
            </a:r>
            <a:r>
              <a:rPr lang="en-US" altLang="ko-KR" sz="1200" dirty="0" err="1">
                <a:latin typeface="Myriad Pro" panose="020B0503030403020204" pitchFamily="34" charset="0"/>
                <a:cs typeface="Arial" panose="020B0604020202020204" pitchFamily="34" charset="0"/>
              </a:rPr>
              <a:t>captaciones</a:t>
            </a:r>
            <a:r>
              <a:rPr lang="en-US" altLang="ko-KR" sz="1200" dirty="0">
                <a:latin typeface="Myriad Pro" panose="020B0503030403020204" pitchFamily="34" charset="0"/>
                <a:cs typeface="Arial" panose="020B0604020202020204" pitchFamily="34" charset="0"/>
              </a:rPr>
              <a:t>” y solo un 19% a </a:t>
            </a:r>
            <a:r>
              <a:rPr lang="en-US" altLang="ko-KR" sz="1200" dirty="0" err="1">
                <a:latin typeface="Myriad Pro" panose="020B0503030403020204" pitchFamily="34" charset="0"/>
                <a:cs typeface="Arial" panose="020B0604020202020204" pitchFamily="34" charset="0"/>
              </a:rPr>
              <a:t>campañas</a:t>
            </a:r>
            <a:r>
              <a:rPr lang="en-US" altLang="ko-KR" sz="1200" dirty="0">
                <a:latin typeface="Myriad Pro" panose="020B0503030403020204" pitchFamily="34" charset="0"/>
                <a:cs typeface="Arial" panose="020B0604020202020204" pitchFamily="34" charset="0"/>
              </a:rPr>
              <a:t> </a:t>
            </a:r>
            <a:r>
              <a:rPr lang="en-US" altLang="ko-KR" sz="1200" dirty="0" err="1">
                <a:latin typeface="Myriad Pro" panose="020B0503030403020204" pitchFamily="34" charset="0"/>
                <a:cs typeface="Arial" panose="020B0604020202020204" pitchFamily="34" charset="0"/>
              </a:rPr>
              <a:t>institucionales</a:t>
            </a:r>
            <a:endParaRPr lang="en-US" altLang="ko-KR" sz="1200" dirty="0">
              <a:latin typeface="Myriad Pro" panose="020B0503030403020204" pitchFamily="34" charset="0"/>
              <a:cs typeface="Arial" panose="020B0604020202020204" pitchFamily="34" charset="0"/>
            </a:endParaRPr>
          </a:p>
        </p:txBody>
      </p:sp>
      <p:sp>
        <p:nvSpPr>
          <p:cNvPr id="40" name="CuadroTexto 39">
            <a:extLst>
              <a:ext uri="{FF2B5EF4-FFF2-40B4-BE49-F238E27FC236}">
                <a16:creationId xmlns:a16="http://schemas.microsoft.com/office/drawing/2014/main" id="{BE8DC90E-6948-844D-A1D0-2C9B9628026A}"/>
              </a:ext>
            </a:extLst>
          </p:cNvPr>
          <p:cNvSpPr txBox="1"/>
          <p:nvPr/>
        </p:nvSpPr>
        <p:spPr>
          <a:xfrm>
            <a:off x="5323994" y="6670491"/>
            <a:ext cx="1611339" cy="200055"/>
          </a:xfrm>
          <a:prstGeom prst="rect">
            <a:avLst/>
          </a:prstGeom>
          <a:noFill/>
        </p:spPr>
        <p:txBody>
          <a:bodyPr wrap="none" rtlCol="0">
            <a:spAutoFit/>
          </a:bodyPr>
          <a:lstStyle/>
          <a:p>
            <a:r>
              <a:rPr lang="es-HN" sz="700" i="1" dirty="0">
                <a:solidFill>
                  <a:schemeClr val="tx1">
                    <a:lumMod val="65000"/>
                    <a:lumOff val="35000"/>
                  </a:schemeClr>
                </a:solidFill>
                <a:latin typeface="Poppins" pitchFamily="2" charset="77"/>
                <a:cs typeface="Poppins" pitchFamily="2" charset="77"/>
              </a:rPr>
              <a:t>Fuente : Publisearch, octubre’25</a:t>
            </a:r>
          </a:p>
        </p:txBody>
      </p:sp>
      <p:sp>
        <p:nvSpPr>
          <p:cNvPr id="3" name="CuadroTexto 2">
            <a:extLst>
              <a:ext uri="{FF2B5EF4-FFF2-40B4-BE49-F238E27FC236}">
                <a16:creationId xmlns:a16="http://schemas.microsoft.com/office/drawing/2014/main" id="{8B91A1A4-10AE-DF80-39D4-27E47B737922}"/>
              </a:ext>
            </a:extLst>
          </p:cNvPr>
          <p:cNvSpPr txBox="1"/>
          <p:nvPr/>
        </p:nvSpPr>
        <p:spPr>
          <a:xfrm>
            <a:off x="1692322" y="6864824"/>
            <a:ext cx="184731" cy="369332"/>
          </a:xfrm>
          <a:prstGeom prst="rect">
            <a:avLst/>
          </a:prstGeom>
          <a:noFill/>
        </p:spPr>
        <p:txBody>
          <a:bodyPr wrap="none" rtlCol="0">
            <a:spAutoFit/>
          </a:bodyPr>
          <a:lstStyle/>
          <a:p>
            <a:endParaRPr lang="es-HN" dirty="0"/>
          </a:p>
        </p:txBody>
      </p:sp>
    </p:spTree>
    <p:extLst>
      <p:ext uri="{BB962C8B-B14F-4D97-AF65-F5344CB8AC3E}">
        <p14:creationId xmlns:p14="http://schemas.microsoft.com/office/powerpoint/2010/main" val="6240625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67483ED-2413-D1AD-06D0-B1716015508C}"/>
              </a:ext>
            </a:extLst>
          </p:cNvPr>
          <p:cNvGraphicFramePr/>
          <p:nvPr>
            <p:extLst>
              <p:ext uri="{D42A27DB-BD31-4B8C-83A1-F6EECF244321}">
                <p14:modId xmlns:p14="http://schemas.microsoft.com/office/powerpoint/2010/main" val="2084645073"/>
              </p:ext>
            </p:extLst>
          </p:nvPr>
        </p:nvGraphicFramePr>
        <p:xfrm>
          <a:off x="1823148" y="1336259"/>
          <a:ext cx="1771972" cy="241062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sz="quarter" idx="10"/>
          </p:nvPr>
        </p:nvSpPr>
        <p:spPr/>
        <p:txBody>
          <a:bodyPr/>
          <a:lstStyle/>
          <a:p>
            <a:pPr algn="l"/>
            <a:r>
              <a:rPr lang="en-US" sz="3000" b="1" dirty="0" err="1">
                <a:latin typeface="Myriad Pro" panose="020B0503030403020204" pitchFamily="34" charset="0"/>
                <a:cs typeface="Poppins" pitchFamily="2" charset="77"/>
              </a:rPr>
              <a:t>Variación</a:t>
            </a:r>
            <a:r>
              <a:rPr lang="en-US" sz="3000" b="1" dirty="0">
                <a:latin typeface="Myriad Pro" panose="020B0503030403020204" pitchFamily="34" charset="0"/>
                <a:cs typeface="Poppins" pitchFamily="2" charset="77"/>
              </a:rPr>
              <a:t> </a:t>
            </a:r>
            <a:r>
              <a:rPr lang="en-US" sz="3000" b="1" dirty="0" err="1">
                <a:latin typeface="Myriad Pro" panose="020B0503030403020204" pitchFamily="34" charset="0"/>
                <a:cs typeface="Poppins" pitchFamily="2" charset="77"/>
              </a:rPr>
              <a:t>ultimos</a:t>
            </a:r>
            <a:r>
              <a:rPr lang="en-US" sz="3000" b="1" dirty="0">
                <a:latin typeface="Myriad Pro" panose="020B0503030403020204" pitchFamily="34" charset="0"/>
                <a:cs typeface="Poppins" pitchFamily="2" charset="77"/>
              </a:rPr>
              <a:t> 4 </a:t>
            </a:r>
            <a:r>
              <a:rPr lang="en-US" sz="3000" b="1" dirty="0" err="1">
                <a:latin typeface="Myriad Pro" panose="020B0503030403020204" pitchFamily="34" charset="0"/>
                <a:cs typeface="Poppins" pitchFamily="2" charset="77"/>
              </a:rPr>
              <a:t>años</a:t>
            </a:r>
            <a:endParaRPr lang="en-US" sz="3000" b="1" dirty="0">
              <a:latin typeface="Myriad Pro" panose="020B0503030403020204" pitchFamily="34" charset="0"/>
              <a:cs typeface="Poppins" pitchFamily="2" charset="77"/>
            </a:endParaRPr>
          </a:p>
        </p:txBody>
      </p:sp>
      <p:graphicFrame>
        <p:nvGraphicFramePr>
          <p:cNvPr id="32" name="Chart 2">
            <a:extLst>
              <a:ext uri="{FF2B5EF4-FFF2-40B4-BE49-F238E27FC236}">
                <a16:creationId xmlns:a16="http://schemas.microsoft.com/office/drawing/2014/main" id="{7CEDF586-EE40-D843-BE13-CA4276389B0B}"/>
              </a:ext>
            </a:extLst>
          </p:cNvPr>
          <p:cNvGraphicFramePr/>
          <p:nvPr>
            <p:extLst>
              <p:ext uri="{D42A27DB-BD31-4B8C-83A1-F6EECF244321}">
                <p14:modId xmlns:p14="http://schemas.microsoft.com/office/powerpoint/2010/main" val="2161971350"/>
              </p:ext>
            </p:extLst>
          </p:nvPr>
        </p:nvGraphicFramePr>
        <p:xfrm>
          <a:off x="44129" y="1336259"/>
          <a:ext cx="1771972" cy="24106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2">
            <a:extLst>
              <a:ext uri="{FF2B5EF4-FFF2-40B4-BE49-F238E27FC236}">
                <a16:creationId xmlns:a16="http://schemas.microsoft.com/office/drawing/2014/main" id="{0B1F4915-C083-2F44-BFDF-F0A634DFBCA9}"/>
              </a:ext>
            </a:extLst>
          </p:cNvPr>
          <p:cNvGraphicFramePr/>
          <p:nvPr>
            <p:extLst>
              <p:ext uri="{D42A27DB-BD31-4B8C-83A1-F6EECF244321}">
                <p14:modId xmlns:p14="http://schemas.microsoft.com/office/powerpoint/2010/main" val="3518541988"/>
              </p:ext>
            </p:extLst>
          </p:nvPr>
        </p:nvGraphicFramePr>
        <p:xfrm>
          <a:off x="3521405" y="1349107"/>
          <a:ext cx="1771972" cy="24106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2">
            <a:extLst>
              <a:ext uri="{FF2B5EF4-FFF2-40B4-BE49-F238E27FC236}">
                <a16:creationId xmlns:a16="http://schemas.microsoft.com/office/drawing/2014/main" id="{3DA1DC6B-1D3A-024C-AF86-CAF9F6B10915}"/>
              </a:ext>
            </a:extLst>
          </p:cNvPr>
          <p:cNvGraphicFramePr/>
          <p:nvPr>
            <p:extLst>
              <p:ext uri="{D42A27DB-BD31-4B8C-83A1-F6EECF244321}">
                <p14:modId xmlns:p14="http://schemas.microsoft.com/office/powerpoint/2010/main" val="3807917000"/>
              </p:ext>
            </p:extLst>
          </p:nvPr>
        </p:nvGraphicFramePr>
        <p:xfrm>
          <a:off x="5226709" y="1349107"/>
          <a:ext cx="1771972" cy="24106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Chart 2">
            <a:extLst>
              <a:ext uri="{FF2B5EF4-FFF2-40B4-BE49-F238E27FC236}">
                <a16:creationId xmlns:a16="http://schemas.microsoft.com/office/drawing/2014/main" id="{4A79C5CF-2800-AD47-AD02-C5E1BAEE3585}"/>
              </a:ext>
            </a:extLst>
          </p:cNvPr>
          <p:cNvGraphicFramePr/>
          <p:nvPr>
            <p:extLst>
              <p:ext uri="{D42A27DB-BD31-4B8C-83A1-F6EECF244321}">
                <p14:modId xmlns:p14="http://schemas.microsoft.com/office/powerpoint/2010/main" val="2285159365"/>
              </p:ext>
            </p:extLst>
          </p:nvPr>
        </p:nvGraphicFramePr>
        <p:xfrm>
          <a:off x="6932013" y="1336259"/>
          <a:ext cx="1771972" cy="241062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6" name="Chart 2">
            <a:extLst>
              <a:ext uri="{FF2B5EF4-FFF2-40B4-BE49-F238E27FC236}">
                <a16:creationId xmlns:a16="http://schemas.microsoft.com/office/drawing/2014/main" id="{D41C7050-6FD4-D541-BE54-A1A7E1B27580}"/>
              </a:ext>
            </a:extLst>
          </p:cNvPr>
          <p:cNvGraphicFramePr/>
          <p:nvPr>
            <p:extLst>
              <p:ext uri="{D42A27DB-BD31-4B8C-83A1-F6EECF244321}">
                <p14:modId xmlns:p14="http://schemas.microsoft.com/office/powerpoint/2010/main" val="2736932451"/>
              </p:ext>
            </p:extLst>
          </p:nvPr>
        </p:nvGraphicFramePr>
        <p:xfrm>
          <a:off x="8638734" y="1336259"/>
          <a:ext cx="1771972" cy="241062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7" name="Chart 2">
            <a:extLst>
              <a:ext uri="{FF2B5EF4-FFF2-40B4-BE49-F238E27FC236}">
                <a16:creationId xmlns:a16="http://schemas.microsoft.com/office/drawing/2014/main" id="{70512F66-38A5-9540-BB3B-DC3E900D46B5}"/>
              </a:ext>
            </a:extLst>
          </p:cNvPr>
          <p:cNvGraphicFramePr/>
          <p:nvPr>
            <p:extLst>
              <p:ext uri="{D42A27DB-BD31-4B8C-83A1-F6EECF244321}">
                <p14:modId xmlns:p14="http://schemas.microsoft.com/office/powerpoint/2010/main" val="3937454456"/>
              </p:ext>
            </p:extLst>
          </p:nvPr>
        </p:nvGraphicFramePr>
        <p:xfrm>
          <a:off x="10342621" y="1336259"/>
          <a:ext cx="1771972" cy="241062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2" name="Tabla 52">
            <a:extLst>
              <a:ext uri="{FF2B5EF4-FFF2-40B4-BE49-F238E27FC236}">
                <a16:creationId xmlns:a16="http://schemas.microsoft.com/office/drawing/2014/main" id="{AE964F04-CD3F-F14D-8BD7-025FE16376FF}"/>
              </a:ext>
            </a:extLst>
          </p:cNvPr>
          <p:cNvGraphicFramePr>
            <a:graphicFrameLocks noGrp="1"/>
          </p:cNvGraphicFramePr>
          <p:nvPr>
            <p:extLst>
              <p:ext uri="{D42A27DB-BD31-4B8C-83A1-F6EECF244321}">
                <p14:modId xmlns:p14="http://schemas.microsoft.com/office/powerpoint/2010/main" val="701604621"/>
              </p:ext>
            </p:extLst>
          </p:nvPr>
        </p:nvGraphicFramePr>
        <p:xfrm>
          <a:off x="546493" y="1129218"/>
          <a:ext cx="1080000" cy="304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042528694"/>
                    </a:ext>
                  </a:extLst>
                </a:gridCol>
                <a:gridCol w="360000">
                  <a:extLst>
                    <a:ext uri="{9D8B030D-6E8A-4147-A177-3AD203B41FA5}">
                      <a16:colId xmlns:a16="http://schemas.microsoft.com/office/drawing/2014/main" val="2909886497"/>
                    </a:ext>
                  </a:extLst>
                </a:gridCol>
                <a:gridCol w="360000">
                  <a:extLst>
                    <a:ext uri="{9D8B030D-6E8A-4147-A177-3AD203B41FA5}">
                      <a16:colId xmlns:a16="http://schemas.microsoft.com/office/drawing/2014/main" val="4141926296"/>
                    </a:ext>
                  </a:extLst>
                </a:gridCol>
              </a:tblGrid>
              <a:tr h="139870">
                <a:tc>
                  <a:txBody>
                    <a:bodyPr/>
                    <a:lstStyle/>
                    <a:p>
                      <a:pPr algn="ctr"/>
                      <a:r>
                        <a:rPr lang="es-HN" sz="700" b="0" dirty="0">
                          <a:latin typeface="Poppins" pitchFamily="2" charset="77"/>
                          <a:cs typeface="Poppins" pitchFamily="2" charset="77"/>
                        </a:rPr>
                        <a:t>6%+</a:t>
                      </a:r>
                    </a:p>
                  </a:txBody>
                  <a:tcPr>
                    <a:solidFill>
                      <a:schemeClr val="accent4"/>
                    </a:solidFill>
                  </a:tcPr>
                </a:tc>
                <a:tc>
                  <a:txBody>
                    <a:bodyPr/>
                    <a:lstStyle/>
                    <a:p>
                      <a:pPr algn="ctr"/>
                      <a:r>
                        <a:rPr lang="es-HN" sz="700" b="0" dirty="0">
                          <a:solidFill>
                            <a:srgbClr val="FF0000"/>
                          </a:solidFill>
                          <a:latin typeface="Poppins" pitchFamily="2" charset="77"/>
                          <a:cs typeface="Poppins" pitchFamily="2" charset="77"/>
                        </a:rPr>
                        <a:t>27%-</a:t>
                      </a:r>
                    </a:p>
                  </a:txBody>
                  <a:tcPr>
                    <a:solidFill>
                      <a:schemeClr val="accent4"/>
                    </a:solidFill>
                  </a:tcPr>
                </a:tc>
                <a:tc>
                  <a:txBody>
                    <a:bodyPr/>
                    <a:lstStyle/>
                    <a:p>
                      <a:pPr algn="ctr"/>
                      <a:r>
                        <a:rPr lang="es-HN" sz="700" b="0" dirty="0">
                          <a:latin typeface="Poppins" pitchFamily="2" charset="77"/>
                          <a:cs typeface="Poppins" pitchFamily="2" charset="77"/>
                        </a:rPr>
                        <a:t>5%+</a:t>
                      </a:r>
                    </a:p>
                  </a:txBody>
                  <a:tcPr>
                    <a:solidFill>
                      <a:schemeClr val="accent4"/>
                    </a:solidFill>
                  </a:tcPr>
                </a:tc>
                <a:extLst>
                  <a:ext uri="{0D108BD9-81ED-4DB2-BD59-A6C34878D82A}">
                    <a16:rowId xmlns:a16="http://schemas.microsoft.com/office/drawing/2014/main" val="2932628076"/>
                  </a:ext>
                </a:extLst>
              </a:tr>
            </a:tbl>
          </a:graphicData>
        </a:graphic>
      </p:graphicFrame>
      <p:graphicFrame>
        <p:nvGraphicFramePr>
          <p:cNvPr id="53" name="Tabla 52">
            <a:extLst>
              <a:ext uri="{FF2B5EF4-FFF2-40B4-BE49-F238E27FC236}">
                <a16:creationId xmlns:a16="http://schemas.microsoft.com/office/drawing/2014/main" id="{8E5B5F20-583D-D140-959B-9AE4BEC5ACD6}"/>
              </a:ext>
            </a:extLst>
          </p:cNvPr>
          <p:cNvGraphicFramePr>
            <a:graphicFrameLocks noGrp="1"/>
          </p:cNvGraphicFramePr>
          <p:nvPr>
            <p:extLst>
              <p:ext uri="{D42A27DB-BD31-4B8C-83A1-F6EECF244321}">
                <p14:modId xmlns:p14="http://schemas.microsoft.com/office/powerpoint/2010/main" val="140783586"/>
              </p:ext>
            </p:extLst>
          </p:nvPr>
        </p:nvGraphicFramePr>
        <p:xfrm>
          <a:off x="2338760" y="1129218"/>
          <a:ext cx="1080000" cy="304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042528694"/>
                    </a:ext>
                  </a:extLst>
                </a:gridCol>
                <a:gridCol w="360000">
                  <a:extLst>
                    <a:ext uri="{9D8B030D-6E8A-4147-A177-3AD203B41FA5}">
                      <a16:colId xmlns:a16="http://schemas.microsoft.com/office/drawing/2014/main" val="2909886497"/>
                    </a:ext>
                  </a:extLst>
                </a:gridCol>
                <a:gridCol w="360000">
                  <a:extLst>
                    <a:ext uri="{9D8B030D-6E8A-4147-A177-3AD203B41FA5}">
                      <a16:colId xmlns:a16="http://schemas.microsoft.com/office/drawing/2014/main" val="4141926296"/>
                    </a:ext>
                  </a:extLst>
                </a:gridCol>
              </a:tblGrid>
              <a:tr h="139870">
                <a:tc>
                  <a:txBody>
                    <a:bodyPr/>
                    <a:lstStyle/>
                    <a:p>
                      <a:pPr algn="ctr"/>
                      <a:r>
                        <a:rPr lang="es-HN" sz="700" b="0" dirty="0">
                          <a:solidFill>
                            <a:srgbClr val="FF0000"/>
                          </a:solidFill>
                          <a:latin typeface="Poppins" pitchFamily="2" charset="77"/>
                          <a:cs typeface="Poppins" pitchFamily="2" charset="77"/>
                        </a:rPr>
                        <a:t>5%-</a:t>
                      </a:r>
                    </a:p>
                  </a:txBody>
                  <a:tcPr>
                    <a:solidFill>
                      <a:schemeClr val="accent4"/>
                    </a:solidFill>
                  </a:tcPr>
                </a:tc>
                <a:tc>
                  <a:txBody>
                    <a:bodyPr/>
                    <a:lstStyle/>
                    <a:p>
                      <a:pPr algn="ctr"/>
                      <a:r>
                        <a:rPr lang="es-HN" sz="700" b="0" dirty="0">
                          <a:latin typeface="Poppins" pitchFamily="2" charset="77"/>
                          <a:cs typeface="Poppins" pitchFamily="2" charset="77"/>
                        </a:rPr>
                        <a:t>34%+</a:t>
                      </a:r>
                    </a:p>
                  </a:txBody>
                  <a:tcPr>
                    <a:solidFill>
                      <a:schemeClr val="accent4"/>
                    </a:solidFill>
                  </a:tcPr>
                </a:tc>
                <a:tc>
                  <a:txBody>
                    <a:bodyPr/>
                    <a:lstStyle/>
                    <a:p>
                      <a:pPr algn="ctr"/>
                      <a:r>
                        <a:rPr lang="es-HN" sz="700" b="0" dirty="0">
                          <a:solidFill>
                            <a:srgbClr val="FF0000"/>
                          </a:solidFill>
                          <a:latin typeface="Poppins" pitchFamily="2" charset="77"/>
                          <a:cs typeface="Poppins" pitchFamily="2" charset="77"/>
                        </a:rPr>
                        <a:t>26%-</a:t>
                      </a:r>
                    </a:p>
                  </a:txBody>
                  <a:tcPr>
                    <a:solidFill>
                      <a:schemeClr val="accent4"/>
                    </a:solidFill>
                  </a:tcPr>
                </a:tc>
                <a:extLst>
                  <a:ext uri="{0D108BD9-81ED-4DB2-BD59-A6C34878D82A}">
                    <a16:rowId xmlns:a16="http://schemas.microsoft.com/office/drawing/2014/main" val="2932628076"/>
                  </a:ext>
                </a:extLst>
              </a:tr>
            </a:tbl>
          </a:graphicData>
        </a:graphic>
      </p:graphicFrame>
      <p:graphicFrame>
        <p:nvGraphicFramePr>
          <p:cNvPr id="54" name="Tabla 53">
            <a:extLst>
              <a:ext uri="{FF2B5EF4-FFF2-40B4-BE49-F238E27FC236}">
                <a16:creationId xmlns:a16="http://schemas.microsoft.com/office/drawing/2014/main" id="{45C26C6E-4601-D14A-8039-AC4A69554EF4}"/>
              </a:ext>
            </a:extLst>
          </p:cNvPr>
          <p:cNvGraphicFramePr>
            <a:graphicFrameLocks noGrp="1"/>
          </p:cNvGraphicFramePr>
          <p:nvPr>
            <p:extLst>
              <p:ext uri="{D42A27DB-BD31-4B8C-83A1-F6EECF244321}">
                <p14:modId xmlns:p14="http://schemas.microsoft.com/office/powerpoint/2010/main" val="2463514930"/>
              </p:ext>
            </p:extLst>
          </p:nvPr>
        </p:nvGraphicFramePr>
        <p:xfrm>
          <a:off x="4017171" y="1129218"/>
          <a:ext cx="1105305" cy="304800"/>
        </p:xfrm>
        <a:graphic>
          <a:graphicData uri="http://schemas.openxmlformats.org/drawingml/2006/table">
            <a:tbl>
              <a:tblPr firstRow="1" bandRow="1">
                <a:tableStyleId>{5C22544A-7EE6-4342-B048-85BDC9FD1C3A}</a:tableStyleId>
              </a:tblPr>
              <a:tblGrid>
                <a:gridCol w="368435">
                  <a:extLst>
                    <a:ext uri="{9D8B030D-6E8A-4147-A177-3AD203B41FA5}">
                      <a16:colId xmlns:a16="http://schemas.microsoft.com/office/drawing/2014/main" val="3042528694"/>
                    </a:ext>
                  </a:extLst>
                </a:gridCol>
                <a:gridCol w="368435">
                  <a:extLst>
                    <a:ext uri="{9D8B030D-6E8A-4147-A177-3AD203B41FA5}">
                      <a16:colId xmlns:a16="http://schemas.microsoft.com/office/drawing/2014/main" val="2909886497"/>
                    </a:ext>
                  </a:extLst>
                </a:gridCol>
                <a:gridCol w="368435">
                  <a:extLst>
                    <a:ext uri="{9D8B030D-6E8A-4147-A177-3AD203B41FA5}">
                      <a16:colId xmlns:a16="http://schemas.microsoft.com/office/drawing/2014/main" val="4141926296"/>
                    </a:ext>
                  </a:extLst>
                </a:gridCol>
              </a:tblGrid>
              <a:tr h="139870">
                <a:tc>
                  <a:txBody>
                    <a:bodyPr/>
                    <a:lstStyle/>
                    <a:p>
                      <a:pPr algn="ctr"/>
                      <a:r>
                        <a:rPr lang="es-HN" sz="700" b="0" dirty="0">
                          <a:solidFill>
                            <a:schemeClr val="bg1"/>
                          </a:solidFill>
                          <a:latin typeface="Poppins" pitchFamily="2" charset="77"/>
                          <a:cs typeface="Poppins" pitchFamily="2" charset="77"/>
                        </a:rPr>
                        <a:t>36%+</a:t>
                      </a:r>
                    </a:p>
                  </a:txBody>
                  <a:tcPr>
                    <a:solidFill>
                      <a:schemeClr val="accent4"/>
                    </a:solidFill>
                  </a:tcPr>
                </a:tc>
                <a:tc>
                  <a:txBody>
                    <a:bodyPr/>
                    <a:lstStyle/>
                    <a:p>
                      <a:pPr algn="ctr"/>
                      <a:r>
                        <a:rPr lang="es-HN" sz="700" b="0" dirty="0">
                          <a:latin typeface="Poppins" pitchFamily="2" charset="77"/>
                          <a:cs typeface="Poppins" pitchFamily="2" charset="77"/>
                        </a:rPr>
                        <a:t>18%+</a:t>
                      </a:r>
                    </a:p>
                  </a:txBody>
                  <a:tcPr>
                    <a:solidFill>
                      <a:schemeClr val="accent4"/>
                    </a:solidFill>
                  </a:tcPr>
                </a:tc>
                <a:tc>
                  <a:txBody>
                    <a:bodyPr/>
                    <a:lstStyle/>
                    <a:p>
                      <a:pPr algn="ctr"/>
                      <a:r>
                        <a:rPr lang="es-HN" sz="700" b="0" dirty="0">
                          <a:solidFill>
                            <a:srgbClr val="FF0000"/>
                          </a:solidFill>
                          <a:latin typeface="Poppins" pitchFamily="2" charset="77"/>
                          <a:cs typeface="Poppins" pitchFamily="2" charset="77"/>
                        </a:rPr>
                        <a:t>28%-</a:t>
                      </a:r>
                    </a:p>
                  </a:txBody>
                  <a:tcPr>
                    <a:solidFill>
                      <a:schemeClr val="accent4"/>
                    </a:solidFill>
                  </a:tcPr>
                </a:tc>
                <a:extLst>
                  <a:ext uri="{0D108BD9-81ED-4DB2-BD59-A6C34878D82A}">
                    <a16:rowId xmlns:a16="http://schemas.microsoft.com/office/drawing/2014/main" val="2932628076"/>
                  </a:ext>
                </a:extLst>
              </a:tr>
            </a:tbl>
          </a:graphicData>
        </a:graphic>
      </p:graphicFrame>
      <p:graphicFrame>
        <p:nvGraphicFramePr>
          <p:cNvPr id="20" name="Tabla 19">
            <a:extLst>
              <a:ext uri="{FF2B5EF4-FFF2-40B4-BE49-F238E27FC236}">
                <a16:creationId xmlns:a16="http://schemas.microsoft.com/office/drawing/2014/main" id="{4F8DF5B6-06BE-1241-B39B-B591EA0544C0}"/>
              </a:ext>
            </a:extLst>
          </p:cNvPr>
          <p:cNvGraphicFramePr>
            <a:graphicFrameLocks noGrp="1"/>
          </p:cNvGraphicFramePr>
          <p:nvPr>
            <p:extLst>
              <p:ext uri="{D42A27DB-BD31-4B8C-83A1-F6EECF244321}">
                <p14:modId xmlns:p14="http://schemas.microsoft.com/office/powerpoint/2010/main" val="3663715984"/>
              </p:ext>
            </p:extLst>
          </p:nvPr>
        </p:nvGraphicFramePr>
        <p:xfrm>
          <a:off x="5725504" y="1129218"/>
          <a:ext cx="1105305" cy="304800"/>
        </p:xfrm>
        <a:graphic>
          <a:graphicData uri="http://schemas.openxmlformats.org/drawingml/2006/table">
            <a:tbl>
              <a:tblPr firstRow="1" bandRow="1">
                <a:tableStyleId>{5C22544A-7EE6-4342-B048-85BDC9FD1C3A}</a:tableStyleId>
              </a:tblPr>
              <a:tblGrid>
                <a:gridCol w="368435">
                  <a:extLst>
                    <a:ext uri="{9D8B030D-6E8A-4147-A177-3AD203B41FA5}">
                      <a16:colId xmlns:a16="http://schemas.microsoft.com/office/drawing/2014/main" val="3042528694"/>
                    </a:ext>
                  </a:extLst>
                </a:gridCol>
                <a:gridCol w="368435">
                  <a:extLst>
                    <a:ext uri="{9D8B030D-6E8A-4147-A177-3AD203B41FA5}">
                      <a16:colId xmlns:a16="http://schemas.microsoft.com/office/drawing/2014/main" val="2909886497"/>
                    </a:ext>
                  </a:extLst>
                </a:gridCol>
                <a:gridCol w="368435">
                  <a:extLst>
                    <a:ext uri="{9D8B030D-6E8A-4147-A177-3AD203B41FA5}">
                      <a16:colId xmlns:a16="http://schemas.microsoft.com/office/drawing/2014/main" val="4141926296"/>
                    </a:ext>
                  </a:extLst>
                </a:gridCol>
              </a:tblGrid>
              <a:tr h="139870">
                <a:tc>
                  <a:txBody>
                    <a:bodyPr/>
                    <a:lstStyle/>
                    <a:p>
                      <a:pPr algn="ctr"/>
                      <a:r>
                        <a:rPr lang="es-HN" sz="700" b="0" dirty="0">
                          <a:solidFill>
                            <a:srgbClr val="FF0000"/>
                          </a:solidFill>
                          <a:latin typeface="Poppins" pitchFamily="2" charset="77"/>
                          <a:cs typeface="Poppins" pitchFamily="2" charset="77"/>
                        </a:rPr>
                        <a:t>50%-</a:t>
                      </a:r>
                    </a:p>
                  </a:txBody>
                  <a:tcPr>
                    <a:solidFill>
                      <a:schemeClr val="accent4"/>
                    </a:solidFill>
                  </a:tcPr>
                </a:tc>
                <a:tc>
                  <a:txBody>
                    <a:bodyPr/>
                    <a:lstStyle/>
                    <a:p>
                      <a:pPr algn="ctr"/>
                      <a:r>
                        <a:rPr lang="es-HN" sz="700" b="0" dirty="0">
                          <a:latin typeface="Poppins" pitchFamily="2" charset="77"/>
                          <a:cs typeface="Poppins" pitchFamily="2" charset="77"/>
                        </a:rPr>
                        <a:t>34%+</a:t>
                      </a:r>
                    </a:p>
                  </a:txBody>
                  <a:tcPr>
                    <a:solidFill>
                      <a:schemeClr val="accent4"/>
                    </a:solidFill>
                  </a:tcPr>
                </a:tc>
                <a:tc>
                  <a:txBody>
                    <a:bodyPr/>
                    <a:lstStyle/>
                    <a:p>
                      <a:pPr algn="ctr"/>
                      <a:r>
                        <a:rPr lang="es-HN" sz="700" b="0" dirty="0">
                          <a:solidFill>
                            <a:srgbClr val="FF0000"/>
                          </a:solidFill>
                          <a:latin typeface="Poppins" pitchFamily="2" charset="77"/>
                          <a:cs typeface="Poppins" pitchFamily="2" charset="77"/>
                        </a:rPr>
                        <a:t>8% -</a:t>
                      </a:r>
                    </a:p>
                  </a:txBody>
                  <a:tcPr>
                    <a:solidFill>
                      <a:schemeClr val="accent4"/>
                    </a:solidFill>
                  </a:tcPr>
                </a:tc>
                <a:extLst>
                  <a:ext uri="{0D108BD9-81ED-4DB2-BD59-A6C34878D82A}">
                    <a16:rowId xmlns:a16="http://schemas.microsoft.com/office/drawing/2014/main" val="2932628076"/>
                  </a:ext>
                </a:extLst>
              </a:tr>
            </a:tbl>
          </a:graphicData>
        </a:graphic>
      </p:graphicFrame>
      <p:graphicFrame>
        <p:nvGraphicFramePr>
          <p:cNvPr id="21" name="Tabla 20">
            <a:extLst>
              <a:ext uri="{FF2B5EF4-FFF2-40B4-BE49-F238E27FC236}">
                <a16:creationId xmlns:a16="http://schemas.microsoft.com/office/drawing/2014/main" id="{70500689-8E98-2142-B9CF-B48FE7981D7A}"/>
              </a:ext>
            </a:extLst>
          </p:cNvPr>
          <p:cNvGraphicFramePr>
            <a:graphicFrameLocks noGrp="1"/>
          </p:cNvGraphicFramePr>
          <p:nvPr>
            <p:extLst>
              <p:ext uri="{D42A27DB-BD31-4B8C-83A1-F6EECF244321}">
                <p14:modId xmlns:p14="http://schemas.microsoft.com/office/powerpoint/2010/main" val="2277572232"/>
              </p:ext>
            </p:extLst>
          </p:nvPr>
        </p:nvGraphicFramePr>
        <p:xfrm>
          <a:off x="7424005" y="1129218"/>
          <a:ext cx="1105305" cy="304800"/>
        </p:xfrm>
        <a:graphic>
          <a:graphicData uri="http://schemas.openxmlformats.org/drawingml/2006/table">
            <a:tbl>
              <a:tblPr firstRow="1" bandRow="1">
                <a:tableStyleId>{5C22544A-7EE6-4342-B048-85BDC9FD1C3A}</a:tableStyleId>
              </a:tblPr>
              <a:tblGrid>
                <a:gridCol w="368435">
                  <a:extLst>
                    <a:ext uri="{9D8B030D-6E8A-4147-A177-3AD203B41FA5}">
                      <a16:colId xmlns:a16="http://schemas.microsoft.com/office/drawing/2014/main" val="3042528694"/>
                    </a:ext>
                  </a:extLst>
                </a:gridCol>
                <a:gridCol w="368435">
                  <a:extLst>
                    <a:ext uri="{9D8B030D-6E8A-4147-A177-3AD203B41FA5}">
                      <a16:colId xmlns:a16="http://schemas.microsoft.com/office/drawing/2014/main" val="2909886497"/>
                    </a:ext>
                  </a:extLst>
                </a:gridCol>
                <a:gridCol w="368435">
                  <a:extLst>
                    <a:ext uri="{9D8B030D-6E8A-4147-A177-3AD203B41FA5}">
                      <a16:colId xmlns:a16="http://schemas.microsoft.com/office/drawing/2014/main" val="4141926296"/>
                    </a:ext>
                  </a:extLst>
                </a:gridCol>
              </a:tblGrid>
              <a:tr h="139870">
                <a:tc>
                  <a:txBody>
                    <a:bodyPr/>
                    <a:lstStyle/>
                    <a:p>
                      <a:pPr algn="ctr"/>
                      <a:r>
                        <a:rPr lang="es-HN" sz="700" b="0" dirty="0">
                          <a:solidFill>
                            <a:srgbClr val="FF0000"/>
                          </a:solidFill>
                          <a:latin typeface="Poppins" pitchFamily="2" charset="77"/>
                          <a:cs typeface="Poppins" pitchFamily="2" charset="77"/>
                        </a:rPr>
                        <a:t>11% -</a:t>
                      </a:r>
                    </a:p>
                  </a:txBody>
                  <a:tcPr>
                    <a:solidFill>
                      <a:schemeClr val="accent4"/>
                    </a:solidFill>
                  </a:tcPr>
                </a:tc>
                <a:tc>
                  <a:txBody>
                    <a:bodyPr/>
                    <a:lstStyle/>
                    <a:p>
                      <a:pPr algn="ctr"/>
                      <a:r>
                        <a:rPr lang="es-HN" sz="700" b="0" dirty="0">
                          <a:solidFill>
                            <a:schemeClr val="bg1"/>
                          </a:solidFill>
                          <a:latin typeface="Poppins" pitchFamily="2" charset="77"/>
                          <a:cs typeface="Poppins" pitchFamily="2" charset="77"/>
                        </a:rPr>
                        <a:t>20%+</a:t>
                      </a:r>
                    </a:p>
                  </a:txBody>
                  <a:tcPr>
                    <a:solidFill>
                      <a:schemeClr val="accent4"/>
                    </a:solidFill>
                  </a:tcPr>
                </a:tc>
                <a:tc>
                  <a:txBody>
                    <a:bodyPr/>
                    <a:lstStyle/>
                    <a:p>
                      <a:pPr algn="ctr"/>
                      <a:r>
                        <a:rPr lang="es-HN" sz="700" b="0" dirty="0">
                          <a:solidFill>
                            <a:schemeClr val="bg1"/>
                          </a:solidFill>
                          <a:latin typeface="Poppins" pitchFamily="2" charset="77"/>
                          <a:cs typeface="Poppins" pitchFamily="2" charset="77"/>
                        </a:rPr>
                        <a:t>6% -</a:t>
                      </a:r>
                    </a:p>
                  </a:txBody>
                  <a:tcPr>
                    <a:solidFill>
                      <a:schemeClr val="accent4"/>
                    </a:solidFill>
                  </a:tcPr>
                </a:tc>
                <a:extLst>
                  <a:ext uri="{0D108BD9-81ED-4DB2-BD59-A6C34878D82A}">
                    <a16:rowId xmlns:a16="http://schemas.microsoft.com/office/drawing/2014/main" val="2932628076"/>
                  </a:ext>
                </a:extLst>
              </a:tr>
            </a:tbl>
          </a:graphicData>
        </a:graphic>
      </p:graphicFrame>
      <p:graphicFrame>
        <p:nvGraphicFramePr>
          <p:cNvPr id="22" name="Tabla 21">
            <a:extLst>
              <a:ext uri="{FF2B5EF4-FFF2-40B4-BE49-F238E27FC236}">
                <a16:creationId xmlns:a16="http://schemas.microsoft.com/office/drawing/2014/main" id="{E84BF186-447D-A743-8E36-2789C07B90ED}"/>
              </a:ext>
            </a:extLst>
          </p:cNvPr>
          <p:cNvGraphicFramePr>
            <a:graphicFrameLocks noGrp="1"/>
          </p:cNvGraphicFramePr>
          <p:nvPr>
            <p:extLst>
              <p:ext uri="{D42A27DB-BD31-4B8C-83A1-F6EECF244321}">
                <p14:modId xmlns:p14="http://schemas.microsoft.com/office/powerpoint/2010/main" val="4267088326"/>
              </p:ext>
            </p:extLst>
          </p:nvPr>
        </p:nvGraphicFramePr>
        <p:xfrm>
          <a:off x="9119622" y="1123853"/>
          <a:ext cx="1105305" cy="304800"/>
        </p:xfrm>
        <a:graphic>
          <a:graphicData uri="http://schemas.openxmlformats.org/drawingml/2006/table">
            <a:tbl>
              <a:tblPr firstRow="1" bandRow="1">
                <a:tableStyleId>{5C22544A-7EE6-4342-B048-85BDC9FD1C3A}</a:tableStyleId>
              </a:tblPr>
              <a:tblGrid>
                <a:gridCol w="368435">
                  <a:extLst>
                    <a:ext uri="{9D8B030D-6E8A-4147-A177-3AD203B41FA5}">
                      <a16:colId xmlns:a16="http://schemas.microsoft.com/office/drawing/2014/main" val="3042528694"/>
                    </a:ext>
                  </a:extLst>
                </a:gridCol>
                <a:gridCol w="368435">
                  <a:extLst>
                    <a:ext uri="{9D8B030D-6E8A-4147-A177-3AD203B41FA5}">
                      <a16:colId xmlns:a16="http://schemas.microsoft.com/office/drawing/2014/main" val="2909886497"/>
                    </a:ext>
                  </a:extLst>
                </a:gridCol>
                <a:gridCol w="368435">
                  <a:extLst>
                    <a:ext uri="{9D8B030D-6E8A-4147-A177-3AD203B41FA5}">
                      <a16:colId xmlns:a16="http://schemas.microsoft.com/office/drawing/2014/main" val="4141926296"/>
                    </a:ext>
                  </a:extLst>
                </a:gridCol>
              </a:tblGrid>
              <a:tr h="139870">
                <a:tc>
                  <a:txBody>
                    <a:bodyPr/>
                    <a:lstStyle/>
                    <a:p>
                      <a:pPr algn="ctr"/>
                      <a:r>
                        <a:rPr lang="es-HN" sz="700" b="0" dirty="0">
                          <a:solidFill>
                            <a:srgbClr val="FF0000"/>
                          </a:solidFill>
                          <a:latin typeface="Poppins" pitchFamily="2" charset="77"/>
                          <a:cs typeface="Poppins" pitchFamily="2" charset="77"/>
                        </a:rPr>
                        <a:t>32%-</a:t>
                      </a:r>
                    </a:p>
                  </a:txBody>
                  <a:tcPr>
                    <a:solidFill>
                      <a:schemeClr val="accent4"/>
                    </a:solidFill>
                  </a:tcPr>
                </a:tc>
                <a:tc>
                  <a:txBody>
                    <a:bodyPr/>
                    <a:lstStyle/>
                    <a:p>
                      <a:pPr algn="ctr"/>
                      <a:r>
                        <a:rPr lang="es-HN" sz="700" b="0" dirty="0">
                          <a:solidFill>
                            <a:schemeClr val="bg1"/>
                          </a:solidFill>
                          <a:latin typeface="Poppins" pitchFamily="2" charset="77"/>
                          <a:cs typeface="Poppins" pitchFamily="2" charset="77"/>
                        </a:rPr>
                        <a:t>83%+</a:t>
                      </a:r>
                    </a:p>
                  </a:txBody>
                  <a:tcPr>
                    <a:solidFill>
                      <a:schemeClr val="accent4"/>
                    </a:solidFill>
                  </a:tcPr>
                </a:tc>
                <a:tc>
                  <a:txBody>
                    <a:bodyPr/>
                    <a:lstStyle/>
                    <a:p>
                      <a:pPr algn="ctr"/>
                      <a:r>
                        <a:rPr lang="es-HN" sz="700" b="0" dirty="0">
                          <a:solidFill>
                            <a:srgbClr val="FF0000"/>
                          </a:solidFill>
                          <a:latin typeface="Poppins" pitchFamily="2" charset="77"/>
                          <a:cs typeface="Poppins" pitchFamily="2" charset="77"/>
                        </a:rPr>
                        <a:t>8%-</a:t>
                      </a:r>
                    </a:p>
                  </a:txBody>
                  <a:tcPr>
                    <a:solidFill>
                      <a:schemeClr val="accent4"/>
                    </a:solidFill>
                  </a:tcPr>
                </a:tc>
                <a:extLst>
                  <a:ext uri="{0D108BD9-81ED-4DB2-BD59-A6C34878D82A}">
                    <a16:rowId xmlns:a16="http://schemas.microsoft.com/office/drawing/2014/main" val="2932628076"/>
                  </a:ext>
                </a:extLst>
              </a:tr>
            </a:tbl>
          </a:graphicData>
        </a:graphic>
      </p:graphicFrame>
      <p:sp>
        <p:nvSpPr>
          <p:cNvPr id="23" name="Elipse 22">
            <a:extLst>
              <a:ext uri="{FF2B5EF4-FFF2-40B4-BE49-F238E27FC236}">
                <a16:creationId xmlns:a16="http://schemas.microsoft.com/office/drawing/2014/main" id="{C57642B3-E3DA-F84F-AA89-0AEEC8785103}"/>
              </a:ext>
            </a:extLst>
          </p:cNvPr>
          <p:cNvSpPr/>
          <p:nvPr/>
        </p:nvSpPr>
        <p:spPr>
          <a:xfrm>
            <a:off x="370839" y="3881083"/>
            <a:ext cx="1260000" cy="126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p:txBody>
      </p:sp>
      <p:pic>
        <p:nvPicPr>
          <p:cNvPr id="24" name="Picture 2" descr="Otros Servicios | Banco Atlántida">
            <a:extLst>
              <a:ext uri="{FF2B5EF4-FFF2-40B4-BE49-F238E27FC236}">
                <a16:creationId xmlns:a16="http://schemas.microsoft.com/office/drawing/2014/main" id="{3C0E6F12-6D57-834E-8CBC-2A3FD6DDF2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544" y="4117632"/>
            <a:ext cx="892926" cy="737955"/>
          </a:xfrm>
          <a:prstGeom prst="rect">
            <a:avLst/>
          </a:prstGeom>
          <a:noFill/>
          <a:extLst>
            <a:ext uri="{909E8E84-426E-40DD-AFC4-6F175D3DCCD1}">
              <a14:hiddenFill xmlns:a14="http://schemas.microsoft.com/office/drawing/2010/main">
                <a:solidFill>
                  <a:srgbClr val="FFFFFF"/>
                </a:solidFill>
              </a14:hiddenFill>
            </a:ext>
          </a:extLst>
        </p:spPr>
      </p:pic>
      <p:sp>
        <p:nvSpPr>
          <p:cNvPr id="25" name="Elipse 24">
            <a:extLst>
              <a:ext uri="{FF2B5EF4-FFF2-40B4-BE49-F238E27FC236}">
                <a16:creationId xmlns:a16="http://schemas.microsoft.com/office/drawing/2014/main" id="{B1009973-900A-524B-B4B8-6B0EB98F1811}"/>
              </a:ext>
            </a:extLst>
          </p:cNvPr>
          <p:cNvSpPr/>
          <p:nvPr/>
        </p:nvSpPr>
        <p:spPr>
          <a:xfrm>
            <a:off x="2093004" y="3887179"/>
            <a:ext cx="1260000" cy="126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p:txBody>
      </p:sp>
      <p:pic>
        <p:nvPicPr>
          <p:cNvPr id="26" name="Picture 4" descr="PIT 5ta edición - PIT - Premio a la Innovación Tecnológica">
            <a:extLst>
              <a:ext uri="{FF2B5EF4-FFF2-40B4-BE49-F238E27FC236}">
                <a16:creationId xmlns:a16="http://schemas.microsoft.com/office/drawing/2014/main" id="{60870C13-6CDA-9840-8EE1-31421AD304D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70602"/>
          <a:stretch/>
        </p:blipFill>
        <p:spPr bwMode="auto">
          <a:xfrm>
            <a:off x="2405256" y="4022153"/>
            <a:ext cx="767903" cy="911688"/>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a:extLst>
              <a:ext uri="{FF2B5EF4-FFF2-40B4-BE49-F238E27FC236}">
                <a16:creationId xmlns:a16="http://schemas.microsoft.com/office/drawing/2014/main" id="{7F3BA8BC-DDCF-AC4B-B77E-0AF41C226872}"/>
              </a:ext>
            </a:extLst>
          </p:cNvPr>
          <p:cNvSpPr/>
          <p:nvPr/>
        </p:nvSpPr>
        <p:spPr>
          <a:xfrm>
            <a:off x="3896297" y="3860456"/>
            <a:ext cx="1260000" cy="126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p:txBody>
      </p:sp>
      <p:pic>
        <p:nvPicPr>
          <p:cNvPr id="28" name="Picture 10" descr="Memoria BP 2021">
            <a:extLst>
              <a:ext uri="{FF2B5EF4-FFF2-40B4-BE49-F238E27FC236}">
                <a16:creationId xmlns:a16="http://schemas.microsoft.com/office/drawing/2014/main" id="{CC4E7B27-2AA2-4446-BA42-DDF9328819C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71407"/>
          <a:stretch/>
        </p:blipFill>
        <p:spPr bwMode="auto">
          <a:xfrm>
            <a:off x="4066355" y="3885328"/>
            <a:ext cx="944621" cy="1264845"/>
          </a:xfrm>
          <a:prstGeom prst="rect">
            <a:avLst/>
          </a:prstGeom>
          <a:noFill/>
          <a:extLst>
            <a:ext uri="{909E8E84-426E-40DD-AFC4-6F175D3DCCD1}">
              <a14:hiddenFill xmlns:a14="http://schemas.microsoft.com/office/drawing/2010/main">
                <a:solidFill>
                  <a:srgbClr val="FFFFFF"/>
                </a:solidFill>
              </a14:hiddenFill>
            </a:ext>
          </a:extLst>
        </p:spPr>
      </p:pic>
      <p:sp>
        <p:nvSpPr>
          <p:cNvPr id="30" name="Elipse 29">
            <a:extLst>
              <a:ext uri="{FF2B5EF4-FFF2-40B4-BE49-F238E27FC236}">
                <a16:creationId xmlns:a16="http://schemas.microsoft.com/office/drawing/2014/main" id="{0B06F22C-3341-7D40-8B3B-7595A3F79042}"/>
              </a:ext>
            </a:extLst>
          </p:cNvPr>
          <p:cNvSpPr/>
          <p:nvPr/>
        </p:nvSpPr>
        <p:spPr>
          <a:xfrm>
            <a:off x="5672013" y="3891414"/>
            <a:ext cx="1260000" cy="126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p:txBody>
      </p:sp>
      <p:pic>
        <p:nvPicPr>
          <p:cNvPr id="31" name="Picture 8" descr="Banco de Occidente, S.A. | Facebook">
            <a:extLst>
              <a:ext uri="{FF2B5EF4-FFF2-40B4-BE49-F238E27FC236}">
                <a16:creationId xmlns:a16="http://schemas.microsoft.com/office/drawing/2014/main" id="{AC51136A-7EE9-784F-A47F-618A3C84A995}"/>
              </a:ext>
            </a:extLst>
          </p:cNvPr>
          <p:cNvPicPr>
            <a:picLocks noChangeAspect="1" noChangeArrowheads="1"/>
          </p:cNvPicPr>
          <p:nvPr/>
        </p:nvPicPr>
        <p:blipFill>
          <a:blip r:embed="rId13">
            <a:clrChange>
              <a:clrFrom>
                <a:srgbClr val="169F49"/>
              </a:clrFrom>
              <a:clrTo>
                <a:srgbClr val="169F49">
                  <a:alpha val="0"/>
                </a:srgbClr>
              </a:clrTo>
            </a:clrChange>
            <a:extLst>
              <a:ext uri="{28A0092B-C50C-407E-A947-70E740481C1C}">
                <a14:useLocalDpi xmlns:a14="http://schemas.microsoft.com/office/drawing/2010/main" val="0"/>
              </a:ext>
            </a:extLst>
          </a:blip>
          <a:srcRect/>
          <a:stretch>
            <a:fillRect/>
          </a:stretch>
        </p:blipFill>
        <p:spPr bwMode="auto">
          <a:xfrm>
            <a:off x="5822019" y="3942702"/>
            <a:ext cx="1057950" cy="1057951"/>
          </a:xfrm>
          <a:prstGeom prst="rect">
            <a:avLst/>
          </a:prstGeom>
          <a:noFill/>
          <a:extLst>
            <a:ext uri="{909E8E84-426E-40DD-AFC4-6F175D3DCCD1}">
              <a14:hiddenFill xmlns:a14="http://schemas.microsoft.com/office/drawing/2010/main">
                <a:solidFill>
                  <a:srgbClr val="FFFFFF"/>
                </a:solidFill>
              </a14:hiddenFill>
            </a:ext>
          </a:extLst>
        </p:spPr>
      </p:pic>
      <p:sp>
        <p:nvSpPr>
          <p:cNvPr id="38" name="Elipse 37">
            <a:extLst>
              <a:ext uri="{FF2B5EF4-FFF2-40B4-BE49-F238E27FC236}">
                <a16:creationId xmlns:a16="http://schemas.microsoft.com/office/drawing/2014/main" id="{D15FC8F3-646E-FC46-8B34-7D5715055980}"/>
              </a:ext>
            </a:extLst>
          </p:cNvPr>
          <p:cNvSpPr/>
          <p:nvPr/>
        </p:nvSpPr>
        <p:spPr>
          <a:xfrm>
            <a:off x="7378734" y="3890529"/>
            <a:ext cx="1260000" cy="1260000"/>
          </a:xfrm>
          <a:prstGeom prst="ellipse">
            <a:avLst/>
          </a:prstGeom>
          <a:solidFill>
            <a:srgbClr val="E4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p:txBody>
      </p:sp>
      <p:pic>
        <p:nvPicPr>
          <p:cNvPr id="39" name="Imagen 38">
            <a:extLst>
              <a:ext uri="{FF2B5EF4-FFF2-40B4-BE49-F238E27FC236}">
                <a16:creationId xmlns:a16="http://schemas.microsoft.com/office/drawing/2014/main" id="{7EB15E66-ECAD-4D41-A3B1-2FF434549933}"/>
              </a:ext>
            </a:extLst>
          </p:cNvPr>
          <p:cNvPicPr>
            <a:picLocks noChangeAspect="1"/>
          </p:cNvPicPr>
          <p:nvPr/>
        </p:nvPicPr>
        <p:blipFill rotWithShape="1">
          <a:blip r:embed="rId14">
            <a:extLst>
              <a:ext uri="{28A0092B-C50C-407E-A947-70E740481C1C}">
                <a14:useLocalDpi xmlns:a14="http://schemas.microsoft.com/office/drawing/2010/main" val="0"/>
              </a:ext>
            </a:extLst>
          </a:blip>
          <a:srcRect r="59933"/>
          <a:stretch/>
        </p:blipFill>
        <p:spPr>
          <a:xfrm>
            <a:off x="7708690" y="4129440"/>
            <a:ext cx="786381" cy="637615"/>
          </a:xfrm>
          <a:prstGeom prst="rect">
            <a:avLst/>
          </a:prstGeom>
        </p:spPr>
      </p:pic>
      <p:sp>
        <p:nvSpPr>
          <p:cNvPr id="40" name="Elipse 39">
            <a:extLst>
              <a:ext uri="{FF2B5EF4-FFF2-40B4-BE49-F238E27FC236}">
                <a16:creationId xmlns:a16="http://schemas.microsoft.com/office/drawing/2014/main" id="{9AA20475-7E5E-8543-A157-95C0F704E761}"/>
              </a:ext>
            </a:extLst>
          </p:cNvPr>
          <p:cNvSpPr/>
          <p:nvPr/>
        </p:nvSpPr>
        <p:spPr>
          <a:xfrm>
            <a:off x="9004255" y="3878283"/>
            <a:ext cx="1260000" cy="1260000"/>
          </a:xfrm>
          <a:prstGeom prst="ellipse">
            <a:avLst/>
          </a:prstGeom>
          <a:solidFill>
            <a:srgbClr val="DA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000" b="1" dirty="0"/>
          </a:p>
        </p:txBody>
      </p:sp>
      <p:pic>
        <p:nvPicPr>
          <p:cNvPr id="47" name="Picture 6" descr="Doctor en Línea Davivienda Seguros">
            <a:extLst>
              <a:ext uri="{FF2B5EF4-FFF2-40B4-BE49-F238E27FC236}">
                <a16:creationId xmlns:a16="http://schemas.microsoft.com/office/drawing/2014/main" id="{BF7ED76A-968F-5B48-9E47-F5695D52E306}"/>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33466" r="35042" b="49410"/>
          <a:stretch/>
        </p:blipFill>
        <p:spPr bwMode="auto">
          <a:xfrm>
            <a:off x="9119237" y="4107656"/>
            <a:ext cx="1030035" cy="783213"/>
          </a:xfrm>
          <a:prstGeom prst="rect">
            <a:avLst/>
          </a:prstGeom>
          <a:noFill/>
          <a:extLst>
            <a:ext uri="{909E8E84-426E-40DD-AFC4-6F175D3DCCD1}">
              <a14:hiddenFill xmlns:a14="http://schemas.microsoft.com/office/drawing/2010/main">
                <a:solidFill>
                  <a:srgbClr val="FFFFFF"/>
                </a:solidFill>
              </a14:hiddenFill>
            </a:ext>
          </a:extLst>
        </p:spPr>
      </p:pic>
      <p:sp>
        <p:nvSpPr>
          <p:cNvPr id="48" name="Elipse 47">
            <a:extLst>
              <a:ext uri="{FF2B5EF4-FFF2-40B4-BE49-F238E27FC236}">
                <a16:creationId xmlns:a16="http://schemas.microsoft.com/office/drawing/2014/main" id="{D6D8F636-04C4-9140-8810-FE9F66B3B612}"/>
              </a:ext>
            </a:extLst>
          </p:cNvPr>
          <p:cNvSpPr/>
          <p:nvPr/>
        </p:nvSpPr>
        <p:spPr>
          <a:xfrm>
            <a:off x="10718683" y="3876234"/>
            <a:ext cx="1260000" cy="1260000"/>
          </a:xfrm>
          <a:prstGeom prst="ellipse">
            <a:avLst/>
          </a:prstGeom>
          <a:solidFill>
            <a:srgbClr val="02A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000" b="1" dirty="0"/>
          </a:p>
        </p:txBody>
      </p:sp>
      <p:pic>
        <p:nvPicPr>
          <p:cNvPr id="1026" name="Picture 2" descr="WE ❤ NUELLEMM">
            <a:extLst>
              <a:ext uri="{FF2B5EF4-FFF2-40B4-BE49-F238E27FC236}">
                <a16:creationId xmlns:a16="http://schemas.microsoft.com/office/drawing/2014/main" id="{E507DB59-E98C-C748-87CB-F8ADBA15CE85}"/>
              </a:ext>
            </a:extLst>
          </p:cNvPr>
          <p:cNvPicPr>
            <a:picLocks noChangeAspect="1" noChangeArrowheads="1"/>
          </p:cNvPicPr>
          <p:nvPr/>
        </p:nvPicPr>
        <p:blipFill rotWithShape="1">
          <a:blip r:embed="rId16">
            <a:biLevel thresh="25000"/>
            <a:extLst>
              <a:ext uri="{BEBA8EAE-BF5A-486C-A8C5-ECC9F3942E4B}">
                <a14:imgProps xmlns:a14="http://schemas.microsoft.com/office/drawing/2010/main">
                  <a14:imgLayer r:embed="rId17">
                    <a14:imgEffect>
                      <a14:sharpenSoften amount="100000"/>
                    </a14:imgEffect>
                    <a14:imgEffect>
                      <a14:colorTemperature colorTemp="1500"/>
                    </a14:imgEffect>
                    <a14:imgEffect>
                      <a14:saturation sat="0"/>
                    </a14:imgEffect>
                    <a14:imgEffect>
                      <a14:brightnessContrast bright="-82000" contrast="-72000"/>
                    </a14:imgEffect>
                  </a14:imgLayer>
                </a14:imgProps>
              </a:ext>
              <a:ext uri="{28A0092B-C50C-407E-A947-70E740481C1C}">
                <a14:useLocalDpi xmlns:a14="http://schemas.microsoft.com/office/drawing/2010/main" val="0"/>
              </a:ext>
            </a:extLst>
          </a:blip>
          <a:srcRect l="20740" t="30105" r="21548" b="33002"/>
          <a:stretch/>
        </p:blipFill>
        <p:spPr bwMode="auto">
          <a:xfrm>
            <a:off x="10896726" y="4147648"/>
            <a:ext cx="924435" cy="5909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2721EEF4-F816-CA4D-9B9F-FD3BDB113834}"/>
              </a:ext>
            </a:extLst>
          </p:cNvPr>
          <p:cNvGraphicFramePr>
            <a:graphicFrameLocks noGrp="1"/>
          </p:cNvGraphicFramePr>
          <p:nvPr>
            <p:extLst>
              <p:ext uri="{D42A27DB-BD31-4B8C-83A1-F6EECF244321}">
                <p14:modId xmlns:p14="http://schemas.microsoft.com/office/powerpoint/2010/main" val="1593584712"/>
              </p:ext>
            </p:extLst>
          </p:nvPr>
        </p:nvGraphicFramePr>
        <p:xfrm>
          <a:off x="10832602" y="1127577"/>
          <a:ext cx="1105305" cy="304800"/>
        </p:xfrm>
        <a:graphic>
          <a:graphicData uri="http://schemas.openxmlformats.org/drawingml/2006/table">
            <a:tbl>
              <a:tblPr firstRow="1" bandRow="1">
                <a:tableStyleId>{5C22544A-7EE6-4342-B048-85BDC9FD1C3A}</a:tableStyleId>
              </a:tblPr>
              <a:tblGrid>
                <a:gridCol w="368435">
                  <a:extLst>
                    <a:ext uri="{9D8B030D-6E8A-4147-A177-3AD203B41FA5}">
                      <a16:colId xmlns:a16="http://schemas.microsoft.com/office/drawing/2014/main" val="3042528694"/>
                    </a:ext>
                  </a:extLst>
                </a:gridCol>
                <a:gridCol w="368435">
                  <a:extLst>
                    <a:ext uri="{9D8B030D-6E8A-4147-A177-3AD203B41FA5}">
                      <a16:colId xmlns:a16="http://schemas.microsoft.com/office/drawing/2014/main" val="2909886497"/>
                    </a:ext>
                  </a:extLst>
                </a:gridCol>
                <a:gridCol w="368435">
                  <a:extLst>
                    <a:ext uri="{9D8B030D-6E8A-4147-A177-3AD203B41FA5}">
                      <a16:colId xmlns:a16="http://schemas.microsoft.com/office/drawing/2014/main" val="4141926296"/>
                    </a:ext>
                  </a:extLst>
                </a:gridCol>
              </a:tblGrid>
              <a:tr h="139870">
                <a:tc>
                  <a:txBody>
                    <a:bodyPr/>
                    <a:lstStyle/>
                    <a:p>
                      <a:pPr algn="ctr"/>
                      <a:r>
                        <a:rPr lang="es-HN" sz="700" b="0" dirty="0">
                          <a:solidFill>
                            <a:srgbClr val="FF0000"/>
                          </a:solidFill>
                          <a:latin typeface="Poppins" pitchFamily="2" charset="77"/>
                          <a:cs typeface="Poppins" pitchFamily="2" charset="77"/>
                        </a:rPr>
                        <a:t>53%-</a:t>
                      </a:r>
                    </a:p>
                  </a:txBody>
                  <a:tcPr>
                    <a:solidFill>
                      <a:schemeClr val="accent4"/>
                    </a:solidFill>
                  </a:tcPr>
                </a:tc>
                <a:tc>
                  <a:txBody>
                    <a:bodyPr/>
                    <a:lstStyle/>
                    <a:p>
                      <a:pPr algn="ctr"/>
                      <a:r>
                        <a:rPr lang="es-HN" sz="700" b="0" dirty="0">
                          <a:solidFill>
                            <a:srgbClr val="FF0000"/>
                          </a:solidFill>
                          <a:latin typeface="Poppins" pitchFamily="2" charset="77"/>
                          <a:cs typeface="Poppins" pitchFamily="2" charset="77"/>
                        </a:rPr>
                        <a:t>33%-</a:t>
                      </a:r>
                    </a:p>
                  </a:txBody>
                  <a:tcPr>
                    <a:solidFill>
                      <a:schemeClr val="accent4"/>
                    </a:solidFill>
                  </a:tcPr>
                </a:tc>
                <a:tc>
                  <a:txBody>
                    <a:bodyPr/>
                    <a:lstStyle/>
                    <a:p>
                      <a:pPr algn="ctr"/>
                      <a:r>
                        <a:rPr lang="es-HN" sz="700" b="0" dirty="0">
                          <a:solidFill>
                            <a:schemeClr val="bg1"/>
                          </a:solidFill>
                          <a:latin typeface="Poppins" pitchFamily="2" charset="77"/>
                          <a:cs typeface="Poppins" pitchFamily="2" charset="77"/>
                        </a:rPr>
                        <a:t>41%+</a:t>
                      </a:r>
                    </a:p>
                  </a:txBody>
                  <a:tcPr>
                    <a:solidFill>
                      <a:schemeClr val="accent4"/>
                    </a:solidFill>
                  </a:tcPr>
                </a:tc>
                <a:extLst>
                  <a:ext uri="{0D108BD9-81ED-4DB2-BD59-A6C34878D82A}">
                    <a16:rowId xmlns:a16="http://schemas.microsoft.com/office/drawing/2014/main" val="2932628076"/>
                  </a:ext>
                </a:extLst>
              </a:tr>
            </a:tbl>
          </a:graphicData>
        </a:graphic>
      </p:graphicFrame>
      <p:sp>
        <p:nvSpPr>
          <p:cNvPr id="7" name="CuadroTexto 6">
            <a:extLst>
              <a:ext uri="{FF2B5EF4-FFF2-40B4-BE49-F238E27FC236}">
                <a16:creationId xmlns:a16="http://schemas.microsoft.com/office/drawing/2014/main" id="{971AC278-D9F7-714B-BAA9-FBFFFECD268B}"/>
              </a:ext>
            </a:extLst>
          </p:cNvPr>
          <p:cNvSpPr txBox="1"/>
          <p:nvPr/>
        </p:nvSpPr>
        <p:spPr>
          <a:xfrm>
            <a:off x="255777" y="5204881"/>
            <a:ext cx="1567371" cy="707886"/>
          </a:xfrm>
          <a:prstGeom prst="rect">
            <a:avLst/>
          </a:prstGeom>
          <a:noFill/>
        </p:spPr>
        <p:txBody>
          <a:bodyPr wrap="square" rtlCol="0">
            <a:spAutoFit/>
          </a:bodyPr>
          <a:lstStyle/>
          <a:p>
            <a:pPr algn="ctr"/>
            <a:r>
              <a:rPr lang="es-HN" sz="800" dirty="0">
                <a:latin typeface="Myriad Pro" panose="020B0503030403020204" pitchFamily="34" charset="0"/>
                <a:cs typeface="Poppins" pitchFamily="2" charset="77"/>
              </a:rPr>
              <a:t>Su inversión publicitaria se destaca en 2023, año en el que resalta la celebración de sus 110 años como eje central de su comunicación.</a:t>
            </a:r>
          </a:p>
        </p:txBody>
      </p:sp>
      <p:sp>
        <p:nvSpPr>
          <p:cNvPr id="51" name="CuadroTexto 50">
            <a:extLst>
              <a:ext uri="{FF2B5EF4-FFF2-40B4-BE49-F238E27FC236}">
                <a16:creationId xmlns:a16="http://schemas.microsoft.com/office/drawing/2014/main" id="{96942D2B-12F9-154B-942D-C46A06BA27A5}"/>
              </a:ext>
            </a:extLst>
          </p:cNvPr>
          <p:cNvSpPr txBox="1"/>
          <p:nvPr/>
        </p:nvSpPr>
        <p:spPr>
          <a:xfrm>
            <a:off x="1935126" y="5202409"/>
            <a:ext cx="1567371" cy="707886"/>
          </a:xfrm>
          <a:prstGeom prst="rect">
            <a:avLst/>
          </a:prstGeom>
          <a:noFill/>
        </p:spPr>
        <p:txBody>
          <a:bodyPr wrap="square" rtlCol="0">
            <a:spAutoFit/>
          </a:bodyPr>
          <a:lstStyle/>
          <a:p>
            <a:pPr algn="ctr"/>
            <a:r>
              <a:rPr lang="es-HN" sz="800" dirty="0">
                <a:latin typeface="Myriad Pro" panose="020B0503030403020204" pitchFamily="34" charset="0"/>
                <a:cs typeface="Poppins" pitchFamily="2" charset="77"/>
              </a:rPr>
              <a:t>En el 2024 destaca el lanzamiento de su campaña institucional “cuando llegas lejos, todos llegamos lejos”, y ”el poder de ahorrar”</a:t>
            </a:r>
          </a:p>
        </p:txBody>
      </p:sp>
      <p:sp>
        <p:nvSpPr>
          <p:cNvPr id="55" name="CuadroTexto 54">
            <a:extLst>
              <a:ext uri="{FF2B5EF4-FFF2-40B4-BE49-F238E27FC236}">
                <a16:creationId xmlns:a16="http://schemas.microsoft.com/office/drawing/2014/main" id="{40FF5071-8507-7944-A8F5-7D4CADDE525E}"/>
              </a:ext>
            </a:extLst>
          </p:cNvPr>
          <p:cNvSpPr txBox="1"/>
          <p:nvPr/>
        </p:nvSpPr>
        <p:spPr>
          <a:xfrm>
            <a:off x="3719804" y="5202409"/>
            <a:ext cx="1611338" cy="1077218"/>
          </a:xfrm>
          <a:prstGeom prst="rect">
            <a:avLst/>
          </a:prstGeom>
          <a:noFill/>
        </p:spPr>
        <p:txBody>
          <a:bodyPr wrap="square" rtlCol="0">
            <a:spAutoFit/>
          </a:bodyPr>
          <a:lstStyle/>
          <a:p>
            <a:pPr algn="ctr"/>
            <a:r>
              <a:rPr lang="es-HN" sz="800" dirty="0">
                <a:latin typeface="Myriad Pro" panose="020B0503030403020204" pitchFamily="34" charset="0"/>
                <a:cs typeface="Poppins" pitchFamily="2" charset="77"/>
              </a:rPr>
              <a:t>En 2022, destaca la difusión de su campaña institucional “Por ti, el mejor banco”. En 2024, la mayor parte de su inversión publicitaria se orienta al apoyo de campañas de préstamos para vivienda “la llave de tu luar feliz, y Tarjeta de Crédito “Dividelo todo en cuotas”</a:t>
            </a:r>
          </a:p>
        </p:txBody>
      </p:sp>
      <p:sp>
        <p:nvSpPr>
          <p:cNvPr id="56" name="CuadroTexto 55">
            <a:extLst>
              <a:ext uri="{FF2B5EF4-FFF2-40B4-BE49-F238E27FC236}">
                <a16:creationId xmlns:a16="http://schemas.microsoft.com/office/drawing/2014/main" id="{E32EE1BE-9816-244E-88F2-49CD4F57C277}"/>
              </a:ext>
            </a:extLst>
          </p:cNvPr>
          <p:cNvSpPr txBox="1"/>
          <p:nvPr/>
        </p:nvSpPr>
        <p:spPr>
          <a:xfrm>
            <a:off x="5548449" y="5209299"/>
            <a:ext cx="1581236" cy="1200329"/>
          </a:xfrm>
          <a:prstGeom prst="rect">
            <a:avLst/>
          </a:prstGeom>
          <a:noFill/>
        </p:spPr>
        <p:txBody>
          <a:bodyPr wrap="square" rtlCol="0">
            <a:spAutoFit/>
          </a:bodyPr>
          <a:lstStyle/>
          <a:p>
            <a:pPr algn="ctr"/>
            <a:r>
              <a:rPr lang="es-HN" sz="800" dirty="0">
                <a:latin typeface="Myriad Pro" panose="020B0503030403020204" pitchFamily="34" charset="0"/>
              </a:rPr>
              <a:t>Banco de Occidente concentra sus mayores esfuerzos en la comunicación de campañas institucionales. En 2022 lanzó la campaña “Piensa en grande”. En 2024 reforzó su presencia con una comunicación alusiva a sus 73 años, además de su campaña de ahorro “Pedido No. 7”.</a:t>
            </a:r>
            <a:endParaRPr lang="es-HN" sz="800" dirty="0">
              <a:latin typeface="Myriad Pro" panose="020B0503030403020204" pitchFamily="34" charset="0"/>
              <a:cs typeface="Poppins" pitchFamily="2" charset="77"/>
            </a:endParaRPr>
          </a:p>
        </p:txBody>
      </p:sp>
      <p:sp>
        <p:nvSpPr>
          <p:cNvPr id="57" name="CuadroTexto 56">
            <a:extLst>
              <a:ext uri="{FF2B5EF4-FFF2-40B4-BE49-F238E27FC236}">
                <a16:creationId xmlns:a16="http://schemas.microsoft.com/office/drawing/2014/main" id="{420D36AD-626D-AB46-86EA-730ADBBE4F85}"/>
              </a:ext>
            </a:extLst>
          </p:cNvPr>
          <p:cNvSpPr txBox="1"/>
          <p:nvPr/>
        </p:nvSpPr>
        <p:spPr>
          <a:xfrm>
            <a:off x="7129685" y="5205556"/>
            <a:ext cx="1706721" cy="1200329"/>
          </a:xfrm>
          <a:prstGeom prst="rect">
            <a:avLst/>
          </a:prstGeom>
          <a:noFill/>
        </p:spPr>
        <p:txBody>
          <a:bodyPr wrap="square" rtlCol="0">
            <a:spAutoFit/>
          </a:bodyPr>
          <a:lstStyle/>
          <a:p>
            <a:pPr algn="ctr"/>
            <a:r>
              <a:rPr lang="es-HN" sz="800" dirty="0">
                <a:latin typeface="Myriad Pro" panose="020B0503030403020204" pitchFamily="34" charset="0"/>
                <a:cs typeface="Poppins" pitchFamily="2" charset="77"/>
              </a:rPr>
              <a:t>En 2023, su campaña principal fue “El valor de lo que importa”, junto con el lanzamiento de la tarjeta “Vive Más”. </a:t>
            </a:r>
          </a:p>
          <a:p>
            <a:pPr algn="ctr"/>
            <a:r>
              <a:rPr lang="es-HN" sz="800" dirty="0">
                <a:latin typeface="Myriad Pro" panose="020B0503030403020204" pitchFamily="34" charset="0"/>
                <a:cs typeface="Poppins" pitchFamily="2" charset="77"/>
              </a:rPr>
              <a:t>En 2024, sus mayores esfuerzos se enfocan campañas de ahorro destaceandose ”ahorro-pasaporte”, institucional “vale la pena ahorrar”, ”ahorro acelera”.</a:t>
            </a:r>
          </a:p>
        </p:txBody>
      </p:sp>
      <p:sp>
        <p:nvSpPr>
          <p:cNvPr id="58" name="CuadroTexto 57">
            <a:extLst>
              <a:ext uri="{FF2B5EF4-FFF2-40B4-BE49-F238E27FC236}">
                <a16:creationId xmlns:a16="http://schemas.microsoft.com/office/drawing/2014/main" id="{E0DD55B3-E539-704A-8440-0F7AA18B4B98}"/>
              </a:ext>
            </a:extLst>
          </p:cNvPr>
          <p:cNvSpPr txBox="1"/>
          <p:nvPr/>
        </p:nvSpPr>
        <p:spPr>
          <a:xfrm>
            <a:off x="8836407" y="5230568"/>
            <a:ext cx="1581236" cy="830997"/>
          </a:xfrm>
          <a:prstGeom prst="rect">
            <a:avLst/>
          </a:prstGeom>
          <a:noFill/>
        </p:spPr>
        <p:txBody>
          <a:bodyPr wrap="square" rtlCol="0">
            <a:spAutoFit/>
          </a:bodyPr>
          <a:lstStyle/>
          <a:p>
            <a:pPr algn="ctr"/>
            <a:r>
              <a:rPr lang="es-HN" sz="800" dirty="0">
                <a:latin typeface="Myriad Pro" panose="020B0503030403020204" pitchFamily="34" charset="0"/>
                <a:cs typeface="Poppins" pitchFamily="2" charset="77"/>
              </a:rPr>
              <a:t>En el 2024, concentra sus esfuerzos en la campaña “frases celebres” en donde destaca sus productos de préstamos para vivienda y auto: y campaña insitutcional “lugar equivocado”</a:t>
            </a:r>
          </a:p>
        </p:txBody>
      </p:sp>
      <p:sp>
        <p:nvSpPr>
          <p:cNvPr id="59" name="CuadroTexto 58">
            <a:extLst>
              <a:ext uri="{FF2B5EF4-FFF2-40B4-BE49-F238E27FC236}">
                <a16:creationId xmlns:a16="http://schemas.microsoft.com/office/drawing/2014/main" id="{3C88758B-43B7-FC42-9D15-48B5C0E0BEF6}"/>
              </a:ext>
            </a:extLst>
          </p:cNvPr>
          <p:cNvSpPr txBox="1"/>
          <p:nvPr/>
        </p:nvSpPr>
        <p:spPr>
          <a:xfrm>
            <a:off x="10577267" y="5216189"/>
            <a:ext cx="1581236" cy="830997"/>
          </a:xfrm>
          <a:prstGeom prst="rect">
            <a:avLst/>
          </a:prstGeom>
          <a:noFill/>
        </p:spPr>
        <p:txBody>
          <a:bodyPr wrap="square" rtlCol="0">
            <a:spAutoFit/>
          </a:bodyPr>
          <a:lstStyle/>
          <a:p>
            <a:pPr algn="ctr"/>
            <a:r>
              <a:rPr lang="es-HN" sz="800" dirty="0">
                <a:latin typeface="Myriad Pro" panose="020B0503030403020204" pitchFamily="34" charset="0"/>
                <a:cs typeface="Poppins" pitchFamily="2" charset="77"/>
              </a:rPr>
              <a:t>2022 fue el año de mayor inversión publicitaria. Concentró sus esfuerzos en la difusión de consejos financieros, con un enfoque exclusivo a través de TV Azteca.</a:t>
            </a:r>
          </a:p>
        </p:txBody>
      </p:sp>
      <p:cxnSp>
        <p:nvCxnSpPr>
          <p:cNvPr id="5" name="Conector recto 4">
            <a:extLst>
              <a:ext uri="{FF2B5EF4-FFF2-40B4-BE49-F238E27FC236}">
                <a16:creationId xmlns:a16="http://schemas.microsoft.com/office/drawing/2014/main" id="{E5AF07C1-EE12-34A4-38CB-F791A5BD8B01}"/>
              </a:ext>
            </a:extLst>
          </p:cNvPr>
          <p:cNvCxnSpPr/>
          <p:nvPr/>
        </p:nvCxnSpPr>
        <p:spPr>
          <a:xfrm>
            <a:off x="349573" y="5186703"/>
            <a:ext cx="136158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FEDE3B22-6A32-1F03-3400-6511B9E614AA}"/>
              </a:ext>
            </a:extLst>
          </p:cNvPr>
          <p:cNvCxnSpPr/>
          <p:nvPr/>
        </p:nvCxnSpPr>
        <p:spPr>
          <a:xfrm>
            <a:off x="2054325" y="5190244"/>
            <a:ext cx="136158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62A39347-9699-62F0-C8FE-AFE32C43E338}"/>
              </a:ext>
            </a:extLst>
          </p:cNvPr>
          <p:cNvCxnSpPr/>
          <p:nvPr/>
        </p:nvCxnSpPr>
        <p:spPr>
          <a:xfrm>
            <a:off x="3840604" y="5190246"/>
            <a:ext cx="136158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A6669049-E287-49AE-4AC3-2A3FCB4E8DB2}"/>
              </a:ext>
            </a:extLst>
          </p:cNvPr>
          <p:cNvCxnSpPr/>
          <p:nvPr/>
        </p:nvCxnSpPr>
        <p:spPr>
          <a:xfrm>
            <a:off x="5648149" y="5190246"/>
            <a:ext cx="136158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E0BF6268-E4D1-608B-E5AE-5A6E87E6D1C9}"/>
              </a:ext>
            </a:extLst>
          </p:cNvPr>
          <p:cNvCxnSpPr/>
          <p:nvPr/>
        </p:nvCxnSpPr>
        <p:spPr>
          <a:xfrm>
            <a:off x="7311513" y="5186703"/>
            <a:ext cx="136158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EC603768-01AC-9CC7-ABDE-4C69B6ECC771}"/>
              </a:ext>
            </a:extLst>
          </p:cNvPr>
          <p:cNvCxnSpPr/>
          <p:nvPr/>
        </p:nvCxnSpPr>
        <p:spPr>
          <a:xfrm>
            <a:off x="8950033" y="5193336"/>
            <a:ext cx="136158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7F59C5AE-8C62-28EB-A7B6-2450B41BDEB7}"/>
              </a:ext>
            </a:extLst>
          </p:cNvPr>
          <p:cNvCxnSpPr/>
          <p:nvPr/>
        </p:nvCxnSpPr>
        <p:spPr>
          <a:xfrm>
            <a:off x="10708117" y="5186703"/>
            <a:ext cx="136158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3FEC59F9-FEB7-A396-CE41-021F1A7D6C00}"/>
              </a:ext>
            </a:extLst>
          </p:cNvPr>
          <p:cNvSpPr txBox="1"/>
          <p:nvPr/>
        </p:nvSpPr>
        <p:spPr>
          <a:xfrm>
            <a:off x="5323994" y="6670491"/>
            <a:ext cx="1611339" cy="200055"/>
          </a:xfrm>
          <a:prstGeom prst="rect">
            <a:avLst/>
          </a:prstGeom>
          <a:noFill/>
        </p:spPr>
        <p:txBody>
          <a:bodyPr wrap="none" rtlCol="0">
            <a:spAutoFit/>
          </a:bodyPr>
          <a:lstStyle/>
          <a:p>
            <a:r>
              <a:rPr lang="es-HN" sz="700" i="1" dirty="0">
                <a:solidFill>
                  <a:schemeClr val="tx1">
                    <a:lumMod val="65000"/>
                    <a:lumOff val="35000"/>
                  </a:schemeClr>
                </a:solidFill>
                <a:latin typeface="Poppins" pitchFamily="2" charset="77"/>
                <a:cs typeface="Poppins" pitchFamily="2" charset="77"/>
              </a:rPr>
              <a:t>Fuente : Publisearch, octubre’25</a:t>
            </a:r>
          </a:p>
        </p:txBody>
      </p:sp>
    </p:spTree>
    <p:extLst>
      <p:ext uri="{BB962C8B-B14F-4D97-AF65-F5344CB8AC3E}">
        <p14:creationId xmlns:p14="http://schemas.microsoft.com/office/powerpoint/2010/main" val="3927809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2">
            <a:extLst>
              <a:ext uri="{FF2B5EF4-FFF2-40B4-BE49-F238E27FC236}">
                <a16:creationId xmlns:a16="http://schemas.microsoft.com/office/drawing/2014/main" id="{E3E78273-D2B7-A241-9561-468E0570CCC8}"/>
              </a:ext>
            </a:extLst>
          </p:cNvPr>
          <p:cNvCxnSpPr>
            <a:cxnSpLocks/>
          </p:cNvCxnSpPr>
          <p:nvPr/>
        </p:nvCxnSpPr>
        <p:spPr>
          <a:xfrm flipV="1">
            <a:off x="2886506" y="2121240"/>
            <a:ext cx="1735118" cy="1147094"/>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3">
            <a:extLst>
              <a:ext uri="{FF2B5EF4-FFF2-40B4-BE49-F238E27FC236}">
                <a16:creationId xmlns:a16="http://schemas.microsoft.com/office/drawing/2014/main" id="{AC198BD0-9D06-084C-8B49-6DC6B206AE1D}"/>
              </a:ext>
            </a:extLst>
          </p:cNvPr>
          <p:cNvCxnSpPr>
            <a:cxnSpLocks/>
          </p:cNvCxnSpPr>
          <p:nvPr/>
        </p:nvCxnSpPr>
        <p:spPr>
          <a:xfrm flipV="1">
            <a:off x="2886506" y="2784824"/>
            <a:ext cx="1735118" cy="571915"/>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4">
            <a:extLst>
              <a:ext uri="{FF2B5EF4-FFF2-40B4-BE49-F238E27FC236}">
                <a16:creationId xmlns:a16="http://schemas.microsoft.com/office/drawing/2014/main" id="{4162FC78-A705-714B-8FE5-BDEB7C26D97F}"/>
              </a:ext>
            </a:extLst>
          </p:cNvPr>
          <p:cNvCxnSpPr>
            <a:cxnSpLocks/>
          </p:cNvCxnSpPr>
          <p:nvPr/>
        </p:nvCxnSpPr>
        <p:spPr>
          <a:xfrm>
            <a:off x="2896338" y="3675785"/>
            <a:ext cx="1634104" cy="317607"/>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6" name="TextBox 8">
            <a:extLst>
              <a:ext uri="{FF2B5EF4-FFF2-40B4-BE49-F238E27FC236}">
                <a16:creationId xmlns:a16="http://schemas.microsoft.com/office/drawing/2014/main" id="{DA612A2E-BBC3-D64C-B591-4C83D0429248}"/>
              </a:ext>
            </a:extLst>
          </p:cNvPr>
          <p:cNvSpPr txBox="1"/>
          <p:nvPr/>
        </p:nvSpPr>
        <p:spPr>
          <a:xfrm>
            <a:off x="6373231" y="1700514"/>
            <a:ext cx="5488166" cy="553998"/>
          </a:xfrm>
          <a:prstGeom prst="rect">
            <a:avLst/>
          </a:prstGeom>
          <a:noFill/>
          <a:ln w="28575">
            <a:solidFill>
              <a:srgbClr val="C00000"/>
            </a:solidFill>
          </a:ln>
        </p:spPr>
        <p:txBody>
          <a:bodyPr wrap="square" rtlCol="0">
            <a:spAutoFit/>
          </a:bodyPr>
          <a:lstStyle/>
          <a:p>
            <a:r>
              <a:rPr lang="es-HN" sz="1000" dirty="0">
                <a:latin typeface="Myriad Pro" panose="020B0503030403020204" pitchFamily="34" charset="0"/>
                <a:cs typeface="Poppins" pitchFamily="2" charset="77"/>
              </a:rPr>
              <a:t>Destina el 72 % de su inversión a productos bancarios, con un 39% enfocado en campañas de ahorro. Destaca su campaña institucional de ahorro “tu esfuerzo está seguro” con testimoniales reales e incluye cuenta de ahorro infantil.</a:t>
            </a:r>
            <a:endParaRPr lang="en-US" altLang="ko-KR" sz="1000" dirty="0">
              <a:latin typeface="Myriad Pro" panose="020B0503030403020204" pitchFamily="34" charset="0"/>
              <a:cs typeface="Poppins" pitchFamily="2" charset="77"/>
            </a:endParaRPr>
          </a:p>
        </p:txBody>
      </p:sp>
      <p:cxnSp>
        <p:nvCxnSpPr>
          <p:cNvPr id="29" name="Straight Connector 26">
            <a:extLst>
              <a:ext uri="{FF2B5EF4-FFF2-40B4-BE49-F238E27FC236}">
                <a16:creationId xmlns:a16="http://schemas.microsoft.com/office/drawing/2014/main" id="{2D7D1F32-2867-584F-88EC-970BEFC41395}"/>
              </a:ext>
            </a:extLst>
          </p:cNvPr>
          <p:cNvCxnSpPr>
            <a:cxnSpLocks/>
          </p:cNvCxnSpPr>
          <p:nvPr/>
        </p:nvCxnSpPr>
        <p:spPr>
          <a:xfrm>
            <a:off x="2828745" y="3986169"/>
            <a:ext cx="1662137" cy="1252638"/>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34" name="Group 25">
            <a:extLst>
              <a:ext uri="{FF2B5EF4-FFF2-40B4-BE49-F238E27FC236}">
                <a16:creationId xmlns:a16="http://schemas.microsoft.com/office/drawing/2014/main" id="{A7659270-2800-724C-B1BF-AA50EB254530}"/>
              </a:ext>
            </a:extLst>
          </p:cNvPr>
          <p:cNvGrpSpPr/>
          <p:nvPr/>
        </p:nvGrpSpPr>
        <p:grpSpPr>
          <a:xfrm rot="10800000">
            <a:off x="5352334" y="302112"/>
            <a:ext cx="6687266" cy="1250874"/>
            <a:chOff x="2203174" y="4452729"/>
            <a:chExt cx="7513517" cy="1391481"/>
          </a:xfrm>
          <a:solidFill>
            <a:srgbClr val="A6192E">
              <a:alpha val="70000"/>
            </a:srgbClr>
          </a:solidFill>
        </p:grpSpPr>
        <p:sp>
          <p:nvSpPr>
            <p:cNvPr id="35" name="Freeform: Shape 26">
              <a:extLst>
                <a:ext uri="{FF2B5EF4-FFF2-40B4-BE49-F238E27FC236}">
                  <a16:creationId xmlns:a16="http://schemas.microsoft.com/office/drawing/2014/main" id="{F1B69BA2-51B8-4840-9C39-5F2DC0191955}"/>
                </a:ext>
              </a:extLst>
            </p:cNvPr>
            <p:cNvSpPr/>
            <p:nvPr/>
          </p:nvSpPr>
          <p:spPr>
            <a:xfrm>
              <a:off x="3266661" y="4452729"/>
              <a:ext cx="6450030" cy="1391480"/>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Arrow: Chevron 29">
              <a:extLst>
                <a:ext uri="{FF2B5EF4-FFF2-40B4-BE49-F238E27FC236}">
                  <a16:creationId xmlns:a16="http://schemas.microsoft.com/office/drawing/2014/main" id="{FD4333F0-7EE5-D845-B506-E8F35687D65D}"/>
                </a:ext>
              </a:extLst>
            </p:cNvPr>
            <p:cNvSpPr/>
            <p:nvPr/>
          </p:nvSpPr>
          <p:spPr>
            <a:xfrm>
              <a:off x="2203174" y="4452730"/>
              <a:ext cx="1002920" cy="1391479"/>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Arrow: Chevron 30">
              <a:extLst>
                <a:ext uri="{FF2B5EF4-FFF2-40B4-BE49-F238E27FC236}">
                  <a16:creationId xmlns:a16="http://schemas.microsoft.com/office/drawing/2014/main" id="{5F024932-DDE2-824A-BFD1-80294C2022A1}"/>
                </a:ext>
              </a:extLst>
            </p:cNvPr>
            <p:cNvSpPr/>
            <p:nvPr/>
          </p:nvSpPr>
          <p:spPr>
            <a:xfrm>
              <a:off x="2716466" y="4452731"/>
              <a:ext cx="1002920" cy="1391479"/>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Arrow: Chevron 27">
            <a:extLst>
              <a:ext uri="{FF2B5EF4-FFF2-40B4-BE49-F238E27FC236}">
                <a16:creationId xmlns:a16="http://schemas.microsoft.com/office/drawing/2014/main" id="{0B2F51AC-BE36-0340-ABDC-24D6B3739F43}"/>
              </a:ext>
            </a:extLst>
          </p:cNvPr>
          <p:cNvSpPr/>
          <p:nvPr/>
        </p:nvSpPr>
        <p:spPr>
          <a:xfrm rot="10800000">
            <a:off x="4895492" y="302113"/>
            <a:ext cx="892630" cy="1250874"/>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Arrow: Chevron 28">
            <a:extLst>
              <a:ext uri="{FF2B5EF4-FFF2-40B4-BE49-F238E27FC236}">
                <a16:creationId xmlns:a16="http://schemas.microsoft.com/office/drawing/2014/main" id="{B8F06C42-56DB-1845-87FC-8589042BA2D0}"/>
              </a:ext>
            </a:extLst>
          </p:cNvPr>
          <p:cNvSpPr/>
          <p:nvPr/>
        </p:nvSpPr>
        <p:spPr>
          <a:xfrm rot="10800000">
            <a:off x="4438650" y="302113"/>
            <a:ext cx="892630" cy="1250874"/>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uadroTexto 44">
            <a:extLst>
              <a:ext uri="{FF2B5EF4-FFF2-40B4-BE49-F238E27FC236}">
                <a16:creationId xmlns:a16="http://schemas.microsoft.com/office/drawing/2014/main" id="{EC96DA97-4D8A-2345-BCA5-F98AE71C3A68}"/>
              </a:ext>
            </a:extLst>
          </p:cNvPr>
          <p:cNvSpPr txBox="1"/>
          <p:nvPr/>
        </p:nvSpPr>
        <p:spPr>
          <a:xfrm>
            <a:off x="5053352" y="354602"/>
            <a:ext cx="6093618" cy="1200329"/>
          </a:xfrm>
          <a:prstGeom prst="rect">
            <a:avLst/>
          </a:prstGeom>
          <a:noFill/>
        </p:spPr>
        <p:txBody>
          <a:bodyPr wrap="square">
            <a:spAutoFit/>
          </a:bodyPr>
          <a:lstStyle/>
          <a:p>
            <a:pPr algn="ctr"/>
            <a:r>
              <a:rPr lang="en-US" altLang="ko-KR" sz="3000" dirty="0">
                <a:solidFill>
                  <a:schemeClr val="bg1"/>
                </a:solidFill>
                <a:latin typeface="Myriad Pro" panose="020B0503030403020204" pitchFamily="34" charset="0"/>
                <a:cs typeface="Poppins" pitchFamily="2" charset="77"/>
              </a:rPr>
              <a:t> </a:t>
            </a:r>
            <a:r>
              <a:rPr lang="en-US" altLang="ko-KR" sz="3000" dirty="0" err="1">
                <a:solidFill>
                  <a:schemeClr val="bg1"/>
                </a:solidFill>
                <a:latin typeface="Myriad Pro" panose="020B0503030403020204" pitchFamily="34" charset="0"/>
                <a:cs typeface="Poppins" pitchFamily="2" charset="77"/>
              </a:rPr>
              <a:t>principales</a:t>
            </a:r>
            <a:r>
              <a:rPr lang="en-US" altLang="ko-KR" sz="3000" dirty="0">
                <a:solidFill>
                  <a:schemeClr val="bg1"/>
                </a:solidFill>
                <a:latin typeface="Myriad Pro" panose="020B0503030403020204" pitchFamily="34" charset="0"/>
                <a:cs typeface="Poppins" pitchFamily="2" charset="77"/>
              </a:rPr>
              <a:t> </a:t>
            </a:r>
            <a:r>
              <a:rPr lang="en-US" altLang="ko-KR" sz="3000" dirty="0" err="1">
                <a:solidFill>
                  <a:schemeClr val="bg1"/>
                </a:solidFill>
                <a:latin typeface="Myriad Pro" panose="020B0503030403020204" pitchFamily="34" charset="0"/>
                <a:cs typeface="Poppins" pitchFamily="2" charset="77"/>
              </a:rPr>
              <a:t>instituciones</a:t>
            </a:r>
            <a:r>
              <a:rPr lang="en-US" altLang="ko-KR" sz="3000" dirty="0">
                <a:solidFill>
                  <a:schemeClr val="bg1"/>
                </a:solidFill>
                <a:latin typeface="Myriad Pro" panose="020B0503030403020204" pitchFamily="34" charset="0"/>
                <a:cs typeface="Poppins" pitchFamily="2" charset="77"/>
              </a:rPr>
              <a:t> </a:t>
            </a:r>
          </a:p>
          <a:p>
            <a:pPr algn="ctr"/>
            <a:r>
              <a:rPr lang="en-US" altLang="ko-KR" sz="3000" dirty="0" err="1">
                <a:solidFill>
                  <a:schemeClr val="bg1"/>
                </a:solidFill>
                <a:latin typeface="Myriad Pro" panose="020B0503030403020204" pitchFamily="34" charset="0"/>
                <a:cs typeface="Poppins" pitchFamily="2" charset="77"/>
              </a:rPr>
              <a:t>bancarias</a:t>
            </a:r>
            <a:endParaRPr lang="es-HN" altLang="ko-KR" sz="3000" dirty="0">
              <a:solidFill>
                <a:schemeClr val="bg1"/>
              </a:solidFill>
              <a:latin typeface="Myriad Pro" panose="020B0503030403020204" pitchFamily="34" charset="0"/>
              <a:cs typeface="Poppins" pitchFamily="2" charset="77"/>
            </a:endParaRPr>
          </a:p>
          <a:p>
            <a:pPr algn="ctr"/>
            <a:r>
              <a:rPr lang="es-HN" altLang="ko-KR" sz="1200" dirty="0">
                <a:solidFill>
                  <a:schemeClr val="bg1"/>
                </a:solidFill>
                <a:latin typeface="Myriad Pro" panose="020B0503030403020204" pitchFamily="34" charset="0"/>
                <a:cs typeface="Poppins" pitchFamily="2" charset="77"/>
              </a:rPr>
              <a:t>enero-octubre 2025</a:t>
            </a:r>
            <a:endParaRPr lang="en-US" altLang="ko-KR" sz="1200" dirty="0">
              <a:solidFill>
                <a:schemeClr val="bg1"/>
              </a:solidFill>
              <a:latin typeface="Myriad Pro" panose="020B0503030403020204" pitchFamily="34" charset="0"/>
              <a:cs typeface="Poppins" pitchFamily="2" charset="77"/>
            </a:endParaRPr>
          </a:p>
        </p:txBody>
      </p:sp>
      <p:sp>
        <p:nvSpPr>
          <p:cNvPr id="46" name="TextBox 45">
            <a:extLst>
              <a:ext uri="{FF2B5EF4-FFF2-40B4-BE49-F238E27FC236}">
                <a16:creationId xmlns:a16="http://schemas.microsoft.com/office/drawing/2014/main" id="{1E0B0385-3F08-CC4E-99B4-E0442EC6DA17}"/>
              </a:ext>
            </a:extLst>
          </p:cNvPr>
          <p:cNvSpPr txBox="1"/>
          <p:nvPr/>
        </p:nvSpPr>
        <p:spPr>
          <a:xfrm>
            <a:off x="160785" y="424200"/>
            <a:ext cx="4295653" cy="1015663"/>
          </a:xfrm>
          <a:prstGeom prst="rect">
            <a:avLst/>
          </a:prstGeom>
          <a:noFill/>
        </p:spPr>
        <p:txBody>
          <a:bodyPr wrap="square" rtlCol="0">
            <a:spAutoFit/>
          </a:bodyPr>
          <a:lstStyle/>
          <a:p>
            <a:r>
              <a:rPr lang="en-US" altLang="ko-KR" sz="2000" dirty="0">
                <a:solidFill>
                  <a:schemeClr val="tx1">
                    <a:lumMod val="75000"/>
                    <a:lumOff val="25000"/>
                  </a:schemeClr>
                </a:solidFill>
                <a:latin typeface="Myriad Pro" panose="020B0503030403020204" pitchFamily="34" charset="0"/>
                <a:cs typeface="Poppins" pitchFamily="2" charset="77"/>
              </a:rPr>
              <a:t>Las </a:t>
            </a:r>
            <a:r>
              <a:rPr lang="en-US" altLang="ko-KR" sz="2000" dirty="0" err="1">
                <a:solidFill>
                  <a:schemeClr val="tx1">
                    <a:lumMod val="75000"/>
                    <a:lumOff val="25000"/>
                  </a:schemeClr>
                </a:solidFill>
                <a:latin typeface="Myriad Pro" panose="020B0503030403020204" pitchFamily="34" charset="0"/>
                <a:cs typeface="Poppins" pitchFamily="2" charset="77"/>
              </a:rPr>
              <a:t>principales</a:t>
            </a:r>
            <a:r>
              <a:rPr lang="en-US" altLang="ko-KR" sz="2000" dirty="0">
                <a:solidFill>
                  <a:schemeClr val="tx1">
                    <a:lumMod val="75000"/>
                    <a:lumOff val="25000"/>
                  </a:schemeClr>
                </a:solidFill>
                <a:latin typeface="Myriad Pro" panose="020B0503030403020204" pitchFamily="34" charset="0"/>
                <a:cs typeface="Poppins" pitchFamily="2" charset="77"/>
              </a:rPr>
              <a:t> </a:t>
            </a:r>
            <a:r>
              <a:rPr lang="en-US" altLang="ko-KR" sz="2000" dirty="0" err="1">
                <a:solidFill>
                  <a:schemeClr val="tx1">
                    <a:lumMod val="75000"/>
                    <a:lumOff val="25000"/>
                  </a:schemeClr>
                </a:solidFill>
                <a:latin typeface="Myriad Pro" panose="020B0503030403020204" pitchFamily="34" charset="0"/>
                <a:cs typeface="Poppins" pitchFamily="2" charset="77"/>
              </a:rPr>
              <a:t>instituciones</a:t>
            </a:r>
            <a:r>
              <a:rPr lang="en-US" altLang="ko-KR" sz="2000" dirty="0">
                <a:solidFill>
                  <a:schemeClr val="tx1">
                    <a:lumMod val="75000"/>
                    <a:lumOff val="25000"/>
                  </a:schemeClr>
                </a:solidFill>
                <a:latin typeface="Myriad Pro" panose="020B0503030403020204" pitchFamily="34" charset="0"/>
                <a:cs typeface="Poppins" pitchFamily="2" charset="77"/>
              </a:rPr>
              <a:t> </a:t>
            </a:r>
            <a:r>
              <a:rPr lang="en-US" altLang="ko-KR" sz="2000" dirty="0" err="1">
                <a:solidFill>
                  <a:schemeClr val="tx1">
                    <a:lumMod val="75000"/>
                    <a:lumOff val="25000"/>
                  </a:schemeClr>
                </a:solidFill>
                <a:latin typeface="Myriad Pro" panose="020B0503030403020204" pitchFamily="34" charset="0"/>
                <a:cs typeface="Poppins" pitchFamily="2" charset="77"/>
              </a:rPr>
              <a:t>bancarias</a:t>
            </a:r>
            <a:r>
              <a:rPr lang="en-US" altLang="ko-KR" sz="2000" dirty="0">
                <a:solidFill>
                  <a:schemeClr val="tx1">
                    <a:lumMod val="75000"/>
                    <a:lumOff val="25000"/>
                  </a:schemeClr>
                </a:solidFill>
                <a:latin typeface="Myriad Pro" panose="020B0503030403020204" pitchFamily="34" charset="0"/>
                <a:cs typeface="Poppins" pitchFamily="2" charset="77"/>
              </a:rPr>
              <a:t> </a:t>
            </a:r>
            <a:r>
              <a:rPr lang="en-US" altLang="ko-KR" sz="2000" dirty="0" err="1">
                <a:solidFill>
                  <a:schemeClr val="tx1">
                    <a:lumMod val="75000"/>
                    <a:lumOff val="25000"/>
                  </a:schemeClr>
                </a:solidFill>
                <a:latin typeface="Myriad Pro" panose="020B0503030403020204" pitchFamily="34" charset="0"/>
                <a:cs typeface="Poppins" pitchFamily="2" charset="77"/>
              </a:rPr>
              <a:t>representan</a:t>
            </a:r>
            <a:r>
              <a:rPr lang="en-US" altLang="ko-KR" sz="2000" dirty="0">
                <a:solidFill>
                  <a:schemeClr val="tx1">
                    <a:lumMod val="75000"/>
                    <a:lumOff val="25000"/>
                  </a:schemeClr>
                </a:solidFill>
                <a:latin typeface="Myriad Pro" panose="020B0503030403020204" pitchFamily="34" charset="0"/>
                <a:cs typeface="Poppins" pitchFamily="2" charset="77"/>
              </a:rPr>
              <a:t> </a:t>
            </a:r>
            <a:r>
              <a:rPr lang="en-US" altLang="ko-KR" sz="2000" b="1" dirty="0" err="1">
                <a:solidFill>
                  <a:schemeClr val="tx1">
                    <a:lumMod val="75000"/>
                    <a:lumOff val="25000"/>
                  </a:schemeClr>
                </a:solidFill>
                <a:latin typeface="Myriad Pro" panose="020B0503030403020204" pitchFamily="34" charset="0"/>
                <a:cs typeface="Poppins" pitchFamily="2" charset="77"/>
              </a:rPr>
              <a:t>el</a:t>
            </a:r>
            <a:r>
              <a:rPr lang="en-US" altLang="ko-KR" sz="2000" b="1" dirty="0">
                <a:solidFill>
                  <a:schemeClr val="tx1">
                    <a:lumMod val="75000"/>
                    <a:lumOff val="25000"/>
                  </a:schemeClr>
                </a:solidFill>
                <a:latin typeface="Myriad Pro" panose="020B0503030403020204" pitchFamily="34" charset="0"/>
                <a:cs typeface="Poppins" pitchFamily="2" charset="77"/>
              </a:rPr>
              <a:t> 79% </a:t>
            </a:r>
            <a:r>
              <a:rPr lang="en-US" altLang="ko-KR" sz="2000" dirty="0">
                <a:solidFill>
                  <a:schemeClr val="tx1">
                    <a:lumMod val="75000"/>
                    <a:lumOff val="25000"/>
                  </a:schemeClr>
                </a:solidFill>
                <a:latin typeface="Myriad Pro" panose="020B0503030403020204" pitchFamily="34" charset="0"/>
                <a:cs typeface="Poppins" pitchFamily="2" charset="77"/>
              </a:rPr>
              <a:t>de la </a:t>
            </a:r>
            <a:r>
              <a:rPr lang="en-US" altLang="ko-KR" sz="2000" dirty="0" err="1">
                <a:solidFill>
                  <a:schemeClr val="tx1">
                    <a:lumMod val="75000"/>
                    <a:lumOff val="25000"/>
                  </a:schemeClr>
                </a:solidFill>
                <a:latin typeface="Myriad Pro" panose="020B0503030403020204" pitchFamily="34" charset="0"/>
                <a:cs typeface="Poppins" pitchFamily="2" charset="77"/>
              </a:rPr>
              <a:t>inversión</a:t>
            </a:r>
            <a:r>
              <a:rPr lang="en-US" altLang="ko-KR" sz="2000" dirty="0">
                <a:solidFill>
                  <a:schemeClr val="tx1">
                    <a:lumMod val="75000"/>
                    <a:lumOff val="25000"/>
                  </a:schemeClr>
                </a:solidFill>
                <a:latin typeface="Myriad Pro" panose="020B0503030403020204" pitchFamily="34" charset="0"/>
                <a:cs typeface="Poppins" pitchFamily="2" charset="77"/>
              </a:rPr>
              <a:t> total del sector.</a:t>
            </a:r>
            <a:endParaRPr lang="ko-KR" altLang="en-US" sz="2000" dirty="0">
              <a:solidFill>
                <a:schemeClr val="tx1">
                  <a:lumMod val="75000"/>
                  <a:lumOff val="25000"/>
                </a:schemeClr>
              </a:solidFill>
              <a:latin typeface="Myriad Pro" panose="020B0503030403020204" pitchFamily="34" charset="0"/>
              <a:cs typeface="Poppins" pitchFamily="2" charset="77"/>
            </a:endParaRPr>
          </a:p>
        </p:txBody>
      </p:sp>
      <p:cxnSp>
        <p:nvCxnSpPr>
          <p:cNvPr id="50" name="Straight Connector 3">
            <a:extLst>
              <a:ext uri="{FF2B5EF4-FFF2-40B4-BE49-F238E27FC236}">
                <a16:creationId xmlns:a16="http://schemas.microsoft.com/office/drawing/2014/main" id="{5E1E7B85-F46A-D743-BB92-2DD11C729C47}"/>
              </a:ext>
            </a:extLst>
          </p:cNvPr>
          <p:cNvCxnSpPr>
            <a:cxnSpLocks/>
          </p:cNvCxnSpPr>
          <p:nvPr/>
        </p:nvCxnSpPr>
        <p:spPr>
          <a:xfrm flipV="1">
            <a:off x="2924602" y="3382806"/>
            <a:ext cx="1637802" cy="6619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4">
            <a:extLst>
              <a:ext uri="{FF2B5EF4-FFF2-40B4-BE49-F238E27FC236}">
                <a16:creationId xmlns:a16="http://schemas.microsoft.com/office/drawing/2014/main" id="{3A31097D-776C-3944-9EEA-86853C11B497}"/>
              </a:ext>
            </a:extLst>
          </p:cNvPr>
          <p:cNvCxnSpPr>
            <a:cxnSpLocks/>
          </p:cNvCxnSpPr>
          <p:nvPr/>
        </p:nvCxnSpPr>
        <p:spPr>
          <a:xfrm>
            <a:off x="2853164" y="3913137"/>
            <a:ext cx="1690969" cy="601686"/>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26">
            <a:extLst>
              <a:ext uri="{FF2B5EF4-FFF2-40B4-BE49-F238E27FC236}">
                <a16:creationId xmlns:a16="http://schemas.microsoft.com/office/drawing/2014/main" id="{AA24A1C7-B1D6-B94B-A57E-7BCF1637C3E3}"/>
              </a:ext>
            </a:extLst>
          </p:cNvPr>
          <p:cNvCxnSpPr>
            <a:cxnSpLocks/>
          </p:cNvCxnSpPr>
          <p:nvPr/>
        </p:nvCxnSpPr>
        <p:spPr>
          <a:xfrm>
            <a:off x="2778124" y="4067135"/>
            <a:ext cx="1744818" cy="1899452"/>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6" name="CuadroTexto 55">
            <a:extLst>
              <a:ext uri="{FF2B5EF4-FFF2-40B4-BE49-F238E27FC236}">
                <a16:creationId xmlns:a16="http://schemas.microsoft.com/office/drawing/2014/main" id="{3ED2D506-005D-C342-B511-F77266248096}"/>
              </a:ext>
            </a:extLst>
          </p:cNvPr>
          <p:cNvSpPr txBox="1"/>
          <p:nvPr/>
        </p:nvSpPr>
        <p:spPr>
          <a:xfrm>
            <a:off x="5444161" y="1674257"/>
            <a:ext cx="824265" cy="553998"/>
          </a:xfrm>
          <a:prstGeom prst="rect">
            <a:avLst/>
          </a:prstGeom>
          <a:noFill/>
        </p:spPr>
        <p:txBody>
          <a:bodyPr wrap="none" rtlCol="0">
            <a:spAutoFit/>
          </a:bodyPr>
          <a:lstStyle/>
          <a:p>
            <a:pPr algn="ctr"/>
            <a:r>
              <a:rPr lang="es-HN" b="1" dirty="0">
                <a:latin typeface="Poppins" pitchFamily="2" charset="77"/>
                <a:cs typeface="Poppins" pitchFamily="2" charset="77"/>
              </a:rPr>
              <a:t>$7.1M</a:t>
            </a:r>
          </a:p>
          <a:p>
            <a:pPr algn="ctr"/>
            <a:r>
              <a:rPr lang="es-HN" sz="1200" dirty="0">
                <a:solidFill>
                  <a:schemeClr val="tx1">
                    <a:lumMod val="50000"/>
                    <a:lumOff val="50000"/>
                  </a:schemeClr>
                </a:solidFill>
                <a:latin typeface="Poppins" pitchFamily="2" charset="77"/>
                <a:cs typeface="Poppins" pitchFamily="2" charset="77"/>
              </a:rPr>
              <a:t>25% SOI</a:t>
            </a:r>
          </a:p>
        </p:txBody>
      </p:sp>
      <p:sp>
        <p:nvSpPr>
          <p:cNvPr id="67" name="CuadroTexto 66">
            <a:extLst>
              <a:ext uri="{FF2B5EF4-FFF2-40B4-BE49-F238E27FC236}">
                <a16:creationId xmlns:a16="http://schemas.microsoft.com/office/drawing/2014/main" id="{4F147725-13EB-2349-97D4-F855C1430292}"/>
              </a:ext>
            </a:extLst>
          </p:cNvPr>
          <p:cNvSpPr txBox="1"/>
          <p:nvPr/>
        </p:nvSpPr>
        <p:spPr>
          <a:xfrm>
            <a:off x="5365699" y="2359995"/>
            <a:ext cx="893194" cy="553998"/>
          </a:xfrm>
          <a:prstGeom prst="rect">
            <a:avLst/>
          </a:prstGeom>
          <a:noFill/>
        </p:spPr>
        <p:txBody>
          <a:bodyPr wrap="none" rtlCol="0">
            <a:spAutoFit/>
          </a:bodyPr>
          <a:lstStyle/>
          <a:p>
            <a:pPr algn="ctr"/>
            <a:r>
              <a:rPr lang="es-HN" b="1" dirty="0">
                <a:latin typeface="Poppins" pitchFamily="2" charset="77"/>
                <a:cs typeface="Poppins" pitchFamily="2" charset="77"/>
              </a:rPr>
              <a:t>$6.2M</a:t>
            </a:r>
          </a:p>
          <a:p>
            <a:pPr algn="ctr"/>
            <a:r>
              <a:rPr lang="es-HN" sz="1200" dirty="0">
                <a:solidFill>
                  <a:schemeClr val="tx1">
                    <a:lumMod val="50000"/>
                    <a:lumOff val="50000"/>
                  </a:schemeClr>
                </a:solidFill>
                <a:latin typeface="Poppins" pitchFamily="2" charset="77"/>
                <a:cs typeface="Poppins" pitchFamily="2" charset="77"/>
              </a:rPr>
              <a:t>21% SOI</a:t>
            </a:r>
          </a:p>
        </p:txBody>
      </p:sp>
      <p:sp>
        <p:nvSpPr>
          <p:cNvPr id="68" name="CuadroTexto 67">
            <a:extLst>
              <a:ext uri="{FF2B5EF4-FFF2-40B4-BE49-F238E27FC236}">
                <a16:creationId xmlns:a16="http://schemas.microsoft.com/office/drawing/2014/main" id="{F98768B2-7DF5-EA4F-83A2-FA078D20ACD7}"/>
              </a:ext>
            </a:extLst>
          </p:cNvPr>
          <p:cNvSpPr txBox="1"/>
          <p:nvPr/>
        </p:nvSpPr>
        <p:spPr>
          <a:xfrm>
            <a:off x="5378761" y="3023282"/>
            <a:ext cx="893193" cy="553998"/>
          </a:xfrm>
          <a:prstGeom prst="rect">
            <a:avLst/>
          </a:prstGeom>
          <a:noFill/>
        </p:spPr>
        <p:txBody>
          <a:bodyPr wrap="none" rtlCol="0">
            <a:spAutoFit/>
          </a:bodyPr>
          <a:lstStyle/>
          <a:p>
            <a:pPr algn="ctr"/>
            <a:r>
              <a:rPr lang="es-HN" b="1" dirty="0">
                <a:latin typeface="Poppins" pitchFamily="2" charset="77"/>
                <a:cs typeface="Poppins" pitchFamily="2" charset="77"/>
              </a:rPr>
              <a:t>$4.7M</a:t>
            </a:r>
          </a:p>
          <a:p>
            <a:pPr algn="ctr"/>
            <a:r>
              <a:rPr lang="es-HN" sz="1200" dirty="0">
                <a:solidFill>
                  <a:schemeClr val="tx1">
                    <a:lumMod val="50000"/>
                    <a:lumOff val="50000"/>
                  </a:schemeClr>
                </a:solidFill>
                <a:latin typeface="Poppins" pitchFamily="2" charset="77"/>
                <a:cs typeface="Poppins" pitchFamily="2" charset="77"/>
              </a:rPr>
              <a:t>16% SOI</a:t>
            </a:r>
          </a:p>
        </p:txBody>
      </p:sp>
      <p:sp>
        <p:nvSpPr>
          <p:cNvPr id="69" name="CuadroTexto 68">
            <a:extLst>
              <a:ext uri="{FF2B5EF4-FFF2-40B4-BE49-F238E27FC236}">
                <a16:creationId xmlns:a16="http://schemas.microsoft.com/office/drawing/2014/main" id="{963DE087-461B-8B45-BB26-BBF34E778CB5}"/>
              </a:ext>
            </a:extLst>
          </p:cNvPr>
          <p:cNvSpPr txBox="1"/>
          <p:nvPr/>
        </p:nvSpPr>
        <p:spPr>
          <a:xfrm>
            <a:off x="5384851" y="4375288"/>
            <a:ext cx="885179" cy="553998"/>
          </a:xfrm>
          <a:prstGeom prst="rect">
            <a:avLst/>
          </a:prstGeom>
          <a:noFill/>
        </p:spPr>
        <p:txBody>
          <a:bodyPr wrap="none" rtlCol="0">
            <a:spAutoFit/>
          </a:bodyPr>
          <a:lstStyle/>
          <a:p>
            <a:pPr algn="ctr"/>
            <a:r>
              <a:rPr lang="es-HN" b="1" dirty="0">
                <a:latin typeface="Poppins" pitchFamily="2" charset="77"/>
                <a:cs typeface="Poppins" pitchFamily="2" charset="77"/>
              </a:rPr>
              <a:t>$3.2M</a:t>
            </a:r>
          </a:p>
          <a:p>
            <a:pPr algn="ctr"/>
            <a:r>
              <a:rPr lang="es-HN" sz="1200" dirty="0">
                <a:solidFill>
                  <a:schemeClr val="tx1">
                    <a:lumMod val="50000"/>
                    <a:lumOff val="50000"/>
                  </a:schemeClr>
                </a:solidFill>
                <a:latin typeface="Poppins" pitchFamily="2" charset="77"/>
                <a:cs typeface="Poppins" pitchFamily="2" charset="77"/>
              </a:rPr>
              <a:t>11% SOI</a:t>
            </a:r>
          </a:p>
        </p:txBody>
      </p:sp>
      <p:sp>
        <p:nvSpPr>
          <p:cNvPr id="70" name="CuadroTexto 69">
            <a:extLst>
              <a:ext uri="{FF2B5EF4-FFF2-40B4-BE49-F238E27FC236}">
                <a16:creationId xmlns:a16="http://schemas.microsoft.com/office/drawing/2014/main" id="{D2C97B56-9E6B-2E4F-A271-D506659CDAF4}"/>
              </a:ext>
            </a:extLst>
          </p:cNvPr>
          <p:cNvSpPr txBox="1"/>
          <p:nvPr/>
        </p:nvSpPr>
        <p:spPr>
          <a:xfrm>
            <a:off x="5372716" y="3752418"/>
            <a:ext cx="901209" cy="553998"/>
          </a:xfrm>
          <a:prstGeom prst="rect">
            <a:avLst/>
          </a:prstGeom>
          <a:noFill/>
        </p:spPr>
        <p:txBody>
          <a:bodyPr wrap="none" rtlCol="0">
            <a:spAutoFit/>
          </a:bodyPr>
          <a:lstStyle/>
          <a:p>
            <a:pPr algn="ctr"/>
            <a:r>
              <a:rPr lang="es-HN" b="1" dirty="0">
                <a:latin typeface="Poppins" pitchFamily="2" charset="77"/>
                <a:cs typeface="Poppins" pitchFamily="2" charset="77"/>
              </a:rPr>
              <a:t>$4.2M</a:t>
            </a:r>
          </a:p>
          <a:p>
            <a:pPr algn="ctr"/>
            <a:r>
              <a:rPr lang="es-HN" sz="1200" dirty="0">
                <a:solidFill>
                  <a:schemeClr val="tx1">
                    <a:lumMod val="50000"/>
                    <a:lumOff val="50000"/>
                  </a:schemeClr>
                </a:solidFill>
                <a:latin typeface="Poppins" pitchFamily="2" charset="77"/>
                <a:cs typeface="Poppins" pitchFamily="2" charset="77"/>
              </a:rPr>
              <a:t>14% SOI</a:t>
            </a:r>
          </a:p>
        </p:txBody>
      </p:sp>
      <p:sp>
        <p:nvSpPr>
          <p:cNvPr id="71" name="CuadroTexto 70">
            <a:extLst>
              <a:ext uri="{FF2B5EF4-FFF2-40B4-BE49-F238E27FC236}">
                <a16:creationId xmlns:a16="http://schemas.microsoft.com/office/drawing/2014/main" id="{C545A5DC-C179-444E-8313-79E07B9EC817}"/>
              </a:ext>
            </a:extLst>
          </p:cNvPr>
          <p:cNvSpPr txBox="1"/>
          <p:nvPr/>
        </p:nvSpPr>
        <p:spPr>
          <a:xfrm>
            <a:off x="5426120" y="5053670"/>
            <a:ext cx="843501" cy="553998"/>
          </a:xfrm>
          <a:prstGeom prst="rect">
            <a:avLst/>
          </a:prstGeom>
          <a:noFill/>
        </p:spPr>
        <p:txBody>
          <a:bodyPr wrap="none" rtlCol="0">
            <a:spAutoFit/>
          </a:bodyPr>
          <a:lstStyle/>
          <a:p>
            <a:r>
              <a:rPr lang="es-HN" b="1" dirty="0">
                <a:latin typeface="Poppins" pitchFamily="2" charset="77"/>
                <a:cs typeface="Poppins" pitchFamily="2" charset="77"/>
              </a:rPr>
              <a:t>$1.9M</a:t>
            </a:r>
          </a:p>
          <a:p>
            <a:pPr algn="ctr"/>
            <a:r>
              <a:rPr lang="es-HN" sz="1200" dirty="0">
                <a:solidFill>
                  <a:schemeClr val="tx1">
                    <a:lumMod val="50000"/>
                    <a:lumOff val="50000"/>
                  </a:schemeClr>
                </a:solidFill>
                <a:latin typeface="Poppins" pitchFamily="2" charset="77"/>
                <a:cs typeface="Poppins" pitchFamily="2" charset="77"/>
              </a:rPr>
              <a:t>7% SOI</a:t>
            </a:r>
          </a:p>
        </p:txBody>
      </p:sp>
      <p:sp>
        <p:nvSpPr>
          <p:cNvPr id="72" name="CuadroTexto 71">
            <a:extLst>
              <a:ext uri="{FF2B5EF4-FFF2-40B4-BE49-F238E27FC236}">
                <a16:creationId xmlns:a16="http://schemas.microsoft.com/office/drawing/2014/main" id="{723B2946-E79C-4046-B708-F5F4D8F3B012}"/>
              </a:ext>
            </a:extLst>
          </p:cNvPr>
          <p:cNvSpPr txBox="1"/>
          <p:nvPr/>
        </p:nvSpPr>
        <p:spPr>
          <a:xfrm>
            <a:off x="5426120" y="5781085"/>
            <a:ext cx="849913" cy="830997"/>
          </a:xfrm>
          <a:prstGeom prst="rect">
            <a:avLst/>
          </a:prstGeom>
          <a:noFill/>
        </p:spPr>
        <p:txBody>
          <a:bodyPr wrap="none" rtlCol="0">
            <a:spAutoFit/>
          </a:bodyPr>
          <a:lstStyle/>
          <a:p>
            <a:r>
              <a:rPr lang="es-HN" b="1" dirty="0">
                <a:latin typeface="Poppins" pitchFamily="2" charset="77"/>
                <a:cs typeface="Poppins" pitchFamily="2" charset="77"/>
              </a:rPr>
              <a:t>$1.8M</a:t>
            </a:r>
          </a:p>
          <a:p>
            <a:pPr algn="ctr"/>
            <a:r>
              <a:rPr lang="es-HN" sz="1200" dirty="0">
                <a:solidFill>
                  <a:schemeClr val="tx1">
                    <a:lumMod val="50000"/>
                    <a:lumOff val="50000"/>
                  </a:schemeClr>
                </a:solidFill>
                <a:latin typeface="Poppins" pitchFamily="2" charset="77"/>
                <a:cs typeface="Poppins" pitchFamily="2" charset="77"/>
              </a:rPr>
              <a:t>6% SOI</a:t>
            </a:r>
          </a:p>
          <a:p>
            <a:endParaRPr lang="es-HN" b="1" dirty="0">
              <a:latin typeface="Poppins" pitchFamily="2" charset="77"/>
              <a:cs typeface="Poppins" pitchFamily="2" charset="77"/>
            </a:endParaRPr>
          </a:p>
        </p:txBody>
      </p:sp>
      <p:sp>
        <p:nvSpPr>
          <p:cNvPr id="73" name="TextBox 8">
            <a:extLst>
              <a:ext uri="{FF2B5EF4-FFF2-40B4-BE49-F238E27FC236}">
                <a16:creationId xmlns:a16="http://schemas.microsoft.com/office/drawing/2014/main" id="{89DD40E6-FA04-4F48-833F-705C4051CE9B}"/>
              </a:ext>
            </a:extLst>
          </p:cNvPr>
          <p:cNvSpPr txBox="1"/>
          <p:nvPr/>
        </p:nvSpPr>
        <p:spPr>
          <a:xfrm>
            <a:off x="6373229" y="2349252"/>
            <a:ext cx="5496551" cy="553998"/>
          </a:xfrm>
          <a:prstGeom prst="rect">
            <a:avLst/>
          </a:prstGeom>
          <a:noFill/>
          <a:ln w="28575">
            <a:solidFill>
              <a:srgbClr val="00B0F0"/>
            </a:solidFill>
          </a:ln>
        </p:spPr>
        <p:txBody>
          <a:bodyPr wrap="square" rtlCol="0">
            <a:spAutoFit/>
          </a:bodyPr>
          <a:lstStyle/>
          <a:p>
            <a:r>
              <a:rPr lang="es-HN" sz="1000" dirty="0">
                <a:latin typeface="Myriad Pro" panose="020B0503030403020204" pitchFamily="34" charset="0"/>
                <a:cs typeface="Poppins" pitchFamily="2" charset="77"/>
              </a:rPr>
              <a:t>El 68% de la inversión se concentra en promocionar  productos bancarios, de los cuales el 67% está destinado a campañas de ahorro : ahorrar es poder y su promoción “ahorra, arranca y gana“ y un significativo 30% orientado a su producto de seguros “Ficohsa Seguros”</a:t>
            </a:r>
            <a:endParaRPr lang="en-US" altLang="ko-KR" sz="1000" dirty="0">
              <a:latin typeface="Myriad Pro" panose="020B0503030403020204" pitchFamily="34" charset="0"/>
              <a:cs typeface="Poppins" pitchFamily="2" charset="77"/>
            </a:endParaRPr>
          </a:p>
        </p:txBody>
      </p:sp>
      <p:sp>
        <p:nvSpPr>
          <p:cNvPr id="74" name="TextBox 8">
            <a:extLst>
              <a:ext uri="{FF2B5EF4-FFF2-40B4-BE49-F238E27FC236}">
                <a16:creationId xmlns:a16="http://schemas.microsoft.com/office/drawing/2014/main" id="{A2AEBF47-DE04-174D-AADE-2E002F62F69B}"/>
              </a:ext>
            </a:extLst>
          </p:cNvPr>
          <p:cNvSpPr txBox="1"/>
          <p:nvPr/>
        </p:nvSpPr>
        <p:spPr>
          <a:xfrm>
            <a:off x="6368751" y="3010999"/>
            <a:ext cx="5479583" cy="553998"/>
          </a:xfrm>
          <a:prstGeom prst="rect">
            <a:avLst/>
          </a:prstGeom>
          <a:noFill/>
          <a:ln w="28575">
            <a:solidFill>
              <a:srgbClr val="FFC000"/>
            </a:solidFill>
          </a:ln>
        </p:spPr>
        <p:txBody>
          <a:bodyPr wrap="square" rtlCol="0">
            <a:spAutoFit/>
          </a:bodyPr>
          <a:lstStyle/>
          <a:p>
            <a:r>
              <a:rPr lang="es-HN" sz="1000" dirty="0">
                <a:latin typeface="Myriad Pro" panose="020B0503030403020204" pitchFamily="34" charset="0"/>
              </a:rPr>
              <a:t>Se enfoca en comunicar su campaña “Evoluciona con nueva imagen”, a la cual destina el 55% de su inversión publicitaria. Además, asigna el 21% a la campaña de ahorro “Ahorrar te permite alcanzar tus metas”.</a:t>
            </a:r>
            <a:endParaRPr lang="en-US" altLang="ko-KR" sz="1000" dirty="0">
              <a:latin typeface="Myriad Pro" panose="020B0503030403020204" pitchFamily="34" charset="0"/>
              <a:cs typeface="Poppins" pitchFamily="2" charset="77"/>
            </a:endParaRPr>
          </a:p>
        </p:txBody>
      </p:sp>
      <p:sp>
        <p:nvSpPr>
          <p:cNvPr id="75" name="TextBox 8">
            <a:extLst>
              <a:ext uri="{FF2B5EF4-FFF2-40B4-BE49-F238E27FC236}">
                <a16:creationId xmlns:a16="http://schemas.microsoft.com/office/drawing/2014/main" id="{61F770DF-74D5-0C46-8CD7-8154F69EFEC4}"/>
              </a:ext>
            </a:extLst>
          </p:cNvPr>
          <p:cNvSpPr txBox="1"/>
          <p:nvPr/>
        </p:nvSpPr>
        <p:spPr>
          <a:xfrm>
            <a:off x="6368751" y="4413507"/>
            <a:ext cx="5479583" cy="400110"/>
          </a:xfrm>
          <a:prstGeom prst="rect">
            <a:avLst/>
          </a:prstGeom>
          <a:noFill/>
          <a:ln w="28575">
            <a:solidFill>
              <a:srgbClr val="00B050"/>
            </a:solidFill>
          </a:ln>
        </p:spPr>
        <p:txBody>
          <a:bodyPr wrap="square" rtlCol="0">
            <a:spAutoFit/>
          </a:bodyPr>
          <a:lstStyle/>
          <a:p>
            <a:r>
              <a:rPr lang="es-HN" sz="1000" dirty="0">
                <a:latin typeface="Myriad Pro" panose="020B0503030403020204" pitchFamily="34" charset="0"/>
              </a:rPr>
              <a:t>Sobresale la campaña “Ahorrar en cada etapa de tu vida”, Sin embargo, la campaña más relevante dentro de su comunicación es “Que se repita el 7”, orientada a posicionar sus productos de ahorro.</a:t>
            </a:r>
            <a:endParaRPr lang="en-US" altLang="ko-KR" sz="1000" dirty="0">
              <a:latin typeface="Myriad Pro" panose="020B0503030403020204" pitchFamily="34" charset="0"/>
              <a:cs typeface="Poppins" pitchFamily="2" charset="77"/>
            </a:endParaRPr>
          </a:p>
        </p:txBody>
      </p:sp>
      <p:sp>
        <p:nvSpPr>
          <p:cNvPr id="76" name="TextBox 8">
            <a:extLst>
              <a:ext uri="{FF2B5EF4-FFF2-40B4-BE49-F238E27FC236}">
                <a16:creationId xmlns:a16="http://schemas.microsoft.com/office/drawing/2014/main" id="{8EE68561-9E37-6C4C-A1E2-E621EA6034B0}"/>
              </a:ext>
            </a:extLst>
          </p:cNvPr>
          <p:cNvSpPr txBox="1"/>
          <p:nvPr/>
        </p:nvSpPr>
        <p:spPr>
          <a:xfrm>
            <a:off x="6373117" y="3788238"/>
            <a:ext cx="5479583" cy="400110"/>
          </a:xfrm>
          <a:prstGeom prst="rect">
            <a:avLst/>
          </a:prstGeom>
          <a:noFill/>
          <a:ln w="28575">
            <a:solidFill>
              <a:srgbClr val="E4002B"/>
            </a:solidFill>
          </a:ln>
        </p:spPr>
        <p:txBody>
          <a:bodyPr wrap="square" rtlCol="0">
            <a:spAutoFit/>
          </a:bodyPr>
          <a:lstStyle/>
          <a:p>
            <a:r>
              <a:rPr lang="es-HN" sz="1000" dirty="0">
                <a:latin typeface="Myriad Pro" panose="020B0503030403020204" pitchFamily="34" charset="0"/>
                <a:cs typeface="Poppins" pitchFamily="2" charset="77"/>
              </a:rPr>
              <a:t>El 66% se detina a campañas de ahorro, destacan las campañas “nosotros somos lo que ahorramos”, “escuchas tu voz” y ”el ahorro te llama”.  También destina el 16% a campaña ”mi remesa BAC”</a:t>
            </a:r>
            <a:endParaRPr lang="en-US" altLang="ko-KR" sz="1000" dirty="0">
              <a:latin typeface="Myriad Pro" panose="020B0503030403020204" pitchFamily="34" charset="0"/>
              <a:cs typeface="Poppins" pitchFamily="2" charset="77"/>
            </a:endParaRPr>
          </a:p>
        </p:txBody>
      </p:sp>
      <p:sp>
        <p:nvSpPr>
          <p:cNvPr id="77" name="TextBox 8">
            <a:extLst>
              <a:ext uri="{FF2B5EF4-FFF2-40B4-BE49-F238E27FC236}">
                <a16:creationId xmlns:a16="http://schemas.microsoft.com/office/drawing/2014/main" id="{15C407AA-C5C5-884E-9BC8-6ADDAB97A655}"/>
              </a:ext>
            </a:extLst>
          </p:cNvPr>
          <p:cNvSpPr txBox="1"/>
          <p:nvPr/>
        </p:nvSpPr>
        <p:spPr>
          <a:xfrm>
            <a:off x="6373229" y="5075613"/>
            <a:ext cx="5479583" cy="553998"/>
          </a:xfrm>
          <a:prstGeom prst="rect">
            <a:avLst/>
          </a:prstGeom>
          <a:noFill/>
          <a:ln w="28575">
            <a:solidFill>
              <a:srgbClr val="DA9694"/>
            </a:solidFill>
          </a:ln>
        </p:spPr>
        <p:txBody>
          <a:bodyPr wrap="square" rtlCol="0">
            <a:spAutoFit/>
          </a:bodyPr>
          <a:lstStyle/>
          <a:p>
            <a:r>
              <a:rPr lang="es-HN" sz="1000" dirty="0">
                <a:latin typeface="Myriad Pro" panose="020B0503030403020204" pitchFamily="34" charset="0"/>
              </a:rPr>
              <a:t>Destina un porcentaje significativo de su inversión publicitaria (75%) a campañas orientadas al ahorro, destacando especialmente la promoción del servicio de </a:t>
            </a:r>
            <a:r>
              <a:rPr lang="es-HN" sz="1000" b="1" dirty="0">
                <a:latin typeface="Myriad Pro" panose="020B0503030403020204" pitchFamily="34" charset="0"/>
              </a:rPr>
              <a:t>ACH sin costo</a:t>
            </a:r>
            <a:r>
              <a:rPr lang="es-HN" sz="1000" dirty="0">
                <a:latin typeface="Myriad Pro" panose="020B0503030403020204" pitchFamily="34" charset="0"/>
              </a:rPr>
              <a:t>. La comunicación utiliza el concepto “quítate el ACH de encima”,</a:t>
            </a:r>
            <a:endParaRPr lang="en-US" altLang="ko-KR" sz="1000" dirty="0">
              <a:latin typeface="Myriad Pro" panose="020B0503030403020204" pitchFamily="34" charset="0"/>
              <a:cs typeface="Poppins" pitchFamily="2" charset="77"/>
            </a:endParaRPr>
          </a:p>
        </p:txBody>
      </p:sp>
      <p:sp>
        <p:nvSpPr>
          <p:cNvPr id="78" name="TextBox 8">
            <a:extLst>
              <a:ext uri="{FF2B5EF4-FFF2-40B4-BE49-F238E27FC236}">
                <a16:creationId xmlns:a16="http://schemas.microsoft.com/office/drawing/2014/main" id="{6766BAB3-ED42-114A-973C-CB5823F03BCA}"/>
              </a:ext>
            </a:extLst>
          </p:cNvPr>
          <p:cNvSpPr txBox="1"/>
          <p:nvPr/>
        </p:nvSpPr>
        <p:spPr>
          <a:xfrm>
            <a:off x="6373229" y="5833603"/>
            <a:ext cx="5488168" cy="400110"/>
          </a:xfrm>
          <a:prstGeom prst="rect">
            <a:avLst/>
          </a:prstGeom>
          <a:noFill/>
          <a:ln w="28575">
            <a:solidFill>
              <a:srgbClr val="02AA80"/>
            </a:solidFill>
          </a:ln>
        </p:spPr>
        <p:txBody>
          <a:bodyPr wrap="square" rtlCol="0">
            <a:spAutoFit/>
          </a:bodyPr>
          <a:lstStyle/>
          <a:p>
            <a:r>
              <a:rPr lang="en-US" altLang="ko-KR" sz="1000" dirty="0" err="1">
                <a:latin typeface="Myriad Pro" panose="020B0503030403020204" pitchFamily="34" charset="0"/>
                <a:cs typeface="Poppins" pitchFamily="2" charset="77"/>
              </a:rPr>
              <a:t>Diversifica</a:t>
            </a:r>
            <a:r>
              <a:rPr lang="en-US" altLang="ko-KR" sz="1000" dirty="0">
                <a:latin typeface="Myriad Pro" panose="020B0503030403020204" pitchFamily="34" charset="0"/>
                <a:cs typeface="Poppins" pitchFamily="2" charset="77"/>
              </a:rPr>
              <a:t> </a:t>
            </a:r>
            <a:r>
              <a:rPr lang="en-US" altLang="ko-KR" sz="1000" dirty="0" err="1">
                <a:latin typeface="Myriad Pro" panose="020B0503030403020204" pitchFamily="34" charset="0"/>
                <a:cs typeface="Poppins" pitchFamily="2" charset="77"/>
              </a:rPr>
              <a:t>su</a:t>
            </a:r>
            <a:r>
              <a:rPr lang="en-US" altLang="ko-KR" sz="1000" dirty="0">
                <a:latin typeface="Myriad Pro" panose="020B0503030403020204" pitchFamily="34" charset="0"/>
                <a:cs typeface="Poppins" pitchFamily="2" charset="77"/>
              </a:rPr>
              <a:t> inversion </a:t>
            </a:r>
            <a:r>
              <a:rPr lang="en-US" altLang="ko-KR" sz="1000" dirty="0" err="1">
                <a:latin typeface="Myriad Pro" panose="020B0503030403020204" pitchFamily="34" charset="0"/>
                <a:cs typeface="Poppins" pitchFamily="2" charset="77"/>
              </a:rPr>
              <a:t>en</a:t>
            </a:r>
            <a:r>
              <a:rPr lang="en-US" altLang="ko-KR" sz="1000" dirty="0">
                <a:latin typeface="Myriad Pro" panose="020B0503030403020204" pitchFamily="34" charset="0"/>
                <a:cs typeface="Poppins" pitchFamily="2" charset="77"/>
              </a:rPr>
              <a:t> </a:t>
            </a:r>
            <a:r>
              <a:rPr lang="en-US" altLang="ko-KR" sz="1000" dirty="0" err="1">
                <a:latin typeface="Myriad Pro" panose="020B0503030403020204" pitchFamily="34" charset="0"/>
                <a:cs typeface="Poppins" pitchFamily="2" charset="77"/>
              </a:rPr>
              <a:t>diferentes</a:t>
            </a:r>
            <a:r>
              <a:rPr lang="en-US" altLang="ko-KR" sz="1000" dirty="0">
                <a:latin typeface="Myriad Pro" panose="020B0503030403020204" pitchFamily="34" charset="0"/>
                <a:cs typeface="Poppins" pitchFamily="2" charset="77"/>
              </a:rPr>
              <a:t> </a:t>
            </a:r>
            <a:r>
              <a:rPr lang="en-US" altLang="ko-KR" sz="1000" dirty="0" err="1">
                <a:latin typeface="Myriad Pro" panose="020B0503030403020204" pitchFamily="34" charset="0"/>
                <a:cs typeface="Poppins" pitchFamily="2" charset="77"/>
              </a:rPr>
              <a:t>productos</a:t>
            </a:r>
            <a:r>
              <a:rPr lang="en-US" altLang="ko-KR" sz="1000" dirty="0">
                <a:latin typeface="Myriad Pro" panose="020B0503030403020204" pitchFamily="34" charset="0"/>
                <a:cs typeface="Poppins" pitchFamily="2" charset="77"/>
              </a:rPr>
              <a:t>, </a:t>
            </a:r>
            <a:r>
              <a:rPr lang="en-US" altLang="ko-KR" sz="1000" dirty="0" err="1">
                <a:latin typeface="Myriad Pro" panose="020B0503030403020204" pitchFamily="34" charset="0"/>
                <a:cs typeface="Poppins" pitchFamily="2" charset="77"/>
              </a:rPr>
              <a:t>en</a:t>
            </a:r>
            <a:r>
              <a:rPr lang="en-US" altLang="ko-KR" sz="1000" dirty="0">
                <a:latin typeface="Myriad Pro" panose="020B0503030403020204" pitchFamily="34" charset="0"/>
                <a:cs typeface="Poppins" pitchFamily="2" charset="77"/>
              </a:rPr>
              <a:t> </a:t>
            </a:r>
            <a:r>
              <a:rPr lang="en-US" altLang="ko-KR" sz="1000" dirty="0" err="1">
                <a:latin typeface="Myriad Pro" panose="020B0503030403020204" pitchFamily="34" charset="0"/>
                <a:cs typeface="Poppins" pitchFamily="2" charset="77"/>
              </a:rPr>
              <a:t>este</a:t>
            </a:r>
            <a:r>
              <a:rPr lang="en-US" altLang="ko-KR" sz="1000" dirty="0">
                <a:latin typeface="Myriad Pro" panose="020B0503030403020204" pitchFamily="34" charset="0"/>
                <a:cs typeface="Poppins" pitchFamily="2" charset="77"/>
              </a:rPr>
              <a:t> </a:t>
            </a:r>
            <a:r>
              <a:rPr lang="en-US" altLang="ko-KR" sz="1000" dirty="0" err="1">
                <a:latin typeface="Myriad Pro" panose="020B0503030403020204" pitchFamily="34" charset="0"/>
                <a:cs typeface="Poppins" pitchFamily="2" charset="77"/>
              </a:rPr>
              <a:t>orden</a:t>
            </a:r>
            <a:r>
              <a:rPr lang="en-US" altLang="ko-KR" sz="1000" dirty="0">
                <a:latin typeface="Myriad Pro" panose="020B0503030403020204" pitchFamily="34" charset="0"/>
                <a:cs typeface="Poppins" pitchFamily="2" charset="77"/>
              </a:rPr>
              <a:t>, </a:t>
            </a:r>
            <a:r>
              <a:rPr lang="en-US" altLang="ko-KR" sz="1000" dirty="0" err="1">
                <a:latin typeface="Myriad Pro" panose="020B0503030403020204" pitchFamily="34" charset="0"/>
                <a:cs typeface="Poppins" pitchFamily="2" charset="77"/>
              </a:rPr>
              <a:t>remesas</a:t>
            </a:r>
            <a:r>
              <a:rPr lang="en-US" altLang="ko-KR" sz="1000" dirty="0">
                <a:latin typeface="Myriad Pro" panose="020B0503030403020204" pitchFamily="34" charset="0"/>
                <a:cs typeface="Poppins" pitchFamily="2" charset="77"/>
              </a:rPr>
              <a:t>, </a:t>
            </a:r>
            <a:r>
              <a:rPr lang="en-US" altLang="ko-KR" sz="1000" dirty="0" err="1">
                <a:latin typeface="Myriad Pro" panose="020B0503030403020204" pitchFamily="34" charset="0"/>
                <a:cs typeface="Poppins" pitchFamily="2" charset="77"/>
              </a:rPr>
              <a:t>prestamos</a:t>
            </a:r>
            <a:r>
              <a:rPr lang="en-US" altLang="ko-KR" sz="1000" dirty="0">
                <a:latin typeface="Myriad Pro" panose="020B0503030403020204" pitchFamily="34" charset="0"/>
                <a:cs typeface="Poppins" pitchFamily="2" charset="77"/>
              </a:rPr>
              <a:t>, </a:t>
            </a:r>
            <a:r>
              <a:rPr lang="en-US" altLang="ko-KR" sz="1000" dirty="0" err="1">
                <a:latin typeface="Myriad Pro" panose="020B0503030403020204" pitchFamily="34" charset="0"/>
                <a:cs typeface="Poppins" pitchFamily="2" charset="77"/>
              </a:rPr>
              <a:t>ahorros</a:t>
            </a:r>
            <a:r>
              <a:rPr lang="en-US" altLang="ko-KR" sz="1000" dirty="0">
                <a:latin typeface="Myriad Pro" panose="020B0503030403020204" pitchFamily="34" charset="0"/>
                <a:cs typeface="Poppins" pitchFamily="2" charset="77"/>
              </a:rPr>
              <a:t>, </a:t>
            </a:r>
            <a:r>
              <a:rPr lang="en-US" altLang="ko-KR" sz="1000" dirty="0" err="1">
                <a:latin typeface="Myriad Pro" panose="020B0503030403020204" pitchFamily="34" charset="0"/>
                <a:cs typeface="Poppins" pitchFamily="2" charset="77"/>
              </a:rPr>
              <a:t>institucional</a:t>
            </a:r>
            <a:r>
              <a:rPr lang="en-US" altLang="ko-KR" sz="1000" dirty="0">
                <a:latin typeface="Myriad Pro" panose="020B0503030403020204" pitchFamily="34" charset="0"/>
                <a:cs typeface="Poppins" pitchFamily="2" charset="77"/>
              </a:rPr>
              <a:t> y </a:t>
            </a:r>
            <a:r>
              <a:rPr lang="en-US" altLang="ko-KR" sz="1000" dirty="0" err="1">
                <a:latin typeface="Myriad Pro" panose="020B0503030403020204" pitchFamily="34" charset="0"/>
                <a:cs typeface="Poppins" pitchFamily="2" charset="77"/>
              </a:rPr>
              <a:t>promociones</a:t>
            </a:r>
            <a:r>
              <a:rPr lang="en-US" altLang="ko-KR" sz="1000" dirty="0">
                <a:latin typeface="Myriad Pro" panose="020B0503030403020204" pitchFamily="34" charset="0"/>
                <a:cs typeface="Poppins" pitchFamily="2" charset="77"/>
              </a:rPr>
              <a:t> </a:t>
            </a:r>
            <a:r>
              <a:rPr lang="en-US" altLang="ko-KR" sz="1000" dirty="0" err="1">
                <a:latin typeface="Myriad Pro" panose="020B0503030403020204" pitchFamily="34" charset="0"/>
                <a:cs typeface="Poppins" pitchFamily="2" charset="77"/>
              </a:rPr>
              <a:t>multiproductos</a:t>
            </a:r>
            <a:r>
              <a:rPr lang="en-US" altLang="ko-KR" sz="1000" dirty="0">
                <a:solidFill>
                  <a:schemeClr val="tx1">
                    <a:lumMod val="65000"/>
                    <a:lumOff val="35000"/>
                  </a:schemeClr>
                </a:solidFill>
                <a:latin typeface="Myriad Pro" panose="020B0503030403020204" pitchFamily="34" charset="0"/>
                <a:cs typeface="Poppins" pitchFamily="2" charset="77"/>
              </a:rPr>
              <a:t>.</a:t>
            </a:r>
          </a:p>
        </p:txBody>
      </p:sp>
      <p:sp>
        <p:nvSpPr>
          <p:cNvPr id="80" name="CuadroTexto 79">
            <a:extLst>
              <a:ext uri="{FF2B5EF4-FFF2-40B4-BE49-F238E27FC236}">
                <a16:creationId xmlns:a16="http://schemas.microsoft.com/office/drawing/2014/main" id="{A99465E0-E430-4541-8532-35F3C5B53AAE}"/>
              </a:ext>
            </a:extLst>
          </p:cNvPr>
          <p:cNvSpPr txBox="1"/>
          <p:nvPr/>
        </p:nvSpPr>
        <p:spPr>
          <a:xfrm>
            <a:off x="246698" y="5995471"/>
            <a:ext cx="3890220" cy="461665"/>
          </a:xfrm>
          <a:prstGeom prst="rect">
            <a:avLst/>
          </a:prstGeom>
          <a:noFill/>
        </p:spPr>
        <p:txBody>
          <a:bodyPr wrap="square">
            <a:spAutoFit/>
          </a:bodyPr>
          <a:lstStyle/>
          <a:p>
            <a:r>
              <a:rPr lang="en-US" altLang="ko-KR" sz="800" i="1" dirty="0">
                <a:solidFill>
                  <a:schemeClr val="tx1">
                    <a:lumMod val="75000"/>
                    <a:lumOff val="25000"/>
                  </a:schemeClr>
                </a:solidFill>
                <a:latin typeface="Poppins" pitchFamily="2" charset="77"/>
                <a:cs typeface="Poppins" pitchFamily="2" charset="77"/>
              </a:rPr>
              <a:t>El restante 21% lo </a:t>
            </a:r>
            <a:r>
              <a:rPr lang="en-US" altLang="ko-KR" sz="800" i="1" dirty="0" err="1">
                <a:solidFill>
                  <a:schemeClr val="tx1">
                    <a:lumMod val="75000"/>
                    <a:lumOff val="25000"/>
                  </a:schemeClr>
                </a:solidFill>
                <a:latin typeface="Poppins" pitchFamily="2" charset="77"/>
                <a:cs typeface="Poppins" pitchFamily="2" charset="77"/>
              </a:rPr>
              <a:t>representan</a:t>
            </a:r>
            <a:r>
              <a:rPr lang="en-US" altLang="ko-KR" sz="800" i="1" dirty="0">
                <a:solidFill>
                  <a:schemeClr val="tx1">
                    <a:lumMod val="75000"/>
                    <a:lumOff val="25000"/>
                  </a:schemeClr>
                </a:solidFill>
                <a:latin typeface="Poppins" pitchFamily="2" charset="77"/>
                <a:cs typeface="Poppins" pitchFamily="2" charset="77"/>
              </a:rPr>
              <a:t> </a:t>
            </a:r>
            <a:r>
              <a:rPr lang="en-US" altLang="ko-KR" sz="800" i="1" dirty="0" err="1">
                <a:solidFill>
                  <a:schemeClr val="tx1">
                    <a:lumMod val="75000"/>
                    <a:lumOff val="25000"/>
                  </a:schemeClr>
                </a:solidFill>
                <a:latin typeface="Poppins" pitchFamily="2" charset="77"/>
                <a:cs typeface="Poppins" pitchFamily="2" charset="77"/>
              </a:rPr>
              <a:t>instituciones</a:t>
            </a:r>
            <a:r>
              <a:rPr lang="en-US" altLang="ko-KR" sz="800" i="1" dirty="0">
                <a:solidFill>
                  <a:schemeClr val="tx1">
                    <a:lumMod val="75000"/>
                    <a:lumOff val="25000"/>
                  </a:schemeClr>
                </a:solidFill>
                <a:latin typeface="Poppins" pitchFamily="2" charset="77"/>
                <a:cs typeface="Poppins" pitchFamily="2" charset="77"/>
              </a:rPr>
              <a:t> </a:t>
            </a:r>
            <a:r>
              <a:rPr lang="en-US" altLang="ko-KR" sz="800" i="1" dirty="0" err="1">
                <a:solidFill>
                  <a:schemeClr val="tx1">
                    <a:lumMod val="75000"/>
                    <a:lumOff val="25000"/>
                  </a:schemeClr>
                </a:solidFill>
                <a:latin typeface="Poppins" pitchFamily="2" charset="77"/>
                <a:cs typeface="Poppins" pitchFamily="2" charset="77"/>
              </a:rPr>
              <a:t>bancarias</a:t>
            </a:r>
            <a:r>
              <a:rPr lang="en-US" altLang="ko-KR" sz="800" i="1" dirty="0">
                <a:solidFill>
                  <a:schemeClr val="tx1">
                    <a:lumMod val="75000"/>
                    <a:lumOff val="25000"/>
                  </a:schemeClr>
                </a:solidFill>
                <a:latin typeface="Poppins" pitchFamily="2" charset="77"/>
                <a:cs typeface="Poppins" pitchFamily="2" charset="77"/>
              </a:rPr>
              <a:t> </a:t>
            </a:r>
            <a:r>
              <a:rPr lang="en-US" altLang="ko-KR" sz="800" i="1" dirty="0" err="1">
                <a:solidFill>
                  <a:schemeClr val="tx1">
                    <a:lumMod val="75000"/>
                    <a:lumOff val="25000"/>
                  </a:schemeClr>
                </a:solidFill>
                <a:latin typeface="Poppins" pitchFamily="2" charset="77"/>
                <a:cs typeface="Poppins" pitchFamily="2" charset="77"/>
              </a:rPr>
              <a:t>menores</a:t>
            </a:r>
            <a:r>
              <a:rPr lang="en-US" altLang="ko-KR" sz="800" i="1" dirty="0">
                <a:solidFill>
                  <a:schemeClr val="tx1">
                    <a:lumMod val="75000"/>
                    <a:lumOff val="25000"/>
                  </a:schemeClr>
                </a:solidFill>
                <a:latin typeface="Poppins" pitchFamily="2" charset="77"/>
                <a:cs typeface="Poppins" pitchFamily="2" charset="77"/>
              </a:rPr>
              <a:t> : Cuscatlán, </a:t>
            </a:r>
            <a:r>
              <a:rPr lang="en-US" altLang="ko-KR" sz="800" i="1" dirty="0" err="1">
                <a:solidFill>
                  <a:schemeClr val="tx1">
                    <a:lumMod val="75000"/>
                    <a:lumOff val="25000"/>
                  </a:schemeClr>
                </a:solidFill>
                <a:latin typeface="Poppins" pitchFamily="2" charset="77"/>
                <a:cs typeface="Poppins" pitchFamily="2" charset="77"/>
              </a:rPr>
              <a:t>Banrural</a:t>
            </a:r>
            <a:r>
              <a:rPr lang="en-US" altLang="ko-KR" sz="800" i="1" dirty="0">
                <a:solidFill>
                  <a:schemeClr val="tx1">
                    <a:lumMod val="75000"/>
                    <a:lumOff val="25000"/>
                  </a:schemeClr>
                </a:solidFill>
                <a:latin typeface="Poppins" pitchFamily="2" charset="77"/>
                <a:cs typeface="Poppins" pitchFamily="2" charset="77"/>
              </a:rPr>
              <a:t>, </a:t>
            </a:r>
            <a:r>
              <a:rPr lang="en-US" altLang="ko-KR" sz="800" i="1" dirty="0" err="1">
                <a:solidFill>
                  <a:schemeClr val="tx1">
                    <a:lumMod val="75000"/>
                    <a:lumOff val="25000"/>
                  </a:schemeClr>
                </a:solidFill>
                <a:latin typeface="Poppins" pitchFamily="2" charset="77"/>
                <a:cs typeface="Poppins" pitchFamily="2" charset="77"/>
              </a:rPr>
              <a:t>Lafise</a:t>
            </a:r>
            <a:r>
              <a:rPr lang="en-US" altLang="ko-KR" sz="800" i="1" dirty="0">
                <a:solidFill>
                  <a:schemeClr val="tx1">
                    <a:lumMod val="75000"/>
                    <a:lumOff val="25000"/>
                  </a:schemeClr>
                </a:solidFill>
                <a:latin typeface="Poppins" pitchFamily="2" charset="77"/>
                <a:cs typeface="Poppins" pitchFamily="2" charset="77"/>
              </a:rPr>
              <a:t>, </a:t>
            </a:r>
            <a:r>
              <a:rPr lang="en-US" altLang="ko-KR" sz="800" i="1" dirty="0" err="1">
                <a:solidFill>
                  <a:schemeClr val="tx1">
                    <a:lumMod val="75000"/>
                    <a:lumOff val="25000"/>
                  </a:schemeClr>
                </a:solidFill>
                <a:latin typeface="Poppins" pitchFamily="2" charset="77"/>
                <a:cs typeface="Poppins" pitchFamily="2" charset="77"/>
              </a:rPr>
              <a:t>Promérica</a:t>
            </a:r>
            <a:r>
              <a:rPr lang="en-US" altLang="ko-KR" sz="800" i="1" dirty="0">
                <a:solidFill>
                  <a:schemeClr val="tx1">
                    <a:lumMod val="75000"/>
                    <a:lumOff val="25000"/>
                  </a:schemeClr>
                </a:solidFill>
                <a:latin typeface="Poppins" pitchFamily="2" charset="77"/>
                <a:cs typeface="Poppins" pitchFamily="2" charset="77"/>
              </a:rPr>
              <a:t>, Banco Popular, y </a:t>
            </a:r>
            <a:r>
              <a:rPr lang="en-US" altLang="ko-KR" sz="800" i="1" dirty="0" err="1">
                <a:solidFill>
                  <a:schemeClr val="tx1">
                    <a:lumMod val="75000"/>
                    <a:lumOff val="25000"/>
                  </a:schemeClr>
                </a:solidFill>
                <a:latin typeface="Poppins" pitchFamily="2" charset="77"/>
                <a:cs typeface="Poppins" pitchFamily="2" charset="77"/>
              </a:rPr>
              <a:t>otras</a:t>
            </a:r>
            <a:r>
              <a:rPr lang="en-US" altLang="ko-KR" sz="800" i="1" dirty="0">
                <a:solidFill>
                  <a:schemeClr val="tx1">
                    <a:lumMod val="75000"/>
                    <a:lumOff val="25000"/>
                  </a:schemeClr>
                </a:solidFill>
                <a:latin typeface="Poppins" pitchFamily="2" charset="77"/>
                <a:cs typeface="Poppins" pitchFamily="2" charset="77"/>
              </a:rPr>
              <a:t> </a:t>
            </a:r>
            <a:r>
              <a:rPr lang="en-US" altLang="ko-KR" sz="800" i="1" dirty="0" err="1">
                <a:solidFill>
                  <a:schemeClr val="tx1">
                    <a:lumMod val="75000"/>
                    <a:lumOff val="25000"/>
                  </a:schemeClr>
                </a:solidFill>
                <a:latin typeface="Poppins" pitchFamily="2" charset="77"/>
                <a:cs typeface="Poppins" pitchFamily="2" charset="77"/>
              </a:rPr>
              <a:t>instituciones</a:t>
            </a:r>
            <a:r>
              <a:rPr lang="en-US" altLang="ko-KR" sz="800" i="1" dirty="0">
                <a:solidFill>
                  <a:schemeClr val="tx1">
                    <a:lumMod val="75000"/>
                    <a:lumOff val="25000"/>
                  </a:schemeClr>
                </a:solidFill>
                <a:latin typeface="Poppins" pitchFamily="2" charset="77"/>
                <a:cs typeface="Poppins" pitchFamily="2" charset="77"/>
              </a:rPr>
              <a:t> </a:t>
            </a:r>
            <a:r>
              <a:rPr lang="en-US" altLang="ko-KR" sz="800" i="1" dirty="0" err="1">
                <a:solidFill>
                  <a:schemeClr val="tx1">
                    <a:lumMod val="75000"/>
                    <a:lumOff val="25000"/>
                  </a:schemeClr>
                </a:solidFill>
                <a:latin typeface="Poppins" pitchFamily="2" charset="77"/>
                <a:cs typeface="Poppins" pitchFamily="2" charset="77"/>
              </a:rPr>
              <a:t>financieras</a:t>
            </a:r>
            <a:r>
              <a:rPr lang="en-US" altLang="ko-KR" sz="800" i="1" dirty="0">
                <a:solidFill>
                  <a:schemeClr val="tx1">
                    <a:lumMod val="75000"/>
                    <a:lumOff val="25000"/>
                  </a:schemeClr>
                </a:solidFill>
                <a:latin typeface="Poppins" pitchFamily="2" charset="77"/>
                <a:cs typeface="Poppins" pitchFamily="2" charset="77"/>
              </a:rPr>
              <a:t> no </a:t>
            </a:r>
            <a:r>
              <a:rPr lang="en-US" altLang="ko-KR" sz="800" i="1" dirty="0" err="1">
                <a:solidFill>
                  <a:schemeClr val="tx1">
                    <a:lumMod val="75000"/>
                    <a:lumOff val="25000"/>
                  </a:schemeClr>
                </a:solidFill>
                <a:latin typeface="Poppins" pitchFamily="2" charset="77"/>
                <a:cs typeface="Poppins" pitchFamily="2" charset="77"/>
              </a:rPr>
              <a:t>bancarias</a:t>
            </a:r>
            <a:endParaRPr lang="en-US" altLang="ko-KR" sz="800" i="1" dirty="0">
              <a:solidFill>
                <a:schemeClr val="tx1">
                  <a:lumMod val="75000"/>
                  <a:lumOff val="25000"/>
                </a:schemeClr>
              </a:solidFill>
              <a:latin typeface="Poppins" pitchFamily="2" charset="77"/>
              <a:cs typeface="Poppins" pitchFamily="2" charset="77"/>
            </a:endParaRPr>
          </a:p>
        </p:txBody>
      </p:sp>
      <p:sp>
        <p:nvSpPr>
          <p:cNvPr id="58" name="CuadroTexto 57">
            <a:extLst>
              <a:ext uri="{FF2B5EF4-FFF2-40B4-BE49-F238E27FC236}">
                <a16:creationId xmlns:a16="http://schemas.microsoft.com/office/drawing/2014/main" id="{E26CE520-D69B-824E-B8E9-6C6C79CCF995}"/>
              </a:ext>
            </a:extLst>
          </p:cNvPr>
          <p:cNvSpPr txBox="1"/>
          <p:nvPr/>
        </p:nvSpPr>
        <p:spPr>
          <a:xfrm>
            <a:off x="86701" y="1607010"/>
            <a:ext cx="4219425" cy="938719"/>
          </a:xfrm>
          <a:prstGeom prst="rect">
            <a:avLst/>
          </a:prstGeom>
          <a:noFill/>
        </p:spPr>
        <p:txBody>
          <a:bodyPr wrap="none" rtlCol="0">
            <a:spAutoFit/>
          </a:bodyPr>
          <a:lstStyle/>
          <a:p>
            <a:r>
              <a:rPr lang="es-HN" sz="2500" dirty="0">
                <a:latin typeface="Myriad Pro" panose="020B0503030403020204" pitchFamily="34" charset="0"/>
                <a:cs typeface="Poppins" pitchFamily="2" charset="77"/>
              </a:rPr>
              <a:t>Total principales instituciones </a:t>
            </a:r>
          </a:p>
          <a:p>
            <a:r>
              <a:rPr lang="es-HN" sz="3000" b="1" dirty="0">
                <a:latin typeface="Myriad Pro" panose="020B0503030403020204" pitchFamily="34" charset="0"/>
                <a:cs typeface="Poppins" pitchFamily="2" charset="77"/>
              </a:rPr>
              <a:t>$29.1M</a:t>
            </a:r>
          </a:p>
        </p:txBody>
      </p:sp>
      <p:sp>
        <p:nvSpPr>
          <p:cNvPr id="48" name="Elipse 47">
            <a:extLst>
              <a:ext uri="{FF2B5EF4-FFF2-40B4-BE49-F238E27FC236}">
                <a16:creationId xmlns:a16="http://schemas.microsoft.com/office/drawing/2014/main" id="{629FAAD6-D4D9-EB4D-A6BD-F97D0BF35FA0}"/>
              </a:ext>
            </a:extLst>
          </p:cNvPr>
          <p:cNvSpPr/>
          <p:nvPr/>
        </p:nvSpPr>
        <p:spPr>
          <a:xfrm>
            <a:off x="4652168" y="1627256"/>
            <a:ext cx="648000" cy="64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a:p>
            <a:pPr algn="ctr"/>
            <a:endParaRPr lang="es-HN" sz="2200" b="1" dirty="0"/>
          </a:p>
          <a:p>
            <a:pPr algn="ctr"/>
            <a:endParaRPr lang="es-HN" sz="2200" b="1" dirty="0"/>
          </a:p>
          <a:p>
            <a:pPr algn="ctr"/>
            <a:endParaRPr lang="es-HN" sz="2200" b="1" dirty="0"/>
          </a:p>
          <a:p>
            <a:pPr algn="ctr"/>
            <a:endParaRPr lang="es-HN" sz="2200" b="1" dirty="0"/>
          </a:p>
        </p:txBody>
      </p:sp>
      <p:pic>
        <p:nvPicPr>
          <p:cNvPr id="49" name="Picture 2" descr="Otros Servicios | Banco Atlántida">
            <a:extLst>
              <a:ext uri="{FF2B5EF4-FFF2-40B4-BE49-F238E27FC236}">
                <a16:creationId xmlns:a16="http://schemas.microsoft.com/office/drawing/2014/main" id="{2074AD09-8C44-8F45-AFA6-13CCBDE94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324" y="1781517"/>
            <a:ext cx="360000" cy="297520"/>
          </a:xfrm>
          <a:prstGeom prst="rect">
            <a:avLst/>
          </a:prstGeom>
          <a:noFill/>
          <a:extLst>
            <a:ext uri="{909E8E84-426E-40DD-AFC4-6F175D3DCCD1}">
              <a14:hiddenFill xmlns:a14="http://schemas.microsoft.com/office/drawing/2010/main">
                <a:solidFill>
                  <a:srgbClr val="FFFFFF"/>
                </a:solidFill>
              </a14:hiddenFill>
            </a:ext>
          </a:extLst>
        </p:spPr>
      </p:pic>
      <p:sp>
        <p:nvSpPr>
          <p:cNvPr id="51" name="Elipse 50">
            <a:extLst>
              <a:ext uri="{FF2B5EF4-FFF2-40B4-BE49-F238E27FC236}">
                <a16:creationId xmlns:a16="http://schemas.microsoft.com/office/drawing/2014/main" id="{A4B27110-0D3F-294F-9662-1448BC2F619D}"/>
              </a:ext>
            </a:extLst>
          </p:cNvPr>
          <p:cNvSpPr/>
          <p:nvPr/>
        </p:nvSpPr>
        <p:spPr>
          <a:xfrm>
            <a:off x="4653056" y="2300220"/>
            <a:ext cx="648000" cy="648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p:txBody>
      </p:sp>
      <p:pic>
        <p:nvPicPr>
          <p:cNvPr id="52" name="Picture 4" descr="PIT 5ta edición - PIT - Premio a la Innovación Tecnológica">
            <a:extLst>
              <a:ext uri="{FF2B5EF4-FFF2-40B4-BE49-F238E27FC236}">
                <a16:creationId xmlns:a16="http://schemas.microsoft.com/office/drawing/2014/main" id="{6A712461-4F65-DE44-ADB7-855D19DC1F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0602"/>
          <a:stretch/>
        </p:blipFill>
        <p:spPr bwMode="auto">
          <a:xfrm>
            <a:off x="4807110" y="2389465"/>
            <a:ext cx="360000" cy="427407"/>
          </a:xfrm>
          <a:prstGeom prst="rect">
            <a:avLst/>
          </a:prstGeom>
          <a:noFill/>
          <a:extLst>
            <a:ext uri="{909E8E84-426E-40DD-AFC4-6F175D3DCCD1}">
              <a14:hiddenFill xmlns:a14="http://schemas.microsoft.com/office/drawing/2010/main">
                <a:solidFill>
                  <a:srgbClr val="FFFFFF"/>
                </a:solidFill>
              </a14:hiddenFill>
            </a:ext>
          </a:extLst>
        </p:spPr>
      </p:pic>
      <p:sp>
        <p:nvSpPr>
          <p:cNvPr id="53" name="Elipse 52">
            <a:extLst>
              <a:ext uri="{FF2B5EF4-FFF2-40B4-BE49-F238E27FC236}">
                <a16:creationId xmlns:a16="http://schemas.microsoft.com/office/drawing/2014/main" id="{1C49DE78-7ACA-A54A-A42E-154D3B8CCCFD}"/>
              </a:ext>
            </a:extLst>
          </p:cNvPr>
          <p:cNvSpPr/>
          <p:nvPr/>
        </p:nvSpPr>
        <p:spPr>
          <a:xfrm>
            <a:off x="4633965" y="2971651"/>
            <a:ext cx="648000" cy="64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p:txBody>
      </p:sp>
      <p:pic>
        <p:nvPicPr>
          <p:cNvPr id="54" name="Picture 10" descr="Memoria BP 2021">
            <a:extLst>
              <a:ext uri="{FF2B5EF4-FFF2-40B4-BE49-F238E27FC236}">
                <a16:creationId xmlns:a16="http://schemas.microsoft.com/office/drawing/2014/main" id="{C4534C6C-FB28-2E4D-8FA9-D49211BC9F3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1407"/>
          <a:stretch/>
        </p:blipFill>
        <p:spPr bwMode="auto">
          <a:xfrm>
            <a:off x="4719038" y="3015194"/>
            <a:ext cx="479602" cy="567281"/>
          </a:xfrm>
          <a:prstGeom prst="rect">
            <a:avLst/>
          </a:prstGeom>
          <a:noFill/>
          <a:extLst>
            <a:ext uri="{909E8E84-426E-40DD-AFC4-6F175D3DCCD1}">
              <a14:hiddenFill xmlns:a14="http://schemas.microsoft.com/office/drawing/2010/main">
                <a:solidFill>
                  <a:srgbClr val="FFFFFF"/>
                </a:solidFill>
              </a14:hiddenFill>
            </a:ext>
          </a:extLst>
        </p:spPr>
      </p:pic>
      <p:sp>
        <p:nvSpPr>
          <p:cNvPr id="55" name="Elipse 54">
            <a:extLst>
              <a:ext uri="{FF2B5EF4-FFF2-40B4-BE49-F238E27FC236}">
                <a16:creationId xmlns:a16="http://schemas.microsoft.com/office/drawing/2014/main" id="{558602F8-BECF-5044-A6DB-A317F6E0798C}"/>
              </a:ext>
            </a:extLst>
          </p:cNvPr>
          <p:cNvSpPr/>
          <p:nvPr/>
        </p:nvSpPr>
        <p:spPr>
          <a:xfrm>
            <a:off x="4615099" y="4339425"/>
            <a:ext cx="648000" cy="648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p:txBody>
      </p:sp>
      <p:pic>
        <p:nvPicPr>
          <p:cNvPr id="57" name="Picture 8" descr="Banco de Occidente, S.A. | Facebook">
            <a:extLst>
              <a:ext uri="{FF2B5EF4-FFF2-40B4-BE49-F238E27FC236}">
                <a16:creationId xmlns:a16="http://schemas.microsoft.com/office/drawing/2014/main" id="{77FAC9D6-49CE-4C45-94B9-B3D3A9E781F0}"/>
              </a:ext>
            </a:extLst>
          </p:cNvPr>
          <p:cNvPicPr>
            <a:picLocks noChangeAspect="1" noChangeArrowheads="1"/>
          </p:cNvPicPr>
          <p:nvPr/>
        </p:nvPicPr>
        <p:blipFill>
          <a:blip r:embed="rId6">
            <a:clrChange>
              <a:clrFrom>
                <a:srgbClr val="169F49"/>
              </a:clrFrom>
              <a:clrTo>
                <a:srgbClr val="169F49">
                  <a:alpha val="0"/>
                </a:srgbClr>
              </a:clrTo>
            </a:clrChange>
            <a:extLst>
              <a:ext uri="{28A0092B-C50C-407E-A947-70E740481C1C}">
                <a14:useLocalDpi xmlns:a14="http://schemas.microsoft.com/office/drawing/2010/main" val="0"/>
              </a:ext>
            </a:extLst>
          </a:blip>
          <a:srcRect/>
          <a:stretch>
            <a:fillRect/>
          </a:stretch>
        </p:blipFill>
        <p:spPr bwMode="auto">
          <a:xfrm>
            <a:off x="4724086" y="4397348"/>
            <a:ext cx="454356" cy="454357"/>
          </a:xfrm>
          <a:prstGeom prst="rect">
            <a:avLst/>
          </a:prstGeom>
          <a:noFill/>
          <a:extLst>
            <a:ext uri="{909E8E84-426E-40DD-AFC4-6F175D3DCCD1}">
              <a14:hiddenFill xmlns:a14="http://schemas.microsoft.com/office/drawing/2010/main">
                <a:solidFill>
                  <a:srgbClr val="FFFFFF"/>
                </a:solidFill>
              </a14:hiddenFill>
            </a:ext>
          </a:extLst>
        </p:spPr>
      </p:pic>
      <p:sp>
        <p:nvSpPr>
          <p:cNvPr id="59" name="Elipse 58">
            <a:extLst>
              <a:ext uri="{FF2B5EF4-FFF2-40B4-BE49-F238E27FC236}">
                <a16:creationId xmlns:a16="http://schemas.microsoft.com/office/drawing/2014/main" id="{79DEA2F1-B4C9-9240-BD2C-D4E975CC8515}"/>
              </a:ext>
            </a:extLst>
          </p:cNvPr>
          <p:cNvSpPr/>
          <p:nvPr/>
        </p:nvSpPr>
        <p:spPr>
          <a:xfrm>
            <a:off x="4634575" y="3662339"/>
            <a:ext cx="648000" cy="648000"/>
          </a:xfrm>
          <a:prstGeom prst="ellipse">
            <a:avLst/>
          </a:prstGeom>
          <a:solidFill>
            <a:srgbClr val="E4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p:txBody>
      </p:sp>
      <p:pic>
        <p:nvPicPr>
          <p:cNvPr id="61" name="Imagen 60">
            <a:extLst>
              <a:ext uri="{FF2B5EF4-FFF2-40B4-BE49-F238E27FC236}">
                <a16:creationId xmlns:a16="http://schemas.microsoft.com/office/drawing/2014/main" id="{7DA2814E-D5AE-8A46-9BCA-ED6D49B78220}"/>
              </a:ext>
            </a:extLst>
          </p:cNvPr>
          <p:cNvPicPr>
            <a:picLocks noChangeAspect="1"/>
          </p:cNvPicPr>
          <p:nvPr/>
        </p:nvPicPr>
        <p:blipFill rotWithShape="1">
          <a:blip r:embed="rId7">
            <a:extLst>
              <a:ext uri="{28A0092B-C50C-407E-A947-70E740481C1C}">
                <a14:useLocalDpi xmlns:a14="http://schemas.microsoft.com/office/drawing/2010/main" val="0"/>
              </a:ext>
            </a:extLst>
          </a:blip>
          <a:srcRect r="59933"/>
          <a:stretch/>
        </p:blipFill>
        <p:spPr>
          <a:xfrm>
            <a:off x="4770115" y="3790057"/>
            <a:ext cx="449801" cy="364709"/>
          </a:xfrm>
          <a:prstGeom prst="rect">
            <a:avLst/>
          </a:prstGeom>
        </p:spPr>
      </p:pic>
      <p:sp>
        <p:nvSpPr>
          <p:cNvPr id="63" name="Elipse 62">
            <a:extLst>
              <a:ext uri="{FF2B5EF4-FFF2-40B4-BE49-F238E27FC236}">
                <a16:creationId xmlns:a16="http://schemas.microsoft.com/office/drawing/2014/main" id="{44122325-3C3C-0541-A623-DCE5DB00D191}"/>
              </a:ext>
            </a:extLst>
          </p:cNvPr>
          <p:cNvSpPr/>
          <p:nvPr/>
        </p:nvSpPr>
        <p:spPr>
          <a:xfrm>
            <a:off x="4615099" y="5005529"/>
            <a:ext cx="648000" cy="648000"/>
          </a:xfrm>
          <a:prstGeom prst="ellipse">
            <a:avLst/>
          </a:prstGeom>
          <a:solidFill>
            <a:srgbClr val="DA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000" b="1" dirty="0"/>
          </a:p>
        </p:txBody>
      </p:sp>
      <p:pic>
        <p:nvPicPr>
          <p:cNvPr id="64" name="Picture 6" descr="Doctor en Línea Davivienda Seguros">
            <a:extLst>
              <a:ext uri="{FF2B5EF4-FFF2-40B4-BE49-F238E27FC236}">
                <a16:creationId xmlns:a16="http://schemas.microsoft.com/office/drawing/2014/main" id="{D35D8F06-5A9C-054A-9192-B6BE31DAB58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3466" r="35042" b="49410"/>
          <a:stretch/>
        </p:blipFill>
        <p:spPr bwMode="auto">
          <a:xfrm>
            <a:off x="4688932" y="5140652"/>
            <a:ext cx="471198" cy="358287"/>
          </a:xfrm>
          <a:prstGeom prst="rect">
            <a:avLst/>
          </a:prstGeom>
          <a:noFill/>
          <a:extLst>
            <a:ext uri="{909E8E84-426E-40DD-AFC4-6F175D3DCCD1}">
              <a14:hiddenFill xmlns:a14="http://schemas.microsoft.com/office/drawing/2010/main">
                <a:solidFill>
                  <a:srgbClr val="FFFFFF"/>
                </a:solidFill>
              </a14:hiddenFill>
            </a:ext>
          </a:extLst>
        </p:spPr>
      </p:pic>
      <p:sp>
        <p:nvSpPr>
          <p:cNvPr id="79" name="Elipse 78">
            <a:extLst>
              <a:ext uri="{FF2B5EF4-FFF2-40B4-BE49-F238E27FC236}">
                <a16:creationId xmlns:a16="http://schemas.microsoft.com/office/drawing/2014/main" id="{E0BD82D3-704A-3149-8754-CCA1A9357DE1}"/>
              </a:ext>
            </a:extLst>
          </p:cNvPr>
          <p:cNvSpPr/>
          <p:nvPr/>
        </p:nvSpPr>
        <p:spPr>
          <a:xfrm>
            <a:off x="4611280" y="5695985"/>
            <a:ext cx="648000" cy="648000"/>
          </a:xfrm>
          <a:prstGeom prst="ellipse">
            <a:avLst/>
          </a:prstGeom>
          <a:solidFill>
            <a:srgbClr val="02A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000" b="1" dirty="0"/>
          </a:p>
        </p:txBody>
      </p:sp>
      <p:pic>
        <p:nvPicPr>
          <p:cNvPr id="81" name="Picture 2" descr="WE ❤ NUELLEMM">
            <a:extLst>
              <a:ext uri="{FF2B5EF4-FFF2-40B4-BE49-F238E27FC236}">
                <a16:creationId xmlns:a16="http://schemas.microsoft.com/office/drawing/2014/main" id="{3E05ED9F-7118-4641-BA37-1AE359016DFC}"/>
              </a:ext>
            </a:extLst>
          </p:cNvPr>
          <p:cNvPicPr>
            <a:picLocks noChangeAspect="1" noChangeArrowheads="1"/>
          </p:cNvPicPr>
          <p:nvPr/>
        </p:nvPicPr>
        <p:blipFill rotWithShape="1">
          <a:blip r:embed="rId9">
            <a:biLevel thresh="25000"/>
            <a:extLst>
              <a:ext uri="{BEBA8EAE-BF5A-486C-A8C5-ECC9F3942E4B}">
                <a14:imgProps xmlns:a14="http://schemas.microsoft.com/office/drawing/2010/main">
                  <a14:imgLayer r:embed="rId10">
                    <a14:imgEffect>
                      <a14:sharpenSoften amount="100000"/>
                    </a14:imgEffect>
                    <a14:imgEffect>
                      <a14:colorTemperature colorTemp="1500"/>
                    </a14:imgEffect>
                    <a14:imgEffect>
                      <a14:saturation sat="0"/>
                    </a14:imgEffect>
                    <a14:imgEffect>
                      <a14:brightnessContrast bright="-82000" contrast="-72000"/>
                    </a14:imgEffect>
                  </a14:imgLayer>
                </a14:imgProps>
              </a:ext>
              <a:ext uri="{28A0092B-C50C-407E-A947-70E740481C1C}">
                <a14:useLocalDpi xmlns:a14="http://schemas.microsoft.com/office/drawing/2010/main" val="0"/>
              </a:ext>
            </a:extLst>
          </a:blip>
          <a:srcRect l="20740" t="30105" r="21548" b="33002"/>
          <a:stretch/>
        </p:blipFill>
        <p:spPr bwMode="auto">
          <a:xfrm>
            <a:off x="4710872" y="5848324"/>
            <a:ext cx="459090" cy="29348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6">
            <a:extLst>
              <a:ext uri="{FF2B5EF4-FFF2-40B4-BE49-F238E27FC236}">
                <a16:creationId xmlns:a16="http://schemas.microsoft.com/office/drawing/2014/main" id="{9880458E-A6F6-224F-99B2-6EB180EE643B}"/>
              </a:ext>
            </a:extLst>
          </p:cNvPr>
          <p:cNvGrpSpPr/>
          <p:nvPr/>
        </p:nvGrpSpPr>
        <p:grpSpPr>
          <a:xfrm flipH="1">
            <a:off x="0" y="2521797"/>
            <a:ext cx="3563936" cy="3105019"/>
            <a:chOff x="4070449" y="2766517"/>
            <a:chExt cx="2346599" cy="2044434"/>
          </a:xfrm>
        </p:grpSpPr>
        <p:sp>
          <p:nvSpPr>
            <p:cNvPr id="3" name="Diagonal Stripe 18">
              <a:extLst>
                <a:ext uri="{FF2B5EF4-FFF2-40B4-BE49-F238E27FC236}">
                  <a16:creationId xmlns:a16="http://schemas.microsoft.com/office/drawing/2014/main" id="{CD9831EE-DACD-2E43-8A37-CC343191AE44}"/>
                </a:ext>
              </a:extLst>
            </p:cNvPr>
            <p:cNvSpPr>
              <a:spLocks noChangeAspect="1"/>
            </p:cNvSpPr>
            <p:nvPr/>
          </p:nvSpPr>
          <p:spPr>
            <a:xfrm rot="18751434" flipH="1">
              <a:off x="4221563" y="3701472"/>
              <a:ext cx="1120838" cy="1098119"/>
            </a:xfrm>
            <a:custGeom>
              <a:avLst/>
              <a:gdLst>
                <a:gd name="connsiteX0" fmla="*/ 378735 w 759772"/>
                <a:gd name="connsiteY0" fmla="*/ 332354 h 744371"/>
                <a:gd name="connsiteX1" fmla="*/ 391575 w 759772"/>
                <a:gd name="connsiteY1" fmla="*/ 323831 h 744371"/>
                <a:gd name="connsiteX2" fmla="*/ 417440 w 759772"/>
                <a:gd name="connsiteY2" fmla="*/ 331318 h 744371"/>
                <a:gd name="connsiteX3" fmla="*/ 429504 w 759772"/>
                <a:gd name="connsiteY3" fmla="*/ 372385 h 744371"/>
                <a:gd name="connsiteX4" fmla="*/ 427923 w 759772"/>
                <a:gd name="connsiteY4" fmla="*/ 377465 h 744371"/>
                <a:gd name="connsiteX5" fmla="*/ 378735 w 759772"/>
                <a:gd name="connsiteY5" fmla="*/ 332354 h 744371"/>
                <a:gd name="connsiteX6" fmla="*/ 260416 w 759772"/>
                <a:gd name="connsiteY6" fmla="*/ 276780 h 744371"/>
                <a:gd name="connsiteX7" fmla="*/ 304628 w 759772"/>
                <a:gd name="connsiteY7" fmla="*/ 317326 h 744371"/>
                <a:gd name="connsiteX8" fmla="*/ 304168 w 759772"/>
                <a:gd name="connsiteY8" fmla="*/ 317442 h 744371"/>
                <a:gd name="connsiteX9" fmla="*/ 269792 w 759772"/>
                <a:gd name="connsiteY9" fmla="*/ 307574 h 744371"/>
                <a:gd name="connsiteX10" fmla="*/ 269547 w 759772"/>
                <a:gd name="connsiteY10" fmla="*/ 307865 h 744371"/>
                <a:gd name="connsiteX11" fmla="*/ 260416 w 759772"/>
                <a:gd name="connsiteY11" fmla="*/ 276780 h 744371"/>
                <a:gd name="connsiteX12" fmla="*/ 205111 w 759772"/>
                <a:gd name="connsiteY12" fmla="*/ 226059 h 744371"/>
                <a:gd name="connsiteX13" fmla="*/ 217849 w 759772"/>
                <a:gd name="connsiteY13" fmla="*/ 237741 h 744371"/>
                <a:gd name="connsiteX14" fmla="*/ 206598 w 759772"/>
                <a:gd name="connsiteY14" fmla="*/ 261191 h 744371"/>
                <a:gd name="connsiteX15" fmla="*/ 234400 w 759772"/>
                <a:gd name="connsiteY15" fmla="*/ 349511 h 744371"/>
                <a:gd name="connsiteX16" fmla="*/ 310697 w 759772"/>
                <a:gd name="connsiteY16" fmla="*/ 371933 h 744371"/>
                <a:gd name="connsiteX17" fmla="*/ 348528 w 759772"/>
                <a:gd name="connsiteY17" fmla="*/ 357586 h 744371"/>
                <a:gd name="connsiteX18" fmla="*/ 399081 w 759772"/>
                <a:gd name="connsiteY18" fmla="*/ 403949 h 744371"/>
                <a:gd name="connsiteX19" fmla="*/ 356837 w 759772"/>
                <a:gd name="connsiteY19" fmla="*/ 392768 h 744371"/>
                <a:gd name="connsiteX20" fmla="*/ 314643 w 759772"/>
                <a:gd name="connsiteY20" fmla="*/ 434617 h 744371"/>
                <a:gd name="connsiteX21" fmla="*/ 415212 w 759772"/>
                <a:gd name="connsiteY21" fmla="*/ 461156 h 744371"/>
                <a:gd name="connsiteX22" fmla="*/ 445636 w 759772"/>
                <a:gd name="connsiteY22" fmla="*/ 446643 h 744371"/>
                <a:gd name="connsiteX23" fmla="*/ 458458 w 759772"/>
                <a:gd name="connsiteY23" fmla="*/ 458403 h 744371"/>
                <a:gd name="connsiteX24" fmla="*/ 484827 w 759772"/>
                <a:gd name="connsiteY24" fmla="*/ 429651 h 744371"/>
                <a:gd name="connsiteX25" fmla="*/ 472962 w 759772"/>
                <a:gd name="connsiteY25" fmla="*/ 418769 h 744371"/>
                <a:gd name="connsiteX26" fmla="*/ 487307 w 759772"/>
                <a:gd name="connsiteY26" fmla="*/ 386184 h 744371"/>
                <a:gd name="connsiteX27" fmla="*/ 458205 w 759772"/>
                <a:gd name="connsiteY27" fmla="*/ 288148 h 744371"/>
                <a:gd name="connsiteX28" fmla="*/ 458365 w 759772"/>
                <a:gd name="connsiteY28" fmla="*/ 287961 h 744371"/>
                <a:gd name="connsiteX29" fmla="*/ 457238 w 759772"/>
                <a:gd name="connsiteY29" fmla="*/ 287133 h 744371"/>
                <a:gd name="connsiteX30" fmla="*/ 456855 w 759772"/>
                <a:gd name="connsiteY30" fmla="*/ 286731 h 744371"/>
                <a:gd name="connsiteX31" fmla="*/ 456789 w 759772"/>
                <a:gd name="connsiteY31" fmla="*/ 286803 h 744371"/>
                <a:gd name="connsiteX32" fmla="*/ 382663 w 759772"/>
                <a:gd name="connsiteY32" fmla="*/ 267770 h 744371"/>
                <a:gd name="connsiteX33" fmla="*/ 337364 w 759772"/>
                <a:gd name="connsiteY33" fmla="*/ 294414 h 744371"/>
                <a:gd name="connsiteX34" fmla="*/ 285048 w 759772"/>
                <a:gd name="connsiteY34" fmla="*/ 246435 h 744371"/>
                <a:gd name="connsiteX35" fmla="*/ 288103 w 759772"/>
                <a:gd name="connsiteY35" fmla="*/ 245116 h 744371"/>
                <a:gd name="connsiteX36" fmla="*/ 326205 w 759772"/>
                <a:gd name="connsiteY36" fmla="*/ 255171 h 744371"/>
                <a:gd name="connsiteX37" fmla="*/ 364189 w 759772"/>
                <a:gd name="connsiteY37" fmla="*/ 217498 h 744371"/>
                <a:gd name="connsiteX38" fmla="*/ 273654 w 759772"/>
                <a:gd name="connsiteY38" fmla="*/ 193607 h 744371"/>
                <a:gd name="connsiteX39" fmla="*/ 243663 w 759772"/>
                <a:gd name="connsiteY39" fmla="*/ 208482 h 744371"/>
                <a:gd name="connsiteX40" fmla="*/ 231479 w 759772"/>
                <a:gd name="connsiteY40" fmla="*/ 197308 h 744371"/>
                <a:gd name="connsiteX41" fmla="*/ 205111 w 759772"/>
                <a:gd name="connsiteY41" fmla="*/ 226059 h 744371"/>
                <a:gd name="connsiteX42" fmla="*/ 0 w 759772"/>
                <a:gd name="connsiteY42" fmla="*/ 190934 h 744371"/>
                <a:gd name="connsiteX43" fmla="*/ 243367 w 759772"/>
                <a:gd name="connsiteY43" fmla="*/ 687 h 744371"/>
                <a:gd name="connsiteX44" fmla="*/ 704004 w 759772"/>
                <a:gd name="connsiteY44" fmla="*/ 141585 h 744371"/>
                <a:gd name="connsiteX45" fmla="*/ 655304 w 759772"/>
                <a:gd name="connsiteY45" fmla="*/ 588900 h 744371"/>
                <a:gd name="connsiteX46" fmla="*/ 187567 w 759772"/>
                <a:gd name="connsiteY46" fmla="*/ 675408 h 744371"/>
                <a:gd name="connsiteX47" fmla="*/ 0 w 759772"/>
                <a:gd name="connsiteY47" fmla="*/ 190934 h 744371"/>
                <a:gd name="connsiteX48" fmla="*/ 13766 w 734505"/>
                <a:gd name="connsiteY48" fmla="*/ 315347 h 73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59772" h="744371">
                  <a:moveTo>
                    <a:pt x="378735" y="332354"/>
                  </a:moveTo>
                  <a:cubicBezTo>
                    <a:pt x="382231" y="329029"/>
                    <a:pt x="386202" y="326061"/>
                    <a:pt x="391575" y="323831"/>
                  </a:cubicBezTo>
                  <a:cubicBezTo>
                    <a:pt x="404032" y="321528"/>
                    <a:pt x="409224" y="323623"/>
                    <a:pt x="417440" y="331318"/>
                  </a:cubicBezTo>
                  <a:cubicBezTo>
                    <a:pt x="428461" y="341866"/>
                    <a:pt x="433059" y="357495"/>
                    <a:pt x="429504" y="372385"/>
                  </a:cubicBezTo>
                  <a:cubicBezTo>
                    <a:pt x="429088" y="374125"/>
                    <a:pt x="428569" y="375825"/>
                    <a:pt x="427923" y="377465"/>
                  </a:cubicBezTo>
                  <a:lnTo>
                    <a:pt x="378735" y="332354"/>
                  </a:lnTo>
                  <a:close/>
                  <a:moveTo>
                    <a:pt x="260416" y="276780"/>
                  </a:moveTo>
                  <a:lnTo>
                    <a:pt x="304628" y="317326"/>
                  </a:lnTo>
                  <a:lnTo>
                    <a:pt x="304168" y="317442"/>
                  </a:lnTo>
                  <a:cubicBezTo>
                    <a:pt x="290503" y="320930"/>
                    <a:pt x="278790" y="316497"/>
                    <a:pt x="269792" y="307574"/>
                  </a:cubicBezTo>
                  <a:lnTo>
                    <a:pt x="269547" y="307865"/>
                  </a:lnTo>
                  <a:cubicBezTo>
                    <a:pt x="261831" y="299485"/>
                    <a:pt x="258455" y="288033"/>
                    <a:pt x="260416" y="276780"/>
                  </a:cubicBezTo>
                  <a:close/>
                  <a:moveTo>
                    <a:pt x="205111" y="226059"/>
                  </a:moveTo>
                  <a:lnTo>
                    <a:pt x="217849" y="237741"/>
                  </a:lnTo>
                  <a:cubicBezTo>
                    <a:pt x="213807" y="244973"/>
                    <a:pt x="208575" y="252910"/>
                    <a:pt x="206598" y="261191"/>
                  </a:cubicBezTo>
                  <a:cubicBezTo>
                    <a:pt x="198466" y="294406"/>
                    <a:pt x="204336" y="321834"/>
                    <a:pt x="234400" y="349511"/>
                  </a:cubicBezTo>
                  <a:cubicBezTo>
                    <a:pt x="255481" y="367415"/>
                    <a:pt x="283153" y="375547"/>
                    <a:pt x="310697" y="371933"/>
                  </a:cubicBezTo>
                  <a:cubicBezTo>
                    <a:pt x="324471" y="370126"/>
                    <a:pt x="337196" y="365103"/>
                    <a:pt x="348528" y="357586"/>
                  </a:cubicBezTo>
                  <a:lnTo>
                    <a:pt x="399081" y="403949"/>
                  </a:lnTo>
                  <a:cubicBezTo>
                    <a:pt x="384016" y="408155"/>
                    <a:pt x="367854" y="403876"/>
                    <a:pt x="356837" y="392768"/>
                  </a:cubicBezTo>
                  <a:lnTo>
                    <a:pt x="314643" y="434617"/>
                  </a:lnTo>
                  <a:cubicBezTo>
                    <a:pt x="340867" y="461056"/>
                    <a:pt x="379357" y="471213"/>
                    <a:pt x="415212" y="461156"/>
                  </a:cubicBezTo>
                  <a:cubicBezTo>
                    <a:pt x="426289" y="458049"/>
                    <a:pt x="436577" y="453163"/>
                    <a:pt x="445636" y="446643"/>
                  </a:cubicBezTo>
                  <a:lnTo>
                    <a:pt x="458458" y="458403"/>
                  </a:lnTo>
                  <a:lnTo>
                    <a:pt x="484827" y="429651"/>
                  </a:lnTo>
                  <a:lnTo>
                    <a:pt x="472962" y="418769"/>
                  </a:lnTo>
                  <a:cubicBezTo>
                    <a:pt x="479635" y="409048"/>
                    <a:pt x="484482" y="398018"/>
                    <a:pt x="487307" y="386184"/>
                  </a:cubicBezTo>
                  <a:cubicBezTo>
                    <a:pt x="495803" y="350599"/>
                    <a:pt x="484702" y="313234"/>
                    <a:pt x="458205" y="288148"/>
                  </a:cubicBezTo>
                  <a:lnTo>
                    <a:pt x="458365" y="287961"/>
                  </a:lnTo>
                  <a:cubicBezTo>
                    <a:pt x="458010" y="287660"/>
                    <a:pt x="457652" y="287362"/>
                    <a:pt x="457238" y="287133"/>
                  </a:cubicBezTo>
                  <a:lnTo>
                    <a:pt x="456855" y="286731"/>
                  </a:lnTo>
                  <a:lnTo>
                    <a:pt x="456789" y="286803"/>
                  </a:lnTo>
                  <a:cubicBezTo>
                    <a:pt x="435997" y="269986"/>
                    <a:pt x="407991" y="260836"/>
                    <a:pt x="382663" y="267770"/>
                  </a:cubicBezTo>
                  <a:cubicBezTo>
                    <a:pt x="366098" y="272306"/>
                    <a:pt x="351955" y="280465"/>
                    <a:pt x="337364" y="294414"/>
                  </a:cubicBezTo>
                  <a:lnTo>
                    <a:pt x="285048" y="246435"/>
                  </a:lnTo>
                  <a:lnTo>
                    <a:pt x="288103" y="245116"/>
                  </a:lnTo>
                  <a:cubicBezTo>
                    <a:pt x="301687" y="241306"/>
                    <a:pt x="316269" y="245154"/>
                    <a:pt x="326205" y="255171"/>
                  </a:cubicBezTo>
                  <a:lnTo>
                    <a:pt x="364189" y="217498"/>
                  </a:lnTo>
                  <a:cubicBezTo>
                    <a:pt x="340581" y="193696"/>
                    <a:pt x="305932" y="184553"/>
                    <a:pt x="273654" y="193607"/>
                  </a:cubicBezTo>
                  <a:cubicBezTo>
                    <a:pt x="262631" y="196699"/>
                    <a:pt x="252475" y="201748"/>
                    <a:pt x="243663" y="208482"/>
                  </a:cubicBezTo>
                  <a:lnTo>
                    <a:pt x="231479" y="197308"/>
                  </a:lnTo>
                  <a:lnTo>
                    <a:pt x="205111" y="226059"/>
                  </a:lnTo>
                  <a:close/>
                  <a:moveTo>
                    <a:pt x="0" y="190934"/>
                  </a:moveTo>
                  <a:cubicBezTo>
                    <a:pt x="86239" y="97561"/>
                    <a:pt x="119182" y="80735"/>
                    <a:pt x="243367" y="687"/>
                  </a:cubicBezTo>
                  <a:cubicBezTo>
                    <a:pt x="416987" y="-6545"/>
                    <a:pt x="635348" y="43550"/>
                    <a:pt x="704004" y="141585"/>
                  </a:cubicBezTo>
                  <a:cubicBezTo>
                    <a:pt x="772660" y="239621"/>
                    <a:pt x="799743" y="428944"/>
                    <a:pt x="655304" y="588900"/>
                  </a:cubicBezTo>
                  <a:cubicBezTo>
                    <a:pt x="505661" y="769866"/>
                    <a:pt x="320231" y="784759"/>
                    <a:pt x="187567" y="675408"/>
                  </a:cubicBezTo>
                  <a:cubicBezTo>
                    <a:pt x="79740" y="575950"/>
                    <a:pt x="27078" y="293885"/>
                    <a:pt x="0" y="19093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 name="Diagonal Stripe 18">
              <a:extLst>
                <a:ext uri="{FF2B5EF4-FFF2-40B4-BE49-F238E27FC236}">
                  <a16:creationId xmlns:a16="http://schemas.microsoft.com/office/drawing/2014/main" id="{BB82F2C5-4EFE-F14D-9DEC-0CFDD77E58C4}"/>
                </a:ext>
              </a:extLst>
            </p:cNvPr>
            <p:cNvSpPr>
              <a:spLocks noChangeAspect="1"/>
            </p:cNvSpPr>
            <p:nvPr/>
          </p:nvSpPr>
          <p:spPr>
            <a:xfrm rot="1410982">
              <a:off x="4070449" y="2766517"/>
              <a:ext cx="664631" cy="516467"/>
            </a:xfrm>
            <a:custGeom>
              <a:avLst/>
              <a:gdLst>
                <a:gd name="connsiteX0" fmla="*/ 92570 w 450527"/>
                <a:gd name="connsiteY0" fmla="*/ 63333 h 350093"/>
                <a:gd name="connsiteX1" fmla="*/ 259230 w 450527"/>
                <a:gd name="connsiteY1" fmla="*/ 37509 h 350093"/>
                <a:gd name="connsiteX2" fmla="*/ 428813 w 450527"/>
                <a:gd name="connsiteY2" fmla="*/ 105302 h 350093"/>
                <a:gd name="connsiteX3" fmla="*/ 450527 w 450527"/>
                <a:gd name="connsiteY3" fmla="*/ 174853 h 350093"/>
                <a:gd name="connsiteX4" fmla="*/ 222379 w 450527"/>
                <a:gd name="connsiteY4" fmla="*/ 291577 h 350093"/>
                <a:gd name="connsiteX5" fmla="*/ 26272 w 450527"/>
                <a:gd name="connsiteY5" fmla="*/ 340669 h 350093"/>
                <a:gd name="connsiteX6" fmla="*/ 67615 w 450527"/>
                <a:gd name="connsiteY6" fmla="*/ 216958 h 350093"/>
                <a:gd name="connsiteX7" fmla="*/ 92570 w 450527"/>
                <a:gd name="connsiteY7" fmla="*/ 63333 h 350093"/>
                <a:gd name="connsiteX8" fmla="*/ 129146 w 466537"/>
                <a:gd name="connsiteY8" fmla="*/ 72048 h 384078"/>
                <a:gd name="connsiteX9" fmla="*/ 135309 w 408718"/>
                <a:gd name="connsiteY9" fmla="*/ 67195 h 39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27" h="350093">
                  <a:moveTo>
                    <a:pt x="92570" y="63333"/>
                  </a:moveTo>
                  <a:cubicBezTo>
                    <a:pt x="197062" y="-19713"/>
                    <a:pt x="203190" y="30514"/>
                    <a:pt x="259230" y="37509"/>
                  </a:cubicBezTo>
                  <a:cubicBezTo>
                    <a:pt x="315270" y="44504"/>
                    <a:pt x="470850" y="-87212"/>
                    <a:pt x="428813" y="105302"/>
                  </a:cubicBezTo>
                  <a:cubicBezTo>
                    <a:pt x="448513" y="167592"/>
                    <a:pt x="429210" y="135248"/>
                    <a:pt x="450527" y="174853"/>
                  </a:cubicBezTo>
                  <a:cubicBezTo>
                    <a:pt x="407742" y="186642"/>
                    <a:pt x="292288" y="240765"/>
                    <a:pt x="222379" y="291577"/>
                  </a:cubicBezTo>
                  <a:cubicBezTo>
                    <a:pt x="181111" y="338112"/>
                    <a:pt x="62631" y="365651"/>
                    <a:pt x="26272" y="340669"/>
                  </a:cubicBezTo>
                  <a:cubicBezTo>
                    <a:pt x="-31084" y="292066"/>
                    <a:pt x="15930" y="261326"/>
                    <a:pt x="67615" y="216958"/>
                  </a:cubicBezTo>
                  <a:cubicBezTo>
                    <a:pt x="165053" y="134500"/>
                    <a:pt x="10517" y="156294"/>
                    <a:pt x="92570" y="6333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5" name="Group 29">
              <a:extLst>
                <a:ext uri="{FF2B5EF4-FFF2-40B4-BE49-F238E27FC236}">
                  <a16:creationId xmlns:a16="http://schemas.microsoft.com/office/drawing/2014/main" id="{DB7B1074-A3EA-2547-88A8-4E681EFB6AAC}"/>
                </a:ext>
              </a:extLst>
            </p:cNvPr>
            <p:cNvGrpSpPr/>
            <p:nvPr/>
          </p:nvGrpSpPr>
          <p:grpSpPr>
            <a:xfrm flipH="1">
              <a:off x="4316824" y="3047206"/>
              <a:ext cx="2100224" cy="767272"/>
              <a:chOff x="2181528" y="3397417"/>
              <a:chExt cx="2100224" cy="767272"/>
            </a:xfrm>
          </p:grpSpPr>
          <p:sp>
            <p:nvSpPr>
              <p:cNvPr id="6" name="Freeform 20">
                <a:extLst>
                  <a:ext uri="{FF2B5EF4-FFF2-40B4-BE49-F238E27FC236}">
                    <a16:creationId xmlns:a16="http://schemas.microsoft.com/office/drawing/2014/main" id="{508D64B2-8D9E-D043-8DF0-440C5593EC95}"/>
                  </a:ext>
                </a:extLst>
              </p:cNvPr>
              <p:cNvSpPr/>
              <p:nvPr/>
            </p:nvSpPr>
            <p:spPr>
              <a:xfrm>
                <a:off x="3500604" y="3397417"/>
                <a:ext cx="781148" cy="767272"/>
              </a:xfrm>
              <a:custGeom>
                <a:avLst/>
                <a:gdLst>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0584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12" fmla="*/ 977167 w 1086928"/>
                  <a:gd name="connsiteY12" fmla="*/ 825484 h 101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996" h="942755">
                    <a:moveTo>
                      <a:pt x="986692" y="779541"/>
                    </a:moveTo>
                    <a:cubicBezTo>
                      <a:pt x="1020437" y="749688"/>
                      <a:pt x="1117840" y="705004"/>
                      <a:pt x="1027442" y="592725"/>
                    </a:cubicBezTo>
                    <a:cubicBezTo>
                      <a:pt x="1094896" y="559327"/>
                      <a:pt x="1129012" y="425918"/>
                      <a:pt x="1055972" y="361564"/>
                    </a:cubicBezTo>
                    <a:cubicBezTo>
                      <a:pt x="1119277" y="300790"/>
                      <a:pt x="1137338" y="211439"/>
                      <a:pt x="1053006" y="136378"/>
                    </a:cubicBezTo>
                    <a:cubicBezTo>
                      <a:pt x="1003120" y="125969"/>
                      <a:pt x="1000859" y="129849"/>
                      <a:pt x="974785" y="126584"/>
                    </a:cubicBezTo>
                    <a:cubicBezTo>
                      <a:pt x="855720" y="122614"/>
                      <a:pt x="705087" y="124105"/>
                      <a:pt x="570238" y="122865"/>
                    </a:cubicBezTo>
                    <a:cubicBezTo>
                      <a:pt x="566862" y="73399"/>
                      <a:pt x="578688" y="74034"/>
                      <a:pt x="540584" y="0"/>
                    </a:cubicBezTo>
                    <a:cubicBezTo>
                      <a:pt x="221406" y="48883"/>
                      <a:pt x="181155" y="129460"/>
                      <a:pt x="0" y="221475"/>
                    </a:cubicBezTo>
                    <a:lnTo>
                      <a:pt x="0" y="808071"/>
                    </a:lnTo>
                    <a:cubicBezTo>
                      <a:pt x="69011" y="810946"/>
                      <a:pt x="189780" y="900086"/>
                      <a:pt x="362309" y="920214"/>
                    </a:cubicBezTo>
                    <a:cubicBezTo>
                      <a:pt x="516544" y="944012"/>
                      <a:pt x="753082" y="946522"/>
                      <a:pt x="884927" y="938952"/>
                    </a:cubicBezTo>
                    <a:cubicBezTo>
                      <a:pt x="1065985" y="934556"/>
                      <a:pt x="1049459" y="820975"/>
                      <a:pt x="986692" y="779541"/>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Rectangle 31">
                <a:extLst>
                  <a:ext uri="{FF2B5EF4-FFF2-40B4-BE49-F238E27FC236}">
                    <a16:creationId xmlns:a16="http://schemas.microsoft.com/office/drawing/2014/main" id="{3D369BC0-9E29-B344-8F75-9874928B6E84}"/>
                  </a:ext>
                </a:extLst>
              </p:cNvPr>
              <p:cNvSpPr/>
              <p:nvPr/>
            </p:nvSpPr>
            <p:spPr>
              <a:xfrm>
                <a:off x="2181528" y="3533421"/>
                <a:ext cx="1072717" cy="6312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ectangle 32">
                <a:extLst>
                  <a:ext uri="{FF2B5EF4-FFF2-40B4-BE49-F238E27FC236}">
                    <a16:creationId xmlns:a16="http://schemas.microsoft.com/office/drawing/2014/main" id="{FE799FC5-10AC-BC4A-B316-0787D5FAAC81}"/>
                  </a:ext>
                </a:extLst>
              </p:cNvPr>
              <p:cNvSpPr/>
              <p:nvPr/>
            </p:nvSpPr>
            <p:spPr>
              <a:xfrm>
                <a:off x="3254243" y="3562478"/>
                <a:ext cx="246361" cy="50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Oval 33">
                <a:extLst>
                  <a:ext uri="{FF2B5EF4-FFF2-40B4-BE49-F238E27FC236}">
                    <a16:creationId xmlns:a16="http://schemas.microsoft.com/office/drawing/2014/main" id="{70FA8F4D-D856-C149-9B51-DD1D342D00C8}"/>
                  </a:ext>
                </a:extLst>
              </p:cNvPr>
              <p:cNvSpPr/>
              <p:nvPr/>
            </p:nvSpPr>
            <p:spPr>
              <a:xfrm>
                <a:off x="3314041" y="3928164"/>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sp>
        <p:nvSpPr>
          <p:cNvPr id="13" name="CuadroTexto 12">
            <a:extLst>
              <a:ext uri="{FF2B5EF4-FFF2-40B4-BE49-F238E27FC236}">
                <a16:creationId xmlns:a16="http://schemas.microsoft.com/office/drawing/2014/main" id="{AA7D0BFF-D13B-1EA1-00E7-DFAA6E428286}"/>
              </a:ext>
            </a:extLst>
          </p:cNvPr>
          <p:cNvSpPr txBox="1"/>
          <p:nvPr/>
        </p:nvSpPr>
        <p:spPr>
          <a:xfrm>
            <a:off x="5323994" y="6670491"/>
            <a:ext cx="1611339" cy="200055"/>
          </a:xfrm>
          <a:prstGeom prst="rect">
            <a:avLst/>
          </a:prstGeom>
          <a:noFill/>
        </p:spPr>
        <p:txBody>
          <a:bodyPr wrap="none" rtlCol="0">
            <a:spAutoFit/>
          </a:bodyPr>
          <a:lstStyle/>
          <a:p>
            <a:r>
              <a:rPr lang="es-HN" sz="700" i="1" dirty="0">
                <a:solidFill>
                  <a:schemeClr val="tx1">
                    <a:lumMod val="65000"/>
                    <a:lumOff val="35000"/>
                  </a:schemeClr>
                </a:solidFill>
                <a:latin typeface="Poppins" pitchFamily="2" charset="77"/>
                <a:cs typeface="Poppins" pitchFamily="2" charset="77"/>
              </a:rPr>
              <a:t>Fuente : Publisearch, octubre’25</a:t>
            </a:r>
          </a:p>
        </p:txBody>
      </p:sp>
    </p:spTree>
    <p:extLst>
      <p:ext uri="{BB962C8B-B14F-4D97-AF65-F5344CB8AC3E}">
        <p14:creationId xmlns:p14="http://schemas.microsoft.com/office/powerpoint/2010/main" val="34492847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a:extLst>
              <a:ext uri="{FF2B5EF4-FFF2-40B4-BE49-F238E27FC236}">
                <a16:creationId xmlns:a16="http://schemas.microsoft.com/office/drawing/2014/main" id="{EE211359-CFA9-3D4D-AC0F-58057B627188}"/>
              </a:ext>
            </a:extLst>
          </p:cNvPr>
          <p:cNvGrpSpPr/>
          <p:nvPr/>
        </p:nvGrpSpPr>
        <p:grpSpPr>
          <a:xfrm>
            <a:off x="3771184" y="3047792"/>
            <a:ext cx="8420816" cy="3368971"/>
            <a:chOff x="3927721" y="3552654"/>
            <a:chExt cx="6649598" cy="2660348"/>
          </a:xfrm>
          <a:gradFill flip="none" rotWithShape="1">
            <a:gsLst>
              <a:gs pos="0">
                <a:schemeClr val="tx2"/>
              </a:gs>
              <a:gs pos="46000">
                <a:srgbClr val="FF0000"/>
              </a:gs>
              <a:gs pos="23000">
                <a:schemeClr val="tx1">
                  <a:lumMod val="50000"/>
                  <a:lumOff val="50000"/>
                </a:schemeClr>
              </a:gs>
              <a:gs pos="69000">
                <a:srgbClr val="C00000"/>
              </a:gs>
              <a:gs pos="97000">
                <a:srgbClr val="A6192E"/>
              </a:gs>
            </a:gsLst>
            <a:path path="shape">
              <a:fillToRect l="50000" t="50000" r="50000" b="50000"/>
            </a:path>
            <a:tileRect/>
          </a:gradFill>
        </p:grpSpPr>
        <p:sp>
          <p:nvSpPr>
            <p:cNvPr id="3" name="L-Shape 2">
              <a:extLst>
                <a:ext uri="{FF2B5EF4-FFF2-40B4-BE49-F238E27FC236}">
                  <a16:creationId xmlns:a16="http://schemas.microsoft.com/office/drawing/2014/main" id="{6659EE73-937E-D042-91A3-22A291C52580}"/>
                </a:ext>
              </a:extLst>
            </p:cNvPr>
            <p:cNvSpPr/>
            <p:nvPr/>
          </p:nvSpPr>
          <p:spPr>
            <a:xfrm rot="5400000">
              <a:off x="5317613" y="4824758"/>
              <a:ext cx="714954" cy="1164928"/>
            </a:xfrm>
            <a:prstGeom prst="corner">
              <a:avLst>
                <a:gd name="adj1" fmla="val 7692"/>
                <a:gd name="adj2" fmla="val 296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Shape 3">
              <a:extLst>
                <a:ext uri="{FF2B5EF4-FFF2-40B4-BE49-F238E27FC236}">
                  <a16:creationId xmlns:a16="http://schemas.microsoft.com/office/drawing/2014/main" id="{8AE3C8DC-C9F7-4A47-A0DE-0C692B0E7630}"/>
                </a:ext>
              </a:extLst>
            </p:cNvPr>
            <p:cNvSpPr/>
            <p:nvPr/>
          </p:nvSpPr>
          <p:spPr>
            <a:xfrm rot="5400000">
              <a:off x="6483378" y="4314927"/>
              <a:ext cx="713232" cy="1164928"/>
            </a:xfrm>
            <a:prstGeom prst="corner">
              <a:avLst>
                <a:gd name="adj1" fmla="val 7692"/>
                <a:gd name="adj2" fmla="val 296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a:extLst>
                <a:ext uri="{FF2B5EF4-FFF2-40B4-BE49-F238E27FC236}">
                  <a16:creationId xmlns:a16="http://schemas.microsoft.com/office/drawing/2014/main" id="{BDFEE77E-B7D3-5748-B092-583BF8D7226E}"/>
                </a:ext>
              </a:extLst>
            </p:cNvPr>
            <p:cNvSpPr/>
            <p:nvPr/>
          </p:nvSpPr>
          <p:spPr>
            <a:xfrm rot="5400000">
              <a:off x="7648283" y="3825836"/>
              <a:ext cx="713232" cy="1164928"/>
            </a:xfrm>
            <a:prstGeom prst="corner">
              <a:avLst>
                <a:gd name="adj1" fmla="val 7692"/>
                <a:gd name="adj2" fmla="val 296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a:extLst>
                <a:ext uri="{FF2B5EF4-FFF2-40B4-BE49-F238E27FC236}">
                  <a16:creationId xmlns:a16="http://schemas.microsoft.com/office/drawing/2014/main" id="{BFC201CC-E892-DB4C-86ED-AAB1C5C33F1D}"/>
                </a:ext>
              </a:extLst>
            </p:cNvPr>
            <p:cNvSpPr/>
            <p:nvPr/>
          </p:nvSpPr>
          <p:spPr>
            <a:xfrm rot="5400000">
              <a:off x="9220789" y="2909356"/>
              <a:ext cx="713232" cy="1999828"/>
            </a:xfrm>
            <a:prstGeom prst="corner">
              <a:avLst>
                <a:gd name="adj1" fmla="val 7692"/>
                <a:gd name="adj2" fmla="val 296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Shape 6">
              <a:extLst>
                <a:ext uri="{FF2B5EF4-FFF2-40B4-BE49-F238E27FC236}">
                  <a16:creationId xmlns:a16="http://schemas.microsoft.com/office/drawing/2014/main" id="{5602DB49-D7F9-944E-B255-7EA9139F9580}"/>
                </a:ext>
              </a:extLst>
            </p:cNvPr>
            <p:cNvSpPr/>
            <p:nvPr/>
          </p:nvSpPr>
          <p:spPr>
            <a:xfrm rot="5400000">
              <a:off x="4192979" y="5313333"/>
              <a:ext cx="634411" cy="1164928"/>
            </a:xfrm>
            <a:prstGeom prst="corner">
              <a:avLst>
                <a:gd name="adj1" fmla="val 7692"/>
                <a:gd name="adj2" fmla="val 296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D4CB7E5E-67E2-164E-BEB3-C8DE57AEC379}"/>
              </a:ext>
            </a:extLst>
          </p:cNvPr>
          <p:cNvSpPr txBox="1"/>
          <p:nvPr/>
        </p:nvSpPr>
        <p:spPr>
          <a:xfrm>
            <a:off x="3903795" y="5908565"/>
            <a:ext cx="1272034" cy="584775"/>
          </a:xfrm>
          <a:prstGeom prst="rect">
            <a:avLst/>
          </a:prstGeom>
          <a:noFill/>
        </p:spPr>
        <p:txBody>
          <a:bodyPr wrap="square" rtlCol="0">
            <a:spAutoFit/>
          </a:bodyPr>
          <a:lstStyle/>
          <a:p>
            <a:r>
              <a:rPr lang="en-US" altLang="ko-KR" sz="1600" b="1" dirty="0" err="1">
                <a:solidFill>
                  <a:srgbClr val="C00000"/>
                </a:solidFill>
                <a:latin typeface="Myriad Pro" panose="020B0503030403020204" pitchFamily="34" charset="0"/>
              </a:rPr>
              <a:t>Otros</a:t>
            </a:r>
            <a:endParaRPr lang="en-US" altLang="ko-KR" sz="1600" b="1" dirty="0">
              <a:solidFill>
                <a:srgbClr val="C00000"/>
              </a:solidFill>
              <a:latin typeface="Myriad Pro" panose="020B0503030403020204" pitchFamily="34" charset="0"/>
            </a:endParaRPr>
          </a:p>
          <a:p>
            <a:r>
              <a:rPr lang="en-US" altLang="ko-KR" sz="1600" b="1" dirty="0">
                <a:solidFill>
                  <a:srgbClr val="C00000"/>
                </a:solidFill>
                <a:latin typeface="Myriad Pro" panose="020B0503030403020204" pitchFamily="34" charset="0"/>
              </a:rPr>
              <a:t>(</a:t>
            </a:r>
            <a:r>
              <a:rPr lang="en-US" altLang="ko-KR" sz="1200" b="1" dirty="0">
                <a:solidFill>
                  <a:srgbClr val="C00000"/>
                </a:solidFill>
                <a:latin typeface="Myriad Pro" panose="020B0503030403020204" pitchFamily="34" charset="0"/>
              </a:rPr>
              <a:t>TD, </a:t>
            </a:r>
            <a:r>
              <a:rPr lang="en-US" altLang="ko-KR" sz="1200" b="1" dirty="0" err="1">
                <a:solidFill>
                  <a:srgbClr val="C00000"/>
                </a:solidFill>
                <a:latin typeface="Myriad Pro" panose="020B0503030403020204" pitchFamily="34" charset="0"/>
              </a:rPr>
              <a:t>Pensiones</a:t>
            </a:r>
            <a:r>
              <a:rPr lang="en-US" altLang="ko-KR" sz="1600" b="1" dirty="0">
                <a:solidFill>
                  <a:srgbClr val="C00000"/>
                </a:solidFill>
                <a:latin typeface="Myriad Pro" panose="020B0503030403020204" pitchFamily="34" charset="0"/>
              </a:rPr>
              <a:t>) </a:t>
            </a:r>
            <a:endParaRPr lang="ko-KR" altLang="en-US" sz="1600" b="1" dirty="0">
              <a:solidFill>
                <a:srgbClr val="C00000"/>
              </a:solidFill>
              <a:latin typeface="Myriad Pro" panose="020B0503030403020204" pitchFamily="34" charset="0"/>
            </a:endParaRPr>
          </a:p>
        </p:txBody>
      </p:sp>
      <p:sp>
        <p:nvSpPr>
          <p:cNvPr id="9" name="TextBox 8">
            <a:extLst>
              <a:ext uri="{FF2B5EF4-FFF2-40B4-BE49-F238E27FC236}">
                <a16:creationId xmlns:a16="http://schemas.microsoft.com/office/drawing/2014/main" id="{7793C6EC-187F-FB4F-A8EA-A9BB7CBB44AE}"/>
              </a:ext>
            </a:extLst>
          </p:cNvPr>
          <p:cNvSpPr txBox="1"/>
          <p:nvPr/>
        </p:nvSpPr>
        <p:spPr>
          <a:xfrm>
            <a:off x="5323843" y="5243674"/>
            <a:ext cx="1272034" cy="338554"/>
          </a:xfrm>
          <a:prstGeom prst="rect">
            <a:avLst/>
          </a:prstGeom>
          <a:noFill/>
        </p:spPr>
        <p:txBody>
          <a:bodyPr wrap="square" rtlCol="0">
            <a:spAutoFit/>
          </a:bodyPr>
          <a:lstStyle/>
          <a:p>
            <a:r>
              <a:rPr lang="en-US" altLang="ko-KR" sz="1600" b="1" dirty="0" err="1">
                <a:solidFill>
                  <a:srgbClr val="C00000"/>
                </a:solidFill>
                <a:latin typeface="Myriad Pro" panose="020B0503030403020204" pitchFamily="34" charset="0"/>
              </a:rPr>
              <a:t>Seguros</a:t>
            </a:r>
            <a:endParaRPr lang="ko-KR" altLang="en-US" sz="1600" b="1" dirty="0">
              <a:solidFill>
                <a:srgbClr val="C00000"/>
              </a:solidFill>
              <a:latin typeface="Myriad Pro" panose="020B0503030403020204" pitchFamily="34" charset="0"/>
            </a:endParaRPr>
          </a:p>
        </p:txBody>
      </p:sp>
      <p:sp>
        <p:nvSpPr>
          <p:cNvPr id="10" name="TextBox 9">
            <a:extLst>
              <a:ext uri="{FF2B5EF4-FFF2-40B4-BE49-F238E27FC236}">
                <a16:creationId xmlns:a16="http://schemas.microsoft.com/office/drawing/2014/main" id="{5B2AB59B-11B6-6549-B657-22DD1EC96D3C}"/>
              </a:ext>
            </a:extLst>
          </p:cNvPr>
          <p:cNvSpPr txBox="1"/>
          <p:nvPr/>
        </p:nvSpPr>
        <p:spPr>
          <a:xfrm>
            <a:off x="6807689" y="4578782"/>
            <a:ext cx="1272034" cy="584775"/>
          </a:xfrm>
          <a:prstGeom prst="rect">
            <a:avLst/>
          </a:prstGeom>
          <a:noFill/>
        </p:spPr>
        <p:txBody>
          <a:bodyPr wrap="square" rtlCol="0">
            <a:spAutoFit/>
          </a:bodyPr>
          <a:lstStyle/>
          <a:p>
            <a:pPr algn="ctr"/>
            <a:r>
              <a:rPr lang="en-US" altLang="ko-KR" sz="1600" b="1" dirty="0" err="1">
                <a:solidFill>
                  <a:srgbClr val="C00000"/>
                </a:solidFill>
                <a:latin typeface="Myriad Pro" panose="020B0503030403020204" pitchFamily="34" charset="0"/>
              </a:rPr>
              <a:t>Tarjetas</a:t>
            </a:r>
            <a:r>
              <a:rPr lang="en-US" altLang="ko-KR" sz="1600" b="1" dirty="0">
                <a:solidFill>
                  <a:srgbClr val="C00000"/>
                </a:solidFill>
                <a:latin typeface="Myriad Pro" panose="020B0503030403020204" pitchFamily="34" charset="0"/>
              </a:rPr>
              <a:t> </a:t>
            </a:r>
            <a:r>
              <a:rPr lang="en-US" altLang="ko-KR" sz="1600" b="1" dirty="0" err="1">
                <a:solidFill>
                  <a:srgbClr val="C00000"/>
                </a:solidFill>
                <a:latin typeface="Myriad Pro" panose="020B0503030403020204" pitchFamily="34" charset="0"/>
              </a:rPr>
              <a:t>Crédito</a:t>
            </a:r>
            <a:endParaRPr lang="ko-KR" altLang="en-US" sz="1600" b="1" dirty="0">
              <a:solidFill>
                <a:srgbClr val="C00000"/>
              </a:solidFill>
              <a:latin typeface="Myriad Pro" panose="020B0503030403020204" pitchFamily="34" charset="0"/>
            </a:endParaRPr>
          </a:p>
        </p:txBody>
      </p:sp>
      <p:sp>
        <p:nvSpPr>
          <p:cNvPr id="11" name="TextBox 11">
            <a:extLst>
              <a:ext uri="{FF2B5EF4-FFF2-40B4-BE49-F238E27FC236}">
                <a16:creationId xmlns:a16="http://schemas.microsoft.com/office/drawing/2014/main" id="{2C368AB0-5F61-D54D-A8E5-4B3476CCEB34}"/>
              </a:ext>
            </a:extLst>
          </p:cNvPr>
          <p:cNvSpPr txBox="1"/>
          <p:nvPr/>
        </p:nvSpPr>
        <p:spPr>
          <a:xfrm>
            <a:off x="9796645" y="3376594"/>
            <a:ext cx="2154349" cy="1461939"/>
          </a:xfrm>
          <a:prstGeom prst="rect">
            <a:avLst/>
          </a:prstGeom>
          <a:noFill/>
        </p:spPr>
        <p:txBody>
          <a:bodyPr wrap="square" rtlCol="0">
            <a:spAutoFit/>
          </a:bodyPr>
          <a:lstStyle/>
          <a:p>
            <a:r>
              <a:rPr lang="en-US" altLang="ko-KR" sz="1600" b="1" dirty="0" err="1">
                <a:solidFill>
                  <a:srgbClr val="C00000"/>
                </a:solidFill>
                <a:latin typeface="Myriad Pro" panose="020B0503030403020204" pitchFamily="34" charset="0"/>
              </a:rPr>
              <a:t>Bancos</a:t>
            </a:r>
            <a:endParaRPr lang="en-US" altLang="ko-KR" sz="1600" b="1" dirty="0">
              <a:solidFill>
                <a:srgbClr val="C00000"/>
              </a:solidFill>
              <a:latin typeface="Myriad Pro" panose="020B0503030403020204" pitchFamily="34" charset="0"/>
            </a:endParaRPr>
          </a:p>
          <a:p>
            <a:pPr marL="171450" indent="-171450">
              <a:buClr>
                <a:srgbClr val="C00000"/>
              </a:buClr>
              <a:buFont typeface="Courier New" panose="02070309020205020404" pitchFamily="49" charset="0"/>
              <a:buChar char="o"/>
            </a:pPr>
            <a:r>
              <a:rPr lang="en-US" altLang="ko-KR" sz="900" dirty="0" err="1">
                <a:solidFill>
                  <a:schemeClr val="tx1">
                    <a:lumMod val="75000"/>
                    <a:lumOff val="25000"/>
                  </a:schemeClr>
                </a:solidFill>
                <a:latin typeface="Myriad Pro" panose="020B0503030403020204" pitchFamily="34" charset="0"/>
                <a:cs typeface="Poppins" pitchFamily="2" charset="77"/>
              </a:rPr>
              <a:t>Ahorro</a:t>
            </a:r>
            <a:r>
              <a:rPr lang="en-US" altLang="ko-KR" sz="900" dirty="0">
                <a:solidFill>
                  <a:schemeClr val="tx1">
                    <a:lumMod val="75000"/>
                    <a:lumOff val="25000"/>
                  </a:schemeClr>
                </a:solidFill>
                <a:latin typeface="Myriad Pro" panose="020B0503030403020204" pitchFamily="34" charset="0"/>
                <a:cs typeface="Poppins" pitchFamily="2" charset="77"/>
              </a:rPr>
              <a:t> 60%</a:t>
            </a:r>
          </a:p>
          <a:p>
            <a:pPr marL="171450" indent="-171450">
              <a:buClr>
                <a:srgbClr val="C00000"/>
              </a:buClr>
              <a:buFont typeface="Courier New" panose="02070309020205020404" pitchFamily="49" charset="0"/>
              <a:buChar char="o"/>
            </a:pPr>
            <a:r>
              <a:rPr lang="en-US" altLang="ko-KR" sz="900" dirty="0" err="1">
                <a:solidFill>
                  <a:schemeClr val="tx1">
                    <a:lumMod val="75000"/>
                    <a:lumOff val="25000"/>
                  </a:schemeClr>
                </a:solidFill>
                <a:latin typeface="Myriad Pro" panose="020B0503030403020204" pitchFamily="34" charset="0"/>
                <a:cs typeface="Poppins" pitchFamily="2" charset="77"/>
              </a:rPr>
              <a:t>Institucional</a:t>
            </a:r>
            <a:r>
              <a:rPr lang="en-US" altLang="ko-KR" sz="900" dirty="0">
                <a:solidFill>
                  <a:schemeClr val="tx1">
                    <a:lumMod val="75000"/>
                    <a:lumOff val="25000"/>
                  </a:schemeClr>
                </a:solidFill>
                <a:latin typeface="Myriad Pro" panose="020B0503030403020204" pitchFamily="34" charset="0"/>
                <a:cs typeface="Poppins" pitchFamily="2" charset="77"/>
              </a:rPr>
              <a:t> 19%</a:t>
            </a:r>
          </a:p>
          <a:p>
            <a:pPr marL="171450" indent="-171450">
              <a:buClr>
                <a:srgbClr val="C00000"/>
              </a:buClr>
              <a:buFont typeface="Courier New" panose="02070309020205020404" pitchFamily="49" charset="0"/>
              <a:buChar char="o"/>
            </a:pPr>
            <a:r>
              <a:rPr lang="en-US" altLang="ko-KR" sz="900" dirty="0">
                <a:solidFill>
                  <a:schemeClr val="tx1">
                    <a:lumMod val="75000"/>
                    <a:lumOff val="25000"/>
                  </a:schemeClr>
                </a:solidFill>
                <a:latin typeface="Myriad Pro" panose="020B0503030403020204" pitchFamily="34" charset="0"/>
                <a:cs typeface="Poppins" pitchFamily="2" charset="77"/>
              </a:rPr>
              <a:t>Banca </a:t>
            </a:r>
            <a:r>
              <a:rPr lang="en-US" altLang="ko-KR" sz="900" dirty="0" err="1">
                <a:solidFill>
                  <a:schemeClr val="tx1">
                    <a:lumMod val="75000"/>
                    <a:lumOff val="25000"/>
                  </a:schemeClr>
                </a:solidFill>
                <a:latin typeface="Myriad Pro" panose="020B0503030403020204" pitchFamily="34" charset="0"/>
                <a:cs typeface="Poppins" pitchFamily="2" charset="77"/>
              </a:rPr>
              <a:t>en</a:t>
            </a:r>
            <a:r>
              <a:rPr lang="en-US" altLang="ko-KR" sz="900" dirty="0">
                <a:solidFill>
                  <a:schemeClr val="tx1">
                    <a:lumMod val="75000"/>
                    <a:lumOff val="25000"/>
                  </a:schemeClr>
                </a:solidFill>
                <a:latin typeface="Myriad Pro" panose="020B0503030403020204" pitchFamily="34" charset="0"/>
                <a:cs typeface="Poppins" pitchFamily="2" charset="77"/>
              </a:rPr>
              <a:t> </a:t>
            </a:r>
            <a:r>
              <a:rPr lang="en-US" altLang="ko-KR" sz="900" dirty="0" err="1">
                <a:solidFill>
                  <a:schemeClr val="tx1">
                    <a:lumMod val="75000"/>
                    <a:lumOff val="25000"/>
                  </a:schemeClr>
                </a:solidFill>
                <a:latin typeface="Myriad Pro" panose="020B0503030403020204" pitchFamily="34" charset="0"/>
                <a:cs typeface="Poppins" pitchFamily="2" charset="77"/>
              </a:rPr>
              <a:t>linea</a:t>
            </a:r>
            <a:r>
              <a:rPr lang="en-US" altLang="ko-KR" sz="900" dirty="0">
                <a:solidFill>
                  <a:schemeClr val="tx1">
                    <a:lumMod val="75000"/>
                    <a:lumOff val="25000"/>
                  </a:schemeClr>
                </a:solidFill>
                <a:latin typeface="Myriad Pro" panose="020B0503030403020204" pitchFamily="34" charset="0"/>
                <a:cs typeface="Poppins" pitchFamily="2" charset="77"/>
              </a:rPr>
              <a:t> 7%</a:t>
            </a:r>
          </a:p>
          <a:p>
            <a:pPr marL="171450" indent="-171450">
              <a:buClr>
                <a:srgbClr val="C00000"/>
              </a:buClr>
              <a:buFont typeface="Courier New" panose="02070309020205020404" pitchFamily="49" charset="0"/>
              <a:buChar char="o"/>
            </a:pPr>
            <a:r>
              <a:rPr lang="en-US" altLang="ko-KR" sz="900" dirty="0" err="1">
                <a:solidFill>
                  <a:schemeClr val="tx1">
                    <a:lumMod val="75000"/>
                    <a:lumOff val="25000"/>
                  </a:schemeClr>
                </a:solidFill>
                <a:latin typeface="Myriad Pro" panose="020B0503030403020204" pitchFamily="34" charset="0"/>
                <a:cs typeface="Poppins" pitchFamily="2" charset="77"/>
              </a:rPr>
              <a:t>Prestamos</a:t>
            </a:r>
            <a:r>
              <a:rPr lang="en-US" altLang="ko-KR" sz="900" dirty="0">
                <a:solidFill>
                  <a:schemeClr val="tx1">
                    <a:lumMod val="75000"/>
                    <a:lumOff val="25000"/>
                  </a:schemeClr>
                </a:solidFill>
                <a:latin typeface="Myriad Pro" panose="020B0503030403020204" pitchFamily="34" charset="0"/>
                <a:cs typeface="Poppins" pitchFamily="2" charset="77"/>
              </a:rPr>
              <a:t> 5%</a:t>
            </a:r>
          </a:p>
          <a:p>
            <a:pPr marL="171450" indent="-171450">
              <a:buClr>
                <a:srgbClr val="C00000"/>
              </a:buClr>
              <a:buFont typeface="Courier New" panose="02070309020205020404" pitchFamily="49" charset="0"/>
              <a:buChar char="o"/>
            </a:pPr>
            <a:r>
              <a:rPr lang="en-US" altLang="ko-KR" sz="900" dirty="0" err="1">
                <a:solidFill>
                  <a:schemeClr val="tx1">
                    <a:lumMod val="75000"/>
                    <a:lumOff val="25000"/>
                  </a:schemeClr>
                </a:solidFill>
                <a:latin typeface="Myriad Pro" panose="020B0503030403020204" pitchFamily="34" charset="0"/>
                <a:cs typeface="Poppins" pitchFamily="2" charset="77"/>
              </a:rPr>
              <a:t>Agentes</a:t>
            </a:r>
            <a:r>
              <a:rPr lang="en-US" altLang="ko-KR" sz="900" dirty="0">
                <a:solidFill>
                  <a:schemeClr val="tx1">
                    <a:lumMod val="75000"/>
                    <a:lumOff val="25000"/>
                  </a:schemeClr>
                </a:solidFill>
                <a:latin typeface="Myriad Pro" panose="020B0503030403020204" pitchFamily="34" charset="0"/>
                <a:cs typeface="Poppins" pitchFamily="2" charset="77"/>
              </a:rPr>
              <a:t> no </a:t>
            </a:r>
            <a:r>
              <a:rPr lang="en-US" altLang="ko-KR" sz="900" dirty="0" err="1">
                <a:solidFill>
                  <a:schemeClr val="tx1">
                    <a:lumMod val="75000"/>
                    <a:lumOff val="25000"/>
                  </a:schemeClr>
                </a:solidFill>
                <a:latin typeface="Myriad Pro" panose="020B0503030403020204" pitchFamily="34" charset="0"/>
                <a:cs typeface="Poppins" pitchFamily="2" charset="77"/>
              </a:rPr>
              <a:t>bancarios</a:t>
            </a:r>
            <a:r>
              <a:rPr lang="en-US" altLang="ko-KR" sz="900" dirty="0">
                <a:solidFill>
                  <a:schemeClr val="tx1">
                    <a:lumMod val="75000"/>
                    <a:lumOff val="25000"/>
                  </a:schemeClr>
                </a:solidFill>
                <a:latin typeface="Myriad Pro" panose="020B0503030403020204" pitchFamily="34" charset="0"/>
                <a:cs typeface="Poppins" pitchFamily="2" charset="77"/>
              </a:rPr>
              <a:t> 2%</a:t>
            </a:r>
          </a:p>
          <a:p>
            <a:pPr marL="171450" indent="-171450">
              <a:buClr>
                <a:srgbClr val="C00000"/>
              </a:buClr>
              <a:buFont typeface="Courier New" panose="02070309020205020404" pitchFamily="49" charset="0"/>
              <a:buChar char="o"/>
            </a:pPr>
            <a:r>
              <a:rPr lang="en-US" altLang="ko-KR" sz="900" dirty="0" err="1">
                <a:solidFill>
                  <a:schemeClr val="tx1">
                    <a:lumMod val="75000"/>
                    <a:lumOff val="25000"/>
                  </a:schemeClr>
                </a:solidFill>
                <a:latin typeface="Myriad Pro" panose="020B0503030403020204" pitchFamily="34" charset="0"/>
                <a:cs typeface="Poppins" pitchFamily="2" charset="77"/>
              </a:rPr>
              <a:t>Pyme</a:t>
            </a:r>
            <a:r>
              <a:rPr lang="en-US" altLang="ko-KR" sz="900" dirty="0">
                <a:solidFill>
                  <a:schemeClr val="tx1">
                    <a:lumMod val="75000"/>
                    <a:lumOff val="25000"/>
                  </a:schemeClr>
                </a:solidFill>
                <a:latin typeface="Myriad Pro" panose="020B0503030403020204" pitchFamily="34" charset="0"/>
                <a:cs typeface="Poppins" pitchFamily="2" charset="77"/>
              </a:rPr>
              <a:t> 1%</a:t>
            </a:r>
          </a:p>
          <a:p>
            <a:pPr marL="171450" indent="-171450">
              <a:buClr>
                <a:srgbClr val="C00000"/>
              </a:buClr>
              <a:buFont typeface="Courier New" panose="02070309020205020404" pitchFamily="49" charset="0"/>
              <a:buChar char="o"/>
            </a:pPr>
            <a:r>
              <a:rPr lang="en-US" altLang="ko-KR" sz="900" dirty="0" err="1">
                <a:solidFill>
                  <a:schemeClr val="tx1">
                    <a:lumMod val="75000"/>
                    <a:lumOff val="25000"/>
                  </a:schemeClr>
                </a:solidFill>
                <a:latin typeface="Myriad Pro" panose="020B0503030403020204" pitchFamily="34" charset="0"/>
                <a:cs typeface="Poppins" pitchFamily="2" charset="77"/>
              </a:rPr>
              <a:t>Otros</a:t>
            </a:r>
            <a:r>
              <a:rPr lang="en-US" altLang="ko-KR" sz="900" dirty="0">
                <a:solidFill>
                  <a:schemeClr val="tx1">
                    <a:lumMod val="75000"/>
                    <a:lumOff val="25000"/>
                  </a:schemeClr>
                </a:solidFill>
                <a:latin typeface="Myriad Pro" panose="020B0503030403020204" pitchFamily="34" charset="0"/>
                <a:cs typeface="Poppins" pitchFamily="2" charset="77"/>
              </a:rPr>
              <a:t> 6% </a:t>
            </a:r>
          </a:p>
          <a:p>
            <a:pPr marL="171450" indent="-171450">
              <a:buFont typeface="Arial" panose="020B0604020202020204" pitchFamily="34" charset="0"/>
              <a:buChar char="•"/>
            </a:pPr>
            <a:endParaRPr lang="ko-KR" altLang="en-US" sz="1000" dirty="0">
              <a:solidFill>
                <a:schemeClr val="tx1">
                  <a:lumMod val="75000"/>
                  <a:lumOff val="25000"/>
                </a:schemeClr>
              </a:solidFill>
              <a:latin typeface="Myriad Pro" panose="020B0503030403020204" pitchFamily="34" charset="0"/>
              <a:cs typeface="Poppins" pitchFamily="2" charset="77"/>
            </a:endParaRPr>
          </a:p>
        </p:txBody>
      </p:sp>
      <p:sp>
        <p:nvSpPr>
          <p:cNvPr id="12" name="Rectangle 29">
            <a:extLst>
              <a:ext uri="{FF2B5EF4-FFF2-40B4-BE49-F238E27FC236}">
                <a16:creationId xmlns:a16="http://schemas.microsoft.com/office/drawing/2014/main" id="{5BA5884B-6A03-9945-A042-040510F0FCEF}"/>
              </a:ext>
            </a:extLst>
          </p:cNvPr>
          <p:cNvSpPr/>
          <p:nvPr/>
        </p:nvSpPr>
        <p:spPr>
          <a:xfrm>
            <a:off x="0" y="6172796"/>
            <a:ext cx="3771183" cy="243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46">
            <a:extLst>
              <a:ext uri="{FF2B5EF4-FFF2-40B4-BE49-F238E27FC236}">
                <a16:creationId xmlns:a16="http://schemas.microsoft.com/office/drawing/2014/main" id="{7F950D58-5536-AD4C-AA96-85E2870C45FA}"/>
              </a:ext>
            </a:extLst>
          </p:cNvPr>
          <p:cNvSpPr txBox="1"/>
          <p:nvPr/>
        </p:nvSpPr>
        <p:spPr>
          <a:xfrm>
            <a:off x="241006" y="2654918"/>
            <a:ext cx="7031664" cy="1015663"/>
          </a:xfrm>
          <a:prstGeom prst="rect">
            <a:avLst/>
          </a:prstGeom>
          <a:noFill/>
        </p:spPr>
        <p:txBody>
          <a:bodyPr wrap="square" rtlCol="0" anchor="ctr">
            <a:spAutoFit/>
          </a:bodyPr>
          <a:lstStyle/>
          <a:p>
            <a:r>
              <a:rPr lang="es-HN" sz="2000" dirty="0">
                <a:latin typeface="Myriad Pro" panose="020B0503030403020204" pitchFamily="34" charset="0"/>
                <a:cs typeface="Poppins" pitchFamily="2" charset="77"/>
              </a:rPr>
              <a:t>"El sector concentra el 73% de la inversión publicitaria en la promoción de productos bancarios, </a:t>
            </a:r>
            <a:r>
              <a:rPr lang="es-HN" sz="2000" b="1" dirty="0">
                <a:latin typeface="Myriad Pro" panose="020B0503030403020204" pitchFamily="34" charset="0"/>
                <a:cs typeface="Poppins" pitchFamily="2" charset="77"/>
              </a:rPr>
              <a:t>destinando un 52% </a:t>
            </a:r>
            <a:r>
              <a:rPr lang="es-HN" sz="2000" dirty="0">
                <a:latin typeface="Myriad Pro" panose="020B0503030403020204" pitchFamily="34" charset="0"/>
                <a:cs typeface="Poppins" pitchFamily="2" charset="77"/>
              </a:rPr>
              <a:t>específicamente a campañas de </a:t>
            </a:r>
            <a:r>
              <a:rPr lang="es-HN" sz="2000" b="1" dirty="0">
                <a:latin typeface="Myriad Pro" panose="020B0503030403020204" pitchFamily="34" charset="0"/>
                <a:cs typeface="Poppins" pitchFamily="2" charset="77"/>
              </a:rPr>
              <a:t>cuentas de ahorro”</a:t>
            </a:r>
            <a:endParaRPr lang="ko-KR" altLang="en-US" sz="2000" b="1" dirty="0">
              <a:solidFill>
                <a:schemeClr val="tx1">
                  <a:lumMod val="75000"/>
                  <a:lumOff val="25000"/>
                </a:schemeClr>
              </a:solidFill>
              <a:latin typeface="Myriad Pro" panose="020B0503030403020204" pitchFamily="34" charset="0"/>
              <a:cs typeface="Poppins" pitchFamily="2" charset="77"/>
            </a:endParaRPr>
          </a:p>
        </p:txBody>
      </p:sp>
      <p:grpSp>
        <p:nvGrpSpPr>
          <p:cNvPr id="20" name="Grupo 19">
            <a:extLst>
              <a:ext uri="{FF2B5EF4-FFF2-40B4-BE49-F238E27FC236}">
                <a16:creationId xmlns:a16="http://schemas.microsoft.com/office/drawing/2014/main" id="{A1342331-2CB3-C54F-A89E-8C386C48E4E6}"/>
              </a:ext>
            </a:extLst>
          </p:cNvPr>
          <p:cNvGrpSpPr/>
          <p:nvPr/>
        </p:nvGrpSpPr>
        <p:grpSpPr>
          <a:xfrm>
            <a:off x="935808" y="4347755"/>
            <a:ext cx="1452542" cy="1551716"/>
            <a:chOff x="935808" y="4347755"/>
            <a:chExt cx="1452542" cy="1551716"/>
          </a:xfrm>
        </p:grpSpPr>
        <p:sp>
          <p:nvSpPr>
            <p:cNvPr id="21" name="Forma libre: forma 15">
              <a:extLst>
                <a:ext uri="{FF2B5EF4-FFF2-40B4-BE49-F238E27FC236}">
                  <a16:creationId xmlns:a16="http://schemas.microsoft.com/office/drawing/2014/main" id="{0FF4D148-F24E-434A-8121-F3053B56879F}"/>
                </a:ext>
              </a:extLst>
            </p:cNvPr>
            <p:cNvSpPr/>
            <p:nvPr/>
          </p:nvSpPr>
          <p:spPr>
            <a:xfrm>
              <a:off x="935808" y="4590979"/>
              <a:ext cx="1452542" cy="1308492"/>
            </a:xfrm>
            <a:custGeom>
              <a:avLst/>
              <a:gdLst>
                <a:gd name="connsiteX0" fmla="*/ 815794 w 1452542"/>
                <a:gd name="connsiteY0" fmla="*/ 1308547 h 1308492"/>
                <a:gd name="connsiteX1" fmla="*/ 301382 w 1452542"/>
                <a:gd name="connsiteY1" fmla="*/ 1308547 h 1308492"/>
                <a:gd name="connsiteX2" fmla="*/ -1063 w 1452542"/>
                <a:gd name="connsiteY2" fmla="*/ 1006734 h 1308492"/>
                <a:gd name="connsiteX3" fmla="*/ -1063 w 1452542"/>
                <a:gd name="connsiteY3" fmla="*/ 278038 h 1308492"/>
                <a:gd name="connsiteX4" fmla="*/ 190654 w 1452542"/>
                <a:gd name="connsiteY4" fmla="*/ 10603 h 1308492"/>
                <a:gd name="connsiteX5" fmla="*/ 257302 w 1452542"/>
                <a:gd name="connsiteY5" fmla="*/ 56160 h 1308492"/>
                <a:gd name="connsiteX6" fmla="*/ 257302 w 1452542"/>
                <a:gd name="connsiteY6" fmla="*/ 115215 h 1308492"/>
                <a:gd name="connsiteX7" fmla="*/ 230727 w 1452542"/>
                <a:gd name="connsiteY7" fmla="*/ 163091 h 1308492"/>
                <a:gd name="connsiteX8" fmla="*/ 159651 w 1452542"/>
                <a:gd name="connsiteY8" fmla="*/ 310729 h 1308492"/>
                <a:gd name="connsiteX9" fmla="*/ 300118 w 1452542"/>
                <a:gd name="connsiteY9" fmla="*/ 403740 h 1308492"/>
                <a:gd name="connsiteX10" fmla="*/ 955628 w 1452542"/>
                <a:gd name="connsiteY10" fmla="*/ 403740 h 1308492"/>
                <a:gd name="connsiteX11" fmla="*/ 1360997 w 1452542"/>
                <a:gd name="connsiteY11" fmla="*/ 403740 h 1308492"/>
                <a:gd name="connsiteX12" fmla="*/ 1451479 w 1452542"/>
                <a:gd name="connsiteY12" fmla="*/ 495276 h 1308492"/>
                <a:gd name="connsiteX13" fmla="*/ 1451479 w 1452542"/>
                <a:gd name="connsiteY13" fmla="*/ 1214692 h 1308492"/>
                <a:gd name="connsiteX14" fmla="*/ 1357202 w 1452542"/>
                <a:gd name="connsiteY14" fmla="*/ 1308547 h 1308492"/>
                <a:gd name="connsiteX15" fmla="*/ 815794 w 1452542"/>
                <a:gd name="connsiteY15" fmla="*/ 1308547 h 1308492"/>
                <a:gd name="connsiteX16" fmla="*/ 1111069 w 1452542"/>
                <a:gd name="connsiteY16" fmla="*/ 1005258 h 1308492"/>
                <a:gd name="connsiteX17" fmla="*/ 1261026 w 1452542"/>
                <a:gd name="connsiteY17" fmla="*/ 1005258 h 1308492"/>
                <a:gd name="connsiteX18" fmla="*/ 1298780 w 1452542"/>
                <a:gd name="connsiteY18" fmla="*/ 967294 h 1308492"/>
                <a:gd name="connsiteX19" fmla="*/ 1298780 w 1452542"/>
                <a:gd name="connsiteY19" fmla="*/ 749212 h 1308492"/>
                <a:gd name="connsiteX20" fmla="*/ 1256598 w 1452542"/>
                <a:gd name="connsiteY20" fmla="*/ 705132 h 1308492"/>
                <a:gd name="connsiteX21" fmla="*/ 970813 w 1452542"/>
                <a:gd name="connsiteY21" fmla="*/ 706819 h 1308492"/>
                <a:gd name="connsiteX22" fmla="*/ 820433 w 1452542"/>
                <a:gd name="connsiteY22" fmla="*/ 840600 h 1308492"/>
                <a:gd name="connsiteX23" fmla="*/ 820222 w 1452542"/>
                <a:gd name="connsiteY23" fmla="*/ 854456 h 1308492"/>
                <a:gd name="connsiteX24" fmla="*/ 969337 w 1452542"/>
                <a:gd name="connsiteY24" fmla="*/ 1005258 h 1308492"/>
                <a:gd name="connsiteX25" fmla="*/ 970179 w 1452542"/>
                <a:gd name="connsiteY25" fmla="*/ 1005258 h 1308492"/>
                <a:gd name="connsiteX26" fmla="*/ 1111069 w 1452542"/>
                <a:gd name="connsiteY26" fmla="*/ 1005258 h 13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2542" h="1308492">
                  <a:moveTo>
                    <a:pt x="815794" y="1308547"/>
                  </a:moveTo>
                  <a:cubicBezTo>
                    <a:pt x="644323" y="1308547"/>
                    <a:pt x="472853" y="1308547"/>
                    <a:pt x="301382" y="1308547"/>
                  </a:cubicBezTo>
                  <a:cubicBezTo>
                    <a:pt x="117680" y="1308547"/>
                    <a:pt x="-852" y="1189805"/>
                    <a:pt x="-1063" y="1006734"/>
                  </a:cubicBezTo>
                  <a:cubicBezTo>
                    <a:pt x="-1063" y="763765"/>
                    <a:pt x="-1063" y="521639"/>
                    <a:pt x="-1063" y="278038"/>
                  </a:cubicBezTo>
                  <a:cubicBezTo>
                    <a:pt x="-10" y="157376"/>
                    <a:pt x="76762" y="50381"/>
                    <a:pt x="190654" y="10603"/>
                  </a:cubicBezTo>
                  <a:cubicBezTo>
                    <a:pt x="248654" y="-9434"/>
                    <a:pt x="257091" y="-3528"/>
                    <a:pt x="257302" y="56160"/>
                  </a:cubicBezTo>
                  <a:cubicBezTo>
                    <a:pt x="257302" y="75774"/>
                    <a:pt x="257302" y="95600"/>
                    <a:pt x="257302" y="115215"/>
                  </a:cubicBezTo>
                  <a:cubicBezTo>
                    <a:pt x="259411" y="135167"/>
                    <a:pt x="248654" y="154275"/>
                    <a:pt x="230727" y="163091"/>
                  </a:cubicBezTo>
                  <a:cubicBezTo>
                    <a:pt x="165557" y="201266"/>
                    <a:pt x="143410" y="249987"/>
                    <a:pt x="159651" y="310729"/>
                  </a:cubicBezTo>
                  <a:cubicBezTo>
                    <a:pt x="175891" y="371471"/>
                    <a:pt x="225666" y="403530"/>
                    <a:pt x="300118" y="403740"/>
                  </a:cubicBezTo>
                  <a:cubicBezTo>
                    <a:pt x="518621" y="403740"/>
                    <a:pt x="737124" y="403740"/>
                    <a:pt x="955628" y="403740"/>
                  </a:cubicBezTo>
                  <a:cubicBezTo>
                    <a:pt x="1090822" y="403740"/>
                    <a:pt x="1225803" y="403740"/>
                    <a:pt x="1360997" y="403740"/>
                  </a:cubicBezTo>
                  <a:cubicBezTo>
                    <a:pt x="1426379" y="403740"/>
                    <a:pt x="1451268" y="429261"/>
                    <a:pt x="1451479" y="495276"/>
                  </a:cubicBezTo>
                  <a:cubicBezTo>
                    <a:pt x="1451479" y="735144"/>
                    <a:pt x="1451479" y="974950"/>
                    <a:pt x="1451479" y="1214692"/>
                  </a:cubicBezTo>
                  <a:cubicBezTo>
                    <a:pt x="1451479" y="1281762"/>
                    <a:pt x="1424693" y="1308336"/>
                    <a:pt x="1357202" y="1308547"/>
                  </a:cubicBezTo>
                  <a:cubicBezTo>
                    <a:pt x="1176028" y="1308969"/>
                    <a:pt x="995490" y="1308547"/>
                    <a:pt x="815794" y="1308547"/>
                  </a:cubicBezTo>
                  <a:close/>
                  <a:moveTo>
                    <a:pt x="1111069" y="1005258"/>
                  </a:moveTo>
                  <a:cubicBezTo>
                    <a:pt x="1161054" y="1005258"/>
                    <a:pt x="1211040" y="1005258"/>
                    <a:pt x="1261026" y="1005258"/>
                  </a:cubicBezTo>
                  <a:cubicBezTo>
                    <a:pt x="1288234" y="1005258"/>
                    <a:pt x="1298991" y="994501"/>
                    <a:pt x="1298780" y="967294"/>
                  </a:cubicBezTo>
                  <a:cubicBezTo>
                    <a:pt x="1298780" y="894530"/>
                    <a:pt x="1297513" y="821766"/>
                    <a:pt x="1298780" y="749212"/>
                  </a:cubicBezTo>
                  <a:cubicBezTo>
                    <a:pt x="1298780" y="718208"/>
                    <a:pt x="1287390" y="708085"/>
                    <a:pt x="1256598" y="705132"/>
                  </a:cubicBezTo>
                  <a:cubicBezTo>
                    <a:pt x="1161266" y="695430"/>
                    <a:pt x="1066778" y="708296"/>
                    <a:pt x="970813" y="706819"/>
                  </a:cubicBezTo>
                  <a:cubicBezTo>
                    <a:pt x="892354" y="702221"/>
                    <a:pt x="824864" y="762120"/>
                    <a:pt x="820433" y="840600"/>
                  </a:cubicBezTo>
                  <a:cubicBezTo>
                    <a:pt x="820011" y="845219"/>
                    <a:pt x="820011" y="849838"/>
                    <a:pt x="820222" y="854456"/>
                  </a:cubicBezTo>
                  <a:cubicBezTo>
                    <a:pt x="819800" y="937281"/>
                    <a:pt x="886448" y="1004794"/>
                    <a:pt x="969337" y="1005258"/>
                  </a:cubicBezTo>
                  <a:cubicBezTo>
                    <a:pt x="969548" y="1005258"/>
                    <a:pt x="969971" y="1005258"/>
                    <a:pt x="970179" y="1005258"/>
                  </a:cubicBezTo>
                  <a:cubicBezTo>
                    <a:pt x="1017634" y="1007156"/>
                    <a:pt x="1064669" y="1005047"/>
                    <a:pt x="1111069" y="1005258"/>
                  </a:cubicBezTo>
                  <a:close/>
                </a:path>
              </a:pathLst>
            </a:custGeom>
            <a:solidFill>
              <a:schemeClr val="accent4">
                <a:lumMod val="75000"/>
              </a:schemeClr>
            </a:solidFill>
            <a:ln w="20983" cap="flat">
              <a:noFill/>
              <a:prstDash val="solid"/>
              <a:miter/>
            </a:ln>
          </p:spPr>
          <p:txBody>
            <a:bodyPr rtlCol="0" anchor="ctr"/>
            <a:lstStyle/>
            <a:p>
              <a:endParaRPr lang="es-ES"/>
            </a:p>
          </p:txBody>
        </p:sp>
        <p:sp>
          <p:nvSpPr>
            <p:cNvPr id="22" name="Forma libre: forma 16">
              <a:extLst>
                <a:ext uri="{FF2B5EF4-FFF2-40B4-BE49-F238E27FC236}">
                  <a16:creationId xmlns:a16="http://schemas.microsoft.com/office/drawing/2014/main" id="{211249C1-CA96-3441-A3BD-EC55C2C03A3A}"/>
                </a:ext>
              </a:extLst>
            </p:cNvPr>
            <p:cNvSpPr/>
            <p:nvPr/>
          </p:nvSpPr>
          <p:spPr>
            <a:xfrm>
              <a:off x="1587734" y="4557541"/>
              <a:ext cx="670807" cy="341407"/>
            </a:xfrm>
            <a:custGeom>
              <a:avLst/>
              <a:gdLst>
                <a:gd name="connsiteX0" fmla="*/ 336183 w 670807"/>
                <a:gd name="connsiteY0" fmla="*/ 805 h 341407"/>
                <a:gd name="connsiteX1" fmla="*/ 554686 w 670807"/>
                <a:gd name="connsiteY1" fmla="*/ 805 h 341407"/>
                <a:gd name="connsiteX2" fmla="*/ 669631 w 670807"/>
                <a:gd name="connsiteY2" fmla="*/ 117017 h 341407"/>
                <a:gd name="connsiteX3" fmla="*/ 669631 w 670807"/>
                <a:gd name="connsiteY3" fmla="*/ 289963 h 341407"/>
                <a:gd name="connsiteX4" fmla="*/ 615640 w 670807"/>
                <a:gd name="connsiteY4" fmla="*/ 341004 h 341407"/>
                <a:gd name="connsiteX5" fmla="*/ 579361 w 670807"/>
                <a:gd name="connsiteY5" fmla="*/ 341004 h 341407"/>
                <a:gd name="connsiteX6" fmla="*/ 543507 w 670807"/>
                <a:gd name="connsiteY6" fmla="*/ 301352 h 341407"/>
                <a:gd name="connsiteX7" fmla="*/ 496686 w 670807"/>
                <a:gd name="connsiteY7" fmla="*/ 182399 h 341407"/>
                <a:gd name="connsiteX8" fmla="*/ 343142 w 670807"/>
                <a:gd name="connsiteY8" fmla="*/ 129038 h 341407"/>
                <a:gd name="connsiteX9" fmla="*/ 270168 w 670807"/>
                <a:gd name="connsiteY9" fmla="*/ 129038 h 341407"/>
                <a:gd name="connsiteX10" fmla="*/ 190232 w 670807"/>
                <a:gd name="connsiteY10" fmla="*/ 171221 h 341407"/>
                <a:gd name="connsiteX11" fmla="*/ 175258 w 670807"/>
                <a:gd name="connsiteY11" fmla="*/ 187672 h 341407"/>
                <a:gd name="connsiteX12" fmla="*/ 123161 w 670807"/>
                <a:gd name="connsiteY12" fmla="*/ 298611 h 341407"/>
                <a:gd name="connsiteX13" fmla="*/ 62210 w 670807"/>
                <a:gd name="connsiteY13" fmla="*/ 340793 h 341407"/>
                <a:gd name="connsiteX14" fmla="*/ -1063 w 670807"/>
                <a:gd name="connsiteY14" fmla="*/ 298611 h 341407"/>
                <a:gd name="connsiteX15" fmla="*/ -1063 w 670807"/>
                <a:gd name="connsiteY15" fmla="*/ 103096 h 341407"/>
                <a:gd name="connsiteX16" fmla="*/ 101861 w 670807"/>
                <a:gd name="connsiteY16" fmla="*/ 805 h 341407"/>
                <a:gd name="connsiteX17" fmla="*/ 336183 w 670807"/>
                <a:gd name="connsiteY17" fmla="*/ 805 h 3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0807" h="341407">
                  <a:moveTo>
                    <a:pt x="336183" y="805"/>
                  </a:moveTo>
                  <a:cubicBezTo>
                    <a:pt x="409157" y="805"/>
                    <a:pt x="481920" y="805"/>
                    <a:pt x="554686" y="805"/>
                  </a:cubicBezTo>
                  <a:cubicBezTo>
                    <a:pt x="630613" y="805"/>
                    <a:pt x="668578" y="40878"/>
                    <a:pt x="669631" y="117017"/>
                  </a:cubicBezTo>
                  <a:cubicBezTo>
                    <a:pt x="669631" y="174595"/>
                    <a:pt x="667945" y="232385"/>
                    <a:pt x="669631" y="289963"/>
                  </a:cubicBezTo>
                  <a:cubicBezTo>
                    <a:pt x="671320" y="330669"/>
                    <a:pt x="654024" y="345011"/>
                    <a:pt x="615640" y="341004"/>
                  </a:cubicBezTo>
                  <a:cubicBezTo>
                    <a:pt x="603616" y="340265"/>
                    <a:pt x="591384" y="340265"/>
                    <a:pt x="579361" y="341004"/>
                  </a:cubicBezTo>
                  <a:cubicBezTo>
                    <a:pt x="551522" y="341004"/>
                    <a:pt x="540765" y="327716"/>
                    <a:pt x="543507" y="301352"/>
                  </a:cubicBezTo>
                  <a:cubicBezTo>
                    <a:pt x="548147" y="253054"/>
                    <a:pt x="527900" y="222683"/>
                    <a:pt x="496686" y="182399"/>
                  </a:cubicBezTo>
                  <a:cubicBezTo>
                    <a:pt x="449864" y="121868"/>
                    <a:pt x="399667" y="129671"/>
                    <a:pt x="343142" y="129038"/>
                  </a:cubicBezTo>
                  <a:cubicBezTo>
                    <a:pt x="318887" y="129038"/>
                    <a:pt x="294420" y="130304"/>
                    <a:pt x="270168" y="129038"/>
                  </a:cubicBezTo>
                  <a:cubicBezTo>
                    <a:pt x="234311" y="126508"/>
                    <a:pt x="203730" y="131148"/>
                    <a:pt x="190232" y="171221"/>
                  </a:cubicBezTo>
                  <a:cubicBezTo>
                    <a:pt x="187490" y="178455"/>
                    <a:pt x="182217" y="184339"/>
                    <a:pt x="175258" y="187672"/>
                  </a:cubicBezTo>
                  <a:cubicBezTo>
                    <a:pt x="118733" y="206654"/>
                    <a:pt x="119788" y="252210"/>
                    <a:pt x="123161" y="298611"/>
                  </a:cubicBezTo>
                  <a:cubicBezTo>
                    <a:pt x="126536" y="345011"/>
                    <a:pt x="92791" y="342269"/>
                    <a:pt x="62210" y="340793"/>
                  </a:cubicBezTo>
                  <a:cubicBezTo>
                    <a:pt x="31626" y="339316"/>
                    <a:pt x="-1063" y="348385"/>
                    <a:pt x="-1063" y="298611"/>
                  </a:cubicBezTo>
                  <a:cubicBezTo>
                    <a:pt x="623" y="233439"/>
                    <a:pt x="-1063" y="168268"/>
                    <a:pt x="-1063" y="103096"/>
                  </a:cubicBezTo>
                  <a:cubicBezTo>
                    <a:pt x="-1063" y="37925"/>
                    <a:pt x="36688" y="2070"/>
                    <a:pt x="101861" y="805"/>
                  </a:cubicBezTo>
                  <a:cubicBezTo>
                    <a:pt x="181584" y="-461"/>
                    <a:pt x="258989" y="805"/>
                    <a:pt x="336183" y="805"/>
                  </a:cubicBezTo>
                  <a:close/>
                </a:path>
              </a:pathLst>
            </a:custGeom>
            <a:solidFill>
              <a:schemeClr val="accent4">
                <a:lumMod val="75000"/>
              </a:schemeClr>
            </a:solidFill>
            <a:ln w="20983" cap="flat">
              <a:noFill/>
              <a:prstDash val="solid"/>
              <a:miter/>
            </a:ln>
          </p:spPr>
          <p:txBody>
            <a:bodyPr rtlCol="0" anchor="ctr"/>
            <a:lstStyle/>
            <a:p>
              <a:endParaRPr lang="es-ES"/>
            </a:p>
          </p:txBody>
        </p:sp>
        <p:sp>
          <p:nvSpPr>
            <p:cNvPr id="23" name="Forma libre: forma 17">
              <a:extLst>
                <a:ext uri="{FF2B5EF4-FFF2-40B4-BE49-F238E27FC236}">
                  <a16:creationId xmlns:a16="http://schemas.microsoft.com/office/drawing/2014/main" id="{63FC5549-EB7C-FB4C-A63A-3D4D040EF23D}"/>
                </a:ext>
              </a:extLst>
            </p:cNvPr>
            <p:cNvSpPr/>
            <p:nvPr/>
          </p:nvSpPr>
          <p:spPr>
            <a:xfrm>
              <a:off x="1288239" y="4347755"/>
              <a:ext cx="668934" cy="551469"/>
            </a:xfrm>
            <a:custGeom>
              <a:avLst/>
              <a:gdLst>
                <a:gd name="connsiteX0" fmla="*/ 338083 w 668934"/>
                <a:gd name="connsiteY0" fmla="*/ 523 h 551469"/>
                <a:gd name="connsiteX1" fmla="*/ 574513 w 668934"/>
                <a:gd name="connsiteY1" fmla="*/ 523 h 551469"/>
                <a:gd name="connsiteX2" fmla="*/ 662883 w 668934"/>
                <a:gd name="connsiteY2" fmla="*/ 63797 h 551469"/>
                <a:gd name="connsiteX3" fmla="*/ 619226 w 668934"/>
                <a:gd name="connsiteY3" fmla="*/ 122430 h 551469"/>
                <a:gd name="connsiteX4" fmla="*/ 264264 w 668934"/>
                <a:gd name="connsiteY4" fmla="*/ 122430 h 551469"/>
                <a:gd name="connsiteX5" fmla="*/ 191921 w 668934"/>
                <a:gd name="connsiteY5" fmla="*/ 161237 h 551469"/>
                <a:gd name="connsiteX6" fmla="*/ 174836 w 668934"/>
                <a:gd name="connsiteY6" fmla="*/ 182328 h 551469"/>
                <a:gd name="connsiteX7" fmla="*/ 122319 w 668934"/>
                <a:gd name="connsiteY7" fmla="*/ 303813 h 551469"/>
                <a:gd name="connsiteX8" fmla="*/ 122319 w 668934"/>
                <a:gd name="connsiteY8" fmla="*/ 503756 h 551469"/>
                <a:gd name="connsiteX9" fmla="*/ 78239 w 668934"/>
                <a:gd name="connsiteY9" fmla="*/ 551211 h 551469"/>
                <a:gd name="connsiteX10" fmla="*/ -1063 w 668934"/>
                <a:gd name="connsiteY10" fmla="*/ 476127 h 551469"/>
                <a:gd name="connsiteX11" fmla="*/ -1063 w 668934"/>
                <a:gd name="connsiteY11" fmla="*/ 112306 h 551469"/>
                <a:gd name="connsiteX12" fmla="*/ 109876 w 668934"/>
                <a:gd name="connsiteY12" fmla="*/ 523 h 551469"/>
                <a:gd name="connsiteX13" fmla="*/ 338083 w 668934"/>
                <a:gd name="connsiteY13" fmla="*/ 523 h 55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8934" h="551469">
                  <a:moveTo>
                    <a:pt x="338083" y="523"/>
                  </a:moveTo>
                  <a:cubicBezTo>
                    <a:pt x="416963" y="523"/>
                    <a:pt x="495633" y="523"/>
                    <a:pt x="574513" y="523"/>
                  </a:cubicBezTo>
                  <a:cubicBezTo>
                    <a:pt x="615428" y="-2703"/>
                    <a:pt x="652760" y="24019"/>
                    <a:pt x="662883" y="63797"/>
                  </a:cubicBezTo>
                  <a:cubicBezTo>
                    <a:pt x="675540" y="107666"/>
                    <a:pt x="665203" y="122219"/>
                    <a:pt x="619226" y="122430"/>
                  </a:cubicBezTo>
                  <a:cubicBezTo>
                    <a:pt x="500905" y="122430"/>
                    <a:pt x="382585" y="123484"/>
                    <a:pt x="264264" y="122430"/>
                  </a:cubicBezTo>
                  <a:cubicBezTo>
                    <a:pt x="231572" y="122430"/>
                    <a:pt x="204364" y="125383"/>
                    <a:pt x="191921" y="161237"/>
                  </a:cubicBezTo>
                  <a:cubicBezTo>
                    <a:pt x="189179" y="170222"/>
                    <a:pt x="183061" y="177794"/>
                    <a:pt x="174836" y="182328"/>
                  </a:cubicBezTo>
                  <a:cubicBezTo>
                    <a:pt x="115571" y="205318"/>
                    <a:pt x="121477" y="254882"/>
                    <a:pt x="122319" y="303813"/>
                  </a:cubicBezTo>
                  <a:cubicBezTo>
                    <a:pt x="123375" y="370461"/>
                    <a:pt x="122319" y="437109"/>
                    <a:pt x="122319" y="503756"/>
                  </a:cubicBezTo>
                  <a:cubicBezTo>
                    <a:pt x="122319" y="535604"/>
                    <a:pt x="112407" y="550367"/>
                    <a:pt x="78239" y="551211"/>
                  </a:cubicBezTo>
                  <a:cubicBezTo>
                    <a:pt x="-8" y="553109"/>
                    <a:pt x="-1063" y="553531"/>
                    <a:pt x="-1063" y="476127"/>
                  </a:cubicBezTo>
                  <a:cubicBezTo>
                    <a:pt x="-1063" y="354853"/>
                    <a:pt x="-1063" y="233580"/>
                    <a:pt x="-1063" y="112306"/>
                  </a:cubicBezTo>
                  <a:cubicBezTo>
                    <a:pt x="-1063" y="34902"/>
                    <a:pt x="32893" y="1156"/>
                    <a:pt x="109876" y="523"/>
                  </a:cubicBezTo>
                  <a:cubicBezTo>
                    <a:pt x="186859" y="-109"/>
                    <a:pt x="262153" y="523"/>
                    <a:pt x="338083" y="523"/>
                  </a:cubicBezTo>
                  <a:close/>
                </a:path>
              </a:pathLst>
            </a:custGeom>
            <a:solidFill>
              <a:schemeClr val="accent4">
                <a:lumMod val="75000"/>
              </a:schemeClr>
            </a:solidFill>
            <a:ln w="20983" cap="flat">
              <a:noFill/>
              <a:prstDash val="solid"/>
              <a:miter/>
            </a:ln>
          </p:spPr>
          <p:txBody>
            <a:bodyPr rtlCol="0" anchor="ctr"/>
            <a:lstStyle/>
            <a:p>
              <a:endParaRPr lang="es-ES"/>
            </a:p>
          </p:txBody>
        </p:sp>
        <p:sp>
          <p:nvSpPr>
            <p:cNvPr id="24" name="Forma libre: forma 18">
              <a:extLst>
                <a:ext uri="{FF2B5EF4-FFF2-40B4-BE49-F238E27FC236}">
                  <a16:creationId xmlns:a16="http://schemas.microsoft.com/office/drawing/2014/main" id="{B084221D-A026-A848-AAF5-265662620E1B}"/>
                </a:ext>
              </a:extLst>
            </p:cNvPr>
            <p:cNvSpPr/>
            <p:nvPr/>
          </p:nvSpPr>
          <p:spPr>
            <a:xfrm>
              <a:off x="1824783" y="5358662"/>
              <a:ext cx="175279" cy="175123"/>
            </a:xfrm>
            <a:custGeom>
              <a:avLst/>
              <a:gdLst>
                <a:gd name="connsiteX0" fmla="*/ 83946 w 175279"/>
                <a:gd name="connsiteY0" fmla="*/ 301 h 175123"/>
                <a:gd name="connsiteX1" fmla="*/ 174216 w 175279"/>
                <a:gd name="connsiteY1" fmla="*/ 84180 h 175123"/>
                <a:gd name="connsiteX2" fmla="*/ 174216 w 175279"/>
                <a:gd name="connsiteY2" fmla="*/ 87618 h 175123"/>
                <a:gd name="connsiteX3" fmla="*/ 83315 w 175279"/>
                <a:gd name="connsiteY3" fmla="*/ 175357 h 175123"/>
                <a:gd name="connsiteX4" fmla="*/ -1049 w 175279"/>
                <a:gd name="connsiteY4" fmla="*/ 86353 h 175123"/>
                <a:gd name="connsiteX5" fmla="*/ 81626 w 175279"/>
                <a:gd name="connsiteY5" fmla="*/ 322 h 175123"/>
                <a:gd name="connsiteX6" fmla="*/ 83946 w 175279"/>
                <a:gd name="connsiteY6" fmla="*/ 301 h 17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79" h="175123">
                  <a:moveTo>
                    <a:pt x="83946" y="301"/>
                  </a:moveTo>
                  <a:cubicBezTo>
                    <a:pt x="132034" y="-1450"/>
                    <a:pt x="172319" y="36114"/>
                    <a:pt x="174216" y="84180"/>
                  </a:cubicBezTo>
                  <a:cubicBezTo>
                    <a:pt x="174216" y="85319"/>
                    <a:pt x="174216" y="86479"/>
                    <a:pt x="174216" y="87618"/>
                  </a:cubicBezTo>
                  <a:cubicBezTo>
                    <a:pt x="173163" y="136887"/>
                    <a:pt x="132668" y="176053"/>
                    <a:pt x="83315" y="175357"/>
                  </a:cubicBezTo>
                  <a:cubicBezTo>
                    <a:pt x="36071" y="172573"/>
                    <a:pt x="-838" y="133618"/>
                    <a:pt x="-1049" y="86353"/>
                  </a:cubicBezTo>
                  <a:cubicBezTo>
                    <a:pt x="-1893" y="39762"/>
                    <a:pt x="35016" y="1250"/>
                    <a:pt x="81626" y="322"/>
                  </a:cubicBezTo>
                  <a:cubicBezTo>
                    <a:pt x="82471" y="301"/>
                    <a:pt x="83104" y="301"/>
                    <a:pt x="83946" y="301"/>
                  </a:cubicBezTo>
                  <a:close/>
                </a:path>
              </a:pathLst>
            </a:custGeom>
            <a:solidFill>
              <a:schemeClr val="accent4">
                <a:lumMod val="75000"/>
              </a:schemeClr>
            </a:solidFill>
            <a:ln w="20983" cap="flat">
              <a:noFill/>
              <a:prstDash val="solid"/>
              <a:miter/>
            </a:ln>
          </p:spPr>
          <p:txBody>
            <a:bodyPr rtlCol="0" anchor="ctr"/>
            <a:lstStyle/>
            <a:p>
              <a:endParaRPr lang="es-ES"/>
            </a:p>
          </p:txBody>
        </p:sp>
      </p:grpSp>
      <p:sp>
        <p:nvSpPr>
          <p:cNvPr id="25" name="TextBox 11">
            <a:extLst>
              <a:ext uri="{FF2B5EF4-FFF2-40B4-BE49-F238E27FC236}">
                <a16:creationId xmlns:a16="http://schemas.microsoft.com/office/drawing/2014/main" id="{28E21BE9-27CE-5642-8026-B115A8DC5EA8}"/>
              </a:ext>
            </a:extLst>
          </p:cNvPr>
          <p:cNvSpPr txBox="1"/>
          <p:nvPr/>
        </p:nvSpPr>
        <p:spPr>
          <a:xfrm>
            <a:off x="8422727" y="3960560"/>
            <a:ext cx="1272034" cy="338554"/>
          </a:xfrm>
          <a:prstGeom prst="rect">
            <a:avLst/>
          </a:prstGeom>
          <a:noFill/>
        </p:spPr>
        <p:txBody>
          <a:bodyPr wrap="square" rtlCol="0">
            <a:spAutoFit/>
          </a:bodyPr>
          <a:lstStyle/>
          <a:p>
            <a:r>
              <a:rPr lang="en-US" altLang="ko-KR" sz="1600" b="1" dirty="0" err="1">
                <a:solidFill>
                  <a:srgbClr val="C00000"/>
                </a:solidFill>
                <a:latin typeface="Myriad Pro" panose="020B0503030403020204" pitchFamily="34" charset="0"/>
              </a:rPr>
              <a:t>Remesas</a:t>
            </a:r>
            <a:endParaRPr lang="ko-KR" altLang="en-US" sz="1600" b="1" dirty="0">
              <a:solidFill>
                <a:srgbClr val="C00000"/>
              </a:solidFill>
              <a:latin typeface="Myriad Pro" panose="020B0503030403020204" pitchFamily="34" charset="0"/>
            </a:endParaRPr>
          </a:p>
        </p:txBody>
      </p:sp>
      <p:grpSp>
        <p:nvGrpSpPr>
          <p:cNvPr id="27" name="Grupo 26">
            <a:extLst>
              <a:ext uri="{FF2B5EF4-FFF2-40B4-BE49-F238E27FC236}">
                <a16:creationId xmlns:a16="http://schemas.microsoft.com/office/drawing/2014/main" id="{C0D71635-2DED-5549-AF35-5DB7696A9BC3}"/>
              </a:ext>
            </a:extLst>
          </p:cNvPr>
          <p:cNvGrpSpPr/>
          <p:nvPr/>
        </p:nvGrpSpPr>
        <p:grpSpPr>
          <a:xfrm>
            <a:off x="536183" y="1188419"/>
            <a:ext cx="1229494" cy="1199659"/>
            <a:chOff x="10457409" y="1639786"/>
            <a:chExt cx="1229494" cy="1199659"/>
          </a:xfrm>
        </p:grpSpPr>
        <p:sp>
          <p:nvSpPr>
            <p:cNvPr id="28" name="Forma libre: forma 47">
              <a:extLst>
                <a:ext uri="{FF2B5EF4-FFF2-40B4-BE49-F238E27FC236}">
                  <a16:creationId xmlns:a16="http://schemas.microsoft.com/office/drawing/2014/main" id="{72703198-89C1-1F45-82E4-11F29694AB91}"/>
                </a:ext>
              </a:extLst>
            </p:cNvPr>
            <p:cNvSpPr/>
            <p:nvPr/>
          </p:nvSpPr>
          <p:spPr>
            <a:xfrm>
              <a:off x="11010527" y="2164698"/>
              <a:ext cx="676376" cy="674747"/>
            </a:xfrm>
            <a:custGeom>
              <a:avLst/>
              <a:gdLst>
                <a:gd name="connsiteX0" fmla="*/ 335946 w 676376"/>
                <a:gd name="connsiteY0" fmla="*/ 675231 h 674747"/>
                <a:gd name="connsiteX1" fmla="*/ -709 w 676376"/>
                <a:gd name="connsiteY1" fmla="*/ 340101 h 674747"/>
                <a:gd name="connsiteX2" fmla="*/ 343557 w 676376"/>
                <a:gd name="connsiteY2" fmla="*/ 564 h 674747"/>
                <a:gd name="connsiteX3" fmla="*/ 344591 w 676376"/>
                <a:gd name="connsiteY3" fmla="*/ 564 h 674747"/>
                <a:gd name="connsiteX4" fmla="*/ 675653 w 676376"/>
                <a:gd name="connsiteY4" fmla="*/ 341457 h 674747"/>
                <a:gd name="connsiteX5" fmla="*/ 343981 w 676376"/>
                <a:gd name="connsiteY5" fmla="*/ 675299 h 674747"/>
                <a:gd name="connsiteX6" fmla="*/ 335946 w 676376"/>
                <a:gd name="connsiteY6" fmla="*/ 675231 h 674747"/>
                <a:gd name="connsiteX7" fmla="*/ 452232 w 676376"/>
                <a:gd name="connsiteY7" fmla="*/ 431809 h 674747"/>
                <a:gd name="connsiteX8" fmla="*/ 370527 w 676376"/>
                <a:gd name="connsiteY8" fmla="*/ 310945 h 674747"/>
                <a:gd name="connsiteX9" fmla="*/ 319673 w 676376"/>
                <a:gd name="connsiteY9" fmla="*/ 291620 h 674747"/>
                <a:gd name="connsiteX10" fmla="*/ 301230 w 676376"/>
                <a:gd name="connsiteY10" fmla="*/ 241444 h 674747"/>
                <a:gd name="connsiteX11" fmla="*/ 302722 w 676376"/>
                <a:gd name="connsiteY11" fmla="*/ 238562 h 674747"/>
                <a:gd name="connsiteX12" fmla="*/ 352050 w 676376"/>
                <a:gd name="connsiteY12" fmla="*/ 218559 h 674747"/>
                <a:gd name="connsiteX13" fmla="*/ 371544 w 676376"/>
                <a:gd name="connsiteY13" fmla="*/ 228053 h 674747"/>
                <a:gd name="connsiteX14" fmla="*/ 436467 w 676376"/>
                <a:gd name="connsiteY14" fmla="*/ 209406 h 674747"/>
                <a:gd name="connsiteX15" fmla="*/ 413923 w 676376"/>
                <a:gd name="connsiteY15" fmla="*/ 168892 h 674747"/>
                <a:gd name="connsiteX16" fmla="*/ 376120 w 676376"/>
                <a:gd name="connsiteY16" fmla="*/ 136515 h 674747"/>
                <a:gd name="connsiteX17" fmla="*/ 336455 w 676376"/>
                <a:gd name="connsiteY17" fmla="*/ 109054 h 674747"/>
                <a:gd name="connsiteX18" fmla="*/ 299839 w 676376"/>
                <a:gd name="connsiteY18" fmla="*/ 139057 h 674747"/>
                <a:gd name="connsiteX19" fmla="*/ 277294 w 676376"/>
                <a:gd name="connsiteY19" fmla="*/ 161603 h 674747"/>
                <a:gd name="connsiteX20" fmla="*/ 224914 w 676376"/>
                <a:gd name="connsiteY20" fmla="*/ 267041 h 674747"/>
                <a:gd name="connsiteX21" fmla="*/ 305773 w 676376"/>
                <a:gd name="connsiteY21" fmla="*/ 365867 h 674747"/>
                <a:gd name="connsiteX22" fmla="*/ 359848 w 676376"/>
                <a:gd name="connsiteY22" fmla="*/ 387735 h 674747"/>
                <a:gd name="connsiteX23" fmla="*/ 378189 w 676376"/>
                <a:gd name="connsiteY23" fmla="*/ 433334 h 674747"/>
                <a:gd name="connsiteX24" fmla="*/ 377816 w 676376"/>
                <a:gd name="connsiteY24" fmla="*/ 434181 h 674747"/>
                <a:gd name="connsiteX25" fmla="*/ 331030 w 676376"/>
                <a:gd name="connsiteY25" fmla="*/ 460795 h 674747"/>
                <a:gd name="connsiteX26" fmla="*/ 304756 w 676376"/>
                <a:gd name="connsiteY26" fmla="*/ 449099 h 674747"/>
                <a:gd name="connsiteX27" fmla="*/ 242713 w 676376"/>
                <a:gd name="connsiteY27" fmla="*/ 468084 h 674747"/>
                <a:gd name="connsiteX28" fmla="*/ 264750 w 676376"/>
                <a:gd name="connsiteY28" fmla="*/ 508937 h 674747"/>
                <a:gd name="connsiteX29" fmla="*/ 298652 w 676376"/>
                <a:gd name="connsiteY29" fmla="*/ 539281 h 674747"/>
                <a:gd name="connsiteX30" fmla="*/ 338149 w 676376"/>
                <a:gd name="connsiteY30" fmla="*/ 569963 h 674747"/>
                <a:gd name="connsiteX31" fmla="*/ 375782 w 676376"/>
                <a:gd name="connsiteY31" fmla="*/ 540467 h 674747"/>
                <a:gd name="connsiteX32" fmla="*/ 401040 w 676376"/>
                <a:gd name="connsiteY32" fmla="*/ 515887 h 674747"/>
                <a:gd name="connsiteX33" fmla="*/ 452232 w 676376"/>
                <a:gd name="connsiteY33" fmla="*/ 431809 h 67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76376" h="674747">
                  <a:moveTo>
                    <a:pt x="335946" y="675231"/>
                  </a:moveTo>
                  <a:cubicBezTo>
                    <a:pt x="152871" y="675231"/>
                    <a:pt x="-2066" y="520465"/>
                    <a:pt x="-709" y="340101"/>
                  </a:cubicBezTo>
                  <a:cubicBezTo>
                    <a:pt x="595" y="151279"/>
                    <a:pt x="154718" y="-741"/>
                    <a:pt x="343557" y="564"/>
                  </a:cubicBezTo>
                  <a:cubicBezTo>
                    <a:pt x="343896" y="564"/>
                    <a:pt x="344235" y="564"/>
                    <a:pt x="344591" y="564"/>
                  </a:cubicBezTo>
                  <a:cubicBezTo>
                    <a:pt x="529447" y="4904"/>
                    <a:pt x="676720" y="156568"/>
                    <a:pt x="675653" y="341457"/>
                  </a:cubicBezTo>
                  <a:cubicBezTo>
                    <a:pt x="676262" y="525228"/>
                    <a:pt x="527769" y="674706"/>
                    <a:pt x="343981" y="675299"/>
                  </a:cubicBezTo>
                  <a:cubicBezTo>
                    <a:pt x="341303" y="675316"/>
                    <a:pt x="338624" y="675282"/>
                    <a:pt x="335946" y="675231"/>
                  </a:cubicBezTo>
                  <a:close/>
                  <a:moveTo>
                    <a:pt x="452232" y="431809"/>
                  </a:moveTo>
                  <a:cubicBezTo>
                    <a:pt x="455538" y="377666"/>
                    <a:pt x="422008" y="328049"/>
                    <a:pt x="370527" y="310945"/>
                  </a:cubicBezTo>
                  <a:cubicBezTo>
                    <a:pt x="353236" y="305452"/>
                    <a:pt x="336251" y="298994"/>
                    <a:pt x="319673" y="291620"/>
                  </a:cubicBezTo>
                  <a:cubicBezTo>
                    <a:pt x="300721" y="282857"/>
                    <a:pt x="292465" y="260396"/>
                    <a:pt x="301230" y="241444"/>
                  </a:cubicBezTo>
                  <a:cubicBezTo>
                    <a:pt x="301687" y="240461"/>
                    <a:pt x="302178" y="239495"/>
                    <a:pt x="302722" y="238562"/>
                  </a:cubicBezTo>
                  <a:cubicBezTo>
                    <a:pt x="310959" y="219560"/>
                    <a:pt x="332895" y="210660"/>
                    <a:pt x="352050" y="218559"/>
                  </a:cubicBezTo>
                  <a:cubicBezTo>
                    <a:pt x="358779" y="221238"/>
                    <a:pt x="365289" y="224408"/>
                    <a:pt x="371544" y="228053"/>
                  </a:cubicBezTo>
                  <a:cubicBezTo>
                    <a:pt x="394936" y="236732"/>
                    <a:pt x="421245" y="229171"/>
                    <a:pt x="436467" y="209406"/>
                  </a:cubicBezTo>
                  <a:cubicBezTo>
                    <a:pt x="448334" y="194997"/>
                    <a:pt x="424433" y="181436"/>
                    <a:pt x="413923" y="168892"/>
                  </a:cubicBezTo>
                  <a:cubicBezTo>
                    <a:pt x="403412" y="156348"/>
                    <a:pt x="380020" y="155839"/>
                    <a:pt x="376120" y="136515"/>
                  </a:cubicBezTo>
                  <a:cubicBezTo>
                    <a:pt x="371544" y="112952"/>
                    <a:pt x="356796" y="109392"/>
                    <a:pt x="336455" y="109054"/>
                  </a:cubicBezTo>
                  <a:cubicBezTo>
                    <a:pt x="316113" y="108714"/>
                    <a:pt x="302552" y="115495"/>
                    <a:pt x="299839" y="139057"/>
                  </a:cubicBezTo>
                  <a:cubicBezTo>
                    <a:pt x="298652" y="150584"/>
                    <a:pt x="286278" y="156009"/>
                    <a:pt x="277294" y="161603"/>
                  </a:cubicBezTo>
                  <a:cubicBezTo>
                    <a:pt x="240594" y="183368"/>
                    <a:pt x="220083" y="224645"/>
                    <a:pt x="224914" y="267041"/>
                  </a:cubicBezTo>
                  <a:cubicBezTo>
                    <a:pt x="229135" y="313420"/>
                    <a:pt x="261156" y="352544"/>
                    <a:pt x="305773" y="365867"/>
                  </a:cubicBezTo>
                  <a:cubicBezTo>
                    <a:pt x="324215" y="372071"/>
                    <a:pt x="342268" y="379377"/>
                    <a:pt x="359848" y="387735"/>
                  </a:cubicBezTo>
                  <a:cubicBezTo>
                    <a:pt x="377511" y="395261"/>
                    <a:pt x="385716" y="415671"/>
                    <a:pt x="378189" y="433334"/>
                  </a:cubicBezTo>
                  <a:cubicBezTo>
                    <a:pt x="378070" y="433605"/>
                    <a:pt x="377952" y="433893"/>
                    <a:pt x="377816" y="434181"/>
                  </a:cubicBezTo>
                  <a:cubicBezTo>
                    <a:pt x="371340" y="453727"/>
                    <a:pt x="351134" y="465220"/>
                    <a:pt x="331030" y="460795"/>
                  </a:cubicBezTo>
                  <a:cubicBezTo>
                    <a:pt x="321978" y="457575"/>
                    <a:pt x="313197" y="453676"/>
                    <a:pt x="304756" y="449099"/>
                  </a:cubicBezTo>
                  <a:cubicBezTo>
                    <a:pt x="282142" y="441674"/>
                    <a:pt x="257291" y="449268"/>
                    <a:pt x="242713" y="468084"/>
                  </a:cubicBezTo>
                  <a:cubicBezTo>
                    <a:pt x="231016" y="483341"/>
                    <a:pt x="253732" y="496732"/>
                    <a:pt x="264750" y="508937"/>
                  </a:cubicBezTo>
                  <a:cubicBezTo>
                    <a:pt x="275768" y="521142"/>
                    <a:pt x="297297" y="522159"/>
                    <a:pt x="298652" y="539281"/>
                  </a:cubicBezTo>
                  <a:cubicBezTo>
                    <a:pt x="301535" y="565555"/>
                    <a:pt x="315604" y="569963"/>
                    <a:pt x="338149" y="569963"/>
                  </a:cubicBezTo>
                  <a:cubicBezTo>
                    <a:pt x="360695" y="569963"/>
                    <a:pt x="372052" y="563012"/>
                    <a:pt x="375782" y="540467"/>
                  </a:cubicBezTo>
                  <a:cubicBezTo>
                    <a:pt x="377816" y="526737"/>
                    <a:pt x="390868" y="522329"/>
                    <a:pt x="401040" y="515887"/>
                  </a:cubicBezTo>
                  <a:cubicBezTo>
                    <a:pt x="431043" y="498139"/>
                    <a:pt x="450249" y="466610"/>
                    <a:pt x="452232" y="431809"/>
                  </a:cubicBezTo>
                  <a:close/>
                </a:path>
              </a:pathLst>
            </a:custGeom>
            <a:solidFill>
              <a:schemeClr val="accent4">
                <a:lumMod val="75000"/>
              </a:schemeClr>
            </a:solidFill>
            <a:ln w="16933" cap="flat">
              <a:noFill/>
              <a:prstDash val="solid"/>
              <a:miter/>
            </a:ln>
          </p:spPr>
          <p:txBody>
            <a:bodyPr rtlCol="0" anchor="ctr"/>
            <a:lstStyle/>
            <a:p>
              <a:endParaRPr lang="es-ES"/>
            </a:p>
          </p:txBody>
        </p:sp>
        <p:sp>
          <p:nvSpPr>
            <p:cNvPr id="29" name="Forma libre: forma 48">
              <a:extLst>
                <a:ext uri="{FF2B5EF4-FFF2-40B4-BE49-F238E27FC236}">
                  <a16:creationId xmlns:a16="http://schemas.microsoft.com/office/drawing/2014/main" id="{ED41A9DF-2670-3D48-8CA9-B9D70B768333}"/>
                </a:ext>
              </a:extLst>
            </p:cNvPr>
            <p:cNvSpPr/>
            <p:nvPr/>
          </p:nvSpPr>
          <p:spPr>
            <a:xfrm>
              <a:off x="10723541" y="2241503"/>
              <a:ext cx="186305" cy="523518"/>
            </a:xfrm>
            <a:custGeom>
              <a:avLst/>
              <a:gdLst>
                <a:gd name="connsiteX0" fmla="*/ -541 w 186305"/>
                <a:gd name="connsiteY0" fmla="*/ 259736 h 523518"/>
                <a:gd name="connsiteX1" fmla="*/ -541 w 186305"/>
                <a:gd name="connsiteY1" fmla="*/ 43945 h 523518"/>
                <a:gd name="connsiteX2" fmla="*/ 40989 w 186305"/>
                <a:gd name="connsiteY2" fmla="*/ 718 h 523518"/>
                <a:gd name="connsiteX3" fmla="*/ 154394 w 186305"/>
                <a:gd name="connsiteY3" fmla="*/ 718 h 523518"/>
                <a:gd name="connsiteX4" fmla="*/ 185585 w 186305"/>
                <a:gd name="connsiteY4" fmla="*/ 31231 h 523518"/>
                <a:gd name="connsiteX5" fmla="*/ 185585 w 186305"/>
                <a:gd name="connsiteY5" fmla="*/ 492140 h 523518"/>
                <a:gd name="connsiteX6" fmla="*/ 151682 w 186305"/>
                <a:gd name="connsiteY6" fmla="*/ 524009 h 523518"/>
                <a:gd name="connsiteX7" fmla="*/ 38277 w 186305"/>
                <a:gd name="connsiteY7" fmla="*/ 524009 h 523518"/>
                <a:gd name="connsiteX8" fmla="*/ -711 w 186305"/>
                <a:gd name="connsiteY8" fmla="*/ 485698 h 523518"/>
                <a:gd name="connsiteX9" fmla="*/ -541 w 186305"/>
                <a:gd name="connsiteY9" fmla="*/ 259736 h 5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305" h="523518">
                  <a:moveTo>
                    <a:pt x="-541" y="259736"/>
                  </a:moveTo>
                  <a:cubicBezTo>
                    <a:pt x="-541" y="187692"/>
                    <a:pt x="-541" y="115819"/>
                    <a:pt x="-541" y="43945"/>
                  </a:cubicBezTo>
                  <a:cubicBezTo>
                    <a:pt x="-541" y="13093"/>
                    <a:pt x="7935" y="-1147"/>
                    <a:pt x="40989" y="718"/>
                  </a:cubicBezTo>
                  <a:cubicBezTo>
                    <a:pt x="78792" y="2922"/>
                    <a:pt x="116593" y="1735"/>
                    <a:pt x="154394" y="718"/>
                  </a:cubicBezTo>
                  <a:cubicBezTo>
                    <a:pt x="175923" y="718"/>
                    <a:pt x="185755" y="9533"/>
                    <a:pt x="185585" y="31231"/>
                  </a:cubicBezTo>
                  <a:cubicBezTo>
                    <a:pt x="185585" y="184810"/>
                    <a:pt x="185585" y="338442"/>
                    <a:pt x="185585" y="492140"/>
                  </a:cubicBezTo>
                  <a:cubicBezTo>
                    <a:pt x="185585" y="515872"/>
                    <a:pt x="174398" y="524517"/>
                    <a:pt x="151682" y="524009"/>
                  </a:cubicBezTo>
                  <a:cubicBezTo>
                    <a:pt x="113881" y="524009"/>
                    <a:pt x="76079" y="522992"/>
                    <a:pt x="38277" y="524009"/>
                  </a:cubicBezTo>
                  <a:cubicBezTo>
                    <a:pt x="10139" y="525026"/>
                    <a:pt x="-1050" y="514346"/>
                    <a:pt x="-711" y="485698"/>
                  </a:cubicBezTo>
                  <a:cubicBezTo>
                    <a:pt x="137" y="410942"/>
                    <a:pt x="-541" y="335339"/>
                    <a:pt x="-541" y="259736"/>
                  </a:cubicBezTo>
                  <a:close/>
                </a:path>
              </a:pathLst>
            </a:custGeom>
            <a:solidFill>
              <a:schemeClr val="accent4">
                <a:lumMod val="75000"/>
              </a:schemeClr>
            </a:solidFill>
            <a:ln w="16933" cap="flat">
              <a:noFill/>
              <a:prstDash val="solid"/>
              <a:miter/>
            </a:ln>
          </p:spPr>
          <p:txBody>
            <a:bodyPr rtlCol="0" anchor="ctr"/>
            <a:lstStyle/>
            <a:p>
              <a:endParaRPr lang="es-ES"/>
            </a:p>
          </p:txBody>
        </p:sp>
        <p:sp>
          <p:nvSpPr>
            <p:cNvPr id="30" name="Forma libre: forma 49">
              <a:extLst>
                <a:ext uri="{FF2B5EF4-FFF2-40B4-BE49-F238E27FC236}">
                  <a16:creationId xmlns:a16="http://schemas.microsoft.com/office/drawing/2014/main" id="{1173E100-CC11-964B-BB0C-30200235E2C2}"/>
                </a:ext>
              </a:extLst>
            </p:cNvPr>
            <p:cNvSpPr/>
            <p:nvPr/>
          </p:nvSpPr>
          <p:spPr>
            <a:xfrm>
              <a:off x="11183635" y="1639786"/>
              <a:ext cx="332637" cy="433149"/>
            </a:xfrm>
            <a:custGeom>
              <a:avLst/>
              <a:gdLst>
                <a:gd name="connsiteX0" fmla="*/ 73165 w 332637"/>
                <a:gd name="connsiteY0" fmla="*/ 307989 h 433149"/>
                <a:gd name="connsiteX1" fmla="*/ 73165 w 332637"/>
                <a:gd name="connsiteY1" fmla="*/ 227809 h 433149"/>
                <a:gd name="connsiteX2" fmla="*/ 29769 w 332637"/>
                <a:gd name="connsiteY2" fmla="*/ 183736 h 433149"/>
                <a:gd name="connsiteX3" fmla="*/ 274 w 332637"/>
                <a:gd name="connsiteY3" fmla="*/ 177802 h 433149"/>
                <a:gd name="connsiteX4" fmla="*/ 17226 w 332637"/>
                <a:gd name="connsiteY4" fmla="*/ 151867 h 433149"/>
                <a:gd name="connsiteX5" fmla="*/ 142665 w 332637"/>
                <a:gd name="connsiteY5" fmla="*/ 14560 h 433149"/>
                <a:gd name="connsiteX6" fmla="*/ 184027 w 332637"/>
                <a:gd name="connsiteY6" fmla="*/ 12356 h 433149"/>
                <a:gd name="connsiteX7" fmla="*/ 323537 w 332637"/>
                <a:gd name="connsiteY7" fmla="*/ 161698 h 433149"/>
                <a:gd name="connsiteX8" fmla="*/ 313197 w 332637"/>
                <a:gd name="connsiteY8" fmla="*/ 185600 h 433149"/>
                <a:gd name="connsiteX9" fmla="*/ 258614 w 332637"/>
                <a:gd name="connsiteY9" fmla="*/ 252558 h 433149"/>
                <a:gd name="connsiteX10" fmla="*/ 258614 w 332637"/>
                <a:gd name="connsiteY10" fmla="*/ 402239 h 433149"/>
                <a:gd name="connsiteX11" fmla="*/ 224711 w 332637"/>
                <a:gd name="connsiteY11" fmla="*/ 432921 h 433149"/>
                <a:gd name="connsiteX12" fmla="*/ 104525 w 332637"/>
                <a:gd name="connsiteY12" fmla="*/ 432921 h 433149"/>
                <a:gd name="connsiteX13" fmla="*/ 73503 w 332637"/>
                <a:gd name="connsiteY13" fmla="*/ 405969 h 433149"/>
                <a:gd name="connsiteX14" fmla="*/ 73503 w 332637"/>
                <a:gd name="connsiteY14" fmla="*/ 307311 h 43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2637" h="433149">
                  <a:moveTo>
                    <a:pt x="73165" y="307989"/>
                  </a:moveTo>
                  <a:cubicBezTo>
                    <a:pt x="73165" y="281206"/>
                    <a:pt x="71301" y="254423"/>
                    <a:pt x="73165" y="227809"/>
                  </a:cubicBezTo>
                  <a:cubicBezTo>
                    <a:pt x="76046" y="193906"/>
                    <a:pt x="63672" y="180175"/>
                    <a:pt x="29769" y="183736"/>
                  </a:cubicBezTo>
                  <a:cubicBezTo>
                    <a:pt x="19937" y="183736"/>
                    <a:pt x="5190" y="190685"/>
                    <a:pt x="274" y="177802"/>
                  </a:cubicBezTo>
                  <a:cubicBezTo>
                    <a:pt x="-4642" y="164919"/>
                    <a:pt x="9936" y="159664"/>
                    <a:pt x="17226" y="151867"/>
                  </a:cubicBezTo>
                  <a:cubicBezTo>
                    <a:pt x="58925" y="105928"/>
                    <a:pt x="101983" y="60838"/>
                    <a:pt x="142665" y="14560"/>
                  </a:cubicBezTo>
                  <a:cubicBezTo>
                    <a:pt x="157075" y="-2392"/>
                    <a:pt x="168093" y="-4934"/>
                    <a:pt x="184027" y="12356"/>
                  </a:cubicBezTo>
                  <a:cubicBezTo>
                    <a:pt x="230135" y="63210"/>
                    <a:pt x="276920" y="112030"/>
                    <a:pt x="323537" y="161698"/>
                  </a:cubicBezTo>
                  <a:cubicBezTo>
                    <a:pt x="339471" y="178649"/>
                    <a:pt x="330827" y="182549"/>
                    <a:pt x="313197" y="185600"/>
                  </a:cubicBezTo>
                  <a:cubicBezTo>
                    <a:pt x="258614" y="194923"/>
                    <a:pt x="258614" y="195432"/>
                    <a:pt x="258614" y="252558"/>
                  </a:cubicBezTo>
                  <a:cubicBezTo>
                    <a:pt x="258614" y="303413"/>
                    <a:pt x="258614" y="352401"/>
                    <a:pt x="258614" y="402239"/>
                  </a:cubicBezTo>
                  <a:cubicBezTo>
                    <a:pt x="258614" y="427496"/>
                    <a:pt x="250816" y="436142"/>
                    <a:pt x="224711" y="432921"/>
                  </a:cubicBezTo>
                  <a:cubicBezTo>
                    <a:pt x="184841" y="427327"/>
                    <a:pt x="144394" y="427327"/>
                    <a:pt x="104525" y="432921"/>
                  </a:cubicBezTo>
                  <a:cubicBezTo>
                    <a:pt x="81471" y="436481"/>
                    <a:pt x="73165" y="428005"/>
                    <a:pt x="73503" y="405969"/>
                  </a:cubicBezTo>
                  <a:cubicBezTo>
                    <a:pt x="73503" y="373083"/>
                    <a:pt x="73503" y="340197"/>
                    <a:pt x="73503" y="307311"/>
                  </a:cubicBezTo>
                  <a:close/>
                </a:path>
              </a:pathLst>
            </a:custGeom>
            <a:solidFill>
              <a:schemeClr val="accent4">
                <a:lumMod val="75000"/>
              </a:schemeClr>
            </a:solidFill>
            <a:ln w="16933" cap="flat">
              <a:noFill/>
              <a:prstDash val="solid"/>
              <a:miter/>
            </a:ln>
          </p:spPr>
          <p:txBody>
            <a:bodyPr rtlCol="0" anchor="ctr"/>
            <a:lstStyle/>
            <a:p>
              <a:endParaRPr lang="es-ES"/>
            </a:p>
          </p:txBody>
        </p:sp>
        <p:sp>
          <p:nvSpPr>
            <p:cNvPr id="31" name="Forma libre: forma 50">
              <a:extLst>
                <a:ext uri="{FF2B5EF4-FFF2-40B4-BE49-F238E27FC236}">
                  <a16:creationId xmlns:a16="http://schemas.microsoft.com/office/drawing/2014/main" id="{F191BD58-5829-E94D-A16D-31200C8687D3}"/>
                </a:ext>
              </a:extLst>
            </p:cNvPr>
            <p:cNvSpPr/>
            <p:nvPr/>
          </p:nvSpPr>
          <p:spPr>
            <a:xfrm>
              <a:off x="10457409" y="2498640"/>
              <a:ext cx="186468" cy="267019"/>
            </a:xfrm>
            <a:custGeom>
              <a:avLst/>
              <a:gdLst>
                <a:gd name="connsiteX0" fmla="*/ 185750 w 186468"/>
                <a:gd name="connsiteY0" fmla="*/ 136685 h 267019"/>
                <a:gd name="connsiteX1" fmla="*/ 185750 w 186468"/>
                <a:gd name="connsiteY1" fmla="*/ 231612 h 267019"/>
                <a:gd name="connsiteX2" fmla="*/ 151847 w 186468"/>
                <a:gd name="connsiteY2" fmla="*/ 267550 h 267019"/>
                <a:gd name="connsiteX3" fmla="*/ 31323 w 186468"/>
                <a:gd name="connsiteY3" fmla="*/ 267550 h 267019"/>
                <a:gd name="connsiteX4" fmla="*/ -716 w 186468"/>
                <a:gd name="connsiteY4" fmla="*/ 233647 h 267019"/>
                <a:gd name="connsiteX5" fmla="*/ -716 w 186468"/>
                <a:gd name="connsiteY5" fmla="*/ 32942 h 267019"/>
                <a:gd name="connsiteX6" fmla="*/ 32340 w 186468"/>
                <a:gd name="connsiteY6" fmla="*/ 565 h 267019"/>
                <a:gd name="connsiteX7" fmla="*/ 152695 w 186468"/>
                <a:gd name="connsiteY7" fmla="*/ 565 h 267019"/>
                <a:gd name="connsiteX8" fmla="*/ 184733 w 186468"/>
                <a:gd name="connsiteY8" fmla="*/ 34468 h 267019"/>
                <a:gd name="connsiteX9" fmla="*/ 185750 w 186468"/>
                <a:gd name="connsiteY9" fmla="*/ 136685 h 26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468" h="267019">
                  <a:moveTo>
                    <a:pt x="185750" y="136685"/>
                  </a:moveTo>
                  <a:cubicBezTo>
                    <a:pt x="185750" y="168384"/>
                    <a:pt x="185750" y="199913"/>
                    <a:pt x="185750" y="231612"/>
                  </a:cubicBezTo>
                  <a:cubicBezTo>
                    <a:pt x="185750" y="255175"/>
                    <a:pt x="178291" y="268228"/>
                    <a:pt x="151847" y="267550"/>
                  </a:cubicBezTo>
                  <a:cubicBezTo>
                    <a:pt x="111672" y="266533"/>
                    <a:pt x="71498" y="266702"/>
                    <a:pt x="31323" y="267550"/>
                  </a:cubicBezTo>
                  <a:cubicBezTo>
                    <a:pt x="7590" y="267550"/>
                    <a:pt x="-885" y="256870"/>
                    <a:pt x="-716" y="233647"/>
                  </a:cubicBezTo>
                  <a:cubicBezTo>
                    <a:pt x="-716" y="166858"/>
                    <a:pt x="301" y="99900"/>
                    <a:pt x="-716" y="32942"/>
                  </a:cubicBezTo>
                  <a:cubicBezTo>
                    <a:pt x="-716" y="9380"/>
                    <a:pt x="9455" y="226"/>
                    <a:pt x="32340" y="565"/>
                  </a:cubicBezTo>
                  <a:cubicBezTo>
                    <a:pt x="72515" y="565"/>
                    <a:pt x="112689" y="565"/>
                    <a:pt x="152695" y="565"/>
                  </a:cubicBezTo>
                  <a:cubicBezTo>
                    <a:pt x="176765" y="565"/>
                    <a:pt x="185072" y="11922"/>
                    <a:pt x="184733" y="34468"/>
                  </a:cubicBezTo>
                  <a:cubicBezTo>
                    <a:pt x="185750" y="68540"/>
                    <a:pt x="185750" y="102612"/>
                    <a:pt x="185750" y="136685"/>
                  </a:cubicBezTo>
                  <a:close/>
                </a:path>
              </a:pathLst>
            </a:custGeom>
            <a:solidFill>
              <a:schemeClr val="accent4">
                <a:lumMod val="75000"/>
              </a:schemeClr>
            </a:solidFill>
            <a:ln w="16933" cap="flat">
              <a:noFill/>
              <a:prstDash val="solid"/>
              <a:miter/>
            </a:ln>
          </p:spPr>
          <p:txBody>
            <a:bodyPr rtlCol="0" anchor="ctr"/>
            <a:lstStyle/>
            <a:p>
              <a:endParaRPr lang="es-ES"/>
            </a:p>
          </p:txBody>
        </p:sp>
        <p:sp>
          <p:nvSpPr>
            <p:cNvPr id="32" name="Forma libre: forma 51">
              <a:extLst>
                <a:ext uri="{FF2B5EF4-FFF2-40B4-BE49-F238E27FC236}">
                  <a16:creationId xmlns:a16="http://schemas.microsoft.com/office/drawing/2014/main" id="{1C97AA54-BDF0-D14B-98AE-10C66D892507}"/>
                </a:ext>
              </a:extLst>
            </p:cNvPr>
            <p:cNvSpPr/>
            <p:nvPr/>
          </p:nvSpPr>
          <p:spPr>
            <a:xfrm>
              <a:off x="10988959" y="1974485"/>
              <a:ext cx="188053" cy="264700"/>
            </a:xfrm>
            <a:custGeom>
              <a:avLst/>
              <a:gdLst>
                <a:gd name="connsiteX0" fmla="*/ -669 w 188053"/>
                <a:gd name="connsiteY0" fmla="*/ 139923 h 264700"/>
                <a:gd name="connsiteX1" fmla="*/ -669 w 188053"/>
                <a:gd name="connsiteY1" fmla="*/ 38214 h 264700"/>
                <a:gd name="connsiteX2" fmla="*/ 35437 w 188053"/>
                <a:gd name="connsiteY2" fmla="*/ 582 h 264700"/>
                <a:gd name="connsiteX3" fmla="*/ 152233 w 188053"/>
                <a:gd name="connsiteY3" fmla="*/ 582 h 264700"/>
                <a:gd name="connsiteX4" fmla="*/ 184441 w 188053"/>
                <a:gd name="connsiteY4" fmla="*/ 35502 h 264700"/>
                <a:gd name="connsiteX5" fmla="*/ 184441 w 188053"/>
                <a:gd name="connsiteY5" fmla="*/ 39061 h 264700"/>
                <a:gd name="connsiteX6" fmla="*/ 116635 w 188053"/>
                <a:gd name="connsiteY6" fmla="*/ 172299 h 264700"/>
                <a:gd name="connsiteX7" fmla="*/ 26961 w 188053"/>
                <a:gd name="connsiteY7" fmla="*/ 250954 h 264700"/>
                <a:gd name="connsiteX8" fmla="*/ 7637 w 188053"/>
                <a:gd name="connsiteY8" fmla="*/ 264685 h 264700"/>
                <a:gd name="connsiteX9" fmla="*/ 1026 w 188053"/>
                <a:gd name="connsiteY9" fmla="*/ 242479 h 264700"/>
                <a:gd name="connsiteX10" fmla="*/ 1026 w 188053"/>
                <a:gd name="connsiteY10" fmla="*/ 140770 h 2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053" h="264700">
                  <a:moveTo>
                    <a:pt x="-669" y="139923"/>
                  </a:moveTo>
                  <a:cubicBezTo>
                    <a:pt x="-669" y="106020"/>
                    <a:pt x="-669" y="72117"/>
                    <a:pt x="-669" y="38214"/>
                  </a:cubicBezTo>
                  <a:cubicBezTo>
                    <a:pt x="-1517" y="12278"/>
                    <a:pt x="8654" y="-96"/>
                    <a:pt x="35437" y="582"/>
                  </a:cubicBezTo>
                  <a:cubicBezTo>
                    <a:pt x="74205" y="1379"/>
                    <a:pt x="113126" y="1379"/>
                    <a:pt x="152233" y="582"/>
                  </a:cubicBezTo>
                  <a:cubicBezTo>
                    <a:pt x="177490" y="582"/>
                    <a:pt x="188339" y="10244"/>
                    <a:pt x="184441" y="35502"/>
                  </a:cubicBezTo>
                  <a:cubicBezTo>
                    <a:pt x="184271" y="36688"/>
                    <a:pt x="184271" y="37875"/>
                    <a:pt x="184441" y="39061"/>
                  </a:cubicBezTo>
                  <a:cubicBezTo>
                    <a:pt x="194611" y="100256"/>
                    <a:pt x="179354" y="146534"/>
                    <a:pt x="116635" y="172299"/>
                  </a:cubicBezTo>
                  <a:cubicBezTo>
                    <a:pt x="79172" y="187556"/>
                    <a:pt x="54762" y="222306"/>
                    <a:pt x="26961" y="250954"/>
                  </a:cubicBezTo>
                  <a:cubicBezTo>
                    <a:pt x="21367" y="256718"/>
                    <a:pt x="17808" y="267906"/>
                    <a:pt x="7637" y="264685"/>
                  </a:cubicBezTo>
                  <a:cubicBezTo>
                    <a:pt x="-2534" y="261464"/>
                    <a:pt x="1026" y="250446"/>
                    <a:pt x="1026" y="242479"/>
                  </a:cubicBezTo>
                  <a:cubicBezTo>
                    <a:pt x="1026" y="208576"/>
                    <a:pt x="1026" y="174673"/>
                    <a:pt x="1026" y="140770"/>
                  </a:cubicBezTo>
                  <a:close/>
                </a:path>
              </a:pathLst>
            </a:custGeom>
            <a:solidFill>
              <a:schemeClr val="accent4">
                <a:lumMod val="75000"/>
              </a:schemeClr>
            </a:solidFill>
            <a:ln w="16933" cap="flat">
              <a:noFill/>
              <a:prstDash val="solid"/>
              <a:miter/>
            </a:ln>
          </p:spPr>
          <p:txBody>
            <a:bodyPr rtlCol="0" anchor="ctr"/>
            <a:lstStyle/>
            <a:p>
              <a:endParaRPr lang="es-ES"/>
            </a:p>
          </p:txBody>
        </p:sp>
      </p:grpSp>
      <p:grpSp>
        <p:nvGrpSpPr>
          <p:cNvPr id="33" name="Group 25">
            <a:extLst>
              <a:ext uri="{FF2B5EF4-FFF2-40B4-BE49-F238E27FC236}">
                <a16:creationId xmlns:a16="http://schemas.microsoft.com/office/drawing/2014/main" id="{C3C79809-1A0C-2B48-A4B5-393B54D40BC5}"/>
              </a:ext>
            </a:extLst>
          </p:cNvPr>
          <p:cNvGrpSpPr/>
          <p:nvPr/>
        </p:nvGrpSpPr>
        <p:grpSpPr>
          <a:xfrm rot="10800000">
            <a:off x="5352334" y="302112"/>
            <a:ext cx="6687266" cy="1250874"/>
            <a:chOff x="2203174" y="4452729"/>
            <a:chExt cx="7513517" cy="1391481"/>
          </a:xfrm>
          <a:solidFill>
            <a:srgbClr val="A6192E">
              <a:alpha val="70000"/>
            </a:srgbClr>
          </a:solidFill>
        </p:grpSpPr>
        <p:sp>
          <p:nvSpPr>
            <p:cNvPr id="34" name="Freeform: Shape 26">
              <a:extLst>
                <a:ext uri="{FF2B5EF4-FFF2-40B4-BE49-F238E27FC236}">
                  <a16:creationId xmlns:a16="http://schemas.microsoft.com/office/drawing/2014/main" id="{0DD537B6-1AF2-AE4B-80C6-9BDA0FE97070}"/>
                </a:ext>
              </a:extLst>
            </p:cNvPr>
            <p:cNvSpPr/>
            <p:nvPr/>
          </p:nvSpPr>
          <p:spPr>
            <a:xfrm>
              <a:off x="3266661" y="4452729"/>
              <a:ext cx="6450030" cy="1391480"/>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Chevron 29">
              <a:extLst>
                <a:ext uri="{FF2B5EF4-FFF2-40B4-BE49-F238E27FC236}">
                  <a16:creationId xmlns:a16="http://schemas.microsoft.com/office/drawing/2014/main" id="{1E881FDC-EB64-9548-86D6-DFAAD2CBB883}"/>
                </a:ext>
              </a:extLst>
            </p:cNvPr>
            <p:cNvSpPr/>
            <p:nvPr/>
          </p:nvSpPr>
          <p:spPr>
            <a:xfrm>
              <a:off x="2203174" y="4452730"/>
              <a:ext cx="1002920" cy="1391479"/>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Chevron 30">
              <a:extLst>
                <a:ext uri="{FF2B5EF4-FFF2-40B4-BE49-F238E27FC236}">
                  <a16:creationId xmlns:a16="http://schemas.microsoft.com/office/drawing/2014/main" id="{FB2670F4-5249-094C-99E1-4E25CF509D51}"/>
                </a:ext>
              </a:extLst>
            </p:cNvPr>
            <p:cNvSpPr/>
            <p:nvPr/>
          </p:nvSpPr>
          <p:spPr>
            <a:xfrm>
              <a:off x="2716466" y="4452731"/>
              <a:ext cx="1002920" cy="1391479"/>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7" name="Arrow: Chevron 27">
            <a:extLst>
              <a:ext uri="{FF2B5EF4-FFF2-40B4-BE49-F238E27FC236}">
                <a16:creationId xmlns:a16="http://schemas.microsoft.com/office/drawing/2014/main" id="{425625A0-22CD-DE47-B017-08A1794CAE91}"/>
              </a:ext>
            </a:extLst>
          </p:cNvPr>
          <p:cNvSpPr/>
          <p:nvPr/>
        </p:nvSpPr>
        <p:spPr>
          <a:xfrm rot="10800000">
            <a:off x="4895492" y="302113"/>
            <a:ext cx="892630" cy="1250874"/>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Arrow: Chevron 28">
            <a:extLst>
              <a:ext uri="{FF2B5EF4-FFF2-40B4-BE49-F238E27FC236}">
                <a16:creationId xmlns:a16="http://schemas.microsoft.com/office/drawing/2014/main" id="{786023FF-02F2-414D-99E2-D7F1A255DA2D}"/>
              </a:ext>
            </a:extLst>
          </p:cNvPr>
          <p:cNvSpPr/>
          <p:nvPr/>
        </p:nvSpPr>
        <p:spPr>
          <a:xfrm rot="10800000">
            <a:off x="4438650" y="302113"/>
            <a:ext cx="892630" cy="1250874"/>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uadroTexto 38">
            <a:extLst>
              <a:ext uri="{FF2B5EF4-FFF2-40B4-BE49-F238E27FC236}">
                <a16:creationId xmlns:a16="http://schemas.microsoft.com/office/drawing/2014/main" id="{54831588-8049-A14A-9AF8-603F5BCA5727}"/>
              </a:ext>
            </a:extLst>
          </p:cNvPr>
          <p:cNvSpPr txBox="1"/>
          <p:nvPr/>
        </p:nvSpPr>
        <p:spPr>
          <a:xfrm>
            <a:off x="5053352" y="354602"/>
            <a:ext cx="6093618" cy="1661993"/>
          </a:xfrm>
          <a:prstGeom prst="rect">
            <a:avLst/>
          </a:prstGeom>
          <a:noFill/>
        </p:spPr>
        <p:txBody>
          <a:bodyPr wrap="square">
            <a:spAutoFit/>
          </a:bodyPr>
          <a:lstStyle/>
          <a:p>
            <a:pPr algn="ctr"/>
            <a:r>
              <a:rPr lang="en-US" altLang="ko-KR" sz="3000" dirty="0">
                <a:solidFill>
                  <a:schemeClr val="bg1"/>
                </a:solidFill>
                <a:latin typeface="Myriad Pro" panose="020B0503030403020204" pitchFamily="34" charset="0"/>
                <a:cs typeface="Poppins" pitchFamily="2" charset="77"/>
              </a:rPr>
              <a:t> </a:t>
            </a:r>
            <a:r>
              <a:rPr lang="en-US" altLang="ko-KR" sz="3000" dirty="0" err="1">
                <a:solidFill>
                  <a:schemeClr val="bg1"/>
                </a:solidFill>
                <a:latin typeface="Myriad Pro" panose="020B0503030403020204" pitchFamily="34" charset="0"/>
                <a:cs typeface="Poppins" pitchFamily="2" charset="77"/>
              </a:rPr>
              <a:t>Inversión</a:t>
            </a:r>
            <a:r>
              <a:rPr lang="en-US" altLang="ko-KR" sz="3000" dirty="0">
                <a:solidFill>
                  <a:schemeClr val="bg1"/>
                </a:solidFill>
                <a:latin typeface="Myriad Pro" panose="020B0503030403020204" pitchFamily="34" charset="0"/>
                <a:cs typeface="Poppins" pitchFamily="2" charset="77"/>
              </a:rPr>
              <a:t> por </a:t>
            </a:r>
            <a:r>
              <a:rPr lang="en-US" altLang="ko-KR" sz="3000" dirty="0" err="1">
                <a:solidFill>
                  <a:schemeClr val="bg1"/>
                </a:solidFill>
                <a:latin typeface="Myriad Pro" panose="020B0503030403020204" pitchFamily="34" charset="0"/>
                <a:cs typeface="Poppins" pitchFamily="2" charset="77"/>
              </a:rPr>
              <a:t>categoria</a:t>
            </a:r>
            <a:endParaRPr lang="en-US" altLang="ko-KR" sz="3000" dirty="0">
              <a:solidFill>
                <a:schemeClr val="bg1"/>
              </a:solidFill>
              <a:latin typeface="Myriad Pro" panose="020B0503030403020204" pitchFamily="34" charset="0"/>
              <a:cs typeface="Poppins" pitchFamily="2" charset="77"/>
            </a:endParaRPr>
          </a:p>
          <a:p>
            <a:pPr algn="ctr"/>
            <a:r>
              <a:rPr lang="en-US" sz="3000" dirty="0">
                <a:solidFill>
                  <a:schemeClr val="bg1"/>
                </a:solidFill>
                <a:latin typeface="Myriad Pro" panose="020B0503030403020204" pitchFamily="34" charset="0"/>
                <a:cs typeface="Poppins" pitchFamily="2" charset="77"/>
              </a:rPr>
              <a:t>(</a:t>
            </a:r>
            <a:r>
              <a:rPr lang="en-US" sz="3000" dirty="0" err="1">
                <a:solidFill>
                  <a:schemeClr val="bg1"/>
                </a:solidFill>
                <a:latin typeface="Myriad Pro" panose="020B0503030403020204" pitchFamily="34" charset="0"/>
                <a:cs typeface="Poppins" pitchFamily="2" charset="77"/>
              </a:rPr>
              <a:t>principales</a:t>
            </a:r>
            <a:r>
              <a:rPr lang="en-US" sz="3000" dirty="0">
                <a:solidFill>
                  <a:schemeClr val="bg1"/>
                </a:solidFill>
                <a:latin typeface="Myriad Pro" panose="020B0503030403020204" pitchFamily="34" charset="0"/>
                <a:cs typeface="Poppins" pitchFamily="2" charset="77"/>
              </a:rPr>
              <a:t> </a:t>
            </a:r>
            <a:r>
              <a:rPr lang="en-US" sz="3000" dirty="0" err="1">
                <a:solidFill>
                  <a:schemeClr val="bg1"/>
                </a:solidFill>
                <a:latin typeface="Myriad Pro" panose="020B0503030403020204" pitchFamily="34" charset="0"/>
                <a:cs typeface="Poppins" pitchFamily="2" charset="77"/>
              </a:rPr>
              <a:t>bancos</a:t>
            </a:r>
            <a:r>
              <a:rPr lang="en-US" sz="3000" dirty="0">
                <a:solidFill>
                  <a:schemeClr val="bg1"/>
                </a:solidFill>
                <a:latin typeface="Myriad Pro" panose="020B0503030403020204" pitchFamily="34" charset="0"/>
                <a:cs typeface="Poppins" pitchFamily="2" charset="77"/>
              </a:rPr>
              <a:t>)</a:t>
            </a:r>
          </a:p>
          <a:p>
            <a:pPr algn="ctr"/>
            <a:r>
              <a:rPr lang="es-HN" altLang="ko-KR" sz="1200" dirty="0">
                <a:solidFill>
                  <a:schemeClr val="bg1"/>
                </a:solidFill>
                <a:latin typeface="Myriad Pro" panose="020B0503030403020204" pitchFamily="34" charset="0"/>
                <a:cs typeface="Poppins" pitchFamily="2" charset="77"/>
              </a:rPr>
              <a:t>enero-octubre 2025</a:t>
            </a:r>
            <a:endParaRPr lang="en-US" altLang="ko-KR" sz="1200" dirty="0">
              <a:solidFill>
                <a:schemeClr val="bg1"/>
              </a:solidFill>
              <a:latin typeface="Myriad Pro" panose="020B0503030403020204" pitchFamily="34" charset="0"/>
              <a:cs typeface="Poppins" pitchFamily="2" charset="77"/>
            </a:endParaRPr>
          </a:p>
          <a:p>
            <a:pPr algn="ctr"/>
            <a:endParaRPr lang="es-HN" sz="3000" dirty="0">
              <a:latin typeface="Myriad Pro" panose="020B0503030403020204" pitchFamily="34" charset="0"/>
            </a:endParaRPr>
          </a:p>
        </p:txBody>
      </p:sp>
      <p:sp>
        <p:nvSpPr>
          <p:cNvPr id="40" name="CuadroTexto 39">
            <a:extLst>
              <a:ext uri="{FF2B5EF4-FFF2-40B4-BE49-F238E27FC236}">
                <a16:creationId xmlns:a16="http://schemas.microsoft.com/office/drawing/2014/main" id="{DB91EEEC-625B-EA4E-953C-F6A2B5CEAE05}"/>
              </a:ext>
            </a:extLst>
          </p:cNvPr>
          <p:cNvSpPr txBox="1"/>
          <p:nvPr/>
        </p:nvSpPr>
        <p:spPr>
          <a:xfrm>
            <a:off x="126374" y="658387"/>
            <a:ext cx="2114681" cy="477054"/>
          </a:xfrm>
          <a:prstGeom prst="rect">
            <a:avLst/>
          </a:prstGeom>
          <a:noFill/>
        </p:spPr>
        <p:txBody>
          <a:bodyPr wrap="none" rtlCol="0">
            <a:spAutoFit/>
          </a:bodyPr>
          <a:lstStyle/>
          <a:p>
            <a:r>
              <a:rPr lang="es-HN" sz="2500" b="1" dirty="0">
                <a:latin typeface="Myriad Pro" panose="020B0503030403020204" pitchFamily="34" charset="0"/>
                <a:cs typeface="Poppins" pitchFamily="2" charset="77"/>
              </a:rPr>
              <a:t>Total  $29.1M</a:t>
            </a:r>
          </a:p>
        </p:txBody>
      </p:sp>
      <p:sp>
        <p:nvSpPr>
          <p:cNvPr id="41" name="CuadroTexto 40">
            <a:extLst>
              <a:ext uri="{FF2B5EF4-FFF2-40B4-BE49-F238E27FC236}">
                <a16:creationId xmlns:a16="http://schemas.microsoft.com/office/drawing/2014/main" id="{00BFA71C-9B3C-504E-B97C-9950324C0E64}"/>
              </a:ext>
            </a:extLst>
          </p:cNvPr>
          <p:cNvSpPr txBox="1"/>
          <p:nvPr/>
        </p:nvSpPr>
        <p:spPr>
          <a:xfrm>
            <a:off x="10480750" y="2540202"/>
            <a:ext cx="998991" cy="553998"/>
          </a:xfrm>
          <a:prstGeom prst="rect">
            <a:avLst/>
          </a:prstGeom>
          <a:noFill/>
        </p:spPr>
        <p:txBody>
          <a:bodyPr wrap="none" rtlCol="0">
            <a:spAutoFit/>
          </a:bodyPr>
          <a:lstStyle/>
          <a:p>
            <a:r>
              <a:rPr lang="es-HN" b="1" dirty="0">
                <a:solidFill>
                  <a:schemeClr val="tx1">
                    <a:lumMod val="65000"/>
                    <a:lumOff val="35000"/>
                  </a:schemeClr>
                </a:solidFill>
                <a:latin typeface="Myriad Pro" panose="020B0503030403020204" pitchFamily="34" charset="0"/>
                <a:cs typeface="Poppins" pitchFamily="2" charset="77"/>
              </a:rPr>
              <a:t>$19.8M </a:t>
            </a:r>
          </a:p>
          <a:p>
            <a:pPr algn="ctr"/>
            <a:r>
              <a:rPr lang="es-HN" sz="1200" dirty="0">
                <a:solidFill>
                  <a:schemeClr val="tx1">
                    <a:lumMod val="50000"/>
                    <a:lumOff val="50000"/>
                  </a:schemeClr>
                </a:solidFill>
                <a:latin typeface="Myriad Pro" panose="020B0503030403020204" pitchFamily="34" charset="0"/>
                <a:cs typeface="Poppins" pitchFamily="2" charset="77"/>
              </a:rPr>
              <a:t>73%</a:t>
            </a:r>
          </a:p>
        </p:txBody>
      </p:sp>
      <p:sp>
        <p:nvSpPr>
          <p:cNvPr id="42" name="CuadroTexto 41">
            <a:extLst>
              <a:ext uri="{FF2B5EF4-FFF2-40B4-BE49-F238E27FC236}">
                <a16:creationId xmlns:a16="http://schemas.microsoft.com/office/drawing/2014/main" id="{A88C3FCD-F81E-994F-AC56-3B4504655C1A}"/>
              </a:ext>
            </a:extLst>
          </p:cNvPr>
          <p:cNvSpPr txBox="1"/>
          <p:nvPr/>
        </p:nvSpPr>
        <p:spPr>
          <a:xfrm>
            <a:off x="8536846" y="3177373"/>
            <a:ext cx="824265" cy="553998"/>
          </a:xfrm>
          <a:prstGeom prst="rect">
            <a:avLst/>
          </a:prstGeom>
          <a:noFill/>
        </p:spPr>
        <p:txBody>
          <a:bodyPr wrap="none" rtlCol="0">
            <a:spAutoFit/>
          </a:bodyPr>
          <a:lstStyle/>
          <a:p>
            <a:r>
              <a:rPr lang="es-HN" b="1" dirty="0">
                <a:solidFill>
                  <a:schemeClr val="tx1">
                    <a:lumMod val="65000"/>
                    <a:lumOff val="35000"/>
                  </a:schemeClr>
                </a:solidFill>
                <a:latin typeface="Myriad Pro" panose="020B0503030403020204" pitchFamily="34" charset="0"/>
                <a:cs typeface="Poppins" pitchFamily="2" charset="77"/>
              </a:rPr>
              <a:t>$3.2M</a:t>
            </a:r>
          </a:p>
          <a:p>
            <a:pPr algn="ctr"/>
            <a:r>
              <a:rPr lang="es-HN" sz="1200" dirty="0">
                <a:solidFill>
                  <a:schemeClr val="tx1">
                    <a:lumMod val="50000"/>
                    <a:lumOff val="50000"/>
                  </a:schemeClr>
                </a:solidFill>
                <a:latin typeface="Myriad Pro" panose="020B0503030403020204" pitchFamily="34" charset="0"/>
                <a:cs typeface="Poppins" pitchFamily="2" charset="77"/>
              </a:rPr>
              <a:t>12%</a:t>
            </a:r>
          </a:p>
        </p:txBody>
      </p:sp>
      <p:sp>
        <p:nvSpPr>
          <p:cNvPr id="43" name="CuadroTexto 42">
            <a:extLst>
              <a:ext uri="{FF2B5EF4-FFF2-40B4-BE49-F238E27FC236}">
                <a16:creationId xmlns:a16="http://schemas.microsoft.com/office/drawing/2014/main" id="{28241AB7-AC45-D94D-BF4A-51E019E38A6B}"/>
              </a:ext>
            </a:extLst>
          </p:cNvPr>
          <p:cNvSpPr txBox="1"/>
          <p:nvPr/>
        </p:nvSpPr>
        <p:spPr>
          <a:xfrm>
            <a:off x="7020324" y="3800440"/>
            <a:ext cx="824265" cy="553998"/>
          </a:xfrm>
          <a:prstGeom prst="rect">
            <a:avLst/>
          </a:prstGeom>
          <a:noFill/>
        </p:spPr>
        <p:txBody>
          <a:bodyPr wrap="none" rtlCol="0">
            <a:spAutoFit/>
          </a:bodyPr>
          <a:lstStyle/>
          <a:p>
            <a:r>
              <a:rPr lang="es-HN" b="1" dirty="0">
                <a:solidFill>
                  <a:schemeClr val="tx1">
                    <a:lumMod val="65000"/>
                    <a:lumOff val="35000"/>
                  </a:schemeClr>
                </a:solidFill>
                <a:latin typeface="Myriad Pro" panose="020B0503030403020204" pitchFamily="34" charset="0"/>
                <a:cs typeface="Poppins" pitchFamily="2" charset="77"/>
              </a:rPr>
              <a:t>$2.4M</a:t>
            </a:r>
          </a:p>
          <a:p>
            <a:pPr algn="ctr"/>
            <a:r>
              <a:rPr lang="es-HN" sz="1200" dirty="0">
                <a:solidFill>
                  <a:schemeClr val="tx1">
                    <a:lumMod val="50000"/>
                    <a:lumOff val="50000"/>
                  </a:schemeClr>
                </a:solidFill>
                <a:latin typeface="Myriad Pro" panose="020B0503030403020204" pitchFamily="34" charset="0"/>
                <a:cs typeface="Poppins" pitchFamily="2" charset="77"/>
              </a:rPr>
              <a:t>9%</a:t>
            </a:r>
          </a:p>
        </p:txBody>
      </p:sp>
      <p:sp>
        <p:nvSpPr>
          <p:cNvPr id="44" name="CuadroTexto 43">
            <a:extLst>
              <a:ext uri="{FF2B5EF4-FFF2-40B4-BE49-F238E27FC236}">
                <a16:creationId xmlns:a16="http://schemas.microsoft.com/office/drawing/2014/main" id="{A65AB4D5-B039-9247-A6BF-0BFADD4CCEE6}"/>
              </a:ext>
            </a:extLst>
          </p:cNvPr>
          <p:cNvSpPr txBox="1"/>
          <p:nvPr/>
        </p:nvSpPr>
        <p:spPr>
          <a:xfrm>
            <a:off x="5520073" y="4455362"/>
            <a:ext cx="824265" cy="553998"/>
          </a:xfrm>
          <a:prstGeom prst="rect">
            <a:avLst/>
          </a:prstGeom>
          <a:noFill/>
        </p:spPr>
        <p:txBody>
          <a:bodyPr wrap="none" rtlCol="0">
            <a:spAutoFit/>
          </a:bodyPr>
          <a:lstStyle/>
          <a:p>
            <a:r>
              <a:rPr lang="es-HN" b="1" dirty="0">
                <a:solidFill>
                  <a:schemeClr val="tx1">
                    <a:lumMod val="65000"/>
                    <a:lumOff val="35000"/>
                  </a:schemeClr>
                </a:solidFill>
                <a:latin typeface="Myriad Pro" panose="020B0503030403020204" pitchFamily="34" charset="0"/>
                <a:cs typeface="Poppins" pitchFamily="2" charset="77"/>
              </a:rPr>
              <a:t>$1.6M</a:t>
            </a:r>
          </a:p>
          <a:p>
            <a:pPr algn="ctr"/>
            <a:r>
              <a:rPr lang="es-HN" sz="1200" dirty="0">
                <a:solidFill>
                  <a:schemeClr val="tx1">
                    <a:lumMod val="50000"/>
                    <a:lumOff val="50000"/>
                  </a:schemeClr>
                </a:solidFill>
                <a:latin typeface="Myriad Pro" panose="020B0503030403020204" pitchFamily="34" charset="0"/>
                <a:cs typeface="Poppins" pitchFamily="2" charset="77"/>
              </a:rPr>
              <a:t>6%</a:t>
            </a:r>
          </a:p>
        </p:txBody>
      </p:sp>
      <p:sp>
        <p:nvSpPr>
          <p:cNvPr id="45" name="CuadroTexto 44">
            <a:extLst>
              <a:ext uri="{FF2B5EF4-FFF2-40B4-BE49-F238E27FC236}">
                <a16:creationId xmlns:a16="http://schemas.microsoft.com/office/drawing/2014/main" id="{E14C0CA5-FE5B-7D42-BBA2-80D471EE69D7}"/>
              </a:ext>
            </a:extLst>
          </p:cNvPr>
          <p:cNvSpPr txBox="1"/>
          <p:nvPr/>
        </p:nvSpPr>
        <p:spPr>
          <a:xfrm>
            <a:off x="4093457" y="5088661"/>
            <a:ext cx="824265" cy="553998"/>
          </a:xfrm>
          <a:prstGeom prst="rect">
            <a:avLst/>
          </a:prstGeom>
          <a:noFill/>
        </p:spPr>
        <p:txBody>
          <a:bodyPr wrap="none" rtlCol="0">
            <a:spAutoFit/>
          </a:bodyPr>
          <a:lstStyle/>
          <a:p>
            <a:r>
              <a:rPr lang="es-HN" b="1" dirty="0">
                <a:solidFill>
                  <a:schemeClr val="tx1">
                    <a:lumMod val="65000"/>
                    <a:lumOff val="35000"/>
                  </a:schemeClr>
                </a:solidFill>
                <a:latin typeface="Myriad Pro" panose="020B0503030403020204" pitchFamily="34" charset="0"/>
                <a:cs typeface="Poppins" pitchFamily="2" charset="77"/>
              </a:rPr>
              <a:t>$0.6M</a:t>
            </a:r>
          </a:p>
          <a:p>
            <a:pPr algn="ctr"/>
            <a:r>
              <a:rPr lang="es-HN" sz="1200" dirty="0">
                <a:solidFill>
                  <a:schemeClr val="tx1">
                    <a:lumMod val="50000"/>
                    <a:lumOff val="50000"/>
                  </a:schemeClr>
                </a:solidFill>
                <a:latin typeface="Myriad Pro" panose="020B0503030403020204" pitchFamily="34" charset="0"/>
                <a:cs typeface="Poppins" pitchFamily="2" charset="77"/>
              </a:rPr>
              <a:t>2%</a:t>
            </a:r>
          </a:p>
        </p:txBody>
      </p:sp>
      <p:sp>
        <p:nvSpPr>
          <p:cNvPr id="13" name="CuadroTexto 12">
            <a:extLst>
              <a:ext uri="{FF2B5EF4-FFF2-40B4-BE49-F238E27FC236}">
                <a16:creationId xmlns:a16="http://schemas.microsoft.com/office/drawing/2014/main" id="{5799CF90-A895-628C-FBE2-FFC58CA1FBFE}"/>
              </a:ext>
            </a:extLst>
          </p:cNvPr>
          <p:cNvSpPr txBox="1"/>
          <p:nvPr/>
        </p:nvSpPr>
        <p:spPr>
          <a:xfrm>
            <a:off x="9866654" y="4867790"/>
            <a:ext cx="1475224" cy="461665"/>
          </a:xfrm>
          <a:prstGeom prst="rect">
            <a:avLst/>
          </a:prstGeom>
          <a:noFill/>
        </p:spPr>
        <p:txBody>
          <a:bodyPr wrap="square" rtlCol="0">
            <a:spAutoFit/>
          </a:bodyPr>
          <a:lstStyle/>
          <a:p>
            <a:r>
              <a:rPr lang="es-HN" sz="800" dirty="0">
                <a:latin typeface="Myriad Pro" panose="020B0503030403020204" pitchFamily="34" charset="0"/>
              </a:rPr>
              <a:t>(*) Otros : certificados de depósito,  patrocinio equipos Liga o selección nacioal, etc.</a:t>
            </a:r>
          </a:p>
        </p:txBody>
      </p:sp>
      <p:sp>
        <p:nvSpPr>
          <p:cNvPr id="14" name="CuadroTexto 13">
            <a:extLst>
              <a:ext uri="{FF2B5EF4-FFF2-40B4-BE49-F238E27FC236}">
                <a16:creationId xmlns:a16="http://schemas.microsoft.com/office/drawing/2014/main" id="{53AE93AF-9988-5941-FEF9-4687D7A577AC}"/>
              </a:ext>
            </a:extLst>
          </p:cNvPr>
          <p:cNvSpPr txBox="1"/>
          <p:nvPr/>
        </p:nvSpPr>
        <p:spPr>
          <a:xfrm>
            <a:off x="5323994" y="6670491"/>
            <a:ext cx="1611339" cy="200055"/>
          </a:xfrm>
          <a:prstGeom prst="rect">
            <a:avLst/>
          </a:prstGeom>
          <a:noFill/>
        </p:spPr>
        <p:txBody>
          <a:bodyPr wrap="none" rtlCol="0">
            <a:spAutoFit/>
          </a:bodyPr>
          <a:lstStyle/>
          <a:p>
            <a:r>
              <a:rPr lang="es-HN" sz="700" i="1" dirty="0">
                <a:solidFill>
                  <a:schemeClr val="tx1">
                    <a:lumMod val="65000"/>
                    <a:lumOff val="35000"/>
                  </a:schemeClr>
                </a:solidFill>
                <a:latin typeface="Poppins" pitchFamily="2" charset="77"/>
                <a:cs typeface="Poppins" pitchFamily="2" charset="77"/>
              </a:rPr>
              <a:t>Fuente : Publisearch, octubre’25</a:t>
            </a:r>
          </a:p>
        </p:txBody>
      </p:sp>
    </p:spTree>
    <p:extLst>
      <p:ext uri="{BB962C8B-B14F-4D97-AF65-F5344CB8AC3E}">
        <p14:creationId xmlns:p14="http://schemas.microsoft.com/office/powerpoint/2010/main" val="21690413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E3AAA083-0062-14A3-ED5F-67ECE177A7FB}"/>
              </a:ext>
            </a:extLst>
          </p:cNvPr>
          <p:cNvSpPr/>
          <p:nvPr/>
        </p:nvSpPr>
        <p:spPr>
          <a:xfrm>
            <a:off x="7132518" y="3420058"/>
            <a:ext cx="3402573" cy="3191176"/>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31" name="Rectángulo 30">
            <a:extLst>
              <a:ext uri="{FF2B5EF4-FFF2-40B4-BE49-F238E27FC236}">
                <a16:creationId xmlns:a16="http://schemas.microsoft.com/office/drawing/2014/main" id="{A6B53861-DB60-1913-7B0B-00693D6DB406}"/>
              </a:ext>
            </a:extLst>
          </p:cNvPr>
          <p:cNvSpPr/>
          <p:nvPr/>
        </p:nvSpPr>
        <p:spPr>
          <a:xfrm>
            <a:off x="3787570" y="3437943"/>
            <a:ext cx="3352044" cy="3191176"/>
          </a:xfrm>
          <a:prstGeom prst="rect">
            <a:avLst/>
          </a:prstGeom>
          <a:solidFill>
            <a:schemeClr val="bg1">
              <a:lumMod val="8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30" name="Rectángulo 29">
            <a:extLst>
              <a:ext uri="{FF2B5EF4-FFF2-40B4-BE49-F238E27FC236}">
                <a16:creationId xmlns:a16="http://schemas.microsoft.com/office/drawing/2014/main" id="{793776DD-3B7E-4F4C-9894-18EE733A083C}"/>
              </a:ext>
            </a:extLst>
          </p:cNvPr>
          <p:cNvSpPr/>
          <p:nvPr/>
        </p:nvSpPr>
        <p:spPr>
          <a:xfrm>
            <a:off x="403259" y="3420058"/>
            <a:ext cx="3394365" cy="3191176"/>
          </a:xfrm>
          <a:prstGeom prst="rect">
            <a:avLst/>
          </a:prstGeom>
          <a:solidFill>
            <a:schemeClr val="bg1">
              <a:lumMod val="7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2" name="Text Placeholder 1"/>
          <p:cNvSpPr>
            <a:spLocks noGrp="1"/>
          </p:cNvSpPr>
          <p:nvPr>
            <p:ph type="body" sz="quarter" idx="10"/>
          </p:nvPr>
        </p:nvSpPr>
        <p:spPr/>
        <p:txBody>
          <a:bodyPr/>
          <a:lstStyle/>
          <a:p>
            <a:pPr algn="l"/>
            <a:r>
              <a:rPr lang="en-US" sz="3000" b="1" dirty="0" err="1">
                <a:latin typeface="Poppins" pitchFamily="2" charset="77"/>
                <a:cs typeface="Poppins" pitchFamily="2" charset="77"/>
              </a:rPr>
              <a:t>Estacionalidad</a:t>
            </a:r>
            <a:endParaRPr lang="en-US" sz="3000" b="1" dirty="0">
              <a:latin typeface="Poppins" pitchFamily="2" charset="77"/>
              <a:cs typeface="Poppins" pitchFamily="2" charset="77"/>
            </a:endParaRPr>
          </a:p>
        </p:txBody>
      </p:sp>
      <p:graphicFrame>
        <p:nvGraphicFramePr>
          <p:cNvPr id="3" name="Chart 33">
            <a:extLst>
              <a:ext uri="{FF2B5EF4-FFF2-40B4-BE49-F238E27FC236}">
                <a16:creationId xmlns:a16="http://schemas.microsoft.com/office/drawing/2014/main" id="{E9DCE16A-D529-486F-8CFA-E2823E927C9F}"/>
              </a:ext>
            </a:extLst>
          </p:cNvPr>
          <p:cNvGraphicFramePr/>
          <p:nvPr>
            <p:extLst>
              <p:ext uri="{D42A27DB-BD31-4B8C-83A1-F6EECF244321}">
                <p14:modId xmlns:p14="http://schemas.microsoft.com/office/powerpoint/2010/main" val="1156523218"/>
              </p:ext>
            </p:extLst>
          </p:nvPr>
        </p:nvGraphicFramePr>
        <p:xfrm>
          <a:off x="295275" y="990005"/>
          <a:ext cx="11573196" cy="2761158"/>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7">
            <a:extLst>
              <a:ext uri="{FF2B5EF4-FFF2-40B4-BE49-F238E27FC236}">
                <a16:creationId xmlns:a16="http://schemas.microsoft.com/office/drawing/2014/main" id="{0A0B57C8-08BE-4D8C-8368-D9378DB92A0E}"/>
              </a:ext>
            </a:extLst>
          </p:cNvPr>
          <p:cNvGrpSpPr/>
          <p:nvPr/>
        </p:nvGrpSpPr>
        <p:grpSpPr>
          <a:xfrm>
            <a:off x="1371918" y="4097572"/>
            <a:ext cx="2397969" cy="1202273"/>
            <a:chOff x="1353016" y="1703207"/>
            <a:chExt cx="2452106" cy="1202273"/>
          </a:xfrm>
        </p:grpSpPr>
        <p:sp>
          <p:nvSpPr>
            <p:cNvPr id="5" name="TextBox 4">
              <a:extLst>
                <a:ext uri="{FF2B5EF4-FFF2-40B4-BE49-F238E27FC236}">
                  <a16:creationId xmlns:a16="http://schemas.microsoft.com/office/drawing/2014/main" id="{25C5D70B-1230-4E1E-A235-BE644C349FC4}"/>
                </a:ext>
              </a:extLst>
            </p:cNvPr>
            <p:cNvSpPr txBox="1"/>
            <p:nvPr/>
          </p:nvSpPr>
          <p:spPr>
            <a:xfrm>
              <a:off x="1364066" y="2012928"/>
              <a:ext cx="2439140" cy="892552"/>
            </a:xfrm>
            <a:prstGeom prst="rect">
              <a:avLst/>
            </a:prstGeom>
            <a:noFill/>
          </p:spPr>
          <p:txBody>
            <a:bodyPr wrap="square" rtlCol="0">
              <a:spAutoFit/>
            </a:bodyPr>
            <a:lstStyle/>
            <a:p>
              <a:r>
                <a:rPr lang="es-HN" sz="1000" dirty="0">
                  <a:latin typeface="Myriad Pro" panose="020B0503030403020204" pitchFamily="34" charset="0"/>
                  <a:cs typeface="Poppins" pitchFamily="2" charset="77"/>
                </a:rPr>
                <a:t>Al inicio del 2025, las instituciones bancarias mantienen activas las campañas lanzadas a finales de 2024, en su mayoría enfocadas en promociones de fin de año relacionadas con cuentas de ahorro</a:t>
              </a:r>
              <a:r>
                <a:rPr lang="es-HN" sz="1200" dirty="0">
                  <a:latin typeface="Myriad Pro" panose="020B0503030403020204" pitchFamily="34" charset="0"/>
                </a:rPr>
                <a:t>.</a:t>
              </a:r>
              <a:endParaRPr lang="en-US" altLang="ko-KR" sz="1200" dirty="0">
                <a:solidFill>
                  <a:schemeClr val="tx1">
                    <a:lumMod val="75000"/>
                    <a:lumOff val="25000"/>
                  </a:schemeClr>
                </a:solidFill>
                <a:latin typeface="Myriad Pro" panose="020B0503030403020204" pitchFamily="34" charset="0"/>
                <a:cs typeface="Arial" pitchFamily="34" charset="0"/>
              </a:endParaRPr>
            </a:p>
          </p:txBody>
        </p:sp>
        <p:sp>
          <p:nvSpPr>
            <p:cNvPr id="6" name="TextBox 5">
              <a:extLst>
                <a:ext uri="{FF2B5EF4-FFF2-40B4-BE49-F238E27FC236}">
                  <a16:creationId xmlns:a16="http://schemas.microsoft.com/office/drawing/2014/main" id="{88AF2E33-A69F-44A7-B9D5-4DEC7D4F5BEB}"/>
                </a:ext>
              </a:extLst>
            </p:cNvPr>
            <p:cNvSpPr txBox="1"/>
            <p:nvPr/>
          </p:nvSpPr>
          <p:spPr>
            <a:xfrm>
              <a:off x="1353016" y="1703207"/>
              <a:ext cx="2452106" cy="369332"/>
            </a:xfrm>
            <a:prstGeom prst="rect">
              <a:avLst/>
            </a:prstGeom>
            <a:noFill/>
          </p:spPr>
          <p:txBody>
            <a:bodyPr wrap="square" lIns="108000" rIns="108000" rtlCol="0">
              <a:spAutoFit/>
            </a:bodyPr>
            <a:lstStyle/>
            <a:p>
              <a:r>
                <a:rPr lang="en-US" altLang="ko-KR" b="1" dirty="0">
                  <a:solidFill>
                    <a:schemeClr val="tx1">
                      <a:lumMod val="75000"/>
                      <a:lumOff val="25000"/>
                    </a:schemeClr>
                  </a:solidFill>
                  <a:latin typeface="Myriad Pro" panose="020B0503030403020204" pitchFamily="34" charset="0"/>
                  <a:cs typeface="Arial" pitchFamily="34" charset="0"/>
                </a:rPr>
                <a:t>QI - $6.1M</a:t>
              </a:r>
              <a:endParaRPr lang="ko-KR" altLang="en-US" b="1" dirty="0">
                <a:solidFill>
                  <a:schemeClr val="tx1">
                    <a:lumMod val="75000"/>
                    <a:lumOff val="25000"/>
                  </a:schemeClr>
                </a:solidFill>
                <a:latin typeface="Myriad Pro" panose="020B0503030403020204" pitchFamily="34" charset="0"/>
                <a:cs typeface="Arial" pitchFamily="34" charset="0"/>
              </a:endParaRPr>
            </a:p>
          </p:txBody>
        </p:sp>
      </p:grpSp>
      <p:sp>
        <p:nvSpPr>
          <p:cNvPr id="7" name="TextBox 6">
            <a:extLst>
              <a:ext uri="{FF2B5EF4-FFF2-40B4-BE49-F238E27FC236}">
                <a16:creationId xmlns:a16="http://schemas.microsoft.com/office/drawing/2014/main" id="{24FAC499-71AC-472C-BE29-D1934F2AE898}"/>
              </a:ext>
            </a:extLst>
          </p:cNvPr>
          <p:cNvSpPr txBox="1"/>
          <p:nvPr/>
        </p:nvSpPr>
        <p:spPr>
          <a:xfrm>
            <a:off x="403259" y="3748551"/>
            <a:ext cx="1157217" cy="830997"/>
          </a:xfrm>
          <a:prstGeom prst="rect">
            <a:avLst/>
          </a:prstGeom>
          <a:noFill/>
        </p:spPr>
        <p:txBody>
          <a:bodyPr wrap="square" rtlCol="0" anchor="ctr">
            <a:spAutoFit/>
          </a:bodyPr>
          <a:lstStyle/>
          <a:p>
            <a:r>
              <a:rPr lang="en-US" altLang="ko-KR" sz="4800" b="1" dirty="0">
                <a:solidFill>
                  <a:schemeClr val="accent2"/>
                </a:solidFill>
                <a:latin typeface="Myriad Pro" panose="020B0503030403020204" pitchFamily="34" charset="0"/>
                <a:cs typeface="Arial" pitchFamily="34" charset="0"/>
              </a:rPr>
              <a:t>21</a:t>
            </a:r>
            <a:r>
              <a:rPr lang="en-US" altLang="ko-KR" sz="2400" b="1" dirty="0">
                <a:solidFill>
                  <a:schemeClr val="accent2"/>
                </a:solidFill>
                <a:latin typeface="Myriad Pro" panose="020B0503030403020204" pitchFamily="34" charset="0"/>
                <a:cs typeface="Arial" pitchFamily="34" charset="0"/>
              </a:rPr>
              <a:t>%</a:t>
            </a:r>
          </a:p>
        </p:txBody>
      </p:sp>
      <p:grpSp>
        <p:nvGrpSpPr>
          <p:cNvPr id="8" name="Group 41">
            <a:extLst>
              <a:ext uri="{FF2B5EF4-FFF2-40B4-BE49-F238E27FC236}">
                <a16:creationId xmlns:a16="http://schemas.microsoft.com/office/drawing/2014/main" id="{C9F26287-E5AC-432A-8474-EDB2D5DDA865}"/>
              </a:ext>
            </a:extLst>
          </p:cNvPr>
          <p:cNvGrpSpPr/>
          <p:nvPr/>
        </p:nvGrpSpPr>
        <p:grpSpPr>
          <a:xfrm>
            <a:off x="4829699" y="4097572"/>
            <a:ext cx="2294479" cy="1929783"/>
            <a:chOff x="1010856" y="1808001"/>
            <a:chExt cx="2792344" cy="1929783"/>
          </a:xfrm>
        </p:grpSpPr>
        <p:sp>
          <p:nvSpPr>
            <p:cNvPr id="9" name="TextBox 8">
              <a:extLst>
                <a:ext uri="{FF2B5EF4-FFF2-40B4-BE49-F238E27FC236}">
                  <a16:creationId xmlns:a16="http://schemas.microsoft.com/office/drawing/2014/main" id="{D4B996C0-E5EA-4FC2-ACD3-49AFF4647E10}"/>
                </a:ext>
              </a:extLst>
            </p:cNvPr>
            <p:cNvSpPr txBox="1"/>
            <p:nvPr/>
          </p:nvSpPr>
          <p:spPr>
            <a:xfrm>
              <a:off x="1065096" y="2106568"/>
              <a:ext cx="2738104" cy="1631216"/>
            </a:xfrm>
            <a:prstGeom prst="rect">
              <a:avLst/>
            </a:prstGeom>
            <a:noFill/>
          </p:spPr>
          <p:txBody>
            <a:bodyPr wrap="square" rtlCol="0">
              <a:spAutoFit/>
            </a:bodyPr>
            <a:lstStyle/>
            <a:p>
              <a:r>
                <a:rPr lang="es-HN" sz="1000" dirty="0">
                  <a:latin typeface="Myriad Pro" panose="020B0503030403020204" pitchFamily="34" charset="0"/>
                </a:rPr>
                <a:t>Se destaca Ficohsa con su campaña institucional “Cuando llegas lejos”. Banco Atlántida también lanzó una campaña institucional, “Donde estás, está tu banco”, mientras que Banco de Occidente se enfocó en una campaña de remesas previa al Día de las Madres. Por su parte, BAC concentró sus esfuerzos en la campaña “El ahorro te llama”</a:t>
              </a:r>
              <a:endParaRPr lang="en-US" altLang="ko-KR" sz="1000" dirty="0">
                <a:latin typeface="Myriad Pro" panose="020B0503030403020204" pitchFamily="34" charset="0"/>
                <a:cs typeface="Poppins" pitchFamily="2" charset="77"/>
              </a:endParaRPr>
            </a:p>
          </p:txBody>
        </p:sp>
        <p:sp>
          <p:nvSpPr>
            <p:cNvPr id="10" name="TextBox 9">
              <a:extLst>
                <a:ext uri="{FF2B5EF4-FFF2-40B4-BE49-F238E27FC236}">
                  <a16:creationId xmlns:a16="http://schemas.microsoft.com/office/drawing/2014/main" id="{3BEF3CB0-8328-4FCE-94B9-F7341C50D48C}"/>
                </a:ext>
              </a:extLst>
            </p:cNvPr>
            <p:cNvSpPr txBox="1"/>
            <p:nvPr/>
          </p:nvSpPr>
          <p:spPr>
            <a:xfrm>
              <a:off x="1010856" y="1808001"/>
              <a:ext cx="2452108" cy="369332"/>
            </a:xfrm>
            <a:prstGeom prst="rect">
              <a:avLst/>
            </a:prstGeom>
            <a:noFill/>
          </p:spPr>
          <p:txBody>
            <a:bodyPr wrap="square" lIns="108000" rIns="108000" rtlCol="0">
              <a:spAutoFit/>
            </a:bodyPr>
            <a:lstStyle/>
            <a:p>
              <a:r>
                <a:rPr lang="en-US" altLang="ko-KR" b="1" dirty="0">
                  <a:solidFill>
                    <a:schemeClr val="tx1">
                      <a:lumMod val="75000"/>
                      <a:lumOff val="25000"/>
                    </a:schemeClr>
                  </a:solidFill>
                  <a:latin typeface="Myriad Pro" panose="020B0503030403020204" pitchFamily="34" charset="0"/>
                  <a:cs typeface="Arial" pitchFamily="34" charset="0"/>
                </a:rPr>
                <a:t>QII - $10.3M </a:t>
              </a:r>
              <a:endParaRPr lang="ko-KR" altLang="en-US" b="1" dirty="0">
                <a:solidFill>
                  <a:schemeClr val="tx1">
                    <a:lumMod val="75000"/>
                    <a:lumOff val="25000"/>
                  </a:schemeClr>
                </a:solidFill>
                <a:latin typeface="Myriad Pro" panose="020B0503030403020204" pitchFamily="34" charset="0"/>
                <a:cs typeface="Arial" pitchFamily="34" charset="0"/>
              </a:endParaRPr>
            </a:p>
          </p:txBody>
        </p:sp>
      </p:grpSp>
      <p:sp>
        <p:nvSpPr>
          <p:cNvPr id="11" name="TextBox 10">
            <a:extLst>
              <a:ext uri="{FF2B5EF4-FFF2-40B4-BE49-F238E27FC236}">
                <a16:creationId xmlns:a16="http://schemas.microsoft.com/office/drawing/2014/main" id="{47C3207D-A2C6-4794-8125-32306DE6D042}"/>
              </a:ext>
            </a:extLst>
          </p:cNvPr>
          <p:cNvSpPr txBox="1"/>
          <p:nvPr/>
        </p:nvSpPr>
        <p:spPr>
          <a:xfrm>
            <a:off x="3797624" y="3748551"/>
            <a:ext cx="1157217" cy="830997"/>
          </a:xfrm>
          <a:prstGeom prst="rect">
            <a:avLst/>
          </a:prstGeom>
          <a:noFill/>
        </p:spPr>
        <p:txBody>
          <a:bodyPr wrap="square" rtlCol="0" anchor="ctr">
            <a:spAutoFit/>
          </a:bodyPr>
          <a:lstStyle/>
          <a:p>
            <a:r>
              <a:rPr lang="en-US" altLang="ko-KR" sz="4800" b="1" dirty="0">
                <a:solidFill>
                  <a:schemeClr val="accent1"/>
                </a:solidFill>
                <a:latin typeface="Myriad Pro" panose="020B0503030403020204" pitchFamily="34" charset="0"/>
                <a:cs typeface="Arial" pitchFamily="34" charset="0"/>
              </a:rPr>
              <a:t>35</a:t>
            </a:r>
            <a:r>
              <a:rPr lang="en-US" altLang="ko-KR" sz="2400" b="1" dirty="0">
                <a:solidFill>
                  <a:schemeClr val="accent1"/>
                </a:solidFill>
                <a:latin typeface="Myriad Pro" panose="020B0503030403020204" pitchFamily="34" charset="0"/>
                <a:cs typeface="Arial" pitchFamily="34" charset="0"/>
              </a:rPr>
              <a:t>%</a:t>
            </a:r>
          </a:p>
        </p:txBody>
      </p:sp>
      <p:grpSp>
        <p:nvGrpSpPr>
          <p:cNvPr id="12" name="Group 41">
            <a:extLst>
              <a:ext uri="{FF2B5EF4-FFF2-40B4-BE49-F238E27FC236}">
                <a16:creationId xmlns:a16="http://schemas.microsoft.com/office/drawing/2014/main" id="{AC7B551E-A0C3-AD41-9286-7BB9206EA3EE}"/>
              </a:ext>
            </a:extLst>
          </p:cNvPr>
          <p:cNvGrpSpPr/>
          <p:nvPr/>
        </p:nvGrpSpPr>
        <p:grpSpPr>
          <a:xfrm>
            <a:off x="8202849" y="4109512"/>
            <a:ext cx="2372523" cy="2538803"/>
            <a:chOff x="1387381" y="1853539"/>
            <a:chExt cx="2452104" cy="2538803"/>
          </a:xfrm>
        </p:grpSpPr>
        <p:sp>
          <p:nvSpPr>
            <p:cNvPr id="13" name="TextBox 8">
              <a:extLst>
                <a:ext uri="{FF2B5EF4-FFF2-40B4-BE49-F238E27FC236}">
                  <a16:creationId xmlns:a16="http://schemas.microsoft.com/office/drawing/2014/main" id="{4A148152-B9E4-6544-A3D5-1EF43A208925}"/>
                </a:ext>
              </a:extLst>
            </p:cNvPr>
            <p:cNvSpPr txBox="1"/>
            <p:nvPr/>
          </p:nvSpPr>
          <p:spPr>
            <a:xfrm>
              <a:off x="1430559" y="2145573"/>
              <a:ext cx="2347745" cy="2246769"/>
            </a:xfrm>
            <a:prstGeom prst="rect">
              <a:avLst/>
            </a:prstGeom>
            <a:noFill/>
          </p:spPr>
          <p:txBody>
            <a:bodyPr wrap="square" rtlCol="0">
              <a:spAutoFit/>
            </a:bodyPr>
            <a:lstStyle/>
            <a:p>
              <a:r>
                <a:rPr lang="es-HN" sz="1000" dirty="0">
                  <a:latin typeface="Myriad Pro" panose="020B0503030403020204" pitchFamily="34" charset="0"/>
                </a:rPr>
                <a:t>Se activan diversas campañas enfocadas en captaciones </a:t>
              </a:r>
            </a:p>
            <a:p>
              <a:pPr>
                <a:buFont typeface="Arial" panose="020B0604020202020204" pitchFamily="34" charset="0"/>
                <a:buChar char="•"/>
              </a:pPr>
              <a:r>
                <a:rPr lang="es-HN" sz="1000" dirty="0">
                  <a:latin typeface="Myriad Pro" panose="020B0503030403020204" pitchFamily="34" charset="0"/>
                </a:rPr>
                <a:t>Atlántida: “Tu esfuerzo está seguro”.</a:t>
              </a:r>
            </a:p>
            <a:p>
              <a:pPr>
                <a:buFont typeface="Arial" panose="020B0604020202020204" pitchFamily="34" charset="0"/>
                <a:buChar char="•"/>
              </a:pPr>
              <a:r>
                <a:rPr lang="es-HN" sz="1000" dirty="0">
                  <a:latin typeface="Myriad Pro" panose="020B0503030403020204" pitchFamily="34" charset="0"/>
                </a:rPr>
                <a:t>Ficohsa: “Elige ahorrar”, y en este mismo trimestre lanza la promoción de ahorro “Ahorra, arranca y gana”.</a:t>
              </a:r>
            </a:p>
            <a:p>
              <a:pPr>
                <a:buFont typeface="Arial" panose="020B0604020202020204" pitchFamily="34" charset="0"/>
                <a:buChar char="•"/>
              </a:pPr>
              <a:r>
                <a:rPr lang="es-HN" sz="1000" dirty="0">
                  <a:latin typeface="Myriad Pro" panose="020B0503030403020204" pitchFamily="34" charset="0"/>
                </a:rPr>
                <a:t>Banpaís: se enfoca en la divulgación de su cambio de imagen respaldado por Corporación BI.</a:t>
              </a:r>
            </a:p>
            <a:p>
              <a:pPr>
                <a:buFont typeface="Arial" panose="020B0604020202020204" pitchFamily="34" charset="0"/>
                <a:buChar char="•"/>
              </a:pPr>
              <a:r>
                <a:rPr lang="es-HN" sz="1000" dirty="0">
                  <a:latin typeface="Myriad Pro" panose="020B0503030403020204" pitchFamily="34" charset="0"/>
                </a:rPr>
                <a:t>Occidente: promoción de ahorro “Que se repita el 7”.</a:t>
              </a:r>
            </a:p>
            <a:p>
              <a:pPr>
                <a:buFont typeface="Arial" panose="020B0604020202020204" pitchFamily="34" charset="0"/>
                <a:buChar char="•"/>
              </a:pPr>
              <a:r>
                <a:rPr lang="es-HN" sz="1000" dirty="0">
                  <a:latin typeface="Myriad Pro" panose="020B0503030403020204" pitchFamily="34" charset="0"/>
                </a:rPr>
                <a:t>BAC: “El ahorro te llama” y “El súper es tuyo” (remesas).</a:t>
              </a:r>
            </a:p>
            <a:p>
              <a:endParaRPr lang="en-US" altLang="ko-KR" sz="1000" dirty="0">
                <a:solidFill>
                  <a:schemeClr val="tx1">
                    <a:lumMod val="75000"/>
                    <a:lumOff val="25000"/>
                  </a:schemeClr>
                </a:solidFill>
                <a:latin typeface="Myriad Pro" panose="020B0503030403020204" pitchFamily="34" charset="0"/>
                <a:cs typeface="Poppins" pitchFamily="2" charset="77"/>
              </a:endParaRPr>
            </a:p>
          </p:txBody>
        </p:sp>
        <p:sp>
          <p:nvSpPr>
            <p:cNvPr id="14" name="TextBox 9">
              <a:extLst>
                <a:ext uri="{FF2B5EF4-FFF2-40B4-BE49-F238E27FC236}">
                  <a16:creationId xmlns:a16="http://schemas.microsoft.com/office/drawing/2014/main" id="{D8B20062-94AA-E445-968E-48A587F606D3}"/>
                </a:ext>
              </a:extLst>
            </p:cNvPr>
            <p:cNvSpPr txBox="1"/>
            <p:nvPr/>
          </p:nvSpPr>
          <p:spPr>
            <a:xfrm>
              <a:off x="1387381" y="1853539"/>
              <a:ext cx="2452104" cy="369332"/>
            </a:xfrm>
            <a:prstGeom prst="rect">
              <a:avLst/>
            </a:prstGeom>
            <a:noFill/>
          </p:spPr>
          <p:txBody>
            <a:bodyPr wrap="square" lIns="108000" rIns="108000" rtlCol="0">
              <a:spAutoFit/>
            </a:bodyPr>
            <a:lstStyle/>
            <a:p>
              <a:r>
                <a:rPr lang="en-US" altLang="ko-KR" b="1" dirty="0">
                  <a:solidFill>
                    <a:schemeClr val="tx1">
                      <a:lumMod val="75000"/>
                      <a:lumOff val="25000"/>
                    </a:schemeClr>
                  </a:solidFill>
                  <a:latin typeface="Myriad Pro" panose="020B0503030403020204" pitchFamily="34" charset="0"/>
                  <a:cs typeface="Arial" pitchFamily="34" charset="0"/>
                </a:rPr>
                <a:t>QIII – $9.7M</a:t>
              </a:r>
              <a:endParaRPr lang="ko-KR" altLang="en-US" b="1" dirty="0">
                <a:solidFill>
                  <a:schemeClr val="tx1">
                    <a:lumMod val="75000"/>
                    <a:lumOff val="25000"/>
                  </a:schemeClr>
                </a:solidFill>
                <a:latin typeface="Myriad Pro" panose="020B0503030403020204" pitchFamily="34" charset="0"/>
                <a:cs typeface="Arial" pitchFamily="34" charset="0"/>
              </a:endParaRPr>
            </a:p>
          </p:txBody>
        </p:sp>
      </p:grpSp>
      <p:sp>
        <p:nvSpPr>
          <p:cNvPr id="15" name="TextBox 10">
            <a:extLst>
              <a:ext uri="{FF2B5EF4-FFF2-40B4-BE49-F238E27FC236}">
                <a16:creationId xmlns:a16="http://schemas.microsoft.com/office/drawing/2014/main" id="{BEFAB520-1BFC-8F4D-A48A-7270C837AF31}"/>
              </a:ext>
            </a:extLst>
          </p:cNvPr>
          <p:cNvSpPr txBox="1"/>
          <p:nvPr/>
        </p:nvSpPr>
        <p:spPr>
          <a:xfrm>
            <a:off x="7139614" y="3746884"/>
            <a:ext cx="1157217" cy="830997"/>
          </a:xfrm>
          <a:prstGeom prst="rect">
            <a:avLst/>
          </a:prstGeom>
          <a:noFill/>
        </p:spPr>
        <p:txBody>
          <a:bodyPr wrap="square" rtlCol="0" anchor="ctr">
            <a:spAutoFit/>
          </a:bodyPr>
          <a:lstStyle/>
          <a:p>
            <a:r>
              <a:rPr lang="en-US" altLang="ko-KR" sz="4800" b="1" dirty="0">
                <a:solidFill>
                  <a:schemeClr val="tx1">
                    <a:lumMod val="50000"/>
                    <a:lumOff val="50000"/>
                  </a:schemeClr>
                </a:solidFill>
                <a:latin typeface="Myriad Pro" panose="020B0503030403020204" pitchFamily="34" charset="0"/>
                <a:cs typeface="Arial" pitchFamily="34" charset="0"/>
              </a:rPr>
              <a:t>33</a:t>
            </a:r>
            <a:r>
              <a:rPr lang="en-US" altLang="ko-KR" sz="2400" b="1" dirty="0">
                <a:solidFill>
                  <a:schemeClr val="tx1">
                    <a:lumMod val="50000"/>
                    <a:lumOff val="50000"/>
                  </a:schemeClr>
                </a:solidFill>
                <a:latin typeface="Myriad Pro" panose="020B0503030403020204" pitchFamily="34" charset="0"/>
                <a:cs typeface="Arial" pitchFamily="34" charset="0"/>
              </a:rPr>
              <a:t>%</a:t>
            </a:r>
          </a:p>
        </p:txBody>
      </p:sp>
      <p:cxnSp>
        <p:nvCxnSpPr>
          <p:cNvPr id="18" name="Conector recto 17">
            <a:extLst>
              <a:ext uri="{FF2B5EF4-FFF2-40B4-BE49-F238E27FC236}">
                <a16:creationId xmlns:a16="http://schemas.microsoft.com/office/drawing/2014/main" id="{6FF6B199-0401-0294-A24D-E6742D09FDA6}"/>
              </a:ext>
            </a:extLst>
          </p:cNvPr>
          <p:cNvCxnSpPr>
            <a:cxnSpLocks/>
          </p:cNvCxnSpPr>
          <p:nvPr/>
        </p:nvCxnSpPr>
        <p:spPr>
          <a:xfrm flipV="1">
            <a:off x="3786180" y="1354335"/>
            <a:ext cx="0" cy="20700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9E6EB7E4-0576-5FC9-D5A5-4C143ECB25C8}"/>
              </a:ext>
            </a:extLst>
          </p:cNvPr>
          <p:cNvCxnSpPr>
            <a:cxnSpLocks/>
          </p:cNvCxnSpPr>
          <p:nvPr/>
        </p:nvCxnSpPr>
        <p:spPr>
          <a:xfrm flipV="1">
            <a:off x="7124178" y="1354335"/>
            <a:ext cx="0" cy="20657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03FD028D-8F1B-4BC0-926B-84985A8CDB8E}"/>
              </a:ext>
            </a:extLst>
          </p:cNvPr>
          <p:cNvCxnSpPr>
            <a:cxnSpLocks/>
          </p:cNvCxnSpPr>
          <p:nvPr/>
        </p:nvCxnSpPr>
        <p:spPr>
          <a:xfrm flipV="1">
            <a:off x="10535095" y="1354335"/>
            <a:ext cx="0" cy="20657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D470EAB4-E746-00C9-A9EE-BB3A3B533584}"/>
              </a:ext>
            </a:extLst>
          </p:cNvPr>
          <p:cNvSpPr txBox="1"/>
          <p:nvPr/>
        </p:nvSpPr>
        <p:spPr>
          <a:xfrm>
            <a:off x="5323994" y="6670491"/>
            <a:ext cx="1611339" cy="200055"/>
          </a:xfrm>
          <a:prstGeom prst="rect">
            <a:avLst/>
          </a:prstGeom>
          <a:noFill/>
        </p:spPr>
        <p:txBody>
          <a:bodyPr wrap="none" rtlCol="0">
            <a:spAutoFit/>
          </a:bodyPr>
          <a:lstStyle/>
          <a:p>
            <a:r>
              <a:rPr lang="es-HN" sz="700" i="1" dirty="0">
                <a:solidFill>
                  <a:schemeClr val="tx1">
                    <a:lumMod val="65000"/>
                    <a:lumOff val="35000"/>
                  </a:schemeClr>
                </a:solidFill>
                <a:latin typeface="Poppins" pitchFamily="2" charset="77"/>
                <a:cs typeface="Poppins" pitchFamily="2" charset="77"/>
              </a:rPr>
              <a:t>Fuente : Publisearch, octubre’25</a:t>
            </a:r>
          </a:p>
        </p:txBody>
      </p:sp>
    </p:spTree>
    <p:extLst>
      <p:ext uri="{BB962C8B-B14F-4D97-AF65-F5344CB8AC3E}">
        <p14:creationId xmlns:p14="http://schemas.microsoft.com/office/powerpoint/2010/main" val="1299570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Cover and End Slide Master">
  <a:themeElements>
    <a:clrScheme name="ALLPPT- FLASHFOOD">
      <a:dk1>
        <a:sysClr val="windowText" lastClr="000000"/>
      </a:dk1>
      <a:lt1>
        <a:sysClr val="window" lastClr="FFFFFF"/>
      </a:lt1>
      <a:dk2>
        <a:srgbClr val="44546A"/>
      </a:dk2>
      <a:lt2>
        <a:srgbClr val="E7E6E6"/>
      </a:lt2>
      <a:accent1>
        <a:srgbClr val="79BA27"/>
      </a:accent1>
      <a:accent2>
        <a:srgbClr val="F3932D"/>
      </a:accent2>
      <a:accent3>
        <a:srgbClr val="79BA27"/>
      </a:accent3>
      <a:accent4>
        <a:srgbClr val="F2B662"/>
      </a:accent4>
      <a:accent5>
        <a:srgbClr val="F3932D"/>
      </a:accent5>
      <a:accent6>
        <a:srgbClr val="F2B662"/>
      </a:accent6>
      <a:hlink>
        <a:srgbClr val="262626"/>
      </a:hlink>
      <a:folHlink>
        <a:srgbClr val="262626"/>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Personalizados 2 1">
      <a:dk1>
        <a:srgbClr val="000000"/>
      </a:dk1>
      <a:lt1>
        <a:srgbClr val="FFFFFF"/>
      </a:lt1>
      <a:dk2>
        <a:srgbClr val="696464"/>
      </a:dk2>
      <a:lt2>
        <a:srgbClr val="E9E5DC"/>
      </a:lt2>
      <a:accent1>
        <a:srgbClr val="E3002B"/>
      </a:accent1>
      <a:accent2>
        <a:srgbClr val="A6192E"/>
      </a:accent2>
      <a:accent3>
        <a:srgbClr val="6D6E71"/>
      </a:accent3>
      <a:accent4>
        <a:srgbClr val="BEBEBE"/>
      </a:accent4>
      <a:accent5>
        <a:srgbClr val="918485"/>
      </a:accent5>
      <a:accent6>
        <a:srgbClr val="855D5D"/>
      </a:accent6>
      <a:hlink>
        <a:srgbClr val="CC9900"/>
      </a:hlink>
      <a:folHlink>
        <a:srgbClr val="96A9A9"/>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15859</TotalTime>
  <Words>3534</Words>
  <Application>Microsoft Macintosh PowerPoint</Application>
  <PresentationFormat>Panorámica</PresentationFormat>
  <Paragraphs>550</Paragraphs>
  <Slides>21</Slides>
  <Notes>12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21</vt:i4>
      </vt:variant>
    </vt:vector>
  </HeadingPairs>
  <TitlesOfParts>
    <vt:vector size="29" baseType="lpstr">
      <vt:lpstr>Arial</vt:lpstr>
      <vt:lpstr>Calibri</vt:lpstr>
      <vt:lpstr>Century Gothic</vt:lpstr>
      <vt:lpstr>Courier New</vt:lpstr>
      <vt:lpstr>Myriad Pro</vt:lpstr>
      <vt:lpstr>Poppins</vt:lpstr>
      <vt:lpstr>Cover and End Slide Master</vt:lpstr>
      <vt:lpstr>Contents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educacion finaciera</dc:title>
  <dc:creator>Grym</dc:creator>
  <cp:lastModifiedBy>Microsoft Office User</cp:lastModifiedBy>
  <cp:revision>220</cp:revision>
  <dcterms:created xsi:type="dcterms:W3CDTF">2019-01-14T06:35:35Z</dcterms:created>
  <dcterms:modified xsi:type="dcterms:W3CDTF">2025-12-09T03:17:12Z</dcterms:modified>
  <cp:category>slidesppt.net</cp:category>
</cp:coreProperties>
</file>