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</p:sldMasterIdLst>
  <p:notesMasterIdLst>
    <p:notesMasterId r:id="rId6"/>
  </p:notesMasterIdLst>
  <p:sldIdLst>
    <p:sldId id="2147375811" r:id="rId2"/>
    <p:sldId id="2147375812" r:id="rId3"/>
    <p:sldId id="2147375821" r:id="rId4"/>
    <p:sldId id="2147375822" r:id="rId5"/>
  </p:sldIdLst>
  <p:sldSz cx="12192000" cy="6858000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F8E4E3"/>
    <a:srgbClr val="00B050"/>
    <a:srgbClr val="00B0F0"/>
    <a:srgbClr val="02AA8A"/>
    <a:srgbClr val="40E0D0"/>
    <a:srgbClr val="00389E"/>
    <a:srgbClr val="9500DC"/>
    <a:srgbClr val="A500DC"/>
    <a:srgbClr val="A539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13" autoAdjust="0"/>
    <p:restoredTop sz="86260" autoAdjust="0"/>
  </p:normalViewPr>
  <p:slideViewPr>
    <p:cSldViewPr snapToGrid="0" showGuides="1">
      <p:cViewPr varScale="1">
        <p:scale>
          <a:sx n="97" d="100"/>
          <a:sy n="97" d="100"/>
        </p:scale>
        <p:origin x="1072" y="184"/>
      </p:cViewPr>
      <p:guideLst>
        <p:guide orient="horz" pos="2208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ED7-8845-9358-148D2C86F2F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ED7-8845-9358-148D2C86F2F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ED7-8845-9358-148D2C86F2F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ED7-8845-9358-148D2C86F2F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ED7-8845-9358-148D2C86F2F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CED7-8845-9358-148D2C86F2F0}"/>
              </c:ext>
            </c:extLst>
          </c:dPt>
          <c:dLbls>
            <c:dLbl>
              <c:idx val="1"/>
              <c:layout>
                <c:manualLayout>
                  <c:x val="-0.11841155234657043"/>
                  <c:y val="-0.102960116871893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ED7-8845-9358-148D2C86F2F0}"/>
                </c:ext>
              </c:extLst>
            </c:dLbl>
            <c:dLbl>
              <c:idx val="2"/>
              <c:layout>
                <c:manualLayout>
                  <c:x val="-7.5090252707581281E-2"/>
                  <c:y val="-0.13384815193346128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ED7-8845-9358-148D2C86F2F0}"/>
                </c:ext>
              </c:extLst>
            </c:dLbl>
            <c:dLbl>
              <c:idx val="3"/>
              <c:layout>
                <c:manualLayout>
                  <c:x val="-2.5992779783393503E-2"/>
                  <c:y val="-0.1322829419677867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ED7-8845-9358-148D2C86F2F0}"/>
                </c:ext>
              </c:extLst>
            </c:dLbl>
            <c:dLbl>
              <c:idx val="4"/>
              <c:layout>
                <c:manualLayout>
                  <c:x val="5.7761732851985562E-2"/>
                  <c:y val="-0.13728015582919106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ED7-8845-9358-148D2C86F2F0}"/>
                </c:ext>
              </c:extLst>
            </c:dLbl>
            <c:dLbl>
              <c:idx val="5"/>
              <c:layout>
                <c:manualLayout>
                  <c:x val="8.0866425992779684E-2"/>
                  <c:y val="-0.11325612855908264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ED7-8845-9358-148D2C86F2F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Myriad Pro" panose="020B0503030403020204" pitchFamily="34" charset="0"/>
                    <a:ea typeface="+mn-ea"/>
                    <a:cs typeface="+mn-cs"/>
                  </a:defRPr>
                </a:pPr>
                <a:endParaRPr lang="es-HN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Hoja1!$A$2:$A$7</c:f>
              <c:strCache>
                <c:ptCount val="6"/>
                <c:pt idx="0">
                  <c:v>TV</c:v>
                </c:pt>
                <c:pt idx="1">
                  <c:v>Rad</c:v>
                </c:pt>
                <c:pt idx="2">
                  <c:v>Pren</c:v>
                </c:pt>
                <c:pt idx="3">
                  <c:v>Rev</c:v>
                </c:pt>
                <c:pt idx="4">
                  <c:v>Ext</c:v>
                </c:pt>
                <c:pt idx="5">
                  <c:v>Cab</c:v>
                </c:pt>
              </c:strCache>
            </c:strRef>
          </c:cat>
          <c:val>
            <c:numRef>
              <c:f>Hoja1!$B$2:$B$7</c:f>
              <c:numCache>
                <c:formatCode>General</c:formatCode>
                <c:ptCount val="6"/>
                <c:pt idx="0">
                  <c:v>1124</c:v>
                </c:pt>
                <c:pt idx="1">
                  <c:v>202</c:v>
                </c:pt>
                <c:pt idx="2">
                  <c:v>100</c:v>
                </c:pt>
                <c:pt idx="3">
                  <c:v>45</c:v>
                </c:pt>
                <c:pt idx="4">
                  <c:v>200</c:v>
                </c:pt>
                <c:pt idx="5">
                  <c:v>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CED7-8845-9358-148D2C86F2F0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59"/>
        <c:holeSize val="6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HN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ED7-8845-9358-148D2C86F2F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ED7-8845-9358-148D2C86F2F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ED7-8845-9358-148D2C86F2F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ED7-8845-9358-148D2C86F2F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ED7-8845-9358-148D2C86F2F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CED7-8845-9358-148D2C86F2F0}"/>
              </c:ext>
            </c:extLst>
          </c:dPt>
          <c:dLbls>
            <c:dLbl>
              <c:idx val="1"/>
              <c:layout>
                <c:manualLayout>
                  <c:x val="-0.11841155234657043"/>
                  <c:y val="-0.102960116871893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ED7-8845-9358-148D2C86F2F0}"/>
                </c:ext>
              </c:extLst>
            </c:dLbl>
            <c:dLbl>
              <c:idx val="2"/>
              <c:layout>
                <c:manualLayout>
                  <c:x val="-7.5090252707581281E-2"/>
                  <c:y val="-0.13384815193346128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ED7-8845-9358-148D2C86F2F0}"/>
                </c:ext>
              </c:extLst>
            </c:dLbl>
            <c:dLbl>
              <c:idx val="3"/>
              <c:layout>
                <c:manualLayout>
                  <c:x val="-2.5992779783393503E-2"/>
                  <c:y val="-0.1322829419677867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ED7-8845-9358-148D2C86F2F0}"/>
                </c:ext>
              </c:extLst>
            </c:dLbl>
            <c:dLbl>
              <c:idx val="4"/>
              <c:layout>
                <c:manualLayout>
                  <c:x val="5.7761732851985562E-2"/>
                  <c:y val="-0.13728015582919106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ED7-8845-9358-148D2C86F2F0}"/>
                </c:ext>
              </c:extLst>
            </c:dLbl>
            <c:dLbl>
              <c:idx val="5"/>
              <c:layout>
                <c:manualLayout>
                  <c:x val="8.0866425992779684E-2"/>
                  <c:y val="-0.11325612855908264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ED7-8845-9358-148D2C86F2F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Myriad Pro" panose="020B0503030403020204" pitchFamily="34" charset="0"/>
                    <a:ea typeface="+mn-ea"/>
                    <a:cs typeface="+mn-cs"/>
                  </a:defRPr>
                </a:pPr>
                <a:endParaRPr lang="es-HN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Hoja1!$A$2:$A$7</c:f>
              <c:strCache>
                <c:ptCount val="6"/>
                <c:pt idx="0">
                  <c:v>TV</c:v>
                </c:pt>
                <c:pt idx="1">
                  <c:v>Rad</c:v>
                </c:pt>
                <c:pt idx="2">
                  <c:v>Pren</c:v>
                </c:pt>
                <c:pt idx="3">
                  <c:v>Rev</c:v>
                </c:pt>
                <c:pt idx="4">
                  <c:v>Ext</c:v>
                </c:pt>
                <c:pt idx="5">
                  <c:v>Cab</c:v>
                </c:pt>
              </c:strCache>
            </c:strRef>
          </c:cat>
          <c:val>
            <c:numRef>
              <c:f>Hoja1!$B$2:$B$7</c:f>
              <c:numCache>
                <c:formatCode>General</c:formatCode>
                <c:ptCount val="6"/>
                <c:pt idx="0">
                  <c:v>1124</c:v>
                </c:pt>
                <c:pt idx="1">
                  <c:v>170</c:v>
                </c:pt>
                <c:pt idx="2">
                  <c:v>100</c:v>
                </c:pt>
                <c:pt idx="3">
                  <c:v>45</c:v>
                </c:pt>
                <c:pt idx="4">
                  <c:v>200</c:v>
                </c:pt>
                <c:pt idx="5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CED7-8845-9358-148D2C86F2F0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59"/>
        <c:holeSize val="6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HN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1E9469-764A-48D1-830D-ACB55DA071B2}" type="datetimeFigureOut">
              <a:rPr lang="en-US" smtClean="0"/>
              <a:t>1/15/26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8AD82B-BB9A-4773-AAA0-AEC1E52679D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730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8AD82B-BB9A-4773-AAA0-AEC1E52679D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785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8AD82B-BB9A-4773-AAA0-AEC1E52679D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4642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8AD82B-BB9A-4773-AAA0-AEC1E52679D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061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8AD82B-BB9A-4773-AAA0-AEC1E52679D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852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054307DC-3A91-4E71-94CE-72BBCE41F715}"/>
              </a:ext>
            </a:extLst>
          </p:cNvPr>
          <p:cNvGrpSpPr/>
          <p:nvPr userDrawn="1"/>
        </p:nvGrpSpPr>
        <p:grpSpPr>
          <a:xfrm>
            <a:off x="323529" y="255315"/>
            <a:ext cx="11595131" cy="892632"/>
            <a:chOff x="323529" y="255315"/>
            <a:chExt cx="11595131" cy="892632"/>
          </a:xfrm>
        </p:grpSpPr>
        <p:sp>
          <p:nvSpPr>
            <p:cNvPr id="9" name="Arrow: Chevron 8">
              <a:extLst>
                <a:ext uri="{FF2B5EF4-FFF2-40B4-BE49-F238E27FC236}">
                  <a16:creationId xmlns:a16="http://schemas.microsoft.com/office/drawing/2014/main" id="{26A4517D-D57D-4C7C-A103-09506C56E3A5}"/>
                </a:ext>
              </a:extLst>
            </p:cNvPr>
            <p:cNvSpPr/>
            <p:nvPr userDrawn="1"/>
          </p:nvSpPr>
          <p:spPr>
            <a:xfrm flipH="1">
              <a:off x="323529" y="255315"/>
              <a:ext cx="678875" cy="892632"/>
            </a:xfrm>
            <a:prstGeom prst="chevron">
              <a:avLst>
                <a:gd name="adj" fmla="val 56521"/>
              </a:avLst>
            </a:prstGeom>
            <a:solidFill>
              <a:schemeClr val="accent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/>
            </a:p>
          </p:txBody>
        </p:sp>
        <p:sp>
          <p:nvSpPr>
            <p:cNvPr id="10" name="Arrow: Chevron 9">
              <a:extLst>
                <a:ext uri="{FF2B5EF4-FFF2-40B4-BE49-F238E27FC236}">
                  <a16:creationId xmlns:a16="http://schemas.microsoft.com/office/drawing/2014/main" id="{09B59339-1F03-41BC-83FB-F8C70E4D19FF}"/>
                </a:ext>
              </a:extLst>
            </p:cNvPr>
            <p:cNvSpPr/>
            <p:nvPr userDrawn="1"/>
          </p:nvSpPr>
          <p:spPr>
            <a:xfrm flipH="1">
              <a:off x="780371" y="255315"/>
              <a:ext cx="678875" cy="892632"/>
            </a:xfrm>
            <a:prstGeom prst="chevron">
              <a:avLst>
                <a:gd name="adj" fmla="val 56521"/>
              </a:avLst>
            </a:prstGeom>
            <a:solidFill>
              <a:schemeClr val="accent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16ACF6C-9C3D-4933-B6CC-7CFA45A380C5}"/>
                </a:ext>
              </a:extLst>
            </p:cNvPr>
            <p:cNvSpPr/>
            <p:nvPr userDrawn="1"/>
          </p:nvSpPr>
          <p:spPr>
            <a:xfrm flipH="1">
              <a:off x="1219197" y="255315"/>
              <a:ext cx="9752245" cy="892632"/>
            </a:xfrm>
            <a:custGeom>
              <a:avLst/>
              <a:gdLst>
                <a:gd name="connsiteX0" fmla="*/ 9363075 w 9752245"/>
                <a:gd name="connsiteY0" fmla="*/ 0 h 892632"/>
                <a:gd name="connsiteX1" fmla="*/ 0 w 9752245"/>
                <a:gd name="connsiteY1" fmla="*/ 0 h 892632"/>
                <a:gd name="connsiteX2" fmla="*/ 389170 w 9752245"/>
                <a:gd name="connsiteY2" fmla="*/ 446316 h 892632"/>
                <a:gd name="connsiteX3" fmla="*/ 0 w 9752245"/>
                <a:gd name="connsiteY3" fmla="*/ 892632 h 892632"/>
                <a:gd name="connsiteX4" fmla="*/ 9363075 w 9752245"/>
                <a:gd name="connsiteY4" fmla="*/ 892632 h 892632"/>
                <a:gd name="connsiteX5" fmla="*/ 9752245 w 9752245"/>
                <a:gd name="connsiteY5" fmla="*/ 446316 h 892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52245" h="892632">
                  <a:moveTo>
                    <a:pt x="9363075" y="0"/>
                  </a:moveTo>
                  <a:lnTo>
                    <a:pt x="0" y="0"/>
                  </a:lnTo>
                  <a:lnTo>
                    <a:pt x="389170" y="446316"/>
                  </a:lnTo>
                  <a:lnTo>
                    <a:pt x="0" y="892632"/>
                  </a:lnTo>
                  <a:lnTo>
                    <a:pt x="9363075" y="892632"/>
                  </a:lnTo>
                  <a:lnTo>
                    <a:pt x="9752245" y="446316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/>
            </a:p>
          </p:txBody>
        </p:sp>
        <p:sp>
          <p:nvSpPr>
            <p:cNvPr id="13" name="Arrow: Chevron 12">
              <a:extLst>
                <a:ext uri="{FF2B5EF4-FFF2-40B4-BE49-F238E27FC236}">
                  <a16:creationId xmlns:a16="http://schemas.microsoft.com/office/drawing/2014/main" id="{CEC84844-21F9-4A8F-ACE6-0BEE7523A078}"/>
                </a:ext>
              </a:extLst>
            </p:cNvPr>
            <p:cNvSpPr/>
            <p:nvPr userDrawn="1"/>
          </p:nvSpPr>
          <p:spPr>
            <a:xfrm flipH="1">
              <a:off x="10782943" y="255315"/>
              <a:ext cx="678875" cy="892632"/>
            </a:xfrm>
            <a:prstGeom prst="chevron">
              <a:avLst>
                <a:gd name="adj" fmla="val 56521"/>
              </a:avLst>
            </a:prstGeom>
            <a:solidFill>
              <a:schemeClr val="accent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/>
            </a:p>
          </p:txBody>
        </p:sp>
        <p:sp>
          <p:nvSpPr>
            <p:cNvPr id="14" name="Arrow: Chevron 13">
              <a:extLst>
                <a:ext uri="{FF2B5EF4-FFF2-40B4-BE49-F238E27FC236}">
                  <a16:creationId xmlns:a16="http://schemas.microsoft.com/office/drawing/2014/main" id="{6F23DCF8-13A9-4A90-B4A8-F86366E5B6E9}"/>
                </a:ext>
              </a:extLst>
            </p:cNvPr>
            <p:cNvSpPr/>
            <p:nvPr userDrawn="1"/>
          </p:nvSpPr>
          <p:spPr>
            <a:xfrm flipH="1">
              <a:off x="11239785" y="255315"/>
              <a:ext cx="678875" cy="892632"/>
            </a:xfrm>
            <a:prstGeom prst="chevron">
              <a:avLst>
                <a:gd name="adj" fmla="val 56521"/>
              </a:avLst>
            </a:prstGeom>
            <a:solidFill>
              <a:schemeClr val="accent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/>
            </a:p>
          </p:txBody>
        </p:sp>
      </p:grpSp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ko-KR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406402299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ontents slide layout">
    <p:bg>
      <p:bgPr>
        <a:blipFill dpi="0" rotWithShape="1">
          <a:blip r:embed="rId2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215324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D807C618-E5BF-4CE4-BC2D-EC6E0C739711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687337" y="1254229"/>
            <a:ext cx="11504663" cy="299555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txBody>
          <a:bodyPr anchor="ctr"/>
          <a:lstStyle>
            <a:lvl1pPr marL="0" indent="0" algn="ctr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/>
              <a:t>Your Picture Here And Send To Back 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5440127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BD6023EF-D0E1-4555-8EBF-7CCD43B03DE7}"/>
              </a:ext>
            </a:extLst>
          </p:cNvPr>
          <p:cNvGrpSpPr/>
          <p:nvPr userDrawn="1"/>
        </p:nvGrpSpPr>
        <p:grpSpPr>
          <a:xfrm>
            <a:off x="323529" y="255315"/>
            <a:ext cx="11595131" cy="892632"/>
            <a:chOff x="323529" y="255315"/>
            <a:chExt cx="11595131" cy="892632"/>
          </a:xfrm>
        </p:grpSpPr>
        <p:sp>
          <p:nvSpPr>
            <p:cNvPr id="10" name="Arrow: Chevron 9">
              <a:extLst>
                <a:ext uri="{FF2B5EF4-FFF2-40B4-BE49-F238E27FC236}">
                  <a16:creationId xmlns:a16="http://schemas.microsoft.com/office/drawing/2014/main" id="{7747440C-1C45-4372-95B1-611334EB2164}"/>
                </a:ext>
              </a:extLst>
            </p:cNvPr>
            <p:cNvSpPr/>
            <p:nvPr userDrawn="1"/>
          </p:nvSpPr>
          <p:spPr>
            <a:xfrm flipH="1">
              <a:off x="323529" y="255315"/>
              <a:ext cx="678875" cy="892632"/>
            </a:xfrm>
            <a:prstGeom prst="chevron">
              <a:avLst>
                <a:gd name="adj" fmla="val 56521"/>
              </a:avLst>
            </a:prstGeom>
            <a:solidFill>
              <a:schemeClr val="accent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/>
            </a:p>
          </p:txBody>
        </p:sp>
        <p:sp>
          <p:nvSpPr>
            <p:cNvPr id="12" name="Arrow: Chevron 11">
              <a:extLst>
                <a:ext uri="{FF2B5EF4-FFF2-40B4-BE49-F238E27FC236}">
                  <a16:creationId xmlns:a16="http://schemas.microsoft.com/office/drawing/2014/main" id="{DE2EEEA5-AC6C-4E8F-B6F8-A1CADE13001F}"/>
                </a:ext>
              </a:extLst>
            </p:cNvPr>
            <p:cNvSpPr/>
            <p:nvPr userDrawn="1"/>
          </p:nvSpPr>
          <p:spPr>
            <a:xfrm flipH="1">
              <a:off x="780371" y="255315"/>
              <a:ext cx="678875" cy="892632"/>
            </a:xfrm>
            <a:prstGeom prst="chevron">
              <a:avLst>
                <a:gd name="adj" fmla="val 56521"/>
              </a:avLst>
            </a:prstGeom>
            <a:solidFill>
              <a:schemeClr val="accent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7735951D-951B-4E13-9A16-4553DB6654EE}"/>
                </a:ext>
              </a:extLst>
            </p:cNvPr>
            <p:cNvSpPr/>
            <p:nvPr userDrawn="1"/>
          </p:nvSpPr>
          <p:spPr>
            <a:xfrm flipH="1">
              <a:off x="1219197" y="255315"/>
              <a:ext cx="9752245" cy="892632"/>
            </a:xfrm>
            <a:custGeom>
              <a:avLst/>
              <a:gdLst>
                <a:gd name="connsiteX0" fmla="*/ 9363075 w 9752245"/>
                <a:gd name="connsiteY0" fmla="*/ 0 h 892632"/>
                <a:gd name="connsiteX1" fmla="*/ 0 w 9752245"/>
                <a:gd name="connsiteY1" fmla="*/ 0 h 892632"/>
                <a:gd name="connsiteX2" fmla="*/ 389170 w 9752245"/>
                <a:gd name="connsiteY2" fmla="*/ 446316 h 892632"/>
                <a:gd name="connsiteX3" fmla="*/ 0 w 9752245"/>
                <a:gd name="connsiteY3" fmla="*/ 892632 h 892632"/>
                <a:gd name="connsiteX4" fmla="*/ 9363075 w 9752245"/>
                <a:gd name="connsiteY4" fmla="*/ 892632 h 892632"/>
                <a:gd name="connsiteX5" fmla="*/ 9752245 w 9752245"/>
                <a:gd name="connsiteY5" fmla="*/ 446316 h 892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52245" h="892632">
                  <a:moveTo>
                    <a:pt x="9363075" y="0"/>
                  </a:moveTo>
                  <a:lnTo>
                    <a:pt x="0" y="0"/>
                  </a:lnTo>
                  <a:lnTo>
                    <a:pt x="389170" y="446316"/>
                  </a:lnTo>
                  <a:lnTo>
                    <a:pt x="0" y="892632"/>
                  </a:lnTo>
                  <a:lnTo>
                    <a:pt x="9363075" y="892632"/>
                  </a:lnTo>
                  <a:lnTo>
                    <a:pt x="9752245" y="446316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/>
            </a:p>
          </p:txBody>
        </p:sp>
        <p:sp>
          <p:nvSpPr>
            <p:cNvPr id="15" name="Arrow: Chevron 14">
              <a:extLst>
                <a:ext uri="{FF2B5EF4-FFF2-40B4-BE49-F238E27FC236}">
                  <a16:creationId xmlns:a16="http://schemas.microsoft.com/office/drawing/2014/main" id="{423970C8-39A4-4CE7-A2B2-12916D7EBC06}"/>
                </a:ext>
              </a:extLst>
            </p:cNvPr>
            <p:cNvSpPr/>
            <p:nvPr userDrawn="1"/>
          </p:nvSpPr>
          <p:spPr>
            <a:xfrm flipH="1">
              <a:off x="10782943" y="255315"/>
              <a:ext cx="678875" cy="892632"/>
            </a:xfrm>
            <a:prstGeom prst="chevron">
              <a:avLst>
                <a:gd name="adj" fmla="val 56521"/>
              </a:avLst>
            </a:prstGeom>
            <a:solidFill>
              <a:schemeClr val="accent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/>
            </a:p>
          </p:txBody>
        </p:sp>
        <p:sp>
          <p:nvSpPr>
            <p:cNvPr id="16" name="Arrow: Chevron 15">
              <a:extLst>
                <a:ext uri="{FF2B5EF4-FFF2-40B4-BE49-F238E27FC236}">
                  <a16:creationId xmlns:a16="http://schemas.microsoft.com/office/drawing/2014/main" id="{37684DFF-C5DF-4D65-BE50-8F29DFC9CF7B}"/>
                </a:ext>
              </a:extLst>
            </p:cNvPr>
            <p:cNvSpPr/>
            <p:nvPr userDrawn="1"/>
          </p:nvSpPr>
          <p:spPr>
            <a:xfrm flipH="1">
              <a:off x="11239785" y="255315"/>
              <a:ext cx="678875" cy="892632"/>
            </a:xfrm>
            <a:prstGeom prst="chevron">
              <a:avLst>
                <a:gd name="adj" fmla="val 56521"/>
              </a:avLst>
            </a:prstGeom>
            <a:solidFill>
              <a:schemeClr val="accent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/>
            </a:p>
          </p:txBody>
        </p:sp>
      </p:grp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08949351-4749-4A1B-A985-C7EA94F6463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ko-KR"/>
              <a:t>BASIC LAYOUT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C6AD309-23D4-44C0-9D64-79E7FAD671D2}"/>
              </a:ext>
            </a:extLst>
          </p:cNvPr>
          <p:cNvSpPr/>
          <p:nvPr userDrawn="1"/>
        </p:nvSpPr>
        <p:spPr>
          <a:xfrm>
            <a:off x="3066222" y="4026571"/>
            <a:ext cx="4464000" cy="2124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ko-KR" altLang="en-US" sz="1800"/>
          </a:p>
        </p:txBody>
      </p:sp>
      <p:sp>
        <p:nvSpPr>
          <p:cNvPr id="18" name="그림 개체 틀 2">
            <a:extLst>
              <a:ext uri="{FF2B5EF4-FFF2-40B4-BE49-F238E27FC236}">
                <a16:creationId xmlns:a16="http://schemas.microsoft.com/office/drawing/2014/main" id="{79679C48-5407-4D3E-91E0-1EF95FB7325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 flipH="1">
            <a:off x="7145771" y="4018025"/>
            <a:ext cx="4320000" cy="2124000"/>
          </a:xfrm>
          <a:custGeom>
            <a:avLst/>
            <a:gdLst>
              <a:gd name="connsiteX0" fmla="*/ 0 w 3484116"/>
              <a:gd name="connsiteY0" fmla="*/ 0 h 1385171"/>
              <a:gd name="connsiteX1" fmla="*/ 3481172 w 3484116"/>
              <a:gd name="connsiteY1" fmla="*/ 0 h 1385171"/>
              <a:gd name="connsiteX2" fmla="*/ 3484116 w 3484116"/>
              <a:gd name="connsiteY2" fmla="*/ 558228 h 1385171"/>
              <a:gd name="connsiteX3" fmla="*/ 3209623 w 3484116"/>
              <a:gd name="connsiteY3" fmla="*/ 702026 h 1385171"/>
              <a:gd name="connsiteX4" fmla="*/ 3476995 w 3484116"/>
              <a:gd name="connsiteY4" fmla="*/ 833132 h 1385171"/>
              <a:gd name="connsiteX5" fmla="*/ 3474149 w 3484116"/>
              <a:gd name="connsiteY5" fmla="*/ 1385171 h 1385171"/>
              <a:gd name="connsiteX6" fmla="*/ 0 w 3484116"/>
              <a:gd name="connsiteY6" fmla="*/ 1385171 h 1385171"/>
              <a:gd name="connsiteX7" fmla="*/ 0 w 3484116"/>
              <a:gd name="connsiteY7" fmla="*/ 0 h 1385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84116" h="1385171">
                <a:moveTo>
                  <a:pt x="0" y="0"/>
                </a:moveTo>
                <a:lnTo>
                  <a:pt x="3481172" y="0"/>
                </a:lnTo>
                <a:cubicBezTo>
                  <a:pt x="3481477" y="140809"/>
                  <a:pt x="3483811" y="417419"/>
                  <a:pt x="3484116" y="558228"/>
                </a:cubicBezTo>
                <a:cubicBezTo>
                  <a:pt x="3241294" y="690823"/>
                  <a:pt x="3392809" y="595682"/>
                  <a:pt x="3209623" y="702026"/>
                </a:cubicBezTo>
                <a:cubicBezTo>
                  <a:pt x="3342466" y="770912"/>
                  <a:pt x="3354142" y="760160"/>
                  <a:pt x="3476995" y="833132"/>
                </a:cubicBezTo>
                <a:cubicBezTo>
                  <a:pt x="3478430" y="947552"/>
                  <a:pt x="3480239" y="853239"/>
                  <a:pt x="3474149" y="1385171"/>
                </a:cubicBezTo>
                <a:lnTo>
                  <a:pt x="0" y="1385171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en-US" altLang="ko-KR"/>
              <a:t>Place Your Picture Here</a:t>
            </a:r>
            <a:endParaRPr lang="ko-KR" alt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F1AA56D-9F51-4548-8A03-959C9407DEA4}"/>
              </a:ext>
            </a:extLst>
          </p:cNvPr>
          <p:cNvSpPr/>
          <p:nvPr userDrawn="1"/>
        </p:nvSpPr>
        <p:spPr>
          <a:xfrm>
            <a:off x="3066222" y="1892511"/>
            <a:ext cx="4464000" cy="21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ko-KR" altLang="en-US" sz="1800"/>
          </a:p>
        </p:txBody>
      </p:sp>
      <p:sp>
        <p:nvSpPr>
          <p:cNvPr id="20" name="그림 개체 틀 2">
            <a:extLst>
              <a:ext uri="{FF2B5EF4-FFF2-40B4-BE49-F238E27FC236}">
                <a16:creationId xmlns:a16="http://schemas.microsoft.com/office/drawing/2014/main" id="{1B2421DD-6580-439F-A896-99B266F0E8A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 flipH="1">
            <a:off x="7145771" y="1892511"/>
            <a:ext cx="4320000" cy="2124000"/>
          </a:xfrm>
          <a:custGeom>
            <a:avLst/>
            <a:gdLst>
              <a:gd name="connsiteX0" fmla="*/ 0 w 3484116"/>
              <a:gd name="connsiteY0" fmla="*/ 0 h 1385171"/>
              <a:gd name="connsiteX1" fmla="*/ 3481173 w 3484116"/>
              <a:gd name="connsiteY1" fmla="*/ 0 h 1385171"/>
              <a:gd name="connsiteX2" fmla="*/ 3484116 w 3484116"/>
              <a:gd name="connsiteY2" fmla="*/ 558228 h 1385171"/>
              <a:gd name="connsiteX3" fmla="*/ 3223669 w 3484116"/>
              <a:gd name="connsiteY3" fmla="*/ 690668 h 1385171"/>
              <a:gd name="connsiteX4" fmla="*/ 3476995 w 3484116"/>
              <a:gd name="connsiteY4" fmla="*/ 838811 h 1385171"/>
              <a:gd name="connsiteX5" fmla="*/ 3481172 w 3484116"/>
              <a:gd name="connsiteY5" fmla="*/ 1385170 h 1385171"/>
              <a:gd name="connsiteX6" fmla="*/ 0 w 3484116"/>
              <a:gd name="connsiteY6" fmla="*/ 1385171 h 1385171"/>
              <a:gd name="connsiteX7" fmla="*/ 0 w 3484116"/>
              <a:gd name="connsiteY7" fmla="*/ 0 h 1385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84116" h="1385171">
                <a:moveTo>
                  <a:pt x="0" y="0"/>
                </a:moveTo>
                <a:lnTo>
                  <a:pt x="3481173" y="0"/>
                </a:lnTo>
                <a:cubicBezTo>
                  <a:pt x="3481478" y="140809"/>
                  <a:pt x="3483811" y="417419"/>
                  <a:pt x="3484116" y="558228"/>
                </a:cubicBezTo>
                <a:cubicBezTo>
                  <a:pt x="3241294" y="690823"/>
                  <a:pt x="3463042" y="555927"/>
                  <a:pt x="3223669" y="690668"/>
                </a:cubicBezTo>
                <a:cubicBezTo>
                  <a:pt x="3461864" y="833385"/>
                  <a:pt x="3241765" y="697687"/>
                  <a:pt x="3476995" y="838811"/>
                </a:cubicBezTo>
                <a:cubicBezTo>
                  <a:pt x="3478430" y="953231"/>
                  <a:pt x="3487262" y="853238"/>
                  <a:pt x="3481172" y="1385170"/>
                </a:cubicBezTo>
                <a:lnTo>
                  <a:pt x="0" y="1385171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r>
              <a:rPr lang="en-US" altLang="ko-KR"/>
              <a:t>Place Your Picture Here</a:t>
            </a:r>
            <a:endParaRPr lang="ko-KR" altLang="en-US"/>
          </a:p>
        </p:txBody>
      </p:sp>
      <p:sp>
        <p:nvSpPr>
          <p:cNvPr id="21" name="자유형: 도형 22">
            <a:extLst>
              <a:ext uri="{FF2B5EF4-FFF2-40B4-BE49-F238E27FC236}">
                <a16:creationId xmlns:a16="http://schemas.microsoft.com/office/drawing/2014/main" id="{3F52A6B3-42BE-4E2C-864F-4B3C4819524C}"/>
              </a:ext>
            </a:extLst>
          </p:cNvPr>
          <p:cNvSpPr/>
          <p:nvPr userDrawn="1"/>
        </p:nvSpPr>
        <p:spPr>
          <a:xfrm>
            <a:off x="726229" y="1892511"/>
            <a:ext cx="2702277" cy="2124000"/>
          </a:xfrm>
          <a:custGeom>
            <a:avLst/>
            <a:gdLst>
              <a:gd name="connsiteX0" fmla="*/ 0 w 2702277"/>
              <a:gd name="connsiteY0" fmla="*/ 0 h 2124000"/>
              <a:gd name="connsiteX1" fmla="*/ 2340000 w 2702277"/>
              <a:gd name="connsiteY1" fmla="*/ 0 h 2124000"/>
              <a:gd name="connsiteX2" fmla="*/ 2340000 w 2702277"/>
              <a:gd name="connsiteY2" fmla="*/ 851880 h 2124000"/>
              <a:gd name="connsiteX3" fmla="*/ 2702277 w 2702277"/>
              <a:gd name="connsiteY3" fmla="*/ 1062001 h 2124000"/>
              <a:gd name="connsiteX4" fmla="*/ 2340000 w 2702277"/>
              <a:gd name="connsiteY4" fmla="*/ 1272121 h 2124000"/>
              <a:gd name="connsiteX5" fmla="*/ 2340000 w 2702277"/>
              <a:gd name="connsiteY5" fmla="*/ 2124000 h 2124000"/>
              <a:gd name="connsiteX6" fmla="*/ 0 w 2702277"/>
              <a:gd name="connsiteY6" fmla="*/ 2124000 h 2124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02277" h="2124000">
                <a:moveTo>
                  <a:pt x="0" y="0"/>
                </a:moveTo>
                <a:lnTo>
                  <a:pt x="2340000" y="0"/>
                </a:lnTo>
                <a:lnTo>
                  <a:pt x="2340000" y="851880"/>
                </a:lnTo>
                <a:lnTo>
                  <a:pt x="2702277" y="1062001"/>
                </a:lnTo>
                <a:lnTo>
                  <a:pt x="2340000" y="1272121"/>
                </a:lnTo>
                <a:lnTo>
                  <a:pt x="2340000" y="2124000"/>
                </a:lnTo>
                <a:lnTo>
                  <a:pt x="0" y="2124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ko-KR" altLang="en-US"/>
          </a:p>
        </p:txBody>
      </p:sp>
      <p:sp>
        <p:nvSpPr>
          <p:cNvPr id="22" name="자유형: 도형 23">
            <a:extLst>
              <a:ext uri="{FF2B5EF4-FFF2-40B4-BE49-F238E27FC236}">
                <a16:creationId xmlns:a16="http://schemas.microsoft.com/office/drawing/2014/main" id="{45949401-E889-46F8-B56F-6D2C1A69C625}"/>
              </a:ext>
            </a:extLst>
          </p:cNvPr>
          <p:cNvSpPr/>
          <p:nvPr userDrawn="1"/>
        </p:nvSpPr>
        <p:spPr>
          <a:xfrm>
            <a:off x="726229" y="4026571"/>
            <a:ext cx="2702277" cy="2124000"/>
          </a:xfrm>
          <a:custGeom>
            <a:avLst/>
            <a:gdLst>
              <a:gd name="connsiteX0" fmla="*/ 0 w 2702277"/>
              <a:gd name="connsiteY0" fmla="*/ 0 h 2124000"/>
              <a:gd name="connsiteX1" fmla="*/ 2340000 w 2702277"/>
              <a:gd name="connsiteY1" fmla="*/ 0 h 2124000"/>
              <a:gd name="connsiteX2" fmla="*/ 2340000 w 2702277"/>
              <a:gd name="connsiteY2" fmla="*/ 851880 h 2124000"/>
              <a:gd name="connsiteX3" fmla="*/ 2702277 w 2702277"/>
              <a:gd name="connsiteY3" fmla="*/ 1062001 h 2124000"/>
              <a:gd name="connsiteX4" fmla="*/ 2340000 w 2702277"/>
              <a:gd name="connsiteY4" fmla="*/ 1272121 h 2124000"/>
              <a:gd name="connsiteX5" fmla="*/ 2340000 w 2702277"/>
              <a:gd name="connsiteY5" fmla="*/ 2124000 h 2124000"/>
              <a:gd name="connsiteX6" fmla="*/ 0 w 2702277"/>
              <a:gd name="connsiteY6" fmla="*/ 2124000 h 2124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02277" h="2124000">
                <a:moveTo>
                  <a:pt x="0" y="0"/>
                </a:moveTo>
                <a:lnTo>
                  <a:pt x="2340000" y="0"/>
                </a:lnTo>
                <a:lnTo>
                  <a:pt x="2340000" y="851880"/>
                </a:lnTo>
                <a:lnTo>
                  <a:pt x="2702277" y="1062001"/>
                </a:lnTo>
                <a:lnTo>
                  <a:pt x="2340000" y="1272121"/>
                </a:lnTo>
                <a:lnTo>
                  <a:pt x="2340000" y="2124000"/>
                </a:lnTo>
                <a:lnTo>
                  <a:pt x="0" y="2124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6699495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8" y="291926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2192000" cy="457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7E456EEC-2BC5-434E-8C2C-3EA0C848AD6C}"/>
              </a:ext>
            </a:extLst>
          </p:cNvPr>
          <p:cNvSpPr/>
          <p:nvPr userDrawn="1"/>
        </p:nvSpPr>
        <p:spPr>
          <a:xfrm>
            <a:off x="0" y="6812281"/>
            <a:ext cx="12192000" cy="457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83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650234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ontents slide layout">
    <p:bg>
      <p:bgPr>
        <a:blipFill dpi="0" rotWithShape="1">
          <a:blip r:embed="rId2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58178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ontents slide layout">
    <p:bg>
      <p:bgPr>
        <a:blipFill dpi="0" rotWithShape="1">
          <a:blip r:embed="rId2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4591159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ontents slide layout">
    <p:bg>
      <p:bgPr>
        <a:blipFill dpi="0" rotWithShape="1">
          <a:blip r:embed="rId2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53450601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ontents slide layout">
    <p:bg>
      <p:bgPr>
        <a:blipFill dpi="0" rotWithShape="1">
          <a:blip r:embed="rId2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9806115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ontents slide layout">
    <p:bg>
      <p:bgPr>
        <a:blipFill dpi="0" rotWithShape="1">
          <a:blip r:embed="rId2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401039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ontents slide layout">
    <p:bg>
      <p:bgPr>
        <a:blipFill dpi="0" rotWithShape="1">
          <a:blip r:embed="rId2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655990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ontents slide layout">
    <p:bg>
      <p:bgPr>
        <a:blipFill dpi="0" rotWithShape="1">
          <a:blip r:embed="rId2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883780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6816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83" r:id="rId11"/>
    <p:sldLayoutId id="2147483682" r:id="rId12"/>
    <p:sldLayoutId id="2147483689" r:id="rId13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1F3835F2-40A1-754D-F0E7-8C3B4CA305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2595253"/>
              </p:ext>
            </p:extLst>
          </p:nvPr>
        </p:nvGraphicFramePr>
        <p:xfrm>
          <a:off x="731837" y="1374458"/>
          <a:ext cx="6220102" cy="3337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8000">
                  <a:extLst>
                    <a:ext uri="{9D8B030D-6E8A-4147-A177-3AD203B41FA5}">
                      <a16:colId xmlns:a16="http://schemas.microsoft.com/office/drawing/2014/main" val="1700260478"/>
                    </a:ext>
                  </a:extLst>
                </a:gridCol>
                <a:gridCol w="280102">
                  <a:extLst>
                    <a:ext uri="{9D8B030D-6E8A-4147-A177-3AD203B41FA5}">
                      <a16:colId xmlns:a16="http://schemas.microsoft.com/office/drawing/2014/main" val="2503360221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672841530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1273350784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866103986"/>
                    </a:ext>
                  </a:extLst>
                </a:gridCol>
                <a:gridCol w="936000">
                  <a:extLst>
                    <a:ext uri="{9D8B030D-6E8A-4147-A177-3AD203B41FA5}">
                      <a16:colId xmlns:a16="http://schemas.microsoft.com/office/drawing/2014/main" val="2768631585"/>
                    </a:ext>
                  </a:extLst>
                </a:gridCol>
                <a:gridCol w="936000">
                  <a:extLst>
                    <a:ext uri="{9D8B030D-6E8A-4147-A177-3AD203B41FA5}">
                      <a16:colId xmlns:a16="http://schemas.microsoft.com/office/drawing/2014/main" val="1318252189"/>
                    </a:ext>
                  </a:extLst>
                </a:gridCol>
                <a:gridCol w="936000">
                  <a:extLst>
                    <a:ext uri="{9D8B030D-6E8A-4147-A177-3AD203B41FA5}">
                      <a16:colId xmlns:a16="http://schemas.microsoft.com/office/drawing/2014/main" val="17558534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HN" sz="1800" b="1" dirty="0">
                          <a:latin typeface="Myriad Pro" panose="020B0503030403020204" pitchFamily="34" charset="0"/>
                        </a:rPr>
                        <a:t>Medio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HN" sz="1800" b="1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8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Regular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8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Mundial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1800" b="1" dirty="0">
                        <a:solidFill>
                          <a:schemeClr val="bg1"/>
                        </a:solidFill>
                        <a:latin typeface="Myriad Pro" panose="020B050303040302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8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2025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8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2026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800" b="1" dirty="0">
                          <a:latin typeface="Myriad Pro" panose="020B0503030403020204" pitchFamily="34" charset="0"/>
                        </a:rPr>
                        <a:t>Var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47422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HN" sz="1800" dirty="0">
                          <a:latin typeface="Myriad Pro" panose="020B0503030403020204" pitchFamily="34" charset="0"/>
                        </a:rPr>
                        <a:t>TV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es-HN" sz="1800" b="1" i="0" u="none" strike="noStrike" dirty="0">
                        <a:solidFill>
                          <a:schemeClr val="tx1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858k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266k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s-HN" sz="1800" b="0" i="0" u="none" strike="noStrike" dirty="0">
                        <a:solidFill>
                          <a:schemeClr val="tx1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855k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1124k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31%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75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HN" sz="1800" dirty="0">
                          <a:latin typeface="Myriad Pro" panose="020B0503030403020204" pitchFamily="34" charset="0"/>
                        </a:rPr>
                        <a:t>Rad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es-HN" sz="1800" b="1" i="0" u="none" strike="noStrike" dirty="0">
                        <a:solidFill>
                          <a:schemeClr val="tx1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170k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32k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s-HN" sz="1800" b="0" i="0" u="none" strike="noStrike" dirty="0">
                        <a:solidFill>
                          <a:schemeClr val="tx1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183k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202k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10%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2799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HN" sz="1800" dirty="0">
                          <a:latin typeface="Myriad Pro" panose="020B0503030403020204" pitchFamily="34" charset="0"/>
                        </a:rPr>
                        <a:t>Pren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es-HN" sz="1800" b="1" i="0" u="none" strike="noStrike" dirty="0">
                        <a:solidFill>
                          <a:schemeClr val="tx1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100k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0k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s-HN" sz="1800" b="0" i="0" u="none" strike="noStrike" dirty="0">
                        <a:solidFill>
                          <a:schemeClr val="tx1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102k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100k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rgbClr val="C00000"/>
                          </a:solidFill>
                          <a:effectLst/>
                          <a:latin typeface="Myriad Pro" panose="020B0503030403020204" pitchFamily="34" charset="0"/>
                        </a:rPr>
                        <a:t>-2%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86329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HN" sz="1800" dirty="0">
                          <a:latin typeface="Myriad Pro" panose="020B0503030403020204" pitchFamily="34" charset="0"/>
                        </a:rPr>
                        <a:t>Rev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es-HN" sz="1800" b="1" i="0" u="none" strike="noStrike" dirty="0">
                        <a:solidFill>
                          <a:schemeClr val="tx1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45k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0k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s-HN" sz="1800" b="0" i="0" u="none" strike="noStrike" dirty="0">
                        <a:solidFill>
                          <a:schemeClr val="tx1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45k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45k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0783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HN" sz="1800" dirty="0">
                          <a:latin typeface="Myriad Pro" panose="020B0503030403020204" pitchFamily="34" charset="0"/>
                        </a:rPr>
                        <a:t>Ext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HN" sz="1800" b="1" i="0" u="none" strike="noStrike" dirty="0">
                        <a:solidFill>
                          <a:schemeClr val="tx1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200k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0k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s-HN" sz="1800" b="0" i="0" u="none" strike="noStrike" dirty="0">
                        <a:solidFill>
                          <a:schemeClr val="tx1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224k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200k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 </a:t>
                      </a:r>
                      <a:r>
                        <a:rPr lang="es-HN" sz="1800" b="0" i="0" u="none" strike="noStrike" dirty="0">
                          <a:solidFill>
                            <a:srgbClr val="C00000"/>
                          </a:solidFill>
                          <a:effectLst/>
                          <a:latin typeface="Myriad Pro" panose="020B0503030403020204" pitchFamily="34" charset="0"/>
                        </a:rPr>
                        <a:t>-11%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17922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HN" sz="1800" dirty="0">
                          <a:latin typeface="Myriad Pro" panose="020B0503030403020204" pitchFamily="34" charset="0"/>
                        </a:rPr>
                        <a:t>Cab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es-HN" sz="1800" b="1" i="0" u="none" strike="noStrike" dirty="0">
                        <a:solidFill>
                          <a:schemeClr val="tx1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30k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53k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s-HN" sz="1800" b="0" i="0" u="none" strike="noStrike" dirty="0">
                        <a:solidFill>
                          <a:schemeClr val="tx1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61k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83k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36%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06316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HN" sz="1800" dirty="0">
                          <a:latin typeface="Myriad Pro" panose="020B0503030403020204" pitchFamily="34" charset="0"/>
                        </a:rPr>
                        <a:t>Cin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es-HN" sz="1800" b="1" i="0" u="none" strike="noStrike" dirty="0">
                        <a:solidFill>
                          <a:schemeClr val="tx1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-0k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0k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s-HN" sz="1800" b="0" i="0" u="none" strike="noStrike" dirty="0">
                        <a:solidFill>
                          <a:schemeClr val="tx1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0k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0k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5807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HN" sz="1800" b="1" dirty="0">
                          <a:latin typeface="Myriad Pro" panose="020B0503030403020204" pitchFamily="34" charset="0"/>
                        </a:rPr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s-HN" sz="1800" b="1" i="0" u="none" strike="noStrike" dirty="0">
                        <a:solidFill>
                          <a:schemeClr val="tx1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Myriad Pro" panose="020B0503030403020204" pitchFamily="34" charset="0"/>
                        </a:rPr>
                        <a:t>$1403k</a:t>
                      </a:r>
                    </a:p>
                  </a:txBody>
                  <a:tcPr marL="9525" marR="9525" marT="9525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Myriad Pro" panose="020B0503030403020204" pitchFamily="34" charset="0"/>
                        </a:rPr>
                        <a:t>$350k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s-HN" sz="1800" b="1" i="0" u="none" strike="noStrike" dirty="0">
                        <a:solidFill>
                          <a:schemeClr val="bg1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Myriad Pro" panose="020B0503030403020204" pitchFamily="34" charset="0"/>
                        </a:rPr>
                        <a:t>$1470k</a:t>
                      </a:r>
                    </a:p>
                  </a:txBody>
                  <a:tcPr marL="9525" marR="9525" marT="9525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Myriad Pro" panose="020B0503030403020204" pitchFamily="34" charset="0"/>
                        </a:rPr>
                        <a:t>$1754k</a:t>
                      </a:r>
                    </a:p>
                  </a:txBody>
                  <a:tcPr marL="9525" marR="9525" marT="9525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19%</a:t>
                      </a:r>
                    </a:p>
                  </a:txBody>
                  <a:tcPr marL="9525" marR="9525" marT="9525" marB="0"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812088"/>
                  </a:ext>
                </a:extLst>
              </a:tr>
            </a:tbl>
          </a:graphicData>
        </a:graphic>
      </p:graphicFrame>
      <p:sp>
        <p:nvSpPr>
          <p:cNvPr id="4" name="CuadroTexto 3">
            <a:extLst>
              <a:ext uri="{FF2B5EF4-FFF2-40B4-BE49-F238E27FC236}">
                <a16:creationId xmlns:a16="http://schemas.microsoft.com/office/drawing/2014/main" id="{55FF0F6C-E466-31DE-110E-F17FDF85EB21}"/>
              </a:ext>
            </a:extLst>
          </p:cNvPr>
          <p:cNvSpPr txBox="1"/>
          <p:nvPr/>
        </p:nvSpPr>
        <p:spPr>
          <a:xfrm>
            <a:off x="1841135" y="1035904"/>
            <a:ext cx="2065847" cy="3231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s-HN" sz="1500" dirty="0">
                <a:latin typeface="Myriad Pro" panose="020B0503030403020204" pitchFamily="34" charset="0"/>
              </a:rPr>
              <a:t>Composición plan 2026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2D780A4-20EE-D90C-58A9-37200748A021}"/>
              </a:ext>
            </a:extLst>
          </p:cNvPr>
          <p:cNvSpPr txBox="1"/>
          <p:nvPr/>
        </p:nvSpPr>
        <p:spPr>
          <a:xfrm>
            <a:off x="478426" y="4960322"/>
            <a:ext cx="1104855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HN" sz="1200" b="1" dirty="0">
                <a:latin typeface="Poppins" pitchFamily="2" charset="77"/>
                <a:cs typeface="Poppins" pitchFamily="2" charset="77"/>
              </a:rPr>
              <a:t>Justificación Presupuestaria 2026 (Resumen):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HN" sz="1200" dirty="0">
                <a:latin typeface="Poppins" pitchFamily="2" charset="77"/>
                <a:cs typeface="Poppins" pitchFamily="2" charset="77"/>
              </a:rPr>
              <a:t>Año del Mundial: Alta concentración de audiencia. Requiere inversión para mantener presencia de marca, aprovechar la emoción del evento y no perder share of voice.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HN" sz="1200" dirty="0">
                <a:latin typeface="Poppins" pitchFamily="2" charset="77"/>
                <a:cs typeface="Poppins" pitchFamily="2" charset="77"/>
              </a:rPr>
              <a:t>Incremento del ruido publicitario en “Campañas de Ahorro”. Se espera fuerte actividad de la competencia. Es necesario reforzar inversión para mantener visibilidad y diferenciación.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HN" sz="1200" dirty="0">
                <a:latin typeface="Poppins" pitchFamily="2" charset="77"/>
                <a:cs typeface="Poppins" pitchFamily="2" charset="77"/>
              </a:rPr>
              <a:t>Apoyo a Remesas y Ahorro en zonas foráneas: Fortalecer presencia en medios regionales/locales y realizar acciones dirigidas a estos públicos claves para aumentar cobertura y efectividad del mensaje.</a:t>
            </a: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63D39F6E-53C8-775D-5F2E-21BBB7D22DA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99312248"/>
              </p:ext>
            </p:extLst>
          </p:nvPr>
        </p:nvGraphicFramePr>
        <p:xfrm>
          <a:off x="7316199" y="1197486"/>
          <a:ext cx="4397375" cy="3700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Elipse 6">
            <a:extLst>
              <a:ext uri="{FF2B5EF4-FFF2-40B4-BE49-F238E27FC236}">
                <a16:creationId xmlns:a16="http://schemas.microsoft.com/office/drawing/2014/main" id="{681FDF0E-70A8-1AA4-DEF2-B4DCFEF3AF03}"/>
              </a:ext>
            </a:extLst>
          </p:cNvPr>
          <p:cNvSpPr/>
          <p:nvPr/>
        </p:nvSpPr>
        <p:spPr>
          <a:xfrm>
            <a:off x="8742219" y="2313710"/>
            <a:ext cx="1540560" cy="1496291"/>
          </a:xfrm>
          <a:prstGeom prst="ellipse">
            <a:avLst/>
          </a:prstGeom>
          <a:noFill/>
          <a:ln>
            <a:solidFill>
              <a:srgbClr val="C00000"/>
            </a:solidFill>
            <a:prstDash val="dash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HN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5C17EF6-8D82-C2F2-B407-E5159DB3E4FC}"/>
              </a:ext>
            </a:extLst>
          </p:cNvPr>
          <p:cNvSpPr txBox="1"/>
          <p:nvPr/>
        </p:nvSpPr>
        <p:spPr>
          <a:xfrm>
            <a:off x="9007696" y="2882998"/>
            <a:ext cx="10262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HN" b="1" dirty="0">
                <a:latin typeface="Myriad Pro" panose="020B0503030403020204" pitchFamily="34" charset="0"/>
              </a:rPr>
              <a:t>$1,754K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D3C43AEB-3340-5797-0F24-E1F57CDB5D59}"/>
              </a:ext>
            </a:extLst>
          </p:cNvPr>
          <p:cNvSpPr txBox="1"/>
          <p:nvPr/>
        </p:nvSpPr>
        <p:spPr>
          <a:xfrm>
            <a:off x="478426" y="419309"/>
            <a:ext cx="81916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HN" sz="3000" b="1" dirty="0">
                <a:latin typeface="Myriad Pro" panose="020B0503030403020204" pitchFamily="34" charset="0"/>
              </a:rPr>
              <a:t>Plan de inversion en medios 2026 – </a:t>
            </a:r>
            <a:r>
              <a:rPr lang="es-HN" sz="3000" b="1" dirty="0">
                <a:solidFill>
                  <a:srgbClr val="C00000"/>
                </a:solidFill>
                <a:latin typeface="Myriad Pro" panose="020B0503030403020204" pitchFamily="34" charset="0"/>
              </a:rPr>
              <a:t>Escenario 1</a:t>
            </a:r>
          </a:p>
        </p:txBody>
      </p:sp>
    </p:spTree>
    <p:extLst>
      <p:ext uri="{BB962C8B-B14F-4D97-AF65-F5344CB8AC3E}">
        <p14:creationId xmlns:p14="http://schemas.microsoft.com/office/powerpoint/2010/main" val="3650276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7164E430-024C-FFEA-EA03-5C5A63AAA0EB}"/>
              </a:ext>
            </a:extLst>
          </p:cNvPr>
          <p:cNvSpPr txBox="1"/>
          <p:nvPr/>
        </p:nvSpPr>
        <p:spPr>
          <a:xfrm>
            <a:off x="221598" y="321825"/>
            <a:ext cx="642836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HN" sz="3000" b="1" dirty="0">
                <a:latin typeface="Myriad Pro" panose="020B0503030403020204" pitchFamily="34" charset="0"/>
              </a:rPr>
              <a:t>Distribución por medio – </a:t>
            </a:r>
            <a:r>
              <a:rPr lang="es-HN" sz="3000" b="1" dirty="0">
                <a:solidFill>
                  <a:srgbClr val="C00000"/>
                </a:solidFill>
                <a:latin typeface="Myriad Pro" panose="020B0503030403020204" pitchFamily="34" charset="0"/>
              </a:rPr>
              <a:t>Escenario 1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52CA6F49-E4C7-331C-37FA-2F20FA652F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6276146"/>
              </p:ext>
            </p:extLst>
          </p:nvPr>
        </p:nvGraphicFramePr>
        <p:xfrm>
          <a:off x="370548" y="1026691"/>
          <a:ext cx="11736000" cy="26148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24000">
                  <a:extLst>
                    <a:ext uri="{9D8B030D-6E8A-4147-A177-3AD203B41FA5}">
                      <a16:colId xmlns:a16="http://schemas.microsoft.com/office/drawing/2014/main" val="91553055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4053218525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6873969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501433643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44052026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762556114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273017213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736339630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995469693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4196936219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val="2658265123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val="2092666865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498514589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679275753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31290296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752492928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58214329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663508855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28946689"/>
                    </a:ext>
                  </a:extLst>
                </a:gridCol>
              </a:tblGrid>
              <a:tr h="244257">
                <a:tc>
                  <a:txBody>
                    <a:bodyPr/>
                    <a:lstStyle/>
                    <a:p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TV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RADIO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PRE /DIG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EXTERIORES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REVISTAS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CABLE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7448424"/>
                  </a:ext>
                </a:extLst>
              </a:tr>
              <a:tr h="244257">
                <a:tc rowSpan="8">
                  <a:txBody>
                    <a:bodyPr/>
                    <a:lstStyle/>
                    <a:p>
                      <a:r>
                        <a:rPr lang="es-HN" sz="1400" b="1" dirty="0">
                          <a:solidFill>
                            <a:srgbClr val="C00000"/>
                          </a:solidFill>
                          <a:latin typeface="Myriad Pro" panose="020B0503030403020204" pitchFamily="34" charset="0"/>
                        </a:rPr>
                        <a:t>PAUTA REGULAR</a:t>
                      </a:r>
                    </a:p>
                    <a:p>
                      <a:r>
                        <a:rPr lang="es-HN" sz="1400" b="1" dirty="0">
                          <a:solidFill>
                            <a:srgbClr val="C00000"/>
                          </a:solidFill>
                          <a:latin typeface="Myriad Pro" panose="020B0503030403020204" pitchFamily="34" charset="0"/>
                        </a:rPr>
                        <a:t>$1,404K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$858K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$170K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$100K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$200K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$45K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$30K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9677261"/>
                  </a:ext>
                </a:extLst>
              </a:tr>
              <a:tr h="231402">
                <a:tc v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700" dirty="0">
                          <a:latin typeface="Myriad Pro" panose="020B0503030403020204" pitchFamily="34" charset="0"/>
                        </a:rPr>
                        <a:t>Var/ ‘25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7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70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HN" sz="700" dirty="0">
                          <a:latin typeface="Myriad Pro" panose="020B0503030403020204" pitchFamily="34" charset="0"/>
                        </a:rPr>
                        <a:t>Var/ ’25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7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7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HN" sz="700" dirty="0">
                          <a:latin typeface="Myriad Pro" panose="020B050303040302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HN" sz="700" dirty="0">
                          <a:latin typeface="Myriad Pro" panose="020B0503030403020204" pitchFamily="34" charset="0"/>
                        </a:rPr>
                        <a:t>Var/ ‘25</a:t>
                      </a:r>
                    </a:p>
                    <a:p>
                      <a:pPr algn="ctr" fontAlgn="b"/>
                      <a:endParaRPr lang="es-HN" sz="7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7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7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HN" sz="700" dirty="0">
                          <a:latin typeface="Myriad Pro" panose="020B0503030403020204" pitchFamily="34" charset="0"/>
                        </a:rPr>
                        <a:t>Var/ ‘25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7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7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HN" sz="700" dirty="0">
                          <a:latin typeface="Myriad Pro" panose="020B0503030403020204" pitchFamily="34" charset="0"/>
                        </a:rPr>
                        <a:t>Var/ ‘25</a:t>
                      </a: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7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HN" sz="700" dirty="0"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HN" sz="700" dirty="0">
                          <a:latin typeface="Myriad Pro" panose="020B0503030403020204" pitchFamily="34" charset="0"/>
                        </a:rPr>
                        <a:t>Var/ ‘25</a:t>
                      </a: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8799238"/>
                  </a:ext>
                </a:extLst>
              </a:tr>
              <a:tr h="231402">
                <a:tc vMerge="1">
                  <a:txBody>
                    <a:bodyPr/>
                    <a:lstStyle/>
                    <a:p>
                      <a:endParaRPr lang="es-HN" sz="1400" b="1" dirty="0">
                        <a:solidFill>
                          <a:srgbClr val="C00000"/>
                        </a:solidFill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TVC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476K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6%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EU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70K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=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  LP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20k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0%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EXT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238k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7%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Estilo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19k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=</a:t>
                      </a: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Tigo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1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32%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7132173"/>
                  </a:ext>
                </a:extLst>
              </a:tr>
              <a:tr h="236121">
                <a:tc vMerge="1">
                  <a:txBody>
                    <a:bodyPr/>
                    <a:lstStyle/>
                    <a:p>
                      <a:endParaRPr lang="es-HN" sz="1400" b="1" dirty="0">
                        <a:solidFill>
                          <a:srgbClr val="C00000"/>
                        </a:solidFill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HCH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278K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7%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GAme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38k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9%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 EH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19k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C00000"/>
                          </a:solidFill>
                          <a:effectLst/>
                          <a:latin typeface="Myriad Pro" panose="020B0503030403020204" pitchFamily="34" charset="0"/>
                        </a:rPr>
                        <a:t>-5%</a:t>
                      </a:r>
                      <a:endParaRPr lang="es-HN" sz="1000" b="0" i="0" u="none" strike="noStrike" dirty="0">
                        <a:solidFill>
                          <a:srgbClr val="C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Cromos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18k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=</a:t>
                      </a: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RNTV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30k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50%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9254397"/>
                  </a:ext>
                </a:extLst>
              </a:tr>
              <a:tr h="334247">
                <a:tc vMerge="1">
                  <a:txBody>
                    <a:bodyPr/>
                    <a:lstStyle/>
                    <a:p>
                      <a:endParaRPr lang="es-HN" sz="1400" b="1" dirty="0">
                        <a:solidFill>
                          <a:srgbClr val="C00000"/>
                        </a:solidFill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C11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55K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10%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TEG/</a:t>
                      </a:r>
                    </a:p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SPS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25k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25%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 LT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13k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30%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Otras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8k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=</a:t>
                      </a: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980837"/>
                  </a:ext>
                </a:extLst>
              </a:tr>
              <a:tr h="264123">
                <a:tc vMerge="1">
                  <a:txBody>
                    <a:bodyPr/>
                    <a:lstStyle/>
                    <a:p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Otros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50K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23%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For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25k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25%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 EP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5k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=</a:t>
                      </a: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9581530"/>
                  </a:ext>
                </a:extLst>
              </a:tr>
              <a:tr h="231402">
                <a:tc vMerge="1">
                  <a:txBody>
                    <a:bodyPr/>
                    <a:lstStyle/>
                    <a:p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Otras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12k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= </a:t>
                      </a: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 Diez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3k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100%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998661"/>
                  </a:ext>
                </a:extLst>
              </a:tr>
              <a:tr h="265148">
                <a:tc vMerge="1">
                  <a:txBody>
                    <a:bodyPr/>
                    <a:lstStyle/>
                    <a:p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 Otros </a:t>
                      </a:r>
                    </a:p>
                    <a:p>
                      <a:pPr algn="ctr" fontAlgn="b"/>
                      <a:r>
                        <a:rPr lang="es-H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 Digital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40k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14%</a:t>
                      </a:r>
                      <a:endParaRPr lang="es-HN" sz="1000" b="0" i="0" u="none" strike="noStrike" dirty="0">
                        <a:solidFill>
                          <a:schemeClr val="tx1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9917316"/>
                  </a:ext>
                </a:extLst>
              </a:tr>
            </a:tbl>
          </a:graphicData>
        </a:graphic>
      </p:graphicFrame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C5A09812-1155-8352-29B8-0AF8E8F7E6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6212850"/>
              </p:ext>
            </p:extLst>
          </p:nvPr>
        </p:nvGraphicFramePr>
        <p:xfrm>
          <a:off x="370548" y="3862018"/>
          <a:ext cx="13284000" cy="1066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24000">
                  <a:extLst>
                    <a:ext uri="{9D8B030D-6E8A-4147-A177-3AD203B41FA5}">
                      <a16:colId xmlns:a16="http://schemas.microsoft.com/office/drawing/2014/main" val="91553055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4053218525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6873969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501433643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44052026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762556114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273017213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736339630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995469693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4196936219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658265123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92666865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498514589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679275753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31290296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752492928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58214329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663508855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128946689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1424378307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2324526067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092040765"/>
                    </a:ext>
                  </a:extLst>
                </a:gridCol>
              </a:tblGrid>
              <a:tr h="244257">
                <a:tc>
                  <a:txBody>
                    <a:bodyPr/>
                    <a:lstStyle/>
                    <a:p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TV y Dig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RADIO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s-HN" sz="1300" b="1" dirty="0">
                        <a:solidFill>
                          <a:schemeClr val="bg1"/>
                        </a:solidFill>
                        <a:latin typeface="Myriad Pro" panose="020B0503030403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s-HN" sz="1300" b="1" dirty="0">
                        <a:solidFill>
                          <a:schemeClr val="bg1"/>
                        </a:solidFill>
                        <a:latin typeface="Myriad Pro" panose="020B0503030403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s-HN" sz="1300" b="1" dirty="0">
                        <a:solidFill>
                          <a:schemeClr val="bg1"/>
                        </a:solidFill>
                        <a:latin typeface="Myriad Pro" panose="020B0503030403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CABLE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s-HN" sz="1300" b="1" dirty="0">
                        <a:solidFill>
                          <a:schemeClr val="bg1"/>
                        </a:solidFill>
                        <a:latin typeface="Myriad Pro" panose="020B0503030403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7448424"/>
                  </a:ext>
                </a:extLst>
              </a:tr>
              <a:tr h="244257">
                <a:tc rowSpan="3">
                  <a:txBody>
                    <a:bodyPr/>
                    <a:lstStyle/>
                    <a:p>
                      <a:r>
                        <a:rPr lang="es-HN" sz="1400" b="1" dirty="0">
                          <a:solidFill>
                            <a:srgbClr val="C00000"/>
                          </a:solidFill>
                          <a:latin typeface="Myriad Pro" panose="020B0503030403020204" pitchFamily="34" charset="0"/>
                        </a:rPr>
                        <a:t>MUNDIAL</a:t>
                      </a:r>
                    </a:p>
                    <a:p>
                      <a:r>
                        <a:rPr lang="es-HN" sz="1400" b="1" dirty="0">
                          <a:solidFill>
                            <a:srgbClr val="C00000"/>
                          </a:solidFill>
                          <a:latin typeface="Myriad Pro" panose="020B0503030403020204" pitchFamily="34" charset="0"/>
                        </a:rPr>
                        <a:t>$350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$266K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$32K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s-HN" sz="1300" b="1" dirty="0">
                        <a:solidFill>
                          <a:schemeClr val="bg1"/>
                        </a:solidFill>
                        <a:latin typeface="Myriad Pro" panose="020B0503030403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s-HN" sz="1300" b="1" dirty="0">
                        <a:solidFill>
                          <a:schemeClr val="bg1"/>
                        </a:solidFill>
                        <a:latin typeface="Myriad Pro" panose="020B0503030403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s-HN" sz="1300" b="1" dirty="0">
                        <a:solidFill>
                          <a:schemeClr val="bg1"/>
                        </a:solidFill>
                        <a:latin typeface="Myriad Pro" panose="020B0503030403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$53K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s-HN" sz="1300" b="1" dirty="0">
                        <a:solidFill>
                          <a:schemeClr val="bg1"/>
                        </a:solidFill>
                        <a:latin typeface="Myriad Pro" panose="020B0503030403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9677261"/>
                  </a:ext>
                </a:extLst>
              </a:tr>
              <a:tr h="231402">
                <a:tc v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700" dirty="0">
                          <a:latin typeface="Myriad Pro" panose="020B0503030403020204" pitchFamily="34" charset="0"/>
                        </a:rPr>
                        <a:t>Mix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7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70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HN" sz="700" dirty="0">
                          <a:latin typeface="Myriad Pro" panose="020B0503030403020204" pitchFamily="34" charset="0"/>
                        </a:rPr>
                        <a:t>MIX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7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7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HN" sz="700" dirty="0"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7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7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HN" sz="7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7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7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HN" sz="700" dirty="0"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7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HN" sz="700" dirty="0"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HN" sz="700" dirty="0">
                          <a:latin typeface="Myriad Pro" panose="020B0503030403020204" pitchFamily="34" charset="0"/>
                        </a:rPr>
                        <a:t>MIX</a:t>
                      </a: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7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7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HN" sz="7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8799238"/>
                  </a:ext>
                </a:extLst>
              </a:tr>
              <a:tr h="231402">
                <a:tc vMerge="1">
                  <a:txBody>
                    <a:bodyPr/>
                    <a:lstStyle/>
                    <a:p>
                      <a:endParaRPr lang="es-HN" sz="1400" b="1" dirty="0">
                        <a:solidFill>
                          <a:srgbClr val="C00000"/>
                        </a:solidFill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HN" sz="1000" dirty="0">
                          <a:latin typeface="Myriad Pro" panose="020B0503030403020204" pitchFamily="34" charset="0"/>
                        </a:rPr>
                        <a:t>TVC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266K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72%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HN" sz="1000" dirty="0">
                          <a:latin typeface="Myriad Pro" panose="020B0503030403020204" pitchFamily="34" charset="0"/>
                        </a:rPr>
                        <a:t>EU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32K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9%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  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HN" sz="1000" dirty="0">
                          <a:latin typeface="Myriad Pro" panose="020B0503030403020204" pitchFamily="34" charset="0"/>
                        </a:rPr>
                        <a:t>Tigo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53k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15%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7132173"/>
                  </a:ext>
                </a:extLst>
              </a:tr>
            </a:tbl>
          </a:graphicData>
        </a:graphic>
      </p:graphicFrame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8F9C6991-7F5D-C69D-A713-369C874354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4432039"/>
              </p:ext>
            </p:extLst>
          </p:nvPr>
        </p:nvGraphicFramePr>
        <p:xfrm>
          <a:off x="370548" y="5267030"/>
          <a:ext cx="11700000" cy="944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24000">
                  <a:extLst>
                    <a:ext uri="{9D8B030D-6E8A-4147-A177-3AD203B41FA5}">
                      <a16:colId xmlns:a16="http://schemas.microsoft.com/office/drawing/2014/main" val="915530551"/>
                    </a:ext>
                  </a:extLst>
                </a:gridCol>
                <a:gridCol w="1764000">
                  <a:extLst>
                    <a:ext uri="{9D8B030D-6E8A-4147-A177-3AD203B41FA5}">
                      <a16:colId xmlns:a16="http://schemas.microsoft.com/office/drawing/2014/main" val="4053218525"/>
                    </a:ext>
                  </a:extLst>
                </a:gridCol>
                <a:gridCol w="1728000">
                  <a:extLst>
                    <a:ext uri="{9D8B030D-6E8A-4147-A177-3AD203B41FA5}">
                      <a16:colId xmlns:a16="http://schemas.microsoft.com/office/drawing/2014/main" val="2440520261"/>
                    </a:ext>
                  </a:extLst>
                </a:gridCol>
                <a:gridCol w="1764000">
                  <a:extLst>
                    <a:ext uri="{9D8B030D-6E8A-4147-A177-3AD203B41FA5}">
                      <a16:colId xmlns:a16="http://schemas.microsoft.com/office/drawing/2014/main" val="736339630"/>
                    </a:ext>
                  </a:extLst>
                </a:gridCol>
                <a:gridCol w="1692000">
                  <a:extLst>
                    <a:ext uri="{9D8B030D-6E8A-4147-A177-3AD203B41FA5}">
                      <a16:colId xmlns:a16="http://schemas.microsoft.com/office/drawing/2014/main" val="2658265123"/>
                    </a:ext>
                  </a:extLst>
                </a:gridCol>
                <a:gridCol w="1764000">
                  <a:extLst>
                    <a:ext uri="{9D8B030D-6E8A-4147-A177-3AD203B41FA5}">
                      <a16:colId xmlns:a16="http://schemas.microsoft.com/office/drawing/2014/main" val="3679275753"/>
                    </a:ext>
                  </a:extLst>
                </a:gridCol>
                <a:gridCol w="1764000">
                  <a:extLst>
                    <a:ext uri="{9D8B030D-6E8A-4147-A177-3AD203B41FA5}">
                      <a16:colId xmlns:a16="http://schemas.microsoft.com/office/drawing/2014/main" val="358214329"/>
                    </a:ext>
                  </a:extLst>
                </a:gridCol>
              </a:tblGrid>
              <a:tr h="202537">
                <a:tc rowSpan="3">
                  <a:txBody>
                    <a:bodyPr/>
                    <a:lstStyle/>
                    <a:p>
                      <a:r>
                        <a:rPr lang="es-HN" sz="1400" b="1" dirty="0">
                          <a:solidFill>
                            <a:srgbClr val="C00000"/>
                          </a:solidFill>
                          <a:latin typeface="Myriad Pro" panose="020B0503030403020204" pitchFamily="34" charset="0"/>
                        </a:rPr>
                        <a:t>TOTAL</a:t>
                      </a:r>
                    </a:p>
                    <a:p>
                      <a:r>
                        <a:rPr lang="es-HN" sz="1400" b="1" dirty="0">
                          <a:solidFill>
                            <a:srgbClr val="C00000"/>
                          </a:solidFill>
                          <a:latin typeface="Myriad Pro" panose="020B0503030403020204" pitchFamily="34" charset="0"/>
                        </a:rPr>
                        <a:t>$1,754K</a:t>
                      </a:r>
                    </a:p>
                    <a:p>
                      <a:endParaRPr lang="es-HN" sz="1400" b="1" dirty="0">
                        <a:solidFill>
                          <a:srgbClr val="C00000"/>
                        </a:solidFill>
                        <a:latin typeface="Myriad Pro" panose="020B0503030403020204" pitchFamily="34" charset="0"/>
                      </a:endParaRPr>
                    </a:p>
                    <a:p>
                      <a:r>
                        <a:rPr lang="es-HN" sz="1400" b="1" dirty="0">
                          <a:solidFill>
                            <a:schemeClr val="tx1"/>
                          </a:solidFill>
                          <a:latin typeface="Myriad Pro" panose="020B0503030403020204" pitchFamily="34" charset="0"/>
                        </a:rPr>
                        <a:t>MIX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TV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RADIO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PRE /DIG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EXTERIORES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REVISTAS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CABLE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7448424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endParaRPr lang="es-HN" sz="1400" b="1" dirty="0">
                        <a:solidFill>
                          <a:srgbClr val="C00000"/>
                        </a:solidFill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$1,124K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$202K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$112K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$200K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$45K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$83K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9677261"/>
                  </a:ext>
                </a:extLst>
              </a:tr>
              <a:tr h="213197">
                <a:tc vMerge="1">
                  <a:txBody>
                    <a:bodyPr/>
                    <a:lstStyle/>
                    <a:p>
                      <a:endParaRPr lang="es-HN" sz="1400" b="1" dirty="0">
                        <a:solidFill>
                          <a:srgbClr val="C00000"/>
                        </a:solidFill>
                        <a:latin typeface="Myriad Pro" panose="020B0503030403020204" pitchFamily="34" charset="0"/>
                      </a:endParaRPr>
                    </a:p>
                  </a:txBody>
                  <a:tcPr anchor="ctr"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4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yriad Pro" panose="020B0503030403020204" pitchFamily="34" charset="0"/>
                        </a:rPr>
                        <a:t>64%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4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yriad Pro" panose="020B0503030403020204" pitchFamily="34" charset="0"/>
                        </a:rPr>
                        <a:t>11%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4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yriad Pro" panose="020B0503030403020204" pitchFamily="34" charset="0"/>
                        </a:rPr>
                        <a:t>6%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4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yriad Pro" panose="020B0503030403020204" pitchFamily="34" charset="0"/>
                        </a:rPr>
                        <a:t>11%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4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yriad Pro" panose="020B0503030403020204" pitchFamily="34" charset="0"/>
                        </a:rPr>
                        <a:t>3%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4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yriad Pro" panose="020B0503030403020204" pitchFamily="34" charset="0"/>
                        </a:rPr>
                        <a:t>5%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62038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0706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1F3835F2-40A1-754D-F0E7-8C3B4CA305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9117014"/>
              </p:ext>
            </p:extLst>
          </p:nvPr>
        </p:nvGraphicFramePr>
        <p:xfrm>
          <a:off x="731837" y="1374458"/>
          <a:ext cx="6220102" cy="3337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8000">
                  <a:extLst>
                    <a:ext uri="{9D8B030D-6E8A-4147-A177-3AD203B41FA5}">
                      <a16:colId xmlns:a16="http://schemas.microsoft.com/office/drawing/2014/main" val="1700260478"/>
                    </a:ext>
                  </a:extLst>
                </a:gridCol>
                <a:gridCol w="280102">
                  <a:extLst>
                    <a:ext uri="{9D8B030D-6E8A-4147-A177-3AD203B41FA5}">
                      <a16:colId xmlns:a16="http://schemas.microsoft.com/office/drawing/2014/main" val="2503360221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672841530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1273350784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866103986"/>
                    </a:ext>
                  </a:extLst>
                </a:gridCol>
                <a:gridCol w="936000">
                  <a:extLst>
                    <a:ext uri="{9D8B030D-6E8A-4147-A177-3AD203B41FA5}">
                      <a16:colId xmlns:a16="http://schemas.microsoft.com/office/drawing/2014/main" val="2768631585"/>
                    </a:ext>
                  </a:extLst>
                </a:gridCol>
                <a:gridCol w="936000">
                  <a:extLst>
                    <a:ext uri="{9D8B030D-6E8A-4147-A177-3AD203B41FA5}">
                      <a16:colId xmlns:a16="http://schemas.microsoft.com/office/drawing/2014/main" val="1318252189"/>
                    </a:ext>
                  </a:extLst>
                </a:gridCol>
                <a:gridCol w="936000">
                  <a:extLst>
                    <a:ext uri="{9D8B030D-6E8A-4147-A177-3AD203B41FA5}">
                      <a16:colId xmlns:a16="http://schemas.microsoft.com/office/drawing/2014/main" val="17558534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HN" sz="1800" b="1" dirty="0">
                          <a:latin typeface="Myriad Pro" panose="020B0503030403020204" pitchFamily="34" charset="0"/>
                        </a:rPr>
                        <a:t>Medio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HN" sz="1800" b="1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8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Regular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8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Mundial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1800" b="1" dirty="0">
                        <a:solidFill>
                          <a:schemeClr val="bg1"/>
                        </a:solidFill>
                        <a:latin typeface="Myriad Pro" panose="020B050303040302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8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2025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8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2026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800" b="1" dirty="0">
                          <a:latin typeface="Myriad Pro" panose="020B0503030403020204" pitchFamily="34" charset="0"/>
                        </a:rPr>
                        <a:t>Var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47422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HN" sz="1800" dirty="0">
                          <a:latin typeface="Myriad Pro" panose="020B0503030403020204" pitchFamily="34" charset="0"/>
                        </a:rPr>
                        <a:t>TV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es-HN" sz="1800" b="1" i="0" u="none" strike="noStrike" dirty="0">
                        <a:solidFill>
                          <a:schemeClr val="tx1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858k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266k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s-HN" sz="1800" b="0" i="0" u="none" strike="noStrike" dirty="0">
                        <a:solidFill>
                          <a:schemeClr val="tx1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855k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1124k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31%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75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HN" sz="1800" dirty="0">
                          <a:latin typeface="Myriad Pro" panose="020B0503030403020204" pitchFamily="34" charset="0"/>
                        </a:rPr>
                        <a:t>Rad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es-HN" sz="1800" b="1" i="0" u="none" strike="noStrike" dirty="0">
                        <a:solidFill>
                          <a:schemeClr val="tx1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170k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0k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s-HN" sz="1800" b="0" i="0" u="none" strike="noStrike" dirty="0">
                        <a:solidFill>
                          <a:schemeClr val="tx1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183k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170k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rgbClr val="C00000"/>
                          </a:solidFill>
                          <a:effectLst/>
                          <a:latin typeface="Myriad Pro" panose="020B0503030403020204" pitchFamily="34" charset="0"/>
                        </a:rPr>
                        <a:t>-7%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2799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HN" sz="1800" dirty="0">
                          <a:latin typeface="Myriad Pro" panose="020B0503030403020204" pitchFamily="34" charset="0"/>
                        </a:rPr>
                        <a:t>Pren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es-HN" sz="1800" b="1" i="0" u="none" strike="noStrike" dirty="0">
                        <a:solidFill>
                          <a:schemeClr val="tx1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100k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0k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s-HN" sz="1800" b="0" i="0" u="none" strike="noStrike" dirty="0">
                        <a:solidFill>
                          <a:schemeClr val="tx1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102k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100k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rgbClr val="C00000"/>
                          </a:solidFill>
                          <a:effectLst/>
                          <a:latin typeface="Myriad Pro" panose="020B0503030403020204" pitchFamily="34" charset="0"/>
                        </a:rPr>
                        <a:t>-2%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86329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HN" sz="1800" dirty="0">
                          <a:latin typeface="Myriad Pro" panose="020B0503030403020204" pitchFamily="34" charset="0"/>
                        </a:rPr>
                        <a:t>Rev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es-HN" sz="1800" b="1" i="0" u="none" strike="noStrike" dirty="0">
                        <a:solidFill>
                          <a:schemeClr val="tx1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45k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0k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s-HN" sz="1800" b="0" i="0" u="none" strike="noStrike" dirty="0">
                        <a:solidFill>
                          <a:schemeClr val="tx1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45k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45k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0783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HN" sz="1800" dirty="0">
                          <a:latin typeface="Myriad Pro" panose="020B0503030403020204" pitchFamily="34" charset="0"/>
                        </a:rPr>
                        <a:t>Ext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HN" sz="1800" b="1" i="0" u="none" strike="noStrike" dirty="0">
                        <a:solidFill>
                          <a:schemeClr val="tx1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200k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0k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s-HN" sz="1800" b="0" i="0" u="none" strike="noStrike" dirty="0">
                        <a:solidFill>
                          <a:schemeClr val="tx1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224k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200k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 </a:t>
                      </a:r>
                      <a:r>
                        <a:rPr lang="es-HN" sz="1800" b="0" i="0" u="none" strike="noStrike" dirty="0">
                          <a:solidFill>
                            <a:srgbClr val="C00000"/>
                          </a:solidFill>
                          <a:effectLst/>
                          <a:latin typeface="Myriad Pro" panose="020B0503030403020204" pitchFamily="34" charset="0"/>
                        </a:rPr>
                        <a:t>-11%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17922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HN" sz="1800" dirty="0">
                          <a:latin typeface="Myriad Pro" panose="020B0503030403020204" pitchFamily="34" charset="0"/>
                        </a:rPr>
                        <a:t>Cab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es-HN" sz="1800" b="1" i="0" u="none" strike="noStrike" dirty="0">
                        <a:solidFill>
                          <a:schemeClr val="tx1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30k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0k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s-HN" sz="1800" b="0" i="0" u="none" strike="noStrike" dirty="0">
                        <a:solidFill>
                          <a:schemeClr val="tx1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61k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30k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rgbClr val="C00000"/>
                          </a:solidFill>
                          <a:effectLst/>
                          <a:latin typeface="Myriad Pro" panose="020B0503030403020204" pitchFamily="34" charset="0"/>
                        </a:rPr>
                        <a:t>-51%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06316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HN" sz="1800" dirty="0">
                          <a:latin typeface="Myriad Pro" panose="020B0503030403020204" pitchFamily="34" charset="0"/>
                        </a:rPr>
                        <a:t>Cin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es-HN" sz="1800" b="1" i="0" u="none" strike="noStrike" dirty="0">
                        <a:solidFill>
                          <a:schemeClr val="tx1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-0k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0k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s-HN" sz="1800" b="0" i="0" u="none" strike="noStrike" dirty="0">
                        <a:solidFill>
                          <a:schemeClr val="tx1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0k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0k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5807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HN" sz="1800" b="1" dirty="0">
                          <a:latin typeface="Myriad Pro" panose="020B0503030403020204" pitchFamily="34" charset="0"/>
                        </a:rPr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s-HN" sz="1800" b="1" i="0" u="none" strike="noStrike" dirty="0">
                        <a:solidFill>
                          <a:schemeClr val="tx1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Myriad Pro" panose="020B0503030403020204" pitchFamily="34" charset="0"/>
                        </a:rPr>
                        <a:t>$1403k</a:t>
                      </a:r>
                    </a:p>
                  </a:txBody>
                  <a:tcPr marL="9525" marR="9525" marT="9525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Myriad Pro" panose="020B0503030403020204" pitchFamily="34" charset="0"/>
                        </a:rPr>
                        <a:t>$266k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s-HN" sz="1800" b="1" i="0" u="none" strike="noStrike" dirty="0">
                        <a:solidFill>
                          <a:schemeClr val="bg1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Myriad Pro" panose="020B0503030403020204" pitchFamily="34" charset="0"/>
                        </a:rPr>
                        <a:t>$1470k</a:t>
                      </a:r>
                    </a:p>
                  </a:txBody>
                  <a:tcPr marL="9525" marR="9525" marT="9525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Myriad Pro" panose="020B0503030403020204" pitchFamily="34" charset="0"/>
                        </a:rPr>
                        <a:t>$1669k</a:t>
                      </a:r>
                    </a:p>
                  </a:txBody>
                  <a:tcPr marL="9525" marR="9525" marT="9525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HN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14%</a:t>
                      </a:r>
                    </a:p>
                  </a:txBody>
                  <a:tcPr marL="9525" marR="9525" marT="9525" marB="0"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812088"/>
                  </a:ext>
                </a:extLst>
              </a:tr>
            </a:tbl>
          </a:graphicData>
        </a:graphic>
      </p:graphicFrame>
      <p:sp>
        <p:nvSpPr>
          <p:cNvPr id="4" name="CuadroTexto 3">
            <a:extLst>
              <a:ext uri="{FF2B5EF4-FFF2-40B4-BE49-F238E27FC236}">
                <a16:creationId xmlns:a16="http://schemas.microsoft.com/office/drawing/2014/main" id="{55FF0F6C-E466-31DE-110E-F17FDF85EB21}"/>
              </a:ext>
            </a:extLst>
          </p:cNvPr>
          <p:cNvSpPr txBox="1"/>
          <p:nvPr/>
        </p:nvSpPr>
        <p:spPr>
          <a:xfrm>
            <a:off x="1841135" y="1035904"/>
            <a:ext cx="2065847" cy="3231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s-HN" sz="1500" dirty="0">
                <a:latin typeface="Myriad Pro" panose="020B0503030403020204" pitchFamily="34" charset="0"/>
              </a:rPr>
              <a:t>Composición plan 2026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2D780A4-20EE-D90C-58A9-37200748A021}"/>
              </a:ext>
            </a:extLst>
          </p:cNvPr>
          <p:cNvSpPr txBox="1"/>
          <p:nvPr/>
        </p:nvSpPr>
        <p:spPr>
          <a:xfrm>
            <a:off x="478426" y="4960322"/>
            <a:ext cx="1104855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HN" sz="1200" b="1" dirty="0">
                <a:latin typeface="Poppins" pitchFamily="2" charset="77"/>
                <a:cs typeface="Poppins" pitchFamily="2" charset="77"/>
              </a:rPr>
              <a:t>Justificación Presupuestaria 2026 (Resumen):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HN" sz="1200" dirty="0">
                <a:latin typeface="Poppins" pitchFamily="2" charset="77"/>
                <a:cs typeface="Poppins" pitchFamily="2" charset="77"/>
              </a:rPr>
              <a:t>Año del Mundial: Alta concentración de audiencia. Requiere inversión para mantener presencia de marca, aprovechar la emoción del evento y no perder share of voice.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HN" sz="1200" dirty="0">
                <a:latin typeface="Poppins" pitchFamily="2" charset="77"/>
                <a:cs typeface="Poppins" pitchFamily="2" charset="77"/>
              </a:rPr>
              <a:t>Incremento del ruido publicitario en “Campañas de Ahorro”. Se espera fuerte actividad de la competencia. Es necesario reforzar inversión para mantener visibilidad y diferenciación.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HN" sz="1200" dirty="0">
                <a:latin typeface="Poppins" pitchFamily="2" charset="77"/>
                <a:cs typeface="Poppins" pitchFamily="2" charset="77"/>
              </a:rPr>
              <a:t>Apoyo a Remesas y Ahorro en zonas foráneas: Fortalecer presencia en medios regionales/locales y realizar acciones dirigidas a estos públicos claves para aumentar cobertura y efectividad del mensaje.</a:t>
            </a: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63D39F6E-53C8-775D-5F2E-21BBB7D22DA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01670496"/>
              </p:ext>
            </p:extLst>
          </p:nvPr>
        </p:nvGraphicFramePr>
        <p:xfrm>
          <a:off x="7316199" y="1197486"/>
          <a:ext cx="4397375" cy="3700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Elipse 6">
            <a:extLst>
              <a:ext uri="{FF2B5EF4-FFF2-40B4-BE49-F238E27FC236}">
                <a16:creationId xmlns:a16="http://schemas.microsoft.com/office/drawing/2014/main" id="{681FDF0E-70A8-1AA4-DEF2-B4DCFEF3AF03}"/>
              </a:ext>
            </a:extLst>
          </p:cNvPr>
          <p:cNvSpPr/>
          <p:nvPr/>
        </p:nvSpPr>
        <p:spPr>
          <a:xfrm>
            <a:off x="8742219" y="2313710"/>
            <a:ext cx="1540560" cy="1496291"/>
          </a:xfrm>
          <a:prstGeom prst="ellipse">
            <a:avLst/>
          </a:prstGeom>
          <a:noFill/>
          <a:ln>
            <a:solidFill>
              <a:srgbClr val="C00000"/>
            </a:solidFill>
            <a:prstDash val="dash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HN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5C17EF6-8D82-C2F2-B407-E5159DB3E4FC}"/>
              </a:ext>
            </a:extLst>
          </p:cNvPr>
          <p:cNvSpPr txBox="1"/>
          <p:nvPr/>
        </p:nvSpPr>
        <p:spPr>
          <a:xfrm>
            <a:off x="9007696" y="2882998"/>
            <a:ext cx="10262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HN" b="1" dirty="0">
                <a:latin typeface="Myriad Pro" panose="020B0503030403020204" pitchFamily="34" charset="0"/>
              </a:rPr>
              <a:t>$1,669K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D3C43AEB-3340-5797-0F24-E1F57CDB5D59}"/>
              </a:ext>
            </a:extLst>
          </p:cNvPr>
          <p:cNvSpPr txBox="1"/>
          <p:nvPr/>
        </p:nvSpPr>
        <p:spPr>
          <a:xfrm>
            <a:off x="478426" y="419309"/>
            <a:ext cx="819166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HN" sz="3000" b="1" dirty="0">
                <a:latin typeface="Myriad Pro" panose="020B0503030403020204" pitchFamily="34" charset="0"/>
              </a:rPr>
              <a:t>Plan de inversion en medios 2026 – </a:t>
            </a:r>
            <a:r>
              <a:rPr lang="es-HN" sz="3000" b="1" dirty="0">
                <a:solidFill>
                  <a:srgbClr val="C00000"/>
                </a:solidFill>
                <a:latin typeface="Myriad Pro" panose="020B0503030403020204" pitchFamily="34" charset="0"/>
              </a:rPr>
              <a:t>Escenario 2</a:t>
            </a:r>
          </a:p>
        </p:txBody>
      </p:sp>
    </p:spTree>
    <p:extLst>
      <p:ext uri="{BB962C8B-B14F-4D97-AF65-F5344CB8AC3E}">
        <p14:creationId xmlns:p14="http://schemas.microsoft.com/office/powerpoint/2010/main" val="1424428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7164E430-024C-FFEA-EA03-5C5A63AAA0EB}"/>
              </a:ext>
            </a:extLst>
          </p:cNvPr>
          <p:cNvSpPr txBox="1"/>
          <p:nvPr/>
        </p:nvSpPr>
        <p:spPr>
          <a:xfrm>
            <a:off x="221598" y="321825"/>
            <a:ext cx="642836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HN" sz="3000" b="1" dirty="0">
                <a:latin typeface="Myriad Pro" panose="020B0503030403020204" pitchFamily="34" charset="0"/>
              </a:rPr>
              <a:t>Distribución por medio – </a:t>
            </a:r>
            <a:r>
              <a:rPr lang="es-HN" sz="3000" b="1" dirty="0">
                <a:solidFill>
                  <a:srgbClr val="C00000"/>
                </a:solidFill>
                <a:latin typeface="Myriad Pro" panose="020B0503030403020204" pitchFamily="34" charset="0"/>
              </a:rPr>
              <a:t>Escenario 2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52CA6F49-E4C7-331C-37FA-2F20FA652F79}"/>
              </a:ext>
            </a:extLst>
          </p:cNvPr>
          <p:cNvGraphicFramePr>
            <a:graphicFrameLocks noGrp="1"/>
          </p:cNvGraphicFramePr>
          <p:nvPr/>
        </p:nvGraphicFramePr>
        <p:xfrm>
          <a:off x="370548" y="1026691"/>
          <a:ext cx="11736000" cy="26148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24000">
                  <a:extLst>
                    <a:ext uri="{9D8B030D-6E8A-4147-A177-3AD203B41FA5}">
                      <a16:colId xmlns:a16="http://schemas.microsoft.com/office/drawing/2014/main" val="91553055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4053218525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6873969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501433643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44052026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762556114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273017213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736339630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995469693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4196936219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val="2658265123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val="2092666865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498514589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679275753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31290296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752492928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58214329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663508855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28946689"/>
                    </a:ext>
                  </a:extLst>
                </a:gridCol>
              </a:tblGrid>
              <a:tr h="244257">
                <a:tc>
                  <a:txBody>
                    <a:bodyPr/>
                    <a:lstStyle/>
                    <a:p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TV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RADIO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PRE /DIG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EXTERIORES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REVISTAS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CABLE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7448424"/>
                  </a:ext>
                </a:extLst>
              </a:tr>
              <a:tr h="244257">
                <a:tc rowSpan="8">
                  <a:txBody>
                    <a:bodyPr/>
                    <a:lstStyle/>
                    <a:p>
                      <a:r>
                        <a:rPr lang="es-HN" sz="1400" b="1" dirty="0">
                          <a:solidFill>
                            <a:srgbClr val="C00000"/>
                          </a:solidFill>
                          <a:latin typeface="Myriad Pro" panose="020B0503030403020204" pitchFamily="34" charset="0"/>
                        </a:rPr>
                        <a:t>PAUTA REGULAR</a:t>
                      </a:r>
                    </a:p>
                    <a:p>
                      <a:r>
                        <a:rPr lang="es-HN" sz="1400" b="1" dirty="0">
                          <a:solidFill>
                            <a:srgbClr val="C00000"/>
                          </a:solidFill>
                          <a:latin typeface="Myriad Pro" panose="020B0503030403020204" pitchFamily="34" charset="0"/>
                        </a:rPr>
                        <a:t>$1,404K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$858K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$170K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$100K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$200K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$45K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$30K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9677261"/>
                  </a:ext>
                </a:extLst>
              </a:tr>
              <a:tr h="231402">
                <a:tc v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700" dirty="0">
                          <a:latin typeface="Myriad Pro" panose="020B0503030403020204" pitchFamily="34" charset="0"/>
                        </a:rPr>
                        <a:t>Var/ ‘25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7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70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HN" sz="700" dirty="0">
                          <a:latin typeface="Myriad Pro" panose="020B0503030403020204" pitchFamily="34" charset="0"/>
                        </a:rPr>
                        <a:t>Var/ ’25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7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7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HN" sz="700" dirty="0">
                          <a:latin typeface="Myriad Pro" panose="020B050303040302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HN" sz="700" dirty="0">
                          <a:latin typeface="Myriad Pro" panose="020B0503030403020204" pitchFamily="34" charset="0"/>
                        </a:rPr>
                        <a:t>Var/ ‘25</a:t>
                      </a:r>
                    </a:p>
                    <a:p>
                      <a:pPr algn="ctr" fontAlgn="b"/>
                      <a:endParaRPr lang="es-HN" sz="7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7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7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HN" sz="700" dirty="0">
                          <a:latin typeface="Myriad Pro" panose="020B0503030403020204" pitchFamily="34" charset="0"/>
                        </a:rPr>
                        <a:t>Var/ ‘25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7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7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HN" sz="700" dirty="0">
                          <a:latin typeface="Myriad Pro" panose="020B0503030403020204" pitchFamily="34" charset="0"/>
                        </a:rPr>
                        <a:t>Var/ ‘25</a:t>
                      </a: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7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HN" sz="700" dirty="0"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HN" sz="700" dirty="0">
                          <a:latin typeface="Myriad Pro" panose="020B0503030403020204" pitchFamily="34" charset="0"/>
                        </a:rPr>
                        <a:t>Var/ ‘25</a:t>
                      </a: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8799238"/>
                  </a:ext>
                </a:extLst>
              </a:tr>
              <a:tr h="231402">
                <a:tc vMerge="1">
                  <a:txBody>
                    <a:bodyPr/>
                    <a:lstStyle/>
                    <a:p>
                      <a:endParaRPr lang="es-HN" sz="1400" b="1" dirty="0">
                        <a:solidFill>
                          <a:srgbClr val="C00000"/>
                        </a:solidFill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TVC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476K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6%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EU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70K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=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  LP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20k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0%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EXT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238k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7%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Estilo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19k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=</a:t>
                      </a: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Tigo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1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32%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7132173"/>
                  </a:ext>
                </a:extLst>
              </a:tr>
              <a:tr h="236121">
                <a:tc vMerge="1">
                  <a:txBody>
                    <a:bodyPr/>
                    <a:lstStyle/>
                    <a:p>
                      <a:endParaRPr lang="es-HN" sz="1400" b="1" dirty="0">
                        <a:solidFill>
                          <a:srgbClr val="C00000"/>
                        </a:solidFill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HCH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278K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7%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GAme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38k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9%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 EH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19k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C00000"/>
                          </a:solidFill>
                          <a:effectLst/>
                          <a:latin typeface="Myriad Pro" panose="020B0503030403020204" pitchFamily="34" charset="0"/>
                        </a:rPr>
                        <a:t>-5%</a:t>
                      </a:r>
                      <a:endParaRPr lang="es-HN" sz="1000" b="0" i="0" u="none" strike="noStrike" dirty="0">
                        <a:solidFill>
                          <a:srgbClr val="C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Cromos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18k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=</a:t>
                      </a: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RNTV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30k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50%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9254397"/>
                  </a:ext>
                </a:extLst>
              </a:tr>
              <a:tr h="334247">
                <a:tc vMerge="1">
                  <a:txBody>
                    <a:bodyPr/>
                    <a:lstStyle/>
                    <a:p>
                      <a:endParaRPr lang="es-HN" sz="1400" b="1" dirty="0">
                        <a:solidFill>
                          <a:srgbClr val="C00000"/>
                        </a:solidFill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C11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55K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10%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TEG/</a:t>
                      </a:r>
                    </a:p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SPS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25k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25%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 LT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13k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30%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Otras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8k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=</a:t>
                      </a: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980837"/>
                  </a:ext>
                </a:extLst>
              </a:tr>
              <a:tr h="264123">
                <a:tc vMerge="1">
                  <a:txBody>
                    <a:bodyPr/>
                    <a:lstStyle/>
                    <a:p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Otros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50K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23%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For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25k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25%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 EP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5k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=</a:t>
                      </a: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9581530"/>
                  </a:ext>
                </a:extLst>
              </a:tr>
              <a:tr h="231402">
                <a:tc vMerge="1">
                  <a:txBody>
                    <a:bodyPr/>
                    <a:lstStyle/>
                    <a:p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Otras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12k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= </a:t>
                      </a: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 Diez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3k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100%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998661"/>
                  </a:ext>
                </a:extLst>
              </a:tr>
              <a:tr h="265148">
                <a:tc vMerge="1">
                  <a:txBody>
                    <a:bodyPr/>
                    <a:lstStyle/>
                    <a:p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 Otros </a:t>
                      </a:r>
                    </a:p>
                    <a:p>
                      <a:pPr algn="ctr" fontAlgn="b"/>
                      <a:r>
                        <a:rPr lang="es-H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 Digital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rgbClr val="000000"/>
                          </a:solidFill>
                          <a:effectLst/>
                          <a:latin typeface="Myriad Pro" panose="020B0503030403020204" pitchFamily="34" charset="0"/>
                        </a:rPr>
                        <a:t>40k</a:t>
                      </a:r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HN" sz="1000" b="0" u="none" strike="noStrike" dirty="0">
                          <a:solidFill>
                            <a:schemeClr val="tx1"/>
                          </a:solidFill>
                          <a:effectLst/>
                          <a:latin typeface="Myriad Pro" panose="020B0503030403020204" pitchFamily="34" charset="0"/>
                        </a:rPr>
                        <a:t>14%</a:t>
                      </a:r>
                      <a:endParaRPr lang="es-HN" sz="1000" b="0" i="0" u="none" strike="noStrike" dirty="0">
                        <a:solidFill>
                          <a:schemeClr val="tx1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9917316"/>
                  </a:ext>
                </a:extLst>
              </a:tr>
            </a:tbl>
          </a:graphicData>
        </a:graphic>
      </p:graphicFrame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C5A09812-1155-8352-29B8-0AF8E8F7E6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2896038"/>
              </p:ext>
            </p:extLst>
          </p:nvPr>
        </p:nvGraphicFramePr>
        <p:xfrm>
          <a:off x="370548" y="3862018"/>
          <a:ext cx="13320000" cy="1066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24000">
                  <a:extLst>
                    <a:ext uri="{9D8B030D-6E8A-4147-A177-3AD203B41FA5}">
                      <a16:colId xmlns:a16="http://schemas.microsoft.com/office/drawing/2014/main" val="91553055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4053218525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68739692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501433643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44052026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762556114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273017213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736339630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995469693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4196936219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658265123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092666865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498514589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679275753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31290296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752492928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58214329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663508855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128946689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1424378307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2324526067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092040765"/>
                    </a:ext>
                  </a:extLst>
                </a:gridCol>
              </a:tblGrid>
              <a:tr h="244257">
                <a:tc>
                  <a:txBody>
                    <a:bodyPr/>
                    <a:lstStyle/>
                    <a:p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TVy DIG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s-HN" sz="1300" b="1" dirty="0">
                        <a:solidFill>
                          <a:schemeClr val="bg1"/>
                        </a:solidFill>
                        <a:latin typeface="Myriad Pro" panose="020B0503030403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s-HN" sz="1300" b="1" dirty="0">
                        <a:solidFill>
                          <a:schemeClr val="bg1"/>
                        </a:solidFill>
                        <a:latin typeface="Myriad Pro" panose="020B0503030403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s-HN" sz="1300" b="1" dirty="0">
                        <a:solidFill>
                          <a:schemeClr val="bg1"/>
                        </a:solidFill>
                        <a:latin typeface="Myriad Pro" panose="020B0503030403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s-HN" sz="1300" b="1" dirty="0">
                        <a:solidFill>
                          <a:schemeClr val="bg1"/>
                        </a:solidFill>
                        <a:latin typeface="Myriad Pro" panose="020B0503030403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s-HN" sz="1300" b="1" dirty="0">
                        <a:solidFill>
                          <a:schemeClr val="bg1"/>
                        </a:solidFill>
                        <a:latin typeface="Myriad Pro" panose="020B0503030403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s-HN" sz="1300" b="1" dirty="0">
                        <a:solidFill>
                          <a:schemeClr val="bg1"/>
                        </a:solidFill>
                        <a:latin typeface="Myriad Pro" panose="020B0503030403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7448424"/>
                  </a:ext>
                </a:extLst>
              </a:tr>
              <a:tr h="244257">
                <a:tc rowSpan="3">
                  <a:txBody>
                    <a:bodyPr/>
                    <a:lstStyle/>
                    <a:p>
                      <a:r>
                        <a:rPr lang="es-HN" sz="1400" b="1" dirty="0">
                          <a:solidFill>
                            <a:srgbClr val="C00000"/>
                          </a:solidFill>
                          <a:latin typeface="Myriad Pro" panose="020B0503030403020204" pitchFamily="34" charset="0"/>
                        </a:rPr>
                        <a:t>MUNDIAL</a:t>
                      </a:r>
                    </a:p>
                    <a:p>
                      <a:r>
                        <a:rPr lang="es-HN" sz="1400" b="1" dirty="0">
                          <a:solidFill>
                            <a:srgbClr val="C00000"/>
                          </a:solidFill>
                          <a:latin typeface="Myriad Pro" panose="020B0503030403020204" pitchFamily="34" charset="0"/>
                        </a:rPr>
                        <a:t>$266K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$266K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s-HN" sz="1300" b="1" dirty="0">
                        <a:solidFill>
                          <a:schemeClr val="bg1"/>
                        </a:solidFill>
                        <a:latin typeface="Myriad Pro" panose="020B0503030403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HN" sz="12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s-HN" sz="1300" b="1" dirty="0">
                        <a:solidFill>
                          <a:schemeClr val="bg1"/>
                        </a:solidFill>
                        <a:latin typeface="Myriad Pro" panose="020B0503030403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s-HN" sz="1300" b="1" dirty="0">
                        <a:solidFill>
                          <a:schemeClr val="bg1"/>
                        </a:solidFill>
                        <a:latin typeface="Myriad Pro" panose="020B0503030403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s-HN" sz="1300" b="1" dirty="0">
                        <a:solidFill>
                          <a:schemeClr val="bg1"/>
                        </a:solidFill>
                        <a:latin typeface="Myriad Pro" panose="020B0503030403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s-HN" sz="1300" b="1" dirty="0">
                        <a:solidFill>
                          <a:schemeClr val="bg1"/>
                        </a:solidFill>
                        <a:latin typeface="Myriad Pro" panose="020B0503030403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s-HN" sz="1300" b="1" dirty="0">
                        <a:solidFill>
                          <a:schemeClr val="bg1"/>
                        </a:solidFill>
                        <a:latin typeface="Myriad Pro" panose="020B0503030403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9677261"/>
                  </a:ext>
                </a:extLst>
              </a:tr>
              <a:tr h="231402">
                <a:tc v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700" dirty="0">
                          <a:latin typeface="Myriad Pro" panose="020B0503030403020204" pitchFamily="34" charset="0"/>
                        </a:rPr>
                        <a:t>Mix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7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7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HN" sz="7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7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7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HN" sz="700" dirty="0"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7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7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HN" sz="7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7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7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HN" sz="700" dirty="0"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7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HN" sz="700" dirty="0"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HN" sz="700" dirty="0"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7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7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HN" sz="7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8799238"/>
                  </a:ext>
                </a:extLst>
              </a:tr>
              <a:tr h="231402">
                <a:tc vMerge="1">
                  <a:txBody>
                    <a:bodyPr/>
                    <a:lstStyle/>
                    <a:p>
                      <a:endParaRPr lang="es-HN" sz="1400" b="1" dirty="0">
                        <a:solidFill>
                          <a:srgbClr val="C00000"/>
                        </a:solidFill>
                        <a:latin typeface="Myriad Pro" panose="020B0503030403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HN" sz="1000" dirty="0">
                          <a:latin typeface="Myriad Pro" panose="020B0503030403020204" pitchFamily="34" charset="0"/>
                        </a:rPr>
                        <a:t>TVC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266K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000" dirty="0">
                          <a:latin typeface="Myriad Pro" panose="020B0503030403020204" pitchFamily="34" charset="0"/>
                        </a:rPr>
                        <a:t>100%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HN" sz="1000" b="0" i="0" u="none" strike="noStrike" dirty="0">
                        <a:solidFill>
                          <a:srgbClr val="000000"/>
                        </a:solidFill>
                        <a:effectLst/>
                        <a:latin typeface="Myriad Pro" panose="020B0503030403020204" pitchFamily="34" charset="0"/>
                      </a:endParaRPr>
                    </a:p>
                  </a:txBody>
                  <a:tcPr marL="9525" marR="9525" marT="9525" marB="0" anchor="ctr"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HN" sz="1000" dirty="0">
                        <a:latin typeface="Myriad Pro" panose="020B0503030403020204" pitchFamily="34" charset="0"/>
                      </a:endParaRPr>
                    </a:p>
                  </a:txBody>
                  <a:tcPr anchor="ctr"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7132173"/>
                  </a:ext>
                </a:extLst>
              </a:tr>
            </a:tbl>
          </a:graphicData>
        </a:graphic>
      </p:graphicFrame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8F9C6991-7F5D-C69D-A713-369C874354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7546175"/>
              </p:ext>
            </p:extLst>
          </p:nvPr>
        </p:nvGraphicFramePr>
        <p:xfrm>
          <a:off x="370548" y="5267030"/>
          <a:ext cx="11700000" cy="944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24000">
                  <a:extLst>
                    <a:ext uri="{9D8B030D-6E8A-4147-A177-3AD203B41FA5}">
                      <a16:colId xmlns:a16="http://schemas.microsoft.com/office/drawing/2014/main" val="915530551"/>
                    </a:ext>
                  </a:extLst>
                </a:gridCol>
                <a:gridCol w="1764000">
                  <a:extLst>
                    <a:ext uri="{9D8B030D-6E8A-4147-A177-3AD203B41FA5}">
                      <a16:colId xmlns:a16="http://schemas.microsoft.com/office/drawing/2014/main" val="4053218525"/>
                    </a:ext>
                  </a:extLst>
                </a:gridCol>
                <a:gridCol w="1728000">
                  <a:extLst>
                    <a:ext uri="{9D8B030D-6E8A-4147-A177-3AD203B41FA5}">
                      <a16:colId xmlns:a16="http://schemas.microsoft.com/office/drawing/2014/main" val="2440520261"/>
                    </a:ext>
                  </a:extLst>
                </a:gridCol>
                <a:gridCol w="1764000">
                  <a:extLst>
                    <a:ext uri="{9D8B030D-6E8A-4147-A177-3AD203B41FA5}">
                      <a16:colId xmlns:a16="http://schemas.microsoft.com/office/drawing/2014/main" val="736339630"/>
                    </a:ext>
                  </a:extLst>
                </a:gridCol>
                <a:gridCol w="1692000">
                  <a:extLst>
                    <a:ext uri="{9D8B030D-6E8A-4147-A177-3AD203B41FA5}">
                      <a16:colId xmlns:a16="http://schemas.microsoft.com/office/drawing/2014/main" val="2658265123"/>
                    </a:ext>
                  </a:extLst>
                </a:gridCol>
                <a:gridCol w="1764000">
                  <a:extLst>
                    <a:ext uri="{9D8B030D-6E8A-4147-A177-3AD203B41FA5}">
                      <a16:colId xmlns:a16="http://schemas.microsoft.com/office/drawing/2014/main" val="3679275753"/>
                    </a:ext>
                  </a:extLst>
                </a:gridCol>
                <a:gridCol w="1764000">
                  <a:extLst>
                    <a:ext uri="{9D8B030D-6E8A-4147-A177-3AD203B41FA5}">
                      <a16:colId xmlns:a16="http://schemas.microsoft.com/office/drawing/2014/main" val="358214329"/>
                    </a:ext>
                  </a:extLst>
                </a:gridCol>
              </a:tblGrid>
              <a:tr h="202537">
                <a:tc rowSpan="3">
                  <a:txBody>
                    <a:bodyPr/>
                    <a:lstStyle/>
                    <a:p>
                      <a:r>
                        <a:rPr lang="es-HN" sz="1400" b="1" dirty="0">
                          <a:solidFill>
                            <a:srgbClr val="C00000"/>
                          </a:solidFill>
                          <a:latin typeface="Myriad Pro" panose="020B0503030403020204" pitchFamily="34" charset="0"/>
                        </a:rPr>
                        <a:t>TOTAL</a:t>
                      </a:r>
                    </a:p>
                    <a:p>
                      <a:r>
                        <a:rPr lang="es-HN" sz="1400" b="1" dirty="0">
                          <a:solidFill>
                            <a:srgbClr val="C00000"/>
                          </a:solidFill>
                          <a:latin typeface="Myriad Pro" panose="020B0503030403020204" pitchFamily="34" charset="0"/>
                        </a:rPr>
                        <a:t>$1,669K</a:t>
                      </a:r>
                    </a:p>
                    <a:p>
                      <a:endParaRPr lang="es-HN" sz="1400" b="1" dirty="0">
                        <a:solidFill>
                          <a:srgbClr val="C00000"/>
                        </a:solidFill>
                        <a:latin typeface="Myriad Pro" panose="020B0503030403020204" pitchFamily="34" charset="0"/>
                      </a:endParaRPr>
                    </a:p>
                    <a:p>
                      <a:r>
                        <a:rPr lang="es-HN" sz="1400" b="1" dirty="0">
                          <a:solidFill>
                            <a:schemeClr val="tx1"/>
                          </a:solidFill>
                          <a:latin typeface="Myriad Pro" panose="020B0503030403020204" pitchFamily="34" charset="0"/>
                        </a:rPr>
                        <a:t>MIX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TV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RADIO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PRE /DIG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EXTERIORES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REVISTAS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CABLE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7448424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endParaRPr lang="es-HN" sz="1400" b="1" dirty="0">
                        <a:solidFill>
                          <a:srgbClr val="C00000"/>
                        </a:solidFill>
                        <a:latin typeface="Myriad Pro" panose="020B0503030403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$1,111K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$170K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$100K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$200K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$45K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300" b="1" dirty="0">
                          <a:solidFill>
                            <a:schemeClr val="bg1"/>
                          </a:solidFill>
                          <a:latin typeface="Myriad Pro" panose="020B0503030403020204" pitchFamily="34" charset="0"/>
                        </a:rPr>
                        <a:t>$30K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9677261"/>
                  </a:ext>
                </a:extLst>
              </a:tr>
              <a:tr h="213197">
                <a:tc vMerge="1">
                  <a:txBody>
                    <a:bodyPr/>
                    <a:lstStyle/>
                    <a:p>
                      <a:endParaRPr lang="es-HN" sz="1400" b="1" dirty="0">
                        <a:solidFill>
                          <a:srgbClr val="C00000"/>
                        </a:solidFill>
                        <a:latin typeface="Myriad Pro" panose="020B0503030403020204" pitchFamily="34" charset="0"/>
                      </a:endParaRPr>
                    </a:p>
                  </a:txBody>
                  <a:tcPr anchor="ctr"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4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yriad Pro" panose="020B0503030403020204" pitchFamily="34" charset="0"/>
                        </a:rPr>
                        <a:t>67%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4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yriad Pro" panose="020B0503030403020204" pitchFamily="34" charset="0"/>
                        </a:rPr>
                        <a:t>10%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4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yriad Pro" panose="020B0503030403020204" pitchFamily="34" charset="0"/>
                        </a:rPr>
                        <a:t>6%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4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yriad Pro" panose="020B0503030403020204" pitchFamily="34" charset="0"/>
                        </a:rPr>
                        <a:t>12%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4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yriad Pro" panose="020B0503030403020204" pitchFamily="34" charset="0"/>
                        </a:rPr>
                        <a:t>3%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14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yriad Pro" panose="020B0503030403020204" pitchFamily="34" charset="0"/>
                        </a:rPr>
                        <a:t>2%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62038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72592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10.0.14393.0"/>
  <p:tag name="AS_RELEASE_DATE" val="2019.12.14"/>
  <p:tag name="AS_TITLE" val="Aspose.Slides for .NET 4.0 Client Profile"/>
  <p:tag name="AS_VERSION" val="19.12"/>
</p:tagLst>
</file>

<file path=ppt/theme/theme1.xml><?xml version="1.0" encoding="utf-8"?>
<a:theme xmlns:a="http://schemas.openxmlformats.org/drawingml/2006/main" name="Contents Slide Master">
  <a:themeElements>
    <a:clrScheme name="Personalizados 2 1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E3002B"/>
      </a:accent1>
      <a:accent2>
        <a:srgbClr val="A6192E"/>
      </a:accent2>
      <a:accent3>
        <a:srgbClr val="6D6E71"/>
      </a:accent3>
      <a:accent4>
        <a:srgbClr val="BEBEBE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ALLPPT FONT">
      <a:majorFont>
        <a:latin typeface="Arial"/>
        <a:ea typeface="Arial Unicode MS"/>
        <a:cs typeface="Arial"/>
      </a:majorFont>
      <a:minorFont>
        <a:latin typeface="Arial"/>
        <a:ea typeface="Arial Unicode MS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16133</TotalTime>
  <Words>792</Words>
  <Application>Microsoft Macintosh PowerPoint</Application>
  <PresentationFormat>Panorámica</PresentationFormat>
  <Paragraphs>381</Paragraphs>
  <Slides>4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Myriad Pro</vt:lpstr>
      <vt:lpstr>Poppins</vt:lpstr>
      <vt:lpstr>Contents Slide Master</vt:lpstr>
      <vt:lpstr>Presentación de PowerPoint</vt:lpstr>
      <vt:lpstr>Presentación de PowerPoint</vt:lpstr>
      <vt:lpstr>Presentación de PowerPoint</vt:lpstr>
      <vt:lpstr>Presentación de PowerPoint</vt:lpstr>
    </vt:vector>
  </TitlesOfParts>
  <Manager>slidesppt.net</Manager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 educacion finaciera</dc:title>
  <dc:creator>Grym</dc:creator>
  <cp:lastModifiedBy>Microsoft Office User</cp:lastModifiedBy>
  <cp:revision>234</cp:revision>
  <dcterms:created xsi:type="dcterms:W3CDTF">2019-01-14T06:35:35Z</dcterms:created>
  <dcterms:modified xsi:type="dcterms:W3CDTF">2026-01-15T22:53:50Z</dcterms:modified>
  <cp:category>slidesppt.net</cp:category>
</cp:coreProperties>
</file>