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11"/>
  </p:notesMasterIdLst>
  <p:sldIdLst>
    <p:sldId id="292" r:id="rId2"/>
    <p:sldId id="2147375811" r:id="rId3"/>
    <p:sldId id="2147375812" r:id="rId4"/>
    <p:sldId id="2147375813" r:id="rId5"/>
    <p:sldId id="2147375819" r:id="rId6"/>
    <p:sldId id="2147375816" r:id="rId7"/>
    <p:sldId id="2147375818" r:id="rId8"/>
    <p:sldId id="2147375820" r:id="rId9"/>
    <p:sldId id="455" r:id="rId10"/>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8E4E3"/>
    <a:srgbClr val="00B050"/>
    <a:srgbClr val="00B0F0"/>
    <a:srgbClr val="02AA8A"/>
    <a:srgbClr val="40E0D0"/>
    <a:srgbClr val="00389E"/>
    <a:srgbClr val="9500DC"/>
    <a:srgbClr val="A500DC"/>
    <a:srgbClr val="A539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5" autoAdjust="0"/>
    <p:restoredTop sz="86260" autoAdjust="0"/>
  </p:normalViewPr>
  <p:slideViewPr>
    <p:cSldViewPr snapToGrid="0" showGuides="1">
      <p:cViewPr varScale="1">
        <p:scale>
          <a:sx n="88" d="100"/>
          <a:sy n="88" d="100"/>
        </p:scale>
        <p:origin x="184" y="368"/>
      </p:cViewPr>
      <p:guideLst>
        <p:guide orient="horz" pos="2208"/>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8.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00B0F0"/>
            </a:solidFill>
          </c:spPr>
          <c:invertIfNegative val="0"/>
          <c:cat>
            <c:strRef>
              <c:f>Sheet1!$A$2:$A$5</c:f>
              <c:strCache>
                <c:ptCount val="4"/>
                <c:pt idx="0">
                  <c:v>2022</c:v>
                </c:pt>
                <c:pt idx="1">
                  <c:v>2023</c:v>
                </c:pt>
                <c:pt idx="2">
                  <c:v>2024</c:v>
                </c:pt>
                <c:pt idx="3">
                  <c:v>2025</c:v>
                </c:pt>
              </c:strCache>
            </c:strRef>
          </c:cat>
          <c:val>
            <c:numRef>
              <c:f>Sheet1!$B$2:$B$5</c:f>
              <c:numCache>
                <c:formatCode>0,,"M"</c:formatCode>
                <c:ptCount val="4"/>
                <c:pt idx="0">
                  <c:v>6585167.8727472443</c:v>
                </c:pt>
                <c:pt idx="1">
                  <c:v>6262564.1716161417</c:v>
                </c:pt>
                <c:pt idx="2">
                  <c:v>8360790.3270341186</c:v>
                </c:pt>
                <c:pt idx="3">
                  <c:v>6156813.4305450795</c:v>
                </c:pt>
              </c:numCache>
            </c:numRef>
          </c:val>
          <c:extLst>
            <c:ext xmlns:c16="http://schemas.microsoft.com/office/drawing/2014/chart" uri="{C3380CC4-5D6E-409C-BE32-E72D297353CC}">
              <c16:uniqueId val="{00000000-B8C7-FA4F-8481-68ACC94A93C3}"/>
            </c:ext>
          </c:extLst>
        </c:ser>
        <c:dLbls>
          <c:showLegendKey val="0"/>
          <c:showVal val="0"/>
          <c:showCatName val="0"/>
          <c:showSerName val="0"/>
          <c:showPercent val="0"/>
          <c:showBubbleSize val="0"/>
        </c:dLbls>
        <c:gapWidth val="66"/>
        <c:overlap val="100"/>
        <c:axId val="-1799158432"/>
        <c:axId val="-1799157344"/>
      </c:barChart>
      <c:catAx>
        <c:axId val="-1799158432"/>
        <c:scaling>
          <c:orientation val="minMax"/>
        </c:scaling>
        <c:delete val="0"/>
        <c:axPos val="b"/>
        <c:majorGridlines/>
        <c:numFmt formatCode="General" sourceLinked="0"/>
        <c:majorTickMark val="out"/>
        <c:minorTickMark val="none"/>
        <c:tickLblPos val="nextTo"/>
        <c:txPr>
          <a:bodyPr/>
          <a:lstStyle/>
          <a:p>
            <a:pPr>
              <a:defRPr sz="800">
                <a:solidFill>
                  <a:schemeClr val="tx1">
                    <a:lumMod val="75000"/>
                    <a:lumOff val="25000"/>
                  </a:schemeClr>
                </a:solidFill>
                <a:latin typeface="Poppins" pitchFamily="2" charset="77"/>
                <a:cs typeface="Poppins" pitchFamily="2" charset="77"/>
              </a:defRPr>
            </a:pPr>
            <a:endParaRPr lang="es-HN"/>
          </a:p>
        </c:txPr>
        <c:crossAx val="-1799157344"/>
        <c:crosses val="autoZero"/>
        <c:auto val="1"/>
        <c:lblAlgn val="ctr"/>
        <c:lblOffset val="100"/>
        <c:noMultiLvlLbl val="0"/>
      </c:catAx>
      <c:valAx>
        <c:axId val="-1799157344"/>
        <c:scaling>
          <c:orientation val="minMax"/>
          <c:max val="10000000"/>
        </c:scaling>
        <c:delete val="0"/>
        <c:axPos val="l"/>
        <c:majorGridlines>
          <c:spPr>
            <a:ln>
              <a:noFill/>
            </a:ln>
          </c:spPr>
        </c:majorGridlines>
        <c:numFmt formatCode="0,,&quot;M&quot;" sourceLinked="1"/>
        <c:majorTickMark val="out"/>
        <c:minorTickMark val="none"/>
        <c:tickLblPos val="nextTo"/>
        <c:txPr>
          <a:bodyPr/>
          <a:lstStyle/>
          <a:p>
            <a:pPr>
              <a:defRPr sz="1000">
                <a:solidFill>
                  <a:schemeClr val="tx1">
                    <a:lumMod val="75000"/>
                    <a:lumOff val="25000"/>
                  </a:schemeClr>
                </a:solidFill>
                <a:latin typeface="Poppins" pitchFamily="2" charset="77"/>
                <a:cs typeface="Poppins" pitchFamily="2" charset="77"/>
              </a:defRPr>
            </a:pPr>
            <a:endParaRPr lang="es-HN"/>
          </a:p>
        </c:txPr>
        <c:crossAx val="-1799158432"/>
        <c:crosses val="autoZero"/>
        <c:crossBetween val="between"/>
      </c:valAx>
    </c:plotArea>
    <c:plotVisOnly val="1"/>
    <c:dispBlanksAs val="gap"/>
    <c:showDLblsOverMax val="0"/>
  </c:chart>
  <c:spPr>
    <a:ln>
      <a:solidFill>
        <a:schemeClr val="bg1"/>
      </a:solidFill>
    </a:ln>
  </c:spPr>
  <c:txPr>
    <a:bodyPr/>
    <a:lstStyle/>
    <a:p>
      <a:pPr>
        <a:defRPr sz="1800"/>
      </a:pPr>
      <a:endParaRPr lang="es-H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A6192E"/>
            </a:solidFill>
          </c:spPr>
          <c:invertIfNegative val="0"/>
          <c:cat>
            <c:strRef>
              <c:f>Sheet1!$A$2:$A$5</c:f>
              <c:strCache>
                <c:ptCount val="4"/>
                <c:pt idx="0">
                  <c:v>2022</c:v>
                </c:pt>
                <c:pt idx="1">
                  <c:v>2023</c:v>
                </c:pt>
                <c:pt idx="2">
                  <c:v>2024</c:v>
                </c:pt>
                <c:pt idx="3">
                  <c:v>2025</c:v>
                </c:pt>
              </c:strCache>
            </c:strRef>
          </c:cat>
          <c:val>
            <c:numRef>
              <c:f>Sheet1!$B$2:$B$5</c:f>
              <c:numCache>
                <c:formatCode>0,,"M"</c:formatCode>
                <c:ptCount val="4"/>
                <c:pt idx="0">
                  <c:v>8791978</c:v>
                </c:pt>
                <c:pt idx="1">
                  <c:v>9333044.7884989921</c:v>
                </c:pt>
                <c:pt idx="2">
                  <c:v>6811607.6480128467</c:v>
                </c:pt>
                <c:pt idx="3">
                  <c:v>7138884.0640150467</c:v>
                </c:pt>
              </c:numCache>
            </c:numRef>
          </c:val>
          <c:extLst>
            <c:ext xmlns:c16="http://schemas.microsoft.com/office/drawing/2014/chart" uri="{C3380CC4-5D6E-409C-BE32-E72D297353CC}">
              <c16:uniqueId val="{00000000-4E43-7D4F-A40B-DF4255087445}"/>
            </c:ext>
          </c:extLst>
        </c:ser>
        <c:dLbls>
          <c:showLegendKey val="0"/>
          <c:showVal val="0"/>
          <c:showCatName val="0"/>
          <c:showSerName val="0"/>
          <c:showPercent val="0"/>
          <c:showBubbleSize val="0"/>
        </c:dLbls>
        <c:gapWidth val="66"/>
        <c:overlap val="100"/>
        <c:axId val="-1799158432"/>
        <c:axId val="-1799157344"/>
      </c:barChart>
      <c:catAx>
        <c:axId val="-1799158432"/>
        <c:scaling>
          <c:orientation val="minMax"/>
        </c:scaling>
        <c:delete val="0"/>
        <c:axPos val="b"/>
        <c:majorGridlines/>
        <c:numFmt formatCode="General" sourceLinked="0"/>
        <c:majorTickMark val="out"/>
        <c:minorTickMark val="none"/>
        <c:tickLblPos val="nextTo"/>
        <c:txPr>
          <a:bodyPr/>
          <a:lstStyle/>
          <a:p>
            <a:pPr>
              <a:defRPr sz="800">
                <a:solidFill>
                  <a:schemeClr val="tx1">
                    <a:lumMod val="75000"/>
                    <a:lumOff val="25000"/>
                  </a:schemeClr>
                </a:solidFill>
                <a:latin typeface="Poppins" pitchFamily="2" charset="77"/>
                <a:cs typeface="Poppins" pitchFamily="2" charset="77"/>
              </a:defRPr>
            </a:pPr>
            <a:endParaRPr lang="es-HN"/>
          </a:p>
        </c:txPr>
        <c:crossAx val="-1799157344"/>
        <c:crosses val="autoZero"/>
        <c:auto val="1"/>
        <c:lblAlgn val="ctr"/>
        <c:lblOffset val="100"/>
        <c:noMultiLvlLbl val="0"/>
      </c:catAx>
      <c:valAx>
        <c:axId val="-1799157344"/>
        <c:scaling>
          <c:orientation val="minMax"/>
        </c:scaling>
        <c:delete val="0"/>
        <c:axPos val="l"/>
        <c:majorGridlines>
          <c:spPr>
            <a:ln>
              <a:noFill/>
            </a:ln>
          </c:spPr>
        </c:majorGridlines>
        <c:numFmt formatCode="0,,&quot;M&quot;" sourceLinked="1"/>
        <c:majorTickMark val="out"/>
        <c:minorTickMark val="none"/>
        <c:tickLblPos val="nextTo"/>
        <c:txPr>
          <a:bodyPr/>
          <a:lstStyle/>
          <a:p>
            <a:pPr>
              <a:defRPr sz="1000">
                <a:solidFill>
                  <a:schemeClr val="tx1">
                    <a:lumMod val="75000"/>
                    <a:lumOff val="25000"/>
                  </a:schemeClr>
                </a:solidFill>
                <a:latin typeface="Poppins" pitchFamily="2" charset="77"/>
                <a:cs typeface="Poppins" pitchFamily="2" charset="77"/>
              </a:defRPr>
            </a:pPr>
            <a:endParaRPr lang="es-HN"/>
          </a:p>
        </c:txPr>
        <c:crossAx val="-1799158432"/>
        <c:crosses val="autoZero"/>
        <c:crossBetween val="between"/>
      </c:valAx>
    </c:plotArea>
    <c:plotVisOnly val="1"/>
    <c:dispBlanksAs val="gap"/>
    <c:showDLblsOverMax val="0"/>
  </c:chart>
  <c:spPr>
    <a:ln>
      <a:solidFill>
        <a:schemeClr val="bg1"/>
      </a:solidFill>
    </a:ln>
  </c:spPr>
  <c:txPr>
    <a:bodyPr/>
    <a:lstStyle/>
    <a:p>
      <a:pPr>
        <a:defRPr sz="1800"/>
      </a:pPr>
      <a:endParaRPr lang="es-H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FFC000"/>
            </a:solidFill>
            <a:ln>
              <a:solidFill>
                <a:srgbClr val="FFC000"/>
              </a:solidFill>
            </a:ln>
          </c:spPr>
          <c:invertIfNegative val="0"/>
          <c:cat>
            <c:strRef>
              <c:f>Sheet1!$A$2:$A$5</c:f>
              <c:strCache>
                <c:ptCount val="4"/>
                <c:pt idx="0">
                  <c:v>2022</c:v>
                </c:pt>
                <c:pt idx="1">
                  <c:v>2023</c:v>
                </c:pt>
                <c:pt idx="2">
                  <c:v>2024</c:v>
                </c:pt>
                <c:pt idx="3">
                  <c:v>2025</c:v>
                </c:pt>
              </c:strCache>
            </c:strRef>
          </c:cat>
          <c:val>
            <c:numRef>
              <c:f>Sheet1!$B$2:$B$5</c:f>
              <c:numCache>
                <c:formatCode>0,,"M"</c:formatCode>
                <c:ptCount val="4"/>
                <c:pt idx="0">
                  <c:v>4099552.5006049322</c:v>
                </c:pt>
                <c:pt idx="1">
                  <c:v>5579822.8427730771</c:v>
                </c:pt>
                <c:pt idx="2">
                  <c:v>6563166.6279627997</c:v>
                </c:pt>
                <c:pt idx="3">
                  <c:v>4733304.8994355677</c:v>
                </c:pt>
              </c:numCache>
            </c:numRef>
          </c:val>
          <c:extLst>
            <c:ext xmlns:c16="http://schemas.microsoft.com/office/drawing/2014/chart" uri="{C3380CC4-5D6E-409C-BE32-E72D297353CC}">
              <c16:uniqueId val="{00000000-949C-894C-BCA9-FE2A473BED99}"/>
            </c:ext>
          </c:extLst>
        </c:ser>
        <c:dLbls>
          <c:showLegendKey val="0"/>
          <c:showVal val="0"/>
          <c:showCatName val="0"/>
          <c:showSerName val="0"/>
          <c:showPercent val="0"/>
          <c:showBubbleSize val="0"/>
        </c:dLbls>
        <c:gapWidth val="66"/>
        <c:overlap val="100"/>
        <c:axId val="-1799158432"/>
        <c:axId val="-1799157344"/>
      </c:barChart>
      <c:catAx>
        <c:axId val="-1799158432"/>
        <c:scaling>
          <c:orientation val="minMax"/>
        </c:scaling>
        <c:delete val="0"/>
        <c:axPos val="b"/>
        <c:majorGridlines/>
        <c:numFmt formatCode="General" sourceLinked="0"/>
        <c:majorTickMark val="out"/>
        <c:minorTickMark val="none"/>
        <c:tickLblPos val="nextTo"/>
        <c:txPr>
          <a:bodyPr/>
          <a:lstStyle/>
          <a:p>
            <a:pPr>
              <a:defRPr sz="800">
                <a:solidFill>
                  <a:schemeClr val="tx1">
                    <a:lumMod val="75000"/>
                    <a:lumOff val="25000"/>
                  </a:schemeClr>
                </a:solidFill>
                <a:latin typeface="Poppins" pitchFamily="2" charset="77"/>
                <a:cs typeface="Poppins" pitchFamily="2" charset="77"/>
              </a:defRPr>
            </a:pPr>
            <a:endParaRPr lang="es-HN"/>
          </a:p>
        </c:txPr>
        <c:crossAx val="-1799157344"/>
        <c:crosses val="autoZero"/>
        <c:auto val="1"/>
        <c:lblAlgn val="ctr"/>
        <c:lblOffset val="100"/>
        <c:noMultiLvlLbl val="0"/>
      </c:catAx>
      <c:valAx>
        <c:axId val="-1799157344"/>
        <c:scaling>
          <c:orientation val="minMax"/>
          <c:max val="10000000"/>
        </c:scaling>
        <c:delete val="0"/>
        <c:axPos val="l"/>
        <c:majorGridlines>
          <c:spPr>
            <a:ln>
              <a:noFill/>
            </a:ln>
          </c:spPr>
        </c:majorGridlines>
        <c:numFmt formatCode="0,,&quot;M&quot;" sourceLinked="1"/>
        <c:majorTickMark val="out"/>
        <c:minorTickMark val="none"/>
        <c:tickLblPos val="nextTo"/>
        <c:txPr>
          <a:bodyPr/>
          <a:lstStyle/>
          <a:p>
            <a:pPr>
              <a:defRPr sz="1000">
                <a:solidFill>
                  <a:schemeClr val="tx1">
                    <a:lumMod val="75000"/>
                    <a:lumOff val="25000"/>
                  </a:schemeClr>
                </a:solidFill>
                <a:latin typeface="Poppins" pitchFamily="2" charset="77"/>
                <a:cs typeface="Poppins" pitchFamily="2" charset="77"/>
              </a:defRPr>
            </a:pPr>
            <a:endParaRPr lang="es-HN"/>
          </a:p>
        </c:txPr>
        <c:crossAx val="-1799158432"/>
        <c:crosses val="autoZero"/>
        <c:crossBetween val="between"/>
      </c:valAx>
    </c:plotArea>
    <c:plotVisOnly val="1"/>
    <c:dispBlanksAs val="gap"/>
    <c:showDLblsOverMax val="0"/>
  </c:chart>
  <c:txPr>
    <a:bodyPr/>
    <a:lstStyle/>
    <a:p>
      <a:pPr>
        <a:defRPr sz="1800"/>
      </a:pPr>
      <a:endParaRPr lang="es-H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00B050"/>
            </a:solidFill>
          </c:spPr>
          <c:invertIfNegative val="0"/>
          <c:cat>
            <c:strRef>
              <c:f>Sheet1!$A$2:$A$5</c:f>
              <c:strCache>
                <c:ptCount val="4"/>
                <c:pt idx="0">
                  <c:v>2022</c:v>
                </c:pt>
                <c:pt idx="1">
                  <c:v>2023</c:v>
                </c:pt>
                <c:pt idx="2">
                  <c:v>2024</c:v>
                </c:pt>
                <c:pt idx="3">
                  <c:v>2025</c:v>
                </c:pt>
              </c:strCache>
            </c:strRef>
          </c:cat>
          <c:val>
            <c:numRef>
              <c:f>Sheet1!$B$2:$B$5</c:f>
              <c:numCache>
                <c:formatCode>0,,"M"</c:formatCode>
                <c:ptCount val="4"/>
                <c:pt idx="0">
                  <c:v>5140224.3871143702</c:v>
                </c:pt>
                <c:pt idx="1">
                  <c:v>2582327.8551330091</c:v>
                </c:pt>
                <c:pt idx="2">
                  <c:v>3464203.3064135881</c:v>
                </c:pt>
                <c:pt idx="3">
                  <c:v>3180673.0666344655</c:v>
                </c:pt>
              </c:numCache>
            </c:numRef>
          </c:val>
          <c:extLst>
            <c:ext xmlns:c16="http://schemas.microsoft.com/office/drawing/2014/chart" uri="{C3380CC4-5D6E-409C-BE32-E72D297353CC}">
              <c16:uniqueId val="{00000000-59DB-5E41-8FCA-4D8150AE6F46}"/>
            </c:ext>
          </c:extLst>
        </c:ser>
        <c:dLbls>
          <c:showLegendKey val="0"/>
          <c:showVal val="0"/>
          <c:showCatName val="0"/>
          <c:showSerName val="0"/>
          <c:showPercent val="0"/>
          <c:showBubbleSize val="0"/>
        </c:dLbls>
        <c:gapWidth val="66"/>
        <c:overlap val="100"/>
        <c:axId val="-1799158432"/>
        <c:axId val="-1799157344"/>
      </c:barChart>
      <c:catAx>
        <c:axId val="-1799158432"/>
        <c:scaling>
          <c:orientation val="minMax"/>
        </c:scaling>
        <c:delete val="0"/>
        <c:axPos val="b"/>
        <c:majorGridlines/>
        <c:numFmt formatCode="General" sourceLinked="0"/>
        <c:majorTickMark val="out"/>
        <c:minorTickMark val="none"/>
        <c:tickLblPos val="nextTo"/>
        <c:txPr>
          <a:bodyPr/>
          <a:lstStyle/>
          <a:p>
            <a:pPr>
              <a:defRPr sz="800">
                <a:solidFill>
                  <a:schemeClr val="tx1">
                    <a:lumMod val="75000"/>
                    <a:lumOff val="25000"/>
                  </a:schemeClr>
                </a:solidFill>
                <a:latin typeface="Poppins" pitchFamily="2" charset="77"/>
                <a:cs typeface="Poppins" pitchFamily="2" charset="77"/>
              </a:defRPr>
            </a:pPr>
            <a:endParaRPr lang="es-HN"/>
          </a:p>
        </c:txPr>
        <c:crossAx val="-1799157344"/>
        <c:crosses val="autoZero"/>
        <c:auto val="1"/>
        <c:lblAlgn val="ctr"/>
        <c:lblOffset val="100"/>
        <c:noMultiLvlLbl val="0"/>
      </c:catAx>
      <c:valAx>
        <c:axId val="-1799157344"/>
        <c:scaling>
          <c:orientation val="minMax"/>
          <c:max val="10000000"/>
        </c:scaling>
        <c:delete val="0"/>
        <c:axPos val="l"/>
        <c:majorGridlines>
          <c:spPr>
            <a:ln>
              <a:noFill/>
            </a:ln>
          </c:spPr>
        </c:majorGridlines>
        <c:numFmt formatCode="0,,&quot;M&quot;" sourceLinked="1"/>
        <c:majorTickMark val="out"/>
        <c:minorTickMark val="none"/>
        <c:tickLblPos val="nextTo"/>
        <c:txPr>
          <a:bodyPr/>
          <a:lstStyle/>
          <a:p>
            <a:pPr>
              <a:defRPr sz="1000">
                <a:solidFill>
                  <a:schemeClr val="tx1">
                    <a:lumMod val="75000"/>
                    <a:lumOff val="25000"/>
                  </a:schemeClr>
                </a:solidFill>
                <a:latin typeface="Poppins" pitchFamily="2" charset="77"/>
                <a:cs typeface="Poppins" pitchFamily="2" charset="77"/>
              </a:defRPr>
            </a:pPr>
            <a:endParaRPr lang="es-HN"/>
          </a:p>
        </c:txPr>
        <c:crossAx val="-1799158432"/>
        <c:crosses val="autoZero"/>
        <c:crossBetween val="between"/>
      </c:valAx>
    </c:plotArea>
    <c:plotVisOnly val="1"/>
    <c:dispBlanksAs val="gap"/>
    <c:showDLblsOverMax val="0"/>
  </c:chart>
  <c:txPr>
    <a:bodyPr/>
    <a:lstStyle/>
    <a:p>
      <a:pPr>
        <a:defRPr sz="1800"/>
      </a:pPr>
      <a:endParaRPr lang="es-H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E4002B"/>
            </a:solidFill>
          </c:spPr>
          <c:invertIfNegative val="0"/>
          <c:cat>
            <c:strRef>
              <c:f>Sheet1!$A$2:$A$5</c:f>
              <c:strCache>
                <c:ptCount val="4"/>
                <c:pt idx="0">
                  <c:v>2022</c:v>
                </c:pt>
                <c:pt idx="1">
                  <c:v>2023</c:v>
                </c:pt>
                <c:pt idx="2">
                  <c:v>2024</c:v>
                </c:pt>
                <c:pt idx="3">
                  <c:v>2025</c:v>
                </c:pt>
              </c:strCache>
            </c:strRef>
          </c:cat>
          <c:val>
            <c:numRef>
              <c:f>Sheet1!$B$2:$B$5</c:f>
              <c:numCache>
                <c:formatCode>0,,"M"</c:formatCode>
                <c:ptCount val="4"/>
                <c:pt idx="0">
                  <c:v>3702553.0547736832</c:v>
                </c:pt>
                <c:pt idx="1">
                  <c:v>3292868.5696800798</c:v>
                </c:pt>
                <c:pt idx="2">
                  <c:v>3941238.9547063108</c:v>
                </c:pt>
                <c:pt idx="3">
                  <c:v>4161765.624185387</c:v>
                </c:pt>
              </c:numCache>
            </c:numRef>
          </c:val>
          <c:extLst>
            <c:ext xmlns:c16="http://schemas.microsoft.com/office/drawing/2014/chart" uri="{C3380CC4-5D6E-409C-BE32-E72D297353CC}">
              <c16:uniqueId val="{00000000-11D5-8C49-9DD7-30B6B92133A5}"/>
            </c:ext>
          </c:extLst>
        </c:ser>
        <c:dLbls>
          <c:showLegendKey val="0"/>
          <c:showVal val="0"/>
          <c:showCatName val="0"/>
          <c:showSerName val="0"/>
          <c:showPercent val="0"/>
          <c:showBubbleSize val="0"/>
        </c:dLbls>
        <c:gapWidth val="66"/>
        <c:overlap val="100"/>
        <c:axId val="-1799158432"/>
        <c:axId val="-1799157344"/>
      </c:barChart>
      <c:catAx>
        <c:axId val="-1799158432"/>
        <c:scaling>
          <c:orientation val="minMax"/>
        </c:scaling>
        <c:delete val="0"/>
        <c:axPos val="b"/>
        <c:majorGridlines/>
        <c:numFmt formatCode="General" sourceLinked="0"/>
        <c:majorTickMark val="out"/>
        <c:minorTickMark val="none"/>
        <c:tickLblPos val="nextTo"/>
        <c:txPr>
          <a:bodyPr/>
          <a:lstStyle/>
          <a:p>
            <a:pPr>
              <a:defRPr sz="800">
                <a:solidFill>
                  <a:schemeClr val="tx1">
                    <a:lumMod val="75000"/>
                    <a:lumOff val="25000"/>
                  </a:schemeClr>
                </a:solidFill>
                <a:latin typeface="Poppins" pitchFamily="2" charset="77"/>
                <a:cs typeface="Poppins" pitchFamily="2" charset="77"/>
              </a:defRPr>
            </a:pPr>
            <a:endParaRPr lang="es-HN"/>
          </a:p>
        </c:txPr>
        <c:crossAx val="-1799157344"/>
        <c:crosses val="autoZero"/>
        <c:auto val="1"/>
        <c:lblAlgn val="ctr"/>
        <c:lblOffset val="100"/>
        <c:noMultiLvlLbl val="0"/>
      </c:catAx>
      <c:valAx>
        <c:axId val="-1799157344"/>
        <c:scaling>
          <c:orientation val="minMax"/>
          <c:max val="10000000"/>
        </c:scaling>
        <c:delete val="0"/>
        <c:axPos val="l"/>
        <c:majorGridlines>
          <c:spPr>
            <a:ln>
              <a:noFill/>
            </a:ln>
          </c:spPr>
        </c:majorGridlines>
        <c:numFmt formatCode="0,,&quot;M&quot;" sourceLinked="1"/>
        <c:majorTickMark val="out"/>
        <c:minorTickMark val="none"/>
        <c:tickLblPos val="nextTo"/>
        <c:txPr>
          <a:bodyPr/>
          <a:lstStyle/>
          <a:p>
            <a:pPr>
              <a:defRPr sz="1000">
                <a:solidFill>
                  <a:schemeClr val="tx1">
                    <a:lumMod val="75000"/>
                    <a:lumOff val="25000"/>
                  </a:schemeClr>
                </a:solidFill>
                <a:latin typeface="Poppins" pitchFamily="2" charset="77"/>
                <a:cs typeface="Poppins" pitchFamily="2" charset="77"/>
              </a:defRPr>
            </a:pPr>
            <a:endParaRPr lang="es-HN"/>
          </a:p>
        </c:txPr>
        <c:crossAx val="-1799158432"/>
        <c:crosses val="autoZero"/>
        <c:crossBetween val="between"/>
        <c:majorUnit val="2000000"/>
      </c:valAx>
    </c:plotArea>
    <c:plotVisOnly val="1"/>
    <c:dispBlanksAs val="gap"/>
    <c:showDLblsOverMax val="0"/>
  </c:chart>
  <c:txPr>
    <a:bodyPr/>
    <a:lstStyle/>
    <a:p>
      <a:pPr>
        <a:defRPr sz="1800"/>
      </a:pPr>
      <a:endParaRPr lang="es-H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DA9694"/>
            </a:solidFill>
          </c:spPr>
          <c:invertIfNegative val="0"/>
          <c:cat>
            <c:strRef>
              <c:f>Sheet1!$A$2:$A$5</c:f>
              <c:strCache>
                <c:ptCount val="4"/>
                <c:pt idx="0">
                  <c:v>2022</c:v>
                </c:pt>
                <c:pt idx="1">
                  <c:v>2023</c:v>
                </c:pt>
                <c:pt idx="2">
                  <c:v>2024</c:v>
                </c:pt>
                <c:pt idx="3">
                  <c:v>2025</c:v>
                </c:pt>
              </c:strCache>
            </c:strRef>
          </c:cat>
          <c:val>
            <c:numRef>
              <c:f>Sheet1!$B$2:$B$5</c:f>
              <c:numCache>
                <c:formatCode>0,,"M"</c:formatCode>
                <c:ptCount val="4"/>
                <c:pt idx="0">
                  <c:v>1679289.8966778698</c:v>
                </c:pt>
                <c:pt idx="1">
                  <c:v>1136132.1873777153</c:v>
                </c:pt>
                <c:pt idx="2">
                  <c:v>2078373.2882572617</c:v>
                </c:pt>
                <c:pt idx="3">
                  <c:v>1919617.4359371511</c:v>
                </c:pt>
              </c:numCache>
            </c:numRef>
          </c:val>
          <c:extLst>
            <c:ext xmlns:c16="http://schemas.microsoft.com/office/drawing/2014/chart" uri="{C3380CC4-5D6E-409C-BE32-E72D297353CC}">
              <c16:uniqueId val="{00000000-D946-6343-B348-5DDD732E363D}"/>
            </c:ext>
          </c:extLst>
        </c:ser>
        <c:dLbls>
          <c:showLegendKey val="0"/>
          <c:showVal val="0"/>
          <c:showCatName val="0"/>
          <c:showSerName val="0"/>
          <c:showPercent val="0"/>
          <c:showBubbleSize val="0"/>
        </c:dLbls>
        <c:gapWidth val="66"/>
        <c:overlap val="100"/>
        <c:axId val="-1799158432"/>
        <c:axId val="-1799157344"/>
      </c:barChart>
      <c:catAx>
        <c:axId val="-1799158432"/>
        <c:scaling>
          <c:orientation val="minMax"/>
        </c:scaling>
        <c:delete val="0"/>
        <c:axPos val="b"/>
        <c:majorGridlines/>
        <c:numFmt formatCode="General" sourceLinked="0"/>
        <c:majorTickMark val="out"/>
        <c:minorTickMark val="none"/>
        <c:tickLblPos val="nextTo"/>
        <c:txPr>
          <a:bodyPr/>
          <a:lstStyle/>
          <a:p>
            <a:pPr>
              <a:defRPr sz="800">
                <a:solidFill>
                  <a:schemeClr val="tx1">
                    <a:lumMod val="75000"/>
                    <a:lumOff val="25000"/>
                  </a:schemeClr>
                </a:solidFill>
                <a:latin typeface="Poppins" pitchFamily="2" charset="77"/>
                <a:cs typeface="Poppins" pitchFamily="2" charset="77"/>
              </a:defRPr>
            </a:pPr>
            <a:endParaRPr lang="es-HN"/>
          </a:p>
        </c:txPr>
        <c:crossAx val="-1799157344"/>
        <c:crosses val="autoZero"/>
        <c:auto val="1"/>
        <c:lblAlgn val="ctr"/>
        <c:lblOffset val="100"/>
        <c:noMultiLvlLbl val="0"/>
      </c:catAx>
      <c:valAx>
        <c:axId val="-1799157344"/>
        <c:scaling>
          <c:orientation val="minMax"/>
          <c:max val="10500000"/>
          <c:min val="0"/>
        </c:scaling>
        <c:delete val="0"/>
        <c:axPos val="l"/>
        <c:majorGridlines>
          <c:spPr>
            <a:ln>
              <a:noFill/>
            </a:ln>
          </c:spPr>
        </c:majorGridlines>
        <c:numFmt formatCode="0,,&quot;M&quot;" sourceLinked="1"/>
        <c:majorTickMark val="out"/>
        <c:minorTickMark val="none"/>
        <c:tickLblPos val="nextTo"/>
        <c:txPr>
          <a:bodyPr/>
          <a:lstStyle/>
          <a:p>
            <a:pPr>
              <a:defRPr sz="1000">
                <a:solidFill>
                  <a:schemeClr val="tx1">
                    <a:lumMod val="75000"/>
                    <a:lumOff val="25000"/>
                  </a:schemeClr>
                </a:solidFill>
                <a:latin typeface="Poppins" pitchFamily="2" charset="77"/>
                <a:cs typeface="Poppins" pitchFamily="2" charset="77"/>
              </a:defRPr>
            </a:pPr>
            <a:endParaRPr lang="es-HN"/>
          </a:p>
        </c:txPr>
        <c:crossAx val="-1799158432"/>
        <c:crosses val="autoZero"/>
        <c:crossBetween val="between"/>
        <c:majorUnit val="2500000"/>
        <c:minorUnit val="400000"/>
      </c:valAx>
    </c:plotArea>
    <c:plotVisOnly val="1"/>
    <c:dispBlanksAs val="gap"/>
    <c:showDLblsOverMax val="0"/>
  </c:chart>
  <c:txPr>
    <a:bodyPr/>
    <a:lstStyle/>
    <a:p>
      <a:pPr>
        <a:defRPr sz="1800"/>
      </a:pPr>
      <a:endParaRPr lang="es-H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02AA8A"/>
            </a:solidFill>
          </c:spPr>
          <c:invertIfNegative val="0"/>
          <c:cat>
            <c:strRef>
              <c:f>Sheet1!$A$2:$A$5</c:f>
              <c:strCache>
                <c:ptCount val="4"/>
                <c:pt idx="0">
                  <c:v>2022</c:v>
                </c:pt>
                <c:pt idx="1">
                  <c:v>2023</c:v>
                </c:pt>
                <c:pt idx="2">
                  <c:v>2024</c:v>
                </c:pt>
                <c:pt idx="3">
                  <c:v>2025</c:v>
                </c:pt>
              </c:strCache>
            </c:strRef>
          </c:cat>
          <c:val>
            <c:numRef>
              <c:f>Sheet1!$B$2:$B$5</c:f>
              <c:numCache>
                <c:formatCode>0,,"M"</c:formatCode>
                <c:ptCount val="4"/>
                <c:pt idx="0">
                  <c:v>4254443.0230523897</c:v>
                </c:pt>
                <c:pt idx="1">
                  <c:v>1889183.3063146127</c:v>
                </c:pt>
                <c:pt idx="2">
                  <c:v>1260163.4611938747</c:v>
                </c:pt>
                <c:pt idx="3">
                  <c:v>1777655.6448397974</c:v>
                </c:pt>
              </c:numCache>
            </c:numRef>
          </c:val>
          <c:extLst>
            <c:ext xmlns:c16="http://schemas.microsoft.com/office/drawing/2014/chart" uri="{C3380CC4-5D6E-409C-BE32-E72D297353CC}">
              <c16:uniqueId val="{00000000-C093-064A-B15B-673E9BE712C8}"/>
            </c:ext>
          </c:extLst>
        </c:ser>
        <c:dLbls>
          <c:showLegendKey val="0"/>
          <c:showVal val="0"/>
          <c:showCatName val="0"/>
          <c:showSerName val="0"/>
          <c:showPercent val="0"/>
          <c:showBubbleSize val="0"/>
        </c:dLbls>
        <c:gapWidth val="66"/>
        <c:overlap val="100"/>
        <c:axId val="-1799158432"/>
        <c:axId val="-1799157344"/>
      </c:barChart>
      <c:catAx>
        <c:axId val="-1799158432"/>
        <c:scaling>
          <c:orientation val="minMax"/>
        </c:scaling>
        <c:delete val="0"/>
        <c:axPos val="b"/>
        <c:majorGridlines/>
        <c:numFmt formatCode="General" sourceLinked="0"/>
        <c:majorTickMark val="out"/>
        <c:minorTickMark val="none"/>
        <c:tickLblPos val="nextTo"/>
        <c:txPr>
          <a:bodyPr/>
          <a:lstStyle/>
          <a:p>
            <a:pPr>
              <a:defRPr sz="800">
                <a:solidFill>
                  <a:schemeClr val="tx1">
                    <a:lumMod val="75000"/>
                    <a:lumOff val="25000"/>
                  </a:schemeClr>
                </a:solidFill>
                <a:latin typeface="Poppins" pitchFamily="2" charset="77"/>
                <a:cs typeface="Poppins" pitchFamily="2" charset="77"/>
              </a:defRPr>
            </a:pPr>
            <a:endParaRPr lang="es-HN"/>
          </a:p>
        </c:txPr>
        <c:crossAx val="-1799157344"/>
        <c:crosses val="autoZero"/>
        <c:auto val="1"/>
        <c:lblAlgn val="ctr"/>
        <c:lblOffset val="100"/>
        <c:noMultiLvlLbl val="0"/>
      </c:catAx>
      <c:valAx>
        <c:axId val="-1799157344"/>
        <c:scaling>
          <c:orientation val="minMax"/>
          <c:max val="10500000"/>
          <c:min val="0"/>
        </c:scaling>
        <c:delete val="0"/>
        <c:axPos val="l"/>
        <c:majorGridlines>
          <c:spPr>
            <a:ln>
              <a:noFill/>
            </a:ln>
          </c:spPr>
        </c:majorGridlines>
        <c:numFmt formatCode="0,,&quot;M&quot;" sourceLinked="1"/>
        <c:majorTickMark val="out"/>
        <c:minorTickMark val="none"/>
        <c:tickLblPos val="nextTo"/>
        <c:txPr>
          <a:bodyPr/>
          <a:lstStyle/>
          <a:p>
            <a:pPr>
              <a:defRPr sz="1000">
                <a:solidFill>
                  <a:schemeClr val="tx1">
                    <a:lumMod val="75000"/>
                    <a:lumOff val="25000"/>
                  </a:schemeClr>
                </a:solidFill>
                <a:latin typeface="Poppins" pitchFamily="2" charset="77"/>
                <a:cs typeface="Poppins" pitchFamily="2" charset="77"/>
              </a:defRPr>
            </a:pPr>
            <a:endParaRPr lang="es-HN"/>
          </a:p>
        </c:txPr>
        <c:crossAx val="-1799158432"/>
        <c:crosses val="autoZero"/>
        <c:crossBetween val="between"/>
      </c:valAx>
    </c:plotArea>
    <c:plotVisOnly val="1"/>
    <c:dispBlanksAs val="gap"/>
    <c:showDLblsOverMax val="0"/>
  </c:chart>
  <c:txPr>
    <a:bodyPr/>
    <a:lstStyle/>
    <a:p>
      <a:pPr>
        <a:defRPr sz="1800"/>
      </a:pPr>
      <a:endParaRPr lang="es-H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ED7-8845-9358-148D2C86F2F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ED7-8845-9358-148D2C86F2F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ED7-8845-9358-148D2C86F2F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ED7-8845-9358-148D2C86F2F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ED7-8845-9358-148D2C86F2F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ED7-8845-9358-148D2C86F2F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ED7-8845-9358-148D2C86F2F0}"/>
              </c:ext>
            </c:extLst>
          </c:dPt>
          <c:dLbls>
            <c:dLbl>
              <c:idx val="1"/>
              <c:layout>
                <c:manualLayout>
                  <c:x val="-0.11841155234657043"/>
                  <c:y val="-0.102960116871893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ED7-8845-9358-148D2C86F2F0}"/>
                </c:ext>
              </c:extLst>
            </c:dLbl>
            <c:dLbl>
              <c:idx val="2"/>
              <c:layout>
                <c:manualLayout>
                  <c:x val="-7.5090252707581281E-2"/>
                  <c:y val="-0.1338481519334612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ED7-8845-9358-148D2C86F2F0}"/>
                </c:ext>
              </c:extLst>
            </c:dLbl>
            <c:dLbl>
              <c:idx val="3"/>
              <c:layout>
                <c:manualLayout>
                  <c:x val="-2.5992779783393503E-2"/>
                  <c:y val="-0.1322829419677867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ED7-8845-9358-148D2C86F2F0}"/>
                </c:ext>
              </c:extLst>
            </c:dLbl>
            <c:dLbl>
              <c:idx val="4"/>
              <c:layout>
                <c:manualLayout>
                  <c:x val="5.7761732851985562E-2"/>
                  <c:y val="-0.13728015582919106"/>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ED7-8845-9358-148D2C86F2F0}"/>
                </c:ext>
              </c:extLst>
            </c:dLbl>
            <c:dLbl>
              <c:idx val="5"/>
              <c:layout>
                <c:manualLayout>
                  <c:x val="8.0866425992779684E-2"/>
                  <c:y val="-0.1132561285590826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CED7-8845-9358-148D2C86F2F0}"/>
                </c:ext>
              </c:extLst>
            </c:dLbl>
            <c:dLbl>
              <c:idx val="6"/>
              <c:layout>
                <c:manualLayout>
                  <c:x val="0.14729253247676172"/>
                  <c:y val="-4.6332052592352013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yriad Pro" panose="020B0503030403020204" pitchFamily="34" charset="0"/>
                      <a:ea typeface="+mn-ea"/>
                      <a:cs typeface="+mn-cs"/>
                    </a:defRPr>
                  </a:pPr>
                  <a:endParaRPr lang="es-HN"/>
                </a:p>
              </c:txPr>
              <c:showLegendKey val="0"/>
              <c:showVal val="0"/>
              <c:showCatName val="1"/>
              <c:showSerName val="0"/>
              <c:showPercent val="1"/>
              <c:showBubbleSize val="0"/>
              <c:extLst>
                <c:ext xmlns:c15="http://schemas.microsoft.com/office/drawing/2012/chart" uri="{CE6537A1-D6FC-4f65-9D91-7224C49458BB}">
                  <c15:layout>
                    <c:manualLayout>
                      <c:w val="0.14329230506836463"/>
                      <c:h val="0.13563279395924077"/>
                    </c:manualLayout>
                  </c15:layout>
                </c:ext>
                <c:ext xmlns:c16="http://schemas.microsoft.com/office/drawing/2014/chart" uri="{C3380CC4-5D6E-409C-BE32-E72D297353CC}">
                  <c16:uniqueId val="{0000000D-CED7-8845-9358-148D2C86F2F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yriad Pro" panose="020B0503030403020204" pitchFamily="34" charset="0"/>
                    <a:ea typeface="+mn-ea"/>
                    <a:cs typeface="+mn-cs"/>
                  </a:defRPr>
                </a:pPr>
                <a:endParaRPr lang="es-HN"/>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Hoja1!$A$2:$A$8</c:f>
              <c:strCache>
                <c:ptCount val="7"/>
                <c:pt idx="0">
                  <c:v>TV</c:v>
                </c:pt>
                <c:pt idx="1">
                  <c:v>Rad</c:v>
                </c:pt>
                <c:pt idx="2">
                  <c:v>Pren</c:v>
                </c:pt>
                <c:pt idx="3">
                  <c:v>Rev</c:v>
                </c:pt>
                <c:pt idx="4">
                  <c:v>Ext</c:v>
                </c:pt>
                <c:pt idx="5">
                  <c:v>Cab</c:v>
                </c:pt>
                <c:pt idx="6">
                  <c:v>Cine</c:v>
                </c:pt>
              </c:strCache>
            </c:strRef>
          </c:cat>
          <c:val>
            <c:numRef>
              <c:f>Hoja1!$B$2:$B$8</c:f>
              <c:numCache>
                <c:formatCode>General</c:formatCode>
                <c:ptCount val="7"/>
                <c:pt idx="0">
                  <c:v>1124</c:v>
                </c:pt>
                <c:pt idx="1">
                  <c:v>202</c:v>
                </c:pt>
                <c:pt idx="2">
                  <c:v>130</c:v>
                </c:pt>
                <c:pt idx="3">
                  <c:v>49</c:v>
                </c:pt>
                <c:pt idx="4">
                  <c:v>238</c:v>
                </c:pt>
                <c:pt idx="5">
                  <c:v>83</c:v>
                </c:pt>
                <c:pt idx="6">
                  <c:v>59</c:v>
                </c:pt>
              </c:numCache>
            </c:numRef>
          </c:val>
          <c:extLst>
            <c:ext xmlns:c16="http://schemas.microsoft.com/office/drawing/2014/chart" uri="{C3380CC4-5D6E-409C-BE32-E72D297353CC}">
              <c16:uniqueId val="{0000000E-CED7-8845-9358-148D2C86F2F0}"/>
            </c:ext>
          </c:extLst>
        </c:ser>
        <c:dLbls>
          <c:showLegendKey val="0"/>
          <c:showVal val="0"/>
          <c:showCatName val="1"/>
          <c:showSerName val="0"/>
          <c:showPercent val="1"/>
          <c:showBubbleSize val="0"/>
          <c:showLeaderLines val="1"/>
        </c:dLbls>
        <c:firstSliceAng val="59"/>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E9469-764A-48D1-830D-ACB55DA071B2}" type="datetimeFigureOut">
              <a:rPr lang="en-US" smtClean="0"/>
              <a:t>1/15/26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8AD82B-BB9A-4773-AAA0-AEC1E52679D9}" type="slidenum">
              <a:rPr lang="en-US" smtClean="0"/>
              <a:t>‹Nº›</a:t>
            </a:fld>
            <a:endParaRPr lang="en-US"/>
          </a:p>
        </p:txBody>
      </p:sp>
    </p:spTree>
    <p:extLst>
      <p:ext uri="{BB962C8B-B14F-4D97-AF65-F5344CB8AC3E}">
        <p14:creationId xmlns:p14="http://schemas.microsoft.com/office/powerpoint/2010/main" val="3993730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478AD82B-BB9A-4773-AAA0-AEC1E52679D9}" type="slidenum">
              <a:rPr lang="en-US" smtClean="0"/>
              <a:t>1</a:t>
            </a:fld>
            <a:endParaRPr lang="en-US"/>
          </a:p>
        </p:txBody>
      </p:sp>
    </p:spTree>
    <p:extLst>
      <p:ext uri="{BB962C8B-B14F-4D97-AF65-F5344CB8AC3E}">
        <p14:creationId xmlns:p14="http://schemas.microsoft.com/office/powerpoint/2010/main" val="1770123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478AD82B-BB9A-4773-AAA0-AEC1E52679D9}" type="slidenum">
              <a:rPr lang="en-US" smtClean="0"/>
              <a:t>3</a:t>
            </a:fld>
            <a:endParaRPr lang="en-US"/>
          </a:p>
        </p:txBody>
      </p:sp>
    </p:spTree>
    <p:extLst>
      <p:ext uri="{BB962C8B-B14F-4D97-AF65-F5344CB8AC3E}">
        <p14:creationId xmlns:p14="http://schemas.microsoft.com/office/powerpoint/2010/main" val="414214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478AD82B-BB9A-4773-AAA0-AEC1E52679D9}" type="slidenum">
              <a:rPr lang="en-US" smtClean="0"/>
              <a:t>4</a:t>
            </a:fld>
            <a:endParaRPr lang="en-US"/>
          </a:p>
        </p:txBody>
      </p:sp>
    </p:spTree>
    <p:extLst>
      <p:ext uri="{BB962C8B-B14F-4D97-AF65-F5344CB8AC3E}">
        <p14:creationId xmlns:p14="http://schemas.microsoft.com/office/powerpoint/2010/main" val="2334371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54307DC-3A91-4E71-94CE-72BBCE41F715}"/>
              </a:ext>
            </a:extLst>
          </p:cNvPr>
          <p:cNvGrpSpPr/>
          <p:nvPr userDrawn="1"/>
        </p:nvGrpSpPr>
        <p:grpSpPr>
          <a:xfrm>
            <a:off x="323529" y="255315"/>
            <a:ext cx="11595131" cy="892632"/>
            <a:chOff x="323529" y="255315"/>
            <a:chExt cx="11595131" cy="892632"/>
          </a:xfrm>
        </p:grpSpPr>
        <p:sp>
          <p:nvSpPr>
            <p:cNvPr id="9" name="Arrow: Chevron 8">
              <a:extLst>
                <a:ext uri="{FF2B5EF4-FFF2-40B4-BE49-F238E27FC236}">
                  <a16:creationId xmlns:a16="http://schemas.microsoft.com/office/drawing/2014/main" id="{26A4517D-D57D-4C7C-A103-09506C56E3A5}"/>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0" name="Arrow: Chevron 9">
              <a:extLst>
                <a:ext uri="{FF2B5EF4-FFF2-40B4-BE49-F238E27FC236}">
                  <a16:creationId xmlns:a16="http://schemas.microsoft.com/office/drawing/2014/main" id="{09B59339-1F03-41BC-83FB-F8C70E4D19FF}"/>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6" name="Freeform: Shape 15">
              <a:extLst>
                <a:ext uri="{FF2B5EF4-FFF2-40B4-BE49-F238E27FC236}">
                  <a16:creationId xmlns:a16="http://schemas.microsoft.com/office/drawing/2014/main" id="{116ACF6C-9C3D-4933-B6CC-7CFA45A380C5}"/>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3" name="Arrow: Chevron 12">
              <a:extLst>
                <a:ext uri="{FF2B5EF4-FFF2-40B4-BE49-F238E27FC236}">
                  <a16:creationId xmlns:a16="http://schemas.microsoft.com/office/drawing/2014/main" id="{CEC84844-21F9-4A8F-ACE6-0BEE7523A078}"/>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4" name="Arrow: Chevron 13">
              <a:extLst>
                <a:ext uri="{FF2B5EF4-FFF2-40B4-BE49-F238E27FC236}">
                  <a16:creationId xmlns:a16="http://schemas.microsoft.com/office/drawing/2014/main" id="{6F23DCF8-13A9-4A90-B4A8-F86366E5B6E9}"/>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gr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anose="020B0604020202020204" pitchFamily="34" charset="0"/>
              </a:defRPr>
            </a:lvl1pPr>
          </a:lstStyle>
          <a:p>
            <a:pPr lvl="0"/>
            <a:r>
              <a:rPr lang="en-US" altLang="ko-KR"/>
              <a:t>BASIC LAYOUT</a:t>
            </a:r>
          </a:p>
        </p:txBody>
      </p:sp>
    </p:spTree>
    <p:extLst>
      <p:ext uri="{BB962C8B-B14F-4D97-AF65-F5344CB8AC3E}">
        <p14:creationId xmlns:p14="http://schemas.microsoft.com/office/powerpoint/2010/main" val="406402299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15324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mages &amp; Contents Layou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D807C618-E5BF-4CE4-BC2D-EC6E0C739711}"/>
              </a:ext>
            </a:extLst>
          </p:cNvPr>
          <p:cNvSpPr>
            <a:spLocks noGrp="1"/>
          </p:cNvSpPr>
          <p:nvPr>
            <p:ph type="pic" idx="10" hasCustomPrompt="1"/>
          </p:nvPr>
        </p:nvSpPr>
        <p:spPr>
          <a:xfrm>
            <a:off x="687337" y="1254229"/>
            <a:ext cx="11504663" cy="2995555"/>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anose="020B0604020202020204"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And Send To Back </a:t>
            </a:r>
            <a:endParaRPr lang="ko-KR" altLang="en-US"/>
          </a:p>
        </p:txBody>
      </p:sp>
    </p:spTree>
    <p:extLst>
      <p:ext uri="{BB962C8B-B14F-4D97-AF65-F5344CB8AC3E}">
        <p14:creationId xmlns:p14="http://schemas.microsoft.com/office/powerpoint/2010/main" val="216544012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s &amp; Contents Layou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D6023EF-D0E1-4555-8EBF-7CCD43B03DE7}"/>
              </a:ext>
            </a:extLst>
          </p:cNvPr>
          <p:cNvGrpSpPr/>
          <p:nvPr userDrawn="1"/>
        </p:nvGrpSpPr>
        <p:grpSpPr>
          <a:xfrm>
            <a:off x="323529" y="255315"/>
            <a:ext cx="11595131" cy="892632"/>
            <a:chOff x="323529" y="255315"/>
            <a:chExt cx="11595131" cy="892632"/>
          </a:xfrm>
        </p:grpSpPr>
        <p:sp>
          <p:nvSpPr>
            <p:cNvPr id="10" name="Arrow: Chevron 9">
              <a:extLst>
                <a:ext uri="{FF2B5EF4-FFF2-40B4-BE49-F238E27FC236}">
                  <a16:creationId xmlns:a16="http://schemas.microsoft.com/office/drawing/2014/main" id="{7747440C-1C45-4372-95B1-611334EB2164}"/>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2" name="Arrow: Chevron 11">
              <a:extLst>
                <a:ext uri="{FF2B5EF4-FFF2-40B4-BE49-F238E27FC236}">
                  <a16:creationId xmlns:a16="http://schemas.microsoft.com/office/drawing/2014/main" id="{DE2EEEA5-AC6C-4E8F-B6F8-A1CADE13001F}"/>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4" name="Freeform: Shape 13">
              <a:extLst>
                <a:ext uri="{FF2B5EF4-FFF2-40B4-BE49-F238E27FC236}">
                  <a16:creationId xmlns:a16="http://schemas.microsoft.com/office/drawing/2014/main" id="{7735951D-951B-4E13-9A16-4553DB6654EE}"/>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5" name="Arrow: Chevron 14">
              <a:extLst>
                <a:ext uri="{FF2B5EF4-FFF2-40B4-BE49-F238E27FC236}">
                  <a16:creationId xmlns:a16="http://schemas.microsoft.com/office/drawing/2014/main" id="{423970C8-39A4-4CE7-A2B2-12916D7EBC06}"/>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6" name="Arrow: Chevron 15">
              <a:extLst>
                <a:ext uri="{FF2B5EF4-FFF2-40B4-BE49-F238E27FC236}">
                  <a16:creationId xmlns:a16="http://schemas.microsoft.com/office/drawing/2014/main" id="{37684DFF-C5DF-4D65-BE50-8F29DFC9CF7B}"/>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grpSp>
      <p:sp>
        <p:nvSpPr>
          <p:cNvPr id="17" name="Text Placeholder 9">
            <a:extLst>
              <a:ext uri="{FF2B5EF4-FFF2-40B4-BE49-F238E27FC236}">
                <a16:creationId xmlns:a16="http://schemas.microsoft.com/office/drawing/2014/main" id="{08949351-4749-4A1B-A985-C7EA94F6463F}"/>
              </a:ext>
            </a:extLst>
          </p:cNvPr>
          <p:cNvSpPr>
            <a:spLocks noGrp="1"/>
          </p:cNvSpPr>
          <p:nvPr>
            <p:ph type="body" sz="quarter" idx="15"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anose="020B0604020202020204" pitchFamily="34" charset="0"/>
              </a:defRPr>
            </a:lvl1pPr>
          </a:lstStyle>
          <a:p>
            <a:pPr lvl="0"/>
            <a:r>
              <a:rPr lang="en-US" altLang="ko-KR"/>
              <a:t>BASIC LAYOUT</a:t>
            </a:r>
          </a:p>
        </p:txBody>
      </p:sp>
      <p:sp>
        <p:nvSpPr>
          <p:cNvPr id="13" name="Rectangle 12">
            <a:extLst>
              <a:ext uri="{FF2B5EF4-FFF2-40B4-BE49-F238E27FC236}">
                <a16:creationId xmlns:a16="http://schemas.microsoft.com/office/drawing/2014/main" id="{2C6AD309-23D4-44C0-9D64-79E7FAD671D2}"/>
              </a:ext>
            </a:extLst>
          </p:cNvPr>
          <p:cNvSpPr/>
          <p:nvPr userDrawn="1"/>
        </p:nvSpPr>
        <p:spPr>
          <a:xfrm>
            <a:off x="3066222" y="4026571"/>
            <a:ext cx="4464000" cy="212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800"/>
          </a:p>
        </p:txBody>
      </p:sp>
      <p:sp>
        <p:nvSpPr>
          <p:cNvPr id="18" name="그림 개체 틀 2">
            <a:extLst>
              <a:ext uri="{FF2B5EF4-FFF2-40B4-BE49-F238E27FC236}">
                <a16:creationId xmlns:a16="http://schemas.microsoft.com/office/drawing/2014/main" id="{79679C48-5407-4D3E-91E0-1EF95FB73258}"/>
              </a:ext>
            </a:extLst>
          </p:cNvPr>
          <p:cNvSpPr>
            <a:spLocks noGrp="1"/>
          </p:cNvSpPr>
          <p:nvPr>
            <p:ph type="pic" sz="quarter" idx="13" hasCustomPrompt="1"/>
          </p:nvPr>
        </p:nvSpPr>
        <p:spPr>
          <a:xfrm flipH="1">
            <a:off x="7145771" y="4018025"/>
            <a:ext cx="4320000" cy="2124000"/>
          </a:xfrm>
          <a:custGeom>
            <a:avLst/>
            <a:gdLst>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116" h="1385171">
                <a:moveTo>
                  <a:pt x="0" y="0"/>
                </a:moveTo>
                <a:lnTo>
                  <a:pt x="3481172" y="0"/>
                </a:lnTo>
                <a:cubicBezTo>
                  <a:pt x="3481477" y="140809"/>
                  <a:pt x="3483811" y="417419"/>
                  <a:pt x="3484116" y="558228"/>
                </a:cubicBezTo>
                <a:cubicBezTo>
                  <a:pt x="3241294" y="690823"/>
                  <a:pt x="3392809" y="595682"/>
                  <a:pt x="3209623" y="702026"/>
                </a:cubicBezTo>
                <a:cubicBezTo>
                  <a:pt x="3342466" y="770912"/>
                  <a:pt x="3354142" y="760160"/>
                  <a:pt x="3476995" y="833132"/>
                </a:cubicBezTo>
                <a:cubicBezTo>
                  <a:pt x="3478430" y="947552"/>
                  <a:pt x="3480239" y="853239"/>
                  <a:pt x="3474149" y="1385171"/>
                </a:cubicBezTo>
                <a:lnTo>
                  <a:pt x="0" y="1385171"/>
                </a:lnTo>
                <a:lnTo>
                  <a:pt x="0" y="0"/>
                </a:lnTo>
                <a:close/>
              </a:path>
            </a:pathLst>
          </a:custGeom>
          <a:solidFill>
            <a:schemeClr val="bg1">
              <a:lumMod val="95000"/>
            </a:schemeClr>
          </a:solidFill>
        </p:spPr>
        <p:txBody>
          <a:bodyPr anchor="ctr"/>
          <a:lstStyle>
            <a:lvl1pPr marL="0" indent="0" algn="ctr">
              <a:buNone/>
              <a:defRPr sz="1200"/>
            </a:lvl1pPr>
          </a:lstStyle>
          <a:p>
            <a:r>
              <a:rPr lang="en-US" altLang="ko-KR"/>
              <a:t>Place Your Picture Here</a:t>
            </a:r>
            <a:endParaRPr lang="ko-KR" altLang="en-US"/>
          </a:p>
        </p:txBody>
      </p:sp>
      <p:sp>
        <p:nvSpPr>
          <p:cNvPr id="19" name="Rectangle 18">
            <a:extLst>
              <a:ext uri="{FF2B5EF4-FFF2-40B4-BE49-F238E27FC236}">
                <a16:creationId xmlns:a16="http://schemas.microsoft.com/office/drawing/2014/main" id="{9F1AA56D-9F51-4548-8A03-959C9407DEA4}"/>
              </a:ext>
            </a:extLst>
          </p:cNvPr>
          <p:cNvSpPr/>
          <p:nvPr userDrawn="1"/>
        </p:nvSpPr>
        <p:spPr>
          <a:xfrm>
            <a:off x="3066222" y="1892511"/>
            <a:ext cx="4464000" cy="21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800"/>
          </a:p>
        </p:txBody>
      </p:sp>
      <p:sp>
        <p:nvSpPr>
          <p:cNvPr id="20" name="그림 개체 틀 2">
            <a:extLst>
              <a:ext uri="{FF2B5EF4-FFF2-40B4-BE49-F238E27FC236}">
                <a16:creationId xmlns:a16="http://schemas.microsoft.com/office/drawing/2014/main" id="{1B2421DD-6580-439F-A896-99B266F0E8A2}"/>
              </a:ext>
            </a:extLst>
          </p:cNvPr>
          <p:cNvSpPr>
            <a:spLocks noGrp="1"/>
          </p:cNvSpPr>
          <p:nvPr>
            <p:ph type="pic" sz="quarter" idx="12" hasCustomPrompt="1"/>
          </p:nvPr>
        </p:nvSpPr>
        <p:spPr>
          <a:xfrm flipH="1">
            <a:off x="7145771" y="1892511"/>
            <a:ext cx="4320000" cy="2124000"/>
          </a:xfrm>
          <a:custGeom>
            <a:avLst/>
            <a:gdLst>
              <a:gd name="connsiteX0" fmla="*/ 0 w 3484116"/>
              <a:gd name="connsiteY0" fmla="*/ 0 h 1385171"/>
              <a:gd name="connsiteX1" fmla="*/ 3481173 w 3484116"/>
              <a:gd name="connsiteY1" fmla="*/ 0 h 1385171"/>
              <a:gd name="connsiteX2" fmla="*/ 3484116 w 3484116"/>
              <a:gd name="connsiteY2" fmla="*/ 558228 h 1385171"/>
              <a:gd name="connsiteX3" fmla="*/ 3223669 w 3484116"/>
              <a:gd name="connsiteY3" fmla="*/ 690668 h 1385171"/>
              <a:gd name="connsiteX4" fmla="*/ 3476995 w 3484116"/>
              <a:gd name="connsiteY4" fmla="*/ 838811 h 1385171"/>
              <a:gd name="connsiteX5" fmla="*/ 3481172 w 3484116"/>
              <a:gd name="connsiteY5" fmla="*/ 1385170 h 1385171"/>
              <a:gd name="connsiteX6" fmla="*/ 0 w 3484116"/>
              <a:gd name="connsiteY6" fmla="*/ 1385171 h 1385171"/>
              <a:gd name="connsiteX7" fmla="*/ 0 w 3484116"/>
              <a:gd name="connsiteY7" fmla="*/ 0 h 138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116" h="1385171">
                <a:moveTo>
                  <a:pt x="0" y="0"/>
                </a:moveTo>
                <a:lnTo>
                  <a:pt x="3481173" y="0"/>
                </a:lnTo>
                <a:cubicBezTo>
                  <a:pt x="3481478" y="140809"/>
                  <a:pt x="3483811" y="417419"/>
                  <a:pt x="3484116" y="558228"/>
                </a:cubicBezTo>
                <a:cubicBezTo>
                  <a:pt x="3241294" y="690823"/>
                  <a:pt x="3463042" y="555927"/>
                  <a:pt x="3223669" y="690668"/>
                </a:cubicBezTo>
                <a:cubicBezTo>
                  <a:pt x="3461864" y="833385"/>
                  <a:pt x="3241765" y="697687"/>
                  <a:pt x="3476995" y="838811"/>
                </a:cubicBezTo>
                <a:cubicBezTo>
                  <a:pt x="3478430" y="953231"/>
                  <a:pt x="3487262" y="853238"/>
                  <a:pt x="3481172" y="1385170"/>
                </a:cubicBezTo>
                <a:lnTo>
                  <a:pt x="0" y="1385171"/>
                </a:lnTo>
                <a:lnTo>
                  <a:pt x="0" y="0"/>
                </a:lnTo>
                <a:close/>
              </a:path>
            </a:pathLst>
          </a:custGeom>
          <a:solidFill>
            <a:schemeClr val="bg1">
              <a:lumMod val="95000"/>
            </a:schemeClr>
          </a:solidFill>
        </p:spPr>
        <p:txBody>
          <a:bodyPr anchor="ctr"/>
          <a:lstStyle>
            <a:lvl1pPr marL="0" indent="0" algn="ctr">
              <a:buNone/>
              <a:defRPr sz="1200"/>
            </a:lvl1pPr>
          </a:lstStyle>
          <a:p>
            <a:r>
              <a:rPr lang="en-US" altLang="ko-KR"/>
              <a:t>Place Your Picture Here</a:t>
            </a:r>
            <a:endParaRPr lang="ko-KR" altLang="en-US"/>
          </a:p>
        </p:txBody>
      </p:sp>
      <p:sp>
        <p:nvSpPr>
          <p:cNvPr id="21" name="자유형: 도형 22">
            <a:extLst>
              <a:ext uri="{FF2B5EF4-FFF2-40B4-BE49-F238E27FC236}">
                <a16:creationId xmlns:a16="http://schemas.microsoft.com/office/drawing/2014/main" id="{3F52A6B3-42BE-4E2C-864F-4B3C4819524C}"/>
              </a:ext>
            </a:extLst>
          </p:cNvPr>
          <p:cNvSpPr/>
          <p:nvPr userDrawn="1"/>
        </p:nvSpPr>
        <p:spPr>
          <a:xfrm>
            <a:off x="726229" y="1892511"/>
            <a:ext cx="2702277" cy="2124000"/>
          </a:xfrm>
          <a:custGeom>
            <a:avLst/>
            <a:gdLst>
              <a:gd name="connsiteX0" fmla="*/ 0 w 2702277"/>
              <a:gd name="connsiteY0" fmla="*/ 0 h 2124000"/>
              <a:gd name="connsiteX1" fmla="*/ 2340000 w 2702277"/>
              <a:gd name="connsiteY1" fmla="*/ 0 h 2124000"/>
              <a:gd name="connsiteX2" fmla="*/ 2340000 w 2702277"/>
              <a:gd name="connsiteY2" fmla="*/ 851880 h 2124000"/>
              <a:gd name="connsiteX3" fmla="*/ 2702277 w 2702277"/>
              <a:gd name="connsiteY3" fmla="*/ 1062001 h 2124000"/>
              <a:gd name="connsiteX4" fmla="*/ 2340000 w 2702277"/>
              <a:gd name="connsiteY4" fmla="*/ 1272121 h 2124000"/>
              <a:gd name="connsiteX5" fmla="*/ 2340000 w 2702277"/>
              <a:gd name="connsiteY5" fmla="*/ 2124000 h 2124000"/>
              <a:gd name="connsiteX6" fmla="*/ 0 w 2702277"/>
              <a:gd name="connsiteY6" fmla="*/ 2124000 h 21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2277" h="2124000">
                <a:moveTo>
                  <a:pt x="0" y="0"/>
                </a:moveTo>
                <a:lnTo>
                  <a:pt x="2340000" y="0"/>
                </a:lnTo>
                <a:lnTo>
                  <a:pt x="2340000" y="851880"/>
                </a:lnTo>
                <a:lnTo>
                  <a:pt x="2702277" y="1062001"/>
                </a:lnTo>
                <a:lnTo>
                  <a:pt x="2340000" y="1272121"/>
                </a:lnTo>
                <a:lnTo>
                  <a:pt x="2340000" y="2124000"/>
                </a:lnTo>
                <a:lnTo>
                  <a:pt x="0" y="2124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sp>
        <p:nvSpPr>
          <p:cNvPr id="22" name="자유형: 도형 23">
            <a:extLst>
              <a:ext uri="{FF2B5EF4-FFF2-40B4-BE49-F238E27FC236}">
                <a16:creationId xmlns:a16="http://schemas.microsoft.com/office/drawing/2014/main" id="{45949401-E889-46F8-B56F-6D2C1A69C625}"/>
              </a:ext>
            </a:extLst>
          </p:cNvPr>
          <p:cNvSpPr/>
          <p:nvPr userDrawn="1"/>
        </p:nvSpPr>
        <p:spPr>
          <a:xfrm>
            <a:off x="726229" y="4026571"/>
            <a:ext cx="2702277" cy="2124000"/>
          </a:xfrm>
          <a:custGeom>
            <a:avLst/>
            <a:gdLst>
              <a:gd name="connsiteX0" fmla="*/ 0 w 2702277"/>
              <a:gd name="connsiteY0" fmla="*/ 0 h 2124000"/>
              <a:gd name="connsiteX1" fmla="*/ 2340000 w 2702277"/>
              <a:gd name="connsiteY1" fmla="*/ 0 h 2124000"/>
              <a:gd name="connsiteX2" fmla="*/ 2340000 w 2702277"/>
              <a:gd name="connsiteY2" fmla="*/ 851880 h 2124000"/>
              <a:gd name="connsiteX3" fmla="*/ 2702277 w 2702277"/>
              <a:gd name="connsiteY3" fmla="*/ 1062001 h 2124000"/>
              <a:gd name="connsiteX4" fmla="*/ 2340000 w 2702277"/>
              <a:gd name="connsiteY4" fmla="*/ 1272121 h 2124000"/>
              <a:gd name="connsiteX5" fmla="*/ 2340000 w 2702277"/>
              <a:gd name="connsiteY5" fmla="*/ 2124000 h 2124000"/>
              <a:gd name="connsiteX6" fmla="*/ 0 w 2702277"/>
              <a:gd name="connsiteY6" fmla="*/ 2124000 h 21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2277" h="2124000">
                <a:moveTo>
                  <a:pt x="0" y="0"/>
                </a:moveTo>
                <a:lnTo>
                  <a:pt x="2340000" y="0"/>
                </a:lnTo>
                <a:lnTo>
                  <a:pt x="2340000" y="851880"/>
                </a:lnTo>
                <a:lnTo>
                  <a:pt x="2702277" y="1062001"/>
                </a:lnTo>
                <a:lnTo>
                  <a:pt x="2340000" y="1272121"/>
                </a:lnTo>
                <a:lnTo>
                  <a:pt x="2340000" y="2124000"/>
                </a:lnTo>
                <a:lnTo>
                  <a:pt x="0" y="2124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spTree>
    <p:extLst>
      <p:ext uri="{BB962C8B-B14F-4D97-AF65-F5344CB8AC3E}">
        <p14:creationId xmlns:p14="http://schemas.microsoft.com/office/powerpoint/2010/main" val="368669949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9" name="Rectangle 8"/>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8">
            <a:extLst>
              <a:ext uri="{FF2B5EF4-FFF2-40B4-BE49-F238E27FC236}">
                <a16:creationId xmlns:a16="http://schemas.microsoft.com/office/drawing/2014/main" id="{7E456EEC-2BC5-434E-8C2C-3EA0C848AD6C}"/>
              </a:ext>
            </a:extLst>
          </p:cNvPr>
          <p:cNvSpPr/>
          <p:nvPr userDrawn="1"/>
        </p:nvSpPr>
        <p:spPr>
          <a:xfrm>
            <a:off x="0" y="6812281"/>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160838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50234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8178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459115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345060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80611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01039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55990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83780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83" r:id="rId11"/>
    <p:sldLayoutId id="2147483682" r:id="rId12"/>
    <p:sldLayoutId id="2147483689" r:id="rId13"/>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6.xml"/><Relationship Id="rId13" Type="http://schemas.openxmlformats.org/officeDocument/2006/relationships/image" Target="../media/image12.png"/><Relationship Id="rId3" Type="http://schemas.openxmlformats.org/officeDocument/2006/relationships/chart" Target="../charts/chart1.xml"/><Relationship Id="rId7" Type="http://schemas.openxmlformats.org/officeDocument/2006/relationships/chart" Target="../charts/chart5.xml"/><Relationship Id="rId12" Type="http://schemas.openxmlformats.org/officeDocument/2006/relationships/image" Target="../media/image11.png"/><Relationship Id="rId17" Type="http://schemas.microsoft.com/office/2007/relationships/hdphoto" Target="../media/hdphoto1.wdp"/><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chart" Target="../charts/chart4.xml"/><Relationship Id="rId11" Type="http://schemas.openxmlformats.org/officeDocument/2006/relationships/image" Target="../media/image10.png"/><Relationship Id="rId5" Type="http://schemas.openxmlformats.org/officeDocument/2006/relationships/chart" Target="../charts/chart3.xml"/><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chart" Target="../charts/chart2.xml"/><Relationship Id="rId9" Type="http://schemas.openxmlformats.org/officeDocument/2006/relationships/chart" Target="../charts/chart7.xml"/><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F67483ED-2413-D1AD-06D0-B1716015508C}"/>
              </a:ext>
            </a:extLst>
          </p:cNvPr>
          <p:cNvGraphicFramePr/>
          <p:nvPr>
            <p:extLst>
              <p:ext uri="{D42A27DB-BD31-4B8C-83A1-F6EECF244321}">
                <p14:modId xmlns:p14="http://schemas.microsoft.com/office/powerpoint/2010/main" val="1324685248"/>
              </p:ext>
            </p:extLst>
          </p:nvPr>
        </p:nvGraphicFramePr>
        <p:xfrm>
          <a:off x="1823148" y="1336259"/>
          <a:ext cx="1771972" cy="241062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p:cNvSpPr>
            <a:spLocks noGrp="1"/>
          </p:cNvSpPr>
          <p:nvPr>
            <p:ph type="body" sz="quarter" idx="10"/>
          </p:nvPr>
        </p:nvSpPr>
        <p:spPr/>
        <p:txBody>
          <a:bodyPr/>
          <a:lstStyle/>
          <a:p>
            <a:pPr algn="l"/>
            <a:r>
              <a:rPr lang="en-US" sz="3000" b="1" dirty="0" err="1">
                <a:latin typeface="Myriad Pro" panose="020B0503030403020204" pitchFamily="34" charset="0"/>
                <a:cs typeface="Poppins" pitchFamily="2" charset="77"/>
              </a:rPr>
              <a:t>Variación</a:t>
            </a:r>
            <a:r>
              <a:rPr lang="en-US" sz="3000" b="1" dirty="0">
                <a:latin typeface="Myriad Pro" panose="020B0503030403020204" pitchFamily="34" charset="0"/>
                <a:cs typeface="Poppins" pitchFamily="2" charset="77"/>
              </a:rPr>
              <a:t> </a:t>
            </a:r>
            <a:r>
              <a:rPr lang="en-US" sz="3000" b="1" dirty="0" err="1">
                <a:latin typeface="Myriad Pro" panose="020B0503030403020204" pitchFamily="34" charset="0"/>
                <a:cs typeface="Poppins" pitchFamily="2" charset="77"/>
              </a:rPr>
              <a:t>ultimos</a:t>
            </a:r>
            <a:r>
              <a:rPr lang="en-US" sz="3000" b="1" dirty="0">
                <a:latin typeface="Myriad Pro" panose="020B0503030403020204" pitchFamily="34" charset="0"/>
                <a:cs typeface="Poppins" pitchFamily="2" charset="77"/>
              </a:rPr>
              <a:t> 4 </a:t>
            </a:r>
            <a:r>
              <a:rPr lang="en-US" sz="3000" b="1" dirty="0" err="1">
                <a:latin typeface="Myriad Pro" panose="020B0503030403020204" pitchFamily="34" charset="0"/>
                <a:cs typeface="Poppins" pitchFamily="2" charset="77"/>
              </a:rPr>
              <a:t>años</a:t>
            </a:r>
            <a:endParaRPr lang="en-US" sz="3000" b="1" dirty="0">
              <a:latin typeface="Myriad Pro" panose="020B0503030403020204" pitchFamily="34" charset="0"/>
              <a:cs typeface="Poppins" pitchFamily="2" charset="77"/>
            </a:endParaRPr>
          </a:p>
        </p:txBody>
      </p:sp>
      <p:graphicFrame>
        <p:nvGraphicFramePr>
          <p:cNvPr id="32" name="Chart 2">
            <a:extLst>
              <a:ext uri="{FF2B5EF4-FFF2-40B4-BE49-F238E27FC236}">
                <a16:creationId xmlns:a16="http://schemas.microsoft.com/office/drawing/2014/main" id="{7CEDF586-EE40-D843-BE13-CA4276389B0B}"/>
              </a:ext>
            </a:extLst>
          </p:cNvPr>
          <p:cNvGraphicFramePr/>
          <p:nvPr>
            <p:extLst>
              <p:ext uri="{D42A27DB-BD31-4B8C-83A1-F6EECF244321}">
                <p14:modId xmlns:p14="http://schemas.microsoft.com/office/powerpoint/2010/main" val="2161971350"/>
              </p:ext>
            </p:extLst>
          </p:nvPr>
        </p:nvGraphicFramePr>
        <p:xfrm>
          <a:off x="44129" y="1336259"/>
          <a:ext cx="1771972" cy="24106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Chart 2">
            <a:extLst>
              <a:ext uri="{FF2B5EF4-FFF2-40B4-BE49-F238E27FC236}">
                <a16:creationId xmlns:a16="http://schemas.microsoft.com/office/drawing/2014/main" id="{0B1F4915-C083-2F44-BFDF-F0A634DFBCA9}"/>
              </a:ext>
            </a:extLst>
          </p:cNvPr>
          <p:cNvGraphicFramePr/>
          <p:nvPr>
            <p:extLst>
              <p:ext uri="{D42A27DB-BD31-4B8C-83A1-F6EECF244321}">
                <p14:modId xmlns:p14="http://schemas.microsoft.com/office/powerpoint/2010/main" val="3518541988"/>
              </p:ext>
            </p:extLst>
          </p:nvPr>
        </p:nvGraphicFramePr>
        <p:xfrm>
          <a:off x="3521405" y="1349107"/>
          <a:ext cx="1771972" cy="241062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4" name="Chart 2">
            <a:extLst>
              <a:ext uri="{FF2B5EF4-FFF2-40B4-BE49-F238E27FC236}">
                <a16:creationId xmlns:a16="http://schemas.microsoft.com/office/drawing/2014/main" id="{3DA1DC6B-1D3A-024C-AF86-CAF9F6B10915}"/>
              </a:ext>
            </a:extLst>
          </p:cNvPr>
          <p:cNvGraphicFramePr/>
          <p:nvPr>
            <p:extLst>
              <p:ext uri="{D42A27DB-BD31-4B8C-83A1-F6EECF244321}">
                <p14:modId xmlns:p14="http://schemas.microsoft.com/office/powerpoint/2010/main" val="3807917000"/>
              </p:ext>
            </p:extLst>
          </p:nvPr>
        </p:nvGraphicFramePr>
        <p:xfrm>
          <a:off x="5226709" y="1349107"/>
          <a:ext cx="1771972" cy="241062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5" name="Chart 2">
            <a:extLst>
              <a:ext uri="{FF2B5EF4-FFF2-40B4-BE49-F238E27FC236}">
                <a16:creationId xmlns:a16="http://schemas.microsoft.com/office/drawing/2014/main" id="{4A79C5CF-2800-AD47-AD02-C5E1BAEE3585}"/>
              </a:ext>
            </a:extLst>
          </p:cNvPr>
          <p:cNvGraphicFramePr/>
          <p:nvPr>
            <p:extLst>
              <p:ext uri="{D42A27DB-BD31-4B8C-83A1-F6EECF244321}">
                <p14:modId xmlns:p14="http://schemas.microsoft.com/office/powerpoint/2010/main" val="743730691"/>
              </p:ext>
            </p:extLst>
          </p:nvPr>
        </p:nvGraphicFramePr>
        <p:xfrm>
          <a:off x="6932013" y="1336259"/>
          <a:ext cx="1771972" cy="241062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6" name="Chart 2">
            <a:extLst>
              <a:ext uri="{FF2B5EF4-FFF2-40B4-BE49-F238E27FC236}">
                <a16:creationId xmlns:a16="http://schemas.microsoft.com/office/drawing/2014/main" id="{D41C7050-6FD4-D541-BE54-A1A7E1B27580}"/>
              </a:ext>
            </a:extLst>
          </p:cNvPr>
          <p:cNvGraphicFramePr/>
          <p:nvPr>
            <p:extLst>
              <p:ext uri="{D42A27DB-BD31-4B8C-83A1-F6EECF244321}">
                <p14:modId xmlns:p14="http://schemas.microsoft.com/office/powerpoint/2010/main" val="2736932451"/>
              </p:ext>
            </p:extLst>
          </p:nvPr>
        </p:nvGraphicFramePr>
        <p:xfrm>
          <a:off x="8638734" y="1336259"/>
          <a:ext cx="1771972" cy="241062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7" name="Chart 2">
            <a:extLst>
              <a:ext uri="{FF2B5EF4-FFF2-40B4-BE49-F238E27FC236}">
                <a16:creationId xmlns:a16="http://schemas.microsoft.com/office/drawing/2014/main" id="{70512F66-38A5-9540-BB3B-DC3E900D46B5}"/>
              </a:ext>
            </a:extLst>
          </p:cNvPr>
          <p:cNvGraphicFramePr/>
          <p:nvPr>
            <p:extLst>
              <p:ext uri="{D42A27DB-BD31-4B8C-83A1-F6EECF244321}">
                <p14:modId xmlns:p14="http://schemas.microsoft.com/office/powerpoint/2010/main" val="3937454456"/>
              </p:ext>
            </p:extLst>
          </p:nvPr>
        </p:nvGraphicFramePr>
        <p:xfrm>
          <a:off x="10342621" y="1336259"/>
          <a:ext cx="1771972" cy="241062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2" name="Tabla 52">
            <a:extLst>
              <a:ext uri="{FF2B5EF4-FFF2-40B4-BE49-F238E27FC236}">
                <a16:creationId xmlns:a16="http://schemas.microsoft.com/office/drawing/2014/main" id="{AE964F04-CD3F-F14D-8BD7-025FE16376FF}"/>
              </a:ext>
            </a:extLst>
          </p:cNvPr>
          <p:cNvGraphicFramePr>
            <a:graphicFrameLocks noGrp="1"/>
          </p:cNvGraphicFramePr>
          <p:nvPr>
            <p:extLst>
              <p:ext uri="{D42A27DB-BD31-4B8C-83A1-F6EECF244321}">
                <p14:modId xmlns:p14="http://schemas.microsoft.com/office/powerpoint/2010/main" val="701604621"/>
              </p:ext>
            </p:extLst>
          </p:nvPr>
        </p:nvGraphicFramePr>
        <p:xfrm>
          <a:off x="546493" y="1129218"/>
          <a:ext cx="1080000" cy="3048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042528694"/>
                    </a:ext>
                  </a:extLst>
                </a:gridCol>
                <a:gridCol w="360000">
                  <a:extLst>
                    <a:ext uri="{9D8B030D-6E8A-4147-A177-3AD203B41FA5}">
                      <a16:colId xmlns:a16="http://schemas.microsoft.com/office/drawing/2014/main" val="2909886497"/>
                    </a:ext>
                  </a:extLst>
                </a:gridCol>
                <a:gridCol w="360000">
                  <a:extLst>
                    <a:ext uri="{9D8B030D-6E8A-4147-A177-3AD203B41FA5}">
                      <a16:colId xmlns:a16="http://schemas.microsoft.com/office/drawing/2014/main" val="4141926296"/>
                    </a:ext>
                  </a:extLst>
                </a:gridCol>
              </a:tblGrid>
              <a:tr h="139870">
                <a:tc>
                  <a:txBody>
                    <a:bodyPr/>
                    <a:lstStyle/>
                    <a:p>
                      <a:pPr algn="ctr"/>
                      <a:r>
                        <a:rPr lang="es-HN" sz="700" b="0" dirty="0">
                          <a:latin typeface="Poppins" pitchFamily="2" charset="77"/>
                          <a:cs typeface="Poppins" pitchFamily="2" charset="77"/>
                        </a:rPr>
                        <a:t>6%+</a:t>
                      </a:r>
                    </a:p>
                  </a:txBody>
                  <a:tcPr>
                    <a:solidFill>
                      <a:schemeClr val="accent4"/>
                    </a:solidFill>
                  </a:tcPr>
                </a:tc>
                <a:tc>
                  <a:txBody>
                    <a:bodyPr/>
                    <a:lstStyle/>
                    <a:p>
                      <a:pPr algn="ctr"/>
                      <a:r>
                        <a:rPr lang="es-HN" sz="700" b="0" dirty="0">
                          <a:solidFill>
                            <a:srgbClr val="FF0000"/>
                          </a:solidFill>
                          <a:latin typeface="Poppins" pitchFamily="2" charset="77"/>
                          <a:cs typeface="Poppins" pitchFamily="2" charset="77"/>
                        </a:rPr>
                        <a:t>27%-</a:t>
                      </a:r>
                    </a:p>
                  </a:txBody>
                  <a:tcPr>
                    <a:solidFill>
                      <a:schemeClr val="accent4"/>
                    </a:solidFill>
                  </a:tcPr>
                </a:tc>
                <a:tc>
                  <a:txBody>
                    <a:bodyPr/>
                    <a:lstStyle/>
                    <a:p>
                      <a:pPr algn="ctr"/>
                      <a:r>
                        <a:rPr lang="es-HN" sz="700" b="0" dirty="0">
                          <a:latin typeface="Poppins" pitchFamily="2" charset="77"/>
                          <a:cs typeface="Poppins" pitchFamily="2" charset="77"/>
                        </a:rPr>
                        <a:t>5%+</a:t>
                      </a:r>
                    </a:p>
                  </a:txBody>
                  <a:tcPr>
                    <a:solidFill>
                      <a:schemeClr val="accent4"/>
                    </a:solidFill>
                  </a:tcPr>
                </a:tc>
                <a:extLst>
                  <a:ext uri="{0D108BD9-81ED-4DB2-BD59-A6C34878D82A}">
                    <a16:rowId xmlns:a16="http://schemas.microsoft.com/office/drawing/2014/main" val="2932628076"/>
                  </a:ext>
                </a:extLst>
              </a:tr>
            </a:tbl>
          </a:graphicData>
        </a:graphic>
      </p:graphicFrame>
      <p:graphicFrame>
        <p:nvGraphicFramePr>
          <p:cNvPr id="53" name="Tabla 52">
            <a:extLst>
              <a:ext uri="{FF2B5EF4-FFF2-40B4-BE49-F238E27FC236}">
                <a16:creationId xmlns:a16="http://schemas.microsoft.com/office/drawing/2014/main" id="{8E5B5F20-583D-D140-959B-9AE4BEC5ACD6}"/>
              </a:ext>
            </a:extLst>
          </p:cNvPr>
          <p:cNvGraphicFramePr>
            <a:graphicFrameLocks noGrp="1"/>
          </p:cNvGraphicFramePr>
          <p:nvPr>
            <p:extLst>
              <p:ext uri="{D42A27DB-BD31-4B8C-83A1-F6EECF244321}">
                <p14:modId xmlns:p14="http://schemas.microsoft.com/office/powerpoint/2010/main" val="140783586"/>
              </p:ext>
            </p:extLst>
          </p:nvPr>
        </p:nvGraphicFramePr>
        <p:xfrm>
          <a:off x="2338760" y="1129218"/>
          <a:ext cx="1080000" cy="3048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042528694"/>
                    </a:ext>
                  </a:extLst>
                </a:gridCol>
                <a:gridCol w="360000">
                  <a:extLst>
                    <a:ext uri="{9D8B030D-6E8A-4147-A177-3AD203B41FA5}">
                      <a16:colId xmlns:a16="http://schemas.microsoft.com/office/drawing/2014/main" val="2909886497"/>
                    </a:ext>
                  </a:extLst>
                </a:gridCol>
                <a:gridCol w="360000">
                  <a:extLst>
                    <a:ext uri="{9D8B030D-6E8A-4147-A177-3AD203B41FA5}">
                      <a16:colId xmlns:a16="http://schemas.microsoft.com/office/drawing/2014/main" val="4141926296"/>
                    </a:ext>
                  </a:extLst>
                </a:gridCol>
              </a:tblGrid>
              <a:tr h="139870">
                <a:tc>
                  <a:txBody>
                    <a:bodyPr/>
                    <a:lstStyle/>
                    <a:p>
                      <a:pPr algn="ctr"/>
                      <a:r>
                        <a:rPr lang="es-HN" sz="700" b="0" dirty="0">
                          <a:solidFill>
                            <a:srgbClr val="FF0000"/>
                          </a:solidFill>
                          <a:latin typeface="Poppins" pitchFamily="2" charset="77"/>
                          <a:cs typeface="Poppins" pitchFamily="2" charset="77"/>
                        </a:rPr>
                        <a:t>5%-</a:t>
                      </a:r>
                    </a:p>
                  </a:txBody>
                  <a:tcPr>
                    <a:solidFill>
                      <a:schemeClr val="accent4"/>
                    </a:solidFill>
                  </a:tcPr>
                </a:tc>
                <a:tc>
                  <a:txBody>
                    <a:bodyPr/>
                    <a:lstStyle/>
                    <a:p>
                      <a:pPr algn="ctr"/>
                      <a:r>
                        <a:rPr lang="es-HN" sz="700" b="0" dirty="0">
                          <a:latin typeface="Poppins" pitchFamily="2" charset="77"/>
                          <a:cs typeface="Poppins" pitchFamily="2" charset="77"/>
                        </a:rPr>
                        <a:t>34%+</a:t>
                      </a:r>
                    </a:p>
                  </a:txBody>
                  <a:tcPr>
                    <a:solidFill>
                      <a:schemeClr val="accent4"/>
                    </a:solidFill>
                  </a:tcPr>
                </a:tc>
                <a:tc>
                  <a:txBody>
                    <a:bodyPr/>
                    <a:lstStyle/>
                    <a:p>
                      <a:pPr algn="ctr"/>
                      <a:r>
                        <a:rPr lang="es-HN" sz="700" b="0" dirty="0">
                          <a:solidFill>
                            <a:srgbClr val="FF0000"/>
                          </a:solidFill>
                          <a:latin typeface="Poppins" pitchFamily="2" charset="77"/>
                          <a:cs typeface="Poppins" pitchFamily="2" charset="77"/>
                        </a:rPr>
                        <a:t>26%-</a:t>
                      </a:r>
                    </a:p>
                  </a:txBody>
                  <a:tcPr>
                    <a:solidFill>
                      <a:schemeClr val="accent4"/>
                    </a:solidFill>
                  </a:tcPr>
                </a:tc>
                <a:extLst>
                  <a:ext uri="{0D108BD9-81ED-4DB2-BD59-A6C34878D82A}">
                    <a16:rowId xmlns:a16="http://schemas.microsoft.com/office/drawing/2014/main" val="2932628076"/>
                  </a:ext>
                </a:extLst>
              </a:tr>
            </a:tbl>
          </a:graphicData>
        </a:graphic>
      </p:graphicFrame>
      <p:graphicFrame>
        <p:nvGraphicFramePr>
          <p:cNvPr id="54" name="Tabla 53">
            <a:extLst>
              <a:ext uri="{FF2B5EF4-FFF2-40B4-BE49-F238E27FC236}">
                <a16:creationId xmlns:a16="http://schemas.microsoft.com/office/drawing/2014/main" id="{45C26C6E-4601-D14A-8039-AC4A69554EF4}"/>
              </a:ext>
            </a:extLst>
          </p:cNvPr>
          <p:cNvGraphicFramePr>
            <a:graphicFrameLocks noGrp="1"/>
          </p:cNvGraphicFramePr>
          <p:nvPr>
            <p:extLst>
              <p:ext uri="{D42A27DB-BD31-4B8C-83A1-F6EECF244321}">
                <p14:modId xmlns:p14="http://schemas.microsoft.com/office/powerpoint/2010/main" val="2463514930"/>
              </p:ext>
            </p:extLst>
          </p:nvPr>
        </p:nvGraphicFramePr>
        <p:xfrm>
          <a:off x="4017171" y="1129218"/>
          <a:ext cx="1105305" cy="304800"/>
        </p:xfrm>
        <a:graphic>
          <a:graphicData uri="http://schemas.openxmlformats.org/drawingml/2006/table">
            <a:tbl>
              <a:tblPr firstRow="1" bandRow="1">
                <a:tableStyleId>{5C22544A-7EE6-4342-B048-85BDC9FD1C3A}</a:tableStyleId>
              </a:tblPr>
              <a:tblGrid>
                <a:gridCol w="368435">
                  <a:extLst>
                    <a:ext uri="{9D8B030D-6E8A-4147-A177-3AD203B41FA5}">
                      <a16:colId xmlns:a16="http://schemas.microsoft.com/office/drawing/2014/main" val="3042528694"/>
                    </a:ext>
                  </a:extLst>
                </a:gridCol>
                <a:gridCol w="368435">
                  <a:extLst>
                    <a:ext uri="{9D8B030D-6E8A-4147-A177-3AD203B41FA5}">
                      <a16:colId xmlns:a16="http://schemas.microsoft.com/office/drawing/2014/main" val="2909886497"/>
                    </a:ext>
                  </a:extLst>
                </a:gridCol>
                <a:gridCol w="368435">
                  <a:extLst>
                    <a:ext uri="{9D8B030D-6E8A-4147-A177-3AD203B41FA5}">
                      <a16:colId xmlns:a16="http://schemas.microsoft.com/office/drawing/2014/main" val="4141926296"/>
                    </a:ext>
                  </a:extLst>
                </a:gridCol>
              </a:tblGrid>
              <a:tr h="139870">
                <a:tc>
                  <a:txBody>
                    <a:bodyPr/>
                    <a:lstStyle/>
                    <a:p>
                      <a:pPr algn="ctr"/>
                      <a:r>
                        <a:rPr lang="es-HN" sz="700" b="0" dirty="0">
                          <a:solidFill>
                            <a:schemeClr val="bg1"/>
                          </a:solidFill>
                          <a:latin typeface="Poppins" pitchFamily="2" charset="77"/>
                          <a:cs typeface="Poppins" pitchFamily="2" charset="77"/>
                        </a:rPr>
                        <a:t>36%+</a:t>
                      </a:r>
                    </a:p>
                  </a:txBody>
                  <a:tcPr>
                    <a:solidFill>
                      <a:schemeClr val="accent4"/>
                    </a:solidFill>
                  </a:tcPr>
                </a:tc>
                <a:tc>
                  <a:txBody>
                    <a:bodyPr/>
                    <a:lstStyle/>
                    <a:p>
                      <a:pPr algn="ctr"/>
                      <a:r>
                        <a:rPr lang="es-HN" sz="700" b="0" dirty="0">
                          <a:latin typeface="Poppins" pitchFamily="2" charset="77"/>
                          <a:cs typeface="Poppins" pitchFamily="2" charset="77"/>
                        </a:rPr>
                        <a:t>18%+</a:t>
                      </a:r>
                    </a:p>
                  </a:txBody>
                  <a:tcPr>
                    <a:solidFill>
                      <a:schemeClr val="accent4"/>
                    </a:solidFill>
                  </a:tcPr>
                </a:tc>
                <a:tc>
                  <a:txBody>
                    <a:bodyPr/>
                    <a:lstStyle/>
                    <a:p>
                      <a:pPr algn="ctr"/>
                      <a:r>
                        <a:rPr lang="es-HN" sz="700" b="0" dirty="0">
                          <a:solidFill>
                            <a:srgbClr val="FF0000"/>
                          </a:solidFill>
                          <a:latin typeface="Poppins" pitchFamily="2" charset="77"/>
                          <a:cs typeface="Poppins" pitchFamily="2" charset="77"/>
                        </a:rPr>
                        <a:t>28%-</a:t>
                      </a:r>
                    </a:p>
                  </a:txBody>
                  <a:tcPr>
                    <a:solidFill>
                      <a:schemeClr val="accent4"/>
                    </a:solidFill>
                  </a:tcPr>
                </a:tc>
                <a:extLst>
                  <a:ext uri="{0D108BD9-81ED-4DB2-BD59-A6C34878D82A}">
                    <a16:rowId xmlns:a16="http://schemas.microsoft.com/office/drawing/2014/main" val="2932628076"/>
                  </a:ext>
                </a:extLst>
              </a:tr>
            </a:tbl>
          </a:graphicData>
        </a:graphic>
      </p:graphicFrame>
      <p:graphicFrame>
        <p:nvGraphicFramePr>
          <p:cNvPr id="20" name="Tabla 19">
            <a:extLst>
              <a:ext uri="{FF2B5EF4-FFF2-40B4-BE49-F238E27FC236}">
                <a16:creationId xmlns:a16="http://schemas.microsoft.com/office/drawing/2014/main" id="{4F8DF5B6-06BE-1241-B39B-B591EA0544C0}"/>
              </a:ext>
            </a:extLst>
          </p:cNvPr>
          <p:cNvGraphicFramePr>
            <a:graphicFrameLocks noGrp="1"/>
          </p:cNvGraphicFramePr>
          <p:nvPr>
            <p:extLst>
              <p:ext uri="{D42A27DB-BD31-4B8C-83A1-F6EECF244321}">
                <p14:modId xmlns:p14="http://schemas.microsoft.com/office/powerpoint/2010/main" val="3663715984"/>
              </p:ext>
            </p:extLst>
          </p:nvPr>
        </p:nvGraphicFramePr>
        <p:xfrm>
          <a:off x="5725504" y="1129218"/>
          <a:ext cx="1105305" cy="304800"/>
        </p:xfrm>
        <a:graphic>
          <a:graphicData uri="http://schemas.openxmlformats.org/drawingml/2006/table">
            <a:tbl>
              <a:tblPr firstRow="1" bandRow="1">
                <a:tableStyleId>{5C22544A-7EE6-4342-B048-85BDC9FD1C3A}</a:tableStyleId>
              </a:tblPr>
              <a:tblGrid>
                <a:gridCol w="368435">
                  <a:extLst>
                    <a:ext uri="{9D8B030D-6E8A-4147-A177-3AD203B41FA5}">
                      <a16:colId xmlns:a16="http://schemas.microsoft.com/office/drawing/2014/main" val="3042528694"/>
                    </a:ext>
                  </a:extLst>
                </a:gridCol>
                <a:gridCol w="368435">
                  <a:extLst>
                    <a:ext uri="{9D8B030D-6E8A-4147-A177-3AD203B41FA5}">
                      <a16:colId xmlns:a16="http://schemas.microsoft.com/office/drawing/2014/main" val="2909886497"/>
                    </a:ext>
                  </a:extLst>
                </a:gridCol>
                <a:gridCol w="368435">
                  <a:extLst>
                    <a:ext uri="{9D8B030D-6E8A-4147-A177-3AD203B41FA5}">
                      <a16:colId xmlns:a16="http://schemas.microsoft.com/office/drawing/2014/main" val="4141926296"/>
                    </a:ext>
                  </a:extLst>
                </a:gridCol>
              </a:tblGrid>
              <a:tr h="139870">
                <a:tc>
                  <a:txBody>
                    <a:bodyPr/>
                    <a:lstStyle/>
                    <a:p>
                      <a:pPr algn="ctr"/>
                      <a:r>
                        <a:rPr lang="es-HN" sz="700" b="0" dirty="0">
                          <a:solidFill>
                            <a:srgbClr val="FF0000"/>
                          </a:solidFill>
                          <a:latin typeface="Poppins" pitchFamily="2" charset="77"/>
                          <a:cs typeface="Poppins" pitchFamily="2" charset="77"/>
                        </a:rPr>
                        <a:t>50%-</a:t>
                      </a:r>
                    </a:p>
                  </a:txBody>
                  <a:tcPr>
                    <a:solidFill>
                      <a:schemeClr val="accent4"/>
                    </a:solidFill>
                  </a:tcPr>
                </a:tc>
                <a:tc>
                  <a:txBody>
                    <a:bodyPr/>
                    <a:lstStyle/>
                    <a:p>
                      <a:pPr algn="ctr"/>
                      <a:r>
                        <a:rPr lang="es-HN" sz="700" b="0" dirty="0">
                          <a:latin typeface="Poppins" pitchFamily="2" charset="77"/>
                          <a:cs typeface="Poppins" pitchFamily="2" charset="77"/>
                        </a:rPr>
                        <a:t>34%+</a:t>
                      </a:r>
                    </a:p>
                  </a:txBody>
                  <a:tcPr>
                    <a:solidFill>
                      <a:schemeClr val="accent4"/>
                    </a:solidFill>
                  </a:tcPr>
                </a:tc>
                <a:tc>
                  <a:txBody>
                    <a:bodyPr/>
                    <a:lstStyle/>
                    <a:p>
                      <a:pPr algn="ctr"/>
                      <a:r>
                        <a:rPr lang="es-HN" sz="700" b="0" dirty="0">
                          <a:solidFill>
                            <a:srgbClr val="FF0000"/>
                          </a:solidFill>
                          <a:latin typeface="Poppins" pitchFamily="2" charset="77"/>
                          <a:cs typeface="Poppins" pitchFamily="2" charset="77"/>
                        </a:rPr>
                        <a:t>8% -</a:t>
                      </a:r>
                    </a:p>
                  </a:txBody>
                  <a:tcPr>
                    <a:solidFill>
                      <a:schemeClr val="accent4"/>
                    </a:solidFill>
                  </a:tcPr>
                </a:tc>
                <a:extLst>
                  <a:ext uri="{0D108BD9-81ED-4DB2-BD59-A6C34878D82A}">
                    <a16:rowId xmlns:a16="http://schemas.microsoft.com/office/drawing/2014/main" val="2932628076"/>
                  </a:ext>
                </a:extLst>
              </a:tr>
            </a:tbl>
          </a:graphicData>
        </a:graphic>
      </p:graphicFrame>
      <p:graphicFrame>
        <p:nvGraphicFramePr>
          <p:cNvPr id="21" name="Tabla 20">
            <a:extLst>
              <a:ext uri="{FF2B5EF4-FFF2-40B4-BE49-F238E27FC236}">
                <a16:creationId xmlns:a16="http://schemas.microsoft.com/office/drawing/2014/main" id="{70500689-8E98-2142-B9CF-B48FE7981D7A}"/>
              </a:ext>
            </a:extLst>
          </p:cNvPr>
          <p:cNvGraphicFramePr>
            <a:graphicFrameLocks noGrp="1"/>
          </p:cNvGraphicFramePr>
          <p:nvPr>
            <p:extLst>
              <p:ext uri="{D42A27DB-BD31-4B8C-83A1-F6EECF244321}">
                <p14:modId xmlns:p14="http://schemas.microsoft.com/office/powerpoint/2010/main" val="2277572232"/>
              </p:ext>
            </p:extLst>
          </p:nvPr>
        </p:nvGraphicFramePr>
        <p:xfrm>
          <a:off x="7424005" y="1129218"/>
          <a:ext cx="1105305" cy="304800"/>
        </p:xfrm>
        <a:graphic>
          <a:graphicData uri="http://schemas.openxmlformats.org/drawingml/2006/table">
            <a:tbl>
              <a:tblPr firstRow="1" bandRow="1">
                <a:tableStyleId>{5C22544A-7EE6-4342-B048-85BDC9FD1C3A}</a:tableStyleId>
              </a:tblPr>
              <a:tblGrid>
                <a:gridCol w="368435">
                  <a:extLst>
                    <a:ext uri="{9D8B030D-6E8A-4147-A177-3AD203B41FA5}">
                      <a16:colId xmlns:a16="http://schemas.microsoft.com/office/drawing/2014/main" val="3042528694"/>
                    </a:ext>
                  </a:extLst>
                </a:gridCol>
                <a:gridCol w="368435">
                  <a:extLst>
                    <a:ext uri="{9D8B030D-6E8A-4147-A177-3AD203B41FA5}">
                      <a16:colId xmlns:a16="http://schemas.microsoft.com/office/drawing/2014/main" val="2909886497"/>
                    </a:ext>
                  </a:extLst>
                </a:gridCol>
                <a:gridCol w="368435">
                  <a:extLst>
                    <a:ext uri="{9D8B030D-6E8A-4147-A177-3AD203B41FA5}">
                      <a16:colId xmlns:a16="http://schemas.microsoft.com/office/drawing/2014/main" val="4141926296"/>
                    </a:ext>
                  </a:extLst>
                </a:gridCol>
              </a:tblGrid>
              <a:tr h="139870">
                <a:tc>
                  <a:txBody>
                    <a:bodyPr/>
                    <a:lstStyle/>
                    <a:p>
                      <a:pPr algn="ctr"/>
                      <a:r>
                        <a:rPr lang="es-HN" sz="700" b="0" dirty="0">
                          <a:solidFill>
                            <a:srgbClr val="FF0000"/>
                          </a:solidFill>
                          <a:latin typeface="Poppins" pitchFamily="2" charset="77"/>
                          <a:cs typeface="Poppins" pitchFamily="2" charset="77"/>
                        </a:rPr>
                        <a:t>11% -</a:t>
                      </a:r>
                    </a:p>
                  </a:txBody>
                  <a:tcPr>
                    <a:solidFill>
                      <a:schemeClr val="accent4"/>
                    </a:solidFill>
                  </a:tcPr>
                </a:tc>
                <a:tc>
                  <a:txBody>
                    <a:bodyPr/>
                    <a:lstStyle/>
                    <a:p>
                      <a:pPr algn="ctr"/>
                      <a:r>
                        <a:rPr lang="es-HN" sz="700" b="0" dirty="0">
                          <a:solidFill>
                            <a:schemeClr val="bg1"/>
                          </a:solidFill>
                          <a:latin typeface="Poppins" pitchFamily="2" charset="77"/>
                          <a:cs typeface="Poppins" pitchFamily="2" charset="77"/>
                        </a:rPr>
                        <a:t>20%+</a:t>
                      </a:r>
                    </a:p>
                  </a:txBody>
                  <a:tcPr>
                    <a:solidFill>
                      <a:schemeClr val="accent4"/>
                    </a:solidFill>
                  </a:tcPr>
                </a:tc>
                <a:tc>
                  <a:txBody>
                    <a:bodyPr/>
                    <a:lstStyle/>
                    <a:p>
                      <a:pPr algn="ctr"/>
                      <a:r>
                        <a:rPr lang="es-HN" sz="700" b="0" dirty="0">
                          <a:solidFill>
                            <a:schemeClr val="bg1"/>
                          </a:solidFill>
                          <a:latin typeface="Poppins" pitchFamily="2" charset="77"/>
                          <a:cs typeface="Poppins" pitchFamily="2" charset="77"/>
                        </a:rPr>
                        <a:t>6% -</a:t>
                      </a:r>
                    </a:p>
                  </a:txBody>
                  <a:tcPr>
                    <a:solidFill>
                      <a:schemeClr val="accent4"/>
                    </a:solidFill>
                  </a:tcPr>
                </a:tc>
                <a:extLst>
                  <a:ext uri="{0D108BD9-81ED-4DB2-BD59-A6C34878D82A}">
                    <a16:rowId xmlns:a16="http://schemas.microsoft.com/office/drawing/2014/main" val="2932628076"/>
                  </a:ext>
                </a:extLst>
              </a:tr>
            </a:tbl>
          </a:graphicData>
        </a:graphic>
      </p:graphicFrame>
      <p:graphicFrame>
        <p:nvGraphicFramePr>
          <p:cNvPr id="22" name="Tabla 21">
            <a:extLst>
              <a:ext uri="{FF2B5EF4-FFF2-40B4-BE49-F238E27FC236}">
                <a16:creationId xmlns:a16="http://schemas.microsoft.com/office/drawing/2014/main" id="{E84BF186-447D-A743-8E36-2789C07B90ED}"/>
              </a:ext>
            </a:extLst>
          </p:cNvPr>
          <p:cNvGraphicFramePr>
            <a:graphicFrameLocks noGrp="1"/>
          </p:cNvGraphicFramePr>
          <p:nvPr>
            <p:extLst>
              <p:ext uri="{D42A27DB-BD31-4B8C-83A1-F6EECF244321}">
                <p14:modId xmlns:p14="http://schemas.microsoft.com/office/powerpoint/2010/main" val="4267088326"/>
              </p:ext>
            </p:extLst>
          </p:nvPr>
        </p:nvGraphicFramePr>
        <p:xfrm>
          <a:off x="9119622" y="1123853"/>
          <a:ext cx="1105305" cy="304800"/>
        </p:xfrm>
        <a:graphic>
          <a:graphicData uri="http://schemas.openxmlformats.org/drawingml/2006/table">
            <a:tbl>
              <a:tblPr firstRow="1" bandRow="1">
                <a:tableStyleId>{5C22544A-7EE6-4342-B048-85BDC9FD1C3A}</a:tableStyleId>
              </a:tblPr>
              <a:tblGrid>
                <a:gridCol w="368435">
                  <a:extLst>
                    <a:ext uri="{9D8B030D-6E8A-4147-A177-3AD203B41FA5}">
                      <a16:colId xmlns:a16="http://schemas.microsoft.com/office/drawing/2014/main" val="3042528694"/>
                    </a:ext>
                  </a:extLst>
                </a:gridCol>
                <a:gridCol w="368435">
                  <a:extLst>
                    <a:ext uri="{9D8B030D-6E8A-4147-A177-3AD203B41FA5}">
                      <a16:colId xmlns:a16="http://schemas.microsoft.com/office/drawing/2014/main" val="2909886497"/>
                    </a:ext>
                  </a:extLst>
                </a:gridCol>
                <a:gridCol w="368435">
                  <a:extLst>
                    <a:ext uri="{9D8B030D-6E8A-4147-A177-3AD203B41FA5}">
                      <a16:colId xmlns:a16="http://schemas.microsoft.com/office/drawing/2014/main" val="4141926296"/>
                    </a:ext>
                  </a:extLst>
                </a:gridCol>
              </a:tblGrid>
              <a:tr h="139870">
                <a:tc>
                  <a:txBody>
                    <a:bodyPr/>
                    <a:lstStyle/>
                    <a:p>
                      <a:pPr algn="ctr"/>
                      <a:r>
                        <a:rPr lang="es-HN" sz="700" b="0" dirty="0">
                          <a:solidFill>
                            <a:srgbClr val="FF0000"/>
                          </a:solidFill>
                          <a:latin typeface="Poppins" pitchFamily="2" charset="77"/>
                          <a:cs typeface="Poppins" pitchFamily="2" charset="77"/>
                        </a:rPr>
                        <a:t>32%-</a:t>
                      </a:r>
                    </a:p>
                  </a:txBody>
                  <a:tcPr>
                    <a:solidFill>
                      <a:schemeClr val="accent4"/>
                    </a:solidFill>
                  </a:tcPr>
                </a:tc>
                <a:tc>
                  <a:txBody>
                    <a:bodyPr/>
                    <a:lstStyle/>
                    <a:p>
                      <a:pPr algn="ctr"/>
                      <a:r>
                        <a:rPr lang="es-HN" sz="700" b="0" dirty="0">
                          <a:solidFill>
                            <a:schemeClr val="bg1"/>
                          </a:solidFill>
                          <a:latin typeface="Poppins" pitchFamily="2" charset="77"/>
                          <a:cs typeface="Poppins" pitchFamily="2" charset="77"/>
                        </a:rPr>
                        <a:t>83%+</a:t>
                      </a:r>
                    </a:p>
                  </a:txBody>
                  <a:tcPr>
                    <a:solidFill>
                      <a:schemeClr val="accent4"/>
                    </a:solidFill>
                  </a:tcPr>
                </a:tc>
                <a:tc>
                  <a:txBody>
                    <a:bodyPr/>
                    <a:lstStyle/>
                    <a:p>
                      <a:pPr algn="ctr"/>
                      <a:r>
                        <a:rPr lang="es-HN" sz="700" b="0" dirty="0">
                          <a:solidFill>
                            <a:srgbClr val="FF0000"/>
                          </a:solidFill>
                          <a:latin typeface="Poppins" pitchFamily="2" charset="77"/>
                          <a:cs typeface="Poppins" pitchFamily="2" charset="77"/>
                        </a:rPr>
                        <a:t>8%-</a:t>
                      </a:r>
                    </a:p>
                  </a:txBody>
                  <a:tcPr>
                    <a:solidFill>
                      <a:schemeClr val="accent4"/>
                    </a:solidFill>
                  </a:tcPr>
                </a:tc>
                <a:extLst>
                  <a:ext uri="{0D108BD9-81ED-4DB2-BD59-A6C34878D82A}">
                    <a16:rowId xmlns:a16="http://schemas.microsoft.com/office/drawing/2014/main" val="2932628076"/>
                  </a:ext>
                </a:extLst>
              </a:tr>
            </a:tbl>
          </a:graphicData>
        </a:graphic>
      </p:graphicFrame>
      <p:sp>
        <p:nvSpPr>
          <p:cNvPr id="23" name="Elipse 22">
            <a:extLst>
              <a:ext uri="{FF2B5EF4-FFF2-40B4-BE49-F238E27FC236}">
                <a16:creationId xmlns:a16="http://schemas.microsoft.com/office/drawing/2014/main" id="{C57642B3-E3DA-F84F-AA89-0AEEC8785103}"/>
              </a:ext>
            </a:extLst>
          </p:cNvPr>
          <p:cNvSpPr/>
          <p:nvPr/>
        </p:nvSpPr>
        <p:spPr>
          <a:xfrm>
            <a:off x="370839" y="3881083"/>
            <a:ext cx="1260000" cy="126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2200" b="1" dirty="0"/>
          </a:p>
        </p:txBody>
      </p:sp>
      <p:pic>
        <p:nvPicPr>
          <p:cNvPr id="24" name="Picture 2" descr="Otros Servicios | Banco Atlántida">
            <a:extLst>
              <a:ext uri="{FF2B5EF4-FFF2-40B4-BE49-F238E27FC236}">
                <a16:creationId xmlns:a16="http://schemas.microsoft.com/office/drawing/2014/main" id="{3C0E6F12-6D57-834E-8CBC-2A3FD6DDF22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544" y="4117632"/>
            <a:ext cx="892926" cy="737955"/>
          </a:xfrm>
          <a:prstGeom prst="rect">
            <a:avLst/>
          </a:prstGeom>
          <a:noFill/>
          <a:extLst>
            <a:ext uri="{909E8E84-426E-40DD-AFC4-6F175D3DCCD1}">
              <a14:hiddenFill xmlns:a14="http://schemas.microsoft.com/office/drawing/2010/main">
                <a:solidFill>
                  <a:srgbClr val="FFFFFF"/>
                </a:solidFill>
              </a14:hiddenFill>
            </a:ext>
          </a:extLst>
        </p:spPr>
      </p:pic>
      <p:sp>
        <p:nvSpPr>
          <p:cNvPr id="25" name="Elipse 24">
            <a:extLst>
              <a:ext uri="{FF2B5EF4-FFF2-40B4-BE49-F238E27FC236}">
                <a16:creationId xmlns:a16="http://schemas.microsoft.com/office/drawing/2014/main" id="{B1009973-900A-524B-B4B8-6B0EB98F1811}"/>
              </a:ext>
            </a:extLst>
          </p:cNvPr>
          <p:cNvSpPr/>
          <p:nvPr/>
        </p:nvSpPr>
        <p:spPr>
          <a:xfrm>
            <a:off x="2093004" y="3887179"/>
            <a:ext cx="1260000" cy="1260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2200" b="1" dirty="0"/>
          </a:p>
        </p:txBody>
      </p:sp>
      <p:pic>
        <p:nvPicPr>
          <p:cNvPr id="26" name="Picture 4" descr="PIT 5ta edición - PIT - Premio a la Innovación Tecnológica">
            <a:extLst>
              <a:ext uri="{FF2B5EF4-FFF2-40B4-BE49-F238E27FC236}">
                <a16:creationId xmlns:a16="http://schemas.microsoft.com/office/drawing/2014/main" id="{60870C13-6CDA-9840-8EE1-31421AD304D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70602"/>
          <a:stretch/>
        </p:blipFill>
        <p:spPr bwMode="auto">
          <a:xfrm>
            <a:off x="2405256" y="4022153"/>
            <a:ext cx="767903" cy="911688"/>
          </a:xfrm>
          <a:prstGeom prst="rect">
            <a:avLst/>
          </a:prstGeom>
          <a:noFill/>
          <a:extLst>
            <a:ext uri="{909E8E84-426E-40DD-AFC4-6F175D3DCCD1}">
              <a14:hiddenFill xmlns:a14="http://schemas.microsoft.com/office/drawing/2010/main">
                <a:solidFill>
                  <a:srgbClr val="FFFFFF"/>
                </a:solidFill>
              </a14:hiddenFill>
            </a:ext>
          </a:extLst>
        </p:spPr>
      </p:pic>
      <p:sp>
        <p:nvSpPr>
          <p:cNvPr id="27" name="Elipse 26">
            <a:extLst>
              <a:ext uri="{FF2B5EF4-FFF2-40B4-BE49-F238E27FC236}">
                <a16:creationId xmlns:a16="http://schemas.microsoft.com/office/drawing/2014/main" id="{7F3BA8BC-DDCF-AC4B-B77E-0AF41C226872}"/>
              </a:ext>
            </a:extLst>
          </p:cNvPr>
          <p:cNvSpPr/>
          <p:nvPr/>
        </p:nvSpPr>
        <p:spPr>
          <a:xfrm>
            <a:off x="3896297" y="3860456"/>
            <a:ext cx="1260000" cy="126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2200" b="1" dirty="0"/>
          </a:p>
        </p:txBody>
      </p:sp>
      <p:pic>
        <p:nvPicPr>
          <p:cNvPr id="28" name="Picture 10" descr="Memoria BP 2021">
            <a:extLst>
              <a:ext uri="{FF2B5EF4-FFF2-40B4-BE49-F238E27FC236}">
                <a16:creationId xmlns:a16="http://schemas.microsoft.com/office/drawing/2014/main" id="{CC4E7B27-2AA2-4446-BA42-DDF9328819C8}"/>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r="71407"/>
          <a:stretch/>
        </p:blipFill>
        <p:spPr bwMode="auto">
          <a:xfrm>
            <a:off x="4066355" y="3885328"/>
            <a:ext cx="944621" cy="1264845"/>
          </a:xfrm>
          <a:prstGeom prst="rect">
            <a:avLst/>
          </a:prstGeom>
          <a:noFill/>
          <a:extLst>
            <a:ext uri="{909E8E84-426E-40DD-AFC4-6F175D3DCCD1}">
              <a14:hiddenFill xmlns:a14="http://schemas.microsoft.com/office/drawing/2010/main">
                <a:solidFill>
                  <a:srgbClr val="FFFFFF"/>
                </a:solidFill>
              </a14:hiddenFill>
            </a:ext>
          </a:extLst>
        </p:spPr>
      </p:pic>
      <p:sp>
        <p:nvSpPr>
          <p:cNvPr id="30" name="Elipse 29">
            <a:extLst>
              <a:ext uri="{FF2B5EF4-FFF2-40B4-BE49-F238E27FC236}">
                <a16:creationId xmlns:a16="http://schemas.microsoft.com/office/drawing/2014/main" id="{0B06F22C-3341-7D40-8B3B-7595A3F79042}"/>
              </a:ext>
            </a:extLst>
          </p:cNvPr>
          <p:cNvSpPr/>
          <p:nvPr/>
        </p:nvSpPr>
        <p:spPr>
          <a:xfrm>
            <a:off x="5672013" y="3891414"/>
            <a:ext cx="1260000" cy="126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2200" b="1" dirty="0"/>
          </a:p>
        </p:txBody>
      </p:sp>
      <p:pic>
        <p:nvPicPr>
          <p:cNvPr id="31" name="Picture 8" descr="Banco de Occidente, S.A. | Facebook">
            <a:extLst>
              <a:ext uri="{FF2B5EF4-FFF2-40B4-BE49-F238E27FC236}">
                <a16:creationId xmlns:a16="http://schemas.microsoft.com/office/drawing/2014/main" id="{AC51136A-7EE9-784F-A47F-618A3C84A995}"/>
              </a:ext>
            </a:extLst>
          </p:cNvPr>
          <p:cNvPicPr>
            <a:picLocks noChangeAspect="1" noChangeArrowheads="1"/>
          </p:cNvPicPr>
          <p:nvPr/>
        </p:nvPicPr>
        <p:blipFill>
          <a:blip r:embed="rId13">
            <a:clrChange>
              <a:clrFrom>
                <a:srgbClr val="169F49"/>
              </a:clrFrom>
              <a:clrTo>
                <a:srgbClr val="169F49">
                  <a:alpha val="0"/>
                </a:srgbClr>
              </a:clrTo>
            </a:clrChange>
            <a:extLst>
              <a:ext uri="{28A0092B-C50C-407E-A947-70E740481C1C}">
                <a14:useLocalDpi xmlns:a14="http://schemas.microsoft.com/office/drawing/2010/main" val="0"/>
              </a:ext>
            </a:extLst>
          </a:blip>
          <a:srcRect/>
          <a:stretch>
            <a:fillRect/>
          </a:stretch>
        </p:blipFill>
        <p:spPr bwMode="auto">
          <a:xfrm>
            <a:off x="5822019" y="3942702"/>
            <a:ext cx="1057950" cy="1057951"/>
          </a:xfrm>
          <a:prstGeom prst="rect">
            <a:avLst/>
          </a:prstGeom>
          <a:noFill/>
          <a:extLst>
            <a:ext uri="{909E8E84-426E-40DD-AFC4-6F175D3DCCD1}">
              <a14:hiddenFill xmlns:a14="http://schemas.microsoft.com/office/drawing/2010/main">
                <a:solidFill>
                  <a:srgbClr val="FFFFFF"/>
                </a:solidFill>
              </a14:hiddenFill>
            </a:ext>
          </a:extLst>
        </p:spPr>
      </p:pic>
      <p:sp>
        <p:nvSpPr>
          <p:cNvPr id="38" name="Elipse 37">
            <a:extLst>
              <a:ext uri="{FF2B5EF4-FFF2-40B4-BE49-F238E27FC236}">
                <a16:creationId xmlns:a16="http://schemas.microsoft.com/office/drawing/2014/main" id="{D15FC8F3-646E-FC46-8B34-7D5715055980}"/>
              </a:ext>
            </a:extLst>
          </p:cNvPr>
          <p:cNvSpPr/>
          <p:nvPr/>
        </p:nvSpPr>
        <p:spPr>
          <a:xfrm>
            <a:off x="7378734" y="3890529"/>
            <a:ext cx="1260000" cy="1260000"/>
          </a:xfrm>
          <a:prstGeom prst="ellipse">
            <a:avLst/>
          </a:prstGeom>
          <a:solidFill>
            <a:srgbClr val="E40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2200" b="1" dirty="0"/>
          </a:p>
        </p:txBody>
      </p:sp>
      <p:pic>
        <p:nvPicPr>
          <p:cNvPr id="39" name="Imagen 38">
            <a:extLst>
              <a:ext uri="{FF2B5EF4-FFF2-40B4-BE49-F238E27FC236}">
                <a16:creationId xmlns:a16="http://schemas.microsoft.com/office/drawing/2014/main" id="{7EB15E66-ECAD-4D41-A3B1-2FF434549933}"/>
              </a:ext>
            </a:extLst>
          </p:cNvPr>
          <p:cNvPicPr>
            <a:picLocks noChangeAspect="1"/>
          </p:cNvPicPr>
          <p:nvPr/>
        </p:nvPicPr>
        <p:blipFill rotWithShape="1">
          <a:blip r:embed="rId14">
            <a:extLst>
              <a:ext uri="{28A0092B-C50C-407E-A947-70E740481C1C}">
                <a14:useLocalDpi xmlns:a14="http://schemas.microsoft.com/office/drawing/2010/main" val="0"/>
              </a:ext>
            </a:extLst>
          </a:blip>
          <a:srcRect r="59933"/>
          <a:stretch/>
        </p:blipFill>
        <p:spPr>
          <a:xfrm>
            <a:off x="7708690" y="4129440"/>
            <a:ext cx="786381" cy="637615"/>
          </a:xfrm>
          <a:prstGeom prst="rect">
            <a:avLst/>
          </a:prstGeom>
        </p:spPr>
      </p:pic>
      <p:sp>
        <p:nvSpPr>
          <p:cNvPr id="40" name="Elipse 39">
            <a:extLst>
              <a:ext uri="{FF2B5EF4-FFF2-40B4-BE49-F238E27FC236}">
                <a16:creationId xmlns:a16="http://schemas.microsoft.com/office/drawing/2014/main" id="{9AA20475-7E5E-8543-A157-95C0F704E761}"/>
              </a:ext>
            </a:extLst>
          </p:cNvPr>
          <p:cNvSpPr/>
          <p:nvPr/>
        </p:nvSpPr>
        <p:spPr>
          <a:xfrm>
            <a:off x="9004255" y="3878283"/>
            <a:ext cx="1260000" cy="1260000"/>
          </a:xfrm>
          <a:prstGeom prst="ellipse">
            <a:avLst/>
          </a:prstGeom>
          <a:solidFill>
            <a:srgbClr val="DA9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2000" b="1" dirty="0"/>
          </a:p>
        </p:txBody>
      </p:sp>
      <p:pic>
        <p:nvPicPr>
          <p:cNvPr id="47" name="Picture 6" descr="Doctor en Línea Davivienda Seguros">
            <a:extLst>
              <a:ext uri="{FF2B5EF4-FFF2-40B4-BE49-F238E27FC236}">
                <a16:creationId xmlns:a16="http://schemas.microsoft.com/office/drawing/2014/main" id="{BF7ED76A-968F-5B48-9E47-F5695D52E306}"/>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33466" r="35042" b="49410"/>
          <a:stretch/>
        </p:blipFill>
        <p:spPr bwMode="auto">
          <a:xfrm>
            <a:off x="9119237" y="4107656"/>
            <a:ext cx="1030035" cy="783213"/>
          </a:xfrm>
          <a:prstGeom prst="rect">
            <a:avLst/>
          </a:prstGeom>
          <a:noFill/>
          <a:extLst>
            <a:ext uri="{909E8E84-426E-40DD-AFC4-6F175D3DCCD1}">
              <a14:hiddenFill xmlns:a14="http://schemas.microsoft.com/office/drawing/2010/main">
                <a:solidFill>
                  <a:srgbClr val="FFFFFF"/>
                </a:solidFill>
              </a14:hiddenFill>
            </a:ext>
          </a:extLst>
        </p:spPr>
      </p:pic>
      <p:sp>
        <p:nvSpPr>
          <p:cNvPr id="48" name="Elipse 47">
            <a:extLst>
              <a:ext uri="{FF2B5EF4-FFF2-40B4-BE49-F238E27FC236}">
                <a16:creationId xmlns:a16="http://schemas.microsoft.com/office/drawing/2014/main" id="{D6D8F636-04C4-9140-8810-FE9F66B3B612}"/>
              </a:ext>
            </a:extLst>
          </p:cNvPr>
          <p:cNvSpPr/>
          <p:nvPr/>
        </p:nvSpPr>
        <p:spPr>
          <a:xfrm>
            <a:off x="10718683" y="3876234"/>
            <a:ext cx="1260000" cy="1260000"/>
          </a:xfrm>
          <a:prstGeom prst="ellipse">
            <a:avLst/>
          </a:prstGeom>
          <a:solidFill>
            <a:srgbClr val="02A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2000" b="1" dirty="0"/>
          </a:p>
        </p:txBody>
      </p:sp>
      <p:pic>
        <p:nvPicPr>
          <p:cNvPr id="1026" name="Picture 2" descr="WE ❤ NUELLEMM">
            <a:extLst>
              <a:ext uri="{FF2B5EF4-FFF2-40B4-BE49-F238E27FC236}">
                <a16:creationId xmlns:a16="http://schemas.microsoft.com/office/drawing/2014/main" id="{E507DB59-E98C-C748-87CB-F8ADBA15CE85}"/>
              </a:ext>
            </a:extLst>
          </p:cNvPr>
          <p:cNvPicPr>
            <a:picLocks noChangeAspect="1" noChangeArrowheads="1"/>
          </p:cNvPicPr>
          <p:nvPr/>
        </p:nvPicPr>
        <p:blipFill rotWithShape="1">
          <a:blip r:embed="rId16">
            <a:biLevel thresh="25000"/>
            <a:extLst>
              <a:ext uri="{BEBA8EAE-BF5A-486C-A8C5-ECC9F3942E4B}">
                <a14:imgProps xmlns:a14="http://schemas.microsoft.com/office/drawing/2010/main">
                  <a14:imgLayer r:embed="rId17">
                    <a14:imgEffect>
                      <a14:sharpenSoften amount="100000"/>
                    </a14:imgEffect>
                    <a14:imgEffect>
                      <a14:colorTemperature colorTemp="1500"/>
                    </a14:imgEffect>
                    <a14:imgEffect>
                      <a14:saturation sat="0"/>
                    </a14:imgEffect>
                    <a14:imgEffect>
                      <a14:brightnessContrast bright="-82000" contrast="-72000"/>
                    </a14:imgEffect>
                  </a14:imgLayer>
                </a14:imgProps>
              </a:ext>
              <a:ext uri="{28A0092B-C50C-407E-A947-70E740481C1C}">
                <a14:useLocalDpi xmlns:a14="http://schemas.microsoft.com/office/drawing/2010/main" val="0"/>
              </a:ext>
            </a:extLst>
          </a:blip>
          <a:srcRect l="20740" t="30105" r="21548" b="33002"/>
          <a:stretch/>
        </p:blipFill>
        <p:spPr bwMode="auto">
          <a:xfrm>
            <a:off x="10896726" y="4147648"/>
            <a:ext cx="924435" cy="5909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0" name="Tabla 49">
            <a:extLst>
              <a:ext uri="{FF2B5EF4-FFF2-40B4-BE49-F238E27FC236}">
                <a16:creationId xmlns:a16="http://schemas.microsoft.com/office/drawing/2014/main" id="{2721EEF4-F816-CA4D-9B9F-FD3BDB113834}"/>
              </a:ext>
            </a:extLst>
          </p:cNvPr>
          <p:cNvGraphicFramePr>
            <a:graphicFrameLocks noGrp="1"/>
          </p:cNvGraphicFramePr>
          <p:nvPr>
            <p:extLst>
              <p:ext uri="{D42A27DB-BD31-4B8C-83A1-F6EECF244321}">
                <p14:modId xmlns:p14="http://schemas.microsoft.com/office/powerpoint/2010/main" val="1593584712"/>
              </p:ext>
            </p:extLst>
          </p:nvPr>
        </p:nvGraphicFramePr>
        <p:xfrm>
          <a:off x="10832602" y="1127577"/>
          <a:ext cx="1105305" cy="304800"/>
        </p:xfrm>
        <a:graphic>
          <a:graphicData uri="http://schemas.openxmlformats.org/drawingml/2006/table">
            <a:tbl>
              <a:tblPr firstRow="1" bandRow="1">
                <a:tableStyleId>{5C22544A-7EE6-4342-B048-85BDC9FD1C3A}</a:tableStyleId>
              </a:tblPr>
              <a:tblGrid>
                <a:gridCol w="368435">
                  <a:extLst>
                    <a:ext uri="{9D8B030D-6E8A-4147-A177-3AD203B41FA5}">
                      <a16:colId xmlns:a16="http://schemas.microsoft.com/office/drawing/2014/main" val="3042528694"/>
                    </a:ext>
                  </a:extLst>
                </a:gridCol>
                <a:gridCol w="368435">
                  <a:extLst>
                    <a:ext uri="{9D8B030D-6E8A-4147-A177-3AD203B41FA5}">
                      <a16:colId xmlns:a16="http://schemas.microsoft.com/office/drawing/2014/main" val="2909886497"/>
                    </a:ext>
                  </a:extLst>
                </a:gridCol>
                <a:gridCol w="368435">
                  <a:extLst>
                    <a:ext uri="{9D8B030D-6E8A-4147-A177-3AD203B41FA5}">
                      <a16:colId xmlns:a16="http://schemas.microsoft.com/office/drawing/2014/main" val="4141926296"/>
                    </a:ext>
                  </a:extLst>
                </a:gridCol>
              </a:tblGrid>
              <a:tr h="139870">
                <a:tc>
                  <a:txBody>
                    <a:bodyPr/>
                    <a:lstStyle/>
                    <a:p>
                      <a:pPr algn="ctr"/>
                      <a:r>
                        <a:rPr lang="es-HN" sz="700" b="0" dirty="0">
                          <a:solidFill>
                            <a:srgbClr val="FF0000"/>
                          </a:solidFill>
                          <a:latin typeface="Poppins" pitchFamily="2" charset="77"/>
                          <a:cs typeface="Poppins" pitchFamily="2" charset="77"/>
                        </a:rPr>
                        <a:t>53%-</a:t>
                      </a:r>
                    </a:p>
                  </a:txBody>
                  <a:tcPr>
                    <a:solidFill>
                      <a:schemeClr val="accent4"/>
                    </a:solidFill>
                  </a:tcPr>
                </a:tc>
                <a:tc>
                  <a:txBody>
                    <a:bodyPr/>
                    <a:lstStyle/>
                    <a:p>
                      <a:pPr algn="ctr"/>
                      <a:r>
                        <a:rPr lang="es-HN" sz="700" b="0" dirty="0">
                          <a:solidFill>
                            <a:srgbClr val="FF0000"/>
                          </a:solidFill>
                          <a:latin typeface="Poppins" pitchFamily="2" charset="77"/>
                          <a:cs typeface="Poppins" pitchFamily="2" charset="77"/>
                        </a:rPr>
                        <a:t>33%-</a:t>
                      </a:r>
                    </a:p>
                  </a:txBody>
                  <a:tcPr>
                    <a:solidFill>
                      <a:schemeClr val="accent4"/>
                    </a:solidFill>
                  </a:tcPr>
                </a:tc>
                <a:tc>
                  <a:txBody>
                    <a:bodyPr/>
                    <a:lstStyle/>
                    <a:p>
                      <a:pPr algn="ctr"/>
                      <a:r>
                        <a:rPr lang="es-HN" sz="700" b="0" dirty="0">
                          <a:solidFill>
                            <a:schemeClr val="bg1"/>
                          </a:solidFill>
                          <a:latin typeface="Poppins" pitchFamily="2" charset="77"/>
                          <a:cs typeface="Poppins" pitchFamily="2" charset="77"/>
                        </a:rPr>
                        <a:t>41%+</a:t>
                      </a:r>
                    </a:p>
                  </a:txBody>
                  <a:tcPr>
                    <a:solidFill>
                      <a:schemeClr val="accent4"/>
                    </a:solidFill>
                  </a:tcPr>
                </a:tc>
                <a:extLst>
                  <a:ext uri="{0D108BD9-81ED-4DB2-BD59-A6C34878D82A}">
                    <a16:rowId xmlns:a16="http://schemas.microsoft.com/office/drawing/2014/main" val="2932628076"/>
                  </a:ext>
                </a:extLst>
              </a:tr>
            </a:tbl>
          </a:graphicData>
        </a:graphic>
      </p:graphicFrame>
      <p:sp>
        <p:nvSpPr>
          <p:cNvPr id="7" name="CuadroTexto 6">
            <a:extLst>
              <a:ext uri="{FF2B5EF4-FFF2-40B4-BE49-F238E27FC236}">
                <a16:creationId xmlns:a16="http://schemas.microsoft.com/office/drawing/2014/main" id="{971AC278-D9F7-714B-BAA9-FBFFFECD268B}"/>
              </a:ext>
            </a:extLst>
          </p:cNvPr>
          <p:cNvSpPr txBox="1"/>
          <p:nvPr/>
        </p:nvSpPr>
        <p:spPr>
          <a:xfrm>
            <a:off x="255777" y="5204881"/>
            <a:ext cx="1567371" cy="707886"/>
          </a:xfrm>
          <a:prstGeom prst="rect">
            <a:avLst/>
          </a:prstGeom>
          <a:noFill/>
        </p:spPr>
        <p:txBody>
          <a:bodyPr wrap="square" rtlCol="0">
            <a:spAutoFit/>
          </a:bodyPr>
          <a:lstStyle/>
          <a:p>
            <a:pPr algn="ctr"/>
            <a:r>
              <a:rPr lang="es-HN" sz="800" dirty="0">
                <a:latin typeface="Myriad Pro" panose="020B0503030403020204" pitchFamily="34" charset="0"/>
                <a:cs typeface="Poppins" pitchFamily="2" charset="77"/>
              </a:rPr>
              <a:t>Su inversión publicitaria se destaca en 2023, año en el que resalta la celebración de sus 110 años como eje central de su comunicación.</a:t>
            </a:r>
          </a:p>
        </p:txBody>
      </p:sp>
      <p:sp>
        <p:nvSpPr>
          <p:cNvPr id="51" name="CuadroTexto 50">
            <a:extLst>
              <a:ext uri="{FF2B5EF4-FFF2-40B4-BE49-F238E27FC236}">
                <a16:creationId xmlns:a16="http://schemas.microsoft.com/office/drawing/2014/main" id="{96942D2B-12F9-154B-942D-C46A06BA27A5}"/>
              </a:ext>
            </a:extLst>
          </p:cNvPr>
          <p:cNvSpPr txBox="1"/>
          <p:nvPr/>
        </p:nvSpPr>
        <p:spPr>
          <a:xfrm>
            <a:off x="1935126" y="5202409"/>
            <a:ext cx="1567371" cy="707886"/>
          </a:xfrm>
          <a:prstGeom prst="rect">
            <a:avLst/>
          </a:prstGeom>
          <a:noFill/>
        </p:spPr>
        <p:txBody>
          <a:bodyPr wrap="square" rtlCol="0">
            <a:spAutoFit/>
          </a:bodyPr>
          <a:lstStyle/>
          <a:p>
            <a:pPr algn="ctr"/>
            <a:r>
              <a:rPr lang="es-HN" sz="800" dirty="0">
                <a:latin typeface="Myriad Pro" panose="020B0503030403020204" pitchFamily="34" charset="0"/>
                <a:cs typeface="Poppins" pitchFamily="2" charset="77"/>
              </a:rPr>
              <a:t>En el 2024 destaca el lanzamiento de su campaña institucional “cuando llegas lejos, todos llegamos lejos”, y ”el poder de ahorrar”</a:t>
            </a:r>
          </a:p>
        </p:txBody>
      </p:sp>
      <p:sp>
        <p:nvSpPr>
          <p:cNvPr id="55" name="CuadroTexto 54">
            <a:extLst>
              <a:ext uri="{FF2B5EF4-FFF2-40B4-BE49-F238E27FC236}">
                <a16:creationId xmlns:a16="http://schemas.microsoft.com/office/drawing/2014/main" id="{40FF5071-8507-7944-A8F5-7D4CADDE525E}"/>
              </a:ext>
            </a:extLst>
          </p:cNvPr>
          <p:cNvSpPr txBox="1"/>
          <p:nvPr/>
        </p:nvSpPr>
        <p:spPr>
          <a:xfrm>
            <a:off x="3719804" y="5202409"/>
            <a:ext cx="1611338" cy="1077218"/>
          </a:xfrm>
          <a:prstGeom prst="rect">
            <a:avLst/>
          </a:prstGeom>
          <a:noFill/>
        </p:spPr>
        <p:txBody>
          <a:bodyPr wrap="square" rtlCol="0">
            <a:spAutoFit/>
          </a:bodyPr>
          <a:lstStyle/>
          <a:p>
            <a:pPr algn="ctr"/>
            <a:r>
              <a:rPr lang="es-HN" sz="800" dirty="0">
                <a:latin typeface="Myriad Pro" panose="020B0503030403020204" pitchFamily="34" charset="0"/>
                <a:cs typeface="Poppins" pitchFamily="2" charset="77"/>
              </a:rPr>
              <a:t>En 2022, destaca la difusión de su campaña institucional “Por ti, el mejor banco”. En 2024, la mayor parte de su inversión publicitaria se orienta al apoyo de campañas de préstamos para vivienda “la llave de tu luar feliz, y Tarjeta de Crédito “Dividelo todo en cuotas”</a:t>
            </a:r>
          </a:p>
        </p:txBody>
      </p:sp>
      <p:sp>
        <p:nvSpPr>
          <p:cNvPr id="56" name="CuadroTexto 55">
            <a:extLst>
              <a:ext uri="{FF2B5EF4-FFF2-40B4-BE49-F238E27FC236}">
                <a16:creationId xmlns:a16="http://schemas.microsoft.com/office/drawing/2014/main" id="{E32EE1BE-9816-244E-88F2-49CD4F57C277}"/>
              </a:ext>
            </a:extLst>
          </p:cNvPr>
          <p:cNvSpPr txBox="1"/>
          <p:nvPr/>
        </p:nvSpPr>
        <p:spPr>
          <a:xfrm>
            <a:off x="5548449" y="5209299"/>
            <a:ext cx="1581236" cy="1200329"/>
          </a:xfrm>
          <a:prstGeom prst="rect">
            <a:avLst/>
          </a:prstGeom>
          <a:noFill/>
        </p:spPr>
        <p:txBody>
          <a:bodyPr wrap="square" rtlCol="0">
            <a:spAutoFit/>
          </a:bodyPr>
          <a:lstStyle/>
          <a:p>
            <a:pPr algn="ctr"/>
            <a:r>
              <a:rPr lang="es-HN" sz="800" dirty="0">
                <a:latin typeface="Myriad Pro" panose="020B0503030403020204" pitchFamily="34" charset="0"/>
              </a:rPr>
              <a:t>Banco de Occidente concentra sus mayores esfuerzos en la comunicación de campañas institucionales. En 2022 lanzó la campaña “Piensa en grande”. En 2024 reforzó su presencia con una comunicación alusiva a sus 73 años, además de su campaña de ahorro “Pedido No. 7”.</a:t>
            </a:r>
            <a:endParaRPr lang="es-HN" sz="800" dirty="0">
              <a:latin typeface="Myriad Pro" panose="020B0503030403020204" pitchFamily="34" charset="0"/>
              <a:cs typeface="Poppins" pitchFamily="2" charset="77"/>
            </a:endParaRPr>
          </a:p>
        </p:txBody>
      </p:sp>
      <p:sp>
        <p:nvSpPr>
          <p:cNvPr id="57" name="CuadroTexto 56">
            <a:extLst>
              <a:ext uri="{FF2B5EF4-FFF2-40B4-BE49-F238E27FC236}">
                <a16:creationId xmlns:a16="http://schemas.microsoft.com/office/drawing/2014/main" id="{420D36AD-626D-AB46-86EA-730ADBBE4F85}"/>
              </a:ext>
            </a:extLst>
          </p:cNvPr>
          <p:cNvSpPr txBox="1"/>
          <p:nvPr/>
        </p:nvSpPr>
        <p:spPr>
          <a:xfrm>
            <a:off x="7129685" y="5205556"/>
            <a:ext cx="1706721" cy="1200329"/>
          </a:xfrm>
          <a:prstGeom prst="rect">
            <a:avLst/>
          </a:prstGeom>
          <a:noFill/>
        </p:spPr>
        <p:txBody>
          <a:bodyPr wrap="square" rtlCol="0">
            <a:spAutoFit/>
          </a:bodyPr>
          <a:lstStyle/>
          <a:p>
            <a:pPr algn="ctr"/>
            <a:r>
              <a:rPr lang="es-HN" sz="800" dirty="0">
                <a:latin typeface="Myriad Pro" panose="020B0503030403020204" pitchFamily="34" charset="0"/>
              </a:rPr>
              <a:t>A diferencia de sus competidores, BAC ha mantenido una presencia publicitaria constante. En 2023 lanzó “El valor de lo que importa” y la tarjeta “Vive Más”. En 2024, se ha enfocado en campañas de ahorro, sobresaliendo   “Ahorro-Pasaporte”, “Cuenta Elite ” , “Ahorro Acelera” e institucional “Nosotros”</a:t>
            </a:r>
            <a:endParaRPr lang="es-HN" sz="800" dirty="0">
              <a:latin typeface="Myriad Pro" panose="020B0503030403020204" pitchFamily="34" charset="0"/>
              <a:cs typeface="Poppins" pitchFamily="2" charset="77"/>
            </a:endParaRPr>
          </a:p>
        </p:txBody>
      </p:sp>
      <p:sp>
        <p:nvSpPr>
          <p:cNvPr id="58" name="CuadroTexto 57">
            <a:extLst>
              <a:ext uri="{FF2B5EF4-FFF2-40B4-BE49-F238E27FC236}">
                <a16:creationId xmlns:a16="http://schemas.microsoft.com/office/drawing/2014/main" id="{E0DD55B3-E539-704A-8440-0F7AA18B4B98}"/>
              </a:ext>
            </a:extLst>
          </p:cNvPr>
          <p:cNvSpPr txBox="1"/>
          <p:nvPr/>
        </p:nvSpPr>
        <p:spPr>
          <a:xfrm>
            <a:off x="8836407" y="5230568"/>
            <a:ext cx="1581236" cy="830997"/>
          </a:xfrm>
          <a:prstGeom prst="rect">
            <a:avLst/>
          </a:prstGeom>
          <a:noFill/>
        </p:spPr>
        <p:txBody>
          <a:bodyPr wrap="square" rtlCol="0">
            <a:spAutoFit/>
          </a:bodyPr>
          <a:lstStyle/>
          <a:p>
            <a:pPr algn="ctr"/>
            <a:r>
              <a:rPr lang="es-HN" sz="800" dirty="0">
                <a:latin typeface="Myriad Pro" panose="020B0503030403020204" pitchFamily="34" charset="0"/>
                <a:cs typeface="Poppins" pitchFamily="2" charset="77"/>
              </a:rPr>
              <a:t>En el 2024, concentra sus esfuerzos en la campaña “frases celebres” en donde destaca sus productos de préstamos para vivienda y auto: y campaña insitutcional “lugar equivocado”</a:t>
            </a:r>
          </a:p>
        </p:txBody>
      </p:sp>
      <p:sp>
        <p:nvSpPr>
          <p:cNvPr id="59" name="CuadroTexto 58">
            <a:extLst>
              <a:ext uri="{FF2B5EF4-FFF2-40B4-BE49-F238E27FC236}">
                <a16:creationId xmlns:a16="http://schemas.microsoft.com/office/drawing/2014/main" id="{3C88758B-43B7-FC42-9D15-48B5C0E0BEF6}"/>
              </a:ext>
            </a:extLst>
          </p:cNvPr>
          <p:cNvSpPr txBox="1"/>
          <p:nvPr/>
        </p:nvSpPr>
        <p:spPr>
          <a:xfrm>
            <a:off x="10577267" y="5216189"/>
            <a:ext cx="1581236" cy="830997"/>
          </a:xfrm>
          <a:prstGeom prst="rect">
            <a:avLst/>
          </a:prstGeom>
          <a:noFill/>
        </p:spPr>
        <p:txBody>
          <a:bodyPr wrap="square" rtlCol="0">
            <a:spAutoFit/>
          </a:bodyPr>
          <a:lstStyle/>
          <a:p>
            <a:pPr algn="ctr"/>
            <a:r>
              <a:rPr lang="es-HN" sz="800" dirty="0">
                <a:latin typeface="Myriad Pro" panose="020B0503030403020204" pitchFamily="34" charset="0"/>
                <a:cs typeface="Poppins" pitchFamily="2" charset="77"/>
              </a:rPr>
              <a:t>2022 fue el año de mayor inversión publicitaria. Concentró sus esfuerzos en la difusión de consejos financieros, con un enfoque exclusivo a través de TV Azteca.</a:t>
            </a:r>
          </a:p>
        </p:txBody>
      </p:sp>
      <p:cxnSp>
        <p:nvCxnSpPr>
          <p:cNvPr id="5" name="Conector recto 4">
            <a:extLst>
              <a:ext uri="{FF2B5EF4-FFF2-40B4-BE49-F238E27FC236}">
                <a16:creationId xmlns:a16="http://schemas.microsoft.com/office/drawing/2014/main" id="{E5AF07C1-EE12-34A4-38CB-F791A5BD8B01}"/>
              </a:ext>
            </a:extLst>
          </p:cNvPr>
          <p:cNvCxnSpPr/>
          <p:nvPr/>
        </p:nvCxnSpPr>
        <p:spPr>
          <a:xfrm>
            <a:off x="349573" y="5186703"/>
            <a:ext cx="136158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FEDE3B22-6A32-1F03-3400-6511B9E614AA}"/>
              </a:ext>
            </a:extLst>
          </p:cNvPr>
          <p:cNvCxnSpPr/>
          <p:nvPr/>
        </p:nvCxnSpPr>
        <p:spPr>
          <a:xfrm>
            <a:off x="2054325" y="5190244"/>
            <a:ext cx="136158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62A39347-9699-62F0-C8FE-AFE32C43E338}"/>
              </a:ext>
            </a:extLst>
          </p:cNvPr>
          <p:cNvCxnSpPr/>
          <p:nvPr/>
        </p:nvCxnSpPr>
        <p:spPr>
          <a:xfrm>
            <a:off x="3840604" y="5190246"/>
            <a:ext cx="136158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A6669049-E287-49AE-4AC3-2A3FCB4E8DB2}"/>
              </a:ext>
            </a:extLst>
          </p:cNvPr>
          <p:cNvCxnSpPr/>
          <p:nvPr/>
        </p:nvCxnSpPr>
        <p:spPr>
          <a:xfrm>
            <a:off x="5648149" y="5190246"/>
            <a:ext cx="136158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E0BF6268-E4D1-608B-E5AE-5A6E87E6D1C9}"/>
              </a:ext>
            </a:extLst>
          </p:cNvPr>
          <p:cNvCxnSpPr/>
          <p:nvPr/>
        </p:nvCxnSpPr>
        <p:spPr>
          <a:xfrm>
            <a:off x="7311513" y="5186703"/>
            <a:ext cx="136158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EC603768-01AC-9CC7-ABDE-4C69B6ECC771}"/>
              </a:ext>
            </a:extLst>
          </p:cNvPr>
          <p:cNvCxnSpPr/>
          <p:nvPr/>
        </p:nvCxnSpPr>
        <p:spPr>
          <a:xfrm>
            <a:off x="8950033" y="5193336"/>
            <a:ext cx="136158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7F59C5AE-8C62-28EB-A7B6-2450B41BDEB7}"/>
              </a:ext>
            </a:extLst>
          </p:cNvPr>
          <p:cNvCxnSpPr/>
          <p:nvPr/>
        </p:nvCxnSpPr>
        <p:spPr>
          <a:xfrm>
            <a:off x="10708117" y="5186703"/>
            <a:ext cx="136158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3FEC59F9-FEB7-A396-CE41-021F1A7D6C00}"/>
              </a:ext>
            </a:extLst>
          </p:cNvPr>
          <p:cNvSpPr txBox="1"/>
          <p:nvPr/>
        </p:nvSpPr>
        <p:spPr>
          <a:xfrm>
            <a:off x="5323994" y="6670491"/>
            <a:ext cx="1611339" cy="200055"/>
          </a:xfrm>
          <a:prstGeom prst="rect">
            <a:avLst/>
          </a:prstGeom>
          <a:noFill/>
        </p:spPr>
        <p:txBody>
          <a:bodyPr wrap="none" rtlCol="0">
            <a:spAutoFit/>
          </a:bodyPr>
          <a:lstStyle/>
          <a:p>
            <a:r>
              <a:rPr lang="es-HN" sz="700" i="1" dirty="0">
                <a:solidFill>
                  <a:schemeClr val="tx1">
                    <a:lumMod val="65000"/>
                    <a:lumOff val="35000"/>
                  </a:schemeClr>
                </a:solidFill>
                <a:latin typeface="Poppins" pitchFamily="2" charset="77"/>
                <a:cs typeface="Poppins" pitchFamily="2" charset="77"/>
              </a:rPr>
              <a:t>Fuente : Publisearch, octubre’25</a:t>
            </a:r>
          </a:p>
        </p:txBody>
      </p:sp>
    </p:spTree>
    <p:extLst>
      <p:ext uri="{BB962C8B-B14F-4D97-AF65-F5344CB8AC3E}">
        <p14:creationId xmlns:p14="http://schemas.microsoft.com/office/powerpoint/2010/main" val="3927809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1F3835F2-40A1-754D-F0E7-8C3B4CA30588}"/>
              </a:ext>
            </a:extLst>
          </p:cNvPr>
          <p:cNvGraphicFramePr>
            <a:graphicFrameLocks noGrp="1"/>
          </p:cNvGraphicFramePr>
          <p:nvPr>
            <p:extLst>
              <p:ext uri="{D42A27DB-BD31-4B8C-83A1-F6EECF244321}">
                <p14:modId xmlns:p14="http://schemas.microsoft.com/office/powerpoint/2010/main" val="3562049500"/>
              </p:ext>
            </p:extLst>
          </p:nvPr>
        </p:nvGraphicFramePr>
        <p:xfrm>
          <a:off x="731837" y="1374458"/>
          <a:ext cx="6220102" cy="3337560"/>
        </p:xfrm>
        <a:graphic>
          <a:graphicData uri="http://schemas.openxmlformats.org/drawingml/2006/table">
            <a:tbl>
              <a:tblPr firstRow="1" bandRow="1">
                <a:tableStyleId>{2D5ABB26-0587-4C30-8999-92F81FD0307C}</a:tableStyleId>
              </a:tblPr>
              <a:tblGrid>
                <a:gridCol w="828000">
                  <a:extLst>
                    <a:ext uri="{9D8B030D-6E8A-4147-A177-3AD203B41FA5}">
                      <a16:colId xmlns:a16="http://schemas.microsoft.com/office/drawing/2014/main" val="1700260478"/>
                    </a:ext>
                  </a:extLst>
                </a:gridCol>
                <a:gridCol w="280102">
                  <a:extLst>
                    <a:ext uri="{9D8B030D-6E8A-4147-A177-3AD203B41FA5}">
                      <a16:colId xmlns:a16="http://schemas.microsoft.com/office/drawing/2014/main" val="2503360221"/>
                    </a:ext>
                  </a:extLst>
                </a:gridCol>
                <a:gridCol w="1044000">
                  <a:extLst>
                    <a:ext uri="{9D8B030D-6E8A-4147-A177-3AD203B41FA5}">
                      <a16:colId xmlns:a16="http://schemas.microsoft.com/office/drawing/2014/main" val="672841530"/>
                    </a:ext>
                  </a:extLst>
                </a:gridCol>
                <a:gridCol w="1044000">
                  <a:extLst>
                    <a:ext uri="{9D8B030D-6E8A-4147-A177-3AD203B41FA5}">
                      <a16:colId xmlns:a16="http://schemas.microsoft.com/office/drawing/2014/main" val="1273350784"/>
                    </a:ext>
                  </a:extLst>
                </a:gridCol>
                <a:gridCol w="216000">
                  <a:extLst>
                    <a:ext uri="{9D8B030D-6E8A-4147-A177-3AD203B41FA5}">
                      <a16:colId xmlns:a16="http://schemas.microsoft.com/office/drawing/2014/main" val="1866103986"/>
                    </a:ext>
                  </a:extLst>
                </a:gridCol>
                <a:gridCol w="936000">
                  <a:extLst>
                    <a:ext uri="{9D8B030D-6E8A-4147-A177-3AD203B41FA5}">
                      <a16:colId xmlns:a16="http://schemas.microsoft.com/office/drawing/2014/main" val="2768631585"/>
                    </a:ext>
                  </a:extLst>
                </a:gridCol>
                <a:gridCol w="936000">
                  <a:extLst>
                    <a:ext uri="{9D8B030D-6E8A-4147-A177-3AD203B41FA5}">
                      <a16:colId xmlns:a16="http://schemas.microsoft.com/office/drawing/2014/main" val="1318252189"/>
                    </a:ext>
                  </a:extLst>
                </a:gridCol>
                <a:gridCol w="936000">
                  <a:extLst>
                    <a:ext uri="{9D8B030D-6E8A-4147-A177-3AD203B41FA5}">
                      <a16:colId xmlns:a16="http://schemas.microsoft.com/office/drawing/2014/main" val="1755853451"/>
                    </a:ext>
                  </a:extLst>
                </a:gridCol>
              </a:tblGrid>
              <a:tr h="370840">
                <a:tc>
                  <a:txBody>
                    <a:bodyPr/>
                    <a:lstStyle/>
                    <a:p>
                      <a:r>
                        <a:rPr lang="es-HN" sz="1800" b="1" dirty="0">
                          <a:latin typeface="Myriad Pro" panose="020B0503030403020204" pitchFamily="34" charset="0"/>
                        </a:rPr>
                        <a:t>Medio</a:t>
                      </a:r>
                    </a:p>
                  </a:txBody>
                  <a:tcPr/>
                </a:tc>
                <a:tc>
                  <a:txBody>
                    <a:bodyPr/>
                    <a:lstStyle/>
                    <a:p>
                      <a:pPr algn="ctr"/>
                      <a:endParaRPr lang="es-HN" sz="1800" b="1" dirty="0">
                        <a:latin typeface="Myriad Pro" panose="020B0503030403020204" pitchFamily="34" charset="0"/>
                      </a:endParaRPr>
                    </a:p>
                  </a:txBody>
                  <a:tcPr/>
                </a:tc>
                <a:tc>
                  <a:txBody>
                    <a:bodyPr/>
                    <a:lstStyle/>
                    <a:p>
                      <a:pPr algn="ctr"/>
                      <a:r>
                        <a:rPr lang="es-HN" sz="1800" b="1" dirty="0">
                          <a:solidFill>
                            <a:schemeClr val="bg1"/>
                          </a:solidFill>
                          <a:latin typeface="Myriad Pro" panose="020B0503030403020204" pitchFamily="34" charset="0"/>
                        </a:rPr>
                        <a:t>Regular</a:t>
                      </a:r>
                    </a:p>
                  </a:txBody>
                  <a:tcPr anchor="ctr">
                    <a:solidFill>
                      <a:srgbClr val="C00000"/>
                    </a:solidFill>
                  </a:tcPr>
                </a:tc>
                <a:tc>
                  <a:txBody>
                    <a:bodyPr/>
                    <a:lstStyle/>
                    <a:p>
                      <a:pPr algn="ctr"/>
                      <a:r>
                        <a:rPr lang="es-HN" sz="1800" b="1" dirty="0">
                          <a:solidFill>
                            <a:schemeClr val="bg1"/>
                          </a:solidFill>
                          <a:latin typeface="Myriad Pro" panose="020B0503030403020204" pitchFamily="34" charset="0"/>
                        </a:rPr>
                        <a:t>Mundial</a:t>
                      </a:r>
                    </a:p>
                  </a:txBody>
                  <a:tcPr anchor="ctr">
                    <a:solidFill>
                      <a:schemeClr val="accent2">
                        <a:lumMod val="75000"/>
                      </a:schemeClr>
                    </a:solidFill>
                  </a:tcPr>
                </a:tc>
                <a:tc>
                  <a:txBody>
                    <a:bodyPr/>
                    <a:lstStyle/>
                    <a:p>
                      <a:pPr algn="ctr"/>
                      <a:endParaRPr lang="es-HN" sz="1800" b="1" dirty="0">
                        <a:solidFill>
                          <a:schemeClr val="bg1"/>
                        </a:solidFill>
                        <a:latin typeface="Myriad Pro" panose="020B0503030403020204" pitchFamily="34" charset="0"/>
                      </a:endParaRPr>
                    </a:p>
                  </a:txBody>
                  <a:tcPr anchor="ctr">
                    <a:noFill/>
                  </a:tcPr>
                </a:tc>
                <a:tc>
                  <a:txBody>
                    <a:bodyPr/>
                    <a:lstStyle/>
                    <a:p>
                      <a:pPr algn="ctr"/>
                      <a:r>
                        <a:rPr lang="es-HN" sz="1800" b="1" dirty="0">
                          <a:solidFill>
                            <a:schemeClr val="bg1"/>
                          </a:solidFill>
                          <a:latin typeface="Myriad Pro" panose="020B0503030403020204" pitchFamily="34" charset="0"/>
                        </a:rPr>
                        <a:t>2025</a:t>
                      </a:r>
                    </a:p>
                  </a:txBody>
                  <a:tcPr anchor="ctr">
                    <a:solidFill>
                      <a:schemeClr val="tx1">
                        <a:lumMod val="65000"/>
                        <a:lumOff val="35000"/>
                      </a:schemeClr>
                    </a:solidFill>
                  </a:tcPr>
                </a:tc>
                <a:tc>
                  <a:txBody>
                    <a:bodyPr/>
                    <a:lstStyle/>
                    <a:p>
                      <a:pPr algn="ctr"/>
                      <a:r>
                        <a:rPr lang="es-HN" sz="1800" b="1" dirty="0">
                          <a:solidFill>
                            <a:schemeClr val="bg1"/>
                          </a:solidFill>
                          <a:latin typeface="Myriad Pro" panose="020B0503030403020204" pitchFamily="34" charset="0"/>
                        </a:rPr>
                        <a:t>2026</a:t>
                      </a:r>
                    </a:p>
                  </a:txBody>
                  <a:tcPr anchor="ctr">
                    <a:solidFill>
                      <a:srgbClr val="C00000"/>
                    </a:solidFill>
                  </a:tcPr>
                </a:tc>
                <a:tc>
                  <a:txBody>
                    <a:bodyPr/>
                    <a:lstStyle/>
                    <a:p>
                      <a:pPr algn="ctr"/>
                      <a:r>
                        <a:rPr lang="es-HN" sz="1800" b="1" dirty="0">
                          <a:latin typeface="Myriad Pro" panose="020B0503030403020204" pitchFamily="34" charset="0"/>
                        </a:rPr>
                        <a:t>Var</a:t>
                      </a:r>
                    </a:p>
                  </a:txBody>
                  <a:tcPr anchor="ctr">
                    <a:solidFill>
                      <a:schemeClr val="accent4"/>
                    </a:solidFill>
                  </a:tcPr>
                </a:tc>
                <a:extLst>
                  <a:ext uri="{0D108BD9-81ED-4DB2-BD59-A6C34878D82A}">
                    <a16:rowId xmlns:a16="http://schemas.microsoft.com/office/drawing/2014/main" val="3834742244"/>
                  </a:ext>
                </a:extLst>
              </a:tr>
              <a:tr h="370840">
                <a:tc>
                  <a:txBody>
                    <a:bodyPr/>
                    <a:lstStyle/>
                    <a:p>
                      <a:r>
                        <a:rPr lang="es-HN" sz="1800" dirty="0">
                          <a:latin typeface="Myriad Pro" panose="020B0503030403020204" pitchFamily="34" charset="0"/>
                        </a:rPr>
                        <a:t>TV</a:t>
                      </a:r>
                    </a:p>
                  </a:txBody>
                  <a:tcPr/>
                </a:tc>
                <a:tc>
                  <a:txBody>
                    <a:bodyPr/>
                    <a:lstStyle/>
                    <a:p>
                      <a:pPr algn="r" fontAlgn="b"/>
                      <a:endParaRPr lang="es-HN" sz="1800" b="1" i="0" u="none" strike="noStrike" dirty="0">
                        <a:solidFill>
                          <a:schemeClr val="tx1"/>
                        </a:solidFill>
                        <a:effectLst/>
                        <a:latin typeface="Myriad Pro" panose="020B0503030403020204" pitchFamily="34" charset="0"/>
                      </a:endParaRP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858k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266k</a:t>
                      </a:r>
                    </a:p>
                  </a:txBody>
                  <a:tcPr marL="9525" marR="9525" marT="9525" marB="0" anchor="ctr"/>
                </a:tc>
                <a:tc>
                  <a:txBody>
                    <a:bodyPr/>
                    <a:lstStyle/>
                    <a:p>
                      <a:pPr algn="r" fontAlgn="b"/>
                      <a:endParaRPr lang="es-HN" sz="1800" b="0" i="0" u="none" strike="noStrike" dirty="0">
                        <a:solidFill>
                          <a:schemeClr val="tx1"/>
                        </a:solidFill>
                        <a:effectLst/>
                        <a:latin typeface="Myriad Pro" panose="020B0503030403020204" pitchFamily="34" charset="0"/>
                      </a:endParaRPr>
                    </a:p>
                  </a:txBody>
                  <a:tcPr marL="9525" marR="9525" marT="9525" marB="0" anchor="ctr">
                    <a:noFill/>
                  </a:tcPr>
                </a:tc>
                <a:tc>
                  <a:txBody>
                    <a:bodyPr/>
                    <a:lstStyle/>
                    <a:p>
                      <a:pPr algn="r" fontAlgn="b"/>
                      <a:r>
                        <a:rPr lang="es-HN" sz="1800" b="0" i="0" u="none" strike="noStrike" dirty="0">
                          <a:solidFill>
                            <a:schemeClr val="tx1"/>
                          </a:solidFill>
                          <a:effectLst/>
                          <a:latin typeface="Myriad Pro" panose="020B0503030403020204" pitchFamily="34" charset="0"/>
                        </a:rPr>
                        <a:t>855k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1124k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31%</a:t>
                      </a:r>
                    </a:p>
                  </a:txBody>
                  <a:tcPr marL="9525" marR="9525" marT="9525" marB="0" anchor="ctr">
                    <a:solidFill>
                      <a:schemeClr val="bg1">
                        <a:lumMod val="95000"/>
                      </a:schemeClr>
                    </a:solidFill>
                  </a:tcPr>
                </a:tc>
                <a:extLst>
                  <a:ext uri="{0D108BD9-81ED-4DB2-BD59-A6C34878D82A}">
                    <a16:rowId xmlns:a16="http://schemas.microsoft.com/office/drawing/2014/main" val="13575531"/>
                  </a:ext>
                </a:extLst>
              </a:tr>
              <a:tr h="370840">
                <a:tc>
                  <a:txBody>
                    <a:bodyPr/>
                    <a:lstStyle/>
                    <a:p>
                      <a:r>
                        <a:rPr lang="es-HN" sz="1800" dirty="0">
                          <a:latin typeface="Myriad Pro" panose="020B0503030403020204" pitchFamily="34" charset="0"/>
                        </a:rPr>
                        <a:t>Rad</a:t>
                      </a:r>
                    </a:p>
                  </a:txBody>
                  <a:tcPr/>
                </a:tc>
                <a:tc>
                  <a:txBody>
                    <a:bodyPr/>
                    <a:lstStyle/>
                    <a:p>
                      <a:pPr algn="r" fontAlgn="b"/>
                      <a:endParaRPr lang="es-HN" sz="1800" b="1" i="0" u="none" strike="noStrike" dirty="0">
                        <a:solidFill>
                          <a:schemeClr val="tx1"/>
                        </a:solidFill>
                        <a:effectLst/>
                        <a:latin typeface="Myriad Pro" panose="020B0503030403020204" pitchFamily="34" charset="0"/>
                      </a:endParaRP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170k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32k</a:t>
                      </a:r>
                    </a:p>
                  </a:txBody>
                  <a:tcPr marL="9525" marR="9525" marT="9525" marB="0" anchor="ctr"/>
                </a:tc>
                <a:tc>
                  <a:txBody>
                    <a:bodyPr/>
                    <a:lstStyle/>
                    <a:p>
                      <a:pPr algn="r" fontAlgn="b"/>
                      <a:endParaRPr lang="es-HN" sz="1800" b="0" i="0" u="none" strike="noStrike" dirty="0">
                        <a:solidFill>
                          <a:schemeClr val="tx1"/>
                        </a:solidFill>
                        <a:effectLst/>
                        <a:latin typeface="Myriad Pro" panose="020B0503030403020204" pitchFamily="34" charset="0"/>
                      </a:endParaRPr>
                    </a:p>
                  </a:txBody>
                  <a:tcPr marL="9525" marR="9525" marT="9525" marB="0" anchor="ctr">
                    <a:noFill/>
                  </a:tcPr>
                </a:tc>
                <a:tc>
                  <a:txBody>
                    <a:bodyPr/>
                    <a:lstStyle/>
                    <a:p>
                      <a:pPr algn="r" fontAlgn="b"/>
                      <a:r>
                        <a:rPr lang="es-HN" sz="1800" b="0" i="0" u="none" strike="noStrike" dirty="0">
                          <a:solidFill>
                            <a:schemeClr val="tx1"/>
                          </a:solidFill>
                          <a:effectLst/>
                          <a:latin typeface="Myriad Pro" panose="020B0503030403020204" pitchFamily="34" charset="0"/>
                        </a:rPr>
                        <a:t>183k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202k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10%</a:t>
                      </a:r>
                    </a:p>
                  </a:txBody>
                  <a:tcPr marL="9525" marR="9525" marT="9525" marB="0" anchor="ctr">
                    <a:solidFill>
                      <a:schemeClr val="bg1">
                        <a:lumMod val="95000"/>
                      </a:schemeClr>
                    </a:solidFill>
                  </a:tcPr>
                </a:tc>
                <a:extLst>
                  <a:ext uri="{0D108BD9-81ED-4DB2-BD59-A6C34878D82A}">
                    <a16:rowId xmlns:a16="http://schemas.microsoft.com/office/drawing/2014/main" val="562799908"/>
                  </a:ext>
                </a:extLst>
              </a:tr>
              <a:tr h="370840">
                <a:tc>
                  <a:txBody>
                    <a:bodyPr/>
                    <a:lstStyle/>
                    <a:p>
                      <a:r>
                        <a:rPr lang="es-HN" sz="1800" dirty="0">
                          <a:latin typeface="Myriad Pro" panose="020B0503030403020204" pitchFamily="34" charset="0"/>
                        </a:rPr>
                        <a:t>Pren</a:t>
                      </a:r>
                    </a:p>
                  </a:txBody>
                  <a:tcPr/>
                </a:tc>
                <a:tc>
                  <a:txBody>
                    <a:bodyPr/>
                    <a:lstStyle/>
                    <a:p>
                      <a:pPr algn="r" fontAlgn="b"/>
                      <a:endParaRPr lang="es-HN" sz="1800" b="1" i="0" u="none" strike="noStrike" dirty="0">
                        <a:solidFill>
                          <a:schemeClr val="tx1"/>
                        </a:solidFill>
                        <a:effectLst/>
                        <a:latin typeface="Myriad Pro" panose="020B0503030403020204" pitchFamily="34" charset="0"/>
                      </a:endParaRP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130k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0k</a:t>
                      </a:r>
                    </a:p>
                  </a:txBody>
                  <a:tcPr marL="9525" marR="9525" marT="9525" marB="0" anchor="ctr"/>
                </a:tc>
                <a:tc>
                  <a:txBody>
                    <a:bodyPr/>
                    <a:lstStyle/>
                    <a:p>
                      <a:pPr algn="r" fontAlgn="b"/>
                      <a:endParaRPr lang="es-HN" sz="1800" b="0" i="0" u="none" strike="noStrike" dirty="0">
                        <a:solidFill>
                          <a:schemeClr val="tx1"/>
                        </a:solidFill>
                        <a:effectLst/>
                        <a:latin typeface="Myriad Pro" panose="020B0503030403020204" pitchFamily="34" charset="0"/>
                      </a:endParaRPr>
                    </a:p>
                  </a:txBody>
                  <a:tcPr marL="9525" marR="9525" marT="9525" marB="0" anchor="ctr">
                    <a:noFill/>
                  </a:tcPr>
                </a:tc>
                <a:tc>
                  <a:txBody>
                    <a:bodyPr/>
                    <a:lstStyle/>
                    <a:p>
                      <a:pPr algn="r" fontAlgn="b"/>
                      <a:r>
                        <a:rPr lang="es-HN" sz="1800" b="0" i="0" u="none" strike="noStrike" dirty="0">
                          <a:solidFill>
                            <a:schemeClr val="tx1"/>
                          </a:solidFill>
                          <a:effectLst/>
                          <a:latin typeface="Myriad Pro" panose="020B0503030403020204" pitchFamily="34" charset="0"/>
                        </a:rPr>
                        <a:t>102k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130k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28%</a:t>
                      </a:r>
                    </a:p>
                  </a:txBody>
                  <a:tcPr marL="9525" marR="9525" marT="9525" marB="0" anchor="ctr">
                    <a:solidFill>
                      <a:schemeClr val="bg1">
                        <a:lumMod val="95000"/>
                      </a:schemeClr>
                    </a:solidFill>
                  </a:tcPr>
                </a:tc>
                <a:extLst>
                  <a:ext uri="{0D108BD9-81ED-4DB2-BD59-A6C34878D82A}">
                    <a16:rowId xmlns:a16="http://schemas.microsoft.com/office/drawing/2014/main" val="3098632935"/>
                  </a:ext>
                </a:extLst>
              </a:tr>
              <a:tr h="370840">
                <a:tc>
                  <a:txBody>
                    <a:bodyPr/>
                    <a:lstStyle/>
                    <a:p>
                      <a:r>
                        <a:rPr lang="es-HN" sz="1800" dirty="0">
                          <a:latin typeface="Myriad Pro" panose="020B0503030403020204" pitchFamily="34" charset="0"/>
                        </a:rPr>
                        <a:t>Rev</a:t>
                      </a:r>
                    </a:p>
                  </a:txBody>
                  <a:tcPr/>
                </a:tc>
                <a:tc>
                  <a:txBody>
                    <a:bodyPr/>
                    <a:lstStyle/>
                    <a:p>
                      <a:pPr algn="r" fontAlgn="b"/>
                      <a:endParaRPr lang="es-HN" sz="1800" b="1" i="0" u="none" strike="noStrike" dirty="0">
                        <a:solidFill>
                          <a:schemeClr val="tx1"/>
                        </a:solidFill>
                        <a:effectLst/>
                        <a:latin typeface="Myriad Pro" panose="020B0503030403020204" pitchFamily="34" charset="0"/>
                      </a:endParaRP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49k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0k</a:t>
                      </a:r>
                    </a:p>
                  </a:txBody>
                  <a:tcPr marL="9525" marR="9525" marT="9525" marB="0" anchor="ctr"/>
                </a:tc>
                <a:tc>
                  <a:txBody>
                    <a:bodyPr/>
                    <a:lstStyle/>
                    <a:p>
                      <a:pPr algn="r" fontAlgn="b"/>
                      <a:endParaRPr lang="es-HN" sz="1800" b="0" i="0" u="none" strike="noStrike" dirty="0">
                        <a:solidFill>
                          <a:schemeClr val="tx1"/>
                        </a:solidFill>
                        <a:effectLst/>
                        <a:latin typeface="Myriad Pro" panose="020B0503030403020204" pitchFamily="34" charset="0"/>
                      </a:endParaRPr>
                    </a:p>
                  </a:txBody>
                  <a:tcPr marL="9525" marR="9525" marT="9525" marB="0" anchor="ctr">
                    <a:noFill/>
                  </a:tcPr>
                </a:tc>
                <a:tc>
                  <a:txBody>
                    <a:bodyPr/>
                    <a:lstStyle/>
                    <a:p>
                      <a:pPr algn="r" fontAlgn="b"/>
                      <a:r>
                        <a:rPr lang="es-HN" sz="1800" b="0" i="0" u="none" strike="noStrike" dirty="0">
                          <a:solidFill>
                            <a:schemeClr val="tx1"/>
                          </a:solidFill>
                          <a:effectLst/>
                          <a:latin typeface="Myriad Pro" panose="020B0503030403020204" pitchFamily="34" charset="0"/>
                        </a:rPr>
                        <a:t>45k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49k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9%</a:t>
                      </a:r>
                    </a:p>
                  </a:txBody>
                  <a:tcPr marL="9525" marR="9525" marT="9525" marB="0" anchor="ctr">
                    <a:solidFill>
                      <a:schemeClr val="bg1">
                        <a:lumMod val="95000"/>
                      </a:schemeClr>
                    </a:solidFill>
                  </a:tcPr>
                </a:tc>
                <a:extLst>
                  <a:ext uri="{0D108BD9-81ED-4DB2-BD59-A6C34878D82A}">
                    <a16:rowId xmlns:a16="http://schemas.microsoft.com/office/drawing/2014/main" val="1541078337"/>
                  </a:ext>
                </a:extLst>
              </a:tr>
              <a:tr h="370840">
                <a:tc>
                  <a:txBody>
                    <a:bodyPr/>
                    <a:lstStyle/>
                    <a:p>
                      <a:r>
                        <a:rPr lang="es-HN" sz="1800" dirty="0">
                          <a:latin typeface="Myriad Pro" panose="020B0503030403020204" pitchFamily="34" charset="0"/>
                        </a:rPr>
                        <a:t>Ext</a:t>
                      </a:r>
                    </a:p>
                  </a:txBody>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lang="es-HN" sz="1800" b="1" i="0" u="none" strike="noStrike" dirty="0">
                        <a:solidFill>
                          <a:schemeClr val="tx1"/>
                        </a:solidFill>
                        <a:effectLst/>
                        <a:latin typeface="Myriad Pro" panose="020B0503030403020204" pitchFamily="34" charset="0"/>
                      </a:endParaRP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238k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0k</a:t>
                      </a:r>
                    </a:p>
                  </a:txBody>
                  <a:tcPr marL="9525" marR="9525" marT="9525" marB="0" anchor="ctr"/>
                </a:tc>
                <a:tc>
                  <a:txBody>
                    <a:bodyPr/>
                    <a:lstStyle/>
                    <a:p>
                      <a:pPr algn="r" fontAlgn="b"/>
                      <a:endParaRPr lang="es-HN" sz="1800" b="0" i="0" u="none" strike="noStrike" dirty="0">
                        <a:solidFill>
                          <a:schemeClr val="tx1"/>
                        </a:solidFill>
                        <a:effectLst/>
                        <a:latin typeface="Myriad Pro" panose="020B0503030403020204" pitchFamily="34" charset="0"/>
                      </a:endParaRPr>
                    </a:p>
                  </a:txBody>
                  <a:tcPr marL="9525" marR="9525" marT="9525" marB="0" anchor="ctr">
                    <a:noFill/>
                  </a:tcPr>
                </a:tc>
                <a:tc>
                  <a:txBody>
                    <a:bodyPr/>
                    <a:lstStyle/>
                    <a:p>
                      <a:pPr algn="r" fontAlgn="b"/>
                      <a:r>
                        <a:rPr lang="es-HN" sz="1800" b="0" i="0" u="none" strike="noStrike" dirty="0">
                          <a:solidFill>
                            <a:schemeClr val="tx1"/>
                          </a:solidFill>
                          <a:effectLst/>
                          <a:latin typeface="Myriad Pro" panose="020B0503030403020204" pitchFamily="34" charset="0"/>
                        </a:rPr>
                        <a:t>224k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238k</a:t>
                      </a:r>
                    </a:p>
                  </a:txBody>
                  <a:tcPr marL="9525" marR="9525" marT="9525" marB="0" anchor="ct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HN" sz="1800" b="0" i="0" u="none" strike="noStrike" dirty="0">
                          <a:solidFill>
                            <a:schemeClr val="tx1"/>
                          </a:solidFill>
                          <a:effectLst/>
                          <a:latin typeface="Myriad Pro" panose="020B0503030403020204" pitchFamily="34" charset="0"/>
                        </a:rPr>
                        <a:t> 7%</a:t>
                      </a:r>
                    </a:p>
                  </a:txBody>
                  <a:tcPr marL="9525" marR="9525" marT="9525" marB="0" anchor="ctr">
                    <a:solidFill>
                      <a:schemeClr val="bg1">
                        <a:lumMod val="95000"/>
                      </a:schemeClr>
                    </a:solidFill>
                  </a:tcPr>
                </a:tc>
                <a:extLst>
                  <a:ext uri="{0D108BD9-81ED-4DB2-BD59-A6C34878D82A}">
                    <a16:rowId xmlns:a16="http://schemas.microsoft.com/office/drawing/2014/main" val="3311792247"/>
                  </a:ext>
                </a:extLst>
              </a:tr>
              <a:tr h="370840">
                <a:tc>
                  <a:txBody>
                    <a:bodyPr/>
                    <a:lstStyle/>
                    <a:p>
                      <a:r>
                        <a:rPr lang="es-HN" sz="1800" dirty="0">
                          <a:latin typeface="Myriad Pro" panose="020B0503030403020204" pitchFamily="34" charset="0"/>
                        </a:rPr>
                        <a:t>Cab</a:t>
                      </a:r>
                    </a:p>
                  </a:txBody>
                  <a:tcPr/>
                </a:tc>
                <a:tc>
                  <a:txBody>
                    <a:bodyPr/>
                    <a:lstStyle/>
                    <a:p>
                      <a:pPr algn="r" fontAlgn="b"/>
                      <a:endParaRPr lang="es-HN" sz="1800" b="1" i="0" u="none" strike="noStrike" dirty="0">
                        <a:solidFill>
                          <a:schemeClr val="tx1"/>
                        </a:solidFill>
                        <a:effectLst/>
                        <a:latin typeface="Myriad Pro" panose="020B0503030403020204" pitchFamily="34" charset="0"/>
                      </a:endParaRP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30k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53k</a:t>
                      </a:r>
                    </a:p>
                  </a:txBody>
                  <a:tcPr marL="9525" marR="9525" marT="9525" marB="0" anchor="ctr"/>
                </a:tc>
                <a:tc>
                  <a:txBody>
                    <a:bodyPr/>
                    <a:lstStyle/>
                    <a:p>
                      <a:pPr algn="r" fontAlgn="b"/>
                      <a:endParaRPr lang="es-HN" sz="1800" b="0" i="0" u="none" strike="noStrike" dirty="0">
                        <a:solidFill>
                          <a:schemeClr val="tx1"/>
                        </a:solidFill>
                        <a:effectLst/>
                        <a:latin typeface="Myriad Pro" panose="020B0503030403020204" pitchFamily="34" charset="0"/>
                      </a:endParaRPr>
                    </a:p>
                  </a:txBody>
                  <a:tcPr marL="9525" marR="9525" marT="9525" marB="0" anchor="ctr">
                    <a:noFill/>
                  </a:tcPr>
                </a:tc>
                <a:tc>
                  <a:txBody>
                    <a:bodyPr/>
                    <a:lstStyle/>
                    <a:p>
                      <a:pPr algn="r" fontAlgn="b"/>
                      <a:r>
                        <a:rPr lang="es-HN" sz="1800" b="0" i="0" u="none" strike="noStrike" dirty="0">
                          <a:solidFill>
                            <a:schemeClr val="tx1"/>
                          </a:solidFill>
                          <a:effectLst/>
                          <a:latin typeface="Myriad Pro" panose="020B0503030403020204" pitchFamily="34" charset="0"/>
                        </a:rPr>
                        <a:t>61k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83k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36%</a:t>
                      </a:r>
                    </a:p>
                  </a:txBody>
                  <a:tcPr marL="9525" marR="9525" marT="9525" marB="0" anchor="ctr">
                    <a:solidFill>
                      <a:schemeClr val="bg1">
                        <a:lumMod val="95000"/>
                      </a:schemeClr>
                    </a:solidFill>
                  </a:tcPr>
                </a:tc>
                <a:extLst>
                  <a:ext uri="{0D108BD9-81ED-4DB2-BD59-A6C34878D82A}">
                    <a16:rowId xmlns:a16="http://schemas.microsoft.com/office/drawing/2014/main" val="2030631685"/>
                  </a:ext>
                </a:extLst>
              </a:tr>
              <a:tr h="370840">
                <a:tc>
                  <a:txBody>
                    <a:bodyPr/>
                    <a:lstStyle/>
                    <a:p>
                      <a:r>
                        <a:rPr lang="es-HN" sz="1800" dirty="0">
                          <a:latin typeface="Myriad Pro" panose="020B0503030403020204" pitchFamily="34" charset="0"/>
                        </a:rPr>
                        <a:t>Cin</a:t>
                      </a:r>
                    </a:p>
                  </a:txBody>
                  <a:tcPr/>
                </a:tc>
                <a:tc>
                  <a:txBody>
                    <a:bodyPr/>
                    <a:lstStyle/>
                    <a:p>
                      <a:pPr algn="r" fontAlgn="b"/>
                      <a:endParaRPr lang="es-HN" sz="1800" b="1" i="0" u="none" strike="noStrike" dirty="0">
                        <a:solidFill>
                          <a:schemeClr val="tx1"/>
                        </a:solidFill>
                        <a:effectLst/>
                        <a:latin typeface="Myriad Pro" panose="020B0503030403020204" pitchFamily="34" charset="0"/>
                      </a:endParaRP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59k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0k</a:t>
                      </a:r>
                    </a:p>
                  </a:txBody>
                  <a:tcPr marL="9525" marR="9525" marT="9525" marB="0" anchor="ctr"/>
                </a:tc>
                <a:tc>
                  <a:txBody>
                    <a:bodyPr/>
                    <a:lstStyle/>
                    <a:p>
                      <a:pPr algn="r" fontAlgn="b"/>
                      <a:endParaRPr lang="es-HN" sz="1800" b="0" i="0" u="none" strike="noStrike" dirty="0">
                        <a:solidFill>
                          <a:schemeClr val="tx1"/>
                        </a:solidFill>
                        <a:effectLst/>
                        <a:latin typeface="Myriad Pro" panose="020B0503030403020204" pitchFamily="34" charset="0"/>
                      </a:endParaRPr>
                    </a:p>
                  </a:txBody>
                  <a:tcPr marL="9525" marR="9525" marT="9525" marB="0" anchor="ctr">
                    <a:noFill/>
                  </a:tcPr>
                </a:tc>
                <a:tc>
                  <a:txBody>
                    <a:bodyPr/>
                    <a:lstStyle/>
                    <a:p>
                      <a:pPr algn="r" fontAlgn="b"/>
                      <a:r>
                        <a:rPr lang="es-HN" sz="1800" b="0" i="0" u="none" strike="noStrike" dirty="0">
                          <a:solidFill>
                            <a:schemeClr val="tx1"/>
                          </a:solidFill>
                          <a:effectLst/>
                          <a:latin typeface="Myriad Pro" panose="020B0503030403020204" pitchFamily="34" charset="0"/>
                        </a:rPr>
                        <a:t>0k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59k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100%</a:t>
                      </a:r>
                    </a:p>
                  </a:txBody>
                  <a:tcPr marL="9525" marR="9525" marT="9525" marB="0" anchor="ctr">
                    <a:solidFill>
                      <a:schemeClr val="bg1">
                        <a:lumMod val="95000"/>
                      </a:schemeClr>
                    </a:solidFill>
                  </a:tcPr>
                </a:tc>
                <a:extLst>
                  <a:ext uri="{0D108BD9-81ED-4DB2-BD59-A6C34878D82A}">
                    <a16:rowId xmlns:a16="http://schemas.microsoft.com/office/drawing/2014/main" val="286580753"/>
                  </a:ext>
                </a:extLst>
              </a:tr>
              <a:tr h="370840">
                <a:tc>
                  <a:txBody>
                    <a:bodyPr/>
                    <a:lstStyle/>
                    <a:p>
                      <a:r>
                        <a:rPr lang="es-HN" sz="1800" b="1" dirty="0">
                          <a:latin typeface="Myriad Pro" panose="020B0503030403020204" pitchFamily="34" charset="0"/>
                        </a:rPr>
                        <a:t>Total</a:t>
                      </a:r>
                    </a:p>
                  </a:txBody>
                  <a:tcPr anchor="ctr"/>
                </a:tc>
                <a:tc>
                  <a:txBody>
                    <a:bodyPr/>
                    <a:lstStyle/>
                    <a:p>
                      <a:pPr algn="r" fontAlgn="b"/>
                      <a:endParaRPr lang="es-HN" sz="1800" b="1" i="0" u="none" strike="noStrike" dirty="0">
                        <a:solidFill>
                          <a:schemeClr val="tx1"/>
                        </a:solidFill>
                        <a:effectLst/>
                        <a:latin typeface="Myriad Pro" panose="020B0503030403020204" pitchFamily="34" charset="0"/>
                      </a:endParaRPr>
                    </a:p>
                  </a:txBody>
                  <a:tcPr marL="9525" marR="9525" marT="9525" marB="0" anchor="b"/>
                </a:tc>
                <a:tc>
                  <a:txBody>
                    <a:bodyPr/>
                    <a:lstStyle/>
                    <a:p>
                      <a:pPr algn="r" fontAlgn="b"/>
                      <a:r>
                        <a:rPr lang="es-HN" sz="1800" b="1" i="0" u="none" strike="noStrike" dirty="0">
                          <a:solidFill>
                            <a:schemeClr val="bg1"/>
                          </a:solidFill>
                          <a:effectLst/>
                          <a:latin typeface="Myriad Pro" panose="020B0503030403020204" pitchFamily="34" charset="0"/>
                        </a:rPr>
                        <a:t>$1535k</a:t>
                      </a:r>
                    </a:p>
                  </a:txBody>
                  <a:tcPr marL="9525" marR="9525" marT="9525" marB="0" anchor="ctr">
                    <a:solidFill>
                      <a:srgbClr val="C00000"/>
                    </a:solidFill>
                  </a:tcPr>
                </a:tc>
                <a:tc>
                  <a:txBody>
                    <a:bodyPr/>
                    <a:lstStyle/>
                    <a:p>
                      <a:pPr algn="r" fontAlgn="b"/>
                      <a:r>
                        <a:rPr lang="es-HN" sz="1800" b="1" i="0" u="none" strike="noStrike" dirty="0">
                          <a:solidFill>
                            <a:schemeClr val="bg1"/>
                          </a:solidFill>
                          <a:effectLst/>
                          <a:latin typeface="Myriad Pro" panose="020B0503030403020204" pitchFamily="34" charset="0"/>
                        </a:rPr>
                        <a:t>$350k</a:t>
                      </a:r>
                    </a:p>
                  </a:txBody>
                  <a:tcPr marL="9525" marR="9525" marT="9525" marB="0" anchor="ctr">
                    <a:solidFill>
                      <a:schemeClr val="accent2">
                        <a:lumMod val="75000"/>
                      </a:schemeClr>
                    </a:solidFill>
                  </a:tcPr>
                </a:tc>
                <a:tc>
                  <a:txBody>
                    <a:bodyPr/>
                    <a:lstStyle/>
                    <a:p>
                      <a:pPr algn="r" fontAlgn="b"/>
                      <a:endParaRPr lang="es-HN" sz="1800" b="1" i="0" u="none" strike="noStrike" dirty="0">
                        <a:solidFill>
                          <a:schemeClr val="bg1"/>
                        </a:solidFill>
                        <a:effectLst/>
                        <a:latin typeface="Myriad Pro" panose="020B0503030403020204" pitchFamily="34" charset="0"/>
                      </a:endParaRPr>
                    </a:p>
                  </a:txBody>
                  <a:tcPr marL="9525" marR="9525" marT="9525" marB="0" anchor="ctr">
                    <a:noFill/>
                  </a:tcPr>
                </a:tc>
                <a:tc>
                  <a:txBody>
                    <a:bodyPr/>
                    <a:lstStyle/>
                    <a:p>
                      <a:pPr algn="r" fontAlgn="b"/>
                      <a:r>
                        <a:rPr lang="es-HN" sz="1800" b="1" i="0" u="none" strike="noStrike" dirty="0">
                          <a:solidFill>
                            <a:schemeClr val="bg1"/>
                          </a:solidFill>
                          <a:effectLst/>
                          <a:latin typeface="Myriad Pro" panose="020B0503030403020204" pitchFamily="34" charset="0"/>
                        </a:rPr>
                        <a:t>$1470k</a:t>
                      </a:r>
                    </a:p>
                  </a:txBody>
                  <a:tcPr marL="9525" marR="9525" marT="9525" marB="0" anchor="ctr">
                    <a:solidFill>
                      <a:schemeClr val="tx1">
                        <a:lumMod val="50000"/>
                        <a:lumOff val="50000"/>
                      </a:schemeClr>
                    </a:solidFill>
                  </a:tcPr>
                </a:tc>
                <a:tc>
                  <a:txBody>
                    <a:bodyPr/>
                    <a:lstStyle/>
                    <a:p>
                      <a:pPr algn="r" fontAlgn="b"/>
                      <a:r>
                        <a:rPr lang="es-HN" sz="1800" b="1" i="0" u="none" strike="noStrike" dirty="0">
                          <a:solidFill>
                            <a:schemeClr val="bg1"/>
                          </a:solidFill>
                          <a:effectLst/>
                          <a:latin typeface="Myriad Pro" panose="020B0503030403020204" pitchFamily="34" charset="0"/>
                        </a:rPr>
                        <a:t>$1885k</a:t>
                      </a:r>
                    </a:p>
                  </a:txBody>
                  <a:tcPr marL="9525" marR="9525" marT="9525" marB="0" anchor="ctr">
                    <a:solidFill>
                      <a:srgbClr val="C00000"/>
                    </a:solidFill>
                  </a:tcPr>
                </a:tc>
                <a:tc>
                  <a:txBody>
                    <a:bodyPr/>
                    <a:lstStyle/>
                    <a:p>
                      <a:pPr algn="r" fontAlgn="b"/>
                      <a:r>
                        <a:rPr lang="es-HN" sz="1800" b="0" i="0" u="none" strike="noStrike" dirty="0">
                          <a:solidFill>
                            <a:schemeClr val="tx1"/>
                          </a:solidFill>
                          <a:effectLst/>
                          <a:latin typeface="Myriad Pro" panose="020B0503030403020204" pitchFamily="34" charset="0"/>
                        </a:rPr>
                        <a:t>28%</a:t>
                      </a:r>
                    </a:p>
                  </a:txBody>
                  <a:tcPr marL="9525" marR="9525" marT="9525" marB="0" anchor="ctr">
                    <a:solidFill>
                      <a:schemeClr val="accent4"/>
                    </a:solidFill>
                  </a:tcPr>
                </a:tc>
                <a:extLst>
                  <a:ext uri="{0D108BD9-81ED-4DB2-BD59-A6C34878D82A}">
                    <a16:rowId xmlns:a16="http://schemas.microsoft.com/office/drawing/2014/main" val="3310812088"/>
                  </a:ext>
                </a:extLst>
              </a:tr>
            </a:tbl>
          </a:graphicData>
        </a:graphic>
      </p:graphicFrame>
      <p:sp>
        <p:nvSpPr>
          <p:cNvPr id="4" name="CuadroTexto 3">
            <a:extLst>
              <a:ext uri="{FF2B5EF4-FFF2-40B4-BE49-F238E27FC236}">
                <a16:creationId xmlns:a16="http://schemas.microsoft.com/office/drawing/2014/main" id="{55FF0F6C-E466-31DE-110E-F17FDF85EB21}"/>
              </a:ext>
            </a:extLst>
          </p:cNvPr>
          <p:cNvSpPr txBox="1"/>
          <p:nvPr/>
        </p:nvSpPr>
        <p:spPr>
          <a:xfrm>
            <a:off x="1841135" y="1035904"/>
            <a:ext cx="2065847" cy="323165"/>
          </a:xfrm>
          <a:prstGeom prst="rect">
            <a:avLst/>
          </a:prstGeom>
          <a:noFill/>
          <a:ln>
            <a:solidFill>
              <a:srgbClr val="C00000"/>
            </a:solidFill>
          </a:ln>
        </p:spPr>
        <p:txBody>
          <a:bodyPr wrap="square" rtlCol="0">
            <a:spAutoFit/>
          </a:bodyPr>
          <a:lstStyle/>
          <a:p>
            <a:r>
              <a:rPr lang="es-HN" sz="1500" dirty="0">
                <a:latin typeface="Myriad Pro" panose="020B0503030403020204" pitchFamily="34" charset="0"/>
              </a:rPr>
              <a:t>Composición plan 2026</a:t>
            </a:r>
          </a:p>
        </p:txBody>
      </p:sp>
      <p:sp>
        <p:nvSpPr>
          <p:cNvPr id="5" name="CuadroTexto 4">
            <a:extLst>
              <a:ext uri="{FF2B5EF4-FFF2-40B4-BE49-F238E27FC236}">
                <a16:creationId xmlns:a16="http://schemas.microsoft.com/office/drawing/2014/main" id="{42D780A4-20EE-D90C-58A9-37200748A021}"/>
              </a:ext>
            </a:extLst>
          </p:cNvPr>
          <p:cNvSpPr txBox="1"/>
          <p:nvPr/>
        </p:nvSpPr>
        <p:spPr>
          <a:xfrm>
            <a:off x="478426" y="4960322"/>
            <a:ext cx="11048556" cy="1384995"/>
          </a:xfrm>
          <a:prstGeom prst="rect">
            <a:avLst/>
          </a:prstGeom>
          <a:noFill/>
        </p:spPr>
        <p:txBody>
          <a:bodyPr wrap="square">
            <a:spAutoFit/>
          </a:bodyPr>
          <a:lstStyle/>
          <a:p>
            <a:r>
              <a:rPr lang="es-HN" sz="1200" b="1" dirty="0">
                <a:latin typeface="Poppins" pitchFamily="2" charset="77"/>
                <a:cs typeface="Poppins" pitchFamily="2" charset="77"/>
              </a:rPr>
              <a:t>Justificación Presupuestaria 2026 (Resumen):</a:t>
            </a:r>
          </a:p>
          <a:p>
            <a:pPr marL="171450" indent="-171450">
              <a:buFont typeface="Arial" panose="020B0604020202020204" pitchFamily="34" charset="0"/>
              <a:buChar char="•"/>
            </a:pPr>
            <a:r>
              <a:rPr lang="es-HN" sz="1200" dirty="0">
                <a:latin typeface="Poppins" pitchFamily="2" charset="77"/>
                <a:cs typeface="Poppins" pitchFamily="2" charset="77"/>
              </a:rPr>
              <a:t>Año del Mundial: Alta concentración de audiencia. Requiere inversión para mantener presencia de marca, aprovechar la emoción del evento y no perder share of voice.</a:t>
            </a:r>
          </a:p>
          <a:p>
            <a:pPr marL="171450" indent="-171450">
              <a:buFont typeface="Arial" panose="020B0604020202020204" pitchFamily="34" charset="0"/>
              <a:buChar char="•"/>
            </a:pPr>
            <a:r>
              <a:rPr lang="es-HN" sz="1200" dirty="0">
                <a:latin typeface="Poppins" pitchFamily="2" charset="77"/>
                <a:cs typeface="Poppins" pitchFamily="2" charset="77"/>
              </a:rPr>
              <a:t>Incremento del ruido publicitario en “Campañas de Ahorro”. Se espera fuerte actividad de la competencia. Es necesario reforzar inversión para mantener visibilidad y diferenciación.</a:t>
            </a:r>
          </a:p>
          <a:p>
            <a:pPr marL="171450" indent="-171450">
              <a:buFont typeface="Arial" panose="020B0604020202020204" pitchFamily="34" charset="0"/>
              <a:buChar char="•"/>
            </a:pPr>
            <a:r>
              <a:rPr lang="es-HN" sz="1200" dirty="0">
                <a:latin typeface="Poppins" pitchFamily="2" charset="77"/>
                <a:cs typeface="Poppins" pitchFamily="2" charset="77"/>
              </a:rPr>
              <a:t>Apoyo </a:t>
            </a:r>
            <a:r>
              <a:rPr lang="es-HN" sz="1200">
                <a:latin typeface="Poppins" pitchFamily="2" charset="77"/>
                <a:cs typeface="Poppins" pitchFamily="2" charset="77"/>
              </a:rPr>
              <a:t>a Remesas </a:t>
            </a:r>
            <a:r>
              <a:rPr lang="es-HN" sz="1200" dirty="0">
                <a:latin typeface="Poppins" pitchFamily="2" charset="77"/>
                <a:cs typeface="Poppins" pitchFamily="2" charset="77"/>
              </a:rPr>
              <a:t>y</a:t>
            </a:r>
            <a:r>
              <a:rPr lang="es-HN" sz="1200">
                <a:latin typeface="Poppins" pitchFamily="2" charset="77"/>
                <a:cs typeface="Poppins" pitchFamily="2" charset="77"/>
              </a:rPr>
              <a:t> </a:t>
            </a:r>
            <a:r>
              <a:rPr lang="es-HN" sz="1200" dirty="0">
                <a:latin typeface="Poppins" pitchFamily="2" charset="77"/>
                <a:cs typeface="Poppins" pitchFamily="2" charset="77"/>
              </a:rPr>
              <a:t>Ahorro en zonas foráneas: Fortalecer presencia en medios regionales/locales y realizar acciones dirigidas a estos públicos claves para aumentar cobertura y efectividad del mensaje.</a:t>
            </a:r>
          </a:p>
        </p:txBody>
      </p:sp>
      <p:graphicFrame>
        <p:nvGraphicFramePr>
          <p:cNvPr id="6" name="Gráfico 5">
            <a:extLst>
              <a:ext uri="{FF2B5EF4-FFF2-40B4-BE49-F238E27FC236}">
                <a16:creationId xmlns:a16="http://schemas.microsoft.com/office/drawing/2014/main" id="{63D39F6E-53C8-775D-5F2E-21BBB7D22DAE}"/>
              </a:ext>
            </a:extLst>
          </p:cNvPr>
          <p:cNvGraphicFramePr/>
          <p:nvPr>
            <p:extLst>
              <p:ext uri="{D42A27DB-BD31-4B8C-83A1-F6EECF244321}">
                <p14:modId xmlns:p14="http://schemas.microsoft.com/office/powerpoint/2010/main" val="2498088631"/>
              </p:ext>
            </p:extLst>
          </p:nvPr>
        </p:nvGraphicFramePr>
        <p:xfrm>
          <a:off x="7316199" y="1197486"/>
          <a:ext cx="4397375" cy="3700462"/>
        </p:xfrm>
        <a:graphic>
          <a:graphicData uri="http://schemas.openxmlformats.org/drawingml/2006/chart">
            <c:chart xmlns:c="http://schemas.openxmlformats.org/drawingml/2006/chart" xmlns:r="http://schemas.openxmlformats.org/officeDocument/2006/relationships" r:id="rId2"/>
          </a:graphicData>
        </a:graphic>
      </p:graphicFrame>
      <p:sp>
        <p:nvSpPr>
          <p:cNvPr id="7" name="Elipse 6">
            <a:extLst>
              <a:ext uri="{FF2B5EF4-FFF2-40B4-BE49-F238E27FC236}">
                <a16:creationId xmlns:a16="http://schemas.microsoft.com/office/drawing/2014/main" id="{681FDF0E-70A8-1AA4-DEF2-B4DCFEF3AF03}"/>
              </a:ext>
            </a:extLst>
          </p:cNvPr>
          <p:cNvSpPr/>
          <p:nvPr/>
        </p:nvSpPr>
        <p:spPr>
          <a:xfrm>
            <a:off x="8742219" y="2313710"/>
            <a:ext cx="1540560" cy="1496291"/>
          </a:xfrm>
          <a:prstGeom prst="ellipse">
            <a:avLst/>
          </a:prstGeom>
          <a:noFill/>
          <a:ln>
            <a:solidFill>
              <a:srgbClr val="C00000"/>
            </a:solidFill>
            <a:prstDash val="dash"/>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8" name="CuadroTexto 7">
            <a:extLst>
              <a:ext uri="{FF2B5EF4-FFF2-40B4-BE49-F238E27FC236}">
                <a16:creationId xmlns:a16="http://schemas.microsoft.com/office/drawing/2014/main" id="{15C17EF6-8D82-C2F2-B407-E5159DB3E4FC}"/>
              </a:ext>
            </a:extLst>
          </p:cNvPr>
          <p:cNvSpPr txBox="1"/>
          <p:nvPr/>
        </p:nvSpPr>
        <p:spPr>
          <a:xfrm>
            <a:off x="9007696" y="2882998"/>
            <a:ext cx="1026243" cy="369332"/>
          </a:xfrm>
          <a:prstGeom prst="rect">
            <a:avLst/>
          </a:prstGeom>
          <a:noFill/>
        </p:spPr>
        <p:txBody>
          <a:bodyPr wrap="none" rtlCol="0">
            <a:spAutoFit/>
          </a:bodyPr>
          <a:lstStyle/>
          <a:p>
            <a:r>
              <a:rPr lang="es-HN" b="1" dirty="0">
                <a:latin typeface="Myriad Pro" panose="020B0503030403020204" pitchFamily="34" charset="0"/>
              </a:rPr>
              <a:t>$1,885K</a:t>
            </a:r>
          </a:p>
        </p:txBody>
      </p:sp>
      <p:sp>
        <p:nvSpPr>
          <p:cNvPr id="9" name="CuadroTexto 8">
            <a:extLst>
              <a:ext uri="{FF2B5EF4-FFF2-40B4-BE49-F238E27FC236}">
                <a16:creationId xmlns:a16="http://schemas.microsoft.com/office/drawing/2014/main" id="{D3C43AEB-3340-5797-0F24-E1F57CDB5D59}"/>
              </a:ext>
            </a:extLst>
          </p:cNvPr>
          <p:cNvSpPr txBox="1"/>
          <p:nvPr/>
        </p:nvSpPr>
        <p:spPr>
          <a:xfrm>
            <a:off x="478426" y="419309"/>
            <a:ext cx="5904180" cy="553998"/>
          </a:xfrm>
          <a:prstGeom prst="rect">
            <a:avLst/>
          </a:prstGeom>
          <a:noFill/>
        </p:spPr>
        <p:txBody>
          <a:bodyPr wrap="none" rtlCol="0">
            <a:spAutoFit/>
          </a:bodyPr>
          <a:lstStyle/>
          <a:p>
            <a:r>
              <a:rPr lang="es-HN" sz="3000" b="1" dirty="0">
                <a:latin typeface="Myriad Pro" panose="020B0503030403020204" pitchFamily="34" charset="0"/>
              </a:rPr>
              <a:t>Plan de inversion en medios 2026</a:t>
            </a:r>
          </a:p>
        </p:txBody>
      </p:sp>
    </p:spTree>
    <p:extLst>
      <p:ext uri="{BB962C8B-B14F-4D97-AF65-F5344CB8AC3E}">
        <p14:creationId xmlns:p14="http://schemas.microsoft.com/office/powerpoint/2010/main" val="3650276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164E430-024C-FFEA-EA03-5C5A63AAA0EB}"/>
              </a:ext>
            </a:extLst>
          </p:cNvPr>
          <p:cNvSpPr txBox="1"/>
          <p:nvPr/>
        </p:nvSpPr>
        <p:spPr>
          <a:xfrm>
            <a:off x="221598" y="321825"/>
            <a:ext cx="4140877" cy="553998"/>
          </a:xfrm>
          <a:prstGeom prst="rect">
            <a:avLst/>
          </a:prstGeom>
          <a:noFill/>
        </p:spPr>
        <p:txBody>
          <a:bodyPr wrap="none" rtlCol="0">
            <a:spAutoFit/>
          </a:bodyPr>
          <a:lstStyle/>
          <a:p>
            <a:r>
              <a:rPr lang="es-HN" sz="3000" b="1" dirty="0">
                <a:latin typeface="Myriad Pro" panose="020B0503030403020204" pitchFamily="34" charset="0"/>
              </a:rPr>
              <a:t>Distribución por medio</a:t>
            </a:r>
          </a:p>
        </p:txBody>
      </p:sp>
      <p:graphicFrame>
        <p:nvGraphicFramePr>
          <p:cNvPr id="4" name="Tabla 3">
            <a:extLst>
              <a:ext uri="{FF2B5EF4-FFF2-40B4-BE49-F238E27FC236}">
                <a16:creationId xmlns:a16="http://schemas.microsoft.com/office/drawing/2014/main" id="{52CA6F49-E4C7-331C-37FA-2F20FA652F79}"/>
              </a:ext>
            </a:extLst>
          </p:cNvPr>
          <p:cNvGraphicFramePr>
            <a:graphicFrameLocks noGrp="1"/>
          </p:cNvGraphicFramePr>
          <p:nvPr>
            <p:extLst>
              <p:ext uri="{D42A27DB-BD31-4B8C-83A1-F6EECF244321}">
                <p14:modId xmlns:p14="http://schemas.microsoft.com/office/powerpoint/2010/main" val="4064071192"/>
              </p:ext>
            </p:extLst>
          </p:nvPr>
        </p:nvGraphicFramePr>
        <p:xfrm>
          <a:off x="76458" y="1026691"/>
          <a:ext cx="11827015" cy="2768403"/>
        </p:xfrm>
        <a:graphic>
          <a:graphicData uri="http://schemas.openxmlformats.org/drawingml/2006/table">
            <a:tbl>
              <a:tblPr firstRow="1" bandRow="1">
                <a:tableStyleId>{2D5ABB26-0587-4C30-8999-92F81FD0307C}</a:tableStyleId>
              </a:tblPr>
              <a:tblGrid>
                <a:gridCol w="936000">
                  <a:extLst>
                    <a:ext uri="{9D8B030D-6E8A-4147-A177-3AD203B41FA5}">
                      <a16:colId xmlns:a16="http://schemas.microsoft.com/office/drawing/2014/main" val="915530551"/>
                    </a:ext>
                  </a:extLst>
                </a:gridCol>
                <a:gridCol w="540000">
                  <a:extLst>
                    <a:ext uri="{9D8B030D-6E8A-4147-A177-3AD203B41FA5}">
                      <a16:colId xmlns:a16="http://schemas.microsoft.com/office/drawing/2014/main" val="4053218525"/>
                    </a:ext>
                  </a:extLst>
                </a:gridCol>
                <a:gridCol w="540000">
                  <a:extLst>
                    <a:ext uri="{9D8B030D-6E8A-4147-A177-3AD203B41FA5}">
                      <a16:colId xmlns:a16="http://schemas.microsoft.com/office/drawing/2014/main" val="268739692"/>
                    </a:ext>
                  </a:extLst>
                </a:gridCol>
                <a:gridCol w="468000">
                  <a:extLst>
                    <a:ext uri="{9D8B030D-6E8A-4147-A177-3AD203B41FA5}">
                      <a16:colId xmlns:a16="http://schemas.microsoft.com/office/drawing/2014/main" val="501433643"/>
                    </a:ext>
                  </a:extLst>
                </a:gridCol>
                <a:gridCol w="540000">
                  <a:extLst>
                    <a:ext uri="{9D8B030D-6E8A-4147-A177-3AD203B41FA5}">
                      <a16:colId xmlns:a16="http://schemas.microsoft.com/office/drawing/2014/main" val="2440520261"/>
                    </a:ext>
                  </a:extLst>
                </a:gridCol>
                <a:gridCol w="546791">
                  <a:extLst>
                    <a:ext uri="{9D8B030D-6E8A-4147-A177-3AD203B41FA5}">
                      <a16:colId xmlns:a16="http://schemas.microsoft.com/office/drawing/2014/main" val="2762556114"/>
                    </a:ext>
                  </a:extLst>
                </a:gridCol>
                <a:gridCol w="468000">
                  <a:extLst>
                    <a:ext uri="{9D8B030D-6E8A-4147-A177-3AD203B41FA5}">
                      <a16:colId xmlns:a16="http://schemas.microsoft.com/office/drawing/2014/main" val="1273017213"/>
                    </a:ext>
                  </a:extLst>
                </a:gridCol>
                <a:gridCol w="540000">
                  <a:extLst>
                    <a:ext uri="{9D8B030D-6E8A-4147-A177-3AD203B41FA5}">
                      <a16:colId xmlns:a16="http://schemas.microsoft.com/office/drawing/2014/main" val="736339630"/>
                    </a:ext>
                  </a:extLst>
                </a:gridCol>
                <a:gridCol w="540000">
                  <a:extLst>
                    <a:ext uri="{9D8B030D-6E8A-4147-A177-3AD203B41FA5}">
                      <a16:colId xmlns:a16="http://schemas.microsoft.com/office/drawing/2014/main" val="3995469693"/>
                    </a:ext>
                  </a:extLst>
                </a:gridCol>
                <a:gridCol w="468000">
                  <a:extLst>
                    <a:ext uri="{9D8B030D-6E8A-4147-A177-3AD203B41FA5}">
                      <a16:colId xmlns:a16="http://schemas.microsoft.com/office/drawing/2014/main" val="4196936219"/>
                    </a:ext>
                  </a:extLst>
                </a:gridCol>
                <a:gridCol w="540000">
                  <a:extLst>
                    <a:ext uri="{9D8B030D-6E8A-4147-A177-3AD203B41FA5}">
                      <a16:colId xmlns:a16="http://schemas.microsoft.com/office/drawing/2014/main" val="2658265123"/>
                    </a:ext>
                  </a:extLst>
                </a:gridCol>
                <a:gridCol w="540000">
                  <a:extLst>
                    <a:ext uri="{9D8B030D-6E8A-4147-A177-3AD203B41FA5}">
                      <a16:colId xmlns:a16="http://schemas.microsoft.com/office/drawing/2014/main" val="2092666865"/>
                    </a:ext>
                  </a:extLst>
                </a:gridCol>
                <a:gridCol w="468000">
                  <a:extLst>
                    <a:ext uri="{9D8B030D-6E8A-4147-A177-3AD203B41FA5}">
                      <a16:colId xmlns:a16="http://schemas.microsoft.com/office/drawing/2014/main" val="1498514589"/>
                    </a:ext>
                  </a:extLst>
                </a:gridCol>
                <a:gridCol w="540000">
                  <a:extLst>
                    <a:ext uri="{9D8B030D-6E8A-4147-A177-3AD203B41FA5}">
                      <a16:colId xmlns:a16="http://schemas.microsoft.com/office/drawing/2014/main" val="3679275753"/>
                    </a:ext>
                  </a:extLst>
                </a:gridCol>
                <a:gridCol w="540000">
                  <a:extLst>
                    <a:ext uri="{9D8B030D-6E8A-4147-A177-3AD203B41FA5}">
                      <a16:colId xmlns:a16="http://schemas.microsoft.com/office/drawing/2014/main" val="1312902962"/>
                    </a:ext>
                  </a:extLst>
                </a:gridCol>
                <a:gridCol w="473886">
                  <a:extLst>
                    <a:ext uri="{9D8B030D-6E8A-4147-A177-3AD203B41FA5}">
                      <a16:colId xmlns:a16="http://schemas.microsoft.com/office/drawing/2014/main" val="1752492928"/>
                    </a:ext>
                  </a:extLst>
                </a:gridCol>
                <a:gridCol w="540000">
                  <a:extLst>
                    <a:ext uri="{9D8B030D-6E8A-4147-A177-3AD203B41FA5}">
                      <a16:colId xmlns:a16="http://schemas.microsoft.com/office/drawing/2014/main" val="358214329"/>
                    </a:ext>
                  </a:extLst>
                </a:gridCol>
                <a:gridCol w="540000">
                  <a:extLst>
                    <a:ext uri="{9D8B030D-6E8A-4147-A177-3AD203B41FA5}">
                      <a16:colId xmlns:a16="http://schemas.microsoft.com/office/drawing/2014/main" val="663508855"/>
                    </a:ext>
                  </a:extLst>
                </a:gridCol>
                <a:gridCol w="468000">
                  <a:extLst>
                    <a:ext uri="{9D8B030D-6E8A-4147-A177-3AD203B41FA5}">
                      <a16:colId xmlns:a16="http://schemas.microsoft.com/office/drawing/2014/main" val="128946689"/>
                    </a:ext>
                  </a:extLst>
                </a:gridCol>
                <a:gridCol w="540000">
                  <a:extLst>
                    <a:ext uri="{9D8B030D-6E8A-4147-A177-3AD203B41FA5}">
                      <a16:colId xmlns:a16="http://schemas.microsoft.com/office/drawing/2014/main" val="1424378307"/>
                    </a:ext>
                  </a:extLst>
                </a:gridCol>
                <a:gridCol w="540000">
                  <a:extLst>
                    <a:ext uri="{9D8B030D-6E8A-4147-A177-3AD203B41FA5}">
                      <a16:colId xmlns:a16="http://schemas.microsoft.com/office/drawing/2014/main" val="2324526067"/>
                    </a:ext>
                  </a:extLst>
                </a:gridCol>
                <a:gridCol w="510338">
                  <a:extLst>
                    <a:ext uri="{9D8B030D-6E8A-4147-A177-3AD203B41FA5}">
                      <a16:colId xmlns:a16="http://schemas.microsoft.com/office/drawing/2014/main" val="2092040765"/>
                    </a:ext>
                  </a:extLst>
                </a:gridCol>
              </a:tblGrid>
              <a:tr h="289676">
                <a:tc>
                  <a:txBody>
                    <a:bodyPr/>
                    <a:lstStyle/>
                    <a:p>
                      <a:endParaRPr lang="es-HN" sz="1200" dirty="0">
                        <a:latin typeface="Myriad Pro" panose="020B0503030403020204" pitchFamily="34" charset="0"/>
                      </a:endParaRPr>
                    </a:p>
                  </a:txBody>
                  <a:tcPr>
                    <a:lnR w="6350" cap="flat" cmpd="sng" algn="ctr">
                      <a:solidFill>
                        <a:schemeClr val="bg1">
                          <a:lumMod val="85000"/>
                        </a:schemeClr>
                      </a:solidFill>
                      <a:prstDash val="solid"/>
                      <a:round/>
                      <a:headEnd type="none" w="med" len="med"/>
                      <a:tailEnd type="none" w="med" len="med"/>
                    </a:lnR>
                  </a:tcPr>
                </a:tc>
                <a:tc gridSpan="3">
                  <a:txBody>
                    <a:bodyPr/>
                    <a:lstStyle/>
                    <a:p>
                      <a:pPr algn="ctr"/>
                      <a:r>
                        <a:rPr lang="es-HN" sz="1300" b="1" dirty="0">
                          <a:solidFill>
                            <a:schemeClr val="bg1"/>
                          </a:solidFill>
                          <a:latin typeface="Myriad Pro" panose="020B0503030403020204" pitchFamily="34" charset="0"/>
                        </a:rPr>
                        <a:t>TV</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endParaRPr lang="es-HN" dirty="0"/>
                    </a:p>
                  </a:txBody>
                  <a:tcPr/>
                </a:tc>
                <a:tc hMerge="1">
                  <a:txBody>
                    <a:bodyPr/>
                    <a:lstStyle/>
                    <a:p>
                      <a:endParaRPr lang="es-HN" dirty="0"/>
                    </a:p>
                  </a:txBody>
                  <a:tcPr/>
                </a:tc>
                <a:tc gridSpan="3">
                  <a:txBody>
                    <a:bodyPr/>
                    <a:lstStyle/>
                    <a:p>
                      <a:pPr algn="ctr"/>
                      <a:r>
                        <a:rPr lang="es-HN" sz="1300" b="1" dirty="0">
                          <a:solidFill>
                            <a:schemeClr val="bg1"/>
                          </a:solidFill>
                          <a:latin typeface="Myriad Pro" panose="020B0503030403020204" pitchFamily="34" charset="0"/>
                        </a:rPr>
                        <a:t>RADIO</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pPr algn="ctr"/>
                      <a:endParaRPr lang="es-HN" sz="1200" dirty="0">
                        <a:latin typeface="Myriad Pro" panose="020B0503030403020204" pitchFamily="34" charset="0"/>
                      </a:endParaRPr>
                    </a:p>
                  </a:txBody>
                  <a:tcPr/>
                </a:tc>
                <a:tc hMerge="1">
                  <a:txBody>
                    <a:bodyPr/>
                    <a:lstStyle/>
                    <a:p>
                      <a:pPr algn="ctr"/>
                      <a:endParaRPr lang="es-HN" sz="1200" dirty="0">
                        <a:latin typeface="Myriad Pro" panose="020B0503030403020204" pitchFamily="34" charset="0"/>
                      </a:endParaRPr>
                    </a:p>
                  </a:txBody>
                  <a:tcPr/>
                </a:tc>
                <a:tc gridSpan="3">
                  <a:txBody>
                    <a:bodyPr/>
                    <a:lstStyle/>
                    <a:p>
                      <a:pPr algn="ctr"/>
                      <a:r>
                        <a:rPr lang="es-HN" sz="1300" b="1" dirty="0">
                          <a:solidFill>
                            <a:schemeClr val="bg1"/>
                          </a:solidFill>
                          <a:latin typeface="Myriad Pro" panose="020B0503030403020204" pitchFamily="34" charset="0"/>
                        </a:rPr>
                        <a:t>PRE /DIG</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pPr algn="ctr"/>
                      <a:endParaRPr lang="es-HN" sz="1200" dirty="0">
                        <a:latin typeface="Myriad Pro" panose="020B0503030403020204" pitchFamily="34" charset="0"/>
                      </a:endParaRPr>
                    </a:p>
                  </a:txBody>
                  <a:tcPr/>
                </a:tc>
                <a:tc hMerge="1">
                  <a:txBody>
                    <a:bodyPr/>
                    <a:lstStyle/>
                    <a:p>
                      <a:pPr algn="ctr"/>
                      <a:endParaRPr lang="es-HN" sz="1200" dirty="0">
                        <a:latin typeface="Myriad Pro" panose="020B0503030403020204" pitchFamily="34" charset="0"/>
                      </a:endParaRPr>
                    </a:p>
                  </a:txBody>
                  <a:tcPr/>
                </a:tc>
                <a:tc gridSpan="3">
                  <a:txBody>
                    <a:bodyPr/>
                    <a:lstStyle/>
                    <a:p>
                      <a:pPr algn="ctr"/>
                      <a:r>
                        <a:rPr lang="es-HN" sz="1300" b="1" dirty="0">
                          <a:solidFill>
                            <a:schemeClr val="bg1"/>
                          </a:solidFill>
                          <a:latin typeface="Myriad Pro" panose="020B0503030403020204" pitchFamily="34" charset="0"/>
                        </a:rPr>
                        <a:t>EXTERIORES</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pPr algn="ctr"/>
                      <a:endParaRPr lang="es-HN" sz="1200" dirty="0">
                        <a:latin typeface="Myriad Pro" panose="020B0503030403020204" pitchFamily="34" charset="0"/>
                      </a:endParaRPr>
                    </a:p>
                  </a:txBody>
                  <a:tcPr/>
                </a:tc>
                <a:tc hMerge="1">
                  <a:txBody>
                    <a:bodyPr/>
                    <a:lstStyle/>
                    <a:p>
                      <a:pPr algn="ctr"/>
                      <a:endParaRPr lang="es-HN" sz="1200" dirty="0">
                        <a:latin typeface="Myriad Pro" panose="020B0503030403020204" pitchFamily="34" charset="0"/>
                      </a:endParaRPr>
                    </a:p>
                  </a:txBody>
                  <a:tcPr/>
                </a:tc>
                <a:tc gridSpan="3">
                  <a:txBody>
                    <a:bodyPr/>
                    <a:lstStyle/>
                    <a:p>
                      <a:pPr algn="ctr"/>
                      <a:r>
                        <a:rPr lang="es-HN" sz="1300" b="1" dirty="0">
                          <a:solidFill>
                            <a:schemeClr val="bg1"/>
                          </a:solidFill>
                          <a:latin typeface="Myriad Pro" panose="020B0503030403020204" pitchFamily="34" charset="0"/>
                        </a:rPr>
                        <a:t>REVISTAS</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pPr algn="ctr"/>
                      <a:endParaRPr lang="es-HN" sz="1200" dirty="0">
                        <a:latin typeface="Myriad Pro" panose="020B0503030403020204" pitchFamily="34" charset="0"/>
                      </a:endParaRPr>
                    </a:p>
                  </a:txBody>
                  <a:tcPr/>
                </a:tc>
                <a:tc hMerge="1">
                  <a:txBody>
                    <a:bodyPr/>
                    <a:lstStyle/>
                    <a:p>
                      <a:pPr algn="ctr"/>
                      <a:endParaRPr lang="es-HN" sz="1200" dirty="0">
                        <a:latin typeface="Myriad Pro" panose="020B0503030403020204" pitchFamily="34" charset="0"/>
                      </a:endParaRPr>
                    </a:p>
                  </a:txBody>
                  <a:tcPr/>
                </a:tc>
                <a:tc gridSpan="3">
                  <a:txBody>
                    <a:bodyPr/>
                    <a:lstStyle/>
                    <a:p>
                      <a:pPr algn="ctr"/>
                      <a:r>
                        <a:rPr lang="es-HN" sz="1300" b="1" dirty="0">
                          <a:solidFill>
                            <a:schemeClr val="bg1"/>
                          </a:solidFill>
                          <a:latin typeface="Myriad Pro" panose="020B0503030403020204" pitchFamily="34" charset="0"/>
                        </a:rPr>
                        <a:t>CABLE</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pPr algn="ctr"/>
                      <a:endParaRPr lang="es-HN" sz="1200" dirty="0">
                        <a:latin typeface="Myriad Pro" panose="020B0503030403020204" pitchFamily="34" charset="0"/>
                      </a:endParaRPr>
                    </a:p>
                  </a:txBody>
                  <a:tcPr/>
                </a:tc>
                <a:tc hMerge="1">
                  <a:txBody>
                    <a:bodyPr/>
                    <a:lstStyle/>
                    <a:p>
                      <a:pPr algn="ctr"/>
                      <a:endParaRPr lang="es-HN" sz="1200" dirty="0">
                        <a:latin typeface="Myriad Pro" panose="020B0503030403020204" pitchFamily="34" charset="0"/>
                      </a:endParaRPr>
                    </a:p>
                  </a:txBody>
                  <a:tcPr/>
                </a:tc>
                <a:tc gridSpan="3">
                  <a:txBody>
                    <a:bodyPr/>
                    <a:lstStyle/>
                    <a:p>
                      <a:pPr algn="ctr"/>
                      <a:r>
                        <a:rPr lang="es-HN" sz="1300" b="1" dirty="0">
                          <a:solidFill>
                            <a:schemeClr val="bg1"/>
                          </a:solidFill>
                          <a:latin typeface="Myriad Pro" panose="020B0503030403020204" pitchFamily="34" charset="0"/>
                        </a:rPr>
                        <a:t>CINE</a:t>
                      </a:r>
                    </a:p>
                  </a:txBody>
                  <a:tcPr anchor="ctr">
                    <a:lnL w="6350" cap="flat" cmpd="sng" algn="ctr">
                      <a:solidFill>
                        <a:schemeClr val="bg1">
                          <a:lumMod val="95000"/>
                        </a:schemeClr>
                      </a:solidFill>
                      <a:prstDash val="solid"/>
                      <a:round/>
                      <a:headEnd type="none" w="med" len="med"/>
                      <a:tailEnd type="none" w="med" len="med"/>
                    </a:lnL>
                    <a:solidFill>
                      <a:srgbClr val="C00000"/>
                    </a:solidFill>
                  </a:tcPr>
                </a:tc>
                <a:tc hMerge="1">
                  <a:txBody>
                    <a:bodyPr/>
                    <a:lstStyle/>
                    <a:p>
                      <a:pPr algn="ctr"/>
                      <a:endParaRPr lang="es-HN" sz="1200" dirty="0">
                        <a:latin typeface="Myriad Pro" panose="020B0503030403020204" pitchFamily="34" charset="0"/>
                      </a:endParaRPr>
                    </a:p>
                  </a:txBody>
                  <a:tcPr/>
                </a:tc>
                <a:tc hMerge="1">
                  <a:txBody>
                    <a:bodyPr/>
                    <a:lstStyle/>
                    <a:p>
                      <a:pPr algn="ctr"/>
                      <a:endParaRPr lang="es-HN" sz="1200" dirty="0">
                        <a:latin typeface="Myriad Pro" panose="020B0503030403020204" pitchFamily="34" charset="0"/>
                      </a:endParaRPr>
                    </a:p>
                  </a:txBody>
                  <a:tcPr/>
                </a:tc>
                <a:extLst>
                  <a:ext uri="{0D108BD9-81ED-4DB2-BD59-A6C34878D82A}">
                    <a16:rowId xmlns:a16="http://schemas.microsoft.com/office/drawing/2014/main" val="1917448424"/>
                  </a:ext>
                </a:extLst>
              </a:tr>
              <a:tr h="289676">
                <a:tc rowSpan="8">
                  <a:txBody>
                    <a:bodyPr/>
                    <a:lstStyle/>
                    <a:p>
                      <a:r>
                        <a:rPr lang="es-HN" sz="1400" b="1" dirty="0">
                          <a:solidFill>
                            <a:srgbClr val="C00000"/>
                          </a:solidFill>
                          <a:latin typeface="Myriad Pro" panose="020B0503030403020204" pitchFamily="34" charset="0"/>
                        </a:rPr>
                        <a:t>PAUTA REGULAR</a:t>
                      </a:r>
                    </a:p>
                    <a:p>
                      <a:r>
                        <a:rPr lang="es-HN" sz="1400" b="1" dirty="0">
                          <a:solidFill>
                            <a:srgbClr val="C00000"/>
                          </a:solidFill>
                          <a:latin typeface="Myriad Pro" panose="020B0503030403020204" pitchFamily="34" charset="0"/>
                        </a:rPr>
                        <a:t>$1,314K</a:t>
                      </a:r>
                    </a:p>
                  </a:txBody>
                  <a:tcPr anchor="ctr">
                    <a:lnB w="6350" cap="flat" cmpd="sng" algn="ctr">
                      <a:solidFill>
                        <a:schemeClr val="tx1">
                          <a:lumMod val="50000"/>
                          <a:lumOff val="50000"/>
                        </a:schemeClr>
                      </a:solidFill>
                      <a:prstDash val="solid"/>
                      <a:round/>
                      <a:headEnd type="none" w="med" len="med"/>
                      <a:tailEnd type="none" w="med" len="med"/>
                    </a:lnB>
                  </a:tcPr>
                </a:tc>
                <a:tc gridSpan="3">
                  <a:txBody>
                    <a:bodyPr/>
                    <a:lstStyle/>
                    <a:p>
                      <a:pPr algn="ctr"/>
                      <a:r>
                        <a:rPr lang="es-HN" sz="1300" b="1" dirty="0">
                          <a:solidFill>
                            <a:schemeClr val="bg1"/>
                          </a:solidFill>
                          <a:latin typeface="Myriad Pro" panose="020B0503030403020204" pitchFamily="34" charset="0"/>
                        </a:rPr>
                        <a:t>$858K</a:t>
                      </a:r>
                    </a:p>
                  </a:txBody>
                  <a:tcPr anchor="ctr">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endParaRPr lang="es-HN" dirty="0"/>
                    </a:p>
                  </a:txBody>
                  <a:tcPr/>
                </a:tc>
                <a:tc hMerge="1">
                  <a:txBody>
                    <a:bodyPr/>
                    <a:lstStyle/>
                    <a:p>
                      <a:endParaRPr lang="es-HN" dirty="0"/>
                    </a:p>
                  </a:txBody>
                  <a:tcPr/>
                </a:tc>
                <a:tc gridSpan="3">
                  <a:txBody>
                    <a:bodyPr/>
                    <a:lstStyle/>
                    <a:p>
                      <a:pPr algn="ctr"/>
                      <a:r>
                        <a:rPr lang="es-HN" sz="1300" b="1" dirty="0">
                          <a:solidFill>
                            <a:schemeClr val="bg1"/>
                          </a:solidFill>
                          <a:latin typeface="Myriad Pro" panose="020B0503030403020204" pitchFamily="34" charset="0"/>
                        </a:rPr>
                        <a:t>$170K</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pPr algn="ctr"/>
                      <a:endParaRPr lang="es-HN" sz="1200" dirty="0">
                        <a:latin typeface="Myriad Pro" panose="020B0503030403020204" pitchFamily="34" charset="0"/>
                      </a:endParaRPr>
                    </a:p>
                  </a:txBody>
                  <a:tcPr/>
                </a:tc>
                <a:tc hMerge="1">
                  <a:txBody>
                    <a:bodyPr/>
                    <a:lstStyle/>
                    <a:p>
                      <a:pPr algn="ctr"/>
                      <a:endParaRPr lang="es-HN" sz="1200" dirty="0">
                        <a:latin typeface="Myriad Pro" panose="020B0503030403020204" pitchFamily="34" charset="0"/>
                      </a:endParaRPr>
                    </a:p>
                  </a:txBody>
                  <a:tcPr/>
                </a:tc>
                <a:tc gridSpan="3">
                  <a:txBody>
                    <a:bodyPr/>
                    <a:lstStyle/>
                    <a:p>
                      <a:pPr algn="ctr"/>
                      <a:r>
                        <a:rPr lang="es-HN" sz="1300" b="1" dirty="0">
                          <a:solidFill>
                            <a:schemeClr val="bg1"/>
                          </a:solidFill>
                          <a:latin typeface="Myriad Pro" panose="020B0503030403020204" pitchFamily="34" charset="0"/>
                        </a:rPr>
                        <a:t>$130K</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pPr algn="ctr"/>
                      <a:endParaRPr lang="es-HN" sz="1000" dirty="0">
                        <a:latin typeface="Myriad Pro" panose="020B0503030403020204" pitchFamily="34" charset="0"/>
                      </a:endParaRPr>
                    </a:p>
                  </a:txBody>
                  <a:tcPr/>
                </a:tc>
                <a:tc hMerge="1">
                  <a:txBody>
                    <a:bodyPr/>
                    <a:lstStyle/>
                    <a:p>
                      <a:pPr algn="ctr"/>
                      <a:endParaRPr lang="es-HN" sz="1000" dirty="0">
                        <a:latin typeface="Myriad Pro" panose="020B0503030403020204" pitchFamily="34" charset="0"/>
                      </a:endParaRPr>
                    </a:p>
                  </a:txBody>
                  <a:tcPr/>
                </a:tc>
                <a:tc gridSpan="3">
                  <a:txBody>
                    <a:bodyPr/>
                    <a:lstStyle/>
                    <a:p>
                      <a:pPr algn="ctr"/>
                      <a:r>
                        <a:rPr lang="es-HN" sz="1300" b="1" dirty="0">
                          <a:solidFill>
                            <a:schemeClr val="bg1"/>
                          </a:solidFill>
                          <a:latin typeface="Myriad Pro" panose="020B0503030403020204" pitchFamily="34" charset="0"/>
                        </a:rPr>
                        <a:t>$238K</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pPr algn="ctr"/>
                      <a:endParaRPr lang="es-HN" sz="1000" dirty="0">
                        <a:latin typeface="Myriad Pro" panose="020B0503030403020204" pitchFamily="34" charset="0"/>
                      </a:endParaRPr>
                    </a:p>
                  </a:txBody>
                  <a:tcPr/>
                </a:tc>
                <a:tc hMerge="1">
                  <a:txBody>
                    <a:bodyPr/>
                    <a:lstStyle/>
                    <a:p>
                      <a:pPr algn="ctr"/>
                      <a:endParaRPr lang="es-HN" sz="1000" dirty="0">
                        <a:latin typeface="Myriad Pro" panose="020B0503030403020204" pitchFamily="34" charset="0"/>
                      </a:endParaRPr>
                    </a:p>
                  </a:txBody>
                  <a:tcPr/>
                </a:tc>
                <a:tc gridSpan="3">
                  <a:txBody>
                    <a:bodyPr/>
                    <a:lstStyle/>
                    <a:p>
                      <a:pPr algn="ctr"/>
                      <a:r>
                        <a:rPr lang="es-HN" sz="1300" b="1" dirty="0">
                          <a:solidFill>
                            <a:schemeClr val="bg1"/>
                          </a:solidFill>
                          <a:latin typeface="Myriad Pro" panose="020B0503030403020204" pitchFamily="34" charset="0"/>
                        </a:rPr>
                        <a:t>$49K</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pPr algn="ctr"/>
                      <a:endParaRPr lang="es-HN" sz="1000" dirty="0">
                        <a:latin typeface="Myriad Pro" panose="020B0503030403020204" pitchFamily="34" charset="0"/>
                      </a:endParaRPr>
                    </a:p>
                  </a:txBody>
                  <a:tcPr/>
                </a:tc>
                <a:tc hMerge="1">
                  <a:txBody>
                    <a:bodyPr/>
                    <a:lstStyle/>
                    <a:p>
                      <a:pPr algn="ctr"/>
                      <a:endParaRPr lang="es-HN" sz="1000" dirty="0">
                        <a:latin typeface="Myriad Pro" panose="020B0503030403020204" pitchFamily="34" charset="0"/>
                      </a:endParaRPr>
                    </a:p>
                  </a:txBody>
                  <a:tcPr/>
                </a:tc>
                <a:tc gridSpan="3">
                  <a:txBody>
                    <a:bodyPr/>
                    <a:lstStyle/>
                    <a:p>
                      <a:pPr algn="ctr"/>
                      <a:r>
                        <a:rPr lang="es-HN" sz="1300" b="1" dirty="0">
                          <a:solidFill>
                            <a:schemeClr val="bg1"/>
                          </a:solidFill>
                          <a:latin typeface="Myriad Pro" panose="020B0503030403020204" pitchFamily="34" charset="0"/>
                        </a:rPr>
                        <a:t>$30K</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pPr algn="ctr"/>
                      <a:endParaRPr lang="es-HN" sz="1000" dirty="0">
                        <a:latin typeface="Myriad Pro" panose="020B0503030403020204" pitchFamily="34" charset="0"/>
                      </a:endParaRPr>
                    </a:p>
                  </a:txBody>
                  <a:tcPr/>
                </a:tc>
                <a:tc hMerge="1">
                  <a:txBody>
                    <a:bodyPr/>
                    <a:lstStyle/>
                    <a:p>
                      <a:pPr algn="ctr"/>
                      <a:endParaRPr lang="es-HN" sz="1000" dirty="0">
                        <a:latin typeface="Myriad Pro" panose="020B0503030403020204" pitchFamily="34" charset="0"/>
                      </a:endParaRPr>
                    </a:p>
                  </a:txBody>
                  <a:tcPr/>
                </a:tc>
                <a:tc gridSpan="3">
                  <a:txBody>
                    <a:bodyPr/>
                    <a:lstStyle/>
                    <a:p>
                      <a:pPr algn="ctr"/>
                      <a:r>
                        <a:rPr lang="es-HN" sz="1300" b="1" dirty="0">
                          <a:solidFill>
                            <a:schemeClr val="bg1"/>
                          </a:solidFill>
                          <a:latin typeface="Myriad Pro" panose="020B0503030403020204" pitchFamily="34" charset="0"/>
                        </a:rPr>
                        <a:t>$59K</a:t>
                      </a:r>
                    </a:p>
                  </a:txBody>
                  <a:tcPr anchor="ctr">
                    <a:lnL w="6350" cap="flat" cmpd="sng" algn="ctr">
                      <a:solidFill>
                        <a:schemeClr val="bg1">
                          <a:lumMod val="95000"/>
                        </a:schemeClr>
                      </a:solidFill>
                      <a:prstDash val="solid"/>
                      <a:round/>
                      <a:headEnd type="none" w="med" len="med"/>
                      <a:tailEnd type="none" w="med" len="med"/>
                    </a:lnL>
                    <a:solidFill>
                      <a:srgbClr val="C00000"/>
                    </a:solidFill>
                  </a:tcPr>
                </a:tc>
                <a:tc hMerge="1">
                  <a:txBody>
                    <a:bodyPr/>
                    <a:lstStyle/>
                    <a:p>
                      <a:pPr algn="ctr"/>
                      <a:endParaRPr lang="es-HN" sz="1000" dirty="0">
                        <a:latin typeface="Myriad Pro" panose="020B0503030403020204" pitchFamily="34" charset="0"/>
                      </a:endParaRPr>
                    </a:p>
                  </a:txBody>
                  <a:tcPr/>
                </a:tc>
                <a:tc hMerge="1">
                  <a:txBody>
                    <a:bodyPr/>
                    <a:lstStyle/>
                    <a:p>
                      <a:pPr algn="ctr"/>
                      <a:endParaRPr lang="es-HN" sz="1000" dirty="0">
                        <a:latin typeface="Myriad Pro" panose="020B0503030403020204" pitchFamily="34" charset="0"/>
                      </a:endParaRPr>
                    </a:p>
                  </a:txBody>
                  <a:tcPr/>
                </a:tc>
                <a:extLst>
                  <a:ext uri="{0D108BD9-81ED-4DB2-BD59-A6C34878D82A}">
                    <a16:rowId xmlns:a16="http://schemas.microsoft.com/office/drawing/2014/main" val="1899677261"/>
                  </a:ext>
                </a:extLst>
              </a:tr>
              <a:tr h="329697">
                <a:tc vMerge="1">
                  <a:txBody>
                    <a:bodyPr/>
                    <a:lstStyle/>
                    <a:p>
                      <a:endParaRPr lang="es-HN"/>
                    </a:p>
                  </a:txBody>
                  <a:tcPr/>
                </a:tc>
                <a:tc>
                  <a:txBody>
                    <a:bodyPr/>
                    <a:lstStyle/>
                    <a:p>
                      <a:pPr algn="l"/>
                      <a:endParaRPr lang="es-HN" sz="1000" dirty="0">
                        <a:latin typeface="Myriad Pro" panose="020B0503030403020204" pitchFamily="34" charset="0"/>
                      </a:endParaRPr>
                    </a:p>
                  </a:txBody>
                  <a:tcPr anchor="ctr"/>
                </a:tc>
                <a:tc>
                  <a:txBody>
                    <a:bodyPr/>
                    <a:lstStyle/>
                    <a:p>
                      <a:pPr algn="ctr"/>
                      <a:endParaRPr lang="es-HN" sz="1000" dirty="0">
                        <a:latin typeface="Myriad Pro" panose="020B0503030403020204" pitchFamily="34" charset="0"/>
                      </a:endParaRPr>
                    </a:p>
                  </a:txBody>
                  <a:tcPr anchor="ctr"/>
                </a:tc>
                <a:tc>
                  <a:txBody>
                    <a:bodyPr/>
                    <a:lstStyle/>
                    <a:p>
                      <a:pPr algn="ctr"/>
                      <a:r>
                        <a:rPr lang="es-HN" sz="700" dirty="0">
                          <a:latin typeface="Myriad Pro" panose="020B0503030403020204" pitchFamily="34" charset="0"/>
                        </a:rPr>
                        <a:t>Var/ ‘25</a:t>
                      </a:r>
                    </a:p>
                  </a:txBody>
                  <a:tcPr anchor="ctr">
                    <a:lnR w="6350" cap="flat" cmpd="sng" algn="ctr">
                      <a:solidFill>
                        <a:schemeClr val="bg1">
                          <a:lumMod val="95000"/>
                        </a:schemeClr>
                      </a:solidFill>
                      <a:prstDash val="solid"/>
                      <a:round/>
                      <a:headEnd type="none" w="med" len="med"/>
                      <a:tailEnd type="none" w="med" len="med"/>
                    </a:lnR>
                    <a:solidFill>
                      <a:schemeClr val="bg1">
                        <a:lumMod val="95000"/>
                      </a:schemeClr>
                    </a:solidFill>
                  </a:tcPr>
                </a:tc>
                <a:tc>
                  <a:txBody>
                    <a:bodyPr/>
                    <a:lstStyle/>
                    <a:p>
                      <a:pPr algn="ctr"/>
                      <a:endParaRPr lang="es-HN" sz="700" dirty="0">
                        <a:latin typeface="Myriad Pro" panose="020B0503030403020204" pitchFamily="34" charset="0"/>
                      </a:endParaRPr>
                    </a:p>
                  </a:txBody>
                  <a:tcPr anchor="ctr">
                    <a:lnL w="6350" cap="flat" cmpd="sng" algn="ctr">
                      <a:solidFill>
                        <a:schemeClr val="bg1">
                          <a:lumMod val="95000"/>
                        </a:schemeClr>
                      </a:solidFill>
                      <a:prstDash val="solid"/>
                      <a:round/>
                      <a:headEnd type="none" w="med" len="med"/>
                      <a:tailEnd type="none" w="med" len="med"/>
                    </a:lnL>
                  </a:tcPr>
                </a:tc>
                <a:tc>
                  <a:txBody>
                    <a:bodyPr/>
                    <a:lstStyle/>
                    <a:p>
                      <a:pPr algn="ctr"/>
                      <a:endParaRPr lang="es-HN" sz="700" dirty="0">
                        <a:latin typeface="Myriad Pro" panose="020B0503030403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700" dirty="0">
                          <a:latin typeface="Myriad Pro" panose="020B0503030403020204" pitchFamily="34" charset="0"/>
                        </a:rPr>
                        <a:t>Var/ ’25</a:t>
                      </a:r>
                    </a:p>
                  </a:txBody>
                  <a:tcPr anchor="ctr">
                    <a:lnR w="6350" cap="flat" cmpd="sng" algn="ctr">
                      <a:solidFill>
                        <a:schemeClr val="bg1">
                          <a:lumMod val="85000"/>
                        </a:schemeClr>
                      </a:solidFill>
                      <a:prstDash val="solid"/>
                      <a:round/>
                      <a:headEnd type="none" w="med" len="med"/>
                      <a:tailEnd type="none" w="med" len="med"/>
                    </a:lnR>
                    <a:solidFill>
                      <a:schemeClr val="bg1">
                        <a:lumMod val="95000"/>
                      </a:schemeClr>
                    </a:solidFill>
                  </a:tcPr>
                </a:tc>
                <a:tc>
                  <a:txBody>
                    <a:bodyPr/>
                    <a:lstStyle/>
                    <a:p>
                      <a:pPr algn="ctr" fontAlgn="b"/>
                      <a:endParaRPr lang="es-HN" sz="7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tcPr>
                </a:tc>
                <a:tc>
                  <a:txBody>
                    <a:bodyPr/>
                    <a:lstStyle/>
                    <a:p>
                      <a:pPr algn="ctr" fontAlgn="b"/>
                      <a:endParaRPr lang="es-HN" sz="700" b="0" i="0" u="none" strike="noStrike" dirty="0">
                        <a:solidFill>
                          <a:srgbClr val="000000"/>
                        </a:solidFill>
                        <a:effectLst/>
                        <a:latin typeface="Myriad Pro" panose="020B050303040302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HN" sz="700" dirty="0">
                          <a:latin typeface="Myriad Pro" panose="020B0503030403020204" pitchFamily="34" charset="0"/>
                        </a:rPr>
                        <a:t> </a:t>
                      </a:r>
                    </a:p>
                    <a:p>
                      <a:pPr marL="0" marR="0" lvl="0" indent="0" algn="ctr" defTabSz="914400" rtl="0" eaLnBrk="1" fontAlgn="b" latinLnBrk="0" hangingPunct="1">
                        <a:lnSpc>
                          <a:spcPct val="100000"/>
                        </a:lnSpc>
                        <a:spcBef>
                          <a:spcPts val="0"/>
                        </a:spcBef>
                        <a:spcAft>
                          <a:spcPts val="0"/>
                        </a:spcAft>
                        <a:buClrTx/>
                        <a:buSzTx/>
                        <a:buFontTx/>
                        <a:buNone/>
                        <a:tabLst/>
                        <a:defRPr/>
                      </a:pPr>
                      <a:r>
                        <a:rPr lang="es-HN" sz="700" dirty="0">
                          <a:latin typeface="Myriad Pro" panose="020B0503030403020204" pitchFamily="34" charset="0"/>
                        </a:rPr>
                        <a:t>Var/ ‘25</a:t>
                      </a:r>
                    </a:p>
                    <a:p>
                      <a:pPr algn="ctr" fontAlgn="b"/>
                      <a:endParaRPr lang="es-HN" sz="7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solidFill>
                      <a:schemeClr val="bg1">
                        <a:lumMod val="95000"/>
                      </a:schemeClr>
                    </a:solidFill>
                  </a:tcPr>
                </a:tc>
                <a:tc>
                  <a:txBody>
                    <a:bodyPr/>
                    <a:lstStyle/>
                    <a:p>
                      <a:pPr algn="ctr"/>
                      <a:endParaRPr lang="es-HN" sz="700" dirty="0">
                        <a:latin typeface="Myriad Pro" panose="020B0503030403020204" pitchFamily="34" charset="0"/>
                      </a:endParaRPr>
                    </a:p>
                  </a:txBody>
                  <a:tcPr anchor="ctr">
                    <a:lnL w="6350" cap="flat" cmpd="sng" algn="ctr">
                      <a:solidFill>
                        <a:schemeClr val="bg1">
                          <a:lumMod val="85000"/>
                        </a:schemeClr>
                      </a:solidFill>
                      <a:prstDash val="solid"/>
                      <a:round/>
                      <a:headEnd type="none" w="med" len="med"/>
                      <a:tailEnd type="none" w="med" len="med"/>
                    </a:lnL>
                  </a:tcPr>
                </a:tc>
                <a:tc>
                  <a:txBody>
                    <a:bodyPr/>
                    <a:lstStyle/>
                    <a:p>
                      <a:pPr algn="ctr" fontAlgn="b"/>
                      <a:endParaRPr lang="es-HN" sz="700" b="0" i="0" u="none" strike="noStrike" dirty="0">
                        <a:solidFill>
                          <a:srgbClr val="000000"/>
                        </a:solidFill>
                        <a:effectLst/>
                        <a:latin typeface="Myriad Pro" panose="020B0503030403020204" pitchFamily="34" charset="0"/>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700" dirty="0">
                          <a:latin typeface="Myriad Pro" panose="020B0503030403020204" pitchFamily="34" charset="0"/>
                        </a:rPr>
                        <a:t>Var/ ‘25</a:t>
                      </a:r>
                    </a:p>
                  </a:txBody>
                  <a:tcPr anchor="ctr">
                    <a:lnR w="6350" cap="flat" cmpd="sng" algn="ctr">
                      <a:solidFill>
                        <a:schemeClr val="bg1">
                          <a:lumMod val="85000"/>
                        </a:schemeClr>
                      </a:solidFill>
                      <a:prstDash val="solid"/>
                      <a:round/>
                      <a:headEnd type="none" w="med" len="med"/>
                      <a:tailEnd type="none" w="med" len="med"/>
                    </a:lnR>
                    <a:solidFill>
                      <a:schemeClr val="bg1">
                        <a:lumMod val="95000"/>
                      </a:schemeClr>
                    </a:solidFill>
                  </a:tcPr>
                </a:tc>
                <a:tc>
                  <a:txBody>
                    <a:bodyPr/>
                    <a:lstStyle/>
                    <a:p>
                      <a:pPr algn="ctr"/>
                      <a:endParaRPr lang="es-HN" sz="700" dirty="0">
                        <a:latin typeface="Myriad Pro" panose="020B0503030403020204" pitchFamily="34" charset="0"/>
                      </a:endParaRPr>
                    </a:p>
                  </a:txBody>
                  <a:tcPr anchor="ctr">
                    <a:lnL w="6350" cap="flat" cmpd="sng" algn="ctr">
                      <a:solidFill>
                        <a:schemeClr val="bg1">
                          <a:lumMod val="85000"/>
                        </a:schemeClr>
                      </a:solidFill>
                      <a:prstDash val="solid"/>
                      <a:round/>
                      <a:headEnd type="none" w="med" len="med"/>
                      <a:tailEnd type="none" w="med" len="med"/>
                    </a:lnL>
                  </a:tcPr>
                </a:tc>
                <a:tc>
                  <a:txBody>
                    <a:bodyPr/>
                    <a:lstStyle/>
                    <a:p>
                      <a:pPr algn="ctr" fontAlgn="b"/>
                      <a:endParaRPr lang="es-HN" sz="700" b="0" i="0" u="none" strike="noStrike" dirty="0">
                        <a:solidFill>
                          <a:srgbClr val="000000"/>
                        </a:solidFill>
                        <a:effectLst/>
                        <a:latin typeface="Myriad Pro" panose="020B050303040302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HN" sz="700" dirty="0">
                          <a:latin typeface="Myriad Pro" panose="020B0503030403020204" pitchFamily="34" charset="0"/>
                        </a:rPr>
                        <a:t>Var/ ‘25</a:t>
                      </a:r>
                    </a:p>
                  </a:txBody>
                  <a:tcPr marL="9525" marR="9525" marT="9525" marB="0" anchor="ctr">
                    <a:lnR w="6350" cap="flat" cmpd="sng" algn="ctr">
                      <a:solidFill>
                        <a:schemeClr val="bg1">
                          <a:lumMod val="85000"/>
                        </a:schemeClr>
                      </a:solidFill>
                      <a:prstDash val="solid"/>
                      <a:round/>
                      <a:headEnd type="none" w="med" len="med"/>
                      <a:tailEnd type="none" w="med" len="med"/>
                    </a:lnR>
                    <a:solidFill>
                      <a:schemeClr val="bg1">
                        <a:lumMod val="95000"/>
                      </a:schemeClr>
                    </a:solidFill>
                  </a:tcPr>
                </a:tc>
                <a:tc>
                  <a:txBody>
                    <a:bodyPr/>
                    <a:lstStyle/>
                    <a:p>
                      <a:pPr algn="ctr"/>
                      <a:endParaRPr lang="es-HN" sz="700" dirty="0">
                        <a:latin typeface="Myriad Pro" panose="020B0503030403020204" pitchFamily="34" charset="0"/>
                      </a:endParaRPr>
                    </a:p>
                  </a:txBody>
                  <a:tcPr anchor="ctr">
                    <a:lnL w="6350" cap="flat" cmpd="sng" algn="ctr">
                      <a:solidFill>
                        <a:schemeClr val="bg1">
                          <a:lumMod val="85000"/>
                        </a:schemeClr>
                      </a:solidFill>
                      <a:prstDash val="solid"/>
                      <a:round/>
                      <a:headEnd type="none" w="med" len="med"/>
                      <a:tailEnd type="none" w="med" len="med"/>
                    </a:ln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s-HN" sz="700" dirty="0">
                        <a:latin typeface="Myriad Pro" panose="020B050303040302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HN" sz="700" dirty="0">
                          <a:latin typeface="Myriad Pro" panose="020B0503030403020204" pitchFamily="34" charset="0"/>
                        </a:rPr>
                        <a:t>Var/ ‘25</a:t>
                      </a:r>
                    </a:p>
                  </a:txBody>
                  <a:tcPr marL="9525" marR="9525" marT="9525" marB="0" anchor="ctr">
                    <a:lnR w="6350" cap="flat" cmpd="sng" algn="ctr">
                      <a:solidFill>
                        <a:schemeClr val="bg1">
                          <a:lumMod val="95000"/>
                        </a:schemeClr>
                      </a:solidFill>
                      <a:prstDash val="solid"/>
                      <a:round/>
                      <a:headEnd type="none" w="med" len="med"/>
                      <a:tailEnd type="none" w="med" len="med"/>
                    </a:lnR>
                    <a:solidFill>
                      <a:schemeClr val="bg1">
                        <a:lumMod val="95000"/>
                      </a:schemeClr>
                    </a:solidFill>
                  </a:tcPr>
                </a:tc>
                <a:tc>
                  <a:txBody>
                    <a:bodyPr/>
                    <a:lstStyle/>
                    <a:p>
                      <a:pPr algn="ctr"/>
                      <a:endParaRPr lang="es-HN" sz="700" dirty="0">
                        <a:latin typeface="Myriad Pro" panose="020B0503030403020204" pitchFamily="34" charset="0"/>
                      </a:endParaRPr>
                    </a:p>
                  </a:txBody>
                  <a:tcPr anchor="ctr">
                    <a:lnL w="6350" cap="flat" cmpd="sng" algn="ctr">
                      <a:solidFill>
                        <a:schemeClr val="bg1">
                          <a:lumMod val="95000"/>
                        </a:schemeClr>
                      </a:solidFill>
                      <a:prstDash val="solid"/>
                      <a:round/>
                      <a:headEnd type="none" w="med" len="med"/>
                      <a:tailEnd type="none" w="med" len="med"/>
                    </a:lnL>
                  </a:tcPr>
                </a:tc>
                <a:tc>
                  <a:txBody>
                    <a:bodyPr/>
                    <a:lstStyle/>
                    <a:p>
                      <a:pPr algn="ctr" fontAlgn="b"/>
                      <a:endParaRPr lang="es-HN" sz="700" b="0" i="0" u="none" strike="noStrike" dirty="0">
                        <a:solidFill>
                          <a:srgbClr val="000000"/>
                        </a:solidFill>
                        <a:effectLst/>
                        <a:latin typeface="Myriad Pro" panose="020B0503030403020204" pitchFamily="34" charset="0"/>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700" dirty="0">
                          <a:latin typeface="Myriad Pro" panose="020B0503030403020204" pitchFamily="34" charset="0"/>
                        </a:rPr>
                        <a:t>Var/ ‘25</a:t>
                      </a:r>
                    </a:p>
                  </a:txBody>
                  <a:tcPr anchor="ctr">
                    <a:solidFill>
                      <a:schemeClr val="bg1">
                        <a:lumMod val="95000"/>
                      </a:schemeClr>
                    </a:solidFill>
                  </a:tcPr>
                </a:tc>
                <a:extLst>
                  <a:ext uri="{0D108BD9-81ED-4DB2-BD59-A6C34878D82A}">
                    <a16:rowId xmlns:a16="http://schemas.microsoft.com/office/drawing/2014/main" val="3788799238"/>
                  </a:ext>
                </a:extLst>
              </a:tr>
              <a:tr h="243938">
                <a:tc vMerge="1">
                  <a:txBody>
                    <a:bodyPr/>
                    <a:lstStyle/>
                    <a:p>
                      <a:endParaRPr lang="es-HN" sz="1400" b="1" dirty="0">
                        <a:solidFill>
                          <a:srgbClr val="C00000"/>
                        </a:solidFill>
                        <a:latin typeface="Myriad Pro" panose="020B0503030403020204" pitchFamily="34" charset="0"/>
                      </a:endParaRPr>
                    </a:p>
                  </a:txBody>
                  <a:tcPr/>
                </a:tc>
                <a:tc>
                  <a:txBody>
                    <a:bodyPr/>
                    <a:lstStyle/>
                    <a:p>
                      <a:pPr algn="ctr"/>
                      <a:r>
                        <a:rPr lang="es-HN" sz="1000" dirty="0">
                          <a:latin typeface="Myriad Pro" panose="020B0503030403020204" pitchFamily="34" charset="0"/>
                        </a:rPr>
                        <a:t>TVC</a:t>
                      </a:r>
                    </a:p>
                  </a:txBody>
                  <a:tcPr anchor="ctr">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476K</a:t>
                      </a:r>
                    </a:p>
                  </a:txBody>
                  <a:tcPr anchor="ctr">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6%</a:t>
                      </a:r>
                    </a:p>
                  </a:txBody>
                  <a:tcPr anchor="ctr">
                    <a:lnR w="6350" cap="flat" cmpd="sng" algn="ctr">
                      <a:solidFill>
                        <a:schemeClr val="bg1">
                          <a:lumMod val="9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HN" sz="1000" dirty="0">
                          <a:latin typeface="Myriad Pro" panose="020B0503030403020204" pitchFamily="34" charset="0"/>
                        </a:rPr>
                        <a:t>EU</a:t>
                      </a:r>
                    </a:p>
                  </a:txBody>
                  <a:tcPr anchor="ctr">
                    <a:lnL w="6350" cap="flat" cmpd="sng" algn="ctr">
                      <a:solidFill>
                        <a:schemeClr val="bg1">
                          <a:lumMod val="95000"/>
                        </a:schemeClr>
                      </a:solidFill>
                      <a:prstDash val="solid"/>
                      <a:round/>
                      <a:headEnd type="none" w="med" len="med"/>
                      <a:tailEnd type="none" w="med" len="med"/>
                    </a:lnL>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70K</a:t>
                      </a:r>
                    </a:p>
                  </a:txBody>
                  <a:tcPr anchor="ctr">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a:t>
                      </a:r>
                    </a:p>
                  </a:txBody>
                  <a:tcPr anchor="ctr">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es-HN" sz="1000" b="0" u="none" strike="noStrike" dirty="0">
                          <a:solidFill>
                            <a:srgbClr val="000000"/>
                          </a:solidFill>
                          <a:effectLst/>
                          <a:latin typeface="Myriad Pro" panose="020B0503030403020204" pitchFamily="34" charset="0"/>
                        </a:rPr>
                        <a:t>  LP</a:t>
                      </a:r>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22k</a:t>
                      </a:r>
                      <a:endParaRPr lang="es-HN" sz="1000" b="0" i="0" u="none" strike="noStrike" dirty="0">
                        <a:solidFill>
                          <a:srgbClr val="000000"/>
                        </a:solidFill>
                        <a:effectLst/>
                        <a:latin typeface="Myriad Pro" panose="020B0503030403020204" pitchFamily="34" charset="0"/>
                      </a:endParaRPr>
                    </a:p>
                  </a:txBody>
                  <a:tcPr marL="9525" marR="9525" marT="9525" marB="0" anchor="ctr">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10%</a:t>
                      </a:r>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HN" sz="1000" dirty="0">
                          <a:latin typeface="Myriad Pro" panose="020B0503030403020204" pitchFamily="34" charset="0"/>
                        </a:rPr>
                        <a:t>EXT</a:t>
                      </a:r>
                    </a:p>
                  </a:txBody>
                  <a:tcPr anchor="ctr">
                    <a:lnL w="6350" cap="flat" cmpd="sng" algn="ctr">
                      <a:solidFill>
                        <a:schemeClr val="bg1">
                          <a:lumMod val="85000"/>
                        </a:schemeClr>
                      </a:solidFill>
                      <a:prstDash val="solid"/>
                      <a:round/>
                      <a:headEnd type="none" w="med" len="med"/>
                      <a:tailEnd type="none" w="med" len="med"/>
                    </a:lnL>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238k</a:t>
                      </a:r>
                      <a:endParaRPr lang="es-HN" sz="1000" b="0" i="0" u="none" strike="noStrike" dirty="0">
                        <a:solidFill>
                          <a:srgbClr val="000000"/>
                        </a:solidFill>
                        <a:effectLst/>
                        <a:latin typeface="Myriad Pro" panose="020B0503030403020204" pitchFamily="34" charset="0"/>
                      </a:endParaRPr>
                    </a:p>
                  </a:txBody>
                  <a:tcPr marL="9525" marR="9525" marT="9525" marB="0" anchor="ctr">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7%</a:t>
                      </a:r>
                    </a:p>
                  </a:txBody>
                  <a:tcPr anchor="ctr">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HN" sz="1000" dirty="0">
                          <a:latin typeface="Myriad Pro" panose="020B0503030403020204" pitchFamily="34" charset="0"/>
                        </a:rPr>
                        <a:t>Estilo</a:t>
                      </a:r>
                    </a:p>
                  </a:txBody>
                  <a:tcPr anchor="ctr">
                    <a:lnL w="6350" cap="flat" cmpd="sng" algn="ctr">
                      <a:solidFill>
                        <a:schemeClr val="bg1">
                          <a:lumMod val="85000"/>
                        </a:schemeClr>
                      </a:solidFill>
                      <a:prstDash val="solid"/>
                      <a:round/>
                      <a:headEnd type="none" w="med" len="med"/>
                      <a:tailEnd type="none" w="med" len="med"/>
                    </a:lnL>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19k</a:t>
                      </a:r>
                      <a:endParaRPr lang="es-HN" sz="1000" b="0" i="0" u="none" strike="noStrike" dirty="0">
                        <a:solidFill>
                          <a:srgbClr val="000000"/>
                        </a:solidFill>
                        <a:effectLst/>
                        <a:latin typeface="Myriad Pro" panose="020B0503030403020204" pitchFamily="34" charset="0"/>
                      </a:endParaRPr>
                    </a:p>
                  </a:txBody>
                  <a:tcPr marL="9525" marR="9525" marT="9525" marB="0" anchor="ctr">
                    <a:lnB w="635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s-HN" sz="1000" b="0" i="0" u="none" strike="noStrike" dirty="0">
                          <a:solidFill>
                            <a:srgbClr val="000000"/>
                          </a:solidFill>
                          <a:effectLst/>
                          <a:latin typeface="Myriad Pro" panose="020B0503030403020204" pitchFamily="34" charset="0"/>
                        </a:rPr>
                        <a:t>=</a:t>
                      </a:r>
                    </a:p>
                  </a:txBody>
                  <a:tcPr marL="9525" marR="9525" marT="9525" marB="0" anchor="ctr">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HN" sz="1000" dirty="0">
                          <a:latin typeface="Myriad Pro" panose="020B0503030403020204" pitchFamily="34" charset="0"/>
                        </a:rPr>
                        <a:t>Tigo</a:t>
                      </a:r>
                    </a:p>
                  </a:txBody>
                  <a:tcPr anchor="ctr">
                    <a:lnL w="6350" cap="flat" cmpd="sng" algn="ctr">
                      <a:solidFill>
                        <a:schemeClr val="bg1">
                          <a:lumMod val="85000"/>
                        </a:schemeClr>
                      </a:solidFill>
                      <a:prstDash val="solid"/>
                      <a:round/>
                      <a:headEnd type="none" w="med" len="med"/>
                      <a:tailEnd type="none" w="med" len="med"/>
                    </a:lnL>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1" i="0" u="none" strike="noStrike" dirty="0">
                        <a:solidFill>
                          <a:schemeClr val="bg1">
                            <a:lumMod val="50000"/>
                          </a:schemeClr>
                        </a:solidFill>
                        <a:effectLst/>
                        <a:latin typeface="Myriad Pro" panose="020B0503030403020204" pitchFamily="34" charset="0"/>
                      </a:endParaRPr>
                    </a:p>
                  </a:txBody>
                  <a:tcPr marL="9525" marR="9525" marT="9525" marB="0" anchor="ctr">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32%</a:t>
                      </a:r>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HN" sz="1000" dirty="0">
                          <a:latin typeface="Myriad Pro" panose="020B0503030403020204" pitchFamily="34" charset="0"/>
                        </a:rPr>
                        <a:t>CMK</a:t>
                      </a:r>
                    </a:p>
                  </a:txBody>
                  <a:tcPr anchor="ctr">
                    <a:lnL w="6350" cap="flat" cmpd="sng" algn="ctr">
                      <a:solidFill>
                        <a:schemeClr val="bg1">
                          <a:lumMod val="85000"/>
                        </a:schemeClr>
                      </a:solidFill>
                      <a:prstDash val="solid"/>
                      <a:round/>
                      <a:headEnd type="none" w="med" len="med"/>
                      <a:tailEnd type="none" w="med" len="med"/>
                    </a:lnL>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40k</a:t>
                      </a:r>
                      <a:endParaRPr lang="es-HN" sz="1000" b="0" i="0" u="none" strike="noStrike" dirty="0">
                        <a:solidFill>
                          <a:srgbClr val="000000"/>
                        </a:solidFill>
                        <a:effectLst/>
                        <a:latin typeface="Myriad Pro" panose="020B0503030403020204" pitchFamily="34" charset="0"/>
                      </a:endParaRPr>
                    </a:p>
                  </a:txBody>
                  <a:tcPr marL="9525" marR="9525" marT="9525" marB="0" anchor="ctr">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100%</a:t>
                      </a:r>
                    </a:p>
                  </a:txBody>
                  <a:tcPr anchor="ctr">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37132173"/>
                  </a:ext>
                </a:extLst>
              </a:tr>
              <a:tr h="396399">
                <a:tc vMerge="1">
                  <a:txBody>
                    <a:bodyPr/>
                    <a:lstStyle/>
                    <a:p>
                      <a:endParaRPr lang="es-HN" sz="1400" b="1" dirty="0">
                        <a:solidFill>
                          <a:srgbClr val="C00000"/>
                        </a:solidFill>
                        <a:latin typeface="Myriad Pro" panose="020B0503030403020204" pitchFamily="34" charset="0"/>
                      </a:endParaRPr>
                    </a:p>
                  </a:txBody>
                  <a:tcPr/>
                </a:tc>
                <a:tc>
                  <a:txBody>
                    <a:bodyPr/>
                    <a:lstStyle/>
                    <a:p>
                      <a:pPr algn="ctr"/>
                      <a:r>
                        <a:rPr lang="es-HN" sz="1000" dirty="0">
                          <a:latin typeface="Myriad Pro" panose="020B0503030403020204" pitchFamily="34" charset="0"/>
                        </a:rPr>
                        <a:t>HCH</a:t>
                      </a: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278K</a:t>
                      </a: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7%</a:t>
                      </a:r>
                    </a:p>
                  </a:txBody>
                  <a:tcPr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HN" sz="1000" dirty="0">
                          <a:latin typeface="Myriad Pro" panose="020B0503030403020204" pitchFamily="34" charset="0"/>
                        </a:rPr>
                        <a:t>GAme</a:t>
                      </a:r>
                    </a:p>
                  </a:txBody>
                  <a:tcPr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38k</a:t>
                      </a:r>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9%</a:t>
                      </a:r>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es-HN" sz="1000" b="0" u="none" strike="noStrike" dirty="0">
                          <a:solidFill>
                            <a:srgbClr val="000000"/>
                          </a:solidFill>
                          <a:effectLst/>
                          <a:latin typeface="Myriad Pro" panose="020B0503030403020204" pitchFamily="34" charset="0"/>
                        </a:rPr>
                        <a:t> EH</a:t>
                      </a:r>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a:solidFill>
                            <a:srgbClr val="000000"/>
                          </a:solidFill>
                          <a:effectLst/>
                          <a:latin typeface="Myriad Pro" panose="020B0503030403020204" pitchFamily="34" charset="0"/>
                        </a:rPr>
                        <a:t>19k</a:t>
                      </a:r>
                      <a:endParaRPr lang="es-HN" sz="1000" b="0" i="0" u="none" strike="noStrike">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C00000"/>
                          </a:solidFill>
                          <a:effectLst/>
                          <a:latin typeface="Myriad Pro" panose="020B0503030403020204" pitchFamily="34" charset="0"/>
                        </a:rPr>
                        <a:t>-5%</a:t>
                      </a:r>
                      <a:endParaRPr lang="es-HN" sz="1000" b="0" i="0" u="none" strike="noStrike" dirty="0">
                        <a:solidFill>
                          <a:srgbClr val="C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es-HN" sz="1000" dirty="0">
                        <a:latin typeface="Myriad Pro" panose="020B0503030403020204" pitchFamily="34" charset="0"/>
                      </a:endParaRPr>
                    </a:p>
                  </a:txBody>
                  <a:tcPr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endParaRPr lang="es-HN" sz="1000" dirty="0">
                        <a:latin typeface="Myriad Pro" panose="020B0503030403020204" pitchFamily="34" charset="0"/>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endParaRPr lang="es-HN" sz="1000" dirty="0">
                        <a:latin typeface="Myriad Pro" panose="020B0503030403020204" pitchFamily="34" charset="0"/>
                      </a:endParaRPr>
                    </a:p>
                  </a:txBody>
                  <a:tcPr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HN" sz="1000" dirty="0">
                          <a:latin typeface="Myriad Pro" panose="020B0503030403020204" pitchFamily="34" charset="0"/>
                        </a:rPr>
                        <a:t>Cromos</a:t>
                      </a:r>
                    </a:p>
                  </a:txBody>
                  <a:tcPr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19k</a:t>
                      </a:r>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i="0" u="none" strike="noStrike" dirty="0">
                          <a:solidFill>
                            <a:srgbClr val="000000"/>
                          </a:solidFill>
                          <a:effectLst/>
                          <a:latin typeface="Myriad Pro" panose="020B0503030403020204" pitchFamily="34" charset="0"/>
                        </a:rPr>
                        <a:t>=</a:t>
                      </a: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HN" sz="1000" dirty="0">
                          <a:latin typeface="Myriad Pro" panose="020B0503030403020204" pitchFamily="34" charset="0"/>
                        </a:rPr>
                        <a:t>RNTV</a:t>
                      </a:r>
                    </a:p>
                  </a:txBody>
                  <a:tcPr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a:solidFill>
                            <a:srgbClr val="000000"/>
                          </a:solidFill>
                          <a:effectLst/>
                          <a:latin typeface="Myriad Pro" panose="020B0503030403020204" pitchFamily="34" charset="0"/>
                        </a:rPr>
                        <a:t>30k</a:t>
                      </a:r>
                      <a:endParaRPr lang="es-HN" sz="1000" b="0" i="0" u="none" strike="noStrike">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50%</a:t>
                      </a:r>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HN" sz="1000" dirty="0">
                          <a:latin typeface="Myriad Pro" panose="020B0503030403020204" pitchFamily="34" charset="0"/>
                        </a:rPr>
                        <a:t>CNP</a:t>
                      </a:r>
                    </a:p>
                  </a:txBody>
                  <a:tcPr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19k</a:t>
                      </a:r>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100%</a:t>
                      </a: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89254397"/>
                  </a:ext>
                </a:extLst>
              </a:tr>
              <a:tr h="396399">
                <a:tc vMerge="1">
                  <a:txBody>
                    <a:bodyPr/>
                    <a:lstStyle/>
                    <a:p>
                      <a:endParaRPr lang="es-HN" sz="1400" b="1" dirty="0">
                        <a:solidFill>
                          <a:srgbClr val="C00000"/>
                        </a:solidFill>
                        <a:latin typeface="Myriad Pro" panose="020B0503030403020204" pitchFamily="34" charset="0"/>
                      </a:endParaRPr>
                    </a:p>
                  </a:txBody>
                  <a:tcPr/>
                </a:tc>
                <a:tc>
                  <a:txBody>
                    <a:bodyPr/>
                    <a:lstStyle/>
                    <a:p>
                      <a:pPr algn="ctr"/>
                      <a:r>
                        <a:rPr lang="es-HN" sz="1000" dirty="0">
                          <a:latin typeface="Myriad Pro" panose="020B0503030403020204" pitchFamily="34" charset="0"/>
                        </a:rPr>
                        <a:t>C11</a:t>
                      </a: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55K</a:t>
                      </a: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10%</a:t>
                      </a:r>
                    </a:p>
                  </a:txBody>
                  <a:tcPr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HN" sz="1000" dirty="0">
                          <a:latin typeface="Myriad Pro" panose="020B0503030403020204" pitchFamily="34" charset="0"/>
                        </a:rPr>
                        <a:t>TEG/</a:t>
                      </a:r>
                    </a:p>
                    <a:p>
                      <a:pPr algn="ctr"/>
                      <a:r>
                        <a:rPr lang="es-HN" sz="1000" dirty="0">
                          <a:latin typeface="Myriad Pro" panose="020B0503030403020204" pitchFamily="34" charset="0"/>
                        </a:rPr>
                        <a:t>SPS</a:t>
                      </a:r>
                    </a:p>
                  </a:txBody>
                  <a:tcPr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25k</a:t>
                      </a:r>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25%</a:t>
                      </a:r>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es-HN" sz="1000" b="0" u="none" strike="noStrike" dirty="0">
                          <a:solidFill>
                            <a:srgbClr val="000000"/>
                          </a:solidFill>
                          <a:effectLst/>
                          <a:latin typeface="Myriad Pro" panose="020B0503030403020204" pitchFamily="34" charset="0"/>
                        </a:rPr>
                        <a:t> LT</a:t>
                      </a:r>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13k</a:t>
                      </a:r>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30%</a:t>
                      </a:r>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a:noFill/>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HN" sz="1000" dirty="0">
                          <a:latin typeface="Myriad Pro" panose="020B0503030403020204" pitchFamily="34" charset="0"/>
                        </a:rPr>
                        <a:t>Otras</a:t>
                      </a:r>
                    </a:p>
                  </a:txBody>
                  <a:tcPr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11k</a:t>
                      </a:r>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38%</a:t>
                      </a:r>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47980837"/>
                  </a:ext>
                </a:extLst>
              </a:tr>
              <a:tr h="264229">
                <a:tc vMerge="1">
                  <a:txBody>
                    <a:bodyPr/>
                    <a:lstStyle/>
                    <a:p>
                      <a:endParaRPr lang="es-HN" sz="1200" dirty="0">
                        <a:latin typeface="Myriad Pro" panose="020B0503030403020204" pitchFamily="34" charset="0"/>
                      </a:endParaRPr>
                    </a:p>
                  </a:txBody>
                  <a:tcPr/>
                </a:tc>
                <a:tc>
                  <a:txBody>
                    <a:bodyPr/>
                    <a:lstStyle/>
                    <a:p>
                      <a:pPr algn="ctr"/>
                      <a:r>
                        <a:rPr lang="es-HN" sz="1000" dirty="0">
                          <a:latin typeface="Myriad Pro" panose="020B0503030403020204" pitchFamily="34" charset="0"/>
                        </a:rPr>
                        <a:t>Otros</a:t>
                      </a: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50K</a:t>
                      </a: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23%</a:t>
                      </a:r>
                    </a:p>
                  </a:txBody>
                  <a:tcPr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HN" sz="1000" dirty="0">
                          <a:latin typeface="Myriad Pro" panose="020B0503030403020204" pitchFamily="34" charset="0"/>
                        </a:rPr>
                        <a:t>For</a:t>
                      </a:r>
                    </a:p>
                  </a:txBody>
                  <a:tcPr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25k</a:t>
                      </a:r>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25%</a:t>
                      </a:r>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es-HN" sz="1000" b="0" u="none" strike="noStrike" dirty="0">
                          <a:solidFill>
                            <a:srgbClr val="000000"/>
                          </a:solidFill>
                          <a:effectLst/>
                          <a:latin typeface="Myriad Pro" panose="020B0503030403020204" pitchFamily="34" charset="0"/>
                        </a:rPr>
                        <a:t> EP</a:t>
                      </a:r>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5k</a:t>
                      </a:r>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i="0" u="none" strike="noStrike" dirty="0">
                          <a:solidFill>
                            <a:srgbClr val="000000"/>
                          </a:solidFill>
                          <a:effectLst/>
                          <a:latin typeface="Myriad Pro" panose="020B0503030403020204" pitchFamily="34" charset="0"/>
                        </a:rPr>
                        <a:t>=</a:t>
                      </a: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49581530"/>
                  </a:ext>
                </a:extLst>
              </a:tr>
              <a:tr h="243938">
                <a:tc vMerge="1">
                  <a:txBody>
                    <a:bodyPr/>
                    <a:lstStyle/>
                    <a:p>
                      <a:endParaRPr lang="es-HN" sz="1200" dirty="0">
                        <a:latin typeface="Myriad Pro" panose="020B0503030403020204" pitchFamily="34" charset="0"/>
                      </a:endParaRPr>
                    </a:p>
                  </a:txBody>
                  <a:tcPr/>
                </a:tc>
                <a:tc>
                  <a:txBody>
                    <a:bodyPr/>
                    <a:lstStyle/>
                    <a:p>
                      <a:pPr algn="ctr"/>
                      <a:endParaRPr lang="es-HN" sz="1000" dirty="0">
                        <a:latin typeface="Myriad Pro" panose="020B0503030403020204" pitchFamily="34" charset="0"/>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endParaRPr lang="es-HN" sz="1000" dirty="0">
                        <a:latin typeface="Myriad Pro" panose="020B0503030403020204" pitchFamily="34" charset="0"/>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endParaRPr lang="es-HN" sz="1000" dirty="0">
                        <a:latin typeface="Myriad Pro" panose="020B0503030403020204" pitchFamily="34" charset="0"/>
                      </a:endParaRPr>
                    </a:p>
                  </a:txBody>
                  <a:tcPr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HN" sz="1000" dirty="0">
                          <a:latin typeface="Myriad Pro" panose="020B0503030403020204" pitchFamily="34" charset="0"/>
                        </a:rPr>
                        <a:t>Otras</a:t>
                      </a:r>
                    </a:p>
                  </a:txBody>
                  <a:tcPr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12k</a:t>
                      </a:r>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i="0" u="none" strike="noStrike" dirty="0">
                          <a:solidFill>
                            <a:srgbClr val="000000"/>
                          </a:solidFill>
                          <a:effectLst/>
                          <a:latin typeface="Myriad Pro" panose="020B0503030403020204" pitchFamily="34" charset="0"/>
                        </a:rPr>
                        <a:t>= </a:t>
                      </a: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es-HN" sz="1000" b="0" u="none" strike="noStrike" dirty="0">
                          <a:solidFill>
                            <a:srgbClr val="000000"/>
                          </a:solidFill>
                          <a:effectLst/>
                          <a:latin typeface="Myriad Pro" panose="020B0503030403020204" pitchFamily="34" charset="0"/>
                        </a:rPr>
                        <a:t> Diez</a:t>
                      </a:r>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a:solidFill>
                            <a:srgbClr val="000000"/>
                          </a:solidFill>
                          <a:effectLst/>
                          <a:latin typeface="Myriad Pro" panose="020B0503030403020204" pitchFamily="34" charset="0"/>
                        </a:rPr>
                        <a:t>3k</a:t>
                      </a:r>
                      <a:endParaRPr lang="es-HN" sz="1000" b="0" i="0" u="none" strike="noStrike">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100%</a:t>
                      </a:r>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2998661"/>
                  </a:ext>
                </a:extLst>
              </a:tr>
              <a:tr h="314451">
                <a:tc vMerge="1">
                  <a:txBody>
                    <a:bodyPr/>
                    <a:lstStyle/>
                    <a:p>
                      <a:endParaRPr lang="es-HN" sz="1200" dirty="0">
                        <a:latin typeface="Myriad Pro" panose="020B0503030403020204" pitchFamily="34" charset="0"/>
                      </a:endParaRPr>
                    </a:p>
                  </a:txBody>
                  <a:tcPr/>
                </a:tc>
                <a:tc>
                  <a:txBody>
                    <a:bodyPr/>
                    <a:lstStyle/>
                    <a:p>
                      <a:pPr algn="ctr"/>
                      <a:endParaRPr lang="es-HN" sz="1000" dirty="0">
                        <a:latin typeface="Myriad Pro" panose="020B0503030403020204" pitchFamily="34" charset="0"/>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endParaRPr lang="es-HN" sz="1000" dirty="0">
                        <a:latin typeface="Myriad Pro" panose="020B0503030403020204" pitchFamily="34" charset="0"/>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endParaRPr lang="es-HN" sz="1000" dirty="0">
                        <a:latin typeface="Myriad Pro" panose="020B0503030403020204" pitchFamily="34" charset="0"/>
                      </a:endParaRPr>
                    </a:p>
                  </a:txBody>
                  <a:tcPr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endParaRPr lang="es-HN" sz="1000" dirty="0">
                        <a:latin typeface="Myriad Pro" panose="020B0503030403020204" pitchFamily="34" charset="0"/>
                      </a:endParaRPr>
                    </a:p>
                  </a:txBody>
                  <a:tcPr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fontAlgn="b"/>
                      <a:r>
                        <a:rPr lang="es-HN" sz="1000" b="0" u="none" strike="noStrike" dirty="0">
                          <a:solidFill>
                            <a:srgbClr val="000000"/>
                          </a:solidFill>
                          <a:effectLst/>
                          <a:latin typeface="Myriad Pro" panose="020B0503030403020204" pitchFamily="34" charset="0"/>
                        </a:rPr>
                        <a:t> Otros </a:t>
                      </a:r>
                    </a:p>
                    <a:p>
                      <a:pPr algn="ctr" fontAlgn="b"/>
                      <a:r>
                        <a:rPr lang="es-HN" sz="1000" b="0" i="0" u="none" strike="noStrike" dirty="0">
                          <a:solidFill>
                            <a:srgbClr val="000000"/>
                          </a:solidFill>
                          <a:effectLst/>
                          <a:latin typeface="Myriad Pro" panose="020B0503030403020204" pitchFamily="34" charset="0"/>
                        </a:rPr>
                        <a:t> Digital</a:t>
                      </a: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68k</a:t>
                      </a:r>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s-HN" sz="1000" b="0" u="none" strike="noStrike" dirty="0">
                          <a:solidFill>
                            <a:schemeClr val="tx1"/>
                          </a:solidFill>
                          <a:effectLst/>
                          <a:latin typeface="Myriad Pro" panose="020B0503030403020204" pitchFamily="34" charset="0"/>
                        </a:rPr>
                        <a:t>44%</a:t>
                      </a:r>
                      <a:endParaRPr lang="es-HN" sz="1000" b="0" i="0" u="none" strike="noStrike" dirty="0">
                        <a:solidFill>
                          <a:schemeClr val="tx1"/>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89917316"/>
                  </a:ext>
                </a:extLst>
              </a:tr>
            </a:tbl>
          </a:graphicData>
        </a:graphic>
      </p:graphicFrame>
      <p:graphicFrame>
        <p:nvGraphicFramePr>
          <p:cNvPr id="5" name="Tabla 4">
            <a:extLst>
              <a:ext uri="{FF2B5EF4-FFF2-40B4-BE49-F238E27FC236}">
                <a16:creationId xmlns:a16="http://schemas.microsoft.com/office/drawing/2014/main" id="{C5A09812-1155-8352-29B8-0AF8E8F7E603}"/>
              </a:ext>
            </a:extLst>
          </p:cNvPr>
          <p:cNvGraphicFramePr>
            <a:graphicFrameLocks noGrp="1"/>
          </p:cNvGraphicFramePr>
          <p:nvPr>
            <p:extLst>
              <p:ext uri="{D42A27DB-BD31-4B8C-83A1-F6EECF244321}">
                <p14:modId xmlns:p14="http://schemas.microsoft.com/office/powerpoint/2010/main" val="850441095"/>
              </p:ext>
            </p:extLst>
          </p:nvPr>
        </p:nvGraphicFramePr>
        <p:xfrm>
          <a:off x="76458" y="3878036"/>
          <a:ext cx="11815200" cy="1066800"/>
        </p:xfrm>
        <a:graphic>
          <a:graphicData uri="http://schemas.openxmlformats.org/drawingml/2006/table">
            <a:tbl>
              <a:tblPr firstRow="1" bandRow="1">
                <a:tableStyleId>{2D5ABB26-0587-4C30-8999-92F81FD0307C}</a:tableStyleId>
              </a:tblPr>
              <a:tblGrid>
                <a:gridCol w="936000">
                  <a:extLst>
                    <a:ext uri="{9D8B030D-6E8A-4147-A177-3AD203B41FA5}">
                      <a16:colId xmlns:a16="http://schemas.microsoft.com/office/drawing/2014/main" val="915530551"/>
                    </a:ext>
                  </a:extLst>
                </a:gridCol>
                <a:gridCol w="540000">
                  <a:extLst>
                    <a:ext uri="{9D8B030D-6E8A-4147-A177-3AD203B41FA5}">
                      <a16:colId xmlns:a16="http://schemas.microsoft.com/office/drawing/2014/main" val="4053218525"/>
                    </a:ext>
                  </a:extLst>
                </a:gridCol>
                <a:gridCol w="540000">
                  <a:extLst>
                    <a:ext uri="{9D8B030D-6E8A-4147-A177-3AD203B41FA5}">
                      <a16:colId xmlns:a16="http://schemas.microsoft.com/office/drawing/2014/main" val="268739692"/>
                    </a:ext>
                  </a:extLst>
                </a:gridCol>
                <a:gridCol w="468000">
                  <a:extLst>
                    <a:ext uri="{9D8B030D-6E8A-4147-A177-3AD203B41FA5}">
                      <a16:colId xmlns:a16="http://schemas.microsoft.com/office/drawing/2014/main" val="501433643"/>
                    </a:ext>
                  </a:extLst>
                </a:gridCol>
                <a:gridCol w="540000">
                  <a:extLst>
                    <a:ext uri="{9D8B030D-6E8A-4147-A177-3AD203B41FA5}">
                      <a16:colId xmlns:a16="http://schemas.microsoft.com/office/drawing/2014/main" val="2440520261"/>
                    </a:ext>
                  </a:extLst>
                </a:gridCol>
                <a:gridCol w="540000">
                  <a:extLst>
                    <a:ext uri="{9D8B030D-6E8A-4147-A177-3AD203B41FA5}">
                      <a16:colId xmlns:a16="http://schemas.microsoft.com/office/drawing/2014/main" val="2762556114"/>
                    </a:ext>
                  </a:extLst>
                </a:gridCol>
                <a:gridCol w="468000">
                  <a:extLst>
                    <a:ext uri="{9D8B030D-6E8A-4147-A177-3AD203B41FA5}">
                      <a16:colId xmlns:a16="http://schemas.microsoft.com/office/drawing/2014/main" val="1273017213"/>
                    </a:ext>
                  </a:extLst>
                </a:gridCol>
                <a:gridCol w="540000">
                  <a:extLst>
                    <a:ext uri="{9D8B030D-6E8A-4147-A177-3AD203B41FA5}">
                      <a16:colId xmlns:a16="http://schemas.microsoft.com/office/drawing/2014/main" val="736339630"/>
                    </a:ext>
                  </a:extLst>
                </a:gridCol>
                <a:gridCol w="540000">
                  <a:extLst>
                    <a:ext uri="{9D8B030D-6E8A-4147-A177-3AD203B41FA5}">
                      <a16:colId xmlns:a16="http://schemas.microsoft.com/office/drawing/2014/main" val="3995469693"/>
                    </a:ext>
                  </a:extLst>
                </a:gridCol>
                <a:gridCol w="468000">
                  <a:extLst>
                    <a:ext uri="{9D8B030D-6E8A-4147-A177-3AD203B41FA5}">
                      <a16:colId xmlns:a16="http://schemas.microsoft.com/office/drawing/2014/main" val="4196936219"/>
                    </a:ext>
                  </a:extLst>
                </a:gridCol>
                <a:gridCol w="540000">
                  <a:extLst>
                    <a:ext uri="{9D8B030D-6E8A-4147-A177-3AD203B41FA5}">
                      <a16:colId xmlns:a16="http://schemas.microsoft.com/office/drawing/2014/main" val="2658265123"/>
                    </a:ext>
                  </a:extLst>
                </a:gridCol>
                <a:gridCol w="540000">
                  <a:extLst>
                    <a:ext uri="{9D8B030D-6E8A-4147-A177-3AD203B41FA5}">
                      <a16:colId xmlns:a16="http://schemas.microsoft.com/office/drawing/2014/main" val="2092666865"/>
                    </a:ext>
                  </a:extLst>
                </a:gridCol>
                <a:gridCol w="468000">
                  <a:extLst>
                    <a:ext uri="{9D8B030D-6E8A-4147-A177-3AD203B41FA5}">
                      <a16:colId xmlns:a16="http://schemas.microsoft.com/office/drawing/2014/main" val="1498514589"/>
                    </a:ext>
                  </a:extLst>
                </a:gridCol>
                <a:gridCol w="540000">
                  <a:extLst>
                    <a:ext uri="{9D8B030D-6E8A-4147-A177-3AD203B41FA5}">
                      <a16:colId xmlns:a16="http://schemas.microsoft.com/office/drawing/2014/main" val="3679275753"/>
                    </a:ext>
                  </a:extLst>
                </a:gridCol>
                <a:gridCol w="540000">
                  <a:extLst>
                    <a:ext uri="{9D8B030D-6E8A-4147-A177-3AD203B41FA5}">
                      <a16:colId xmlns:a16="http://schemas.microsoft.com/office/drawing/2014/main" val="1312902962"/>
                    </a:ext>
                  </a:extLst>
                </a:gridCol>
                <a:gridCol w="468000">
                  <a:extLst>
                    <a:ext uri="{9D8B030D-6E8A-4147-A177-3AD203B41FA5}">
                      <a16:colId xmlns:a16="http://schemas.microsoft.com/office/drawing/2014/main" val="1752492928"/>
                    </a:ext>
                  </a:extLst>
                </a:gridCol>
                <a:gridCol w="540000">
                  <a:extLst>
                    <a:ext uri="{9D8B030D-6E8A-4147-A177-3AD203B41FA5}">
                      <a16:colId xmlns:a16="http://schemas.microsoft.com/office/drawing/2014/main" val="358214329"/>
                    </a:ext>
                  </a:extLst>
                </a:gridCol>
                <a:gridCol w="540000">
                  <a:extLst>
                    <a:ext uri="{9D8B030D-6E8A-4147-A177-3AD203B41FA5}">
                      <a16:colId xmlns:a16="http://schemas.microsoft.com/office/drawing/2014/main" val="663508855"/>
                    </a:ext>
                  </a:extLst>
                </a:gridCol>
                <a:gridCol w="468000">
                  <a:extLst>
                    <a:ext uri="{9D8B030D-6E8A-4147-A177-3AD203B41FA5}">
                      <a16:colId xmlns:a16="http://schemas.microsoft.com/office/drawing/2014/main" val="128946689"/>
                    </a:ext>
                  </a:extLst>
                </a:gridCol>
                <a:gridCol w="540000">
                  <a:extLst>
                    <a:ext uri="{9D8B030D-6E8A-4147-A177-3AD203B41FA5}">
                      <a16:colId xmlns:a16="http://schemas.microsoft.com/office/drawing/2014/main" val="1424378307"/>
                    </a:ext>
                  </a:extLst>
                </a:gridCol>
                <a:gridCol w="540000">
                  <a:extLst>
                    <a:ext uri="{9D8B030D-6E8A-4147-A177-3AD203B41FA5}">
                      <a16:colId xmlns:a16="http://schemas.microsoft.com/office/drawing/2014/main" val="2324526067"/>
                    </a:ext>
                  </a:extLst>
                </a:gridCol>
                <a:gridCol w="511200">
                  <a:extLst>
                    <a:ext uri="{9D8B030D-6E8A-4147-A177-3AD203B41FA5}">
                      <a16:colId xmlns:a16="http://schemas.microsoft.com/office/drawing/2014/main" val="2092040765"/>
                    </a:ext>
                  </a:extLst>
                </a:gridCol>
              </a:tblGrid>
              <a:tr h="244257">
                <a:tc>
                  <a:txBody>
                    <a:bodyPr/>
                    <a:lstStyle/>
                    <a:p>
                      <a:endParaRPr lang="es-HN" sz="1200" dirty="0">
                        <a:latin typeface="Myriad Pro" panose="020B0503030403020204" pitchFamily="34" charset="0"/>
                      </a:endParaRPr>
                    </a:p>
                  </a:txBody>
                  <a:tcPr>
                    <a:lnR w="6350" cap="flat" cmpd="sng" algn="ctr">
                      <a:solidFill>
                        <a:schemeClr val="bg1">
                          <a:lumMod val="85000"/>
                        </a:schemeClr>
                      </a:solidFill>
                      <a:prstDash val="solid"/>
                      <a:round/>
                      <a:headEnd type="none" w="med" len="med"/>
                      <a:tailEnd type="none" w="med" len="med"/>
                    </a:lnR>
                  </a:tcPr>
                </a:tc>
                <a:tc gridSpan="3">
                  <a:txBody>
                    <a:bodyPr/>
                    <a:lstStyle/>
                    <a:p>
                      <a:pPr algn="ctr"/>
                      <a:r>
                        <a:rPr lang="es-HN" sz="1300" b="1" dirty="0">
                          <a:solidFill>
                            <a:schemeClr val="bg1"/>
                          </a:solidFill>
                          <a:latin typeface="Myriad Pro" panose="020B0503030403020204" pitchFamily="34" charset="0"/>
                        </a:rPr>
                        <a:t>TV y DIG</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endParaRPr lang="es-HN" dirty="0"/>
                    </a:p>
                  </a:txBody>
                  <a:tcPr/>
                </a:tc>
                <a:tc hMerge="1">
                  <a:txBody>
                    <a:bodyPr/>
                    <a:lstStyle/>
                    <a:p>
                      <a:endParaRPr lang="es-HN" dirty="0"/>
                    </a:p>
                  </a:txBody>
                  <a:tcPr/>
                </a:tc>
                <a:tc gridSpan="3">
                  <a:txBody>
                    <a:bodyPr/>
                    <a:lstStyle/>
                    <a:p>
                      <a:pPr algn="ctr"/>
                      <a:r>
                        <a:rPr lang="es-HN" sz="1300" b="1" dirty="0">
                          <a:solidFill>
                            <a:schemeClr val="bg1"/>
                          </a:solidFill>
                          <a:latin typeface="Myriad Pro" panose="020B0503030403020204" pitchFamily="34" charset="0"/>
                        </a:rPr>
                        <a:t>RADIO</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pPr algn="ctr"/>
                      <a:endParaRPr lang="es-HN" sz="1200" dirty="0">
                        <a:latin typeface="Myriad Pro" panose="020B0503030403020204" pitchFamily="34" charset="0"/>
                      </a:endParaRPr>
                    </a:p>
                  </a:txBody>
                  <a:tcPr/>
                </a:tc>
                <a:tc hMerge="1">
                  <a:txBody>
                    <a:bodyPr/>
                    <a:lstStyle/>
                    <a:p>
                      <a:pPr algn="ctr"/>
                      <a:endParaRPr lang="es-HN" sz="1200" dirty="0">
                        <a:latin typeface="Myriad Pro" panose="020B0503030403020204" pitchFamily="34" charset="0"/>
                      </a:endParaRPr>
                    </a:p>
                  </a:txBody>
                  <a:tcPr/>
                </a:tc>
                <a:tc gridSpan="3">
                  <a:txBody>
                    <a:bodyPr/>
                    <a:lstStyle/>
                    <a:p>
                      <a:pPr algn="ctr"/>
                      <a:endParaRPr lang="es-HN" sz="1300" b="1" dirty="0">
                        <a:solidFill>
                          <a:schemeClr val="bg1"/>
                        </a:solidFill>
                        <a:latin typeface="Myriad Pro" panose="020B0503030403020204" pitchFamily="34" charset="0"/>
                      </a:endParaRPr>
                    </a:p>
                  </a:txBody>
                  <a:tcPr anchor="ctr">
                    <a:lnL w="6350" cap="flat" cmpd="sng" algn="ctr">
                      <a:solidFill>
                        <a:schemeClr val="bg1">
                          <a:lumMod val="95000"/>
                        </a:schemeClr>
                      </a:solidFill>
                      <a:prstDash val="solid"/>
                      <a:round/>
                      <a:headEnd type="none" w="med" len="med"/>
                      <a:tailEnd type="none" w="med" len="med"/>
                    </a:lnL>
                    <a:noFill/>
                  </a:tcPr>
                </a:tc>
                <a:tc hMerge="1">
                  <a:txBody>
                    <a:bodyPr/>
                    <a:lstStyle/>
                    <a:p>
                      <a:pPr algn="ctr"/>
                      <a:endParaRPr lang="es-HN" sz="1200" dirty="0">
                        <a:latin typeface="Myriad Pro" panose="020B0503030403020204" pitchFamily="34" charset="0"/>
                      </a:endParaRPr>
                    </a:p>
                  </a:txBody>
                  <a:tcPr/>
                </a:tc>
                <a:tc hMerge="1">
                  <a:txBody>
                    <a:bodyPr/>
                    <a:lstStyle/>
                    <a:p>
                      <a:pPr algn="ctr"/>
                      <a:endParaRPr lang="es-HN" sz="1200" dirty="0">
                        <a:latin typeface="Myriad Pro" panose="020B0503030403020204" pitchFamily="34" charset="0"/>
                      </a:endParaRPr>
                    </a:p>
                  </a:txBody>
                  <a:tcPr/>
                </a:tc>
                <a:tc gridSpan="3">
                  <a:txBody>
                    <a:bodyPr/>
                    <a:lstStyle/>
                    <a:p>
                      <a:pPr algn="ctr"/>
                      <a:endParaRPr lang="es-HN" sz="1300" b="1" dirty="0">
                        <a:solidFill>
                          <a:schemeClr val="bg1"/>
                        </a:solidFill>
                        <a:latin typeface="Myriad Pro" panose="020B0503030403020204" pitchFamily="34" charset="0"/>
                      </a:endParaRPr>
                    </a:p>
                  </a:txBody>
                  <a:tcPr anchor="ctr">
                    <a:noFill/>
                  </a:tcPr>
                </a:tc>
                <a:tc hMerge="1">
                  <a:txBody>
                    <a:bodyPr/>
                    <a:lstStyle/>
                    <a:p>
                      <a:pPr algn="ctr"/>
                      <a:endParaRPr lang="es-HN" sz="1200" dirty="0">
                        <a:latin typeface="Myriad Pro" panose="020B0503030403020204" pitchFamily="34" charset="0"/>
                      </a:endParaRPr>
                    </a:p>
                  </a:txBody>
                  <a:tcPr/>
                </a:tc>
                <a:tc hMerge="1">
                  <a:txBody>
                    <a:bodyPr/>
                    <a:lstStyle/>
                    <a:p>
                      <a:pPr algn="ctr"/>
                      <a:endParaRPr lang="es-HN" sz="1200" dirty="0">
                        <a:latin typeface="Myriad Pro" panose="020B0503030403020204" pitchFamily="34" charset="0"/>
                      </a:endParaRPr>
                    </a:p>
                  </a:txBody>
                  <a:tcPr/>
                </a:tc>
                <a:tc gridSpan="3">
                  <a:txBody>
                    <a:bodyPr/>
                    <a:lstStyle/>
                    <a:p>
                      <a:pPr algn="ctr"/>
                      <a:endParaRPr lang="es-HN" sz="1300" b="1" dirty="0">
                        <a:solidFill>
                          <a:schemeClr val="bg1"/>
                        </a:solidFill>
                        <a:latin typeface="Myriad Pro" panose="020B0503030403020204" pitchFamily="34" charset="0"/>
                      </a:endParaRPr>
                    </a:p>
                  </a:txBody>
                  <a:tcPr anchor="ctr">
                    <a:noFill/>
                  </a:tcPr>
                </a:tc>
                <a:tc hMerge="1">
                  <a:txBody>
                    <a:bodyPr/>
                    <a:lstStyle/>
                    <a:p>
                      <a:pPr algn="ctr"/>
                      <a:endParaRPr lang="es-HN" sz="1200" dirty="0">
                        <a:latin typeface="Myriad Pro" panose="020B0503030403020204" pitchFamily="34" charset="0"/>
                      </a:endParaRPr>
                    </a:p>
                  </a:txBody>
                  <a:tcPr/>
                </a:tc>
                <a:tc hMerge="1">
                  <a:txBody>
                    <a:bodyPr/>
                    <a:lstStyle/>
                    <a:p>
                      <a:pPr algn="ctr"/>
                      <a:endParaRPr lang="es-HN" sz="1200" dirty="0">
                        <a:latin typeface="Myriad Pro" panose="020B0503030403020204" pitchFamily="34" charset="0"/>
                      </a:endParaRPr>
                    </a:p>
                  </a:txBody>
                  <a:tcPr/>
                </a:tc>
                <a:tc gridSpan="3">
                  <a:txBody>
                    <a:bodyPr/>
                    <a:lstStyle/>
                    <a:p>
                      <a:pPr algn="ctr"/>
                      <a:r>
                        <a:rPr lang="es-HN" sz="1300" b="1" dirty="0">
                          <a:solidFill>
                            <a:schemeClr val="bg1"/>
                          </a:solidFill>
                          <a:latin typeface="Myriad Pro" panose="020B0503030403020204" pitchFamily="34" charset="0"/>
                        </a:rPr>
                        <a:t>CABLE</a:t>
                      </a:r>
                    </a:p>
                  </a:txBody>
                  <a:tcPr anchor="ctr">
                    <a:solidFill>
                      <a:srgbClr val="C00000"/>
                    </a:solidFill>
                  </a:tcPr>
                </a:tc>
                <a:tc hMerge="1">
                  <a:txBody>
                    <a:bodyPr/>
                    <a:lstStyle/>
                    <a:p>
                      <a:pPr algn="ctr"/>
                      <a:endParaRPr lang="es-HN" sz="1200" dirty="0">
                        <a:latin typeface="Myriad Pro" panose="020B0503030403020204" pitchFamily="34" charset="0"/>
                      </a:endParaRPr>
                    </a:p>
                  </a:txBody>
                  <a:tcPr/>
                </a:tc>
                <a:tc hMerge="1">
                  <a:txBody>
                    <a:bodyPr/>
                    <a:lstStyle/>
                    <a:p>
                      <a:pPr algn="ctr"/>
                      <a:endParaRPr lang="es-HN" sz="1200" dirty="0">
                        <a:latin typeface="Myriad Pro" panose="020B0503030403020204" pitchFamily="34" charset="0"/>
                      </a:endParaRPr>
                    </a:p>
                  </a:txBody>
                  <a:tcPr/>
                </a:tc>
                <a:tc gridSpan="3">
                  <a:txBody>
                    <a:bodyPr/>
                    <a:lstStyle/>
                    <a:p>
                      <a:pPr algn="ctr"/>
                      <a:endParaRPr lang="es-HN" sz="1300" b="1" dirty="0">
                        <a:solidFill>
                          <a:schemeClr val="bg1"/>
                        </a:solidFill>
                        <a:latin typeface="Myriad Pro" panose="020B0503030403020204" pitchFamily="34" charset="0"/>
                      </a:endParaRPr>
                    </a:p>
                  </a:txBody>
                  <a:tcPr anchor="ctr">
                    <a:noFill/>
                  </a:tcPr>
                </a:tc>
                <a:tc hMerge="1">
                  <a:txBody>
                    <a:bodyPr/>
                    <a:lstStyle/>
                    <a:p>
                      <a:pPr algn="ctr"/>
                      <a:endParaRPr lang="es-HN" sz="1200" dirty="0">
                        <a:latin typeface="Myriad Pro" panose="020B0503030403020204" pitchFamily="34" charset="0"/>
                      </a:endParaRPr>
                    </a:p>
                  </a:txBody>
                  <a:tcPr/>
                </a:tc>
                <a:tc hMerge="1">
                  <a:txBody>
                    <a:bodyPr/>
                    <a:lstStyle/>
                    <a:p>
                      <a:pPr algn="ctr"/>
                      <a:endParaRPr lang="es-HN" sz="1200" dirty="0">
                        <a:latin typeface="Myriad Pro" panose="020B0503030403020204" pitchFamily="34" charset="0"/>
                      </a:endParaRPr>
                    </a:p>
                  </a:txBody>
                  <a:tcPr/>
                </a:tc>
                <a:extLst>
                  <a:ext uri="{0D108BD9-81ED-4DB2-BD59-A6C34878D82A}">
                    <a16:rowId xmlns:a16="http://schemas.microsoft.com/office/drawing/2014/main" val="1917448424"/>
                  </a:ext>
                </a:extLst>
              </a:tr>
              <a:tr h="244257">
                <a:tc rowSpan="3">
                  <a:txBody>
                    <a:bodyPr/>
                    <a:lstStyle/>
                    <a:p>
                      <a:r>
                        <a:rPr lang="es-HN" sz="1300" b="1" dirty="0">
                          <a:solidFill>
                            <a:srgbClr val="C00000"/>
                          </a:solidFill>
                          <a:latin typeface="Myriad Pro" panose="020B0503030403020204" pitchFamily="34" charset="0"/>
                        </a:rPr>
                        <a:t>MUNDIAL</a:t>
                      </a:r>
                    </a:p>
                    <a:p>
                      <a:r>
                        <a:rPr lang="es-HN" sz="1400" b="1" dirty="0">
                          <a:solidFill>
                            <a:srgbClr val="C00000"/>
                          </a:solidFill>
                          <a:latin typeface="Myriad Pro" panose="020B0503030403020204" pitchFamily="34" charset="0"/>
                        </a:rPr>
                        <a:t>$350</a:t>
                      </a:r>
                    </a:p>
                  </a:txBody>
                  <a:tcPr anchor="ctr">
                    <a:lnB w="6350" cap="flat" cmpd="sng" algn="ctr">
                      <a:solidFill>
                        <a:schemeClr val="tx1">
                          <a:lumMod val="50000"/>
                          <a:lumOff val="50000"/>
                        </a:schemeClr>
                      </a:solidFill>
                      <a:prstDash val="solid"/>
                      <a:round/>
                      <a:headEnd type="none" w="med" len="med"/>
                      <a:tailEnd type="none" w="med" len="med"/>
                    </a:lnB>
                  </a:tcPr>
                </a:tc>
                <a:tc gridSpan="3">
                  <a:txBody>
                    <a:bodyPr/>
                    <a:lstStyle/>
                    <a:p>
                      <a:pPr algn="ctr"/>
                      <a:r>
                        <a:rPr lang="es-HN" sz="1300" b="1" dirty="0">
                          <a:solidFill>
                            <a:schemeClr val="bg1"/>
                          </a:solidFill>
                          <a:latin typeface="Myriad Pro" panose="020B0503030403020204" pitchFamily="34" charset="0"/>
                        </a:rPr>
                        <a:t>$266K</a:t>
                      </a:r>
                    </a:p>
                  </a:txBody>
                  <a:tcPr anchor="ctr">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endParaRPr lang="es-HN" dirty="0"/>
                    </a:p>
                  </a:txBody>
                  <a:tcPr/>
                </a:tc>
                <a:tc hMerge="1">
                  <a:txBody>
                    <a:bodyPr/>
                    <a:lstStyle/>
                    <a:p>
                      <a:endParaRPr lang="es-HN" dirty="0"/>
                    </a:p>
                  </a:txBody>
                  <a:tcPr/>
                </a:tc>
                <a:tc gridSpan="3">
                  <a:txBody>
                    <a:bodyPr/>
                    <a:lstStyle/>
                    <a:p>
                      <a:pPr algn="ctr"/>
                      <a:r>
                        <a:rPr lang="es-HN" sz="1300" b="1" dirty="0">
                          <a:solidFill>
                            <a:schemeClr val="bg1"/>
                          </a:solidFill>
                          <a:latin typeface="Myriad Pro" panose="020B0503030403020204" pitchFamily="34" charset="0"/>
                        </a:rPr>
                        <a:t>$32K</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pPr algn="ctr"/>
                      <a:endParaRPr lang="es-HN" sz="1200" dirty="0">
                        <a:latin typeface="Myriad Pro" panose="020B0503030403020204" pitchFamily="34" charset="0"/>
                      </a:endParaRPr>
                    </a:p>
                  </a:txBody>
                  <a:tcPr/>
                </a:tc>
                <a:tc hMerge="1">
                  <a:txBody>
                    <a:bodyPr/>
                    <a:lstStyle/>
                    <a:p>
                      <a:pPr algn="ctr"/>
                      <a:endParaRPr lang="es-HN" sz="1200" dirty="0">
                        <a:latin typeface="Myriad Pro" panose="020B0503030403020204" pitchFamily="34" charset="0"/>
                      </a:endParaRPr>
                    </a:p>
                  </a:txBody>
                  <a:tcPr/>
                </a:tc>
                <a:tc gridSpan="3">
                  <a:txBody>
                    <a:bodyPr/>
                    <a:lstStyle/>
                    <a:p>
                      <a:pPr algn="ctr"/>
                      <a:endParaRPr lang="es-HN" sz="1300" b="1" dirty="0">
                        <a:solidFill>
                          <a:schemeClr val="bg1"/>
                        </a:solidFill>
                        <a:latin typeface="Myriad Pro" panose="020B0503030403020204" pitchFamily="34" charset="0"/>
                      </a:endParaRPr>
                    </a:p>
                  </a:txBody>
                  <a:tcPr anchor="ctr">
                    <a:lnL w="6350" cap="flat" cmpd="sng" algn="ctr">
                      <a:solidFill>
                        <a:schemeClr val="bg1">
                          <a:lumMod val="95000"/>
                        </a:schemeClr>
                      </a:solidFill>
                      <a:prstDash val="solid"/>
                      <a:round/>
                      <a:headEnd type="none" w="med" len="med"/>
                      <a:tailEnd type="none" w="med" len="med"/>
                    </a:lnL>
                    <a:noFill/>
                  </a:tcPr>
                </a:tc>
                <a:tc hMerge="1">
                  <a:txBody>
                    <a:bodyPr/>
                    <a:lstStyle/>
                    <a:p>
                      <a:pPr algn="ctr"/>
                      <a:endParaRPr lang="es-HN" sz="1000" dirty="0">
                        <a:latin typeface="Myriad Pro" panose="020B0503030403020204" pitchFamily="34" charset="0"/>
                      </a:endParaRPr>
                    </a:p>
                  </a:txBody>
                  <a:tcPr/>
                </a:tc>
                <a:tc hMerge="1">
                  <a:txBody>
                    <a:bodyPr/>
                    <a:lstStyle/>
                    <a:p>
                      <a:pPr algn="ctr"/>
                      <a:endParaRPr lang="es-HN" sz="1000" dirty="0">
                        <a:latin typeface="Myriad Pro" panose="020B0503030403020204" pitchFamily="34" charset="0"/>
                      </a:endParaRPr>
                    </a:p>
                  </a:txBody>
                  <a:tcPr/>
                </a:tc>
                <a:tc gridSpan="3">
                  <a:txBody>
                    <a:bodyPr/>
                    <a:lstStyle/>
                    <a:p>
                      <a:pPr algn="ctr"/>
                      <a:endParaRPr lang="es-HN" sz="1300" b="1" dirty="0">
                        <a:solidFill>
                          <a:schemeClr val="bg1"/>
                        </a:solidFill>
                        <a:latin typeface="Myriad Pro" panose="020B0503030403020204" pitchFamily="34" charset="0"/>
                      </a:endParaRPr>
                    </a:p>
                  </a:txBody>
                  <a:tcPr anchor="ctr">
                    <a:noFill/>
                  </a:tcPr>
                </a:tc>
                <a:tc hMerge="1">
                  <a:txBody>
                    <a:bodyPr/>
                    <a:lstStyle/>
                    <a:p>
                      <a:pPr algn="ctr"/>
                      <a:endParaRPr lang="es-HN" sz="1000" dirty="0">
                        <a:latin typeface="Myriad Pro" panose="020B0503030403020204" pitchFamily="34" charset="0"/>
                      </a:endParaRPr>
                    </a:p>
                  </a:txBody>
                  <a:tcPr/>
                </a:tc>
                <a:tc hMerge="1">
                  <a:txBody>
                    <a:bodyPr/>
                    <a:lstStyle/>
                    <a:p>
                      <a:pPr algn="ctr"/>
                      <a:endParaRPr lang="es-HN" sz="1000" dirty="0">
                        <a:latin typeface="Myriad Pro" panose="020B0503030403020204" pitchFamily="34" charset="0"/>
                      </a:endParaRPr>
                    </a:p>
                  </a:txBody>
                  <a:tcPr/>
                </a:tc>
                <a:tc gridSpan="3">
                  <a:txBody>
                    <a:bodyPr/>
                    <a:lstStyle/>
                    <a:p>
                      <a:pPr algn="ctr"/>
                      <a:endParaRPr lang="es-HN" sz="1300" b="1" dirty="0">
                        <a:solidFill>
                          <a:schemeClr val="bg1"/>
                        </a:solidFill>
                        <a:latin typeface="Myriad Pro" panose="020B0503030403020204" pitchFamily="34" charset="0"/>
                      </a:endParaRPr>
                    </a:p>
                  </a:txBody>
                  <a:tcPr anchor="ctr">
                    <a:noFill/>
                  </a:tcPr>
                </a:tc>
                <a:tc hMerge="1">
                  <a:txBody>
                    <a:bodyPr/>
                    <a:lstStyle/>
                    <a:p>
                      <a:pPr algn="ctr"/>
                      <a:endParaRPr lang="es-HN" sz="1000" dirty="0">
                        <a:latin typeface="Myriad Pro" panose="020B0503030403020204" pitchFamily="34" charset="0"/>
                      </a:endParaRPr>
                    </a:p>
                  </a:txBody>
                  <a:tcPr/>
                </a:tc>
                <a:tc hMerge="1">
                  <a:txBody>
                    <a:bodyPr/>
                    <a:lstStyle/>
                    <a:p>
                      <a:pPr algn="ctr"/>
                      <a:endParaRPr lang="es-HN" sz="1000" dirty="0">
                        <a:latin typeface="Myriad Pro" panose="020B0503030403020204" pitchFamily="34" charset="0"/>
                      </a:endParaRPr>
                    </a:p>
                  </a:txBody>
                  <a:tcPr/>
                </a:tc>
                <a:tc gridSpan="3">
                  <a:txBody>
                    <a:bodyPr/>
                    <a:lstStyle/>
                    <a:p>
                      <a:pPr algn="ctr"/>
                      <a:r>
                        <a:rPr lang="es-HN" sz="1300" b="1" dirty="0">
                          <a:solidFill>
                            <a:schemeClr val="bg1"/>
                          </a:solidFill>
                          <a:latin typeface="Myriad Pro" panose="020B0503030403020204" pitchFamily="34" charset="0"/>
                        </a:rPr>
                        <a:t>$53K</a:t>
                      </a:r>
                    </a:p>
                  </a:txBody>
                  <a:tcPr anchor="ctr">
                    <a:solidFill>
                      <a:srgbClr val="C00000"/>
                    </a:solidFill>
                  </a:tcPr>
                </a:tc>
                <a:tc hMerge="1">
                  <a:txBody>
                    <a:bodyPr/>
                    <a:lstStyle/>
                    <a:p>
                      <a:pPr algn="ctr"/>
                      <a:endParaRPr lang="es-HN" sz="1000" dirty="0">
                        <a:latin typeface="Myriad Pro" panose="020B0503030403020204" pitchFamily="34" charset="0"/>
                      </a:endParaRPr>
                    </a:p>
                  </a:txBody>
                  <a:tcPr/>
                </a:tc>
                <a:tc hMerge="1">
                  <a:txBody>
                    <a:bodyPr/>
                    <a:lstStyle/>
                    <a:p>
                      <a:pPr algn="ctr"/>
                      <a:endParaRPr lang="es-HN" sz="1000" dirty="0">
                        <a:latin typeface="Myriad Pro" panose="020B0503030403020204" pitchFamily="34" charset="0"/>
                      </a:endParaRPr>
                    </a:p>
                  </a:txBody>
                  <a:tcPr/>
                </a:tc>
                <a:tc gridSpan="3">
                  <a:txBody>
                    <a:bodyPr/>
                    <a:lstStyle/>
                    <a:p>
                      <a:pPr algn="ctr"/>
                      <a:endParaRPr lang="es-HN" sz="1300" b="1" dirty="0">
                        <a:solidFill>
                          <a:schemeClr val="bg1"/>
                        </a:solidFill>
                        <a:latin typeface="Myriad Pro" panose="020B0503030403020204" pitchFamily="34" charset="0"/>
                      </a:endParaRPr>
                    </a:p>
                  </a:txBody>
                  <a:tcPr anchor="ctr">
                    <a:noFill/>
                  </a:tcPr>
                </a:tc>
                <a:tc hMerge="1">
                  <a:txBody>
                    <a:bodyPr/>
                    <a:lstStyle/>
                    <a:p>
                      <a:pPr algn="ctr"/>
                      <a:endParaRPr lang="es-HN" sz="1000" dirty="0">
                        <a:latin typeface="Myriad Pro" panose="020B0503030403020204" pitchFamily="34" charset="0"/>
                      </a:endParaRPr>
                    </a:p>
                  </a:txBody>
                  <a:tcPr/>
                </a:tc>
                <a:tc hMerge="1">
                  <a:txBody>
                    <a:bodyPr/>
                    <a:lstStyle/>
                    <a:p>
                      <a:pPr algn="ctr"/>
                      <a:endParaRPr lang="es-HN" sz="1000" dirty="0">
                        <a:latin typeface="Myriad Pro" panose="020B0503030403020204" pitchFamily="34" charset="0"/>
                      </a:endParaRPr>
                    </a:p>
                  </a:txBody>
                  <a:tcPr/>
                </a:tc>
                <a:extLst>
                  <a:ext uri="{0D108BD9-81ED-4DB2-BD59-A6C34878D82A}">
                    <a16:rowId xmlns:a16="http://schemas.microsoft.com/office/drawing/2014/main" val="1899677261"/>
                  </a:ext>
                </a:extLst>
              </a:tr>
              <a:tr h="231402">
                <a:tc vMerge="1">
                  <a:txBody>
                    <a:bodyPr/>
                    <a:lstStyle/>
                    <a:p>
                      <a:endParaRPr lang="es-HN"/>
                    </a:p>
                  </a:txBody>
                  <a:tcPr/>
                </a:tc>
                <a:tc>
                  <a:txBody>
                    <a:bodyPr/>
                    <a:lstStyle/>
                    <a:p>
                      <a:pPr algn="l"/>
                      <a:endParaRPr lang="es-HN" sz="1000" dirty="0">
                        <a:latin typeface="Myriad Pro" panose="020B0503030403020204" pitchFamily="34" charset="0"/>
                      </a:endParaRPr>
                    </a:p>
                  </a:txBody>
                  <a:tcPr anchor="ctr"/>
                </a:tc>
                <a:tc>
                  <a:txBody>
                    <a:bodyPr/>
                    <a:lstStyle/>
                    <a:p>
                      <a:pPr algn="ctr"/>
                      <a:endParaRPr lang="es-HN" sz="1000" dirty="0">
                        <a:latin typeface="Myriad Pro" panose="020B0503030403020204" pitchFamily="34" charset="0"/>
                      </a:endParaRPr>
                    </a:p>
                  </a:txBody>
                  <a:tcPr anchor="ctr"/>
                </a:tc>
                <a:tc>
                  <a:txBody>
                    <a:bodyPr/>
                    <a:lstStyle/>
                    <a:p>
                      <a:pPr algn="ctr"/>
                      <a:r>
                        <a:rPr lang="es-HN" sz="700" dirty="0">
                          <a:latin typeface="Myriad Pro" panose="020B0503030403020204" pitchFamily="34" charset="0"/>
                        </a:rPr>
                        <a:t>Mix</a:t>
                      </a:r>
                    </a:p>
                  </a:txBody>
                  <a:tcPr anchor="ctr">
                    <a:lnR w="6350" cap="flat" cmpd="sng" algn="ctr">
                      <a:solidFill>
                        <a:schemeClr val="bg1">
                          <a:lumMod val="95000"/>
                        </a:schemeClr>
                      </a:solidFill>
                      <a:prstDash val="solid"/>
                      <a:round/>
                      <a:headEnd type="none" w="med" len="med"/>
                      <a:tailEnd type="none" w="med" len="med"/>
                    </a:lnR>
                    <a:solidFill>
                      <a:schemeClr val="bg1">
                        <a:lumMod val="95000"/>
                      </a:schemeClr>
                    </a:solidFill>
                  </a:tcPr>
                </a:tc>
                <a:tc>
                  <a:txBody>
                    <a:bodyPr/>
                    <a:lstStyle/>
                    <a:p>
                      <a:pPr algn="ctr"/>
                      <a:endParaRPr lang="es-HN" sz="700" dirty="0">
                        <a:latin typeface="Myriad Pro" panose="020B0503030403020204" pitchFamily="34" charset="0"/>
                      </a:endParaRPr>
                    </a:p>
                  </a:txBody>
                  <a:tcPr anchor="ctr">
                    <a:lnL w="6350" cap="flat" cmpd="sng" algn="ctr">
                      <a:solidFill>
                        <a:schemeClr val="bg1">
                          <a:lumMod val="95000"/>
                        </a:schemeClr>
                      </a:solidFill>
                      <a:prstDash val="solid"/>
                      <a:round/>
                      <a:headEnd type="none" w="med" len="med"/>
                      <a:tailEnd type="none" w="med" len="med"/>
                    </a:lnL>
                  </a:tcPr>
                </a:tc>
                <a:tc>
                  <a:txBody>
                    <a:bodyPr/>
                    <a:lstStyle/>
                    <a:p>
                      <a:pPr algn="ctr"/>
                      <a:endParaRPr lang="es-HN" sz="700" dirty="0">
                        <a:latin typeface="Myriad Pro" panose="020B0503030403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700" dirty="0">
                          <a:latin typeface="Myriad Pro" panose="020B0503030403020204" pitchFamily="34" charset="0"/>
                        </a:rPr>
                        <a:t>MIX</a:t>
                      </a:r>
                    </a:p>
                  </a:txBody>
                  <a:tcPr anchor="ctr">
                    <a:lnR w="6350" cap="flat" cmpd="sng" algn="ctr">
                      <a:solidFill>
                        <a:schemeClr val="bg1">
                          <a:lumMod val="85000"/>
                        </a:schemeClr>
                      </a:solidFill>
                      <a:prstDash val="solid"/>
                      <a:round/>
                      <a:headEnd type="none" w="med" len="med"/>
                      <a:tailEnd type="none" w="med" len="med"/>
                    </a:lnR>
                    <a:solidFill>
                      <a:schemeClr val="bg1">
                        <a:lumMod val="95000"/>
                      </a:schemeClr>
                    </a:solidFill>
                  </a:tcPr>
                </a:tc>
                <a:tc>
                  <a:txBody>
                    <a:bodyPr/>
                    <a:lstStyle/>
                    <a:p>
                      <a:pPr algn="ctr" fontAlgn="b"/>
                      <a:endParaRPr lang="es-HN" sz="7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noFill/>
                  </a:tcPr>
                </a:tc>
                <a:tc>
                  <a:txBody>
                    <a:bodyPr/>
                    <a:lstStyle/>
                    <a:p>
                      <a:pPr algn="ctr" fontAlgn="b"/>
                      <a:endParaRPr lang="es-HN" sz="700" b="0" i="0" u="none" strike="noStrike" dirty="0">
                        <a:solidFill>
                          <a:srgbClr val="000000"/>
                        </a:solidFill>
                        <a:effectLst/>
                        <a:latin typeface="Myriad Pro" panose="020B0503030403020204" pitchFamily="34" charset="0"/>
                      </a:endParaRPr>
                    </a:p>
                  </a:txBody>
                  <a:tcPr marL="9525" marR="9525" marT="9525" marB="0" anchor="c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s-HN" sz="700" dirty="0">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noFill/>
                  </a:tcPr>
                </a:tc>
                <a:tc>
                  <a:txBody>
                    <a:bodyPr/>
                    <a:lstStyle/>
                    <a:p>
                      <a:pPr algn="ctr"/>
                      <a:endParaRPr lang="es-HN" sz="700" dirty="0">
                        <a:latin typeface="Myriad Pro" panose="020B0503030403020204" pitchFamily="34" charset="0"/>
                      </a:endParaRPr>
                    </a:p>
                  </a:txBody>
                  <a:tcPr anchor="ctr">
                    <a:lnL w="6350" cap="flat" cmpd="sng" algn="ctr">
                      <a:solidFill>
                        <a:schemeClr val="bg1">
                          <a:lumMod val="85000"/>
                        </a:schemeClr>
                      </a:solidFill>
                      <a:prstDash val="solid"/>
                      <a:round/>
                      <a:headEnd type="none" w="med" len="med"/>
                      <a:tailEnd type="none" w="med" len="med"/>
                    </a:lnL>
                    <a:noFill/>
                  </a:tcPr>
                </a:tc>
                <a:tc>
                  <a:txBody>
                    <a:bodyPr/>
                    <a:lstStyle/>
                    <a:p>
                      <a:pPr algn="ctr" fontAlgn="b"/>
                      <a:endParaRPr lang="es-HN" sz="700" b="0" i="0" u="none" strike="noStrike" dirty="0">
                        <a:solidFill>
                          <a:srgbClr val="000000"/>
                        </a:solidFill>
                        <a:effectLst/>
                        <a:latin typeface="Myriad Pro" panose="020B0503030403020204" pitchFamily="34" charset="0"/>
                      </a:endParaRPr>
                    </a:p>
                  </a:txBody>
                  <a:tcPr marL="9525" marR="9525" marT="9525"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HN" sz="700" dirty="0">
                        <a:latin typeface="Myriad Pro" panose="020B0503030403020204" pitchFamily="34" charset="0"/>
                      </a:endParaRPr>
                    </a:p>
                  </a:txBody>
                  <a:tcPr anchor="ctr">
                    <a:lnR w="6350" cap="flat" cmpd="sng" algn="ctr">
                      <a:solidFill>
                        <a:schemeClr val="bg1">
                          <a:lumMod val="85000"/>
                        </a:schemeClr>
                      </a:solidFill>
                      <a:prstDash val="solid"/>
                      <a:round/>
                      <a:headEnd type="none" w="med" len="med"/>
                      <a:tailEnd type="none" w="med" len="med"/>
                    </a:lnR>
                    <a:noFill/>
                  </a:tcPr>
                </a:tc>
                <a:tc>
                  <a:txBody>
                    <a:bodyPr/>
                    <a:lstStyle/>
                    <a:p>
                      <a:pPr algn="ctr"/>
                      <a:endParaRPr lang="es-HN" sz="700" dirty="0">
                        <a:latin typeface="Myriad Pro" panose="020B0503030403020204" pitchFamily="34" charset="0"/>
                      </a:endParaRPr>
                    </a:p>
                  </a:txBody>
                  <a:tcPr anchor="ctr">
                    <a:lnL w="6350" cap="flat" cmpd="sng" algn="ctr">
                      <a:solidFill>
                        <a:schemeClr val="bg1">
                          <a:lumMod val="85000"/>
                        </a:schemeClr>
                      </a:solidFill>
                      <a:prstDash val="solid"/>
                      <a:round/>
                      <a:headEnd type="none" w="med" len="med"/>
                      <a:tailEnd type="none" w="med" len="med"/>
                    </a:lnL>
                    <a:noFill/>
                  </a:tcPr>
                </a:tc>
                <a:tc>
                  <a:txBody>
                    <a:bodyPr/>
                    <a:lstStyle/>
                    <a:p>
                      <a:pPr algn="ctr" fontAlgn="b"/>
                      <a:endParaRPr lang="es-HN" sz="700" b="0" i="0" u="none" strike="noStrike" dirty="0">
                        <a:solidFill>
                          <a:srgbClr val="000000"/>
                        </a:solidFill>
                        <a:effectLst/>
                        <a:latin typeface="Myriad Pro" panose="020B0503030403020204" pitchFamily="34" charset="0"/>
                      </a:endParaRPr>
                    </a:p>
                  </a:txBody>
                  <a:tcPr marL="9525" marR="9525" marT="9525" marB="0" anchor="c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s-HN" sz="700" dirty="0">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noFill/>
                  </a:tcPr>
                </a:tc>
                <a:tc>
                  <a:txBody>
                    <a:bodyPr/>
                    <a:lstStyle/>
                    <a:p>
                      <a:pPr algn="ctr"/>
                      <a:endParaRPr lang="es-HN" sz="700" dirty="0">
                        <a:latin typeface="Myriad Pro" panose="020B0503030403020204" pitchFamily="34" charset="0"/>
                      </a:endParaRPr>
                    </a:p>
                  </a:txBody>
                  <a:tcPr anchor="ctr">
                    <a:lnL w="6350" cap="flat" cmpd="sng" algn="ctr">
                      <a:solidFill>
                        <a:schemeClr val="bg1">
                          <a:lumMod val="85000"/>
                        </a:schemeClr>
                      </a:solidFill>
                      <a:prstDash val="solid"/>
                      <a:round/>
                      <a:headEnd type="none" w="med" len="med"/>
                      <a:tailEnd type="none" w="med" len="med"/>
                    </a:ln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s-HN" sz="700" dirty="0">
                        <a:latin typeface="Myriad Pro" panose="020B050303040302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HN" sz="700" dirty="0">
                          <a:latin typeface="Myriad Pro" panose="020B0503030403020204" pitchFamily="34" charset="0"/>
                        </a:rPr>
                        <a:t>MIX</a:t>
                      </a:r>
                    </a:p>
                  </a:txBody>
                  <a:tcPr marL="9525" marR="9525" marT="9525" marB="0" anchor="ctr">
                    <a:lnR w="6350" cap="flat" cmpd="sng" algn="ctr">
                      <a:solidFill>
                        <a:schemeClr val="bg1">
                          <a:lumMod val="85000"/>
                        </a:schemeClr>
                      </a:solidFill>
                      <a:prstDash val="solid"/>
                      <a:round/>
                      <a:headEnd type="none" w="med" len="med"/>
                      <a:tailEnd type="none" w="med" len="med"/>
                    </a:lnR>
                    <a:solidFill>
                      <a:schemeClr val="bg1">
                        <a:lumMod val="95000"/>
                      </a:schemeClr>
                    </a:solidFill>
                  </a:tcPr>
                </a:tc>
                <a:tc>
                  <a:txBody>
                    <a:bodyPr/>
                    <a:lstStyle/>
                    <a:p>
                      <a:pPr algn="ctr"/>
                      <a:endParaRPr lang="es-HN" sz="700" dirty="0">
                        <a:latin typeface="Myriad Pro" panose="020B0503030403020204" pitchFamily="34" charset="0"/>
                      </a:endParaRPr>
                    </a:p>
                  </a:txBody>
                  <a:tcPr anchor="ctr">
                    <a:lnL w="6350" cap="flat" cmpd="sng" algn="ctr">
                      <a:solidFill>
                        <a:schemeClr val="bg1">
                          <a:lumMod val="85000"/>
                        </a:schemeClr>
                      </a:solidFill>
                      <a:prstDash val="solid"/>
                      <a:round/>
                      <a:headEnd type="none" w="med" len="med"/>
                      <a:tailEnd type="none" w="med" len="med"/>
                    </a:lnL>
                  </a:tcPr>
                </a:tc>
                <a:tc>
                  <a:txBody>
                    <a:bodyPr/>
                    <a:lstStyle/>
                    <a:p>
                      <a:pPr algn="ctr" fontAlgn="b"/>
                      <a:endParaRPr lang="es-HN" sz="700" b="0" i="0" u="none" strike="noStrike" dirty="0">
                        <a:solidFill>
                          <a:srgbClr val="000000"/>
                        </a:solidFill>
                        <a:effectLst/>
                        <a:latin typeface="Myriad Pro" panose="020B0503030403020204" pitchFamily="34" charset="0"/>
                      </a:endParaRPr>
                    </a:p>
                  </a:txBody>
                  <a:tcPr marL="9525" marR="9525" marT="9525"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HN" sz="700" dirty="0">
                        <a:latin typeface="Myriad Pro" panose="020B0503030403020204" pitchFamily="34" charset="0"/>
                      </a:endParaRPr>
                    </a:p>
                  </a:txBody>
                  <a:tcPr anchor="ctr">
                    <a:noFill/>
                  </a:tcPr>
                </a:tc>
                <a:extLst>
                  <a:ext uri="{0D108BD9-81ED-4DB2-BD59-A6C34878D82A}">
                    <a16:rowId xmlns:a16="http://schemas.microsoft.com/office/drawing/2014/main" val="3788799238"/>
                  </a:ext>
                </a:extLst>
              </a:tr>
              <a:tr h="231402">
                <a:tc vMerge="1">
                  <a:txBody>
                    <a:bodyPr/>
                    <a:lstStyle/>
                    <a:p>
                      <a:endParaRPr lang="es-HN" sz="1400" b="1" dirty="0">
                        <a:solidFill>
                          <a:srgbClr val="C00000"/>
                        </a:solidFill>
                        <a:latin typeface="Myriad Pro" panose="020B0503030403020204" pitchFamily="34" charset="0"/>
                      </a:endParaRPr>
                    </a:p>
                  </a:txBody>
                  <a:tcPr/>
                </a:tc>
                <a:tc>
                  <a:txBody>
                    <a:bodyPr/>
                    <a:lstStyle/>
                    <a:p>
                      <a:pPr algn="l"/>
                      <a:r>
                        <a:rPr lang="es-HN" sz="1000" dirty="0">
                          <a:latin typeface="Myriad Pro" panose="020B0503030403020204" pitchFamily="34" charset="0"/>
                        </a:rPr>
                        <a:t>TVC</a:t>
                      </a:r>
                    </a:p>
                  </a:txBody>
                  <a:tcPr anchor="ctr">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266K</a:t>
                      </a:r>
                    </a:p>
                  </a:txBody>
                  <a:tcPr anchor="ctr">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72%</a:t>
                      </a:r>
                    </a:p>
                  </a:txBody>
                  <a:tcPr anchor="ctr">
                    <a:lnR w="6350" cap="flat" cmpd="sng" algn="ctr">
                      <a:solidFill>
                        <a:schemeClr val="bg1">
                          <a:lumMod val="9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a:r>
                        <a:rPr lang="es-HN" sz="1000" dirty="0">
                          <a:latin typeface="Myriad Pro" panose="020B0503030403020204" pitchFamily="34" charset="0"/>
                        </a:rPr>
                        <a:t>EU</a:t>
                      </a:r>
                    </a:p>
                  </a:txBody>
                  <a:tcPr anchor="ctr">
                    <a:lnL w="6350" cap="flat" cmpd="sng" algn="ctr">
                      <a:solidFill>
                        <a:schemeClr val="bg1">
                          <a:lumMod val="95000"/>
                        </a:schemeClr>
                      </a:solidFill>
                      <a:prstDash val="solid"/>
                      <a:round/>
                      <a:headEnd type="none" w="med" len="med"/>
                      <a:tailEnd type="none" w="med" len="med"/>
                    </a:lnL>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32K</a:t>
                      </a:r>
                    </a:p>
                  </a:txBody>
                  <a:tcPr anchor="ctr">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9%</a:t>
                      </a:r>
                    </a:p>
                  </a:txBody>
                  <a:tcPr anchor="ctr">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B w="6350" cap="flat" cmpd="sng" algn="ctr">
                      <a:solidFill>
                        <a:schemeClr val="bg1">
                          <a:lumMod val="85000"/>
                        </a:schemeClr>
                      </a:solidFill>
                      <a:prstDash val="solid"/>
                      <a:round/>
                      <a:headEnd type="none" w="med" len="med"/>
                      <a:tailEnd type="none" w="med" len="med"/>
                    </a:lnB>
                    <a:no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B w="6350" cap="flat" cmpd="sng" algn="ctr">
                      <a:solidFill>
                        <a:schemeClr val="bg1">
                          <a:lumMod val="85000"/>
                        </a:schemeClr>
                      </a:solidFill>
                      <a:prstDash val="solid"/>
                      <a:round/>
                      <a:headEnd type="none" w="med" len="med"/>
                      <a:tailEnd type="none" w="med" len="med"/>
                    </a:lnB>
                    <a:no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noFill/>
                  </a:tcPr>
                </a:tc>
                <a:tc>
                  <a:txBody>
                    <a:bodyPr/>
                    <a:lstStyle/>
                    <a:p>
                      <a:pPr algn="ctr"/>
                      <a:endParaRPr lang="es-HN" sz="1000" dirty="0">
                        <a:latin typeface="Myriad Pro" panose="020B0503030403020204" pitchFamily="34" charset="0"/>
                      </a:endParaRPr>
                    </a:p>
                  </a:txBody>
                  <a:tcPr anchor="ctr">
                    <a:lnL w="6350" cap="flat" cmpd="sng" algn="ctr">
                      <a:solidFill>
                        <a:schemeClr val="bg1">
                          <a:lumMod val="85000"/>
                        </a:schemeClr>
                      </a:solidFill>
                      <a:prstDash val="solid"/>
                      <a:round/>
                      <a:headEnd type="none" w="med" len="med"/>
                      <a:tailEnd type="none" w="med" len="med"/>
                    </a:lnL>
                    <a:lnB w="6350" cap="flat" cmpd="sng" algn="ctr">
                      <a:solidFill>
                        <a:schemeClr val="bg1">
                          <a:lumMod val="85000"/>
                        </a:schemeClr>
                      </a:solidFill>
                      <a:prstDash val="solid"/>
                      <a:round/>
                      <a:headEnd type="none" w="med" len="med"/>
                      <a:tailEnd type="none" w="med" len="med"/>
                    </a:lnB>
                    <a:no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B w="6350" cap="flat" cmpd="sng" algn="ctr">
                      <a:solidFill>
                        <a:schemeClr val="bg1">
                          <a:lumMod val="85000"/>
                        </a:schemeClr>
                      </a:solidFill>
                      <a:prstDash val="solid"/>
                      <a:round/>
                      <a:headEnd type="none" w="med" len="med"/>
                      <a:tailEnd type="none" w="med" len="med"/>
                    </a:lnB>
                    <a:noFill/>
                  </a:tcPr>
                </a:tc>
                <a:tc>
                  <a:txBody>
                    <a:bodyPr/>
                    <a:lstStyle/>
                    <a:p>
                      <a:pPr algn="ctr"/>
                      <a:endParaRPr lang="es-HN" sz="1000" dirty="0">
                        <a:latin typeface="Myriad Pro" panose="020B0503030403020204" pitchFamily="34" charset="0"/>
                      </a:endParaRPr>
                    </a:p>
                  </a:txBody>
                  <a:tcPr anchor="ctr">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noFill/>
                  </a:tcPr>
                </a:tc>
                <a:tc>
                  <a:txBody>
                    <a:bodyPr/>
                    <a:lstStyle/>
                    <a:p>
                      <a:pPr algn="ctr"/>
                      <a:endParaRPr lang="es-HN" sz="1000" dirty="0">
                        <a:latin typeface="Myriad Pro" panose="020B0503030403020204" pitchFamily="34" charset="0"/>
                      </a:endParaRPr>
                    </a:p>
                  </a:txBody>
                  <a:tcPr anchor="ctr">
                    <a:lnL w="6350" cap="flat" cmpd="sng" algn="ctr">
                      <a:solidFill>
                        <a:schemeClr val="bg1">
                          <a:lumMod val="85000"/>
                        </a:schemeClr>
                      </a:solidFill>
                      <a:prstDash val="solid"/>
                      <a:round/>
                      <a:headEnd type="none" w="med" len="med"/>
                      <a:tailEnd type="none" w="med" len="med"/>
                    </a:lnL>
                    <a:lnB w="6350" cap="flat" cmpd="sng" algn="ctr">
                      <a:solidFill>
                        <a:schemeClr val="bg1">
                          <a:lumMod val="85000"/>
                        </a:schemeClr>
                      </a:solidFill>
                      <a:prstDash val="solid"/>
                      <a:round/>
                      <a:headEnd type="none" w="med" len="med"/>
                      <a:tailEnd type="none" w="med" len="med"/>
                    </a:lnB>
                    <a:no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B w="6350" cap="flat" cmpd="sng" algn="ctr">
                      <a:solidFill>
                        <a:schemeClr val="tx1">
                          <a:lumMod val="50000"/>
                          <a:lumOff val="50000"/>
                        </a:schemeClr>
                      </a:solidFill>
                      <a:prstDash val="solid"/>
                      <a:round/>
                      <a:headEnd type="none" w="med" len="med"/>
                      <a:tailEnd type="none" w="med" len="med"/>
                    </a:lnB>
                    <a:no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noFill/>
                  </a:tcPr>
                </a:tc>
                <a:tc>
                  <a:txBody>
                    <a:bodyPr/>
                    <a:lstStyle/>
                    <a:p>
                      <a:pPr algn="l"/>
                      <a:r>
                        <a:rPr lang="es-HN" sz="1000" dirty="0">
                          <a:latin typeface="Myriad Pro" panose="020B0503030403020204" pitchFamily="34" charset="0"/>
                        </a:rPr>
                        <a:t>Tigo</a:t>
                      </a:r>
                    </a:p>
                  </a:txBody>
                  <a:tcPr anchor="ctr">
                    <a:lnL w="6350" cap="flat" cmpd="sng" algn="ctr">
                      <a:solidFill>
                        <a:schemeClr val="bg1">
                          <a:lumMod val="85000"/>
                        </a:schemeClr>
                      </a:solidFill>
                      <a:prstDash val="solid"/>
                      <a:round/>
                      <a:headEnd type="none" w="med" len="med"/>
                      <a:tailEnd type="none" w="med" len="med"/>
                    </a:lnL>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53k</a:t>
                      </a:r>
                      <a:endParaRPr lang="es-HN" sz="1000" b="0" i="0" u="none" strike="noStrike" dirty="0">
                        <a:solidFill>
                          <a:srgbClr val="000000"/>
                        </a:solidFill>
                        <a:effectLst/>
                        <a:latin typeface="Myriad Pro" panose="020B0503030403020204" pitchFamily="34" charset="0"/>
                      </a:endParaRPr>
                    </a:p>
                  </a:txBody>
                  <a:tcPr marL="9525" marR="9525" marT="9525" marB="0" anchor="ctr">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15%</a:t>
                      </a:r>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es-HN" sz="1000" dirty="0">
                        <a:latin typeface="Myriad Pro" panose="020B0503030403020204" pitchFamily="34" charset="0"/>
                      </a:endParaRPr>
                    </a:p>
                  </a:txBody>
                  <a:tcPr anchor="ctr">
                    <a:lnL w="6350" cap="flat" cmpd="sng" algn="ctr">
                      <a:solidFill>
                        <a:schemeClr val="bg1">
                          <a:lumMod val="85000"/>
                        </a:schemeClr>
                      </a:solidFill>
                      <a:prstDash val="solid"/>
                      <a:round/>
                      <a:headEnd type="none" w="med" len="med"/>
                      <a:tailEnd type="none" w="med" len="med"/>
                    </a:lnL>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B w="6350" cap="flat" cmpd="sng" algn="ctr">
                      <a:solidFill>
                        <a:schemeClr val="bg1">
                          <a:lumMod val="85000"/>
                        </a:schemeClr>
                      </a:solidFill>
                      <a:prstDash val="solid"/>
                      <a:round/>
                      <a:headEnd type="none" w="med" len="med"/>
                      <a:tailEnd type="none" w="med" len="med"/>
                    </a:lnB>
                    <a:noFill/>
                  </a:tcPr>
                </a:tc>
                <a:tc>
                  <a:txBody>
                    <a:bodyPr/>
                    <a:lstStyle/>
                    <a:p>
                      <a:pPr algn="ctr"/>
                      <a:endParaRPr lang="es-HN" sz="1000" dirty="0">
                        <a:latin typeface="Myriad Pro" panose="020B0503030403020204" pitchFamily="34" charset="0"/>
                      </a:endParaRPr>
                    </a:p>
                  </a:txBody>
                  <a:tcPr anchor="ctr">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537132173"/>
                  </a:ext>
                </a:extLst>
              </a:tr>
            </a:tbl>
          </a:graphicData>
        </a:graphic>
      </p:graphicFrame>
      <p:graphicFrame>
        <p:nvGraphicFramePr>
          <p:cNvPr id="6" name="Tabla 5">
            <a:extLst>
              <a:ext uri="{FF2B5EF4-FFF2-40B4-BE49-F238E27FC236}">
                <a16:creationId xmlns:a16="http://schemas.microsoft.com/office/drawing/2014/main" id="{8F9C6991-7F5D-C69D-A713-369C874354D8}"/>
              </a:ext>
            </a:extLst>
          </p:cNvPr>
          <p:cNvGraphicFramePr>
            <a:graphicFrameLocks noGrp="1"/>
          </p:cNvGraphicFramePr>
          <p:nvPr>
            <p:extLst>
              <p:ext uri="{D42A27DB-BD31-4B8C-83A1-F6EECF244321}">
                <p14:modId xmlns:p14="http://schemas.microsoft.com/office/powerpoint/2010/main" val="2632303844"/>
              </p:ext>
            </p:extLst>
          </p:nvPr>
        </p:nvGraphicFramePr>
        <p:xfrm>
          <a:off x="76458" y="5223487"/>
          <a:ext cx="11815200" cy="946799"/>
        </p:xfrm>
        <a:graphic>
          <a:graphicData uri="http://schemas.openxmlformats.org/drawingml/2006/table">
            <a:tbl>
              <a:tblPr firstRow="1" bandRow="1">
                <a:tableStyleId>{2D5ABB26-0587-4C30-8999-92F81FD0307C}</a:tableStyleId>
              </a:tblPr>
              <a:tblGrid>
                <a:gridCol w="936000">
                  <a:extLst>
                    <a:ext uri="{9D8B030D-6E8A-4147-A177-3AD203B41FA5}">
                      <a16:colId xmlns:a16="http://schemas.microsoft.com/office/drawing/2014/main" val="915530551"/>
                    </a:ext>
                  </a:extLst>
                </a:gridCol>
                <a:gridCol w="1548000">
                  <a:extLst>
                    <a:ext uri="{9D8B030D-6E8A-4147-A177-3AD203B41FA5}">
                      <a16:colId xmlns:a16="http://schemas.microsoft.com/office/drawing/2014/main" val="4053218525"/>
                    </a:ext>
                  </a:extLst>
                </a:gridCol>
                <a:gridCol w="1548000">
                  <a:extLst>
                    <a:ext uri="{9D8B030D-6E8A-4147-A177-3AD203B41FA5}">
                      <a16:colId xmlns:a16="http://schemas.microsoft.com/office/drawing/2014/main" val="2440520261"/>
                    </a:ext>
                  </a:extLst>
                </a:gridCol>
                <a:gridCol w="1548000">
                  <a:extLst>
                    <a:ext uri="{9D8B030D-6E8A-4147-A177-3AD203B41FA5}">
                      <a16:colId xmlns:a16="http://schemas.microsoft.com/office/drawing/2014/main" val="736339630"/>
                    </a:ext>
                  </a:extLst>
                </a:gridCol>
                <a:gridCol w="1548000">
                  <a:extLst>
                    <a:ext uri="{9D8B030D-6E8A-4147-A177-3AD203B41FA5}">
                      <a16:colId xmlns:a16="http://schemas.microsoft.com/office/drawing/2014/main" val="2658265123"/>
                    </a:ext>
                  </a:extLst>
                </a:gridCol>
                <a:gridCol w="1548000">
                  <a:extLst>
                    <a:ext uri="{9D8B030D-6E8A-4147-A177-3AD203B41FA5}">
                      <a16:colId xmlns:a16="http://schemas.microsoft.com/office/drawing/2014/main" val="3679275753"/>
                    </a:ext>
                  </a:extLst>
                </a:gridCol>
                <a:gridCol w="1548000">
                  <a:extLst>
                    <a:ext uri="{9D8B030D-6E8A-4147-A177-3AD203B41FA5}">
                      <a16:colId xmlns:a16="http://schemas.microsoft.com/office/drawing/2014/main" val="358214329"/>
                    </a:ext>
                  </a:extLst>
                </a:gridCol>
                <a:gridCol w="1591200">
                  <a:extLst>
                    <a:ext uri="{9D8B030D-6E8A-4147-A177-3AD203B41FA5}">
                      <a16:colId xmlns:a16="http://schemas.microsoft.com/office/drawing/2014/main" val="1424378307"/>
                    </a:ext>
                  </a:extLst>
                </a:gridCol>
              </a:tblGrid>
              <a:tr h="290148">
                <a:tc rowSpan="3">
                  <a:txBody>
                    <a:bodyPr/>
                    <a:lstStyle/>
                    <a:p>
                      <a:r>
                        <a:rPr lang="es-HN" sz="1400" b="1" dirty="0">
                          <a:solidFill>
                            <a:srgbClr val="C00000"/>
                          </a:solidFill>
                          <a:latin typeface="Myriad Pro" panose="020B0503030403020204" pitchFamily="34" charset="0"/>
                        </a:rPr>
                        <a:t>TOTAL</a:t>
                      </a:r>
                    </a:p>
                    <a:p>
                      <a:r>
                        <a:rPr lang="es-HN" sz="1400" b="1" dirty="0">
                          <a:solidFill>
                            <a:srgbClr val="C00000"/>
                          </a:solidFill>
                          <a:latin typeface="Myriad Pro" panose="020B0503030403020204" pitchFamily="34" charset="0"/>
                        </a:rPr>
                        <a:t>$1,885K</a:t>
                      </a:r>
                    </a:p>
                    <a:p>
                      <a:endParaRPr lang="es-HN" sz="1400" b="1" dirty="0">
                        <a:solidFill>
                          <a:srgbClr val="C00000"/>
                        </a:solidFill>
                        <a:latin typeface="Myriad Pro" panose="020B0503030403020204" pitchFamily="34" charset="0"/>
                      </a:endParaRPr>
                    </a:p>
                    <a:p>
                      <a:r>
                        <a:rPr lang="es-HN" sz="1400" b="1" dirty="0">
                          <a:solidFill>
                            <a:schemeClr val="tx1"/>
                          </a:solidFill>
                          <a:latin typeface="Myriad Pro" panose="020B0503030403020204" pitchFamily="34" charset="0"/>
                        </a:rPr>
                        <a:t>MIX</a:t>
                      </a:r>
                    </a:p>
                  </a:txBody>
                  <a:tcPr anchor="ctr">
                    <a:lnR w="6350" cap="flat" cmpd="sng" algn="ctr">
                      <a:solidFill>
                        <a:schemeClr val="bg1">
                          <a:lumMod val="85000"/>
                        </a:schemeClr>
                      </a:solidFill>
                      <a:prstDash val="solid"/>
                      <a:round/>
                      <a:headEnd type="none" w="med" len="med"/>
                      <a:tailEnd type="none" w="med" len="med"/>
                    </a:lnR>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es-HN" sz="1300" b="1" dirty="0">
                          <a:solidFill>
                            <a:schemeClr val="bg1"/>
                          </a:solidFill>
                          <a:latin typeface="Myriad Pro" panose="020B0503030403020204" pitchFamily="34" charset="0"/>
                        </a:rPr>
                        <a:t>TV</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a:txBody>
                    <a:bodyPr/>
                    <a:lstStyle/>
                    <a:p>
                      <a:pPr algn="ctr"/>
                      <a:r>
                        <a:rPr lang="es-HN" sz="1300" b="1" dirty="0">
                          <a:solidFill>
                            <a:schemeClr val="bg1"/>
                          </a:solidFill>
                          <a:latin typeface="Myriad Pro" panose="020B0503030403020204" pitchFamily="34" charset="0"/>
                        </a:rPr>
                        <a:t>RADIO</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a:txBody>
                    <a:bodyPr/>
                    <a:lstStyle/>
                    <a:p>
                      <a:pPr algn="ctr"/>
                      <a:r>
                        <a:rPr lang="es-HN" sz="1300" b="1" dirty="0">
                          <a:solidFill>
                            <a:schemeClr val="bg1"/>
                          </a:solidFill>
                          <a:latin typeface="Myriad Pro" panose="020B0503030403020204" pitchFamily="34" charset="0"/>
                        </a:rPr>
                        <a:t>PRE /DIG</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a:txBody>
                    <a:bodyPr/>
                    <a:lstStyle/>
                    <a:p>
                      <a:pPr algn="ctr"/>
                      <a:r>
                        <a:rPr lang="es-HN" sz="1300" b="1" dirty="0">
                          <a:solidFill>
                            <a:schemeClr val="bg1"/>
                          </a:solidFill>
                          <a:latin typeface="Myriad Pro" panose="020B0503030403020204" pitchFamily="34" charset="0"/>
                        </a:rPr>
                        <a:t>EXTERIORES</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a:txBody>
                    <a:bodyPr/>
                    <a:lstStyle/>
                    <a:p>
                      <a:pPr algn="ctr"/>
                      <a:r>
                        <a:rPr lang="es-HN" sz="1300" b="1" dirty="0">
                          <a:solidFill>
                            <a:schemeClr val="bg1"/>
                          </a:solidFill>
                          <a:latin typeface="Myriad Pro" panose="020B0503030403020204" pitchFamily="34" charset="0"/>
                        </a:rPr>
                        <a:t>REVISTAS</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a:txBody>
                    <a:bodyPr/>
                    <a:lstStyle/>
                    <a:p>
                      <a:pPr algn="ctr"/>
                      <a:r>
                        <a:rPr lang="es-HN" sz="1300" b="1" dirty="0">
                          <a:solidFill>
                            <a:schemeClr val="bg1"/>
                          </a:solidFill>
                          <a:latin typeface="Myriad Pro" panose="020B0503030403020204" pitchFamily="34" charset="0"/>
                        </a:rPr>
                        <a:t>CABLE</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a:txBody>
                    <a:bodyPr/>
                    <a:lstStyle/>
                    <a:p>
                      <a:pPr algn="ctr"/>
                      <a:r>
                        <a:rPr lang="es-HN" sz="1300" b="1" dirty="0">
                          <a:solidFill>
                            <a:schemeClr val="bg1"/>
                          </a:solidFill>
                          <a:latin typeface="Myriad Pro" panose="020B0503030403020204" pitchFamily="34" charset="0"/>
                        </a:rPr>
                        <a:t>CINE</a:t>
                      </a:r>
                    </a:p>
                  </a:txBody>
                  <a:tcPr anchor="ctr">
                    <a:lnL w="6350" cap="flat" cmpd="sng" algn="ctr">
                      <a:solidFill>
                        <a:schemeClr val="bg1">
                          <a:lumMod val="95000"/>
                        </a:schemeClr>
                      </a:solidFill>
                      <a:prstDash val="solid"/>
                      <a:round/>
                      <a:headEnd type="none" w="med" len="med"/>
                      <a:tailEnd type="none" w="med" len="med"/>
                    </a:lnL>
                    <a:solidFill>
                      <a:srgbClr val="C00000"/>
                    </a:solidFill>
                  </a:tcPr>
                </a:tc>
                <a:extLst>
                  <a:ext uri="{0D108BD9-81ED-4DB2-BD59-A6C34878D82A}">
                    <a16:rowId xmlns:a16="http://schemas.microsoft.com/office/drawing/2014/main" val="1917448424"/>
                  </a:ext>
                </a:extLst>
              </a:tr>
              <a:tr h="290148">
                <a:tc vMerge="1">
                  <a:txBody>
                    <a:bodyPr/>
                    <a:lstStyle/>
                    <a:p>
                      <a:endParaRPr lang="es-HN" sz="1400" b="1" dirty="0">
                        <a:solidFill>
                          <a:srgbClr val="C00000"/>
                        </a:solidFill>
                        <a:latin typeface="Myriad Pro" panose="020B0503030403020204" pitchFamily="34" charset="0"/>
                      </a:endParaRPr>
                    </a:p>
                  </a:txBody>
                  <a:tcPr anchor="ctr"/>
                </a:tc>
                <a:tc>
                  <a:txBody>
                    <a:bodyPr/>
                    <a:lstStyle/>
                    <a:p>
                      <a:pPr algn="ctr"/>
                      <a:r>
                        <a:rPr lang="es-HN" sz="1300" b="1" dirty="0">
                          <a:solidFill>
                            <a:schemeClr val="bg1"/>
                          </a:solidFill>
                          <a:latin typeface="Myriad Pro" panose="020B0503030403020204" pitchFamily="34" charset="0"/>
                        </a:rPr>
                        <a:t>$1,124K</a:t>
                      </a:r>
                    </a:p>
                  </a:txBody>
                  <a:tcPr anchor="ctr">
                    <a:lnR w="6350" cap="flat" cmpd="sng" algn="ctr">
                      <a:solidFill>
                        <a:schemeClr val="bg1">
                          <a:lumMod val="95000"/>
                        </a:schemeClr>
                      </a:solidFill>
                      <a:prstDash val="solid"/>
                      <a:round/>
                      <a:headEnd type="none" w="med" len="med"/>
                      <a:tailEnd type="none" w="med" len="med"/>
                    </a:lnR>
                    <a:solidFill>
                      <a:srgbClr val="C00000"/>
                    </a:solidFill>
                  </a:tcPr>
                </a:tc>
                <a:tc>
                  <a:txBody>
                    <a:bodyPr/>
                    <a:lstStyle/>
                    <a:p>
                      <a:pPr algn="ctr"/>
                      <a:r>
                        <a:rPr lang="es-HN" sz="1300" b="1" dirty="0">
                          <a:solidFill>
                            <a:schemeClr val="bg1"/>
                          </a:solidFill>
                          <a:latin typeface="Myriad Pro" panose="020B0503030403020204" pitchFamily="34" charset="0"/>
                        </a:rPr>
                        <a:t>$202K</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a:txBody>
                    <a:bodyPr/>
                    <a:lstStyle/>
                    <a:p>
                      <a:pPr algn="ctr"/>
                      <a:r>
                        <a:rPr lang="es-HN" sz="1300" b="1" dirty="0">
                          <a:solidFill>
                            <a:schemeClr val="bg1"/>
                          </a:solidFill>
                          <a:latin typeface="Myriad Pro" panose="020B0503030403020204" pitchFamily="34" charset="0"/>
                        </a:rPr>
                        <a:t>$130K</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a:txBody>
                    <a:bodyPr/>
                    <a:lstStyle/>
                    <a:p>
                      <a:pPr algn="ctr"/>
                      <a:r>
                        <a:rPr lang="es-HN" sz="1300" b="1" dirty="0">
                          <a:solidFill>
                            <a:schemeClr val="bg1"/>
                          </a:solidFill>
                          <a:latin typeface="Myriad Pro" panose="020B0503030403020204" pitchFamily="34" charset="0"/>
                        </a:rPr>
                        <a:t>$238K</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a:txBody>
                    <a:bodyPr/>
                    <a:lstStyle/>
                    <a:p>
                      <a:pPr algn="ctr"/>
                      <a:r>
                        <a:rPr lang="es-HN" sz="1300" b="1" dirty="0">
                          <a:solidFill>
                            <a:schemeClr val="bg1"/>
                          </a:solidFill>
                          <a:latin typeface="Myriad Pro" panose="020B0503030403020204" pitchFamily="34" charset="0"/>
                        </a:rPr>
                        <a:t>$49K</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a:txBody>
                    <a:bodyPr/>
                    <a:lstStyle/>
                    <a:p>
                      <a:pPr algn="ctr"/>
                      <a:r>
                        <a:rPr lang="es-HN" sz="1300" b="1" dirty="0">
                          <a:solidFill>
                            <a:schemeClr val="bg1"/>
                          </a:solidFill>
                          <a:latin typeface="Myriad Pro" panose="020B0503030403020204" pitchFamily="34" charset="0"/>
                        </a:rPr>
                        <a:t>$83K</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a:txBody>
                    <a:bodyPr/>
                    <a:lstStyle/>
                    <a:p>
                      <a:pPr algn="ctr"/>
                      <a:r>
                        <a:rPr lang="es-HN" sz="1300" b="1" dirty="0">
                          <a:solidFill>
                            <a:schemeClr val="bg1"/>
                          </a:solidFill>
                          <a:latin typeface="Myriad Pro" panose="020B0503030403020204" pitchFamily="34" charset="0"/>
                        </a:rPr>
                        <a:t>$59K</a:t>
                      </a:r>
                    </a:p>
                  </a:txBody>
                  <a:tcPr anchor="ctr">
                    <a:lnL w="6350" cap="flat" cmpd="sng" algn="ctr">
                      <a:solidFill>
                        <a:schemeClr val="bg1">
                          <a:lumMod val="95000"/>
                        </a:schemeClr>
                      </a:solidFill>
                      <a:prstDash val="solid"/>
                      <a:round/>
                      <a:headEnd type="none" w="med" len="med"/>
                      <a:tailEnd type="none" w="med" len="med"/>
                    </a:lnL>
                    <a:solidFill>
                      <a:srgbClr val="C00000"/>
                    </a:solidFill>
                  </a:tcPr>
                </a:tc>
                <a:extLst>
                  <a:ext uri="{0D108BD9-81ED-4DB2-BD59-A6C34878D82A}">
                    <a16:rowId xmlns:a16="http://schemas.microsoft.com/office/drawing/2014/main" val="1899677261"/>
                  </a:ext>
                </a:extLst>
              </a:tr>
              <a:tr h="366503">
                <a:tc vMerge="1">
                  <a:txBody>
                    <a:bodyPr/>
                    <a:lstStyle/>
                    <a:p>
                      <a:endParaRPr lang="es-HN" sz="1400" b="1" dirty="0">
                        <a:solidFill>
                          <a:srgbClr val="C00000"/>
                        </a:solidFill>
                        <a:latin typeface="Myriad Pro" panose="020B0503030403020204" pitchFamily="34" charset="0"/>
                      </a:endParaRPr>
                    </a:p>
                  </a:txBody>
                  <a:tcPr anchor="ctr">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es-HN" sz="1400" b="1" dirty="0">
                          <a:solidFill>
                            <a:schemeClr val="bg1">
                              <a:lumMod val="50000"/>
                            </a:schemeClr>
                          </a:solidFill>
                          <a:latin typeface="Myriad Pro" panose="020B0503030403020204" pitchFamily="34" charset="0"/>
                        </a:rPr>
                        <a:t>60%</a:t>
                      </a:r>
                    </a:p>
                  </a:txBody>
                  <a:tcPr anchor="ctr">
                    <a:noFill/>
                  </a:tcPr>
                </a:tc>
                <a:tc>
                  <a:txBody>
                    <a:bodyPr/>
                    <a:lstStyle/>
                    <a:p>
                      <a:pPr algn="ctr"/>
                      <a:r>
                        <a:rPr lang="es-HN" sz="1400" b="1" dirty="0">
                          <a:solidFill>
                            <a:schemeClr val="bg1">
                              <a:lumMod val="50000"/>
                            </a:schemeClr>
                          </a:solidFill>
                          <a:latin typeface="Myriad Pro" panose="020B0503030403020204" pitchFamily="34" charset="0"/>
                        </a:rPr>
                        <a:t>11%</a:t>
                      </a:r>
                    </a:p>
                  </a:txBody>
                  <a:tcPr anchor="ctr">
                    <a:noFill/>
                  </a:tcPr>
                </a:tc>
                <a:tc>
                  <a:txBody>
                    <a:bodyPr/>
                    <a:lstStyle/>
                    <a:p>
                      <a:pPr algn="ctr"/>
                      <a:r>
                        <a:rPr lang="es-HN" sz="1400" b="1" dirty="0">
                          <a:solidFill>
                            <a:schemeClr val="bg1">
                              <a:lumMod val="50000"/>
                            </a:schemeClr>
                          </a:solidFill>
                          <a:latin typeface="Myriad Pro" panose="020B0503030403020204" pitchFamily="34" charset="0"/>
                        </a:rPr>
                        <a:t>7%</a:t>
                      </a:r>
                    </a:p>
                  </a:txBody>
                  <a:tcPr anchor="ctr">
                    <a:noFill/>
                  </a:tcPr>
                </a:tc>
                <a:tc>
                  <a:txBody>
                    <a:bodyPr/>
                    <a:lstStyle/>
                    <a:p>
                      <a:pPr algn="ctr"/>
                      <a:r>
                        <a:rPr lang="es-HN" sz="1400" b="1" dirty="0">
                          <a:solidFill>
                            <a:schemeClr val="bg1">
                              <a:lumMod val="50000"/>
                            </a:schemeClr>
                          </a:solidFill>
                          <a:latin typeface="Myriad Pro" panose="020B0503030403020204" pitchFamily="34" charset="0"/>
                        </a:rPr>
                        <a:t>13%</a:t>
                      </a:r>
                    </a:p>
                  </a:txBody>
                  <a:tcPr anchor="ctr">
                    <a:noFill/>
                  </a:tcPr>
                </a:tc>
                <a:tc>
                  <a:txBody>
                    <a:bodyPr/>
                    <a:lstStyle/>
                    <a:p>
                      <a:pPr algn="ctr"/>
                      <a:r>
                        <a:rPr lang="es-HN" sz="1400" b="1" dirty="0">
                          <a:solidFill>
                            <a:schemeClr val="bg1">
                              <a:lumMod val="50000"/>
                            </a:schemeClr>
                          </a:solidFill>
                          <a:latin typeface="Myriad Pro" panose="020B0503030403020204" pitchFamily="34" charset="0"/>
                        </a:rPr>
                        <a:t>2%</a:t>
                      </a:r>
                    </a:p>
                  </a:txBody>
                  <a:tcPr anchor="ctr">
                    <a:noFill/>
                  </a:tcPr>
                </a:tc>
                <a:tc>
                  <a:txBody>
                    <a:bodyPr/>
                    <a:lstStyle/>
                    <a:p>
                      <a:pPr algn="ctr"/>
                      <a:r>
                        <a:rPr lang="es-HN" sz="1400" b="1" dirty="0">
                          <a:solidFill>
                            <a:schemeClr val="bg1">
                              <a:lumMod val="50000"/>
                            </a:schemeClr>
                          </a:solidFill>
                          <a:latin typeface="Myriad Pro" panose="020B0503030403020204" pitchFamily="34" charset="0"/>
                        </a:rPr>
                        <a:t>4%</a:t>
                      </a:r>
                    </a:p>
                  </a:txBody>
                  <a:tcPr anchor="ctr">
                    <a:noFill/>
                  </a:tcPr>
                </a:tc>
                <a:tc>
                  <a:txBody>
                    <a:bodyPr/>
                    <a:lstStyle/>
                    <a:p>
                      <a:pPr algn="ctr"/>
                      <a:r>
                        <a:rPr lang="es-HN" sz="1400" b="1" dirty="0">
                          <a:solidFill>
                            <a:schemeClr val="bg1">
                              <a:lumMod val="50000"/>
                            </a:schemeClr>
                          </a:solidFill>
                          <a:latin typeface="Myriad Pro" panose="020B0503030403020204" pitchFamily="34" charset="0"/>
                        </a:rPr>
                        <a:t>3%</a:t>
                      </a:r>
                    </a:p>
                  </a:txBody>
                  <a:tcPr anchor="ctr">
                    <a:noFill/>
                  </a:tcPr>
                </a:tc>
                <a:extLst>
                  <a:ext uri="{0D108BD9-81ED-4DB2-BD59-A6C34878D82A}">
                    <a16:rowId xmlns:a16="http://schemas.microsoft.com/office/drawing/2014/main" val="4006203854"/>
                  </a:ext>
                </a:extLst>
              </a:tr>
            </a:tbl>
          </a:graphicData>
        </a:graphic>
      </p:graphicFrame>
    </p:spTree>
    <p:extLst>
      <p:ext uri="{BB962C8B-B14F-4D97-AF65-F5344CB8AC3E}">
        <p14:creationId xmlns:p14="http://schemas.microsoft.com/office/powerpoint/2010/main" val="3130706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D301EC91-8A0C-B9C6-5A7C-6A30A6EF33D3}"/>
              </a:ext>
            </a:extLst>
          </p:cNvPr>
          <p:cNvSpPr txBox="1">
            <a:spLocks/>
          </p:cNvSpPr>
          <p:nvPr/>
        </p:nvSpPr>
        <p:spPr>
          <a:xfrm>
            <a:off x="480000" y="303591"/>
            <a:ext cx="11232000" cy="441369"/>
          </a:xfrm>
          <a:prstGeom prst="rect">
            <a:avLst/>
          </a:prstGeom>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HN" dirty="0">
                <a:latin typeface="Myriad Pro" panose="020B0503030403020204" pitchFamily="34" charset="0"/>
              </a:rPr>
              <a:t>MUNDIAL………..</a:t>
            </a:r>
          </a:p>
        </p:txBody>
      </p:sp>
      <p:graphicFrame>
        <p:nvGraphicFramePr>
          <p:cNvPr id="4" name="Tabla 17">
            <a:extLst>
              <a:ext uri="{FF2B5EF4-FFF2-40B4-BE49-F238E27FC236}">
                <a16:creationId xmlns:a16="http://schemas.microsoft.com/office/drawing/2014/main" id="{C751D084-09CC-73E1-E851-F86AFC28A518}"/>
              </a:ext>
            </a:extLst>
          </p:cNvPr>
          <p:cNvGraphicFramePr>
            <a:graphicFrameLocks noGrp="1"/>
          </p:cNvGraphicFramePr>
          <p:nvPr>
            <p:extLst>
              <p:ext uri="{D42A27DB-BD31-4B8C-83A1-F6EECF244321}">
                <p14:modId xmlns:p14="http://schemas.microsoft.com/office/powerpoint/2010/main" val="1436753139"/>
              </p:ext>
            </p:extLst>
          </p:nvPr>
        </p:nvGraphicFramePr>
        <p:xfrm>
          <a:off x="975300" y="954390"/>
          <a:ext cx="10080000" cy="5334000"/>
        </p:xfrm>
        <a:graphic>
          <a:graphicData uri="http://schemas.openxmlformats.org/drawingml/2006/table">
            <a:tbl>
              <a:tblPr firstRow="1" bandRow="1">
                <a:tableStyleId>{2D5ABB26-0587-4C30-8999-92F81FD0307C}</a:tableStyleId>
              </a:tblPr>
              <a:tblGrid>
                <a:gridCol w="2520000">
                  <a:extLst>
                    <a:ext uri="{9D8B030D-6E8A-4147-A177-3AD203B41FA5}">
                      <a16:colId xmlns:a16="http://schemas.microsoft.com/office/drawing/2014/main" val="2446912556"/>
                    </a:ext>
                  </a:extLst>
                </a:gridCol>
                <a:gridCol w="2520000">
                  <a:extLst>
                    <a:ext uri="{9D8B030D-6E8A-4147-A177-3AD203B41FA5}">
                      <a16:colId xmlns:a16="http://schemas.microsoft.com/office/drawing/2014/main" val="3337403960"/>
                    </a:ext>
                  </a:extLst>
                </a:gridCol>
                <a:gridCol w="2520000">
                  <a:extLst>
                    <a:ext uri="{9D8B030D-6E8A-4147-A177-3AD203B41FA5}">
                      <a16:colId xmlns:a16="http://schemas.microsoft.com/office/drawing/2014/main" val="174826260"/>
                    </a:ext>
                  </a:extLst>
                </a:gridCol>
                <a:gridCol w="2520000">
                  <a:extLst>
                    <a:ext uri="{9D8B030D-6E8A-4147-A177-3AD203B41FA5}">
                      <a16:colId xmlns:a16="http://schemas.microsoft.com/office/drawing/2014/main" val="3970880983"/>
                    </a:ext>
                  </a:extLst>
                </a:gridCol>
              </a:tblGrid>
              <a:tr h="370840">
                <a:tc>
                  <a:txBody>
                    <a:bodyPr/>
                    <a:lstStyle/>
                    <a:p>
                      <a:pPr algn="ctr"/>
                      <a:endParaRPr lang="es-HN" sz="1600" b="0" i="0" dirty="0">
                        <a:latin typeface="Myriad Pro" panose="020B0503030403020204" pitchFamily="34" charset="0"/>
                        <a:cs typeface="Poppins" pitchFamily="2" charset="77"/>
                      </a:endParaRPr>
                    </a:p>
                  </a:txBody>
                  <a:tcPr/>
                </a:tc>
                <a:tc>
                  <a:txBody>
                    <a:bodyPr/>
                    <a:lstStyle/>
                    <a:p>
                      <a:pPr algn="ctr"/>
                      <a:r>
                        <a:rPr lang="es-HN" sz="1600" b="1" dirty="0">
                          <a:solidFill>
                            <a:schemeClr val="bg1"/>
                          </a:solidFill>
                          <a:latin typeface="Myriad Pro" panose="020B0503030403020204" pitchFamily="34" charset="0"/>
                        </a:rPr>
                        <a:t>TVC</a:t>
                      </a:r>
                      <a:endParaRPr lang="es-HN" sz="1600" b="1" i="0" dirty="0">
                        <a:solidFill>
                          <a:schemeClr val="bg1"/>
                        </a:solidFill>
                        <a:latin typeface="Myriad Pro" panose="020B0503030403020204" pitchFamily="34" charset="0"/>
                        <a:cs typeface="Poppins" pitchFamily="2" charset="77"/>
                      </a:endParaRPr>
                    </a:p>
                  </a:txBody>
                  <a:tcPr>
                    <a:solidFill>
                      <a:schemeClr val="tx1">
                        <a:lumMod val="50000"/>
                        <a:lumOff val="50000"/>
                      </a:schemeClr>
                    </a:solidFill>
                  </a:tcPr>
                </a:tc>
                <a:tc>
                  <a:txBody>
                    <a:bodyPr/>
                    <a:lstStyle/>
                    <a:p>
                      <a:pPr algn="ctr"/>
                      <a:r>
                        <a:rPr lang="es-HN" sz="1600" b="0" dirty="0">
                          <a:solidFill>
                            <a:schemeClr val="bg1"/>
                          </a:solidFill>
                          <a:latin typeface="Myriad Pro" panose="020B0503030403020204" pitchFamily="34" charset="0"/>
                        </a:rPr>
                        <a:t> </a:t>
                      </a:r>
                      <a:r>
                        <a:rPr lang="es-HN" sz="1600" b="1" dirty="0">
                          <a:solidFill>
                            <a:schemeClr val="bg1"/>
                          </a:solidFill>
                          <a:latin typeface="Myriad Pro" panose="020B0503030403020204" pitchFamily="34" charset="0"/>
                        </a:rPr>
                        <a:t>Tigo</a:t>
                      </a:r>
                      <a:endParaRPr lang="es-HN" sz="1600" b="1" i="0" dirty="0">
                        <a:solidFill>
                          <a:schemeClr val="bg1"/>
                        </a:solidFill>
                        <a:latin typeface="Myriad Pro" panose="020B0503030403020204" pitchFamily="34" charset="0"/>
                        <a:cs typeface="Poppins" pitchFamily="2" charset="77"/>
                      </a:endParaRPr>
                    </a:p>
                  </a:txBody>
                  <a:tcPr>
                    <a:solidFill>
                      <a:srgbClr val="C00000"/>
                    </a:solidFill>
                  </a:tcPr>
                </a:tc>
                <a:tc>
                  <a:txBody>
                    <a:bodyPr/>
                    <a:lstStyle/>
                    <a:p>
                      <a:pPr algn="ctr"/>
                      <a:r>
                        <a:rPr lang="es-HN" sz="1600" b="1" dirty="0">
                          <a:solidFill>
                            <a:schemeClr val="bg1"/>
                          </a:solidFill>
                          <a:latin typeface="Myriad Pro" panose="020B0503030403020204" pitchFamily="34" charset="0"/>
                        </a:rPr>
                        <a:t>Total</a:t>
                      </a:r>
                      <a:endParaRPr lang="es-HN" sz="1600" b="1" i="0" dirty="0">
                        <a:solidFill>
                          <a:schemeClr val="bg1"/>
                        </a:solidFill>
                        <a:latin typeface="Myriad Pro" panose="020B0503030403020204" pitchFamily="34" charset="0"/>
                        <a:cs typeface="Poppins" pitchFamily="2" charset="77"/>
                      </a:endParaRPr>
                    </a:p>
                  </a:txBody>
                  <a:tcPr anchor="ctr">
                    <a:solidFill>
                      <a:schemeClr val="tx1"/>
                    </a:solidFill>
                  </a:tcPr>
                </a:tc>
                <a:extLst>
                  <a:ext uri="{0D108BD9-81ED-4DB2-BD59-A6C34878D82A}">
                    <a16:rowId xmlns:a16="http://schemas.microsoft.com/office/drawing/2014/main" val="3220999261"/>
                  </a:ext>
                </a:extLst>
              </a:tr>
              <a:tr h="370840">
                <a:tc>
                  <a:txBody>
                    <a:bodyPr/>
                    <a:lstStyle/>
                    <a:p>
                      <a:pPr algn="ctr"/>
                      <a:r>
                        <a:rPr lang="es-HN" sz="1500" b="1" dirty="0">
                          <a:latin typeface="Myriad Pro" panose="020B0503030403020204" pitchFamily="34" charset="0"/>
                        </a:rPr>
                        <a:t>Inversión</a:t>
                      </a:r>
                      <a:endParaRPr lang="es-HN" sz="1500" b="1" i="0" dirty="0">
                        <a:latin typeface="Myriad Pro" panose="020B0503030403020204" pitchFamily="34" charset="0"/>
                        <a:cs typeface="Poppins" pitchFamily="2" charset="77"/>
                      </a:endParaRPr>
                    </a:p>
                  </a:txBody>
                  <a:tcPr anchor="ctr">
                    <a:lnB w="6350" cap="flat" cmpd="sng" algn="ctr">
                      <a:solidFill>
                        <a:schemeClr val="bg1">
                          <a:lumMod val="85000"/>
                        </a:schemeClr>
                      </a:solidFill>
                      <a:prstDash val="solid"/>
                      <a:round/>
                      <a:headEnd type="none" w="med" len="med"/>
                      <a:tailEnd type="none" w="med" len="med"/>
                    </a:lnB>
                  </a:tcPr>
                </a:tc>
                <a:tc>
                  <a:txBody>
                    <a:bodyPr/>
                    <a:lstStyle/>
                    <a:p>
                      <a:pPr algn="ctr"/>
                      <a:r>
                        <a:rPr lang="es-HN" sz="1600" b="1" dirty="0">
                          <a:latin typeface="Myriad Pro" panose="020B0503030403020204" pitchFamily="34" charset="0"/>
                        </a:rPr>
                        <a:t>$297K</a:t>
                      </a:r>
                      <a:endParaRPr lang="es-HN" sz="1600" b="1" i="0" dirty="0">
                        <a:latin typeface="Myriad Pro" panose="020B0503030403020204" pitchFamily="34" charset="0"/>
                        <a:cs typeface="Poppins" pitchFamily="2" charset="77"/>
                      </a:endParaRPr>
                    </a:p>
                  </a:txBody>
                  <a:tcPr>
                    <a:lnB w="635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s-HN" sz="1600" b="1" dirty="0">
                          <a:latin typeface="Myriad Pro" panose="020B0503030403020204" pitchFamily="34" charset="0"/>
                        </a:rPr>
                        <a:t>$53K</a:t>
                      </a:r>
                      <a:endParaRPr lang="es-HN" sz="1600" b="1" i="0" dirty="0">
                        <a:latin typeface="Myriad Pro" panose="020B0503030403020204" pitchFamily="34" charset="0"/>
                        <a:cs typeface="Poppins" pitchFamily="2" charset="77"/>
                      </a:endParaRPr>
                    </a:p>
                  </a:txBody>
                  <a:tcPr>
                    <a:lnB w="6350" cap="flat" cmpd="sng" algn="ctr">
                      <a:solidFill>
                        <a:schemeClr val="bg1">
                          <a:lumMod val="85000"/>
                        </a:schemeClr>
                      </a:solidFill>
                      <a:prstDash val="solid"/>
                      <a:round/>
                      <a:headEnd type="none" w="med" len="med"/>
                      <a:tailEnd type="none" w="med" len="med"/>
                    </a:lnB>
                    <a:solidFill>
                      <a:srgbClr val="F8E4E3"/>
                    </a:solidFill>
                  </a:tcPr>
                </a:tc>
                <a:tc>
                  <a:txBody>
                    <a:bodyPr/>
                    <a:lstStyle/>
                    <a:p>
                      <a:pPr algn="ctr"/>
                      <a:r>
                        <a:rPr lang="es-HN" sz="1600" b="1" dirty="0">
                          <a:latin typeface="Myriad Pro" panose="020B0503030403020204" pitchFamily="34" charset="0"/>
                        </a:rPr>
                        <a:t>$350k</a:t>
                      </a:r>
                      <a:endParaRPr lang="es-HN" sz="1600" b="1" i="0" dirty="0">
                        <a:latin typeface="Myriad Pro" panose="020B0503030403020204" pitchFamily="34" charset="0"/>
                        <a:cs typeface="Poppins" pitchFamily="2" charset="77"/>
                      </a:endParaRPr>
                    </a:p>
                  </a:txBody>
                  <a:tcPr>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288333814"/>
                  </a:ext>
                </a:extLst>
              </a:tr>
              <a:tr h="370840">
                <a:tc>
                  <a:txBody>
                    <a:bodyPr/>
                    <a:lstStyle/>
                    <a:p>
                      <a:pPr algn="ctr"/>
                      <a:r>
                        <a:rPr lang="es-HN" sz="1500" b="0" dirty="0">
                          <a:latin typeface="Myriad Pro" panose="020B0503030403020204" pitchFamily="34" charset="0"/>
                        </a:rPr>
                        <a:t>Contendido</a:t>
                      </a:r>
                      <a:endParaRPr lang="es-HN" sz="15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s-HN" sz="1300" b="0" dirty="0">
                          <a:latin typeface="Myriad Pro" panose="020B0503030403020204" pitchFamily="34" charset="0"/>
                        </a:rPr>
                        <a:t>TV abierta (TVC) + Radio (Emisoras Unidas) + Digital (TED)</a:t>
                      </a:r>
                      <a:endParaRPr lang="es-HN" sz="13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s-HN" sz="1400" dirty="0">
                          <a:latin typeface="Myriad Pro" panose="020B0503030403020204" pitchFamily="34" charset="0"/>
                        </a:rPr>
                        <a:t>TV por cable/DTH + App + Web </a:t>
                      </a:r>
                      <a:endParaRPr lang="es-HN" sz="13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E4E3"/>
                    </a:solidFill>
                  </a:tcPr>
                </a:tc>
                <a:tc>
                  <a:txBody>
                    <a:bodyPr/>
                    <a:lstStyle/>
                    <a:p>
                      <a:pPr algn="ctr"/>
                      <a:r>
                        <a:rPr lang="es-HN" sz="1300" b="0" dirty="0">
                          <a:latin typeface="Myriad Pro" panose="020B0503030403020204" pitchFamily="34" charset="0"/>
                        </a:rPr>
                        <a:t>TV, radio, digital, cable</a:t>
                      </a:r>
                      <a:endParaRPr lang="es-HN" sz="13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612461213"/>
                  </a:ext>
                </a:extLst>
              </a:tr>
              <a:tr h="370840">
                <a:tc>
                  <a:txBody>
                    <a:bodyPr/>
                    <a:lstStyle/>
                    <a:p>
                      <a:pPr algn="ctr"/>
                      <a:r>
                        <a:rPr lang="es-HN" sz="1500" b="0" dirty="0">
                          <a:latin typeface="Myriad Pro" panose="020B0503030403020204" pitchFamily="34" charset="0"/>
                        </a:rPr>
                        <a:t>No. Partidos</a:t>
                      </a:r>
                      <a:endParaRPr lang="es-HN" sz="15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s-HN" sz="1600" b="0" dirty="0">
                          <a:latin typeface="Myriad Pro" panose="020B0503030403020204" pitchFamily="34" charset="0"/>
                        </a:rPr>
                        <a:t>14 TV + 104 radio + </a:t>
                      </a:r>
                    </a:p>
                    <a:p>
                      <a:pPr marL="0" marR="0" lvl="0" indent="0" algn="ctr" defTabSz="1219170" rtl="0" eaLnBrk="1" fontAlgn="auto" latinLnBrk="0" hangingPunct="1">
                        <a:lnSpc>
                          <a:spcPct val="100000"/>
                        </a:lnSpc>
                        <a:spcBef>
                          <a:spcPts val="0"/>
                        </a:spcBef>
                        <a:spcAft>
                          <a:spcPts val="0"/>
                        </a:spcAft>
                        <a:buClrTx/>
                        <a:buSzTx/>
                        <a:buFontTx/>
                        <a:buNone/>
                        <a:tabLst/>
                        <a:defRPr/>
                      </a:pPr>
                      <a:r>
                        <a:rPr lang="es-HN" sz="1200" b="0" dirty="0">
                          <a:latin typeface="Myriad Pro" panose="020B0503030403020204" pitchFamily="34" charset="0"/>
                        </a:rPr>
                        <a:t>1 partido inaugural + 10 partidos de fase + 1 octavos + 1 cuartos  + 1 final</a:t>
                      </a:r>
                      <a:r>
                        <a:rPr lang="es-HN" sz="1600" dirty="0">
                          <a:latin typeface="Myriad Pro" panose="020B0503030403020204" pitchFamily="34" charset="0"/>
                        </a:rPr>
                        <a:t> </a:t>
                      </a:r>
                      <a:endParaRPr lang="es-HN" sz="1600" b="0" i="0" dirty="0">
                        <a:latin typeface="Myriad Pro" panose="020B0503030403020204" pitchFamily="34" charset="0"/>
                        <a:cs typeface="Poppins" pitchFamily="2" charset="77"/>
                      </a:endParaRP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s-HN" sz="1600" b="0" dirty="0">
                          <a:latin typeface="Myriad Pro" panose="020B0503030403020204" pitchFamily="34" charset="0"/>
                        </a:rPr>
                        <a:t>Previa en los  partidos</a:t>
                      </a:r>
                    </a:p>
                    <a:p>
                      <a:pPr algn="ctr"/>
                      <a:r>
                        <a:rPr lang="es-HN" sz="1200" b="0" dirty="0">
                          <a:latin typeface="Myriad Pro" panose="020B0503030403020204" pitchFamily="34" charset="0"/>
                        </a:rPr>
                        <a:t>30 partidos Fase de grupos, 16 partidos de la Ronda 32, 8 Octavos de final, 4 partidos de cuartos de final, 2 partidos semifinales y 1 de tercer lugar y 1 de final</a:t>
                      </a:r>
                      <a:endParaRPr lang="es-HN" sz="1200" b="0" i="0" dirty="0">
                        <a:latin typeface="Myriad Pro" panose="020B0503030403020204" pitchFamily="34" charset="0"/>
                        <a:cs typeface="Poppins" pitchFamily="2" charset="77"/>
                      </a:endParaRP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E4E3"/>
                    </a:solidFill>
                  </a:tcPr>
                </a:tc>
                <a:tc>
                  <a:txBody>
                    <a:bodyPr/>
                    <a:lstStyle/>
                    <a:p>
                      <a:pPr algn="ctr"/>
                      <a:r>
                        <a:rPr lang="es-HN" sz="1200" b="0" dirty="0">
                          <a:latin typeface="Myriad Pro" panose="020B0503030403020204" pitchFamily="34" charset="0"/>
                        </a:rPr>
                        <a:t>76 Partidos TV y Cable</a:t>
                      </a:r>
                    </a:p>
                    <a:p>
                      <a:pPr algn="ctr"/>
                      <a:r>
                        <a:rPr lang="es-HN" sz="1200" b="0" dirty="0">
                          <a:latin typeface="Myriad Pro" panose="020B0503030403020204" pitchFamily="34" charset="0"/>
                        </a:rPr>
                        <a:t>104 partidos radio</a:t>
                      </a:r>
                    </a:p>
                    <a:p>
                      <a:pPr algn="ctr"/>
                      <a:r>
                        <a:rPr lang="es-HN" sz="1200" b="0" dirty="0">
                          <a:latin typeface="Myriad Pro" panose="020B0503030403020204" pitchFamily="34" charset="0"/>
                        </a:rPr>
                        <a:t>40 partidos digital</a:t>
                      </a:r>
                      <a:endParaRPr lang="es-HN" sz="12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4152091762"/>
                  </a:ext>
                </a:extLst>
              </a:tr>
              <a:tr h="370840">
                <a:tc>
                  <a:txBody>
                    <a:bodyPr/>
                    <a:lstStyle/>
                    <a:p>
                      <a:pPr algn="ctr"/>
                      <a:r>
                        <a:rPr lang="es-HN" sz="1500" b="0" dirty="0">
                          <a:latin typeface="Myriad Pro" panose="020B0503030403020204" pitchFamily="34" charset="0"/>
                        </a:rPr>
                        <a:t>Exposiciones</a:t>
                      </a:r>
                      <a:endParaRPr lang="es-HN" sz="15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s-HN" sz="1600" dirty="0">
                          <a:latin typeface="Myriad Pro" panose="020B0503030403020204" pitchFamily="34" charset="0"/>
                        </a:rPr>
                        <a:t>458 impactos : </a:t>
                      </a:r>
                    </a:p>
                    <a:p>
                      <a:pPr algn="ctr"/>
                      <a:r>
                        <a:rPr lang="es-HN" sz="1000" b="0" dirty="0">
                          <a:latin typeface="Myriad Pro" panose="020B0503030403020204" pitchFamily="34" charset="0"/>
                        </a:rPr>
                        <a:t>3 spots de 30” por partido TV (42)</a:t>
                      </a:r>
                    </a:p>
                    <a:p>
                      <a:pPr algn="ctr"/>
                      <a:r>
                        <a:rPr lang="es-HN" sz="1000" b="0" dirty="0">
                          <a:latin typeface="Myriad Pro" panose="020B0503030403020204" pitchFamily="34" charset="0"/>
                        </a:rPr>
                        <a:t>4 spots por partido en radio (416)</a:t>
                      </a:r>
                    </a:p>
                    <a:p>
                      <a:pPr algn="ctr"/>
                      <a:r>
                        <a:rPr lang="es-HN" sz="1000" b="0" i="1" dirty="0">
                          <a:latin typeface="Myriad Pro" panose="020B0503030403020204" pitchFamily="34" charset="0"/>
                        </a:rPr>
                        <a:t>Impresiones en digital (420K)</a:t>
                      </a:r>
                      <a:endParaRPr lang="es-HN" sz="1000" b="0" i="1" dirty="0">
                        <a:latin typeface="Myriad Pro" panose="020B0503030403020204" pitchFamily="34" charset="0"/>
                        <a:cs typeface="Poppins" pitchFamily="2" charset="77"/>
                      </a:endParaRP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s-HN" sz="1600" b="0" dirty="0">
                          <a:latin typeface="Myriad Pro" panose="020B0503030403020204" pitchFamily="34" charset="0"/>
                        </a:rPr>
                        <a:t>124 impactos </a:t>
                      </a:r>
                      <a:endParaRPr lang="es-HN" sz="1000" b="0" i="0" dirty="0">
                        <a:latin typeface="Myriad Pro" panose="020B0503030403020204" pitchFamily="34" charset="0"/>
                        <a:cs typeface="Poppins" pitchFamily="2" charset="77"/>
                      </a:endParaRPr>
                    </a:p>
                    <a:p>
                      <a:pPr algn="ctr"/>
                      <a:r>
                        <a:rPr lang="es-HN" sz="1000" b="0" i="0" dirty="0">
                          <a:latin typeface="Myriad Pro" panose="020B0503030403020204" pitchFamily="34" charset="0"/>
                          <a:cs typeface="Poppins" pitchFamily="2" charset="77"/>
                        </a:rPr>
                        <a:t>Mención + prsencia en set</a:t>
                      </a:r>
                      <a:endParaRPr lang="es-HN" sz="1600" b="0" dirty="0">
                        <a:latin typeface="Myriad Pro" panose="020B0503030403020204" pitchFamily="34" charset="0"/>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E4E3"/>
                    </a:solidFill>
                  </a:tcPr>
                </a:tc>
                <a:tc>
                  <a:txBody>
                    <a:bodyPr/>
                    <a:lstStyle/>
                    <a:p>
                      <a:pPr algn="ctr"/>
                      <a:r>
                        <a:rPr lang="es-HN" sz="1600" b="0" dirty="0">
                          <a:latin typeface="Myriad Pro" panose="020B0503030403020204" pitchFamily="34" charset="0"/>
                        </a:rPr>
                        <a:t>582 impactos</a:t>
                      </a:r>
                      <a:endParaRPr lang="es-HN" sz="16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871963509"/>
                  </a:ext>
                </a:extLst>
              </a:tr>
              <a:tr h="370840">
                <a:tc>
                  <a:txBody>
                    <a:bodyPr/>
                    <a:lstStyle/>
                    <a:p>
                      <a:pPr algn="ctr"/>
                      <a:r>
                        <a:rPr lang="es-HN" sz="1500" b="0" dirty="0">
                          <a:latin typeface="Myriad Pro" panose="020B0503030403020204" pitchFamily="34" charset="0"/>
                        </a:rPr>
                        <a:t>Presencia multiplataforma</a:t>
                      </a:r>
                      <a:endParaRPr lang="es-HN" sz="15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s-HN" sz="1500" b="0" dirty="0">
                          <a:latin typeface="Myriad Pro" panose="020B0503030403020204" pitchFamily="34" charset="0"/>
                        </a:rPr>
                        <a:t>✅ TV + Radio + Digital</a:t>
                      </a:r>
                      <a:endParaRPr lang="es-HN" sz="15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s-HN" sz="1500" b="0" dirty="0">
                          <a:latin typeface="Myriad Pro" panose="020B0503030403020204" pitchFamily="34" charset="0"/>
                        </a:rPr>
                        <a:t>✅ TV + APP + WEB </a:t>
                      </a:r>
                      <a:endParaRPr lang="es-HN" sz="15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E4E3"/>
                    </a:solidFill>
                  </a:tcPr>
                </a:tc>
                <a:tc>
                  <a:txBody>
                    <a:bodyPr/>
                    <a:lstStyle/>
                    <a:p>
                      <a:endParaRPr lang="es-HN" sz="15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324086872"/>
                  </a:ext>
                </a:extLst>
              </a:tr>
              <a:tr h="370840">
                <a:tc>
                  <a:txBody>
                    <a:bodyPr/>
                    <a:lstStyle/>
                    <a:p>
                      <a:pPr algn="ctr"/>
                      <a:r>
                        <a:rPr lang="es-HN" sz="1500" b="0" dirty="0">
                          <a:latin typeface="Myriad Pro" panose="020B0503030403020204" pitchFamily="34" charset="0"/>
                        </a:rPr>
                        <a:t>Costo por impacto</a:t>
                      </a:r>
                      <a:endParaRPr lang="es-HN" sz="15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s-HN" sz="1600" b="0" dirty="0">
                          <a:latin typeface="Myriad Pro" panose="020B0503030403020204" pitchFamily="34" charset="0"/>
                        </a:rPr>
                        <a:t>$648.47</a:t>
                      </a:r>
                      <a:endParaRPr lang="es-HN" sz="16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s-HN" sz="1600" b="0" i="0" dirty="0">
                          <a:latin typeface="Myriad Pro" panose="020B0503030403020204" pitchFamily="34" charset="0"/>
                          <a:cs typeface="Poppins" pitchFamily="2" charset="77"/>
                        </a:rPr>
                        <a:t>$427</a:t>
                      </a:r>
                      <a:endParaRPr lang="es-HN" sz="1600" b="0" dirty="0">
                        <a:latin typeface="Myriad Pro" panose="020B0503030403020204" pitchFamily="34" charset="0"/>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E4E3"/>
                    </a:solidFill>
                  </a:tcPr>
                </a:tc>
                <a:tc>
                  <a:txBody>
                    <a:bodyPr/>
                    <a:lstStyle/>
                    <a:p>
                      <a:pPr algn="ctr"/>
                      <a:r>
                        <a:rPr lang="es-HN" sz="1600" b="0" i="0" dirty="0">
                          <a:latin typeface="Myriad Pro" panose="020B0503030403020204" pitchFamily="34" charset="0"/>
                          <a:cs typeface="Poppins" pitchFamily="2" charset="77"/>
                        </a:rPr>
                        <a:t> $537.74</a:t>
                      </a: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969054555"/>
                  </a:ext>
                </a:extLst>
              </a:tr>
              <a:tr h="370840">
                <a:tc>
                  <a:txBody>
                    <a:bodyPr/>
                    <a:lstStyle/>
                    <a:p>
                      <a:pPr algn="ctr"/>
                      <a:r>
                        <a:rPr lang="es-HN" sz="1500" b="1" dirty="0">
                          <a:latin typeface="Myriad Pro" panose="020B0503030403020204" pitchFamily="34" charset="0"/>
                        </a:rPr>
                        <a:t>Alcance</a:t>
                      </a:r>
                      <a:endParaRPr lang="es-HN" sz="1500" b="1"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s-HN" sz="1600" b="1" dirty="0">
                          <a:latin typeface="Myriad Pro" panose="020B0503030403020204" pitchFamily="34" charset="0"/>
                        </a:rPr>
                        <a:t>3,300,558</a:t>
                      </a:r>
                      <a:endParaRPr lang="es-HN" sz="1600" b="1"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s-HN" sz="1600" b="1" dirty="0">
                          <a:latin typeface="Myriad Pro" panose="020B0503030403020204" pitchFamily="34" charset="0"/>
                        </a:rPr>
                        <a:t>2,164,092</a:t>
                      </a:r>
                      <a:endParaRPr lang="es-HN" sz="1600" b="1"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E4E3"/>
                    </a:solidFill>
                  </a:tcPr>
                </a:tc>
                <a:tc>
                  <a:txBody>
                    <a:bodyPr/>
                    <a:lstStyle/>
                    <a:p>
                      <a:pPr algn="ctr"/>
                      <a:r>
                        <a:rPr lang="es-HN" sz="1600" b="1" dirty="0">
                          <a:latin typeface="Myriad Pro" panose="020B0503030403020204" pitchFamily="34" charset="0"/>
                        </a:rPr>
                        <a:t>5,464,650</a:t>
                      </a:r>
                      <a:endParaRPr lang="es-HN" sz="1600" b="1"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74548675"/>
                  </a:ext>
                </a:extLst>
              </a:tr>
              <a:tr h="370840">
                <a:tc>
                  <a:txBody>
                    <a:bodyPr/>
                    <a:lstStyle/>
                    <a:p>
                      <a:pPr algn="ctr"/>
                      <a:r>
                        <a:rPr lang="es-HN" sz="1500" b="0" dirty="0">
                          <a:latin typeface="Myriad Pro" panose="020B0503030403020204" pitchFamily="34" charset="0"/>
                        </a:rPr>
                        <a:t>Costo por mil</a:t>
                      </a:r>
                      <a:endParaRPr lang="es-HN" sz="15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s-HN" sz="1600" b="0" dirty="0">
                          <a:latin typeface="Myriad Pro" panose="020B0503030403020204" pitchFamily="34" charset="0"/>
                        </a:rPr>
                        <a:t>$0.20</a:t>
                      </a:r>
                      <a:endParaRPr lang="es-HN" sz="16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s-HN" sz="1600" b="0" dirty="0">
                          <a:latin typeface="Myriad Pro" panose="020B0503030403020204" pitchFamily="34" charset="0"/>
                        </a:rPr>
                        <a:t>$0.20</a:t>
                      </a:r>
                      <a:endParaRPr lang="es-HN" sz="16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E4E3"/>
                    </a:solidFill>
                  </a:tcPr>
                </a:tc>
                <a:tc>
                  <a:txBody>
                    <a:bodyPr/>
                    <a:lstStyle/>
                    <a:p>
                      <a:pPr algn="ctr"/>
                      <a:r>
                        <a:rPr lang="es-HN" sz="1600" b="0" dirty="0">
                          <a:latin typeface="Myriad Pro" panose="020B0503030403020204" pitchFamily="34" charset="0"/>
                        </a:rPr>
                        <a:t>$0.10</a:t>
                      </a:r>
                      <a:endParaRPr lang="es-HN" sz="16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913487404"/>
                  </a:ext>
                </a:extLst>
              </a:tr>
              <a:tr h="370840">
                <a:tc>
                  <a:txBody>
                    <a:bodyPr/>
                    <a:lstStyle/>
                    <a:p>
                      <a:pPr algn="ctr"/>
                      <a:r>
                        <a:rPr lang="es-HN" sz="1500" b="1" i="0" dirty="0">
                          <a:latin typeface="Myriad Pro" panose="020B0503030403020204" pitchFamily="34" charset="0"/>
                          <a:cs typeface="Poppins" pitchFamily="2" charset="77"/>
                        </a:rPr>
                        <a:t>Beneficio por compra</a:t>
                      </a:r>
                    </a:p>
                  </a:txBody>
                  <a:tcPr anchor="ctr">
                    <a:lnT w="6350" cap="flat" cmpd="sng" algn="ctr">
                      <a:solidFill>
                        <a:schemeClr val="bg1">
                          <a:lumMod val="85000"/>
                        </a:schemeClr>
                      </a:solidFill>
                      <a:prstDash val="solid"/>
                      <a:round/>
                      <a:headEnd type="none" w="med" len="med"/>
                      <a:tailEnd type="none" w="med" len="med"/>
                    </a:lnT>
                    <a:solidFill>
                      <a:srgbClr val="FFFF00"/>
                    </a:solidFill>
                  </a:tcPr>
                </a:tc>
                <a:tc>
                  <a:txBody>
                    <a:bodyPr/>
                    <a:lstStyle/>
                    <a:p>
                      <a:pPr algn="ctr"/>
                      <a:r>
                        <a:rPr lang="es-HN" sz="1600" b="1" i="0" dirty="0">
                          <a:latin typeface="Myriad Pro" panose="020B0503030403020204" pitchFamily="34" charset="0"/>
                          <a:cs typeface="Poppins" pitchFamily="2" charset="77"/>
                        </a:rPr>
                        <a:t>20% de descuento ($60K)</a:t>
                      </a:r>
                    </a:p>
                  </a:txBody>
                  <a:tcPr anchor="ctr">
                    <a:lnT w="6350" cap="flat" cmpd="sng" algn="ctr">
                      <a:solidFill>
                        <a:schemeClr val="bg1">
                          <a:lumMod val="85000"/>
                        </a:schemeClr>
                      </a:solidFill>
                      <a:prstDash val="solid"/>
                      <a:round/>
                      <a:headEnd type="none" w="med" len="med"/>
                      <a:tailEnd type="none" w="med" len="med"/>
                    </a:lnT>
                    <a:solidFill>
                      <a:srgbClr val="FFFF00"/>
                    </a:solidFill>
                  </a:tcPr>
                </a:tc>
                <a:tc>
                  <a:txBody>
                    <a:bodyPr/>
                    <a:lstStyle/>
                    <a:p>
                      <a:pPr algn="ctr"/>
                      <a:r>
                        <a:rPr lang="es-HN" sz="1600" b="1" i="0" dirty="0">
                          <a:latin typeface="Myriad Pro" panose="020B0503030403020204" pitchFamily="34" charset="0"/>
                          <a:cs typeface="Poppins" pitchFamily="2" charset="77"/>
                        </a:rPr>
                        <a:t>Bolsa de 1200 spots en canales internacionales</a:t>
                      </a:r>
                    </a:p>
                  </a:txBody>
                  <a:tcPr anchor="ctr">
                    <a:lnT w="6350" cap="flat" cmpd="sng" algn="ctr">
                      <a:solidFill>
                        <a:schemeClr val="bg1">
                          <a:lumMod val="85000"/>
                        </a:schemeClr>
                      </a:solidFill>
                      <a:prstDash val="solid"/>
                      <a:round/>
                      <a:headEnd type="none" w="med" len="med"/>
                      <a:tailEnd type="none" w="med" len="med"/>
                    </a:lnT>
                    <a:solidFill>
                      <a:srgbClr val="FFFF00"/>
                    </a:solidFill>
                  </a:tcPr>
                </a:tc>
                <a:tc>
                  <a:txBody>
                    <a:bodyPr/>
                    <a:lstStyle/>
                    <a:p>
                      <a:pPr algn="ctr"/>
                      <a:endParaRPr lang="es-HN" sz="1600" b="1"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solidFill>
                      <a:srgbClr val="FFFF00"/>
                    </a:solidFill>
                  </a:tcPr>
                </a:tc>
                <a:extLst>
                  <a:ext uri="{0D108BD9-81ED-4DB2-BD59-A6C34878D82A}">
                    <a16:rowId xmlns:a16="http://schemas.microsoft.com/office/drawing/2014/main" val="2215582190"/>
                  </a:ext>
                </a:extLst>
              </a:tr>
            </a:tbl>
          </a:graphicData>
        </a:graphic>
      </p:graphicFrame>
    </p:spTree>
    <p:extLst>
      <p:ext uri="{BB962C8B-B14F-4D97-AF65-F5344CB8AC3E}">
        <p14:creationId xmlns:p14="http://schemas.microsoft.com/office/powerpoint/2010/main" val="737514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90AFFBB-DA54-7B5A-50CD-9CEA9BF57B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229" y="1306125"/>
            <a:ext cx="656397" cy="394551"/>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26FFD559-8201-B6F9-F736-B0AA7F36DCC5}"/>
              </a:ext>
            </a:extLst>
          </p:cNvPr>
          <p:cNvSpPr txBox="1"/>
          <p:nvPr/>
        </p:nvSpPr>
        <p:spPr>
          <a:xfrm>
            <a:off x="828211" y="91024"/>
            <a:ext cx="5267789" cy="1015663"/>
          </a:xfrm>
          <a:prstGeom prst="rect">
            <a:avLst/>
          </a:prstGeom>
          <a:noFill/>
        </p:spPr>
        <p:txBody>
          <a:bodyPr wrap="none" rtlCol="0">
            <a:spAutoFit/>
          </a:bodyPr>
          <a:lstStyle/>
          <a:p>
            <a:r>
              <a:rPr lang="es-HN" sz="3000" b="1" dirty="0">
                <a:latin typeface="Myriad Pro" panose="020B0503030403020204" pitchFamily="34" charset="0"/>
              </a:rPr>
              <a:t>Resumen Negociaciones 2026</a:t>
            </a:r>
          </a:p>
          <a:p>
            <a:r>
              <a:rPr lang="es-HN" sz="3000" b="1" dirty="0">
                <a:solidFill>
                  <a:srgbClr val="C00000"/>
                </a:solidFill>
                <a:latin typeface="Myriad Pro" panose="020B0503030403020204" pitchFamily="34" charset="0"/>
              </a:rPr>
              <a:t>Principales medios</a:t>
            </a:r>
          </a:p>
        </p:txBody>
      </p:sp>
      <p:sp>
        <p:nvSpPr>
          <p:cNvPr id="11" name="CuadroTexto 10">
            <a:extLst>
              <a:ext uri="{FF2B5EF4-FFF2-40B4-BE49-F238E27FC236}">
                <a16:creationId xmlns:a16="http://schemas.microsoft.com/office/drawing/2014/main" id="{A248246B-63AE-4B71-10AE-76AC9BED93D9}"/>
              </a:ext>
            </a:extLst>
          </p:cNvPr>
          <p:cNvSpPr txBox="1"/>
          <p:nvPr/>
        </p:nvSpPr>
        <p:spPr>
          <a:xfrm>
            <a:off x="7502567" y="2385552"/>
            <a:ext cx="4346415" cy="3416320"/>
          </a:xfrm>
          <a:prstGeom prst="rect">
            <a:avLst/>
          </a:prstGeom>
          <a:solidFill>
            <a:schemeClr val="bg1">
              <a:lumMod val="95000"/>
            </a:schemeClr>
          </a:solidFill>
        </p:spPr>
        <p:txBody>
          <a:bodyPr wrap="square" rtlCol="0">
            <a:spAutoFit/>
          </a:bodyPr>
          <a:lstStyle/>
          <a:p>
            <a:r>
              <a:rPr lang="es-HN" sz="1200" b="1" dirty="0">
                <a:latin typeface="Myriad Pro" panose="020B0503030403020204" pitchFamily="34" charset="0"/>
              </a:rPr>
              <a:t>Para el 2026 </a:t>
            </a:r>
            <a:r>
              <a:rPr lang="es-HN" sz="1200" dirty="0">
                <a:latin typeface="Myriad Pro" panose="020B0503030403020204" pitchFamily="34" charset="0"/>
              </a:rPr>
              <a:t>dentro del beneficio de bonificado se incorpora  un paquete de frecuencia en deportes, que contempla 282 exposiciones mensuales distribuidas en nueve programas deportivos. Estos espacios se consideran estratégicos debido a que se trata de un año deportivo, lo que permite una mayor divulgación antes y después del Mundial.</a:t>
            </a:r>
          </a:p>
          <a:p>
            <a:r>
              <a:rPr lang="es-HN" sz="1200" dirty="0">
                <a:latin typeface="Myriad Pro" panose="020B0503030403020204" pitchFamily="34" charset="0"/>
              </a:rPr>
              <a:t>Adicionalmente, el programa “Llegaron Las Mujeres” presenta un crecimiento del 35% en audiencia, pasando de 4.0 a 5.6 puntos. Dado su perfil y la composición de su audiencia, se considera una opción  para el patrocinio del segmento de salud, especialmente por su afinidad con el target 50+.</a:t>
            </a:r>
          </a:p>
          <a:p>
            <a:endParaRPr lang="es-HN" sz="1200" dirty="0">
              <a:latin typeface="Myriad Pro" panose="020B0503030403020204" pitchFamily="34" charset="0"/>
            </a:endParaRPr>
          </a:p>
          <a:p>
            <a:pPr marL="171450" indent="-171450">
              <a:buFont typeface="Arial" panose="020B0604020202020204" pitchFamily="34" charset="0"/>
              <a:buChar char="•"/>
            </a:pPr>
            <a:r>
              <a:rPr lang="es-HN" sz="1200" dirty="0"/>
              <a:t>Incremento del </a:t>
            </a:r>
            <a:r>
              <a:rPr lang="es-HN" sz="1200" b="1" dirty="0"/>
              <a:t>5% en la inversión (versus 2025)</a:t>
            </a:r>
            <a:r>
              <a:rPr lang="es-HN" sz="1200" dirty="0"/>
              <a:t>.</a:t>
            </a:r>
          </a:p>
          <a:p>
            <a:pPr marL="171450" indent="-171450">
              <a:buFont typeface="Arial" panose="020B0604020202020204" pitchFamily="34" charset="0"/>
              <a:buChar char="•"/>
            </a:pPr>
            <a:r>
              <a:rPr lang="es-HN" sz="1200" dirty="0"/>
              <a:t>Se mantiene la </a:t>
            </a:r>
            <a:r>
              <a:rPr lang="es-HN" sz="1200" b="1" dirty="0"/>
              <a:t>bonificación del 104%</a:t>
            </a:r>
            <a:r>
              <a:rPr lang="es-HN" sz="1200" dirty="0"/>
              <a:t>.</a:t>
            </a:r>
          </a:p>
          <a:p>
            <a:pPr marL="171450" indent="-171450">
              <a:buFont typeface="Arial" panose="020B0604020202020204" pitchFamily="34" charset="0"/>
              <a:buChar char="•"/>
            </a:pPr>
            <a:r>
              <a:rPr lang="es-HN" sz="1200" dirty="0"/>
              <a:t>Aumento del </a:t>
            </a:r>
            <a:r>
              <a:rPr lang="es-HN" sz="1200" b="1" dirty="0"/>
              <a:t>8% en exposiciones</a:t>
            </a:r>
            <a:r>
              <a:rPr lang="es-HN" sz="1200" dirty="0"/>
              <a:t>, con una reducción del </a:t>
            </a:r>
            <a:r>
              <a:rPr lang="es-HN" sz="1200" b="1" dirty="0"/>
              <a:t>3% en costo por impacto</a:t>
            </a:r>
            <a:r>
              <a:rPr lang="es-HN" sz="1200" dirty="0"/>
              <a:t> y un crecimiento del </a:t>
            </a:r>
            <a:r>
              <a:rPr lang="es-HN" sz="1200" b="1" dirty="0"/>
              <a:t>3% en los TRP’s</a:t>
            </a:r>
            <a:r>
              <a:rPr lang="es-HN" sz="1200" dirty="0"/>
              <a:t>, logrando </a:t>
            </a:r>
            <a:r>
              <a:rPr lang="es-HN" sz="1200" b="1" dirty="0"/>
              <a:t>mayor eficiencia</a:t>
            </a:r>
            <a:r>
              <a:rPr lang="es-HN" sz="1200" dirty="0"/>
              <a:t> en la inversión.</a:t>
            </a:r>
          </a:p>
          <a:p>
            <a:endParaRPr lang="es-HN" sz="1200" dirty="0"/>
          </a:p>
        </p:txBody>
      </p:sp>
      <p:sp>
        <p:nvSpPr>
          <p:cNvPr id="12" name="CuadroTexto 11">
            <a:extLst>
              <a:ext uri="{FF2B5EF4-FFF2-40B4-BE49-F238E27FC236}">
                <a16:creationId xmlns:a16="http://schemas.microsoft.com/office/drawing/2014/main" id="{4EF1056C-B44D-52D1-B256-CFEA10EE28B0}"/>
              </a:ext>
            </a:extLst>
          </p:cNvPr>
          <p:cNvSpPr txBox="1"/>
          <p:nvPr/>
        </p:nvSpPr>
        <p:spPr>
          <a:xfrm>
            <a:off x="4687747" y="4219176"/>
            <a:ext cx="296876" cy="230832"/>
          </a:xfrm>
          <a:prstGeom prst="rect">
            <a:avLst/>
          </a:prstGeom>
          <a:noFill/>
        </p:spPr>
        <p:txBody>
          <a:bodyPr wrap="none" rtlCol="0">
            <a:spAutoFit/>
          </a:bodyPr>
          <a:lstStyle/>
          <a:p>
            <a:r>
              <a:rPr lang="es-HN" sz="900" dirty="0">
                <a:solidFill>
                  <a:srgbClr val="C00000"/>
                </a:solidFill>
                <a:latin typeface="Myriad Pro" panose="020B0503030403020204" pitchFamily="34" charset="0"/>
              </a:rPr>
              <a:t>(*)</a:t>
            </a:r>
          </a:p>
        </p:txBody>
      </p:sp>
      <p:sp>
        <p:nvSpPr>
          <p:cNvPr id="13" name="CuadroTexto 12">
            <a:extLst>
              <a:ext uri="{FF2B5EF4-FFF2-40B4-BE49-F238E27FC236}">
                <a16:creationId xmlns:a16="http://schemas.microsoft.com/office/drawing/2014/main" id="{99700C5D-8AD4-30A7-6F21-377D168921C9}"/>
              </a:ext>
            </a:extLst>
          </p:cNvPr>
          <p:cNvSpPr txBox="1"/>
          <p:nvPr/>
        </p:nvSpPr>
        <p:spPr>
          <a:xfrm>
            <a:off x="4712822" y="4348426"/>
            <a:ext cx="296876" cy="230832"/>
          </a:xfrm>
          <a:prstGeom prst="rect">
            <a:avLst/>
          </a:prstGeom>
          <a:noFill/>
        </p:spPr>
        <p:txBody>
          <a:bodyPr wrap="none" rtlCol="0">
            <a:spAutoFit/>
          </a:bodyPr>
          <a:lstStyle/>
          <a:p>
            <a:r>
              <a:rPr lang="es-HN" sz="900" dirty="0">
                <a:solidFill>
                  <a:srgbClr val="C00000"/>
                </a:solidFill>
                <a:latin typeface="Myriad Pro" panose="020B0503030403020204" pitchFamily="34" charset="0"/>
              </a:rPr>
              <a:t>(*)</a:t>
            </a:r>
          </a:p>
        </p:txBody>
      </p:sp>
      <p:sp>
        <p:nvSpPr>
          <p:cNvPr id="14" name="CuadroTexto 13">
            <a:extLst>
              <a:ext uri="{FF2B5EF4-FFF2-40B4-BE49-F238E27FC236}">
                <a16:creationId xmlns:a16="http://schemas.microsoft.com/office/drawing/2014/main" id="{54D4933E-3EE5-1C29-0130-91FC5D43E34D}"/>
              </a:ext>
            </a:extLst>
          </p:cNvPr>
          <p:cNvSpPr txBox="1"/>
          <p:nvPr/>
        </p:nvSpPr>
        <p:spPr>
          <a:xfrm>
            <a:off x="766791" y="4693876"/>
            <a:ext cx="296876" cy="230832"/>
          </a:xfrm>
          <a:prstGeom prst="rect">
            <a:avLst/>
          </a:prstGeom>
          <a:noFill/>
        </p:spPr>
        <p:txBody>
          <a:bodyPr wrap="none" rtlCol="0">
            <a:spAutoFit/>
          </a:bodyPr>
          <a:lstStyle/>
          <a:p>
            <a:r>
              <a:rPr lang="es-HN" sz="900" dirty="0">
                <a:solidFill>
                  <a:srgbClr val="C00000"/>
                </a:solidFill>
                <a:latin typeface="Myriad Pro" panose="020B0503030403020204" pitchFamily="34" charset="0"/>
              </a:rPr>
              <a:t>(*)</a:t>
            </a:r>
          </a:p>
        </p:txBody>
      </p:sp>
      <p:sp>
        <p:nvSpPr>
          <p:cNvPr id="16" name="CuadroTexto 15">
            <a:extLst>
              <a:ext uri="{FF2B5EF4-FFF2-40B4-BE49-F238E27FC236}">
                <a16:creationId xmlns:a16="http://schemas.microsoft.com/office/drawing/2014/main" id="{D22AE0A9-B3BE-630A-ACC2-21BA81D8CE4B}"/>
              </a:ext>
            </a:extLst>
          </p:cNvPr>
          <p:cNvSpPr txBox="1"/>
          <p:nvPr/>
        </p:nvSpPr>
        <p:spPr>
          <a:xfrm>
            <a:off x="7201821" y="598855"/>
            <a:ext cx="3692036" cy="369332"/>
          </a:xfrm>
          <a:prstGeom prst="rect">
            <a:avLst/>
          </a:prstGeom>
          <a:noFill/>
        </p:spPr>
        <p:txBody>
          <a:bodyPr wrap="none" rtlCol="0">
            <a:spAutoFit/>
          </a:bodyPr>
          <a:lstStyle/>
          <a:p>
            <a:r>
              <a:rPr lang="es-HN" b="1" dirty="0">
                <a:solidFill>
                  <a:schemeClr val="bg1">
                    <a:lumMod val="75000"/>
                  </a:schemeClr>
                </a:solidFill>
                <a:latin typeface="Myriad Pro" panose="020B0503030403020204" pitchFamily="34" charset="0"/>
              </a:rPr>
              <a:t>Modelo de negociación PRE-PAGO</a:t>
            </a:r>
          </a:p>
        </p:txBody>
      </p:sp>
      <p:pic>
        <p:nvPicPr>
          <p:cNvPr id="2" name="Imagen 1">
            <a:extLst>
              <a:ext uri="{FF2B5EF4-FFF2-40B4-BE49-F238E27FC236}">
                <a16:creationId xmlns:a16="http://schemas.microsoft.com/office/drawing/2014/main" id="{771A9350-AB42-8742-07F6-E1432E086F0F}"/>
              </a:ext>
            </a:extLst>
          </p:cNvPr>
          <p:cNvPicPr>
            <a:picLocks noChangeAspect="1"/>
          </p:cNvPicPr>
          <p:nvPr/>
        </p:nvPicPr>
        <p:blipFill>
          <a:blip r:embed="rId3"/>
          <a:stretch>
            <a:fillRect/>
          </a:stretch>
        </p:blipFill>
        <p:spPr>
          <a:xfrm>
            <a:off x="915229" y="1769680"/>
            <a:ext cx="6438900" cy="3949700"/>
          </a:xfrm>
          <a:prstGeom prst="rect">
            <a:avLst/>
          </a:prstGeom>
        </p:spPr>
      </p:pic>
    </p:spTree>
    <p:extLst>
      <p:ext uri="{BB962C8B-B14F-4D97-AF65-F5344CB8AC3E}">
        <p14:creationId xmlns:p14="http://schemas.microsoft.com/office/powerpoint/2010/main" val="3319146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26FFD559-8201-B6F9-F736-B0AA7F36DCC5}"/>
              </a:ext>
            </a:extLst>
          </p:cNvPr>
          <p:cNvSpPr txBox="1"/>
          <p:nvPr/>
        </p:nvSpPr>
        <p:spPr>
          <a:xfrm>
            <a:off x="828211" y="91024"/>
            <a:ext cx="5267789" cy="1015663"/>
          </a:xfrm>
          <a:prstGeom prst="rect">
            <a:avLst/>
          </a:prstGeom>
          <a:noFill/>
        </p:spPr>
        <p:txBody>
          <a:bodyPr wrap="none" rtlCol="0">
            <a:spAutoFit/>
          </a:bodyPr>
          <a:lstStyle/>
          <a:p>
            <a:r>
              <a:rPr lang="es-HN" sz="3000" b="1" dirty="0">
                <a:latin typeface="Myriad Pro" panose="020B0503030403020204" pitchFamily="34" charset="0"/>
              </a:rPr>
              <a:t>Resumen Negociaciones 2026</a:t>
            </a:r>
          </a:p>
          <a:p>
            <a:r>
              <a:rPr lang="es-HN" sz="3000" b="1" dirty="0">
                <a:solidFill>
                  <a:srgbClr val="C00000"/>
                </a:solidFill>
                <a:latin typeface="Myriad Pro" panose="020B0503030403020204" pitchFamily="34" charset="0"/>
              </a:rPr>
              <a:t>Principales medios</a:t>
            </a:r>
          </a:p>
        </p:txBody>
      </p:sp>
      <p:pic>
        <p:nvPicPr>
          <p:cNvPr id="1028" name="Picture 4">
            <a:extLst>
              <a:ext uri="{FF2B5EF4-FFF2-40B4-BE49-F238E27FC236}">
                <a16:creationId xmlns:a16="http://schemas.microsoft.com/office/drawing/2014/main" id="{B065D55E-ABCA-D60C-4FD1-6B8F270C0A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211" y="1412446"/>
            <a:ext cx="1033670" cy="367437"/>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3980C19B-0E26-9735-BF21-9CF59EB9EBBD}"/>
              </a:ext>
            </a:extLst>
          </p:cNvPr>
          <p:cNvSpPr txBox="1"/>
          <p:nvPr/>
        </p:nvSpPr>
        <p:spPr>
          <a:xfrm>
            <a:off x="7486030" y="2221599"/>
            <a:ext cx="4414422" cy="3416320"/>
          </a:xfrm>
          <a:prstGeom prst="rect">
            <a:avLst/>
          </a:prstGeom>
          <a:solidFill>
            <a:schemeClr val="bg1">
              <a:lumMod val="95000"/>
            </a:schemeClr>
          </a:solidFill>
        </p:spPr>
        <p:txBody>
          <a:bodyPr wrap="square" rtlCol="0">
            <a:spAutoFit/>
          </a:bodyPr>
          <a:lstStyle/>
          <a:p>
            <a:r>
              <a:rPr lang="es-HN" sz="1200" dirty="0">
                <a:latin typeface="Myriad Pro" panose="020B0503030403020204" pitchFamily="34" charset="0"/>
              </a:rPr>
              <a:t>Se mantiene la continuidad en el patrocinio de la sección de Emprendedores.</a:t>
            </a:r>
          </a:p>
          <a:p>
            <a:r>
              <a:rPr lang="es-HN" sz="1200" dirty="0">
                <a:latin typeface="Myriad Pro" panose="020B0503030403020204" pitchFamily="34" charset="0"/>
              </a:rPr>
              <a:t>Se contempla patrocinio del programa “HCH Fronteras” como una opción para el patrocinio  de Remesas, dada su afinidad con la temática y su alcance.</a:t>
            </a:r>
          </a:p>
          <a:p>
            <a:r>
              <a:rPr lang="es-HN" sz="1200" dirty="0">
                <a:latin typeface="Myriad Pro" panose="020B0503030403020204" pitchFamily="34" charset="0"/>
              </a:rPr>
              <a:t>En la bonificación se incorporan Noticiero Vespertino y los Noticieros de fin de semana, con el objetivo de asegurar una cobertura integral durante toda la semana.</a:t>
            </a:r>
          </a:p>
          <a:p>
            <a:r>
              <a:rPr lang="es-HN" sz="1200" dirty="0">
                <a:latin typeface="Myriad Pro" panose="020B0503030403020204" pitchFamily="34" charset="0"/>
              </a:rPr>
              <a:t>El canal muestra un crecimiento del 5% en el período comprendido entre enero y octubre de 2025.</a:t>
            </a:r>
          </a:p>
          <a:p>
            <a:endParaRPr lang="es-HN" sz="1200" dirty="0">
              <a:latin typeface="Myriad Pro" panose="020B0503030403020204" pitchFamily="34" charset="0"/>
            </a:endParaRPr>
          </a:p>
          <a:p>
            <a:pPr marL="171450" indent="-171450">
              <a:buFont typeface="Arial" panose="020B0604020202020204" pitchFamily="34" charset="0"/>
              <a:buChar char="•"/>
            </a:pPr>
            <a:r>
              <a:rPr lang="es-HN" sz="1200" dirty="0"/>
              <a:t>Incremento del </a:t>
            </a:r>
            <a:r>
              <a:rPr lang="es-HN" sz="1200" b="1" dirty="0"/>
              <a:t>7% en la invesión (versus 2025)</a:t>
            </a:r>
            <a:r>
              <a:rPr lang="es-HN" sz="1200" dirty="0"/>
              <a:t>.</a:t>
            </a:r>
          </a:p>
          <a:p>
            <a:pPr marL="171450" indent="-171450">
              <a:buFont typeface="Arial" panose="020B0604020202020204" pitchFamily="34" charset="0"/>
              <a:buChar char="•"/>
            </a:pPr>
            <a:r>
              <a:rPr lang="es-HN" sz="1200" dirty="0"/>
              <a:t>La boniicación incrementa en un </a:t>
            </a:r>
            <a:r>
              <a:rPr lang="es-HN" sz="1200" b="1" dirty="0"/>
              <a:t>10% </a:t>
            </a:r>
            <a:endParaRPr lang="es-HN" sz="1200" dirty="0"/>
          </a:p>
          <a:p>
            <a:pPr marL="171450" indent="-171450">
              <a:buFont typeface="Arial" panose="020B0604020202020204" pitchFamily="34" charset="0"/>
              <a:buChar char="•"/>
            </a:pPr>
            <a:r>
              <a:rPr lang="es-HN" sz="1200" dirty="0"/>
              <a:t>Aumento del </a:t>
            </a:r>
            <a:r>
              <a:rPr lang="es-HN" sz="1200" b="1" dirty="0"/>
              <a:t>16% en exposiciones</a:t>
            </a:r>
            <a:r>
              <a:rPr lang="es-HN" sz="1200" dirty="0"/>
              <a:t>, con una reducción del </a:t>
            </a:r>
            <a:r>
              <a:rPr lang="es-HN" sz="1200" b="1" dirty="0"/>
              <a:t>8% en costo por impacto</a:t>
            </a:r>
            <a:r>
              <a:rPr lang="es-HN" sz="1200" dirty="0"/>
              <a:t> y un crecimiento del </a:t>
            </a:r>
            <a:r>
              <a:rPr lang="es-HN" sz="1200" b="1" dirty="0"/>
              <a:t>11% en los </a:t>
            </a:r>
            <a:r>
              <a:rPr lang="es-HN" sz="1200" dirty="0"/>
              <a:t>TRP’s.</a:t>
            </a:r>
          </a:p>
          <a:p>
            <a:pPr marL="171450" indent="-171450">
              <a:buFont typeface="Arial" panose="020B0604020202020204" pitchFamily="34" charset="0"/>
              <a:buChar char="•"/>
            </a:pPr>
            <a:r>
              <a:rPr lang="es-HN" sz="1200" dirty="0">
                <a:latin typeface="Myriad Pro" panose="020B0503030403020204" pitchFamily="34" charset="0"/>
              </a:rPr>
              <a:t>El canal incrementa en 5% puntos de rating de enero a octubre del 2025</a:t>
            </a:r>
          </a:p>
        </p:txBody>
      </p:sp>
      <p:sp>
        <p:nvSpPr>
          <p:cNvPr id="16" name="CuadroTexto 15">
            <a:extLst>
              <a:ext uri="{FF2B5EF4-FFF2-40B4-BE49-F238E27FC236}">
                <a16:creationId xmlns:a16="http://schemas.microsoft.com/office/drawing/2014/main" id="{D22AE0A9-B3BE-630A-ACC2-21BA81D8CE4B}"/>
              </a:ext>
            </a:extLst>
          </p:cNvPr>
          <p:cNvSpPr txBox="1"/>
          <p:nvPr/>
        </p:nvSpPr>
        <p:spPr>
          <a:xfrm>
            <a:off x="7201821" y="598855"/>
            <a:ext cx="3692036" cy="369332"/>
          </a:xfrm>
          <a:prstGeom prst="rect">
            <a:avLst/>
          </a:prstGeom>
          <a:noFill/>
        </p:spPr>
        <p:txBody>
          <a:bodyPr wrap="none" rtlCol="0">
            <a:spAutoFit/>
          </a:bodyPr>
          <a:lstStyle/>
          <a:p>
            <a:r>
              <a:rPr lang="es-HN" b="1" dirty="0">
                <a:solidFill>
                  <a:schemeClr val="bg1">
                    <a:lumMod val="75000"/>
                  </a:schemeClr>
                </a:solidFill>
                <a:latin typeface="Myriad Pro" panose="020B0503030403020204" pitchFamily="34" charset="0"/>
              </a:rPr>
              <a:t>Modelo de negociación PRE-PAGO</a:t>
            </a:r>
          </a:p>
        </p:txBody>
      </p:sp>
      <p:pic>
        <p:nvPicPr>
          <p:cNvPr id="2" name="Imagen 1">
            <a:extLst>
              <a:ext uri="{FF2B5EF4-FFF2-40B4-BE49-F238E27FC236}">
                <a16:creationId xmlns:a16="http://schemas.microsoft.com/office/drawing/2014/main" id="{CC0F7C94-F3A6-57B7-7724-1C217BFD2D17}"/>
              </a:ext>
            </a:extLst>
          </p:cNvPr>
          <p:cNvPicPr>
            <a:picLocks noChangeAspect="1"/>
          </p:cNvPicPr>
          <p:nvPr/>
        </p:nvPicPr>
        <p:blipFill>
          <a:blip r:embed="rId3"/>
          <a:stretch>
            <a:fillRect/>
          </a:stretch>
        </p:blipFill>
        <p:spPr>
          <a:xfrm>
            <a:off x="828211" y="1779883"/>
            <a:ext cx="6438900" cy="3543300"/>
          </a:xfrm>
          <a:prstGeom prst="rect">
            <a:avLst/>
          </a:prstGeom>
        </p:spPr>
      </p:pic>
    </p:spTree>
    <p:extLst>
      <p:ext uri="{BB962C8B-B14F-4D97-AF65-F5344CB8AC3E}">
        <p14:creationId xmlns:p14="http://schemas.microsoft.com/office/powerpoint/2010/main" val="1181982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26FFD559-8201-B6F9-F736-B0AA7F36DCC5}"/>
              </a:ext>
            </a:extLst>
          </p:cNvPr>
          <p:cNvSpPr txBox="1"/>
          <p:nvPr/>
        </p:nvSpPr>
        <p:spPr>
          <a:xfrm>
            <a:off x="828211" y="91024"/>
            <a:ext cx="5267789" cy="1015663"/>
          </a:xfrm>
          <a:prstGeom prst="rect">
            <a:avLst/>
          </a:prstGeom>
          <a:noFill/>
        </p:spPr>
        <p:txBody>
          <a:bodyPr wrap="none" rtlCol="0">
            <a:spAutoFit/>
          </a:bodyPr>
          <a:lstStyle/>
          <a:p>
            <a:r>
              <a:rPr lang="es-HN" sz="3000" b="1" dirty="0">
                <a:latin typeface="Myriad Pro" panose="020B0503030403020204" pitchFamily="34" charset="0"/>
              </a:rPr>
              <a:t>Resumen Negociaciones 2026</a:t>
            </a:r>
          </a:p>
          <a:p>
            <a:r>
              <a:rPr lang="es-HN" sz="3000" b="1" dirty="0">
                <a:solidFill>
                  <a:srgbClr val="C00000"/>
                </a:solidFill>
                <a:latin typeface="Myriad Pro" panose="020B0503030403020204" pitchFamily="34" charset="0"/>
              </a:rPr>
              <a:t>Principales medios</a:t>
            </a:r>
          </a:p>
        </p:txBody>
      </p:sp>
      <p:pic>
        <p:nvPicPr>
          <p:cNvPr id="2" name="Imagen 1">
            <a:extLst>
              <a:ext uri="{FF2B5EF4-FFF2-40B4-BE49-F238E27FC236}">
                <a16:creationId xmlns:a16="http://schemas.microsoft.com/office/drawing/2014/main" id="{9ABE6863-4D2C-9461-6C62-AFD261B134D1}"/>
              </a:ext>
            </a:extLst>
          </p:cNvPr>
          <p:cNvPicPr>
            <a:picLocks noChangeAspect="1"/>
          </p:cNvPicPr>
          <p:nvPr/>
        </p:nvPicPr>
        <p:blipFill>
          <a:blip r:embed="rId2"/>
          <a:stretch>
            <a:fillRect/>
          </a:stretch>
        </p:blipFill>
        <p:spPr>
          <a:xfrm>
            <a:off x="957259" y="1700676"/>
            <a:ext cx="6424202" cy="3395831"/>
          </a:xfrm>
          <a:prstGeom prst="rect">
            <a:avLst/>
          </a:prstGeom>
        </p:spPr>
      </p:pic>
      <p:pic>
        <p:nvPicPr>
          <p:cNvPr id="3074" name="Picture 2">
            <a:extLst>
              <a:ext uri="{FF2B5EF4-FFF2-40B4-BE49-F238E27FC236}">
                <a16:creationId xmlns:a16="http://schemas.microsoft.com/office/drawing/2014/main" id="{39CCD466-919E-883E-BCF3-612A1466EB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259" y="1214577"/>
            <a:ext cx="626717" cy="577644"/>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7FB1BC1A-7E93-185E-F7B0-B871AD81F4DD}"/>
              </a:ext>
            </a:extLst>
          </p:cNvPr>
          <p:cNvSpPr txBox="1"/>
          <p:nvPr/>
        </p:nvSpPr>
        <p:spPr>
          <a:xfrm>
            <a:off x="7541316" y="1792221"/>
            <a:ext cx="4398893" cy="3046988"/>
          </a:xfrm>
          <a:prstGeom prst="rect">
            <a:avLst/>
          </a:prstGeom>
          <a:solidFill>
            <a:schemeClr val="bg1">
              <a:lumMod val="95000"/>
            </a:schemeClr>
          </a:solidFill>
        </p:spPr>
        <p:txBody>
          <a:bodyPr wrap="square" rtlCol="0">
            <a:spAutoFit/>
          </a:bodyPr>
          <a:lstStyle/>
          <a:p>
            <a:r>
              <a:rPr lang="es-HN" sz="1200" dirty="0">
                <a:latin typeface="Myriad Pro" panose="020B0503030403020204" pitchFamily="34" charset="0"/>
              </a:rPr>
              <a:t>Canal que ocupa el tercer lugar en el share de audiencia. Su bajo costo por exposición permite una mayor frecuencia de repetición y aporta significativamente al alcance, fortaleciendo la presencia de BAC a lo largo de la programación.</a:t>
            </a:r>
          </a:p>
          <a:p>
            <a:r>
              <a:rPr lang="es-HN" sz="1200" dirty="0">
                <a:latin typeface="Myriad Pro" panose="020B0503030403020204" pitchFamily="34" charset="0"/>
              </a:rPr>
              <a:t>Para el 2026 se propone un incremento del 10% (USD 5,000) destinado al patrocinio de un programa especial sobre el Mundial, con el fin de aprovechar la alta demanda y el interés generado durante este evento deportivo.</a:t>
            </a:r>
          </a:p>
          <a:p>
            <a:endParaRPr lang="es-HN" sz="1200" dirty="0">
              <a:latin typeface="Myriad Pro" panose="020B0503030403020204" pitchFamily="34" charset="0"/>
            </a:endParaRPr>
          </a:p>
          <a:p>
            <a:pPr marL="171450" indent="-171450">
              <a:buFont typeface="Arial" panose="020B0604020202020204" pitchFamily="34" charset="0"/>
              <a:buChar char="•"/>
            </a:pPr>
            <a:r>
              <a:rPr lang="es-HN" sz="1200" dirty="0"/>
              <a:t>Incremento del </a:t>
            </a:r>
            <a:r>
              <a:rPr lang="es-HN" sz="1200" b="1" dirty="0"/>
              <a:t>10% en la tarifa</a:t>
            </a:r>
            <a:r>
              <a:rPr lang="es-HN" sz="1200" dirty="0"/>
              <a:t>.</a:t>
            </a:r>
          </a:p>
          <a:p>
            <a:pPr marL="171450" indent="-171450">
              <a:buFont typeface="Arial" panose="020B0604020202020204" pitchFamily="34" charset="0"/>
              <a:buChar char="•"/>
            </a:pPr>
            <a:r>
              <a:rPr lang="es-HN" sz="1200" dirty="0"/>
              <a:t>La boniicación incrementa en un </a:t>
            </a:r>
            <a:r>
              <a:rPr lang="es-HN" sz="1200" b="1" dirty="0"/>
              <a:t>10% </a:t>
            </a:r>
            <a:endParaRPr lang="es-HN" sz="1200" dirty="0"/>
          </a:p>
          <a:p>
            <a:pPr marL="171450" indent="-171450">
              <a:buFont typeface="Arial" panose="020B0604020202020204" pitchFamily="34" charset="0"/>
              <a:buChar char="•"/>
            </a:pPr>
            <a:r>
              <a:rPr lang="es-HN" sz="1200" dirty="0"/>
              <a:t>Aumento del </a:t>
            </a:r>
            <a:r>
              <a:rPr lang="es-HN" sz="1200" b="1" dirty="0"/>
              <a:t>12% en exposiciones</a:t>
            </a:r>
            <a:r>
              <a:rPr lang="es-HN" sz="1200" dirty="0"/>
              <a:t>, con una reducción del </a:t>
            </a:r>
            <a:r>
              <a:rPr lang="es-HN" sz="1200" b="1" dirty="0"/>
              <a:t>17% en costo por impacto</a:t>
            </a:r>
            <a:r>
              <a:rPr lang="es-HN" sz="1200" dirty="0"/>
              <a:t> y un crecimiento del </a:t>
            </a:r>
            <a:r>
              <a:rPr lang="es-HN" sz="1200" b="1" dirty="0"/>
              <a:t>14% en los </a:t>
            </a:r>
            <a:r>
              <a:rPr lang="es-HN" sz="1200" dirty="0"/>
              <a:t>TRP’s.</a:t>
            </a:r>
          </a:p>
          <a:p>
            <a:endParaRPr lang="es-HN" sz="1200" dirty="0">
              <a:latin typeface="Myriad Pro" panose="020B0503030403020204" pitchFamily="34" charset="0"/>
            </a:endParaRPr>
          </a:p>
          <a:p>
            <a:endParaRPr lang="es-HN" sz="1200" dirty="0">
              <a:latin typeface="Myriad Pro" panose="020B0503030403020204" pitchFamily="34" charset="0"/>
            </a:endParaRPr>
          </a:p>
        </p:txBody>
      </p:sp>
      <p:sp>
        <p:nvSpPr>
          <p:cNvPr id="9" name="CuadroTexto 8">
            <a:extLst>
              <a:ext uri="{FF2B5EF4-FFF2-40B4-BE49-F238E27FC236}">
                <a16:creationId xmlns:a16="http://schemas.microsoft.com/office/drawing/2014/main" id="{E2E0398D-E0D4-908B-8967-AA8B35E1F460}"/>
              </a:ext>
            </a:extLst>
          </p:cNvPr>
          <p:cNvSpPr txBox="1"/>
          <p:nvPr/>
        </p:nvSpPr>
        <p:spPr>
          <a:xfrm>
            <a:off x="7201821" y="598855"/>
            <a:ext cx="3692036" cy="369332"/>
          </a:xfrm>
          <a:prstGeom prst="rect">
            <a:avLst/>
          </a:prstGeom>
          <a:noFill/>
        </p:spPr>
        <p:txBody>
          <a:bodyPr wrap="none" rtlCol="0">
            <a:spAutoFit/>
          </a:bodyPr>
          <a:lstStyle/>
          <a:p>
            <a:r>
              <a:rPr lang="es-HN" b="1" dirty="0">
                <a:solidFill>
                  <a:schemeClr val="bg1">
                    <a:lumMod val="75000"/>
                  </a:schemeClr>
                </a:solidFill>
                <a:latin typeface="Myriad Pro" panose="020B0503030403020204" pitchFamily="34" charset="0"/>
              </a:rPr>
              <a:t>Modelo de negociación PRE-PAGO</a:t>
            </a:r>
          </a:p>
        </p:txBody>
      </p:sp>
    </p:spTree>
    <p:extLst>
      <p:ext uri="{BB962C8B-B14F-4D97-AF65-F5344CB8AC3E}">
        <p14:creationId xmlns:p14="http://schemas.microsoft.com/office/powerpoint/2010/main" val="4182377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26FFD559-8201-B6F9-F736-B0AA7F36DCC5}"/>
              </a:ext>
            </a:extLst>
          </p:cNvPr>
          <p:cNvSpPr txBox="1"/>
          <p:nvPr/>
        </p:nvSpPr>
        <p:spPr>
          <a:xfrm>
            <a:off x="828211" y="91024"/>
            <a:ext cx="5267789" cy="1015663"/>
          </a:xfrm>
          <a:prstGeom prst="rect">
            <a:avLst/>
          </a:prstGeom>
          <a:noFill/>
        </p:spPr>
        <p:txBody>
          <a:bodyPr wrap="none" rtlCol="0">
            <a:spAutoFit/>
          </a:bodyPr>
          <a:lstStyle/>
          <a:p>
            <a:r>
              <a:rPr lang="es-HN" sz="3000" b="1" dirty="0">
                <a:latin typeface="Myriad Pro" panose="020B0503030403020204" pitchFamily="34" charset="0"/>
              </a:rPr>
              <a:t>Resumen Negociaciones 2026</a:t>
            </a:r>
          </a:p>
          <a:p>
            <a:r>
              <a:rPr lang="es-HN" sz="3000" b="1" dirty="0">
                <a:solidFill>
                  <a:srgbClr val="C00000"/>
                </a:solidFill>
                <a:latin typeface="Myriad Pro" panose="020B0503030403020204" pitchFamily="34" charset="0"/>
              </a:rPr>
              <a:t>Principales medios</a:t>
            </a:r>
          </a:p>
        </p:txBody>
      </p:sp>
      <p:pic>
        <p:nvPicPr>
          <p:cNvPr id="3076" name="Picture 4">
            <a:extLst>
              <a:ext uri="{FF2B5EF4-FFF2-40B4-BE49-F238E27FC236}">
                <a16:creationId xmlns:a16="http://schemas.microsoft.com/office/drawing/2014/main" id="{20F01C3F-9C40-1AA6-23FF-729CCB7B91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229" y="1313972"/>
            <a:ext cx="894452" cy="643898"/>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7C0C8C1C-5F9A-D1F1-65FC-856A298AE2B0}"/>
              </a:ext>
            </a:extLst>
          </p:cNvPr>
          <p:cNvSpPr txBox="1"/>
          <p:nvPr/>
        </p:nvSpPr>
        <p:spPr>
          <a:xfrm>
            <a:off x="7711054" y="2183303"/>
            <a:ext cx="3884597" cy="2308324"/>
          </a:xfrm>
          <a:prstGeom prst="rect">
            <a:avLst/>
          </a:prstGeom>
          <a:solidFill>
            <a:schemeClr val="bg1">
              <a:lumMod val="95000"/>
            </a:schemeClr>
          </a:solidFill>
        </p:spPr>
        <p:txBody>
          <a:bodyPr wrap="square" rtlCol="0">
            <a:spAutoFit/>
          </a:bodyPr>
          <a:lstStyle/>
          <a:p>
            <a:r>
              <a:rPr lang="es-HN" sz="1200" dirty="0">
                <a:latin typeface="Myriad Pro" panose="020B0503030403020204" pitchFamily="34" charset="0"/>
              </a:rPr>
              <a:t>El compromiso incluye la participación en partidos del Mundial como complemento a los encuentros que transmitirá TVC, seleccionando diferentes eventos (no se trata de partidos repetidos). La negociación de prepago permitirá que el medio bonifique una bolsa de spots en canales internacionales, los cuales se podrán utilizar cuando se considere conveniente, a lo largo del año.</a:t>
            </a:r>
          </a:p>
          <a:p>
            <a:endParaRPr lang="es-HN" sz="1200" dirty="0">
              <a:latin typeface="Myriad Pro" panose="020B0503030403020204" pitchFamily="34" charset="0"/>
            </a:endParaRPr>
          </a:p>
          <a:p>
            <a:r>
              <a:rPr lang="es-HN" sz="1200" dirty="0">
                <a:latin typeface="Myriad Pro" panose="020B0503030403020204" pitchFamily="34" charset="0"/>
              </a:rPr>
              <a:t>El total de impactos se ve reducido debido al alto costo de estar presentes en el paquete del Mundial; de igual manera, el costo por impacto también se ve afectado por este mismo motivo.</a:t>
            </a:r>
          </a:p>
        </p:txBody>
      </p:sp>
      <p:sp>
        <p:nvSpPr>
          <p:cNvPr id="9" name="CuadroTexto 8">
            <a:extLst>
              <a:ext uri="{FF2B5EF4-FFF2-40B4-BE49-F238E27FC236}">
                <a16:creationId xmlns:a16="http://schemas.microsoft.com/office/drawing/2014/main" id="{E2E0398D-E0D4-908B-8967-AA8B35E1F460}"/>
              </a:ext>
            </a:extLst>
          </p:cNvPr>
          <p:cNvSpPr txBox="1"/>
          <p:nvPr/>
        </p:nvSpPr>
        <p:spPr>
          <a:xfrm>
            <a:off x="7201821" y="598855"/>
            <a:ext cx="3692036" cy="369332"/>
          </a:xfrm>
          <a:prstGeom prst="rect">
            <a:avLst/>
          </a:prstGeom>
          <a:noFill/>
        </p:spPr>
        <p:txBody>
          <a:bodyPr wrap="none" rtlCol="0">
            <a:spAutoFit/>
          </a:bodyPr>
          <a:lstStyle/>
          <a:p>
            <a:r>
              <a:rPr lang="es-HN" b="1" dirty="0">
                <a:solidFill>
                  <a:schemeClr val="bg1">
                    <a:lumMod val="75000"/>
                  </a:schemeClr>
                </a:solidFill>
                <a:latin typeface="Myriad Pro" panose="020B0503030403020204" pitchFamily="34" charset="0"/>
              </a:rPr>
              <a:t>Modelo de negociación PRE-PAGO</a:t>
            </a:r>
          </a:p>
        </p:txBody>
      </p:sp>
      <p:pic>
        <p:nvPicPr>
          <p:cNvPr id="10" name="Imagen 9">
            <a:extLst>
              <a:ext uri="{FF2B5EF4-FFF2-40B4-BE49-F238E27FC236}">
                <a16:creationId xmlns:a16="http://schemas.microsoft.com/office/drawing/2014/main" id="{D4805718-DBBE-3672-165E-5638DCE68020}"/>
              </a:ext>
            </a:extLst>
          </p:cNvPr>
          <p:cNvPicPr>
            <a:picLocks noChangeAspect="1"/>
          </p:cNvPicPr>
          <p:nvPr/>
        </p:nvPicPr>
        <p:blipFill>
          <a:blip r:embed="rId3"/>
          <a:stretch>
            <a:fillRect/>
          </a:stretch>
        </p:blipFill>
        <p:spPr>
          <a:xfrm>
            <a:off x="828211" y="1881284"/>
            <a:ext cx="6704010" cy="3662743"/>
          </a:xfrm>
          <a:prstGeom prst="rect">
            <a:avLst/>
          </a:prstGeom>
        </p:spPr>
      </p:pic>
    </p:spTree>
    <p:extLst>
      <p:ext uri="{BB962C8B-B14F-4D97-AF65-F5344CB8AC3E}">
        <p14:creationId xmlns:p14="http://schemas.microsoft.com/office/powerpoint/2010/main" val="1137783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24955" y="290554"/>
            <a:ext cx="11704320" cy="633222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TextBox 3">
            <a:extLst>
              <a:ext uri="{FF2B5EF4-FFF2-40B4-BE49-F238E27FC236}">
                <a16:creationId xmlns:a16="http://schemas.microsoft.com/office/drawing/2014/main" id="{1DF8EF26-7AD5-4E7F-95B3-9A57CF80C483}"/>
              </a:ext>
            </a:extLst>
          </p:cNvPr>
          <p:cNvSpPr txBox="1"/>
          <p:nvPr/>
        </p:nvSpPr>
        <p:spPr>
          <a:xfrm>
            <a:off x="0" y="3843597"/>
            <a:ext cx="12192000" cy="1323439"/>
          </a:xfrm>
          <a:prstGeom prst="rect">
            <a:avLst/>
          </a:prstGeom>
          <a:solidFill>
            <a:srgbClr val="C00000"/>
          </a:solidFill>
        </p:spPr>
        <p:txBody>
          <a:bodyPr wrap="square" rtlCol="0" anchor="ctr">
            <a:spAutoFit/>
          </a:bodyPr>
          <a:lstStyle/>
          <a:p>
            <a:pPr algn="ctr"/>
            <a:r>
              <a:rPr lang="en-US" altLang="ko-KR" sz="8000" dirty="0">
                <a:solidFill>
                  <a:schemeClr val="bg1"/>
                </a:solidFill>
                <a:cs typeface="Arial" panose="020B0604020202020204" pitchFamily="34" charset="0"/>
              </a:rPr>
              <a:t>THANK YOU</a:t>
            </a:r>
            <a:endParaRPr lang="ko-KR" altLang="en-US" sz="8000" dirty="0">
              <a:solidFill>
                <a:schemeClr val="bg1"/>
              </a:solidFill>
              <a:cs typeface="Arial" panose="020B0604020202020204" pitchFamily="34" charset="0"/>
            </a:endParaRPr>
          </a:p>
        </p:txBody>
      </p:sp>
      <p:sp>
        <p:nvSpPr>
          <p:cNvPr id="5" name="TextBox 4">
            <a:extLst>
              <a:ext uri="{FF2B5EF4-FFF2-40B4-BE49-F238E27FC236}">
                <a16:creationId xmlns:a16="http://schemas.microsoft.com/office/drawing/2014/main" id="{BADEB2CA-D11F-4CA5-BC5A-6C38FF4BF392}"/>
              </a:ext>
            </a:extLst>
          </p:cNvPr>
          <p:cNvSpPr txBox="1"/>
          <p:nvPr/>
        </p:nvSpPr>
        <p:spPr>
          <a:xfrm>
            <a:off x="-18811" y="5167036"/>
            <a:ext cx="12191852" cy="523220"/>
          </a:xfrm>
          <a:prstGeom prst="rect">
            <a:avLst/>
          </a:prstGeom>
          <a:noFill/>
        </p:spPr>
        <p:txBody>
          <a:bodyPr wrap="square" rtlCol="0" anchor="ctr">
            <a:spAutoFit/>
          </a:bodyPr>
          <a:lstStyle/>
          <a:p>
            <a:pPr algn="ctr"/>
            <a:r>
              <a:rPr lang="en-US" altLang="ko-KR" sz="2800" dirty="0">
                <a:cs typeface="Arial" panose="020B0604020202020204" pitchFamily="34" charset="0"/>
              </a:rPr>
              <a:t>Mass Publicidad</a:t>
            </a:r>
            <a:endParaRPr lang="ko-KR" altLang="en-US" sz="2800" dirty="0">
              <a:cs typeface="Arial" panose="020B0604020202020204" pitchFamily="34" charset="0"/>
            </a:endParaRPr>
          </a:p>
        </p:txBody>
      </p:sp>
      <p:sp>
        <p:nvSpPr>
          <p:cNvPr id="8" name="Forma libre: forma 7">
            <a:extLst>
              <a:ext uri="{FF2B5EF4-FFF2-40B4-BE49-F238E27FC236}">
                <a16:creationId xmlns:a16="http://schemas.microsoft.com/office/drawing/2014/main" id="{DDEB01BD-5C25-461B-BC77-C2A8CCEE2C1A}"/>
              </a:ext>
            </a:extLst>
          </p:cNvPr>
          <p:cNvSpPr/>
          <p:nvPr/>
        </p:nvSpPr>
        <p:spPr>
          <a:xfrm>
            <a:off x="5000087" y="1302597"/>
            <a:ext cx="2152794" cy="2154467"/>
          </a:xfrm>
          <a:custGeom>
            <a:avLst/>
            <a:gdLst>
              <a:gd name="connsiteX0" fmla="*/ 1180458 w 2152794"/>
              <a:gd name="connsiteY0" fmla="*/ 1993009 h 2154467"/>
              <a:gd name="connsiteX1" fmla="*/ 1258573 w 2152794"/>
              <a:gd name="connsiteY1" fmla="*/ 2067595 h 2154467"/>
              <a:gd name="connsiteX2" fmla="*/ 1266000 w 2152794"/>
              <a:gd name="connsiteY2" fmla="*/ 2140820 h 2154467"/>
              <a:gd name="connsiteX3" fmla="*/ 1192961 w 2152794"/>
              <a:gd name="connsiteY3" fmla="*/ 2132093 h 2154467"/>
              <a:gd name="connsiteX4" fmla="*/ 1079317 w 2152794"/>
              <a:gd name="connsiteY4" fmla="*/ 2018201 h 2154467"/>
              <a:gd name="connsiteX5" fmla="*/ 1027633 w 2152794"/>
              <a:gd name="connsiteY5" fmla="*/ 1995670 h 2154467"/>
              <a:gd name="connsiteX6" fmla="*/ 174870 w 2152794"/>
              <a:gd name="connsiteY6" fmla="*/ 1263484 h 2154467"/>
              <a:gd name="connsiteX7" fmla="*/ 161562 w 2152794"/>
              <a:gd name="connsiteY7" fmla="*/ 1193911 h 2154467"/>
              <a:gd name="connsiteX8" fmla="*/ 141012 w 2152794"/>
              <a:gd name="connsiteY8" fmla="*/ 1204991 h 2154467"/>
              <a:gd name="connsiteX9" fmla="*/ 86047 w 2152794"/>
              <a:gd name="connsiteY9" fmla="*/ 1259461 h 2154467"/>
              <a:gd name="connsiteX10" fmla="*/ 12760 w 2152794"/>
              <a:gd name="connsiteY10" fmla="*/ 1265774 h 2154467"/>
              <a:gd name="connsiteX11" fmla="*/ 19631 w 2152794"/>
              <a:gd name="connsiteY11" fmla="*/ 1194716 h 2154467"/>
              <a:gd name="connsiteX12" fmla="*/ 137855 w 2152794"/>
              <a:gd name="connsiteY12" fmla="*/ 1076615 h 2154467"/>
              <a:gd name="connsiteX13" fmla="*/ 156796 w 2152794"/>
              <a:gd name="connsiteY13" fmla="*/ 1033101 h 2154467"/>
              <a:gd name="connsiteX14" fmla="*/ 930577 w 2152794"/>
              <a:gd name="connsiteY14" fmla="*/ 167525 h 2154467"/>
              <a:gd name="connsiteX15" fmla="*/ 958741 w 2152794"/>
              <a:gd name="connsiteY15" fmla="*/ 159045 h 2154467"/>
              <a:gd name="connsiteX16" fmla="*/ 940605 w 2152794"/>
              <a:gd name="connsiteY16" fmla="*/ 133296 h 2154467"/>
              <a:gd name="connsiteX17" fmla="*/ 892758 w 2152794"/>
              <a:gd name="connsiteY17" fmla="*/ 84892 h 2154467"/>
              <a:gd name="connsiteX18" fmla="*/ 886754 w 2152794"/>
              <a:gd name="connsiteY18" fmla="*/ 13895 h 2154467"/>
              <a:gd name="connsiteX19" fmla="*/ 958184 w 2152794"/>
              <a:gd name="connsiteY19" fmla="*/ 18600 h 2154467"/>
              <a:gd name="connsiteX20" fmla="*/ 1058582 w 2152794"/>
              <a:gd name="connsiteY20" fmla="*/ 119431 h 2154467"/>
              <a:gd name="connsiteX21" fmla="*/ 1147467 w 2152794"/>
              <a:gd name="connsiteY21" fmla="*/ 160283 h 2154467"/>
              <a:gd name="connsiteX22" fmla="*/ 1983084 w 2152794"/>
              <a:gd name="connsiteY22" fmla="*/ 912401 h 2154467"/>
              <a:gd name="connsiteX23" fmla="*/ 1995340 w 2152794"/>
              <a:gd name="connsiteY23" fmla="*/ 957091 h 2154467"/>
              <a:gd name="connsiteX24" fmla="*/ 2031921 w 2152794"/>
              <a:gd name="connsiteY24" fmla="*/ 928123 h 2154467"/>
              <a:gd name="connsiteX25" fmla="*/ 2069493 w 2152794"/>
              <a:gd name="connsiteY25" fmla="*/ 891294 h 2154467"/>
              <a:gd name="connsiteX26" fmla="*/ 2138633 w 2152794"/>
              <a:gd name="connsiteY26" fmla="*/ 885599 h 2154467"/>
              <a:gd name="connsiteX27" fmla="*/ 2135662 w 2152794"/>
              <a:gd name="connsiteY27" fmla="*/ 957091 h 2154467"/>
              <a:gd name="connsiteX28" fmla="*/ 2022018 w 2152794"/>
              <a:gd name="connsiteY28" fmla="*/ 1070982 h 2154467"/>
              <a:gd name="connsiteX29" fmla="*/ 1996083 w 2152794"/>
              <a:gd name="connsiteY29" fmla="*/ 1127681 h 2154467"/>
              <a:gd name="connsiteX30" fmla="*/ 1257954 w 2152794"/>
              <a:gd name="connsiteY30" fmla="*/ 1979515 h 2154467"/>
              <a:gd name="connsiteX31" fmla="*/ 1180520 w 2152794"/>
              <a:gd name="connsiteY31" fmla="*/ 1992885 h 2154467"/>
              <a:gd name="connsiteX32" fmla="*/ 268830 w 2152794"/>
              <a:gd name="connsiteY32" fmla="*/ 1213409 h 2154467"/>
              <a:gd name="connsiteX33" fmla="*/ 268645 w 2152794"/>
              <a:gd name="connsiteY33" fmla="*/ 1251847 h 2154467"/>
              <a:gd name="connsiteX34" fmla="*/ 383217 w 2152794"/>
              <a:gd name="connsiteY34" fmla="*/ 1527106 h 2154467"/>
              <a:gd name="connsiteX35" fmla="*/ 1021010 w 2152794"/>
              <a:gd name="connsiteY35" fmla="*/ 1901153 h 2154467"/>
              <a:gd name="connsiteX36" fmla="*/ 1086250 w 2152794"/>
              <a:gd name="connsiteY36" fmla="*/ 1874846 h 2154467"/>
              <a:gd name="connsiteX37" fmla="*/ 1193395 w 2152794"/>
              <a:gd name="connsiteY37" fmla="*/ 1767640 h 2154467"/>
              <a:gd name="connsiteX38" fmla="*/ 1266620 w 2152794"/>
              <a:gd name="connsiteY38" fmla="*/ 1761636 h 2154467"/>
              <a:gd name="connsiteX39" fmla="*/ 1258387 w 2152794"/>
              <a:gd name="connsiteY39" fmla="*/ 1834984 h 2154467"/>
              <a:gd name="connsiteX40" fmla="*/ 1200080 w 2152794"/>
              <a:gd name="connsiteY40" fmla="*/ 1894344 h 2154467"/>
              <a:gd name="connsiteX41" fmla="*/ 1632001 w 2152794"/>
              <a:gd name="connsiteY41" fmla="*/ 1688906 h 2154467"/>
              <a:gd name="connsiteX42" fmla="*/ 1901936 w 2152794"/>
              <a:gd name="connsiteY42" fmla="*/ 1126133 h 2154467"/>
              <a:gd name="connsiteX43" fmla="*/ 1882005 w 2152794"/>
              <a:gd name="connsiteY43" fmla="*/ 1074015 h 2154467"/>
              <a:gd name="connsiteX44" fmla="*/ 1768052 w 2152794"/>
              <a:gd name="connsiteY44" fmla="*/ 960495 h 2154467"/>
              <a:gd name="connsiteX45" fmla="*/ 1761305 w 2152794"/>
              <a:gd name="connsiteY45" fmla="*/ 887518 h 2154467"/>
              <a:gd name="connsiteX46" fmla="*/ 1834530 w 2152794"/>
              <a:gd name="connsiteY46" fmla="*/ 894327 h 2154467"/>
              <a:gd name="connsiteX47" fmla="*/ 1884357 w 2152794"/>
              <a:gd name="connsiteY47" fmla="*/ 942483 h 2154467"/>
              <a:gd name="connsiteX48" fmla="*/ 1846228 w 2152794"/>
              <a:gd name="connsiteY48" fmla="*/ 776040 h 2154467"/>
              <a:gd name="connsiteX49" fmla="*/ 1133540 w 2152794"/>
              <a:gd name="connsiteY49" fmla="*/ 250963 h 2154467"/>
              <a:gd name="connsiteX50" fmla="*/ 1070776 w 2152794"/>
              <a:gd name="connsiteY50" fmla="*/ 274979 h 2154467"/>
              <a:gd name="connsiteX51" fmla="*/ 957255 w 2152794"/>
              <a:gd name="connsiteY51" fmla="*/ 388933 h 2154467"/>
              <a:gd name="connsiteX52" fmla="*/ 890592 w 2152794"/>
              <a:gd name="connsiteY52" fmla="*/ 396546 h 2154467"/>
              <a:gd name="connsiteX53" fmla="*/ 890715 w 2152794"/>
              <a:gd name="connsiteY53" fmla="*/ 323507 h 2154467"/>
              <a:gd name="connsiteX54" fmla="*/ 944814 w 2152794"/>
              <a:gd name="connsiteY54" fmla="*/ 262290 h 2154467"/>
              <a:gd name="connsiteX55" fmla="*/ 915784 w 2152794"/>
              <a:gd name="connsiteY55" fmla="*/ 265819 h 2154467"/>
              <a:gd name="connsiteX56" fmla="*/ 641268 w 2152794"/>
              <a:gd name="connsiteY56" fmla="*/ 374201 h 2154467"/>
              <a:gd name="connsiteX57" fmla="*/ 251623 w 2152794"/>
              <a:gd name="connsiteY57" fmla="*/ 1025240 h 2154467"/>
              <a:gd name="connsiteX58" fmla="*/ 275763 w 2152794"/>
              <a:gd name="connsiteY58" fmla="*/ 1085033 h 2154467"/>
              <a:gd name="connsiteX59" fmla="*/ 387426 w 2152794"/>
              <a:gd name="connsiteY59" fmla="*/ 1196449 h 2154467"/>
              <a:gd name="connsiteX60" fmla="*/ 392378 w 2152794"/>
              <a:gd name="connsiteY60" fmla="*/ 1267507 h 2154467"/>
              <a:gd name="connsiteX61" fmla="*/ 322681 w 2152794"/>
              <a:gd name="connsiteY61" fmla="*/ 1262989 h 2154467"/>
              <a:gd name="connsiteX62" fmla="*/ 268830 w 2152794"/>
              <a:gd name="connsiteY62" fmla="*/ 1213347 h 215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152794" h="2154467">
                <a:moveTo>
                  <a:pt x="1180458" y="1993009"/>
                </a:moveTo>
                <a:cubicBezTo>
                  <a:pt x="1209859" y="2020987"/>
                  <a:pt x="1234742" y="2043703"/>
                  <a:pt x="1258573" y="2067595"/>
                </a:cubicBezTo>
                <a:cubicBezTo>
                  <a:pt x="1284075" y="2093097"/>
                  <a:pt x="1286303" y="2120827"/>
                  <a:pt x="1266000" y="2140820"/>
                </a:cubicBezTo>
                <a:cubicBezTo>
                  <a:pt x="1245079" y="2161432"/>
                  <a:pt x="1220134" y="2158832"/>
                  <a:pt x="1192961" y="2132093"/>
                </a:cubicBezTo>
                <a:cubicBezTo>
                  <a:pt x="1154709" y="2094459"/>
                  <a:pt x="1116580" y="2056701"/>
                  <a:pt x="1079317" y="2018201"/>
                </a:cubicBezTo>
                <a:cubicBezTo>
                  <a:pt x="1064710" y="2003160"/>
                  <a:pt x="1048864" y="1996413"/>
                  <a:pt x="1027633" y="1995670"/>
                </a:cubicBezTo>
                <a:cubicBezTo>
                  <a:pt x="620037" y="1981682"/>
                  <a:pt x="250199" y="1663837"/>
                  <a:pt x="174870" y="1263484"/>
                </a:cubicBezTo>
                <a:cubicBezTo>
                  <a:pt x="170475" y="1240210"/>
                  <a:pt x="165957" y="1216999"/>
                  <a:pt x="161562" y="1193911"/>
                </a:cubicBezTo>
                <a:cubicBezTo>
                  <a:pt x="150296" y="1190692"/>
                  <a:pt x="146397" y="1199853"/>
                  <a:pt x="141012" y="1204991"/>
                </a:cubicBezTo>
                <a:cubicBezTo>
                  <a:pt x="122381" y="1222817"/>
                  <a:pt x="104554" y="1241448"/>
                  <a:pt x="86047" y="1259461"/>
                </a:cubicBezTo>
                <a:cubicBezTo>
                  <a:pt x="60607" y="1284158"/>
                  <a:pt x="32505" y="1286386"/>
                  <a:pt x="12760" y="1265774"/>
                </a:cubicBezTo>
                <a:cubicBezTo>
                  <a:pt x="-6243" y="1245905"/>
                  <a:pt x="-4076" y="1218856"/>
                  <a:pt x="19631" y="1194716"/>
                </a:cubicBezTo>
                <a:cubicBezTo>
                  <a:pt x="58688" y="1154977"/>
                  <a:pt x="97993" y="1115549"/>
                  <a:pt x="137855" y="1076615"/>
                </a:cubicBezTo>
                <a:cubicBezTo>
                  <a:pt x="150482" y="1064297"/>
                  <a:pt x="155929" y="1050866"/>
                  <a:pt x="156796" y="1033101"/>
                </a:cubicBezTo>
                <a:cubicBezTo>
                  <a:pt x="177593" y="598394"/>
                  <a:pt x="501627" y="236170"/>
                  <a:pt x="930577" y="167525"/>
                </a:cubicBezTo>
                <a:cubicBezTo>
                  <a:pt x="940543" y="165916"/>
                  <a:pt x="955213" y="168763"/>
                  <a:pt x="958741" y="159045"/>
                </a:cubicBezTo>
                <a:cubicBezTo>
                  <a:pt x="963197" y="146790"/>
                  <a:pt x="947785" y="141157"/>
                  <a:pt x="940605" y="133296"/>
                </a:cubicBezTo>
                <a:cubicBezTo>
                  <a:pt x="925254" y="116583"/>
                  <a:pt x="908542" y="101171"/>
                  <a:pt x="892758" y="84892"/>
                </a:cubicBezTo>
                <a:cubicBezTo>
                  <a:pt x="869361" y="60628"/>
                  <a:pt x="867318" y="33888"/>
                  <a:pt x="886754" y="13895"/>
                </a:cubicBezTo>
                <a:cubicBezTo>
                  <a:pt x="906004" y="-5788"/>
                  <a:pt x="933672" y="-4860"/>
                  <a:pt x="958184" y="18600"/>
                </a:cubicBezTo>
                <a:cubicBezTo>
                  <a:pt x="992475" y="51405"/>
                  <a:pt x="1027323" y="83902"/>
                  <a:pt x="1058582" y="119431"/>
                </a:cubicBezTo>
                <a:cubicBezTo>
                  <a:pt x="1083093" y="147347"/>
                  <a:pt x="1111752" y="157993"/>
                  <a:pt x="1147467" y="160283"/>
                </a:cubicBezTo>
                <a:cubicBezTo>
                  <a:pt x="1543549" y="185537"/>
                  <a:pt x="1903979" y="485741"/>
                  <a:pt x="1983084" y="912401"/>
                </a:cubicBezTo>
                <a:cubicBezTo>
                  <a:pt x="1985993" y="927999"/>
                  <a:pt x="1979061" y="952139"/>
                  <a:pt x="1995340" y="957091"/>
                </a:cubicBezTo>
                <a:cubicBezTo>
                  <a:pt x="2010257" y="961609"/>
                  <a:pt x="2019851" y="938707"/>
                  <a:pt x="2031921" y="928123"/>
                </a:cubicBezTo>
                <a:cubicBezTo>
                  <a:pt x="2045105" y="916610"/>
                  <a:pt x="2056556" y="903116"/>
                  <a:pt x="2069493" y="891294"/>
                </a:cubicBezTo>
                <a:cubicBezTo>
                  <a:pt x="2093324" y="869506"/>
                  <a:pt x="2119506" y="867649"/>
                  <a:pt x="2138633" y="885599"/>
                </a:cubicBezTo>
                <a:cubicBezTo>
                  <a:pt x="2158192" y="903983"/>
                  <a:pt x="2157759" y="934251"/>
                  <a:pt x="2135662" y="957091"/>
                </a:cubicBezTo>
                <a:cubicBezTo>
                  <a:pt x="2098399" y="995653"/>
                  <a:pt x="2060580" y="1033720"/>
                  <a:pt x="2022018" y="1070982"/>
                </a:cubicBezTo>
                <a:cubicBezTo>
                  <a:pt x="2005491" y="1086952"/>
                  <a:pt x="1997630" y="1104160"/>
                  <a:pt x="1996083" y="1127681"/>
                </a:cubicBezTo>
                <a:cubicBezTo>
                  <a:pt x="1967795" y="1552112"/>
                  <a:pt x="1670130" y="1895273"/>
                  <a:pt x="1257954" y="1979515"/>
                </a:cubicBezTo>
                <a:cubicBezTo>
                  <a:pt x="1235114" y="1984157"/>
                  <a:pt x="1212026" y="1987500"/>
                  <a:pt x="1180520" y="1992885"/>
                </a:cubicBezTo>
                <a:close/>
                <a:moveTo>
                  <a:pt x="268830" y="1213409"/>
                </a:moveTo>
                <a:cubicBezTo>
                  <a:pt x="261155" y="1228326"/>
                  <a:pt x="266169" y="1240025"/>
                  <a:pt x="268645" y="1251847"/>
                </a:cubicBezTo>
                <a:cubicBezTo>
                  <a:pt x="289257" y="1350883"/>
                  <a:pt x="326395" y="1443482"/>
                  <a:pt x="383217" y="1527106"/>
                </a:cubicBezTo>
                <a:cubicBezTo>
                  <a:pt x="536414" y="1752475"/>
                  <a:pt x="747918" y="1879241"/>
                  <a:pt x="1021010" y="1901153"/>
                </a:cubicBezTo>
                <a:cubicBezTo>
                  <a:pt x="1048492" y="1903381"/>
                  <a:pt x="1067804" y="1894344"/>
                  <a:pt x="1086250" y="1874846"/>
                </a:cubicBezTo>
                <a:cubicBezTo>
                  <a:pt x="1120913" y="1838079"/>
                  <a:pt x="1156999" y="1802674"/>
                  <a:pt x="1193395" y="1767640"/>
                </a:cubicBezTo>
                <a:cubicBezTo>
                  <a:pt x="1220568" y="1741519"/>
                  <a:pt x="1245760" y="1740219"/>
                  <a:pt x="1266620" y="1761636"/>
                </a:cubicBezTo>
                <a:cubicBezTo>
                  <a:pt x="1286427" y="1782000"/>
                  <a:pt x="1283579" y="1808740"/>
                  <a:pt x="1258387" y="1834984"/>
                </a:cubicBezTo>
                <a:cubicBezTo>
                  <a:pt x="1241118" y="1852996"/>
                  <a:pt x="1223477" y="1870576"/>
                  <a:pt x="1200080" y="1894344"/>
                </a:cubicBezTo>
                <a:cubicBezTo>
                  <a:pt x="1370422" y="1866057"/>
                  <a:pt x="1511858" y="1798898"/>
                  <a:pt x="1632001" y="1688906"/>
                </a:cubicBezTo>
                <a:cubicBezTo>
                  <a:pt x="1797082" y="1537752"/>
                  <a:pt x="1885410" y="1349088"/>
                  <a:pt x="1901936" y="1126133"/>
                </a:cubicBezTo>
                <a:cubicBezTo>
                  <a:pt x="1903484" y="1105026"/>
                  <a:pt x="1897727" y="1088995"/>
                  <a:pt x="1882005" y="1074015"/>
                </a:cubicBezTo>
                <a:cubicBezTo>
                  <a:pt x="1843195" y="1037062"/>
                  <a:pt x="1805624" y="998748"/>
                  <a:pt x="1768052" y="960495"/>
                </a:cubicBezTo>
                <a:cubicBezTo>
                  <a:pt x="1742364" y="934374"/>
                  <a:pt x="1740445" y="908501"/>
                  <a:pt x="1761305" y="887518"/>
                </a:cubicBezTo>
                <a:cubicBezTo>
                  <a:pt x="1782165" y="866473"/>
                  <a:pt x="1807357" y="868701"/>
                  <a:pt x="1834530" y="894327"/>
                </a:cubicBezTo>
                <a:cubicBezTo>
                  <a:pt x="1851304" y="910172"/>
                  <a:pt x="1867769" y="926452"/>
                  <a:pt x="1884357" y="942483"/>
                </a:cubicBezTo>
                <a:cubicBezTo>
                  <a:pt x="1883429" y="882380"/>
                  <a:pt x="1868388" y="828096"/>
                  <a:pt x="1846228" y="776040"/>
                </a:cubicBezTo>
                <a:cubicBezTo>
                  <a:pt x="1712034" y="460920"/>
                  <a:pt x="1472986" y="287854"/>
                  <a:pt x="1133540" y="250963"/>
                </a:cubicBezTo>
                <a:cubicBezTo>
                  <a:pt x="1107790" y="248178"/>
                  <a:pt x="1088788" y="255667"/>
                  <a:pt x="1070776" y="274979"/>
                </a:cubicBezTo>
                <a:cubicBezTo>
                  <a:pt x="1034256" y="314222"/>
                  <a:pt x="995756" y="351547"/>
                  <a:pt x="957255" y="388933"/>
                </a:cubicBezTo>
                <a:cubicBezTo>
                  <a:pt x="935096" y="410411"/>
                  <a:pt x="910337" y="412454"/>
                  <a:pt x="890592" y="396546"/>
                </a:cubicBezTo>
                <a:cubicBezTo>
                  <a:pt x="867442" y="377977"/>
                  <a:pt x="867751" y="349752"/>
                  <a:pt x="890715" y="323507"/>
                </a:cubicBezTo>
                <a:cubicBezTo>
                  <a:pt x="907552" y="304257"/>
                  <a:pt x="930268" y="289835"/>
                  <a:pt x="944814" y="262290"/>
                </a:cubicBezTo>
                <a:cubicBezTo>
                  <a:pt x="931753" y="263838"/>
                  <a:pt x="923645" y="264271"/>
                  <a:pt x="915784" y="265819"/>
                </a:cubicBezTo>
                <a:cubicBezTo>
                  <a:pt x="817676" y="285193"/>
                  <a:pt x="725139" y="319731"/>
                  <a:pt x="641268" y="374201"/>
                </a:cubicBezTo>
                <a:cubicBezTo>
                  <a:pt x="405500" y="527460"/>
                  <a:pt x="273906" y="743668"/>
                  <a:pt x="251623" y="1025240"/>
                </a:cubicBezTo>
                <a:cubicBezTo>
                  <a:pt x="249642" y="1050309"/>
                  <a:pt x="257813" y="1068073"/>
                  <a:pt x="275763" y="1085033"/>
                </a:cubicBezTo>
                <a:cubicBezTo>
                  <a:pt x="313954" y="1121181"/>
                  <a:pt x="350783" y="1158753"/>
                  <a:pt x="387426" y="1196449"/>
                </a:cubicBezTo>
                <a:cubicBezTo>
                  <a:pt x="411504" y="1221208"/>
                  <a:pt x="412680" y="1247638"/>
                  <a:pt x="392378" y="1267507"/>
                </a:cubicBezTo>
                <a:cubicBezTo>
                  <a:pt x="374613" y="1284839"/>
                  <a:pt x="346202" y="1282548"/>
                  <a:pt x="322681" y="1262989"/>
                </a:cubicBezTo>
                <a:cubicBezTo>
                  <a:pt x="304545" y="1247886"/>
                  <a:pt x="292475" y="1226345"/>
                  <a:pt x="268830" y="1213347"/>
                </a:cubicBezTo>
                <a:close/>
              </a:path>
            </a:pathLst>
          </a:custGeom>
          <a:solidFill>
            <a:schemeClr val="bg1"/>
          </a:solidFill>
          <a:ln w="6186" cap="flat">
            <a:noFill/>
            <a:prstDash val="solid"/>
            <a:miter/>
          </a:ln>
        </p:spPr>
        <p:txBody>
          <a:bodyPr rtlCol="0" anchor="ctr"/>
          <a:lstStyle/>
          <a:p>
            <a:endParaRPr lang="LID4096"/>
          </a:p>
        </p:txBody>
      </p:sp>
      <p:sp>
        <p:nvSpPr>
          <p:cNvPr id="9" name="Forma libre: forma 8">
            <a:extLst>
              <a:ext uri="{FF2B5EF4-FFF2-40B4-BE49-F238E27FC236}">
                <a16:creationId xmlns:a16="http://schemas.microsoft.com/office/drawing/2014/main" id="{38D77014-F99D-4AE1-891E-2225812CD43F}"/>
              </a:ext>
            </a:extLst>
          </p:cNvPr>
          <p:cNvSpPr/>
          <p:nvPr/>
        </p:nvSpPr>
        <p:spPr>
          <a:xfrm>
            <a:off x="5485063" y="1786605"/>
            <a:ext cx="1183917" cy="1183730"/>
          </a:xfrm>
          <a:custGeom>
            <a:avLst/>
            <a:gdLst>
              <a:gd name="connsiteX0" fmla="*/ 590319 w 1183917"/>
              <a:gd name="connsiteY0" fmla="*/ 1183668 h 1183730"/>
              <a:gd name="connsiteX1" fmla="*/ 1 w 1183917"/>
              <a:gd name="connsiteY1" fmla="*/ 588027 h 1183730"/>
              <a:gd name="connsiteX2" fmla="*/ 588152 w 1183917"/>
              <a:gd name="connsiteY2" fmla="*/ 0 h 1183730"/>
              <a:gd name="connsiteX3" fmla="*/ 1183917 w 1183917"/>
              <a:gd name="connsiteY3" fmla="*/ 596569 h 1183730"/>
              <a:gd name="connsiteX4" fmla="*/ 590319 w 1183917"/>
              <a:gd name="connsiteY4" fmla="*/ 1183729 h 1183730"/>
              <a:gd name="connsiteX5" fmla="*/ 539439 w 1183917"/>
              <a:gd name="connsiteY5" fmla="*/ 848245 h 1183730"/>
              <a:gd name="connsiteX6" fmla="*/ 630985 w 1183917"/>
              <a:gd name="connsiteY6" fmla="*/ 837041 h 1183730"/>
              <a:gd name="connsiteX7" fmla="*/ 649493 w 1183917"/>
              <a:gd name="connsiteY7" fmla="*/ 710584 h 1183730"/>
              <a:gd name="connsiteX8" fmla="*/ 559060 w 1183917"/>
              <a:gd name="connsiteY8" fmla="*/ 664471 h 1183730"/>
              <a:gd name="connsiteX9" fmla="*/ 430685 w 1183917"/>
              <a:gd name="connsiteY9" fmla="*/ 611363 h 1183730"/>
              <a:gd name="connsiteX10" fmla="*/ 309056 w 1183917"/>
              <a:gd name="connsiteY10" fmla="*/ 365258 h 1183730"/>
              <a:gd name="connsiteX11" fmla="*/ 498648 w 1183917"/>
              <a:gd name="connsiteY11" fmla="*/ 185259 h 1183730"/>
              <a:gd name="connsiteX12" fmla="*/ 525636 w 1183917"/>
              <a:gd name="connsiteY12" fmla="*/ 111601 h 1183730"/>
              <a:gd name="connsiteX13" fmla="*/ 482493 w 1183917"/>
              <a:gd name="connsiteY13" fmla="*/ 103678 h 1183730"/>
              <a:gd name="connsiteX14" fmla="*/ 187489 w 1183917"/>
              <a:gd name="connsiteY14" fmla="*/ 891078 h 1183730"/>
              <a:gd name="connsiteX15" fmla="*/ 490230 w 1183917"/>
              <a:gd name="connsiteY15" fmla="*/ 1084817 h 1183730"/>
              <a:gd name="connsiteX16" fmla="*/ 518951 w 1183917"/>
              <a:gd name="connsiteY16" fmla="*/ 1076709 h 1183730"/>
              <a:gd name="connsiteX17" fmla="*/ 475499 w 1183917"/>
              <a:gd name="connsiteY17" fmla="*/ 1003669 h 1183730"/>
              <a:gd name="connsiteX18" fmla="*/ 320755 w 1183917"/>
              <a:gd name="connsiteY18" fmla="*/ 962693 h 1183730"/>
              <a:gd name="connsiteX19" fmla="*/ 302000 w 1183917"/>
              <a:gd name="connsiteY19" fmla="*/ 924007 h 1183730"/>
              <a:gd name="connsiteX20" fmla="*/ 329111 w 1183917"/>
              <a:gd name="connsiteY20" fmla="*/ 819338 h 1183730"/>
              <a:gd name="connsiteX21" fmla="*/ 361236 w 1183917"/>
              <a:gd name="connsiteY21" fmla="*/ 804112 h 1183730"/>
              <a:gd name="connsiteX22" fmla="*/ 539501 w 1183917"/>
              <a:gd name="connsiteY22" fmla="*/ 848368 h 1183730"/>
              <a:gd name="connsiteX23" fmla="*/ 626529 w 1183917"/>
              <a:gd name="connsiteY23" fmla="*/ 322177 h 1183730"/>
              <a:gd name="connsiteX24" fmla="*/ 557699 w 1183917"/>
              <a:gd name="connsiteY24" fmla="*/ 330595 h 1183730"/>
              <a:gd name="connsiteX25" fmla="*/ 511028 w 1183917"/>
              <a:gd name="connsiteY25" fmla="*/ 383517 h 1183730"/>
              <a:gd name="connsiteX26" fmla="*/ 538263 w 1183917"/>
              <a:gd name="connsiteY26" fmla="*/ 442011 h 1183730"/>
              <a:gd name="connsiteX27" fmla="*/ 597004 w 1183917"/>
              <a:gd name="connsiteY27" fmla="*/ 475869 h 1183730"/>
              <a:gd name="connsiteX28" fmla="*/ 747910 w 1183917"/>
              <a:gd name="connsiteY28" fmla="*/ 539376 h 1183730"/>
              <a:gd name="connsiteX29" fmla="*/ 878204 w 1183917"/>
              <a:gd name="connsiteY29" fmla="*/ 817853 h 1183730"/>
              <a:gd name="connsiteX30" fmla="*/ 699816 w 1183917"/>
              <a:gd name="connsiteY30" fmla="*/ 986400 h 1183730"/>
              <a:gd name="connsiteX31" fmla="*/ 652154 w 1183917"/>
              <a:gd name="connsiteY31" fmla="*/ 1051331 h 1183730"/>
              <a:gd name="connsiteX32" fmla="*/ 652154 w 1183917"/>
              <a:gd name="connsiteY32" fmla="*/ 1060615 h 1183730"/>
              <a:gd name="connsiteX33" fmla="*/ 684527 w 1183917"/>
              <a:gd name="connsiteY33" fmla="*/ 1086922 h 1183730"/>
              <a:gd name="connsiteX34" fmla="*/ 960838 w 1183917"/>
              <a:gd name="connsiteY34" fmla="*/ 933601 h 1183730"/>
              <a:gd name="connsiteX35" fmla="*/ 1077576 w 1183917"/>
              <a:gd name="connsiteY35" fmla="*/ 465037 h 1183730"/>
              <a:gd name="connsiteX36" fmla="*/ 681989 w 1183917"/>
              <a:gd name="connsiteY36" fmla="*/ 98355 h 1183730"/>
              <a:gd name="connsiteX37" fmla="*/ 660325 w 1183917"/>
              <a:gd name="connsiteY37" fmla="*/ 103864 h 1183730"/>
              <a:gd name="connsiteX38" fmla="*/ 696906 w 1183917"/>
              <a:gd name="connsiteY38" fmla="*/ 172632 h 1183730"/>
              <a:gd name="connsiteX39" fmla="*/ 825963 w 1183917"/>
              <a:gd name="connsiteY39" fmla="*/ 202343 h 1183730"/>
              <a:gd name="connsiteX40" fmla="*/ 844718 w 1183917"/>
              <a:gd name="connsiteY40" fmla="*/ 237687 h 1183730"/>
              <a:gd name="connsiteX41" fmla="*/ 819092 w 1183917"/>
              <a:gd name="connsiteY41" fmla="*/ 339570 h 1183730"/>
              <a:gd name="connsiteX42" fmla="*/ 783810 w 1183917"/>
              <a:gd name="connsiteY42" fmla="*/ 355478 h 1183730"/>
              <a:gd name="connsiteX43" fmla="*/ 626467 w 1183917"/>
              <a:gd name="connsiteY43" fmla="*/ 322239 h 118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83917" h="1183730">
                <a:moveTo>
                  <a:pt x="590319" y="1183668"/>
                </a:moveTo>
                <a:cubicBezTo>
                  <a:pt x="259600" y="1182925"/>
                  <a:pt x="-680" y="920231"/>
                  <a:pt x="1" y="588027"/>
                </a:cubicBezTo>
                <a:cubicBezTo>
                  <a:pt x="682" y="267583"/>
                  <a:pt x="268266" y="62"/>
                  <a:pt x="588152" y="0"/>
                </a:cubicBezTo>
                <a:cubicBezTo>
                  <a:pt x="918128" y="0"/>
                  <a:pt x="1184597" y="266717"/>
                  <a:pt x="1183917" y="596569"/>
                </a:cubicBezTo>
                <a:cubicBezTo>
                  <a:pt x="1183297" y="922522"/>
                  <a:pt x="918438" y="1184472"/>
                  <a:pt x="590319" y="1183729"/>
                </a:cubicBezTo>
                <a:close/>
                <a:moveTo>
                  <a:pt x="539439" y="848245"/>
                </a:moveTo>
                <a:cubicBezTo>
                  <a:pt x="572678" y="848492"/>
                  <a:pt x="602389" y="849049"/>
                  <a:pt x="630985" y="837041"/>
                </a:cubicBezTo>
                <a:cubicBezTo>
                  <a:pt x="687869" y="813087"/>
                  <a:pt x="697649" y="749518"/>
                  <a:pt x="649493" y="710584"/>
                </a:cubicBezTo>
                <a:cubicBezTo>
                  <a:pt x="622753" y="688920"/>
                  <a:pt x="591557" y="675117"/>
                  <a:pt x="559060" y="664471"/>
                </a:cubicBezTo>
                <a:cubicBezTo>
                  <a:pt x="514927" y="649925"/>
                  <a:pt x="471599" y="633584"/>
                  <a:pt x="430685" y="611363"/>
                </a:cubicBezTo>
                <a:cubicBezTo>
                  <a:pt x="331153" y="557326"/>
                  <a:pt x="284978" y="465470"/>
                  <a:pt x="309056" y="365258"/>
                </a:cubicBezTo>
                <a:cubicBezTo>
                  <a:pt x="333196" y="264798"/>
                  <a:pt x="405678" y="213918"/>
                  <a:pt x="498648" y="185259"/>
                </a:cubicBezTo>
                <a:cubicBezTo>
                  <a:pt x="525450" y="176965"/>
                  <a:pt x="536282" y="150535"/>
                  <a:pt x="525636" y="111601"/>
                </a:cubicBezTo>
                <a:cubicBezTo>
                  <a:pt x="517898" y="83252"/>
                  <a:pt x="496234" y="100522"/>
                  <a:pt x="482493" y="103678"/>
                </a:cubicBezTo>
                <a:cubicBezTo>
                  <a:pt x="126582" y="184888"/>
                  <a:pt x="-27357" y="595455"/>
                  <a:pt x="187489" y="891078"/>
                </a:cubicBezTo>
                <a:cubicBezTo>
                  <a:pt x="262757" y="994694"/>
                  <a:pt x="365197" y="1057954"/>
                  <a:pt x="490230" y="1084817"/>
                </a:cubicBezTo>
                <a:cubicBezTo>
                  <a:pt x="501000" y="1087107"/>
                  <a:pt x="512637" y="1092059"/>
                  <a:pt x="518951" y="1076709"/>
                </a:cubicBezTo>
                <a:cubicBezTo>
                  <a:pt x="534487" y="1038889"/>
                  <a:pt x="516475" y="1008435"/>
                  <a:pt x="475499" y="1003669"/>
                </a:cubicBezTo>
                <a:cubicBezTo>
                  <a:pt x="421957" y="997418"/>
                  <a:pt x="370211" y="984543"/>
                  <a:pt x="320755" y="962693"/>
                </a:cubicBezTo>
                <a:cubicBezTo>
                  <a:pt x="302619" y="954646"/>
                  <a:pt x="296119" y="943938"/>
                  <a:pt x="302000" y="924007"/>
                </a:cubicBezTo>
                <a:cubicBezTo>
                  <a:pt x="312151" y="889406"/>
                  <a:pt x="320940" y="854434"/>
                  <a:pt x="329111" y="819338"/>
                </a:cubicBezTo>
                <a:cubicBezTo>
                  <a:pt x="333753" y="799345"/>
                  <a:pt x="341367" y="795013"/>
                  <a:pt x="361236" y="804112"/>
                </a:cubicBezTo>
                <a:cubicBezTo>
                  <a:pt x="418677" y="830480"/>
                  <a:pt x="478222" y="850411"/>
                  <a:pt x="539501" y="848368"/>
                </a:cubicBezTo>
                <a:close/>
                <a:moveTo>
                  <a:pt x="626529" y="322177"/>
                </a:moveTo>
                <a:cubicBezTo>
                  <a:pt x="606226" y="321806"/>
                  <a:pt x="581405" y="321867"/>
                  <a:pt x="557699" y="330595"/>
                </a:cubicBezTo>
                <a:cubicBezTo>
                  <a:pt x="532692" y="339756"/>
                  <a:pt x="515670" y="356654"/>
                  <a:pt x="511028" y="383517"/>
                </a:cubicBezTo>
                <a:cubicBezTo>
                  <a:pt x="506633" y="408895"/>
                  <a:pt x="519632" y="427279"/>
                  <a:pt x="538263" y="442011"/>
                </a:cubicBezTo>
                <a:cubicBezTo>
                  <a:pt x="556089" y="456123"/>
                  <a:pt x="575835" y="467203"/>
                  <a:pt x="597004" y="475869"/>
                </a:cubicBezTo>
                <a:cubicBezTo>
                  <a:pt x="647512" y="496604"/>
                  <a:pt x="699196" y="514988"/>
                  <a:pt x="747910" y="539376"/>
                </a:cubicBezTo>
                <a:cubicBezTo>
                  <a:pt x="864215" y="597621"/>
                  <a:pt x="912186" y="701238"/>
                  <a:pt x="878204" y="817853"/>
                </a:cubicBezTo>
                <a:cubicBezTo>
                  <a:pt x="851898" y="908223"/>
                  <a:pt x="786410" y="959289"/>
                  <a:pt x="699816" y="986400"/>
                </a:cubicBezTo>
                <a:cubicBezTo>
                  <a:pt x="651969" y="1001379"/>
                  <a:pt x="651721" y="1000574"/>
                  <a:pt x="652154" y="1051331"/>
                </a:cubicBezTo>
                <a:cubicBezTo>
                  <a:pt x="652154" y="1054425"/>
                  <a:pt x="652402" y="1057520"/>
                  <a:pt x="652154" y="1060615"/>
                </a:cubicBezTo>
                <a:cubicBezTo>
                  <a:pt x="650359" y="1084879"/>
                  <a:pt x="662182" y="1091316"/>
                  <a:pt x="684527" y="1086922"/>
                </a:cubicBezTo>
                <a:cubicBezTo>
                  <a:pt x="793095" y="1065319"/>
                  <a:pt x="887675" y="1016049"/>
                  <a:pt x="960838" y="933601"/>
                </a:cubicBezTo>
                <a:cubicBezTo>
                  <a:pt x="1080486" y="798726"/>
                  <a:pt x="1119419" y="642002"/>
                  <a:pt x="1077576" y="465037"/>
                </a:cubicBezTo>
                <a:cubicBezTo>
                  <a:pt x="1035672" y="287762"/>
                  <a:pt x="860068" y="123486"/>
                  <a:pt x="681989" y="98355"/>
                </a:cubicBezTo>
                <a:cubicBezTo>
                  <a:pt x="673819" y="97179"/>
                  <a:pt x="665834" y="94332"/>
                  <a:pt x="660325" y="103864"/>
                </a:cubicBezTo>
                <a:cubicBezTo>
                  <a:pt x="643674" y="132523"/>
                  <a:pt x="663296" y="169352"/>
                  <a:pt x="696906" y="172632"/>
                </a:cubicBezTo>
                <a:cubicBezTo>
                  <a:pt x="741225" y="176903"/>
                  <a:pt x="784429" y="185817"/>
                  <a:pt x="825963" y="202343"/>
                </a:cubicBezTo>
                <a:cubicBezTo>
                  <a:pt x="842923" y="209090"/>
                  <a:pt x="850350" y="218251"/>
                  <a:pt x="844718" y="237687"/>
                </a:cubicBezTo>
                <a:cubicBezTo>
                  <a:pt x="835000" y="271297"/>
                  <a:pt x="826582" y="305403"/>
                  <a:pt x="819092" y="339570"/>
                </a:cubicBezTo>
                <a:cubicBezTo>
                  <a:pt x="814078" y="362410"/>
                  <a:pt x="803494" y="364205"/>
                  <a:pt x="783810" y="355478"/>
                </a:cubicBezTo>
                <a:cubicBezTo>
                  <a:pt x="735283" y="333999"/>
                  <a:pt x="684403" y="321682"/>
                  <a:pt x="626467" y="322239"/>
                </a:cubicBezTo>
                <a:close/>
              </a:path>
            </a:pathLst>
          </a:custGeom>
          <a:solidFill>
            <a:schemeClr val="bg1"/>
          </a:solidFill>
          <a:ln w="6186" cap="flat">
            <a:noFill/>
            <a:prstDash val="solid"/>
            <a:miter/>
          </a:ln>
        </p:spPr>
        <p:txBody>
          <a:bodyPr rtlCol="0" anchor="ctr"/>
          <a:lstStyle/>
          <a:p>
            <a:endParaRPr lang="LID4096"/>
          </a:p>
        </p:txBody>
      </p:sp>
      <p:pic>
        <p:nvPicPr>
          <p:cNvPr id="2" name="Picture 4">
            <a:extLst>
              <a:ext uri="{FF2B5EF4-FFF2-40B4-BE49-F238E27FC236}">
                <a16:creationId xmlns:a16="http://schemas.microsoft.com/office/drawing/2014/main" id="{EAC3E6B2-39B1-ADE4-E341-E40DA6FF41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39581" y="6213195"/>
            <a:ext cx="1333755" cy="504189"/>
          </a:xfrm>
          <a:prstGeom prst="rect">
            <a:avLst/>
          </a:prstGeom>
        </p:spPr>
      </p:pic>
      <p:pic>
        <p:nvPicPr>
          <p:cNvPr id="3" name="Imagen 2">
            <a:extLst>
              <a:ext uri="{FF2B5EF4-FFF2-40B4-BE49-F238E27FC236}">
                <a16:creationId xmlns:a16="http://schemas.microsoft.com/office/drawing/2014/main" id="{F02904B8-C622-3262-6522-89A32F9FE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64" y="6213195"/>
            <a:ext cx="1484243" cy="522567"/>
          </a:xfrm>
          <a:prstGeom prst="rect">
            <a:avLst/>
          </a:prstGeom>
        </p:spPr>
      </p:pic>
    </p:spTree>
    <p:extLst>
      <p:ext uri="{BB962C8B-B14F-4D97-AF65-F5344CB8AC3E}">
        <p14:creationId xmlns:p14="http://schemas.microsoft.com/office/powerpoint/2010/main" val="281904260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Contents Slide Master">
  <a:themeElements>
    <a:clrScheme name="Personalizados 2 1">
      <a:dk1>
        <a:srgbClr val="000000"/>
      </a:dk1>
      <a:lt1>
        <a:srgbClr val="FFFFFF"/>
      </a:lt1>
      <a:dk2>
        <a:srgbClr val="696464"/>
      </a:dk2>
      <a:lt2>
        <a:srgbClr val="E9E5DC"/>
      </a:lt2>
      <a:accent1>
        <a:srgbClr val="E3002B"/>
      </a:accent1>
      <a:accent2>
        <a:srgbClr val="A6192E"/>
      </a:accent2>
      <a:accent3>
        <a:srgbClr val="6D6E71"/>
      </a:accent3>
      <a:accent4>
        <a:srgbClr val="BEBEBE"/>
      </a:accent4>
      <a:accent5>
        <a:srgbClr val="918485"/>
      </a:accent5>
      <a:accent6>
        <a:srgbClr val="855D5D"/>
      </a:accent6>
      <a:hlink>
        <a:srgbClr val="CC9900"/>
      </a:hlink>
      <a:folHlink>
        <a:srgbClr val="96A9A9"/>
      </a:folHlink>
    </a:clrScheme>
    <a:fontScheme name="ALLPPT FONT">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16100</TotalTime>
  <Words>1549</Words>
  <Application>Microsoft Macintosh PowerPoint</Application>
  <PresentationFormat>Panorámica</PresentationFormat>
  <Paragraphs>327</Paragraphs>
  <Slides>9</Slides>
  <Notes>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Arial</vt:lpstr>
      <vt:lpstr>Calibri</vt:lpstr>
      <vt:lpstr>Myriad Pro</vt:lpstr>
      <vt:lpstr>Poppins</vt:lpstr>
      <vt:lpstr>Contents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slidesppt.net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educacion finaciera</dc:title>
  <dc:creator>Grym</dc:creator>
  <cp:lastModifiedBy>Microsoft Office User</cp:lastModifiedBy>
  <cp:revision>234</cp:revision>
  <dcterms:created xsi:type="dcterms:W3CDTF">2019-01-14T06:35:35Z</dcterms:created>
  <dcterms:modified xsi:type="dcterms:W3CDTF">2026-01-15T22:43:57Z</dcterms:modified>
  <cp:category>slidesppt.net</cp:category>
</cp:coreProperties>
</file>