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"/>
  </p:notesMasterIdLst>
  <p:sldIdLst>
    <p:sldId id="2147375819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8E4E3"/>
    <a:srgbClr val="00B050"/>
    <a:srgbClr val="00B0F0"/>
    <a:srgbClr val="02AA8A"/>
    <a:srgbClr val="40E0D0"/>
    <a:srgbClr val="00389E"/>
    <a:srgbClr val="9500DC"/>
    <a:srgbClr val="A500DC"/>
    <a:srgbClr val="A53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25" autoAdjust="0"/>
    <p:restoredTop sz="86260" autoAdjust="0"/>
  </p:normalViewPr>
  <p:slideViewPr>
    <p:cSldViewPr snapToGrid="0" showGuides="1">
      <p:cViewPr varScale="1">
        <p:scale>
          <a:sx n="88" d="100"/>
          <a:sy n="88" d="100"/>
        </p:scale>
        <p:origin x="184" y="368"/>
      </p:cViewPr>
      <p:guideLst>
        <p:guide orient="horz" pos="220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E9469-764A-48D1-830D-ACB55DA071B2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D82B-BB9A-4773-AAA0-AEC1E52679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3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54307DC-3A91-4E71-94CE-72BBCE41F715}"/>
              </a:ext>
            </a:extLst>
          </p:cNvPr>
          <p:cNvGrpSpPr/>
          <p:nvPr userDrawn="1"/>
        </p:nvGrpSpPr>
        <p:grpSpPr>
          <a:xfrm>
            <a:off x="323529" y="255315"/>
            <a:ext cx="11595131" cy="892632"/>
            <a:chOff x="323529" y="255315"/>
            <a:chExt cx="11595131" cy="892632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26A4517D-D57D-4C7C-A103-09506C56E3A5}"/>
                </a:ext>
              </a:extLst>
            </p:cNvPr>
            <p:cNvSpPr/>
            <p:nvPr userDrawn="1"/>
          </p:nvSpPr>
          <p:spPr>
            <a:xfrm flipH="1">
              <a:off x="323529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09B59339-1F03-41BC-83FB-F8C70E4D19FF}"/>
                </a:ext>
              </a:extLst>
            </p:cNvPr>
            <p:cNvSpPr/>
            <p:nvPr userDrawn="1"/>
          </p:nvSpPr>
          <p:spPr>
            <a:xfrm flipH="1">
              <a:off x="780371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16ACF6C-9C3D-4933-B6CC-7CFA45A380C5}"/>
                </a:ext>
              </a:extLst>
            </p:cNvPr>
            <p:cNvSpPr/>
            <p:nvPr userDrawn="1"/>
          </p:nvSpPr>
          <p:spPr>
            <a:xfrm flipH="1">
              <a:off x="1219197" y="255315"/>
              <a:ext cx="9752245" cy="892632"/>
            </a:xfrm>
            <a:custGeom>
              <a:avLst/>
              <a:gdLst>
                <a:gd name="connsiteX0" fmla="*/ 9363075 w 9752245"/>
                <a:gd name="connsiteY0" fmla="*/ 0 h 892632"/>
                <a:gd name="connsiteX1" fmla="*/ 0 w 9752245"/>
                <a:gd name="connsiteY1" fmla="*/ 0 h 892632"/>
                <a:gd name="connsiteX2" fmla="*/ 389170 w 9752245"/>
                <a:gd name="connsiteY2" fmla="*/ 446316 h 892632"/>
                <a:gd name="connsiteX3" fmla="*/ 0 w 9752245"/>
                <a:gd name="connsiteY3" fmla="*/ 892632 h 892632"/>
                <a:gd name="connsiteX4" fmla="*/ 9363075 w 9752245"/>
                <a:gd name="connsiteY4" fmla="*/ 892632 h 892632"/>
                <a:gd name="connsiteX5" fmla="*/ 9752245 w 9752245"/>
                <a:gd name="connsiteY5" fmla="*/ 446316 h 892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52245" h="892632">
                  <a:moveTo>
                    <a:pt x="9363075" y="0"/>
                  </a:moveTo>
                  <a:lnTo>
                    <a:pt x="0" y="0"/>
                  </a:lnTo>
                  <a:lnTo>
                    <a:pt x="389170" y="446316"/>
                  </a:lnTo>
                  <a:lnTo>
                    <a:pt x="0" y="892632"/>
                  </a:lnTo>
                  <a:lnTo>
                    <a:pt x="9363075" y="892632"/>
                  </a:lnTo>
                  <a:lnTo>
                    <a:pt x="9752245" y="446316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EC84844-21F9-4A8F-ACE6-0BEE7523A078}"/>
                </a:ext>
              </a:extLst>
            </p:cNvPr>
            <p:cNvSpPr/>
            <p:nvPr userDrawn="1"/>
          </p:nvSpPr>
          <p:spPr>
            <a:xfrm flipH="1">
              <a:off x="10782943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6F23DCF8-13A9-4A90-B4A8-F86366E5B6E9}"/>
                </a:ext>
              </a:extLst>
            </p:cNvPr>
            <p:cNvSpPr/>
            <p:nvPr userDrawn="1"/>
          </p:nvSpPr>
          <p:spPr>
            <a:xfrm flipH="1">
              <a:off x="11239785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215324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807C618-E5BF-4CE4-BC2D-EC6E0C73971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687337" y="1254229"/>
            <a:ext cx="11504663" cy="29955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/>
              <a:t>Your Picture Here And Send To Back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44012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D6023EF-D0E1-4555-8EBF-7CCD43B03DE7}"/>
              </a:ext>
            </a:extLst>
          </p:cNvPr>
          <p:cNvGrpSpPr/>
          <p:nvPr userDrawn="1"/>
        </p:nvGrpSpPr>
        <p:grpSpPr>
          <a:xfrm>
            <a:off x="323529" y="255315"/>
            <a:ext cx="11595131" cy="892632"/>
            <a:chOff x="323529" y="255315"/>
            <a:chExt cx="11595131" cy="892632"/>
          </a:xfrm>
        </p:grpSpPr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747440C-1C45-4372-95B1-611334EB2164}"/>
                </a:ext>
              </a:extLst>
            </p:cNvPr>
            <p:cNvSpPr/>
            <p:nvPr userDrawn="1"/>
          </p:nvSpPr>
          <p:spPr>
            <a:xfrm flipH="1">
              <a:off x="323529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DE2EEEA5-AC6C-4E8F-B6F8-A1CADE13001F}"/>
                </a:ext>
              </a:extLst>
            </p:cNvPr>
            <p:cNvSpPr/>
            <p:nvPr userDrawn="1"/>
          </p:nvSpPr>
          <p:spPr>
            <a:xfrm flipH="1">
              <a:off x="780371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735951D-951B-4E13-9A16-4553DB6654EE}"/>
                </a:ext>
              </a:extLst>
            </p:cNvPr>
            <p:cNvSpPr/>
            <p:nvPr userDrawn="1"/>
          </p:nvSpPr>
          <p:spPr>
            <a:xfrm flipH="1">
              <a:off x="1219197" y="255315"/>
              <a:ext cx="9752245" cy="892632"/>
            </a:xfrm>
            <a:custGeom>
              <a:avLst/>
              <a:gdLst>
                <a:gd name="connsiteX0" fmla="*/ 9363075 w 9752245"/>
                <a:gd name="connsiteY0" fmla="*/ 0 h 892632"/>
                <a:gd name="connsiteX1" fmla="*/ 0 w 9752245"/>
                <a:gd name="connsiteY1" fmla="*/ 0 h 892632"/>
                <a:gd name="connsiteX2" fmla="*/ 389170 w 9752245"/>
                <a:gd name="connsiteY2" fmla="*/ 446316 h 892632"/>
                <a:gd name="connsiteX3" fmla="*/ 0 w 9752245"/>
                <a:gd name="connsiteY3" fmla="*/ 892632 h 892632"/>
                <a:gd name="connsiteX4" fmla="*/ 9363075 w 9752245"/>
                <a:gd name="connsiteY4" fmla="*/ 892632 h 892632"/>
                <a:gd name="connsiteX5" fmla="*/ 9752245 w 9752245"/>
                <a:gd name="connsiteY5" fmla="*/ 446316 h 892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52245" h="892632">
                  <a:moveTo>
                    <a:pt x="9363075" y="0"/>
                  </a:moveTo>
                  <a:lnTo>
                    <a:pt x="0" y="0"/>
                  </a:lnTo>
                  <a:lnTo>
                    <a:pt x="389170" y="446316"/>
                  </a:lnTo>
                  <a:lnTo>
                    <a:pt x="0" y="892632"/>
                  </a:lnTo>
                  <a:lnTo>
                    <a:pt x="9363075" y="892632"/>
                  </a:lnTo>
                  <a:lnTo>
                    <a:pt x="9752245" y="446316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423970C8-39A4-4CE7-A2B2-12916D7EBC06}"/>
                </a:ext>
              </a:extLst>
            </p:cNvPr>
            <p:cNvSpPr/>
            <p:nvPr userDrawn="1"/>
          </p:nvSpPr>
          <p:spPr>
            <a:xfrm flipH="1">
              <a:off x="10782943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id="{37684DFF-C5DF-4D65-BE50-8F29DFC9CF7B}"/>
                </a:ext>
              </a:extLst>
            </p:cNvPr>
            <p:cNvSpPr/>
            <p:nvPr userDrawn="1"/>
          </p:nvSpPr>
          <p:spPr>
            <a:xfrm flipH="1">
              <a:off x="11239785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08949351-4749-4A1B-A985-C7EA94F646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6AD309-23D4-44C0-9D64-79E7FAD671D2}"/>
              </a:ext>
            </a:extLst>
          </p:cNvPr>
          <p:cNvSpPr/>
          <p:nvPr userDrawn="1"/>
        </p:nvSpPr>
        <p:spPr>
          <a:xfrm>
            <a:off x="3066222" y="4026571"/>
            <a:ext cx="4464000" cy="21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8" name="그림 개체 틀 2">
            <a:extLst>
              <a:ext uri="{FF2B5EF4-FFF2-40B4-BE49-F238E27FC236}">
                <a16:creationId xmlns:a16="http://schemas.microsoft.com/office/drawing/2014/main" id="{79679C48-5407-4D3E-91E0-1EF95FB7325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7145771" y="4018025"/>
            <a:ext cx="4320000" cy="2124000"/>
          </a:xfrm>
          <a:custGeom>
            <a:avLst/>
            <a:gdLst>
              <a:gd name="connsiteX0" fmla="*/ 0 w 3484116"/>
              <a:gd name="connsiteY0" fmla="*/ 0 h 1385171"/>
              <a:gd name="connsiteX1" fmla="*/ 3481172 w 3484116"/>
              <a:gd name="connsiteY1" fmla="*/ 0 h 1385171"/>
              <a:gd name="connsiteX2" fmla="*/ 3484116 w 3484116"/>
              <a:gd name="connsiteY2" fmla="*/ 558228 h 1385171"/>
              <a:gd name="connsiteX3" fmla="*/ 3209623 w 3484116"/>
              <a:gd name="connsiteY3" fmla="*/ 702026 h 1385171"/>
              <a:gd name="connsiteX4" fmla="*/ 3476995 w 3484116"/>
              <a:gd name="connsiteY4" fmla="*/ 833132 h 1385171"/>
              <a:gd name="connsiteX5" fmla="*/ 3474149 w 3484116"/>
              <a:gd name="connsiteY5" fmla="*/ 1385171 h 1385171"/>
              <a:gd name="connsiteX6" fmla="*/ 0 w 3484116"/>
              <a:gd name="connsiteY6" fmla="*/ 1385171 h 1385171"/>
              <a:gd name="connsiteX7" fmla="*/ 0 w 3484116"/>
              <a:gd name="connsiteY7" fmla="*/ 0 h 1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4116" h="1385171">
                <a:moveTo>
                  <a:pt x="0" y="0"/>
                </a:moveTo>
                <a:lnTo>
                  <a:pt x="3481172" y="0"/>
                </a:lnTo>
                <a:cubicBezTo>
                  <a:pt x="3481477" y="140809"/>
                  <a:pt x="3483811" y="417419"/>
                  <a:pt x="3484116" y="558228"/>
                </a:cubicBezTo>
                <a:cubicBezTo>
                  <a:pt x="3241294" y="690823"/>
                  <a:pt x="3392809" y="595682"/>
                  <a:pt x="3209623" y="702026"/>
                </a:cubicBezTo>
                <a:cubicBezTo>
                  <a:pt x="3342466" y="770912"/>
                  <a:pt x="3354142" y="760160"/>
                  <a:pt x="3476995" y="833132"/>
                </a:cubicBezTo>
                <a:cubicBezTo>
                  <a:pt x="3478430" y="947552"/>
                  <a:pt x="3480239" y="853239"/>
                  <a:pt x="3474149" y="1385171"/>
                </a:cubicBezTo>
                <a:lnTo>
                  <a:pt x="0" y="1385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F1AA56D-9F51-4548-8A03-959C9407DEA4}"/>
              </a:ext>
            </a:extLst>
          </p:cNvPr>
          <p:cNvSpPr/>
          <p:nvPr userDrawn="1"/>
        </p:nvSpPr>
        <p:spPr>
          <a:xfrm>
            <a:off x="3066222" y="1892511"/>
            <a:ext cx="4464000" cy="21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20" name="그림 개체 틀 2">
            <a:extLst>
              <a:ext uri="{FF2B5EF4-FFF2-40B4-BE49-F238E27FC236}">
                <a16:creationId xmlns:a16="http://schemas.microsoft.com/office/drawing/2014/main" id="{1B2421DD-6580-439F-A896-99B266F0E8A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 flipH="1">
            <a:off x="7145771" y="1892511"/>
            <a:ext cx="4320000" cy="2124000"/>
          </a:xfrm>
          <a:custGeom>
            <a:avLst/>
            <a:gdLst>
              <a:gd name="connsiteX0" fmla="*/ 0 w 3484116"/>
              <a:gd name="connsiteY0" fmla="*/ 0 h 1385171"/>
              <a:gd name="connsiteX1" fmla="*/ 3481173 w 3484116"/>
              <a:gd name="connsiteY1" fmla="*/ 0 h 1385171"/>
              <a:gd name="connsiteX2" fmla="*/ 3484116 w 3484116"/>
              <a:gd name="connsiteY2" fmla="*/ 558228 h 1385171"/>
              <a:gd name="connsiteX3" fmla="*/ 3223669 w 3484116"/>
              <a:gd name="connsiteY3" fmla="*/ 690668 h 1385171"/>
              <a:gd name="connsiteX4" fmla="*/ 3476995 w 3484116"/>
              <a:gd name="connsiteY4" fmla="*/ 838811 h 1385171"/>
              <a:gd name="connsiteX5" fmla="*/ 3481172 w 3484116"/>
              <a:gd name="connsiteY5" fmla="*/ 1385170 h 1385171"/>
              <a:gd name="connsiteX6" fmla="*/ 0 w 3484116"/>
              <a:gd name="connsiteY6" fmla="*/ 1385171 h 1385171"/>
              <a:gd name="connsiteX7" fmla="*/ 0 w 3484116"/>
              <a:gd name="connsiteY7" fmla="*/ 0 h 1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4116" h="1385171">
                <a:moveTo>
                  <a:pt x="0" y="0"/>
                </a:moveTo>
                <a:lnTo>
                  <a:pt x="3481173" y="0"/>
                </a:lnTo>
                <a:cubicBezTo>
                  <a:pt x="3481478" y="140809"/>
                  <a:pt x="3483811" y="417419"/>
                  <a:pt x="3484116" y="558228"/>
                </a:cubicBezTo>
                <a:cubicBezTo>
                  <a:pt x="3241294" y="690823"/>
                  <a:pt x="3463042" y="555927"/>
                  <a:pt x="3223669" y="690668"/>
                </a:cubicBezTo>
                <a:cubicBezTo>
                  <a:pt x="3461864" y="833385"/>
                  <a:pt x="3241765" y="697687"/>
                  <a:pt x="3476995" y="838811"/>
                </a:cubicBezTo>
                <a:cubicBezTo>
                  <a:pt x="3478430" y="953231"/>
                  <a:pt x="3487262" y="853238"/>
                  <a:pt x="3481172" y="1385170"/>
                </a:cubicBezTo>
                <a:lnTo>
                  <a:pt x="0" y="1385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21" name="자유형: 도형 22">
            <a:extLst>
              <a:ext uri="{FF2B5EF4-FFF2-40B4-BE49-F238E27FC236}">
                <a16:creationId xmlns:a16="http://schemas.microsoft.com/office/drawing/2014/main" id="{3F52A6B3-42BE-4E2C-864F-4B3C4819524C}"/>
              </a:ext>
            </a:extLst>
          </p:cNvPr>
          <p:cNvSpPr/>
          <p:nvPr userDrawn="1"/>
        </p:nvSpPr>
        <p:spPr>
          <a:xfrm>
            <a:off x="726229" y="1892511"/>
            <a:ext cx="2702277" cy="2124000"/>
          </a:xfrm>
          <a:custGeom>
            <a:avLst/>
            <a:gdLst>
              <a:gd name="connsiteX0" fmla="*/ 0 w 2702277"/>
              <a:gd name="connsiteY0" fmla="*/ 0 h 2124000"/>
              <a:gd name="connsiteX1" fmla="*/ 2340000 w 2702277"/>
              <a:gd name="connsiteY1" fmla="*/ 0 h 2124000"/>
              <a:gd name="connsiteX2" fmla="*/ 2340000 w 2702277"/>
              <a:gd name="connsiteY2" fmla="*/ 851880 h 2124000"/>
              <a:gd name="connsiteX3" fmla="*/ 2702277 w 2702277"/>
              <a:gd name="connsiteY3" fmla="*/ 1062001 h 2124000"/>
              <a:gd name="connsiteX4" fmla="*/ 2340000 w 2702277"/>
              <a:gd name="connsiteY4" fmla="*/ 1272121 h 2124000"/>
              <a:gd name="connsiteX5" fmla="*/ 2340000 w 2702277"/>
              <a:gd name="connsiteY5" fmla="*/ 2124000 h 2124000"/>
              <a:gd name="connsiteX6" fmla="*/ 0 w 2702277"/>
              <a:gd name="connsiteY6" fmla="*/ 2124000 h 21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2277" h="2124000">
                <a:moveTo>
                  <a:pt x="0" y="0"/>
                </a:moveTo>
                <a:lnTo>
                  <a:pt x="2340000" y="0"/>
                </a:lnTo>
                <a:lnTo>
                  <a:pt x="2340000" y="851880"/>
                </a:lnTo>
                <a:lnTo>
                  <a:pt x="2702277" y="1062001"/>
                </a:lnTo>
                <a:lnTo>
                  <a:pt x="2340000" y="1272121"/>
                </a:lnTo>
                <a:lnTo>
                  <a:pt x="2340000" y="2124000"/>
                </a:lnTo>
                <a:lnTo>
                  <a:pt x="0" y="2124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22" name="자유형: 도형 23">
            <a:extLst>
              <a:ext uri="{FF2B5EF4-FFF2-40B4-BE49-F238E27FC236}">
                <a16:creationId xmlns:a16="http://schemas.microsoft.com/office/drawing/2014/main" id="{45949401-E889-46F8-B56F-6D2C1A69C625}"/>
              </a:ext>
            </a:extLst>
          </p:cNvPr>
          <p:cNvSpPr/>
          <p:nvPr userDrawn="1"/>
        </p:nvSpPr>
        <p:spPr>
          <a:xfrm>
            <a:off x="726229" y="4026571"/>
            <a:ext cx="2702277" cy="2124000"/>
          </a:xfrm>
          <a:custGeom>
            <a:avLst/>
            <a:gdLst>
              <a:gd name="connsiteX0" fmla="*/ 0 w 2702277"/>
              <a:gd name="connsiteY0" fmla="*/ 0 h 2124000"/>
              <a:gd name="connsiteX1" fmla="*/ 2340000 w 2702277"/>
              <a:gd name="connsiteY1" fmla="*/ 0 h 2124000"/>
              <a:gd name="connsiteX2" fmla="*/ 2340000 w 2702277"/>
              <a:gd name="connsiteY2" fmla="*/ 851880 h 2124000"/>
              <a:gd name="connsiteX3" fmla="*/ 2702277 w 2702277"/>
              <a:gd name="connsiteY3" fmla="*/ 1062001 h 2124000"/>
              <a:gd name="connsiteX4" fmla="*/ 2340000 w 2702277"/>
              <a:gd name="connsiteY4" fmla="*/ 1272121 h 2124000"/>
              <a:gd name="connsiteX5" fmla="*/ 2340000 w 2702277"/>
              <a:gd name="connsiteY5" fmla="*/ 2124000 h 2124000"/>
              <a:gd name="connsiteX6" fmla="*/ 0 w 2702277"/>
              <a:gd name="connsiteY6" fmla="*/ 2124000 h 21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2277" h="2124000">
                <a:moveTo>
                  <a:pt x="0" y="0"/>
                </a:moveTo>
                <a:lnTo>
                  <a:pt x="2340000" y="0"/>
                </a:lnTo>
                <a:lnTo>
                  <a:pt x="2340000" y="851880"/>
                </a:lnTo>
                <a:lnTo>
                  <a:pt x="2702277" y="1062001"/>
                </a:lnTo>
                <a:lnTo>
                  <a:pt x="2340000" y="1272121"/>
                </a:lnTo>
                <a:lnTo>
                  <a:pt x="2340000" y="2124000"/>
                </a:lnTo>
                <a:lnTo>
                  <a:pt x="0" y="212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6994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29192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456EEC-2BC5-434E-8C2C-3EA0C848AD6C}"/>
              </a:ext>
            </a:extLst>
          </p:cNvPr>
          <p:cNvSpPr/>
          <p:nvPr userDrawn="1"/>
        </p:nvSpPr>
        <p:spPr>
          <a:xfrm>
            <a:off x="0" y="6812281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3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5023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8178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59115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45060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98061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01039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5599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88378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83" r:id="rId11"/>
    <p:sldLayoutId id="2147483682" r:id="rId12"/>
    <p:sldLayoutId id="2147483689" r:id="rId1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90AFFBB-DA54-7B5A-50CD-9CEA9BF5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229" y="1306125"/>
            <a:ext cx="656397" cy="39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6FFD559-8201-B6F9-F736-B0AA7F36DCC5}"/>
              </a:ext>
            </a:extLst>
          </p:cNvPr>
          <p:cNvSpPr txBox="1"/>
          <p:nvPr/>
        </p:nvSpPr>
        <p:spPr>
          <a:xfrm>
            <a:off x="828211" y="91024"/>
            <a:ext cx="52677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3000" b="1" dirty="0">
                <a:latin typeface="Myriad Pro" panose="020B0503030403020204" pitchFamily="34" charset="0"/>
              </a:rPr>
              <a:t>Resumen Negociaciones 2026</a:t>
            </a:r>
          </a:p>
          <a:p>
            <a:r>
              <a:rPr lang="es-HN" sz="3000" b="1" dirty="0">
                <a:solidFill>
                  <a:srgbClr val="C00000"/>
                </a:solidFill>
                <a:latin typeface="Myriad Pro" panose="020B0503030403020204" pitchFamily="34" charset="0"/>
              </a:rPr>
              <a:t>Principales medios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248246B-63AE-4B71-10AE-76AC9BED93D9}"/>
              </a:ext>
            </a:extLst>
          </p:cNvPr>
          <p:cNvSpPr txBox="1"/>
          <p:nvPr/>
        </p:nvSpPr>
        <p:spPr>
          <a:xfrm>
            <a:off x="7502567" y="2385552"/>
            <a:ext cx="4346415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HN" sz="1200" b="1" dirty="0">
                <a:latin typeface="Myriad Pro" panose="020B0503030403020204" pitchFamily="34" charset="0"/>
              </a:rPr>
              <a:t>Para el 2026 </a:t>
            </a:r>
            <a:r>
              <a:rPr lang="es-HN" sz="1200" dirty="0">
                <a:latin typeface="Myriad Pro" panose="020B0503030403020204" pitchFamily="34" charset="0"/>
              </a:rPr>
              <a:t>dentro del beneficio de bonificado se incorpora  un paquete de frecuencia en deportes, que contempla 282 exposiciones mensuales distribuidas en nueve programas deportivos. Estos espacios se consideran estratégicos debido a que se trata de un año deportivo, lo que permite una mayor divulgación antes y después del Mundial.</a:t>
            </a:r>
          </a:p>
          <a:p>
            <a:r>
              <a:rPr lang="es-HN" sz="1200" dirty="0">
                <a:latin typeface="Myriad Pro" panose="020B0503030403020204" pitchFamily="34" charset="0"/>
              </a:rPr>
              <a:t>Adicionalmente, el programa “Llegaron Las Mujeres” presenta un crecimiento del 35% en audiencia, pasando de 4.0 a 5.6 puntos. Dado su perfil y la composición de su audiencia, se considera una opción  para el patrocinio del segmento de salud, especialmente por su afinidad con el target 50+.</a:t>
            </a:r>
          </a:p>
          <a:p>
            <a:endParaRPr lang="es-HN" sz="1200" dirty="0">
              <a:latin typeface="Myriad Pro" panose="020B0503030403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/>
              <a:t>Incremento del </a:t>
            </a:r>
            <a:r>
              <a:rPr lang="es-HN" sz="1200" b="1" dirty="0"/>
              <a:t>6% en la inversión (versus 2025)</a:t>
            </a:r>
            <a:r>
              <a:rPr lang="es-HN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/>
              <a:t>Se mantiene la </a:t>
            </a:r>
            <a:r>
              <a:rPr lang="es-HN" sz="1200" b="1" dirty="0"/>
              <a:t>bonificación del 104%</a:t>
            </a:r>
            <a:r>
              <a:rPr lang="es-HN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/>
              <a:t>Aumento del </a:t>
            </a:r>
            <a:r>
              <a:rPr lang="es-HN" sz="1200" b="1" dirty="0"/>
              <a:t>8% en exposiciones</a:t>
            </a:r>
            <a:r>
              <a:rPr lang="es-HN" sz="1200" dirty="0"/>
              <a:t>, con una reducción del </a:t>
            </a:r>
            <a:r>
              <a:rPr lang="es-HN" sz="1200" b="1" dirty="0"/>
              <a:t>2% en costo por impacto</a:t>
            </a:r>
            <a:r>
              <a:rPr lang="es-HN" sz="1200" dirty="0"/>
              <a:t> y un crecimiento del </a:t>
            </a:r>
            <a:r>
              <a:rPr lang="es-HN" sz="1200" b="1" dirty="0"/>
              <a:t>3% en los TRP’s</a:t>
            </a:r>
            <a:r>
              <a:rPr lang="es-HN" sz="1200" dirty="0"/>
              <a:t>, logrando </a:t>
            </a:r>
            <a:r>
              <a:rPr lang="es-HN" sz="1200" b="1" dirty="0"/>
              <a:t>mayor eficiencia</a:t>
            </a:r>
            <a:r>
              <a:rPr lang="es-HN" sz="1200" dirty="0"/>
              <a:t> en la inversión.</a:t>
            </a:r>
          </a:p>
          <a:p>
            <a:endParaRPr lang="es-HN" sz="12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EF1056C-B44D-52D1-B256-CFEA10EE28B0}"/>
              </a:ext>
            </a:extLst>
          </p:cNvPr>
          <p:cNvSpPr txBox="1"/>
          <p:nvPr/>
        </p:nvSpPr>
        <p:spPr>
          <a:xfrm>
            <a:off x="4687747" y="4219176"/>
            <a:ext cx="296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900" dirty="0">
                <a:solidFill>
                  <a:srgbClr val="C00000"/>
                </a:solidFill>
                <a:latin typeface="Myriad Pro" panose="020B0503030403020204" pitchFamily="34" charset="0"/>
              </a:rPr>
              <a:t>(*)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9700C5D-8AD4-30A7-6F21-377D168921C9}"/>
              </a:ext>
            </a:extLst>
          </p:cNvPr>
          <p:cNvSpPr txBox="1"/>
          <p:nvPr/>
        </p:nvSpPr>
        <p:spPr>
          <a:xfrm>
            <a:off x="4712822" y="4348426"/>
            <a:ext cx="296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900" dirty="0">
                <a:solidFill>
                  <a:srgbClr val="C00000"/>
                </a:solidFill>
                <a:latin typeface="Myriad Pro" panose="020B0503030403020204" pitchFamily="34" charset="0"/>
              </a:rPr>
              <a:t>(*)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4D4933E-3EE5-1C29-0130-91FC5D43E34D}"/>
              </a:ext>
            </a:extLst>
          </p:cNvPr>
          <p:cNvSpPr txBox="1"/>
          <p:nvPr/>
        </p:nvSpPr>
        <p:spPr>
          <a:xfrm>
            <a:off x="766791" y="4693876"/>
            <a:ext cx="296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900" dirty="0">
                <a:solidFill>
                  <a:srgbClr val="C00000"/>
                </a:solidFill>
                <a:latin typeface="Myriad Pro" panose="020B0503030403020204" pitchFamily="34" charset="0"/>
              </a:rPr>
              <a:t>(*)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22AE0A9-B3BE-630A-ACC2-21BA81D8CE4B}"/>
              </a:ext>
            </a:extLst>
          </p:cNvPr>
          <p:cNvSpPr txBox="1"/>
          <p:nvPr/>
        </p:nvSpPr>
        <p:spPr>
          <a:xfrm>
            <a:off x="7201821" y="598855"/>
            <a:ext cx="3692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b="1" dirty="0">
                <a:solidFill>
                  <a:schemeClr val="bg1">
                    <a:lumMod val="75000"/>
                  </a:schemeClr>
                </a:solidFill>
                <a:latin typeface="Myriad Pro" panose="020B0503030403020204" pitchFamily="34" charset="0"/>
              </a:rPr>
              <a:t>Modelo de negociación PRE-PAGO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749F470-85D6-D61C-2DD0-512BE48CE9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211" y="1852172"/>
            <a:ext cx="6438900" cy="394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467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Contents Slide Master">
  <a:themeElements>
    <a:clrScheme name="Personalizados 2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E3002B"/>
      </a:accent1>
      <a:accent2>
        <a:srgbClr val="A6192E"/>
      </a:accent2>
      <a:accent3>
        <a:srgbClr val="6D6E71"/>
      </a:accent3>
      <a:accent4>
        <a:srgbClr val="BEBEBE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LLPPT FONT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16120</TotalTime>
  <Words>175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Contents Slide Master</vt:lpstr>
      <vt:lpstr>Presentación de PowerPoint</vt:lpstr>
    </vt:vector>
  </TitlesOfParts>
  <Manager>slidesppt.net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educacion finaciera</dc:title>
  <dc:creator>Grym</dc:creator>
  <cp:lastModifiedBy>Microsoft Office User</cp:lastModifiedBy>
  <cp:revision>236</cp:revision>
  <dcterms:created xsi:type="dcterms:W3CDTF">2019-01-14T06:35:35Z</dcterms:created>
  <dcterms:modified xsi:type="dcterms:W3CDTF">2026-01-15T23:04:39Z</dcterms:modified>
  <cp:category>slidesppt.net</cp:category>
</cp:coreProperties>
</file>