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1167" r:id="rId2"/>
    <p:sldId id="1260" r:id="rId3"/>
    <p:sldId id="1261" r:id="rId4"/>
    <p:sldId id="1264" r:id="rId5"/>
    <p:sldId id="1265" r:id="rId6"/>
    <p:sldId id="1266" r:id="rId7"/>
    <p:sldId id="1272" r:id="rId8"/>
    <p:sldId id="1273" r:id="rId9"/>
    <p:sldId id="1274" r:id="rId10"/>
    <p:sldId id="1275" r:id="rId11"/>
    <p:sldId id="1276" r:id="rId12"/>
    <p:sldId id="1277" r:id="rId13"/>
    <p:sldId id="1271" r:id="rId14"/>
    <p:sldId id="1267" r:id="rId15"/>
    <p:sldId id="1268" r:id="rId16"/>
    <p:sldId id="1269" r:id="rId17"/>
    <p:sldId id="1270" r:id="rId18"/>
    <p:sldId id="1021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 Paniagua" initials="PP" lastIdx="1" clrIdx="0"/>
  <p:cmAuthor id="2" name="Indira Martinez" initials="IM" lastIdx="3" clrIdx="1">
    <p:extLst>
      <p:ext uri="{19B8F6BF-5375-455C-9EA6-DF929625EA0E}">
        <p15:presenceInfo xmlns:p15="http://schemas.microsoft.com/office/powerpoint/2012/main" userId="5b1121309591756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031"/>
    <a:srgbClr val="DA9694"/>
    <a:srgbClr val="00B0F0"/>
    <a:srgbClr val="009193"/>
    <a:srgbClr val="C00000"/>
    <a:srgbClr val="E4002B"/>
    <a:srgbClr val="FF4CE2"/>
    <a:srgbClr val="6CDDF0"/>
    <a:srgbClr val="39CCC9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76" autoAdjust="0"/>
    <p:restoredTop sz="95055"/>
  </p:normalViewPr>
  <p:slideViewPr>
    <p:cSldViewPr snapToGrid="0">
      <p:cViewPr varScale="1">
        <p:scale>
          <a:sx n="96" d="100"/>
          <a:sy n="96" d="100"/>
        </p:scale>
        <p:origin x="192" y="552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/Users/elia/Desktop/TODO%20DESKTOP%202025%206%20NOV%20/COMPETEnCIA%20BAC%202025/DATA%20COMPETENCIA%20BANCOS%20X%20AN&#771;O/Data%20Ene-Dic%20Sec%20Finan%202025%20REV2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Hoja1!$B$2:$E$2</c:f>
              <c:numCache>
                <c:formatCode>0,\k</c:formatCode>
                <c:ptCount val="4"/>
                <c:pt idx="0">
                  <c:v>359000</c:v>
                </c:pt>
                <c:pt idx="1">
                  <c:v>71214.248388906184</c:v>
                </c:pt>
                <c:pt idx="2">
                  <c:v>15948.778371810746</c:v>
                </c:pt>
                <c:pt idx="3">
                  <c:v>11577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F-3344-94BE-ED68315D6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overlap val="-27"/>
        <c:axId val="1931530351"/>
        <c:axId val="1931678431"/>
      </c:barChart>
      <c:catAx>
        <c:axId val="1931530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s-HN"/>
          </a:p>
        </c:txPr>
        <c:crossAx val="1931678431"/>
        <c:crosses val="autoZero"/>
        <c:auto val="1"/>
        <c:lblAlgn val="ctr"/>
        <c:lblOffset val="100"/>
        <c:noMultiLvlLbl val="0"/>
      </c:catAx>
      <c:valAx>
        <c:axId val="1931678431"/>
        <c:scaling>
          <c:orientation val="minMax"/>
        </c:scaling>
        <c:delete val="1"/>
        <c:axPos val="l"/>
        <c:numFmt formatCode="0,\k" sourceLinked="1"/>
        <c:majorTickMark val="none"/>
        <c:minorTickMark val="none"/>
        <c:tickLblPos val="nextTo"/>
        <c:crossAx val="1931530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181616832779624E-2"/>
          <c:y val="3.6762567758780715E-2"/>
          <c:w val="0.97563676633444074"/>
          <c:h val="0.65326135554139786"/>
        </c:manualLayout>
      </c:layout>
      <c:lineChart>
        <c:grouping val="standard"/>
        <c:varyColors val="0"/>
        <c:ser>
          <c:idx val="0"/>
          <c:order val="0"/>
          <c:tx>
            <c:strRef>
              <c:f>Hoja2!$A$4</c:f>
              <c:strCache>
                <c:ptCount val="1"/>
                <c:pt idx="0">
                  <c:v>BAC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multiLvlStrRef>
              <c:f>Hoja2!$B$2:$AW$3</c:f>
              <c:multiLvlStrCache>
                <c:ptCount val="48"/>
                <c:lvl>
                  <c:pt idx="0">
                    <c:v>Ene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Dic</c:v>
                  </c:pt>
                  <c:pt idx="12">
                    <c:v>Ene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Dic</c:v>
                  </c:pt>
                  <c:pt idx="24">
                    <c:v>Ene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Dic</c:v>
                  </c:pt>
                  <c:pt idx="36">
                    <c:v>Ene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Abr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Ago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Dic</c:v>
                  </c:pt>
                </c:lvl>
                <c:lvl>
                  <c:pt idx="0">
                    <c:v>2022</c:v>
                  </c:pt>
                  <c:pt idx="12">
                    <c:v>2023</c:v>
                  </c:pt>
                  <c:pt idx="24">
                    <c:v>2024</c:v>
                  </c:pt>
                  <c:pt idx="36">
                    <c:v>2025</c:v>
                  </c:pt>
                </c:lvl>
              </c:multiLvlStrCache>
            </c:multiLvlStrRef>
          </c:cat>
          <c:val>
            <c:numRef>
              <c:f>Hoja2!$B$4:$AW$4</c:f>
              <c:numCache>
                <c:formatCode>0,\K</c:formatCode>
                <c:ptCount val="4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42629.342090149257</c:v>
                </c:pt>
                <c:pt idx="9">
                  <c:v>59489.553554223414</c:v>
                </c:pt>
                <c:pt idx="10">
                  <c:v>78056.070439243282</c:v>
                </c:pt>
                <c:pt idx="11">
                  <c:v>1071.7615541658781</c:v>
                </c:pt>
                <c:pt idx="38">
                  <c:v>0</c:v>
                </c:pt>
                <c:pt idx="39">
                  <c:v>929.80177899244495</c:v>
                </c:pt>
                <c:pt idx="40">
                  <c:v>0</c:v>
                </c:pt>
                <c:pt idx="43">
                  <c:v>0</c:v>
                </c:pt>
                <c:pt idx="44">
                  <c:v>2786.9510675148804</c:v>
                </c:pt>
                <c:pt idx="4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44-A648-8E69-1477AFE05A77}"/>
            </c:ext>
          </c:extLst>
        </c:ser>
        <c:ser>
          <c:idx val="1"/>
          <c:order val="1"/>
          <c:tx>
            <c:strRef>
              <c:f>Hoja2!$A$5</c:f>
              <c:strCache>
                <c:ptCount val="1"/>
                <c:pt idx="0">
                  <c:v>Ficohsa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multiLvlStrRef>
              <c:f>Hoja2!$B$2:$AW$3</c:f>
              <c:multiLvlStrCache>
                <c:ptCount val="48"/>
                <c:lvl>
                  <c:pt idx="0">
                    <c:v>Ene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Dic</c:v>
                  </c:pt>
                  <c:pt idx="12">
                    <c:v>Ene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Dic</c:v>
                  </c:pt>
                  <c:pt idx="24">
                    <c:v>Ene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Dic</c:v>
                  </c:pt>
                  <c:pt idx="36">
                    <c:v>Ene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Abr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Ago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Dic</c:v>
                  </c:pt>
                </c:lvl>
                <c:lvl>
                  <c:pt idx="0">
                    <c:v>2022</c:v>
                  </c:pt>
                  <c:pt idx="12">
                    <c:v>2023</c:v>
                  </c:pt>
                  <c:pt idx="24">
                    <c:v>2024</c:v>
                  </c:pt>
                  <c:pt idx="36">
                    <c:v>2025</c:v>
                  </c:pt>
                </c:lvl>
              </c:multiLvlStrCache>
            </c:multiLvlStrRef>
          </c:cat>
          <c:val>
            <c:numRef>
              <c:f>Hoja2!$B$5:$AW$5</c:f>
              <c:numCache>
                <c:formatCode>0,\K</c:formatCode>
                <c:ptCount val="48"/>
                <c:pt idx="0">
                  <c:v>0</c:v>
                </c:pt>
                <c:pt idx="1">
                  <c:v>50045.099389594114</c:v>
                </c:pt>
                <c:pt idx="2">
                  <c:v>79379.748222217953</c:v>
                </c:pt>
                <c:pt idx="3">
                  <c:v>137.92799618999999</c:v>
                </c:pt>
                <c:pt idx="4">
                  <c:v>23026.394433380992</c:v>
                </c:pt>
                <c:pt idx="5">
                  <c:v>0</c:v>
                </c:pt>
                <c:pt idx="14">
                  <c:v>0</c:v>
                </c:pt>
                <c:pt idx="15">
                  <c:v>6992.7214343164578</c:v>
                </c:pt>
                <c:pt idx="16">
                  <c:v>0</c:v>
                </c:pt>
                <c:pt idx="28">
                  <c:v>0</c:v>
                </c:pt>
                <c:pt idx="29">
                  <c:v>2913.7520883407542</c:v>
                </c:pt>
                <c:pt idx="30">
                  <c:v>1619.6196185658121</c:v>
                </c:pt>
                <c:pt idx="31">
                  <c:v>0</c:v>
                </c:pt>
                <c:pt idx="37">
                  <c:v>0</c:v>
                </c:pt>
                <c:pt idx="38">
                  <c:v>3966.1520588777098</c:v>
                </c:pt>
                <c:pt idx="39">
                  <c:v>0</c:v>
                </c:pt>
                <c:pt idx="43">
                  <c:v>0</c:v>
                </c:pt>
                <c:pt idx="44">
                  <c:v>3894.0960121440899</c:v>
                </c:pt>
                <c:pt idx="4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44-A648-8E69-1477AFE05A77}"/>
            </c:ext>
          </c:extLst>
        </c:ser>
        <c:ser>
          <c:idx val="2"/>
          <c:order val="2"/>
          <c:tx>
            <c:strRef>
              <c:f>Hoja2!$A$6</c:f>
              <c:strCache>
                <c:ptCount val="1"/>
                <c:pt idx="0">
                  <c:v>Atlántida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multiLvlStrRef>
              <c:f>Hoja2!$B$2:$AW$3</c:f>
              <c:multiLvlStrCache>
                <c:ptCount val="48"/>
                <c:lvl>
                  <c:pt idx="0">
                    <c:v>Ene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Dic</c:v>
                  </c:pt>
                  <c:pt idx="12">
                    <c:v>Ene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Dic</c:v>
                  </c:pt>
                  <c:pt idx="24">
                    <c:v>Ene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Dic</c:v>
                  </c:pt>
                  <c:pt idx="36">
                    <c:v>Ene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Abr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Ago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Dic</c:v>
                  </c:pt>
                </c:lvl>
                <c:lvl>
                  <c:pt idx="0">
                    <c:v>2022</c:v>
                  </c:pt>
                  <c:pt idx="12">
                    <c:v>2023</c:v>
                  </c:pt>
                  <c:pt idx="24">
                    <c:v>2024</c:v>
                  </c:pt>
                  <c:pt idx="36">
                    <c:v>2025</c:v>
                  </c:pt>
                </c:lvl>
              </c:multiLvlStrCache>
            </c:multiLvlStrRef>
          </c:cat>
          <c:val>
            <c:numRef>
              <c:f>Hoja2!$B$6:$AW$6</c:f>
              <c:numCache>
                <c:formatCode>0,\K</c:formatCode>
                <c:ptCount val="48"/>
                <c:pt idx="0">
                  <c:v>9922.1311480000004</c:v>
                </c:pt>
                <c:pt idx="1">
                  <c:v>0</c:v>
                </c:pt>
                <c:pt idx="11">
                  <c:v>0</c:v>
                </c:pt>
                <c:pt idx="12">
                  <c:v>39876.366468196415</c:v>
                </c:pt>
                <c:pt idx="13">
                  <c:v>6889.6570361149115</c:v>
                </c:pt>
                <c:pt idx="14">
                  <c:v>7463.6758311411468</c:v>
                </c:pt>
                <c:pt idx="15">
                  <c:v>5525.9158342070723</c:v>
                </c:pt>
                <c:pt idx="16">
                  <c:v>2775.6940796527033</c:v>
                </c:pt>
                <c:pt idx="17">
                  <c:v>0</c:v>
                </c:pt>
                <c:pt idx="23">
                  <c:v>0</c:v>
                </c:pt>
                <c:pt idx="24">
                  <c:v>3045.6338280742102</c:v>
                </c:pt>
                <c:pt idx="25">
                  <c:v>8369.7728368299704</c:v>
                </c:pt>
                <c:pt idx="2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44-A648-8E69-1477AFE05A77}"/>
            </c:ext>
          </c:extLst>
        </c:ser>
        <c:ser>
          <c:idx val="3"/>
          <c:order val="3"/>
          <c:tx>
            <c:strRef>
              <c:f>Hoja2!$A$7</c:f>
              <c:strCache>
                <c:ptCount val="1"/>
                <c:pt idx="0">
                  <c:v>DaVivienda</c:v>
                </c:pt>
              </c:strCache>
            </c:strRef>
          </c:tx>
          <c:spPr>
            <a:ln w="28575" cap="rnd">
              <a:solidFill>
                <a:srgbClr val="DA9694"/>
              </a:solidFill>
              <a:round/>
            </a:ln>
            <a:effectLst/>
          </c:spPr>
          <c:marker>
            <c:symbol val="none"/>
          </c:marker>
          <c:cat>
            <c:multiLvlStrRef>
              <c:f>Hoja2!$B$2:$AW$3</c:f>
              <c:multiLvlStrCache>
                <c:ptCount val="48"/>
                <c:lvl>
                  <c:pt idx="0">
                    <c:v>Ene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Dic</c:v>
                  </c:pt>
                  <c:pt idx="12">
                    <c:v>Ene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Dic</c:v>
                  </c:pt>
                  <c:pt idx="24">
                    <c:v>Ene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Dic</c:v>
                  </c:pt>
                  <c:pt idx="36">
                    <c:v>Ene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Abr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Ago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Dic</c:v>
                  </c:pt>
                </c:lvl>
                <c:lvl>
                  <c:pt idx="0">
                    <c:v>2022</c:v>
                  </c:pt>
                  <c:pt idx="12">
                    <c:v>2023</c:v>
                  </c:pt>
                  <c:pt idx="24">
                    <c:v>2024</c:v>
                  </c:pt>
                  <c:pt idx="36">
                    <c:v>2025</c:v>
                  </c:pt>
                </c:lvl>
              </c:multiLvlStrCache>
            </c:multiLvlStrRef>
          </c:cat>
          <c:val>
            <c:numRef>
              <c:f>Hoja2!$B$7:$AW$7</c:f>
              <c:numCache>
                <c:formatCode>0,\K</c:formatCode>
                <c:ptCount val="48"/>
                <c:pt idx="0">
                  <c:v>5885.2459030000009</c:v>
                </c:pt>
                <c:pt idx="1">
                  <c:v>0</c:v>
                </c:pt>
                <c:pt idx="7">
                  <c:v>0</c:v>
                </c:pt>
                <c:pt idx="8">
                  <c:v>3703.6450664252802</c:v>
                </c:pt>
                <c:pt idx="9">
                  <c:v>1418.9285062736899</c:v>
                </c:pt>
                <c:pt idx="1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244-A648-8E69-1477AFE05A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26341232"/>
        <c:axId val="1542612000"/>
      </c:lineChart>
      <c:catAx>
        <c:axId val="152634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542612000"/>
        <c:crosses val="autoZero"/>
        <c:auto val="1"/>
        <c:lblAlgn val="ctr"/>
        <c:lblOffset val="100"/>
        <c:noMultiLvlLbl val="0"/>
      </c:catAx>
      <c:valAx>
        <c:axId val="1542612000"/>
        <c:scaling>
          <c:orientation val="minMax"/>
        </c:scaling>
        <c:delete val="1"/>
        <c:axPos val="l"/>
        <c:numFmt formatCode="0,\K" sourceLinked="1"/>
        <c:majorTickMark val="none"/>
        <c:minorTickMark val="none"/>
        <c:tickLblPos val="nextTo"/>
        <c:crossAx val="1526341232"/>
        <c:crosses val="autoZero"/>
        <c:crossBetween val="between"/>
      </c:valAx>
      <c:spPr>
        <a:solidFill>
          <a:srgbClr val="000000">
            <a:lumMod val="65000"/>
            <a:lumOff val="35000"/>
          </a:srgb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980476277674593"/>
          <c:y val="0.90815166176517093"/>
          <c:w val="0.4902243614896975"/>
          <c:h val="9.1848338234829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ene-jun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Hoja1!$B$2:$E$2</c:f>
              <c:numCache>
                <c:formatCode>0,\k</c:formatCode>
                <c:ptCount val="4"/>
                <c:pt idx="0">
                  <c:v>169720</c:v>
                </c:pt>
                <c:pt idx="1">
                  <c:v>71214</c:v>
                </c:pt>
                <c:pt idx="2">
                  <c:v>14329</c:v>
                </c:pt>
                <c:pt idx="3">
                  <c:v>4895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3E-6641-BC60-F3274389FF0E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jul-dic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dLbls>
            <c:dLbl>
              <c:idx val="2"/>
              <c:layout>
                <c:manualLayout>
                  <c:x val="-1.995645721029156E-3"/>
                  <c:y val="-4.180471803338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3E-6641-BC60-F3274389FF0E}"/>
                </c:ext>
              </c:extLst>
            </c:dLbl>
            <c:dLbl>
              <c:idx val="3"/>
              <c:layout>
                <c:manualLayout>
                  <c:x val="-1.995645721029156E-3"/>
                  <c:y val="-4.8236213115439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3E-6641-BC60-F3274389FF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Hoja1!$B$3:$E$3</c:f>
              <c:numCache>
                <c:formatCode>General</c:formatCode>
                <c:ptCount val="4"/>
                <c:pt idx="0" formatCode="0,\k">
                  <c:v>186320</c:v>
                </c:pt>
                <c:pt idx="2" formatCode="0,\k">
                  <c:v>1619</c:v>
                </c:pt>
                <c:pt idx="3" formatCode="0,\k">
                  <c:v>6681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3E-6641-BC60-F3274389FF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axId val="1496168239"/>
        <c:axId val="1471697551"/>
      </c:areaChart>
      <c:catAx>
        <c:axId val="14961682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Poppins" pitchFamily="2" charset="77"/>
              </a:defRPr>
            </a:pPr>
            <a:endParaRPr lang="es-HN"/>
          </a:p>
        </c:txPr>
        <c:crossAx val="1471697551"/>
        <c:crosses val="autoZero"/>
        <c:auto val="1"/>
        <c:lblAlgn val="ctr"/>
        <c:lblOffset val="100"/>
        <c:noMultiLvlLbl val="0"/>
      </c:catAx>
      <c:valAx>
        <c:axId val="1471697551"/>
        <c:scaling>
          <c:orientation val="minMax"/>
        </c:scaling>
        <c:delete val="1"/>
        <c:axPos val="l"/>
        <c:numFmt formatCode="0,\k" sourceLinked="1"/>
        <c:majorTickMark val="none"/>
        <c:minorTickMark val="none"/>
        <c:tickLblPos val="nextTo"/>
        <c:crossAx val="1496168239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lumMod val="65000"/>
        <a:lumOff val="35000"/>
      </a:schemeClr>
    </a:solidFill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E4002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28A-5E43-A323-C325AD01802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8A-5E43-A323-C325AD018026}"/>
              </c:ext>
            </c:extLst>
          </c:dPt>
          <c:dPt>
            <c:idx val="2"/>
            <c:bubble3D val="0"/>
            <c:spPr>
              <a:solidFill>
                <a:srgbClr val="DA969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8A-5E43-A323-C325AD018026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28A-5E43-A323-C325AD018026}"/>
              </c:ext>
            </c:extLst>
          </c:dPt>
          <c:dLbls>
            <c:dLbl>
              <c:idx val="2"/>
              <c:layout>
                <c:manualLayout>
                  <c:x val="-6.0132417929292928E-2"/>
                  <c:y val="2.165950819920683E-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62310606060603"/>
                      <c:h val="0.148540907230160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28A-5E43-A323-C325AD0180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BAC</c:v>
                </c:pt>
                <c:pt idx="1">
                  <c:v>Ficohsa</c:v>
                </c:pt>
                <c:pt idx="2">
                  <c:v>Davivienda</c:v>
                </c:pt>
                <c:pt idx="3">
                  <c:v>Atlantida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0.50849999999999995</c:v>
                </c:pt>
                <c:pt idx="1">
                  <c:v>0.43319999999999997</c:v>
                </c:pt>
                <c:pt idx="2">
                  <c:v>3.0700000000000002E-2</c:v>
                </c:pt>
                <c:pt idx="3">
                  <c:v>2.75E-2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8A-5E43-A323-C325AD01802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lumMod val="50000"/>
        <a:lumOff val="50000"/>
      </a:schemeClr>
    </a:solidFill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8-0647-9732-054876C016F4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98-0647-9732-054876C016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Ficohsa</c:v>
                </c:pt>
                <c:pt idx="1">
                  <c:v>Atlantida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0.1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98-0647-9732-054876C016F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lumMod val="50000"/>
        <a:lumOff val="50000"/>
      </a:schemeClr>
    </a:solidFill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CC-9C47-8826-7154BEA3F2CE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CC-9C47-8826-7154BEA3F2C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Ficohsa</c:v>
                </c:pt>
                <c:pt idx="1">
                  <c:v>Atlantida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0.28000000000000003</c:v>
                </c:pt>
                <c:pt idx="1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FCC-9C47-8826-7154BEA3F2C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lumMod val="50000"/>
        <a:lumOff val="50000"/>
      </a:schemeClr>
    </a:solidFill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E4002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E4-094C-B435-477FD23E487D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E4-094C-B435-477FD23E48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BAC</c:v>
                </c:pt>
                <c:pt idx="1">
                  <c:v>Ficohsa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0.32</c:v>
                </c:pt>
                <c:pt idx="1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DE4-094C-B435-477FD23E487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lumMod val="50000"/>
        <a:lumOff val="50000"/>
      </a:schemeClr>
    </a:solidFill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 formatCode="0,\k">
                  <c:v>159077.21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E-034A-BB48-BF59D0949DC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  <c:pt idx="0" formatCode="0,\k">
                  <c:v>7498.77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BE-034A-BB48-BF59D0949DC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  <c:pt idx="0" formatCode="0,\k">
                  <c:v>14210.59</c:v>
                </c:pt>
                <c:pt idx="3" formatCode="0,\k">
                  <c:v>3716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BE-034A-BB48-BF59D0949DCB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Ext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Hoja1!$E$2:$E$5</c:f>
              <c:numCache>
                <c:formatCode>General</c:formatCode>
                <c:ptCount val="4"/>
                <c:pt idx="0" formatCode="0,\k">
                  <c:v>1784.27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BE-034A-BB48-BF59D0949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9"/>
        <c:overlap val="-27"/>
        <c:axId val="1516030335"/>
        <c:axId val="1526788223"/>
      </c:barChart>
      <c:catAx>
        <c:axId val="15160303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s-HN"/>
          </a:p>
        </c:txPr>
        <c:crossAx val="1526788223"/>
        <c:crosses val="autoZero"/>
        <c:auto val="1"/>
        <c:lblAlgn val="ctr"/>
        <c:lblOffset val="100"/>
        <c:noMultiLvlLbl val="0"/>
      </c:catAx>
      <c:valAx>
        <c:axId val="1526788223"/>
        <c:scaling>
          <c:orientation val="minMax"/>
          <c:max val="160000"/>
        </c:scaling>
        <c:delete val="1"/>
        <c:axPos val="l"/>
        <c:numFmt formatCode="0,\k" sourceLinked="1"/>
        <c:majorTickMark val="out"/>
        <c:minorTickMark val="none"/>
        <c:tickLblPos val="nextTo"/>
        <c:crossAx val="151603033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lumMod val="65000"/>
        <a:lumOff val="35000"/>
      </a:schemeClr>
    </a:solidFill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Hoja1!$B$2:$B$5</c:f>
              <c:numCache>
                <c:formatCode>0,\k</c:formatCode>
                <c:ptCount val="4"/>
                <c:pt idx="0">
                  <c:v>87838.7</c:v>
                </c:pt>
                <c:pt idx="1">
                  <c:v>6992.7214343164578</c:v>
                </c:pt>
                <c:pt idx="2">
                  <c:v>4533.3717069065651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99-D549-A590-B0FBE4A3C35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  <c:pt idx="0" formatCode="0,\k">
                  <c:v>28460.080000000002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99-D549-A590-B0FBE4A3C35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  <c:pt idx="0" formatCode="0,\k">
                  <c:v>39265.550000000003</c:v>
                </c:pt>
                <c:pt idx="3" formatCode="0,\k">
                  <c:v>7860.2480710217997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99-D549-A590-B0FBE4A3C3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4"/>
        <c:overlap val="-27"/>
        <c:axId val="1516030335"/>
        <c:axId val="1526788223"/>
      </c:barChart>
      <c:catAx>
        <c:axId val="15160303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s-HN"/>
          </a:p>
        </c:txPr>
        <c:crossAx val="1526788223"/>
        <c:crosses val="autoZero"/>
        <c:auto val="1"/>
        <c:lblAlgn val="ctr"/>
        <c:lblOffset val="100"/>
        <c:noMultiLvlLbl val="0"/>
      </c:catAx>
      <c:valAx>
        <c:axId val="1526788223"/>
        <c:scaling>
          <c:orientation val="minMax"/>
          <c:max val="160000"/>
        </c:scaling>
        <c:delete val="1"/>
        <c:axPos val="l"/>
        <c:numFmt formatCode="0,\k" sourceLinked="1"/>
        <c:majorTickMark val="out"/>
        <c:minorTickMark val="none"/>
        <c:tickLblPos val="nextTo"/>
        <c:crossAx val="151603033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lumMod val="65000"/>
        <a:lumOff val="35000"/>
      </a:schemeClr>
    </a:solidFill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Hoja1!$B$2:$B$5</c:f>
              <c:numCache>
                <c:formatCode>0,\k</c:formatCode>
                <c:ptCount val="4"/>
                <c:pt idx="1">
                  <c:v>52149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C9-6E44-BFB3-DDC098B6F53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F3C9-6E44-BFB3-DDC098B6F53C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Hoja1!$D$2:$D$5</c:f>
              <c:numCache>
                <c:formatCode>0,\k</c:formatCode>
                <c:ptCount val="4"/>
                <c:pt idx="0">
                  <c:v>9922</c:v>
                </c:pt>
                <c:pt idx="1">
                  <c:v>11780</c:v>
                </c:pt>
                <c:pt idx="2">
                  <c:v>11425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C9-6E44-BFB3-DDC098B6F5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4"/>
        <c:overlap val="-27"/>
        <c:axId val="1516030335"/>
        <c:axId val="1526788223"/>
      </c:barChart>
      <c:catAx>
        <c:axId val="15160303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s-HN"/>
          </a:p>
        </c:txPr>
        <c:crossAx val="1526788223"/>
        <c:crosses val="autoZero"/>
        <c:auto val="1"/>
        <c:lblAlgn val="ctr"/>
        <c:lblOffset val="100"/>
        <c:noMultiLvlLbl val="0"/>
      </c:catAx>
      <c:valAx>
        <c:axId val="1526788223"/>
        <c:scaling>
          <c:orientation val="minMax"/>
          <c:max val="160000"/>
        </c:scaling>
        <c:delete val="1"/>
        <c:axPos val="l"/>
        <c:numFmt formatCode="0,\k" sourceLinked="1"/>
        <c:majorTickMark val="out"/>
        <c:minorTickMark val="none"/>
        <c:tickLblPos val="nextTo"/>
        <c:crossAx val="151603033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lumMod val="65000"/>
        <a:lumOff val="35000"/>
      </a:schemeClr>
    </a:solidFill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CE96-384A-BCD0-5756BDAD462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CE96-384A-BCD0-5756BDAD462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  <c:pt idx="0" formatCode="0,\k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96-384A-BCD0-5756BDAD46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4"/>
        <c:overlap val="-27"/>
        <c:axId val="1516030335"/>
        <c:axId val="1526788223"/>
      </c:barChart>
      <c:catAx>
        <c:axId val="15160303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s-HN"/>
          </a:p>
        </c:txPr>
        <c:crossAx val="1526788223"/>
        <c:crosses val="autoZero"/>
        <c:auto val="1"/>
        <c:lblAlgn val="ctr"/>
        <c:lblOffset val="100"/>
        <c:noMultiLvlLbl val="0"/>
      </c:catAx>
      <c:valAx>
        <c:axId val="1526788223"/>
        <c:scaling>
          <c:orientation val="minMax"/>
          <c:max val="160000"/>
        </c:scaling>
        <c:delete val="1"/>
        <c:axPos val="l"/>
        <c:numFmt formatCode="General" sourceLinked="1"/>
        <c:majorTickMark val="out"/>
        <c:minorTickMark val="none"/>
        <c:tickLblPos val="nextTo"/>
        <c:crossAx val="151603033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lumMod val="65000"/>
        <a:lumOff val="35000"/>
      </a:schemeClr>
    </a:solidFill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B8C8B-BBB7-47EE-B7A9-2350C0B0DA19}" type="datetimeFigureOut">
              <a:rPr lang="es-MX" smtClean="0"/>
              <a:t>09/02/26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ABC0C-C4AB-4F3C-BA19-8DBDA49188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944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22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122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900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09/02/26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096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09/02/26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9006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09/02/26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762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09/02/26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748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09/02/26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29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09/02/26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969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09/02/26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159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09/02/26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635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09/02/26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480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09/02/26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547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09/02/26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296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1818-2986-4D9E-9AA2-42DF3914AD8F}" type="datetimeFigureOut">
              <a:rPr lang="es-MX" smtClean="0"/>
              <a:t>09/02/26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384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4"/><Relationship Id="rId7" Type="http://schemas.openxmlformats.org/officeDocument/2006/relationships/image" Target="../media/image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video" Target="../media/media6.mp4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5.png"/><Relationship Id="rId7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chart" Target="../charts/char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2.png"/><Relationship Id="rId18" Type="http://schemas.openxmlformats.org/officeDocument/2006/relationships/image" Target="../media/image16.jpg"/><Relationship Id="rId3" Type="http://schemas.microsoft.com/office/2007/relationships/media" Target="../media/media2.mp3"/><Relationship Id="rId21" Type="http://schemas.openxmlformats.org/officeDocument/2006/relationships/image" Target="../media/image19.jpeg"/><Relationship Id="rId7" Type="http://schemas.microsoft.com/office/2007/relationships/media" Target="../media/media4.mp4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7.png"/><Relationship Id="rId2" Type="http://schemas.openxmlformats.org/officeDocument/2006/relationships/video" Target="../media/media1.mp4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24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3.jpeg"/><Relationship Id="rId23" Type="http://schemas.openxmlformats.org/officeDocument/2006/relationships/image" Target="../media/image5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Relationship Id="rId2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FC6A0E-CC87-9E43-95D3-47B98141FA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642" y="6342006"/>
            <a:ext cx="1041621" cy="393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6C439-5FB9-4BA4-68E3-D7AF4D3EAA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0" y="6342006"/>
            <a:ext cx="1046120" cy="357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EEDC2B2-7787-86F5-AC6C-AFBF19D25D3A}"/>
              </a:ext>
            </a:extLst>
          </p:cNvPr>
          <p:cNvSpPr txBox="1"/>
          <p:nvPr/>
        </p:nvSpPr>
        <p:spPr>
          <a:xfrm>
            <a:off x="6533319" y="5653668"/>
            <a:ext cx="351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>
                <a:latin typeface="Myriad Pro" panose="020B0503030403020204" pitchFamily="34" charset="0"/>
              </a:rPr>
              <a:t>Período : 2022, 2023, 2024, 2025</a:t>
            </a:r>
          </a:p>
        </p:txBody>
      </p:sp>
      <p:pic>
        <p:nvPicPr>
          <p:cNvPr id="1030" name="Picture 6" descr="Solo para ellas: Estos son los productos financieros creados especialmente  para mujeres – El Financiero">
            <a:extLst>
              <a:ext uri="{FF2B5EF4-FFF2-40B4-BE49-F238E27FC236}">
                <a16:creationId xmlns:a16="http://schemas.microsoft.com/office/drawing/2014/main" id="{EB8E303A-4B9F-6181-EF70-5F76674E9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8" r="30544"/>
          <a:stretch/>
        </p:blipFill>
        <p:spPr bwMode="auto">
          <a:xfrm>
            <a:off x="0" y="-13252"/>
            <a:ext cx="65200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2FA4146-6BCD-0693-7C00-E448E8E8235E}"/>
              </a:ext>
            </a:extLst>
          </p:cNvPr>
          <p:cNvSpPr/>
          <p:nvPr/>
        </p:nvSpPr>
        <p:spPr>
          <a:xfrm>
            <a:off x="6533319" y="1204331"/>
            <a:ext cx="5531220" cy="4449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6F62951C-AFDF-4595-A708-85E648BA9280}"/>
              </a:ext>
            </a:extLst>
          </p:cNvPr>
          <p:cNvSpPr/>
          <p:nvPr/>
        </p:nvSpPr>
        <p:spPr>
          <a:xfrm>
            <a:off x="6851372" y="1605776"/>
            <a:ext cx="4935132" cy="3670838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latin typeface="Myriad Pro" panose="020B0503030403020204" pitchFamily="34" charset="0"/>
              </a:rPr>
              <a:t>ANÁLISIS COMPETITIVO</a:t>
            </a:r>
          </a:p>
          <a:p>
            <a:endParaRPr lang="en-US" sz="40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HN" sz="3000">
                <a:solidFill>
                  <a:schemeClr val="bg1"/>
                </a:solidFill>
                <a:latin typeface="Helvetica" pitchFamily="2" charset="0"/>
              </a:rPr>
              <a:t>Categoría </a:t>
            </a:r>
            <a:r>
              <a:rPr lang="en-HN" sz="3000" dirty="0">
                <a:solidFill>
                  <a:schemeClr val="bg1"/>
                </a:solidFill>
                <a:latin typeface="Helvetica" pitchFamily="2" charset="0"/>
              </a:rPr>
              <a:t>: BANCOS </a:t>
            </a:r>
          </a:p>
          <a:p>
            <a:r>
              <a:rPr lang="en-HN" sz="3000" dirty="0">
                <a:solidFill>
                  <a:schemeClr val="bg1"/>
                </a:solidFill>
                <a:latin typeface="Helvetica" pitchFamily="2" charset="0"/>
              </a:rPr>
              <a:t>Producto : </a:t>
            </a:r>
            <a:r>
              <a:rPr lang="en-HN" sz="3000" b="1" dirty="0">
                <a:solidFill>
                  <a:schemeClr val="bg1"/>
                </a:solidFill>
                <a:latin typeface="Helvetica" pitchFamily="2" charset="0"/>
              </a:rPr>
              <a:t>BANCA MUJER</a:t>
            </a:r>
          </a:p>
        </p:txBody>
      </p:sp>
    </p:spTree>
    <p:extLst>
      <p:ext uri="{BB962C8B-B14F-4D97-AF65-F5344CB8AC3E}">
        <p14:creationId xmlns:p14="http://schemas.microsoft.com/office/powerpoint/2010/main" val="3180493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aier 32A650, televisor LED estilizado para cualquier salón">
            <a:extLst>
              <a:ext uri="{FF2B5EF4-FFF2-40B4-BE49-F238E27FC236}">
                <a16:creationId xmlns:a16="http://schemas.microsoft.com/office/drawing/2014/main" id="{166494D0-0731-5590-10E6-CDA27862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21" y="2513913"/>
            <a:ext cx="3183306" cy="218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id="{D8CB50D5-D442-3409-AAD7-F7AA3869CA0C}"/>
              </a:ext>
            </a:extLst>
          </p:cNvPr>
          <p:cNvGrpSpPr/>
          <p:nvPr/>
        </p:nvGrpSpPr>
        <p:grpSpPr>
          <a:xfrm>
            <a:off x="3041690" y="711253"/>
            <a:ext cx="864000" cy="864000"/>
            <a:chOff x="4114788" y="3137390"/>
            <a:chExt cx="1573200" cy="1573200"/>
          </a:xfrm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E20EAEB7-1747-F23A-4595-6478E25268C0}"/>
                </a:ext>
              </a:extLst>
            </p:cNvPr>
            <p:cNvSpPr/>
            <p:nvPr/>
          </p:nvSpPr>
          <p:spPr>
            <a:xfrm>
              <a:off x="4114788" y="3137390"/>
              <a:ext cx="1573200" cy="1573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sz="2200" b="1" dirty="0"/>
            </a:p>
          </p:txBody>
        </p:sp>
        <p:pic>
          <p:nvPicPr>
            <p:cNvPr id="42" name="Picture 4" descr="PIT 5ta edición - PIT - Premio a la Innovación Tecnológica">
              <a:extLst>
                <a:ext uri="{FF2B5EF4-FFF2-40B4-BE49-F238E27FC236}">
                  <a16:creationId xmlns:a16="http://schemas.microsoft.com/office/drawing/2014/main" id="{09CFC4BB-DA29-1C1F-B248-59201B6486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602"/>
            <a:stretch/>
          </p:blipFill>
          <p:spPr bwMode="auto">
            <a:xfrm>
              <a:off x="4441165" y="3377594"/>
              <a:ext cx="920445" cy="1092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C15094A2-D649-B845-95E1-1A0A071A9C66}"/>
              </a:ext>
            </a:extLst>
          </p:cNvPr>
          <p:cNvGrpSpPr/>
          <p:nvPr/>
        </p:nvGrpSpPr>
        <p:grpSpPr>
          <a:xfrm>
            <a:off x="8923925" y="734641"/>
            <a:ext cx="864000" cy="864000"/>
            <a:chOff x="6833026" y="3128955"/>
            <a:chExt cx="1573200" cy="1573200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C5648E82-3349-392F-668A-64A77B5A0F8A}"/>
                </a:ext>
              </a:extLst>
            </p:cNvPr>
            <p:cNvSpPr/>
            <p:nvPr/>
          </p:nvSpPr>
          <p:spPr>
            <a:xfrm>
              <a:off x="6833026" y="3128955"/>
              <a:ext cx="1573200" cy="1573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sz="2200" b="1" dirty="0"/>
            </a:p>
          </p:txBody>
        </p:sp>
        <p:pic>
          <p:nvPicPr>
            <p:cNvPr id="45" name="Picture 2" descr="Otros Servicios | Banco Atlántida">
              <a:extLst>
                <a:ext uri="{FF2B5EF4-FFF2-40B4-BE49-F238E27FC236}">
                  <a16:creationId xmlns:a16="http://schemas.microsoft.com/office/drawing/2014/main" id="{BB98B03F-AAB3-6610-3878-9B35F4E62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036" y="3465005"/>
              <a:ext cx="1090331" cy="90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AE103878-3E95-074D-ECDC-42BAFC15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83" y="4020456"/>
            <a:ext cx="1807132" cy="245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5A2DE33D-F9B2-7409-A9CF-D477F4566E49}"/>
              </a:ext>
            </a:extLst>
          </p:cNvPr>
          <p:cNvGrpSpPr/>
          <p:nvPr/>
        </p:nvGrpSpPr>
        <p:grpSpPr>
          <a:xfrm>
            <a:off x="8060330" y="1932493"/>
            <a:ext cx="2632052" cy="1934549"/>
            <a:chOff x="1783037" y="1225011"/>
            <a:chExt cx="4438003" cy="2797506"/>
          </a:xfrm>
        </p:grpSpPr>
        <p:pic>
          <p:nvPicPr>
            <p:cNvPr id="5" name="Picture 4" descr="Haier 32A650, televisor LED estilizado para cualquier salón">
              <a:extLst>
                <a:ext uri="{FF2B5EF4-FFF2-40B4-BE49-F238E27FC236}">
                  <a16:creationId xmlns:a16="http://schemas.microsoft.com/office/drawing/2014/main" id="{91E4C5D7-1070-88A3-66BA-25B3E1097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037" y="1225011"/>
              <a:ext cx="4438003" cy="2606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50400923067210000-2336-2362.mp4" descr="50400923067210000-2336-2362.mp4">
              <a:hlinkClick r:id="" action="ppaction://media"/>
              <a:extLst>
                <a:ext uri="{FF2B5EF4-FFF2-40B4-BE49-F238E27FC236}">
                  <a16:creationId xmlns:a16="http://schemas.microsoft.com/office/drawing/2014/main" id="{7EA8B585-92F2-6170-B875-7BF35FF9647B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2037202" y="1442105"/>
              <a:ext cx="3901998" cy="1906805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396539C-FA5B-410F-4C94-6E3D93A94EF6}"/>
                </a:ext>
              </a:extLst>
            </p:cNvPr>
            <p:cNvSpPr txBox="1"/>
            <p:nvPr/>
          </p:nvSpPr>
          <p:spPr>
            <a:xfrm>
              <a:off x="3596753" y="3666463"/>
              <a:ext cx="370836" cy="356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HN" sz="1000" b="1" dirty="0">
                  <a:solidFill>
                    <a:srgbClr val="FF0000"/>
                  </a:solidFill>
                  <a:latin typeface="Helvetica Light" panose="020B0403020202020204" pitchFamily="34" charset="0"/>
                </a:rPr>
                <a:t> </a:t>
              </a:r>
            </a:p>
          </p:txBody>
        </p:sp>
      </p:grpSp>
      <p:pic>
        <p:nvPicPr>
          <p:cNvPr id="8" name="50406023093100000-1008-1022.mp4" descr="50406023093100000-1008-1022.mp4">
            <a:hlinkClick r:id="" action="ppaction://media"/>
            <a:extLst>
              <a:ext uri="{FF2B5EF4-FFF2-40B4-BE49-F238E27FC236}">
                <a16:creationId xmlns:a16="http://schemas.microsoft.com/office/drawing/2014/main" id="{549A0FB6-FDC5-3B0E-ECA0-CAC03F930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4144" y="2664039"/>
            <a:ext cx="2712387" cy="1594773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EC48A54C-B501-1E01-0355-5F22B1C40B05}"/>
              </a:ext>
            </a:extLst>
          </p:cNvPr>
          <p:cNvCxnSpPr>
            <a:cxnSpLocks/>
          </p:cNvCxnSpPr>
          <p:nvPr/>
        </p:nvCxnSpPr>
        <p:spPr>
          <a:xfrm>
            <a:off x="530085" y="684365"/>
            <a:ext cx="11084400" cy="0"/>
          </a:xfrm>
          <a:prstGeom prst="line">
            <a:avLst/>
          </a:prstGeom>
          <a:ln>
            <a:solidFill>
              <a:schemeClr val="accent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D1CC9316-6334-A234-95AE-6A92AFB0E628}"/>
              </a:ext>
            </a:extLst>
          </p:cNvPr>
          <p:cNvCxnSpPr>
            <a:cxnSpLocks/>
          </p:cNvCxnSpPr>
          <p:nvPr/>
        </p:nvCxnSpPr>
        <p:spPr>
          <a:xfrm>
            <a:off x="583099" y="6549464"/>
            <a:ext cx="10836000" cy="0"/>
          </a:xfrm>
          <a:prstGeom prst="line">
            <a:avLst/>
          </a:prstGeom>
          <a:ln w="34925">
            <a:solidFill>
              <a:schemeClr val="accent1">
                <a:alpha val="7432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2D4EBF3A-74C5-260D-F1ED-9CEC682DBF08}"/>
              </a:ext>
            </a:extLst>
          </p:cNvPr>
          <p:cNvSpPr txBox="1"/>
          <p:nvPr/>
        </p:nvSpPr>
        <p:spPr>
          <a:xfrm>
            <a:off x="5301081" y="5179"/>
            <a:ext cx="1608133" cy="86177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s-HN" sz="5000" b="1" dirty="0">
                <a:solidFill>
                  <a:schemeClr val="bg1"/>
                </a:solidFill>
                <a:latin typeface="Myriad Pro" panose="020B0503030403020204" pitchFamily="34" charset="0"/>
              </a:rPr>
              <a:t>2023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7EB87D02-98CB-B769-C099-008CCB69EFC6}"/>
              </a:ext>
            </a:extLst>
          </p:cNvPr>
          <p:cNvCxnSpPr/>
          <p:nvPr/>
        </p:nvCxnSpPr>
        <p:spPr>
          <a:xfrm>
            <a:off x="6082743" y="946424"/>
            <a:ext cx="0" cy="5436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19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C15094A2-D649-B845-95E1-1A0A071A9C66}"/>
              </a:ext>
            </a:extLst>
          </p:cNvPr>
          <p:cNvGrpSpPr/>
          <p:nvPr/>
        </p:nvGrpSpPr>
        <p:grpSpPr>
          <a:xfrm>
            <a:off x="5673146" y="1527813"/>
            <a:ext cx="864000" cy="864000"/>
            <a:chOff x="6833026" y="3128955"/>
            <a:chExt cx="1573200" cy="1573200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C5648E82-3349-392F-668A-64A77B5A0F8A}"/>
                </a:ext>
              </a:extLst>
            </p:cNvPr>
            <p:cNvSpPr/>
            <p:nvPr/>
          </p:nvSpPr>
          <p:spPr>
            <a:xfrm>
              <a:off x="6833026" y="3128955"/>
              <a:ext cx="1573200" cy="1573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sz="2200" b="1" dirty="0"/>
            </a:p>
          </p:txBody>
        </p:sp>
        <p:pic>
          <p:nvPicPr>
            <p:cNvPr id="45" name="Picture 2" descr="Otros Servicios | Banco Atlántida">
              <a:extLst>
                <a:ext uri="{FF2B5EF4-FFF2-40B4-BE49-F238E27FC236}">
                  <a16:creationId xmlns:a16="http://schemas.microsoft.com/office/drawing/2014/main" id="{BB98B03F-AAB3-6610-3878-9B35F4E62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036" y="3465005"/>
              <a:ext cx="1090331" cy="90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0E2B6DBB-544C-72F4-D83F-E3B63E485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973" y="2869567"/>
            <a:ext cx="1901285" cy="24606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25D8FC0-76CD-C5E1-2677-0DB03D2E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061" y="2869566"/>
            <a:ext cx="1901285" cy="24606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A64CD07-4D2D-EBE3-6838-A6BE38DF2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17" y="2869567"/>
            <a:ext cx="1901285" cy="24606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9C41C85-49C9-1208-BA47-E34B44958929}"/>
              </a:ext>
            </a:extLst>
          </p:cNvPr>
          <p:cNvCxnSpPr>
            <a:cxnSpLocks/>
          </p:cNvCxnSpPr>
          <p:nvPr/>
        </p:nvCxnSpPr>
        <p:spPr>
          <a:xfrm>
            <a:off x="516832" y="684365"/>
            <a:ext cx="11084400" cy="0"/>
          </a:xfrm>
          <a:prstGeom prst="line">
            <a:avLst/>
          </a:prstGeom>
          <a:ln>
            <a:solidFill>
              <a:schemeClr val="accent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A4858C7-1A4A-19A8-4F28-BA6E84FAA5B5}"/>
              </a:ext>
            </a:extLst>
          </p:cNvPr>
          <p:cNvCxnSpPr>
            <a:cxnSpLocks/>
          </p:cNvCxnSpPr>
          <p:nvPr/>
        </p:nvCxnSpPr>
        <p:spPr>
          <a:xfrm>
            <a:off x="583099" y="6549464"/>
            <a:ext cx="10836000" cy="0"/>
          </a:xfrm>
          <a:prstGeom prst="line">
            <a:avLst/>
          </a:prstGeom>
          <a:ln w="34925">
            <a:solidFill>
              <a:schemeClr val="accent1">
                <a:alpha val="7432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2D4EBF3A-74C5-260D-F1ED-9CEC682DBF08}"/>
              </a:ext>
            </a:extLst>
          </p:cNvPr>
          <p:cNvSpPr txBox="1"/>
          <p:nvPr/>
        </p:nvSpPr>
        <p:spPr>
          <a:xfrm>
            <a:off x="5287830" y="5179"/>
            <a:ext cx="1608133" cy="86177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s-HN" sz="5000" b="1" dirty="0">
                <a:solidFill>
                  <a:schemeClr val="bg1"/>
                </a:solidFill>
                <a:latin typeface="Myriad Pro" panose="020B050303040302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665224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E1A10A4-6A29-0EF6-0066-8B21F98956F8}"/>
              </a:ext>
            </a:extLst>
          </p:cNvPr>
          <p:cNvCxnSpPr/>
          <p:nvPr/>
        </p:nvCxnSpPr>
        <p:spPr>
          <a:xfrm>
            <a:off x="6082743" y="946424"/>
            <a:ext cx="0" cy="5436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E8EAE1DE-3722-A2DB-AD98-3535489798E1}"/>
              </a:ext>
            </a:extLst>
          </p:cNvPr>
          <p:cNvGrpSpPr/>
          <p:nvPr/>
        </p:nvGrpSpPr>
        <p:grpSpPr>
          <a:xfrm>
            <a:off x="8620753" y="790665"/>
            <a:ext cx="864000" cy="864000"/>
            <a:chOff x="4114788" y="3137390"/>
            <a:chExt cx="1573200" cy="15732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B9BF0271-8C46-3626-5FF2-88D1684827F3}"/>
                </a:ext>
              </a:extLst>
            </p:cNvPr>
            <p:cNvSpPr/>
            <p:nvPr/>
          </p:nvSpPr>
          <p:spPr>
            <a:xfrm>
              <a:off x="4114788" y="3137390"/>
              <a:ext cx="1573200" cy="1573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sz="2200" b="1" dirty="0"/>
            </a:p>
          </p:txBody>
        </p:sp>
        <p:pic>
          <p:nvPicPr>
            <p:cNvPr id="10" name="Picture 4" descr="PIT 5ta edición - PIT - Premio a la Innovación Tecnológica">
              <a:extLst>
                <a:ext uri="{FF2B5EF4-FFF2-40B4-BE49-F238E27FC236}">
                  <a16:creationId xmlns:a16="http://schemas.microsoft.com/office/drawing/2014/main" id="{528AA4B9-71DF-4808-577C-778300202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602"/>
            <a:stretch/>
          </p:blipFill>
          <p:spPr bwMode="auto">
            <a:xfrm>
              <a:off x="4441165" y="3377594"/>
              <a:ext cx="920445" cy="1092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A7E1B1D2-EABD-3456-F1FA-80929E7A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265" y="2331814"/>
            <a:ext cx="2544628" cy="29590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6C590A0-8241-3A5C-7FC7-2614550A6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15" y="2331815"/>
            <a:ext cx="2544656" cy="29590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9331F99-3990-8B52-0148-E5D3F30D9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54" y="2331816"/>
            <a:ext cx="2192589" cy="29590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72368647-9BD5-0D8F-64DD-D28429F1C2AF}"/>
              </a:ext>
            </a:extLst>
          </p:cNvPr>
          <p:cNvGrpSpPr/>
          <p:nvPr/>
        </p:nvGrpSpPr>
        <p:grpSpPr>
          <a:xfrm>
            <a:off x="3272548" y="726456"/>
            <a:ext cx="864000" cy="864000"/>
            <a:chOff x="712216" y="3128955"/>
            <a:chExt cx="1574640" cy="1573200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8A36E1D9-4F1F-6956-DCEE-4C2C8D9DE092}"/>
                </a:ext>
              </a:extLst>
            </p:cNvPr>
            <p:cNvSpPr/>
            <p:nvPr/>
          </p:nvSpPr>
          <p:spPr>
            <a:xfrm>
              <a:off x="712216" y="3128955"/>
              <a:ext cx="1574640" cy="1573200"/>
            </a:xfrm>
            <a:prstGeom prst="ellipse">
              <a:avLst/>
            </a:prstGeom>
            <a:solidFill>
              <a:srgbClr val="E400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sz="2200" b="1" dirty="0"/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9CD5C279-C45D-68F8-3B9D-DCDB8B9E2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33"/>
            <a:stretch/>
          </p:blipFill>
          <p:spPr>
            <a:xfrm>
              <a:off x="1067536" y="3453179"/>
              <a:ext cx="1070017" cy="867600"/>
            </a:xfrm>
            <a:prstGeom prst="rect">
              <a:avLst/>
            </a:prstGeom>
          </p:spPr>
        </p:pic>
      </p:grp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2A7967B9-0873-776D-E6C9-3AE6816F11D8}"/>
              </a:ext>
            </a:extLst>
          </p:cNvPr>
          <p:cNvCxnSpPr>
            <a:cxnSpLocks/>
          </p:cNvCxnSpPr>
          <p:nvPr/>
        </p:nvCxnSpPr>
        <p:spPr>
          <a:xfrm>
            <a:off x="554182" y="684365"/>
            <a:ext cx="11083636" cy="0"/>
          </a:xfrm>
          <a:prstGeom prst="line">
            <a:avLst/>
          </a:prstGeom>
          <a:ln w="25400">
            <a:solidFill>
              <a:schemeClr val="accent1">
                <a:alpha val="1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9B1EE512-37F6-E71F-639E-65C59AEF895D}"/>
              </a:ext>
            </a:extLst>
          </p:cNvPr>
          <p:cNvCxnSpPr>
            <a:cxnSpLocks/>
          </p:cNvCxnSpPr>
          <p:nvPr/>
        </p:nvCxnSpPr>
        <p:spPr>
          <a:xfrm>
            <a:off x="583099" y="6549464"/>
            <a:ext cx="10836000" cy="0"/>
          </a:xfrm>
          <a:prstGeom prst="line">
            <a:avLst/>
          </a:prstGeom>
          <a:ln w="34925">
            <a:solidFill>
              <a:schemeClr val="accent1">
                <a:alpha val="7432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2D4EBF3A-74C5-260D-F1ED-9CEC682DBF08}"/>
              </a:ext>
            </a:extLst>
          </p:cNvPr>
          <p:cNvSpPr txBox="1"/>
          <p:nvPr/>
        </p:nvSpPr>
        <p:spPr>
          <a:xfrm>
            <a:off x="5287831" y="5179"/>
            <a:ext cx="1608133" cy="86177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s-HN" sz="5000" b="1" dirty="0">
                <a:solidFill>
                  <a:schemeClr val="bg1"/>
                </a:solidFill>
                <a:latin typeface="Myriad Pro" panose="020B0503030403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795960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ipos de emprendedores y emprendimiento | Blog UE">
            <a:extLst>
              <a:ext uri="{FF2B5EF4-FFF2-40B4-BE49-F238E27FC236}">
                <a16:creationId xmlns:a16="http://schemas.microsoft.com/office/drawing/2014/main" id="{D8680F2E-316F-FF33-3DD2-23051D7DE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37228"/>
          <a:stretch/>
        </p:blipFill>
        <p:spPr bwMode="auto">
          <a:xfrm>
            <a:off x="0" y="0"/>
            <a:ext cx="68911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B8582D-3904-5146-E87E-4C1493376D20}"/>
              </a:ext>
            </a:extLst>
          </p:cNvPr>
          <p:cNvSpPr txBox="1"/>
          <p:nvPr/>
        </p:nvSpPr>
        <p:spPr>
          <a:xfrm>
            <a:off x="7021664" y="1737933"/>
            <a:ext cx="397764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4000" dirty="0">
                <a:latin typeface="Myriad Pro" panose="020B0503030403020204" pitchFamily="34" charset="0"/>
              </a:rPr>
              <a:t>Programas de emprendimiento y apoyo a mujeres en </a:t>
            </a:r>
            <a:r>
              <a:rPr lang="es-HN" sz="4000" b="1" dirty="0">
                <a:latin typeface="Myriad Pro" panose="020B0503030403020204" pitchFamily="34" charset="0"/>
              </a:rPr>
              <a:t>Honduras</a:t>
            </a:r>
            <a:endParaRPr lang="es-HN" sz="4000" b="1" dirty="0"/>
          </a:p>
        </p:txBody>
      </p:sp>
    </p:spTree>
    <p:extLst>
      <p:ext uri="{BB962C8B-B14F-4D97-AF65-F5344CB8AC3E}">
        <p14:creationId xmlns:p14="http://schemas.microsoft.com/office/powerpoint/2010/main" val="630967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2043FFFA-80D7-373D-F681-133973916DB9}"/>
              </a:ext>
            </a:extLst>
          </p:cNvPr>
          <p:cNvSpPr/>
          <p:nvPr/>
        </p:nvSpPr>
        <p:spPr>
          <a:xfrm>
            <a:off x="0" y="1917700"/>
            <a:ext cx="4470400" cy="299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8" name="Redondear rectángulo de esquina diagonal 17">
            <a:extLst>
              <a:ext uri="{FF2B5EF4-FFF2-40B4-BE49-F238E27FC236}">
                <a16:creationId xmlns:a16="http://schemas.microsoft.com/office/drawing/2014/main" id="{ED516714-8D85-49AC-BAF7-2E1672F0D022}"/>
              </a:ext>
            </a:extLst>
          </p:cNvPr>
          <p:cNvSpPr/>
          <p:nvPr/>
        </p:nvSpPr>
        <p:spPr>
          <a:xfrm>
            <a:off x="4578912" y="246488"/>
            <a:ext cx="7264800" cy="6095518"/>
          </a:xfrm>
          <a:prstGeom prst="round2DiagRect">
            <a:avLst>
              <a:gd name="adj1" fmla="val 16667"/>
              <a:gd name="adj2" fmla="val 5607"/>
            </a:avLst>
          </a:prstGeom>
          <a:solidFill>
            <a:schemeClr val="bg1"/>
          </a:solidFill>
          <a:ln w="635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HN" sz="2000" b="1" dirty="0">
                <a:solidFill>
                  <a:schemeClr val="tx1"/>
                </a:solidFill>
                <a:latin typeface="Myriad Pro" panose="020B0503030403020204" pitchFamily="34" charset="0"/>
              </a:rPr>
              <a:t>Programa </a:t>
            </a:r>
            <a:r>
              <a:rPr lang="es-HN" sz="2000" b="1" i="1" dirty="0">
                <a:solidFill>
                  <a:schemeClr val="tx1"/>
                </a:solidFill>
                <a:latin typeface="Myriad Pro" panose="020B0503030403020204" pitchFamily="34" charset="0"/>
              </a:rPr>
              <a:t>Mujeres Adelante</a:t>
            </a:r>
            <a:r>
              <a:rPr lang="es-HN" sz="2000" b="1" dirty="0">
                <a:solidFill>
                  <a:schemeClr val="tx1"/>
                </a:solidFill>
                <a:latin typeface="Myriad Pro" panose="020B0503030403020204" pitchFamily="34" charset="0"/>
              </a:rPr>
              <a:t> — </a:t>
            </a:r>
            <a:r>
              <a:rPr lang="es-HN" sz="2000" b="1" dirty="0">
                <a:solidFill>
                  <a:srgbClr val="00B0F0"/>
                </a:solidFill>
                <a:latin typeface="Myriad Pro" panose="020B0503030403020204" pitchFamily="34" charset="0"/>
              </a:rPr>
              <a:t>Grupo Financiero Ficohsa</a:t>
            </a:r>
          </a:p>
          <a:p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Este es uno de los programas más activos y visibles en Honduras para fortalecer emprendimientos femeninos: </a:t>
            </a:r>
          </a:p>
          <a:p>
            <a:endParaRPr lang="es-HN" b="1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Qué incluye y qué se ha hecho:</a:t>
            </a:r>
            <a:endParaRPr lang="es-HN" sz="15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Formación y capacitación para mujeres emprendedoras con talleres como </a:t>
            </a:r>
            <a:r>
              <a:rPr lang="es-HN" sz="1500" i="1" dirty="0">
                <a:solidFill>
                  <a:schemeClr val="tx1"/>
                </a:solidFill>
                <a:latin typeface="Myriad Pro" panose="020B0503030403020204" pitchFamily="34" charset="0"/>
              </a:rPr>
              <a:t>Dreambuilder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, </a:t>
            </a:r>
            <a:r>
              <a:rPr lang="es-HN" sz="1500" i="1" dirty="0">
                <a:solidFill>
                  <a:schemeClr val="tx1"/>
                </a:solidFill>
                <a:latin typeface="Myriad Pro" panose="020B0503030403020204" pitchFamily="34" charset="0"/>
              </a:rPr>
              <a:t>Financiando tu sueño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 y </a:t>
            </a:r>
            <a:r>
              <a:rPr lang="es-HN" sz="1500" i="1" dirty="0">
                <a:solidFill>
                  <a:schemeClr val="tx1"/>
                </a:solidFill>
                <a:latin typeface="Myriad Pro" panose="020B0503030403020204" pitchFamily="34" charset="0"/>
              </a:rPr>
              <a:t>Cadenas de Valor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 enfocados en plan de negocios, financiamiento y ventaja competitiva.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Alianza con </a:t>
            </a:r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Voces Vitales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 para ofrecer webinars, talleres de liderazgo, diplomados y mentorías para mujeres empresarias.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Lanzamiento de </a:t>
            </a:r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“Fábrica de Emprendedoras”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 para desarrollar habilidades gerenciales.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Plataforma educativa virtual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 con cursos sobre Finanzas, Marketing, Servicio al Cliente y Desarrollo Personal, además de un directorio para visibilizar negocios liderados por mujeres.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Alianza con ferias o bazares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 (como </a:t>
            </a:r>
            <a:r>
              <a:rPr lang="es-HN" sz="1500" i="1" dirty="0">
                <a:solidFill>
                  <a:schemeClr val="tx1"/>
                </a:solidFill>
                <a:latin typeface="Myriad Pro" panose="020B0503030403020204" pitchFamily="34" charset="0"/>
              </a:rPr>
              <a:t>Mercado Fest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 y </a:t>
            </a:r>
            <a:r>
              <a:rPr lang="es-HN" sz="1500" i="1" dirty="0">
                <a:solidFill>
                  <a:schemeClr val="tx1"/>
                </a:solidFill>
                <a:latin typeface="Myriad Pro" panose="020B0503030403020204" pitchFamily="34" charset="0"/>
              </a:rPr>
              <a:t>Alegría Market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) para que emprendedoras del programa puedan vender y promocionar sus productos en mercados físicos en varias ciudades.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Premios Mujeres Adelante: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 reconocimiento anual con premios económicos para mujeres destacadas por liderazgo, innovación y empoderamiento empresarial. </a:t>
            </a:r>
          </a:p>
          <a:p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Este programa no solo ofrece capacitación, sino </a:t>
            </a:r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visibilidad comercial, redes de apoyo, y espacios de promoción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 de negocios en diferentes regiones del país.</a:t>
            </a:r>
          </a:p>
        </p:txBody>
      </p:sp>
      <p:pic>
        <p:nvPicPr>
          <p:cNvPr id="19" name="Picture 2" descr="MUJERES ADELANTE” CON FICOHSA PARA POTENCIAR EMPRENDEDORAS - EL LIBERTADOR">
            <a:extLst>
              <a:ext uri="{FF2B5EF4-FFF2-40B4-BE49-F238E27FC236}">
                <a16:creationId xmlns:a16="http://schemas.microsoft.com/office/drawing/2014/main" id="{CF963384-A4B9-9635-F04C-8839EA84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6" y="2106377"/>
            <a:ext cx="4132583" cy="264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0">
            <a:extLst>
              <a:ext uri="{FF2B5EF4-FFF2-40B4-BE49-F238E27FC236}">
                <a16:creationId xmlns:a16="http://schemas.microsoft.com/office/drawing/2014/main" id="{AEBDE276-9D89-B8FB-8B27-9BB5EA53A188}"/>
              </a:ext>
            </a:extLst>
          </p:cNvPr>
          <p:cNvSpPr txBox="1"/>
          <p:nvPr/>
        </p:nvSpPr>
        <p:spPr>
          <a:xfrm>
            <a:off x="4330519" y="6503790"/>
            <a:ext cx="3940502" cy="215444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Fuente :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Diario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La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Prensa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|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ficohsa.com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|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ficohsamujeresadelante.com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| El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Impulso</a:t>
            </a:r>
            <a:endParaRPr lang="en-US" sz="800" i="1" dirty="0">
              <a:solidFill>
                <a:schemeClr val="tx1">
                  <a:lumMod val="50000"/>
                  <a:lumOff val="50000"/>
                </a:schemeClr>
              </a:solidFill>
              <a:latin typeface="Helvetica Light" panose="020B0403020202020204" pitchFamily="34" charset="0"/>
            </a:endParaRPr>
          </a:p>
        </p:txBody>
      </p:sp>
      <p:pic>
        <p:nvPicPr>
          <p:cNvPr id="2" name="Picture 25">
            <a:extLst>
              <a:ext uri="{FF2B5EF4-FFF2-40B4-BE49-F238E27FC236}">
                <a16:creationId xmlns:a16="http://schemas.microsoft.com/office/drawing/2014/main" id="{8DB4D6E8-391F-6DE6-D350-C905E20BB2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0" y="6342006"/>
            <a:ext cx="1046120" cy="357000"/>
          </a:xfrm>
          <a:prstGeom prst="rect">
            <a:avLst/>
          </a:prstGeom>
        </p:spPr>
      </p:pic>
      <p:pic>
        <p:nvPicPr>
          <p:cNvPr id="3" name="Picture 26">
            <a:extLst>
              <a:ext uri="{FF2B5EF4-FFF2-40B4-BE49-F238E27FC236}">
                <a16:creationId xmlns:a16="http://schemas.microsoft.com/office/drawing/2014/main" id="{04507AE6-3566-0219-1A38-C35834723A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642" y="6342006"/>
            <a:ext cx="1041621" cy="39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995117FA-AD64-3F4C-1F93-C57D32481F01}"/>
              </a:ext>
            </a:extLst>
          </p:cNvPr>
          <p:cNvSpPr/>
          <p:nvPr/>
        </p:nvSpPr>
        <p:spPr>
          <a:xfrm>
            <a:off x="0" y="1917700"/>
            <a:ext cx="4470400" cy="299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CD34AD-8A67-BC28-64D2-00E3B9CA4DD0}"/>
              </a:ext>
            </a:extLst>
          </p:cNvPr>
          <p:cNvSpPr txBox="1"/>
          <p:nvPr/>
        </p:nvSpPr>
        <p:spPr>
          <a:xfrm>
            <a:off x="261295" y="5581710"/>
            <a:ext cx="1166941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s-HN" sz="1200" b="1" dirty="0">
                <a:latin typeface="Myriad Pro" panose="020B0503030403020204" pitchFamily="34" charset="0"/>
              </a:rPr>
              <a:t>Otros esfuerzos de Banco Atlántida asociados al liderazgo femenino</a:t>
            </a:r>
          </a:p>
          <a:p>
            <a:r>
              <a:rPr lang="es-HN" sz="1200" dirty="0">
                <a:latin typeface="Myriad Pro" panose="020B0503030403020204" pitchFamily="34" charset="0"/>
              </a:rPr>
              <a:t>✔ Alianza con Voces Vitales Honduras para impulsar emprendimiento femenino a través de programas como </a:t>
            </a:r>
            <a:r>
              <a:rPr lang="es-HN" sz="1200" i="1" dirty="0">
                <a:latin typeface="Myriad Pro" panose="020B0503030403020204" pitchFamily="34" charset="0"/>
              </a:rPr>
              <a:t>WE3A</a:t>
            </a:r>
            <a:r>
              <a:rPr lang="es-HN" sz="1200" dirty="0">
                <a:latin typeface="Myriad Pro" panose="020B0503030403020204" pitchFamily="34" charset="0"/>
              </a:rPr>
              <a:t>, que ofrece capacitación y redes de apoyo para mujeres empresarias. </a:t>
            </a:r>
            <a:br>
              <a:rPr lang="es-HN" sz="1200" dirty="0">
                <a:latin typeface="Myriad Pro" panose="020B0503030403020204" pitchFamily="34" charset="0"/>
              </a:rPr>
            </a:br>
            <a:r>
              <a:rPr lang="es-HN" sz="1200" dirty="0">
                <a:latin typeface="Myriad Pro" panose="020B0503030403020204" pitchFamily="34" charset="0"/>
              </a:rPr>
              <a:t>✔ Programa “Aliadas Atlántida”, que busca fortalecer negocios liderados por mujeres y ofrecer soluciones financieras, formación técnica y asesorías especializadas. </a:t>
            </a:r>
            <a:br>
              <a:rPr lang="es-HN" sz="1200" dirty="0">
                <a:latin typeface="Myriad Pro" panose="020B0503030403020204" pitchFamily="34" charset="0"/>
              </a:rPr>
            </a:br>
            <a:r>
              <a:rPr lang="es-HN" sz="1200" dirty="0">
                <a:latin typeface="Myriad Pro" panose="020B0503030403020204" pitchFamily="34" charset="0"/>
              </a:rPr>
              <a:t>✔ Apoyo al </a:t>
            </a:r>
            <a:r>
              <a:rPr lang="es-HN" sz="1200" i="1" dirty="0">
                <a:latin typeface="Myriad Pro" panose="020B0503030403020204" pitchFamily="34" charset="0"/>
              </a:rPr>
              <a:t>Empodérate Summit 2025</a:t>
            </a:r>
            <a:r>
              <a:rPr lang="es-HN" sz="1200" dirty="0">
                <a:latin typeface="Myriad Pro" panose="020B0503030403020204" pitchFamily="34" charset="0"/>
              </a:rPr>
              <a:t>, evento de liderazgo femenino con networking e inspiración.</a:t>
            </a:r>
          </a:p>
        </p:txBody>
      </p:sp>
      <p:sp>
        <p:nvSpPr>
          <p:cNvPr id="13" name="Redondear rectángulo de esquina diagonal 12">
            <a:extLst>
              <a:ext uri="{FF2B5EF4-FFF2-40B4-BE49-F238E27FC236}">
                <a16:creationId xmlns:a16="http://schemas.microsoft.com/office/drawing/2014/main" id="{52945E9F-27A6-19D4-1234-470C9BE558A1}"/>
              </a:ext>
            </a:extLst>
          </p:cNvPr>
          <p:cNvSpPr/>
          <p:nvPr/>
        </p:nvSpPr>
        <p:spPr>
          <a:xfrm>
            <a:off x="4610099" y="128104"/>
            <a:ext cx="7264800" cy="5371548"/>
          </a:xfrm>
          <a:prstGeom prst="round2DiagRect">
            <a:avLst/>
          </a:prstGeom>
          <a:solidFill>
            <a:schemeClr val="bg1"/>
          </a:solidFill>
          <a:ln w="635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HN" sz="2000" b="1" dirty="0">
                <a:solidFill>
                  <a:schemeClr val="tx1"/>
                </a:solidFill>
                <a:latin typeface="Myriad Pro" panose="020B0503030403020204" pitchFamily="34" charset="0"/>
              </a:rPr>
              <a:t>Resumen del Programa </a:t>
            </a:r>
            <a:r>
              <a:rPr lang="es-HN" sz="2000" b="1" i="1" dirty="0">
                <a:solidFill>
                  <a:schemeClr val="tx1"/>
                </a:solidFill>
                <a:latin typeface="Myriad Pro" panose="020B0503030403020204" pitchFamily="34" charset="0"/>
              </a:rPr>
              <a:t>Mujer Líder</a:t>
            </a:r>
            <a:r>
              <a:rPr lang="es-HN" sz="2000" b="1" dirty="0">
                <a:solidFill>
                  <a:schemeClr val="tx1"/>
                </a:solidFill>
                <a:latin typeface="Myriad Pro" panose="020B0503030403020204" pitchFamily="34" charset="0"/>
              </a:rPr>
              <a:t> — </a:t>
            </a:r>
            <a:r>
              <a:rPr lang="es-HN" sz="2000" b="1" dirty="0">
                <a:solidFill>
                  <a:srgbClr val="C00000"/>
                </a:solidFill>
                <a:latin typeface="Myriad Pro" panose="020B0503030403020204" pitchFamily="34" charset="0"/>
              </a:rPr>
              <a:t>Banco Atlántida</a:t>
            </a:r>
          </a:p>
          <a:p>
            <a:endParaRPr lang="es-HN" sz="15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El programa </a:t>
            </a:r>
            <a:r>
              <a:rPr lang="es-HN" sz="1500" i="1" dirty="0">
                <a:solidFill>
                  <a:schemeClr val="tx1"/>
                </a:solidFill>
                <a:latin typeface="Myriad Pro" panose="020B0503030403020204" pitchFamily="34" charset="0"/>
              </a:rPr>
              <a:t>Mujer Líder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 de </a:t>
            </a:r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Banco Atlántida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 es </a:t>
            </a:r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un servicio de asistencias diseñado para apoyar el bienestar integral de mujeres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, incluyendo aspectos de salud, estilo de vida, apoyo en emergencias y más. </a:t>
            </a:r>
          </a:p>
          <a:p>
            <a:endParaRPr lang="es-HN" sz="15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Este programa está categorizado como </a:t>
            </a:r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servicios de asistencia vinculados a productos bancarios (cuenta o tarjeta)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, no como un programa de capacitación empresarial o emprendimiento.</a:t>
            </a:r>
            <a:endParaRPr lang="es-HN" b="1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r>
              <a:rPr lang="es-HN" sz="1400" b="1" dirty="0">
                <a:solidFill>
                  <a:schemeClr val="tx1"/>
                </a:solidFill>
                <a:latin typeface="Myriad Pro" panose="020B0503030403020204" pitchFamily="34" charset="0"/>
              </a:rPr>
              <a:t>Componentes y beneficios principales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HN" sz="1400" dirty="0">
                <a:solidFill>
                  <a:schemeClr val="tx1"/>
                </a:solidFill>
                <a:latin typeface="Myriad Pro" panose="020B0503030403020204" pitchFamily="34" charset="0"/>
              </a:rPr>
              <a:t>Este plan no es una capacitación empresarial, sino un plan diseñado para proteger a mujeres emprendedoras, familias y profesionales ante eventualidades de salud o estilo de vida, con beneficios adicionales ligados al uso de productos Atlántida</a:t>
            </a:r>
          </a:p>
          <a:p>
            <a:r>
              <a:rPr lang="es-HN" sz="1400" b="1" dirty="0">
                <a:solidFill>
                  <a:schemeClr val="tx1"/>
                </a:solidFill>
                <a:latin typeface="Myriad Pro" panose="020B0503030403020204" pitchFamily="34" charset="0"/>
              </a:rPr>
              <a:t>Cómo se Posiciona en Comunicación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HN" sz="1400" dirty="0">
                <a:solidFill>
                  <a:schemeClr val="tx1"/>
                </a:solidFill>
                <a:latin typeface="Myriad Pro" panose="020B0503030403020204" pitchFamily="34" charset="0"/>
              </a:rPr>
              <a:t>Enfatiza el bienestar, seguridad y respaldo integral para la mujer (salud, familia, estilo de vida).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HN" sz="1400" dirty="0">
                <a:solidFill>
                  <a:schemeClr val="tx1"/>
                </a:solidFill>
                <a:latin typeface="Myriad Pro" panose="020B0503030403020204" pitchFamily="34" charset="0"/>
              </a:rPr>
              <a:t>Más orientado a servicios asociados a productos financieros (cuenta/tarjeta) que a capacitación empresarial o crecimiento de negocios.</a:t>
            </a:r>
          </a:p>
          <a:p>
            <a:r>
              <a:rPr lang="es-HN" sz="1400" dirty="0">
                <a:solidFill>
                  <a:schemeClr val="tx1"/>
                </a:solidFill>
                <a:latin typeface="Myriad Pro" panose="020B0503030403020204" pitchFamily="34" charset="0"/>
              </a:rPr>
              <a:t>A diferencia de programas como “</a:t>
            </a:r>
            <a:r>
              <a:rPr lang="es-HN" sz="1400" b="1" dirty="0">
                <a:solidFill>
                  <a:schemeClr val="tx1"/>
                </a:solidFill>
                <a:latin typeface="Myriad Pro" panose="020B0503030403020204" pitchFamily="34" charset="0"/>
              </a:rPr>
              <a:t>Mujeres Adelante</a:t>
            </a:r>
            <a:r>
              <a:rPr lang="es-HN" sz="1400" dirty="0">
                <a:solidFill>
                  <a:schemeClr val="tx1"/>
                </a:solidFill>
                <a:latin typeface="Myriad Pro" panose="020B0503030403020204" pitchFamily="34" charset="0"/>
              </a:rPr>
              <a:t>” o “</a:t>
            </a:r>
            <a:r>
              <a:rPr lang="es-HN" sz="1400" b="1" dirty="0">
                <a:solidFill>
                  <a:schemeClr val="tx1"/>
                </a:solidFill>
                <a:latin typeface="Myriad Pro" panose="020B0503030403020204" pitchFamily="34" charset="0"/>
              </a:rPr>
              <a:t>Mujeres BAC</a:t>
            </a:r>
            <a:r>
              <a:rPr lang="es-HN" sz="1400" dirty="0">
                <a:solidFill>
                  <a:schemeClr val="tx1"/>
                </a:solidFill>
                <a:latin typeface="Myriad Pro" panose="020B0503030403020204" pitchFamily="34" charset="0"/>
              </a:rPr>
              <a:t>”, no parece tener una oferta explícita de capacitación, mentoría o networking para emprendimiento, sino que su valor está en beneficios de asistencia y respaldo que pueden ser relevantes para mujeres líderes en diversos ámbitos.</a:t>
            </a:r>
          </a:p>
        </p:txBody>
      </p:sp>
      <p:pic>
        <p:nvPicPr>
          <p:cNvPr id="4100" name="Picture 4" descr="Vídeo explicativo Programa de Asistencias Mujer Líder 360 | Banco Atlántida">
            <a:extLst>
              <a:ext uri="{FF2B5EF4-FFF2-40B4-BE49-F238E27FC236}">
                <a16:creationId xmlns:a16="http://schemas.microsoft.com/office/drawing/2014/main" id="{02634113-6C01-06F4-8EFD-744DFFA20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47" y="2188749"/>
            <a:ext cx="4209105" cy="236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id="{831F1B78-A655-936E-9E43-244A42485961}"/>
              </a:ext>
            </a:extLst>
          </p:cNvPr>
          <p:cNvSpPr txBox="1"/>
          <p:nvPr/>
        </p:nvSpPr>
        <p:spPr>
          <a:xfrm>
            <a:off x="4330519" y="6600775"/>
            <a:ext cx="2802370" cy="215444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Fuente :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Dbancatlán.hn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|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infobancatlan.hn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|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Diario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El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Pais</a:t>
            </a:r>
            <a:endParaRPr lang="en-US" sz="800" i="1" dirty="0">
              <a:solidFill>
                <a:schemeClr val="tx1">
                  <a:lumMod val="50000"/>
                  <a:lumOff val="50000"/>
                </a:schemeClr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9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0BCB0860-323D-206A-482C-4FEB33E2330D}"/>
              </a:ext>
            </a:extLst>
          </p:cNvPr>
          <p:cNvSpPr/>
          <p:nvPr/>
        </p:nvSpPr>
        <p:spPr>
          <a:xfrm>
            <a:off x="0" y="990600"/>
            <a:ext cx="4368800" cy="4533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3" name="Redondear rectángulo de esquina diagonal 12">
            <a:extLst>
              <a:ext uri="{FF2B5EF4-FFF2-40B4-BE49-F238E27FC236}">
                <a16:creationId xmlns:a16="http://schemas.microsoft.com/office/drawing/2014/main" id="{52945E9F-27A6-19D4-1234-470C9BE558A1}"/>
              </a:ext>
            </a:extLst>
          </p:cNvPr>
          <p:cNvSpPr/>
          <p:nvPr/>
        </p:nvSpPr>
        <p:spPr>
          <a:xfrm>
            <a:off x="4578911" y="241300"/>
            <a:ext cx="7371793" cy="6100706"/>
          </a:xfrm>
          <a:prstGeom prst="round2DiagRect">
            <a:avLst/>
          </a:prstGeom>
          <a:solidFill>
            <a:schemeClr val="bg1"/>
          </a:solidFill>
          <a:ln w="635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HN" sz="2000" b="1" dirty="0">
                <a:solidFill>
                  <a:schemeClr val="tx1"/>
                </a:solidFill>
                <a:latin typeface="Myriad Pro" panose="020B0503030403020204" pitchFamily="34" charset="0"/>
              </a:rPr>
              <a:t>Mujeres Poderosas de Hoy” — </a:t>
            </a:r>
          </a:p>
          <a:p>
            <a:r>
              <a:rPr lang="es-HN" sz="2000" b="1" dirty="0">
                <a:solidFill>
                  <a:srgbClr val="DA9694"/>
                </a:solidFill>
                <a:latin typeface="Myriad Pro" panose="020B0503030403020204" pitchFamily="34" charset="0"/>
              </a:rPr>
              <a:t>Grupo Financiero Davivienda</a:t>
            </a:r>
          </a:p>
          <a:p>
            <a:r>
              <a:rPr lang="es-HN" b="1" dirty="0">
                <a:solidFill>
                  <a:schemeClr val="tx1"/>
                </a:solidFill>
                <a:latin typeface="Myriad Pro" panose="020B0503030403020204" pitchFamily="34" charset="0"/>
              </a:rPr>
              <a:t>Qué es:</a:t>
            </a:r>
            <a:b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Es un evento y plataforma de visibilidad para mujeres emprendedoras y líderes, organizado por </a:t>
            </a:r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Grupo Financiero Davivienda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 con el objetivo de destacar el crecimiento empresarial y profesional de mujeres en Honduras.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Evento tipo panel donde mujeres líderes y emprendedoras compartieron experiencias de negocio y consejos prácticos.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Espacio para conectar, hacer networking y conocer historias de éxito de negocios liderados por mujeres.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Está orientado principalmente a liderazgo, inspiración y educación informal, más que a asistencia financiera directa. </a:t>
            </a:r>
          </a:p>
          <a:p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Además del evento, Davivienda presenta un programa complementario llamado </a:t>
            </a:r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Davivienda FEM – Formación para Empresarias Mujeres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, que ofrece: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Charlas virtuales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Ejercicios prácticos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Networking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Asesorías personalizadas para mujeres empresarias, basadas en necesidades reales del negocio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HN" sz="15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r>
              <a:rPr lang="es-HN" b="1" dirty="0">
                <a:solidFill>
                  <a:schemeClr val="tx1"/>
                </a:solidFill>
                <a:latin typeface="Myriad Pro" panose="020B0503030403020204" pitchFamily="34" charset="0"/>
              </a:rPr>
              <a:t>“Mi Empresa Mujer”</a:t>
            </a:r>
          </a:p>
          <a:p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Es un programa comercial diseñado para facilitar el desarrollo y crecimiento de negocios liderados por mujeres, combinando beneficios financieros y servicios adicionales.</a:t>
            </a:r>
          </a:p>
        </p:txBody>
      </p:sp>
      <p:pic>
        <p:nvPicPr>
          <p:cNvPr id="6146" name="Picture 2" descr="Mujeres Poderosas de Hoy”, edición negocios 2023 by Davivienda Honduras -  ENTER 504">
            <a:extLst>
              <a:ext uri="{FF2B5EF4-FFF2-40B4-BE49-F238E27FC236}">
                <a16:creationId xmlns:a16="http://schemas.microsoft.com/office/drawing/2014/main" id="{7E38B179-4754-15FB-0EB5-99371CE03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5" y="1195388"/>
            <a:ext cx="3880800" cy="416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0">
            <a:extLst>
              <a:ext uri="{FF2B5EF4-FFF2-40B4-BE49-F238E27FC236}">
                <a16:creationId xmlns:a16="http://schemas.microsoft.com/office/drawing/2014/main" id="{B52D5B6D-7B4D-0433-0860-FB5DA36A7A03}"/>
              </a:ext>
            </a:extLst>
          </p:cNvPr>
          <p:cNvSpPr txBox="1"/>
          <p:nvPr/>
        </p:nvSpPr>
        <p:spPr>
          <a:xfrm>
            <a:off x="4686119" y="6600775"/>
            <a:ext cx="2454518" cy="215444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Fuente :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Diario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El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Pais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| beneficios.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davivienda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..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hn</a:t>
            </a:r>
            <a:endParaRPr lang="en-US" sz="800" i="1" dirty="0">
              <a:solidFill>
                <a:schemeClr val="tx1">
                  <a:lumMod val="50000"/>
                  <a:lumOff val="50000"/>
                </a:schemeClr>
              </a:solidFill>
              <a:latin typeface="Helvetica Light" panose="020B0403020202020204" pitchFamily="34" charset="0"/>
            </a:endParaRPr>
          </a:p>
        </p:txBody>
      </p:sp>
      <p:pic>
        <p:nvPicPr>
          <p:cNvPr id="2" name="Picture 25">
            <a:extLst>
              <a:ext uri="{FF2B5EF4-FFF2-40B4-BE49-F238E27FC236}">
                <a16:creationId xmlns:a16="http://schemas.microsoft.com/office/drawing/2014/main" id="{7A8582D6-CE59-FBF8-656D-4CC17EF88C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0" y="6342006"/>
            <a:ext cx="1046120" cy="357000"/>
          </a:xfrm>
          <a:prstGeom prst="rect">
            <a:avLst/>
          </a:prstGeom>
        </p:spPr>
      </p:pic>
      <p:pic>
        <p:nvPicPr>
          <p:cNvPr id="3" name="Picture 26">
            <a:extLst>
              <a:ext uri="{FF2B5EF4-FFF2-40B4-BE49-F238E27FC236}">
                <a16:creationId xmlns:a16="http://schemas.microsoft.com/office/drawing/2014/main" id="{677085A7-95CB-8941-1F32-6C1AC32CFB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642" y="6342006"/>
            <a:ext cx="1041621" cy="39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67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>
            <a:extLst>
              <a:ext uri="{FF2B5EF4-FFF2-40B4-BE49-F238E27FC236}">
                <a16:creationId xmlns:a16="http://schemas.microsoft.com/office/drawing/2014/main" id="{F76BA43E-54D7-35D9-A997-70C60FE8D461}"/>
              </a:ext>
            </a:extLst>
          </p:cNvPr>
          <p:cNvSpPr/>
          <p:nvPr/>
        </p:nvSpPr>
        <p:spPr>
          <a:xfrm>
            <a:off x="228600" y="1358900"/>
            <a:ext cx="4152900" cy="4127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3" name="Redondear rectángulo de esquina diagonal 12">
            <a:extLst>
              <a:ext uri="{FF2B5EF4-FFF2-40B4-BE49-F238E27FC236}">
                <a16:creationId xmlns:a16="http://schemas.microsoft.com/office/drawing/2014/main" id="{52945E9F-27A6-19D4-1234-470C9BE558A1}"/>
              </a:ext>
            </a:extLst>
          </p:cNvPr>
          <p:cNvSpPr/>
          <p:nvPr/>
        </p:nvSpPr>
        <p:spPr>
          <a:xfrm>
            <a:off x="4578912" y="1106488"/>
            <a:ext cx="7028888" cy="4697194"/>
          </a:xfrm>
          <a:prstGeom prst="round2DiagRect">
            <a:avLst/>
          </a:prstGeom>
          <a:solidFill>
            <a:schemeClr val="bg1"/>
          </a:solidFill>
          <a:ln w="635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HN" sz="2000" b="1" dirty="0">
                <a:solidFill>
                  <a:srgbClr val="0B5031"/>
                </a:solidFill>
                <a:latin typeface="Myriad Pro" panose="020B0503030403020204" pitchFamily="34" charset="0"/>
              </a:rPr>
              <a:t>Banrural</a:t>
            </a:r>
            <a:r>
              <a:rPr lang="es-HN" sz="2000" b="1" dirty="0">
                <a:solidFill>
                  <a:schemeClr val="tx1"/>
                </a:solidFill>
                <a:latin typeface="Myriad Pro" panose="020B0503030403020204" pitchFamily="34" charset="0"/>
              </a:rPr>
              <a:t>  en el 2020 lanzo un producto llamado </a:t>
            </a:r>
          </a:p>
          <a:p>
            <a:r>
              <a:rPr lang="es-HN" sz="2000" b="1" dirty="0">
                <a:solidFill>
                  <a:schemeClr val="tx1"/>
                </a:solidFill>
                <a:latin typeface="Myriad Pro" panose="020B0503030403020204" pitchFamily="34" charset="0"/>
              </a:rPr>
              <a:t>“Banca Mujer”  </a:t>
            </a:r>
          </a:p>
          <a:p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El programa está diseñado para fomentar la independencia económica y la inclusión financiera de las mujeres mediante: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Cuentas de ahorro con educación financiera,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Capacitación con visión empresarial,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Componentes de seguro accesibles,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Programas de crédito comunitario o grupal para inclusión financiera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HN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r>
              <a:rPr lang="es-HN" b="1" dirty="0">
                <a:solidFill>
                  <a:schemeClr val="tx1"/>
                </a:solidFill>
                <a:latin typeface="Myriad Pro" panose="020B0503030403020204" pitchFamily="34" charset="0"/>
              </a:rPr>
              <a:t>Fortaleciendo Empresarias en Cadenas Productivas + WE3A</a:t>
            </a:r>
          </a:p>
          <a:p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En colaboración con </a:t>
            </a:r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Voces Vitales Honduras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, Banrural participa en el componente “Activar” del programa </a:t>
            </a:r>
            <a:r>
              <a:rPr lang="es-HN" sz="1500" b="1" dirty="0">
                <a:solidFill>
                  <a:schemeClr val="tx1"/>
                </a:solidFill>
                <a:latin typeface="Myriad Pro" panose="020B0503030403020204" pitchFamily="34" charset="0"/>
              </a:rPr>
              <a:t>WE3A</a:t>
            </a: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, con: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Capacitaciones en planificación, administración, marketing digital, financiamiento, cadenas de valor,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Mentorías, formación empresarial y herramientas para construir y desarrollar planes de negocio.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500" dirty="0">
                <a:solidFill>
                  <a:schemeClr val="tx1"/>
                </a:solidFill>
                <a:latin typeface="Myriad Pro" panose="020B0503030403020204" pitchFamily="34" charset="0"/>
              </a:rPr>
              <a:t>Apoyo también para acceso a capital de trabajo y crecimiento sostenible</a:t>
            </a:r>
          </a:p>
        </p:txBody>
      </p:sp>
      <p:pic>
        <p:nvPicPr>
          <p:cNvPr id="1050" name="Picture 26" descr="Si eres parte del club Señora Cuenta obtienes los beneficios del Crédito  Comunal; organízate con otras mujeres de tu comunidad y obtén este crédito  para hacer crecer sus negocios. Si quieres conocer">
            <a:extLst>
              <a:ext uri="{FF2B5EF4-FFF2-40B4-BE49-F238E27FC236}">
                <a16:creationId xmlns:a16="http://schemas.microsoft.com/office/drawing/2014/main" id="{27B36733-E07D-93B3-DEB4-5056B9E14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2"/>
          <a:stretch/>
        </p:blipFill>
        <p:spPr bwMode="auto">
          <a:xfrm>
            <a:off x="469900" y="1511300"/>
            <a:ext cx="3684346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20">
            <a:extLst>
              <a:ext uri="{FF2B5EF4-FFF2-40B4-BE49-F238E27FC236}">
                <a16:creationId xmlns:a16="http://schemas.microsoft.com/office/drawing/2014/main" id="{60CCC462-5CE6-EBAB-E96E-FEF3C65B0CE4}"/>
              </a:ext>
            </a:extLst>
          </p:cNvPr>
          <p:cNvSpPr txBox="1"/>
          <p:nvPr/>
        </p:nvSpPr>
        <p:spPr>
          <a:xfrm>
            <a:off x="4686119" y="6600775"/>
            <a:ext cx="1568058" cy="215444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Fuente :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banrural.com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|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rcv.hn</a:t>
            </a:r>
            <a:endParaRPr lang="en-US" sz="800" i="1" dirty="0">
              <a:solidFill>
                <a:schemeClr val="tx1">
                  <a:lumMod val="50000"/>
                  <a:lumOff val="50000"/>
                </a:schemeClr>
              </a:solidFill>
              <a:latin typeface="Helvetica Light" panose="020B0403020202020204" pitchFamily="34" charset="0"/>
            </a:endParaRPr>
          </a:p>
        </p:txBody>
      </p:sp>
      <p:pic>
        <p:nvPicPr>
          <p:cNvPr id="2" name="Picture 25">
            <a:extLst>
              <a:ext uri="{FF2B5EF4-FFF2-40B4-BE49-F238E27FC236}">
                <a16:creationId xmlns:a16="http://schemas.microsoft.com/office/drawing/2014/main" id="{77163B18-1DCF-572C-09A9-890B172C30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0" y="6342006"/>
            <a:ext cx="1046120" cy="357000"/>
          </a:xfrm>
          <a:prstGeom prst="rect">
            <a:avLst/>
          </a:prstGeom>
        </p:spPr>
      </p:pic>
      <p:pic>
        <p:nvPicPr>
          <p:cNvPr id="3" name="Picture 26">
            <a:extLst>
              <a:ext uri="{FF2B5EF4-FFF2-40B4-BE49-F238E27FC236}">
                <a16:creationId xmlns:a16="http://schemas.microsoft.com/office/drawing/2014/main" id="{CE0DFA9A-2B36-A4BB-3A61-DE8ED46974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642" y="6342006"/>
            <a:ext cx="1041621" cy="39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99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3">
            <a:extLst>
              <a:ext uri="{FF2B5EF4-FFF2-40B4-BE49-F238E27FC236}">
                <a16:creationId xmlns:a16="http://schemas.microsoft.com/office/drawing/2014/main" id="{C5734BC6-6DD8-EB44-80E2-4EBB759C02F2}"/>
              </a:ext>
            </a:extLst>
          </p:cNvPr>
          <p:cNvCxnSpPr>
            <a:cxnSpLocks/>
          </p:cNvCxnSpPr>
          <p:nvPr/>
        </p:nvCxnSpPr>
        <p:spPr>
          <a:xfrm>
            <a:off x="1727447" y="6432929"/>
            <a:ext cx="79386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7CA634C-4F95-ED49-92CF-E85547909B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642" y="6342006"/>
            <a:ext cx="1041621" cy="393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E57BB2-3A86-6341-C04D-900197DE6E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0" y="6342006"/>
            <a:ext cx="1046120" cy="357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7C4A7E82-2C67-AF50-CB56-72F2852417C3}"/>
              </a:ext>
            </a:extLst>
          </p:cNvPr>
          <p:cNvSpPr txBox="1"/>
          <p:nvPr/>
        </p:nvSpPr>
        <p:spPr>
          <a:xfrm>
            <a:off x="0" y="3843597"/>
            <a:ext cx="12192000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chemeClr val="bg1"/>
                </a:solidFill>
                <a:cs typeface="Arial" panose="020B0604020202020204" pitchFamily="34" charset="0"/>
              </a:rPr>
              <a:t>THANK YOU</a:t>
            </a:r>
            <a:endParaRPr lang="ko-KR" altLang="en-US" sz="8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DDAD21F-5290-8EEC-0C4A-C397C6527ABD}"/>
              </a:ext>
            </a:extLst>
          </p:cNvPr>
          <p:cNvSpPr txBox="1"/>
          <p:nvPr/>
        </p:nvSpPr>
        <p:spPr>
          <a:xfrm>
            <a:off x="-18811" y="5167036"/>
            <a:ext cx="1219185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>
                <a:cs typeface="Arial" panose="020B0604020202020204" pitchFamily="34" charset="0"/>
              </a:rPr>
              <a:t>Mass Publicidad</a:t>
            </a:r>
            <a:endParaRPr lang="ko-KR" alt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996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06">
            <a:extLst>
              <a:ext uri="{FF2B5EF4-FFF2-40B4-BE49-F238E27FC236}">
                <a16:creationId xmlns:a16="http://schemas.microsoft.com/office/drawing/2014/main" id="{A33A67E0-029E-2145-83D7-056764F16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66" y="1579570"/>
            <a:ext cx="10889741" cy="42887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400" b="1" dirty="0">
                <a:solidFill>
                  <a:schemeClr val="bg1"/>
                </a:solidFill>
                <a:latin typeface="Helvetica"/>
                <a:cs typeface="Helvetica"/>
              </a:rPr>
              <a:t>Fuente</a:t>
            </a:r>
            <a:r>
              <a:rPr lang="es-HN" sz="1400" dirty="0">
                <a:solidFill>
                  <a:schemeClr val="bg1"/>
                </a:solidFill>
                <a:latin typeface="Helvetica"/>
                <a:cs typeface="Helvetica"/>
              </a:rPr>
              <a:t>: Publisearch</a:t>
            </a:r>
          </a:p>
          <a:p>
            <a:pPr marL="342900" indent="-342900" defTabSz="9144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400" b="1" dirty="0">
                <a:solidFill>
                  <a:schemeClr val="bg1"/>
                </a:solidFill>
                <a:latin typeface="Helvetica"/>
                <a:cs typeface="Helvetica"/>
              </a:rPr>
              <a:t>Período de análisis</a:t>
            </a:r>
            <a:r>
              <a:rPr lang="es-HN" sz="1400" dirty="0">
                <a:solidFill>
                  <a:schemeClr val="bg1"/>
                </a:solidFill>
                <a:latin typeface="Helvetica"/>
                <a:cs typeface="Helvetica"/>
              </a:rPr>
              <a:t>: 2022, 2023,2024, y 2025 El reporte se encuentra en dólares</a:t>
            </a:r>
          </a:p>
          <a:p>
            <a:pPr marL="342900" indent="-342900" defTabSz="9144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400" b="1" dirty="0">
                <a:solidFill>
                  <a:schemeClr val="bg1"/>
                </a:solidFill>
                <a:latin typeface="Helvetica"/>
                <a:cs typeface="Helvetica"/>
              </a:rPr>
              <a:t>Target</a:t>
            </a:r>
            <a:r>
              <a:rPr lang="es-HN" sz="1400" dirty="0">
                <a:solidFill>
                  <a:schemeClr val="bg1"/>
                </a:solidFill>
                <a:latin typeface="Helvetica"/>
                <a:cs typeface="Helvetica"/>
              </a:rPr>
              <a:t>: Hombres y mujeres  de 25 a 50 años de NSE ABCD</a:t>
            </a:r>
          </a:p>
          <a:p>
            <a:pPr marL="342900" indent="-342900" defTabSz="9144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400" dirty="0">
                <a:solidFill>
                  <a:schemeClr val="bg1"/>
                </a:solidFill>
                <a:latin typeface="Helvetica"/>
                <a:cs typeface="Helvetica"/>
              </a:rPr>
              <a:t>Datos presentados no  incluyen bonificaciones ni negociaciones de los anunciantes, tarifas open rate. Se estima que los datos están inflados en un 45% en promedio, ya que varía según el tipo de medio.  </a:t>
            </a:r>
          </a:p>
          <a:p>
            <a:pPr marL="342900" indent="-342900" defTabSz="9144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400" b="1" dirty="0">
                <a:solidFill>
                  <a:schemeClr val="bg1"/>
                </a:solidFill>
                <a:latin typeface="Helvetica"/>
                <a:cs typeface="Helvetica"/>
              </a:rPr>
              <a:t>Medios monitoreados:</a:t>
            </a:r>
            <a:r>
              <a:rPr lang="es-HN" sz="1400" dirty="0">
                <a:solidFill>
                  <a:schemeClr val="bg1"/>
                </a:solidFill>
                <a:latin typeface="Helvetica"/>
                <a:cs typeface="Helvetica"/>
              </a:rPr>
              <a:t> TV Abierta, radio y prensa, revista, cable y exteriores </a:t>
            </a:r>
          </a:p>
          <a:p>
            <a:pPr marL="342900" indent="-342900" defTabSz="9144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400" dirty="0">
                <a:solidFill>
                  <a:schemeClr val="bg1"/>
                </a:solidFill>
                <a:latin typeface="Helvetica"/>
                <a:cs typeface="Helvetica"/>
              </a:rPr>
              <a:t>En donde hay más de un canal de una misma empresa televisiva, se reporta la inversión como grupo :</a:t>
            </a:r>
          </a:p>
          <a:p>
            <a:pPr marL="800100" lvl="1" indent="-342900" defTabSz="9144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400" dirty="0">
                <a:solidFill>
                  <a:schemeClr val="bg1"/>
                </a:solidFill>
                <a:latin typeface="Helvetica"/>
                <a:cs typeface="Helvetica"/>
              </a:rPr>
              <a:t>TVC : Canal 5, Canal 7 y Canal 3</a:t>
            </a:r>
          </a:p>
          <a:p>
            <a:pPr marL="800100" lvl="1" indent="-342900" defTabSz="9144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400" dirty="0">
                <a:solidFill>
                  <a:schemeClr val="bg1"/>
                </a:solidFill>
                <a:latin typeface="Helvetica"/>
                <a:cs typeface="Helvetica"/>
              </a:rPr>
              <a:t>R Media : C 11, DTV, Beat TV y TDTV</a:t>
            </a:r>
          </a:p>
          <a:p>
            <a:pPr marL="800100" lvl="1" indent="-342900" defTabSz="9144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400" dirty="0">
                <a:solidFill>
                  <a:schemeClr val="bg1"/>
                </a:solidFill>
                <a:latin typeface="Helvetica"/>
                <a:cs typeface="Helvetica"/>
              </a:rPr>
              <a:t>Grupo ABC : Canal 10 y Abriendo Brecha de Canal 7</a:t>
            </a:r>
          </a:p>
          <a:p>
            <a:pPr marL="800100" lvl="1" indent="-342900" defTabSz="9144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400" dirty="0">
                <a:solidFill>
                  <a:schemeClr val="bg1"/>
                </a:solidFill>
                <a:latin typeface="Helvetica"/>
                <a:cs typeface="Helvetica"/>
              </a:rPr>
              <a:t>Grupo VTV : VTV, Canal 30, Canal 12, Canal 21 y Canal 54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s-HN" altLang="ja-JP" sz="1400" b="1" dirty="0">
                <a:solidFill>
                  <a:schemeClr val="bg1"/>
                </a:solidFill>
                <a:latin typeface="Helvetica"/>
                <a:cs typeface="Helvetica"/>
              </a:rPr>
              <a:t>Radios en San Pedro Sula</a:t>
            </a:r>
            <a:r>
              <a:rPr lang="es-HN" altLang="ja-JP" sz="1400" dirty="0">
                <a:solidFill>
                  <a:schemeClr val="bg1"/>
                </a:solidFill>
                <a:latin typeface="Helvetica"/>
                <a:cs typeface="Helvetica"/>
              </a:rPr>
              <a:t>: Exa FM, Radio Conga, Internacional, XY SPS, W 105, Radio Activa, Musiquera SPS, FM Fama.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s-HN" altLang="ja-JP" sz="1400" b="1" dirty="0">
                <a:solidFill>
                  <a:schemeClr val="bg1"/>
                </a:solidFill>
                <a:latin typeface="Helvetica"/>
                <a:cs typeface="Helvetica"/>
              </a:rPr>
              <a:t>Radios en Tegucigalpa</a:t>
            </a:r>
            <a:r>
              <a:rPr lang="es-HN" altLang="ja-JP" sz="1400" dirty="0">
                <a:solidFill>
                  <a:schemeClr val="bg1"/>
                </a:solidFill>
                <a:latin typeface="Helvetica"/>
                <a:cs typeface="Helvetica"/>
              </a:rPr>
              <a:t>: HRN, Radio América, Stereo Luz, XY TGU, W 107, Power FM, Rock &amp; Pop, Vox FM, Suave, Super Stereo. 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s-HN" altLang="ja-JP" sz="1400" b="1" dirty="0">
                <a:solidFill>
                  <a:schemeClr val="bg1"/>
                </a:solidFill>
                <a:latin typeface="Helvetica"/>
                <a:cs typeface="Helvetica"/>
              </a:rPr>
              <a:t>Impresos:  </a:t>
            </a:r>
            <a:r>
              <a:rPr lang="es-HN" altLang="ja-JP" sz="1400" dirty="0">
                <a:solidFill>
                  <a:schemeClr val="bg1"/>
                </a:solidFill>
                <a:latin typeface="Helvetica"/>
                <a:cs typeface="Helvetica"/>
              </a:rPr>
              <a:t>El Pais, El Heraldo, La Prensa, La Tribuna,  Cromos, Estilo, 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s-HN" sz="1400" dirty="0">
                <a:solidFill>
                  <a:schemeClr val="bg1"/>
                </a:solidFill>
                <a:latin typeface="Helvetica"/>
                <a:cs typeface="Helvetica"/>
              </a:rPr>
              <a:t>En las cifras proporcionadas por el proveedor se estima un margen de error de un 5%.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s-HN" altLang="ja-JP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C5117E3-6A62-636B-DBBF-A255EBCF9DBC}"/>
              </a:ext>
            </a:extLst>
          </p:cNvPr>
          <p:cNvSpPr txBox="1"/>
          <p:nvPr/>
        </p:nvSpPr>
        <p:spPr>
          <a:xfrm>
            <a:off x="573892" y="635692"/>
            <a:ext cx="6006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4000" dirty="0">
                <a:latin typeface="Myriad Pro" panose="020B0503030403020204" pitchFamily="34" charset="0"/>
              </a:rPr>
              <a:t>Consideraciones especiales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A0F0A862-2318-8C46-09E7-94653644E7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0" y="6342006"/>
            <a:ext cx="1046120" cy="357000"/>
          </a:xfrm>
          <a:prstGeom prst="rect">
            <a:avLst/>
          </a:prstGeom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7C5002CF-E339-2A01-BD07-E7621AA010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642" y="6342006"/>
            <a:ext cx="1041621" cy="39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12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8">
            <a:extLst>
              <a:ext uri="{FF2B5EF4-FFF2-40B4-BE49-F238E27FC236}">
                <a16:creationId xmlns:a16="http://schemas.microsoft.com/office/drawing/2014/main" id="{F5220182-9C77-7E41-9C04-82268171844E}"/>
              </a:ext>
            </a:extLst>
          </p:cNvPr>
          <p:cNvSpPr txBox="1"/>
          <p:nvPr/>
        </p:nvSpPr>
        <p:spPr>
          <a:xfrm>
            <a:off x="264514" y="153301"/>
            <a:ext cx="118121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800" b="1" dirty="0">
                <a:solidFill>
                  <a:schemeClr val="bg1"/>
                </a:solidFill>
                <a:latin typeface="Helvetica Light" panose="020B0403020202020204"/>
              </a:rPr>
              <a:t>ACTIVIDAD COMPETITIVA</a:t>
            </a:r>
          </a:p>
        </p:txBody>
      </p:sp>
      <p:cxnSp>
        <p:nvCxnSpPr>
          <p:cNvPr id="19" name="Conector recto 3">
            <a:extLst>
              <a:ext uri="{FF2B5EF4-FFF2-40B4-BE49-F238E27FC236}">
                <a16:creationId xmlns:a16="http://schemas.microsoft.com/office/drawing/2014/main" id="{B86B23C7-0D0B-0147-8674-F4C41EFA3243}"/>
              </a:ext>
            </a:extLst>
          </p:cNvPr>
          <p:cNvCxnSpPr>
            <a:cxnSpLocks/>
          </p:cNvCxnSpPr>
          <p:nvPr/>
        </p:nvCxnSpPr>
        <p:spPr>
          <a:xfrm>
            <a:off x="1727447" y="6432929"/>
            <a:ext cx="79386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A001980F-EAF0-C64F-93FC-D3E6A90421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0" y="6342006"/>
            <a:ext cx="1046120" cy="357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00836C-3CC3-1642-BBC2-A3AB22F2FB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642" y="6342006"/>
            <a:ext cx="1041621" cy="3937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627F16-1DB0-9845-93EF-BDA7DB05F403}"/>
              </a:ext>
            </a:extLst>
          </p:cNvPr>
          <p:cNvSpPr txBox="1"/>
          <p:nvPr/>
        </p:nvSpPr>
        <p:spPr>
          <a:xfrm>
            <a:off x="5342023" y="6520506"/>
            <a:ext cx="1996059" cy="215444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Fuente :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Publisearch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–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Diciembre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2025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1D3315-E335-AE49-ACE3-F74C42F1B2C8}"/>
              </a:ext>
            </a:extLst>
          </p:cNvPr>
          <p:cNvSpPr txBox="1"/>
          <p:nvPr/>
        </p:nvSpPr>
        <p:spPr>
          <a:xfrm>
            <a:off x="4310465" y="195609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1"/>
                </a:solidFill>
                <a:latin typeface="Helvetica Light" panose="020B0403020202020204" pitchFamily="34" charset="0"/>
              </a:rPr>
              <a:t>48%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480992-41CF-6347-B763-7556A1D087F2}"/>
              </a:ext>
            </a:extLst>
          </p:cNvPr>
          <p:cNvSpPr txBox="1"/>
          <p:nvPr/>
        </p:nvSpPr>
        <p:spPr>
          <a:xfrm>
            <a:off x="6316637" y="198289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1"/>
                </a:solidFill>
                <a:latin typeface="Helvetica Light" panose="020B0403020202020204" pitchFamily="34" charset="0"/>
              </a:rPr>
              <a:t>23%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97547A-2A45-B44A-925E-13EA8E917433}"/>
              </a:ext>
            </a:extLst>
          </p:cNvPr>
          <p:cNvSpPr txBox="1"/>
          <p:nvPr/>
        </p:nvSpPr>
        <p:spPr>
          <a:xfrm>
            <a:off x="8783268" y="195609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1"/>
                </a:solidFill>
                <a:latin typeface="Helvetica Light" panose="020B0403020202020204" pitchFamily="34" charset="0"/>
              </a:rPr>
              <a:t>16%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C70227-67A3-5446-B40D-C9CB1678FF8E}"/>
              </a:ext>
            </a:extLst>
          </p:cNvPr>
          <p:cNvSpPr txBox="1"/>
          <p:nvPr/>
        </p:nvSpPr>
        <p:spPr>
          <a:xfrm>
            <a:off x="8795049" y="40596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1"/>
                </a:solidFill>
                <a:latin typeface="Helvetica Light" panose="020B0403020202020204" pitchFamily="34" charset="0"/>
              </a:rPr>
              <a:t>13%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44581-D05E-F716-4CDC-B1BECDF7109D}"/>
              </a:ext>
            </a:extLst>
          </p:cNvPr>
          <p:cNvSpPr txBox="1"/>
          <p:nvPr/>
        </p:nvSpPr>
        <p:spPr>
          <a:xfrm>
            <a:off x="7693198" y="2048428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sz="14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$116.8k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E8B57-8254-1D22-9FB2-002E60BDB97D}"/>
              </a:ext>
            </a:extLst>
          </p:cNvPr>
          <p:cNvSpPr txBox="1"/>
          <p:nvPr/>
        </p:nvSpPr>
        <p:spPr>
          <a:xfrm>
            <a:off x="8893389" y="2057109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HN" sz="14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$9.9k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3805FE-F5F2-BAB0-49C2-F1035FF07DAF}"/>
              </a:ext>
            </a:extLst>
          </p:cNvPr>
          <p:cNvSpPr txBox="1"/>
          <p:nvPr/>
        </p:nvSpPr>
        <p:spPr>
          <a:xfrm>
            <a:off x="8837934" y="4499033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HN" sz="14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$5.8k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2FEC56-4DFA-A844-CB2B-1D61ABB124AC}"/>
              </a:ext>
            </a:extLst>
          </p:cNvPr>
          <p:cNvSpPr txBox="1"/>
          <p:nvPr/>
        </p:nvSpPr>
        <p:spPr>
          <a:xfrm>
            <a:off x="8221410" y="2192943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sz="14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$117k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42C05-FF71-3F15-AABD-A8933FAF17BC}"/>
              </a:ext>
            </a:extLst>
          </p:cNvPr>
          <p:cNvSpPr txBox="1"/>
          <p:nvPr/>
        </p:nvSpPr>
        <p:spPr>
          <a:xfrm>
            <a:off x="8918521" y="2187832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sz="14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$10k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96B26BB-22A4-ED64-E879-AC376AB0201D}"/>
              </a:ext>
            </a:extLst>
          </p:cNvPr>
          <p:cNvSpPr/>
          <p:nvPr/>
        </p:nvSpPr>
        <p:spPr>
          <a:xfrm>
            <a:off x="5711687" y="0"/>
            <a:ext cx="6480313" cy="63420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B24AE05B-2C8D-02AC-CE04-D7DF6AC6C0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3406168"/>
              </p:ext>
            </p:extLst>
          </p:nvPr>
        </p:nvGraphicFramePr>
        <p:xfrm>
          <a:off x="5848626" y="1653739"/>
          <a:ext cx="5661198" cy="3408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3053E2EB-6358-1D39-C5B9-DCFE44563942}"/>
              </a:ext>
            </a:extLst>
          </p:cNvPr>
          <p:cNvCxnSpPr/>
          <p:nvPr/>
        </p:nvCxnSpPr>
        <p:spPr>
          <a:xfrm>
            <a:off x="7958922" y="1653739"/>
            <a:ext cx="2610678" cy="1926792"/>
          </a:xfrm>
          <a:prstGeom prst="straightConnector1">
            <a:avLst/>
          </a:prstGeom>
          <a:ln w="193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62042C6-5918-09E1-35C9-1587E82E58DB}"/>
              </a:ext>
            </a:extLst>
          </p:cNvPr>
          <p:cNvSpPr txBox="1"/>
          <p:nvPr/>
        </p:nvSpPr>
        <p:spPr>
          <a:xfrm>
            <a:off x="449199" y="1622121"/>
            <a:ext cx="478895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dirty="0">
                <a:latin typeface="Myriad Pro" panose="020B0503030403020204" pitchFamily="34" charset="0"/>
              </a:rPr>
              <a:t>En solo tres años, el presupuesto destinado a campañas enfocadas en BANCA MUJER se ha reducido en un </a:t>
            </a:r>
            <a:r>
              <a:rPr lang="es-HN" sz="2000" b="1" dirty="0">
                <a:solidFill>
                  <a:srgbClr val="C00000"/>
                </a:solidFill>
                <a:latin typeface="Myriad Pro" panose="020B0503030403020204" pitchFamily="34" charset="0"/>
              </a:rPr>
              <a:t>96.8%</a:t>
            </a:r>
            <a:r>
              <a:rPr lang="es-HN" sz="2000" dirty="0">
                <a:solidFill>
                  <a:srgbClr val="C00000"/>
                </a:solidFill>
                <a:latin typeface="Myriad Pro" panose="020B0503030403020204" pitchFamily="34" charset="0"/>
              </a:rPr>
              <a:t>.</a:t>
            </a:r>
          </a:p>
          <a:p>
            <a:endParaRPr lang="es-HN" dirty="0">
              <a:latin typeface="Myriad Pro" panose="020B0503030403020204" pitchFamily="34" charset="0"/>
            </a:endParaRPr>
          </a:p>
          <a:p>
            <a:r>
              <a:rPr lang="es-HN" dirty="0">
                <a:latin typeface="Myriad Pro" panose="020B0503030403020204" pitchFamily="34" charset="0"/>
              </a:rPr>
              <a:t>Pasamos de una inversión sólida de $</a:t>
            </a:r>
            <a:r>
              <a:rPr lang="es-HN" b="1" dirty="0">
                <a:latin typeface="Myriad Pro" panose="020B0503030403020204" pitchFamily="34" charset="0"/>
              </a:rPr>
              <a:t>359k</a:t>
            </a:r>
            <a:r>
              <a:rPr lang="es-HN" dirty="0">
                <a:latin typeface="Myriad Pro" panose="020B0503030403020204" pitchFamily="34" charset="0"/>
              </a:rPr>
              <a:t> en 2022 a una presencia casi simbólica de $</a:t>
            </a:r>
            <a:r>
              <a:rPr lang="es-HN" b="1" dirty="0">
                <a:latin typeface="Myriad Pro" panose="020B0503030403020204" pitchFamily="34" charset="0"/>
              </a:rPr>
              <a:t>12k</a:t>
            </a:r>
            <a:r>
              <a:rPr lang="es-HN" dirty="0">
                <a:latin typeface="Myriad Pro" panose="020B0503030403020204" pitchFamily="34" charset="0"/>
              </a:rPr>
              <a:t> proyectada para 2025.</a:t>
            </a:r>
          </a:p>
          <a:p>
            <a:endParaRPr lang="es-HN" dirty="0">
              <a:latin typeface="Myriad Pro" panose="020B0503030403020204" pitchFamily="34" charset="0"/>
            </a:endParaRPr>
          </a:p>
          <a:p>
            <a:r>
              <a:rPr lang="es-HN" dirty="0">
                <a:latin typeface="Myriad Pro" panose="020B0503030403020204" pitchFamily="34" charset="0"/>
              </a:rPr>
              <a:t>Esta falta de recursos limita drásticamente la capacidad de captación y fidelización en un nicho con alto potencial de crecimiento.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284FD81-8B4E-7465-9288-6982F32EEB60}"/>
              </a:ext>
            </a:extLst>
          </p:cNvPr>
          <p:cNvSpPr txBox="1"/>
          <p:nvPr/>
        </p:nvSpPr>
        <p:spPr>
          <a:xfrm rot="2256666">
            <a:off x="8636386" y="1863761"/>
            <a:ext cx="13853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3000" b="1" dirty="0">
                <a:solidFill>
                  <a:schemeClr val="bg1"/>
                </a:solidFill>
                <a:latin typeface="Myriad Pro" panose="020B0503030403020204" pitchFamily="34" charset="0"/>
              </a:rPr>
              <a:t>-96.8%</a:t>
            </a:r>
          </a:p>
        </p:txBody>
      </p:sp>
    </p:spTree>
    <p:extLst>
      <p:ext uri="{BB962C8B-B14F-4D97-AF65-F5344CB8AC3E}">
        <p14:creationId xmlns:p14="http://schemas.microsoft.com/office/powerpoint/2010/main" val="299972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B3488F0-BDAA-8744-30F6-154B0D600A37}"/>
              </a:ext>
            </a:extLst>
          </p:cNvPr>
          <p:cNvSpPr/>
          <p:nvPr/>
        </p:nvSpPr>
        <p:spPr>
          <a:xfrm>
            <a:off x="0" y="0"/>
            <a:ext cx="12192000" cy="10336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4000" dirty="0">
                <a:latin typeface="Myriad Pro" panose="020B0503030403020204" pitchFamily="34" charset="0"/>
              </a:rPr>
              <a:t>PARTICIPANTES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2FC03125-F90D-12D1-4EE1-A02F854036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9815348"/>
              </p:ext>
            </p:extLst>
          </p:nvPr>
        </p:nvGraphicFramePr>
        <p:xfrm>
          <a:off x="176697" y="1126435"/>
          <a:ext cx="2916000" cy="2308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CD1EADF4-C9EC-4B26-857E-15752D14E8DD}"/>
              </a:ext>
            </a:extLst>
          </p:cNvPr>
          <p:cNvSpPr txBox="1"/>
          <p:nvPr/>
        </p:nvSpPr>
        <p:spPr>
          <a:xfrm>
            <a:off x="170801" y="3434890"/>
            <a:ext cx="29160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HN" sz="4000" b="1" dirty="0">
                <a:latin typeface="Myriad Pro" panose="020B0503030403020204" pitchFamily="34" charset="0"/>
              </a:rPr>
              <a:t>2022</a:t>
            </a:r>
            <a:r>
              <a:rPr lang="es-HN" sz="4000" b="1" dirty="0">
                <a:solidFill>
                  <a:srgbClr val="C00000"/>
                </a:solidFill>
                <a:latin typeface="Myriad Pro" panose="020B0503030403020204" pitchFamily="34" charset="0"/>
              </a:rPr>
              <a:t>        </a:t>
            </a:r>
            <a:r>
              <a:rPr lang="es-HN" sz="2000" b="1" dirty="0">
                <a:solidFill>
                  <a:srgbClr val="C00000"/>
                </a:solidFill>
                <a:latin typeface="Myriad Pro" panose="020B0503030403020204" pitchFamily="34" charset="0"/>
              </a:rPr>
              <a:t>$359K</a:t>
            </a:r>
            <a:endParaRPr lang="es-HN" sz="2000" b="1" dirty="0">
              <a:latin typeface="Myriad Pro" panose="020B0503030403020204" pitchFamily="34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D5FFBB78-76C6-DABE-E6AF-2FF039F85E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707109"/>
              </p:ext>
            </p:extLst>
          </p:nvPr>
        </p:nvGraphicFramePr>
        <p:xfrm>
          <a:off x="3145917" y="1126435"/>
          <a:ext cx="2916000" cy="2308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E0FEA162-2D45-CA63-2BC3-6A831F29112F}"/>
              </a:ext>
            </a:extLst>
          </p:cNvPr>
          <p:cNvSpPr txBox="1"/>
          <p:nvPr/>
        </p:nvSpPr>
        <p:spPr>
          <a:xfrm>
            <a:off x="3140021" y="3436362"/>
            <a:ext cx="2921896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HN" sz="4000" b="1" dirty="0">
                <a:latin typeface="Myriad Pro" panose="020B0503030403020204" pitchFamily="34" charset="0"/>
              </a:rPr>
              <a:t>2023         </a:t>
            </a:r>
            <a:r>
              <a:rPr lang="es-HN" sz="2000" b="1" dirty="0">
                <a:solidFill>
                  <a:srgbClr val="C00000"/>
                </a:solidFill>
                <a:latin typeface="Myriad Pro" panose="020B0503030403020204" pitchFamily="34" charset="0"/>
              </a:rPr>
              <a:t>$71K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DCFA300-7B72-20C1-4EB3-E9E2BE6775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129600"/>
              </p:ext>
            </p:extLst>
          </p:nvPr>
        </p:nvGraphicFramePr>
        <p:xfrm>
          <a:off x="6128385" y="1127907"/>
          <a:ext cx="2916000" cy="2308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27C2D4C7-0CF7-8B9C-1CC4-2D44E473EF1C}"/>
              </a:ext>
            </a:extLst>
          </p:cNvPr>
          <p:cNvSpPr txBox="1"/>
          <p:nvPr/>
        </p:nvSpPr>
        <p:spPr>
          <a:xfrm>
            <a:off x="6130085" y="3436362"/>
            <a:ext cx="29143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HN" sz="4000" b="1" dirty="0">
                <a:latin typeface="Myriad Pro" panose="020B0503030403020204" pitchFamily="34" charset="0"/>
              </a:rPr>
              <a:t>2024</a:t>
            </a:r>
            <a:r>
              <a:rPr lang="es-HN" sz="4000" b="1" dirty="0">
                <a:solidFill>
                  <a:srgbClr val="C00000"/>
                </a:solidFill>
                <a:latin typeface="Myriad Pro" panose="020B0503030403020204" pitchFamily="34" charset="0"/>
              </a:rPr>
              <a:t>         </a:t>
            </a:r>
            <a:r>
              <a:rPr lang="es-HN" sz="2000" b="1" dirty="0">
                <a:solidFill>
                  <a:srgbClr val="C00000"/>
                </a:solidFill>
                <a:latin typeface="Myriad Pro" panose="020B0503030403020204" pitchFamily="34" charset="0"/>
              </a:rPr>
              <a:t>$16K</a:t>
            </a:r>
            <a:endParaRPr lang="es-HN" sz="2000" b="1" dirty="0">
              <a:latin typeface="Myriad Pro" panose="020B0503030403020204" pitchFamily="34" charset="0"/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BC3AC6F6-C79E-ED06-63D0-23F6607753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409577"/>
              </p:ext>
            </p:extLst>
          </p:nvPr>
        </p:nvGraphicFramePr>
        <p:xfrm>
          <a:off x="9112649" y="1125483"/>
          <a:ext cx="2916000" cy="2308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D443171A-924C-B0EE-D6B6-75D3F4688E5A}"/>
              </a:ext>
            </a:extLst>
          </p:cNvPr>
          <p:cNvSpPr txBox="1"/>
          <p:nvPr/>
        </p:nvSpPr>
        <p:spPr>
          <a:xfrm>
            <a:off x="9109301" y="3434890"/>
            <a:ext cx="291430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HN" sz="4000" b="1" dirty="0">
                <a:latin typeface="Myriad Pro" panose="020B0503030403020204" pitchFamily="34" charset="0"/>
              </a:rPr>
              <a:t>2025         </a:t>
            </a:r>
            <a:r>
              <a:rPr lang="es-HN" sz="2000" b="1" dirty="0">
                <a:solidFill>
                  <a:srgbClr val="C00000"/>
                </a:solidFill>
                <a:latin typeface="Myriad Pro" panose="020B0503030403020204" pitchFamily="34" charset="0"/>
              </a:rPr>
              <a:t>$12K</a:t>
            </a:r>
            <a:endParaRPr lang="es-HN" sz="2000" b="1" dirty="0">
              <a:latin typeface="Myriad Pro" panose="020B0503030403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9F74A8E-6387-8390-27B2-96E854217C69}"/>
              </a:ext>
            </a:extLst>
          </p:cNvPr>
          <p:cNvSpPr txBox="1"/>
          <p:nvPr/>
        </p:nvSpPr>
        <p:spPr>
          <a:xfrm>
            <a:off x="176697" y="4164740"/>
            <a:ext cx="28836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200" b="1" dirty="0">
                <a:latin typeface="Myriad Pro" panose="020B0503030403020204" pitchFamily="34" charset="0"/>
              </a:rPr>
              <a:t>2024 </a:t>
            </a:r>
            <a:r>
              <a:rPr lang="es-HN" sz="1200" dirty="0">
                <a:latin typeface="Myriad Pro" panose="020B0503030403020204" pitchFamily="34" charset="0"/>
              </a:rPr>
              <a:t>marcó el mayor impulso para la </a:t>
            </a:r>
            <a:r>
              <a:rPr lang="es-HN" sz="1200" b="1" dirty="0">
                <a:latin typeface="Myriad Pro" panose="020B0503030403020204" pitchFamily="34" charset="0"/>
              </a:rPr>
              <a:t>Banca Mujer</a:t>
            </a:r>
            <a:r>
              <a:rPr lang="es-HN" sz="1200" dirty="0">
                <a:latin typeface="Myriad Pro" panose="020B0503030403020204" pitchFamily="34" charset="0"/>
              </a:rPr>
              <a:t>, con una inversión superior a </a:t>
            </a:r>
            <a:r>
              <a:rPr lang="es-HN" sz="1200" b="1" dirty="0">
                <a:latin typeface="Myriad Pro" panose="020B0503030403020204" pitchFamily="34" charset="0"/>
              </a:rPr>
              <a:t>US$300 mil</a:t>
            </a:r>
            <a:r>
              <a:rPr lang="es-HN" sz="1200" dirty="0">
                <a:latin typeface="Myriad Pro" panose="020B0503030403020204" pitchFamily="34" charset="0"/>
              </a:rPr>
              <a:t>.</a:t>
            </a:r>
            <a:br>
              <a:rPr lang="es-HN" sz="1200" dirty="0">
                <a:latin typeface="Myriad Pro" panose="020B0503030403020204" pitchFamily="34" charset="0"/>
              </a:rPr>
            </a:br>
            <a:r>
              <a:rPr lang="es-HN" sz="1200" b="1" dirty="0">
                <a:latin typeface="Myriad Pro" panose="020B0503030403020204" pitchFamily="34" charset="0"/>
              </a:rPr>
              <a:t>Ficohsa</a:t>
            </a:r>
            <a:r>
              <a:rPr lang="es-HN" sz="1200" dirty="0">
                <a:latin typeface="Myriad Pro" panose="020B0503030403020204" pitchFamily="34" charset="0"/>
              </a:rPr>
              <a:t> concentró el </a:t>
            </a:r>
            <a:r>
              <a:rPr lang="es-HN" sz="1200" b="1" dirty="0">
                <a:latin typeface="Myriad Pro" panose="020B0503030403020204" pitchFamily="34" charset="0"/>
              </a:rPr>
              <a:t>43%</a:t>
            </a:r>
            <a:r>
              <a:rPr lang="es-HN" sz="1200" dirty="0">
                <a:latin typeface="Myriad Pro" panose="020B0503030403020204" pitchFamily="34" charset="0"/>
              </a:rPr>
              <a:t> de la inversión con el lanzamiento de </a:t>
            </a:r>
            <a:r>
              <a:rPr lang="es-HN" sz="1200" b="1" dirty="0">
                <a:latin typeface="Myriad Pro" panose="020B0503030403020204" pitchFamily="34" charset="0"/>
              </a:rPr>
              <a:t>“Mujeres Adelante”</a:t>
            </a:r>
            <a:r>
              <a:rPr lang="es-HN" sz="1200" dirty="0">
                <a:latin typeface="Myriad Pro" panose="020B0503030403020204" pitchFamily="34" charset="0"/>
              </a:rPr>
              <a:t> en febrero.</a:t>
            </a:r>
            <a:br>
              <a:rPr lang="es-HN" sz="1200" dirty="0">
                <a:latin typeface="Myriad Pro" panose="020B0503030403020204" pitchFamily="34" charset="0"/>
              </a:rPr>
            </a:br>
            <a:r>
              <a:rPr lang="es-HN" sz="1200" b="1" dirty="0">
                <a:latin typeface="Myriad Pro" panose="020B0503030403020204" pitchFamily="34" charset="0"/>
              </a:rPr>
              <a:t>BAC</a:t>
            </a:r>
            <a:r>
              <a:rPr lang="es-HN" sz="1200" dirty="0">
                <a:latin typeface="Myriad Pro" panose="020B0503030403020204" pitchFamily="34" charset="0"/>
              </a:rPr>
              <a:t> lideró el </a:t>
            </a:r>
            <a:r>
              <a:rPr lang="es-HN" sz="1200" b="1" dirty="0">
                <a:latin typeface="Myriad Pro" panose="020B0503030403020204" pitchFamily="34" charset="0"/>
              </a:rPr>
              <a:t>SOI</a:t>
            </a:r>
            <a:r>
              <a:rPr lang="es-HN" sz="1200" dirty="0">
                <a:latin typeface="Myriad Pro" panose="020B0503030403020204" pitchFamily="34" charset="0"/>
              </a:rPr>
              <a:t> tras el lanzamiento de </a:t>
            </a:r>
            <a:r>
              <a:rPr lang="es-HN" sz="1200" b="1" dirty="0">
                <a:latin typeface="Myriad Pro" panose="020B0503030403020204" pitchFamily="34" charset="0"/>
              </a:rPr>
              <a:t>“Mujer Acelera”</a:t>
            </a:r>
            <a:r>
              <a:rPr lang="es-HN" sz="1200" dirty="0">
                <a:latin typeface="Myriad Pro" panose="020B0503030403020204" pitchFamily="34" charset="0"/>
              </a:rPr>
              <a:t> en octubre, apoyado por una fuerte presencia en medios.</a:t>
            </a:r>
            <a:br>
              <a:rPr lang="es-HN" sz="1200" dirty="0">
                <a:latin typeface="Myriad Pro" panose="020B0503030403020204" pitchFamily="34" charset="0"/>
              </a:rPr>
            </a:br>
            <a:r>
              <a:rPr lang="es-HN" sz="1200" b="1" dirty="0">
                <a:latin typeface="Myriad Pro" panose="020B0503030403020204" pitchFamily="34" charset="0"/>
              </a:rPr>
              <a:t>Atlántida</a:t>
            </a:r>
            <a:r>
              <a:rPr lang="es-HN" sz="1200" dirty="0">
                <a:latin typeface="Myriad Pro" panose="020B0503030403020204" pitchFamily="34" charset="0"/>
              </a:rPr>
              <a:t> participó con un </a:t>
            </a:r>
            <a:r>
              <a:rPr lang="es-HN" sz="1200" b="1" dirty="0">
                <a:latin typeface="Myriad Pro" panose="020B0503030403020204" pitchFamily="34" charset="0"/>
              </a:rPr>
              <a:t>3%</a:t>
            </a:r>
            <a:r>
              <a:rPr lang="es-HN" sz="1200" dirty="0">
                <a:latin typeface="Myriad Pro" panose="020B0503030403020204" pitchFamily="34" charset="0"/>
              </a:rPr>
              <a:t>, con una extensión de su producto </a:t>
            </a:r>
            <a:r>
              <a:rPr lang="es-HN" sz="1200" b="1" dirty="0">
                <a:latin typeface="Myriad Pro" panose="020B0503030403020204" pitchFamily="34" charset="0"/>
              </a:rPr>
              <a:t>Mujer Lider</a:t>
            </a:r>
            <a:r>
              <a:rPr lang="es-HN" sz="1200" dirty="0">
                <a:latin typeface="Myriad Pro" panose="020B0503030403020204" pitchFamily="34" charset="0"/>
              </a:rPr>
              <a:t>”  que  lanzó en </a:t>
            </a:r>
            <a:r>
              <a:rPr lang="es-HN" sz="1200" b="1" dirty="0">
                <a:latin typeface="Myriad Pro" panose="020B0503030403020204" pitchFamily="34" charset="0"/>
              </a:rPr>
              <a:t>2021</a:t>
            </a:r>
            <a:r>
              <a:rPr lang="es-HN" sz="1200" dirty="0"/>
              <a:t>.</a:t>
            </a:r>
            <a:endParaRPr lang="es-HN" sz="1200" dirty="0">
              <a:latin typeface="Myriad Pro" panose="020B0503030403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1AA4CD1-46D3-72D0-2ABB-7CD145DA4AE8}"/>
              </a:ext>
            </a:extLst>
          </p:cNvPr>
          <p:cNvSpPr txBox="1"/>
          <p:nvPr/>
        </p:nvSpPr>
        <p:spPr>
          <a:xfrm>
            <a:off x="3145917" y="4253948"/>
            <a:ext cx="28836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200" dirty="0">
                <a:latin typeface="Myriad Pro" panose="020B0503030403020204" pitchFamily="34" charset="0"/>
              </a:rPr>
              <a:t>La inversión total cayó significativamente (un </a:t>
            </a:r>
            <a:r>
              <a:rPr lang="es-HN" sz="1200" b="1" dirty="0">
                <a:latin typeface="Myriad Pro" panose="020B0503030403020204" pitchFamily="34" charset="0"/>
              </a:rPr>
              <a:t>80%</a:t>
            </a:r>
            <a:r>
              <a:rPr lang="es-HN" sz="1200" dirty="0">
                <a:latin typeface="Myriad Pro" panose="020B0503030403020204" pitchFamily="34" charset="0"/>
              </a:rPr>
              <a:t> respecto al año anterior), pero el panorama competitivo cambió radicalmente.</a:t>
            </a:r>
          </a:p>
          <a:p>
            <a:pPr algn="ctr"/>
            <a:r>
              <a:rPr lang="es-HN" sz="1200" b="1" dirty="0">
                <a:latin typeface="Myriad Pro" panose="020B0503030403020204" pitchFamily="34" charset="0"/>
              </a:rPr>
              <a:t>Atlántida , con su producto "Mujer Líder”,</a:t>
            </a:r>
            <a:r>
              <a:rPr lang="es-HN" sz="1200" dirty="0">
                <a:latin typeface="Myriad Pro" panose="020B0503030403020204" pitchFamily="34" charset="0"/>
              </a:rPr>
              <a:t> dió un golpe de autoridad acaparando el </a:t>
            </a:r>
            <a:r>
              <a:rPr lang="es-HN" sz="1200" b="1" dirty="0">
                <a:latin typeface="Myriad Pro" panose="020B0503030403020204" pitchFamily="34" charset="0"/>
              </a:rPr>
              <a:t>90%</a:t>
            </a:r>
            <a:r>
              <a:rPr lang="es-HN" sz="1200" dirty="0">
                <a:latin typeface="Myriad Pro" panose="020B0503030403020204" pitchFamily="34" charset="0"/>
              </a:rPr>
              <a:t> de la inversión del año.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84F435E-6394-FCAA-E8F2-9C0D26A119CD}"/>
              </a:ext>
            </a:extLst>
          </p:cNvPr>
          <p:cNvSpPr txBox="1"/>
          <p:nvPr/>
        </p:nvSpPr>
        <p:spPr>
          <a:xfrm>
            <a:off x="6029523" y="4237424"/>
            <a:ext cx="29957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200" dirty="0">
                <a:latin typeface="Myriad Pro" panose="020B0503030403020204" pitchFamily="34" charset="0"/>
              </a:rPr>
              <a:t>El presupuesto continuó su descenso, bajando a menos de una cuarta parte de lo invertido en 2023.</a:t>
            </a:r>
          </a:p>
          <a:p>
            <a:pPr algn="ctr"/>
            <a:r>
              <a:rPr lang="es-HN" sz="1200" b="1" dirty="0">
                <a:latin typeface="Myriad Pro" panose="020B0503030403020204" pitchFamily="34" charset="0"/>
              </a:rPr>
              <a:t>Atlántida</a:t>
            </a:r>
            <a:r>
              <a:rPr lang="es-HN" sz="1200" dirty="0">
                <a:latin typeface="Myriad Pro" panose="020B0503030403020204" pitchFamily="34" charset="0"/>
              </a:rPr>
              <a:t> Siguió dominando, aunque con menos recursos, manteniendo el </a:t>
            </a:r>
            <a:r>
              <a:rPr lang="es-HN" sz="1200" b="1" dirty="0">
                <a:latin typeface="Myriad Pro" panose="020B0503030403020204" pitchFamily="34" charset="0"/>
              </a:rPr>
              <a:t>72%</a:t>
            </a:r>
            <a:r>
              <a:rPr lang="es-HN" sz="1200" dirty="0">
                <a:latin typeface="Myriad Pro" panose="020B0503030403020204" pitchFamily="34" charset="0"/>
              </a:rPr>
              <a:t> de la participación, apoyando siempre su programa “Mujer Lider” en los do sprimeros meses del año</a:t>
            </a:r>
          </a:p>
          <a:p>
            <a:pPr algn="ctr"/>
            <a:r>
              <a:rPr lang="es-HN" sz="1200" b="1" dirty="0">
                <a:latin typeface="Myriad Pro" panose="020B0503030403020204" pitchFamily="34" charset="0"/>
              </a:rPr>
              <a:t>Ficohsa</a:t>
            </a:r>
            <a:r>
              <a:rPr lang="es-HN" sz="1200" dirty="0">
                <a:latin typeface="Myriad Pro" panose="020B0503030403020204" pitchFamily="34" charset="0"/>
              </a:rPr>
              <a:t>, anuncia su programa de asistencia, con peqeños impulsos en TV 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813D281-6982-D043-14EE-F65C4AFB3102}"/>
              </a:ext>
            </a:extLst>
          </p:cNvPr>
          <p:cNvSpPr txBox="1"/>
          <p:nvPr/>
        </p:nvSpPr>
        <p:spPr>
          <a:xfrm>
            <a:off x="9116749" y="4253948"/>
            <a:ext cx="29307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200" dirty="0">
                <a:latin typeface="Myriad Pro" panose="020B0503030403020204" pitchFamily="34" charset="0"/>
              </a:rPr>
              <a:t>Para este año, la inversión es la más baja del periodo analizado, representando apenas un </a:t>
            </a:r>
            <a:r>
              <a:rPr lang="es-HN" sz="1200" b="1" dirty="0">
                <a:latin typeface="Myriad Pro" panose="020B0503030403020204" pitchFamily="34" charset="0"/>
              </a:rPr>
              <a:t>3.3%</a:t>
            </a:r>
            <a:r>
              <a:rPr lang="es-HN" sz="1200" dirty="0">
                <a:latin typeface="Myriad Pro" panose="020B0503030403020204" pitchFamily="34" charset="0"/>
              </a:rPr>
              <a:t> de lo que se invertía en 2022.</a:t>
            </a:r>
          </a:p>
          <a:p>
            <a:pPr algn="ctr"/>
            <a:r>
              <a:rPr lang="es-HN" sz="1200" b="1" dirty="0">
                <a:latin typeface="Myriad Pro" panose="020B0503030403020204" pitchFamily="34" charset="0"/>
              </a:rPr>
              <a:t>Ficohsa </a:t>
            </a:r>
            <a:r>
              <a:rPr lang="es-HN" sz="1200" dirty="0">
                <a:latin typeface="Myriad Pro" panose="020B0503030403020204" pitchFamily="34" charset="0"/>
              </a:rPr>
              <a:t>Se convierte en el actor principal con el </a:t>
            </a:r>
            <a:r>
              <a:rPr lang="es-HN" sz="1200" b="1" dirty="0">
                <a:latin typeface="Myriad Pro" panose="020B0503030403020204" pitchFamily="34" charset="0"/>
              </a:rPr>
              <a:t>68%</a:t>
            </a:r>
            <a:r>
              <a:rPr lang="es-HN" sz="1200" dirty="0">
                <a:latin typeface="Myriad Pro" panose="020B0503030403020204" pitchFamily="34" charset="0"/>
              </a:rPr>
              <a:t> de este presupuesto reducido.</a:t>
            </a:r>
          </a:p>
          <a:p>
            <a:pPr algn="ctr"/>
            <a:r>
              <a:rPr lang="es-HN" sz="1200" b="1" dirty="0">
                <a:latin typeface="Myriad Pro" panose="020B0503030403020204" pitchFamily="34" charset="0"/>
              </a:rPr>
              <a:t>BAC</a:t>
            </a:r>
            <a:r>
              <a:rPr lang="es-HN" sz="1200" dirty="0">
                <a:latin typeface="Myriad Pro" panose="020B0503030403020204" pitchFamily="34" charset="0"/>
              </a:rPr>
              <a:t> aparece de nuevo bajo 2 años sin visibilidad</a:t>
            </a: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DBC3AF00-67E0-9C20-1934-20D8420F0101}"/>
              </a:ext>
            </a:extLst>
          </p:cNvPr>
          <p:cNvSpPr txBox="1"/>
          <p:nvPr/>
        </p:nvSpPr>
        <p:spPr>
          <a:xfrm>
            <a:off x="5342023" y="6520506"/>
            <a:ext cx="1996059" cy="215444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Fuente :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Publisearch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–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Diciembre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2025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5DC79879-AA0F-79C8-310B-935BD32E84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0" y="6386610"/>
            <a:ext cx="1046120" cy="357000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B8A56A83-4E8F-2CC7-2841-9671E104247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642" y="6375459"/>
            <a:ext cx="1041621" cy="39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60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B3488F0-BDAA-8744-30F6-154B0D600A37}"/>
              </a:ext>
            </a:extLst>
          </p:cNvPr>
          <p:cNvSpPr/>
          <p:nvPr/>
        </p:nvSpPr>
        <p:spPr>
          <a:xfrm>
            <a:off x="0" y="0"/>
            <a:ext cx="12192000" cy="10336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4000" dirty="0">
                <a:latin typeface="Myriad Pro" panose="020B0503030403020204" pitchFamily="34" charset="0"/>
              </a:rPr>
              <a:t>Media Mix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0DF4FC4E-4C73-F2C3-A35D-FC65819929E2}"/>
              </a:ext>
            </a:extLst>
          </p:cNvPr>
          <p:cNvGrpSpPr/>
          <p:nvPr/>
        </p:nvGrpSpPr>
        <p:grpSpPr>
          <a:xfrm>
            <a:off x="1169425" y="1135954"/>
            <a:ext cx="1368000" cy="1368000"/>
            <a:chOff x="712216" y="3128955"/>
            <a:chExt cx="1574640" cy="1573200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B4511D50-7398-DD82-F471-0C77179A5E6E}"/>
                </a:ext>
              </a:extLst>
            </p:cNvPr>
            <p:cNvSpPr/>
            <p:nvPr/>
          </p:nvSpPr>
          <p:spPr>
            <a:xfrm>
              <a:off x="712216" y="3128955"/>
              <a:ext cx="1574640" cy="1573200"/>
            </a:xfrm>
            <a:prstGeom prst="ellipse">
              <a:avLst/>
            </a:prstGeom>
            <a:solidFill>
              <a:srgbClr val="E400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sz="2200" b="1" dirty="0"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4AEA953-BDDD-6282-E8CC-3D151C111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33"/>
            <a:stretch/>
          </p:blipFill>
          <p:spPr>
            <a:xfrm>
              <a:off x="1067536" y="3453179"/>
              <a:ext cx="1070017" cy="867600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1823172D-D49F-DFA7-9014-C03BE225FB09}"/>
              </a:ext>
            </a:extLst>
          </p:cNvPr>
          <p:cNvGrpSpPr/>
          <p:nvPr/>
        </p:nvGrpSpPr>
        <p:grpSpPr>
          <a:xfrm>
            <a:off x="4016469" y="1144389"/>
            <a:ext cx="1368000" cy="1368000"/>
            <a:chOff x="4114788" y="3137390"/>
            <a:chExt cx="1573200" cy="15732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31A50A26-2BF0-60CE-16F5-951A5318E792}"/>
                </a:ext>
              </a:extLst>
            </p:cNvPr>
            <p:cNvSpPr/>
            <p:nvPr/>
          </p:nvSpPr>
          <p:spPr>
            <a:xfrm>
              <a:off x="4114788" y="3137390"/>
              <a:ext cx="1573200" cy="1573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sz="2200" b="1" dirty="0"/>
            </a:p>
          </p:txBody>
        </p:sp>
        <p:pic>
          <p:nvPicPr>
            <p:cNvPr id="7" name="Picture 4" descr="PIT 5ta edición - PIT - Premio a la Innovación Tecnológica">
              <a:extLst>
                <a:ext uri="{FF2B5EF4-FFF2-40B4-BE49-F238E27FC236}">
                  <a16:creationId xmlns:a16="http://schemas.microsoft.com/office/drawing/2014/main" id="{7C2F2E2F-DE10-EFB9-94CB-7B748CA5CC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602"/>
            <a:stretch/>
          </p:blipFill>
          <p:spPr bwMode="auto">
            <a:xfrm>
              <a:off x="4441165" y="3377594"/>
              <a:ext cx="920445" cy="1092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B092862A-37A5-98EA-4E46-FBFF541CF534}"/>
              </a:ext>
            </a:extLst>
          </p:cNvPr>
          <p:cNvGrpSpPr/>
          <p:nvPr/>
        </p:nvGrpSpPr>
        <p:grpSpPr>
          <a:xfrm>
            <a:off x="6812439" y="1135954"/>
            <a:ext cx="1368000" cy="1368000"/>
            <a:chOff x="6833026" y="3128955"/>
            <a:chExt cx="1573200" cy="1573200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FB9DA6EA-AFC5-99B0-E3F6-C8FC81C0C3A5}"/>
                </a:ext>
              </a:extLst>
            </p:cNvPr>
            <p:cNvSpPr/>
            <p:nvPr/>
          </p:nvSpPr>
          <p:spPr>
            <a:xfrm>
              <a:off x="6833026" y="3128955"/>
              <a:ext cx="1573200" cy="1573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sz="2200" b="1" dirty="0"/>
            </a:p>
          </p:txBody>
        </p:sp>
        <p:pic>
          <p:nvPicPr>
            <p:cNvPr id="19" name="Picture 2" descr="Otros Servicios | Banco Atlántida">
              <a:extLst>
                <a:ext uri="{FF2B5EF4-FFF2-40B4-BE49-F238E27FC236}">
                  <a16:creationId xmlns:a16="http://schemas.microsoft.com/office/drawing/2014/main" id="{3447B1FA-2F98-EB5C-BF14-442F56AB3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036" y="3465005"/>
              <a:ext cx="1090331" cy="90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253C5760-4C8E-23BA-A90E-DC8C7364FDC4}"/>
              </a:ext>
            </a:extLst>
          </p:cNvPr>
          <p:cNvGrpSpPr/>
          <p:nvPr/>
        </p:nvGrpSpPr>
        <p:grpSpPr>
          <a:xfrm>
            <a:off x="9600891" y="1144389"/>
            <a:ext cx="1368000" cy="1368000"/>
            <a:chOff x="9551264" y="3137390"/>
            <a:chExt cx="1573200" cy="1573200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35F9BF95-9551-8807-1AC5-6B90C631637B}"/>
                </a:ext>
              </a:extLst>
            </p:cNvPr>
            <p:cNvSpPr/>
            <p:nvPr/>
          </p:nvSpPr>
          <p:spPr>
            <a:xfrm>
              <a:off x="9551264" y="3137390"/>
              <a:ext cx="1573200" cy="1573200"/>
            </a:xfrm>
            <a:prstGeom prst="ellipse">
              <a:avLst/>
            </a:prstGeom>
            <a:solidFill>
              <a:srgbClr val="DA9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sz="2000" b="1" dirty="0"/>
            </a:p>
          </p:txBody>
        </p:sp>
        <p:pic>
          <p:nvPicPr>
            <p:cNvPr id="23" name="Picture 6" descr="Doctor en Línea Davivienda Seguros">
              <a:extLst>
                <a:ext uri="{FF2B5EF4-FFF2-40B4-BE49-F238E27FC236}">
                  <a16:creationId xmlns:a16="http://schemas.microsoft.com/office/drawing/2014/main" id="{69D045DF-794A-5C54-E4C7-77A4AB9906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6" r="35042" b="49410"/>
            <a:stretch/>
          </p:blipFill>
          <p:spPr bwMode="auto">
            <a:xfrm>
              <a:off x="9614193" y="3449223"/>
              <a:ext cx="1354612" cy="103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90A8D83-B150-A12D-9C8F-D2E379900AE6}"/>
              </a:ext>
            </a:extLst>
          </p:cNvPr>
          <p:cNvSpPr txBox="1"/>
          <p:nvPr/>
        </p:nvSpPr>
        <p:spPr>
          <a:xfrm>
            <a:off x="954116" y="2534008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>
                <a:latin typeface="Myriad Pro" panose="020B0503030403020204" pitchFamily="34" charset="0"/>
              </a:rPr>
              <a:t>“Mujer Acelera”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CE769B6-19E7-19DC-1901-2F91FAB81CAA}"/>
              </a:ext>
            </a:extLst>
          </p:cNvPr>
          <p:cNvSpPr txBox="1"/>
          <p:nvPr/>
        </p:nvSpPr>
        <p:spPr>
          <a:xfrm>
            <a:off x="3607277" y="2550878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>
                <a:latin typeface="Myriad Pro" panose="020B0503030403020204" pitchFamily="34" charset="0"/>
              </a:rPr>
              <a:t>“Mujeres Adelante”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5F1066E-5DF7-B17C-C654-BF1CDB0015EC}"/>
              </a:ext>
            </a:extLst>
          </p:cNvPr>
          <p:cNvSpPr txBox="1"/>
          <p:nvPr/>
        </p:nvSpPr>
        <p:spPr>
          <a:xfrm>
            <a:off x="6746814" y="2552446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>
                <a:latin typeface="Myriad Pro" panose="020B0503030403020204" pitchFamily="34" charset="0"/>
              </a:rPr>
              <a:t>“Mujer Lider”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22B285A-D3F1-C6E6-EE9E-3733727375C4}"/>
              </a:ext>
            </a:extLst>
          </p:cNvPr>
          <p:cNvSpPr txBox="1"/>
          <p:nvPr/>
        </p:nvSpPr>
        <p:spPr>
          <a:xfrm>
            <a:off x="8934509" y="2550878"/>
            <a:ext cx="279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>
                <a:latin typeface="Myriad Pro" panose="020B0503030403020204" pitchFamily="34" charset="0"/>
              </a:rPr>
              <a:t>“Mujeres Poderosas Hoy”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854A8E6-D4C7-A350-B474-32579D3528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6008938"/>
              </p:ext>
            </p:extLst>
          </p:nvPr>
        </p:nvGraphicFramePr>
        <p:xfrm>
          <a:off x="558774" y="2872447"/>
          <a:ext cx="2716427" cy="2573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E20DC09C-44B6-C48A-2D04-3E54464ABA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419296"/>
              </p:ext>
            </p:extLst>
          </p:nvPr>
        </p:nvGraphicFramePr>
        <p:xfrm>
          <a:off x="699311" y="2936406"/>
          <a:ext cx="244704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762">
                  <a:extLst>
                    <a:ext uri="{9D8B030D-6E8A-4147-A177-3AD203B41FA5}">
                      <a16:colId xmlns:a16="http://schemas.microsoft.com/office/drawing/2014/main" val="2840243080"/>
                    </a:ext>
                  </a:extLst>
                </a:gridCol>
                <a:gridCol w="611762">
                  <a:extLst>
                    <a:ext uri="{9D8B030D-6E8A-4147-A177-3AD203B41FA5}">
                      <a16:colId xmlns:a16="http://schemas.microsoft.com/office/drawing/2014/main" val="2757448786"/>
                    </a:ext>
                  </a:extLst>
                </a:gridCol>
                <a:gridCol w="611762">
                  <a:extLst>
                    <a:ext uri="{9D8B030D-6E8A-4147-A177-3AD203B41FA5}">
                      <a16:colId xmlns:a16="http://schemas.microsoft.com/office/drawing/2014/main" val="611214064"/>
                    </a:ext>
                  </a:extLst>
                </a:gridCol>
                <a:gridCol w="611762">
                  <a:extLst>
                    <a:ext uri="{9D8B030D-6E8A-4147-A177-3AD203B41FA5}">
                      <a16:colId xmlns:a16="http://schemas.microsoft.com/office/drawing/2014/main" val="36120555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183K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4K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3306202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A38B020-27E2-8A97-946D-6962FD3271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6549442"/>
              </p:ext>
            </p:extLst>
          </p:nvPr>
        </p:nvGraphicFramePr>
        <p:xfrm>
          <a:off x="3405097" y="2872446"/>
          <a:ext cx="2716427" cy="2573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DDCFB31-7187-673F-9A26-064947B14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835989"/>
              </p:ext>
            </p:extLst>
          </p:nvPr>
        </p:nvGraphicFramePr>
        <p:xfrm>
          <a:off x="3539786" y="2936406"/>
          <a:ext cx="244704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762">
                  <a:extLst>
                    <a:ext uri="{9D8B030D-6E8A-4147-A177-3AD203B41FA5}">
                      <a16:colId xmlns:a16="http://schemas.microsoft.com/office/drawing/2014/main" val="2840243080"/>
                    </a:ext>
                  </a:extLst>
                </a:gridCol>
                <a:gridCol w="611762">
                  <a:extLst>
                    <a:ext uri="{9D8B030D-6E8A-4147-A177-3AD203B41FA5}">
                      <a16:colId xmlns:a16="http://schemas.microsoft.com/office/drawing/2014/main" val="2757448786"/>
                    </a:ext>
                  </a:extLst>
                </a:gridCol>
                <a:gridCol w="611762">
                  <a:extLst>
                    <a:ext uri="{9D8B030D-6E8A-4147-A177-3AD203B41FA5}">
                      <a16:colId xmlns:a16="http://schemas.microsoft.com/office/drawing/2014/main" val="611214064"/>
                    </a:ext>
                  </a:extLst>
                </a:gridCol>
                <a:gridCol w="611762">
                  <a:extLst>
                    <a:ext uri="{9D8B030D-6E8A-4147-A177-3AD203B41FA5}">
                      <a16:colId xmlns:a16="http://schemas.microsoft.com/office/drawing/2014/main" val="36120555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155K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7K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8K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3306202"/>
                  </a:ext>
                </a:extLst>
              </a:tr>
            </a:tbl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C8FF3BA7-06DF-B705-D301-16C1EF3B5C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9644072"/>
              </p:ext>
            </p:extLst>
          </p:nvPr>
        </p:nvGraphicFramePr>
        <p:xfrm>
          <a:off x="6229644" y="2890885"/>
          <a:ext cx="2716427" cy="2573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DDA4F5F1-8610-7326-78F5-BA377A62C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74170"/>
              </p:ext>
            </p:extLst>
          </p:nvPr>
        </p:nvGraphicFramePr>
        <p:xfrm>
          <a:off x="6363938" y="2936406"/>
          <a:ext cx="244704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762">
                  <a:extLst>
                    <a:ext uri="{9D8B030D-6E8A-4147-A177-3AD203B41FA5}">
                      <a16:colId xmlns:a16="http://schemas.microsoft.com/office/drawing/2014/main" val="2840243080"/>
                    </a:ext>
                  </a:extLst>
                </a:gridCol>
                <a:gridCol w="611762">
                  <a:extLst>
                    <a:ext uri="{9D8B030D-6E8A-4147-A177-3AD203B41FA5}">
                      <a16:colId xmlns:a16="http://schemas.microsoft.com/office/drawing/2014/main" val="2757448786"/>
                    </a:ext>
                  </a:extLst>
                </a:gridCol>
                <a:gridCol w="611762">
                  <a:extLst>
                    <a:ext uri="{9D8B030D-6E8A-4147-A177-3AD203B41FA5}">
                      <a16:colId xmlns:a16="http://schemas.microsoft.com/office/drawing/2014/main" val="611214064"/>
                    </a:ext>
                  </a:extLst>
                </a:gridCol>
                <a:gridCol w="611762">
                  <a:extLst>
                    <a:ext uri="{9D8B030D-6E8A-4147-A177-3AD203B41FA5}">
                      <a16:colId xmlns:a16="http://schemas.microsoft.com/office/drawing/2014/main" val="36120555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10K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64K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11K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3306202"/>
                  </a:ext>
                </a:extLst>
              </a:tr>
            </a:tbl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4856F8A9-8D13-701D-21BC-49B3C3613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05003"/>
              </p:ext>
            </p:extLst>
          </p:nvPr>
        </p:nvGraphicFramePr>
        <p:xfrm>
          <a:off x="9018815" y="2890885"/>
          <a:ext cx="2716427" cy="2573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BDC35538-9C34-5702-A455-E5D4972EF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877078"/>
              </p:ext>
            </p:extLst>
          </p:nvPr>
        </p:nvGraphicFramePr>
        <p:xfrm>
          <a:off x="9150409" y="2958727"/>
          <a:ext cx="244704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762">
                  <a:extLst>
                    <a:ext uri="{9D8B030D-6E8A-4147-A177-3AD203B41FA5}">
                      <a16:colId xmlns:a16="http://schemas.microsoft.com/office/drawing/2014/main" val="2840243080"/>
                    </a:ext>
                  </a:extLst>
                </a:gridCol>
                <a:gridCol w="611762">
                  <a:extLst>
                    <a:ext uri="{9D8B030D-6E8A-4147-A177-3AD203B41FA5}">
                      <a16:colId xmlns:a16="http://schemas.microsoft.com/office/drawing/2014/main" val="2757448786"/>
                    </a:ext>
                  </a:extLst>
                </a:gridCol>
                <a:gridCol w="611762">
                  <a:extLst>
                    <a:ext uri="{9D8B030D-6E8A-4147-A177-3AD203B41FA5}">
                      <a16:colId xmlns:a16="http://schemas.microsoft.com/office/drawing/2014/main" val="611214064"/>
                    </a:ext>
                  </a:extLst>
                </a:gridCol>
                <a:gridCol w="611762">
                  <a:extLst>
                    <a:ext uri="{9D8B030D-6E8A-4147-A177-3AD203B41FA5}">
                      <a16:colId xmlns:a16="http://schemas.microsoft.com/office/drawing/2014/main" val="36120555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11K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-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Myriad Pro" panose="020B0503030403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3306202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2D20A21-714E-7199-C60A-0EB08F86B023}"/>
              </a:ext>
            </a:extLst>
          </p:cNvPr>
          <p:cNvSpPr txBox="1"/>
          <p:nvPr/>
        </p:nvSpPr>
        <p:spPr>
          <a:xfrm>
            <a:off x="507806" y="5459591"/>
            <a:ext cx="278222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000" b="1" dirty="0">
                <a:latin typeface="Myriad Pro" panose="020B0503030403020204" pitchFamily="34" charset="0"/>
              </a:rPr>
              <a:t>2022 (Liderazgo):</a:t>
            </a:r>
            <a:r>
              <a:rPr lang="es-HN" sz="1000" dirty="0">
                <a:latin typeface="Myriad Pro" panose="020B0503030403020204" pitchFamily="34" charset="0"/>
              </a:rPr>
              <a:t> Fue el principal referente del mercado con una inversión de $</a:t>
            </a:r>
            <a:r>
              <a:rPr lang="es-HN" sz="1000" b="1" dirty="0">
                <a:latin typeface="Myriad Pro" panose="020B0503030403020204" pitchFamily="34" charset="0"/>
              </a:rPr>
              <a:t>183k</a:t>
            </a:r>
            <a:r>
              <a:rPr lang="es-HN" sz="1000" dirty="0">
                <a:latin typeface="Myriad Pro" panose="020B0503030403020204" pitchFamily="34" charset="0"/>
              </a:rPr>
              <a:t>, capturando el </a:t>
            </a:r>
            <a:r>
              <a:rPr lang="es-HN" sz="1000" b="1" dirty="0">
                <a:latin typeface="Myriad Pro" panose="020B0503030403020204" pitchFamily="34" charset="0"/>
              </a:rPr>
              <a:t>51%</a:t>
            </a:r>
            <a:r>
              <a:rPr lang="es-HN" sz="1000" dirty="0">
                <a:latin typeface="Myriad Pro" panose="020B0503030403020204" pitchFamily="34" charset="0"/>
              </a:rPr>
              <a:t> del SOI total. Su estrategia estuvo fuertemente volcada a la </a:t>
            </a:r>
            <a:r>
              <a:rPr lang="es-HN" sz="1000" b="1" dirty="0">
                <a:latin typeface="Myriad Pro" panose="020B0503030403020204" pitchFamily="34" charset="0"/>
              </a:rPr>
              <a:t>Televisión</a:t>
            </a:r>
            <a:r>
              <a:rPr lang="es-HN" sz="1000" dirty="0">
                <a:latin typeface="Myriad Pro" panose="020B0503030403020204" pitchFamily="34" charset="0"/>
              </a:rPr>
              <a:t>.</a:t>
            </a:r>
          </a:p>
          <a:p>
            <a:pPr algn="ctr"/>
            <a:r>
              <a:rPr lang="es-HN" sz="1000" b="1" dirty="0">
                <a:latin typeface="Myriad Pro" panose="020B0503030403020204" pitchFamily="34" charset="0"/>
              </a:rPr>
              <a:t>2025</a:t>
            </a:r>
            <a:r>
              <a:rPr lang="es-HN" sz="1000" dirty="0">
                <a:latin typeface="Myriad Pro" panose="020B0503030403020204" pitchFamily="34" charset="0"/>
              </a:rPr>
              <a:t>, la inversión registra publicaciones en prensa, relacionadas a premiación de  6ta edición Programa Mentorías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CDBD32D-1932-E297-1E45-FB7C9589818F}"/>
              </a:ext>
            </a:extLst>
          </p:cNvPr>
          <p:cNvSpPr txBox="1"/>
          <p:nvPr/>
        </p:nvSpPr>
        <p:spPr>
          <a:xfrm>
            <a:off x="3339300" y="5478030"/>
            <a:ext cx="27822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000" b="1" dirty="0">
                <a:latin typeface="Myriad Pro" panose="020B0503030403020204" pitchFamily="34" charset="0"/>
              </a:rPr>
              <a:t>2022</a:t>
            </a:r>
            <a:r>
              <a:rPr lang="es-HN" sz="1000" dirty="0">
                <a:latin typeface="Myriad Pro" panose="020B0503030403020204" pitchFamily="34" charset="0"/>
              </a:rPr>
              <a:t> Invirtió $</a:t>
            </a:r>
            <a:r>
              <a:rPr lang="es-HN" sz="1000" b="1" dirty="0">
                <a:latin typeface="Myriad Pro" panose="020B0503030403020204" pitchFamily="34" charset="0"/>
              </a:rPr>
              <a:t>155k</a:t>
            </a:r>
            <a:r>
              <a:rPr lang="es-HN" sz="1000" dirty="0">
                <a:latin typeface="Myriad Pro" panose="020B0503030403020204" pitchFamily="34" charset="0"/>
              </a:rPr>
              <a:t> (</a:t>
            </a:r>
            <a:r>
              <a:rPr lang="es-HN" sz="1000" b="1" dirty="0">
                <a:latin typeface="Myriad Pro" panose="020B0503030403020204" pitchFamily="34" charset="0"/>
              </a:rPr>
              <a:t>43%</a:t>
            </a:r>
            <a:r>
              <a:rPr lang="es-HN" sz="1000" dirty="0">
                <a:latin typeface="Myriad Pro" panose="020B0503030403020204" pitchFamily="34" charset="0"/>
              </a:rPr>
              <a:t> del mercado), utilizando un mix de medios más diversificado que su competencia (TV, Radio y Prensa).</a:t>
            </a:r>
          </a:p>
          <a:p>
            <a:pPr algn="ctr"/>
            <a:r>
              <a:rPr lang="es-HN" sz="1000" b="1" dirty="0">
                <a:latin typeface="Myriad Pro" panose="020B0503030403020204" pitchFamily="34" charset="0"/>
              </a:rPr>
              <a:t>2023-2024 (Sostenimiento):</a:t>
            </a:r>
            <a:r>
              <a:rPr lang="es-HN" sz="1000" dirty="0">
                <a:latin typeface="Myriad Pro" panose="020B0503030403020204" pitchFamily="34" charset="0"/>
              </a:rPr>
              <a:t> Se redujo drásticamente su presupuesto a $</a:t>
            </a:r>
            <a:r>
              <a:rPr lang="es-HN" sz="1000" b="1" dirty="0">
                <a:latin typeface="Myriad Pro" panose="020B0503030403020204" pitchFamily="34" charset="0"/>
              </a:rPr>
              <a:t>7k</a:t>
            </a:r>
            <a:r>
              <a:rPr lang="es-HN" sz="1000" dirty="0">
                <a:latin typeface="Myriad Pro" panose="020B0503030403020204" pitchFamily="34" charset="0"/>
              </a:rPr>
              <a:t> y $</a:t>
            </a:r>
            <a:r>
              <a:rPr lang="es-HN" sz="1000" b="1" dirty="0">
                <a:latin typeface="Myriad Pro" panose="020B0503030403020204" pitchFamily="34" charset="0"/>
              </a:rPr>
              <a:t>5k</a:t>
            </a:r>
            <a:r>
              <a:rPr lang="es-HN" sz="1000" dirty="0">
                <a:latin typeface="Myriad Pro" panose="020B0503030403020204" pitchFamily="34" charset="0"/>
              </a:rPr>
              <a:t> respectivamente, invita a sus clientes a postularse para premio </a:t>
            </a:r>
            <a:r>
              <a:rPr lang="es-HN" sz="1000" b="1" dirty="0">
                <a:latin typeface="Myriad Pro" panose="020B0503030403020204" pitchFamily="34" charset="0"/>
              </a:rPr>
              <a:t>Mujeres Adelante.</a:t>
            </a:r>
          </a:p>
          <a:p>
            <a:pPr algn="ctr"/>
            <a:r>
              <a:rPr lang="es-HN" sz="1000" b="1" dirty="0">
                <a:latin typeface="Myriad Pro" panose="020B0503030403020204" pitchFamily="34" charset="0"/>
              </a:rPr>
              <a:t>2025</a:t>
            </a:r>
            <a:r>
              <a:rPr lang="es-HN" sz="1000" dirty="0">
                <a:latin typeface="Myriad Pro" panose="020B0503030403020204" pitchFamily="34" charset="0"/>
              </a:rPr>
              <a:t>  Anuncia en prensa premio 4ta. Edición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E85FAEC-A5AE-EF66-08A8-FC6E22C1187F}"/>
              </a:ext>
            </a:extLst>
          </p:cNvPr>
          <p:cNvSpPr txBox="1"/>
          <p:nvPr/>
        </p:nvSpPr>
        <p:spPr>
          <a:xfrm>
            <a:off x="6236591" y="5481094"/>
            <a:ext cx="27822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000" b="1" dirty="0">
                <a:latin typeface="Myriad Pro" panose="020B0503030403020204" pitchFamily="34" charset="0"/>
              </a:rPr>
              <a:t>2022 – </a:t>
            </a:r>
            <a:r>
              <a:rPr lang="es-HN" sz="1000" dirty="0">
                <a:latin typeface="Myriad Pro" panose="020B0503030403020204" pitchFamily="34" charset="0"/>
              </a:rPr>
              <a:t>Apoyo en prensa, como extensión de su lanzamiento del producto en el 2021</a:t>
            </a:r>
          </a:p>
          <a:p>
            <a:pPr algn="ctr"/>
            <a:r>
              <a:rPr lang="es-HN" sz="1000" b="1" dirty="0">
                <a:latin typeface="Myriad Pro" panose="020B0503030403020204" pitchFamily="34" charset="0"/>
              </a:rPr>
              <a:t>2023</a:t>
            </a:r>
            <a:r>
              <a:rPr lang="es-HN" sz="1000" dirty="0">
                <a:latin typeface="Myriad Pro" panose="020B0503030403020204" pitchFamily="34" charset="0"/>
              </a:rPr>
              <a:t> Su principal pico se presenta en este año, dando mayor apoyo en el programa de asistencia a “Mujer Lider 360”.  utilizando </a:t>
            </a:r>
          </a:p>
          <a:p>
            <a:pPr algn="ctr"/>
            <a:r>
              <a:rPr lang="es-HN" sz="1000" dirty="0">
                <a:latin typeface="Myriad Pro" panose="020B0503030403020204" pitchFamily="34" charset="0"/>
              </a:rPr>
              <a:t>TV y prensa.</a:t>
            </a:r>
          </a:p>
          <a:p>
            <a:pPr algn="ctr"/>
            <a:r>
              <a:rPr lang="es-HN" sz="1000" b="1" dirty="0">
                <a:latin typeface="Myriad Pro" panose="020B0503030403020204" pitchFamily="34" charset="0"/>
              </a:rPr>
              <a:t>2024, </a:t>
            </a:r>
            <a:r>
              <a:rPr lang="es-HN" sz="1000" dirty="0">
                <a:latin typeface="Myriad Pro" panose="020B0503030403020204" pitchFamily="34" charset="0"/>
              </a:rPr>
              <a:t>manteniendo de la campaña </a:t>
            </a:r>
            <a:r>
              <a:rPr lang="es-HN" sz="1000" b="1" dirty="0">
                <a:latin typeface="Myriad Pro" panose="020B0503030403020204" pitchFamily="34" charset="0"/>
              </a:rPr>
              <a:t>“Mujer Lider” </a:t>
            </a:r>
            <a:r>
              <a:rPr lang="es-HN" sz="1000" dirty="0">
                <a:latin typeface="Myriad Pro" panose="020B0503030403020204" pitchFamily="34" charset="0"/>
              </a:rPr>
              <a:t>apoyado en prensa unicamente.,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C49C19C-45D7-3B6B-CA74-F21F9BC69A8E}"/>
              </a:ext>
            </a:extLst>
          </p:cNvPr>
          <p:cNvSpPr txBox="1"/>
          <p:nvPr/>
        </p:nvSpPr>
        <p:spPr>
          <a:xfrm>
            <a:off x="8982821" y="5503295"/>
            <a:ext cx="2782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000" b="1" dirty="0">
                <a:latin typeface="Myriad Pro" panose="020B0503030403020204" pitchFamily="34" charset="0"/>
              </a:rPr>
              <a:t>2022 </a:t>
            </a:r>
            <a:r>
              <a:rPr lang="es-HN" sz="1000" dirty="0">
                <a:latin typeface="Myriad Pro" panose="020B0503030403020204" pitchFamily="34" charset="0"/>
              </a:rPr>
              <a:t>la inversión registrada en este año está enfocada 100% en prensa con publicciones invitando a evento de lanzamiento </a:t>
            </a:r>
            <a:r>
              <a:rPr lang="es-HN" sz="1000" b="1" dirty="0">
                <a:latin typeface="Myriad Pro" panose="020B0503030403020204" pitchFamily="34" charset="0"/>
              </a:rPr>
              <a:t>“Mujeres Poderosas Hoy”. </a:t>
            </a:r>
            <a:endParaRPr lang="es-HN" sz="1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23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B3488F0-BDAA-8744-30F6-154B0D600A37}"/>
              </a:ext>
            </a:extLst>
          </p:cNvPr>
          <p:cNvSpPr/>
          <p:nvPr/>
        </p:nvSpPr>
        <p:spPr>
          <a:xfrm>
            <a:off x="0" y="0"/>
            <a:ext cx="12192000" cy="10336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4000" dirty="0">
                <a:latin typeface="Myriad Pro" panose="020B0503030403020204" pitchFamily="34" charset="0"/>
              </a:rPr>
              <a:t>Estacionalidad</a:t>
            </a:r>
          </a:p>
        </p:txBody>
      </p:sp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9EB4A912-7EE3-ADF7-5EB9-8D6296F4D8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355032"/>
              </p:ext>
            </p:extLst>
          </p:nvPr>
        </p:nvGraphicFramePr>
        <p:xfrm>
          <a:off x="381000" y="2057399"/>
          <a:ext cx="11468100" cy="3800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9392AE7C-A5F2-C5F7-375F-85AB1B189CF7}"/>
              </a:ext>
            </a:extLst>
          </p:cNvPr>
          <p:cNvCxnSpPr/>
          <p:nvPr/>
        </p:nvCxnSpPr>
        <p:spPr>
          <a:xfrm flipV="1">
            <a:off x="3301448" y="1574800"/>
            <a:ext cx="0" cy="32385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798483BE-4B13-CBCC-3F63-3F84EA249DF4}"/>
              </a:ext>
            </a:extLst>
          </p:cNvPr>
          <p:cNvCxnSpPr/>
          <p:nvPr/>
        </p:nvCxnSpPr>
        <p:spPr>
          <a:xfrm flipV="1">
            <a:off x="6095448" y="1574800"/>
            <a:ext cx="0" cy="32385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23AB5E8A-AA96-AD7E-D1BD-8060021AB45A}"/>
              </a:ext>
            </a:extLst>
          </p:cNvPr>
          <p:cNvCxnSpPr/>
          <p:nvPr/>
        </p:nvCxnSpPr>
        <p:spPr>
          <a:xfrm flipV="1">
            <a:off x="8889448" y="1574800"/>
            <a:ext cx="0" cy="32385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955596EE-D741-9208-19C8-5DE639E216C0}"/>
              </a:ext>
            </a:extLst>
          </p:cNvPr>
          <p:cNvCxnSpPr/>
          <p:nvPr/>
        </p:nvCxnSpPr>
        <p:spPr>
          <a:xfrm flipV="1">
            <a:off x="11696148" y="1638300"/>
            <a:ext cx="0" cy="32385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31EDCD1-C240-388A-7CA8-1F44DF981BC9}"/>
              </a:ext>
            </a:extLst>
          </p:cNvPr>
          <p:cNvSpPr/>
          <p:nvPr/>
        </p:nvSpPr>
        <p:spPr>
          <a:xfrm>
            <a:off x="1444487" y="4982817"/>
            <a:ext cx="1007166" cy="3313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2022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E8171E0-324C-AB18-98C3-BEE2BFE8E6F7}"/>
              </a:ext>
            </a:extLst>
          </p:cNvPr>
          <p:cNvSpPr/>
          <p:nvPr/>
        </p:nvSpPr>
        <p:spPr>
          <a:xfrm>
            <a:off x="4207565" y="4982816"/>
            <a:ext cx="1007166" cy="3313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2023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BE22000-C1BF-DEFF-423E-2D762A5D169E}"/>
              </a:ext>
            </a:extLst>
          </p:cNvPr>
          <p:cNvSpPr/>
          <p:nvPr/>
        </p:nvSpPr>
        <p:spPr>
          <a:xfrm>
            <a:off x="7021166" y="4982815"/>
            <a:ext cx="1007166" cy="3313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2024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6D6ADCC-9640-ADE0-D862-2432662A38C5}"/>
              </a:ext>
            </a:extLst>
          </p:cNvPr>
          <p:cNvSpPr/>
          <p:nvPr/>
        </p:nvSpPr>
        <p:spPr>
          <a:xfrm>
            <a:off x="9769338" y="4982814"/>
            <a:ext cx="1007166" cy="3313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2025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3CEC15FE-9880-4B3B-EE12-9CE2DE958667}"/>
              </a:ext>
            </a:extLst>
          </p:cNvPr>
          <p:cNvCxnSpPr/>
          <p:nvPr/>
        </p:nvCxnSpPr>
        <p:spPr>
          <a:xfrm flipV="1">
            <a:off x="-7876761" y="1600478"/>
            <a:ext cx="0" cy="32385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4E147FEC-235A-BE9B-E03D-6B2AB18B189C}"/>
              </a:ext>
            </a:extLst>
          </p:cNvPr>
          <p:cNvCxnSpPr/>
          <p:nvPr/>
        </p:nvCxnSpPr>
        <p:spPr>
          <a:xfrm flipV="1">
            <a:off x="-5082761" y="1600478"/>
            <a:ext cx="0" cy="32385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9FBA8A50-D171-737B-8442-F9C9D0C479E5}"/>
              </a:ext>
            </a:extLst>
          </p:cNvPr>
          <p:cNvCxnSpPr/>
          <p:nvPr/>
        </p:nvCxnSpPr>
        <p:spPr>
          <a:xfrm flipV="1">
            <a:off x="-2288761" y="1600478"/>
            <a:ext cx="0" cy="32385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CF3A650C-6430-7D04-9856-602CE98BBAF4}"/>
              </a:ext>
            </a:extLst>
          </p:cNvPr>
          <p:cNvCxnSpPr/>
          <p:nvPr/>
        </p:nvCxnSpPr>
        <p:spPr>
          <a:xfrm flipV="1">
            <a:off x="517939" y="1663978"/>
            <a:ext cx="0" cy="32385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Tabla 48">
            <a:extLst>
              <a:ext uri="{FF2B5EF4-FFF2-40B4-BE49-F238E27FC236}">
                <a16:creationId xmlns:a16="http://schemas.microsoft.com/office/drawing/2014/main" id="{D29E9313-06D5-F248-F00E-C2BD00AC5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130979"/>
              </p:ext>
            </p:extLst>
          </p:nvPr>
        </p:nvGraphicFramePr>
        <p:xfrm>
          <a:off x="509102" y="1583247"/>
          <a:ext cx="11200296" cy="47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0074">
                  <a:extLst>
                    <a:ext uri="{9D8B030D-6E8A-4147-A177-3AD203B41FA5}">
                      <a16:colId xmlns:a16="http://schemas.microsoft.com/office/drawing/2014/main" val="2778315104"/>
                    </a:ext>
                  </a:extLst>
                </a:gridCol>
                <a:gridCol w="2800074">
                  <a:extLst>
                    <a:ext uri="{9D8B030D-6E8A-4147-A177-3AD203B41FA5}">
                      <a16:colId xmlns:a16="http://schemas.microsoft.com/office/drawing/2014/main" val="1435797176"/>
                    </a:ext>
                  </a:extLst>
                </a:gridCol>
                <a:gridCol w="2800074">
                  <a:extLst>
                    <a:ext uri="{9D8B030D-6E8A-4147-A177-3AD203B41FA5}">
                      <a16:colId xmlns:a16="http://schemas.microsoft.com/office/drawing/2014/main" val="890091943"/>
                    </a:ext>
                  </a:extLst>
                </a:gridCol>
                <a:gridCol w="2800074">
                  <a:extLst>
                    <a:ext uri="{9D8B030D-6E8A-4147-A177-3AD203B41FA5}">
                      <a16:colId xmlns:a16="http://schemas.microsoft.com/office/drawing/2014/main" val="1358951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HN" sz="2500" dirty="0">
                          <a:latin typeface="Myriad Pro" panose="020B0503030403020204" pitchFamily="34" charset="0"/>
                        </a:rPr>
                        <a:t>$359K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2500" dirty="0">
                          <a:latin typeface="Myriad Pro" panose="020B0503030403020204" pitchFamily="34" charset="0"/>
                        </a:rPr>
                        <a:t>$71K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2500" dirty="0">
                          <a:latin typeface="Myriad Pro" panose="020B0503030403020204" pitchFamily="34" charset="0"/>
                        </a:rPr>
                        <a:t>$16K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2500" dirty="0">
                          <a:latin typeface="Myriad Pro" panose="020B0503030403020204" pitchFamily="34" charset="0"/>
                        </a:rPr>
                        <a:t>$12K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560003"/>
                  </a:ext>
                </a:extLst>
              </a:tr>
            </a:tbl>
          </a:graphicData>
        </a:graphic>
      </p:graphicFrame>
      <p:sp>
        <p:nvSpPr>
          <p:cNvPr id="50" name="TextBox 20">
            <a:extLst>
              <a:ext uri="{FF2B5EF4-FFF2-40B4-BE49-F238E27FC236}">
                <a16:creationId xmlns:a16="http://schemas.microsoft.com/office/drawing/2014/main" id="{4BC61A5F-CEF6-9665-EFEE-7CC94A8E8732}"/>
              </a:ext>
            </a:extLst>
          </p:cNvPr>
          <p:cNvSpPr txBox="1"/>
          <p:nvPr/>
        </p:nvSpPr>
        <p:spPr>
          <a:xfrm>
            <a:off x="5342023" y="6520506"/>
            <a:ext cx="1996059" cy="215444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Fuente :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Publisearch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–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Diciembre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2025</a:t>
            </a:r>
          </a:p>
        </p:txBody>
      </p:sp>
      <p:pic>
        <p:nvPicPr>
          <p:cNvPr id="2" name="Picture 25">
            <a:extLst>
              <a:ext uri="{FF2B5EF4-FFF2-40B4-BE49-F238E27FC236}">
                <a16:creationId xmlns:a16="http://schemas.microsoft.com/office/drawing/2014/main" id="{C8457D3D-3400-41E2-F6D3-990F67C68B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0" y="6342006"/>
            <a:ext cx="1046120" cy="357000"/>
          </a:xfrm>
          <a:prstGeom prst="rect">
            <a:avLst/>
          </a:prstGeom>
        </p:spPr>
      </p:pic>
      <p:pic>
        <p:nvPicPr>
          <p:cNvPr id="3" name="Picture 26">
            <a:extLst>
              <a:ext uri="{FF2B5EF4-FFF2-40B4-BE49-F238E27FC236}">
                <a16:creationId xmlns:a16="http://schemas.microsoft.com/office/drawing/2014/main" id="{35F05AF6-8E78-D895-5245-88BF9FEE0F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642" y="6342006"/>
            <a:ext cx="1041621" cy="39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29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B3488F0-BDAA-8744-30F6-154B0D600A37}"/>
              </a:ext>
            </a:extLst>
          </p:cNvPr>
          <p:cNvSpPr/>
          <p:nvPr/>
        </p:nvSpPr>
        <p:spPr>
          <a:xfrm>
            <a:off x="0" y="0"/>
            <a:ext cx="12192000" cy="10336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4000" dirty="0">
                <a:latin typeface="Myriad Pro" panose="020B0503030403020204" pitchFamily="34" charset="0"/>
              </a:rPr>
              <a:t>Evolutivo de inversión por año (dinámica semestral)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69F47CD8-7C50-BF0E-B578-580A07C680CE}"/>
              </a:ext>
            </a:extLst>
          </p:cNvPr>
          <p:cNvGraphicFramePr/>
          <p:nvPr/>
        </p:nvGraphicFramePr>
        <p:xfrm>
          <a:off x="272480" y="1785741"/>
          <a:ext cx="6363855" cy="3949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CuadroTexto 32">
            <a:extLst>
              <a:ext uri="{FF2B5EF4-FFF2-40B4-BE49-F238E27FC236}">
                <a16:creationId xmlns:a16="http://schemas.microsoft.com/office/drawing/2014/main" id="{91090FD6-B2CA-626F-36D7-19A9907124B6}"/>
              </a:ext>
            </a:extLst>
          </p:cNvPr>
          <p:cNvSpPr txBox="1"/>
          <p:nvPr/>
        </p:nvSpPr>
        <p:spPr>
          <a:xfrm>
            <a:off x="6769100" y="1785741"/>
            <a:ext cx="51504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600" b="1" dirty="0">
                <a:latin typeface="Myriad Pro" panose="020B0503030403020204" pitchFamily="34" charset="0"/>
              </a:rPr>
              <a:t>2022: (Equilibrio):</a:t>
            </a:r>
            <a:r>
              <a:rPr lang="es-HN" sz="1600" dirty="0">
                <a:latin typeface="Myriad Pro" panose="020B0503030403020204" pitchFamily="34" charset="0"/>
              </a:rPr>
              <a:t> Fue el único año con una inversión robusta en ambos periodos: </a:t>
            </a:r>
            <a:r>
              <a:rPr lang="es-HN" sz="1600" b="1" dirty="0">
                <a:latin typeface="Myriad Pro" panose="020B0503030403020204" pitchFamily="34" charset="0"/>
              </a:rPr>
              <a:t>$170k</a:t>
            </a:r>
            <a:r>
              <a:rPr lang="es-HN" sz="1600" dirty="0">
                <a:latin typeface="Myriad Pro" panose="020B0503030403020204" pitchFamily="34" charset="0"/>
              </a:rPr>
              <a:t> en el primer semestre (ene-jun) , por el lanzamiento de “</a:t>
            </a:r>
            <a:r>
              <a:rPr lang="es-HN" sz="1600" b="1" dirty="0">
                <a:latin typeface="Myriad Pro" panose="020B0503030403020204" pitchFamily="34" charset="0"/>
              </a:rPr>
              <a:t>Mujeres Adelante” </a:t>
            </a:r>
            <a:r>
              <a:rPr lang="es-HN" sz="1600" dirty="0">
                <a:latin typeface="Myriad Pro" panose="020B0503030403020204" pitchFamily="34" charset="0"/>
              </a:rPr>
              <a:t>de</a:t>
            </a:r>
            <a:r>
              <a:rPr lang="es-HN" sz="1600" b="1" dirty="0">
                <a:latin typeface="Myriad Pro" panose="020B0503030403020204" pitchFamily="34" charset="0"/>
              </a:rPr>
              <a:t> Ficohsa </a:t>
            </a:r>
            <a:r>
              <a:rPr lang="es-HN" sz="1600" dirty="0">
                <a:latin typeface="Myriad Pro" panose="020B0503030403020204" pitchFamily="34" charset="0"/>
              </a:rPr>
              <a:t>y </a:t>
            </a:r>
            <a:r>
              <a:rPr lang="es-HN" sz="1600" b="1" dirty="0">
                <a:latin typeface="Myriad Pro" panose="020B0503030403020204" pitchFamily="34" charset="0"/>
              </a:rPr>
              <a:t>$186k</a:t>
            </a:r>
            <a:r>
              <a:rPr lang="es-HN" sz="1600" dirty="0">
                <a:latin typeface="Myriad Pro" panose="020B0503030403020204" pitchFamily="34" charset="0"/>
              </a:rPr>
              <a:t> en el segundo (jul-dic), inversión que resulta del lanzamiento de “</a:t>
            </a:r>
            <a:r>
              <a:rPr lang="es-HN" sz="1600" b="1" dirty="0">
                <a:latin typeface="Myriad Pro" panose="020B0503030403020204" pitchFamily="34" charset="0"/>
              </a:rPr>
              <a:t>Mujeres</a:t>
            </a:r>
            <a:r>
              <a:rPr lang="es-HN" sz="1600" dirty="0">
                <a:latin typeface="Myriad Pro" panose="020B0503030403020204" pitchFamily="34" charset="0"/>
              </a:rPr>
              <a:t> </a:t>
            </a:r>
            <a:r>
              <a:rPr lang="es-HN" sz="1600" b="1" dirty="0">
                <a:latin typeface="Myriad Pro" panose="020B0503030403020204" pitchFamily="34" charset="0"/>
              </a:rPr>
              <a:t>Acelera” </a:t>
            </a:r>
            <a:r>
              <a:rPr lang="es-HN" sz="1600" dirty="0">
                <a:latin typeface="Myriad Pro" panose="020B0503030403020204" pitchFamily="34" charset="0"/>
              </a:rPr>
              <a:t>de</a:t>
            </a:r>
            <a:r>
              <a:rPr lang="es-HN" sz="1600" b="1" dirty="0">
                <a:latin typeface="Myriad Pro" panose="020B0503030403020204" pitchFamily="34" charset="0"/>
              </a:rPr>
              <a:t> BAC.</a:t>
            </a:r>
          </a:p>
          <a:p>
            <a:endParaRPr lang="es-HN" sz="1600" b="1" dirty="0">
              <a:latin typeface="Myriad Pro" panose="020B0503030403020204" pitchFamily="34" charset="0"/>
            </a:endParaRPr>
          </a:p>
          <a:p>
            <a:r>
              <a:rPr lang="es-HN" sz="1600" b="1" dirty="0">
                <a:latin typeface="Myriad Pro" panose="020B0503030403020204" pitchFamily="34" charset="0"/>
              </a:rPr>
              <a:t>2023 (Concentración Inicial):</a:t>
            </a:r>
            <a:r>
              <a:rPr lang="es-HN" sz="1600" dirty="0">
                <a:latin typeface="Myriad Pro" panose="020B0503030403020204" pitchFamily="34" charset="0"/>
              </a:rPr>
              <a:t> Toda la inversión del año (</a:t>
            </a:r>
            <a:r>
              <a:rPr lang="es-HN" sz="1600" b="1" dirty="0">
                <a:latin typeface="Myriad Pro" panose="020B0503030403020204" pitchFamily="34" charset="0"/>
              </a:rPr>
              <a:t>$71k</a:t>
            </a:r>
            <a:r>
              <a:rPr lang="es-HN" sz="1600" dirty="0">
                <a:latin typeface="Myriad Pro" panose="020B0503030403020204" pitchFamily="34" charset="0"/>
              </a:rPr>
              <a:t>) se ejecutó exclusivamente en el primer semestre. Actividad ejecutada en su mayoria por Atlántida con apoyo a su programa de asistencia.</a:t>
            </a:r>
          </a:p>
          <a:p>
            <a:endParaRPr lang="es-HN" sz="1600" dirty="0">
              <a:latin typeface="Myriad Pro" panose="020B0503030403020204" pitchFamily="34" charset="0"/>
            </a:endParaRPr>
          </a:p>
          <a:p>
            <a:r>
              <a:rPr lang="es-HN" sz="1600" b="1" dirty="0">
                <a:latin typeface="Myriad Pro" panose="020B0503030403020204" pitchFamily="34" charset="0"/>
              </a:rPr>
              <a:t>2024 - 2025 (Fase Residual):</a:t>
            </a:r>
            <a:r>
              <a:rPr lang="es-HN" sz="1600" dirty="0">
                <a:latin typeface="Myriad Pro" panose="020B0503030403020204" pitchFamily="34" charset="0"/>
              </a:rPr>
              <a:t> La inversión se estabiliza en niveles mínimos, con una ligera predominancia del primer semestre. En 2025, el gasto se divide apenas en $</a:t>
            </a:r>
            <a:r>
              <a:rPr lang="es-HN" sz="1600" b="1" dirty="0">
                <a:latin typeface="Myriad Pro" panose="020B0503030403020204" pitchFamily="34" charset="0"/>
              </a:rPr>
              <a:t>5k</a:t>
            </a:r>
            <a:r>
              <a:rPr lang="es-HN" sz="1600" dirty="0">
                <a:latin typeface="Myriad Pro" panose="020B0503030403020204" pitchFamily="34" charset="0"/>
              </a:rPr>
              <a:t> para la primera mitad y </a:t>
            </a:r>
            <a:r>
              <a:rPr lang="es-HN" sz="1600" b="1" dirty="0">
                <a:latin typeface="Myriad Pro" panose="020B0503030403020204" pitchFamily="34" charset="0"/>
              </a:rPr>
              <a:t>7k</a:t>
            </a:r>
            <a:r>
              <a:rPr lang="es-HN" sz="1600" dirty="0">
                <a:latin typeface="Myriad Pro" panose="020B0503030403020204" pitchFamily="34" charset="0"/>
              </a:rPr>
              <a:t> para la segunda.</a:t>
            </a: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75443D5A-90EF-D28B-BB33-7A4274C84FBA}"/>
              </a:ext>
            </a:extLst>
          </p:cNvPr>
          <p:cNvSpPr txBox="1"/>
          <p:nvPr/>
        </p:nvSpPr>
        <p:spPr>
          <a:xfrm>
            <a:off x="5342023" y="6520506"/>
            <a:ext cx="1996059" cy="215444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Fuente :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Publisearch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–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Diciembre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2025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C60787AB-C70F-8061-D3F8-24D9026C86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0" y="6342006"/>
            <a:ext cx="1046120" cy="357000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05D24797-5E30-BDFC-35EF-7D59DA1AC2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642" y="6342006"/>
            <a:ext cx="1041621" cy="39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57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ágina 13 | Imágenes de Red mujeres png - Descarga gratuita en Freepik">
            <a:extLst>
              <a:ext uri="{FF2B5EF4-FFF2-40B4-BE49-F238E27FC236}">
                <a16:creationId xmlns:a16="http://schemas.microsoft.com/office/drawing/2014/main" id="{5FD9F194-7446-B551-4CEA-ACF4C80F3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62"/>
          <a:stretch/>
        </p:blipFill>
        <p:spPr bwMode="auto">
          <a:xfrm>
            <a:off x="0" y="-1"/>
            <a:ext cx="70553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3155582-0C22-F47D-8842-B30CB871296D}"/>
              </a:ext>
            </a:extLst>
          </p:cNvPr>
          <p:cNvSpPr txBox="1"/>
          <p:nvPr/>
        </p:nvSpPr>
        <p:spPr>
          <a:xfrm>
            <a:off x="7527235" y="2721113"/>
            <a:ext cx="4206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4000" dirty="0">
                <a:latin typeface="Myriad Pro" panose="020B0503030403020204" pitchFamily="34" charset="0"/>
              </a:rPr>
              <a:t>Piezas Publicitarias</a:t>
            </a:r>
          </a:p>
        </p:txBody>
      </p:sp>
    </p:spTree>
    <p:extLst>
      <p:ext uri="{BB962C8B-B14F-4D97-AF65-F5344CB8AC3E}">
        <p14:creationId xmlns:p14="http://schemas.microsoft.com/office/powerpoint/2010/main" val="2436776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Radio PNG images">
            <a:extLst>
              <a:ext uri="{FF2B5EF4-FFF2-40B4-BE49-F238E27FC236}">
                <a16:creationId xmlns:a16="http://schemas.microsoft.com/office/drawing/2014/main" id="{174A9F21-16AF-41F4-3E81-049EBD5F2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909" y="3216587"/>
            <a:ext cx="1352045" cy="135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ier 32A650, televisor LED estilizado para cualquier salón">
            <a:extLst>
              <a:ext uri="{FF2B5EF4-FFF2-40B4-BE49-F238E27FC236}">
                <a16:creationId xmlns:a16="http://schemas.microsoft.com/office/drawing/2014/main" id="{8639E6B2-D3D3-ECF1-F5A4-FF3047BE9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139" y="1639977"/>
            <a:ext cx="2581472" cy="176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50406022041170000-2248-2276.mp4" descr="50406022041170000-2248-2276.mp4">
            <a:hlinkClick r:id="" action="ppaction://media"/>
            <a:extLst>
              <a:ext uri="{FF2B5EF4-FFF2-40B4-BE49-F238E27FC236}">
                <a16:creationId xmlns:a16="http://schemas.microsoft.com/office/drawing/2014/main" id="{29C04F0A-F515-2618-AF62-FF2ED173A4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91138" y="1801774"/>
            <a:ext cx="2265099" cy="1202226"/>
          </a:xfrm>
          <a:prstGeom prst="rect">
            <a:avLst/>
          </a:prstGeom>
        </p:spPr>
      </p:pic>
      <p:pic>
        <p:nvPicPr>
          <p:cNvPr id="14" name="504292220401000-1915-1943.mp3" descr="504292220401000-1915-1943.mp3">
            <a:hlinkClick r:id="" action="ppaction://media"/>
            <a:extLst>
              <a:ext uri="{FF2B5EF4-FFF2-40B4-BE49-F238E27FC236}">
                <a16:creationId xmlns:a16="http://schemas.microsoft.com/office/drawing/2014/main" id="{1035C13E-2E4A-0867-30B3-4366C92DB6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4923" y="3613701"/>
            <a:ext cx="684432" cy="684432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FB4848A-C649-2B4C-CBB4-D9C4ABBD6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4" y="4528338"/>
            <a:ext cx="1429198" cy="19391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F21C15C-FB5B-2B3C-BCA2-B7430A7E1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4" y="4528338"/>
            <a:ext cx="1457655" cy="19777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Radio PNG images">
            <a:extLst>
              <a:ext uri="{FF2B5EF4-FFF2-40B4-BE49-F238E27FC236}">
                <a16:creationId xmlns:a16="http://schemas.microsoft.com/office/drawing/2014/main" id="{8E874E2D-C28F-48BA-80CE-F85E5CF8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5" y="3196520"/>
            <a:ext cx="1392180" cy="139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Radio-MujeresBAC-30seg-1662603554.mp3">
            <a:hlinkClick r:id="" action="ppaction://media"/>
            <a:extLst>
              <a:ext uri="{FF2B5EF4-FFF2-40B4-BE49-F238E27FC236}">
                <a16:creationId xmlns:a16="http://schemas.microsoft.com/office/drawing/2014/main" id="{4A4E848B-54D3-A4D8-BB0E-328C3596C0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0183" y="3657490"/>
            <a:ext cx="665302" cy="68923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87E8C90-0409-795D-BE93-68EDD0D552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47" y="4541533"/>
            <a:ext cx="1513504" cy="19586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4" descr="Haier 32A650, televisor LED estilizado para cualquier salón">
            <a:extLst>
              <a:ext uri="{FF2B5EF4-FFF2-40B4-BE49-F238E27FC236}">
                <a16:creationId xmlns:a16="http://schemas.microsoft.com/office/drawing/2014/main" id="{68285FC6-8E83-05A7-C246-0D3BD37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3" y="1654381"/>
            <a:ext cx="2581472" cy="176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Mujeres BAC Sin límite (2).mp4">
            <a:hlinkClick r:id="" action="ppaction://media"/>
            <a:extLst>
              <a:ext uri="{FF2B5EF4-FFF2-40B4-BE49-F238E27FC236}">
                <a16:creationId xmlns:a16="http://schemas.microsoft.com/office/drawing/2014/main" id="{097C6636-274A-7963-E4E8-209F09AF0F1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0595" y="1750759"/>
            <a:ext cx="2309109" cy="1234792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3F4B831A-BC4E-472E-8A04-F604863BF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829" y="2549525"/>
            <a:ext cx="1980020" cy="25625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CF3A6E12-CD78-E8A3-8864-0B0D6A303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849" y="2545173"/>
            <a:ext cx="1980020" cy="25625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upo 36">
            <a:extLst>
              <a:ext uri="{FF2B5EF4-FFF2-40B4-BE49-F238E27FC236}">
                <a16:creationId xmlns:a16="http://schemas.microsoft.com/office/drawing/2014/main" id="{DA502DB5-28A2-8F66-1250-2FBABBBF6A3C}"/>
              </a:ext>
            </a:extLst>
          </p:cNvPr>
          <p:cNvGrpSpPr/>
          <p:nvPr/>
        </p:nvGrpSpPr>
        <p:grpSpPr>
          <a:xfrm>
            <a:off x="1137361" y="781948"/>
            <a:ext cx="864000" cy="864000"/>
            <a:chOff x="712216" y="3128955"/>
            <a:chExt cx="1574640" cy="1573200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AF833CDF-75AA-F98A-F510-6D403B90C8A8}"/>
                </a:ext>
              </a:extLst>
            </p:cNvPr>
            <p:cNvSpPr/>
            <p:nvPr/>
          </p:nvSpPr>
          <p:spPr>
            <a:xfrm>
              <a:off x="712216" y="3128955"/>
              <a:ext cx="1574640" cy="1573200"/>
            </a:xfrm>
            <a:prstGeom prst="ellipse">
              <a:avLst/>
            </a:prstGeom>
            <a:solidFill>
              <a:srgbClr val="E400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sz="2200" b="1" dirty="0"/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B9246D3F-EC7D-4F4D-B1E5-5DE8C4B87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33"/>
            <a:stretch/>
          </p:blipFill>
          <p:spPr>
            <a:xfrm>
              <a:off x="1067536" y="3453179"/>
              <a:ext cx="1070017" cy="867600"/>
            </a:xfrm>
            <a:prstGeom prst="rect">
              <a:avLst/>
            </a:prstGeom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D8CB50D5-D442-3409-AAD7-F7AA3869CA0C}"/>
              </a:ext>
            </a:extLst>
          </p:cNvPr>
          <p:cNvGrpSpPr/>
          <p:nvPr/>
        </p:nvGrpSpPr>
        <p:grpSpPr>
          <a:xfrm>
            <a:off x="4453428" y="794178"/>
            <a:ext cx="864000" cy="864000"/>
            <a:chOff x="4114788" y="3137390"/>
            <a:chExt cx="1573200" cy="1573200"/>
          </a:xfrm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E20EAEB7-1747-F23A-4595-6478E25268C0}"/>
                </a:ext>
              </a:extLst>
            </p:cNvPr>
            <p:cNvSpPr/>
            <p:nvPr/>
          </p:nvSpPr>
          <p:spPr>
            <a:xfrm>
              <a:off x="4114788" y="3137390"/>
              <a:ext cx="1573200" cy="1573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sz="2200" b="1" dirty="0"/>
            </a:p>
          </p:txBody>
        </p:sp>
        <p:pic>
          <p:nvPicPr>
            <p:cNvPr id="42" name="Picture 4" descr="PIT 5ta edición - PIT - Premio a la Innovación Tecnológica">
              <a:extLst>
                <a:ext uri="{FF2B5EF4-FFF2-40B4-BE49-F238E27FC236}">
                  <a16:creationId xmlns:a16="http://schemas.microsoft.com/office/drawing/2014/main" id="{09CFC4BB-DA29-1C1F-B248-59201B6486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602"/>
            <a:stretch/>
          </p:blipFill>
          <p:spPr bwMode="auto">
            <a:xfrm>
              <a:off x="4441165" y="3377594"/>
              <a:ext cx="920445" cy="1092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C15094A2-D649-B845-95E1-1A0A071A9C66}"/>
              </a:ext>
            </a:extLst>
          </p:cNvPr>
          <p:cNvGrpSpPr/>
          <p:nvPr/>
        </p:nvGrpSpPr>
        <p:grpSpPr>
          <a:xfrm>
            <a:off x="7567152" y="814821"/>
            <a:ext cx="864000" cy="864000"/>
            <a:chOff x="6833026" y="3128955"/>
            <a:chExt cx="1573200" cy="1573200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C5648E82-3349-392F-668A-64A77B5A0F8A}"/>
                </a:ext>
              </a:extLst>
            </p:cNvPr>
            <p:cNvSpPr/>
            <p:nvPr/>
          </p:nvSpPr>
          <p:spPr>
            <a:xfrm>
              <a:off x="6833026" y="3128955"/>
              <a:ext cx="1573200" cy="1573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sz="2200" b="1" dirty="0"/>
            </a:p>
          </p:txBody>
        </p:sp>
        <p:pic>
          <p:nvPicPr>
            <p:cNvPr id="45" name="Picture 2" descr="Otros Servicios | Banco Atlántida">
              <a:extLst>
                <a:ext uri="{FF2B5EF4-FFF2-40B4-BE49-F238E27FC236}">
                  <a16:creationId xmlns:a16="http://schemas.microsoft.com/office/drawing/2014/main" id="{BB98B03F-AAB3-6610-3878-9B35F4E62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036" y="3465005"/>
              <a:ext cx="1090331" cy="90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AE949D34-3C2B-D715-79DC-7A4CB39FE4F2}"/>
              </a:ext>
            </a:extLst>
          </p:cNvPr>
          <p:cNvGrpSpPr/>
          <p:nvPr/>
        </p:nvGrpSpPr>
        <p:grpSpPr>
          <a:xfrm>
            <a:off x="10315735" y="790381"/>
            <a:ext cx="864000" cy="864000"/>
            <a:chOff x="9551264" y="3137390"/>
            <a:chExt cx="1573200" cy="1573200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A6B35F80-C9AC-F3AD-698B-B903D6D52AE6}"/>
                </a:ext>
              </a:extLst>
            </p:cNvPr>
            <p:cNvSpPr/>
            <p:nvPr/>
          </p:nvSpPr>
          <p:spPr>
            <a:xfrm>
              <a:off x="9551264" y="3137390"/>
              <a:ext cx="1573200" cy="1573200"/>
            </a:xfrm>
            <a:prstGeom prst="ellipse">
              <a:avLst/>
            </a:prstGeom>
            <a:solidFill>
              <a:srgbClr val="DA9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sz="2000" b="1" dirty="0"/>
            </a:p>
          </p:txBody>
        </p:sp>
        <p:pic>
          <p:nvPicPr>
            <p:cNvPr id="48" name="Picture 6" descr="Doctor en Línea Davivienda Seguros">
              <a:extLst>
                <a:ext uri="{FF2B5EF4-FFF2-40B4-BE49-F238E27FC236}">
                  <a16:creationId xmlns:a16="http://schemas.microsoft.com/office/drawing/2014/main" id="{F34B12D9-22E2-C74D-37EE-A9F0D3FC9A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6" r="35042" b="49410"/>
            <a:stretch/>
          </p:blipFill>
          <p:spPr bwMode="auto">
            <a:xfrm>
              <a:off x="9614193" y="3449223"/>
              <a:ext cx="1354612" cy="103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6FA7EFF4-FE93-1A6F-7F3C-9840EDA5700D}"/>
              </a:ext>
            </a:extLst>
          </p:cNvPr>
          <p:cNvCxnSpPr>
            <a:cxnSpLocks/>
          </p:cNvCxnSpPr>
          <p:nvPr/>
        </p:nvCxnSpPr>
        <p:spPr>
          <a:xfrm flipV="1">
            <a:off x="530087" y="684365"/>
            <a:ext cx="11084400" cy="17049"/>
          </a:xfrm>
          <a:prstGeom prst="line">
            <a:avLst/>
          </a:prstGeom>
          <a:ln>
            <a:solidFill>
              <a:schemeClr val="accent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8B64AC1-D8F6-B73A-886F-4080D7FB9865}"/>
              </a:ext>
            </a:extLst>
          </p:cNvPr>
          <p:cNvCxnSpPr>
            <a:cxnSpLocks/>
          </p:cNvCxnSpPr>
          <p:nvPr/>
        </p:nvCxnSpPr>
        <p:spPr>
          <a:xfrm>
            <a:off x="583099" y="6549464"/>
            <a:ext cx="10836000" cy="0"/>
          </a:xfrm>
          <a:prstGeom prst="line">
            <a:avLst/>
          </a:prstGeom>
          <a:ln w="34925">
            <a:solidFill>
              <a:schemeClr val="accent1">
                <a:alpha val="7432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F91CFAC7-324A-CD8F-4E4E-A05BD7566127}"/>
              </a:ext>
            </a:extLst>
          </p:cNvPr>
          <p:cNvCxnSpPr/>
          <p:nvPr/>
        </p:nvCxnSpPr>
        <p:spPr>
          <a:xfrm>
            <a:off x="6520064" y="946424"/>
            <a:ext cx="0" cy="5436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7943BD1E-536B-6074-C84C-769E73E58853}"/>
              </a:ext>
            </a:extLst>
          </p:cNvPr>
          <p:cNvCxnSpPr/>
          <p:nvPr/>
        </p:nvCxnSpPr>
        <p:spPr>
          <a:xfrm>
            <a:off x="3332912" y="913296"/>
            <a:ext cx="0" cy="5436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502EEC96-DDFC-4023-F391-3F060B1E8E16}"/>
              </a:ext>
            </a:extLst>
          </p:cNvPr>
          <p:cNvCxnSpPr/>
          <p:nvPr/>
        </p:nvCxnSpPr>
        <p:spPr>
          <a:xfrm>
            <a:off x="9362658" y="939800"/>
            <a:ext cx="0" cy="5436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2D4EBF3A-74C5-260D-F1ED-9CEC682DBF08}"/>
              </a:ext>
            </a:extLst>
          </p:cNvPr>
          <p:cNvSpPr txBox="1"/>
          <p:nvPr/>
        </p:nvSpPr>
        <p:spPr>
          <a:xfrm>
            <a:off x="5301082" y="5179"/>
            <a:ext cx="1608133" cy="86177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s-HN" sz="5000" b="1" dirty="0">
                <a:solidFill>
                  <a:schemeClr val="bg1"/>
                </a:solidFill>
                <a:latin typeface="Myriad Pro" panose="020B0503030403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38417676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9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0F09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61655</TotalTime>
  <Words>1894</Words>
  <Application>Microsoft Macintosh PowerPoint</Application>
  <PresentationFormat>Panorámica</PresentationFormat>
  <Paragraphs>170</Paragraphs>
  <Slides>18</Slides>
  <Notes>3</Notes>
  <HiddenSlides>0</HiddenSlides>
  <MMClips>6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HELVETICA LIGHT</vt:lpstr>
      <vt:lpstr>HELVETICA LIGHT</vt:lpstr>
      <vt:lpstr>Myriad Pro</vt:lpstr>
      <vt:lpstr>Poppins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Paniagua</dc:creator>
  <cp:lastModifiedBy>Microsoft Office User</cp:lastModifiedBy>
  <cp:revision>2658</cp:revision>
  <dcterms:created xsi:type="dcterms:W3CDTF">2018-11-08T16:44:16Z</dcterms:created>
  <dcterms:modified xsi:type="dcterms:W3CDTF">2026-02-09T22:58:04Z</dcterms:modified>
</cp:coreProperties>
</file>